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vml" ContentType="application/vnd.openxmlformats-officedocument.vmlDrawing"/>
  <Default Extension="docx" ContentType="application/vnd.openxmlformats-officedocument.wordprocessingml.document"/>
  <Default Extension="emf" ContentType="image/x-emf"/>
  <Default Extension="png" ContentType="image/png"/>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 Id="rId5" Type="http://schemas.openxmlformats.org/officeDocument/2006/relationships/custom-properties" Target="docProps/custom.xml" /></Relationships>
</file>

<file path=ppt/presentation.xml><?xml version="1.0" encoding="utf-8"?>
<!--Generated by Aspose.Slides for Java 20.11-->
<p:presentation xmlns:r="http://schemas.openxmlformats.org/officeDocument/2006/relationships" xmlns:a="http://schemas.openxmlformats.org/drawingml/2006/main" xmlns:p="http://schemas.openxmlformats.org/presentationml/2006/main">
  <p:sldMasterIdLst>
    <p:sldMasterId id="2147483648" r:id="rId1"/>
  </p:sldMasterIdLst>
  <p:notesMasterIdLst>
    <p:notesMasterId r:id="rId2"/>
  </p:notesMasterIdLst>
  <p:handoutMasterIdLst>
    <p:handoutMasterId r:id="rId3"/>
  </p:handoutMasterIdLst>
  <p:sldIdLst>
    <p:sldId id="261" r:id="rId4"/>
    <p:sldId id="260" r:id="rId5"/>
    <p:sldId id="339" r:id="rId6"/>
    <p:sldId id="265" r:id="rId7"/>
    <p:sldId id="306" r:id="rId8"/>
    <p:sldId id="343" r:id="rId9"/>
    <p:sldId id="454" r:id="rId10"/>
    <p:sldId id="344" r:id="rId11"/>
    <p:sldId id="345" r:id="rId12"/>
    <p:sldId id="455" r:id="rId13"/>
    <p:sldId id="346" r:id="rId14"/>
    <p:sldId id="347" r:id="rId15"/>
    <p:sldId id="348" r:id="rId16"/>
    <p:sldId id="456" r:id="rId17"/>
    <p:sldId id="349" r:id="rId18"/>
    <p:sldId id="457" r:id="rId19"/>
    <p:sldId id="350" r:id="rId20"/>
    <p:sldId id="351" r:id="rId21"/>
    <p:sldId id="458" r:id="rId22"/>
    <p:sldId id="290" r:id="rId23"/>
    <p:sldId id="324" r:id="rId24"/>
    <p:sldId id="359" r:id="rId25"/>
    <p:sldId id="360" r:id="rId26"/>
    <p:sldId id="361" r:id="rId27"/>
    <p:sldId id="362" r:id="rId28"/>
    <p:sldId id="459" r:id="rId29"/>
    <p:sldId id="366" r:id="rId30"/>
    <p:sldId id="392" r:id="rId31"/>
    <p:sldId id="393" r:id="rId32"/>
    <p:sldId id="394" r:id="rId33"/>
    <p:sldId id="395" r:id="rId34"/>
    <p:sldId id="396" r:id="rId35"/>
    <p:sldId id="397" r:id="rId36"/>
    <p:sldId id="398" r:id="rId37"/>
    <p:sldId id="410" r:id="rId38"/>
    <p:sldId id="411" r:id="rId39"/>
    <p:sldId id="412" r:id="rId40"/>
    <p:sldId id="413" r:id="rId41"/>
    <p:sldId id="414" r:id="rId42"/>
    <p:sldId id="415" r:id="rId43"/>
    <p:sldId id="417" r:id="rId44"/>
    <p:sldId id="418" r:id="rId45"/>
    <p:sldId id="419" r:id="rId46"/>
    <p:sldId id="420" r:id="rId47"/>
    <p:sldId id="421" r:id="rId48"/>
    <p:sldId id="422" r:id="rId49"/>
    <p:sldId id="423" r:id="rId50"/>
    <p:sldId id="424" r:id="rId51"/>
    <p:sldId id="425" r:id="rId52"/>
    <p:sldId id="426" r:id="rId53"/>
    <p:sldId id="427" r:id="rId54"/>
    <p:sldId id="428" r:id="rId55"/>
    <p:sldId id="429" r:id="rId56"/>
    <p:sldId id="430" r:id="rId57"/>
    <p:sldId id="431" r:id="rId58"/>
    <p:sldId id="374" r:id="rId59"/>
    <p:sldId id="375" r:id="rId60"/>
    <p:sldId id="376" r:id="rId61"/>
    <p:sldId id="377" r:id="rId62"/>
    <p:sldId id="367" r:id="rId63"/>
    <p:sldId id="368" r:id="rId64"/>
    <p:sldId id="402" r:id="rId65"/>
    <p:sldId id="403" r:id="rId66"/>
    <p:sldId id="405" r:id="rId67"/>
    <p:sldId id="406" r:id="rId68"/>
    <p:sldId id="404" r:id="rId69"/>
    <p:sldId id="407" r:id="rId70"/>
    <p:sldId id="450" r:id="rId71"/>
    <p:sldId id="451" r:id="rId72"/>
    <p:sldId id="452" r:id="rId73"/>
    <p:sldId id="461" r:id="rId74"/>
    <p:sldId id="453" r:id="rId75"/>
    <p:sldId id="445" r:id="rId76"/>
    <p:sldId id="446" r:id="rId77"/>
    <p:sldId id="447" r:id="rId78"/>
    <p:sldId id="448" r:id="rId79"/>
    <p:sldId id="440" r:id="rId80"/>
    <p:sldId id="442" r:id="rId81"/>
    <p:sldId id="443" r:id="rId82"/>
    <p:sldId id="283" r:id="rId83"/>
  </p:sldIdLst>
  <p:sldSz cx="12190095" cy="6859270"/>
  <p:notesSz cx="6858000" cy="9144000"/>
  <p:custDataLst>
    <p:tags r:id="rId84"/>
  </p:custDataLst>
  <p:defaultTextStyle>
    <a:defPPr>
      <a:defRPr lang="zh-CN"/>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165" algn="l" defTabSz="1219200" rtl="0" eaLnBrk="1" latinLnBrk="0" hangingPunct="1">
      <a:defRPr sz="2400" kern="1200">
        <a:solidFill>
          <a:schemeClr val="tx1"/>
        </a:solidFill>
        <a:latin typeface="+mn-lt"/>
        <a:ea typeface="+mn-ea"/>
        <a:cs typeface="+mn-cs"/>
      </a:defRPr>
    </a:lvl4pPr>
    <a:lvl5pPr marL="2437765" algn="l" defTabSz="1219200" rtl="0" eaLnBrk="1" latinLnBrk="0" hangingPunct="1">
      <a:defRPr sz="2400" kern="1200">
        <a:solidFill>
          <a:schemeClr val="tx1"/>
        </a:solidFill>
        <a:latin typeface="+mn-lt"/>
        <a:ea typeface="+mn-ea"/>
        <a:cs typeface="+mn-cs"/>
      </a:defRPr>
    </a:lvl5pPr>
    <a:lvl6pPr marL="3047365" algn="l" defTabSz="1219200" rtl="0" eaLnBrk="1" latinLnBrk="0" hangingPunct="1">
      <a:defRPr sz="2400" kern="1200">
        <a:solidFill>
          <a:schemeClr val="tx1"/>
        </a:solidFill>
        <a:latin typeface="+mn-lt"/>
        <a:ea typeface="+mn-ea"/>
        <a:cs typeface="+mn-cs"/>
      </a:defRPr>
    </a:lvl6pPr>
    <a:lvl7pPr marL="3656965" algn="l" defTabSz="1219200" rtl="0" eaLnBrk="1" latinLnBrk="0" hangingPunct="1">
      <a:defRPr sz="2400" kern="1200">
        <a:solidFill>
          <a:schemeClr val="tx1"/>
        </a:solidFill>
        <a:latin typeface="+mn-lt"/>
        <a:ea typeface="+mn-ea"/>
        <a:cs typeface="+mn-cs"/>
      </a:defRPr>
    </a:lvl7pPr>
    <a:lvl8pPr marL="4266565" algn="l" defTabSz="1219200" rtl="0" eaLnBrk="1" latinLnBrk="0" hangingPunct="1">
      <a:defRPr sz="2400" kern="1200">
        <a:solidFill>
          <a:schemeClr val="tx1"/>
        </a:solidFill>
        <a:latin typeface="+mn-lt"/>
        <a:ea typeface="+mn-ea"/>
        <a:cs typeface="+mn-cs"/>
      </a:defRPr>
    </a:lvl8pPr>
    <a:lvl9pPr marL="4876165" algn="l" defTabSz="1219200" rtl="0" eaLnBrk="1" latinLnBrk="0" hangingPunct="1">
      <a:defRPr sz="2400" kern="1200">
        <a:solidFill>
          <a:schemeClr val="tx1"/>
        </a:solidFill>
        <a:latin typeface="+mn-lt"/>
        <a:ea typeface="+mn-ea"/>
        <a:cs typeface="+mn-cs"/>
      </a:defRPr>
    </a:lvl9pPr>
  </p:defaultTextStyle>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02" autoAdjust="0"/>
    <p:restoredTop sz="94712" autoAdjust="0"/>
  </p:normalViewPr>
  <p:slideViewPr>
    <p:cSldViewPr>
      <p:cViewPr>
        <p:scale>
          <a:sx n="100" d="100"/>
          <a:sy n="100" d="100"/>
        </p:scale>
        <p:origin x="864" y="936"/>
      </p:cViewPr>
      <p:guideLst>
        <p:guide orient="horz" pos="2161"/>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48" d="100"/>
          <a:sy n="48" d="100"/>
        </p:scale>
        <p:origin x="-2340" y="-84"/>
      </p:cViewPr>
      <p:guideLst>
        <p:guide orient="horz" pos="2880"/>
        <p:guide pos="2160"/>
      </p:guideLst>
    </p:cSldViewPr>
  </p:notesViewPr>
  <p:gridSpacing cx="72008" cy="72008"/>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slide" Target="slides/slide10.xml" /><Relationship Id="rId14" Type="http://schemas.openxmlformats.org/officeDocument/2006/relationships/slide" Target="slides/slide11.xml" /><Relationship Id="rId15" Type="http://schemas.openxmlformats.org/officeDocument/2006/relationships/slide" Target="slides/slide12.xml" /><Relationship Id="rId16" Type="http://schemas.openxmlformats.org/officeDocument/2006/relationships/slide" Target="slides/slide13.xml" /><Relationship Id="rId17" Type="http://schemas.openxmlformats.org/officeDocument/2006/relationships/slide" Target="slides/slide14.xml" /><Relationship Id="rId18" Type="http://schemas.openxmlformats.org/officeDocument/2006/relationships/slide" Target="slides/slide15.xml" /><Relationship Id="rId19" Type="http://schemas.openxmlformats.org/officeDocument/2006/relationships/slide" Target="slides/slide16.xml" /><Relationship Id="rId2" Type="http://schemas.openxmlformats.org/officeDocument/2006/relationships/notesMaster" Target="notesMasters/notesMaster1.xml" /><Relationship Id="rId20" Type="http://schemas.openxmlformats.org/officeDocument/2006/relationships/slide" Target="slides/slide17.xml" /><Relationship Id="rId21" Type="http://schemas.openxmlformats.org/officeDocument/2006/relationships/slide" Target="slides/slide18.xml" /><Relationship Id="rId22" Type="http://schemas.openxmlformats.org/officeDocument/2006/relationships/slide" Target="slides/slide19.xml" /><Relationship Id="rId23" Type="http://schemas.openxmlformats.org/officeDocument/2006/relationships/slide" Target="slides/slide20.xml" /><Relationship Id="rId24" Type="http://schemas.openxmlformats.org/officeDocument/2006/relationships/slide" Target="slides/slide21.xml" /><Relationship Id="rId25" Type="http://schemas.openxmlformats.org/officeDocument/2006/relationships/slide" Target="slides/slide22.xml" /><Relationship Id="rId26" Type="http://schemas.openxmlformats.org/officeDocument/2006/relationships/slide" Target="slides/slide23.xml" /><Relationship Id="rId27" Type="http://schemas.openxmlformats.org/officeDocument/2006/relationships/slide" Target="slides/slide24.xml" /><Relationship Id="rId28" Type="http://schemas.openxmlformats.org/officeDocument/2006/relationships/slide" Target="slides/slide25.xml" /><Relationship Id="rId29" Type="http://schemas.openxmlformats.org/officeDocument/2006/relationships/slide" Target="slides/slide26.xml" /><Relationship Id="rId3" Type="http://schemas.openxmlformats.org/officeDocument/2006/relationships/handoutMaster" Target="handoutMasters/handoutMaster1.xml" /><Relationship Id="rId30" Type="http://schemas.openxmlformats.org/officeDocument/2006/relationships/slide" Target="slides/slide27.xml" /><Relationship Id="rId31" Type="http://schemas.openxmlformats.org/officeDocument/2006/relationships/slide" Target="slides/slide28.xml" /><Relationship Id="rId32" Type="http://schemas.openxmlformats.org/officeDocument/2006/relationships/slide" Target="slides/slide29.xml" /><Relationship Id="rId33" Type="http://schemas.openxmlformats.org/officeDocument/2006/relationships/slide" Target="slides/slide30.xml" /><Relationship Id="rId34" Type="http://schemas.openxmlformats.org/officeDocument/2006/relationships/slide" Target="slides/slide31.xml" /><Relationship Id="rId35" Type="http://schemas.openxmlformats.org/officeDocument/2006/relationships/slide" Target="slides/slide32.xml" /><Relationship Id="rId36" Type="http://schemas.openxmlformats.org/officeDocument/2006/relationships/slide" Target="slides/slide33.xml" /><Relationship Id="rId37" Type="http://schemas.openxmlformats.org/officeDocument/2006/relationships/slide" Target="slides/slide34.xml" /><Relationship Id="rId38" Type="http://schemas.openxmlformats.org/officeDocument/2006/relationships/slide" Target="slides/slide35.xml" /><Relationship Id="rId39" Type="http://schemas.openxmlformats.org/officeDocument/2006/relationships/slide" Target="slides/slide36.xml" /><Relationship Id="rId4" Type="http://schemas.openxmlformats.org/officeDocument/2006/relationships/slide" Target="slides/slide1.xml" /><Relationship Id="rId40" Type="http://schemas.openxmlformats.org/officeDocument/2006/relationships/slide" Target="slides/slide37.xml" /><Relationship Id="rId41" Type="http://schemas.openxmlformats.org/officeDocument/2006/relationships/slide" Target="slides/slide38.xml" /><Relationship Id="rId42" Type="http://schemas.openxmlformats.org/officeDocument/2006/relationships/slide" Target="slides/slide39.xml" /><Relationship Id="rId43" Type="http://schemas.openxmlformats.org/officeDocument/2006/relationships/slide" Target="slides/slide40.xml" /><Relationship Id="rId44" Type="http://schemas.openxmlformats.org/officeDocument/2006/relationships/slide" Target="slides/slide41.xml" /><Relationship Id="rId45" Type="http://schemas.openxmlformats.org/officeDocument/2006/relationships/slide" Target="slides/slide42.xml" /><Relationship Id="rId46" Type="http://schemas.openxmlformats.org/officeDocument/2006/relationships/slide" Target="slides/slide43.xml" /><Relationship Id="rId47" Type="http://schemas.openxmlformats.org/officeDocument/2006/relationships/slide" Target="slides/slide44.xml" /><Relationship Id="rId48" Type="http://schemas.openxmlformats.org/officeDocument/2006/relationships/slide" Target="slides/slide45.xml" /><Relationship Id="rId49" Type="http://schemas.openxmlformats.org/officeDocument/2006/relationships/slide" Target="slides/slide46.xml" /><Relationship Id="rId5" Type="http://schemas.openxmlformats.org/officeDocument/2006/relationships/slide" Target="slides/slide2.xml" /><Relationship Id="rId50" Type="http://schemas.openxmlformats.org/officeDocument/2006/relationships/slide" Target="slides/slide47.xml" /><Relationship Id="rId51" Type="http://schemas.openxmlformats.org/officeDocument/2006/relationships/slide" Target="slides/slide48.xml" /><Relationship Id="rId52" Type="http://schemas.openxmlformats.org/officeDocument/2006/relationships/slide" Target="slides/slide49.xml" /><Relationship Id="rId53" Type="http://schemas.openxmlformats.org/officeDocument/2006/relationships/slide" Target="slides/slide50.xml" /><Relationship Id="rId54" Type="http://schemas.openxmlformats.org/officeDocument/2006/relationships/slide" Target="slides/slide51.xml" /><Relationship Id="rId55" Type="http://schemas.openxmlformats.org/officeDocument/2006/relationships/slide" Target="slides/slide52.xml" /><Relationship Id="rId56" Type="http://schemas.openxmlformats.org/officeDocument/2006/relationships/slide" Target="slides/slide53.xml" /><Relationship Id="rId57" Type="http://schemas.openxmlformats.org/officeDocument/2006/relationships/slide" Target="slides/slide54.xml" /><Relationship Id="rId58" Type="http://schemas.openxmlformats.org/officeDocument/2006/relationships/slide" Target="slides/slide55.xml" /><Relationship Id="rId59" Type="http://schemas.openxmlformats.org/officeDocument/2006/relationships/slide" Target="slides/slide56.xml" /><Relationship Id="rId6" Type="http://schemas.openxmlformats.org/officeDocument/2006/relationships/slide" Target="slides/slide3.xml" /><Relationship Id="rId60" Type="http://schemas.openxmlformats.org/officeDocument/2006/relationships/slide" Target="slides/slide57.xml" /><Relationship Id="rId61" Type="http://schemas.openxmlformats.org/officeDocument/2006/relationships/slide" Target="slides/slide58.xml" /><Relationship Id="rId62" Type="http://schemas.openxmlformats.org/officeDocument/2006/relationships/slide" Target="slides/slide59.xml" /><Relationship Id="rId63" Type="http://schemas.openxmlformats.org/officeDocument/2006/relationships/slide" Target="slides/slide60.xml" /><Relationship Id="rId64" Type="http://schemas.openxmlformats.org/officeDocument/2006/relationships/slide" Target="slides/slide61.xml" /><Relationship Id="rId65" Type="http://schemas.openxmlformats.org/officeDocument/2006/relationships/slide" Target="slides/slide62.xml" /><Relationship Id="rId66" Type="http://schemas.openxmlformats.org/officeDocument/2006/relationships/slide" Target="slides/slide63.xml" /><Relationship Id="rId67" Type="http://schemas.openxmlformats.org/officeDocument/2006/relationships/slide" Target="slides/slide64.xml" /><Relationship Id="rId68" Type="http://schemas.openxmlformats.org/officeDocument/2006/relationships/slide" Target="slides/slide65.xml" /><Relationship Id="rId69" Type="http://schemas.openxmlformats.org/officeDocument/2006/relationships/slide" Target="slides/slide66.xml" /><Relationship Id="rId7" Type="http://schemas.openxmlformats.org/officeDocument/2006/relationships/slide" Target="slides/slide4.xml" /><Relationship Id="rId70" Type="http://schemas.openxmlformats.org/officeDocument/2006/relationships/slide" Target="slides/slide67.xml" /><Relationship Id="rId71" Type="http://schemas.openxmlformats.org/officeDocument/2006/relationships/slide" Target="slides/slide68.xml" /><Relationship Id="rId72" Type="http://schemas.openxmlformats.org/officeDocument/2006/relationships/slide" Target="slides/slide69.xml" /><Relationship Id="rId73" Type="http://schemas.openxmlformats.org/officeDocument/2006/relationships/slide" Target="slides/slide70.xml" /><Relationship Id="rId74" Type="http://schemas.openxmlformats.org/officeDocument/2006/relationships/slide" Target="slides/slide71.xml" /><Relationship Id="rId75" Type="http://schemas.openxmlformats.org/officeDocument/2006/relationships/slide" Target="slides/slide72.xml" /><Relationship Id="rId76" Type="http://schemas.openxmlformats.org/officeDocument/2006/relationships/slide" Target="slides/slide73.xml" /><Relationship Id="rId77" Type="http://schemas.openxmlformats.org/officeDocument/2006/relationships/slide" Target="slides/slide74.xml" /><Relationship Id="rId78" Type="http://schemas.openxmlformats.org/officeDocument/2006/relationships/slide" Target="slides/slide75.xml" /><Relationship Id="rId79" Type="http://schemas.openxmlformats.org/officeDocument/2006/relationships/slide" Target="slides/slide76.xml" /><Relationship Id="rId8" Type="http://schemas.openxmlformats.org/officeDocument/2006/relationships/slide" Target="slides/slide5.xml" /><Relationship Id="rId80" Type="http://schemas.openxmlformats.org/officeDocument/2006/relationships/slide" Target="slides/slide77.xml" /><Relationship Id="rId81" Type="http://schemas.openxmlformats.org/officeDocument/2006/relationships/slide" Target="slides/slide78.xml" /><Relationship Id="rId82" Type="http://schemas.openxmlformats.org/officeDocument/2006/relationships/slide" Target="slides/slide79.xml" /><Relationship Id="rId83" Type="http://schemas.openxmlformats.org/officeDocument/2006/relationships/slide" Target="slides/slide80.xml" /><Relationship Id="rId84" Type="http://schemas.openxmlformats.org/officeDocument/2006/relationships/tags" Target="tags/tag63.xml" /><Relationship Id="rId85" Type="http://schemas.openxmlformats.org/officeDocument/2006/relationships/presProps" Target="presProps.xml" /><Relationship Id="rId86" Type="http://schemas.openxmlformats.org/officeDocument/2006/relationships/viewProps" Target="viewProps.xml" /><Relationship Id="rId87" Type="http://schemas.openxmlformats.org/officeDocument/2006/relationships/theme" Target="theme/theme1.xml" /><Relationship Id="rId88" Type="http://schemas.openxmlformats.org/officeDocument/2006/relationships/tableStyles" Target="tableStyles.xml" /><Relationship Id="rId9" Type="http://schemas.openxmlformats.org/officeDocument/2006/relationships/slide" Target="slides/slide6.xml" /></Relationships>
</file>

<file path=ppt/drawings/_rels/vmlDrawing1.vml.rels>&#65279;<?xml version="1.0" encoding="utf-8" standalone="yes"?><Relationships xmlns="http://schemas.openxmlformats.org/package/2006/relationships"><Relationship Id="rId1" Type="http://schemas.openxmlformats.org/officeDocument/2006/relationships/image" Target="../media/image29.emf"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3C0901-3DCA-48F9-B0CB-D8F0D1E6B365}" type="datetimeFigureOut">
              <a:rPr lang="zh-CN" altLang="en-US" smtClean="0"/>
              <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74D9095-D5A4-4D04-8CEB-69FB25E1308C}" type="slidenum">
              <a:rPr lang="zh-CN" altLang="en-US" smtClean="0"/>
              <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084836C-7D3D-44DD-AD4F-98DBA4D10582}" type="datetimeFigureOut">
              <a:rPr lang="zh-CN" altLang="en-US" smtClean="0"/>
              <a:t/>
            </a:fld>
            <a:endParaRPr lang="zh-CN" altLang="en-US"/>
          </a:p>
        </p:txBody>
      </p:sp>
      <p:sp>
        <p:nvSpPr>
          <p:cNvPr id="4" name="幻灯片图像占位符 3"/>
          <p:cNvSpPr>
            <a:spLocks noGrp="1" noRot="1" noChangeAspect="1"/>
          </p:cNvSpPr>
          <p:nvPr>
            <p:ph type="sldImg" idx="2"/>
          </p:nvPr>
        </p:nvSpPr>
        <p:spPr>
          <a:xfrm>
            <a:off x="382588" y="685800"/>
            <a:ext cx="6092825" cy="3429000"/>
          </a:xfrm>
          <a:prstGeom prst="rect">
            <a:avLst/>
          </a:prstGeom>
          <a:noFill/>
          <a:ln w="12700">
            <a:solidFill>
              <a:prstClr val="black"/>
            </a:solidFill>
          </a:ln>
        </p:spPr>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AC9960B-A742-4F79-9BC8-14A4E9893419}" type="slidenum">
              <a:rPr lang="zh-CN" altLang="en-US" smtClean="0"/>
              <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26.xml" /><Relationship Id="rId2" Type="http://schemas.openxmlformats.org/officeDocument/2006/relationships/notesMaster" Target="../notesMasters/notesMaster1.xml" /></Relationships>
</file>

<file path=ppt/notesSlides/_rels/notesSlide11.xml.rels>&#65279;<?xml version="1.0" encoding="utf-8" standalone="yes"?><Relationships xmlns="http://schemas.openxmlformats.org/package/2006/relationships"><Relationship Id="rId1" Type="http://schemas.openxmlformats.org/officeDocument/2006/relationships/slide" Target="../slides/slide27.xml" /><Relationship Id="rId2" Type="http://schemas.openxmlformats.org/officeDocument/2006/relationships/notesMaster" Target="../notesMasters/notesMaster1.xml" /></Relationships>
</file>

<file path=ppt/notesSlides/_rels/notesSlide12.xml.rels>&#65279;<?xml version="1.0" encoding="utf-8" standalone="yes"?><Relationships xmlns="http://schemas.openxmlformats.org/package/2006/relationships"><Relationship Id="rId1" Type="http://schemas.openxmlformats.org/officeDocument/2006/relationships/slide" Target="../slides/slide28.xml" /><Relationship Id="rId2" Type="http://schemas.openxmlformats.org/officeDocument/2006/relationships/notesMaster" Target="../notesMasters/notesMaster1.xml" /></Relationships>
</file>

<file path=ppt/notesSlides/_rels/notesSlide13.xml.rels>&#65279;<?xml version="1.0" encoding="utf-8" standalone="yes"?><Relationships xmlns="http://schemas.openxmlformats.org/package/2006/relationships"><Relationship Id="rId1" Type="http://schemas.openxmlformats.org/officeDocument/2006/relationships/slide" Target="../slides/slide29.xml" /><Relationship Id="rId2" Type="http://schemas.openxmlformats.org/officeDocument/2006/relationships/notesMaster" Target="../notesMasters/notesMaster1.xml" /></Relationships>
</file>

<file path=ppt/notesSlides/_rels/notesSlide14.xml.rels>&#65279;<?xml version="1.0" encoding="utf-8" standalone="yes"?><Relationships xmlns="http://schemas.openxmlformats.org/package/2006/relationships"><Relationship Id="rId1" Type="http://schemas.openxmlformats.org/officeDocument/2006/relationships/slide" Target="../slides/slide30.xml" /><Relationship Id="rId2" Type="http://schemas.openxmlformats.org/officeDocument/2006/relationships/notesMaster" Target="../notesMasters/notesMaster1.xml" /></Relationships>
</file>

<file path=ppt/notesSlides/_rels/notesSlide15.xml.rels>&#65279;<?xml version="1.0" encoding="utf-8" standalone="yes"?><Relationships xmlns="http://schemas.openxmlformats.org/package/2006/relationships"><Relationship Id="rId1" Type="http://schemas.openxmlformats.org/officeDocument/2006/relationships/slide" Target="../slides/slide31.xml" /><Relationship Id="rId2" Type="http://schemas.openxmlformats.org/officeDocument/2006/relationships/notesMaster" Target="../notesMasters/notesMaster1.xml" /></Relationships>
</file>

<file path=ppt/notesSlides/_rels/notesSlide16.xml.rels>&#65279;<?xml version="1.0" encoding="utf-8" standalone="yes"?><Relationships xmlns="http://schemas.openxmlformats.org/package/2006/relationships"><Relationship Id="rId1" Type="http://schemas.openxmlformats.org/officeDocument/2006/relationships/slide" Target="../slides/slide32.xml" /><Relationship Id="rId2" Type="http://schemas.openxmlformats.org/officeDocument/2006/relationships/notesMaster" Target="../notesMasters/notesMaster1.xml" /></Relationships>
</file>

<file path=ppt/notesSlides/_rels/notesSlide17.xml.rels>&#65279;<?xml version="1.0" encoding="utf-8" standalone="yes"?><Relationships xmlns="http://schemas.openxmlformats.org/package/2006/relationships"><Relationship Id="rId1" Type="http://schemas.openxmlformats.org/officeDocument/2006/relationships/slide" Target="../slides/slide33.xml" /><Relationship Id="rId2" Type="http://schemas.openxmlformats.org/officeDocument/2006/relationships/notesMaster" Target="../notesMasters/notesMaster1.xml" /></Relationships>
</file>

<file path=ppt/notesSlides/_rels/notesSlide18.xml.rels>&#65279;<?xml version="1.0" encoding="utf-8" standalone="yes"?><Relationships xmlns="http://schemas.openxmlformats.org/package/2006/relationships"><Relationship Id="rId1" Type="http://schemas.openxmlformats.org/officeDocument/2006/relationships/slide" Target="../slides/slide34.xml" /><Relationship Id="rId2" Type="http://schemas.openxmlformats.org/officeDocument/2006/relationships/notesMaster" Target="../notesMasters/notesMaster1.xml" /></Relationships>
</file>

<file path=ppt/notesSlides/_rels/notesSlide19.xml.rels>&#65279;<?xml version="1.0" encoding="utf-8" standalone="yes"?><Relationships xmlns="http://schemas.openxmlformats.org/package/2006/relationships"><Relationship Id="rId1" Type="http://schemas.openxmlformats.org/officeDocument/2006/relationships/slide" Target="../slides/slide35.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20.xml.rels>&#65279;<?xml version="1.0" encoding="utf-8" standalone="yes"?><Relationships xmlns="http://schemas.openxmlformats.org/package/2006/relationships"><Relationship Id="rId1" Type="http://schemas.openxmlformats.org/officeDocument/2006/relationships/slide" Target="../slides/slide36.xml" /><Relationship Id="rId2" Type="http://schemas.openxmlformats.org/officeDocument/2006/relationships/notesMaster" Target="../notesMasters/notesMaster1.xml" /></Relationships>
</file>

<file path=ppt/notesSlides/_rels/notesSlide21.xml.rels>&#65279;<?xml version="1.0" encoding="utf-8" standalone="yes"?><Relationships xmlns="http://schemas.openxmlformats.org/package/2006/relationships"><Relationship Id="rId1" Type="http://schemas.openxmlformats.org/officeDocument/2006/relationships/slide" Target="../slides/slide37.xml" /><Relationship Id="rId2" Type="http://schemas.openxmlformats.org/officeDocument/2006/relationships/notesMaster" Target="../notesMasters/notesMaster1.xml" /></Relationships>
</file>

<file path=ppt/notesSlides/_rels/notesSlide22.xml.rels>&#65279;<?xml version="1.0" encoding="utf-8" standalone="yes"?><Relationships xmlns="http://schemas.openxmlformats.org/package/2006/relationships"><Relationship Id="rId1" Type="http://schemas.openxmlformats.org/officeDocument/2006/relationships/slide" Target="../slides/slide38.xml" /><Relationship Id="rId2" Type="http://schemas.openxmlformats.org/officeDocument/2006/relationships/notesMaster" Target="../notesMasters/notesMaster1.xml" /></Relationships>
</file>

<file path=ppt/notesSlides/_rels/notesSlide23.xml.rels>&#65279;<?xml version="1.0" encoding="utf-8" standalone="yes"?><Relationships xmlns="http://schemas.openxmlformats.org/package/2006/relationships"><Relationship Id="rId1" Type="http://schemas.openxmlformats.org/officeDocument/2006/relationships/slide" Target="../slides/slide39.xml" /><Relationship Id="rId2" Type="http://schemas.openxmlformats.org/officeDocument/2006/relationships/notesMaster" Target="../notesMasters/notesMaster1.xml" /></Relationships>
</file>

<file path=ppt/notesSlides/_rels/notesSlide24.xml.rels>&#65279;<?xml version="1.0" encoding="utf-8" standalone="yes"?><Relationships xmlns="http://schemas.openxmlformats.org/package/2006/relationships"><Relationship Id="rId1" Type="http://schemas.openxmlformats.org/officeDocument/2006/relationships/slide" Target="../slides/slide40.xml" /><Relationship Id="rId2" Type="http://schemas.openxmlformats.org/officeDocument/2006/relationships/notesMaster" Target="../notesMasters/notesMaster1.xml" /></Relationships>
</file>

<file path=ppt/notesSlides/_rels/notesSlide25.xml.rels>&#65279;<?xml version="1.0" encoding="utf-8" standalone="yes"?><Relationships xmlns="http://schemas.openxmlformats.org/package/2006/relationships"><Relationship Id="rId1" Type="http://schemas.openxmlformats.org/officeDocument/2006/relationships/slide" Target="../slides/slide41.xml" /><Relationship Id="rId2" Type="http://schemas.openxmlformats.org/officeDocument/2006/relationships/notesMaster" Target="../notesMasters/notesMaster1.xml" /></Relationships>
</file>

<file path=ppt/notesSlides/_rels/notesSlide26.xml.rels>&#65279;<?xml version="1.0" encoding="utf-8" standalone="yes"?><Relationships xmlns="http://schemas.openxmlformats.org/package/2006/relationships"><Relationship Id="rId1" Type="http://schemas.openxmlformats.org/officeDocument/2006/relationships/slide" Target="../slides/slide42.xml" /><Relationship Id="rId2" Type="http://schemas.openxmlformats.org/officeDocument/2006/relationships/notesMaster" Target="../notesMasters/notesMaster1.xml" /></Relationships>
</file>

<file path=ppt/notesSlides/_rels/notesSlide27.xml.rels>&#65279;<?xml version="1.0" encoding="utf-8" standalone="yes"?><Relationships xmlns="http://schemas.openxmlformats.org/package/2006/relationships"><Relationship Id="rId1" Type="http://schemas.openxmlformats.org/officeDocument/2006/relationships/slide" Target="../slides/slide43.xml" /><Relationship Id="rId2" Type="http://schemas.openxmlformats.org/officeDocument/2006/relationships/notesMaster" Target="../notesMasters/notesMaster1.xml" /></Relationships>
</file>

<file path=ppt/notesSlides/_rels/notesSlide28.xml.rels>&#65279;<?xml version="1.0" encoding="utf-8" standalone="yes"?><Relationships xmlns="http://schemas.openxmlformats.org/package/2006/relationships"><Relationship Id="rId1" Type="http://schemas.openxmlformats.org/officeDocument/2006/relationships/slide" Target="../slides/slide44.xml" /><Relationship Id="rId2" Type="http://schemas.openxmlformats.org/officeDocument/2006/relationships/notesMaster" Target="../notesMasters/notesMaster1.xml" /></Relationships>
</file>

<file path=ppt/notesSlides/_rels/notesSlide29.xml.rels>&#65279;<?xml version="1.0" encoding="utf-8" standalone="yes"?><Relationships xmlns="http://schemas.openxmlformats.org/package/2006/relationships"><Relationship Id="rId1" Type="http://schemas.openxmlformats.org/officeDocument/2006/relationships/slide" Target="../slides/slide45.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30.xml.rels>&#65279;<?xml version="1.0" encoding="utf-8" standalone="yes"?><Relationships xmlns="http://schemas.openxmlformats.org/package/2006/relationships"><Relationship Id="rId1" Type="http://schemas.openxmlformats.org/officeDocument/2006/relationships/slide" Target="../slides/slide46.xml" /><Relationship Id="rId2" Type="http://schemas.openxmlformats.org/officeDocument/2006/relationships/notesMaster" Target="../notesMasters/notesMaster1.xml" /></Relationships>
</file>

<file path=ppt/notesSlides/_rels/notesSlide31.xml.rels>&#65279;<?xml version="1.0" encoding="utf-8" standalone="yes"?><Relationships xmlns="http://schemas.openxmlformats.org/package/2006/relationships"><Relationship Id="rId1" Type="http://schemas.openxmlformats.org/officeDocument/2006/relationships/slide" Target="../slides/slide47.xml" /><Relationship Id="rId2" Type="http://schemas.openxmlformats.org/officeDocument/2006/relationships/notesMaster" Target="../notesMasters/notesMaster1.xml" /></Relationships>
</file>

<file path=ppt/notesSlides/_rels/notesSlide32.xml.rels>&#65279;<?xml version="1.0" encoding="utf-8" standalone="yes"?><Relationships xmlns="http://schemas.openxmlformats.org/package/2006/relationships"><Relationship Id="rId1" Type="http://schemas.openxmlformats.org/officeDocument/2006/relationships/slide" Target="../slides/slide48.xml" /><Relationship Id="rId2" Type="http://schemas.openxmlformats.org/officeDocument/2006/relationships/notesMaster" Target="../notesMasters/notesMaster1.xml" /></Relationships>
</file>

<file path=ppt/notesSlides/_rels/notesSlide33.xml.rels>&#65279;<?xml version="1.0" encoding="utf-8" standalone="yes"?><Relationships xmlns="http://schemas.openxmlformats.org/package/2006/relationships"><Relationship Id="rId1" Type="http://schemas.openxmlformats.org/officeDocument/2006/relationships/slide" Target="../slides/slide49.xml" /><Relationship Id="rId2" Type="http://schemas.openxmlformats.org/officeDocument/2006/relationships/notesMaster" Target="../notesMasters/notesMaster1.xml" /></Relationships>
</file>

<file path=ppt/notesSlides/_rels/notesSlide34.xml.rels>&#65279;<?xml version="1.0" encoding="utf-8" standalone="yes"?><Relationships xmlns="http://schemas.openxmlformats.org/package/2006/relationships"><Relationship Id="rId1" Type="http://schemas.openxmlformats.org/officeDocument/2006/relationships/slide" Target="../slides/slide50.xml" /><Relationship Id="rId2" Type="http://schemas.openxmlformats.org/officeDocument/2006/relationships/notesMaster" Target="../notesMasters/notesMaster1.xml" /></Relationships>
</file>

<file path=ppt/notesSlides/_rels/notesSlide35.xml.rels>&#65279;<?xml version="1.0" encoding="utf-8" standalone="yes"?><Relationships xmlns="http://schemas.openxmlformats.org/package/2006/relationships"><Relationship Id="rId1" Type="http://schemas.openxmlformats.org/officeDocument/2006/relationships/slide" Target="../slides/slide51.xml" /><Relationship Id="rId2" Type="http://schemas.openxmlformats.org/officeDocument/2006/relationships/notesMaster" Target="../notesMasters/notesMaster1.xml" /></Relationships>
</file>

<file path=ppt/notesSlides/_rels/notesSlide36.xml.rels>&#65279;<?xml version="1.0" encoding="utf-8" standalone="yes"?><Relationships xmlns="http://schemas.openxmlformats.org/package/2006/relationships"><Relationship Id="rId1" Type="http://schemas.openxmlformats.org/officeDocument/2006/relationships/slide" Target="../slides/slide52.xml" /><Relationship Id="rId2" Type="http://schemas.openxmlformats.org/officeDocument/2006/relationships/notesMaster" Target="../notesMasters/notesMaster1.xml" /></Relationships>
</file>

<file path=ppt/notesSlides/_rels/notesSlide37.xml.rels>&#65279;<?xml version="1.0" encoding="utf-8" standalone="yes"?><Relationships xmlns="http://schemas.openxmlformats.org/package/2006/relationships"><Relationship Id="rId1" Type="http://schemas.openxmlformats.org/officeDocument/2006/relationships/slide" Target="../slides/slide53.xml" /><Relationship Id="rId2" Type="http://schemas.openxmlformats.org/officeDocument/2006/relationships/notesMaster" Target="../notesMasters/notesMaster1.xml" /></Relationships>
</file>

<file path=ppt/notesSlides/_rels/notesSlide38.xml.rels>&#65279;<?xml version="1.0" encoding="utf-8" standalone="yes"?><Relationships xmlns="http://schemas.openxmlformats.org/package/2006/relationships"><Relationship Id="rId1" Type="http://schemas.openxmlformats.org/officeDocument/2006/relationships/slide" Target="../slides/slide54.xml" /><Relationship Id="rId2" Type="http://schemas.openxmlformats.org/officeDocument/2006/relationships/notesMaster" Target="../notesMasters/notesMaster1.xml" /></Relationships>
</file>

<file path=ppt/notesSlides/_rels/notesSlide39.xml.rels>&#65279;<?xml version="1.0" encoding="utf-8" standalone="yes"?><Relationships xmlns="http://schemas.openxmlformats.org/package/2006/relationships"><Relationship Id="rId1" Type="http://schemas.openxmlformats.org/officeDocument/2006/relationships/slide" Target="../slides/slide55.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20.xml" /><Relationship Id="rId2" Type="http://schemas.openxmlformats.org/officeDocument/2006/relationships/notesMaster" Target="../notesMasters/notesMaster1.xml" /></Relationships>
</file>

<file path=ppt/notesSlides/_rels/notesSlide40.xml.rels>&#65279;<?xml version="1.0" encoding="utf-8" standalone="yes"?><Relationships xmlns="http://schemas.openxmlformats.org/package/2006/relationships"><Relationship Id="rId1" Type="http://schemas.openxmlformats.org/officeDocument/2006/relationships/slide" Target="../slides/slide56.xml" /><Relationship Id="rId2" Type="http://schemas.openxmlformats.org/officeDocument/2006/relationships/notesMaster" Target="../notesMasters/notesMaster1.xml" /></Relationships>
</file>

<file path=ppt/notesSlides/_rels/notesSlide41.xml.rels>&#65279;<?xml version="1.0" encoding="utf-8" standalone="yes"?><Relationships xmlns="http://schemas.openxmlformats.org/package/2006/relationships"><Relationship Id="rId1" Type="http://schemas.openxmlformats.org/officeDocument/2006/relationships/slide" Target="../slides/slide57.xml" /><Relationship Id="rId2" Type="http://schemas.openxmlformats.org/officeDocument/2006/relationships/notesMaster" Target="../notesMasters/notesMaster1.xml" /></Relationships>
</file>

<file path=ppt/notesSlides/_rels/notesSlide42.xml.rels>&#65279;<?xml version="1.0" encoding="utf-8" standalone="yes"?><Relationships xmlns="http://schemas.openxmlformats.org/package/2006/relationships"><Relationship Id="rId1" Type="http://schemas.openxmlformats.org/officeDocument/2006/relationships/slide" Target="../slides/slide58.xml" /><Relationship Id="rId2" Type="http://schemas.openxmlformats.org/officeDocument/2006/relationships/notesMaster" Target="../notesMasters/notesMaster1.xml" /></Relationships>
</file>

<file path=ppt/notesSlides/_rels/notesSlide43.xml.rels>&#65279;<?xml version="1.0" encoding="utf-8" standalone="yes"?><Relationships xmlns="http://schemas.openxmlformats.org/package/2006/relationships"><Relationship Id="rId1" Type="http://schemas.openxmlformats.org/officeDocument/2006/relationships/slide" Target="../slides/slide59.xml" /><Relationship Id="rId2" Type="http://schemas.openxmlformats.org/officeDocument/2006/relationships/notesMaster" Target="../notesMasters/notesMaster1.xml" /></Relationships>
</file>

<file path=ppt/notesSlides/_rels/notesSlide44.xml.rels>&#65279;<?xml version="1.0" encoding="utf-8" standalone="yes"?><Relationships xmlns="http://schemas.openxmlformats.org/package/2006/relationships"><Relationship Id="rId1" Type="http://schemas.openxmlformats.org/officeDocument/2006/relationships/slide" Target="../slides/slide76.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21.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22.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23.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24.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25.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5AC9960B-A742-4F79-9BC8-14A4E9893419}" type="slidenum">
              <a:rPr lang="zh-CN" altLang="en-US" smtClean="0"/>
              <a:t>2</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5AC9960B-A742-4F79-9BC8-14A4E9893419}" type="slidenum">
              <a:rPr lang="zh-CN" altLang="en-US" smtClean="0"/>
              <a:t>26</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5AC9960B-A742-4F79-9BC8-14A4E9893419}" type="slidenum">
              <a:rPr lang="zh-CN" altLang="en-US" smtClean="0"/>
              <a:t>27</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5AC9960B-A742-4F79-9BC8-14A4E9893419}" type="slidenum">
              <a:rPr lang="zh-CN" altLang="en-US" smtClean="0"/>
              <a:t>28</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5AC9960B-A742-4F79-9BC8-14A4E9893419}" type="slidenum">
              <a:rPr lang="zh-CN" altLang="en-US" smtClean="0"/>
              <a:t>29</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5AC9960B-A742-4F79-9BC8-14A4E9893419}" type="slidenum">
              <a:rPr lang="zh-CN" altLang="en-US" smtClean="0"/>
              <a:t>30</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5AC9960B-A742-4F79-9BC8-14A4E9893419}" type="slidenum">
              <a:rPr lang="zh-CN" altLang="en-US" smtClean="0"/>
              <a:t>31</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5AC9960B-A742-4F79-9BC8-14A4E9893419}" type="slidenum">
              <a:rPr lang="zh-CN" altLang="en-US" smtClean="0"/>
              <a:t>32</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5AC9960B-A742-4F79-9BC8-14A4E9893419}" type="slidenum">
              <a:rPr lang="zh-CN" altLang="en-US" smtClean="0"/>
              <a:t>33</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5AC9960B-A742-4F79-9BC8-14A4E9893419}" type="slidenum">
              <a:rPr lang="zh-CN" altLang="en-US" smtClean="0"/>
              <a:t>34</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5AC9960B-A742-4F79-9BC8-14A4E9893419}" type="slidenum">
              <a:rPr lang="zh-CN" altLang="en-US" smtClean="0"/>
              <a:t>35</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5AC9960B-A742-4F79-9BC8-14A4E9893419}" type="slidenum">
              <a:rPr lang="zh-CN" altLang="en-US" smtClean="0"/>
              <a:t>3</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5AC9960B-A742-4F79-9BC8-14A4E9893419}" type="slidenum">
              <a:rPr lang="zh-CN" altLang="en-US" smtClean="0"/>
              <a:t>36</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5AC9960B-A742-4F79-9BC8-14A4E9893419}" type="slidenum">
              <a:rPr lang="zh-CN" altLang="en-US" smtClean="0"/>
              <a:t>37</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5AC9960B-A742-4F79-9BC8-14A4E9893419}" type="slidenum">
              <a:rPr lang="zh-CN" altLang="en-US" smtClean="0"/>
              <a:t>38</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5AC9960B-A742-4F79-9BC8-14A4E9893419}" type="slidenum">
              <a:rPr lang="zh-CN" altLang="en-US" smtClean="0"/>
              <a:t>39</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5AC9960B-A742-4F79-9BC8-14A4E9893419}" type="slidenum">
              <a:rPr lang="zh-CN" altLang="en-US" smtClean="0"/>
              <a:t>40</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5AC9960B-A742-4F79-9BC8-14A4E9893419}" type="slidenum">
              <a:rPr lang="zh-CN" altLang="en-US" smtClean="0"/>
              <a:t>41</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5AC9960B-A742-4F79-9BC8-14A4E9893419}" type="slidenum">
              <a:rPr lang="zh-CN" altLang="en-US" smtClean="0"/>
              <a:t>42</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5AC9960B-A742-4F79-9BC8-14A4E9893419}" type="slidenum">
              <a:rPr lang="zh-CN" altLang="en-US" smtClean="0"/>
              <a:t>43</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5AC9960B-A742-4F79-9BC8-14A4E9893419}" type="slidenum">
              <a:rPr lang="zh-CN" altLang="en-US" smtClean="0"/>
              <a:t>44</a:t>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5AC9960B-A742-4F79-9BC8-14A4E9893419}" type="slidenum">
              <a:rPr lang="zh-CN" altLang="en-US" smtClean="0"/>
              <a:t>45</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5AC9960B-A742-4F79-9BC8-14A4E9893419}" type="slidenum">
              <a:rPr lang="zh-CN" altLang="en-US" smtClean="0"/>
              <a:t>4</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5AC9960B-A742-4F79-9BC8-14A4E9893419}" type="slidenum">
              <a:rPr lang="zh-CN" altLang="en-US" smtClean="0"/>
              <a:t>46</a:t>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5AC9960B-A742-4F79-9BC8-14A4E9893419}" type="slidenum">
              <a:rPr lang="zh-CN" altLang="en-US" smtClean="0"/>
              <a:t>47</a:t>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5AC9960B-A742-4F79-9BC8-14A4E9893419}" type="slidenum">
              <a:rPr lang="zh-CN" altLang="en-US" smtClean="0"/>
              <a:t>48</a:t>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5AC9960B-A742-4F79-9BC8-14A4E9893419}" type="slidenum">
              <a:rPr lang="zh-CN" altLang="en-US" smtClean="0"/>
              <a:t>49</a:t>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5AC9960B-A742-4F79-9BC8-14A4E9893419}" type="slidenum">
              <a:rPr lang="zh-CN" altLang="en-US" smtClean="0"/>
              <a:t>50</a:t>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5AC9960B-A742-4F79-9BC8-14A4E9893419}" type="slidenum">
              <a:rPr lang="zh-CN" altLang="en-US" smtClean="0"/>
              <a:t>51</a:t>
            </a:fld>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5AC9960B-A742-4F79-9BC8-14A4E9893419}" type="slidenum">
              <a:rPr lang="zh-CN" altLang="en-US" smtClean="0"/>
              <a:t>52</a:t>
            </a:fld>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5AC9960B-A742-4F79-9BC8-14A4E9893419}" type="slidenum">
              <a:rPr lang="zh-CN" altLang="en-US" smtClean="0"/>
              <a:t>53</a:t>
            </a:fld>
            <a:endParaRPr lang="zh-CN"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5AC9960B-A742-4F79-9BC8-14A4E9893419}" type="slidenum">
              <a:rPr lang="zh-CN" altLang="en-US" smtClean="0"/>
              <a:t>54</a:t>
            </a:fld>
            <a:endParaRPr lang="zh-CN"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5AC9960B-A742-4F79-9BC8-14A4E9893419}" type="slidenum">
              <a:rPr lang="zh-CN" altLang="en-US" smtClean="0"/>
              <a:t>55</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5AC9960B-A742-4F79-9BC8-14A4E9893419}" type="slidenum">
              <a:rPr lang="zh-CN" altLang="en-US" smtClean="0"/>
              <a:t>20</a:t>
            </a:fld>
            <a:endParaRPr lang="zh-CN"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5AC9960B-A742-4F79-9BC8-14A4E9893419}" type="slidenum">
              <a:rPr lang="zh-CN" altLang="en-US" smtClean="0"/>
              <a:t>56</a:t>
            </a:fld>
            <a:endParaRPr lang="zh-CN"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5AC9960B-A742-4F79-9BC8-14A4E9893419}" type="slidenum">
              <a:rPr lang="zh-CN" altLang="en-US" smtClean="0"/>
              <a:t>57</a:t>
            </a:fld>
            <a:endParaRPr lang="zh-CN"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5AC9960B-A742-4F79-9BC8-14A4E9893419}" type="slidenum">
              <a:rPr lang="zh-CN" altLang="en-US" smtClean="0"/>
              <a:t>58</a:t>
            </a:fld>
            <a:endParaRPr lang="zh-CN"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5AC9960B-A742-4F79-9BC8-14A4E9893419}" type="slidenum">
              <a:rPr lang="zh-CN" altLang="en-US" smtClean="0"/>
              <a:t>59</a:t>
            </a:fld>
            <a:endParaRPr lang="zh-CN"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5AC9960B-A742-4F79-9BC8-14A4E9893419}" type="slidenum">
              <a:rPr lang="zh-CN" altLang="en-US" smtClean="0"/>
              <a:t>76</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5AC9960B-A742-4F79-9BC8-14A4E9893419}" type="slidenum">
              <a:rPr lang="zh-CN" altLang="en-US" smtClean="0"/>
              <a:t>21</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5AC9960B-A742-4F79-9BC8-14A4E9893419}" type="slidenum">
              <a:rPr lang="zh-CN" altLang="en-US" smtClean="0"/>
              <a:t>22</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5AC9960B-A742-4F79-9BC8-14A4E9893419}" type="slidenum">
              <a:rPr lang="zh-CN" altLang="en-US" smtClean="0"/>
              <a:t>23</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5AC9960B-A742-4F79-9BC8-14A4E9893419}" type="slidenum">
              <a:rPr lang="zh-CN" altLang="en-US" smtClean="0"/>
              <a:t>24</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5AC9960B-A742-4F79-9BC8-14A4E9893419}" type="slidenum">
              <a:rPr lang="zh-CN" altLang="en-US" smtClean="0"/>
              <a:t>25</a:t>
            </a:fld>
            <a:endParaRPr lang="zh-CN" altLang="en-US"/>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tags" Target="../tags/tag1.xml" /><Relationship Id="rId2" Type="http://schemas.openxmlformats.org/officeDocument/2006/relationships/tags" Target="../tags/tag2.xml" /><Relationship Id="rId3" Type="http://schemas.openxmlformats.org/officeDocument/2006/relationships/tags" Target="../tags/tag3.xml" /><Relationship Id="rId4" Type="http://schemas.openxmlformats.org/officeDocument/2006/relationships/tags" Target="../tags/tag4.xml" /><Relationship Id="rId5" Type="http://schemas.openxmlformats.org/officeDocument/2006/relationships/tags" Target="../tags/tag5.xml" /><Relationship Id="rId6"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tags" Target="../tags/tag48.xml" /><Relationship Id="rId2" Type="http://schemas.openxmlformats.org/officeDocument/2006/relationships/tags" Target="../tags/tag49.xml" /><Relationship Id="rId3" Type="http://schemas.openxmlformats.org/officeDocument/2006/relationships/tags" Target="../tags/tag50.xml" /><Relationship Id="rId4" Type="http://schemas.openxmlformats.org/officeDocument/2006/relationships/tags" Target="../tags/tag51.xml" /><Relationship Id="rId5"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tags" Target="../tags/tag52.xml" /><Relationship Id="rId2" Type="http://schemas.openxmlformats.org/officeDocument/2006/relationships/tags" Target="../tags/tag53.xml" /><Relationship Id="rId3" Type="http://schemas.openxmlformats.org/officeDocument/2006/relationships/tags" Target="../tags/tag54.xml" /><Relationship Id="rId4" Type="http://schemas.openxmlformats.org/officeDocument/2006/relationships/tags" Target="../tags/tag55.xml" /><Relationship Id="rId5" Type="http://schemas.openxmlformats.org/officeDocument/2006/relationships/tags" Target="../tags/tag56.xml" /><Relationship Id="rId6" Type="http://schemas.openxmlformats.org/officeDocument/2006/relationships/slideMaster" Target="../slideMasters/slideMaster1.xml" /></Relationships>
</file>

<file path=ppt/slideLayouts/_rels/slideLayout1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xml.rels>&#65279;<?xml version="1.0" encoding="utf-8" standalone="yes"?><Relationships xmlns="http://schemas.openxmlformats.org/package/2006/relationships"><Relationship Id="rId1" Type="http://schemas.openxmlformats.org/officeDocument/2006/relationships/tags" Target="../tags/tag6.xml" /><Relationship Id="rId2" Type="http://schemas.openxmlformats.org/officeDocument/2006/relationships/tags" Target="../tags/tag7.xml" /><Relationship Id="rId3" Type="http://schemas.openxmlformats.org/officeDocument/2006/relationships/tags" Target="../tags/tag8.xml" /><Relationship Id="rId4" Type="http://schemas.openxmlformats.org/officeDocument/2006/relationships/tags" Target="../tags/tag9.xml" /><Relationship Id="rId5" Type="http://schemas.openxmlformats.org/officeDocument/2006/relationships/tags" Target="../tags/tag10.xml" /><Relationship Id="rId6" Type="http://schemas.openxmlformats.org/officeDocument/2006/relationships/slideMaster" Target="../slideMasters/slideMaster1.xml" /></Relationships>
</file>

<file path=ppt/slideLayouts/_rels/slideLayout2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xml.rels>&#65279;<?xml version="1.0" encoding="utf-8" standalone="yes"?><Relationships xmlns="http://schemas.openxmlformats.org/package/2006/relationships"><Relationship Id="rId1" Type="http://schemas.openxmlformats.org/officeDocument/2006/relationships/tags" Target="../tags/tag11.xml" /><Relationship Id="rId2" Type="http://schemas.openxmlformats.org/officeDocument/2006/relationships/tags" Target="../tags/tag12.xml" /><Relationship Id="rId3" Type="http://schemas.openxmlformats.org/officeDocument/2006/relationships/tags" Target="../tags/tag13.xml" /><Relationship Id="rId4" Type="http://schemas.openxmlformats.org/officeDocument/2006/relationships/tags" Target="../tags/tag14.xml" /><Relationship Id="rId5" Type="http://schemas.openxmlformats.org/officeDocument/2006/relationships/tags" Target="../tags/tag15.xml" /><Relationship Id="rId6" Type="http://schemas.openxmlformats.org/officeDocument/2006/relationships/slideMaster" Target="../slideMasters/slideMaster1.xml" /></Relationships>
</file>

<file path=ppt/slideLayouts/_rels/slideLayout3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tags" Target="../tags/tag16.xml" /><Relationship Id="rId2" Type="http://schemas.openxmlformats.org/officeDocument/2006/relationships/tags" Target="../tags/tag17.xml" /><Relationship Id="rId3" Type="http://schemas.openxmlformats.org/officeDocument/2006/relationships/tags" Target="../tags/tag18.xml" /><Relationship Id="rId4" Type="http://schemas.openxmlformats.org/officeDocument/2006/relationships/tags" Target="../tags/tag19.xml" /><Relationship Id="rId5" Type="http://schemas.openxmlformats.org/officeDocument/2006/relationships/tags" Target="../tags/tag20.xml" /><Relationship Id="rId6" Type="http://schemas.openxmlformats.org/officeDocument/2006/relationships/tags" Target="../tags/tag21.xml" /><Relationship Id="rId7" Type="http://schemas.openxmlformats.org/officeDocument/2006/relationships/slideMaster" Target="../slideMasters/slideMaster1.xml" /></Relationships>
</file>

<file path=ppt/slideLayouts/_rels/slideLayout4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tags" Target="../tags/tag22.xml" /><Relationship Id="rId2" Type="http://schemas.openxmlformats.org/officeDocument/2006/relationships/tags" Target="../tags/tag23.xml" /><Relationship Id="rId3" Type="http://schemas.openxmlformats.org/officeDocument/2006/relationships/tags" Target="../tags/tag24.xml" /><Relationship Id="rId4" Type="http://schemas.openxmlformats.org/officeDocument/2006/relationships/tags" Target="../tags/tag25.xml" /><Relationship Id="rId5" Type="http://schemas.openxmlformats.org/officeDocument/2006/relationships/tags" Target="../tags/tag26.xml" /><Relationship Id="rId6" Type="http://schemas.openxmlformats.org/officeDocument/2006/relationships/tags" Target="../tags/tag27.xml" /><Relationship Id="rId7" Type="http://schemas.openxmlformats.org/officeDocument/2006/relationships/tags" Target="../tags/tag28.xml" /><Relationship Id="rId8" Type="http://schemas.openxmlformats.org/officeDocument/2006/relationships/tags" Target="../tags/tag29.xml" /><Relationship Id="rId9" Type="http://schemas.openxmlformats.org/officeDocument/2006/relationships/slideMaster" Target="../slideMasters/slideMaster1.xml" /></Relationships>
</file>

<file path=ppt/slideLayouts/_rels/slideLayout5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tags" Target="../tags/tag30.xml" /><Relationship Id="rId2" Type="http://schemas.openxmlformats.org/officeDocument/2006/relationships/tags" Target="../tags/tag31.xml" /><Relationship Id="rId3" Type="http://schemas.openxmlformats.org/officeDocument/2006/relationships/tags" Target="../tags/tag32.xml" /><Relationship Id="rId4" Type="http://schemas.openxmlformats.org/officeDocument/2006/relationships/tags" Target="../tags/tag33.xml" /><Relationship Id="rId5" Type="http://schemas.openxmlformats.org/officeDocument/2006/relationships/slideMaster" Target="../slideMasters/slideMaster1.xml" /></Relationships>
</file>

<file path=ppt/slideLayouts/_rels/slideLayout6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tags" Target="../tags/tag34.xml" /><Relationship Id="rId2" Type="http://schemas.openxmlformats.org/officeDocument/2006/relationships/tags" Target="../tags/tag35.xml" /><Relationship Id="rId3" Type="http://schemas.openxmlformats.org/officeDocument/2006/relationships/tags" Target="../tags/tag36.xml" /><Relationship Id="rId4" Type="http://schemas.openxmlformats.org/officeDocument/2006/relationships/slideMaster" Target="../slideMasters/slideMaster1.xml" /></Relationships>
</file>

<file path=ppt/slideLayouts/_rels/slideLayout7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7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7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7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7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7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7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7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7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7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tags" Target="../tags/tag37.xml" /><Relationship Id="rId2" Type="http://schemas.openxmlformats.org/officeDocument/2006/relationships/tags" Target="../tags/tag38.xml" /><Relationship Id="rId3" Type="http://schemas.openxmlformats.org/officeDocument/2006/relationships/tags" Target="../tags/tag39.xml" /><Relationship Id="rId4" Type="http://schemas.openxmlformats.org/officeDocument/2006/relationships/tags" Target="../tags/tag40.xml" /><Relationship Id="rId5" Type="http://schemas.openxmlformats.org/officeDocument/2006/relationships/tags" Target="../tags/tag41.xml" /><Relationship Id="rId6" Type="http://schemas.openxmlformats.org/officeDocument/2006/relationships/tags" Target="../tags/tag42.xml" /><Relationship Id="rId7" Type="http://schemas.openxmlformats.org/officeDocument/2006/relationships/slideMaster" Target="../slideMasters/slideMaster1.xml" /></Relationships>
</file>

<file path=ppt/slideLayouts/_rels/slideLayout8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8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8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8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8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8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8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8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8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8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tags" Target="../tags/tag43.xml" /><Relationship Id="rId2" Type="http://schemas.openxmlformats.org/officeDocument/2006/relationships/tags" Target="../tags/tag44.xml" /><Relationship Id="rId3" Type="http://schemas.openxmlformats.org/officeDocument/2006/relationships/tags" Target="../tags/tag45.xml" /><Relationship Id="rId4" Type="http://schemas.openxmlformats.org/officeDocument/2006/relationships/tags" Target="../tags/tag46.xml" /><Relationship Id="rId5" Type="http://schemas.openxmlformats.org/officeDocument/2006/relationships/tags" Target="../tags/tag47.xml" /><Relationship Id="rId6" Type="http://schemas.openxmlformats.org/officeDocument/2006/relationships/slideMaster" Target="../slideMasters/slideMaster1.xml" /></Relationships>
</file>

<file path=ppt/slideLayouts/_rels/slideLayout9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9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hasCustomPrompt="1"/>
            <p:custDataLst>
              <p:tags r:id="rId1"/>
            </p:custDataLst>
          </p:nvPr>
        </p:nvSpPr>
        <p:spPr>
          <a:xfrm>
            <a:off x="1198613" y="914569"/>
            <a:ext cx="9797669" cy="2570876"/>
          </a:xfrm>
        </p:spPr>
        <p:txBody>
          <a:bodyPr lIns="90000" tIns="46800" rIns="90000" bIns="46800" anchor="b" anchorCtr="0">
            <a:normAutofit/>
          </a:bodyPr>
          <a:lstStyle>
            <a:lvl1pPr algn="ctr">
              <a:defRPr sz="6000"/>
            </a:lvl1pPr>
          </a:lstStyle>
          <a:p>
            <a:r>
              <a:rPr lang="zh-CN" altLang="en-US"/>
              <a:t>单击此处编辑标题</a:t>
            </a:r>
            <a:endParaRPr lang="zh-CN" altLang="en-US"/>
          </a:p>
        </p:txBody>
      </p:sp>
      <p:sp>
        <p:nvSpPr>
          <p:cNvPr id="3" name="副标题 2"/>
          <p:cNvSpPr>
            <a:spLocks noGrp="1"/>
          </p:cNvSpPr>
          <p:nvPr>
            <p:ph type="subTitle" idx="1" hasCustomPrompt="1"/>
            <p:custDataLst>
              <p:tags r:id="rId2"/>
            </p:custDataLst>
          </p:nvPr>
        </p:nvSpPr>
        <p:spPr>
          <a:xfrm>
            <a:off x="1198613" y="3561059"/>
            <a:ext cx="9797669" cy="1472673"/>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5365" indent="0" algn="ctr">
              <a:buNone/>
              <a:defRPr sz="1600"/>
            </a:lvl6pPr>
            <a:lvl7pPr marL="2742565" indent="0" algn="ctr">
              <a:buNone/>
              <a:defRPr sz="1600"/>
            </a:lvl7pPr>
            <a:lvl8pPr marL="3199765" indent="0" algn="ctr">
              <a:buNone/>
              <a:defRPr sz="1600"/>
            </a:lvl8pPr>
            <a:lvl9pPr marL="3656965" indent="0" algn="ctr">
              <a:buNone/>
              <a:defRPr sz="1600"/>
            </a:lvl9pPr>
          </a:lstStyle>
          <a:p>
            <a:r>
              <a:rPr lang="zh-CN" altLang="en-US"/>
              <a:t>单击此处编辑副标题</a:t>
            </a:r>
            <a:endParaRPr lang="zh-CN" altLang="en-US"/>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内容">
    <p:spTree>
      <p:nvGrpSpPr>
        <p:cNvPr id="1" name=""/>
        <p:cNvGrpSpPr/>
        <p:nvPr/>
      </p:nvGrpSpPr>
      <p:grpSpPr>
        <a:xfrm>
          <a:off x="0" y="0"/>
          <a: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
        <p:nvSpPr>
          <p:cNvPr id="7" name="内容占位符 6"/>
          <p:cNvSpPr>
            <a:spLocks noGrp="1"/>
          </p:cNvSpPr>
          <p:nvPr>
            <p:ph sz="quarter" idx="13"/>
            <p:custDataLst>
              <p:tags r:id="rId4"/>
            </p:custDataLst>
          </p:nvPr>
        </p:nvSpPr>
        <p:spPr>
          <a:xfrm>
            <a:off x="608305" y="774143"/>
            <a:ext cx="10971086" cy="5483815"/>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末尾幻灯片">
    <p:spTree>
      <p:nvGrpSpPr>
        <p:cNvPr id="1" name=""/>
        <p:cNvGrpSpPr/>
        <p:nvPr/>
      </p:nvGrpSpPr>
      <p:grpSpPr>
        <a:xfrm>
          <a:off x="0" y="0"/>
          <a: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
        <p:nvSpPr>
          <p:cNvPr id="2" name="标题 1"/>
          <p:cNvSpPr>
            <a:spLocks noGrp="1"/>
          </p:cNvSpPr>
          <p:nvPr>
            <p:ph type="title" hasCustomPrompt="1"/>
            <p:custDataLst>
              <p:tags r:id="rId4"/>
            </p:custDataLst>
          </p:nvPr>
        </p:nvSpPr>
        <p:spPr>
          <a:xfrm>
            <a:off x="1198613" y="2484460"/>
            <a:ext cx="9797669" cy="1018989"/>
          </a:xfrm>
        </p:spPr>
        <p:txBody>
          <a:bodyPr vert="horz" lIns="90000" tIns="46800" rIns="90000" bIns="46800" rtlCol="0" anchor="t" anchorCtr="0">
            <a:normAutofit/>
          </a:bodyPr>
          <a:lstStyle>
            <a:lvl1pPr algn="ctr">
              <a:defRPr sz="6000"/>
            </a:lvl1pPr>
          </a:lstStyle>
          <a:p>
            <a:pPr lvl="0"/>
            <a:r>
              <a:rPr>
                <a:sym typeface="+mn-ea"/>
              </a:rPr>
              <a:t>单击此处编辑标题</a:t>
            </a:r>
            <a:endParaRPr>
              <a:sym typeface="+mn-ea"/>
            </a:endParaRPr>
          </a:p>
        </p:txBody>
      </p:sp>
      <p:sp>
        <p:nvSpPr>
          <p:cNvPr id="7" name="文本占位符 6"/>
          <p:cNvSpPr>
            <a:spLocks noGrp="1"/>
          </p:cNvSpPr>
          <p:nvPr>
            <p:ph type="body" sz="quarter" idx="13"/>
            <p:custDataLst>
              <p:tags r:id="rId5"/>
            </p:custDataLst>
          </p:nvPr>
        </p:nvSpPr>
        <p:spPr>
          <a:xfrm>
            <a:off x="1198613" y="3561059"/>
            <a:ext cx="9797669" cy="471687"/>
          </a:xfrm>
        </p:spPr>
        <p:txBody>
          <a:bodyPr lIns="90000" tIns="46800" rIns="90000" bIns="46800">
            <a:normAutofit/>
          </a:bodyPr>
          <a:lstStyle>
            <a:lvl1pPr algn="ctr">
              <a:lnSpc>
                <a:spcPct val="110000"/>
              </a:lnSpc>
              <a:buNone/>
              <a:defRPr sz="2400" spc="200"/>
            </a:lvl1pPr>
          </a:lstStyle>
          <a:p>
            <a:pPr lvl="0"/>
            <a:r>
              <a:rPr lang="zh-CN" altLang="en-US"/>
              <a:t>单击此处编辑母版文本样式</a:t>
            </a:r>
            <a:endParaRPr lang="zh-CN" altLang="en-US"/>
          </a:p>
        </p:txBody>
      </p:sp>
    </p:spTree>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自定义版式">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自定义版式">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2_自定义版式">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3_自定义版式">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4_自定义版式">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5_自定义版式">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6_自定义版式">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7_自定义版式">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305" y="608513"/>
            <a:ext cx="10967486" cy="705731"/>
          </a:xfrm>
        </p:spPr>
        <p:txBody>
          <a:bodyPr vert="horz" lIns="90000" tIns="46800" rIns="90000" bIns="46800" rtlCol="0" anchor="ctr" anchorCtr="0">
            <a:normAutofit/>
          </a:bodyPr>
          <a:lstStyle/>
          <a:p>
            <a:pPr lvl="0"/>
            <a:r>
              <a:rPr>
                <a:sym typeface="+mn-ea"/>
              </a:rPr>
              <a:t>单击此处编辑母版标题样式</a:t>
            </a:r>
            <a:endParaRPr>
              <a:sym typeface="+mn-ea"/>
            </a:endParaRPr>
          </a:p>
        </p:txBody>
      </p:sp>
      <p:sp>
        <p:nvSpPr>
          <p:cNvPr id="3" name="内容占位符 2"/>
          <p:cNvSpPr>
            <a:spLocks noGrp="1"/>
          </p:cNvSpPr>
          <p:nvPr>
            <p:ph idx="1"/>
            <p:custDataLst>
              <p:tags r:id="rId2"/>
            </p:custDataLst>
          </p:nvPr>
        </p:nvSpPr>
        <p:spPr>
          <a:xfrm>
            <a:off x="608305" y="1490676"/>
            <a:ext cx="10967486" cy="4760081"/>
          </a:xfrm>
        </p:spPr>
        <p:txBody>
          <a:bodyPr vert="horz" lIns="90000" tIns="46800" rIns="90000" bIns="46800" rtlCol="0">
            <a:normAutofit/>
          </a:body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8_自定义版式">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9_自定义版式">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0_自定义版式">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2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1_自定义版式">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2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2_自定义版式">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2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3_自定义版式">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2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4_自定义版式">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2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5_自定义版式">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2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6_自定义版式">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2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7_自定义版式">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hasCustomPrompt="1"/>
            <p:custDataLst>
              <p:tags r:id="rId1"/>
            </p:custDataLst>
          </p:nvPr>
        </p:nvSpPr>
        <p:spPr>
          <a:xfrm>
            <a:off x="1990489" y="3849113"/>
            <a:ext cx="7767586" cy="766942"/>
          </a:xfrm>
        </p:spPr>
        <p:txBody>
          <a:bodyPr lIns="90000" tIns="46800" rIns="90000" bIns="46800" anchor="b" anchorCtr="0">
            <a:normAutofit/>
          </a:bodyPr>
          <a:lstStyle>
            <a:lvl1pPr>
              <a:defRPr sz="4400"/>
            </a:lvl1pPr>
          </a:lstStyle>
          <a:p>
            <a:r>
              <a:rPr lang="zh-CN" altLang="en-US"/>
              <a:t>单击此处编辑标题</a:t>
            </a:r>
            <a:endParaRPr lang="zh-CN" altLang="en-US"/>
          </a:p>
        </p:txBody>
      </p:sp>
      <p:sp>
        <p:nvSpPr>
          <p:cNvPr id="3" name="文本占位符 2"/>
          <p:cNvSpPr>
            <a:spLocks noGrp="1"/>
          </p:cNvSpPr>
          <p:nvPr>
            <p:ph type="body" idx="1" hasCustomPrompt="1"/>
            <p:custDataLst>
              <p:tags r:id="rId2"/>
            </p:custDataLst>
          </p:nvPr>
        </p:nvSpPr>
        <p:spPr>
          <a:xfrm>
            <a:off x="1990489" y="4616055"/>
            <a:ext cx="7767586" cy="867761"/>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5365" indent="0">
              <a:buNone/>
              <a:defRPr sz="1600">
                <a:solidFill>
                  <a:schemeClr val="tx1">
                    <a:tint val="75000"/>
                  </a:schemeClr>
                </a:solidFill>
              </a:defRPr>
            </a:lvl6pPr>
            <a:lvl7pPr marL="2742565" indent="0">
              <a:buNone/>
              <a:defRPr sz="1600">
                <a:solidFill>
                  <a:schemeClr val="tx1">
                    <a:tint val="75000"/>
                  </a:schemeClr>
                </a:solidFill>
              </a:defRPr>
            </a:lvl7pPr>
            <a:lvl8pPr marL="3199765" indent="0">
              <a:buNone/>
              <a:defRPr sz="1600">
                <a:solidFill>
                  <a:schemeClr val="tx1">
                    <a:tint val="75000"/>
                  </a:schemeClr>
                </a:solidFill>
              </a:defRPr>
            </a:lvl8pPr>
            <a:lvl9pPr marL="3656965" indent="0">
              <a:buNone/>
              <a:defRPr sz="1600">
                <a:solidFill>
                  <a:schemeClr val="tx1">
                    <a:tint val="75000"/>
                  </a:schemeClr>
                </a:solidFill>
              </a:defRPr>
            </a:lvl9pPr>
          </a:lstStyle>
          <a:p>
            <a:pPr lvl="0"/>
            <a:r>
              <a:rPr lang="zh-CN" altLang="en-US"/>
              <a:t>单击此处编辑文本</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3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8_自定义版式">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3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9_自定义版式">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3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20_自定义版式">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3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21_自定义版式">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3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22_自定义版式">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3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23_自定义版式">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3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24_自定义版式">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3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25_自定义版式">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3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26_自定义版式">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3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27_自定义版式">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305" y="608513"/>
            <a:ext cx="10967486" cy="705731"/>
          </a:xfrm>
        </p:spPr>
        <p:txBody>
          <a:bodyPr vert="horz" lIns="90000" tIns="46800" rIns="90000" bIns="46800" rtlCol="0" anchor="ctr" anchorCtr="0">
            <a:normAutofit/>
          </a:bodyPr>
          <a:lstStyle/>
          <a:p>
            <a:pPr lvl="0"/>
            <a:r>
              <a:rPr>
                <a:sym typeface="+mn-ea"/>
              </a:rPr>
              <a:t>单击此处编辑母版标题样式</a:t>
            </a:r>
            <a:endParaRPr>
              <a:sym typeface="+mn-ea"/>
            </a:endParaRPr>
          </a:p>
        </p:txBody>
      </p:sp>
      <p:sp>
        <p:nvSpPr>
          <p:cNvPr id="3" name="内容占位符 2"/>
          <p:cNvSpPr>
            <a:spLocks noGrp="1"/>
          </p:cNvSpPr>
          <p:nvPr>
            <p:ph sz="half" idx="1"/>
            <p:custDataLst>
              <p:tags r:id="rId2"/>
            </p:custDataLst>
          </p:nvPr>
        </p:nvSpPr>
        <p:spPr>
          <a:xfrm>
            <a:off x="608305" y="1501478"/>
            <a:ext cx="5175991" cy="4749279"/>
          </a:xfrm>
        </p:spPr>
        <p:txBody>
          <a:bodyPr vert="horz" lIns="90000" tIns="46800" rIns="90000" bIns="46800" rtlCol="0">
            <a:normAutofit/>
          </a:body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custDataLst>
              <p:tags r:id="rId3"/>
            </p:custDataLst>
          </p:nvPr>
        </p:nvSpPr>
        <p:spPr>
          <a:xfrm>
            <a:off x="6410598" y="1501478"/>
            <a:ext cx="5175991" cy="4749279"/>
          </a:xfrm>
        </p:spPr>
        <p:txBody>
          <a:bodyPr lIns="90000" tIns="46800" rIns="90000" bIns="4680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4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28_自定义版式">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4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29_自定义版式">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4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30_自定义版式">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4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31_自定义版式">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4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32_自定义版式">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4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33_自定义版式">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4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34_自定义版式">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4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35_自定义版式">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4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36_自定义版式">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4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37_自定义版式">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305" y="608513"/>
            <a:ext cx="10967486" cy="705731"/>
          </a:xfrm>
        </p:spPr>
        <p:txBody>
          <a:bodyPr vert="horz" lIns="90000" tIns="46800" rIns="90000" bIns="46800" rtlCol="0" anchor="ctr" anchorCtr="0">
            <a:normAutofit/>
          </a:bodyPr>
          <a:lstStyle/>
          <a:p>
            <a:pPr lvl="0"/>
            <a:r>
              <a:rPr>
                <a:sym typeface="+mn-ea"/>
              </a:rPr>
              <a:t>单击此处编辑母版标题样式</a:t>
            </a:r>
            <a:endParaRPr>
              <a:sym typeface="+mn-ea"/>
            </a:endParaRPr>
          </a:p>
        </p:txBody>
      </p:sp>
      <p:sp>
        <p:nvSpPr>
          <p:cNvPr id="3" name="文本占位符 2"/>
          <p:cNvSpPr>
            <a:spLocks noGrp="1"/>
          </p:cNvSpPr>
          <p:nvPr>
            <p:ph type="body" idx="1" hasCustomPrompt="1"/>
            <p:custDataLst>
              <p:tags r:id="rId2"/>
            </p:custDataLst>
          </p:nvPr>
        </p:nvSpPr>
        <p:spPr>
          <a:xfrm>
            <a:off x="608305" y="1429465"/>
            <a:ext cx="5341565" cy="381671"/>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5365" indent="0">
              <a:buNone/>
              <a:defRPr sz="1600" b="1"/>
            </a:lvl6pPr>
            <a:lvl7pPr marL="2742565" indent="0">
              <a:buNone/>
              <a:defRPr sz="1600" b="1"/>
            </a:lvl7pPr>
            <a:lvl8pPr marL="3199765" indent="0">
              <a:buNone/>
              <a:defRPr sz="1600" b="1"/>
            </a:lvl8pPr>
            <a:lvl9pPr marL="3656965" indent="0">
              <a:buNone/>
              <a:defRPr sz="1600" b="1"/>
            </a:lvl9pPr>
          </a:lstStyle>
          <a:p>
            <a:pPr lvl="0"/>
            <a:r>
              <a:rPr lang="zh-CN" altLang="en-US"/>
              <a:t>单击此处编辑文本</a:t>
            </a:r>
            <a:endParaRPr lang="zh-CN" altLang="en-US"/>
          </a:p>
        </p:txBody>
      </p:sp>
      <p:sp>
        <p:nvSpPr>
          <p:cNvPr id="4" name="内容占位符 3"/>
          <p:cNvSpPr>
            <a:spLocks noGrp="1"/>
          </p:cNvSpPr>
          <p:nvPr>
            <p:ph sz="half" idx="2"/>
            <p:custDataLst>
              <p:tags r:id="rId3"/>
            </p:custDataLst>
          </p:nvPr>
        </p:nvSpPr>
        <p:spPr>
          <a:xfrm>
            <a:off x="608305" y="1854343"/>
            <a:ext cx="5341565" cy="4396414"/>
          </a:xfrm>
        </p:spPr>
        <p:txBody>
          <a:bodyPr vert="horz" lIns="101600" tIns="0" rIns="82550" bIns="0" rtlCol="0">
            <a:normAutofit/>
          </a:body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5" name="文本占位符 4"/>
          <p:cNvSpPr>
            <a:spLocks noGrp="1"/>
          </p:cNvSpPr>
          <p:nvPr>
            <p:ph type="body" sz="quarter" idx="3" hasCustomPrompt="1"/>
            <p:custDataLst>
              <p:tags r:id="rId4"/>
            </p:custDataLst>
          </p:nvPr>
        </p:nvSpPr>
        <p:spPr>
          <a:xfrm>
            <a:off x="6234776" y="1421992"/>
            <a:ext cx="5341565" cy="381671"/>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5365" indent="0">
              <a:buNone/>
              <a:defRPr sz="1600" b="1"/>
            </a:lvl6pPr>
            <a:lvl7pPr marL="2742565" indent="0">
              <a:buNone/>
              <a:defRPr sz="1600" b="1"/>
            </a:lvl7pPr>
            <a:lvl8pPr marL="3199765" indent="0">
              <a:buNone/>
              <a:defRPr sz="1600" b="1"/>
            </a:lvl8pPr>
            <a:lvl9pPr marL="3656965"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5"/>
            </p:custDataLst>
          </p:nvPr>
        </p:nvSpPr>
        <p:spPr>
          <a:xfrm>
            <a:off x="6234776" y="1854343"/>
            <a:ext cx="5341565" cy="4396414"/>
          </a:xfrm>
        </p:spPr>
        <p:txBody>
          <a:bodyPr vert="horz" lIns="101600" tIns="0" rIns="82550" bIns="0" rtlCol="0">
            <a:normAutofit/>
          </a:body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5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38_自定义版式">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5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39_自定义版式">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5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40_自定义版式">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5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41_自定义版式">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5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42_自定义版式">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5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43_自定义版式">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5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44_自定义版式">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5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45_自定义版式">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5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46_自定义版式">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5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47_自定义版式">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305" y="608513"/>
            <a:ext cx="10967486" cy="705731"/>
          </a:xfrm>
        </p:spPr>
        <p:txBody>
          <a:bodyPr vert="horz" lIns="90000" tIns="46800" rIns="90000" bIns="46800" rtlCol="0" anchor="ctr" anchorCtr="0">
            <a:normAutofit/>
          </a:body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6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48_自定义版式">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6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49_自定义版式">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6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50_自定义版式">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6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51_自定义版式">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6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52_自定义版式">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6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53_自定义版式">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6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54_自定义版式">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6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55_自定义版式">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6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56_自定义版式">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6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57_自定义版式">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7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58_自定义版式">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7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59_自定义版式">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7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60_自定义版式">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7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61_自定义版式">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7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62_自定义版式">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7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63_自定义版式">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7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64_自定义版式">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7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65_自定义版式">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7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66_自定义版式">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7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67_自定义版式">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图片与标题">
    <p:spTree>
      <p:nvGrpSpPr>
        <p:cNvPr id="1" name=""/>
        <p:cNvGrpSpPr/>
        <p:nvPr/>
      </p:nvGrpSpPr>
      <p:grpSpPr>
        <a:xfrm>
          <a:off x="0" y="0"/>
          <a:ext cx="0" cy="0"/>
        </a:xfrm>
      </p:grpSpPr>
      <p:sp>
        <p:nvSpPr>
          <p:cNvPr id="3" name="图片占位符 2"/>
          <p:cNvSpPr>
            <a:spLocks noGrp="1"/>
          </p:cNvSpPr>
          <p:nvPr>
            <p:ph type="pic" idx="1"/>
            <p:custDataLst>
              <p:tags r:id="rId1"/>
            </p:custDataLst>
          </p:nvPr>
        </p:nvSpPr>
        <p:spPr>
          <a:xfrm>
            <a:off x="608305" y="1555488"/>
            <a:ext cx="5232259" cy="4608853"/>
          </a:xfrm>
        </p:spPr>
        <p:txBody>
          <a:bodyPr vert="horz" lIns="90000" tIns="46800" rIns="90000" bIns="46800" rtlCol="0">
            <a:normAutofit/>
          </a:bodyPr>
          <a:lstStyle>
            <a:lvl1pPr>
              <a:buNone/>
              <a:defRPr sz="1600"/>
            </a:lvl1pPr>
          </a:lstStyle>
          <a:p>
            <a:pPr lvl="0"/>
            <a:endParaRPr>
              <a:sym typeface="+mn-ea"/>
            </a:endParaRPr>
          </a:p>
        </p:txBody>
      </p:sp>
      <p:sp>
        <p:nvSpPr>
          <p:cNvPr id="4" name="文本占位符 3"/>
          <p:cNvSpPr>
            <a:spLocks noGrp="1"/>
          </p:cNvSpPr>
          <p:nvPr>
            <p:ph type="body" sz="half" idx="2"/>
            <p:custDataLst>
              <p:tags r:id="rId2"/>
            </p:custDataLst>
          </p:nvPr>
        </p:nvSpPr>
        <p:spPr>
          <a:xfrm>
            <a:off x="6349408" y="1555488"/>
            <a:ext cx="5226383" cy="4608853"/>
          </a:xfrm>
        </p:spPr>
        <p:txBody>
          <a:bodyPr vert="horz" lIns="90000" tIns="46800" rIns="90000" bIns="46800" rtlCol="0">
            <a:normAutofit/>
          </a:bodyPr>
          <a:lstStyle>
            <a:lvl1pPr>
              <a:buNone/>
              <a:defRPr sz="1600"/>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
            </a:fld>
            <a:endParaRPr lang="zh-CN" altLang="en-US"/>
          </a:p>
        </p:txBody>
      </p:sp>
      <p:sp>
        <p:nvSpPr>
          <p:cNvPr id="6" name="页脚占位符 5"/>
          <p:cNvSpPr>
            <a:spLocks noGrp="1"/>
          </p:cNvSpPr>
          <p:nvPr>
            <p:ph type="ftr" sz="quarter" idx="11"/>
            <p:custDataLst>
              <p:tags r:id="rId4"/>
            </p:custDataLst>
          </p:nvPr>
        </p:nvSpPr>
        <p:spPr/>
        <p:txBody>
          <a:bodyPr/>
          <a:lstStyle/>
          <a:p>
            <a:endParaRPr lang="zh-CN" altLang="en-US"/>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
            </a:fld>
            <a:endParaRPr lang="zh-CN" altLang="en-US"/>
          </a:p>
        </p:txBody>
      </p:sp>
      <p:sp>
        <p:nvSpPr>
          <p:cNvPr id="9" name="标题 8"/>
          <p:cNvSpPr>
            <a:spLocks noGrp="1"/>
          </p:cNvSpPr>
          <p:nvPr>
            <p:ph type="title"/>
            <p:custDataLst>
              <p:tags r:id="rId6"/>
            </p:custDataLst>
          </p:nvPr>
        </p:nvSpPr>
        <p:spPr/>
        <p:txBody>
          <a:bodyPr/>
          <a:lstStyle/>
          <a:p>
            <a:r>
              <a:rPr lang="zh-CN" altLang="en-US"/>
              <a:t>单击此处编辑母版标题样式</a:t>
            </a:r>
            <a:endParaRPr lang="zh-CN" altLang="en-US"/>
          </a:p>
        </p:txBody>
      </p:sp>
    </p:spTree>
  </p:cSld>
  <p:clrMapOvr>
    <a:masterClrMapping/>
  </p:clrMapOvr>
  <p:transition/>
  <p:timing/>
</p:sldLayout>
</file>

<file path=ppt/slideLayouts/slideLayout8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68_自定义版式">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8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69_自定义版式">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8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70_自定义版式">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8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71_自定义版式">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8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72_自定义版式">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8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73_自定义版式">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8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74_自定义版式">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8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75_自定义版式">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8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76_自定义版式">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8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77_自定义版式">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spTree>
      <p:nvGrpSpPr>
        <p:cNvPr id="1" name=""/>
        <p:cNvGrpSpPr/>
        <p:nvPr/>
      </p:nvGrpSpPr>
      <p:grpSpPr>
        <a:xfrm>
          <a:off x="0" y="0"/>
          <a:ext cx="0" cy="0"/>
        </a:xfrm>
      </p:grpSpPr>
      <p:sp>
        <p:nvSpPr>
          <p:cNvPr id="2" name="竖排标题 1"/>
          <p:cNvSpPr>
            <a:spLocks noGrp="1"/>
          </p:cNvSpPr>
          <p:nvPr>
            <p:ph type="title" orient="vert" hasCustomPrompt="1"/>
            <p:custDataLst>
              <p:tags r:id="rId1"/>
            </p:custDataLst>
          </p:nvPr>
        </p:nvSpPr>
        <p:spPr>
          <a:xfrm>
            <a:off x="10233201" y="914569"/>
            <a:ext cx="1043837" cy="5030131"/>
          </a:xfrm>
        </p:spPr>
        <p:txBody>
          <a:bodyPr vert="eaVert" lIns="90000" tIns="46800" rIns="90000" bIns="46800" rtlCol="0" anchor="ctr" anchorCtr="0">
            <a:normAutofit/>
          </a:bodyPr>
          <a:lstStyle>
            <a:lvl1pPr>
              <a:buNone/>
              <a:defRPr sz="2800"/>
            </a:lvl1pPr>
          </a:lstStyle>
          <a:p>
            <a:pPr lvl="0"/>
            <a:r>
              <a:rPr>
                <a:sym typeface="+mn-ea"/>
              </a:rPr>
              <a:t>单击此处编辑标题</a:t>
            </a:r>
            <a:endParaRPr>
              <a:sym typeface="+mn-ea"/>
            </a:endParaRPr>
          </a:p>
        </p:txBody>
      </p:sp>
      <p:sp>
        <p:nvSpPr>
          <p:cNvPr id="3" name="竖排文字占位符 2"/>
          <p:cNvSpPr>
            <a:spLocks noGrp="1"/>
          </p:cNvSpPr>
          <p:nvPr>
            <p:ph type="body" orient="vert" idx="1"/>
            <p:custDataLst>
              <p:tags r:id="rId2"/>
            </p:custDataLst>
          </p:nvPr>
        </p:nvSpPr>
        <p:spPr>
          <a:xfrm>
            <a:off x="914257" y="914569"/>
            <a:ext cx="9167767" cy="5030131"/>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6765" indent="-228600">
              <a:defRPr spc="300"/>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9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78_自定义版式">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9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79_自定义版式">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slideLayout" Target="../slideLayouts/slideLayout12.xml" /><Relationship Id="rId13" Type="http://schemas.openxmlformats.org/officeDocument/2006/relationships/slideLayout" Target="../slideLayouts/slideLayout13.xml" /><Relationship Id="rId14" Type="http://schemas.openxmlformats.org/officeDocument/2006/relationships/slideLayout" Target="../slideLayouts/slideLayout14.xml" /><Relationship Id="rId15" Type="http://schemas.openxmlformats.org/officeDocument/2006/relationships/slideLayout" Target="../slideLayouts/slideLayout15.xml" /><Relationship Id="rId16" Type="http://schemas.openxmlformats.org/officeDocument/2006/relationships/slideLayout" Target="../slideLayouts/slideLayout16.xml" /><Relationship Id="rId17" Type="http://schemas.openxmlformats.org/officeDocument/2006/relationships/slideLayout" Target="../slideLayouts/slideLayout17.xml" /><Relationship Id="rId18" Type="http://schemas.openxmlformats.org/officeDocument/2006/relationships/slideLayout" Target="../slideLayouts/slideLayout18.xml" /><Relationship Id="rId19" Type="http://schemas.openxmlformats.org/officeDocument/2006/relationships/slideLayout" Target="../slideLayouts/slideLayout19.xml" /><Relationship Id="rId2" Type="http://schemas.openxmlformats.org/officeDocument/2006/relationships/slideLayout" Target="../slideLayouts/slideLayout2.xml" /><Relationship Id="rId20" Type="http://schemas.openxmlformats.org/officeDocument/2006/relationships/slideLayout" Target="../slideLayouts/slideLayout20.xml" /><Relationship Id="rId21" Type="http://schemas.openxmlformats.org/officeDocument/2006/relationships/slideLayout" Target="../slideLayouts/slideLayout21.xml" /><Relationship Id="rId22" Type="http://schemas.openxmlformats.org/officeDocument/2006/relationships/slideLayout" Target="../slideLayouts/slideLayout22.xml" /><Relationship Id="rId23" Type="http://schemas.openxmlformats.org/officeDocument/2006/relationships/slideLayout" Target="../slideLayouts/slideLayout23.xml" /><Relationship Id="rId24" Type="http://schemas.openxmlformats.org/officeDocument/2006/relationships/slideLayout" Target="../slideLayouts/slideLayout24.xml" /><Relationship Id="rId25" Type="http://schemas.openxmlformats.org/officeDocument/2006/relationships/slideLayout" Target="../slideLayouts/slideLayout25.xml" /><Relationship Id="rId26" Type="http://schemas.openxmlformats.org/officeDocument/2006/relationships/slideLayout" Target="../slideLayouts/slideLayout26.xml" /><Relationship Id="rId27" Type="http://schemas.openxmlformats.org/officeDocument/2006/relationships/slideLayout" Target="../slideLayouts/slideLayout27.xml" /><Relationship Id="rId28" Type="http://schemas.openxmlformats.org/officeDocument/2006/relationships/slideLayout" Target="../slideLayouts/slideLayout28.xml" /><Relationship Id="rId29" Type="http://schemas.openxmlformats.org/officeDocument/2006/relationships/slideLayout" Target="../slideLayouts/slideLayout29.xml" /><Relationship Id="rId3" Type="http://schemas.openxmlformats.org/officeDocument/2006/relationships/slideLayout" Target="../slideLayouts/slideLayout3.xml" /><Relationship Id="rId30" Type="http://schemas.openxmlformats.org/officeDocument/2006/relationships/slideLayout" Target="../slideLayouts/slideLayout30.xml" /><Relationship Id="rId31" Type="http://schemas.openxmlformats.org/officeDocument/2006/relationships/slideLayout" Target="../slideLayouts/slideLayout31.xml" /><Relationship Id="rId32" Type="http://schemas.openxmlformats.org/officeDocument/2006/relationships/slideLayout" Target="../slideLayouts/slideLayout32.xml" /><Relationship Id="rId33" Type="http://schemas.openxmlformats.org/officeDocument/2006/relationships/slideLayout" Target="../slideLayouts/slideLayout33.xml" /><Relationship Id="rId34" Type="http://schemas.openxmlformats.org/officeDocument/2006/relationships/slideLayout" Target="../slideLayouts/slideLayout34.xml" /><Relationship Id="rId35" Type="http://schemas.openxmlformats.org/officeDocument/2006/relationships/slideLayout" Target="../slideLayouts/slideLayout35.xml" /><Relationship Id="rId36" Type="http://schemas.openxmlformats.org/officeDocument/2006/relationships/slideLayout" Target="../slideLayouts/slideLayout36.xml" /><Relationship Id="rId37" Type="http://schemas.openxmlformats.org/officeDocument/2006/relationships/slideLayout" Target="../slideLayouts/slideLayout37.xml" /><Relationship Id="rId38" Type="http://schemas.openxmlformats.org/officeDocument/2006/relationships/slideLayout" Target="../slideLayouts/slideLayout38.xml" /><Relationship Id="rId39" Type="http://schemas.openxmlformats.org/officeDocument/2006/relationships/slideLayout" Target="../slideLayouts/slideLayout39.xml" /><Relationship Id="rId4" Type="http://schemas.openxmlformats.org/officeDocument/2006/relationships/slideLayout" Target="../slideLayouts/slideLayout4.xml" /><Relationship Id="rId40" Type="http://schemas.openxmlformats.org/officeDocument/2006/relationships/slideLayout" Target="../slideLayouts/slideLayout40.xml" /><Relationship Id="rId41" Type="http://schemas.openxmlformats.org/officeDocument/2006/relationships/slideLayout" Target="../slideLayouts/slideLayout41.xml" /><Relationship Id="rId42" Type="http://schemas.openxmlformats.org/officeDocument/2006/relationships/slideLayout" Target="../slideLayouts/slideLayout42.xml" /><Relationship Id="rId43" Type="http://schemas.openxmlformats.org/officeDocument/2006/relationships/slideLayout" Target="../slideLayouts/slideLayout43.xml" /><Relationship Id="rId44" Type="http://schemas.openxmlformats.org/officeDocument/2006/relationships/slideLayout" Target="../slideLayouts/slideLayout44.xml" /><Relationship Id="rId45" Type="http://schemas.openxmlformats.org/officeDocument/2006/relationships/slideLayout" Target="../slideLayouts/slideLayout45.xml" /><Relationship Id="rId46" Type="http://schemas.openxmlformats.org/officeDocument/2006/relationships/slideLayout" Target="../slideLayouts/slideLayout46.xml" /><Relationship Id="rId47" Type="http://schemas.openxmlformats.org/officeDocument/2006/relationships/slideLayout" Target="../slideLayouts/slideLayout47.xml" /><Relationship Id="rId48" Type="http://schemas.openxmlformats.org/officeDocument/2006/relationships/slideLayout" Target="../slideLayouts/slideLayout48.xml" /><Relationship Id="rId49" Type="http://schemas.openxmlformats.org/officeDocument/2006/relationships/slideLayout" Target="../slideLayouts/slideLayout49.xml" /><Relationship Id="rId5" Type="http://schemas.openxmlformats.org/officeDocument/2006/relationships/slideLayout" Target="../slideLayouts/slideLayout5.xml" /><Relationship Id="rId50" Type="http://schemas.openxmlformats.org/officeDocument/2006/relationships/slideLayout" Target="../slideLayouts/slideLayout50.xml" /><Relationship Id="rId51" Type="http://schemas.openxmlformats.org/officeDocument/2006/relationships/slideLayout" Target="../slideLayouts/slideLayout51.xml" /><Relationship Id="rId52" Type="http://schemas.openxmlformats.org/officeDocument/2006/relationships/slideLayout" Target="../slideLayouts/slideLayout52.xml" /><Relationship Id="rId53" Type="http://schemas.openxmlformats.org/officeDocument/2006/relationships/slideLayout" Target="../slideLayouts/slideLayout53.xml" /><Relationship Id="rId54" Type="http://schemas.openxmlformats.org/officeDocument/2006/relationships/slideLayout" Target="../slideLayouts/slideLayout54.xml" /><Relationship Id="rId55" Type="http://schemas.openxmlformats.org/officeDocument/2006/relationships/slideLayout" Target="../slideLayouts/slideLayout55.xml" /><Relationship Id="rId56" Type="http://schemas.openxmlformats.org/officeDocument/2006/relationships/slideLayout" Target="../slideLayouts/slideLayout56.xml" /><Relationship Id="rId57" Type="http://schemas.openxmlformats.org/officeDocument/2006/relationships/slideLayout" Target="../slideLayouts/slideLayout57.xml" /><Relationship Id="rId58" Type="http://schemas.openxmlformats.org/officeDocument/2006/relationships/slideLayout" Target="../slideLayouts/slideLayout58.xml" /><Relationship Id="rId59" Type="http://schemas.openxmlformats.org/officeDocument/2006/relationships/slideLayout" Target="../slideLayouts/slideLayout59.xml" /><Relationship Id="rId6" Type="http://schemas.openxmlformats.org/officeDocument/2006/relationships/slideLayout" Target="../slideLayouts/slideLayout6.xml" /><Relationship Id="rId60" Type="http://schemas.openxmlformats.org/officeDocument/2006/relationships/slideLayout" Target="../slideLayouts/slideLayout60.xml" /><Relationship Id="rId61" Type="http://schemas.openxmlformats.org/officeDocument/2006/relationships/slideLayout" Target="../slideLayouts/slideLayout61.xml" /><Relationship Id="rId62" Type="http://schemas.openxmlformats.org/officeDocument/2006/relationships/slideLayout" Target="../slideLayouts/slideLayout62.xml" /><Relationship Id="rId63" Type="http://schemas.openxmlformats.org/officeDocument/2006/relationships/slideLayout" Target="../slideLayouts/slideLayout63.xml" /><Relationship Id="rId64" Type="http://schemas.openxmlformats.org/officeDocument/2006/relationships/slideLayout" Target="../slideLayouts/slideLayout64.xml" /><Relationship Id="rId65" Type="http://schemas.openxmlformats.org/officeDocument/2006/relationships/slideLayout" Target="../slideLayouts/slideLayout65.xml" /><Relationship Id="rId66" Type="http://schemas.openxmlformats.org/officeDocument/2006/relationships/slideLayout" Target="../slideLayouts/slideLayout66.xml" /><Relationship Id="rId67" Type="http://schemas.openxmlformats.org/officeDocument/2006/relationships/slideLayout" Target="../slideLayouts/slideLayout67.xml" /><Relationship Id="rId68" Type="http://schemas.openxmlformats.org/officeDocument/2006/relationships/slideLayout" Target="../slideLayouts/slideLayout68.xml" /><Relationship Id="rId69" Type="http://schemas.openxmlformats.org/officeDocument/2006/relationships/slideLayout" Target="../slideLayouts/slideLayout69.xml" /><Relationship Id="rId7" Type="http://schemas.openxmlformats.org/officeDocument/2006/relationships/slideLayout" Target="../slideLayouts/slideLayout7.xml" /><Relationship Id="rId70" Type="http://schemas.openxmlformats.org/officeDocument/2006/relationships/slideLayout" Target="../slideLayouts/slideLayout70.xml" /><Relationship Id="rId71" Type="http://schemas.openxmlformats.org/officeDocument/2006/relationships/slideLayout" Target="../slideLayouts/slideLayout71.xml" /><Relationship Id="rId72" Type="http://schemas.openxmlformats.org/officeDocument/2006/relationships/slideLayout" Target="../slideLayouts/slideLayout72.xml" /><Relationship Id="rId73" Type="http://schemas.openxmlformats.org/officeDocument/2006/relationships/slideLayout" Target="../slideLayouts/slideLayout73.xml" /><Relationship Id="rId74" Type="http://schemas.openxmlformats.org/officeDocument/2006/relationships/slideLayout" Target="../slideLayouts/slideLayout74.xml" /><Relationship Id="rId75" Type="http://schemas.openxmlformats.org/officeDocument/2006/relationships/slideLayout" Target="../slideLayouts/slideLayout75.xml" /><Relationship Id="rId76" Type="http://schemas.openxmlformats.org/officeDocument/2006/relationships/slideLayout" Target="../slideLayouts/slideLayout76.xml" /><Relationship Id="rId77" Type="http://schemas.openxmlformats.org/officeDocument/2006/relationships/slideLayout" Target="../slideLayouts/slideLayout77.xml" /><Relationship Id="rId78" Type="http://schemas.openxmlformats.org/officeDocument/2006/relationships/slideLayout" Target="../slideLayouts/slideLayout78.xml" /><Relationship Id="rId79" Type="http://schemas.openxmlformats.org/officeDocument/2006/relationships/slideLayout" Target="../slideLayouts/slideLayout79.xml" /><Relationship Id="rId8" Type="http://schemas.openxmlformats.org/officeDocument/2006/relationships/slideLayout" Target="../slideLayouts/slideLayout8.xml" /><Relationship Id="rId80" Type="http://schemas.openxmlformats.org/officeDocument/2006/relationships/slideLayout" Target="../slideLayouts/slideLayout80.xml" /><Relationship Id="rId81" Type="http://schemas.openxmlformats.org/officeDocument/2006/relationships/slideLayout" Target="../slideLayouts/slideLayout81.xml" /><Relationship Id="rId82" Type="http://schemas.openxmlformats.org/officeDocument/2006/relationships/slideLayout" Target="../slideLayouts/slideLayout82.xml" /><Relationship Id="rId83" Type="http://schemas.openxmlformats.org/officeDocument/2006/relationships/slideLayout" Target="../slideLayouts/slideLayout83.xml" /><Relationship Id="rId84" Type="http://schemas.openxmlformats.org/officeDocument/2006/relationships/slideLayout" Target="../slideLayouts/slideLayout84.xml" /><Relationship Id="rId85" Type="http://schemas.openxmlformats.org/officeDocument/2006/relationships/slideLayout" Target="../slideLayouts/slideLayout85.xml" /><Relationship Id="rId86" Type="http://schemas.openxmlformats.org/officeDocument/2006/relationships/slideLayout" Target="../slideLayouts/slideLayout86.xml" /><Relationship Id="rId87" Type="http://schemas.openxmlformats.org/officeDocument/2006/relationships/slideLayout" Target="../slideLayouts/slideLayout87.xml" /><Relationship Id="rId88" Type="http://schemas.openxmlformats.org/officeDocument/2006/relationships/slideLayout" Target="../slideLayouts/slideLayout88.xml" /><Relationship Id="rId89" Type="http://schemas.openxmlformats.org/officeDocument/2006/relationships/slideLayout" Target="../slideLayouts/slideLayout89.xml" /><Relationship Id="rId9" Type="http://schemas.openxmlformats.org/officeDocument/2006/relationships/slideLayout" Target="../slideLayouts/slideLayout9.xml" /><Relationship Id="rId90" Type="http://schemas.openxmlformats.org/officeDocument/2006/relationships/slideLayout" Target="../slideLayouts/slideLayout90.xml" /><Relationship Id="rId91" Type="http://schemas.openxmlformats.org/officeDocument/2006/relationships/slideLayout" Target="../slideLayouts/slideLayout91.xml" /><Relationship Id="rId92" Type="http://schemas.openxmlformats.org/officeDocument/2006/relationships/tags" Target="../tags/tag57.xml" /><Relationship Id="rId93" Type="http://schemas.openxmlformats.org/officeDocument/2006/relationships/tags" Target="../tags/tag58.xml" /><Relationship Id="rId94" Type="http://schemas.openxmlformats.org/officeDocument/2006/relationships/tags" Target="../tags/tag59.xml" /><Relationship Id="rId95" Type="http://schemas.openxmlformats.org/officeDocument/2006/relationships/tags" Target="../tags/tag60.xml" /><Relationship Id="rId96" Type="http://schemas.openxmlformats.org/officeDocument/2006/relationships/tags" Target="../tags/tag61.xml" /><Relationship Id="rId97" Type="http://schemas.openxmlformats.org/officeDocument/2006/relationships/tags" Target="../tags/tag62.xml" /><Relationship Id="rId98"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rgbClr val="FFFFFF"/>
        </a:solidFill>
        <a:effectLst/>
      </p:bgPr>
    </p:bg>
    <p:spTree>
      <p:nvGrpSpPr>
        <p:cNvPr id="1" name=""/>
        <p:cNvGrpSpPr/>
        <p:nvPr/>
      </p:nvGrpSpPr>
      <p:grpSpPr>
        <a:xfrm>
          <a:off x="0" y="0"/>
          <a:ext cx="0" cy="0"/>
        </a:xfrm>
      </p:grpSpPr>
      <p:sp>
        <p:nvSpPr>
          <p:cNvPr id="2" name="标题占位符 1"/>
          <p:cNvSpPr>
            <a:spLocks noGrp="1"/>
          </p:cNvSpPr>
          <p:nvPr>
            <p:ph type="title"/>
            <p:custDataLst>
              <p:tags r:id="rId92"/>
            </p:custDataLst>
          </p:nvPr>
        </p:nvSpPr>
        <p:spPr>
          <a:xfrm>
            <a:off x="608305" y="608513"/>
            <a:ext cx="10967486" cy="705731"/>
          </a:xfrm>
          <a:prstGeom prst="rect">
            <a:avLst/>
          </a:prstGeom>
        </p:spPr>
        <p:txBody>
          <a:bodyPr vert="horz" lIns="90170" tIns="46990" rIns="90170" bIns="46990" rtlCol="0" anchor="ctr" anchorCtr="0">
            <a:normAutofit/>
          </a:bodyPr>
          <a:lstStyle/>
          <a:p>
            <a:r>
              <a:rPr lang="zh-CN" altLang="en-US"/>
              <a:t>单击此处编辑母版标题样式</a:t>
            </a:r>
            <a:endParaRPr lang="zh-CN" altLang="en-US"/>
          </a:p>
        </p:txBody>
      </p:sp>
      <p:sp>
        <p:nvSpPr>
          <p:cNvPr id="3" name="文本占位符 2"/>
          <p:cNvSpPr>
            <a:spLocks noGrp="1"/>
          </p:cNvSpPr>
          <p:nvPr>
            <p:ph type="body" idx="1"/>
            <p:custDataLst>
              <p:tags r:id="rId93"/>
            </p:custDataLst>
          </p:nvPr>
        </p:nvSpPr>
        <p:spPr>
          <a:xfrm>
            <a:off x="608305" y="1490676"/>
            <a:ext cx="10967486" cy="4760081"/>
          </a:xfrm>
          <a:prstGeom prst="rect">
            <a:avLst/>
          </a:prstGeom>
        </p:spPr>
        <p:txBody>
          <a:bodyPr vert="horz" lIns="90000" tIns="46800" rIns="90000" bIns="4680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custDataLst>
              <p:tags r:id="rId94"/>
            </p:custDataLst>
          </p:nvPr>
        </p:nvSpPr>
        <p:spPr>
          <a:xfrm>
            <a:off x="611904" y="6315569"/>
            <a:ext cx="2699578" cy="316859"/>
          </a:xfrm>
          <a:prstGeom prst="rect">
            <a:avLst/>
          </a:prstGeom>
        </p:spPr>
        <p:txBody>
          <a:bodyPr vert="horz" lIns="91440" tIns="45720" rIns="91440" bIns="45720" rtlCol="0" anchor="ctr">
            <a:normAutofit/>
          </a:bodyPr>
          <a:lstStyle>
            <a:lvl1pPr algn="l">
              <a:defRPr sz="1000" baseline="0">
                <a:solidFill>
                  <a:schemeClr val="tx1">
                    <a:tint val="7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3"/>
            <p:custDataLst>
              <p:tags r:id="rId95"/>
            </p:custDataLst>
          </p:nvPr>
        </p:nvSpPr>
        <p:spPr>
          <a:xfrm>
            <a:off x="4115357" y="6315569"/>
            <a:ext cx="3959381" cy="316859"/>
          </a:xfrm>
          <a:prstGeom prst="rect">
            <a:avLst/>
          </a:prstGeom>
        </p:spPr>
        <p:txBody>
          <a:bodyPr vert="horz" lIns="91440" tIns="45720" rIns="91440" bIns="45720" rtlCol="0" anchor="ctr">
            <a:normAutofit/>
          </a:bodyPr>
          <a:lstStyle>
            <a:lvl1pPr algn="ctr">
              <a:defRPr sz="1000" baseline="0">
                <a:solidFill>
                  <a:schemeClr val="tx1">
                    <a:tint val="75000"/>
                  </a:schemeClr>
                </a:solidFill>
                <a:latin typeface="Arial" panose="020b0604020202020204" pitchFamily="34" charset="0"/>
                <a:ea typeface="微软雅黑" panose="020b0503020204020204" pitchFamily="34" charset="-122"/>
              </a:defRPr>
            </a:lvl1pPr>
          </a:lstStyle>
          <a:p>
            <a:endParaRPr lang="zh-CN" altLang="en-US"/>
          </a:p>
        </p:txBody>
      </p:sp>
      <p:sp>
        <p:nvSpPr>
          <p:cNvPr id="6" name="灯片编号占位符 5"/>
          <p:cNvSpPr>
            <a:spLocks noGrp="1"/>
          </p:cNvSpPr>
          <p:nvPr>
            <p:ph type="sldNum" sz="quarter" idx="4"/>
            <p:custDataLst>
              <p:tags r:id="rId96"/>
            </p:custDataLst>
          </p:nvPr>
        </p:nvSpPr>
        <p:spPr>
          <a:xfrm>
            <a:off x="8876213" y="6315569"/>
            <a:ext cx="2699578" cy="316859"/>
          </a:xfrm>
          <a:prstGeom prst="rect">
            <a:avLst/>
          </a:prstGeom>
        </p:spPr>
        <p:txBody>
          <a:bodyPr vert="horz" lIns="91440" tIns="45720" rIns="91440" bIns="45720" rtlCol="0" anchor="ctr">
            <a:normAutofit/>
          </a:bodyPr>
          <a:lstStyle>
            <a:lvl1pPr algn="r">
              <a:defRPr sz="1000" baseline="0">
                <a:solidFill>
                  <a:schemeClr val="tx1">
                    <a:tint val="7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t>0</a:t>
            </a:fld>
            <a:endParaRPr lang="zh-CN" altLang="en-US"/>
          </a:p>
        </p:txBody>
      </p:sp>
    </p:spTree>
    <p:custDataLst>
      <p:tags r:id="rId97"/>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 id="2147483691" r:id="rId43"/>
    <p:sldLayoutId id="2147483692" r:id="rId44"/>
    <p:sldLayoutId id="2147483693" r:id="rId45"/>
    <p:sldLayoutId id="2147483694" r:id="rId46"/>
    <p:sldLayoutId id="2147483695" r:id="rId47"/>
    <p:sldLayoutId id="2147483696" r:id="rId48"/>
    <p:sldLayoutId id="2147483697" r:id="rId49"/>
    <p:sldLayoutId id="2147483698" r:id="rId50"/>
    <p:sldLayoutId id="2147483699" r:id="rId51"/>
    <p:sldLayoutId id="2147483700" r:id="rId52"/>
    <p:sldLayoutId id="2147483701" r:id="rId53"/>
    <p:sldLayoutId id="2147483702" r:id="rId54"/>
    <p:sldLayoutId id="2147483703" r:id="rId55"/>
    <p:sldLayoutId id="2147483704" r:id="rId56"/>
    <p:sldLayoutId id="2147483705" r:id="rId57"/>
    <p:sldLayoutId id="2147483706" r:id="rId58"/>
    <p:sldLayoutId id="2147483707" r:id="rId59"/>
    <p:sldLayoutId id="2147483708" r:id="rId60"/>
    <p:sldLayoutId id="2147483709" r:id="rId61"/>
    <p:sldLayoutId id="2147483710" r:id="rId62"/>
    <p:sldLayoutId id="2147483711" r:id="rId63"/>
    <p:sldLayoutId id="2147483712" r:id="rId64"/>
    <p:sldLayoutId id="2147483713" r:id="rId65"/>
    <p:sldLayoutId id="2147483714" r:id="rId66"/>
    <p:sldLayoutId id="2147483715" r:id="rId67"/>
    <p:sldLayoutId id="2147483716" r:id="rId68"/>
    <p:sldLayoutId id="2147483717" r:id="rId69"/>
    <p:sldLayoutId id="2147483718" r:id="rId70"/>
    <p:sldLayoutId id="2147483719" r:id="rId71"/>
    <p:sldLayoutId id="2147483720" r:id="rId72"/>
    <p:sldLayoutId id="2147483721" r:id="rId73"/>
    <p:sldLayoutId id="2147483722" r:id="rId74"/>
    <p:sldLayoutId id="2147483723" r:id="rId75"/>
    <p:sldLayoutId id="2147483724" r:id="rId76"/>
    <p:sldLayoutId id="2147483725" r:id="rId77"/>
    <p:sldLayoutId id="2147483726" r:id="rId78"/>
    <p:sldLayoutId id="2147483727" r:id="rId79"/>
    <p:sldLayoutId id="2147483728" r:id="rId80"/>
    <p:sldLayoutId id="2147483729" r:id="rId81"/>
    <p:sldLayoutId id="2147483730" r:id="rId82"/>
    <p:sldLayoutId id="2147483731" r:id="rId83"/>
    <p:sldLayoutId id="2147483732" r:id="rId84"/>
    <p:sldLayoutId id="2147483733" r:id="rId85"/>
    <p:sldLayoutId id="2147483734" r:id="rId86"/>
    <p:sldLayoutId id="2147483735" r:id="rId87"/>
    <p:sldLayoutId id="2147483736" r:id="rId88"/>
    <p:sldLayoutId id="2147483737" r:id="rId89"/>
    <p:sldLayoutId id="2147483738" r:id="rId90"/>
    <p:sldLayoutId id="2147483739" r:id="rId91"/>
  </p:sldLayoutIdLst>
  <p:transition/>
  <p:timing/>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ct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20000"/>
        </a:lnSpc>
        <a:spcBef>
          <a:spcPct val="0"/>
        </a:spcBef>
        <a:spcAft>
          <a:spcPts val="600"/>
        </a:spcAft>
        <a:buFont typeface="Arial" panose="020b0604020202020204" pitchFamily="34" charset="0"/>
        <a:buChar char="●"/>
        <a:tabLst>
          <a:tab pos="1609725"/>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20000"/>
        </a:lnSpc>
        <a:spcBef>
          <a:spcPct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20000"/>
        </a:lnSpc>
        <a:spcBef>
          <a:spcPct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2056765" indent="-228600" algn="l" defTabSz="914400" rtl="0" eaLnBrk="1" fontAlgn="auto" latinLnBrk="0" hangingPunct="1">
        <a:lnSpc>
          <a:spcPct val="120000"/>
        </a:lnSpc>
        <a:spcBef>
          <a:spcPct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5139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1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3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5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5365" algn="l" defTabSz="914400" rtl="0" eaLnBrk="1" latinLnBrk="0" hangingPunct="1">
        <a:defRPr sz="1800" kern="1200">
          <a:solidFill>
            <a:schemeClr val="tx1"/>
          </a:solidFill>
          <a:latin typeface="+mn-lt"/>
          <a:ea typeface="+mn-ea"/>
          <a:cs typeface="+mn-cs"/>
        </a:defRPr>
      </a:lvl6pPr>
      <a:lvl7pPr marL="2742565" algn="l" defTabSz="914400" rtl="0" eaLnBrk="1" latinLnBrk="0" hangingPunct="1">
        <a:defRPr sz="1800" kern="1200">
          <a:solidFill>
            <a:schemeClr val="tx1"/>
          </a:solidFill>
          <a:latin typeface="+mn-lt"/>
          <a:ea typeface="+mn-ea"/>
          <a:cs typeface="+mn-cs"/>
        </a:defRPr>
      </a:lvl7pPr>
      <a:lvl8pPr marL="3199765" algn="l" defTabSz="914400" rtl="0" eaLnBrk="1" latinLnBrk="0" hangingPunct="1">
        <a:defRPr sz="1800" kern="1200">
          <a:solidFill>
            <a:schemeClr val="tx1"/>
          </a:solidFill>
          <a:latin typeface="+mn-lt"/>
          <a:ea typeface="+mn-ea"/>
          <a:cs typeface="+mn-cs"/>
        </a:defRPr>
      </a:lvl8pPr>
      <a:lvl9pPr marL="3656965"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2.xml"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21.xml" /><Relationship Id="rId2" Type="http://schemas.openxmlformats.org/officeDocument/2006/relationships/image" Target="../media/image8.jpeg"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22.xml"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23.xml" /><Relationship Id="rId2" Type="http://schemas.openxmlformats.org/officeDocument/2006/relationships/image" Target="../media/image9.jpeg"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24.xml"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25.xml"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26.xml"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27.xml"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28.xml"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29.xml"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30.xml" /><Relationship Id="rId2" Type="http://schemas.openxmlformats.org/officeDocument/2006/relationships/image" Target="../media/image10.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3.xml" /><Relationship Id="rId2" Type="http://schemas.openxmlformats.org/officeDocument/2006/relationships/notesSlide" Target="../notesSlides/notesSlide1.xml"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31.xml" /><Relationship Id="rId2" Type="http://schemas.openxmlformats.org/officeDocument/2006/relationships/notesSlide" Target="../notesSlides/notesSlide4.xml"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32.xml" /><Relationship Id="rId2" Type="http://schemas.openxmlformats.org/officeDocument/2006/relationships/notesSlide" Target="../notesSlides/notesSlide5.xml" /><Relationship Id="rId3" Type="http://schemas.openxmlformats.org/officeDocument/2006/relationships/image" Target="../media/image11.jpeg"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33.xml" /><Relationship Id="rId2" Type="http://schemas.openxmlformats.org/officeDocument/2006/relationships/notesSlide" Target="../notesSlides/notesSlide6.xml" /><Relationship Id="rId3" Type="http://schemas.openxmlformats.org/officeDocument/2006/relationships/image" Target="../media/image12.jpeg" /></Relationships>
</file>

<file path=ppt/slides/_rels/slide23.xml.rels>&#65279;<?xml version="1.0" encoding="utf-8" standalone="yes"?><Relationships xmlns="http://schemas.openxmlformats.org/package/2006/relationships"><Relationship Id="rId1" Type="http://schemas.openxmlformats.org/officeDocument/2006/relationships/slideLayout" Target="../slideLayouts/slideLayout34.xml" /><Relationship Id="rId2" Type="http://schemas.openxmlformats.org/officeDocument/2006/relationships/notesSlide" Target="../notesSlides/notesSlide7.xml" /><Relationship Id="rId3" Type="http://schemas.openxmlformats.org/officeDocument/2006/relationships/image" Target="../media/image13.jpeg" /></Relationships>
</file>

<file path=ppt/slides/_rels/slide24.xml.rels>&#65279;<?xml version="1.0" encoding="utf-8" standalone="yes"?><Relationships xmlns="http://schemas.openxmlformats.org/package/2006/relationships"><Relationship Id="rId1" Type="http://schemas.openxmlformats.org/officeDocument/2006/relationships/slideLayout" Target="../slideLayouts/slideLayout35.xml" /><Relationship Id="rId2" Type="http://schemas.openxmlformats.org/officeDocument/2006/relationships/notesSlide" Target="../notesSlides/notesSlide8.xml" /><Relationship Id="rId3" Type="http://schemas.openxmlformats.org/officeDocument/2006/relationships/image" Target="../media/image14.jpeg" /></Relationships>
</file>

<file path=ppt/slides/_rels/slide25.xml.rels>&#65279;<?xml version="1.0" encoding="utf-8" standalone="yes"?><Relationships xmlns="http://schemas.openxmlformats.org/package/2006/relationships"><Relationship Id="rId1" Type="http://schemas.openxmlformats.org/officeDocument/2006/relationships/slideLayout" Target="../slideLayouts/slideLayout36.xml" /><Relationship Id="rId2" Type="http://schemas.openxmlformats.org/officeDocument/2006/relationships/notesSlide" Target="../notesSlides/notesSlide9.xml" /><Relationship Id="rId3" Type="http://schemas.openxmlformats.org/officeDocument/2006/relationships/image" Target="../media/image15.jpeg" /></Relationships>
</file>

<file path=ppt/slides/_rels/slide26.xml.rels>&#65279;<?xml version="1.0" encoding="utf-8" standalone="yes"?><Relationships xmlns="http://schemas.openxmlformats.org/package/2006/relationships"><Relationship Id="rId1" Type="http://schemas.openxmlformats.org/officeDocument/2006/relationships/slideLayout" Target="../slideLayouts/slideLayout37.xml" /><Relationship Id="rId2" Type="http://schemas.openxmlformats.org/officeDocument/2006/relationships/notesSlide" Target="../notesSlides/notesSlide10.xml" /></Relationships>
</file>

<file path=ppt/slides/_rels/slide27.xml.rels>&#65279;<?xml version="1.0" encoding="utf-8" standalone="yes"?><Relationships xmlns="http://schemas.openxmlformats.org/package/2006/relationships"><Relationship Id="rId1" Type="http://schemas.openxmlformats.org/officeDocument/2006/relationships/slideLayout" Target="../slideLayouts/slideLayout38.xml" /><Relationship Id="rId2" Type="http://schemas.openxmlformats.org/officeDocument/2006/relationships/notesSlide" Target="../notesSlides/notesSlide11.xml" /><Relationship Id="rId3" Type="http://schemas.openxmlformats.org/officeDocument/2006/relationships/image" Target="../media/image16.jpeg" /></Relationships>
</file>

<file path=ppt/slides/_rels/slide28.xml.rels>&#65279;<?xml version="1.0" encoding="utf-8" standalone="yes"?><Relationships xmlns="http://schemas.openxmlformats.org/package/2006/relationships"><Relationship Id="rId1" Type="http://schemas.openxmlformats.org/officeDocument/2006/relationships/slideLayout" Target="../slideLayouts/slideLayout39.xml" /><Relationship Id="rId2" Type="http://schemas.openxmlformats.org/officeDocument/2006/relationships/notesSlide" Target="../notesSlides/notesSlide12.xml" /><Relationship Id="rId3" Type="http://schemas.openxmlformats.org/officeDocument/2006/relationships/image" Target="../media/image17.jpeg" /></Relationships>
</file>

<file path=ppt/slides/_rels/slide29.xml.rels>&#65279;<?xml version="1.0" encoding="utf-8" standalone="yes"?><Relationships xmlns="http://schemas.openxmlformats.org/package/2006/relationships"><Relationship Id="rId1" Type="http://schemas.openxmlformats.org/officeDocument/2006/relationships/slideLayout" Target="../slideLayouts/slideLayout40.xml" /><Relationship Id="rId2" Type="http://schemas.openxmlformats.org/officeDocument/2006/relationships/notesSlide" Target="../notesSlides/notesSlide13.xml" /><Relationship Id="rId3" Type="http://schemas.openxmlformats.org/officeDocument/2006/relationships/image" Target="../media/image18.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4.xml" /><Relationship Id="rId2" Type="http://schemas.openxmlformats.org/officeDocument/2006/relationships/notesSlide" Target="../notesSlides/notesSlide2.xml" /><Relationship Id="rId3" Type="http://schemas.openxmlformats.org/officeDocument/2006/relationships/image" Target="../media/image1.jpeg" /></Relationships>
</file>

<file path=ppt/slides/_rels/slide30.xml.rels>&#65279;<?xml version="1.0" encoding="utf-8" standalone="yes"?><Relationships xmlns="http://schemas.openxmlformats.org/package/2006/relationships"><Relationship Id="rId1" Type="http://schemas.openxmlformats.org/officeDocument/2006/relationships/slideLayout" Target="../slideLayouts/slideLayout41.xml" /><Relationship Id="rId2" Type="http://schemas.openxmlformats.org/officeDocument/2006/relationships/notesSlide" Target="../notesSlides/notesSlide14.xml" /><Relationship Id="rId3" Type="http://schemas.openxmlformats.org/officeDocument/2006/relationships/image" Target="../media/image19.jpeg" /></Relationships>
</file>

<file path=ppt/slides/_rels/slide31.xml.rels>&#65279;<?xml version="1.0" encoding="utf-8" standalone="yes"?><Relationships xmlns="http://schemas.openxmlformats.org/package/2006/relationships"><Relationship Id="rId1" Type="http://schemas.openxmlformats.org/officeDocument/2006/relationships/slideLayout" Target="../slideLayouts/slideLayout42.xml" /><Relationship Id="rId2" Type="http://schemas.openxmlformats.org/officeDocument/2006/relationships/notesSlide" Target="../notesSlides/notesSlide15.xml" /><Relationship Id="rId3" Type="http://schemas.openxmlformats.org/officeDocument/2006/relationships/image" Target="../media/image20.jpeg" /><Relationship Id="rId4" Type="http://schemas.openxmlformats.org/officeDocument/2006/relationships/image" Target="../media/image21.jpeg" /></Relationships>
</file>

<file path=ppt/slides/_rels/slide32.xml.rels>&#65279;<?xml version="1.0" encoding="utf-8" standalone="yes"?><Relationships xmlns="http://schemas.openxmlformats.org/package/2006/relationships"><Relationship Id="rId1" Type="http://schemas.openxmlformats.org/officeDocument/2006/relationships/slideLayout" Target="../slideLayouts/slideLayout43.xml" /><Relationship Id="rId2" Type="http://schemas.openxmlformats.org/officeDocument/2006/relationships/notesSlide" Target="../notesSlides/notesSlide16.xml" /><Relationship Id="rId3" Type="http://schemas.openxmlformats.org/officeDocument/2006/relationships/image" Target="../media/image22.jpeg" /><Relationship Id="rId4" Type="http://schemas.openxmlformats.org/officeDocument/2006/relationships/image" Target="../media/image23.jpeg" /></Relationships>
</file>

<file path=ppt/slides/_rels/slide33.xml.rels>&#65279;<?xml version="1.0" encoding="utf-8" standalone="yes"?><Relationships xmlns="http://schemas.openxmlformats.org/package/2006/relationships"><Relationship Id="rId1" Type="http://schemas.openxmlformats.org/officeDocument/2006/relationships/slideLayout" Target="../slideLayouts/slideLayout44.xml" /><Relationship Id="rId2" Type="http://schemas.openxmlformats.org/officeDocument/2006/relationships/notesSlide" Target="../notesSlides/notesSlide17.xml" /><Relationship Id="rId3" Type="http://schemas.openxmlformats.org/officeDocument/2006/relationships/image" Target="../media/image24.jpeg" /></Relationships>
</file>

<file path=ppt/slides/_rels/slide34.xml.rels>&#65279;<?xml version="1.0" encoding="utf-8" standalone="yes"?><Relationships xmlns="http://schemas.openxmlformats.org/package/2006/relationships"><Relationship Id="rId1" Type="http://schemas.openxmlformats.org/officeDocument/2006/relationships/slideLayout" Target="../slideLayouts/slideLayout45.xml" /><Relationship Id="rId2" Type="http://schemas.openxmlformats.org/officeDocument/2006/relationships/notesSlide" Target="../notesSlides/notesSlide18.xml" /></Relationships>
</file>

<file path=ppt/slides/_rels/slide35.xml.rels>&#65279;<?xml version="1.0" encoding="utf-8" standalone="yes"?><Relationships xmlns="http://schemas.openxmlformats.org/package/2006/relationships"><Relationship Id="rId1" Type="http://schemas.openxmlformats.org/officeDocument/2006/relationships/slideLayout" Target="../slideLayouts/slideLayout46.xml" /><Relationship Id="rId2" Type="http://schemas.openxmlformats.org/officeDocument/2006/relationships/notesSlide" Target="../notesSlides/notesSlide19.xml" /></Relationships>
</file>

<file path=ppt/slides/_rels/slide36.xml.rels>&#65279;<?xml version="1.0" encoding="utf-8" standalone="yes"?><Relationships xmlns="http://schemas.openxmlformats.org/package/2006/relationships"><Relationship Id="rId1" Type="http://schemas.openxmlformats.org/officeDocument/2006/relationships/slideLayout" Target="../slideLayouts/slideLayout47.xml" /><Relationship Id="rId2" Type="http://schemas.openxmlformats.org/officeDocument/2006/relationships/notesSlide" Target="../notesSlides/notesSlide20.xml" /></Relationships>
</file>

<file path=ppt/slides/_rels/slide37.xml.rels>&#65279;<?xml version="1.0" encoding="utf-8" standalone="yes"?><Relationships xmlns="http://schemas.openxmlformats.org/package/2006/relationships"><Relationship Id="rId1" Type="http://schemas.openxmlformats.org/officeDocument/2006/relationships/slideLayout" Target="../slideLayouts/slideLayout48.xml" /><Relationship Id="rId2" Type="http://schemas.openxmlformats.org/officeDocument/2006/relationships/notesSlide" Target="../notesSlides/notesSlide21.xml" /><Relationship Id="rId3" Type="http://schemas.openxmlformats.org/officeDocument/2006/relationships/image" Target="../media/image25.jpeg" /></Relationships>
</file>

<file path=ppt/slides/_rels/slide38.xml.rels>&#65279;<?xml version="1.0" encoding="utf-8" standalone="yes"?><Relationships xmlns="http://schemas.openxmlformats.org/package/2006/relationships"><Relationship Id="rId1" Type="http://schemas.openxmlformats.org/officeDocument/2006/relationships/slideLayout" Target="../slideLayouts/slideLayout49.xml" /><Relationship Id="rId2" Type="http://schemas.openxmlformats.org/officeDocument/2006/relationships/notesSlide" Target="../notesSlides/notesSlide22.xml" /></Relationships>
</file>

<file path=ppt/slides/_rels/slide39.xml.rels>&#65279;<?xml version="1.0" encoding="utf-8" standalone="yes"?><Relationships xmlns="http://schemas.openxmlformats.org/package/2006/relationships"><Relationship Id="rId1" Type="http://schemas.openxmlformats.org/officeDocument/2006/relationships/slideLayout" Target="../slideLayouts/slideLayout50.xml" /><Relationship Id="rId2" Type="http://schemas.openxmlformats.org/officeDocument/2006/relationships/notesSlide" Target="../notesSlides/notesSlide23.xml"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5.xml" /><Relationship Id="rId2" Type="http://schemas.openxmlformats.org/officeDocument/2006/relationships/notesSlide" Target="../notesSlides/notesSlide3.xml" /><Relationship Id="rId3" Type="http://schemas.openxmlformats.org/officeDocument/2006/relationships/image" Target="../media/image2.jpeg" /></Relationships>
</file>

<file path=ppt/slides/_rels/slide40.xml.rels>&#65279;<?xml version="1.0" encoding="utf-8" standalone="yes"?><Relationships xmlns="http://schemas.openxmlformats.org/package/2006/relationships"><Relationship Id="rId1" Type="http://schemas.openxmlformats.org/officeDocument/2006/relationships/slideLayout" Target="../slideLayouts/slideLayout51.xml" /><Relationship Id="rId2" Type="http://schemas.openxmlformats.org/officeDocument/2006/relationships/notesSlide" Target="../notesSlides/notesSlide24.xml" /><Relationship Id="rId3" Type="http://schemas.openxmlformats.org/officeDocument/2006/relationships/image" Target="../media/image26.jpeg" /></Relationships>
</file>

<file path=ppt/slides/_rels/slide41.xml.rels>&#65279;<?xml version="1.0" encoding="utf-8" standalone="yes"?><Relationships xmlns="http://schemas.openxmlformats.org/package/2006/relationships"><Relationship Id="rId1" Type="http://schemas.openxmlformats.org/officeDocument/2006/relationships/slideLayout" Target="../slideLayouts/slideLayout52.xml" /><Relationship Id="rId2" Type="http://schemas.openxmlformats.org/officeDocument/2006/relationships/notesSlide" Target="../notesSlides/notesSlide25.xml" /><Relationship Id="rId3" Type="http://schemas.openxmlformats.org/officeDocument/2006/relationships/image" Target="../media/image27.jpeg" /></Relationships>
</file>

<file path=ppt/slides/_rels/slide42.xml.rels>&#65279;<?xml version="1.0" encoding="utf-8" standalone="yes"?><Relationships xmlns="http://schemas.openxmlformats.org/package/2006/relationships"><Relationship Id="rId1" Type="http://schemas.openxmlformats.org/officeDocument/2006/relationships/slideLayout" Target="../slideLayouts/slideLayout53.xml" /><Relationship Id="rId2" Type="http://schemas.openxmlformats.org/officeDocument/2006/relationships/notesSlide" Target="../notesSlides/notesSlide26.xml" /></Relationships>
</file>

<file path=ppt/slides/_rels/slide43.xml.rels>&#65279;<?xml version="1.0" encoding="utf-8" standalone="yes"?><Relationships xmlns="http://schemas.openxmlformats.org/package/2006/relationships"><Relationship Id="rId1" Type="http://schemas.openxmlformats.org/officeDocument/2006/relationships/slideLayout" Target="../slideLayouts/slideLayout54.xml" /><Relationship Id="rId2" Type="http://schemas.openxmlformats.org/officeDocument/2006/relationships/notesSlide" Target="../notesSlides/notesSlide27.xml" /></Relationships>
</file>

<file path=ppt/slides/_rels/slide44.xml.rels>&#65279;<?xml version="1.0" encoding="utf-8" standalone="yes"?><Relationships xmlns="http://schemas.openxmlformats.org/package/2006/relationships"><Relationship Id="rId1" Type="http://schemas.openxmlformats.org/officeDocument/2006/relationships/slideLayout" Target="../slideLayouts/slideLayout55.xml" /><Relationship Id="rId2" Type="http://schemas.openxmlformats.org/officeDocument/2006/relationships/notesSlide" Target="../notesSlides/notesSlide28.xml" /></Relationships>
</file>

<file path=ppt/slides/_rels/slide45.xml.rels>&#65279;<?xml version="1.0" encoding="utf-8" standalone="yes"?><Relationships xmlns="http://schemas.openxmlformats.org/package/2006/relationships"><Relationship Id="rId1" Type="http://schemas.openxmlformats.org/officeDocument/2006/relationships/slideLayout" Target="../slideLayouts/slideLayout56.xml" /><Relationship Id="rId2" Type="http://schemas.openxmlformats.org/officeDocument/2006/relationships/notesSlide" Target="../notesSlides/notesSlide29.xml" /><Relationship Id="rId3" Type="http://schemas.openxmlformats.org/officeDocument/2006/relationships/image" Target="../media/image28.jpeg" /></Relationships>
</file>

<file path=ppt/slides/_rels/slide46.xml.rels>&#65279;<?xml version="1.0" encoding="utf-8" standalone="yes"?><Relationships xmlns="http://schemas.openxmlformats.org/package/2006/relationships"><Relationship Id="rId1" Type="http://schemas.openxmlformats.org/officeDocument/2006/relationships/slideLayout" Target="../slideLayouts/slideLayout57.xml" /><Relationship Id="rId2" Type="http://schemas.openxmlformats.org/officeDocument/2006/relationships/notesSlide" Target="../notesSlides/notesSlide30.xml" /></Relationships>
</file>

<file path=ppt/slides/_rels/slide47.xml.rels>&#65279;<?xml version="1.0" encoding="utf-8" standalone="yes"?><Relationships xmlns="http://schemas.openxmlformats.org/package/2006/relationships"><Relationship Id="rId1" Type="http://schemas.openxmlformats.org/officeDocument/2006/relationships/slideLayout" Target="../slideLayouts/slideLayout58.xml" /><Relationship Id="rId2" Type="http://schemas.openxmlformats.org/officeDocument/2006/relationships/notesSlide" Target="../notesSlides/notesSlide31.xml" /></Relationships>
</file>

<file path=ppt/slides/_rels/slide48.xml.rels>&#65279;<?xml version="1.0" encoding="utf-8" standalone="yes"?><Relationships xmlns="http://schemas.openxmlformats.org/package/2006/relationships"><Relationship Id="rId1" Type="http://schemas.openxmlformats.org/officeDocument/2006/relationships/slideLayout" Target="../slideLayouts/slideLayout59.xml" /><Relationship Id="rId2" Type="http://schemas.openxmlformats.org/officeDocument/2006/relationships/notesSlide" Target="../notesSlides/notesSlide32.xml" /></Relationships>
</file>

<file path=ppt/slides/_rels/slide49.xml.rels>&#65279;<?xml version="1.0" encoding="utf-8" standalone="yes"?><Relationships xmlns="http://schemas.openxmlformats.org/package/2006/relationships"><Relationship Id="rId1" Type="http://schemas.openxmlformats.org/officeDocument/2006/relationships/slideLayout" Target="../slideLayouts/slideLayout60.xml" /><Relationship Id="rId2" Type="http://schemas.openxmlformats.org/officeDocument/2006/relationships/notesSlide" Target="../notesSlides/notesSlide33.xml"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6.xml" /></Relationships>
</file>

<file path=ppt/slides/_rels/slide50.xml.rels>&#65279;<?xml version="1.0" encoding="utf-8" standalone="yes"?><Relationships xmlns="http://schemas.openxmlformats.org/package/2006/relationships"><Relationship Id="rId1" Type="http://schemas.openxmlformats.org/officeDocument/2006/relationships/slideLayout" Target="../slideLayouts/slideLayout61.xml" /><Relationship Id="rId2" Type="http://schemas.openxmlformats.org/officeDocument/2006/relationships/notesSlide" Target="../notesSlides/notesSlide34.xml" /><Relationship Id="rId3" Type="http://schemas.openxmlformats.org/officeDocument/2006/relationships/package" Target="../embeddings/Document1.docx" TargetMode="Internal" /><Relationship Id="rId4" Type="http://schemas.openxmlformats.org/officeDocument/2006/relationships/image" Target="../media/image29.emf" /><Relationship Id="rId5" Type="http://schemas.openxmlformats.org/officeDocument/2006/relationships/vmlDrawing" Target="../drawings/vmlDrawing1.vml" /></Relationships>
</file>

<file path=ppt/slides/_rels/slide51.xml.rels>&#65279;<?xml version="1.0" encoding="utf-8" standalone="yes"?><Relationships xmlns="http://schemas.openxmlformats.org/package/2006/relationships"><Relationship Id="rId1" Type="http://schemas.openxmlformats.org/officeDocument/2006/relationships/slideLayout" Target="../slideLayouts/slideLayout62.xml" /><Relationship Id="rId2" Type="http://schemas.openxmlformats.org/officeDocument/2006/relationships/notesSlide" Target="../notesSlides/notesSlide35.xml" /><Relationship Id="rId3" Type="http://schemas.openxmlformats.org/officeDocument/2006/relationships/image" Target="../media/image30.jpeg" /></Relationships>
</file>

<file path=ppt/slides/_rels/slide52.xml.rels>&#65279;<?xml version="1.0" encoding="utf-8" standalone="yes"?><Relationships xmlns="http://schemas.openxmlformats.org/package/2006/relationships"><Relationship Id="rId1" Type="http://schemas.openxmlformats.org/officeDocument/2006/relationships/slideLayout" Target="../slideLayouts/slideLayout63.xml" /><Relationship Id="rId2" Type="http://schemas.openxmlformats.org/officeDocument/2006/relationships/notesSlide" Target="../notesSlides/notesSlide36.xml" /><Relationship Id="rId3" Type="http://schemas.openxmlformats.org/officeDocument/2006/relationships/image" Target="../media/image31.jpeg" /></Relationships>
</file>

<file path=ppt/slides/_rels/slide53.xml.rels>&#65279;<?xml version="1.0" encoding="utf-8" standalone="yes"?><Relationships xmlns="http://schemas.openxmlformats.org/package/2006/relationships"><Relationship Id="rId1" Type="http://schemas.openxmlformats.org/officeDocument/2006/relationships/slideLayout" Target="../slideLayouts/slideLayout64.xml" /><Relationship Id="rId2" Type="http://schemas.openxmlformats.org/officeDocument/2006/relationships/notesSlide" Target="../notesSlides/notesSlide37.xml" /></Relationships>
</file>

<file path=ppt/slides/_rels/slide54.xml.rels>&#65279;<?xml version="1.0" encoding="utf-8" standalone="yes"?><Relationships xmlns="http://schemas.openxmlformats.org/package/2006/relationships"><Relationship Id="rId1" Type="http://schemas.openxmlformats.org/officeDocument/2006/relationships/slideLayout" Target="../slideLayouts/slideLayout65.xml" /><Relationship Id="rId2" Type="http://schemas.openxmlformats.org/officeDocument/2006/relationships/notesSlide" Target="../notesSlides/notesSlide38.xml" /></Relationships>
</file>

<file path=ppt/slides/_rels/slide55.xml.rels>&#65279;<?xml version="1.0" encoding="utf-8" standalone="yes"?><Relationships xmlns="http://schemas.openxmlformats.org/package/2006/relationships"><Relationship Id="rId1" Type="http://schemas.openxmlformats.org/officeDocument/2006/relationships/slideLayout" Target="../slideLayouts/slideLayout66.xml" /><Relationship Id="rId2" Type="http://schemas.openxmlformats.org/officeDocument/2006/relationships/notesSlide" Target="../notesSlides/notesSlide39.xml" /></Relationships>
</file>

<file path=ppt/slides/_rels/slide56.xml.rels>&#65279;<?xml version="1.0" encoding="utf-8" standalone="yes"?><Relationships xmlns="http://schemas.openxmlformats.org/package/2006/relationships"><Relationship Id="rId1" Type="http://schemas.openxmlformats.org/officeDocument/2006/relationships/slideLayout" Target="../slideLayouts/slideLayout67.xml" /><Relationship Id="rId2" Type="http://schemas.openxmlformats.org/officeDocument/2006/relationships/notesSlide" Target="../notesSlides/notesSlide40.xml" /></Relationships>
</file>

<file path=ppt/slides/_rels/slide57.xml.rels>&#65279;<?xml version="1.0" encoding="utf-8" standalone="yes"?><Relationships xmlns="http://schemas.openxmlformats.org/package/2006/relationships"><Relationship Id="rId1" Type="http://schemas.openxmlformats.org/officeDocument/2006/relationships/slideLayout" Target="../slideLayouts/slideLayout68.xml" /><Relationship Id="rId2" Type="http://schemas.openxmlformats.org/officeDocument/2006/relationships/notesSlide" Target="../notesSlides/notesSlide41.xml" /></Relationships>
</file>

<file path=ppt/slides/_rels/slide58.xml.rels>&#65279;<?xml version="1.0" encoding="utf-8" standalone="yes"?><Relationships xmlns="http://schemas.openxmlformats.org/package/2006/relationships"><Relationship Id="rId1" Type="http://schemas.openxmlformats.org/officeDocument/2006/relationships/slideLayout" Target="../slideLayouts/slideLayout69.xml" /><Relationship Id="rId2" Type="http://schemas.openxmlformats.org/officeDocument/2006/relationships/notesSlide" Target="../notesSlides/notesSlide42.xml" /></Relationships>
</file>

<file path=ppt/slides/_rels/slide59.xml.rels>&#65279;<?xml version="1.0" encoding="utf-8" standalone="yes"?><Relationships xmlns="http://schemas.openxmlformats.org/package/2006/relationships"><Relationship Id="rId1" Type="http://schemas.openxmlformats.org/officeDocument/2006/relationships/slideLayout" Target="../slideLayouts/slideLayout70.xml" /><Relationship Id="rId2" Type="http://schemas.openxmlformats.org/officeDocument/2006/relationships/notesSlide" Target="../notesSlides/notesSlide43.xml"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7.xml" /><Relationship Id="rId2" Type="http://schemas.openxmlformats.org/officeDocument/2006/relationships/image" Target="../media/image3.jpeg" /></Relationships>
</file>

<file path=ppt/slides/_rels/slide60.xml.rels>&#65279;<?xml version="1.0" encoding="utf-8" standalone="yes"?><Relationships xmlns="http://schemas.openxmlformats.org/package/2006/relationships"><Relationship Id="rId1" Type="http://schemas.openxmlformats.org/officeDocument/2006/relationships/slideLayout" Target="../slideLayouts/slideLayout71.xml" /></Relationships>
</file>

<file path=ppt/slides/_rels/slide61.xml.rels>&#65279;<?xml version="1.0" encoding="utf-8" standalone="yes"?><Relationships xmlns="http://schemas.openxmlformats.org/package/2006/relationships"><Relationship Id="rId1" Type="http://schemas.openxmlformats.org/officeDocument/2006/relationships/slideLayout" Target="../slideLayouts/slideLayout72.xml" /></Relationships>
</file>

<file path=ppt/slides/_rels/slide62.xml.rels>&#65279;<?xml version="1.0" encoding="utf-8" standalone="yes"?><Relationships xmlns="http://schemas.openxmlformats.org/package/2006/relationships"><Relationship Id="rId1" Type="http://schemas.openxmlformats.org/officeDocument/2006/relationships/slideLayout" Target="../slideLayouts/slideLayout73.xml" /><Relationship Id="rId2" Type="http://schemas.openxmlformats.org/officeDocument/2006/relationships/image" Target="../media/image32.jpeg" /></Relationships>
</file>

<file path=ppt/slides/_rels/slide63.xml.rels>&#65279;<?xml version="1.0" encoding="utf-8" standalone="yes"?><Relationships xmlns="http://schemas.openxmlformats.org/package/2006/relationships"><Relationship Id="rId1" Type="http://schemas.openxmlformats.org/officeDocument/2006/relationships/slideLayout" Target="../slideLayouts/slideLayout74.xml" /></Relationships>
</file>

<file path=ppt/slides/_rels/slide64.xml.rels>&#65279;<?xml version="1.0" encoding="utf-8" standalone="yes"?><Relationships xmlns="http://schemas.openxmlformats.org/package/2006/relationships"><Relationship Id="rId1" Type="http://schemas.openxmlformats.org/officeDocument/2006/relationships/slideLayout" Target="../slideLayouts/slideLayout75.xml" /><Relationship Id="rId2" Type="http://schemas.openxmlformats.org/officeDocument/2006/relationships/image" Target="../media/image33.jpeg" /></Relationships>
</file>

<file path=ppt/slides/_rels/slide65.xml.rels>&#65279;<?xml version="1.0" encoding="utf-8" standalone="yes"?><Relationships xmlns="http://schemas.openxmlformats.org/package/2006/relationships"><Relationship Id="rId1" Type="http://schemas.openxmlformats.org/officeDocument/2006/relationships/slideLayout" Target="../slideLayouts/slideLayout76.xml" /></Relationships>
</file>

<file path=ppt/slides/_rels/slide66.xml.rels>&#65279;<?xml version="1.0" encoding="utf-8" standalone="yes"?><Relationships xmlns="http://schemas.openxmlformats.org/package/2006/relationships"><Relationship Id="rId1" Type="http://schemas.openxmlformats.org/officeDocument/2006/relationships/slideLayout" Target="../slideLayouts/slideLayout77.xml" /></Relationships>
</file>

<file path=ppt/slides/_rels/slide67.xml.rels>&#65279;<?xml version="1.0" encoding="utf-8" standalone="yes"?><Relationships xmlns="http://schemas.openxmlformats.org/package/2006/relationships"><Relationship Id="rId1" Type="http://schemas.openxmlformats.org/officeDocument/2006/relationships/slideLayout" Target="../slideLayouts/slideLayout78.xml" /><Relationship Id="rId2" Type="http://schemas.openxmlformats.org/officeDocument/2006/relationships/image" Target="../media/image34.jpeg" /><Relationship Id="rId3" Type="http://schemas.openxmlformats.org/officeDocument/2006/relationships/image" Target="../media/image35.jpeg" /></Relationships>
</file>

<file path=ppt/slides/_rels/slide68.xml.rels>&#65279;<?xml version="1.0" encoding="utf-8" standalone="yes"?><Relationships xmlns="http://schemas.openxmlformats.org/package/2006/relationships"><Relationship Id="rId1" Type="http://schemas.openxmlformats.org/officeDocument/2006/relationships/slideLayout" Target="../slideLayouts/slideLayout79.xml" /><Relationship Id="rId2" Type="http://schemas.openxmlformats.org/officeDocument/2006/relationships/image" Target="../media/image36.jpeg" /></Relationships>
</file>

<file path=ppt/slides/_rels/slide69.xml.rels>&#65279;<?xml version="1.0" encoding="utf-8" standalone="yes"?><Relationships xmlns="http://schemas.openxmlformats.org/package/2006/relationships"><Relationship Id="rId1" Type="http://schemas.openxmlformats.org/officeDocument/2006/relationships/slideLayout" Target="../slideLayouts/slideLayout80.xml"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8.xml" /><Relationship Id="rId2" Type="http://schemas.openxmlformats.org/officeDocument/2006/relationships/image" Target="../media/image4.jpeg" /></Relationships>
</file>

<file path=ppt/slides/_rels/slide70.xml.rels>&#65279;<?xml version="1.0" encoding="utf-8" standalone="yes"?><Relationships xmlns="http://schemas.openxmlformats.org/package/2006/relationships"><Relationship Id="rId1" Type="http://schemas.openxmlformats.org/officeDocument/2006/relationships/slideLayout" Target="../slideLayouts/slideLayout81.xml" /><Relationship Id="rId2" Type="http://schemas.openxmlformats.org/officeDocument/2006/relationships/image" Target="../media/image37.jpeg" /></Relationships>
</file>

<file path=ppt/slides/_rels/slide71.xml.rels>&#65279;<?xml version="1.0" encoding="utf-8" standalone="yes"?><Relationships xmlns="http://schemas.openxmlformats.org/package/2006/relationships"><Relationship Id="rId1" Type="http://schemas.openxmlformats.org/officeDocument/2006/relationships/slideLayout" Target="../slideLayouts/slideLayout82.xml" /></Relationships>
</file>

<file path=ppt/slides/_rels/slide72.xml.rels>&#65279;<?xml version="1.0" encoding="utf-8" standalone="yes"?><Relationships xmlns="http://schemas.openxmlformats.org/package/2006/relationships"><Relationship Id="rId1" Type="http://schemas.openxmlformats.org/officeDocument/2006/relationships/slideLayout" Target="../slideLayouts/slideLayout83.xml" /></Relationships>
</file>

<file path=ppt/slides/_rels/slide73.xml.rels>&#65279;<?xml version="1.0" encoding="utf-8" standalone="yes"?><Relationships xmlns="http://schemas.openxmlformats.org/package/2006/relationships"><Relationship Id="rId1" Type="http://schemas.openxmlformats.org/officeDocument/2006/relationships/slideLayout" Target="../slideLayouts/slideLayout84.xml" /><Relationship Id="rId2" Type="http://schemas.openxmlformats.org/officeDocument/2006/relationships/image" Target="../media/image38.jpeg" /><Relationship Id="rId3" Type="http://schemas.openxmlformats.org/officeDocument/2006/relationships/image" Target="../media/image39.jpeg" /></Relationships>
</file>

<file path=ppt/slides/_rels/slide74.xml.rels>&#65279;<?xml version="1.0" encoding="utf-8" standalone="yes"?><Relationships xmlns="http://schemas.openxmlformats.org/package/2006/relationships"><Relationship Id="rId1" Type="http://schemas.openxmlformats.org/officeDocument/2006/relationships/slideLayout" Target="../slideLayouts/slideLayout85.xml" /></Relationships>
</file>

<file path=ppt/slides/_rels/slide75.xml.rels>&#65279;<?xml version="1.0" encoding="utf-8" standalone="yes"?><Relationships xmlns="http://schemas.openxmlformats.org/package/2006/relationships"><Relationship Id="rId1" Type="http://schemas.openxmlformats.org/officeDocument/2006/relationships/slideLayout" Target="../slideLayouts/slideLayout86.xml" /><Relationship Id="rId2" Type="http://schemas.openxmlformats.org/officeDocument/2006/relationships/image" Target="../media/image40.jpeg" /></Relationships>
</file>

<file path=ppt/slides/_rels/slide76.xml.rels>&#65279;<?xml version="1.0" encoding="utf-8" standalone="yes"?><Relationships xmlns="http://schemas.openxmlformats.org/package/2006/relationships"><Relationship Id="rId1" Type="http://schemas.openxmlformats.org/officeDocument/2006/relationships/slideLayout" Target="../slideLayouts/slideLayout87.xml" /><Relationship Id="rId2" Type="http://schemas.openxmlformats.org/officeDocument/2006/relationships/notesSlide" Target="../notesSlides/notesSlide44.xml" /></Relationships>
</file>

<file path=ppt/slides/_rels/slide77.xml.rels>&#65279;<?xml version="1.0" encoding="utf-8" standalone="yes"?><Relationships xmlns="http://schemas.openxmlformats.org/package/2006/relationships"><Relationship Id="rId1" Type="http://schemas.openxmlformats.org/officeDocument/2006/relationships/slideLayout" Target="../slideLayouts/slideLayout88.xml" /></Relationships>
</file>

<file path=ppt/slides/_rels/slide78.xml.rels>&#65279;<?xml version="1.0" encoding="utf-8" standalone="yes"?><Relationships xmlns="http://schemas.openxmlformats.org/package/2006/relationships"><Relationship Id="rId1" Type="http://schemas.openxmlformats.org/officeDocument/2006/relationships/slideLayout" Target="../slideLayouts/slideLayout89.xml" /><Relationship Id="rId2" Type="http://schemas.openxmlformats.org/officeDocument/2006/relationships/image" Target="../media/image41.jpeg" /><Relationship Id="rId3" Type="http://schemas.openxmlformats.org/officeDocument/2006/relationships/image" Target="../media/image42.jpeg" /></Relationships>
</file>

<file path=ppt/slides/_rels/slide79.xml.rels>&#65279;<?xml version="1.0" encoding="utf-8" standalone="yes"?><Relationships xmlns="http://schemas.openxmlformats.org/package/2006/relationships"><Relationship Id="rId1" Type="http://schemas.openxmlformats.org/officeDocument/2006/relationships/slideLayout" Target="../slideLayouts/slideLayout90.xml"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9.xml" /><Relationship Id="rId2" Type="http://schemas.openxmlformats.org/officeDocument/2006/relationships/image" Target="../media/image5.jpeg" /><Relationship Id="rId3" Type="http://schemas.openxmlformats.org/officeDocument/2006/relationships/image" Target="../media/image6.jpeg" /></Relationships>
</file>

<file path=ppt/slides/_rels/slide80.xml.rels>&#65279;<?xml version="1.0" encoding="utf-8" standalone="yes"?><Relationships xmlns="http://schemas.openxmlformats.org/package/2006/relationships"><Relationship Id="rId1" Type="http://schemas.openxmlformats.org/officeDocument/2006/relationships/slideLayout" Target="../slideLayouts/slideLayout91.xml" /><Relationship Id="rId2" Type="http://schemas.openxmlformats.org/officeDocument/2006/relationships/image" Target="../media/image43.pn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20.xml" /><Relationship Id="rId2" Type="http://schemas.openxmlformats.org/officeDocument/2006/relationships/image" Target="../media/image7.jpeg"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grpSp>
        <p:nvGrpSpPr>
          <p:cNvPr id="4" name="组合 3"/>
          <p:cNvGrpSpPr/>
          <p:nvPr/>
        </p:nvGrpSpPr>
        <p:grpSpPr>
          <a:xfrm>
            <a:off x="1523174" y="2501100"/>
            <a:ext cx="9144064" cy="1759649"/>
            <a:chOff x="1523174" y="2501100"/>
            <a:chExt cx="9144064" cy="1759649"/>
          </a:xfrm>
        </p:grpSpPr>
        <p:sp>
          <p:nvSpPr>
            <p:cNvPr id="2" name="文本框 5"/>
            <p:cNvSpPr txBox="1"/>
            <p:nvPr/>
          </p:nvSpPr>
          <p:spPr>
            <a:xfrm>
              <a:off x="1951802" y="2501100"/>
              <a:ext cx="8406064" cy="1759649"/>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eaLnBrk="1" fontAlgn="auto" hangingPunct="1">
                <a:lnSpc>
                  <a:spcPct val="150000"/>
                </a:lnSpc>
                <a:spcBef>
                  <a:spcPct val="0"/>
                </a:spcBef>
                <a:spcAft>
                  <a:spcPct val="0"/>
                </a:spcAft>
                <a:defRPr/>
              </a:pPr>
              <a:r>
                <a:rPr lang="zh-CN" altLang="en-US" sz="4400" b="1" spc="200">
                  <a:solidFill>
                    <a:srgbClr val="1BB18D"/>
                  </a:solidFill>
                  <a:latin typeface="微软雅黑" panose="020b0503020204020204" pitchFamily="34" charset="-122"/>
                  <a:ea typeface="微软雅黑" panose="020b0503020204020204" pitchFamily="34" charset="-122"/>
                </a:rPr>
                <a:t>第 </a:t>
              </a:r>
              <a:r>
                <a:rPr lang="en-US" altLang="zh-CN" sz="4400" b="1" spc="200" smtClean="0">
                  <a:solidFill>
                    <a:srgbClr val="1BB18D"/>
                  </a:solidFill>
                  <a:latin typeface="微软雅黑" panose="020b0503020204020204" pitchFamily="34" charset="-122"/>
                  <a:ea typeface="微软雅黑" panose="020b0503020204020204" pitchFamily="34" charset="-122"/>
                </a:rPr>
                <a:t>6 </a:t>
              </a:r>
              <a:r>
                <a:rPr lang="zh-CN" altLang="en-US" sz="4400" b="1" spc="200" smtClean="0">
                  <a:solidFill>
                    <a:srgbClr val="1BB18D"/>
                  </a:solidFill>
                  <a:latin typeface="微软雅黑" panose="020b0503020204020204" pitchFamily="34" charset="-122"/>
                  <a:ea typeface="微软雅黑" panose="020b0503020204020204" pitchFamily="34" charset="-122"/>
                </a:rPr>
                <a:t>课时</a:t>
              </a:r>
              <a:endParaRPr lang="en-US" altLang="zh-CN" sz="4400" b="1" spc="200" smtClean="0">
                <a:solidFill>
                  <a:srgbClr val="1BB18D"/>
                </a:solidFill>
                <a:latin typeface="微软雅黑" panose="020b0503020204020204" pitchFamily="34" charset="-122"/>
                <a:ea typeface="微软雅黑" panose="020b0503020204020204" pitchFamily="34" charset="-122"/>
              </a:endParaRPr>
            </a:p>
            <a:p>
              <a:pPr algn="ctr">
                <a:lnSpc>
                  <a:spcPct val="150000"/>
                </a:lnSpc>
                <a:defRPr/>
              </a:pPr>
              <a:r>
                <a:rPr lang="zh-CN" altLang="en-US" sz="3200" spc="200" smtClean="0">
                  <a:latin typeface="微软雅黑" panose="020b0503020204020204" pitchFamily="34" charset="-122"/>
                  <a:ea typeface="微软雅黑" panose="020b0503020204020204" pitchFamily="34" charset="-122"/>
                </a:rPr>
                <a:t>力　运动和力</a:t>
              </a:r>
              <a:endParaRPr lang="zh-CN" altLang="en-US" sz="3200" spc="200" smtClean="0">
                <a:latin typeface="微软雅黑" panose="020b0503020204020204" pitchFamily="34" charset="-122"/>
                <a:ea typeface="微软雅黑" panose="020b0503020204020204" pitchFamily="34" charset="-122"/>
              </a:endParaRPr>
            </a:p>
          </p:txBody>
        </p:sp>
        <p:cxnSp>
          <p:nvCxnSpPr>
            <p:cNvPr id="3" name="直接连接符 2"/>
            <p:cNvCxnSpPr/>
            <p:nvPr/>
          </p:nvCxnSpPr>
          <p:spPr>
            <a:xfrm>
              <a:off x="1523174" y="3501232"/>
              <a:ext cx="9144064"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18" name="TextBox 17"/>
          <p:cNvSpPr txBox="1"/>
          <p:nvPr/>
        </p:nvSpPr>
        <p:spPr>
          <a:xfrm>
            <a:off x="4002" y="1929596"/>
            <a:ext cx="447609" cy="3143272"/>
          </a:xfrm>
          <a:prstGeom prst="rect">
            <a:avLst/>
          </a:prstGeom>
          <a:noFill/>
        </p:spPr>
        <p:txBody>
          <a:bodyPr vert="eaVert" wrap="square" lIns="72000" tIns="36000" rIns="36000" bIns="36000" rtlCol="0" anchor="ctr" anchorCtr="0">
            <a:spAutoFit/>
          </a:bodyPr>
          <a:lstStyle/>
          <a:p>
            <a:r>
              <a:rPr lang="zh-CN" altLang="en-US" sz="2200" spc="600" smtClean="0">
                <a:solidFill>
                  <a:schemeClr val="bg1"/>
                </a:solidFill>
                <a:latin typeface="微软雅黑" panose="020b0503020204020204" pitchFamily="34" charset="-122"/>
                <a:ea typeface="微软雅黑" panose="020b0503020204020204" pitchFamily="34" charset="-122"/>
              </a:rPr>
              <a:t>教材梳理 夯实基础</a:t>
            </a:r>
            <a:endParaRPr lang="zh-CN" altLang="en-US" sz="2200" spc="600" smtClean="0">
              <a:solidFill>
                <a:schemeClr val="bg1"/>
              </a:solidFill>
              <a:latin typeface="微软雅黑" panose="020b0503020204020204" pitchFamily="34" charset="-122"/>
              <a:ea typeface="微软雅黑" panose="020b0503020204020204" pitchFamily="34" charset="-122"/>
            </a:endParaRPr>
          </a:p>
        </p:txBody>
      </p:sp>
      <p:graphicFrame>
        <p:nvGraphicFramePr>
          <p:cNvPr id="4" name="表格 3"/>
          <p:cNvGraphicFramePr>
            <a:graphicFrameLocks noGrp="1"/>
          </p:cNvGraphicFramePr>
          <p:nvPr/>
        </p:nvGraphicFramePr>
        <p:xfrm>
          <a:off x="1023108" y="1215216"/>
          <a:ext cx="10644262" cy="4937759"/>
        </p:xfrm>
        <a:graphic>
          <a:graphicData uri="http://schemas.openxmlformats.org/drawingml/2006/table">
            <a:tbl>
              <a:tblPr/>
              <a:tblGrid>
                <a:gridCol w="1571636"/>
                <a:gridCol w="9072626"/>
              </a:tblGrid>
              <a:tr h="1805987">
                <a:tc>
                  <a:txBody>
                    <a:bodyPr vert="horz" wrap="square"/>
                    <a:lstStyle/>
                    <a:p>
                      <a:pPr algn="ctr">
                        <a:lnSpc>
                          <a:spcPct val="150000"/>
                        </a:lnSpc>
                        <a:spcAft>
                          <a:spcPct val="0"/>
                        </a:spcAft>
                      </a:pPr>
                      <a:r>
                        <a:rPr lang="zh-CN" sz="2400" b="1" kern="100">
                          <a:solidFill>
                            <a:srgbClr val="000000"/>
                          </a:solidFill>
                          <a:latin typeface="微软雅黑" panose="020b0503020204020204" pitchFamily="34" charset="-122"/>
                          <a:ea typeface="微软雅黑" panose="020b0503020204020204" pitchFamily="34" charset="-122"/>
                          <a:cs typeface="Times New Roman" panose="02020603050405020304"/>
                        </a:rPr>
                        <a:t>弹簧</a:t>
                      </a:r>
                      <a:endParaRPr lang="zh-CN" sz="2400" b="1" kern="10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gn="ctr">
                        <a:lnSpc>
                          <a:spcPct val="150000"/>
                        </a:lnSpc>
                        <a:spcAft>
                          <a:spcPct val="0"/>
                        </a:spcAft>
                      </a:pPr>
                      <a:r>
                        <a:rPr lang="zh-CN" sz="2400" b="1" kern="100">
                          <a:solidFill>
                            <a:srgbClr val="000000"/>
                          </a:solidFill>
                          <a:latin typeface="微软雅黑" panose="020b0503020204020204" pitchFamily="34" charset="-122"/>
                          <a:ea typeface="微软雅黑" panose="020b0503020204020204" pitchFamily="34" charset="-122"/>
                          <a:cs typeface="Times New Roman" panose="02020603050405020304"/>
                        </a:rPr>
                        <a:t>测力计</a:t>
                      </a:r>
                      <a:endParaRPr lang="zh-CN" sz="2400" b="1"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chemeClr val="bg1">
                        <a:lumMod val="95000"/>
                      </a:schemeClr>
                    </a:solidFill>
                  </a:tcPr>
                </a:tc>
                <a:tc>
                  <a:txBody>
                    <a:bodyPr vert="horz" wrap="square"/>
                    <a:lstStyle/>
                    <a:p>
                      <a:pPr>
                        <a:lnSpc>
                          <a:spcPct val="150000"/>
                        </a:lnSpc>
                        <a:spcAft>
                          <a:spcPct val="0"/>
                        </a:spcAft>
                      </a:pPr>
                      <a:endParaRPr lang="en-US" sz="2400" kern="100"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ct val="0"/>
                        </a:spcAft>
                      </a:pPr>
                      <a:endParaRPr lang="en-US" sz="2400" kern="100"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ct val="0"/>
                        </a:spcAft>
                      </a:pPr>
                      <a:endParaRPr lang="en-US" sz="2400" kern="100"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ct val="0"/>
                        </a:spcAft>
                      </a:pPr>
                      <a:endParaRPr lang="en-US" sz="2400" kern="100"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ct val="0"/>
                        </a:spcAft>
                      </a:pPr>
                      <a:endPar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ct val="0"/>
                        </a:spcAft>
                      </a:pP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　原理：在弹性限度内，弹簧受到的拉力越大，就被拉得越</a:t>
                      </a:r>
                      <a:r>
                        <a:rPr lang="zh-CN" sz="2400" u="sng" kern="10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，弹簧的伸长量跟它受到的拉力成</a:t>
                      </a:r>
                      <a:r>
                        <a:rPr lang="zh-CN" sz="2400" u="sng" kern="10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。图中</a:t>
                      </a:r>
                      <a:r>
                        <a:rPr lang="zh-CN" sz="2400" kern="100" smtClean="0">
                          <a:solidFill>
                            <a:srgbClr val="000000"/>
                          </a:solidFill>
                          <a:latin typeface="微软雅黑" panose="020b0503020204020204" pitchFamily="34" charset="-122"/>
                          <a:ea typeface="微软雅黑" panose="020b0503020204020204" pitchFamily="34" charset="-122"/>
                          <a:cs typeface="Times New Roman" panose="02020603050405020304"/>
                        </a:rPr>
                        <a:t>弹簧</a:t>
                      </a:r>
                      <a:r>
                        <a:rPr lang="en-US" altLang="zh-CN" sz="2400" kern="100" smtClean="0">
                          <a:solidFill>
                            <a:srgbClr val="000000"/>
                          </a:solidFill>
                          <a:latin typeface="微软雅黑" panose="020b0503020204020204" pitchFamily="34" charset="-122"/>
                          <a:ea typeface="微软雅黑" panose="020b0503020204020204" pitchFamily="34" charset="-122"/>
                          <a:cs typeface="Times New Roman" panose="02020603050405020304"/>
                        </a:rPr>
                        <a:t> </a:t>
                      </a:r>
                      <a:r>
                        <a:rPr lang="zh-CN" sz="2400" kern="100" smtClean="0">
                          <a:solidFill>
                            <a:srgbClr val="000000"/>
                          </a:solidFill>
                          <a:latin typeface="微软雅黑" panose="020b0503020204020204" pitchFamily="34" charset="-122"/>
                          <a:ea typeface="微软雅黑" panose="020b0503020204020204" pitchFamily="34" charset="-122"/>
                          <a:cs typeface="Times New Roman" panose="02020603050405020304"/>
                        </a:rPr>
                        <a:t>测力计</a:t>
                      </a: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示数为</a:t>
                      </a:r>
                      <a:r>
                        <a:rPr lang="zh-CN" sz="2400" u="sng" kern="10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N</a:t>
                      </a: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 </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ct val="0"/>
                        </a:spcAft>
                      </a:pP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　</a:t>
                      </a:r>
                      <a:r>
                        <a:rPr lang="en-US" altLang="en-US" sz="2400" kern="1200">
                          <a:solidFill>
                            <a:srgbClr val="18B48F"/>
                          </a:solidFill>
                          <a:latin typeface="微软雅黑" panose="020b0503020204020204" pitchFamily="34" charset="-122"/>
                          <a:ea typeface="微软雅黑" panose="020b0503020204020204" pitchFamily="34" charset="-122"/>
                          <a:cs typeface="+mn-cs"/>
                        </a:rPr>
                        <a:t>[</a:t>
                      </a:r>
                      <a:r>
                        <a:rPr lang="zh-CN" altLang="en-US" sz="2400" kern="1200">
                          <a:solidFill>
                            <a:srgbClr val="18B48F"/>
                          </a:solidFill>
                          <a:latin typeface="微软雅黑" panose="020b0503020204020204" pitchFamily="34" charset="-122"/>
                          <a:ea typeface="微软雅黑" panose="020b0503020204020204" pitchFamily="34" charset="-122"/>
                          <a:cs typeface="+mn-cs"/>
                        </a:rPr>
                        <a:t>注意</a:t>
                      </a:r>
                      <a:r>
                        <a:rPr lang="en-US" altLang="en-US" sz="2400" kern="1200">
                          <a:solidFill>
                            <a:srgbClr val="18B48F"/>
                          </a:solidFill>
                          <a:latin typeface="微软雅黑" panose="020b0503020204020204" pitchFamily="34" charset="-122"/>
                          <a:ea typeface="微软雅黑" panose="020b0503020204020204" pitchFamily="34" charset="-122"/>
                          <a:cs typeface="+mn-cs"/>
                        </a:rPr>
                        <a:t>]</a:t>
                      </a: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使用前要校零</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43896" marR="43896"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r>
            </a:tbl>
          </a:graphicData>
        </a:graphic>
      </p:graphicFrame>
      <p:pic>
        <p:nvPicPr>
          <p:cNvPr id="104449" name="7ER211.eps"/>
          <p:cNvPicPr>
            <a:picLocks noChangeAspect="1" noChangeArrowheads="1"/>
          </p:cNvPicPr>
          <p:nvPr/>
        </p:nvPicPr>
        <p:blipFill>
          <a:blip r:embed="rId2"/>
          <a:stretch>
            <a:fillRect/>
          </a:stretch>
        </p:blipFill>
        <p:spPr bwMode="auto">
          <a:xfrm>
            <a:off x="6309520" y="1500968"/>
            <a:ext cx="480583" cy="2349516"/>
          </a:xfrm>
          <a:prstGeom prst="rect">
            <a:avLst/>
          </a:prstGeom>
          <a:noFill/>
        </p:spPr>
      </p:pic>
      <p:sp>
        <p:nvSpPr>
          <p:cNvPr id="5" name="矩形 4"/>
          <p:cNvSpPr/>
          <p:nvPr/>
        </p:nvSpPr>
        <p:spPr>
          <a:xfrm>
            <a:off x="10537350" y="572274"/>
            <a:ext cx="1415772" cy="581057"/>
          </a:xfrm>
          <a:prstGeom prst="rect">
            <a:avLst/>
          </a:prstGeom>
        </p:spPr>
        <p:txBody>
          <a:bodyPr wrap="none">
            <a:spAutoFit/>
          </a:bodyPr>
          <a:lstStyle/>
          <a:p>
            <a:pPr>
              <a:lnSpc>
                <a:spcPct val="150000"/>
              </a:lnSpc>
            </a:pPr>
            <a:r>
              <a:rPr lang="zh-CN" altLang="en-US" smtClean="0">
                <a:latin typeface="微软雅黑" panose="020b0503020204020204" pitchFamily="34" charset="-122"/>
                <a:ea typeface="微软雅黑" panose="020b0503020204020204" pitchFamily="34" charset="-122"/>
              </a:rPr>
              <a:t>（续表）</a:t>
            </a:r>
            <a:endParaRPr lang="zh-CN" altLang="en-US">
              <a:latin typeface="微软雅黑" panose="020b0503020204020204" pitchFamily="34" charset="-122"/>
              <a:ea typeface="微软雅黑" panose="020b0503020204020204" pitchFamily="34" charset="-122"/>
            </a:endParaRPr>
          </a:p>
        </p:txBody>
      </p:sp>
      <p:sp>
        <p:nvSpPr>
          <p:cNvPr id="6" name="文本框 1"/>
          <p:cNvSpPr txBox="1">
            <a:spLocks noChangeArrowheads="1"/>
          </p:cNvSpPr>
          <p:nvPr/>
        </p:nvSpPr>
        <p:spPr bwMode="auto">
          <a:xfrm>
            <a:off x="3452000" y="4358488"/>
            <a:ext cx="380480" cy="561427"/>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2400" b="1" smtClean="0">
                <a:solidFill>
                  <a:srgbClr val="A50021"/>
                </a:solidFill>
                <a:latin typeface="微软雅黑" panose="020b0503020204020204" pitchFamily="34" charset="-122"/>
                <a:ea typeface="微软雅黑" panose="020b0503020204020204" pitchFamily="34" charset="-122"/>
              </a:rPr>
              <a:t>长</a:t>
            </a:r>
            <a:endParaRPr lang="en-US" altLang="zh-CN" sz="2400" b="1">
              <a:solidFill>
                <a:srgbClr val="A50021"/>
              </a:solidFill>
              <a:latin typeface="微软雅黑" panose="020b0503020204020204" pitchFamily="34" charset="-122"/>
              <a:ea typeface="微软雅黑" panose="020b0503020204020204" pitchFamily="34" charset="-122"/>
            </a:endParaRPr>
          </a:p>
        </p:txBody>
      </p:sp>
      <p:sp>
        <p:nvSpPr>
          <p:cNvPr id="7" name="文本框 1"/>
          <p:cNvSpPr txBox="1">
            <a:spLocks noChangeArrowheads="1"/>
          </p:cNvSpPr>
          <p:nvPr/>
        </p:nvSpPr>
        <p:spPr bwMode="auto">
          <a:xfrm>
            <a:off x="8952726" y="4358488"/>
            <a:ext cx="688256" cy="561427"/>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2400" b="1" smtClean="0">
                <a:solidFill>
                  <a:srgbClr val="A50021"/>
                </a:solidFill>
                <a:latin typeface="微软雅黑" panose="020b0503020204020204" pitchFamily="34" charset="-122"/>
                <a:ea typeface="微软雅黑" panose="020b0503020204020204" pitchFamily="34" charset="-122"/>
              </a:rPr>
              <a:t>正比</a:t>
            </a:r>
            <a:endParaRPr lang="en-US" altLang="zh-CN" sz="2400" b="1">
              <a:solidFill>
                <a:srgbClr val="A50021"/>
              </a:solidFill>
              <a:latin typeface="微软雅黑" panose="020b0503020204020204" pitchFamily="34" charset="-122"/>
              <a:ea typeface="微软雅黑" panose="020b0503020204020204" pitchFamily="34" charset="-122"/>
            </a:endParaRPr>
          </a:p>
        </p:txBody>
      </p:sp>
      <p:sp>
        <p:nvSpPr>
          <p:cNvPr id="8" name="文本框 1"/>
          <p:cNvSpPr txBox="1">
            <a:spLocks noChangeArrowheads="1"/>
          </p:cNvSpPr>
          <p:nvPr/>
        </p:nvSpPr>
        <p:spPr bwMode="auto">
          <a:xfrm>
            <a:off x="4809322" y="4929992"/>
            <a:ext cx="539177" cy="561427"/>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en-US" altLang="zh-CN" sz="2400" b="1" smtClean="0">
                <a:solidFill>
                  <a:srgbClr val="A50021"/>
                </a:solidFill>
                <a:latin typeface="微软雅黑" panose="020b0503020204020204" pitchFamily="34" charset="-122"/>
                <a:ea typeface="微软雅黑" panose="020b0503020204020204" pitchFamily="34" charset="-122"/>
              </a:rPr>
              <a:t>4.2</a:t>
            </a:r>
            <a:endParaRPr lang="en-US" altLang="zh-CN" sz="2400" b="1">
              <a:solidFill>
                <a:srgbClr val="A50021"/>
              </a:solidFill>
              <a:latin typeface="微软雅黑" panose="020b0503020204020204" pitchFamily="34" charset="-122"/>
              <a:ea typeface="微软雅黑" panose="020b0503020204020204" pitchFamily="34" charset="-122"/>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18" name="TextBox 17"/>
          <p:cNvSpPr txBox="1"/>
          <p:nvPr/>
        </p:nvSpPr>
        <p:spPr>
          <a:xfrm>
            <a:off x="4002" y="1929596"/>
            <a:ext cx="447609" cy="3143272"/>
          </a:xfrm>
          <a:prstGeom prst="rect">
            <a:avLst/>
          </a:prstGeom>
          <a:noFill/>
        </p:spPr>
        <p:txBody>
          <a:bodyPr vert="eaVert" wrap="square" lIns="72000" tIns="36000" rIns="36000" bIns="36000" rtlCol="0" anchor="ctr" anchorCtr="0">
            <a:spAutoFit/>
          </a:bodyPr>
          <a:lstStyle/>
          <a:p>
            <a:r>
              <a:rPr lang="zh-CN" altLang="en-US" sz="2200" spc="600" smtClean="0">
                <a:solidFill>
                  <a:schemeClr val="bg1"/>
                </a:solidFill>
                <a:latin typeface="微软雅黑" panose="020b0503020204020204" pitchFamily="34" charset="-122"/>
                <a:ea typeface="微软雅黑" panose="020b0503020204020204" pitchFamily="34" charset="-122"/>
              </a:rPr>
              <a:t>教材梳理 夯实基础</a:t>
            </a:r>
            <a:endParaRPr lang="zh-CN" altLang="en-US" sz="2200" spc="600" smtClean="0">
              <a:solidFill>
                <a:schemeClr val="bg1"/>
              </a:solidFill>
              <a:latin typeface="微软雅黑" panose="020b0503020204020204" pitchFamily="34" charset="-122"/>
              <a:ea typeface="微软雅黑" panose="020b0503020204020204" pitchFamily="34" charset="-122"/>
            </a:endParaRPr>
          </a:p>
        </p:txBody>
      </p:sp>
      <p:sp>
        <p:nvSpPr>
          <p:cNvPr id="7" name="文本框 1"/>
          <p:cNvSpPr txBox="1">
            <a:spLocks noChangeArrowheads="1"/>
          </p:cNvSpPr>
          <p:nvPr/>
        </p:nvSpPr>
        <p:spPr bwMode="auto">
          <a:xfrm>
            <a:off x="880232" y="786588"/>
            <a:ext cx="10858576" cy="642924"/>
          </a:xfrm>
          <a:prstGeom prst="rect">
            <a:avLst/>
          </a:prstGeom>
          <a:noFill/>
          <a:ln w="9525">
            <a:noFill/>
            <a:miter lim="800000"/>
          </a:ln>
        </p:spPr>
        <p:txBody>
          <a:bodyPr wrap="square" lIns="36000" tIns="36000" rIns="36000" bIns="36000">
            <a:spAutoFit/>
          </a:bodyPr>
          <a:lstStyle/>
          <a:p>
            <a:pPr algn="just" eaLnBrk="0" hangingPunct="0">
              <a:lnSpc>
                <a:spcPct val="150000"/>
              </a:lnSpc>
            </a:pPr>
            <a:r>
              <a:rPr lang="zh-CN" altLang="en-US" sz="2800" b="1" spc="150" smtClean="0">
                <a:solidFill>
                  <a:srgbClr val="1CB691"/>
                </a:solidFill>
                <a:latin typeface="微软雅黑" panose="020b0503020204020204" pitchFamily="34" charset="-122"/>
                <a:ea typeface="微软雅黑" panose="020b0503020204020204" pitchFamily="34" charset="-122"/>
              </a:rPr>
              <a:t>考点三　重力</a:t>
            </a:r>
            <a:endParaRPr lang="zh-CN" altLang="en-US" sz="2800" b="1" spc="150">
              <a:solidFill>
                <a:srgbClr val="1CB691"/>
              </a:solidFill>
              <a:latin typeface="微软雅黑" panose="020b0503020204020204" pitchFamily="34" charset="-122"/>
              <a:ea typeface="微软雅黑" panose="020b0503020204020204" pitchFamily="34" charset="-122"/>
            </a:endParaRPr>
          </a:p>
        </p:txBody>
      </p:sp>
      <p:graphicFrame>
        <p:nvGraphicFramePr>
          <p:cNvPr id="4" name="表格 3"/>
          <p:cNvGraphicFramePr>
            <a:graphicFrameLocks noGrp="1"/>
          </p:cNvGraphicFramePr>
          <p:nvPr/>
        </p:nvGraphicFramePr>
        <p:xfrm>
          <a:off x="1094546" y="2072472"/>
          <a:ext cx="10358510" cy="2194560"/>
        </p:xfrm>
        <a:graphic>
          <a:graphicData uri="http://schemas.openxmlformats.org/drawingml/2006/table">
            <a:tbl>
              <a:tblPr/>
              <a:tblGrid>
                <a:gridCol w="1267455"/>
                <a:gridCol w="9091055"/>
              </a:tblGrid>
              <a:tr h="0">
                <a:tc>
                  <a:txBody>
                    <a:bodyPr vert="horz" wrap="square"/>
                    <a:lstStyle/>
                    <a:p>
                      <a:pPr algn="ctr">
                        <a:lnSpc>
                          <a:spcPct val="150000"/>
                        </a:lnSpc>
                        <a:spcAft>
                          <a:spcPct val="0"/>
                        </a:spcAft>
                      </a:pPr>
                      <a:r>
                        <a:rPr lang="zh-CN" sz="2400" b="1" kern="100">
                          <a:solidFill>
                            <a:srgbClr val="000000"/>
                          </a:solidFill>
                          <a:latin typeface="微软雅黑" panose="020b0503020204020204" pitchFamily="34" charset="-122"/>
                          <a:ea typeface="微软雅黑" panose="020b0503020204020204" pitchFamily="34" charset="-122"/>
                          <a:cs typeface="Times New Roman" panose="02020603050405020304"/>
                        </a:rPr>
                        <a:t>重力</a:t>
                      </a:r>
                      <a:endParaRPr lang="zh-CN" sz="2400" b="1"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chemeClr val="bg1">
                        <a:lumMod val="95000"/>
                      </a:schemeClr>
                    </a:solidFill>
                  </a:tcPr>
                </a:tc>
                <a:tc>
                  <a:txBody>
                    <a:bodyPr vert="horz" wrap="square"/>
                    <a:lstStyle/>
                    <a:p>
                      <a:pPr>
                        <a:lnSpc>
                          <a:spcPct val="150000"/>
                        </a:lnSpc>
                        <a:spcAft>
                          <a:spcPct val="0"/>
                        </a:spcAft>
                      </a:pP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　由于地球的吸引而使物体受到的力，用符号</a:t>
                      </a: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G</a:t>
                      </a: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表示。重力的施力物体是</a:t>
                      </a:r>
                      <a:r>
                        <a:rPr lang="zh-CN" sz="2400" u="sng" kern="10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en-US" sz="2400" u="sng" kern="10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66675" marR="66675"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r>
              <a:tr h="0">
                <a:tc>
                  <a:txBody>
                    <a:bodyPr vert="horz" wrap="square"/>
                    <a:lstStyle/>
                    <a:p>
                      <a:pPr algn="ctr">
                        <a:lnSpc>
                          <a:spcPct val="150000"/>
                        </a:lnSpc>
                        <a:spcAft>
                          <a:spcPct val="0"/>
                        </a:spcAft>
                      </a:pPr>
                      <a:r>
                        <a:rPr lang="zh-CN" sz="2400" b="1" kern="100">
                          <a:solidFill>
                            <a:srgbClr val="000000"/>
                          </a:solidFill>
                          <a:latin typeface="微软雅黑" panose="020b0503020204020204" pitchFamily="34" charset="-122"/>
                          <a:ea typeface="微软雅黑" panose="020b0503020204020204" pitchFamily="34" charset="-122"/>
                          <a:cs typeface="Times New Roman" panose="02020603050405020304"/>
                        </a:rPr>
                        <a:t>大小</a:t>
                      </a:r>
                      <a:endParaRPr lang="zh-CN" sz="2400" b="1"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chemeClr val="bg1">
                        <a:lumMod val="95000"/>
                      </a:schemeClr>
                    </a:solidFill>
                  </a:tcPr>
                </a:tc>
                <a:tc>
                  <a:txBody>
                    <a:bodyPr vert="horz" wrap="square"/>
                    <a:lstStyle/>
                    <a:p>
                      <a:pPr>
                        <a:lnSpc>
                          <a:spcPct val="150000"/>
                        </a:lnSpc>
                        <a:spcAft>
                          <a:spcPct val="0"/>
                        </a:spcAft>
                      </a:pP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　物体所受的重力跟它的质量成</a:t>
                      </a:r>
                      <a:r>
                        <a:rPr lang="zh-CN" sz="2400" u="sng" kern="10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，两者的</a:t>
                      </a:r>
                      <a:r>
                        <a:rPr lang="zh-CN" sz="2400" kern="100" smtClean="0">
                          <a:solidFill>
                            <a:srgbClr val="000000"/>
                          </a:solidFill>
                          <a:latin typeface="微软雅黑" panose="020b0503020204020204" pitchFamily="34" charset="-122"/>
                          <a:ea typeface="微软雅黑" panose="020b0503020204020204" pitchFamily="34" charset="-122"/>
                          <a:cs typeface="Times New Roman" panose="02020603050405020304"/>
                        </a:rPr>
                        <a:t>关系是</a:t>
                      </a:r>
                      <a:r>
                        <a:rPr lang="en-US" sz="2400" kern="100" smtClean="0">
                          <a:solidFill>
                            <a:srgbClr val="000000"/>
                          </a:solidFill>
                          <a:latin typeface="微软雅黑" panose="020b0503020204020204" pitchFamily="34" charset="-122"/>
                          <a:ea typeface="微软雅黑" panose="020b0503020204020204" pitchFamily="34" charset="-122"/>
                          <a:cs typeface="Times New Roman" panose="02020603050405020304"/>
                        </a:rPr>
                        <a:t>G</a:t>
                      </a: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zh-CN" sz="2400" u="sng" kern="10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sz="2400" kern="100" smtClean="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en-US" sz="2400" kern="100" smtClean="0">
                          <a:solidFill>
                            <a:srgbClr val="000000"/>
                          </a:solidFill>
                          <a:latin typeface="微软雅黑" panose="020b0503020204020204" pitchFamily="34" charset="-122"/>
                          <a:ea typeface="微软雅黑" panose="020b0503020204020204" pitchFamily="34" charset="-122"/>
                          <a:cs typeface="Times New Roman" panose="02020603050405020304"/>
                        </a:rPr>
                        <a:t>g=9.8 </a:t>
                      </a: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N/kg</a:t>
                      </a: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，粗略计算可取</a:t>
                      </a: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10 N/kg </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66675" marR="66675"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r>
            </a:tbl>
          </a:graphicData>
        </a:graphic>
      </p:graphicFrame>
      <p:sp>
        <p:nvSpPr>
          <p:cNvPr id="5" name="文本框 1"/>
          <p:cNvSpPr txBox="1">
            <a:spLocks noChangeArrowheads="1"/>
          </p:cNvSpPr>
          <p:nvPr/>
        </p:nvSpPr>
        <p:spPr bwMode="auto">
          <a:xfrm>
            <a:off x="3452000" y="2501100"/>
            <a:ext cx="688256" cy="561427"/>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2400" b="1" smtClean="0">
                <a:solidFill>
                  <a:srgbClr val="A50021"/>
                </a:solidFill>
                <a:latin typeface="微软雅黑" panose="020b0503020204020204" pitchFamily="34" charset="-122"/>
                <a:ea typeface="微软雅黑" panose="020b0503020204020204" pitchFamily="34" charset="-122"/>
              </a:rPr>
              <a:t>地球</a:t>
            </a:r>
            <a:endParaRPr lang="en-US" altLang="zh-CN" sz="2400" b="1">
              <a:solidFill>
                <a:srgbClr val="A50021"/>
              </a:solidFill>
              <a:latin typeface="微软雅黑" panose="020b0503020204020204" pitchFamily="34" charset="-122"/>
              <a:ea typeface="微软雅黑" panose="020b0503020204020204" pitchFamily="34" charset="-122"/>
            </a:endParaRPr>
          </a:p>
        </p:txBody>
      </p:sp>
      <p:sp>
        <p:nvSpPr>
          <p:cNvPr id="6" name="文本框 1"/>
          <p:cNvSpPr txBox="1">
            <a:spLocks noChangeArrowheads="1"/>
          </p:cNvSpPr>
          <p:nvPr/>
        </p:nvSpPr>
        <p:spPr bwMode="auto">
          <a:xfrm>
            <a:off x="7095338" y="3072604"/>
            <a:ext cx="688256" cy="561427"/>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2400" b="1" smtClean="0">
                <a:solidFill>
                  <a:srgbClr val="A50021"/>
                </a:solidFill>
                <a:latin typeface="微软雅黑" panose="020b0503020204020204" pitchFamily="34" charset="-122"/>
                <a:ea typeface="微软雅黑" panose="020b0503020204020204" pitchFamily="34" charset="-122"/>
              </a:rPr>
              <a:t>正比</a:t>
            </a:r>
            <a:endParaRPr lang="en-US" altLang="zh-CN" sz="2400" b="1">
              <a:solidFill>
                <a:srgbClr val="A50021"/>
              </a:solidFill>
              <a:latin typeface="微软雅黑" panose="020b0503020204020204" pitchFamily="34" charset="-122"/>
              <a:ea typeface="微软雅黑" panose="020b0503020204020204" pitchFamily="34" charset="-122"/>
            </a:endParaRPr>
          </a:p>
        </p:txBody>
      </p:sp>
      <p:sp>
        <p:nvSpPr>
          <p:cNvPr id="8" name="文本框 1"/>
          <p:cNvSpPr txBox="1">
            <a:spLocks noChangeArrowheads="1"/>
          </p:cNvSpPr>
          <p:nvPr/>
        </p:nvSpPr>
        <p:spPr bwMode="auto">
          <a:xfrm>
            <a:off x="3309124" y="3572670"/>
            <a:ext cx="580856" cy="561427"/>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en-US" altLang="zh-CN" sz="2400" b="1" smtClean="0">
                <a:solidFill>
                  <a:srgbClr val="A50021"/>
                </a:solidFill>
                <a:latin typeface="微软雅黑" panose="020b0503020204020204" pitchFamily="34" charset="-122"/>
                <a:ea typeface="微软雅黑" panose="020b0503020204020204" pitchFamily="34" charset="-122"/>
              </a:rPr>
              <a:t>mg</a:t>
            </a:r>
            <a:endParaRPr lang="en-US" altLang="zh-CN" sz="2400" b="1">
              <a:solidFill>
                <a:srgbClr val="A50021"/>
              </a:solidFill>
              <a:latin typeface="微软雅黑" panose="020b0503020204020204" pitchFamily="34" charset="-122"/>
              <a:ea typeface="微软雅黑" panose="020b0503020204020204" pitchFamily="34" charset="-122"/>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Lst>
  </p:timing>
</p:sld>
</file>

<file path=ppt/slides/slide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18" name="TextBox 17"/>
          <p:cNvSpPr txBox="1"/>
          <p:nvPr/>
        </p:nvSpPr>
        <p:spPr>
          <a:xfrm>
            <a:off x="4002" y="1929596"/>
            <a:ext cx="447609" cy="3143272"/>
          </a:xfrm>
          <a:prstGeom prst="rect">
            <a:avLst/>
          </a:prstGeom>
          <a:noFill/>
        </p:spPr>
        <p:txBody>
          <a:bodyPr vert="eaVert" wrap="square" lIns="72000" tIns="36000" rIns="36000" bIns="36000" rtlCol="0" anchor="ctr" anchorCtr="0">
            <a:spAutoFit/>
          </a:bodyPr>
          <a:lstStyle/>
          <a:p>
            <a:r>
              <a:rPr lang="zh-CN" altLang="en-US" sz="2200" spc="600" smtClean="0">
                <a:solidFill>
                  <a:schemeClr val="bg1"/>
                </a:solidFill>
                <a:latin typeface="微软雅黑" panose="020b0503020204020204" pitchFamily="34" charset="-122"/>
                <a:ea typeface="微软雅黑" panose="020b0503020204020204" pitchFamily="34" charset="-122"/>
              </a:rPr>
              <a:t>教材梳理 夯实基础</a:t>
            </a:r>
            <a:endParaRPr lang="zh-CN" altLang="en-US" sz="2200" spc="600" smtClean="0">
              <a:solidFill>
                <a:schemeClr val="bg1"/>
              </a:solidFill>
              <a:latin typeface="微软雅黑" panose="020b0503020204020204" pitchFamily="34" charset="-122"/>
              <a:ea typeface="微软雅黑" panose="020b0503020204020204" pitchFamily="34" charset="-122"/>
            </a:endParaRPr>
          </a:p>
        </p:txBody>
      </p:sp>
      <p:graphicFrame>
        <p:nvGraphicFramePr>
          <p:cNvPr id="4" name="表格 3"/>
          <p:cNvGraphicFramePr>
            <a:graphicFrameLocks noGrp="1"/>
          </p:cNvGraphicFramePr>
          <p:nvPr/>
        </p:nvGraphicFramePr>
        <p:xfrm>
          <a:off x="880232" y="929464"/>
          <a:ext cx="10287072" cy="5486400"/>
        </p:xfrm>
        <a:graphic>
          <a:graphicData uri="http://schemas.openxmlformats.org/drawingml/2006/table">
            <a:tbl>
              <a:tblPr/>
              <a:tblGrid>
                <a:gridCol w="1767521"/>
                <a:gridCol w="8519551"/>
              </a:tblGrid>
              <a:tr h="0">
                <a:tc>
                  <a:txBody>
                    <a:bodyPr vert="horz" wrap="square"/>
                    <a:lstStyle/>
                    <a:p>
                      <a:pPr algn="ctr">
                        <a:lnSpc>
                          <a:spcPct val="150000"/>
                        </a:lnSpc>
                        <a:spcAft>
                          <a:spcPct val="0"/>
                        </a:spcAft>
                      </a:pPr>
                      <a:r>
                        <a:rPr lang="zh-CN" sz="2400" b="1" kern="100">
                          <a:solidFill>
                            <a:srgbClr val="000000"/>
                          </a:solidFill>
                          <a:latin typeface="微软雅黑" panose="020b0503020204020204" pitchFamily="34" charset="-122"/>
                          <a:ea typeface="微软雅黑" panose="020b0503020204020204" pitchFamily="34" charset="-122"/>
                          <a:cs typeface="Times New Roman" panose="02020603050405020304"/>
                        </a:rPr>
                        <a:t>方向</a:t>
                      </a:r>
                      <a:endParaRPr lang="zh-CN" sz="2400" b="1"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chemeClr val="bg1">
                        <a:lumMod val="95000"/>
                      </a:schemeClr>
                    </a:solidFill>
                  </a:tcPr>
                </a:tc>
                <a:tc>
                  <a:txBody>
                    <a:bodyPr vert="horz" wrap="square"/>
                    <a:lstStyle/>
                    <a:p>
                      <a:pPr>
                        <a:lnSpc>
                          <a:spcPct val="150000"/>
                        </a:lnSpc>
                        <a:spcAft>
                          <a:spcPct val="0"/>
                        </a:spcAft>
                      </a:pP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　重力的方向总是</a:t>
                      </a:r>
                      <a:r>
                        <a:rPr lang="zh-CN" sz="2400" u="sng" kern="10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。建筑工人常利用这一特点制成铅垂线来检查墙是否竖直、画是否挂正等</a:t>
                      </a: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 </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66675" marR="66675"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r>
              <a:tr h="0">
                <a:tc>
                  <a:txBody>
                    <a:bodyPr vert="horz" wrap="square"/>
                    <a:lstStyle/>
                    <a:p>
                      <a:pPr algn="ctr">
                        <a:lnSpc>
                          <a:spcPct val="150000"/>
                        </a:lnSpc>
                        <a:spcAft>
                          <a:spcPct val="0"/>
                        </a:spcAft>
                      </a:pPr>
                      <a:r>
                        <a:rPr lang="zh-CN" sz="2400" b="1" kern="100">
                          <a:solidFill>
                            <a:srgbClr val="000000"/>
                          </a:solidFill>
                          <a:latin typeface="微软雅黑" panose="020b0503020204020204" pitchFamily="34" charset="-122"/>
                          <a:ea typeface="微软雅黑" panose="020b0503020204020204" pitchFamily="34" charset="-122"/>
                          <a:cs typeface="Times New Roman" panose="02020603050405020304"/>
                        </a:rPr>
                        <a:t>示意图</a:t>
                      </a:r>
                      <a:endParaRPr lang="zh-CN" sz="2400" b="1"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chemeClr val="bg1">
                        <a:lumMod val="95000"/>
                      </a:schemeClr>
                    </a:solidFill>
                  </a:tcPr>
                </a:tc>
                <a:tc>
                  <a:txBody>
                    <a:bodyPr vert="horz" wrap="square"/>
                    <a:lstStyle/>
                    <a:p>
                      <a:pPr algn="ctr">
                        <a:lnSpc>
                          <a:spcPct val="150000"/>
                        </a:lnSpc>
                        <a:spcAft>
                          <a:spcPct val="0"/>
                        </a:spcAft>
                      </a:pPr>
                      <a:endParaRPr lang="en-US" sz="2400" kern="100"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gn="ctr">
                        <a:lnSpc>
                          <a:spcPct val="150000"/>
                        </a:lnSpc>
                        <a:spcAft>
                          <a:spcPct val="0"/>
                        </a:spcAft>
                      </a:pPr>
                      <a:endParaRPr lang="en-US" sz="2400" kern="100"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gn="ctr">
                        <a:lnSpc>
                          <a:spcPct val="150000"/>
                        </a:lnSpc>
                        <a:spcAft>
                          <a:spcPct val="0"/>
                        </a:spcAft>
                      </a:pPr>
                      <a:endParaRPr lang="en-US" sz="2400" kern="100"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gn="ctr">
                        <a:lnSpc>
                          <a:spcPct val="150000"/>
                        </a:lnSpc>
                        <a:spcAft>
                          <a:spcPct val="0"/>
                        </a:spcAft>
                      </a:pPr>
                      <a:endParaRPr lang="en-US" sz="2400" kern="100"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gn="ctr">
                        <a:lnSpc>
                          <a:spcPct val="150000"/>
                        </a:lnSpc>
                        <a:spcAft>
                          <a:spcPct val="0"/>
                        </a:spcAft>
                      </a:pPr>
                      <a:endPar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66675" marR="66675"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r>
              <a:tr h="0">
                <a:tc>
                  <a:txBody>
                    <a:bodyPr vert="horz" wrap="square"/>
                    <a:lstStyle/>
                    <a:p>
                      <a:pPr algn="ctr">
                        <a:lnSpc>
                          <a:spcPct val="150000"/>
                        </a:lnSpc>
                        <a:spcAft>
                          <a:spcPct val="0"/>
                        </a:spcAft>
                      </a:pPr>
                      <a:r>
                        <a:rPr lang="zh-CN" sz="2400" b="1" kern="100">
                          <a:solidFill>
                            <a:srgbClr val="000000"/>
                          </a:solidFill>
                          <a:latin typeface="微软雅黑" panose="020b0503020204020204" pitchFamily="34" charset="-122"/>
                          <a:ea typeface="微软雅黑" panose="020b0503020204020204" pitchFamily="34" charset="-122"/>
                          <a:cs typeface="Times New Roman" panose="02020603050405020304"/>
                        </a:rPr>
                        <a:t>作用点</a:t>
                      </a:r>
                      <a:endParaRPr lang="zh-CN" sz="2400" b="1"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chemeClr val="bg1">
                        <a:lumMod val="95000"/>
                      </a:schemeClr>
                    </a:solidFill>
                  </a:tcPr>
                </a:tc>
                <a:tc>
                  <a:txBody>
                    <a:bodyPr vert="horz" wrap="square"/>
                    <a:lstStyle/>
                    <a:p>
                      <a:pPr>
                        <a:lnSpc>
                          <a:spcPct val="150000"/>
                        </a:lnSpc>
                        <a:spcAft>
                          <a:spcPct val="0"/>
                        </a:spcAft>
                      </a:pP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　物体所受重力的作用点叫重心。形状规则、质量分布均匀的物体的重心在它的几何中心上；形状不规则、质量分布不均匀的物体，可用悬挂法确定重心</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66675" marR="66675"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r>
            </a:tbl>
          </a:graphicData>
        </a:graphic>
      </p:graphicFrame>
      <p:pic>
        <p:nvPicPr>
          <p:cNvPr id="102401" name="QZ15.EPS"/>
          <p:cNvPicPr>
            <a:picLocks noChangeAspect="1" noChangeArrowheads="1"/>
          </p:cNvPicPr>
          <p:nvPr/>
        </p:nvPicPr>
        <p:blipFill>
          <a:blip r:embed="rId2"/>
          <a:stretch>
            <a:fillRect/>
          </a:stretch>
        </p:blipFill>
        <p:spPr bwMode="auto">
          <a:xfrm>
            <a:off x="3594876" y="2429662"/>
            <a:ext cx="2000264" cy="2020675"/>
          </a:xfrm>
          <a:prstGeom prst="rect">
            <a:avLst/>
          </a:prstGeom>
          <a:noFill/>
        </p:spPr>
      </p:pic>
      <p:sp>
        <p:nvSpPr>
          <p:cNvPr id="5" name="矩形 4"/>
          <p:cNvSpPr/>
          <p:nvPr/>
        </p:nvSpPr>
        <p:spPr>
          <a:xfrm>
            <a:off x="10894540" y="357960"/>
            <a:ext cx="1415772" cy="581057"/>
          </a:xfrm>
          <a:prstGeom prst="rect">
            <a:avLst/>
          </a:prstGeom>
        </p:spPr>
        <p:txBody>
          <a:bodyPr wrap="none">
            <a:spAutoFit/>
          </a:bodyPr>
          <a:lstStyle/>
          <a:p>
            <a:pPr>
              <a:lnSpc>
                <a:spcPct val="150000"/>
              </a:lnSpc>
            </a:pPr>
            <a:r>
              <a:rPr lang="zh-CN" altLang="en-US" smtClean="0">
                <a:latin typeface="微软雅黑" panose="020b0503020204020204" pitchFamily="34" charset="-122"/>
                <a:ea typeface="微软雅黑" panose="020b0503020204020204" pitchFamily="34" charset="-122"/>
              </a:rPr>
              <a:t>（续表）</a:t>
            </a:r>
            <a:endParaRPr lang="zh-CN" altLang="en-US">
              <a:latin typeface="微软雅黑" panose="020b0503020204020204" pitchFamily="34" charset="-122"/>
              <a:ea typeface="微软雅黑" panose="020b0503020204020204" pitchFamily="34" charset="-122"/>
            </a:endParaRPr>
          </a:p>
        </p:txBody>
      </p:sp>
      <p:sp>
        <p:nvSpPr>
          <p:cNvPr id="6" name="文本框 1"/>
          <p:cNvSpPr txBox="1">
            <a:spLocks noChangeArrowheads="1"/>
          </p:cNvSpPr>
          <p:nvPr/>
        </p:nvSpPr>
        <p:spPr bwMode="auto">
          <a:xfrm>
            <a:off x="5095074" y="858026"/>
            <a:ext cx="1303809" cy="561427"/>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2400" b="1" smtClean="0">
                <a:solidFill>
                  <a:srgbClr val="A50021"/>
                </a:solidFill>
                <a:latin typeface="微软雅黑" panose="020b0503020204020204" pitchFamily="34" charset="-122"/>
                <a:ea typeface="微软雅黑" panose="020b0503020204020204" pitchFamily="34" charset="-122"/>
              </a:rPr>
              <a:t>竖直向下</a:t>
            </a:r>
            <a:endParaRPr lang="en-US" altLang="zh-CN" sz="2400" b="1">
              <a:solidFill>
                <a:srgbClr val="A50021"/>
              </a:solidFill>
              <a:latin typeface="微软雅黑" panose="020b0503020204020204" pitchFamily="34" charset="-122"/>
              <a:ea typeface="微软雅黑" panose="020b0503020204020204" pitchFamily="34" charset="-122"/>
            </a:endParaRPr>
          </a:p>
        </p:txBody>
      </p:sp>
      <p:sp>
        <p:nvSpPr>
          <p:cNvPr id="7" name="文本框 1"/>
          <p:cNvSpPr txBox="1">
            <a:spLocks noChangeArrowheads="1"/>
          </p:cNvSpPr>
          <p:nvPr/>
        </p:nvSpPr>
        <p:spPr bwMode="auto">
          <a:xfrm>
            <a:off x="7309652" y="2929728"/>
            <a:ext cx="688256" cy="561427"/>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2400" b="1" smtClean="0">
                <a:solidFill>
                  <a:srgbClr val="A50021"/>
                </a:solidFill>
                <a:latin typeface="微软雅黑" panose="020b0503020204020204" pitchFamily="34" charset="-122"/>
                <a:ea typeface="微软雅黑" panose="020b0503020204020204" pitchFamily="34" charset="-122"/>
              </a:rPr>
              <a:t>图略</a:t>
            </a:r>
            <a:endParaRPr lang="en-US" altLang="zh-CN" sz="2400" b="1">
              <a:solidFill>
                <a:srgbClr val="A50021"/>
              </a:solidFill>
              <a:latin typeface="微软雅黑" panose="020b0503020204020204" pitchFamily="34" charset="-122"/>
              <a:ea typeface="微软雅黑" panose="020b0503020204020204" pitchFamily="34" charset="-122"/>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18" name="TextBox 17"/>
          <p:cNvSpPr txBox="1"/>
          <p:nvPr/>
        </p:nvSpPr>
        <p:spPr>
          <a:xfrm>
            <a:off x="4002" y="1929596"/>
            <a:ext cx="447609" cy="3143272"/>
          </a:xfrm>
          <a:prstGeom prst="rect">
            <a:avLst/>
          </a:prstGeom>
          <a:noFill/>
        </p:spPr>
        <p:txBody>
          <a:bodyPr vert="eaVert" wrap="square" lIns="72000" tIns="36000" rIns="36000" bIns="36000" rtlCol="0" anchor="ctr" anchorCtr="0">
            <a:spAutoFit/>
          </a:bodyPr>
          <a:lstStyle/>
          <a:p>
            <a:r>
              <a:rPr lang="zh-CN" altLang="en-US" sz="2200" spc="600" smtClean="0">
                <a:solidFill>
                  <a:schemeClr val="bg1"/>
                </a:solidFill>
                <a:latin typeface="微软雅黑" panose="020b0503020204020204" pitchFamily="34" charset="-122"/>
                <a:ea typeface="微软雅黑" panose="020b0503020204020204" pitchFamily="34" charset="-122"/>
              </a:rPr>
              <a:t>教材梳理 夯实基础</a:t>
            </a:r>
            <a:endParaRPr lang="zh-CN" altLang="en-US" sz="2200" spc="600" smtClean="0">
              <a:solidFill>
                <a:schemeClr val="bg1"/>
              </a:solidFill>
              <a:latin typeface="微软雅黑" panose="020b0503020204020204" pitchFamily="34" charset="-122"/>
              <a:ea typeface="微软雅黑" panose="020b0503020204020204" pitchFamily="34" charset="-122"/>
            </a:endParaRPr>
          </a:p>
        </p:txBody>
      </p:sp>
      <p:graphicFrame>
        <p:nvGraphicFramePr>
          <p:cNvPr id="4" name="表格 3"/>
          <p:cNvGraphicFramePr>
            <a:graphicFrameLocks noGrp="1"/>
          </p:cNvGraphicFramePr>
          <p:nvPr/>
        </p:nvGraphicFramePr>
        <p:xfrm>
          <a:off x="880232" y="1500968"/>
          <a:ext cx="10644262" cy="4937760"/>
        </p:xfrm>
        <a:graphic>
          <a:graphicData uri="http://schemas.openxmlformats.org/drawingml/2006/table">
            <a:tbl>
              <a:tblPr/>
              <a:tblGrid>
                <a:gridCol w="1143008"/>
                <a:gridCol w="9501254"/>
              </a:tblGrid>
              <a:tr h="451497">
                <a:tc>
                  <a:txBody>
                    <a:bodyPr vert="horz" wrap="square"/>
                    <a:lstStyle/>
                    <a:p>
                      <a:pPr algn="ctr">
                        <a:lnSpc>
                          <a:spcPct val="150000"/>
                        </a:lnSpc>
                        <a:spcAft>
                          <a:spcPct val="0"/>
                        </a:spcAft>
                      </a:pPr>
                      <a:r>
                        <a:rPr lang="zh-CN" sz="2400" b="1" kern="100">
                          <a:solidFill>
                            <a:srgbClr val="000000"/>
                          </a:solidFill>
                          <a:latin typeface="微软雅黑" panose="020b0503020204020204" pitchFamily="34" charset="-122"/>
                          <a:ea typeface="微软雅黑" panose="020b0503020204020204" pitchFamily="34" charset="-122"/>
                          <a:cs typeface="Times New Roman" panose="02020603050405020304"/>
                        </a:rPr>
                        <a:t>定义</a:t>
                      </a:r>
                      <a:endParaRPr lang="zh-CN" sz="2400" b="1"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36000" marR="3600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chemeClr val="bg1">
                        <a:lumMod val="95000"/>
                      </a:schemeClr>
                    </a:solidFill>
                  </a:tcPr>
                </a:tc>
                <a:tc>
                  <a:txBody>
                    <a:bodyPr vert="horz" wrap="square"/>
                    <a:lstStyle/>
                    <a:p>
                      <a:pPr>
                        <a:lnSpc>
                          <a:spcPct val="150000"/>
                        </a:lnSpc>
                        <a:spcAft>
                          <a:spcPct val="0"/>
                        </a:spcAft>
                      </a:pP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　两个相互接触的物体，当它们发生或已发生</a:t>
                      </a:r>
                      <a:r>
                        <a:rPr lang="zh-CN" sz="2400" u="sng" kern="10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运动时，就会在接触面上产生一种</a:t>
                      </a:r>
                      <a:r>
                        <a:rPr lang="zh-CN" sz="2400" u="sng" kern="10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相对运动的力，这种力叫摩擦力</a:t>
                      </a: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 </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36000" marR="3600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r>
              <a:tr h="338623">
                <a:tc>
                  <a:txBody>
                    <a:bodyPr vert="horz" wrap="square"/>
                    <a:lstStyle/>
                    <a:p>
                      <a:pPr algn="ctr">
                        <a:lnSpc>
                          <a:spcPct val="150000"/>
                        </a:lnSpc>
                        <a:spcAft>
                          <a:spcPct val="0"/>
                        </a:spcAft>
                      </a:pPr>
                      <a:r>
                        <a:rPr lang="zh-CN" sz="2400" b="1" kern="100">
                          <a:solidFill>
                            <a:srgbClr val="000000"/>
                          </a:solidFill>
                          <a:latin typeface="微软雅黑" panose="020b0503020204020204" pitchFamily="34" charset="-122"/>
                          <a:ea typeface="微软雅黑" panose="020b0503020204020204" pitchFamily="34" charset="-122"/>
                          <a:cs typeface="Times New Roman" panose="02020603050405020304"/>
                        </a:rPr>
                        <a:t>产生</a:t>
                      </a:r>
                      <a:endParaRPr lang="zh-CN" sz="2400" b="1" kern="10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gn="ctr">
                        <a:lnSpc>
                          <a:spcPct val="150000"/>
                        </a:lnSpc>
                        <a:spcAft>
                          <a:spcPct val="0"/>
                        </a:spcAft>
                      </a:pPr>
                      <a:r>
                        <a:rPr lang="zh-CN" sz="2400" b="1" kern="100">
                          <a:solidFill>
                            <a:srgbClr val="000000"/>
                          </a:solidFill>
                          <a:latin typeface="微软雅黑" panose="020b0503020204020204" pitchFamily="34" charset="-122"/>
                          <a:ea typeface="微软雅黑" panose="020b0503020204020204" pitchFamily="34" charset="-122"/>
                          <a:cs typeface="Times New Roman" panose="02020603050405020304"/>
                        </a:rPr>
                        <a:t>条件</a:t>
                      </a:r>
                      <a:endParaRPr lang="zh-CN" sz="2400" b="1"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36000" marR="3600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chemeClr val="bg1">
                        <a:lumMod val="95000"/>
                      </a:schemeClr>
                    </a:solidFill>
                  </a:tcPr>
                </a:tc>
                <a:tc>
                  <a:txBody>
                    <a:bodyPr vert="horz" wrap="square"/>
                    <a:lstStyle/>
                    <a:p>
                      <a:pPr>
                        <a:lnSpc>
                          <a:spcPct val="150000"/>
                        </a:lnSpc>
                        <a:spcAft>
                          <a:spcPct val="0"/>
                        </a:spcAft>
                      </a:pP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　</a:t>
                      </a: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①</a:t>
                      </a: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物体间相互接触并挤压；</a:t>
                      </a: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②</a:t>
                      </a: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接触面粗糙；</a:t>
                      </a: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③</a:t>
                      </a: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物体间有相对运动或相对运动的趋势</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36000" marR="3600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r>
              <a:tr h="902993">
                <a:tc>
                  <a:txBody>
                    <a:bodyPr vert="horz" wrap="square"/>
                    <a:lstStyle/>
                    <a:p>
                      <a:pPr algn="ctr">
                        <a:lnSpc>
                          <a:spcPct val="150000"/>
                        </a:lnSpc>
                        <a:spcAft>
                          <a:spcPct val="0"/>
                        </a:spcAft>
                      </a:pPr>
                      <a:r>
                        <a:rPr lang="zh-CN" sz="2400" b="1" kern="100">
                          <a:solidFill>
                            <a:srgbClr val="000000"/>
                          </a:solidFill>
                          <a:latin typeface="微软雅黑" panose="020b0503020204020204" pitchFamily="34" charset="-122"/>
                          <a:ea typeface="微软雅黑" panose="020b0503020204020204" pitchFamily="34" charset="-122"/>
                          <a:cs typeface="Times New Roman" panose="02020603050405020304"/>
                        </a:rPr>
                        <a:t>方向</a:t>
                      </a:r>
                      <a:endParaRPr lang="zh-CN" sz="2400" b="1"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36000" marR="3600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chemeClr val="bg1">
                        <a:lumMod val="95000"/>
                      </a:schemeClr>
                    </a:solidFill>
                  </a:tcPr>
                </a:tc>
                <a:tc>
                  <a:txBody>
                    <a:bodyPr vert="horz" wrap="square"/>
                    <a:lstStyle/>
                    <a:p>
                      <a:pPr>
                        <a:lnSpc>
                          <a:spcPct val="150000"/>
                        </a:lnSpc>
                        <a:spcAft>
                          <a:spcPct val="0"/>
                        </a:spcAft>
                      </a:pP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　摩擦力的方向与物体相对运动（趋势）的方向相</a:t>
                      </a:r>
                      <a:r>
                        <a:rPr lang="zh-CN" sz="2400" u="sng" kern="10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 </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ct val="0"/>
                        </a:spcAft>
                      </a:pP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　</a:t>
                      </a:r>
                      <a:r>
                        <a:rPr lang="en-US" altLang="zh-CN" sz="2400" kern="1200">
                          <a:solidFill>
                            <a:srgbClr val="18B48F"/>
                          </a:solidFill>
                          <a:latin typeface="微软雅黑" panose="020b0503020204020204" pitchFamily="34" charset="-122"/>
                          <a:ea typeface="微软雅黑" panose="020b0503020204020204" pitchFamily="34" charset="-122"/>
                          <a:cs typeface="+mn-cs"/>
                        </a:rPr>
                        <a:t>[</a:t>
                      </a:r>
                      <a:r>
                        <a:rPr lang="zh-CN" altLang="zh-CN" sz="2400" kern="1200">
                          <a:solidFill>
                            <a:srgbClr val="18B48F"/>
                          </a:solidFill>
                          <a:latin typeface="微软雅黑" panose="020b0503020204020204" pitchFamily="34" charset="-122"/>
                          <a:ea typeface="微软雅黑" panose="020b0503020204020204" pitchFamily="34" charset="-122"/>
                          <a:cs typeface="+mn-cs"/>
                        </a:rPr>
                        <a:t>点拨</a:t>
                      </a:r>
                      <a:r>
                        <a:rPr lang="en-US" altLang="zh-CN" sz="2400" kern="1200">
                          <a:solidFill>
                            <a:srgbClr val="18B48F"/>
                          </a:solidFill>
                          <a:latin typeface="微软雅黑" panose="020b0503020204020204" pitchFamily="34" charset="-122"/>
                          <a:ea typeface="微软雅黑" panose="020b0503020204020204" pitchFamily="34" charset="-122"/>
                          <a:cs typeface="+mn-cs"/>
                        </a:rPr>
                        <a:t>]</a:t>
                      </a: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摩擦力不一定阻碍物体的运动（但一定阻碍物体的相对运动），即不一定与物体的运动方向相反，有时也和物体的运动方向相同，起动力作用。如：人走路时鞋底受到的摩擦力、骑自行车时后轮受到的摩擦力等。</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36000" marR="3600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r>
            </a:tbl>
          </a:graphicData>
        </a:graphic>
      </p:graphicFrame>
      <p:sp>
        <p:nvSpPr>
          <p:cNvPr id="5" name="矩形 4"/>
          <p:cNvSpPr/>
          <p:nvPr/>
        </p:nvSpPr>
        <p:spPr>
          <a:xfrm>
            <a:off x="808794" y="715150"/>
            <a:ext cx="2832827" cy="523220"/>
          </a:xfrm>
          <a:prstGeom prst="rect">
            <a:avLst/>
          </a:prstGeom>
        </p:spPr>
        <p:txBody>
          <a:bodyPr wrap="none">
            <a:spAutoFit/>
          </a:bodyPr>
          <a:lstStyle/>
          <a:p>
            <a:r>
              <a:rPr lang="zh-CN" altLang="en-US" sz="2800" b="1" spc="150" smtClean="0">
                <a:solidFill>
                  <a:srgbClr val="1CB691"/>
                </a:solidFill>
                <a:latin typeface="微软雅黑" panose="020b0503020204020204" pitchFamily="34" charset="-122"/>
                <a:ea typeface="微软雅黑" panose="020b0503020204020204" pitchFamily="34" charset="-122"/>
              </a:rPr>
              <a:t>考点四　摩擦力</a:t>
            </a:r>
            <a:endParaRPr lang="zh-CN" altLang="en-US" sz="2800" b="1" spc="150">
              <a:solidFill>
                <a:srgbClr val="1CB691"/>
              </a:solidFill>
              <a:latin typeface="微软雅黑" panose="020b0503020204020204" pitchFamily="34" charset="-122"/>
              <a:ea typeface="微软雅黑" panose="020b0503020204020204" pitchFamily="34" charset="-122"/>
            </a:endParaRPr>
          </a:p>
        </p:txBody>
      </p:sp>
      <p:sp>
        <p:nvSpPr>
          <p:cNvPr id="6" name="文本框 1"/>
          <p:cNvSpPr txBox="1">
            <a:spLocks noChangeArrowheads="1"/>
          </p:cNvSpPr>
          <p:nvPr/>
        </p:nvSpPr>
        <p:spPr bwMode="auto">
          <a:xfrm>
            <a:off x="8452660" y="1358092"/>
            <a:ext cx="688256" cy="561427"/>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2400" b="1" smtClean="0">
                <a:solidFill>
                  <a:srgbClr val="A50021"/>
                </a:solidFill>
                <a:latin typeface="微软雅黑" panose="020b0503020204020204" pitchFamily="34" charset="-122"/>
                <a:ea typeface="微软雅黑" panose="020b0503020204020204" pitchFamily="34" charset="-122"/>
              </a:rPr>
              <a:t>相对</a:t>
            </a:r>
            <a:endParaRPr lang="en-US" altLang="zh-CN" sz="2400" b="1">
              <a:solidFill>
                <a:srgbClr val="A50021"/>
              </a:solidFill>
              <a:latin typeface="微软雅黑" panose="020b0503020204020204" pitchFamily="34" charset="-122"/>
              <a:ea typeface="微软雅黑" panose="020b0503020204020204" pitchFamily="34" charset="-122"/>
            </a:endParaRPr>
          </a:p>
        </p:txBody>
      </p:sp>
      <p:sp>
        <p:nvSpPr>
          <p:cNvPr id="7" name="文本框 1"/>
          <p:cNvSpPr txBox="1">
            <a:spLocks noChangeArrowheads="1"/>
          </p:cNvSpPr>
          <p:nvPr/>
        </p:nvSpPr>
        <p:spPr bwMode="auto">
          <a:xfrm>
            <a:off x="5166512" y="1929596"/>
            <a:ext cx="688256" cy="561427"/>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2400" b="1" smtClean="0">
                <a:solidFill>
                  <a:srgbClr val="A50021"/>
                </a:solidFill>
                <a:latin typeface="微软雅黑" panose="020b0503020204020204" pitchFamily="34" charset="-122"/>
                <a:ea typeface="微软雅黑" panose="020b0503020204020204" pitchFamily="34" charset="-122"/>
              </a:rPr>
              <a:t>阻碍</a:t>
            </a:r>
            <a:endParaRPr lang="en-US" altLang="zh-CN" sz="2400" b="1">
              <a:solidFill>
                <a:srgbClr val="A50021"/>
              </a:solidFill>
              <a:latin typeface="微软雅黑" panose="020b0503020204020204" pitchFamily="34" charset="-122"/>
              <a:ea typeface="微软雅黑" panose="020b0503020204020204" pitchFamily="34" charset="-122"/>
            </a:endParaRPr>
          </a:p>
        </p:txBody>
      </p:sp>
      <p:sp>
        <p:nvSpPr>
          <p:cNvPr id="8" name="文本框 1"/>
          <p:cNvSpPr txBox="1">
            <a:spLocks noChangeArrowheads="1"/>
          </p:cNvSpPr>
          <p:nvPr/>
        </p:nvSpPr>
        <p:spPr bwMode="auto">
          <a:xfrm>
            <a:off x="9167040" y="3644108"/>
            <a:ext cx="380480" cy="561427"/>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2400" b="1" smtClean="0">
                <a:solidFill>
                  <a:srgbClr val="A50021"/>
                </a:solidFill>
                <a:latin typeface="微软雅黑" panose="020b0503020204020204" pitchFamily="34" charset="-122"/>
                <a:ea typeface="微软雅黑" panose="020b0503020204020204" pitchFamily="34" charset="-122"/>
              </a:rPr>
              <a:t>反</a:t>
            </a:r>
            <a:endParaRPr lang="en-US" altLang="zh-CN" sz="2400" b="1">
              <a:solidFill>
                <a:srgbClr val="A50021"/>
              </a:solidFill>
              <a:latin typeface="微软雅黑" panose="020b0503020204020204" pitchFamily="34" charset="-122"/>
              <a:ea typeface="微软雅黑" panose="020b0503020204020204" pitchFamily="34" charset="-122"/>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1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18" name="TextBox 17"/>
          <p:cNvSpPr txBox="1"/>
          <p:nvPr/>
        </p:nvSpPr>
        <p:spPr>
          <a:xfrm>
            <a:off x="4002" y="1929596"/>
            <a:ext cx="447609" cy="3143272"/>
          </a:xfrm>
          <a:prstGeom prst="rect">
            <a:avLst/>
          </a:prstGeom>
          <a:noFill/>
        </p:spPr>
        <p:txBody>
          <a:bodyPr vert="eaVert" wrap="square" lIns="72000" tIns="36000" rIns="36000" bIns="36000" rtlCol="0" anchor="ctr" anchorCtr="0">
            <a:spAutoFit/>
          </a:bodyPr>
          <a:lstStyle/>
          <a:p>
            <a:r>
              <a:rPr lang="zh-CN" altLang="en-US" sz="2200" spc="600" smtClean="0">
                <a:solidFill>
                  <a:schemeClr val="bg1"/>
                </a:solidFill>
                <a:latin typeface="微软雅黑" panose="020b0503020204020204" pitchFamily="34" charset="-122"/>
                <a:ea typeface="微软雅黑" panose="020b0503020204020204" pitchFamily="34" charset="-122"/>
              </a:rPr>
              <a:t>教材梳理 夯实基础</a:t>
            </a:r>
            <a:endParaRPr lang="zh-CN" altLang="en-US" sz="2200" spc="600" smtClean="0">
              <a:solidFill>
                <a:schemeClr val="bg1"/>
              </a:solidFill>
              <a:latin typeface="微软雅黑" panose="020b0503020204020204" pitchFamily="34" charset="-122"/>
              <a:ea typeface="微软雅黑" panose="020b0503020204020204" pitchFamily="34" charset="-122"/>
            </a:endParaRPr>
          </a:p>
        </p:txBody>
      </p:sp>
      <p:graphicFrame>
        <p:nvGraphicFramePr>
          <p:cNvPr id="4" name="表格 3"/>
          <p:cNvGraphicFramePr>
            <a:graphicFrameLocks noGrp="1"/>
          </p:cNvGraphicFramePr>
          <p:nvPr/>
        </p:nvGraphicFramePr>
        <p:xfrm>
          <a:off x="737356" y="643712"/>
          <a:ext cx="10287072" cy="6035040"/>
        </p:xfrm>
        <a:graphic>
          <a:graphicData uri="http://schemas.openxmlformats.org/drawingml/2006/table">
            <a:tbl>
              <a:tblPr/>
              <a:tblGrid>
                <a:gridCol w="1285884"/>
                <a:gridCol w="928694"/>
                <a:gridCol w="8072494"/>
              </a:tblGrid>
              <a:tr h="677245">
                <a:tc rowSpan="3">
                  <a:txBody>
                    <a:bodyPr vert="horz" wrap="square"/>
                    <a:lstStyle/>
                    <a:p>
                      <a:pPr algn="ctr">
                        <a:lnSpc>
                          <a:spcPct val="150000"/>
                        </a:lnSpc>
                        <a:spcAft>
                          <a:spcPct val="0"/>
                        </a:spcAft>
                      </a:pPr>
                      <a:r>
                        <a:rPr lang="zh-CN" sz="2400" b="1" kern="100">
                          <a:solidFill>
                            <a:srgbClr val="000000"/>
                          </a:solidFill>
                          <a:latin typeface="微软雅黑" panose="020b0503020204020204" pitchFamily="34" charset="-122"/>
                          <a:ea typeface="微软雅黑" panose="020b0503020204020204" pitchFamily="34" charset="-122"/>
                          <a:cs typeface="Times New Roman" panose="02020603050405020304"/>
                        </a:rPr>
                        <a:t>分类及</a:t>
                      </a:r>
                      <a:endParaRPr lang="zh-CN" sz="2400" b="1" kern="10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gn="ctr">
                        <a:lnSpc>
                          <a:spcPct val="150000"/>
                        </a:lnSpc>
                        <a:spcAft>
                          <a:spcPct val="0"/>
                        </a:spcAft>
                      </a:pPr>
                      <a:r>
                        <a:rPr lang="zh-CN" sz="2400" b="1" kern="100">
                          <a:solidFill>
                            <a:srgbClr val="000000"/>
                          </a:solidFill>
                          <a:latin typeface="微软雅黑" panose="020b0503020204020204" pitchFamily="34" charset="-122"/>
                          <a:ea typeface="微软雅黑" panose="020b0503020204020204" pitchFamily="34" charset="-122"/>
                          <a:cs typeface="Times New Roman" panose="02020603050405020304"/>
                        </a:rPr>
                        <a:t>大小、</a:t>
                      </a:r>
                      <a:endParaRPr lang="zh-CN" sz="2400" b="1" kern="10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gn="ctr">
                        <a:lnSpc>
                          <a:spcPct val="150000"/>
                        </a:lnSpc>
                        <a:spcAft>
                          <a:spcPct val="0"/>
                        </a:spcAft>
                      </a:pPr>
                      <a:r>
                        <a:rPr lang="zh-CN" sz="2400" b="1" kern="100">
                          <a:solidFill>
                            <a:srgbClr val="000000"/>
                          </a:solidFill>
                          <a:latin typeface="微软雅黑" panose="020b0503020204020204" pitchFamily="34" charset="-122"/>
                          <a:ea typeface="微软雅黑" panose="020b0503020204020204" pitchFamily="34" charset="-122"/>
                          <a:cs typeface="Times New Roman" panose="02020603050405020304"/>
                        </a:rPr>
                        <a:t>方向</a:t>
                      </a:r>
                      <a:endParaRPr lang="zh-CN" sz="2400" b="1"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chemeClr val="bg1">
                        <a:lumMod val="95000"/>
                      </a:schemeClr>
                    </a:solidFill>
                  </a:tcPr>
                </a:tc>
                <a:tc>
                  <a:txBody>
                    <a:bodyPr vert="horz" wrap="square"/>
                    <a:lstStyle/>
                    <a:p>
                      <a:pPr algn="ctr">
                        <a:lnSpc>
                          <a:spcPct val="150000"/>
                        </a:lnSpc>
                        <a:spcAft>
                          <a:spcPct val="0"/>
                        </a:spcAft>
                      </a:pP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f</a:t>
                      </a:r>
                      <a:r>
                        <a:rPr lang="zh-CN" sz="2400" kern="100" baseline="-25000">
                          <a:solidFill>
                            <a:srgbClr val="000000"/>
                          </a:solidFill>
                          <a:latin typeface="微软雅黑" panose="020b0503020204020204" pitchFamily="34" charset="-122"/>
                          <a:ea typeface="微软雅黑" panose="020b0503020204020204" pitchFamily="34" charset="-122"/>
                          <a:cs typeface="Times New Roman" panose="02020603050405020304"/>
                        </a:rPr>
                        <a:t>静</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vert="horz" wrap="square"/>
                    <a:lstStyle/>
                    <a:p>
                      <a:pPr>
                        <a:lnSpc>
                          <a:spcPct val="150000"/>
                        </a:lnSpc>
                        <a:spcAft>
                          <a:spcPct val="0"/>
                        </a:spcAft>
                      </a:pP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　</a:t>
                      </a: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f</a:t>
                      </a:r>
                      <a:r>
                        <a:rPr lang="zh-CN" sz="2400" kern="100" baseline="-25000">
                          <a:solidFill>
                            <a:srgbClr val="000000"/>
                          </a:solidFill>
                          <a:latin typeface="微软雅黑" panose="020b0503020204020204" pitchFamily="34" charset="-122"/>
                          <a:ea typeface="微软雅黑" panose="020b0503020204020204" pitchFamily="34" charset="-122"/>
                          <a:cs typeface="Times New Roman" panose="02020603050405020304"/>
                        </a:rPr>
                        <a:t>静</a:t>
                      </a: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（静止时），大小由与其平衡的力决定，与压力、</a:t>
                      </a:r>
                      <a:r>
                        <a:rPr lang="zh-CN" sz="2400" kern="100" smtClean="0">
                          <a:solidFill>
                            <a:srgbClr val="000000"/>
                          </a:solidFill>
                          <a:latin typeface="微软雅黑" panose="020b0503020204020204" pitchFamily="34" charset="-122"/>
                          <a:ea typeface="微软雅黑" panose="020b0503020204020204" pitchFamily="34" charset="-122"/>
                          <a:cs typeface="Times New Roman" panose="02020603050405020304"/>
                        </a:rPr>
                        <a:t>粗糙程度</a:t>
                      </a: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无关；方向与相对运动趋势的方向</a:t>
                      </a:r>
                      <a:r>
                        <a:rPr lang="zh-CN" sz="2400" u="sng" kern="10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en-US" sz="2400" u="sng" kern="10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13717" marR="13717"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r>
              <a:tr h="677245">
                <a:tc vMerge="1">
                  <a:txBody>
                    <a:bodyPr vert="horz" wrap="square"/>
                    <a:lstStyle/>
                    <a:p/>
                  </a:txBody>
                  <a:tcPr/>
                </a:tc>
                <a:tc rowSpan="2">
                  <a:txBody>
                    <a:bodyPr vert="horz" wrap="square"/>
                    <a:lstStyle/>
                    <a:p>
                      <a:pPr algn="ctr">
                        <a:lnSpc>
                          <a:spcPct val="150000"/>
                        </a:lnSpc>
                        <a:spcAft>
                          <a:spcPct val="0"/>
                        </a:spcAft>
                      </a:pP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f</a:t>
                      </a:r>
                      <a:r>
                        <a:rPr lang="zh-CN" sz="2400" kern="100" baseline="-25000">
                          <a:solidFill>
                            <a:srgbClr val="000000"/>
                          </a:solidFill>
                          <a:latin typeface="微软雅黑" panose="020b0503020204020204" pitchFamily="34" charset="-122"/>
                          <a:ea typeface="微软雅黑" panose="020b0503020204020204" pitchFamily="34" charset="-122"/>
                          <a:cs typeface="Times New Roman" panose="02020603050405020304"/>
                        </a:rPr>
                        <a:t>动</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vert="horz" wrap="square"/>
                    <a:lstStyle/>
                    <a:p>
                      <a:pPr>
                        <a:lnSpc>
                          <a:spcPct val="150000"/>
                        </a:lnSpc>
                        <a:spcAft>
                          <a:spcPct val="0"/>
                        </a:spcAft>
                      </a:pP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　</a:t>
                      </a: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f</a:t>
                      </a:r>
                      <a:r>
                        <a:rPr lang="zh-CN" sz="2400" kern="100" baseline="-25000">
                          <a:solidFill>
                            <a:srgbClr val="000000"/>
                          </a:solidFill>
                          <a:latin typeface="微软雅黑" panose="020b0503020204020204" pitchFamily="34" charset="-122"/>
                          <a:ea typeface="微软雅黑" panose="020b0503020204020204" pitchFamily="34" charset="-122"/>
                          <a:cs typeface="Times New Roman" panose="02020603050405020304"/>
                        </a:rPr>
                        <a:t>滑</a:t>
                      </a: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（匀速或变速时），大小与压力、接触面的粗糙程度有关，与其他因素无关；方向与相对运动方向相反</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13717" marR="13717"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r>
              <a:tr h="451497">
                <a:tc vMerge="1">
                  <a:txBody>
                    <a:bodyPr vert="horz" wrap="square"/>
                    <a:lstStyle/>
                    <a:p/>
                  </a:txBody>
                  <a:tcPr/>
                </a:tc>
                <a:tc vMerge="1">
                  <a:txBody>
                    <a:bodyPr vert="horz" wrap="square"/>
                    <a:lstStyle/>
                    <a:p/>
                  </a:txBody>
                  <a:tcPr/>
                </a:tc>
                <a:tc>
                  <a:txBody>
                    <a:bodyPr vert="horz" wrap="square"/>
                    <a:lstStyle/>
                    <a:p>
                      <a:pPr>
                        <a:lnSpc>
                          <a:spcPct val="150000"/>
                        </a:lnSpc>
                        <a:spcAft>
                          <a:spcPct val="0"/>
                        </a:spcAft>
                      </a:pP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　</a:t>
                      </a: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f</a:t>
                      </a:r>
                      <a:r>
                        <a:rPr lang="zh-CN" sz="2400" kern="100" baseline="-25000">
                          <a:solidFill>
                            <a:srgbClr val="000000"/>
                          </a:solidFill>
                          <a:latin typeface="微软雅黑" panose="020b0503020204020204" pitchFamily="34" charset="-122"/>
                          <a:ea typeface="微软雅黑" panose="020b0503020204020204" pitchFamily="34" charset="-122"/>
                          <a:cs typeface="Times New Roman" panose="02020603050405020304"/>
                        </a:rPr>
                        <a:t>滚</a:t>
                      </a: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（滚动时），在其他条件相同的情况下，</a:t>
                      </a: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f</a:t>
                      </a:r>
                      <a:r>
                        <a:rPr lang="zh-CN" sz="2400" kern="100" baseline="-25000">
                          <a:solidFill>
                            <a:srgbClr val="000000"/>
                          </a:solidFill>
                          <a:latin typeface="微软雅黑" panose="020b0503020204020204" pitchFamily="34" charset="-122"/>
                          <a:ea typeface="微软雅黑" panose="020b0503020204020204" pitchFamily="34" charset="-122"/>
                          <a:cs typeface="Times New Roman" panose="02020603050405020304"/>
                        </a:rPr>
                        <a:t>滚</a:t>
                      </a: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比</a:t>
                      </a: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f</a:t>
                      </a:r>
                      <a:r>
                        <a:rPr lang="zh-CN" sz="2400" kern="100" baseline="-25000">
                          <a:solidFill>
                            <a:srgbClr val="000000"/>
                          </a:solidFill>
                          <a:latin typeface="微软雅黑" panose="020b0503020204020204" pitchFamily="34" charset="-122"/>
                          <a:ea typeface="微软雅黑" panose="020b0503020204020204" pitchFamily="34" charset="-122"/>
                          <a:cs typeface="Times New Roman" panose="02020603050405020304"/>
                        </a:rPr>
                        <a:t>滑</a:t>
                      </a: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要小</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13717" marR="13717"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r>
              <a:tr h="677245">
                <a:tc rowSpan="2">
                  <a:txBody>
                    <a:bodyPr vert="horz" wrap="square"/>
                    <a:lstStyle/>
                    <a:p>
                      <a:pPr algn="ctr">
                        <a:lnSpc>
                          <a:spcPct val="150000"/>
                        </a:lnSpc>
                        <a:spcAft>
                          <a:spcPct val="0"/>
                        </a:spcAft>
                      </a:pPr>
                      <a:r>
                        <a:rPr lang="zh-CN" sz="2400" b="1" kern="100">
                          <a:solidFill>
                            <a:srgbClr val="000000"/>
                          </a:solidFill>
                          <a:latin typeface="微软雅黑" panose="020b0503020204020204" pitchFamily="34" charset="-122"/>
                          <a:ea typeface="微软雅黑" panose="020b0503020204020204" pitchFamily="34" charset="-122"/>
                          <a:cs typeface="Times New Roman" panose="02020603050405020304"/>
                        </a:rPr>
                        <a:t>改变</a:t>
                      </a:r>
                      <a:endParaRPr lang="zh-CN" sz="2400" b="1" kern="10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gn="ctr">
                        <a:lnSpc>
                          <a:spcPct val="150000"/>
                        </a:lnSpc>
                        <a:spcAft>
                          <a:spcPct val="0"/>
                        </a:spcAft>
                      </a:pPr>
                      <a:r>
                        <a:rPr lang="zh-CN" sz="2400" b="1" kern="100">
                          <a:solidFill>
                            <a:srgbClr val="000000"/>
                          </a:solidFill>
                          <a:latin typeface="微软雅黑" panose="020b0503020204020204" pitchFamily="34" charset="-122"/>
                          <a:ea typeface="微软雅黑" panose="020b0503020204020204" pitchFamily="34" charset="-122"/>
                          <a:cs typeface="Times New Roman" panose="02020603050405020304"/>
                        </a:rPr>
                        <a:t>方法</a:t>
                      </a:r>
                      <a:endParaRPr lang="zh-CN" sz="2400" b="1"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chemeClr val="bg1">
                        <a:lumMod val="95000"/>
                      </a:schemeClr>
                    </a:solidFill>
                  </a:tcPr>
                </a:tc>
                <a:tc>
                  <a:txBody>
                    <a:bodyPr vert="horz" wrap="square"/>
                    <a:lstStyle/>
                    <a:p>
                      <a:pPr algn="ctr">
                        <a:lnSpc>
                          <a:spcPct val="150000"/>
                        </a:lnSpc>
                        <a:spcAft>
                          <a:spcPct val="0"/>
                        </a:spcAft>
                      </a:pP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增大</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vert="horz" wrap="square"/>
                    <a:lstStyle/>
                    <a:p>
                      <a:pPr>
                        <a:lnSpc>
                          <a:spcPct val="150000"/>
                        </a:lnSpc>
                        <a:spcAft>
                          <a:spcPct val="0"/>
                        </a:spcAft>
                      </a:pP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　</a:t>
                      </a: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①</a:t>
                      </a: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增大接触面的</a:t>
                      </a:r>
                      <a:r>
                        <a:rPr lang="zh-CN" sz="2400" u="sng" kern="10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en-US" altLang="zh-CN" sz="2400" u="sng" kern="100"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sz="2400" u="sng" kern="10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，如轮胎、鞋底有花纹</a:t>
                      </a:r>
                      <a:r>
                        <a:rPr lang="zh-CN" sz="2400" kern="100" smtClean="0">
                          <a:solidFill>
                            <a:srgbClr val="000000"/>
                          </a:solidFill>
                          <a:latin typeface="微软雅黑" panose="020b0503020204020204" pitchFamily="34" charset="-122"/>
                          <a:ea typeface="微软雅黑" panose="020b0503020204020204" pitchFamily="34" charset="-122"/>
                          <a:cs typeface="Times New Roman" panose="02020603050405020304"/>
                        </a:rPr>
                        <a:t>；</a:t>
                      </a:r>
                      <a:endParaRPr lang="en-US" altLang="zh-CN" sz="2400" kern="100"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ct val="0"/>
                        </a:spcAft>
                      </a:pPr>
                      <a:r>
                        <a:rPr lang="en-US" sz="2400" kern="100" smtClean="0">
                          <a:solidFill>
                            <a:srgbClr val="000000"/>
                          </a:solidFill>
                          <a:latin typeface="微软雅黑" panose="020b0503020204020204" pitchFamily="34" charset="-122"/>
                          <a:ea typeface="微软雅黑" panose="020b0503020204020204" pitchFamily="34" charset="-122"/>
                          <a:cs typeface="Times New Roman" panose="02020603050405020304"/>
                        </a:rPr>
                        <a:t>②</a:t>
                      </a: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增大物体间的</a:t>
                      </a:r>
                      <a:r>
                        <a:rPr lang="zh-CN" sz="2400" u="sng" kern="10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en-US" altLang="zh-CN" sz="2400" u="sng" kern="100"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sz="2400" u="sng" kern="10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，如用力捏自行车车闸</a:t>
                      </a: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 </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13717" marR="13717"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r>
              <a:tr h="1241616">
                <a:tc vMerge="1">
                  <a:txBody>
                    <a:bodyPr vert="horz" wrap="square"/>
                    <a:lstStyle/>
                    <a:p/>
                  </a:txBody>
                  <a:tcPr/>
                </a:tc>
                <a:tc>
                  <a:txBody>
                    <a:bodyPr vert="horz" wrap="square"/>
                    <a:lstStyle/>
                    <a:p>
                      <a:pPr algn="ctr">
                        <a:lnSpc>
                          <a:spcPct val="150000"/>
                        </a:lnSpc>
                        <a:spcAft>
                          <a:spcPct val="0"/>
                        </a:spcAft>
                      </a:pP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减小</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vert="horz" wrap="square"/>
                    <a:lstStyle/>
                    <a:p>
                      <a:pPr>
                        <a:lnSpc>
                          <a:spcPct val="150000"/>
                        </a:lnSpc>
                        <a:spcAft>
                          <a:spcPct val="0"/>
                        </a:spcAft>
                      </a:pP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　</a:t>
                      </a: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①</a:t>
                      </a: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减小接触面的</a:t>
                      </a:r>
                      <a:r>
                        <a:rPr lang="zh-CN" sz="2400" u="sng" kern="10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en-US" altLang="zh-CN" sz="2400" u="sng" kern="100"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sz="2400" u="sng" kern="10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，如缝衣针的表面做得很光滑；</a:t>
                      </a: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②</a:t>
                      </a: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减小物体间的</a:t>
                      </a:r>
                      <a:r>
                        <a:rPr lang="zh-CN" sz="2400" u="sng" kern="10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en-US" altLang="zh-CN" sz="2400" u="sng" kern="100"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sz="2400" kern="100" smtClean="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 </a:t>
                      </a:r>
                      <a:r>
                        <a:rPr lang="zh-CN" sz="2400" kern="100" smtClean="0">
                          <a:solidFill>
                            <a:srgbClr val="000000"/>
                          </a:solidFill>
                          <a:latin typeface="微软雅黑" panose="020b0503020204020204" pitchFamily="34" charset="-122"/>
                          <a:ea typeface="微软雅黑" panose="020b0503020204020204" pitchFamily="34" charset="-122"/>
                          <a:cs typeface="Times New Roman" panose="02020603050405020304"/>
                        </a:rPr>
                        <a:t>如</a:t>
                      </a: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雪橇用密度小的材料制作；</a:t>
                      </a: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③</a:t>
                      </a: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变滑动为滚动，如滚动轴承；</a:t>
                      </a: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④</a:t>
                      </a: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使接触面彼此分离，如气垫船</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13717" marR="13717"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r>
            </a:tbl>
          </a:graphicData>
        </a:graphic>
      </p:graphicFrame>
      <p:sp>
        <p:nvSpPr>
          <p:cNvPr id="5" name="矩形 4"/>
          <p:cNvSpPr/>
          <p:nvPr/>
        </p:nvSpPr>
        <p:spPr>
          <a:xfrm>
            <a:off x="10881552" y="357960"/>
            <a:ext cx="1415772" cy="581057"/>
          </a:xfrm>
          <a:prstGeom prst="rect">
            <a:avLst/>
          </a:prstGeom>
        </p:spPr>
        <p:txBody>
          <a:bodyPr wrap="none">
            <a:spAutoFit/>
          </a:bodyPr>
          <a:lstStyle/>
          <a:p>
            <a:pPr>
              <a:lnSpc>
                <a:spcPct val="150000"/>
              </a:lnSpc>
            </a:pPr>
            <a:r>
              <a:rPr lang="zh-CN" altLang="en-US" smtClean="0">
                <a:latin typeface="微软雅黑" panose="020b0503020204020204" pitchFamily="34" charset="-122"/>
                <a:ea typeface="微软雅黑" panose="020b0503020204020204" pitchFamily="34" charset="-122"/>
              </a:rPr>
              <a:t>（续表）</a:t>
            </a:r>
            <a:endParaRPr lang="zh-CN" altLang="en-US">
              <a:latin typeface="微软雅黑" panose="020b0503020204020204" pitchFamily="34" charset="-122"/>
              <a:ea typeface="微软雅黑" panose="020b0503020204020204" pitchFamily="34" charset="-122"/>
            </a:endParaRPr>
          </a:p>
        </p:txBody>
      </p:sp>
      <p:sp>
        <p:nvSpPr>
          <p:cNvPr id="6" name="文本框 1"/>
          <p:cNvSpPr txBox="1">
            <a:spLocks noChangeArrowheads="1"/>
          </p:cNvSpPr>
          <p:nvPr/>
        </p:nvSpPr>
        <p:spPr bwMode="auto">
          <a:xfrm>
            <a:off x="8309784" y="1072340"/>
            <a:ext cx="688256" cy="561427"/>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2400" b="1" smtClean="0">
                <a:solidFill>
                  <a:srgbClr val="A50021"/>
                </a:solidFill>
                <a:latin typeface="微软雅黑" panose="020b0503020204020204" pitchFamily="34" charset="-122"/>
                <a:ea typeface="微软雅黑" panose="020b0503020204020204" pitchFamily="34" charset="-122"/>
              </a:rPr>
              <a:t>相反</a:t>
            </a:r>
            <a:endParaRPr lang="en-US" altLang="zh-CN" sz="2400" b="1">
              <a:solidFill>
                <a:srgbClr val="A50021"/>
              </a:solidFill>
              <a:latin typeface="微软雅黑" panose="020b0503020204020204" pitchFamily="34" charset="-122"/>
              <a:ea typeface="微软雅黑" panose="020b0503020204020204" pitchFamily="34" charset="-122"/>
            </a:endParaRPr>
          </a:p>
        </p:txBody>
      </p:sp>
      <p:sp>
        <p:nvSpPr>
          <p:cNvPr id="7" name="文本框 1"/>
          <p:cNvSpPr txBox="1">
            <a:spLocks noChangeArrowheads="1"/>
          </p:cNvSpPr>
          <p:nvPr/>
        </p:nvSpPr>
        <p:spPr bwMode="auto">
          <a:xfrm>
            <a:off x="5595140" y="3296995"/>
            <a:ext cx="1303809" cy="561427"/>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2400" b="1" smtClean="0">
                <a:solidFill>
                  <a:srgbClr val="A50021"/>
                </a:solidFill>
                <a:latin typeface="微软雅黑" panose="020b0503020204020204" pitchFamily="34" charset="-122"/>
                <a:ea typeface="微软雅黑" panose="020b0503020204020204" pitchFamily="34" charset="-122"/>
              </a:rPr>
              <a:t>粗糙程度</a:t>
            </a:r>
            <a:endParaRPr lang="en-US" altLang="zh-CN" sz="2400" b="1">
              <a:solidFill>
                <a:srgbClr val="A50021"/>
              </a:solidFill>
              <a:latin typeface="微软雅黑" panose="020b0503020204020204" pitchFamily="34" charset="-122"/>
              <a:ea typeface="微软雅黑" panose="020b0503020204020204" pitchFamily="34" charset="-122"/>
            </a:endParaRPr>
          </a:p>
        </p:txBody>
      </p:sp>
      <p:sp>
        <p:nvSpPr>
          <p:cNvPr id="8" name="文本框 1"/>
          <p:cNvSpPr txBox="1">
            <a:spLocks noChangeArrowheads="1"/>
          </p:cNvSpPr>
          <p:nvPr/>
        </p:nvSpPr>
        <p:spPr bwMode="auto">
          <a:xfrm>
            <a:off x="5549826" y="3797061"/>
            <a:ext cx="688256" cy="561427"/>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2400" b="1" smtClean="0">
                <a:solidFill>
                  <a:srgbClr val="A50021"/>
                </a:solidFill>
                <a:latin typeface="微软雅黑" panose="020b0503020204020204" pitchFamily="34" charset="-122"/>
                <a:ea typeface="微软雅黑" panose="020b0503020204020204" pitchFamily="34" charset="-122"/>
              </a:rPr>
              <a:t>压力</a:t>
            </a:r>
            <a:endParaRPr lang="en-US" altLang="zh-CN" sz="2400" b="1">
              <a:solidFill>
                <a:srgbClr val="A50021"/>
              </a:solidFill>
              <a:latin typeface="微软雅黑" panose="020b0503020204020204" pitchFamily="34" charset="-122"/>
              <a:ea typeface="微软雅黑" panose="020b0503020204020204" pitchFamily="34" charset="-122"/>
            </a:endParaRPr>
          </a:p>
        </p:txBody>
      </p:sp>
      <p:sp>
        <p:nvSpPr>
          <p:cNvPr id="9" name="文本框 1"/>
          <p:cNvSpPr txBox="1">
            <a:spLocks noChangeArrowheads="1"/>
          </p:cNvSpPr>
          <p:nvPr/>
        </p:nvSpPr>
        <p:spPr bwMode="auto">
          <a:xfrm>
            <a:off x="5809454" y="4287050"/>
            <a:ext cx="1303809" cy="561427"/>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2400" b="1" smtClean="0">
                <a:solidFill>
                  <a:srgbClr val="A50021"/>
                </a:solidFill>
                <a:latin typeface="微软雅黑" panose="020b0503020204020204" pitchFamily="34" charset="-122"/>
                <a:ea typeface="微软雅黑" panose="020b0503020204020204" pitchFamily="34" charset="-122"/>
              </a:rPr>
              <a:t>粗糙程度</a:t>
            </a:r>
            <a:endParaRPr lang="en-US" altLang="zh-CN" sz="2400" b="1">
              <a:solidFill>
                <a:srgbClr val="A50021"/>
              </a:solidFill>
              <a:latin typeface="微软雅黑" panose="020b0503020204020204" pitchFamily="34" charset="-122"/>
              <a:ea typeface="微软雅黑" panose="020b0503020204020204" pitchFamily="34" charset="-122"/>
            </a:endParaRPr>
          </a:p>
        </p:txBody>
      </p:sp>
      <p:sp>
        <p:nvSpPr>
          <p:cNvPr id="10" name="文本框 1"/>
          <p:cNvSpPr txBox="1">
            <a:spLocks noChangeArrowheads="1"/>
          </p:cNvSpPr>
          <p:nvPr/>
        </p:nvSpPr>
        <p:spPr bwMode="auto">
          <a:xfrm>
            <a:off x="6523834" y="4858554"/>
            <a:ext cx="688256" cy="561427"/>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2400" b="1" smtClean="0">
                <a:solidFill>
                  <a:srgbClr val="A50021"/>
                </a:solidFill>
                <a:latin typeface="微软雅黑" panose="020b0503020204020204" pitchFamily="34" charset="-122"/>
                <a:ea typeface="微软雅黑" panose="020b0503020204020204" pitchFamily="34" charset="-122"/>
              </a:rPr>
              <a:t>压力</a:t>
            </a:r>
            <a:endParaRPr lang="en-US" altLang="zh-CN" sz="2400" b="1">
              <a:solidFill>
                <a:srgbClr val="A50021"/>
              </a:solidFill>
              <a:latin typeface="微软雅黑" panose="020b0503020204020204" pitchFamily="34" charset="-122"/>
              <a:ea typeface="微软雅黑" panose="020b0503020204020204" pitchFamily="34" charset="-122"/>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nodeType="clickPar">
                      <p:stCondLst>
                        <p:cond delay="indefinite"/>
                      </p:stCondLst>
                      <p:childTnLst>
                        <p:par>
                          <p:cTn id="19" fill="hold" nodeType="after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nodeType="clickPar">
                      <p:stCondLst>
                        <p:cond delay="indefinite"/>
                      </p:stCondLst>
                      <p:childTnLst>
                        <p:par>
                          <p:cTn id="24" fill="hold" nodeType="after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Lst>
  </p:timing>
</p:sld>
</file>

<file path=ppt/slides/slide1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18" name="TextBox 17"/>
          <p:cNvSpPr txBox="1"/>
          <p:nvPr/>
        </p:nvSpPr>
        <p:spPr>
          <a:xfrm>
            <a:off x="4002" y="1929596"/>
            <a:ext cx="447609" cy="3143272"/>
          </a:xfrm>
          <a:prstGeom prst="rect">
            <a:avLst/>
          </a:prstGeom>
          <a:noFill/>
        </p:spPr>
        <p:txBody>
          <a:bodyPr vert="eaVert" wrap="square" lIns="72000" tIns="36000" rIns="36000" bIns="36000" rtlCol="0" anchor="ctr" anchorCtr="0">
            <a:spAutoFit/>
          </a:bodyPr>
          <a:lstStyle/>
          <a:p>
            <a:r>
              <a:rPr lang="zh-CN" altLang="en-US" sz="2200" spc="600" smtClean="0">
                <a:solidFill>
                  <a:schemeClr val="bg1"/>
                </a:solidFill>
                <a:latin typeface="微软雅黑" panose="020b0503020204020204" pitchFamily="34" charset="-122"/>
                <a:ea typeface="微软雅黑" panose="020b0503020204020204" pitchFamily="34" charset="-122"/>
              </a:rPr>
              <a:t>教材梳理 夯实基础</a:t>
            </a:r>
            <a:endParaRPr lang="zh-CN" altLang="en-US" sz="2200" spc="600" smtClean="0">
              <a:solidFill>
                <a:schemeClr val="bg1"/>
              </a:solidFill>
              <a:latin typeface="微软雅黑" panose="020b0503020204020204" pitchFamily="34" charset="-122"/>
              <a:ea typeface="微软雅黑" panose="020b0503020204020204" pitchFamily="34" charset="-122"/>
            </a:endParaRPr>
          </a:p>
        </p:txBody>
      </p:sp>
      <p:sp>
        <p:nvSpPr>
          <p:cNvPr id="4" name="矩形 3"/>
          <p:cNvSpPr/>
          <p:nvPr/>
        </p:nvSpPr>
        <p:spPr>
          <a:xfrm>
            <a:off x="951670" y="786588"/>
            <a:ext cx="3967753" cy="523220"/>
          </a:xfrm>
          <a:prstGeom prst="rect">
            <a:avLst/>
          </a:prstGeom>
        </p:spPr>
        <p:txBody>
          <a:bodyPr wrap="none">
            <a:spAutoFit/>
          </a:bodyPr>
          <a:lstStyle/>
          <a:p>
            <a:r>
              <a:rPr lang="zh-CN" altLang="en-US" sz="2800" b="1" spc="150" smtClean="0">
                <a:solidFill>
                  <a:srgbClr val="1CB691"/>
                </a:solidFill>
                <a:latin typeface="微软雅黑" panose="020b0503020204020204" pitchFamily="34" charset="-122"/>
                <a:ea typeface="微软雅黑" panose="020b0503020204020204" pitchFamily="34" charset="-122"/>
              </a:rPr>
              <a:t>考点五　牛顿第一定律</a:t>
            </a:r>
            <a:endParaRPr lang="zh-CN" altLang="en-US" sz="2800" b="1" spc="150">
              <a:solidFill>
                <a:srgbClr val="1CB691"/>
              </a:solidFill>
              <a:latin typeface="微软雅黑" panose="020b0503020204020204" pitchFamily="34" charset="-122"/>
              <a:ea typeface="微软雅黑" panose="020b0503020204020204" pitchFamily="34" charset="-122"/>
            </a:endParaRPr>
          </a:p>
        </p:txBody>
      </p:sp>
      <p:graphicFrame>
        <p:nvGraphicFramePr>
          <p:cNvPr id="5" name="表格 4"/>
          <p:cNvGraphicFramePr>
            <a:graphicFrameLocks noGrp="1"/>
          </p:cNvGraphicFramePr>
          <p:nvPr/>
        </p:nvGraphicFramePr>
        <p:xfrm>
          <a:off x="1094546" y="1786720"/>
          <a:ext cx="9858444" cy="4646330"/>
        </p:xfrm>
        <a:graphic>
          <a:graphicData uri="http://schemas.openxmlformats.org/drawingml/2006/table">
            <a:tbl>
              <a:tblPr/>
              <a:tblGrid>
                <a:gridCol w="2454657"/>
                <a:gridCol w="7403787"/>
              </a:tblGrid>
              <a:tr h="451497">
                <a:tc>
                  <a:txBody>
                    <a:bodyPr vert="horz" wrap="square"/>
                    <a:lstStyle/>
                    <a:p>
                      <a:pPr algn="ctr">
                        <a:lnSpc>
                          <a:spcPct val="150000"/>
                        </a:lnSpc>
                        <a:spcAft>
                          <a:spcPct val="0"/>
                        </a:spcAft>
                      </a:pPr>
                      <a:r>
                        <a:rPr lang="zh-CN" sz="2400" b="1" kern="100">
                          <a:solidFill>
                            <a:srgbClr val="000000"/>
                          </a:solidFill>
                          <a:latin typeface="微软雅黑" panose="020b0503020204020204" pitchFamily="34" charset="-122"/>
                          <a:ea typeface="微软雅黑" panose="020b0503020204020204" pitchFamily="34" charset="-122"/>
                          <a:cs typeface="Times New Roman" panose="02020603050405020304"/>
                        </a:rPr>
                        <a:t>人物</a:t>
                      </a:r>
                      <a:endParaRPr lang="zh-CN" sz="2400" b="1"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chemeClr val="bg1">
                        <a:lumMod val="95000"/>
                      </a:schemeClr>
                    </a:solidFill>
                  </a:tcPr>
                </a:tc>
                <a:tc>
                  <a:txBody>
                    <a:bodyPr vert="horz" wrap="square"/>
                    <a:lstStyle/>
                    <a:p>
                      <a:pPr algn="ctr">
                        <a:lnSpc>
                          <a:spcPct val="150000"/>
                        </a:lnSpc>
                        <a:spcAft>
                          <a:spcPct val="0"/>
                        </a:spcAft>
                      </a:pPr>
                      <a:r>
                        <a:rPr lang="zh-CN" sz="2400" b="1" kern="100">
                          <a:solidFill>
                            <a:srgbClr val="000000"/>
                          </a:solidFill>
                          <a:latin typeface="微软雅黑" panose="020b0503020204020204" pitchFamily="34" charset="-122"/>
                          <a:ea typeface="微软雅黑" panose="020b0503020204020204" pitchFamily="34" charset="-122"/>
                          <a:cs typeface="Times New Roman" panose="02020603050405020304"/>
                        </a:rPr>
                        <a:t>观点</a:t>
                      </a:r>
                      <a:endParaRPr lang="zh-CN" sz="2400" b="1"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54869" marR="54869"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chemeClr val="bg1">
                        <a:lumMod val="95000"/>
                      </a:schemeClr>
                    </a:solidFill>
                  </a:tcPr>
                </a:tc>
              </a:tr>
              <a:tr h="1354490">
                <a:tc>
                  <a:txBody>
                    <a:bodyPr vert="horz" wrap="square"/>
                    <a:lstStyle/>
                    <a:p>
                      <a:pPr algn="ctr">
                        <a:lnSpc>
                          <a:spcPct val="150000"/>
                        </a:lnSpc>
                        <a:spcAft>
                          <a:spcPct val="0"/>
                        </a:spcAft>
                      </a:pPr>
                      <a:r>
                        <a:rPr lang="zh-CN" sz="2400" kern="100" smtClean="0">
                          <a:solidFill>
                            <a:srgbClr val="000000"/>
                          </a:solidFill>
                          <a:latin typeface="微软雅黑" panose="020b0503020204020204" pitchFamily="34" charset="-122"/>
                          <a:ea typeface="微软雅黑" panose="020b0503020204020204" pitchFamily="34" charset="-122"/>
                          <a:cs typeface="Times New Roman" panose="02020603050405020304"/>
                        </a:rPr>
                        <a:t>亚里士多德</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vert="horz" wrap="square"/>
                    <a:lstStyle/>
                    <a:p>
                      <a:pPr>
                        <a:lnSpc>
                          <a:spcPct val="150000"/>
                        </a:lnSpc>
                        <a:spcAft>
                          <a:spcPct val="0"/>
                        </a:spcAft>
                      </a:pP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　力是维持物体运动状态的原因。注意：这种观点是错误的，正确观点为力是改变物体运动状态的原因</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54869" marR="54869"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r>
              <a:tr h="1805987">
                <a:tc>
                  <a:txBody>
                    <a:bodyPr vert="horz" wrap="square"/>
                    <a:lstStyle/>
                    <a:p>
                      <a:pPr algn="ctr">
                        <a:lnSpc>
                          <a:spcPct val="150000"/>
                        </a:lnSpc>
                        <a:spcAft>
                          <a:spcPct val="0"/>
                        </a:spcAft>
                      </a:pP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伽利略</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vert="horz" wrap="square"/>
                    <a:lstStyle/>
                    <a:p>
                      <a:pPr>
                        <a:lnSpc>
                          <a:spcPct val="150000"/>
                        </a:lnSpc>
                        <a:spcAft>
                          <a:spcPct val="0"/>
                        </a:spcAft>
                      </a:pP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　根据：在其他条件相同时，平面越光滑，小车受到的阻力越</a:t>
                      </a:r>
                      <a:r>
                        <a:rPr lang="zh-CN" sz="2400" u="sng" kern="10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，速度减小得越</a:t>
                      </a:r>
                      <a:r>
                        <a:rPr lang="zh-CN" sz="2400" u="sng" kern="10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，前进的距离越</a:t>
                      </a:r>
                      <a:r>
                        <a:rPr lang="zh-CN" sz="2400" u="sng" kern="10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。伽利略推论：如果水平面绝对光滑，物体将永远运动下去，他得出物体的运动不需要力来维持</a:t>
                      </a: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 </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54869" marR="54869"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r>
            </a:tbl>
          </a:graphicData>
        </a:graphic>
      </p:graphicFrame>
      <p:sp>
        <p:nvSpPr>
          <p:cNvPr id="6" name="文本框 1"/>
          <p:cNvSpPr txBox="1">
            <a:spLocks noChangeArrowheads="1"/>
          </p:cNvSpPr>
          <p:nvPr/>
        </p:nvSpPr>
        <p:spPr bwMode="auto">
          <a:xfrm>
            <a:off x="5309388" y="4144174"/>
            <a:ext cx="380480" cy="561427"/>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2400" b="1" smtClean="0">
                <a:solidFill>
                  <a:srgbClr val="A50021"/>
                </a:solidFill>
                <a:latin typeface="微软雅黑" panose="020b0503020204020204" pitchFamily="34" charset="-122"/>
                <a:ea typeface="微软雅黑" panose="020b0503020204020204" pitchFamily="34" charset="-122"/>
              </a:rPr>
              <a:t>小</a:t>
            </a:r>
            <a:endParaRPr lang="en-US" altLang="zh-CN" sz="2400" b="1">
              <a:solidFill>
                <a:srgbClr val="A50021"/>
              </a:solidFill>
              <a:latin typeface="微软雅黑" panose="020b0503020204020204" pitchFamily="34" charset="-122"/>
              <a:ea typeface="微软雅黑" panose="020b0503020204020204" pitchFamily="34" charset="-122"/>
            </a:endParaRPr>
          </a:p>
        </p:txBody>
      </p:sp>
      <p:sp>
        <p:nvSpPr>
          <p:cNvPr id="7" name="文本框 1"/>
          <p:cNvSpPr txBox="1">
            <a:spLocks noChangeArrowheads="1"/>
          </p:cNvSpPr>
          <p:nvPr/>
        </p:nvSpPr>
        <p:spPr bwMode="auto">
          <a:xfrm>
            <a:off x="8666974" y="4144174"/>
            <a:ext cx="380480" cy="561427"/>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2400" b="1" smtClean="0">
                <a:solidFill>
                  <a:srgbClr val="A50021"/>
                </a:solidFill>
                <a:latin typeface="微软雅黑" panose="020b0503020204020204" pitchFamily="34" charset="-122"/>
                <a:ea typeface="微软雅黑" panose="020b0503020204020204" pitchFamily="34" charset="-122"/>
              </a:rPr>
              <a:t>慢</a:t>
            </a:r>
            <a:endParaRPr lang="en-US" altLang="zh-CN" sz="2400" b="1">
              <a:solidFill>
                <a:srgbClr val="A50021"/>
              </a:solidFill>
              <a:latin typeface="微软雅黑" panose="020b0503020204020204" pitchFamily="34" charset="-122"/>
              <a:ea typeface="微软雅黑" panose="020b0503020204020204" pitchFamily="34" charset="-122"/>
            </a:endParaRPr>
          </a:p>
        </p:txBody>
      </p:sp>
      <p:sp>
        <p:nvSpPr>
          <p:cNvPr id="8" name="文本框 1"/>
          <p:cNvSpPr txBox="1">
            <a:spLocks noChangeArrowheads="1"/>
          </p:cNvSpPr>
          <p:nvPr/>
        </p:nvSpPr>
        <p:spPr bwMode="auto">
          <a:xfrm>
            <a:off x="4880760" y="4715678"/>
            <a:ext cx="380480" cy="561427"/>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2400" b="1" smtClean="0">
                <a:solidFill>
                  <a:srgbClr val="A50021"/>
                </a:solidFill>
                <a:latin typeface="微软雅黑" panose="020b0503020204020204" pitchFamily="34" charset="-122"/>
                <a:ea typeface="微软雅黑" panose="020b0503020204020204" pitchFamily="34" charset="-122"/>
              </a:rPr>
              <a:t>远</a:t>
            </a:r>
            <a:endParaRPr lang="en-US" altLang="zh-CN" sz="2400" b="1">
              <a:solidFill>
                <a:srgbClr val="A50021"/>
              </a:solidFill>
              <a:latin typeface="微软雅黑" panose="020b0503020204020204" pitchFamily="34" charset="-122"/>
              <a:ea typeface="微软雅黑" panose="020b0503020204020204" pitchFamily="34" charset="-122"/>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1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18" name="TextBox 17"/>
          <p:cNvSpPr txBox="1"/>
          <p:nvPr/>
        </p:nvSpPr>
        <p:spPr>
          <a:xfrm>
            <a:off x="4002" y="1929596"/>
            <a:ext cx="447609" cy="3143272"/>
          </a:xfrm>
          <a:prstGeom prst="rect">
            <a:avLst/>
          </a:prstGeom>
          <a:noFill/>
        </p:spPr>
        <p:txBody>
          <a:bodyPr vert="eaVert" wrap="square" lIns="72000" tIns="36000" rIns="36000" bIns="36000" rtlCol="0" anchor="ctr" anchorCtr="0">
            <a:spAutoFit/>
          </a:bodyPr>
          <a:lstStyle/>
          <a:p>
            <a:r>
              <a:rPr lang="zh-CN" altLang="en-US" sz="2200" spc="600" smtClean="0">
                <a:solidFill>
                  <a:schemeClr val="bg1"/>
                </a:solidFill>
                <a:latin typeface="微软雅黑" panose="020b0503020204020204" pitchFamily="34" charset="-122"/>
                <a:ea typeface="微软雅黑" panose="020b0503020204020204" pitchFamily="34" charset="-122"/>
              </a:rPr>
              <a:t>教材梳理 夯实基础</a:t>
            </a:r>
            <a:endParaRPr lang="zh-CN" altLang="en-US" sz="2200" spc="600" smtClean="0">
              <a:solidFill>
                <a:schemeClr val="bg1"/>
              </a:solidFill>
              <a:latin typeface="微软雅黑" panose="020b0503020204020204" pitchFamily="34" charset="-122"/>
              <a:ea typeface="微软雅黑" panose="020b0503020204020204" pitchFamily="34" charset="-122"/>
            </a:endParaRPr>
          </a:p>
        </p:txBody>
      </p:sp>
      <p:graphicFrame>
        <p:nvGraphicFramePr>
          <p:cNvPr id="5" name="表格 4"/>
          <p:cNvGraphicFramePr>
            <a:graphicFrameLocks noGrp="1"/>
          </p:cNvGraphicFramePr>
          <p:nvPr/>
        </p:nvGraphicFramePr>
        <p:xfrm>
          <a:off x="1094546" y="1786720"/>
          <a:ext cx="9858444" cy="2743200"/>
        </p:xfrm>
        <a:graphic>
          <a:graphicData uri="http://schemas.openxmlformats.org/drawingml/2006/table">
            <a:tbl>
              <a:tblPr/>
              <a:tblGrid>
                <a:gridCol w="2454657"/>
                <a:gridCol w="7403787"/>
              </a:tblGrid>
              <a:tr h="451497">
                <a:tc>
                  <a:txBody>
                    <a:bodyPr vert="horz" wrap="square"/>
                    <a:lstStyle/>
                    <a:p>
                      <a:pPr algn="ctr">
                        <a:lnSpc>
                          <a:spcPct val="150000"/>
                        </a:lnSpc>
                        <a:spcAft>
                          <a:spcPct val="0"/>
                        </a:spcAft>
                      </a:pPr>
                      <a:r>
                        <a:rPr lang="zh-CN" sz="2400" b="1" kern="100">
                          <a:solidFill>
                            <a:srgbClr val="000000"/>
                          </a:solidFill>
                          <a:latin typeface="微软雅黑" panose="020b0503020204020204" pitchFamily="34" charset="-122"/>
                          <a:ea typeface="微软雅黑" panose="020b0503020204020204" pitchFamily="34" charset="-122"/>
                          <a:cs typeface="Times New Roman" panose="02020603050405020304"/>
                        </a:rPr>
                        <a:t>人物</a:t>
                      </a:r>
                      <a:endParaRPr lang="zh-CN" sz="2400" b="1"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chemeClr val="bg1">
                        <a:lumMod val="95000"/>
                      </a:schemeClr>
                    </a:solidFill>
                  </a:tcPr>
                </a:tc>
                <a:tc>
                  <a:txBody>
                    <a:bodyPr vert="horz" wrap="square"/>
                    <a:lstStyle/>
                    <a:p>
                      <a:pPr algn="ctr">
                        <a:lnSpc>
                          <a:spcPct val="150000"/>
                        </a:lnSpc>
                        <a:spcAft>
                          <a:spcPct val="0"/>
                        </a:spcAft>
                      </a:pPr>
                      <a:r>
                        <a:rPr lang="zh-CN" sz="2400" b="1" kern="100">
                          <a:solidFill>
                            <a:srgbClr val="000000"/>
                          </a:solidFill>
                          <a:latin typeface="微软雅黑" panose="020b0503020204020204" pitchFamily="34" charset="-122"/>
                          <a:ea typeface="微软雅黑" panose="020b0503020204020204" pitchFamily="34" charset="-122"/>
                          <a:cs typeface="Times New Roman" panose="02020603050405020304"/>
                        </a:rPr>
                        <a:t>观点</a:t>
                      </a:r>
                      <a:endParaRPr lang="zh-CN" sz="2400" b="1"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54869" marR="54869"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chemeClr val="bg1">
                        <a:lumMod val="95000"/>
                      </a:schemeClr>
                    </a:solidFill>
                  </a:tcPr>
                </a:tc>
              </a:tr>
              <a:tr h="1805987">
                <a:tc>
                  <a:txBody>
                    <a:bodyPr vert="horz" wrap="square"/>
                    <a:lstStyle/>
                    <a:p>
                      <a:pPr algn="ctr">
                        <a:lnSpc>
                          <a:spcPct val="150000"/>
                        </a:lnSpc>
                        <a:spcAft>
                          <a:spcPct val="0"/>
                        </a:spcAft>
                      </a:pP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牛顿</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vert="horz" wrap="square"/>
                    <a:lstStyle/>
                    <a:p>
                      <a:pPr>
                        <a:lnSpc>
                          <a:spcPct val="150000"/>
                        </a:lnSpc>
                        <a:spcAft>
                          <a:spcPct val="0"/>
                        </a:spcAft>
                      </a:pP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　一切物体在没有受到力的作用时，总保持</a:t>
                      </a:r>
                      <a:r>
                        <a:rPr lang="zh-CN" sz="2400" u="sng" kern="10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en-US" altLang="zh-CN" sz="2400" u="sng" kern="100"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sz="2400" u="sng" kern="10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状态或</a:t>
                      </a:r>
                      <a:r>
                        <a:rPr lang="zh-CN" sz="2400" u="sng" kern="10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en-US" altLang="zh-CN" sz="2400" u="sng" kern="100"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sz="2400" u="sng" kern="10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状态（牛顿第一定律不是实验结论）。即当一切外力全部消失时，原来静止的物体仍将保持静止状态，原来运动的物体将保持匀速直线运动状态</a:t>
                      </a: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 </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54869" marR="54869"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r>
            </a:tbl>
          </a:graphicData>
        </a:graphic>
      </p:graphicFrame>
      <p:sp>
        <p:nvSpPr>
          <p:cNvPr id="4" name="矩形 3"/>
          <p:cNvSpPr/>
          <p:nvPr/>
        </p:nvSpPr>
        <p:spPr>
          <a:xfrm>
            <a:off x="10452924" y="643712"/>
            <a:ext cx="1415772" cy="581057"/>
          </a:xfrm>
          <a:prstGeom prst="rect">
            <a:avLst/>
          </a:prstGeom>
        </p:spPr>
        <p:txBody>
          <a:bodyPr wrap="none">
            <a:spAutoFit/>
          </a:bodyPr>
          <a:lstStyle/>
          <a:p>
            <a:pPr>
              <a:lnSpc>
                <a:spcPct val="150000"/>
              </a:lnSpc>
            </a:pPr>
            <a:r>
              <a:rPr lang="zh-CN" altLang="en-US" smtClean="0">
                <a:latin typeface="微软雅黑" panose="020b0503020204020204" pitchFamily="34" charset="-122"/>
                <a:ea typeface="微软雅黑" panose="020b0503020204020204" pitchFamily="34" charset="-122"/>
              </a:rPr>
              <a:t>（续表）</a:t>
            </a:r>
            <a:endParaRPr lang="zh-CN" altLang="en-US">
              <a:latin typeface="微软雅黑" panose="020b0503020204020204" pitchFamily="34" charset="-122"/>
              <a:ea typeface="微软雅黑" panose="020b0503020204020204" pitchFamily="34" charset="-122"/>
            </a:endParaRPr>
          </a:p>
        </p:txBody>
      </p:sp>
      <p:sp>
        <p:nvSpPr>
          <p:cNvPr id="6" name="文本框 1"/>
          <p:cNvSpPr txBox="1">
            <a:spLocks noChangeArrowheads="1"/>
          </p:cNvSpPr>
          <p:nvPr/>
        </p:nvSpPr>
        <p:spPr bwMode="auto">
          <a:xfrm>
            <a:off x="9452792" y="2215348"/>
            <a:ext cx="688256" cy="561427"/>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2400" b="1" smtClean="0">
                <a:solidFill>
                  <a:srgbClr val="A50021"/>
                </a:solidFill>
                <a:latin typeface="微软雅黑" panose="020b0503020204020204" pitchFamily="34" charset="-122"/>
                <a:ea typeface="微软雅黑" panose="020b0503020204020204" pitchFamily="34" charset="-122"/>
              </a:rPr>
              <a:t>静止</a:t>
            </a:r>
            <a:endParaRPr lang="en-US" altLang="zh-CN" sz="2400" b="1">
              <a:solidFill>
                <a:srgbClr val="A50021"/>
              </a:solidFill>
              <a:latin typeface="微软雅黑" panose="020b0503020204020204" pitchFamily="34" charset="-122"/>
              <a:ea typeface="微软雅黑" panose="020b0503020204020204" pitchFamily="34" charset="-122"/>
            </a:endParaRPr>
          </a:p>
        </p:txBody>
      </p:sp>
      <p:sp>
        <p:nvSpPr>
          <p:cNvPr id="7" name="文本框 1"/>
          <p:cNvSpPr txBox="1">
            <a:spLocks noChangeArrowheads="1"/>
          </p:cNvSpPr>
          <p:nvPr/>
        </p:nvSpPr>
        <p:spPr bwMode="auto">
          <a:xfrm>
            <a:off x="3952066" y="2786852"/>
            <a:ext cx="1919363" cy="561427"/>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2400" b="1" smtClean="0">
                <a:solidFill>
                  <a:srgbClr val="A50021"/>
                </a:solidFill>
                <a:latin typeface="微软雅黑" panose="020b0503020204020204" pitchFamily="34" charset="-122"/>
                <a:ea typeface="微软雅黑" panose="020b0503020204020204" pitchFamily="34" charset="-122"/>
              </a:rPr>
              <a:t>匀速直线运动</a:t>
            </a:r>
            <a:endParaRPr lang="en-US" altLang="zh-CN" sz="2400" b="1">
              <a:solidFill>
                <a:srgbClr val="A50021"/>
              </a:solidFill>
              <a:latin typeface="微软雅黑" panose="020b0503020204020204" pitchFamily="34" charset="-122"/>
              <a:ea typeface="微软雅黑" panose="020b0503020204020204" pitchFamily="34" charset="-122"/>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18" name="TextBox 17"/>
          <p:cNvSpPr txBox="1"/>
          <p:nvPr/>
        </p:nvSpPr>
        <p:spPr>
          <a:xfrm>
            <a:off x="4002" y="1929596"/>
            <a:ext cx="447609" cy="3143272"/>
          </a:xfrm>
          <a:prstGeom prst="rect">
            <a:avLst/>
          </a:prstGeom>
          <a:noFill/>
        </p:spPr>
        <p:txBody>
          <a:bodyPr vert="eaVert" wrap="square" lIns="72000" tIns="36000" rIns="36000" bIns="36000" rtlCol="0" anchor="ctr" anchorCtr="0">
            <a:spAutoFit/>
          </a:bodyPr>
          <a:lstStyle/>
          <a:p>
            <a:r>
              <a:rPr lang="zh-CN" altLang="en-US" sz="2200" spc="600" smtClean="0">
                <a:solidFill>
                  <a:schemeClr val="bg1"/>
                </a:solidFill>
                <a:latin typeface="微软雅黑" panose="020b0503020204020204" pitchFamily="34" charset="-122"/>
                <a:ea typeface="微软雅黑" panose="020b0503020204020204" pitchFamily="34" charset="-122"/>
              </a:rPr>
              <a:t>教材梳理 夯实基础</a:t>
            </a:r>
            <a:endParaRPr lang="zh-CN" altLang="en-US" sz="2200" spc="600" smtClean="0">
              <a:solidFill>
                <a:schemeClr val="bg1"/>
              </a:solidFill>
              <a:latin typeface="微软雅黑" panose="020b0503020204020204" pitchFamily="34" charset="-122"/>
              <a:ea typeface="微软雅黑" panose="020b0503020204020204" pitchFamily="34" charset="-122"/>
            </a:endParaRPr>
          </a:p>
        </p:txBody>
      </p:sp>
      <p:sp>
        <p:nvSpPr>
          <p:cNvPr id="4" name="矩形 3"/>
          <p:cNvSpPr/>
          <p:nvPr/>
        </p:nvSpPr>
        <p:spPr>
          <a:xfrm>
            <a:off x="951670" y="858026"/>
            <a:ext cx="2454518" cy="523220"/>
          </a:xfrm>
          <a:prstGeom prst="rect">
            <a:avLst/>
          </a:prstGeom>
        </p:spPr>
        <p:txBody>
          <a:bodyPr wrap="none">
            <a:spAutoFit/>
          </a:bodyPr>
          <a:lstStyle/>
          <a:p>
            <a:r>
              <a:rPr lang="zh-CN" altLang="en-US" sz="2800" b="1" spc="150" smtClean="0">
                <a:solidFill>
                  <a:srgbClr val="1CB691"/>
                </a:solidFill>
                <a:latin typeface="微软雅黑" panose="020b0503020204020204" pitchFamily="34" charset="-122"/>
                <a:ea typeface="微软雅黑" panose="020b0503020204020204" pitchFamily="34" charset="-122"/>
              </a:rPr>
              <a:t>考点六　惯性</a:t>
            </a:r>
            <a:endParaRPr lang="zh-CN" altLang="en-US" sz="2800" b="1" spc="150">
              <a:solidFill>
                <a:srgbClr val="1CB691"/>
              </a:solidFill>
              <a:latin typeface="微软雅黑" panose="020b0503020204020204" pitchFamily="34" charset="-122"/>
              <a:ea typeface="微软雅黑" panose="020b0503020204020204" pitchFamily="34" charset="-122"/>
            </a:endParaRPr>
          </a:p>
        </p:txBody>
      </p:sp>
      <p:graphicFrame>
        <p:nvGraphicFramePr>
          <p:cNvPr id="5" name="表格 4"/>
          <p:cNvGraphicFramePr>
            <a:graphicFrameLocks noGrp="1"/>
          </p:cNvGraphicFramePr>
          <p:nvPr/>
        </p:nvGraphicFramePr>
        <p:xfrm>
          <a:off x="1023108" y="1643844"/>
          <a:ext cx="10858576" cy="4143404"/>
        </p:xfrm>
        <a:graphic>
          <a:graphicData uri="http://schemas.openxmlformats.org/drawingml/2006/table">
            <a:tbl>
              <a:tblPr/>
              <a:tblGrid>
                <a:gridCol w="1285884"/>
                <a:gridCol w="9572692"/>
              </a:tblGrid>
              <a:tr h="492542">
                <a:tc>
                  <a:txBody>
                    <a:bodyPr vert="horz" wrap="square"/>
                    <a:lstStyle/>
                    <a:p>
                      <a:pPr algn="ctr">
                        <a:lnSpc>
                          <a:spcPct val="150000"/>
                        </a:lnSpc>
                        <a:spcAft>
                          <a:spcPct val="0"/>
                        </a:spcAft>
                      </a:pPr>
                      <a:r>
                        <a:rPr lang="zh-CN" sz="2400" b="1" kern="100">
                          <a:solidFill>
                            <a:srgbClr val="000000"/>
                          </a:solidFill>
                          <a:latin typeface="微软雅黑" panose="020b0503020204020204" pitchFamily="34" charset="-122"/>
                          <a:ea typeface="微软雅黑" panose="020b0503020204020204" pitchFamily="34" charset="-122"/>
                          <a:cs typeface="Times New Roman" panose="02020603050405020304"/>
                        </a:rPr>
                        <a:t>定义</a:t>
                      </a:r>
                      <a:endParaRPr lang="zh-CN" sz="2400" b="1"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72000" marR="7200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chemeClr val="bg1">
                        <a:lumMod val="95000"/>
                      </a:schemeClr>
                    </a:solidFill>
                  </a:tcPr>
                </a:tc>
                <a:tc>
                  <a:txBody>
                    <a:bodyPr vert="horz" wrap="square"/>
                    <a:lstStyle/>
                    <a:p>
                      <a:pPr>
                        <a:lnSpc>
                          <a:spcPct val="150000"/>
                        </a:lnSpc>
                        <a:spcAft>
                          <a:spcPct val="0"/>
                        </a:spcAft>
                      </a:pP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　物体保持原来运动状态不变的性质，叫惯性</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72000" marR="7200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r>
              <a:tr h="2380318">
                <a:tc>
                  <a:txBody>
                    <a:bodyPr vert="horz" wrap="square"/>
                    <a:lstStyle/>
                    <a:p>
                      <a:pPr algn="ctr">
                        <a:lnSpc>
                          <a:spcPct val="150000"/>
                        </a:lnSpc>
                        <a:spcAft>
                          <a:spcPct val="0"/>
                        </a:spcAft>
                      </a:pPr>
                      <a:r>
                        <a:rPr lang="zh-CN" sz="2400" b="1" kern="100">
                          <a:solidFill>
                            <a:srgbClr val="000000"/>
                          </a:solidFill>
                          <a:latin typeface="微软雅黑" panose="020b0503020204020204" pitchFamily="34" charset="-122"/>
                          <a:ea typeface="微软雅黑" panose="020b0503020204020204" pitchFamily="34" charset="-122"/>
                          <a:cs typeface="Times New Roman" panose="02020603050405020304"/>
                        </a:rPr>
                        <a:t>理解</a:t>
                      </a:r>
                      <a:endParaRPr lang="zh-CN" sz="2400" b="1"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72000" marR="7200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chemeClr val="bg1">
                        <a:lumMod val="95000"/>
                      </a:schemeClr>
                    </a:solidFill>
                  </a:tcPr>
                </a:tc>
                <a:tc>
                  <a:txBody>
                    <a:bodyPr vert="horz" wrap="square"/>
                    <a:lstStyle/>
                    <a:p>
                      <a:pPr>
                        <a:lnSpc>
                          <a:spcPct val="150000"/>
                        </a:lnSpc>
                        <a:spcAft>
                          <a:spcPct val="0"/>
                        </a:spcAft>
                      </a:pP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　</a:t>
                      </a: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①</a:t>
                      </a: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惯性是物体的固有属性，一切物体在任何情况下都有惯性；</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ct val="0"/>
                        </a:spcAft>
                      </a:pP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　</a:t>
                      </a: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②</a:t>
                      </a: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惯性的大小只与物体的</a:t>
                      </a:r>
                      <a:r>
                        <a:rPr lang="zh-CN" sz="2400" u="sng" kern="10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有关，质量越大，惯性越大；</a:t>
                      </a: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 </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ct val="0"/>
                        </a:spcAft>
                      </a:pP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　</a:t>
                      </a: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③</a:t>
                      </a: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惯性不是力，不能说“受到惯性力”“在惯性的作用下”“产生了惯性”等，只能说“由于惯性”“具有惯性”</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72000" marR="7200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r>
              <a:tr h="1214446">
                <a:tc>
                  <a:txBody>
                    <a:bodyPr vert="horz" wrap="square"/>
                    <a:lstStyle/>
                    <a:p>
                      <a:pPr algn="ctr">
                        <a:lnSpc>
                          <a:spcPct val="150000"/>
                        </a:lnSpc>
                        <a:spcAft>
                          <a:spcPct val="0"/>
                        </a:spcAft>
                      </a:pPr>
                      <a:r>
                        <a:rPr lang="zh-CN" sz="2400" b="1" kern="100">
                          <a:solidFill>
                            <a:srgbClr val="000000"/>
                          </a:solidFill>
                          <a:latin typeface="微软雅黑" panose="020b0503020204020204" pitchFamily="34" charset="-122"/>
                          <a:ea typeface="微软雅黑" panose="020b0503020204020204" pitchFamily="34" charset="-122"/>
                          <a:cs typeface="Times New Roman" panose="02020603050405020304"/>
                        </a:rPr>
                        <a:t>利用及</a:t>
                      </a:r>
                      <a:endParaRPr lang="zh-CN" sz="2400" b="1" kern="10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gn="ctr">
                        <a:lnSpc>
                          <a:spcPct val="150000"/>
                        </a:lnSpc>
                        <a:spcAft>
                          <a:spcPct val="0"/>
                        </a:spcAft>
                      </a:pPr>
                      <a:r>
                        <a:rPr lang="zh-CN" sz="2400" b="1" kern="100">
                          <a:solidFill>
                            <a:srgbClr val="000000"/>
                          </a:solidFill>
                          <a:latin typeface="微软雅黑" panose="020b0503020204020204" pitchFamily="34" charset="-122"/>
                          <a:ea typeface="微软雅黑" panose="020b0503020204020204" pitchFamily="34" charset="-122"/>
                          <a:cs typeface="Times New Roman" panose="02020603050405020304"/>
                        </a:rPr>
                        <a:t>防止</a:t>
                      </a:r>
                      <a:endParaRPr lang="zh-CN" sz="2400" b="1"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72000" marR="7200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chemeClr val="bg1">
                        <a:lumMod val="95000"/>
                      </a:schemeClr>
                    </a:solidFill>
                  </a:tcPr>
                </a:tc>
                <a:tc>
                  <a:txBody>
                    <a:bodyPr vert="horz" wrap="square"/>
                    <a:lstStyle/>
                    <a:p>
                      <a:pPr>
                        <a:lnSpc>
                          <a:spcPct val="150000"/>
                        </a:lnSpc>
                        <a:spcAft>
                          <a:spcPct val="0"/>
                        </a:spcAft>
                      </a:pP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　利用：跳远助跑、拍打衣服上的灰尘等；</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ct val="0"/>
                        </a:spcAft>
                      </a:pP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　防止：汽车行驶时保持车距、司机系好安全带等</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72000" marR="7200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r>
            </a:tbl>
          </a:graphicData>
        </a:graphic>
      </p:graphicFrame>
      <p:sp>
        <p:nvSpPr>
          <p:cNvPr id="6" name="文本框 1"/>
          <p:cNvSpPr txBox="1">
            <a:spLocks noChangeArrowheads="1"/>
          </p:cNvSpPr>
          <p:nvPr/>
        </p:nvSpPr>
        <p:spPr bwMode="auto">
          <a:xfrm>
            <a:off x="6380958" y="2715414"/>
            <a:ext cx="688256" cy="561427"/>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2400" b="1" smtClean="0">
                <a:solidFill>
                  <a:srgbClr val="A50021"/>
                </a:solidFill>
                <a:latin typeface="微软雅黑" panose="020b0503020204020204" pitchFamily="34" charset="-122"/>
                <a:ea typeface="微软雅黑" panose="020b0503020204020204" pitchFamily="34" charset="-122"/>
              </a:rPr>
              <a:t>质量</a:t>
            </a:r>
            <a:endParaRPr lang="en-US" altLang="zh-CN" sz="2400" b="1">
              <a:solidFill>
                <a:srgbClr val="A50021"/>
              </a:solidFill>
              <a:latin typeface="微软雅黑" panose="020b0503020204020204" pitchFamily="34" charset="-122"/>
              <a:ea typeface="微软雅黑" panose="020b0503020204020204" pitchFamily="34" charset="-122"/>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18" name="TextBox 17"/>
          <p:cNvSpPr txBox="1"/>
          <p:nvPr/>
        </p:nvSpPr>
        <p:spPr>
          <a:xfrm>
            <a:off x="4002" y="1929596"/>
            <a:ext cx="447609" cy="3143272"/>
          </a:xfrm>
          <a:prstGeom prst="rect">
            <a:avLst/>
          </a:prstGeom>
          <a:noFill/>
        </p:spPr>
        <p:txBody>
          <a:bodyPr vert="eaVert" wrap="square" lIns="72000" tIns="36000" rIns="36000" bIns="36000" rtlCol="0" anchor="ctr" anchorCtr="0">
            <a:spAutoFit/>
          </a:bodyPr>
          <a:lstStyle/>
          <a:p>
            <a:r>
              <a:rPr lang="zh-CN" altLang="en-US" sz="2200" spc="600" smtClean="0">
                <a:solidFill>
                  <a:schemeClr val="bg1"/>
                </a:solidFill>
                <a:latin typeface="微软雅黑" panose="020b0503020204020204" pitchFamily="34" charset="-122"/>
                <a:ea typeface="微软雅黑" panose="020b0503020204020204" pitchFamily="34" charset="-122"/>
              </a:rPr>
              <a:t>教材梳理 夯实基础</a:t>
            </a:r>
            <a:endParaRPr lang="zh-CN" altLang="en-US" sz="2200" spc="600" smtClean="0">
              <a:solidFill>
                <a:schemeClr val="bg1"/>
              </a:solidFill>
              <a:latin typeface="微软雅黑" panose="020b0503020204020204" pitchFamily="34" charset="-122"/>
              <a:ea typeface="微软雅黑" panose="020b0503020204020204" pitchFamily="34" charset="-122"/>
            </a:endParaRPr>
          </a:p>
        </p:txBody>
      </p:sp>
      <p:sp>
        <p:nvSpPr>
          <p:cNvPr id="4" name="矩形 3"/>
          <p:cNvSpPr/>
          <p:nvPr/>
        </p:nvSpPr>
        <p:spPr>
          <a:xfrm>
            <a:off x="880232" y="786588"/>
            <a:ext cx="3211135" cy="523220"/>
          </a:xfrm>
          <a:prstGeom prst="rect">
            <a:avLst/>
          </a:prstGeom>
        </p:spPr>
        <p:txBody>
          <a:bodyPr wrap="none">
            <a:spAutoFit/>
          </a:bodyPr>
          <a:lstStyle/>
          <a:p>
            <a:r>
              <a:rPr lang="zh-CN" altLang="en-US" sz="2800" b="1" spc="150" smtClean="0">
                <a:solidFill>
                  <a:srgbClr val="1CB691"/>
                </a:solidFill>
                <a:latin typeface="微软雅黑" panose="020b0503020204020204" pitchFamily="34" charset="-122"/>
                <a:ea typeface="微软雅黑" panose="020b0503020204020204" pitchFamily="34" charset="-122"/>
              </a:rPr>
              <a:t>考点七　二力平衡</a:t>
            </a:r>
            <a:endParaRPr lang="zh-CN" altLang="en-US" sz="2800" b="1" spc="150">
              <a:solidFill>
                <a:srgbClr val="1CB691"/>
              </a:solidFill>
              <a:latin typeface="微软雅黑" panose="020b0503020204020204" pitchFamily="34" charset="-122"/>
              <a:ea typeface="微软雅黑" panose="020b0503020204020204" pitchFamily="34" charset="-122"/>
            </a:endParaRPr>
          </a:p>
        </p:txBody>
      </p:sp>
      <p:graphicFrame>
        <p:nvGraphicFramePr>
          <p:cNvPr id="5" name="表格 4"/>
          <p:cNvGraphicFramePr>
            <a:graphicFrameLocks noGrp="1"/>
          </p:cNvGraphicFramePr>
          <p:nvPr/>
        </p:nvGraphicFramePr>
        <p:xfrm>
          <a:off x="880232" y="1500968"/>
          <a:ext cx="11001452" cy="3291840"/>
        </p:xfrm>
        <a:graphic>
          <a:graphicData uri="http://schemas.openxmlformats.org/drawingml/2006/table">
            <a:tbl>
              <a:tblPr/>
              <a:tblGrid>
                <a:gridCol w="857256"/>
                <a:gridCol w="785818"/>
                <a:gridCol w="9358378"/>
              </a:tblGrid>
              <a:tr h="1041916">
                <a:tc gridSpan="2">
                  <a:txBody>
                    <a:bodyPr vert="horz" wrap="square"/>
                    <a:lstStyle/>
                    <a:p>
                      <a:pPr algn="ctr">
                        <a:lnSpc>
                          <a:spcPct val="150000"/>
                        </a:lnSpc>
                        <a:spcAft>
                          <a:spcPct val="0"/>
                        </a:spcAft>
                      </a:pPr>
                      <a:r>
                        <a:rPr lang="zh-CN" sz="2400" b="1" kern="100" smtClean="0">
                          <a:solidFill>
                            <a:srgbClr val="000000"/>
                          </a:solidFill>
                          <a:latin typeface="微软雅黑" panose="020b0503020204020204" pitchFamily="34" charset="-122"/>
                          <a:ea typeface="微软雅黑" panose="020b0503020204020204" pitchFamily="34" charset="-122"/>
                          <a:cs typeface="Times New Roman" panose="02020603050405020304"/>
                        </a:rPr>
                        <a:t>平衡状态</a:t>
                      </a:r>
                      <a:endParaRPr lang="zh-CN" sz="2400" b="1"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chemeClr val="bg1">
                        <a:lumMod val="95000"/>
                      </a:schemeClr>
                    </a:solidFill>
                  </a:tcPr>
                </a:tc>
                <a:tc hMerge="1">
                  <a:txBody>
                    <a:bodyPr vert="horz" wrap="square"/>
                    <a:lstStyle/>
                    <a:p/>
                  </a:txBody>
                  <a:tcPr/>
                </a:tc>
                <a:tc>
                  <a:txBody>
                    <a:bodyPr vert="horz" wrap="square"/>
                    <a:lstStyle/>
                    <a:p>
                      <a:pPr>
                        <a:lnSpc>
                          <a:spcPct val="150000"/>
                        </a:lnSpc>
                        <a:spcAft>
                          <a:spcPct val="0"/>
                        </a:spcAft>
                      </a:pP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　物体受到几个力的作用时，如果保持</a:t>
                      </a:r>
                      <a:r>
                        <a:rPr lang="zh-CN" sz="2400" u="sng" kern="10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en-US" altLang="zh-CN" sz="2400" u="sng" kern="100"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sz="2400" u="sng" kern="10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或</a:t>
                      </a:r>
                      <a:r>
                        <a:rPr lang="zh-CN" sz="2400" u="sng" kern="10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en-US" altLang="zh-CN" sz="2400" u="sng" kern="100"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sz="2400" u="sng" kern="10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状态，我们就说这几个力相互平衡，这时物体处于平衡状态</a:t>
                      </a: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 </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25324" marR="25324"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r>
              <a:tr h="1458682">
                <a:tc>
                  <a:txBody>
                    <a:bodyPr vert="horz" wrap="square"/>
                    <a:lstStyle/>
                    <a:p>
                      <a:pPr algn="ctr">
                        <a:lnSpc>
                          <a:spcPct val="150000"/>
                        </a:lnSpc>
                        <a:spcAft>
                          <a:spcPct val="0"/>
                        </a:spcAft>
                      </a:pPr>
                      <a:r>
                        <a:rPr lang="zh-CN" sz="2400" b="1" kern="100" smtClean="0">
                          <a:solidFill>
                            <a:srgbClr val="000000"/>
                          </a:solidFill>
                          <a:latin typeface="微软雅黑" panose="020b0503020204020204" pitchFamily="34" charset="-122"/>
                          <a:ea typeface="微软雅黑" panose="020b0503020204020204" pitchFamily="34" charset="-122"/>
                          <a:cs typeface="Times New Roman" panose="02020603050405020304"/>
                        </a:rPr>
                        <a:t>二力平衡</a:t>
                      </a:r>
                      <a:endParaRPr lang="zh-CN" sz="2400" b="1"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chemeClr val="bg1">
                        <a:lumMod val="95000"/>
                      </a:schemeClr>
                    </a:solidFill>
                  </a:tcPr>
                </a:tc>
                <a:tc>
                  <a:txBody>
                    <a:bodyPr vert="horz" wrap="square"/>
                    <a:lstStyle/>
                    <a:p>
                      <a:pPr algn="ctr">
                        <a:lnSpc>
                          <a:spcPct val="150000"/>
                        </a:lnSpc>
                        <a:spcAft>
                          <a:spcPct val="0"/>
                        </a:spcAft>
                      </a:pPr>
                      <a:r>
                        <a:rPr lang="zh-CN" sz="2400" b="1" kern="100" smtClean="0">
                          <a:solidFill>
                            <a:srgbClr val="000000"/>
                          </a:solidFill>
                          <a:latin typeface="微软雅黑" panose="020b0503020204020204" pitchFamily="34" charset="-122"/>
                          <a:ea typeface="微软雅黑" panose="020b0503020204020204" pitchFamily="34" charset="-122"/>
                          <a:cs typeface="Times New Roman" panose="02020603050405020304"/>
                        </a:rPr>
                        <a:t>定义</a:t>
                      </a:r>
                      <a:endParaRPr lang="zh-CN" sz="2400" b="1"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chemeClr val="bg1">
                        <a:lumMod val="95000"/>
                      </a:schemeClr>
                    </a:solidFill>
                  </a:tcPr>
                </a:tc>
                <a:tc>
                  <a:txBody>
                    <a:bodyPr vert="horz" wrap="square"/>
                    <a:lstStyle/>
                    <a:p>
                      <a:pPr>
                        <a:lnSpc>
                          <a:spcPct val="150000"/>
                        </a:lnSpc>
                        <a:spcAft>
                          <a:spcPct val="0"/>
                        </a:spcAft>
                      </a:pP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　物体在两个力的作用下保持静止或匀速直线运动状态，我们就说这两个力平衡。</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ct val="0"/>
                        </a:spcAft>
                      </a:pP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　条件：作用在</a:t>
                      </a:r>
                      <a:r>
                        <a:rPr lang="zh-CN" sz="2400" u="sng" kern="10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物体上，大小</a:t>
                      </a:r>
                      <a:r>
                        <a:rPr lang="zh-CN" sz="2400" u="sng" kern="10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，方向</a:t>
                      </a:r>
                      <a:r>
                        <a:rPr lang="zh-CN" sz="2400" u="sng" kern="10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，作用在同一直线上</a:t>
                      </a: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 </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25324" marR="25324"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r>
            </a:tbl>
          </a:graphicData>
        </a:graphic>
      </p:graphicFrame>
      <p:sp>
        <p:nvSpPr>
          <p:cNvPr id="6" name="文本框 1"/>
          <p:cNvSpPr txBox="1">
            <a:spLocks noChangeArrowheads="1"/>
          </p:cNvSpPr>
          <p:nvPr/>
        </p:nvSpPr>
        <p:spPr bwMode="auto">
          <a:xfrm>
            <a:off x="7952594" y="1358092"/>
            <a:ext cx="688256" cy="561427"/>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2400" b="1" smtClean="0">
                <a:solidFill>
                  <a:srgbClr val="A50021"/>
                </a:solidFill>
                <a:latin typeface="微软雅黑" panose="020b0503020204020204" pitchFamily="34" charset="-122"/>
                <a:ea typeface="微软雅黑" panose="020b0503020204020204" pitchFamily="34" charset="-122"/>
              </a:rPr>
              <a:t>静止</a:t>
            </a:r>
            <a:endParaRPr lang="en-US" altLang="zh-CN" sz="2400" b="1">
              <a:solidFill>
                <a:srgbClr val="A50021"/>
              </a:solidFill>
              <a:latin typeface="微软雅黑" panose="020b0503020204020204" pitchFamily="34" charset="-122"/>
              <a:ea typeface="微软雅黑" panose="020b0503020204020204" pitchFamily="34" charset="-122"/>
            </a:endParaRPr>
          </a:p>
        </p:txBody>
      </p:sp>
      <p:sp>
        <p:nvSpPr>
          <p:cNvPr id="7" name="文本框 1"/>
          <p:cNvSpPr txBox="1">
            <a:spLocks noChangeArrowheads="1"/>
          </p:cNvSpPr>
          <p:nvPr/>
        </p:nvSpPr>
        <p:spPr bwMode="auto">
          <a:xfrm>
            <a:off x="9309916" y="1439607"/>
            <a:ext cx="1919363" cy="561427"/>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2400" b="1" smtClean="0">
                <a:solidFill>
                  <a:srgbClr val="A50021"/>
                </a:solidFill>
                <a:latin typeface="微软雅黑" panose="020b0503020204020204" pitchFamily="34" charset="-122"/>
                <a:ea typeface="微软雅黑" panose="020b0503020204020204" pitchFamily="34" charset="-122"/>
              </a:rPr>
              <a:t>匀速直线运动</a:t>
            </a:r>
            <a:endParaRPr lang="en-US" altLang="zh-CN" sz="2400" b="1">
              <a:solidFill>
                <a:srgbClr val="A50021"/>
              </a:solidFill>
              <a:latin typeface="微软雅黑" panose="020b0503020204020204" pitchFamily="34" charset="-122"/>
              <a:ea typeface="微软雅黑" panose="020b0503020204020204" pitchFamily="34" charset="-122"/>
            </a:endParaRPr>
          </a:p>
        </p:txBody>
      </p:sp>
      <p:sp>
        <p:nvSpPr>
          <p:cNvPr id="8" name="文本框 1"/>
          <p:cNvSpPr txBox="1">
            <a:spLocks noChangeArrowheads="1"/>
          </p:cNvSpPr>
          <p:nvPr/>
        </p:nvSpPr>
        <p:spPr bwMode="auto">
          <a:xfrm>
            <a:off x="4741983" y="3501232"/>
            <a:ext cx="996033" cy="561427"/>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2400" b="1" smtClean="0">
                <a:solidFill>
                  <a:srgbClr val="A50021"/>
                </a:solidFill>
                <a:latin typeface="微软雅黑" panose="020b0503020204020204" pitchFamily="34" charset="-122"/>
                <a:ea typeface="微软雅黑" panose="020b0503020204020204" pitchFamily="34" charset="-122"/>
              </a:rPr>
              <a:t>同一　</a:t>
            </a:r>
            <a:endParaRPr lang="en-US" altLang="zh-CN" sz="2400" b="1">
              <a:solidFill>
                <a:srgbClr val="A50021"/>
              </a:solidFill>
              <a:latin typeface="微软雅黑" panose="020b0503020204020204" pitchFamily="34" charset="-122"/>
              <a:ea typeface="微软雅黑" panose="020b0503020204020204" pitchFamily="34" charset="-122"/>
            </a:endParaRPr>
          </a:p>
        </p:txBody>
      </p:sp>
      <p:sp>
        <p:nvSpPr>
          <p:cNvPr id="9" name="文本框 1"/>
          <p:cNvSpPr txBox="1">
            <a:spLocks noChangeArrowheads="1"/>
          </p:cNvSpPr>
          <p:nvPr/>
        </p:nvSpPr>
        <p:spPr bwMode="auto">
          <a:xfrm>
            <a:off x="7523966" y="3511309"/>
            <a:ext cx="688256" cy="561427"/>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2400" b="1" smtClean="0">
                <a:solidFill>
                  <a:srgbClr val="A50021"/>
                </a:solidFill>
                <a:latin typeface="微软雅黑" panose="020b0503020204020204" pitchFamily="34" charset="-122"/>
                <a:ea typeface="微软雅黑" panose="020b0503020204020204" pitchFamily="34" charset="-122"/>
              </a:rPr>
              <a:t>相等</a:t>
            </a:r>
            <a:endParaRPr lang="en-US" altLang="zh-CN" sz="2400" b="1">
              <a:solidFill>
                <a:srgbClr val="A50021"/>
              </a:solidFill>
              <a:latin typeface="微软雅黑" panose="020b0503020204020204" pitchFamily="34" charset="-122"/>
              <a:ea typeface="微软雅黑" panose="020b0503020204020204" pitchFamily="34" charset="-122"/>
            </a:endParaRPr>
          </a:p>
        </p:txBody>
      </p:sp>
      <p:sp>
        <p:nvSpPr>
          <p:cNvPr id="10" name="文本框 1"/>
          <p:cNvSpPr txBox="1">
            <a:spLocks noChangeArrowheads="1"/>
          </p:cNvSpPr>
          <p:nvPr/>
        </p:nvSpPr>
        <p:spPr bwMode="auto">
          <a:xfrm>
            <a:off x="9381354" y="3501232"/>
            <a:ext cx="688256" cy="561427"/>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2400" b="1" smtClean="0">
                <a:solidFill>
                  <a:srgbClr val="A50021"/>
                </a:solidFill>
                <a:latin typeface="微软雅黑" panose="020b0503020204020204" pitchFamily="34" charset="-122"/>
                <a:ea typeface="微软雅黑" panose="020b0503020204020204" pitchFamily="34" charset="-122"/>
              </a:rPr>
              <a:t>相反</a:t>
            </a:r>
            <a:endParaRPr lang="en-US" altLang="zh-CN" sz="2400" b="1">
              <a:solidFill>
                <a:srgbClr val="A50021"/>
              </a:solidFill>
              <a:latin typeface="微软雅黑" panose="020b0503020204020204" pitchFamily="34" charset="-122"/>
              <a:ea typeface="微软雅黑" panose="020b0503020204020204" pitchFamily="34" charset="-122"/>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nodeType="clickPar">
                      <p:stCondLst>
                        <p:cond delay="indefinite"/>
                      </p:stCondLst>
                      <p:childTnLst>
                        <p:par>
                          <p:cTn id="19" fill="hold" nodeType="after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nodeType="clickPar">
                      <p:stCondLst>
                        <p:cond delay="indefinite"/>
                      </p:stCondLst>
                      <p:childTnLst>
                        <p:par>
                          <p:cTn id="24" fill="hold" nodeType="after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Lst>
  </p:timing>
</p:sld>
</file>

<file path=ppt/slides/slide1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18" name="TextBox 17"/>
          <p:cNvSpPr txBox="1"/>
          <p:nvPr/>
        </p:nvSpPr>
        <p:spPr>
          <a:xfrm>
            <a:off x="4002" y="1929596"/>
            <a:ext cx="447609" cy="3143272"/>
          </a:xfrm>
          <a:prstGeom prst="rect">
            <a:avLst/>
          </a:prstGeom>
          <a:noFill/>
        </p:spPr>
        <p:txBody>
          <a:bodyPr vert="eaVert" wrap="square" lIns="72000" tIns="36000" rIns="36000" bIns="36000" rtlCol="0" anchor="ctr" anchorCtr="0">
            <a:spAutoFit/>
          </a:bodyPr>
          <a:lstStyle/>
          <a:p>
            <a:r>
              <a:rPr lang="zh-CN" altLang="en-US" sz="2200" spc="600" smtClean="0">
                <a:solidFill>
                  <a:schemeClr val="bg1"/>
                </a:solidFill>
                <a:latin typeface="微软雅黑" panose="020b0503020204020204" pitchFamily="34" charset="-122"/>
                <a:ea typeface="微软雅黑" panose="020b0503020204020204" pitchFamily="34" charset="-122"/>
              </a:rPr>
              <a:t>教材梳理 夯实基础</a:t>
            </a:r>
            <a:endParaRPr lang="zh-CN" altLang="en-US" sz="2200" spc="600" smtClean="0">
              <a:solidFill>
                <a:schemeClr val="bg1"/>
              </a:solidFill>
              <a:latin typeface="微软雅黑" panose="020b0503020204020204" pitchFamily="34" charset="-122"/>
              <a:ea typeface="微软雅黑" panose="020b0503020204020204" pitchFamily="34" charset="-122"/>
            </a:endParaRPr>
          </a:p>
        </p:txBody>
      </p:sp>
      <p:graphicFrame>
        <p:nvGraphicFramePr>
          <p:cNvPr id="5" name="表格 4"/>
          <p:cNvGraphicFramePr>
            <a:graphicFrameLocks noGrp="1"/>
          </p:cNvGraphicFramePr>
          <p:nvPr/>
        </p:nvGraphicFramePr>
        <p:xfrm>
          <a:off x="880232" y="929464"/>
          <a:ext cx="11001452" cy="5486400"/>
        </p:xfrm>
        <a:graphic>
          <a:graphicData uri="http://schemas.openxmlformats.org/drawingml/2006/table">
            <a:tbl>
              <a:tblPr/>
              <a:tblGrid>
                <a:gridCol w="857256"/>
                <a:gridCol w="785818"/>
                <a:gridCol w="9358378"/>
              </a:tblGrid>
              <a:tr h="1041916">
                <a:tc>
                  <a:txBody>
                    <a:bodyPr vert="horz" wrap="square"/>
                    <a:lstStyle/>
                    <a:p>
                      <a:pPr algn="ctr">
                        <a:lnSpc>
                          <a:spcPct val="150000"/>
                        </a:lnSpc>
                        <a:spcAft>
                          <a:spcPct val="0"/>
                        </a:spcAft>
                      </a:pPr>
                      <a:r>
                        <a:rPr lang="zh-CN" sz="2400" b="1" kern="100" smtClean="0">
                          <a:solidFill>
                            <a:srgbClr val="000000"/>
                          </a:solidFill>
                          <a:latin typeface="微软雅黑" panose="020b0503020204020204" pitchFamily="34" charset="-122"/>
                          <a:ea typeface="微软雅黑" panose="020b0503020204020204" pitchFamily="34" charset="-122"/>
                          <a:cs typeface="Times New Roman" panose="02020603050405020304"/>
                        </a:rPr>
                        <a:t>二力平衡</a:t>
                      </a:r>
                      <a:endParaRPr lang="zh-CN" sz="2400" b="1"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chemeClr val="bg1">
                        <a:lumMod val="95000"/>
                      </a:schemeClr>
                    </a:solidFill>
                  </a:tcPr>
                </a:tc>
                <a:tc>
                  <a:txBody>
                    <a:bodyPr vert="horz" wrap="square"/>
                    <a:lstStyle/>
                    <a:p>
                      <a:pPr algn="ctr">
                        <a:lnSpc>
                          <a:spcPct val="150000"/>
                        </a:lnSpc>
                        <a:spcAft>
                          <a:spcPct val="0"/>
                        </a:spcAft>
                      </a:pPr>
                      <a:r>
                        <a:rPr lang="zh-CN" sz="2400" b="1" kern="100" smtClean="0">
                          <a:solidFill>
                            <a:srgbClr val="000000"/>
                          </a:solidFill>
                          <a:latin typeface="微软雅黑" panose="020b0503020204020204" pitchFamily="34" charset="-122"/>
                          <a:ea typeface="微软雅黑" panose="020b0503020204020204" pitchFamily="34" charset="-122"/>
                          <a:cs typeface="Times New Roman" panose="02020603050405020304"/>
                        </a:rPr>
                        <a:t>区别</a:t>
                      </a:r>
                      <a:endParaRPr lang="zh-CN" sz="2400" b="1"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chemeClr val="bg1">
                        <a:lumMod val="95000"/>
                      </a:schemeClr>
                    </a:solidFill>
                  </a:tcPr>
                </a:tc>
                <a:tc>
                  <a:txBody>
                    <a:bodyPr vert="horz" wrap="square"/>
                    <a:lstStyle/>
                    <a:p>
                      <a:pPr>
                        <a:lnSpc>
                          <a:spcPct val="150000"/>
                        </a:lnSpc>
                        <a:spcAft>
                          <a:spcPct val="0"/>
                        </a:spcAft>
                      </a:pP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　平衡力与相互作用力的区别：平衡力作用在同一物体上（如图甲），相互作用力作用在两个不同的物体上（如图乙</a:t>
                      </a:r>
                      <a:r>
                        <a:rPr lang="zh-CN" sz="2400" kern="100" smtClean="0">
                          <a:solidFill>
                            <a:srgbClr val="000000"/>
                          </a:solidFill>
                          <a:latin typeface="微软雅黑" panose="020b0503020204020204" pitchFamily="34" charset="-122"/>
                          <a:ea typeface="微软雅黑" panose="020b0503020204020204" pitchFamily="34" charset="-122"/>
                          <a:cs typeface="Times New Roman" panose="02020603050405020304"/>
                        </a:rPr>
                        <a:t>）</a:t>
                      </a:r>
                      <a:endParaRPr lang="en-US" altLang="zh-CN" sz="2400" kern="100"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ct val="0"/>
                        </a:spcAft>
                      </a:pPr>
                      <a:endParaRPr lang="en-US" altLang="zh-CN" sz="2400" kern="100"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ct val="0"/>
                        </a:spcAft>
                      </a:pPr>
                      <a:endParaRPr lang="en-US" altLang="zh-CN" sz="2400" kern="100"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ct val="0"/>
                        </a:spcAft>
                      </a:pPr>
                      <a:endParaRPr lang="en-US" altLang="zh-CN" sz="2400" kern="100"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ct val="0"/>
                        </a:spcAft>
                      </a:pP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25324" marR="25324"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r>
              <a:tr h="1875448">
                <a:tc gridSpan="2">
                  <a:txBody>
                    <a:bodyPr vert="horz" wrap="square"/>
                    <a:lstStyle/>
                    <a:p>
                      <a:pPr algn="ctr">
                        <a:lnSpc>
                          <a:spcPct val="150000"/>
                        </a:lnSpc>
                        <a:spcAft>
                          <a:spcPct val="0"/>
                        </a:spcAft>
                      </a:pPr>
                      <a:r>
                        <a:rPr lang="zh-CN" sz="2400" b="1" kern="100">
                          <a:solidFill>
                            <a:srgbClr val="000000"/>
                          </a:solidFill>
                          <a:latin typeface="微软雅黑" panose="020b0503020204020204" pitchFamily="34" charset="-122"/>
                          <a:ea typeface="微软雅黑" panose="020b0503020204020204" pitchFamily="34" charset="-122"/>
                          <a:cs typeface="Times New Roman" panose="02020603050405020304"/>
                        </a:rPr>
                        <a:t>力与</a:t>
                      </a:r>
                      <a:r>
                        <a:rPr lang="zh-CN" sz="2400" b="1" kern="100" smtClean="0">
                          <a:solidFill>
                            <a:srgbClr val="000000"/>
                          </a:solidFill>
                          <a:latin typeface="微软雅黑" panose="020b0503020204020204" pitchFamily="34" charset="-122"/>
                          <a:ea typeface="微软雅黑" panose="020b0503020204020204" pitchFamily="34" charset="-122"/>
                          <a:cs typeface="Times New Roman" panose="02020603050405020304"/>
                        </a:rPr>
                        <a:t>运动的</a:t>
                      </a:r>
                      <a:r>
                        <a:rPr lang="zh-CN" sz="2400" b="1" kern="100">
                          <a:solidFill>
                            <a:srgbClr val="000000"/>
                          </a:solidFill>
                          <a:latin typeface="微软雅黑" panose="020b0503020204020204" pitchFamily="34" charset="-122"/>
                          <a:ea typeface="微软雅黑" panose="020b0503020204020204" pitchFamily="34" charset="-122"/>
                          <a:cs typeface="Times New Roman" panose="02020603050405020304"/>
                        </a:rPr>
                        <a:t>关系</a:t>
                      </a:r>
                      <a:endParaRPr lang="zh-CN" sz="2400" b="1"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chemeClr val="bg1">
                        <a:lumMod val="95000"/>
                      </a:schemeClr>
                    </a:solidFill>
                  </a:tcPr>
                </a:tc>
                <a:tc hMerge="1">
                  <a:txBody>
                    <a:bodyPr vert="horz" wrap="square"/>
                    <a:lstStyle/>
                    <a:p/>
                  </a:txBody>
                  <a:tcPr/>
                </a:tc>
                <a:tc>
                  <a:txBody>
                    <a:bodyPr vert="horz" wrap="square"/>
                    <a:lstStyle/>
                    <a:p>
                      <a:pPr>
                        <a:lnSpc>
                          <a:spcPct val="150000"/>
                        </a:lnSpc>
                        <a:spcAft>
                          <a:spcPct val="0"/>
                        </a:spcAft>
                      </a:pP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　</a:t>
                      </a: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①</a:t>
                      </a: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不受力或受平衡力：物体保持静止或匀速直线运动状态；</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ct val="0"/>
                        </a:spcAft>
                      </a:pP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　受非平衡力：物体运动状态改变，如匀速圆周运动。</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ct val="0"/>
                        </a:spcAft>
                      </a:pP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　</a:t>
                      </a: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②</a:t>
                      </a: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运动状态改变，一定受到力的作用，但物体受到力的作用，运动状态不一定改变（如受到平衡力作用）</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25324" marR="25324"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r>
            </a:tbl>
          </a:graphicData>
        </a:graphic>
      </p:graphicFrame>
      <p:pic>
        <p:nvPicPr>
          <p:cNvPr id="98305" name="QZ23.EPS"/>
          <p:cNvPicPr>
            <a:picLocks noChangeAspect="1" noChangeArrowheads="1"/>
          </p:cNvPicPr>
          <p:nvPr/>
        </p:nvPicPr>
        <p:blipFill>
          <a:blip r:embed="rId2">
            <a:clrChange>
              <a:clrFrom>
                <a:srgbClr val="FFFFFF"/>
              </a:clrFrom>
              <a:clrTo>
                <a:srgbClr val="FFFFFF">
                  <a:alpha val="0"/>
                </a:srgbClr>
              </a:clrTo>
            </a:clrChange>
          </a:blip>
          <a:stretch>
            <a:fillRect/>
          </a:stretch>
        </p:blipFill>
        <p:spPr bwMode="auto">
          <a:xfrm>
            <a:off x="4237818" y="2143910"/>
            <a:ext cx="3500462" cy="1869357"/>
          </a:xfrm>
          <a:prstGeom prst="rect">
            <a:avLst/>
          </a:prstGeom>
          <a:noFill/>
        </p:spPr>
      </p:pic>
      <p:sp>
        <p:nvSpPr>
          <p:cNvPr id="6" name="矩形 5"/>
          <p:cNvSpPr/>
          <p:nvPr/>
        </p:nvSpPr>
        <p:spPr>
          <a:xfrm>
            <a:off x="10751664" y="348407"/>
            <a:ext cx="1415772" cy="581057"/>
          </a:xfrm>
          <a:prstGeom prst="rect">
            <a:avLst/>
          </a:prstGeom>
        </p:spPr>
        <p:txBody>
          <a:bodyPr wrap="none">
            <a:spAutoFit/>
          </a:bodyPr>
          <a:lstStyle/>
          <a:p>
            <a:pPr>
              <a:lnSpc>
                <a:spcPct val="150000"/>
              </a:lnSpc>
            </a:pPr>
            <a:r>
              <a:rPr lang="zh-CN" altLang="en-US" smtClean="0">
                <a:latin typeface="微软雅黑" panose="020b0503020204020204" pitchFamily="34" charset="-122"/>
                <a:ea typeface="微软雅黑" panose="020b0503020204020204" pitchFamily="34" charset="-122"/>
              </a:rPr>
              <a:t>（续表）</a:t>
            </a:r>
            <a:endParaRPr lang="zh-CN" altLang="en-US">
              <a:latin typeface="微软雅黑" panose="020b0503020204020204" pitchFamily="34" charset="-122"/>
              <a:ea typeface="微软雅黑" panose="020b0503020204020204" pitchFamily="34" charset="-122"/>
            </a:endParaRPr>
          </a:p>
        </p:txBody>
      </p:sp>
    </p:spTree>
  </p:cSld>
  <p:clrMapOvr>
    <a:masterClrMapping/>
  </p:clrMapOvr>
  <p:transition>
    <p:fade/>
  </p:transition>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TextBox 3"/>
          <p:cNvSpPr txBox="1"/>
          <p:nvPr/>
        </p:nvSpPr>
        <p:spPr>
          <a:xfrm>
            <a:off x="3997" y="1929596"/>
            <a:ext cx="447609" cy="3143272"/>
          </a:xfrm>
          <a:prstGeom prst="rect">
            <a:avLst/>
          </a:prstGeom>
          <a:noFill/>
        </p:spPr>
        <p:txBody>
          <a:bodyPr vert="eaVert" wrap="square" lIns="72000" tIns="36000" rIns="36000" bIns="36000" rtlCol="0" anchor="ctr" anchorCtr="0">
            <a:spAutoFit/>
          </a:bodyPr>
          <a:lstStyle/>
          <a:p>
            <a:r>
              <a:rPr lang="zh-CN" altLang="en-US" sz="2200" spc="600" smtClean="0">
                <a:solidFill>
                  <a:schemeClr val="bg1"/>
                </a:solidFill>
                <a:latin typeface="微软雅黑" panose="020b0503020204020204" pitchFamily="34" charset="-122"/>
                <a:ea typeface="微软雅黑" panose="020b0503020204020204" pitchFamily="34" charset="-122"/>
              </a:rPr>
              <a:t>思维导图 构建体系</a:t>
            </a:r>
            <a:endParaRPr lang="zh-CN" altLang="en-US" sz="2200" spc="600">
              <a:solidFill>
                <a:schemeClr val="bg1"/>
              </a:solidFill>
              <a:latin typeface="微软雅黑" panose="020b0503020204020204" pitchFamily="34" charset="-122"/>
              <a:ea typeface="微软雅黑" panose="020b0503020204020204" pitchFamily="34" charset="-122"/>
            </a:endParaRPr>
          </a:p>
        </p:txBody>
      </p:sp>
      <p:sp>
        <p:nvSpPr>
          <p:cNvPr id="7" name="TextBox 15"/>
          <p:cNvSpPr txBox="1"/>
          <p:nvPr/>
        </p:nvSpPr>
        <p:spPr>
          <a:xfrm>
            <a:off x="1023108" y="1247550"/>
            <a:ext cx="10715700" cy="2842692"/>
          </a:xfrm>
          <a:prstGeom prst="rect">
            <a:avLst/>
          </a:prstGeom>
          <a:noFill/>
        </p:spPr>
        <p:txBody>
          <a:bodyPr wrap="square" lIns="36000" tIns="36000" rIns="36000" bIns="36000"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just">
              <a:lnSpc>
                <a:spcPct val="150000"/>
              </a:lnSpc>
            </a:pPr>
            <a:r>
              <a:rPr lang="en-US" altLang="zh-CN" sz="2400" b="1" spc="150" smtClean="0">
                <a:solidFill>
                  <a:srgbClr val="1BB18D"/>
                </a:solidFill>
                <a:latin typeface="微软雅黑" panose="020b0503020204020204" pitchFamily="34" charset="-122"/>
                <a:ea typeface="微软雅黑" panose="020b0503020204020204" pitchFamily="34" charset="-122"/>
              </a:rPr>
              <a:t>|</a:t>
            </a:r>
            <a:r>
              <a:rPr lang="zh-CN" altLang="en-US" sz="2400" b="1" spc="150" smtClean="0">
                <a:solidFill>
                  <a:srgbClr val="1BB18D"/>
                </a:solidFill>
                <a:latin typeface="微软雅黑" panose="020b0503020204020204" pitchFamily="34" charset="-122"/>
                <a:ea typeface="微软雅黑" panose="020b0503020204020204" pitchFamily="34" charset="-122"/>
              </a:rPr>
              <a:t>课标要求</a:t>
            </a:r>
            <a:r>
              <a:rPr lang="en-US" altLang="zh-CN" sz="2400" b="1" spc="150" smtClean="0">
                <a:solidFill>
                  <a:srgbClr val="1BB18D"/>
                </a:solidFill>
                <a:latin typeface="微软雅黑" panose="020b0503020204020204" pitchFamily="34" charset="-122"/>
                <a:ea typeface="微软雅黑" panose="020b0503020204020204" pitchFamily="34" charset="-122"/>
              </a:rPr>
              <a:t>|</a:t>
            </a:r>
            <a:endParaRPr lang="en-US" altLang="zh-CN" sz="2400" b="1" spc="150" smtClean="0">
              <a:solidFill>
                <a:srgbClr val="1BB18D"/>
              </a:solidFill>
              <a:latin typeface="微软雅黑" panose="020b0503020204020204" pitchFamily="34" charset="-122"/>
              <a:ea typeface="微软雅黑" panose="020b0503020204020204" pitchFamily="34" charset="-122"/>
            </a:endParaRPr>
          </a:p>
          <a:p>
            <a:pPr algn="just">
              <a:lnSpc>
                <a:spcPct val="150000"/>
              </a:lnSpc>
            </a:pPr>
            <a:r>
              <a:rPr lang="en-US" altLang="zh-CN" sz="2400" spc="150" smtClean="0">
                <a:latin typeface="微软雅黑" panose="020b0503020204020204" pitchFamily="34" charset="-122"/>
                <a:ea typeface="微软雅黑" panose="020b0503020204020204" pitchFamily="34" charset="-122"/>
              </a:rPr>
              <a:t>1.</a:t>
            </a:r>
            <a:r>
              <a:rPr lang="zh-CN" altLang="en-US" sz="2400" spc="150" smtClean="0">
                <a:latin typeface="微软雅黑" panose="020b0503020204020204" pitchFamily="34" charset="-122"/>
                <a:ea typeface="微软雅黑" panose="020b0503020204020204" pitchFamily="34" charset="-122"/>
              </a:rPr>
              <a:t>通过常见事例或实验，了解重力、弹力和摩擦力，认识力的作用效果。</a:t>
            </a:r>
            <a:endParaRPr lang="zh-CN" altLang="en-US" sz="2400" spc="150" smtClean="0">
              <a:latin typeface="微软雅黑" panose="020b0503020204020204" pitchFamily="34" charset="-122"/>
              <a:ea typeface="微软雅黑" panose="020b0503020204020204" pitchFamily="34" charset="-122"/>
            </a:endParaRPr>
          </a:p>
          <a:p>
            <a:pPr algn="just">
              <a:lnSpc>
                <a:spcPct val="150000"/>
              </a:lnSpc>
            </a:pPr>
            <a:r>
              <a:rPr lang="en-US" altLang="zh-CN" sz="2400" spc="150" smtClean="0">
                <a:latin typeface="微软雅黑" panose="020b0503020204020204" pitchFamily="34" charset="-122"/>
                <a:ea typeface="微软雅黑" panose="020b0503020204020204" pitchFamily="34" charset="-122"/>
              </a:rPr>
              <a:t>2.</a:t>
            </a:r>
            <a:r>
              <a:rPr lang="zh-CN" altLang="en-US" sz="2400" spc="150" smtClean="0">
                <a:latin typeface="微软雅黑" panose="020b0503020204020204" pitchFamily="34" charset="-122"/>
                <a:ea typeface="微软雅黑" panose="020b0503020204020204" pitchFamily="34" charset="-122"/>
              </a:rPr>
              <a:t>用示意图描述力。会测量力的大小。知道二力平衡条件。</a:t>
            </a:r>
            <a:endParaRPr lang="zh-CN" altLang="en-US" sz="2400" spc="150" smtClean="0">
              <a:latin typeface="微软雅黑" panose="020b0503020204020204" pitchFamily="34" charset="-122"/>
              <a:ea typeface="微软雅黑" panose="020b0503020204020204" pitchFamily="34" charset="-122"/>
            </a:endParaRPr>
          </a:p>
          <a:p>
            <a:pPr algn="just">
              <a:lnSpc>
                <a:spcPct val="150000"/>
              </a:lnSpc>
            </a:pPr>
            <a:r>
              <a:rPr lang="en-US" altLang="zh-CN" sz="2400" spc="150" smtClean="0">
                <a:latin typeface="微软雅黑" panose="020b0503020204020204" pitchFamily="34" charset="-122"/>
                <a:ea typeface="微软雅黑" panose="020b0503020204020204" pitchFamily="34" charset="-122"/>
              </a:rPr>
              <a:t>3.</a:t>
            </a:r>
            <a:r>
              <a:rPr lang="zh-CN" altLang="en-US" sz="2400" spc="150" smtClean="0">
                <a:latin typeface="微软雅黑" panose="020b0503020204020204" pitchFamily="34" charset="-122"/>
                <a:ea typeface="微软雅黑" panose="020b0503020204020204" pitchFamily="34" charset="-122"/>
              </a:rPr>
              <a:t>通过实验，认识牛顿第一定律。用物体的惯性解释自然界和生活中的有关现象。</a:t>
            </a:r>
            <a:endParaRPr lang="zh-CN" altLang="en-US" sz="2400" spc="150" smtClean="0">
              <a:latin typeface="微软雅黑" panose="020b0503020204020204" pitchFamily="34" charset="-122"/>
              <a:ea typeface="微软雅黑" panose="020b0503020204020204" pitchFamily="34" charset="-122"/>
            </a:endParaRPr>
          </a:p>
        </p:txBody>
      </p:sp>
    </p:spTree>
  </p:cSld>
  <p:clrMapOvr>
    <a:masterClrMapping/>
  </p:clrMapOvr>
  <p:transition>
    <p:diamond/>
  </p:transition>
  <p:timing/>
</p:sld>
</file>

<file path=ppt/slides/slide2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TextBox 4"/>
          <p:cNvSpPr txBox="1"/>
          <p:nvPr/>
        </p:nvSpPr>
        <p:spPr>
          <a:xfrm>
            <a:off x="4002" y="1929596"/>
            <a:ext cx="447609" cy="3143272"/>
          </a:xfrm>
          <a:prstGeom prst="rect">
            <a:avLst/>
          </a:prstGeom>
          <a:noFill/>
        </p:spPr>
        <p:txBody>
          <a:bodyPr vert="eaVert" wrap="square" lIns="72000" tIns="36000" rIns="36000" bIns="36000" rtlCol="0" anchor="ctr" anchorCtr="0">
            <a:spAutoFit/>
          </a:bodyPr>
          <a:lstStyle/>
          <a:p>
            <a:r>
              <a:rPr lang="zh-CN" altLang="en-US" sz="2200" spc="600" smtClean="0">
                <a:solidFill>
                  <a:schemeClr val="bg1"/>
                </a:solidFill>
                <a:latin typeface="微软雅黑" panose="020b0503020204020204" pitchFamily="34" charset="-122"/>
                <a:ea typeface="微软雅黑" panose="020b0503020204020204" pitchFamily="34" charset="-122"/>
              </a:rPr>
              <a:t>重难突破 能力提升</a:t>
            </a:r>
            <a:endParaRPr lang="zh-CN" altLang="en-US" sz="2200" spc="600" smtClean="0">
              <a:solidFill>
                <a:schemeClr val="bg1"/>
              </a:solidFill>
              <a:latin typeface="微软雅黑" panose="020b0503020204020204" pitchFamily="34" charset="-122"/>
              <a:ea typeface="微软雅黑" panose="020b0503020204020204" pitchFamily="34" charset="-122"/>
            </a:endParaRPr>
          </a:p>
        </p:txBody>
      </p:sp>
      <p:sp>
        <p:nvSpPr>
          <p:cNvPr id="16" name="TextBox 15"/>
          <p:cNvSpPr txBox="1"/>
          <p:nvPr/>
        </p:nvSpPr>
        <p:spPr>
          <a:xfrm>
            <a:off x="880232" y="641034"/>
            <a:ext cx="10858576" cy="642924"/>
          </a:xfrm>
          <a:prstGeom prst="rect">
            <a:avLst/>
          </a:prstGeom>
          <a:solidFill>
            <a:schemeClr val="bg1"/>
          </a:solidFill>
        </p:spPr>
        <p:txBody>
          <a:bodyPr wrap="square" lIns="36000" tIns="36000" rIns="36000" bIns="36000"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2800" b="1" spc="150" smtClean="0">
                <a:solidFill>
                  <a:srgbClr val="1CB691"/>
                </a:solidFill>
                <a:latin typeface="微软雅黑" panose="020b0503020204020204" pitchFamily="34" charset="-122"/>
                <a:ea typeface="微软雅黑" panose="020b0503020204020204" pitchFamily="34" charset="-122"/>
              </a:rPr>
              <a:t>重难一　牛顿第一定律　惯性</a:t>
            </a:r>
            <a:endParaRPr lang="zh-CN" altLang="en-US" sz="2800" b="1" spc="150" smtClean="0">
              <a:solidFill>
                <a:srgbClr val="FF0000"/>
              </a:solidFill>
              <a:latin typeface="微软雅黑" panose="020b0503020204020204" pitchFamily="34" charset="-122"/>
              <a:ea typeface="微软雅黑" panose="020b0503020204020204" pitchFamily="34" charset="-122"/>
            </a:endParaRPr>
          </a:p>
        </p:txBody>
      </p:sp>
      <p:sp>
        <p:nvSpPr>
          <p:cNvPr id="7" name="文本框 1"/>
          <p:cNvSpPr txBox="1">
            <a:spLocks noChangeArrowheads="1"/>
          </p:cNvSpPr>
          <p:nvPr/>
        </p:nvSpPr>
        <p:spPr bwMode="auto">
          <a:xfrm>
            <a:off x="951670" y="1515796"/>
            <a:ext cx="10858576" cy="2842692"/>
          </a:xfrm>
          <a:prstGeom prst="rect">
            <a:avLst/>
          </a:prstGeom>
          <a:noFill/>
          <a:ln w="9525">
            <a:noFill/>
            <a:miter lim="800000"/>
          </a:ln>
        </p:spPr>
        <p:txBody>
          <a:bodyPr wrap="square" lIns="36000" tIns="36000" rIns="36000" bIns="36000">
            <a:spAutoFit/>
          </a:bodyPr>
          <a:lstStyle/>
          <a:p>
            <a:pPr>
              <a:lnSpc>
                <a:spcPct val="150000"/>
              </a:lnSpc>
              <a:spcAft>
                <a:spcPct val="0"/>
              </a:spcAft>
            </a:pPr>
            <a:r>
              <a:rPr lang="en-US" b="1" smtClean="0">
                <a:solidFill>
                  <a:srgbClr val="000000"/>
                </a:solidFill>
                <a:latin typeface="微软雅黑" panose="020b0503020204020204" pitchFamily="34" charset="-122"/>
                <a:ea typeface="微软雅黑" panose="020b0503020204020204" pitchFamily="34" charset="-122"/>
                <a:cs typeface="Times New Roman" panose="02020603050405020304"/>
              </a:rPr>
              <a:t>1. </a:t>
            </a:r>
            <a:r>
              <a:rPr lang="en-US" smtClean="0">
                <a:solidFill>
                  <a:srgbClr val="18B48F"/>
                </a:solidFill>
                <a:latin typeface="微软雅黑" panose="020b0503020204020204" pitchFamily="34" charset="-122"/>
                <a:ea typeface="微软雅黑" panose="020b0503020204020204" pitchFamily="34" charset="-122"/>
              </a:rPr>
              <a:t>[2020</a:t>
            </a:r>
            <a:r>
              <a:rPr lang="en-US" altLang="zh-CN" smtClean="0">
                <a:solidFill>
                  <a:srgbClr val="18B48F"/>
                </a:solidFill>
                <a:latin typeface="微软雅黑" panose="020b0503020204020204" pitchFamily="34" charset="-122"/>
                <a:ea typeface="微软雅黑" panose="020b0503020204020204" pitchFamily="34" charset="-122"/>
              </a:rPr>
              <a:t>·</a:t>
            </a:r>
            <a:r>
              <a:rPr lang="zh-CN" altLang="en-US" smtClean="0">
                <a:solidFill>
                  <a:srgbClr val="18B48F"/>
                </a:solidFill>
                <a:latin typeface="微软雅黑" panose="020b0503020204020204" pitchFamily="34" charset="-122"/>
                <a:ea typeface="微软雅黑" panose="020b0503020204020204" pitchFamily="34" charset="-122"/>
              </a:rPr>
              <a:t>杭州</a:t>
            </a:r>
            <a:r>
              <a:rPr lang="en-US" smtClean="0">
                <a:solidFill>
                  <a:srgbClr val="18B48F"/>
                </a:solidFill>
                <a:latin typeface="微软雅黑" panose="020b0503020204020204" pitchFamily="34" charset="-122"/>
                <a:ea typeface="微软雅黑" panose="020b0503020204020204" pitchFamily="34" charset="-122"/>
              </a:rPr>
              <a:t>]</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惯性是物体的一种性质，下列说法正确的是（　　）</a:t>
            </a:r>
            <a:endPar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ct val="0"/>
              </a:spcAft>
            </a:pP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A.</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物体运动状态改变时才有惯性</a:t>
            </a:r>
            <a:endPar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ct val="0"/>
              </a:spcAft>
            </a:pP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B.</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物体速度越大惯性也越大</a:t>
            </a:r>
            <a:endPar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ct val="0"/>
              </a:spcAft>
            </a:pP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C.</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静止或匀速运动的物体没有惯性</a:t>
            </a:r>
            <a:endPar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ct val="0"/>
              </a:spcAft>
            </a:pP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D.</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物体受力或不受力时都具有惯性</a:t>
            </a:r>
            <a:endParaRPr lang="zh-CN">
              <a:solidFill>
                <a:srgbClr val="000000"/>
              </a:solidFill>
              <a:latin typeface="微软雅黑" panose="020b0503020204020204" pitchFamily="34" charset="-122"/>
              <a:ea typeface="微软雅黑" panose="020b0503020204020204" pitchFamily="34" charset="-122"/>
              <a:cs typeface="Times New Roman" panose="02020603050405020304"/>
            </a:endParaRPr>
          </a:p>
        </p:txBody>
      </p:sp>
      <p:sp>
        <p:nvSpPr>
          <p:cNvPr id="6" name="文本框 1"/>
          <p:cNvSpPr txBox="1">
            <a:spLocks noChangeArrowheads="1"/>
          </p:cNvSpPr>
          <p:nvPr/>
        </p:nvSpPr>
        <p:spPr bwMode="auto">
          <a:xfrm>
            <a:off x="9167040" y="1572406"/>
            <a:ext cx="316360" cy="561427"/>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en-US" altLang="zh-CN" sz="2400" b="1" smtClean="0">
                <a:solidFill>
                  <a:srgbClr val="A50021"/>
                </a:solidFill>
                <a:latin typeface="微软雅黑" panose="020b0503020204020204" pitchFamily="34" charset="-122"/>
                <a:ea typeface="微软雅黑" panose="020b0503020204020204" pitchFamily="34" charset="-122"/>
              </a:rPr>
              <a:t>D</a:t>
            </a:r>
            <a:endParaRPr lang="en-US" altLang="zh-CN" sz="2400" b="1">
              <a:solidFill>
                <a:srgbClr val="A50021"/>
              </a:solidFill>
              <a:latin typeface="微软雅黑" panose="020b0503020204020204" pitchFamily="34" charset="-122"/>
              <a:ea typeface="微软雅黑" panose="020b0503020204020204" pitchFamily="34" charset="-122"/>
            </a:endParaRPr>
          </a:p>
        </p:txBody>
      </p:sp>
    </p:spTree>
  </p:cSld>
  <p:clrMapOvr>
    <a:masterClrMapping/>
  </p:clrMapOvr>
  <p:transition>
    <p:diamon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TextBox 4"/>
          <p:cNvSpPr txBox="1"/>
          <p:nvPr/>
        </p:nvSpPr>
        <p:spPr>
          <a:xfrm>
            <a:off x="4002" y="1929596"/>
            <a:ext cx="447609" cy="3143272"/>
          </a:xfrm>
          <a:prstGeom prst="rect">
            <a:avLst/>
          </a:prstGeom>
          <a:noFill/>
        </p:spPr>
        <p:txBody>
          <a:bodyPr vert="eaVert" wrap="square" lIns="72000" tIns="36000" rIns="36000" bIns="36000" rtlCol="0" anchor="ctr" anchorCtr="0">
            <a:spAutoFit/>
          </a:bodyPr>
          <a:lstStyle/>
          <a:p>
            <a:r>
              <a:rPr lang="zh-CN" altLang="en-US" sz="2200" spc="600" smtClean="0">
                <a:solidFill>
                  <a:schemeClr val="bg1"/>
                </a:solidFill>
                <a:latin typeface="微软雅黑" panose="020b0503020204020204" pitchFamily="34" charset="-122"/>
                <a:ea typeface="微软雅黑" panose="020b0503020204020204" pitchFamily="34" charset="-122"/>
              </a:rPr>
              <a:t>重难突破 能力提升</a:t>
            </a:r>
            <a:endParaRPr lang="zh-CN" altLang="en-US" sz="2200" spc="600" smtClean="0">
              <a:solidFill>
                <a:schemeClr val="bg1"/>
              </a:solidFill>
              <a:latin typeface="微软雅黑" panose="020b0503020204020204" pitchFamily="34" charset="-122"/>
              <a:ea typeface="微软雅黑" panose="020b0503020204020204" pitchFamily="34" charset="-122"/>
            </a:endParaRPr>
          </a:p>
        </p:txBody>
      </p:sp>
      <p:grpSp>
        <p:nvGrpSpPr>
          <p:cNvPr id="7" name="组合 6"/>
          <p:cNvGrpSpPr/>
          <p:nvPr/>
        </p:nvGrpSpPr>
        <p:grpSpPr>
          <a:xfrm>
            <a:off x="1594612" y="1143778"/>
            <a:ext cx="9215502" cy="3950688"/>
            <a:chOff x="1023108" y="1072340"/>
            <a:chExt cx="9215502" cy="3950688"/>
          </a:xfrm>
        </p:grpSpPr>
        <p:sp>
          <p:nvSpPr>
            <p:cNvPr id="19" name="文本框 1"/>
            <p:cNvSpPr txBox="1">
              <a:spLocks noChangeArrowheads="1"/>
            </p:cNvSpPr>
            <p:nvPr/>
          </p:nvSpPr>
          <p:spPr bwMode="auto">
            <a:xfrm>
              <a:off x="1023108" y="1072340"/>
              <a:ext cx="5715040" cy="3950688"/>
            </a:xfrm>
            <a:prstGeom prst="rect">
              <a:avLst/>
            </a:prstGeom>
            <a:noFill/>
            <a:ln w="9525">
              <a:noFill/>
              <a:miter lim="800000"/>
            </a:ln>
          </p:spPr>
          <p:txBody>
            <a:bodyPr wrap="square" lIns="36000" tIns="36000" rIns="36000" bIns="36000">
              <a:spAutoFit/>
            </a:bodyPr>
            <a:lstStyle/>
            <a:p>
              <a:pPr>
                <a:lnSpc>
                  <a:spcPct val="150000"/>
                </a:lnSpc>
                <a:spcAft>
                  <a:spcPct val="0"/>
                </a:spcAft>
              </a:pPr>
              <a:r>
                <a:rPr lang="en-US" b="1" smtClean="0">
                  <a:solidFill>
                    <a:srgbClr val="000000"/>
                  </a:solidFill>
                  <a:latin typeface="微软雅黑" panose="020b0503020204020204" pitchFamily="34" charset="-122"/>
                  <a:ea typeface="微软雅黑" panose="020b0503020204020204" pitchFamily="34" charset="-122"/>
                  <a:cs typeface="Times New Roman" panose="02020603050405020304"/>
                </a:rPr>
                <a:t>2.</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如图</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6-1</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所示，斧子的手柄松了，人们常用撞击锤柄下端的方法使锤头紧套在锤柄上，这是因为斧头和锤柄原来一起向下运动，当锤柄的下端受到撞击时突然变为</a:t>
              </a:r>
              <a:endParaRPr lang="en-US" altLang="zh-CN"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ct val="0"/>
                </a:spcAft>
              </a:pPr>
              <a:r>
                <a:rPr lang="zh-CN" altLang="en-US" u="sng"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状态；斧头由于具有</a:t>
              </a:r>
              <a:r>
                <a:rPr lang="zh-CN" altLang="en-US" u="sng"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，继续向下运动，所以斧头就被套紧。锤头质量</a:t>
              </a:r>
              <a:r>
                <a:rPr lang="zh-CN" altLang="en-US" u="sng"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，越容易套紧。</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 </a:t>
              </a:r>
              <a:endPar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endParaRPr>
            </a:p>
          </p:txBody>
        </p:sp>
        <p:pic>
          <p:nvPicPr>
            <p:cNvPr id="4" name="sx25.jpg" descr="id:2147505373;FounderCES"/>
            <p:cNvPicPr/>
            <p:nvPr/>
          </p:nvPicPr>
          <p:blipFill>
            <a:blip r:embed="rId3"/>
            <a:stretch>
              <a:fillRect/>
            </a:stretch>
          </p:blipFill>
          <p:spPr>
            <a:xfrm>
              <a:off x="8238346" y="1643844"/>
              <a:ext cx="2000264" cy="2000264"/>
            </a:xfrm>
            <a:prstGeom prst="rect">
              <a:avLst/>
            </a:prstGeom>
          </p:spPr>
        </p:pic>
        <p:sp>
          <p:nvSpPr>
            <p:cNvPr id="6" name="矩形 5"/>
            <p:cNvSpPr/>
            <p:nvPr/>
          </p:nvSpPr>
          <p:spPr>
            <a:xfrm>
              <a:off x="8809850" y="3715546"/>
              <a:ext cx="987771" cy="646331"/>
            </a:xfrm>
            <a:prstGeom prst="rect">
              <a:avLst/>
            </a:prstGeom>
          </p:spPr>
          <p:txBody>
            <a:bodyPr wrap="none">
              <a:spAutoFit/>
            </a:bodyPr>
            <a:lstStyle/>
            <a:p>
              <a:pPr algn="ctr">
                <a:lnSpc>
                  <a:spcPct val="150000"/>
                </a:lnSpc>
                <a:spcAft>
                  <a:spcPct val="0"/>
                </a:spcAft>
              </a:pP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图</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6-1</a:t>
              </a:r>
              <a:endParaRPr lang="zh-CN" altLang="en-US">
                <a:solidFill>
                  <a:srgbClr val="000000"/>
                </a:solidFill>
                <a:latin typeface="微软雅黑" panose="020b0503020204020204" pitchFamily="34" charset="-122"/>
                <a:ea typeface="微软雅黑" panose="020b0503020204020204" pitchFamily="34" charset="-122"/>
                <a:cs typeface="Times New Roman" panose="02020603050405020304"/>
              </a:endParaRPr>
            </a:p>
          </p:txBody>
        </p:sp>
      </p:grpSp>
      <p:sp>
        <p:nvSpPr>
          <p:cNvPr id="8" name="文本框 1"/>
          <p:cNvSpPr txBox="1">
            <a:spLocks noChangeArrowheads="1"/>
          </p:cNvSpPr>
          <p:nvPr/>
        </p:nvSpPr>
        <p:spPr bwMode="auto">
          <a:xfrm>
            <a:off x="1763612" y="3286918"/>
            <a:ext cx="688256" cy="561427"/>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2400" b="1" smtClean="0">
                <a:solidFill>
                  <a:srgbClr val="A50021"/>
                </a:solidFill>
                <a:latin typeface="微软雅黑" panose="020b0503020204020204" pitchFamily="34" charset="-122"/>
                <a:ea typeface="微软雅黑" panose="020b0503020204020204" pitchFamily="34" charset="-122"/>
              </a:rPr>
              <a:t>静止</a:t>
            </a:r>
            <a:endParaRPr lang="en-US" altLang="zh-CN" sz="2400" b="1">
              <a:solidFill>
                <a:srgbClr val="A50021"/>
              </a:solidFill>
              <a:latin typeface="微软雅黑" panose="020b0503020204020204" pitchFamily="34" charset="-122"/>
              <a:ea typeface="微软雅黑" panose="020b0503020204020204" pitchFamily="34" charset="-122"/>
            </a:endParaRPr>
          </a:p>
        </p:txBody>
      </p:sp>
      <p:sp>
        <p:nvSpPr>
          <p:cNvPr id="9" name="文本框 1"/>
          <p:cNvSpPr txBox="1">
            <a:spLocks noChangeArrowheads="1"/>
          </p:cNvSpPr>
          <p:nvPr/>
        </p:nvSpPr>
        <p:spPr bwMode="auto">
          <a:xfrm>
            <a:off x="5380826" y="3215480"/>
            <a:ext cx="688256" cy="561427"/>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2400" b="1" smtClean="0">
                <a:solidFill>
                  <a:srgbClr val="A50021"/>
                </a:solidFill>
                <a:latin typeface="微软雅黑" panose="020b0503020204020204" pitchFamily="34" charset="-122"/>
                <a:ea typeface="微软雅黑" panose="020b0503020204020204" pitchFamily="34" charset="-122"/>
              </a:rPr>
              <a:t>惯性</a:t>
            </a:r>
            <a:endParaRPr lang="en-US" altLang="zh-CN" sz="2400" b="1">
              <a:solidFill>
                <a:srgbClr val="A50021"/>
              </a:solidFill>
              <a:latin typeface="微软雅黑" panose="020b0503020204020204" pitchFamily="34" charset="-122"/>
              <a:ea typeface="微软雅黑" panose="020b0503020204020204" pitchFamily="34" charset="-122"/>
            </a:endParaRPr>
          </a:p>
        </p:txBody>
      </p:sp>
      <p:sp>
        <p:nvSpPr>
          <p:cNvPr id="10" name="文本框 1"/>
          <p:cNvSpPr txBox="1">
            <a:spLocks noChangeArrowheads="1"/>
          </p:cNvSpPr>
          <p:nvPr/>
        </p:nvSpPr>
        <p:spPr bwMode="auto">
          <a:xfrm>
            <a:off x="2094678" y="4358488"/>
            <a:ext cx="688256" cy="561427"/>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2400" b="1" smtClean="0">
                <a:solidFill>
                  <a:srgbClr val="A50021"/>
                </a:solidFill>
                <a:latin typeface="微软雅黑" panose="020b0503020204020204" pitchFamily="34" charset="-122"/>
                <a:ea typeface="微软雅黑" panose="020b0503020204020204" pitchFamily="34" charset="-122"/>
              </a:rPr>
              <a:t>越大</a:t>
            </a:r>
            <a:endParaRPr lang="en-US" altLang="zh-CN" sz="2400" b="1">
              <a:solidFill>
                <a:srgbClr val="A50021"/>
              </a:solidFill>
              <a:latin typeface="微软雅黑" panose="020b0503020204020204" pitchFamily="34" charset="-122"/>
              <a:ea typeface="微软雅黑" panose="020b0503020204020204" pitchFamily="34" charset="-122"/>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2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TextBox 4"/>
          <p:cNvSpPr txBox="1"/>
          <p:nvPr/>
        </p:nvSpPr>
        <p:spPr>
          <a:xfrm>
            <a:off x="4002" y="1929596"/>
            <a:ext cx="447609" cy="3143272"/>
          </a:xfrm>
          <a:prstGeom prst="rect">
            <a:avLst/>
          </a:prstGeom>
          <a:noFill/>
        </p:spPr>
        <p:txBody>
          <a:bodyPr vert="eaVert" wrap="square" lIns="72000" tIns="36000" rIns="36000" bIns="36000" rtlCol="0" anchor="ctr" anchorCtr="0">
            <a:spAutoFit/>
          </a:bodyPr>
          <a:lstStyle/>
          <a:p>
            <a:r>
              <a:rPr lang="zh-CN" altLang="en-US" sz="2200" spc="600" smtClean="0">
                <a:solidFill>
                  <a:schemeClr val="bg1"/>
                </a:solidFill>
                <a:latin typeface="微软雅黑" panose="020b0503020204020204" pitchFamily="34" charset="-122"/>
                <a:ea typeface="微软雅黑" panose="020b0503020204020204" pitchFamily="34" charset="-122"/>
              </a:rPr>
              <a:t>重难突破 能力提升</a:t>
            </a:r>
            <a:endParaRPr lang="zh-CN" altLang="en-US" sz="2200" spc="600" smtClean="0">
              <a:solidFill>
                <a:schemeClr val="bg1"/>
              </a:solidFill>
              <a:latin typeface="微软雅黑" panose="020b0503020204020204" pitchFamily="34" charset="-122"/>
              <a:ea typeface="微软雅黑" panose="020b0503020204020204" pitchFamily="34" charset="-122"/>
            </a:endParaRPr>
          </a:p>
        </p:txBody>
      </p:sp>
      <p:grpSp>
        <p:nvGrpSpPr>
          <p:cNvPr id="7" name="组合 6"/>
          <p:cNvGrpSpPr/>
          <p:nvPr/>
        </p:nvGrpSpPr>
        <p:grpSpPr>
          <a:xfrm>
            <a:off x="1094546" y="1500968"/>
            <a:ext cx="9682572" cy="3396690"/>
            <a:chOff x="1094546" y="1500968"/>
            <a:chExt cx="9682572" cy="3396690"/>
          </a:xfrm>
        </p:grpSpPr>
        <p:sp>
          <p:nvSpPr>
            <p:cNvPr id="19" name="文本框 1"/>
            <p:cNvSpPr txBox="1">
              <a:spLocks noChangeArrowheads="1"/>
            </p:cNvSpPr>
            <p:nvPr/>
          </p:nvSpPr>
          <p:spPr bwMode="auto">
            <a:xfrm>
              <a:off x="1094546" y="1500968"/>
              <a:ext cx="5857916" cy="3396690"/>
            </a:xfrm>
            <a:prstGeom prst="rect">
              <a:avLst/>
            </a:prstGeom>
            <a:noFill/>
            <a:ln w="9525">
              <a:noFill/>
              <a:miter lim="800000"/>
            </a:ln>
          </p:spPr>
          <p:txBody>
            <a:bodyPr wrap="square" lIns="36000" tIns="36000" rIns="36000" bIns="36000">
              <a:spAutoFit/>
            </a:bodyPr>
            <a:lstStyle/>
            <a:p>
              <a:pPr>
                <a:lnSpc>
                  <a:spcPct val="150000"/>
                </a:lnSpc>
                <a:spcAft>
                  <a:spcPct val="0"/>
                </a:spcAft>
              </a:pPr>
              <a:r>
                <a:rPr lang="en-US" b="1" smtClean="0">
                  <a:solidFill>
                    <a:srgbClr val="000000"/>
                  </a:solidFill>
                  <a:latin typeface="微软雅黑" panose="020b0503020204020204" pitchFamily="34" charset="-122"/>
                  <a:ea typeface="微软雅黑" panose="020b0503020204020204" pitchFamily="34" charset="-122"/>
                  <a:cs typeface="Times New Roman" panose="02020603050405020304"/>
                </a:rPr>
                <a:t>3. </a:t>
              </a:r>
              <a:r>
                <a:rPr lang="en-US" smtClean="0">
                  <a:solidFill>
                    <a:srgbClr val="18B48F"/>
                  </a:solidFill>
                  <a:latin typeface="微软雅黑" panose="020b0503020204020204" pitchFamily="34" charset="-122"/>
                  <a:ea typeface="微软雅黑" panose="020b0503020204020204" pitchFamily="34" charset="-122"/>
                </a:rPr>
                <a:t>[2020</a:t>
              </a:r>
              <a:r>
                <a:rPr lang="en-US" altLang="zh-CN" smtClean="0">
                  <a:solidFill>
                    <a:srgbClr val="18B48F"/>
                  </a:solidFill>
                  <a:latin typeface="微软雅黑" panose="020b0503020204020204" pitchFamily="34" charset="-122"/>
                  <a:ea typeface="微软雅黑" panose="020b0503020204020204" pitchFamily="34" charset="-122"/>
                </a:rPr>
                <a:t>·</a:t>
              </a:r>
              <a:r>
                <a:rPr lang="zh-CN" altLang="en-US" smtClean="0">
                  <a:solidFill>
                    <a:srgbClr val="18B48F"/>
                  </a:solidFill>
                  <a:latin typeface="微软雅黑" panose="020b0503020204020204" pitchFamily="34" charset="-122"/>
                  <a:ea typeface="微软雅黑" panose="020b0503020204020204" pitchFamily="34" charset="-122"/>
                </a:rPr>
                <a:t>黑龙江龙东</a:t>
              </a:r>
              <a:r>
                <a:rPr lang="en-US" smtClean="0">
                  <a:solidFill>
                    <a:srgbClr val="18B48F"/>
                  </a:solidFill>
                  <a:latin typeface="微软雅黑" panose="020b0503020204020204" pitchFamily="34" charset="-122"/>
                  <a:ea typeface="微软雅黑" panose="020b0503020204020204" pitchFamily="34" charset="-122"/>
                </a:rPr>
                <a:t>]</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轿车除了安全带以外，还有一种安全装置</a:t>
              </a:r>
              <a:r>
                <a:rPr lang="en-US" altLang="zh-CN" smtClean="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头枕，对人起保护作用，能减轻下列哪种情况可能对人体造成的伤害</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	</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　　）</a:t>
              </a:r>
              <a:endPar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ct val="0"/>
                </a:spcAft>
              </a:pP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A.</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紧急刹车</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	B.</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左右转弯</a:t>
              </a:r>
              <a:endPar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ct val="0"/>
                </a:spcAft>
              </a:pP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C.</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前方碰撞</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	D.</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后方追尾</a:t>
              </a:r>
              <a:endParaRPr lang="zh-CN">
                <a:solidFill>
                  <a:srgbClr val="000000"/>
                </a:solidFill>
                <a:latin typeface="微软雅黑" panose="020b0503020204020204" pitchFamily="34" charset="-122"/>
                <a:ea typeface="微软雅黑" panose="020b0503020204020204" pitchFamily="34" charset="-122"/>
                <a:cs typeface="Times New Roman" panose="02020603050405020304"/>
              </a:endParaRPr>
            </a:p>
          </p:txBody>
        </p:sp>
        <p:pic>
          <p:nvPicPr>
            <p:cNvPr id="4" name="21fawls30.jpg" descr="id:2147505380;FounderCES"/>
            <p:cNvPicPr/>
            <p:nvPr/>
          </p:nvPicPr>
          <p:blipFill>
            <a:blip r:embed="rId3"/>
            <a:stretch>
              <a:fillRect/>
            </a:stretch>
          </p:blipFill>
          <p:spPr>
            <a:xfrm>
              <a:off x="8952726" y="1715282"/>
              <a:ext cx="1824392" cy="2428892"/>
            </a:xfrm>
            <a:prstGeom prst="rect">
              <a:avLst/>
            </a:prstGeom>
          </p:spPr>
        </p:pic>
        <p:sp>
          <p:nvSpPr>
            <p:cNvPr id="6" name="矩形 5"/>
            <p:cNvSpPr/>
            <p:nvPr/>
          </p:nvSpPr>
          <p:spPr>
            <a:xfrm>
              <a:off x="9309916" y="4215612"/>
              <a:ext cx="987771" cy="646331"/>
            </a:xfrm>
            <a:prstGeom prst="rect">
              <a:avLst/>
            </a:prstGeom>
          </p:spPr>
          <p:txBody>
            <a:bodyPr wrap="none">
              <a:spAutoFit/>
            </a:bodyPr>
            <a:lstStyle/>
            <a:p>
              <a:pPr algn="ctr">
                <a:lnSpc>
                  <a:spcPct val="150000"/>
                </a:lnSpc>
                <a:spcAft>
                  <a:spcPct val="0"/>
                </a:spcAft>
              </a:pP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图</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6-2</a:t>
              </a:r>
              <a:endPar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endParaRPr>
            </a:p>
          </p:txBody>
        </p:sp>
      </p:grpSp>
      <p:sp>
        <p:nvSpPr>
          <p:cNvPr id="8" name="文本框 1"/>
          <p:cNvSpPr txBox="1">
            <a:spLocks noChangeArrowheads="1"/>
          </p:cNvSpPr>
          <p:nvPr/>
        </p:nvSpPr>
        <p:spPr bwMode="auto">
          <a:xfrm>
            <a:off x="4094942" y="3144042"/>
            <a:ext cx="316360" cy="561427"/>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en-US" altLang="zh-CN" sz="2400" b="1" smtClean="0">
                <a:solidFill>
                  <a:srgbClr val="A50021"/>
                </a:solidFill>
                <a:latin typeface="微软雅黑" panose="020b0503020204020204" pitchFamily="34" charset="-122"/>
                <a:ea typeface="微软雅黑" panose="020b0503020204020204" pitchFamily="34" charset="-122"/>
              </a:rPr>
              <a:t>D</a:t>
            </a:r>
            <a:endParaRPr lang="en-US" altLang="zh-CN" sz="2400" b="1">
              <a:solidFill>
                <a:srgbClr val="A50021"/>
              </a:solidFill>
              <a:latin typeface="微软雅黑" panose="020b0503020204020204" pitchFamily="34" charset="-122"/>
              <a:ea typeface="微软雅黑" panose="020b0503020204020204" pitchFamily="34" charset="-122"/>
            </a:endParaRPr>
          </a:p>
        </p:txBody>
      </p:sp>
      <p:sp>
        <p:nvSpPr>
          <p:cNvPr id="14" name="TextBox 26"/>
          <p:cNvSpPr txBox="1">
            <a:spLocks noChangeArrowheads="1"/>
          </p:cNvSpPr>
          <p:nvPr/>
        </p:nvSpPr>
        <p:spPr bwMode="auto">
          <a:xfrm>
            <a:off x="1023108" y="5215744"/>
            <a:ext cx="10001320" cy="1115424"/>
          </a:xfrm>
          <a:prstGeom prst="rect">
            <a:avLst/>
          </a:prstGeom>
          <a:solidFill>
            <a:schemeClr val="bg1">
              <a:lumMod val="95000"/>
            </a:schemeClr>
          </a:solidFill>
          <a:ln w="9525">
            <a:noFill/>
            <a:miter lim="800000"/>
          </a:ln>
        </p:spPr>
        <p:txBody>
          <a:bodyPr wrap="square" lIns="36000" tIns="36000" rIns="36000" bIns="36000">
            <a:spAutoFit/>
          </a:bodyPr>
          <a:lstStyle/>
          <a:p>
            <a:pPr algn="just">
              <a:lnSpc>
                <a:spcPct val="150000"/>
              </a:lnSpc>
            </a:pPr>
            <a:r>
              <a:rPr lang="en-US" altLang="zh-CN" smtClean="0">
                <a:solidFill>
                  <a:srgbClr val="A50021"/>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en-US" smtClean="0">
                <a:solidFill>
                  <a:srgbClr val="A50021"/>
                </a:solidFill>
                <a:latin typeface="微软雅黑" panose="020b0503020204020204" pitchFamily="34" charset="-122"/>
                <a:ea typeface="微软雅黑" panose="020b0503020204020204" pitchFamily="34" charset="-122"/>
                <a:cs typeface="Times New Roman" panose="02020603050405020304" pitchFamily="18" charset="0"/>
              </a:rPr>
              <a:t>解析</a:t>
            </a:r>
            <a:r>
              <a:rPr lang="en-US" altLang="zh-CN" smtClean="0">
                <a:solidFill>
                  <a:srgbClr val="A50021"/>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en-US" smtClean="0">
                <a:solidFill>
                  <a:srgbClr val="A50021"/>
                </a:solidFill>
                <a:latin typeface="微软雅黑" panose="020b0503020204020204" pitchFamily="34" charset="-122"/>
                <a:ea typeface="微软雅黑" panose="020b0503020204020204" pitchFamily="34" charset="-122"/>
                <a:cs typeface="Times New Roman" panose="02020603050405020304" pitchFamily="18" charset="0"/>
              </a:rPr>
              <a:t>当后方追尾时，坐在座椅上的人由于惯性要保持原来的运动状态，头会突然后仰，这时较软的头枕会保护头颈不被撞伤。</a:t>
            </a:r>
            <a:endParaRPr lang="en-US" altLang="zh-CN">
              <a:solidFill>
                <a:srgbClr val="A50021"/>
              </a:solidFill>
              <a:latin typeface="微软雅黑" panose="020b0503020204020204" pitchFamily="34" charset="-122"/>
              <a:ea typeface="微软雅黑" panose="020b0503020204020204" pitchFamily="34" charset="-122"/>
              <a:cs typeface="Times New Roman" panose="02020603050405020304" pitchFamily="18"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p:bldLst>
  </p:timing>
</p:sld>
</file>

<file path=ppt/slides/slide2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TextBox 4"/>
          <p:cNvSpPr txBox="1"/>
          <p:nvPr/>
        </p:nvSpPr>
        <p:spPr>
          <a:xfrm>
            <a:off x="4002" y="1929596"/>
            <a:ext cx="447609" cy="3143272"/>
          </a:xfrm>
          <a:prstGeom prst="rect">
            <a:avLst/>
          </a:prstGeom>
          <a:noFill/>
        </p:spPr>
        <p:txBody>
          <a:bodyPr vert="eaVert" wrap="square" lIns="72000" tIns="36000" rIns="36000" bIns="36000" rtlCol="0" anchor="ctr" anchorCtr="0">
            <a:spAutoFit/>
          </a:bodyPr>
          <a:lstStyle/>
          <a:p>
            <a:r>
              <a:rPr lang="zh-CN" altLang="en-US" sz="2200" spc="600" smtClean="0">
                <a:solidFill>
                  <a:schemeClr val="bg1"/>
                </a:solidFill>
                <a:latin typeface="微软雅黑" panose="020b0503020204020204" pitchFamily="34" charset="-122"/>
                <a:ea typeface="微软雅黑" panose="020b0503020204020204" pitchFamily="34" charset="-122"/>
              </a:rPr>
              <a:t>重难突破 能力提升</a:t>
            </a:r>
            <a:endParaRPr lang="zh-CN" altLang="en-US" sz="2200" spc="600" smtClean="0">
              <a:solidFill>
                <a:schemeClr val="bg1"/>
              </a:solidFill>
              <a:latin typeface="微软雅黑" panose="020b0503020204020204" pitchFamily="34" charset="-122"/>
              <a:ea typeface="微软雅黑" panose="020b0503020204020204" pitchFamily="34" charset="-122"/>
            </a:endParaRPr>
          </a:p>
        </p:txBody>
      </p:sp>
      <p:sp>
        <p:nvSpPr>
          <p:cNvPr id="19" name="文本框 1"/>
          <p:cNvSpPr txBox="1">
            <a:spLocks noChangeArrowheads="1"/>
          </p:cNvSpPr>
          <p:nvPr/>
        </p:nvSpPr>
        <p:spPr bwMode="auto">
          <a:xfrm>
            <a:off x="737356" y="858026"/>
            <a:ext cx="10858576" cy="1734697"/>
          </a:xfrm>
          <a:prstGeom prst="rect">
            <a:avLst/>
          </a:prstGeom>
          <a:noFill/>
          <a:ln w="9525">
            <a:noFill/>
            <a:miter lim="800000"/>
          </a:ln>
        </p:spPr>
        <p:txBody>
          <a:bodyPr wrap="square" lIns="36000" tIns="36000" rIns="36000" bIns="36000">
            <a:spAutoFit/>
          </a:bodyPr>
          <a:lstStyle/>
          <a:p>
            <a:pPr>
              <a:lnSpc>
                <a:spcPct val="150000"/>
              </a:lnSpc>
              <a:spcAft>
                <a:spcPct val="0"/>
              </a:spcAft>
            </a:pPr>
            <a:r>
              <a:rPr lang="en-US" b="1" smtClean="0">
                <a:solidFill>
                  <a:srgbClr val="000000"/>
                </a:solidFill>
                <a:latin typeface="微软雅黑" panose="020b0503020204020204" pitchFamily="34" charset="-122"/>
                <a:ea typeface="微软雅黑" panose="020b0503020204020204" pitchFamily="34" charset="-122"/>
                <a:cs typeface="Times New Roman" panose="02020603050405020304"/>
              </a:rPr>
              <a:t>4.</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如图</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6-3</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所示，许多司机都习惯在车内放置车载香水。香水瓶虽然美观，但当汽车急刹车或急转弯时，香水瓶极易飞出，对人和车造成伤害。请你用所学的物理知识解释汽车在急刹车或急转弯时，香水瓶极易飞出的原因。</a:t>
            </a:r>
            <a:endPar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endParaRPr>
          </a:p>
        </p:txBody>
      </p:sp>
      <p:pic>
        <p:nvPicPr>
          <p:cNvPr id="4" name="21fawls31.jpg" descr="id:2147505387;FounderCES"/>
          <p:cNvPicPr/>
          <p:nvPr/>
        </p:nvPicPr>
        <p:blipFill>
          <a:blip r:embed="rId3"/>
          <a:stretch>
            <a:fillRect/>
          </a:stretch>
        </p:blipFill>
        <p:spPr>
          <a:xfrm>
            <a:off x="1451736" y="2858290"/>
            <a:ext cx="2955364" cy="1928826"/>
          </a:xfrm>
          <a:prstGeom prst="rect">
            <a:avLst/>
          </a:prstGeom>
        </p:spPr>
      </p:pic>
      <p:sp>
        <p:nvSpPr>
          <p:cNvPr id="6" name="矩形 5"/>
          <p:cNvSpPr/>
          <p:nvPr/>
        </p:nvSpPr>
        <p:spPr>
          <a:xfrm>
            <a:off x="2451868" y="5144306"/>
            <a:ext cx="987771" cy="646331"/>
          </a:xfrm>
          <a:prstGeom prst="rect">
            <a:avLst/>
          </a:prstGeom>
        </p:spPr>
        <p:txBody>
          <a:bodyPr wrap="none">
            <a:spAutoFit/>
          </a:bodyPr>
          <a:lstStyle/>
          <a:p>
            <a:pPr algn="ctr">
              <a:lnSpc>
                <a:spcPct val="150000"/>
              </a:lnSpc>
              <a:spcAft>
                <a:spcPct val="0"/>
              </a:spcAft>
            </a:pP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图</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6-3</a:t>
            </a:r>
            <a:endParaRPr lang="zh-CN" altLang="en-US">
              <a:solidFill>
                <a:srgbClr val="000000"/>
              </a:solidFill>
              <a:latin typeface="微软雅黑" panose="020b0503020204020204" pitchFamily="34" charset="-122"/>
              <a:ea typeface="微软雅黑" panose="020b0503020204020204" pitchFamily="34" charset="-122"/>
              <a:cs typeface="Times New Roman" panose="02020603050405020304"/>
            </a:endParaRPr>
          </a:p>
        </p:txBody>
      </p:sp>
      <p:sp>
        <p:nvSpPr>
          <p:cNvPr id="7" name="文本框 1"/>
          <p:cNvSpPr txBox="1">
            <a:spLocks noChangeArrowheads="1"/>
          </p:cNvSpPr>
          <p:nvPr/>
        </p:nvSpPr>
        <p:spPr bwMode="auto">
          <a:xfrm>
            <a:off x="5595140" y="2715414"/>
            <a:ext cx="5549187" cy="3396690"/>
          </a:xfrm>
          <a:prstGeom prst="rect">
            <a:avLst/>
          </a:prstGeom>
          <a:noFill/>
          <a:ln w="9525">
            <a:noFill/>
            <a:miter lim="800000"/>
          </a:ln>
        </p:spPr>
        <p:txBody>
          <a:bodyPr wrap="squar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2400" b="1" smtClean="0">
                <a:solidFill>
                  <a:srgbClr val="A50021"/>
                </a:solidFill>
                <a:latin typeface="微软雅黑" panose="020b0503020204020204" pitchFamily="34" charset="-122"/>
                <a:ea typeface="微软雅黑" panose="020b0503020204020204" pitchFamily="34" charset="-122"/>
              </a:rPr>
              <a:t>答</a:t>
            </a:r>
            <a:r>
              <a:rPr lang="en-US" altLang="zh-CN" sz="2400" b="1" smtClean="0">
                <a:solidFill>
                  <a:srgbClr val="A50021"/>
                </a:solidFill>
                <a:latin typeface="微软雅黑" panose="020b0503020204020204" pitchFamily="34" charset="-122"/>
                <a:ea typeface="微软雅黑" panose="020b0503020204020204" pitchFamily="34" charset="-122"/>
              </a:rPr>
              <a:t>:</a:t>
            </a:r>
            <a:r>
              <a:rPr lang="zh-CN" altLang="en-US" sz="2400" b="1" smtClean="0">
                <a:solidFill>
                  <a:srgbClr val="A50021"/>
                </a:solidFill>
                <a:latin typeface="微软雅黑" panose="020b0503020204020204" pitchFamily="34" charset="-122"/>
                <a:ea typeface="微软雅黑" panose="020b0503020204020204" pitchFamily="34" charset="-122"/>
              </a:rPr>
              <a:t>原来，香水瓶和汽车一起向前运动，当汽车急刹车或急转弯时，汽车运动状态发生改变，由于惯性，香水瓶要保持原来的运动状态继续向前运动，所以香水瓶会沿原来的运动方向飞出，对人和车造成伤害。</a:t>
            </a:r>
            <a:endParaRPr lang="en-US" altLang="zh-CN" sz="2400" b="1">
              <a:solidFill>
                <a:srgbClr val="A50021"/>
              </a:solidFill>
              <a:latin typeface="微软雅黑" panose="020b0503020204020204" pitchFamily="34" charset="-122"/>
              <a:ea typeface="微软雅黑" panose="020b0503020204020204" pitchFamily="34" charset="-122"/>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TextBox 4"/>
          <p:cNvSpPr txBox="1"/>
          <p:nvPr/>
        </p:nvSpPr>
        <p:spPr>
          <a:xfrm>
            <a:off x="4002" y="1929596"/>
            <a:ext cx="447609" cy="3143272"/>
          </a:xfrm>
          <a:prstGeom prst="rect">
            <a:avLst/>
          </a:prstGeom>
          <a:noFill/>
        </p:spPr>
        <p:txBody>
          <a:bodyPr vert="eaVert" wrap="square" lIns="72000" tIns="36000" rIns="36000" bIns="36000" rtlCol="0" anchor="ctr" anchorCtr="0">
            <a:spAutoFit/>
          </a:bodyPr>
          <a:lstStyle/>
          <a:p>
            <a:r>
              <a:rPr lang="zh-CN" altLang="en-US" sz="2200" spc="600" smtClean="0">
                <a:solidFill>
                  <a:schemeClr val="bg1"/>
                </a:solidFill>
                <a:latin typeface="微软雅黑" panose="020b0503020204020204" pitchFamily="34" charset="-122"/>
                <a:ea typeface="微软雅黑" panose="020b0503020204020204" pitchFamily="34" charset="-122"/>
              </a:rPr>
              <a:t>重难突破 能力提升</a:t>
            </a:r>
            <a:endParaRPr lang="zh-CN" altLang="en-US" sz="2200" spc="600" smtClean="0">
              <a:solidFill>
                <a:schemeClr val="bg1"/>
              </a:solidFill>
              <a:latin typeface="微软雅黑" panose="020b0503020204020204" pitchFamily="34" charset="-122"/>
              <a:ea typeface="微软雅黑" panose="020b0503020204020204" pitchFamily="34" charset="-122"/>
            </a:endParaRPr>
          </a:p>
        </p:txBody>
      </p:sp>
      <p:sp>
        <p:nvSpPr>
          <p:cNvPr id="4" name="矩形 3"/>
          <p:cNvSpPr/>
          <p:nvPr/>
        </p:nvSpPr>
        <p:spPr>
          <a:xfrm>
            <a:off x="880232" y="858026"/>
            <a:ext cx="3211135" cy="523220"/>
          </a:xfrm>
          <a:prstGeom prst="rect">
            <a:avLst/>
          </a:prstGeom>
        </p:spPr>
        <p:txBody>
          <a:bodyPr wrap="none">
            <a:spAutoFit/>
          </a:bodyPr>
          <a:lstStyle/>
          <a:p>
            <a:r>
              <a:rPr lang="zh-CN" altLang="en-US" sz="2800" b="1" spc="150" smtClean="0">
                <a:solidFill>
                  <a:srgbClr val="1CB691"/>
                </a:solidFill>
                <a:latin typeface="微软雅黑" panose="020b0503020204020204" pitchFamily="34" charset="-122"/>
                <a:ea typeface="微软雅黑" panose="020b0503020204020204" pitchFamily="34" charset="-122"/>
              </a:rPr>
              <a:t>重难二　运动与力</a:t>
            </a:r>
            <a:endParaRPr lang="zh-CN" altLang="en-US" sz="2800" b="1" spc="150">
              <a:solidFill>
                <a:srgbClr val="1CB691"/>
              </a:solidFill>
              <a:latin typeface="微软雅黑" panose="020b0503020204020204" pitchFamily="34" charset="-122"/>
              <a:ea typeface="微软雅黑" panose="020b0503020204020204" pitchFamily="34" charset="-122"/>
            </a:endParaRPr>
          </a:p>
        </p:txBody>
      </p:sp>
      <p:grpSp>
        <p:nvGrpSpPr>
          <p:cNvPr id="8" name="组合 7"/>
          <p:cNvGrpSpPr/>
          <p:nvPr/>
        </p:nvGrpSpPr>
        <p:grpSpPr>
          <a:xfrm>
            <a:off x="808794" y="1715282"/>
            <a:ext cx="10858576" cy="3429024"/>
            <a:chOff x="808794" y="1715282"/>
            <a:chExt cx="10858576" cy="3429024"/>
          </a:xfrm>
        </p:grpSpPr>
        <p:sp>
          <p:nvSpPr>
            <p:cNvPr id="19" name="文本框 1"/>
            <p:cNvSpPr txBox="1">
              <a:spLocks noChangeArrowheads="1"/>
            </p:cNvSpPr>
            <p:nvPr/>
          </p:nvSpPr>
          <p:spPr bwMode="auto">
            <a:xfrm>
              <a:off x="808794" y="1715282"/>
              <a:ext cx="10858576" cy="3396690"/>
            </a:xfrm>
            <a:prstGeom prst="rect">
              <a:avLst/>
            </a:prstGeom>
            <a:noFill/>
            <a:ln w="9525">
              <a:noFill/>
              <a:miter lim="800000"/>
            </a:ln>
          </p:spPr>
          <p:txBody>
            <a:bodyPr wrap="square" lIns="36000" tIns="36000" rIns="36000" bIns="36000">
              <a:spAutoFit/>
            </a:bodyPr>
            <a:lstStyle/>
            <a:p>
              <a:pPr>
                <a:lnSpc>
                  <a:spcPct val="150000"/>
                </a:lnSpc>
                <a:spcAft>
                  <a:spcPct val="0"/>
                </a:spcAft>
              </a:pPr>
              <a:r>
                <a:rPr lang="en-US" b="1" smtClean="0">
                  <a:solidFill>
                    <a:srgbClr val="000000"/>
                  </a:solidFill>
                  <a:latin typeface="微软雅黑" panose="020b0503020204020204" pitchFamily="34" charset="-122"/>
                  <a:ea typeface="微软雅黑" panose="020b0503020204020204" pitchFamily="34" charset="-122"/>
                  <a:cs typeface="Times New Roman" panose="02020603050405020304"/>
                </a:rPr>
                <a:t>5.</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如图</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6-4</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所示，在“探究阻力对物体运动的影响”实验中，下列说法正确的是（　　）</a:t>
              </a:r>
              <a:endPar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ct val="0"/>
                </a:spcAft>
              </a:pP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A.</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小车要从斜面上的同一位置由静止滑下</a:t>
              </a:r>
              <a:endPar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ct val="0"/>
                </a:spcAft>
              </a:pP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B.</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小车最终停下来说明物体的运动需要力来维持</a:t>
              </a:r>
              <a:endPar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ct val="0"/>
                </a:spcAft>
              </a:pP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C.</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小车在棉布水平面上运动过程中处于平衡状态</a:t>
              </a:r>
              <a:endPar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ct val="0"/>
                </a:spcAft>
              </a:pP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D.</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小车在木板水平面上速度减小得最慢，此时它的惯性最大</a:t>
              </a:r>
              <a:endParaRPr lang="zh-CN">
                <a:solidFill>
                  <a:srgbClr val="000000"/>
                </a:solidFill>
                <a:latin typeface="微软雅黑" panose="020b0503020204020204" pitchFamily="34" charset="-122"/>
                <a:ea typeface="微软雅黑" panose="020b0503020204020204" pitchFamily="34" charset="-122"/>
                <a:cs typeface="Times New Roman" panose="02020603050405020304"/>
              </a:endParaRPr>
            </a:p>
          </p:txBody>
        </p:sp>
        <p:pic>
          <p:nvPicPr>
            <p:cNvPr id="6" name="21FAWLS32.EPS" descr="id:2147505401;FounderCES"/>
            <p:cNvPicPr/>
            <p:nvPr/>
          </p:nvPicPr>
          <p:blipFill>
            <a:blip r:embed="rId3"/>
            <a:stretch>
              <a:fillRect/>
            </a:stretch>
          </p:blipFill>
          <p:spPr>
            <a:xfrm>
              <a:off x="9167040" y="2715414"/>
              <a:ext cx="2488170" cy="1643074"/>
            </a:xfrm>
            <a:prstGeom prst="rect">
              <a:avLst/>
            </a:prstGeom>
          </p:spPr>
        </p:pic>
        <p:sp>
          <p:nvSpPr>
            <p:cNvPr id="7" name="矩形 6"/>
            <p:cNvSpPr/>
            <p:nvPr/>
          </p:nvSpPr>
          <p:spPr>
            <a:xfrm>
              <a:off x="9881420" y="4497975"/>
              <a:ext cx="987771" cy="646331"/>
            </a:xfrm>
            <a:prstGeom prst="rect">
              <a:avLst/>
            </a:prstGeom>
          </p:spPr>
          <p:txBody>
            <a:bodyPr wrap="none">
              <a:spAutoFit/>
            </a:bodyPr>
            <a:lstStyle/>
            <a:p>
              <a:pPr algn="ctr">
                <a:lnSpc>
                  <a:spcPct val="150000"/>
                </a:lnSpc>
                <a:spcAft>
                  <a:spcPct val="0"/>
                </a:spcAft>
              </a:pP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图</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6-4</a:t>
              </a:r>
              <a:endPar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endParaRPr>
            </a:p>
          </p:txBody>
        </p:sp>
      </p:grpSp>
      <p:sp>
        <p:nvSpPr>
          <p:cNvPr id="9" name="文本框 1"/>
          <p:cNvSpPr txBox="1">
            <a:spLocks noChangeArrowheads="1"/>
          </p:cNvSpPr>
          <p:nvPr/>
        </p:nvSpPr>
        <p:spPr bwMode="auto">
          <a:xfrm>
            <a:off x="1380298" y="2215348"/>
            <a:ext cx="303536" cy="561427"/>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en-US" altLang="zh-CN" sz="2400" b="1" smtClean="0">
                <a:solidFill>
                  <a:srgbClr val="A50021"/>
                </a:solidFill>
                <a:latin typeface="微软雅黑" panose="020b0503020204020204" pitchFamily="34" charset="-122"/>
                <a:ea typeface="微软雅黑" panose="020b0503020204020204" pitchFamily="34" charset="-122"/>
              </a:rPr>
              <a:t>A</a:t>
            </a:r>
            <a:endParaRPr lang="en-US" altLang="zh-CN" sz="2400" b="1">
              <a:solidFill>
                <a:srgbClr val="A50021"/>
              </a:solidFill>
              <a:latin typeface="微软雅黑" panose="020b0503020204020204" pitchFamily="34" charset="-122"/>
              <a:ea typeface="微软雅黑" panose="020b0503020204020204" pitchFamily="34" charset="-122"/>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TextBox 4"/>
          <p:cNvSpPr txBox="1"/>
          <p:nvPr/>
        </p:nvSpPr>
        <p:spPr>
          <a:xfrm>
            <a:off x="4002" y="1929596"/>
            <a:ext cx="447609" cy="3143272"/>
          </a:xfrm>
          <a:prstGeom prst="rect">
            <a:avLst/>
          </a:prstGeom>
          <a:noFill/>
        </p:spPr>
        <p:txBody>
          <a:bodyPr vert="eaVert" wrap="square" lIns="72000" tIns="36000" rIns="36000" bIns="36000" rtlCol="0" anchor="ctr" anchorCtr="0">
            <a:spAutoFit/>
          </a:bodyPr>
          <a:lstStyle/>
          <a:p>
            <a:r>
              <a:rPr lang="zh-CN" altLang="en-US" sz="2200" spc="600" smtClean="0">
                <a:solidFill>
                  <a:schemeClr val="bg1"/>
                </a:solidFill>
                <a:latin typeface="微软雅黑" panose="020b0503020204020204" pitchFamily="34" charset="-122"/>
                <a:ea typeface="微软雅黑" panose="020b0503020204020204" pitchFamily="34" charset="-122"/>
              </a:rPr>
              <a:t>重难突破 能力提升</a:t>
            </a:r>
            <a:endParaRPr lang="zh-CN" altLang="en-US" sz="2200" spc="600" smtClean="0">
              <a:solidFill>
                <a:schemeClr val="bg1"/>
              </a:solidFill>
              <a:latin typeface="微软雅黑" panose="020b0503020204020204" pitchFamily="34" charset="-122"/>
              <a:ea typeface="微软雅黑" panose="020b0503020204020204" pitchFamily="34" charset="-122"/>
            </a:endParaRPr>
          </a:p>
        </p:txBody>
      </p:sp>
      <p:grpSp>
        <p:nvGrpSpPr>
          <p:cNvPr id="7" name="组合 6"/>
          <p:cNvGrpSpPr/>
          <p:nvPr/>
        </p:nvGrpSpPr>
        <p:grpSpPr>
          <a:xfrm>
            <a:off x="808794" y="929464"/>
            <a:ext cx="10215634" cy="3950688"/>
            <a:chOff x="808794" y="929464"/>
            <a:chExt cx="10215634" cy="3950688"/>
          </a:xfrm>
        </p:grpSpPr>
        <p:sp>
          <p:nvSpPr>
            <p:cNvPr id="19" name="文本框 1"/>
            <p:cNvSpPr txBox="1">
              <a:spLocks noChangeArrowheads="1"/>
            </p:cNvSpPr>
            <p:nvPr/>
          </p:nvSpPr>
          <p:spPr bwMode="auto">
            <a:xfrm>
              <a:off x="808794" y="929464"/>
              <a:ext cx="6906509" cy="3950688"/>
            </a:xfrm>
            <a:prstGeom prst="rect">
              <a:avLst/>
            </a:prstGeom>
            <a:noFill/>
            <a:ln w="9525">
              <a:noFill/>
              <a:miter lim="800000"/>
            </a:ln>
          </p:spPr>
          <p:txBody>
            <a:bodyPr wrap="square" lIns="36000" tIns="36000" rIns="36000" bIns="36000">
              <a:spAutoFit/>
            </a:bodyPr>
            <a:lstStyle/>
            <a:p>
              <a:pPr>
                <a:lnSpc>
                  <a:spcPct val="150000"/>
                </a:lnSpc>
                <a:spcAft>
                  <a:spcPct val="0"/>
                </a:spcAft>
              </a:pPr>
              <a:r>
                <a:rPr lang="en-US" b="1" smtClean="0">
                  <a:solidFill>
                    <a:srgbClr val="000000"/>
                  </a:solidFill>
                  <a:latin typeface="微软雅黑" panose="020b0503020204020204" pitchFamily="34" charset="-122"/>
                  <a:ea typeface="微软雅黑" panose="020b0503020204020204" pitchFamily="34" charset="-122"/>
                  <a:cs typeface="Times New Roman" panose="02020603050405020304"/>
                </a:rPr>
                <a:t>6. </a:t>
              </a:r>
              <a:r>
                <a:rPr lang="en-US" smtClean="0">
                  <a:solidFill>
                    <a:srgbClr val="18B48F"/>
                  </a:solidFill>
                  <a:latin typeface="微软雅黑" panose="020b0503020204020204" pitchFamily="34" charset="-122"/>
                  <a:ea typeface="微软雅黑" panose="020b0503020204020204" pitchFamily="34" charset="-122"/>
                </a:rPr>
                <a:t>[2020</a:t>
              </a:r>
              <a:r>
                <a:rPr lang="en-US" altLang="zh-CN" smtClean="0">
                  <a:solidFill>
                    <a:srgbClr val="18B48F"/>
                  </a:solidFill>
                  <a:latin typeface="微软雅黑" panose="020b0503020204020204" pitchFamily="34" charset="-122"/>
                  <a:ea typeface="微软雅黑" panose="020b0503020204020204" pitchFamily="34" charset="-122"/>
                </a:rPr>
                <a:t>·</a:t>
              </a:r>
              <a:r>
                <a:rPr lang="zh-CN" altLang="en-US" smtClean="0">
                  <a:solidFill>
                    <a:srgbClr val="18B48F"/>
                  </a:solidFill>
                  <a:latin typeface="微软雅黑" panose="020b0503020204020204" pitchFamily="34" charset="-122"/>
                  <a:ea typeface="微软雅黑" panose="020b0503020204020204" pitchFamily="34" charset="-122"/>
                </a:rPr>
                <a:t>吕梁模拟</a:t>
              </a:r>
              <a:r>
                <a:rPr lang="en-US" smtClean="0">
                  <a:solidFill>
                    <a:srgbClr val="18B48F"/>
                  </a:solidFill>
                  <a:latin typeface="微软雅黑" panose="020b0503020204020204" pitchFamily="34" charset="-122"/>
                  <a:ea typeface="微软雅黑" panose="020b0503020204020204" pitchFamily="34" charset="-122"/>
                </a:rPr>
                <a:t>]</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如图</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6-5</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所示是足球运动员踢足球时的情景，下列说法正确的是</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	</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　　）</a:t>
              </a:r>
              <a:endPar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ct val="0"/>
                </a:spcAft>
              </a:pP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A.</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球被脚踢出去，说明只有球才受到力的作用</a:t>
              </a:r>
              <a:endPar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ct val="0"/>
                </a:spcAft>
              </a:pP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B.</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脚踢球使球飞出去，说明力是物体运动的原因</a:t>
              </a:r>
              <a:endPar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ct val="0"/>
                </a:spcAft>
              </a:pP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C.</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足球在空中飞行过程中，运动状态一定发生改变</a:t>
              </a:r>
              <a:endPar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ct val="0"/>
                </a:spcAft>
              </a:pP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D.</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空中飞行的足球，若它所受的力全部消失，它一定沿水平方向做匀速直线运动</a:t>
              </a:r>
              <a:endParaRPr lang="zh-CN">
                <a:solidFill>
                  <a:srgbClr val="000000"/>
                </a:solidFill>
                <a:latin typeface="微软雅黑" panose="020b0503020204020204" pitchFamily="34" charset="-122"/>
                <a:ea typeface="微软雅黑" panose="020b0503020204020204" pitchFamily="34" charset="-122"/>
                <a:cs typeface="Times New Roman" panose="02020603050405020304"/>
              </a:endParaRPr>
            </a:p>
          </p:txBody>
        </p:sp>
        <p:pic>
          <p:nvPicPr>
            <p:cNvPr id="4" name="21fawls33.jpg" descr="id:2147505408;FounderCES"/>
            <p:cNvPicPr/>
            <p:nvPr/>
          </p:nvPicPr>
          <p:blipFill>
            <a:blip r:embed="rId3"/>
            <a:stretch>
              <a:fillRect/>
            </a:stretch>
          </p:blipFill>
          <p:spPr>
            <a:xfrm>
              <a:off x="8595536" y="1143778"/>
              <a:ext cx="2428892" cy="2071702"/>
            </a:xfrm>
            <a:prstGeom prst="rect">
              <a:avLst/>
            </a:prstGeom>
          </p:spPr>
        </p:pic>
        <p:sp>
          <p:nvSpPr>
            <p:cNvPr id="6" name="矩形 5"/>
            <p:cNvSpPr/>
            <p:nvPr/>
          </p:nvSpPr>
          <p:spPr>
            <a:xfrm>
              <a:off x="9452792" y="3286918"/>
              <a:ext cx="987771" cy="646331"/>
            </a:xfrm>
            <a:prstGeom prst="rect">
              <a:avLst/>
            </a:prstGeom>
          </p:spPr>
          <p:txBody>
            <a:bodyPr wrap="none">
              <a:spAutoFit/>
            </a:bodyPr>
            <a:lstStyle/>
            <a:p>
              <a:pPr algn="ctr">
                <a:lnSpc>
                  <a:spcPct val="150000"/>
                </a:lnSpc>
                <a:spcAft>
                  <a:spcPct val="0"/>
                </a:spcAft>
              </a:pP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图</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6-5</a:t>
              </a:r>
              <a:endPar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endParaRPr>
            </a:p>
          </p:txBody>
        </p:sp>
      </p:grpSp>
      <p:sp>
        <p:nvSpPr>
          <p:cNvPr id="8" name="文本框 1"/>
          <p:cNvSpPr txBox="1">
            <a:spLocks noChangeArrowheads="1"/>
          </p:cNvSpPr>
          <p:nvPr/>
        </p:nvSpPr>
        <p:spPr bwMode="auto">
          <a:xfrm>
            <a:off x="6166644" y="1500968"/>
            <a:ext cx="279491" cy="561427"/>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en-US" altLang="zh-CN" sz="2400" b="1" smtClean="0">
                <a:solidFill>
                  <a:srgbClr val="A50021"/>
                </a:solidFill>
                <a:latin typeface="微软雅黑" panose="020b0503020204020204" pitchFamily="34" charset="-122"/>
                <a:ea typeface="微软雅黑" panose="020b0503020204020204" pitchFamily="34" charset="-122"/>
              </a:rPr>
              <a:t>C</a:t>
            </a:r>
            <a:endParaRPr lang="en-US" altLang="zh-CN" sz="2400" b="1">
              <a:solidFill>
                <a:srgbClr val="A50021"/>
              </a:solidFill>
              <a:latin typeface="微软雅黑" panose="020b0503020204020204" pitchFamily="34" charset="-122"/>
              <a:ea typeface="微软雅黑" panose="020b0503020204020204" pitchFamily="34" charset="-122"/>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TextBox 4"/>
          <p:cNvSpPr txBox="1"/>
          <p:nvPr/>
        </p:nvSpPr>
        <p:spPr>
          <a:xfrm>
            <a:off x="4002" y="1929596"/>
            <a:ext cx="447609" cy="3143272"/>
          </a:xfrm>
          <a:prstGeom prst="rect">
            <a:avLst/>
          </a:prstGeom>
          <a:noFill/>
        </p:spPr>
        <p:txBody>
          <a:bodyPr vert="eaVert" wrap="square" lIns="72000" tIns="36000" rIns="36000" bIns="36000" rtlCol="0" anchor="ctr" anchorCtr="0">
            <a:spAutoFit/>
          </a:bodyPr>
          <a:lstStyle/>
          <a:p>
            <a:r>
              <a:rPr lang="zh-CN" altLang="en-US" sz="2200" spc="600" smtClean="0">
                <a:solidFill>
                  <a:schemeClr val="bg1"/>
                </a:solidFill>
                <a:latin typeface="微软雅黑" panose="020b0503020204020204" pitchFamily="34" charset="-122"/>
                <a:ea typeface="微软雅黑" panose="020b0503020204020204" pitchFamily="34" charset="-122"/>
              </a:rPr>
              <a:t>重难突破 能力提升</a:t>
            </a:r>
            <a:endParaRPr lang="zh-CN" altLang="en-US" sz="2200" spc="600" smtClean="0">
              <a:solidFill>
                <a:schemeClr val="bg1"/>
              </a:solidFill>
              <a:latin typeface="微软雅黑" panose="020b0503020204020204" pitchFamily="34" charset="-122"/>
              <a:ea typeface="微软雅黑" panose="020b0503020204020204" pitchFamily="34" charset="-122"/>
            </a:endParaRPr>
          </a:p>
        </p:txBody>
      </p:sp>
      <p:sp>
        <p:nvSpPr>
          <p:cNvPr id="14" name="TextBox 26"/>
          <p:cNvSpPr txBox="1">
            <a:spLocks noChangeArrowheads="1"/>
          </p:cNvSpPr>
          <p:nvPr/>
        </p:nvSpPr>
        <p:spPr bwMode="auto">
          <a:xfrm>
            <a:off x="1094546" y="1215216"/>
            <a:ext cx="10001320" cy="3331416"/>
          </a:xfrm>
          <a:prstGeom prst="rect">
            <a:avLst/>
          </a:prstGeom>
          <a:solidFill>
            <a:schemeClr val="bg1">
              <a:lumMod val="95000"/>
            </a:schemeClr>
          </a:solidFill>
          <a:ln w="9525">
            <a:noFill/>
            <a:miter lim="800000"/>
          </a:ln>
        </p:spPr>
        <p:txBody>
          <a:bodyPr wrap="square" lIns="36000" tIns="36000" rIns="36000" bIns="36000">
            <a:spAutoFit/>
          </a:bodyPr>
          <a:lstStyle/>
          <a:p>
            <a:pPr algn="just">
              <a:lnSpc>
                <a:spcPct val="150000"/>
              </a:lnSpc>
            </a:pPr>
            <a:r>
              <a:rPr lang="en-US" altLang="zh-CN" smtClean="0">
                <a:solidFill>
                  <a:srgbClr val="A50021"/>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en-US" smtClean="0">
                <a:solidFill>
                  <a:srgbClr val="A50021"/>
                </a:solidFill>
                <a:latin typeface="微软雅黑" panose="020b0503020204020204" pitchFamily="34" charset="-122"/>
                <a:ea typeface="微软雅黑" panose="020b0503020204020204" pitchFamily="34" charset="-122"/>
                <a:cs typeface="Times New Roman" panose="02020603050405020304" pitchFamily="18" charset="0"/>
              </a:rPr>
              <a:t>解析</a:t>
            </a:r>
            <a:r>
              <a:rPr lang="en-US" altLang="zh-CN" smtClean="0">
                <a:solidFill>
                  <a:srgbClr val="A50021"/>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en-US" smtClean="0">
                <a:solidFill>
                  <a:srgbClr val="A50021"/>
                </a:solidFill>
                <a:latin typeface="微软雅黑" panose="020b0503020204020204" pitchFamily="34" charset="-122"/>
                <a:ea typeface="微软雅黑" panose="020b0503020204020204" pitchFamily="34" charset="-122"/>
                <a:cs typeface="Times New Roman" panose="02020603050405020304" pitchFamily="18" charset="0"/>
              </a:rPr>
              <a:t>由于力的作用是相互的，球被脚踢出去的同时，脚受到球的反作用力，</a:t>
            </a:r>
            <a:r>
              <a:rPr lang="en-US" altLang="zh-CN" smtClean="0">
                <a:solidFill>
                  <a:srgbClr val="A50021"/>
                </a:solidFill>
                <a:latin typeface="微软雅黑" panose="020b0503020204020204" pitchFamily="34" charset="-122"/>
                <a:ea typeface="微软雅黑" panose="020b0503020204020204" pitchFamily="34" charset="-122"/>
                <a:cs typeface="Times New Roman" panose="02020603050405020304" pitchFamily="18" charset="0"/>
              </a:rPr>
              <a:t>A</a:t>
            </a:r>
            <a:r>
              <a:rPr lang="zh-CN" altLang="en-US" smtClean="0">
                <a:solidFill>
                  <a:srgbClr val="A50021"/>
                </a:solidFill>
                <a:latin typeface="微软雅黑" panose="020b0503020204020204" pitchFamily="34" charset="-122"/>
                <a:ea typeface="微软雅黑" panose="020b0503020204020204" pitchFamily="34" charset="-122"/>
                <a:cs typeface="Times New Roman" panose="02020603050405020304" pitchFamily="18" charset="0"/>
              </a:rPr>
              <a:t>错误。脚踢球，使球飞出去，说明力可以改变物体的运动状态，</a:t>
            </a:r>
            <a:r>
              <a:rPr lang="en-US" altLang="zh-CN" smtClean="0">
                <a:solidFill>
                  <a:srgbClr val="A50021"/>
                </a:solidFill>
                <a:latin typeface="微软雅黑" panose="020b0503020204020204" pitchFamily="34" charset="-122"/>
                <a:ea typeface="微软雅黑" panose="020b0503020204020204" pitchFamily="34" charset="-122"/>
                <a:cs typeface="Times New Roman" panose="02020603050405020304" pitchFamily="18" charset="0"/>
              </a:rPr>
              <a:t>B</a:t>
            </a:r>
            <a:r>
              <a:rPr lang="zh-CN" altLang="en-US" smtClean="0">
                <a:solidFill>
                  <a:srgbClr val="A50021"/>
                </a:solidFill>
                <a:latin typeface="微软雅黑" panose="020b0503020204020204" pitchFamily="34" charset="-122"/>
                <a:ea typeface="微软雅黑" panose="020b0503020204020204" pitchFamily="34" charset="-122"/>
                <a:cs typeface="Times New Roman" panose="02020603050405020304" pitchFamily="18" charset="0"/>
              </a:rPr>
              <a:t>错误。足球在空中运动过程中，受到竖直向下的重力与空气的阻力，这两个力不是平衡力，所以足球的运动状态一定发生改变，</a:t>
            </a:r>
            <a:r>
              <a:rPr lang="en-US" altLang="zh-CN" smtClean="0">
                <a:solidFill>
                  <a:srgbClr val="A50021"/>
                </a:solidFill>
                <a:latin typeface="微软雅黑" panose="020b0503020204020204" pitchFamily="34" charset="-122"/>
                <a:ea typeface="微软雅黑" panose="020b0503020204020204" pitchFamily="34" charset="-122"/>
                <a:cs typeface="Times New Roman" panose="02020603050405020304" pitchFamily="18" charset="0"/>
              </a:rPr>
              <a:t>C</a:t>
            </a:r>
            <a:r>
              <a:rPr lang="zh-CN" altLang="en-US" smtClean="0">
                <a:solidFill>
                  <a:srgbClr val="A50021"/>
                </a:solidFill>
                <a:latin typeface="微软雅黑" panose="020b0503020204020204" pitchFamily="34" charset="-122"/>
                <a:ea typeface="微软雅黑" panose="020b0503020204020204" pitchFamily="34" charset="-122"/>
                <a:cs typeface="Times New Roman" panose="02020603050405020304" pitchFamily="18" charset="0"/>
              </a:rPr>
              <a:t>正确。空中飞行的足球，若它所受的力全部消失，它将保持原来的运动状态，沿原来的方向做匀速直线运动，</a:t>
            </a:r>
            <a:r>
              <a:rPr lang="en-US" altLang="zh-CN" smtClean="0">
                <a:solidFill>
                  <a:srgbClr val="A50021"/>
                </a:solidFill>
                <a:latin typeface="微软雅黑" panose="020b0503020204020204" pitchFamily="34" charset="-122"/>
                <a:ea typeface="微软雅黑" panose="020b0503020204020204" pitchFamily="34" charset="-122"/>
                <a:cs typeface="Times New Roman" panose="02020603050405020304" pitchFamily="18" charset="0"/>
              </a:rPr>
              <a:t>D</a:t>
            </a:r>
            <a:r>
              <a:rPr lang="zh-CN" altLang="en-US" smtClean="0">
                <a:solidFill>
                  <a:srgbClr val="A50021"/>
                </a:solidFill>
                <a:latin typeface="微软雅黑" panose="020b0503020204020204" pitchFamily="34" charset="-122"/>
                <a:ea typeface="微软雅黑" panose="020b0503020204020204" pitchFamily="34" charset="-122"/>
                <a:cs typeface="Times New Roman" panose="02020603050405020304" pitchFamily="18" charset="0"/>
              </a:rPr>
              <a:t>错误。</a:t>
            </a:r>
            <a:endParaRPr lang="en-US" altLang="zh-CN">
              <a:solidFill>
                <a:srgbClr val="A50021"/>
              </a:solidFill>
              <a:latin typeface="微软雅黑" panose="020b0503020204020204" pitchFamily="34" charset="-122"/>
              <a:ea typeface="微软雅黑" panose="020b0503020204020204" pitchFamily="34" charset="-122"/>
              <a:cs typeface="Times New Roman" panose="02020603050405020304" pitchFamily="18" charset="0"/>
            </a:endParaRPr>
          </a:p>
        </p:txBody>
      </p:sp>
    </p:spTree>
  </p:cSld>
  <p:clrMapOvr>
    <a:masterClrMapping/>
  </p:clrMapOvr>
  <p:transition>
    <p:fade/>
  </p:transition>
  <p:timing/>
</p:sld>
</file>

<file path=ppt/slides/slide2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TextBox 4"/>
          <p:cNvSpPr txBox="1"/>
          <p:nvPr/>
        </p:nvSpPr>
        <p:spPr>
          <a:xfrm>
            <a:off x="4002" y="1929596"/>
            <a:ext cx="447609" cy="3143272"/>
          </a:xfrm>
          <a:prstGeom prst="rect">
            <a:avLst/>
          </a:prstGeom>
          <a:noFill/>
        </p:spPr>
        <p:txBody>
          <a:bodyPr vert="eaVert" wrap="square" lIns="72000" tIns="36000" rIns="36000" bIns="36000" rtlCol="0" anchor="ctr" anchorCtr="0">
            <a:spAutoFit/>
          </a:bodyPr>
          <a:lstStyle/>
          <a:p>
            <a:r>
              <a:rPr lang="zh-CN" altLang="en-US" sz="2200" spc="600" smtClean="0">
                <a:solidFill>
                  <a:schemeClr val="bg1"/>
                </a:solidFill>
                <a:latin typeface="微软雅黑" panose="020b0503020204020204" pitchFamily="34" charset="-122"/>
                <a:ea typeface="微软雅黑" panose="020b0503020204020204" pitchFamily="34" charset="-122"/>
              </a:rPr>
              <a:t>重难突破 能力提升</a:t>
            </a:r>
            <a:endParaRPr lang="zh-CN" altLang="en-US" sz="2200" spc="600" smtClean="0">
              <a:solidFill>
                <a:schemeClr val="bg1"/>
              </a:solidFill>
              <a:latin typeface="微软雅黑" panose="020b0503020204020204" pitchFamily="34" charset="-122"/>
              <a:ea typeface="微软雅黑" panose="020b0503020204020204" pitchFamily="34" charset="-122"/>
            </a:endParaRPr>
          </a:p>
        </p:txBody>
      </p:sp>
      <p:sp>
        <p:nvSpPr>
          <p:cNvPr id="19" name="文本框 1"/>
          <p:cNvSpPr txBox="1">
            <a:spLocks noChangeArrowheads="1"/>
          </p:cNvSpPr>
          <p:nvPr/>
        </p:nvSpPr>
        <p:spPr bwMode="auto">
          <a:xfrm>
            <a:off x="951670" y="1429530"/>
            <a:ext cx="10787138" cy="5058683"/>
          </a:xfrm>
          <a:prstGeom prst="rect">
            <a:avLst/>
          </a:prstGeom>
          <a:noFill/>
          <a:ln w="9525">
            <a:noFill/>
            <a:miter lim="800000"/>
          </a:ln>
        </p:spPr>
        <p:txBody>
          <a:bodyPr wrap="square" lIns="36000" tIns="36000" rIns="36000" bIns="36000">
            <a:spAutoFit/>
          </a:bodyPr>
          <a:lstStyle/>
          <a:p>
            <a:pPr>
              <a:lnSpc>
                <a:spcPct val="150000"/>
              </a:lnSpc>
              <a:spcAft>
                <a:spcPct val="0"/>
              </a:spcAft>
            </a:pPr>
            <a:r>
              <a:rPr lang="en-US" b="1" smtClean="0">
                <a:solidFill>
                  <a:srgbClr val="000000"/>
                </a:solidFill>
                <a:latin typeface="微软雅黑" panose="020b0503020204020204" pitchFamily="34" charset="-122"/>
                <a:ea typeface="微软雅黑" panose="020b0503020204020204" pitchFamily="34" charset="-122"/>
                <a:cs typeface="Times New Roman" panose="02020603050405020304"/>
              </a:rPr>
              <a:t>7.</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“春分”是二十四节气之一，在每年农历二月十五日前后（公历大约为</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3</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月</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20</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或</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21</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日期间），</a:t>
            </a:r>
            <a:r>
              <a:rPr lang="en-US" altLang="zh-CN" smtClean="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春秋繁露</a:t>
            </a:r>
            <a:r>
              <a:rPr lang="en-US" altLang="zh-CN" smtClean="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阴阳出入上下篇</a:t>
            </a:r>
            <a:r>
              <a:rPr lang="en-US" altLang="zh-CN" smtClean="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说：“春分者，阴阳相半也，故昼夜均而寒暑平。”春分是玩竖蛋游戏的最佳时光，故有“春分到，蛋儿俏”的说法。如图</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6-6</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所示，当鸡蛋在水平桌面上竖起静止时，下列说法中正确的是（　　）</a:t>
            </a:r>
            <a:endPar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ct val="0"/>
              </a:spcAft>
            </a:pP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A.</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鸡蛋所受的重力和鸡蛋对桌面的压力是一对平衡力</a:t>
            </a:r>
            <a:endPar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ct val="0"/>
              </a:spcAft>
            </a:pP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B.</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鸡蛋对桌面的压力和桌面对鸡蛋的支持力是一对平衡力</a:t>
            </a:r>
            <a:endPar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ct val="0"/>
              </a:spcAft>
            </a:pP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C.</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鸡蛋所受的重力和桌面对鸡蛋的支持力是一对平衡力</a:t>
            </a:r>
            <a:endPar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ct val="0"/>
              </a:spcAft>
            </a:pP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D.</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桌子受到的压力和桌子受到的重力是一对平衡力</a:t>
            </a:r>
            <a:endParaRPr lang="zh-CN">
              <a:solidFill>
                <a:srgbClr val="000000"/>
              </a:solidFill>
              <a:latin typeface="微软雅黑" panose="020b0503020204020204" pitchFamily="34" charset="-122"/>
              <a:ea typeface="微软雅黑" panose="020b0503020204020204" pitchFamily="34" charset="-122"/>
              <a:cs typeface="Times New Roman" panose="02020603050405020304"/>
            </a:endParaRPr>
          </a:p>
        </p:txBody>
      </p:sp>
      <p:sp>
        <p:nvSpPr>
          <p:cNvPr id="4" name="矩形 3"/>
          <p:cNvSpPr/>
          <p:nvPr/>
        </p:nvSpPr>
        <p:spPr>
          <a:xfrm>
            <a:off x="1023108" y="715150"/>
            <a:ext cx="5480988" cy="523220"/>
          </a:xfrm>
          <a:prstGeom prst="rect">
            <a:avLst/>
          </a:prstGeom>
        </p:spPr>
        <p:txBody>
          <a:bodyPr wrap="none">
            <a:spAutoFit/>
          </a:bodyPr>
          <a:lstStyle/>
          <a:p>
            <a:r>
              <a:rPr lang="zh-CN" altLang="en-US" sz="2800" b="1" spc="150" smtClean="0">
                <a:solidFill>
                  <a:srgbClr val="1CB691"/>
                </a:solidFill>
                <a:latin typeface="微软雅黑" panose="020b0503020204020204" pitchFamily="34" charset="-122"/>
                <a:ea typeface="微软雅黑" panose="020b0503020204020204" pitchFamily="34" charset="-122"/>
              </a:rPr>
              <a:t>重难三　二力平衡的条件及应用</a:t>
            </a:r>
            <a:endParaRPr lang="zh-CN" altLang="en-US" sz="2800" b="1" spc="150">
              <a:solidFill>
                <a:srgbClr val="1CB691"/>
              </a:solidFill>
              <a:latin typeface="微软雅黑" panose="020b0503020204020204" pitchFamily="34" charset="-122"/>
              <a:ea typeface="微软雅黑" panose="020b0503020204020204" pitchFamily="34" charset="-122"/>
            </a:endParaRPr>
          </a:p>
        </p:txBody>
      </p:sp>
      <p:pic>
        <p:nvPicPr>
          <p:cNvPr id="6" name="21fawls34.jpg" descr="id:2147505422;FounderCES"/>
          <p:cNvPicPr/>
          <p:nvPr/>
        </p:nvPicPr>
        <p:blipFill>
          <a:blip r:embed="rId3"/>
          <a:stretch>
            <a:fillRect/>
          </a:stretch>
        </p:blipFill>
        <p:spPr>
          <a:xfrm>
            <a:off x="9381354" y="4001298"/>
            <a:ext cx="2143140" cy="1443520"/>
          </a:xfrm>
          <a:prstGeom prst="rect">
            <a:avLst/>
          </a:prstGeom>
        </p:spPr>
      </p:pic>
      <p:sp>
        <p:nvSpPr>
          <p:cNvPr id="7" name="矩形 6"/>
          <p:cNvSpPr/>
          <p:nvPr/>
        </p:nvSpPr>
        <p:spPr>
          <a:xfrm>
            <a:off x="9809982" y="5644372"/>
            <a:ext cx="987771" cy="646331"/>
          </a:xfrm>
          <a:prstGeom prst="rect">
            <a:avLst/>
          </a:prstGeom>
        </p:spPr>
        <p:txBody>
          <a:bodyPr wrap="none">
            <a:spAutoFit/>
          </a:bodyPr>
          <a:lstStyle/>
          <a:p>
            <a:pPr algn="ctr">
              <a:lnSpc>
                <a:spcPct val="150000"/>
              </a:lnSpc>
              <a:spcAft>
                <a:spcPct val="0"/>
              </a:spcAft>
            </a:pP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图</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6-6</a:t>
            </a:r>
            <a:endPar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endParaRPr>
          </a:p>
        </p:txBody>
      </p:sp>
      <p:sp>
        <p:nvSpPr>
          <p:cNvPr id="8" name="文本框 1"/>
          <p:cNvSpPr txBox="1">
            <a:spLocks noChangeArrowheads="1"/>
          </p:cNvSpPr>
          <p:nvPr/>
        </p:nvSpPr>
        <p:spPr bwMode="auto">
          <a:xfrm>
            <a:off x="1451736" y="3644108"/>
            <a:ext cx="279491" cy="561427"/>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en-US" altLang="zh-CN" sz="2400" b="1" smtClean="0">
                <a:solidFill>
                  <a:srgbClr val="A50021"/>
                </a:solidFill>
                <a:latin typeface="微软雅黑" panose="020b0503020204020204" pitchFamily="34" charset="-122"/>
                <a:ea typeface="微软雅黑" panose="020b0503020204020204" pitchFamily="34" charset="-122"/>
              </a:rPr>
              <a:t>C</a:t>
            </a:r>
            <a:endParaRPr lang="en-US" altLang="zh-CN" sz="2400" b="1">
              <a:solidFill>
                <a:srgbClr val="A50021"/>
              </a:solidFill>
              <a:latin typeface="微软雅黑" panose="020b0503020204020204" pitchFamily="34" charset="-122"/>
              <a:ea typeface="微软雅黑" panose="020b0503020204020204" pitchFamily="34" charset="-122"/>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TextBox 4"/>
          <p:cNvSpPr txBox="1"/>
          <p:nvPr/>
        </p:nvSpPr>
        <p:spPr>
          <a:xfrm>
            <a:off x="4002" y="1929596"/>
            <a:ext cx="447609" cy="3143272"/>
          </a:xfrm>
          <a:prstGeom prst="rect">
            <a:avLst/>
          </a:prstGeom>
          <a:noFill/>
        </p:spPr>
        <p:txBody>
          <a:bodyPr vert="eaVert" wrap="square" lIns="72000" tIns="36000" rIns="36000" bIns="36000" rtlCol="0" anchor="ctr" anchorCtr="0">
            <a:spAutoFit/>
          </a:bodyPr>
          <a:lstStyle/>
          <a:p>
            <a:r>
              <a:rPr lang="zh-CN" altLang="en-US" sz="2200" spc="600" smtClean="0">
                <a:solidFill>
                  <a:schemeClr val="bg1"/>
                </a:solidFill>
                <a:latin typeface="微软雅黑" panose="020b0503020204020204" pitchFamily="34" charset="-122"/>
                <a:ea typeface="微软雅黑" panose="020b0503020204020204" pitchFamily="34" charset="-122"/>
              </a:rPr>
              <a:t>重难突破 能力提升</a:t>
            </a:r>
            <a:endParaRPr lang="zh-CN" altLang="en-US" sz="2200" spc="600" smtClean="0">
              <a:solidFill>
                <a:schemeClr val="bg1"/>
              </a:solidFill>
              <a:latin typeface="微软雅黑" panose="020b0503020204020204" pitchFamily="34" charset="-122"/>
              <a:ea typeface="微软雅黑" panose="020b0503020204020204" pitchFamily="34" charset="-122"/>
            </a:endParaRPr>
          </a:p>
        </p:txBody>
      </p:sp>
      <p:grpSp>
        <p:nvGrpSpPr>
          <p:cNvPr id="7" name="组合 6"/>
          <p:cNvGrpSpPr/>
          <p:nvPr/>
        </p:nvGrpSpPr>
        <p:grpSpPr>
          <a:xfrm>
            <a:off x="880232" y="786588"/>
            <a:ext cx="10483579" cy="5612681"/>
            <a:chOff x="880232" y="786588"/>
            <a:chExt cx="10483579" cy="5612681"/>
          </a:xfrm>
        </p:grpSpPr>
        <p:sp>
          <p:nvSpPr>
            <p:cNvPr id="19" name="文本框 1"/>
            <p:cNvSpPr txBox="1">
              <a:spLocks noChangeArrowheads="1"/>
            </p:cNvSpPr>
            <p:nvPr/>
          </p:nvSpPr>
          <p:spPr bwMode="auto">
            <a:xfrm>
              <a:off x="880232" y="786588"/>
              <a:ext cx="7000924" cy="5612681"/>
            </a:xfrm>
            <a:prstGeom prst="rect">
              <a:avLst/>
            </a:prstGeom>
            <a:noFill/>
            <a:ln w="9525">
              <a:noFill/>
              <a:miter lim="800000"/>
            </a:ln>
          </p:spPr>
          <p:txBody>
            <a:bodyPr wrap="square" lIns="36000" tIns="36000" rIns="36000" bIns="36000">
              <a:spAutoFit/>
            </a:bodyPr>
            <a:lstStyle/>
            <a:p>
              <a:pPr>
                <a:lnSpc>
                  <a:spcPct val="150000"/>
                </a:lnSpc>
                <a:spcAft>
                  <a:spcPct val="0"/>
                </a:spcAft>
              </a:pPr>
              <a:r>
                <a:rPr lang="en-US" b="1" smtClean="0">
                  <a:solidFill>
                    <a:srgbClr val="000000"/>
                  </a:solidFill>
                  <a:latin typeface="微软雅黑" panose="020b0503020204020204" pitchFamily="34" charset="-122"/>
                  <a:ea typeface="微软雅黑" panose="020b0503020204020204" pitchFamily="34" charset="-122"/>
                  <a:cs typeface="Times New Roman" panose="02020603050405020304"/>
                </a:rPr>
                <a:t>8. </a:t>
              </a:r>
              <a:r>
                <a:rPr lang="en-US" smtClean="0">
                  <a:solidFill>
                    <a:srgbClr val="18B48F"/>
                  </a:solidFill>
                  <a:latin typeface="微软雅黑" panose="020b0503020204020204" pitchFamily="34" charset="-122"/>
                  <a:ea typeface="微软雅黑" panose="020b0503020204020204" pitchFamily="34" charset="-122"/>
                </a:rPr>
                <a:t>[2020</a:t>
              </a:r>
              <a:r>
                <a:rPr lang="en-US" altLang="zh-CN" smtClean="0">
                  <a:solidFill>
                    <a:srgbClr val="18B48F"/>
                  </a:solidFill>
                  <a:latin typeface="微软雅黑" panose="020b0503020204020204" pitchFamily="34" charset="-122"/>
                  <a:ea typeface="微软雅黑" panose="020b0503020204020204" pitchFamily="34" charset="-122"/>
                </a:rPr>
                <a:t>·</a:t>
              </a:r>
              <a:r>
                <a:rPr lang="zh-CN" altLang="en-US" smtClean="0">
                  <a:solidFill>
                    <a:srgbClr val="18B48F"/>
                  </a:solidFill>
                  <a:latin typeface="微软雅黑" panose="020b0503020204020204" pitchFamily="34" charset="-122"/>
                  <a:ea typeface="微软雅黑" panose="020b0503020204020204" pitchFamily="34" charset="-122"/>
                </a:rPr>
                <a:t>山西中考冲刺</a:t>
              </a:r>
              <a:r>
                <a:rPr lang="en-US" smtClean="0">
                  <a:solidFill>
                    <a:srgbClr val="18B48F"/>
                  </a:solidFill>
                  <a:latin typeface="微软雅黑" panose="020b0503020204020204" pitchFamily="34" charset="-122"/>
                  <a:ea typeface="微软雅黑" panose="020b0503020204020204" pitchFamily="34" charset="-122"/>
                </a:rPr>
                <a:t>]</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如图</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6-7</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所示，木块竖直立在小车上，随小车一起以相同的速度向右做匀速直线运动，不考虑空气阻力。下列分析正确的是（　　）</a:t>
              </a:r>
              <a:endPar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ct val="0"/>
                </a:spcAft>
              </a:pP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A.</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木块受到的重力与小车对木块的支持力是一对相互作用力</a:t>
              </a:r>
              <a:endPar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ct val="0"/>
                </a:spcAft>
              </a:pP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B.</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木块随小车一起做匀速直线运动时，木块不受摩擦力</a:t>
              </a:r>
              <a:endPar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ct val="0"/>
                </a:spcAft>
              </a:pP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C.</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小车的运动速度增大，则它的惯性也随之增大</a:t>
              </a:r>
              <a:endPar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ct val="0"/>
                </a:spcAft>
              </a:pP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D.</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小车突然停止运动时，木块将向左倾倒</a:t>
              </a:r>
              <a:endParaRPr lang="zh-CN">
                <a:solidFill>
                  <a:srgbClr val="000000"/>
                </a:solidFill>
                <a:latin typeface="微软雅黑" panose="020b0503020204020204" pitchFamily="34" charset="-122"/>
                <a:ea typeface="微软雅黑" panose="020b0503020204020204" pitchFamily="34" charset="-122"/>
                <a:cs typeface="Times New Roman" panose="02020603050405020304"/>
              </a:endParaRPr>
            </a:p>
          </p:txBody>
        </p:sp>
        <p:pic>
          <p:nvPicPr>
            <p:cNvPr id="4" name="21FAWLS35.EPS" descr="id:2147505429;FounderCES"/>
            <p:cNvPicPr/>
            <p:nvPr/>
          </p:nvPicPr>
          <p:blipFill>
            <a:blip r:embed="rId3"/>
            <a:stretch>
              <a:fillRect/>
            </a:stretch>
          </p:blipFill>
          <p:spPr>
            <a:xfrm>
              <a:off x="9095602" y="1286654"/>
              <a:ext cx="2268209" cy="1428760"/>
            </a:xfrm>
            <a:prstGeom prst="rect">
              <a:avLst/>
            </a:prstGeom>
          </p:spPr>
        </p:pic>
        <p:sp>
          <p:nvSpPr>
            <p:cNvPr id="6" name="矩形 5"/>
            <p:cNvSpPr/>
            <p:nvPr/>
          </p:nvSpPr>
          <p:spPr>
            <a:xfrm>
              <a:off x="9738544" y="3072604"/>
              <a:ext cx="987771" cy="646331"/>
            </a:xfrm>
            <a:prstGeom prst="rect">
              <a:avLst/>
            </a:prstGeom>
          </p:spPr>
          <p:txBody>
            <a:bodyPr wrap="none">
              <a:spAutoFit/>
            </a:bodyPr>
            <a:lstStyle/>
            <a:p>
              <a:pPr algn="ctr">
                <a:lnSpc>
                  <a:spcPct val="150000"/>
                </a:lnSpc>
                <a:spcAft>
                  <a:spcPct val="0"/>
                </a:spcAft>
              </a:pP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图</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6-7</a:t>
              </a:r>
              <a:endPar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endParaRPr>
            </a:p>
          </p:txBody>
        </p:sp>
      </p:grpSp>
      <p:sp>
        <p:nvSpPr>
          <p:cNvPr id="8" name="文本框 1"/>
          <p:cNvSpPr txBox="1">
            <a:spLocks noChangeArrowheads="1"/>
          </p:cNvSpPr>
          <p:nvPr/>
        </p:nvSpPr>
        <p:spPr bwMode="auto">
          <a:xfrm>
            <a:off x="1380298" y="2429662"/>
            <a:ext cx="282697" cy="561427"/>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en-US" altLang="zh-CN" sz="2400" b="1" smtClean="0">
                <a:solidFill>
                  <a:srgbClr val="A50021"/>
                </a:solidFill>
                <a:latin typeface="微软雅黑" panose="020b0503020204020204" pitchFamily="34" charset="-122"/>
                <a:ea typeface="微软雅黑" panose="020b0503020204020204" pitchFamily="34" charset="-122"/>
              </a:rPr>
              <a:t>B</a:t>
            </a:r>
            <a:endParaRPr lang="en-US" altLang="zh-CN" sz="2400" b="1">
              <a:solidFill>
                <a:srgbClr val="A50021"/>
              </a:solidFill>
              <a:latin typeface="微软雅黑" panose="020b0503020204020204" pitchFamily="34" charset="-122"/>
              <a:ea typeface="微软雅黑" panose="020b0503020204020204" pitchFamily="34" charset="-122"/>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TextBox 4"/>
          <p:cNvSpPr txBox="1"/>
          <p:nvPr/>
        </p:nvSpPr>
        <p:spPr>
          <a:xfrm>
            <a:off x="4002" y="1929596"/>
            <a:ext cx="447609" cy="3143272"/>
          </a:xfrm>
          <a:prstGeom prst="rect">
            <a:avLst/>
          </a:prstGeom>
          <a:noFill/>
        </p:spPr>
        <p:txBody>
          <a:bodyPr vert="eaVert" wrap="square" lIns="72000" tIns="36000" rIns="36000" bIns="36000" rtlCol="0" anchor="ctr" anchorCtr="0">
            <a:spAutoFit/>
          </a:bodyPr>
          <a:lstStyle/>
          <a:p>
            <a:r>
              <a:rPr lang="zh-CN" altLang="en-US" sz="2200" spc="600" smtClean="0">
                <a:solidFill>
                  <a:schemeClr val="bg1"/>
                </a:solidFill>
                <a:latin typeface="微软雅黑" panose="020b0503020204020204" pitchFamily="34" charset="-122"/>
                <a:ea typeface="微软雅黑" panose="020b0503020204020204" pitchFamily="34" charset="-122"/>
              </a:rPr>
              <a:t>重难突破 能力提升</a:t>
            </a:r>
            <a:endParaRPr lang="zh-CN" altLang="en-US" sz="2200" spc="600" smtClean="0">
              <a:solidFill>
                <a:schemeClr val="bg1"/>
              </a:solidFill>
              <a:latin typeface="微软雅黑" panose="020b0503020204020204" pitchFamily="34" charset="-122"/>
              <a:ea typeface="微软雅黑" panose="020b0503020204020204" pitchFamily="34" charset="-122"/>
            </a:endParaRPr>
          </a:p>
        </p:txBody>
      </p:sp>
      <p:sp>
        <p:nvSpPr>
          <p:cNvPr id="19" name="文本框 1"/>
          <p:cNvSpPr txBox="1">
            <a:spLocks noChangeArrowheads="1"/>
          </p:cNvSpPr>
          <p:nvPr/>
        </p:nvSpPr>
        <p:spPr bwMode="auto">
          <a:xfrm>
            <a:off x="808794" y="1429530"/>
            <a:ext cx="10858576" cy="2842692"/>
          </a:xfrm>
          <a:prstGeom prst="rect">
            <a:avLst/>
          </a:prstGeom>
          <a:noFill/>
          <a:ln w="9525">
            <a:noFill/>
            <a:miter lim="800000"/>
          </a:ln>
        </p:spPr>
        <p:txBody>
          <a:bodyPr wrap="square" lIns="36000" tIns="36000" rIns="36000" bIns="36000">
            <a:spAutoFit/>
          </a:bodyPr>
          <a:lstStyle/>
          <a:p>
            <a:pPr>
              <a:lnSpc>
                <a:spcPct val="150000"/>
              </a:lnSpc>
              <a:spcAft>
                <a:spcPct val="0"/>
              </a:spcAft>
            </a:pPr>
            <a:r>
              <a:rPr lang="en-US" b="1" smtClean="0">
                <a:solidFill>
                  <a:srgbClr val="000000"/>
                </a:solidFill>
                <a:latin typeface="微软雅黑" panose="020b0503020204020204" pitchFamily="34" charset="-122"/>
                <a:ea typeface="微软雅黑" panose="020b0503020204020204" pitchFamily="34" charset="-122"/>
                <a:cs typeface="Times New Roman" panose="02020603050405020304"/>
              </a:rPr>
              <a:t>9.</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细心的同学会发现商场里安装供顾客上楼的电梯主要有如图</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6-8</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甲、乙所示两种，它们表面都有凸出的条纹，这是为了</a:t>
            </a:r>
            <a:r>
              <a:rPr lang="zh-CN" altLang="en-US" u="sng"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，当顾客站在类似台阶的甲电梯上匀速上升时</a:t>
            </a:r>
            <a:r>
              <a:rPr lang="zh-CN" altLang="en-US" u="sng"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（选填“受”或“不受”）摩擦力，当顾客站在类似斜坡的乙电梯上匀速上升时，受到的摩擦力的方向是沿电梯</a:t>
            </a:r>
            <a:r>
              <a:rPr lang="zh-CN" altLang="en-US" u="sng"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（选填“向上”或“向下”）。</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 </a:t>
            </a:r>
            <a:endPar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endParaRPr>
          </a:p>
        </p:txBody>
      </p:sp>
      <p:sp>
        <p:nvSpPr>
          <p:cNvPr id="4" name="矩形 3"/>
          <p:cNvSpPr/>
          <p:nvPr/>
        </p:nvSpPr>
        <p:spPr>
          <a:xfrm>
            <a:off x="951670" y="786588"/>
            <a:ext cx="2832827" cy="523220"/>
          </a:xfrm>
          <a:prstGeom prst="rect">
            <a:avLst/>
          </a:prstGeom>
        </p:spPr>
        <p:txBody>
          <a:bodyPr wrap="none">
            <a:spAutoFit/>
          </a:bodyPr>
          <a:lstStyle/>
          <a:p>
            <a:r>
              <a:rPr lang="zh-CN" altLang="en-US" sz="2800" b="1" spc="150" smtClean="0">
                <a:solidFill>
                  <a:srgbClr val="1CB691"/>
                </a:solidFill>
                <a:latin typeface="微软雅黑" panose="020b0503020204020204" pitchFamily="34" charset="-122"/>
                <a:ea typeface="微软雅黑" panose="020b0503020204020204" pitchFamily="34" charset="-122"/>
              </a:rPr>
              <a:t>重难四　摩擦力</a:t>
            </a:r>
            <a:endParaRPr lang="zh-CN" altLang="en-US" sz="2800" b="1" spc="150" smtClean="0">
              <a:solidFill>
                <a:srgbClr val="1CB691"/>
              </a:solidFill>
              <a:latin typeface="微软雅黑" panose="020b0503020204020204" pitchFamily="34" charset="-122"/>
              <a:ea typeface="微软雅黑" panose="020b0503020204020204" pitchFamily="34" charset="-122"/>
            </a:endParaRPr>
          </a:p>
        </p:txBody>
      </p:sp>
      <p:pic>
        <p:nvPicPr>
          <p:cNvPr id="6" name="21FAWLS36.EPS" descr="id:2147505450;FounderCES"/>
          <p:cNvPicPr/>
          <p:nvPr/>
        </p:nvPicPr>
        <p:blipFill>
          <a:blip r:embed="rId3"/>
          <a:stretch>
            <a:fillRect/>
          </a:stretch>
        </p:blipFill>
        <p:spPr>
          <a:xfrm>
            <a:off x="951670" y="4358488"/>
            <a:ext cx="3500462" cy="1457097"/>
          </a:xfrm>
          <a:prstGeom prst="rect">
            <a:avLst/>
          </a:prstGeom>
        </p:spPr>
      </p:pic>
      <p:sp>
        <p:nvSpPr>
          <p:cNvPr id="7" name="矩形 6"/>
          <p:cNvSpPr/>
          <p:nvPr/>
        </p:nvSpPr>
        <p:spPr>
          <a:xfrm>
            <a:off x="2237554" y="5858686"/>
            <a:ext cx="987771" cy="646331"/>
          </a:xfrm>
          <a:prstGeom prst="rect">
            <a:avLst/>
          </a:prstGeom>
        </p:spPr>
        <p:txBody>
          <a:bodyPr wrap="none">
            <a:spAutoFit/>
          </a:bodyPr>
          <a:lstStyle/>
          <a:p>
            <a:pPr algn="ctr">
              <a:lnSpc>
                <a:spcPct val="150000"/>
              </a:lnSpc>
              <a:spcAft>
                <a:spcPct val="0"/>
              </a:spcAft>
            </a:pP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图</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6-8</a:t>
            </a:r>
            <a:endParaRPr lang="zh-CN" altLang="en-US">
              <a:solidFill>
                <a:srgbClr val="000000"/>
              </a:solidFill>
              <a:latin typeface="微软雅黑" panose="020b0503020204020204" pitchFamily="34" charset="-122"/>
              <a:ea typeface="微软雅黑" panose="020b0503020204020204" pitchFamily="34" charset="-122"/>
              <a:cs typeface="Times New Roman" panose="02020603050405020304"/>
            </a:endParaRPr>
          </a:p>
        </p:txBody>
      </p:sp>
      <p:sp>
        <p:nvSpPr>
          <p:cNvPr id="8" name="文本框 1"/>
          <p:cNvSpPr txBox="1">
            <a:spLocks noChangeArrowheads="1"/>
          </p:cNvSpPr>
          <p:nvPr/>
        </p:nvSpPr>
        <p:spPr bwMode="auto">
          <a:xfrm>
            <a:off x="6595272" y="1858158"/>
            <a:ext cx="1611586" cy="561427"/>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2400" b="1" smtClean="0">
                <a:solidFill>
                  <a:srgbClr val="A50021"/>
                </a:solidFill>
                <a:latin typeface="微软雅黑" panose="020b0503020204020204" pitchFamily="34" charset="-122"/>
                <a:ea typeface="微软雅黑" panose="020b0503020204020204" pitchFamily="34" charset="-122"/>
              </a:rPr>
              <a:t>增大摩擦力</a:t>
            </a:r>
            <a:endParaRPr lang="en-US" altLang="zh-CN" sz="2400" b="1">
              <a:solidFill>
                <a:srgbClr val="A50021"/>
              </a:solidFill>
              <a:latin typeface="微软雅黑" panose="020b0503020204020204" pitchFamily="34" charset="-122"/>
              <a:ea typeface="微软雅黑" panose="020b0503020204020204" pitchFamily="34" charset="-122"/>
            </a:endParaRPr>
          </a:p>
        </p:txBody>
      </p:sp>
      <p:sp>
        <p:nvSpPr>
          <p:cNvPr id="9" name="文本框 1"/>
          <p:cNvSpPr txBox="1">
            <a:spLocks noChangeArrowheads="1"/>
          </p:cNvSpPr>
          <p:nvPr/>
        </p:nvSpPr>
        <p:spPr bwMode="auto">
          <a:xfrm>
            <a:off x="4094942" y="2429662"/>
            <a:ext cx="688256" cy="561427"/>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2400" b="1" smtClean="0">
                <a:solidFill>
                  <a:srgbClr val="A50021"/>
                </a:solidFill>
                <a:latin typeface="微软雅黑" panose="020b0503020204020204" pitchFamily="34" charset="-122"/>
                <a:ea typeface="微软雅黑" panose="020b0503020204020204" pitchFamily="34" charset="-122"/>
              </a:rPr>
              <a:t>不受</a:t>
            </a:r>
            <a:endParaRPr lang="en-US" altLang="zh-CN" sz="2400" b="1">
              <a:solidFill>
                <a:srgbClr val="A50021"/>
              </a:solidFill>
              <a:latin typeface="微软雅黑" panose="020b0503020204020204" pitchFamily="34" charset="-122"/>
              <a:ea typeface="微软雅黑" panose="020b0503020204020204" pitchFamily="34" charset="-122"/>
            </a:endParaRPr>
          </a:p>
        </p:txBody>
      </p:sp>
      <p:sp>
        <p:nvSpPr>
          <p:cNvPr id="10" name="文本框 1"/>
          <p:cNvSpPr txBox="1">
            <a:spLocks noChangeArrowheads="1"/>
          </p:cNvSpPr>
          <p:nvPr/>
        </p:nvSpPr>
        <p:spPr bwMode="auto">
          <a:xfrm>
            <a:off x="9738544" y="2929728"/>
            <a:ext cx="688256" cy="561427"/>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2400" b="1" smtClean="0">
                <a:solidFill>
                  <a:srgbClr val="A50021"/>
                </a:solidFill>
                <a:latin typeface="微软雅黑" panose="020b0503020204020204" pitchFamily="34" charset="-122"/>
                <a:ea typeface="微软雅黑" panose="020b0503020204020204" pitchFamily="34" charset="-122"/>
              </a:rPr>
              <a:t>向上</a:t>
            </a:r>
            <a:endParaRPr lang="en-US" altLang="zh-CN" sz="2400" b="1">
              <a:solidFill>
                <a:srgbClr val="A50021"/>
              </a:solidFill>
              <a:latin typeface="微软雅黑" panose="020b0503020204020204" pitchFamily="34" charset="-122"/>
              <a:ea typeface="微软雅黑" panose="020b0503020204020204" pitchFamily="34" charset="-122"/>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TextBox 3"/>
          <p:cNvSpPr txBox="1"/>
          <p:nvPr/>
        </p:nvSpPr>
        <p:spPr>
          <a:xfrm>
            <a:off x="3997" y="1929596"/>
            <a:ext cx="447609" cy="3143272"/>
          </a:xfrm>
          <a:prstGeom prst="rect">
            <a:avLst/>
          </a:prstGeom>
          <a:noFill/>
        </p:spPr>
        <p:txBody>
          <a:bodyPr vert="eaVert" wrap="square" lIns="72000" tIns="36000" rIns="36000" bIns="36000" rtlCol="0" anchor="ctr" anchorCtr="0">
            <a:spAutoFit/>
          </a:bodyPr>
          <a:lstStyle/>
          <a:p>
            <a:r>
              <a:rPr lang="zh-CN" altLang="en-US" sz="2200" spc="600" smtClean="0">
                <a:solidFill>
                  <a:schemeClr val="bg1"/>
                </a:solidFill>
                <a:latin typeface="微软雅黑" panose="020b0503020204020204" pitchFamily="34" charset="-122"/>
                <a:ea typeface="微软雅黑" panose="020b0503020204020204" pitchFamily="34" charset="-122"/>
              </a:rPr>
              <a:t>思维导图 构建体系</a:t>
            </a:r>
            <a:endParaRPr lang="zh-CN" altLang="en-US" sz="2200" spc="600">
              <a:solidFill>
                <a:schemeClr val="bg1"/>
              </a:solidFill>
              <a:latin typeface="微软雅黑" panose="020b0503020204020204" pitchFamily="34" charset="-122"/>
              <a:ea typeface="微软雅黑" panose="020b0503020204020204" pitchFamily="34" charset="-122"/>
            </a:endParaRPr>
          </a:p>
        </p:txBody>
      </p:sp>
      <p:pic>
        <p:nvPicPr>
          <p:cNvPr id="3" name="21RJWL-43.EPS" descr="id:2147505216;FounderCES"/>
          <p:cNvPicPr/>
          <p:nvPr/>
        </p:nvPicPr>
        <p:blipFill>
          <a:blip r:embed="rId3">
            <a:clrChange>
              <a:clrFrom>
                <a:srgbClr val="FFFFFF"/>
              </a:clrFrom>
              <a:clrTo>
                <a:srgbClr val="FFFFFF">
                  <a:alpha val="0"/>
                </a:srgbClr>
              </a:clrTo>
            </a:clrChange>
          </a:blip>
          <a:stretch>
            <a:fillRect/>
          </a:stretch>
        </p:blipFill>
        <p:spPr>
          <a:xfrm>
            <a:off x="2094678" y="1143778"/>
            <a:ext cx="8358246" cy="5000017"/>
          </a:xfrm>
          <a:prstGeom prst="rect">
            <a:avLst/>
          </a:prstGeom>
        </p:spPr>
      </p:pic>
    </p:spTree>
  </p:cSld>
  <p:clrMapOvr>
    <a:masterClrMapping/>
  </p:clrMapOvr>
  <p:transition>
    <p:fade/>
  </p:transition>
  <p:timing/>
</p:sld>
</file>

<file path=ppt/slides/slide3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TextBox 4"/>
          <p:cNvSpPr txBox="1"/>
          <p:nvPr/>
        </p:nvSpPr>
        <p:spPr>
          <a:xfrm>
            <a:off x="4002" y="1929596"/>
            <a:ext cx="447609" cy="3143272"/>
          </a:xfrm>
          <a:prstGeom prst="rect">
            <a:avLst/>
          </a:prstGeom>
          <a:noFill/>
        </p:spPr>
        <p:txBody>
          <a:bodyPr vert="eaVert" wrap="square" lIns="72000" tIns="36000" rIns="36000" bIns="36000" rtlCol="0" anchor="ctr" anchorCtr="0">
            <a:spAutoFit/>
          </a:bodyPr>
          <a:lstStyle/>
          <a:p>
            <a:r>
              <a:rPr lang="zh-CN" altLang="en-US" sz="2200" spc="600" smtClean="0">
                <a:solidFill>
                  <a:schemeClr val="bg1"/>
                </a:solidFill>
                <a:latin typeface="微软雅黑" panose="020b0503020204020204" pitchFamily="34" charset="-122"/>
                <a:ea typeface="微软雅黑" panose="020b0503020204020204" pitchFamily="34" charset="-122"/>
              </a:rPr>
              <a:t>重难突破 能力提升</a:t>
            </a:r>
            <a:endParaRPr lang="zh-CN" altLang="en-US" sz="2200" spc="600" smtClean="0">
              <a:solidFill>
                <a:schemeClr val="bg1"/>
              </a:solidFill>
              <a:latin typeface="微软雅黑" panose="020b0503020204020204" pitchFamily="34" charset="-122"/>
              <a:ea typeface="微软雅黑" panose="020b0503020204020204" pitchFamily="34" charset="-122"/>
            </a:endParaRPr>
          </a:p>
        </p:txBody>
      </p:sp>
      <p:sp>
        <p:nvSpPr>
          <p:cNvPr id="19" name="文本框 1"/>
          <p:cNvSpPr txBox="1">
            <a:spLocks noChangeArrowheads="1"/>
          </p:cNvSpPr>
          <p:nvPr/>
        </p:nvSpPr>
        <p:spPr bwMode="auto">
          <a:xfrm>
            <a:off x="880232" y="858026"/>
            <a:ext cx="10858576" cy="2288694"/>
          </a:xfrm>
          <a:prstGeom prst="rect">
            <a:avLst/>
          </a:prstGeom>
          <a:noFill/>
          <a:ln w="9525">
            <a:noFill/>
            <a:miter lim="800000"/>
          </a:ln>
        </p:spPr>
        <p:txBody>
          <a:bodyPr wrap="square" lIns="36000" tIns="36000" rIns="36000" bIns="36000">
            <a:spAutoFit/>
          </a:bodyPr>
          <a:lstStyle/>
          <a:p>
            <a:pPr>
              <a:lnSpc>
                <a:spcPct val="150000"/>
              </a:lnSpc>
              <a:spcAft>
                <a:spcPct val="0"/>
              </a:spcAft>
            </a:pPr>
            <a:r>
              <a:rPr lang="en-US" b="1" smtClean="0">
                <a:solidFill>
                  <a:srgbClr val="000000"/>
                </a:solidFill>
                <a:latin typeface="微软雅黑" panose="020b0503020204020204" pitchFamily="34" charset="-122"/>
                <a:ea typeface="微软雅黑" panose="020b0503020204020204" pitchFamily="34" charset="-122"/>
                <a:cs typeface="Times New Roman" panose="02020603050405020304"/>
              </a:rPr>
              <a:t>10.</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如图</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6-9</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甲所示，水平地面上的物体，受到方向不变的推力</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F</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的作用，其</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F-t</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图像和</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v-t</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图像分别如图乙、丙所示。由图像可知，</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0~3 s</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内，地面对箱子的摩擦力</a:t>
            </a:r>
            <a:endParaRPr lang="en-US" altLang="zh-CN"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ct val="0"/>
              </a:spcAft>
            </a:pPr>
            <a:r>
              <a:rPr lang="zh-CN" altLang="en-US" u="sng"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箱子所受推力，大小为</a:t>
            </a:r>
            <a:r>
              <a:rPr lang="zh-CN" altLang="en-US" u="sng"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N</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。如果此时箱子受到的外力都同时消失，箱子将处于</a:t>
            </a:r>
            <a:r>
              <a:rPr lang="zh-CN" altLang="en-US" u="sng"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状态。</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t=5 s</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时，箱子受到的摩擦力是</a:t>
            </a:r>
            <a:r>
              <a:rPr lang="zh-CN" altLang="en-US" u="sng"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N</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 </a:t>
            </a:r>
            <a:endPar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endParaRPr>
          </a:p>
        </p:txBody>
      </p:sp>
      <p:pic>
        <p:nvPicPr>
          <p:cNvPr id="4" name="20RJW-74.EPS" descr="id:2147505457;FounderCES"/>
          <p:cNvPicPr/>
          <p:nvPr/>
        </p:nvPicPr>
        <p:blipFill>
          <a:blip r:embed="rId3"/>
          <a:stretch>
            <a:fillRect/>
          </a:stretch>
        </p:blipFill>
        <p:spPr>
          <a:xfrm>
            <a:off x="1237422" y="3501232"/>
            <a:ext cx="5287317" cy="2071702"/>
          </a:xfrm>
          <a:prstGeom prst="rect">
            <a:avLst/>
          </a:prstGeom>
        </p:spPr>
      </p:pic>
      <p:sp>
        <p:nvSpPr>
          <p:cNvPr id="6" name="矩形 5"/>
          <p:cNvSpPr/>
          <p:nvPr/>
        </p:nvSpPr>
        <p:spPr>
          <a:xfrm>
            <a:off x="3380562" y="5787248"/>
            <a:ext cx="987771" cy="646331"/>
          </a:xfrm>
          <a:prstGeom prst="rect">
            <a:avLst/>
          </a:prstGeom>
        </p:spPr>
        <p:txBody>
          <a:bodyPr wrap="none">
            <a:spAutoFit/>
          </a:bodyPr>
          <a:lstStyle/>
          <a:p>
            <a:pPr algn="ctr">
              <a:lnSpc>
                <a:spcPct val="150000"/>
              </a:lnSpc>
              <a:spcAft>
                <a:spcPct val="0"/>
              </a:spcAft>
            </a:pP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图</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6-9</a:t>
            </a:r>
            <a:endParaRPr lang="zh-CN" altLang="en-US">
              <a:solidFill>
                <a:srgbClr val="000000"/>
              </a:solidFill>
              <a:latin typeface="微软雅黑" panose="020b0503020204020204" pitchFamily="34" charset="-122"/>
              <a:ea typeface="微软雅黑" panose="020b0503020204020204" pitchFamily="34" charset="-122"/>
              <a:cs typeface="Times New Roman" panose="02020603050405020304"/>
            </a:endParaRPr>
          </a:p>
        </p:txBody>
      </p:sp>
      <p:sp>
        <p:nvSpPr>
          <p:cNvPr id="7" name="文本框 1"/>
          <p:cNvSpPr txBox="1">
            <a:spLocks noChangeArrowheads="1"/>
          </p:cNvSpPr>
          <p:nvPr/>
        </p:nvSpPr>
        <p:spPr bwMode="auto">
          <a:xfrm>
            <a:off x="1308860" y="1786720"/>
            <a:ext cx="688256" cy="561427"/>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2400" b="1" smtClean="0">
                <a:solidFill>
                  <a:srgbClr val="A50021"/>
                </a:solidFill>
                <a:latin typeface="微软雅黑" panose="020b0503020204020204" pitchFamily="34" charset="-122"/>
                <a:ea typeface="微软雅黑" panose="020b0503020204020204" pitchFamily="34" charset="-122"/>
              </a:rPr>
              <a:t>等于</a:t>
            </a:r>
            <a:endParaRPr lang="en-US" altLang="zh-CN" sz="2400" b="1">
              <a:solidFill>
                <a:srgbClr val="A50021"/>
              </a:solidFill>
              <a:latin typeface="微软雅黑" panose="020b0503020204020204" pitchFamily="34" charset="-122"/>
              <a:ea typeface="微软雅黑" panose="020b0503020204020204" pitchFamily="34" charset="-122"/>
            </a:endParaRPr>
          </a:p>
        </p:txBody>
      </p:sp>
      <p:sp>
        <p:nvSpPr>
          <p:cNvPr id="8" name="文本框 1"/>
          <p:cNvSpPr txBox="1">
            <a:spLocks noChangeArrowheads="1"/>
          </p:cNvSpPr>
          <p:nvPr/>
        </p:nvSpPr>
        <p:spPr bwMode="auto">
          <a:xfrm>
            <a:off x="5523702" y="1929596"/>
            <a:ext cx="261857" cy="561427"/>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en-US" altLang="zh-CN" sz="2400" b="1" smtClean="0">
                <a:solidFill>
                  <a:srgbClr val="A50021"/>
                </a:solidFill>
                <a:latin typeface="微软雅黑" panose="020b0503020204020204" pitchFamily="34" charset="-122"/>
                <a:ea typeface="微软雅黑" panose="020b0503020204020204" pitchFamily="34" charset="-122"/>
              </a:rPr>
              <a:t>3</a:t>
            </a:r>
            <a:endParaRPr lang="en-US" altLang="zh-CN" sz="2400" b="1">
              <a:solidFill>
                <a:srgbClr val="A50021"/>
              </a:solidFill>
              <a:latin typeface="微软雅黑" panose="020b0503020204020204" pitchFamily="34" charset="-122"/>
              <a:ea typeface="微软雅黑" panose="020b0503020204020204" pitchFamily="34" charset="-122"/>
            </a:endParaRPr>
          </a:p>
        </p:txBody>
      </p:sp>
      <p:sp>
        <p:nvSpPr>
          <p:cNvPr id="9" name="文本框 1"/>
          <p:cNvSpPr txBox="1">
            <a:spLocks noChangeArrowheads="1"/>
          </p:cNvSpPr>
          <p:nvPr/>
        </p:nvSpPr>
        <p:spPr bwMode="auto">
          <a:xfrm>
            <a:off x="2737620" y="2429662"/>
            <a:ext cx="688256" cy="561427"/>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2400" b="1" smtClean="0">
                <a:solidFill>
                  <a:srgbClr val="A50021"/>
                </a:solidFill>
                <a:latin typeface="微软雅黑" panose="020b0503020204020204" pitchFamily="34" charset="-122"/>
                <a:ea typeface="微软雅黑" panose="020b0503020204020204" pitchFamily="34" charset="-122"/>
              </a:rPr>
              <a:t>静止</a:t>
            </a:r>
            <a:endParaRPr lang="en-US" altLang="zh-CN" sz="2400" b="1">
              <a:solidFill>
                <a:srgbClr val="A50021"/>
              </a:solidFill>
              <a:latin typeface="微软雅黑" panose="020b0503020204020204" pitchFamily="34" charset="-122"/>
              <a:ea typeface="微软雅黑" panose="020b0503020204020204" pitchFamily="34" charset="-122"/>
            </a:endParaRPr>
          </a:p>
        </p:txBody>
      </p:sp>
      <p:sp>
        <p:nvSpPr>
          <p:cNvPr id="10" name="文本框 1"/>
          <p:cNvSpPr txBox="1">
            <a:spLocks noChangeArrowheads="1"/>
          </p:cNvSpPr>
          <p:nvPr/>
        </p:nvSpPr>
        <p:spPr bwMode="auto">
          <a:xfrm>
            <a:off x="8952726" y="2429662"/>
            <a:ext cx="261857" cy="561427"/>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en-US" altLang="zh-CN" sz="2400" b="1" smtClean="0">
                <a:solidFill>
                  <a:srgbClr val="A50021"/>
                </a:solidFill>
                <a:latin typeface="微软雅黑" panose="020b0503020204020204" pitchFamily="34" charset="-122"/>
                <a:ea typeface="微软雅黑" panose="020b0503020204020204" pitchFamily="34" charset="-122"/>
              </a:rPr>
              <a:t>6</a:t>
            </a:r>
            <a:endParaRPr lang="en-US" altLang="zh-CN" sz="2400" b="1">
              <a:solidFill>
                <a:srgbClr val="A50021"/>
              </a:solidFill>
              <a:latin typeface="微软雅黑" panose="020b0503020204020204" pitchFamily="34" charset="-122"/>
              <a:ea typeface="微软雅黑" panose="020b0503020204020204" pitchFamily="34" charset="-122"/>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nodeType="clickPar">
                      <p:stCondLst>
                        <p:cond delay="indefinite"/>
                      </p:stCondLst>
                      <p:childTnLst>
                        <p:par>
                          <p:cTn id="19" fill="hold" nodeType="after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Lst>
  </p:timing>
</p:sld>
</file>

<file path=ppt/slides/slide3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TextBox 4"/>
          <p:cNvSpPr txBox="1"/>
          <p:nvPr/>
        </p:nvSpPr>
        <p:spPr>
          <a:xfrm>
            <a:off x="4002" y="1929596"/>
            <a:ext cx="447609" cy="3143272"/>
          </a:xfrm>
          <a:prstGeom prst="rect">
            <a:avLst/>
          </a:prstGeom>
          <a:noFill/>
        </p:spPr>
        <p:txBody>
          <a:bodyPr vert="eaVert" wrap="square" lIns="72000" tIns="36000" rIns="36000" bIns="36000" rtlCol="0" anchor="ctr" anchorCtr="0">
            <a:spAutoFit/>
          </a:bodyPr>
          <a:lstStyle/>
          <a:p>
            <a:r>
              <a:rPr lang="zh-CN" altLang="en-US" sz="2200" spc="600" smtClean="0">
                <a:solidFill>
                  <a:schemeClr val="bg1"/>
                </a:solidFill>
                <a:latin typeface="微软雅黑" panose="020b0503020204020204" pitchFamily="34" charset="-122"/>
                <a:ea typeface="微软雅黑" panose="020b0503020204020204" pitchFamily="34" charset="-122"/>
              </a:rPr>
              <a:t>重难突破 能力提升</a:t>
            </a:r>
            <a:endParaRPr lang="zh-CN" altLang="en-US" sz="2200" spc="600" smtClean="0">
              <a:solidFill>
                <a:schemeClr val="bg1"/>
              </a:solidFill>
              <a:latin typeface="微软雅黑" panose="020b0503020204020204" pitchFamily="34" charset="-122"/>
              <a:ea typeface="微软雅黑" panose="020b0503020204020204" pitchFamily="34" charset="-122"/>
            </a:endParaRPr>
          </a:p>
        </p:txBody>
      </p:sp>
      <p:sp>
        <p:nvSpPr>
          <p:cNvPr id="19" name="文本框 1"/>
          <p:cNvSpPr txBox="1">
            <a:spLocks noChangeArrowheads="1"/>
          </p:cNvSpPr>
          <p:nvPr/>
        </p:nvSpPr>
        <p:spPr bwMode="auto">
          <a:xfrm>
            <a:off x="880232" y="2072472"/>
            <a:ext cx="10858576" cy="1180699"/>
          </a:xfrm>
          <a:prstGeom prst="rect">
            <a:avLst/>
          </a:prstGeom>
          <a:noFill/>
          <a:ln w="9525">
            <a:noFill/>
            <a:miter lim="800000"/>
          </a:ln>
        </p:spPr>
        <p:txBody>
          <a:bodyPr wrap="square" lIns="36000" tIns="36000" rIns="36000" bIns="36000">
            <a:spAutoFit/>
          </a:bodyPr>
          <a:lstStyle/>
          <a:p>
            <a:pPr>
              <a:lnSpc>
                <a:spcPct val="150000"/>
              </a:lnSpc>
              <a:spcAft>
                <a:spcPct val="0"/>
              </a:spcAft>
            </a:pPr>
            <a:r>
              <a:rPr lang="en-US" b="1" smtClean="0">
                <a:solidFill>
                  <a:srgbClr val="000000"/>
                </a:solidFill>
                <a:latin typeface="微软雅黑" panose="020b0503020204020204" pitchFamily="34" charset="-122"/>
                <a:ea typeface="微软雅黑" panose="020b0503020204020204" pitchFamily="34" charset="-122"/>
                <a:cs typeface="Times New Roman" panose="02020603050405020304"/>
              </a:rPr>
              <a:t>11. </a:t>
            </a:r>
            <a:r>
              <a:rPr lang="en-US" smtClean="0">
                <a:solidFill>
                  <a:srgbClr val="18B48F"/>
                </a:solidFill>
                <a:latin typeface="微软雅黑" panose="020b0503020204020204" pitchFamily="34" charset="-122"/>
                <a:ea typeface="微软雅黑" panose="020b0503020204020204" pitchFamily="34" charset="-122"/>
              </a:rPr>
              <a:t>[2020</a:t>
            </a:r>
            <a:r>
              <a:rPr lang="en-US" altLang="zh-CN" smtClean="0">
                <a:solidFill>
                  <a:srgbClr val="18B48F"/>
                </a:solidFill>
                <a:latin typeface="微软雅黑" panose="020b0503020204020204" pitchFamily="34" charset="-122"/>
                <a:ea typeface="微软雅黑" panose="020b0503020204020204" pitchFamily="34" charset="-122"/>
              </a:rPr>
              <a:t>·</a:t>
            </a:r>
            <a:r>
              <a:rPr lang="zh-CN" altLang="en-US" smtClean="0">
                <a:solidFill>
                  <a:srgbClr val="18B48F"/>
                </a:solidFill>
                <a:latin typeface="微软雅黑" panose="020b0503020204020204" pitchFamily="34" charset="-122"/>
                <a:ea typeface="微软雅黑" panose="020b0503020204020204" pitchFamily="34" charset="-122"/>
              </a:rPr>
              <a:t>遂宁</a:t>
            </a:r>
            <a:r>
              <a:rPr lang="en-US" smtClean="0">
                <a:solidFill>
                  <a:srgbClr val="18B48F"/>
                </a:solidFill>
                <a:latin typeface="微软雅黑" panose="020b0503020204020204" pitchFamily="34" charset="-122"/>
                <a:ea typeface="微软雅黑" panose="020b0503020204020204" pitchFamily="34" charset="-122"/>
              </a:rPr>
              <a:t>]</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如图</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6-10</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所示，一木箱静止于斜面，请作出木箱对斜面压力的示意图。</a:t>
            </a:r>
            <a:endPar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endParaRPr>
          </a:p>
        </p:txBody>
      </p:sp>
      <p:sp>
        <p:nvSpPr>
          <p:cNvPr id="4" name="矩形 3"/>
          <p:cNvSpPr/>
          <p:nvPr/>
        </p:nvSpPr>
        <p:spPr>
          <a:xfrm>
            <a:off x="880232" y="1000902"/>
            <a:ext cx="3211135" cy="523220"/>
          </a:xfrm>
          <a:prstGeom prst="rect">
            <a:avLst/>
          </a:prstGeom>
        </p:spPr>
        <p:txBody>
          <a:bodyPr wrap="none">
            <a:spAutoFit/>
          </a:bodyPr>
          <a:lstStyle/>
          <a:p>
            <a:r>
              <a:rPr lang="zh-CN" altLang="en-US" sz="2800" b="1" spc="150" smtClean="0">
                <a:solidFill>
                  <a:srgbClr val="1CB691"/>
                </a:solidFill>
                <a:latin typeface="微软雅黑" panose="020b0503020204020204" pitchFamily="34" charset="-122"/>
                <a:ea typeface="微软雅黑" panose="020b0503020204020204" pitchFamily="34" charset="-122"/>
              </a:rPr>
              <a:t>重难五　力学作图</a:t>
            </a:r>
            <a:endParaRPr lang="zh-CN" altLang="en-US" sz="2800" b="1" spc="150">
              <a:solidFill>
                <a:srgbClr val="1CB691"/>
              </a:solidFill>
              <a:latin typeface="微软雅黑" panose="020b0503020204020204" pitchFamily="34" charset="-122"/>
              <a:ea typeface="微软雅黑" panose="020b0503020204020204" pitchFamily="34" charset="-122"/>
            </a:endParaRPr>
          </a:p>
        </p:txBody>
      </p:sp>
      <p:pic>
        <p:nvPicPr>
          <p:cNvPr id="6" name="2021SN18.EPS" descr="id:2147505478;FounderCES"/>
          <p:cNvPicPr/>
          <p:nvPr/>
        </p:nvPicPr>
        <p:blipFill>
          <a:blip r:embed="rId3"/>
          <a:stretch>
            <a:fillRect/>
          </a:stretch>
        </p:blipFill>
        <p:spPr>
          <a:xfrm>
            <a:off x="1308860" y="3786984"/>
            <a:ext cx="3011006" cy="1571636"/>
          </a:xfrm>
          <a:prstGeom prst="rect">
            <a:avLst/>
          </a:prstGeom>
        </p:spPr>
      </p:pic>
      <p:sp>
        <p:nvSpPr>
          <p:cNvPr id="7" name="矩形 6"/>
          <p:cNvSpPr/>
          <p:nvPr/>
        </p:nvSpPr>
        <p:spPr>
          <a:xfrm>
            <a:off x="2308992" y="5644372"/>
            <a:ext cx="1168910" cy="646331"/>
          </a:xfrm>
          <a:prstGeom prst="rect">
            <a:avLst/>
          </a:prstGeom>
        </p:spPr>
        <p:txBody>
          <a:bodyPr wrap="none">
            <a:spAutoFit/>
          </a:bodyPr>
          <a:lstStyle/>
          <a:p>
            <a:pPr algn="ctr">
              <a:lnSpc>
                <a:spcPct val="150000"/>
              </a:lnSpc>
              <a:spcAft>
                <a:spcPct val="0"/>
              </a:spcAft>
            </a:pP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图</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6-10</a:t>
            </a:r>
            <a:endParaRPr lang="zh-CN" altLang="en-US">
              <a:solidFill>
                <a:srgbClr val="000000"/>
              </a:solidFill>
              <a:latin typeface="微软雅黑" panose="020b0503020204020204" pitchFamily="34" charset="-122"/>
              <a:ea typeface="微软雅黑" panose="020b0503020204020204" pitchFamily="34" charset="-122"/>
              <a:cs typeface="Times New Roman" panose="02020603050405020304"/>
            </a:endParaRPr>
          </a:p>
        </p:txBody>
      </p:sp>
      <p:grpSp>
        <p:nvGrpSpPr>
          <p:cNvPr id="16" name="组合 15"/>
          <p:cNvGrpSpPr/>
          <p:nvPr/>
        </p:nvGrpSpPr>
        <p:grpSpPr>
          <a:xfrm>
            <a:off x="4523570" y="3072604"/>
            <a:ext cx="4196276" cy="2782314"/>
            <a:chOff x="4523570" y="3072604"/>
            <a:chExt cx="4196276" cy="2782314"/>
          </a:xfrm>
        </p:grpSpPr>
        <p:pic>
          <p:nvPicPr>
            <p:cNvPr id="14" name="2021SN19.EPS" descr="id:2147488446;FounderCES"/>
            <p:cNvPicPr/>
            <p:nvPr/>
          </p:nvPicPr>
          <p:blipFill>
            <a:blip r:embed="rId4"/>
            <a:stretch>
              <a:fillRect/>
            </a:stretch>
          </p:blipFill>
          <p:spPr>
            <a:xfrm>
              <a:off x="5809454" y="3644108"/>
              <a:ext cx="2910392" cy="2210810"/>
            </a:xfrm>
            <a:prstGeom prst="rect">
              <a:avLst/>
            </a:prstGeom>
          </p:spPr>
        </p:pic>
        <p:sp>
          <p:nvSpPr>
            <p:cNvPr id="15" name="文本框 1"/>
            <p:cNvSpPr txBox="1">
              <a:spLocks noChangeArrowheads="1"/>
            </p:cNvSpPr>
            <p:nvPr/>
          </p:nvSpPr>
          <p:spPr bwMode="auto">
            <a:xfrm>
              <a:off x="4523570" y="3072604"/>
              <a:ext cx="1303809" cy="561427"/>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2400" b="1" smtClean="0">
                  <a:solidFill>
                    <a:srgbClr val="A50021"/>
                  </a:solidFill>
                  <a:latin typeface="微软雅黑" panose="020b0503020204020204" pitchFamily="34" charset="-122"/>
                  <a:ea typeface="微软雅黑" panose="020b0503020204020204" pitchFamily="34" charset="-122"/>
                </a:rPr>
                <a:t>如图所示</a:t>
              </a:r>
              <a:endParaRPr lang="en-US" altLang="zh-CN" sz="2400" b="1">
                <a:solidFill>
                  <a:srgbClr val="A50021"/>
                </a:solidFill>
                <a:latin typeface="微软雅黑" panose="020b0503020204020204" pitchFamily="34" charset="-122"/>
                <a:ea typeface="微软雅黑" panose="020b0503020204020204" pitchFamily="34" charset="-122"/>
              </a:endParaRPr>
            </a:p>
          </p:txBody>
        </p:sp>
      </p:grpSp>
      <p:sp>
        <p:nvSpPr>
          <p:cNvPr id="17" name="TextBox 26"/>
          <p:cNvSpPr txBox="1">
            <a:spLocks noChangeArrowheads="1"/>
          </p:cNvSpPr>
          <p:nvPr/>
        </p:nvSpPr>
        <p:spPr bwMode="auto">
          <a:xfrm>
            <a:off x="9167040" y="3429794"/>
            <a:ext cx="2786082" cy="1734697"/>
          </a:xfrm>
          <a:prstGeom prst="rect">
            <a:avLst/>
          </a:prstGeom>
          <a:solidFill>
            <a:schemeClr val="bg1">
              <a:lumMod val="95000"/>
            </a:schemeClr>
          </a:solidFill>
          <a:ln w="9525">
            <a:noFill/>
            <a:miter lim="800000"/>
          </a:ln>
        </p:spPr>
        <p:txBody>
          <a:bodyPr wrap="square" lIns="36000" tIns="36000" rIns="36000" bIns="36000">
            <a:spAutoFit/>
          </a:bodyPr>
          <a:lstStyle/>
          <a:p>
            <a:pPr algn="just">
              <a:lnSpc>
                <a:spcPct val="150000"/>
              </a:lnSpc>
            </a:pPr>
            <a:r>
              <a:rPr lang="en-US" altLang="zh-CN" smtClean="0">
                <a:solidFill>
                  <a:srgbClr val="A50021"/>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en-US" smtClean="0">
                <a:solidFill>
                  <a:srgbClr val="A50021"/>
                </a:solidFill>
                <a:latin typeface="微软雅黑" panose="020b0503020204020204" pitchFamily="34" charset="-122"/>
                <a:ea typeface="微软雅黑" panose="020b0503020204020204" pitchFamily="34" charset="-122"/>
                <a:cs typeface="Times New Roman" panose="02020603050405020304" pitchFamily="18" charset="0"/>
              </a:rPr>
              <a:t>解析</a:t>
            </a:r>
            <a:r>
              <a:rPr lang="en-US" altLang="zh-CN" smtClean="0">
                <a:solidFill>
                  <a:srgbClr val="A50021"/>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en-US" smtClean="0">
                <a:solidFill>
                  <a:srgbClr val="A50021"/>
                </a:solidFill>
                <a:latin typeface="微软雅黑" panose="020b0503020204020204" pitchFamily="34" charset="-122"/>
                <a:ea typeface="微软雅黑" panose="020b0503020204020204" pitchFamily="34" charset="-122"/>
                <a:cs typeface="Times New Roman" panose="02020603050405020304" pitchFamily="18" charset="0"/>
              </a:rPr>
              <a:t>压力的方向垂直于接触面向下，如图所示。</a:t>
            </a:r>
            <a:endParaRPr lang="zh-CN" altLang="en-US" smtClean="0">
              <a:solidFill>
                <a:srgbClr val="A50021"/>
              </a:solidFill>
              <a:latin typeface="微软雅黑" panose="020b0503020204020204" pitchFamily="34" charset="-122"/>
              <a:ea typeface="微软雅黑" panose="020b0503020204020204" pitchFamily="34" charset="-122"/>
              <a:cs typeface="Times New Roman" panose="02020603050405020304" pitchFamily="18"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3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TextBox 4"/>
          <p:cNvSpPr txBox="1"/>
          <p:nvPr/>
        </p:nvSpPr>
        <p:spPr>
          <a:xfrm>
            <a:off x="4002" y="1929596"/>
            <a:ext cx="447609" cy="3143272"/>
          </a:xfrm>
          <a:prstGeom prst="rect">
            <a:avLst/>
          </a:prstGeom>
          <a:noFill/>
        </p:spPr>
        <p:txBody>
          <a:bodyPr vert="eaVert" wrap="square" lIns="72000" tIns="36000" rIns="36000" bIns="36000" rtlCol="0" anchor="ctr" anchorCtr="0">
            <a:spAutoFit/>
          </a:bodyPr>
          <a:lstStyle/>
          <a:p>
            <a:r>
              <a:rPr lang="zh-CN" altLang="en-US" sz="2200" spc="600" smtClean="0">
                <a:solidFill>
                  <a:schemeClr val="bg1"/>
                </a:solidFill>
                <a:latin typeface="微软雅黑" panose="020b0503020204020204" pitchFamily="34" charset="-122"/>
                <a:ea typeface="微软雅黑" panose="020b0503020204020204" pitchFamily="34" charset="-122"/>
              </a:rPr>
              <a:t>重难突破 能力提升</a:t>
            </a:r>
            <a:endParaRPr lang="zh-CN" altLang="en-US" sz="2200" spc="600" smtClean="0">
              <a:solidFill>
                <a:schemeClr val="bg1"/>
              </a:solidFill>
              <a:latin typeface="微软雅黑" panose="020b0503020204020204" pitchFamily="34" charset="-122"/>
              <a:ea typeface="微软雅黑" panose="020b0503020204020204" pitchFamily="34" charset="-122"/>
            </a:endParaRPr>
          </a:p>
        </p:txBody>
      </p:sp>
      <p:sp>
        <p:nvSpPr>
          <p:cNvPr id="19" name="文本框 1"/>
          <p:cNvSpPr txBox="1">
            <a:spLocks noChangeArrowheads="1"/>
          </p:cNvSpPr>
          <p:nvPr/>
        </p:nvSpPr>
        <p:spPr bwMode="auto">
          <a:xfrm>
            <a:off x="951670" y="1000902"/>
            <a:ext cx="10858576" cy="2288694"/>
          </a:xfrm>
          <a:prstGeom prst="rect">
            <a:avLst/>
          </a:prstGeom>
          <a:noFill/>
          <a:ln w="9525">
            <a:noFill/>
            <a:miter lim="800000"/>
          </a:ln>
        </p:spPr>
        <p:txBody>
          <a:bodyPr wrap="square" lIns="36000" tIns="36000" rIns="36000" bIns="36000">
            <a:spAutoFit/>
          </a:bodyPr>
          <a:lstStyle/>
          <a:p>
            <a:pPr>
              <a:lnSpc>
                <a:spcPct val="150000"/>
              </a:lnSpc>
              <a:spcAft>
                <a:spcPct val="0"/>
              </a:spcAft>
            </a:pPr>
            <a:r>
              <a:rPr lang="en-US" b="1" smtClean="0">
                <a:solidFill>
                  <a:srgbClr val="000000"/>
                </a:solidFill>
                <a:latin typeface="微软雅黑" panose="020b0503020204020204" pitchFamily="34" charset="-122"/>
                <a:ea typeface="微软雅黑" panose="020b0503020204020204" pitchFamily="34" charset="-122"/>
                <a:cs typeface="Times New Roman" panose="02020603050405020304"/>
              </a:rPr>
              <a:t>12. </a:t>
            </a:r>
            <a:r>
              <a:rPr lang="en-US" smtClean="0">
                <a:solidFill>
                  <a:srgbClr val="18B48F"/>
                </a:solidFill>
                <a:latin typeface="微软雅黑" panose="020b0503020204020204" pitchFamily="34" charset="-122"/>
                <a:ea typeface="微软雅黑" panose="020b0503020204020204" pitchFamily="34" charset="-122"/>
              </a:rPr>
              <a:t>[2020</a:t>
            </a:r>
            <a:r>
              <a:rPr lang="en-US" altLang="zh-CN" smtClean="0">
                <a:solidFill>
                  <a:srgbClr val="18B48F"/>
                </a:solidFill>
                <a:latin typeface="微软雅黑" panose="020b0503020204020204" pitchFamily="34" charset="-122"/>
                <a:ea typeface="微软雅黑" panose="020b0503020204020204" pitchFamily="34" charset="-122"/>
              </a:rPr>
              <a:t>·</a:t>
            </a:r>
            <a:r>
              <a:rPr lang="zh-CN" altLang="en-US" smtClean="0">
                <a:solidFill>
                  <a:srgbClr val="18B48F"/>
                </a:solidFill>
                <a:latin typeface="微软雅黑" panose="020b0503020204020204" pitchFamily="34" charset="-122"/>
                <a:ea typeface="微软雅黑" panose="020b0503020204020204" pitchFamily="34" charset="-122"/>
              </a:rPr>
              <a:t>山西方向卷二</a:t>
            </a:r>
            <a:r>
              <a:rPr lang="en-US" smtClean="0">
                <a:solidFill>
                  <a:srgbClr val="18B48F"/>
                </a:solidFill>
                <a:latin typeface="微软雅黑" panose="020b0503020204020204" pitchFamily="34" charset="-122"/>
                <a:ea typeface="微软雅黑" panose="020b0503020204020204" pitchFamily="34" charset="-122"/>
              </a:rPr>
              <a:t>]</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单腿深蹲是标准深蹲的强力进阶版，是健身过程中下肢训练的经典动作。如图</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6-11</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所示某运动员在水平面上进行单腿深蹲并保持静止，请你画出他此时所受力的示意图，</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O</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为重心。</a:t>
            </a:r>
            <a:endPar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gn="ctr">
              <a:lnSpc>
                <a:spcPct val="150000"/>
              </a:lnSpc>
              <a:spcAft>
                <a:spcPct val="0"/>
              </a:spcAft>
            </a:pPr>
            <a:endParaRPr lang="zh-CN">
              <a:solidFill>
                <a:srgbClr val="000000"/>
              </a:solidFill>
              <a:latin typeface="微软雅黑" panose="020b0503020204020204" pitchFamily="34" charset="-122"/>
              <a:ea typeface="微软雅黑" panose="020b0503020204020204" pitchFamily="34" charset="-122"/>
              <a:cs typeface="Times New Roman" panose="02020603050405020304"/>
            </a:endParaRPr>
          </a:p>
        </p:txBody>
      </p:sp>
      <p:pic>
        <p:nvPicPr>
          <p:cNvPr id="4" name="21FAWLS37.EPS" descr="id:2147505485;FounderCES"/>
          <p:cNvPicPr/>
          <p:nvPr/>
        </p:nvPicPr>
        <p:blipFill>
          <a:blip r:embed="rId3"/>
          <a:stretch>
            <a:fillRect/>
          </a:stretch>
        </p:blipFill>
        <p:spPr>
          <a:xfrm>
            <a:off x="1451736" y="3001166"/>
            <a:ext cx="3000396" cy="2443275"/>
          </a:xfrm>
          <a:prstGeom prst="rect">
            <a:avLst/>
          </a:prstGeom>
        </p:spPr>
      </p:pic>
      <p:sp>
        <p:nvSpPr>
          <p:cNvPr id="6" name="矩形 5"/>
          <p:cNvSpPr/>
          <p:nvPr/>
        </p:nvSpPr>
        <p:spPr>
          <a:xfrm>
            <a:off x="2237554" y="5930124"/>
            <a:ext cx="1168910" cy="461665"/>
          </a:xfrm>
          <a:prstGeom prst="rect">
            <a:avLst/>
          </a:prstGeom>
        </p:spPr>
        <p:txBody>
          <a:bodyPr wrap="none">
            <a:spAutoFit/>
          </a:bodyPr>
          <a:lstStyle/>
          <a:p>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图</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6-11</a:t>
            </a:r>
            <a:endParaRPr lang="zh-CN" altLang="en-US"/>
          </a:p>
        </p:txBody>
      </p:sp>
      <p:grpSp>
        <p:nvGrpSpPr>
          <p:cNvPr id="15" name="组合 14"/>
          <p:cNvGrpSpPr/>
          <p:nvPr/>
        </p:nvGrpSpPr>
        <p:grpSpPr>
          <a:xfrm>
            <a:off x="5809454" y="2929728"/>
            <a:ext cx="4474266" cy="2853598"/>
            <a:chOff x="5809454" y="2929728"/>
            <a:chExt cx="4474266" cy="2853598"/>
          </a:xfrm>
        </p:grpSpPr>
        <p:pic>
          <p:nvPicPr>
            <p:cNvPr id="13" name="21FAWLS38.EPS" descr="id:2147488453;FounderCES"/>
            <p:cNvPicPr/>
            <p:nvPr/>
          </p:nvPicPr>
          <p:blipFill>
            <a:blip r:embed="rId4"/>
            <a:stretch>
              <a:fillRect/>
            </a:stretch>
          </p:blipFill>
          <p:spPr>
            <a:xfrm>
              <a:off x="7523966" y="2929728"/>
              <a:ext cx="2759754" cy="2853598"/>
            </a:xfrm>
            <a:prstGeom prst="rect">
              <a:avLst/>
            </a:prstGeom>
          </p:spPr>
        </p:pic>
        <p:sp>
          <p:nvSpPr>
            <p:cNvPr id="14" name="文本框 1"/>
            <p:cNvSpPr txBox="1">
              <a:spLocks noChangeArrowheads="1"/>
            </p:cNvSpPr>
            <p:nvPr/>
          </p:nvSpPr>
          <p:spPr bwMode="auto">
            <a:xfrm>
              <a:off x="5809454" y="3001166"/>
              <a:ext cx="1303809" cy="561427"/>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2400" b="1" smtClean="0">
                  <a:solidFill>
                    <a:srgbClr val="A50021"/>
                  </a:solidFill>
                  <a:latin typeface="微软雅黑" panose="020b0503020204020204" pitchFamily="34" charset="-122"/>
                  <a:ea typeface="微软雅黑" panose="020b0503020204020204" pitchFamily="34" charset="-122"/>
                </a:rPr>
                <a:t>如图所示</a:t>
              </a:r>
              <a:endParaRPr lang="en-US" altLang="zh-CN" sz="2400" b="1">
                <a:solidFill>
                  <a:srgbClr val="A50021"/>
                </a:solidFill>
                <a:latin typeface="微软雅黑" panose="020b0503020204020204" pitchFamily="34" charset="-122"/>
                <a:ea typeface="微软雅黑" panose="020b0503020204020204" pitchFamily="34" charset="-122"/>
              </a:endParaRP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TextBox 4"/>
          <p:cNvSpPr txBox="1"/>
          <p:nvPr/>
        </p:nvSpPr>
        <p:spPr>
          <a:xfrm>
            <a:off x="4002" y="1929596"/>
            <a:ext cx="447609" cy="3143272"/>
          </a:xfrm>
          <a:prstGeom prst="rect">
            <a:avLst/>
          </a:prstGeom>
          <a:noFill/>
        </p:spPr>
        <p:txBody>
          <a:bodyPr vert="eaVert" wrap="square" lIns="72000" tIns="36000" rIns="36000" bIns="36000" rtlCol="0" anchor="ctr" anchorCtr="0">
            <a:spAutoFit/>
          </a:bodyPr>
          <a:lstStyle/>
          <a:p>
            <a:r>
              <a:rPr lang="zh-CN" altLang="en-US" sz="2200" spc="600" smtClean="0">
                <a:solidFill>
                  <a:schemeClr val="bg1"/>
                </a:solidFill>
                <a:latin typeface="微软雅黑" panose="020b0503020204020204" pitchFamily="34" charset="-122"/>
                <a:ea typeface="微软雅黑" panose="020b0503020204020204" pitchFamily="34" charset="-122"/>
              </a:rPr>
              <a:t>重难突破 能力提升</a:t>
            </a:r>
            <a:endParaRPr lang="zh-CN" altLang="en-US" sz="2200" spc="600" smtClean="0">
              <a:solidFill>
                <a:schemeClr val="bg1"/>
              </a:solidFill>
              <a:latin typeface="微软雅黑" panose="020b0503020204020204" pitchFamily="34" charset="-122"/>
              <a:ea typeface="微软雅黑" panose="020b0503020204020204" pitchFamily="34" charset="-122"/>
            </a:endParaRPr>
          </a:p>
        </p:txBody>
      </p:sp>
      <p:sp>
        <p:nvSpPr>
          <p:cNvPr id="19" name="文本框 1"/>
          <p:cNvSpPr txBox="1">
            <a:spLocks noChangeArrowheads="1"/>
          </p:cNvSpPr>
          <p:nvPr/>
        </p:nvSpPr>
        <p:spPr bwMode="auto">
          <a:xfrm>
            <a:off x="880232" y="1429530"/>
            <a:ext cx="10858576" cy="2842692"/>
          </a:xfrm>
          <a:prstGeom prst="rect">
            <a:avLst/>
          </a:prstGeom>
          <a:noFill/>
          <a:ln w="9525">
            <a:noFill/>
            <a:miter lim="800000"/>
          </a:ln>
        </p:spPr>
        <p:txBody>
          <a:bodyPr wrap="square" lIns="36000" tIns="36000" rIns="36000" bIns="36000">
            <a:spAutoFit/>
          </a:bodyPr>
          <a:lstStyle/>
          <a:p>
            <a:pPr>
              <a:lnSpc>
                <a:spcPct val="150000"/>
              </a:lnSpc>
              <a:spcAft>
                <a:spcPct val="0"/>
              </a:spcAft>
            </a:pPr>
            <a:r>
              <a:rPr lang="en-US" b="1" smtClean="0">
                <a:solidFill>
                  <a:srgbClr val="000000"/>
                </a:solidFill>
                <a:latin typeface="微软雅黑" panose="020b0503020204020204" pitchFamily="34" charset="-122"/>
                <a:ea typeface="微软雅黑" panose="020b0503020204020204" pitchFamily="34" charset="-122"/>
                <a:cs typeface="Times New Roman" panose="02020603050405020304"/>
              </a:rPr>
              <a:t>13.</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小明用绳子拉着一个小球在光滑的水平桌面做圆周运动，他猜想绳子拉力大小与小球的运动速度有关，于是他改用一根橡皮筋连接小球，让小球在光滑的水平桌面上以一定速度做圆周运动，如图</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6-12</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所示。实验时多次改变小球的运动速度，记录现象如下表。请你解答下列问题：</a:t>
            </a:r>
            <a:endPar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gn="ctr">
              <a:lnSpc>
                <a:spcPct val="150000"/>
              </a:lnSpc>
              <a:spcAft>
                <a:spcPct val="0"/>
              </a:spcAft>
            </a:pPr>
            <a:endParaRPr lang="zh-CN">
              <a:solidFill>
                <a:srgbClr val="000000"/>
              </a:solidFill>
              <a:latin typeface="微软雅黑" panose="020b0503020204020204" pitchFamily="34" charset="-122"/>
              <a:ea typeface="微软雅黑" panose="020b0503020204020204" pitchFamily="34" charset="-122"/>
              <a:cs typeface="Times New Roman" panose="02020603050405020304"/>
            </a:endParaRPr>
          </a:p>
        </p:txBody>
      </p:sp>
      <p:sp>
        <p:nvSpPr>
          <p:cNvPr id="4" name="矩形 3"/>
          <p:cNvSpPr/>
          <p:nvPr/>
        </p:nvSpPr>
        <p:spPr>
          <a:xfrm>
            <a:off x="1023108" y="643712"/>
            <a:ext cx="3589444" cy="738664"/>
          </a:xfrm>
          <a:prstGeom prst="rect">
            <a:avLst/>
          </a:prstGeom>
        </p:spPr>
        <p:txBody>
          <a:bodyPr wrap="none">
            <a:spAutoFit/>
          </a:bodyPr>
          <a:lstStyle/>
          <a:p>
            <a:pPr>
              <a:lnSpc>
                <a:spcPct val="150000"/>
              </a:lnSpc>
            </a:pPr>
            <a:r>
              <a:rPr lang="zh-CN" altLang="en-US" sz="2800" b="1" spc="150" smtClean="0">
                <a:solidFill>
                  <a:srgbClr val="1CB691"/>
                </a:solidFill>
                <a:latin typeface="微软雅黑" panose="020b0503020204020204" pitchFamily="34" charset="-122"/>
                <a:ea typeface="微软雅黑" panose="020b0503020204020204" pitchFamily="34" charset="-122"/>
              </a:rPr>
              <a:t>重难六　创新性实验</a:t>
            </a:r>
            <a:endParaRPr lang="zh-CN" altLang="en-US" sz="2800" b="1" spc="150">
              <a:solidFill>
                <a:srgbClr val="1CB691"/>
              </a:solidFill>
              <a:latin typeface="微软雅黑" panose="020b0503020204020204" pitchFamily="34" charset="-122"/>
              <a:ea typeface="微软雅黑" panose="020b0503020204020204" pitchFamily="34" charset="-122"/>
            </a:endParaRPr>
          </a:p>
        </p:txBody>
      </p:sp>
      <p:pic>
        <p:nvPicPr>
          <p:cNvPr id="6" name="21FAWLS39.EPS" descr="id:2147505499;FounderCES"/>
          <p:cNvPicPr/>
          <p:nvPr/>
        </p:nvPicPr>
        <p:blipFill>
          <a:blip r:embed="rId3"/>
          <a:stretch>
            <a:fillRect/>
          </a:stretch>
        </p:blipFill>
        <p:spPr>
          <a:xfrm>
            <a:off x="8881288" y="4001298"/>
            <a:ext cx="2571768" cy="1671800"/>
          </a:xfrm>
          <a:prstGeom prst="rect">
            <a:avLst/>
          </a:prstGeom>
        </p:spPr>
      </p:pic>
      <p:graphicFrame>
        <p:nvGraphicFramePr>
          <p:cNvPr id="7" name="表格 6"/>
          <p:cNvGraphicFramePr>
            <a:graphicFrameLocks noGrp="1"/>
          </p:cNvGraphicFramePr>
          <p:nvPr/>
        </p:nvGraphicFramePr>
        <p:xfrm>
          <a:off x="1237422" y="4001298"/>
          <a:ext cx="6929486" cy="2194560"/>
        </p:xfrm>
        <a:graphic>
          <a:graphicData uri="http://schemas.openxmlformats.org/drawingml/2006/table">
            <a:tbl>
              <a:tblPr/>
              <a:tblGrid>
                <a:gridCol w="1926603"/>
                <a:gridCol w="2502552"/>
                <a:gridCol w="2500331"/>
              </a:tblGrid>
              <a:tr h="0">
                <a:tc>
                  <a:txBody>
                    <a:bodyPr vert="horz" wrap="square"/>
                    <a:lstStyle/>
                    <a:p>
                      <a:pPr algn="ctr">
                        <a:lnSpc>
                          <a:spcPct val="150000"/>
                        </a:lnSpc>
                        <a:spcAft>
                          <a:spcPct val="0"/>
                        </a:spcAft>
                      </a:pP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小球质量</a:t>
                      </a: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/g</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vert="horz" wrap="square"/>
                    <a:lstStyle/>
                    <a:p>
                      <a:pPr algn="ctr">
                        <a:lnSpc>
                          <a:spcPct val="150000"/>
                        </a:lnSpc>
                        <a:spcAft>
                          <a:spcPct val="0"/>
                        </a:spcAft>
                      </a:pP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小球速度</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vert="horz" wrap="square"/>
                    <a:lstStyle/>
                    <a:p>
                      <a:pPr algn="ctr">
                        <a:lnSpc>
                          <a:spcPct val="150000"/>
                        </a:lnSpc>
                        <a:spcAft>
                          <a:spcPct val="0"/>
                        </a:spcAft>
                      </a:pP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橡皮筋长度</a:t>
                      </a: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/cm</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r>
              <a:tr h="0">
                <a:tc>
                  <a:txBody>
                    <a:bodyPr vert="horz" wrap="square"/>
                    <a:lstStyle/>
                    <a:p>
                      <a:pPr algn="ctr">
                        <a:lnSpc>
                          <a:spcPct val="150000"/>
                        </a:lnSpc>
                        <a:spcAft>
                          <a:spcPct val="0"/>
                        </a:spcAft>
                      </a:pP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15</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vert="horz" wrap="square"/>
                    <a:lstStyle/>
                    <a:p>
                      <a:pPr algn="ctr">
                        <a:lnSpc>
                          <a:spcPct val="150000"/>
                        </a:lnSpc>
                        <a:spcAft>
                          <a:spcPct val="0"/>
                        </a:spcAft>
                      </a:pP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慢</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vert="horz" wrap="square"/>
                    <a:lstStyle/>
                    <a:p>
                      <a:pPr algn="ctr">
                        <a:lnSpc>
                          <a:spcPct val="150000"/>
                        </a:lnSpc>
                        <a:spcAft>
                          <a:spcPct val="0"/>
                        </a:spcAft>
                      </a:pP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10</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r>
              <a:tr h="0">
                <a:tc>
                  <a:txBody>
                    <a:bodyPr vert="horz" wrap="square"/>
                    <a:lstStyle/>
                    <a:p>
                      <a:pPr algn="ctr">
                        <a:lnSpc>
                          <a:spcPct val="150000"/>
                        </a:lnSpc>
                        <a:spcAft>
                          <a:spcPct val="0"/>
                        </a:spcAft>
                      </a:pP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15</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vert="horz" wrap="square"/>
                    <a:lstStyle/>
                    <a:p>
                      <a:pPr algn="ctr">
                        <a:lnSpc>
                          <a:spcPct val="150000"/>
                        </a:lnSpc>
                        <a:spcAft>
                          <a:spcPct val="0"/>
                        </a:spcAft>
                      </a:pP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较快</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vert="horz" wrap="square"/>
                    <a:lstStyle/>
                    <a:p>
                      <a:pPr algn="ctr">
                        <a:lnSpc>
                          <a:spcPct val="150000"/>
                        </a:lnSpc>
                        <a:spcAft>
                          <a:spcPct val="0"/>
                        </a:spcAft>
                      </a:pP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15</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r>
              <a:tr h="0">
                <a:tc>
                  <a:txBody>
                    <a:bodyPr vert="horz" wrap="square"/>
                    <a:lstStyle/>
                    <a:p>
                      <a:pPr algn="ctr">
                        <a:lnSpc>
                          <a:spcPct val="150000"/>
                        </a:lnSpc>
                        <a:spcAft>
                          <a:spcPct val="0"/>
                        </a:spcAft>
                      </a:pP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15</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vert="horz" wrap="square"/>
                    <a:lstStyle/>
                    <a:p>
                      <a:pPr algn="ctr">
                        <a:lnSpc>
                          <a:spcPct val="150000"/>
                        </a:lnSpc>
                        <a:spcAft>
                          <a:spcPct val="0"/>
                        </a:spcAft>
                      </a:pP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很快</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vert="horz" wrap="square"/>
                    <a:lstStyle/>
                    <a:p>
                      <a:pPr algn="ctr">
                        <a:lnSpc>
                          <a:spcPct val="150000"/>
                        </a:lnSpc>
                        <a:spcAft>
                          <a:spcPct val="0"/>
                        </a:spcAft>
                      </a:pP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18</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r>
            </a:tbl>
          </a:graphicData>
        </a:graphic>
      </p:graphicFrame>
      <p:sp>
        <p:nvSpPr>
          <p:cNvPr id="8" name="矩形 7"/>
          <p:cNvSpPr/>
          <p:nvPr/>
        </p:nvSpPr>
        <p:spPr>
          <a:xfrm>
            <a:off x="9595668" y="5858686"/>
            <a:ext cx="1168910" cy="461665"/>
          </a:xfrm>
          <a:prstGeom prst="rect">
            <a:avLst/>
          </a:prstGeom>
        </p:spPr>
        <p:txBody>
          <a:bodyPr wrap="none">
            <a:spAutoFit/>
          </a:bodyPr>
          <a:lstStyle/>
          <a:p>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图</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6-12</a:t>
            </a:r>
            <a:endParaRPr lang="zh-CN" altLang="en-US"/>
          </a:p>
        </p:txBody>
      </p:sp>
    </p:spTree>
  </p:cSld>
  <p:clrMapOvr>
    <a:masterClrMapping/>
  </p:clrMapOvr>
  <p:transition>
    <p:fade/>
  </p:transition>
  <p:timing/>
</p:sld>
</file>

<file path=ppt/slides/slide3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TextBox 4"/>
          <p:cNvSpPr txBox="1"/>
          <p:nvPr/>
        </p:nvSpPr>
        <p:spPr>
          <a:xfrm>
            <a:off x="4002" y="1929596"/>
            <a:ext cx="447609" cy="3143272"/>
          </a:xfrm>
          <a:prstGeom prst="rect">
            <a:avLst/>
          </a:prstGeom>
          <a:noFill/>
        </p:spPr>
        <p:txBody>
          <a:bodyPr vert="eaVert" wrap="square" lIns="72000" tIns="36000" rIns="36000" bIns="36000" rtlCol="0" anchor="ctr" anchorCtr="0">
            <a:spAutoFit/>
          </a:bodyPr>
          <a:lstStyle/>
          <a:p>
            <a:r>
              <a:rPr lang="zh-CN" altLang="en-US" sz="2200" spc="600" smtClean="0">
                <a:solidFill>
                  <a:schemeClr val="bg1"/>
                </a:solidFill>
                <a:latin typeface="微软雅黑" panose="020b0503020204020204" pitchFamily="34" charset="-122"/>
                <a:ea typeface="微软雅黑" panose="020b0503020204020204" pitchFamily="34" charset="-122"/>
              </a:rPr>
              <a:t>重难突破 能力提升</a:t>
            </a:r>
            <a:endParaRPr lang="zh-CN" altLang="en-US" sz="2200" spc="600" smtClean="0">
              <a:solidFill>
                <a:schemeClr val="bg1"/>
              </a:solidFill>
              <a:latin typeface="微软雅黑" panose="020b0503020204020204" pitchFamily="34" charset="-122"/>
              <a:ea typeface="微软雅黑" panose="020b0503020204020204" pitchFamily="34" charset="-122"/>
            </a:endParaRPr>
          </a:p>
        </p:txBody>
      </p:sp>
      <p:sp>
        <p:nvSpPr>
          <p:cNvPr id="19" name="文本框 1"/>
          <p:cNvSpPr txBox="1">
            <a:spLocks noChangeArrowheads="1"/>
          </p:cNvSpPr>
          <p:nvPr/>
        </p:nvSpPr>
        <p:spPr bwMode="auto">
          <a:xfrm>
            <a:off x="880232" y="929464"/>
            <a:ext cx="10858576" cy="5058683"/>
          </a:xfrm>
          <a:prstGeom prst="rect">
            <a:avLst/>
          </a:prstGeom>
          <a:noFill/>
          <a:ln w="9525">
            <a:noFill/>
            <a:miter lim="800000"/>
          </a:ln>
        </p:spPr>
        <p:txBody>
          <a:bodyPr wrap="square" lIns="36000" tIns="36000" rIns="36000" bIns="36000">
            <a:spAutoFit/>
          </a:bodyPr>
          <a:lstStyle/>
          <a:p>
            <a:pPr>
              <a:lnSpc>
                <a:spcPct val="150000"/>
              </a:lnSpc>
              <a:spcAft>
                <a:spcPct val="0"/>
              </a:spcAft>
            </a:pP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1</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）小球在桌面上做匀速圆周运动时，小球受力情况是</a:t>
            </a:r>
            <a:r>
              <a:rPr lang="zh-CN" altLang="en-US" u="sng"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（选填“平衡力”或“非平衡力”）。</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 </a:t>
            </a:r>
            <a:endPar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ct val="0"/>
              </a:spcAft>
            </a:pP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2</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）分析表格中的数据，小明可以得出的结论是：</a:t>
            </a:r>
            <a:r>
              <a:rPr lang="zh-CN" altLang="en-US" u="sng"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en-US" u="sng"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endPar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ct val="0"/>
              </a:spcAft>
            </a:pPr>
            <a:r>
              <a:rPr lang="zh-CN" altLang="en-US" u="sng"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 </a:t>
            </a:r>
            <a:endPar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ct val="0"/>
              </a:spcAft>
            </a:pP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3</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）实验用橡皮筋代替绳子的目的是</a:t>
            </a:r>
            <a:r>
              <a:rPr lang="zh-CN" altLang="en-US" u="sng"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 </a:t>
            </a:r>
            <a:endPar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ct val="0"/>
              </a:spcAft>
            </a:pP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4</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小明查阅资料后知道做圆周运动的小球受到的拉力与小球的运动速度、小球的质量以及圆周的半径有关。据此，当他在探究“做圆周运动的小球受到的拉力与小球的运动速度的关系”时，他认为用橡皮筋代替绳子存在明显的缺陷，缺陷是</a:t>
            </a:r>
            <a:r>
              <a:rPr lang="zh-CN" altLang="en-US" u="sng"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 </a:t>
            </a:r>
            <a:endParaRPr lang="zh-CN">
              <a:solidFill>
                <a:srgbClr val="000000"/>
              </a:solidFill>
              <a:latin typeface="微软雅黑" panose="020b0503020204020204" pitchFamily="34" charset="-122"/>
              <a:ea typeface="微软雅黑" panose="020b0503020204020204" pitchFamily="34" charset="-122"/>
              <a:cs typeface="Times New Roman" panose="02020603050405020304"/>
            </a:endParaRPr>
          </a:p>
        </p:txBody>
      </p:sp>
      <p:sp>
        <p:nvSpPr>
          <p:cNvPr id="4" name="文本框 1"/>
          <p:cNvSpPr txBox="1">
            <a:spLocks noChangeArrowheads="1"/>
          </p:cNvSpPr>
          <p:nvPr/>
        </p:nvSpPr>
        <p:spPr bwMode="auto">
          <a:xfrm>
            <a:off x="8524098" y="858026"/>
            <a:ext cx="1303809" cy="561427"/>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2400" b="1" smtClean="0">
                <a:solidFill>
                  <a:srgbClr val="A50021"/>
                </a:solidFill>
                <a:latin typeface="微软雅黑" panose="020b0503020204020204" pitchFamily="34" charset="-122"/>
                <a:ea typeface="微软雅黑" panose="020b0503020204020204" pitchFamily="34" charset="-122"/>
              </a:rPr>
              <a:t>非平衡力</a:t>
            </a:r>
            <a:endParaRPr lang="en-US" altLang="zh-CN" sz="2400" b="1">
              <a:solidFill>
                <a:srgbClr val="A50021"/>
              </a:solidFill>
              <a:latin typeface="微软雅黑" panose="020b0503020204020204" pitchFamily="34" charset="-122"/>
              <a:ea typeface="微软雅黑" panose="020b0503020204020204" pitchFamily="34" charset="-122"/>
            </a:endParaRPr>
          </a:p>
        </p:txBody>
      </p:sp>
      <p:sp>
        <p:nvSpPr>
          <p:cNvPr id="6" name="文本框 1"/>
          <p:cNvSpPr txBox="1">
            <a:spLocks noChangeArrowheads="1"/>
          </p:cNvSpPr>
          <p:nvPr/>
        </p:nvSpPr>
        <p:spPr bwMode="auto">
          <a:xfrm>
            <a:off x="1023108" y="1957180"/>
            <a:ext cx="10572824" cy="1115424"/>
          </a:xfrm>
          <a:prstGeom prst="rect">
            <a:avLst/>
          </a:prstGeom>
          <a:noFill/>
          <a:ln w="9525">
            <a:noFill/>
            <a:miter lim="800000"/>
          </a:ln>
        </p:spPr>
        <p:txBody>
          <a:bodyPr wrap="squar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2400" b="1" smtClean="0">
                <a:solidFill>
                  <a:srgbClr val="A50021"/>
                </a:solidFill>
                <a:latin typeface="微软雅黑" panose="020b0503020204020204" pitchFamily="34" charset="-122"/>
                <a:ea typeface="微软雅黑" panose="020b0503020204020204" pitchFamily="34" charset="-122"/>
              </a:rPr>
              <a:t>                                                                            小球的运动速度越大，橡皮筋的伸长就越长，橡皮筋对小球的拉力就越大       </a:t>
            </a:r>
            <a:endParaRPr lang="en-US" altLang="zh-CN" sz="2400" b="1">
              <a:solidFill>
                <a:srgbClr val="A50021"/>
              </a:solidFill>
              <a:latin typeface="微软雅黑" panose="020b0503020204020204" pitchFamily="34" charset="-122"/>
              <a:ea typeface="微软雅黑" panose="020b0503020204020204" pitchFamily="34" charset="-122"/>
            </a:endParaRPr>
          </a:p>
        </p:txBody>
      </p:sp>
      <p:sp>
        <p:nvSpPr>
          <p:cNvPr id="7" name="文本框 1"/>
          <p:cNvSpPr txBox="1">
            <a:spLocks noChangeArrowheads="1"/>
          </p:cNvSpPr>
          <p:nvPr/>
        </p:nvSpPr>
        <p:spPr bwMode="auto">
          <a:xfrm>
            <a:off x="6166644" y="3072604"/>
            <a:ext cx="4997128" cy="561427"/>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2400" b="1" smtClean="0">
                <a:solidFill>
                  <a:srgbClr val="A50021"/>
                </a:solidFill>
                <a:latin typeface="微软雅黑" panose="020b0503020204020204" pitchFamily="34" charset="-122"/>
                <a:ea typeface="微软雅黑" panose="020b0503020204020204" pitchFamily="34" charset="-122"/>
              </a:rPr>
              <a:t>通过橡皮筋的伸长来比较拉力的大小</a:t>
            </a:r>
            <a:endParaRPr lang="en-US" altLang="zh-CN" sz="2400" b="1">
              <a:solidFill>
                <a:srgbClr val="A50021"/>
              </a:solidFill>
              <a:latin typeface="微软雅黑" panose="020b0503020204020204" pitchFamily="34" charset="-122"/>
              <a:ea typeface="微软雅黑" panose="020b0503020204020204" pitchFamily="34" charset="-122"/>
            </a:endParaRPr>
          </a:p>
        </p:txBody>
      </p:sp>
      <p:sp>
        <p:nvSpPr>
          <p:cNvPr id="8" name="文本框 1"/>
          <p:cNvSpPr txBox="1">
            <a:spLocks noChangeArrowheads="1"/>
          </p:cNvSpPr>
          <p:nvPr/>
        </p:nvSpPr>
        <p:spPr bwMode="auto">
          <a:xfrm>
            <a:off x="1808926" y="5215744"/>
            <a:ext cx="5612681" cy="561427"/>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2400" b="1" smtClean="0">
                <a:solidFill>
                  <a:srgbClr val="A50021"/>
                </a:solidFill>
                <a:latin typeface="微软雅黑" panose="020b0503020204020204" pitchFamily="34" charset="-122"/>
                <a:ea typeface="微软雅黑" panose="020b0503020204020204" pitchFamily="34" charset="-122"/>
              </a:rPr>
              <a:t>实验中小球速度和圆周半径都在发生改变</a:t>
            </a:r>
            <a:endParaRPr lang="en-US" altLang="zh-CN" sz="2400" b="1">
              <a:solidFill>
                <a:srgbClr val="A50021"/>
              </a:solidFill>
              <a:latin typeface="微软雅黑" panose="020b0503020204020204" pitchFamily="34" charset="-122"/>
              <a:ea typeface="微软雅黑" panose="020b0503020204020204" pitchFamily="34" charset="-122"/>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nodeType="clickPar">
                      <p:stCondLst>
                        <p:cond delay="indefinite"/>
                      </p:stCondLst>
                      <p:childTnLst>
                        <p:par>
                          <p:cTn id="19" fill="hold" nodeType="after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8" grpId="0"/>
    </p:bldLst>
  </p:timing>
</p:sld>
</file>

<file path=ppt/slides/slide3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19" name="文本框 1"/>
          <p:cNvSpPr txBox="1">
            <a:spLocks noChangeArrowheads="1"/>
          </p:cNvSpPr>
          <p:nvPr/>
        </p:nvSpPr>
        <p:spPr bwMode="auto">
          <a:xfrm>
            <a:off x="880232" y="1786720"/>
            <a:ext cx="10858576" cy="3396690"/>
          </a:xfrm>
          <a:prstGeom prst="rect">
            <a:avLst/>
          </a:prstGeom>
          <a:noFill/>
          <a:ln w="9525">
            <a:noFill/>
            <a:miter lim="800000"/>
          </a:ln>
        </p:spPr>
        <p:txBody>
          <a:bodyPr wrap="square" lIns="36000" tIns="36000" rIns="36000" bIns="36000">
            <a:spAutoFit/>
          </a:bodyPr>
          <a:lstStyle/>
          <a:p>
            <a:pPr>
              <a:lnSpc>
                <a:spcPct val="150000"/>
              </a:lnSpc>
              <a:spcAft>
                <a:spcPct val="0"/>
              </a:spcAft>
            </a:pPr>
            <a:r>
              <a:rPr lang="en-US" altLang="zh-CN" b="1" smtClean="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zh-CN" altLang="en-US" b="1" smtClean="0">
                <a:solidFill>
                  <a:srgbClr val="000000"/>
                </a:solidFill>
                <a:latin typeface="微软雅黑" panose="020b0503020204020204" pitchFamily="34" charset="-122"/>
                <a:ea typeface="微软雅黑" panose="020b0503020204020204" pitchFamily="34" charset="-122"/>
                <a:cs typeface="Times New Roman" panose="02020603050405020304"/>
              </a:rPr>
              <a:t>设计和进行实验</a:t>
            </a:r>
            <a:r>
              <a:rPr lang="en-US" altLang="zh-CN" b="1" smtClean="0">
                <a:solidFill>
                  <a:srgbClr val="000000"/>
                </a:solidFill>
                <a:latin typeface="微软雅黑" panose="020b0503020204020204" pitchFamily="34" charset="-122"/>
                <a:ea typeface="微软雅黑" panose="020b0503020204020204" pitchFamily="34" charset="-122"/>
                <a:cs typeface="Times New Roman" panose="02020603050405020304"/>
              </a:rPr>
              <a:t>】</a:t>
            </a:r>
            <a:endParaRPr lang="zh-CN" altLang="en-US" b="1"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ct val="0"/>
              </a:spcAft>
            </a:pP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1.</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小车从同一斜面、</a:t>
            </a:r>
            <a:r>
              <a:rPr lang="zh-CN" altLang="en-US" u="sng"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同一高度</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由静止开始滑下：使小车到达水平面的</a:t>
            </a:r>
            <a:r>
              <a:rPr lang="zh-CN" altLang="en-US" u="sng"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速度相同</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（控制变量法）。</a:t>
            </a:r>
            <a:endPar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ct val="0"/>
              </a:spcAft>
            </a:pP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2.</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改变接触面粗糙程度的</a:t>
            </a:r>
            <a:r>
              <a:rPr lang="zh-CN" altLang="en-US" u="sng"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方法</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zh-CN" altLang="en-US" u="sng"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水平面铺材料不同的物体</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；作用：</a:t>
            </a:r>
            <a:r>
              <a:rPr lang="zh-CN" altLang="en-US" u="sng"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改变阻力大小</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a:t>
            </a:r>
            <a:endPar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ct val="0"/>
              </a:spcAft>
            </a:pP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3.</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通过比较</a:t>
            </a:r>
            <a:r>
              <a:rPr lang="zh-CN" altLang="en-US" u="sng"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小车在水平面上运动的距离</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来判断小车在水平面上所受阻力的大小：阻力越小，速度减小得越慢，运动的距离越远（转换法）。</a:t>
            </a:r>
            <a:endParaRPr lang="zh-CN">
              <a:solidFill>
                <a:srgbClr val="000000"/>
              </a:solidFill>
              <a:latin typeface="微软雅黑" panose="020b0503020204020204" pitchFamily="34" charset="-122"/>
              <a:ea typeface="微软雅黑" panose="020b0503020204020204" pitchFamily="34" charset="-122"/>
              <a:cs typeface="Times New Roman" panose="02020603050405020304"/>
            </a:endParaRPr>
          </a:p>
        </p:txBody>
      </p:sp>
      <p:sp>
        <p:nvSpPr>
          <p:cNvPr id="4" name="TextBox 3"/>
          <p:cNvSpPr txBox="1"/>
          <p:nvPr/>
        </p:nvSpPr>
        <p:spPr>
          <a:xfrm>
            <a:off x="4050" y="1929596"/>
            <a:ext cx="447609" cy="3143272"/>
          </a:xfrm>
          <a:prstGeom prst="rect">
            <a:avLst/>
          </a:prstGeom>
          <a:noFill/>
        </p:spPr>
        <p:txBody>
          <a:bodyPr vert="eaVert" wrap="square" lIns="72000" tIns="36000" rIns="36000" bIns="36000" rtlCol="0" anchor="ctr" anchorCtr="0">
            <a:spAutoFit/>
          </a:bodyPr>
          <a:lstStyle/>
          <a:p>
            <a:r>
              <a:rPr lang="zh-CN" altLang="en-US" sz="2200" spc="600" smtClean="0">
                <a:solidFill>
                  <a:schemeClr val="bg1"/>
                </a:solidFill>
                <a:latin typeface="微软雅黑" panose="020b0503020204020204" pitchFamily="34" charset="-122"/>
                <a:ea typeface="微软雅黑" panose="020b0503020204020204" pitchFamily="34" charset="-122"/>
              </a:rPr>
              <a:t>实验突破 素养提升</a:t>
            </a:r>
            <a:endParaRPr lang="zh-CN" altLang="en-US" sz="2200" spc="600" smtClean="0">
              <a:solidFill>
                <a:schemeClr val="bg1"/>
              </a:solidFill>
              <a:latin typeface="微软雅黑" panose="020b0503020204020204" pitchFamily="34" charset="-122"/>
              <a:ea typeface="微软雅黑" panose="020b0503020204020204" pitchFamily="34" charset="-122"/>
            </a:endParaRPr>
          </a:p>
        </p:txBody>
      </p:sp>
      <p:sp>
        <p:nvSpPr>
          <p:cNvPr id="5" name="矩形 4"/>
          <p:cNvSpPr/>
          <p:nvPr/>
        </p:nvSpPr>
        <p:spPr>
          <a:xfrm>
            <a:off x="951670" y="858026"/>
            <a:ext cx="6237605" cy="523220"/>
          </a:xfrm>
          <a:prstGeom prst="rect">
            <a:avLst/>
          </a:prstGeom>
        </p:spPr>
        <p:txBody>
          <a:bodyPr wrap="none">
            <a:spAutoFit/>
          </a:bodyPr>
          <a:lstStyle/>
          <a:p>
            <a:r>
              <a:rPr lang="zh-CN" altLang="en-US" sz="2800" b="1" spc="150" smtClean="0">
                <a:solidFill>
                  <a:srgbClr val="1CB691"/>
                </a:solidFill>
                <a:latin typeface="微软雅黑" panose="020b0503020204020204" pitchFamily="34" charset="-122"/>
                <a:ea typeface="微软雅黑" panose="020b0503020204020204" pitchFamily="34" charset="-122"/>
              </a:rPr>
              <a:t>突破一　探究阻力对物体运动的影响</a:t>
            </a:r>
            <a:endParaRPr lang="zh-CN" altLang="en-US" sz="2800" b="1" spc="150">
              <a:solidFill>
                <a:srgbClr val="1CB691"/>
              </a:solidFill>
              <a:latin typeface="微软雅黑" panose="020b0503020204020204" pitchFamily="34" charset="-122"/>
              <a:ea typeface="微软雅黑" panose="020b0503020204020204" pitchFamily="34" charset="-122"/>
            </a:endParaRPr>
          </a:p>
        </p:txBody>
      </p:sp>
    </p:spTree>
  </p:cSld>
  <p:clrMapOvr>
    <a:masterClrMapping/>
  </p:clrMapOvr>
  <p:transition>
    <p:fade/>
  </p:transition>
  <p:timing/>
</p:sld>
</file>

<file path=ppt/slides/slide3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19" name="文本框 1"/>
          <p:cNvSpPr txBox="1">
            <a:spLocks noChangeArrowheads="1"/>
          </p:cNvSpPr>
          <p:nvPr/>
        </p:nvSpPr>
        <p:spPr bwMode="auto">
          <a:xfrm>
            <a:off x="665917" y="549263"/>
            <a:ext cx="11524495" cy="6166679"/>
          </a:xfrm>
          <a:prstGeom prst="rect">
            <a:avLst/>
          </a:prstGeom>
          <a:noFill/>
          <a:ln w="9525">
            <a:noFill/>
            <a:miter lim="800000"/>
          </a:ln>
        </p:spPr>
        <p:txBody>
          <a:bodyPr wrap="square" lIns="36000" tIns="36000" rIns="36000" bIns="36000">
            <a:spAutoFit/>
          </a:bodyPr>
          <a:lstStyle/>
          <a:p>
            <a:pPr>
              <a:lnSpc>
                <a:spcPct val="150000"/>
              </a:lnSpc>
              <a:spcAft>
                <a:spcPct val="0"/>
              </a:spcAft>
            </a:pPr>
            <a:r>
              <a:rPr lang="en-US" altLang="zh-CN" b="1" smtClean="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zh-CN" altLang="en-US" b="1" smtClean="0">
                <a:solidFill>
                  <a:srgbClr val="000000"/>
                </a:solidFill>
                <a:latin typeface="微软雅黑" panose="020b0503020204020204" pitchFamily="34" charset="-122"/>
                <a:ea typeface="微软雅黑" panose="020b0503020204020204" pitchFamily="34" charset="-122"/>
                <a:cs typeface="Times New Roman" panose="02020603050405020304"/>
              </a:rPr>
              <a:t>实验结论</a:t>
            </a:r>
            <a:r>
              <a:rPr lang="en-US" altLang="zh-CN" b="1" smtClean="0">
                <a:solidFill>
                  <a:srgbClr val="000000"/>
                </a:solidFill>
                <a:latin typeface="微软雅黑" panose="020b0503020204020204" pitchFamily="34" charset="-122"/>
                <a:ea typeface="微软雅黑" panose="020b0503020204020204" pitchFamily="34" charset="-122"/>
                <a:cs typeface="Times New Roman" panose="02020603050405020304"/>
              </a:rPr>
              <a:t>】</a:t>
            </a:r>
            <a:endParaRPr lang="zh-CN" altLang="en-US" b="1"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ct val="0"/>
              </a:spcAft>
            </a:pP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4.</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通过实验探究得出：力不是维持物体运动状态的原因，</a:t>
            </a:r>
            <a:r>
              <a:rPr lang="zh-CN" altLang="en-US" u="sng"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力是改变物体运动状态</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的原因。</a:t>
            </a:r>
            <a:endPar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ct val="0"/>
              </a:spcAft>
            </a:pP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5.</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实验推理：若运动的小车不受阻力，小车的速度将不再减小并永远做</a:t>
            </a:r>
            <a:r>
              <a:rPr lang="zh-CN" altLang="en-US" u="sng"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匀速直线运动</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a:t>
            </a:r>
            <a:endPar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ct val="0"/>
              </a:spcAft>
            </a:pPr>
            <a:r>
              <a:rPr lang="en-US" altLang="zh-CN" b="1" smtClean="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zh-CN" altLang="en-US" b="1" smtClean="0">
                <a:solidFill>
                  <a:srgbClr val="000000"/>
                </a:solidFill>
                <a:latin typeface="微软雅黑" panose="020b0503020204020204" pitchFamily="34" charset="-122"/>
                <a:ea typeface="微软雅黑" panose="020b0503020204020204" pitchFamily="34" charset="-122"/>
                <a:cs typeface="Times New Roman" panose="02020603050405020304"/>
              </a:rPr>
              <a:t>交流与反思</a:t>
            </a:r>
            <a:r>
              <a:rPr lang="en-US" altLang="zh-CN" b="1" smtClean="0">
                <a:solidFill>
                  <a:srgbClr val="000000"/>
                </a:solidFill>
                <a:latin typeface="微软雅黑" panose="020b0503020204020204" pitchFamily="34" charset="-122"/>
                <a:ea typeface="微软雅黑" panose="020b0503020204020204" pitchFamily="34" charset="-122"/>
                <a:cs typeface="Times New Roman" panose="02020603050405020304"/>
              </a:rPr>
              <a:t>】</a:t>
            </a:r>
            <a:endParaRPr lang="zh-CN" altLang="en-US" b="1"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ct val="0"/>
              </a:spcAft>
            </a:pP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6.</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小车运动到斜面底端后继续运动是因为小车具有</a:t>
            </a:r>
            <a:r>
              <a:rPr lang="zh-CN" altLang="en-US" u="sng"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惯性</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a:t>
            </a:r>
            <a:endPar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ct val="0"/>
              </a:spcAft>
            </a:pP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7.</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小车运动到水平面上后的受力分析：竖直方向所受</a:t>
            </a:r>
            <a:r>
              <a:rPr lang="zh-CN" altLang="en-US" u="sng"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重力和支持力</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是一对平衡力，水平方向只受</a:t>
            </a:r>
            <a:r>
              <a:rPr lang="zh-CN" altLang="en-US" u="sng"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阻力</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a:t>
            </a:r>
            <a:endPar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ct val="0"/>
              </a:spcAft>
            </a:pP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8.</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实验过程中小车能量的转化：重力势能转化为</a:t>
            </a:r>
            <a:r>
              <a:rPr lang="zh-CN" altLang="en-US" u="sng"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动能和内能</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a:t>
            </a:r>
            <a:endPar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ct val="0"/>
              </a:spcAft>
            </a:pP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9.</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小车从斜面滑下到达不同的水平面至静止时，克服摩擦力所做的功都相同，</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W=mgh</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a:t>
            </a:r>
            <a:endParaRPr lang="zh-CN">
              <a:solidFill>
                <a:srgbClr val="000000"/>
              </a:solidFill>
              <a:latin typeface="微软雅黑" panose="020b0503020204020204" pitchFamily="34" charset="-122"/>
              <a:ea typeface="微软雅黑" panose="020b0503020204020204" pitchFamily="34" charset="-122"/>
              <a:cs typeface="Times New Roman" panose="02020603050405020304"/>
            </a:endParaRPr>
          </a:p>
        </p:txBody>
      </p:sp>
      <p:sp>
        <p:nvSpPr>
          <p:cNvPr id="4" name="TextBox 3"/>
          <p:cNvSpPr txBox="1"/>
          <p:nvPr/>
        </p:nvSpPr>
        <p:spPr>
          <a:xfrm>
            <a:off x="4050" y="1929596"/>
            <a:ext cx="447609" cy="3143272"/>
          </a:xfrm>
          <a:prstGeom prst="rect">
            <a:avLst/>
          </a:prstGeom>
          <a:noFill/>
        </p:spPr>
        <p:txBody>
          <a:bodyPr vert="eaVert" wrap="square" lIns="72000" tIns="36000" rIns="36000" bIns="36000" rtlCol="0" anchor="ctr" anchorCtr="0">
            <a:spAutoFit/>
          </a:bodyPr>
          <a:lstStyle/>
          <a:p>
            <a:r>
              <a:rPr lang="zh-CN" altLang="en-US" sz="2200" spc="600" smtClean="0">
                <a:solidFill>
                  <a:schemeClr val="bg1"/>
                </a:solidFill>
                <a:latin typeface="微软雅黑" panose="020b0503020204020204" pitchFamily="34" charset="-122"/>
                <a:ea typeface="微软雅黑" panose="020b0503020204020204" pitchFamily="34" charset="-122"/>
              </a:rPr>
              <a:t>实验突破 素养提升</a:t>
            </a:r>
            <a:endParaRPr lang="zh-CN" altLang="en-US" sz="2200" spc="600" smtClean="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p:fade/>
  </p:transition>
  <p:timing/>
</p:sld>
</file>

<file path=ppt/slides/slide3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TextBox 3"/>
          <p:cNvSpPr txBox="1"/>
          <p:nvPr/>
        </p:nvSpPr>
        <p:spPr>
          <a:xfrm>
            <a:off x="4050" y="1929596"/>
            <a:ext cx="447609" cy="3143272"/>
          </a:xfrm>
          <a:prstGeom prst="rect">
            <a:avLst/>
          </a:prstGeom>
          <a:noFill/>
        </p:spPr>
        <p:txBody>
          <a:bodyPr vert="eaVert" wrap="square" lIns="72000" tIns="36000" rIns="36000" bIns="36000" rtlCol="0" anchor="ctr" anchorCtr="0">
            <a:spAutoFit/>
          </a:bodyPr>
          <a:lstStyle/>
          <a:p>
            <a:r>
              <a:rPr lang="zh-CN" altLang="en-US" sz="2200" spc="600" smtClean="0">
                <a:solidFill>
                  <a:schemeClr val="bg1"/>
                </a:solidFill>
                <a:latin typeface="微软雅黑" panose="020b0503020204020204" pitchFamily="34" charset="-122"/>
                <a:ea typeface="微软雅黑" panose="020b0503020204020204" pitchFamily="34" charset="-122"/>
              </a:rPr>
              <a:t>实验突破 素养提升</a:t>
            </a:r>
            <a:endParaRPr lang="zh-CN" altLang="en-US" sz="2200" spc="600" smtClean="0">
              <a:solidFill>
                <a:schemeClr val="bg1"/>
              </a:solidFill>
              <a:latin typeface="微软雅黑" panose="020b0503020204020204" pitchFamily="34" charset="-122"/>
              <a:ea typeface="微软雅黑" panose="020b0503020204020204" pitchFamily="34" charset="-122"/>
            </a:endParaRPr>
          </a:p>
        </p:txBody>
      </p:sp>
      <p:grpSp>
        <p:nvGrpSpPr>
          <p:cNvPr id="7" name="组合 6"/>
          <p:cNvGrpSpPr/>
          <p:nvPr/>
        </p:nvGrpSpPr>
        <p:grpSpPr>
          <a:xfrm>
            <a:off x="880232" y="1143778"/>
            <a:ext cx="11144328" cy="4504686"/>
            <a:chOff x="880232" y="1143778"/>
            <a:chExt cx="11144328" cy="4504686"/>
          </a:xfrm>
        </p:grpSpPr>
        <p:sp>
          <p:nvSpPr>
            <p:cNvPr id="19" name="文本框 1"/>
            <p:cNvSpPr txBox="1">
              <a:spLocks noChangeArrowheads="1"/>
            </p:cNvSpPr>
            <p:nvPr/>
          </p:nvSpPr>
          <p:spPr bwMode="auto">
            <a:xfrm>
              <a:off x="880232" y="1143778"/>
              <a:ext cx="6643734" cy="4504686"/>
            </a:xfrm>
            <a:prstGeom prst="rect">
              <a:avLst/>
            </a:prstGeom>
            <a:noFill/>
            <a:ln w="9525">
              <a:noFill/>
              <a:miter lim="800000"/>
            </a:ln>
          </p:spPr>
          <p:txBody>
            <a:bodyPr wrap="square" lIns="36000" tIns="36000" rIns="36000" bIns="36000">
              <a:spAutoFit/>
            </a:bodyPr>
            <a:lstStyle/>
            <a:p>
              <a:pPr>
                <a:lnSpc>
                  <a:spcPct val="150000"/>
                </a:lnSpc>
                <a:spcAft>
                  <a:spcPct val="0"/>
                </a:spcAft>
              </a:pPr>
              <a:r>
                <a:rPr lang="zh-CN" altLang="en-US" b="1" smtClean="0">
                  <a:solidFill>
                    <a:srgbClr val="000000"/>
                  </a:solidFill>
                  <a:latin typeface="微软雅黑" panose="020b0503020204020204" pitchFamily="34" charset="-122"/>
                  <a:ea typeface="微软雅黑" panose="020b0503020204020204" pitchFamily="34" charset="-122"/>
                  <a:cs typeface="Times New Roman" panose="02020603050405020304"/>
                </a:rPr>
                <a:t>例</a:t>
              </a:r>
              <a:r>
                <a:rPr lang="en-US" b="1" smtClean="0">
                  <a:solidFill>
                    <a:srgbClr val="000000"/>
                  </a:solidFill>
                  <a:latin typeface="微软雅黑" panose="020b0503020204020204" pitchFamily="34" charset="-122"/>
                  <a:ea typeface="微软雅黑" panose="020b0503020204020204" pitchFamily="34" charset="-122"/>
                  <a:cs typeface="Times New Roman" panose="02020603050405020304"/>
                </a:rPr>
                <a:t>1</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小秋为探究运动与力的关系，设计了如图</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6-13</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所示的斜面实验。让同一小车滑到接触面分别为毛巾、棉布和木板的水平面上，观察小车在水平面上滑行的距离。</a:t>
              </a:r>
              <a:endPar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ct val="0"/>
                </a:spcAft>
              </a:pP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1</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）为了使小车滑到水平面时的初速度相同，实验时应让小车从同一斜面的</a:t>
              </a:r>
              <a:r>
                <a:rPr lang="zh-CN" altLang="en-US" u="sng"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滑下，这种研究问题的方法是</a:t>
              </a:r>
              <a:r>
                <a:rPr lang="zh-CN" altLang="en-US" u="sng"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（选填“微小量放大”“模型”或“控制变量”）法。</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 </a:t>
              </a:r>
              <a:endParaRPr lang="zh-CN">
                <a:solidFill>
                  <a:srgbClr val="000000"/>
                </a:solidFill>
                <a:latin typeface="微软雅黑" panose="020b0503020204020204" pitchFamily="34" charset="-122"/>
                <a:ea typeface="微软雅黑" panose="020b0503020204020204" pitchFamily="34" charset="-122"/>
                <a:cs typeface="Times New Roman" panose="02020603050405020304"/>
              </a:endParaRPr>
            </a:p>
          </p:txBody>
        </p:sp>
        <p:pic>
          <p:nvPicPr>
            <p:cNvPr id="5" name="20WLZT1422.EPS" descr="id:2147505535;FounderCES"/>
            <p:cNvPicPr/>
            <p:nvPr/>
          </p:nvPicPr>
          <p:blipFill>
            <a:blip r:embed="rId3"/>
            <a:stretch>
              <a:fillRect/>
            </a:stretch>
          </p:blipFill>
          <p:spPr>
            <a:xfrm>
              <a:off x="7952594" y="1500968"/>
              <a:ext cx="4071966" cy="857256"/>
            </a:xfrm>
            <a:prstGeom prst="rect">
              <a:avLst/>
            </a:prstGeom>
          </p:spPr>
        </p:pic>
        <p:sp>
          <p:nvSpPr>
            <p:cNvPr id="6" name="矩形 5"/>
            <p:cNvSpPr/>
            <p:nvPr/>
          </p:nvSpPr>
          <p:spPr>
            <a:xfrm>
              <a:off x="9524230" y="2643976"/>
              <a:ext cx="1168910" cy="646331"/>
            </a:xfrm>
            <a:prstGeom prst="rect">
              <a:avLst/>
            </a:prstGeom>
          </p:spPr>
          <p:txBody>
            <a:bodyPr wrap="none">
              <a:spAutoFit/>
            </a:bodyPr>
            <a:lstStyle/>
            <a:p>
              <a:pPr algn="ctr">
                <a:lnSpc>
                  <a:spcPct val="150000"/>
                </a:lnSpc>
                <a:spcAft>
                  <a:spcPct val="0"/>
                </a:spcAft>
              </a:pP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图</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6-13</a:t>
              </a:r>
              <a:endPar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endParaRPr>
            </a:p>
          </p:txBody>
        </p:sp>
      </p:grpSp>
      <p:sp>
        <p:nvSpPr>
          <p:cNvPr id="8" name="文本框 1"/>
          <p:cNvSpPr txBox="1">
            <a:spLocks noChangeArrowheads="1"/>
          </p:cNvSpPr>
          <p:nvPr/>
        </p:nvSpPr>
        <p:spPr bwMode="auto">
          <a:xfrm>
            <a:off x="5095074" y="3786984"/>
            <a:ext cx="1303809" cy="561427"/>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2400" b="1" smtClean="0">
                <a:solidFill>
                  <a:srgbClr val="A50021"/>
                </a:solidFill>
                <a:latin typeface="微软雅黑" panose="020b0503020204020204" pitchFamily="34" charset="-122"/>
                <a:ea typeface="微软雅黑" panose="020b0503020204020204" pitchFamily="34" charset="-122"/>
              </a:rPr>
              <a:t>同一位置</a:t>
            </a:r>
            <a:endParaRPr lang="en-US" altLang="zh-CN" sz="2400" b="1">
              <a:solidFill>
                <a:srgbClr val="A50021"/>
              </a:solidFill>
              <a:latin typeface="微软雅黑" panose="020b0503020204020204" pitchFamily="34" charset="-122"/>
              <a:ea typeface="微软雅黑" panose="020b0503020204020204" pitchFamily="34" charset="-122"/>
            </a:endParaRPr>
          </a:p>
        </p:txBody>
      </p:sp>
      <p:sp>
        <p:nvSpPr>
          <p:cNvPr id="9" name="文本框 1"/>
          <p:cNvSpPr txBox="1">
            <a:spLocks noChangeArrowheads="1"/>
          </p:cNvSpPr>
          <p:nvPr/>
        </p:nvSpPr>
        <p:spPr bwMode="auto">
          <a:xfrm>
            <a:off x="4237818" y="4287050"/>
            <a:ext cx="1303809" cy="561427"/>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2400" b="1" smtClean="0">
                <a:solidFill>
                  <a:srgbClr val="A50021"/>
                </a:solidFill>
                <a:latin typeface="微软雅黑" panose="020b0503020204020204" pitchFamily="34" charset="-122"/>
                <a:ea typeface="微软雅黑" panose="020b0503020204020204" pitchFamily="34" charset="-122"/>
              </a:rPr>
              <a:t>控制变量</a:t>
            </a:r>
            <a:endParaRPr lang="en-US" altLang="zh-CN" sz="2400" b="1">
              <a:solidFill>
                <a:srgbClr val="A50021"/>
              </a:solidFill>
              <a:latin typeface="微软雅黑" panose="020b0503020204020204" pitchFamily="34" charset="-122"/>
              <a:ea typeface="微软雅黑" panose="020b0503020204020204" pitchFamily="34" charset="-122"/>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3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19" name="文本框 1"/>
          <p:cNvSpPr txBox="1">
            <a:spLocks noChangeArrowheads="1"/>
          </p:cNvSpPr>
          <p:nvPr/>
        </p:nvSpPr>
        <p:spPr bwMode="auto">
          <a:xfrm>
            <a:off x="880232" y="1358092"/>
            <a:ext cx="10858576" cy="3396690"/>
          </a:xfrm>
          <a:prstGeom prst="rect">
            <a:avLst/>
          </a:prstGeom>
          <a:noFill/>
          <a:ln w="9525">
            <a:noFill/>
            <a:miter lim="800000"/>
          </a:ln>
        </p:spPr>
        <p:txBody>
          <a:bodyPr wrap="square" lIns="36000" tIns="36000" rIns="36000" bIns="36000">
            <a:spAutoFit/>
          </a:bodyPr>
          <a:lstStyle/>
          <a:p>
            <a:pPr>
              <a:lnSpc>
                <a:spcPct val="150000"/>
              </a:lnSpc>
              <a:spcAft>
                <a:spcPct val="0"/>
              </a:spcAft>
            </a:pP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2</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）比较甲、乙、丙三次实验，发现阻力越小，小车滑行的距离就越</a:t>
            </a:r>
            <a:endParaRPr lang="en-US" altLang="zh-CN"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ct val="0"/>
              </a:spcAft>
            </a:pPr>
            <a:r>
              <a:rPr lang="zh-CN" altLang="en-US" u="sng"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（选填“远”或“近”），说明小车运动的速度改变得越</a:t>
            </a:r>
            <a:r>
              <a:rPr lang="zh-CN" altLang="en-US" u="sng"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（选填“快”或“慢”）。</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 </a:t>
            </a:r>
            <a:endPar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ct val="0"/>
              </a:spcAft>
            </a:pP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3</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）伽利略对类似的实验进行了分析，并进一步推测：如果水平面光滑，小车在运动时不受阻力，则小车将在水平面上</a:t>
            </a:r>
            <a:r>
              <a:rPr lang="zh-CN" altLang="en-US" u="sng"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，说明运动的物体</a:t>
            </a:r>
            <a:endParaRPr lang="en-US" altLang="zh-CN"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ct val="0"/>
              </a:spcAft>
            </a:pPr>
            <a:r>
              <a:rPr lang="zh-CN" altLang="en-US" u="sng"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（选填“需要”或“不需要”）力来维持。</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 </a:t>
            </a:r>
            <a:endParaRPr lang="zh-CN">
              <a:solidFill>
                <a:srgbClr val="000000"/>
              </a:solidFill>
              <a:latin typeface="微软雅黑" panose="020b0503020204020204" pitchFamily="34" charset="-122"/>
              <a:ea typeface="微软雅黑" panose="020b0503020204020204" pitchFamily="34" charset="-122"/>
              <a:cs typeface="Times New Roman" panose="02020603050405020304"/>
            </a:endParaRPr>
          </a:p>
        </p:txBody>
      </p:sp>
      <p:sp>
        <p:nvSpPr>
          <p:cNvPr id="4" name="TextBox 3"/>
          <p:cNvSpPr txBox="1"/>
          <p:nvPr/>
        </p:nvSpPr>
        <p:spPr>
          <a:xfrm>
            <a:off x="4050" y="1929596"/>
            <a:ext cx="447609" cy="3143272"/>
          </a:xfrm>
          <a:prstGeom prst="rect">
            <a:avLst/>
          </a:prstGeom>
          <a:noFill/>
        </p:spPr>
        <p:txBody>
          <a:bodyPr vert="eaVert" wrap="square" lIns="72000" tIns="36000" rIns="36000" bIns="36000" rtlCol="0" anchor="ctr" anchorCtr="0">
            <a:spAutoFit/>
          </a:bodyPr>
          <a:lstStyle/>
          <a:p>
            <a:r>
              <a:rPr lang="zh-CN" altLang="en-US" sz="2200" spc="600" smtClean="0">
                <a:solidFill>
                  <a:schemeClr val="bg1"/>
                </a:solidFill>
                <a:latin typeface="微软雅黑" panose="020b0503020204020204" pitchFamily="34" charset="-122"/>
                <a:ea typeface="微软雅黑" panose="020b0503020204020204" pitchFamily="34" charset="-122"/>
              </a:rPr>
              <a:t>实验突破 素养提升</a:t>
            </a:r>
            <a:endParaRPr lang="zh-CN" altLang="en-US" sz="2200" spc="600" smtClean="0">
              <a:solidFill>
                <a:schemeClr val="bg1"/>
              </a:solidFill>
              <a:latin typeface="微软雅黑" panose="020b0503020204020204" pitchFamily="34" charset="-122"/>
              <a:ea typeface="微软雅黑" panose="020b0503020204020204" pitchFamily="34" charset="-122"/>
            </a:endParaRPr>
          </a:p>
        </p:txBody>
      </p:sp>
      <p:sp>
        <p:nvSpPr>
          <p:cNvPr id="5" name="文本框 1"/>
          <p:cNvSpPr txBox="1">
            <a:spLocks noChangeArrowheads="1"/>
          </p:cNvSpPr>
          <p:nvPr/>
        </p:nvSpPr>
        <p:spPr bwMode="auto">
          <a:xfrm>
            <a:off x="1380298" y="1786720"/>
            <a:ext cx="380480" cy="561427"/>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2400" b="1" smtClean="0">
                <a:solidFill>
                  <a:srgbClr val="A50021"/>
                </a:solidFill>
                <a:latin typeface="微软雅黑" panose="020b0503020204020204" pitchFamily="34" charset="-122"/>
                <a:ea typeface="微软雅黑" panose="020b0503020204020204" pitchFamily="34" charset="-122"/>
              </a:rPr>
              <a:t>远</a:t>
            </a:r>
            <a:endParaRPr lang="en-US" altLang="zh-CN" sz="2400" b="1">
              <a:solidFill>
                <a:srgbClr val="A50021"/>
              </a:solidFill>
              <a:latin typeface="微软雅黑" panose="020b0503020204020204" pitchFamily="34" charset="-122"/>
              <a:ea typeface="微软雅黑" panose="020b0503020204020204" pitchFamily="34" charset="-122"/>
            </a:endParaRPr>
          </a:p>
        </p:txBody>
      </p:sp>
      <p:sp>
        <p:nvSpPr>
          <p:cNvPr id="6" name="文本框 1"/>
          <p:cNvSpPr txBox="1">
            <a:spLocks noChangeArrowheads="1"/>
          </p:cNvSpPr>
          <p:nvPr/>
        </p:nvSpPr>
        <p:spPr bwMode="auto">
          <a:xfrm>
            <a:off x="10024296" y="1786720"/>
            <a:ext cx="380480" cy="561427"/>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2400" b="1" smtClean="0">
                <a:solidFill>
                  <a:srgbClr val="A50021"/>
                </a:solidFill>
                <a:latin typeface="微软雅黑" panose="020b0503020204020204" pitchFamily="34" charset="-122"/>
                <a:ea typeface="微软雅黑" panose="020b0503020204020204" pitchFamily="34" charset="-122"/>
              </a:rPr>
              <a:t>慢</a:t>
            </a:r>
            <a:endParaRPr lang="en-US" altLang="zh-CN" sz="2400" b="1">
              <a:solidFill>
                <a:srgbClr val="A50021"/>
              </a:solidFill>
              <a:latin typeface="微软雅黑" panose="020b0503020204020204" pitchFamily="34" charset="-122"/>
              <a:ea typeface="微软雅黑" panose="020b0503020204020204" pitchFamily="34" charset="-122"/>
            </a:endParaRPr>
          </a:p>
        </p:txBody>
      </p:sp>
      <p:sp>
        <p:nvSpPr>
          <p:cNvPr id="7" name="文本框 1"/>
          <p:cNvSpPr txBox="1">
            <a:spLocks noChangeArrowheads="1"/>
          </p:cNvSpPr>
          <p:nvPr/>
        </p:nvSpPr>
        <p:spPr bwMode="auto">
          <a:xfrm>
            <a:off x="6595272" y="3429794"/>
            <a:ext cx="2227139" cy="561427"/>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2400" b="1" smtClean="0">
                <a:solidFill>
                  <a:srgbClr val="A50021"/>
                </a:solidFill>
                <a:latin typeface="微软雅黑" panose="020b0503020204020204" pitchFamily="34" charset="-122"/>
                <a:ea typeface="微软雅黑" panose="020b0503020204020204" pitchFamily="34" charset="-122"/>
              </a:rPr>
              <a:t>做匀速直线运动</a:t>
            </a:r>
            <a:endParaRPr lang="en-US" altLang="zh-CN" sz="2400" b="1">
              <a:solidFill>
                <a:srgbClr val="A50021"/>
              </a:solidFill>
              <a:latin typeface="微软雅黑" panose="020b0503020204020204" pitchFamily="34" charset="-122"/>
              <a:ea typeface="微软雅黑" panose="020b0503020204020204" pitchFamily="34" charset="-122"/>
            </a:endParaRPr>
          </a:p>
        </p:txBody>
      </p:sp>
      <p:sp>
        <p:nvSpPr>
          <p:cNvPr id="8" name="文本框 1"/>
          <p:cNvSpPr txBox="1">
            <a:spLocks noChangeArrowheads="1"/>
          </p:cNvSpPr>
          <p:nvPr/>
        </p:nvSpPr>
        <p:spPr bwMode="auto">
          <a:xfrm>
            <a:off x="1023108" y="4001298"/>
            <a:ext cx="996033" cy="561427"/>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2400" b="1" smtClean="0">
                <a:solidFill>
                  <a:srgbClr val="A50021"/>
                </a:solidFill>
                <a:latin typeface="微软雅黑" panose="020b0503020204020204" pitchFamily="34" charset="-122"/>
                <a:ea typeface="微软雅黑" panose="020b0503020204020204" pitchFamily="34" charset="-122"/>
              </a:rPr>
              <a:t>不需要</a:t>
            </a:r>
            <a:endParaRPr lang="en-US" altLang="zh-CN" sz="2400" b="1">
              <a:solidFill>
                <a:srgbClr val="A50021"/>
              </a:solidFill>
              <a:latin typeface="微软雅黑" panose="020b0503020204020204" pitchFamily="34" charset="-122"/>
              <a:ea typeface="微软雅黑" panose="020b0503020204020204" pitchFamily="34" charset="-122"/>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nodeType="clickPar">
                      <p:stCondLst>
                        <p:cond delay="indefinite"/>
                      </p:stCondLst>
                      <p:childTnLst>
                        <p:par>
                          <p:cTn id="19" fill="hold" nodeType="after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3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19" name="文本框 1"/>
          <p:cNvSpPr txBox="1">
            <a:spLocks noChangeArrowheads="1"/>
          </p:cNvSpPr>
          <p:nvPr/>
        </p:nvSpPr>
        <p:spPr bwMode="auto">
          <a:xfrm>
            <a:off x="880232" y="1143778"/>
            <a:ext cx="10858576" cy="2842692"/>
          </a:xfrm>
          <a:prstGeom prst="rect">
            <a:avLst/>
          </a:prstGeom>
          <a:noFill/>
          <a:ln w="9525">
            <a:noFill/>
            <a:miter lim="800000"/>
          </a:ln>
        </p:spPr>
        <p:txBody>
          <a:bodyPr wrap="square" lIns="36000" tIns="36000" rIns="36000" bIns="36000">
            <a:spAutoFit/>
          </a:bodyPr>
          <a:lstStyle/>
          <a:p>
            <a:pPr>
              <a:lnSpc>
                <a:spcPct val="150000"/>
              </a:lnSpc>
              <a:spcAft>
                <a:spcPct val="0"/>
              </a:spcAft>
            </a:pP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4</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）牛顿在伽利略等人的研究成果上概括出了牛顿第一定律。该定律</a:t>
            </a:r>
            <a:r>
              <a:rPr lang="zh-CN" altLang="en-US" u="sng"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。（填字母序号）</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 </a:t>
            </a:r>
            <a:endPar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ct val="0"/>
              </a:spcAft>
            </a:pP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A.</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能用实验直接验证</a:t>
            </a:r>
            <a:endPar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ct val="0"/>
              </a:spcAft>
            </a:pP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B.</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不能用实验直接验证，所以不能确定这个定律是否正确</a:t>
            </a:r>
            <a:endPar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ct val="0"/>
              </a:spcAft>
            </a:pP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C.</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是在大量经验事实的基础上，通过进一步的推理概括得出的</a:t>
            </a:r>
            <a:endParaRPr lang="zh-CN">
              <a:solidFill>
                <a:srgbClr val="000000"/>
              </a:solidFill>
              <a:latin typeface="微软雅黑" panose="020b0503020204020204" pitchFamily="34" charset="-122"/>
              <a:ea typeface="微软雅黑" panose="020b0503020204020204" pitchFamily="34" charset="-122"/>
              <a:cs typeface="Times New Roman" panose="02020603050405020304"/>
            </a:endParaRPr>
          </a:p>
        </p:txBody>
      </p:sp>
      <p:sp>
        <p:nvSpPr>
          <p:cNvPr id="4" name="TextBox 3"/>
          <p:cNvSpPr txBox="1"/>
          <p:nvPr/>
        </p:nvSpPr>
        <p:spPr>
          <a:xfrm>
            <a:off x="4050" y="1929596"/>
            <a:ext cx="447609" cy="3143272"/>
          </a:xfrm>
          <a:prstGeom prst="rect">
            <a:avLst/>
          </a:prstGeom>
          <a:noFill/>
        </p:spPr>
        <p:txBody>
          <a:bodyPr vert="eaVert" wrap="square" lIns="72000" tIns="36000" rIns="36000" bIns="36000" rtlCol="0" anchor="ctr" anchorCtr="0">
            <a:spAutoFit/>
          </a:bodyPr>
          <a:lstStyle/>
          <a:p>
            <a:r>
              <a:rPr lang="zh-CN" altLang="en-US" sz="2200" spc="600" smtClean="0">
                <a:solidFill>
                  <a:schemeClr val="bg1"/>
                </a:solidFill>
                <a:latin typeface="微软雅黑" panose="020b0503020204020204" pitchFamily="34" charset="-122"/>
                <a:ea typeface="微软雅黑" panose="020b0503020204020204" pitchFamily="34" charset="-122"/>
              </a:rPr>
              <a:t>实验突破 素养提升</a:t>
            </a:r>
            <a:endParaRPr lang="zh-CN" altLang="en-US" sz="2200" spc="600" smtClean="0">
              <a:solidFill>
                <a:schemeClr val="bg1"/>
              </a:solidFill>
              <a:latin typeface="微软雅黑" panose="020b0503020204020204" pitchFamily="34" charset="-122"/>
              <a:ea typeface="微软雅黑" panose="020b0503020204020204" pitchFamily="34" charset="-122"/>
            </a:endParaRPr>
          </a:p>
        </p:txBody>
      </p:sp>
      <p:sp>
        <p:nvSpPr>
          <p:cNvPr id="5" name="文本框 1"/>
          <p:cNvSpPr txBox="1">
            <a:spLocks noChangeArrowheads="1"/>
          </p:cNvSpPr>
          <p:nvPr/>
        </p:nvSpPr>
        <p:spPr bwMode="auto">
          <a:xfrm>
            <a:off x="10667238" y="1000902"/>
            <a:ext cx="279491" cy="561427"/>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en-US" altLang="zh-CN" sz="2400" b="1" smtClean="0">
                <a:solidFill>
                  <a:srgbClr val="A50021"/>
                </a:solidFill>
                <a:latin typeface="微软雅黑" panose="020b0503020204020204" pitchFamily="34" charset="-122"/>
                <a:ea typeface="微软雅黑" panose="020b0503020204020204" pitchFamily="34" charset="-122"/>
              </a:rPr>
              <a:t>C</a:t>
            </a:r>
            <a:endParaRPr lang="en-US" altLang="zh-CN" sz="2400" b="1">
              <a:solidFill>
                <a:srgbClr val="A50021"/>
              </a:solidFill>
              <a:latin typeface="微软雅黑" panose="020b0503020204020204" pitchFamily="34" charset="-122"/>
              <a:ea typeface="微软雅黑" panose="020b0503020204020204" pitchFamily="34" charset="-122"/>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文本框 16"/>
          <p:cNvSpPr txBox="1">
            <a:spLocks noChangeArrowheads="1"/>
          </p:cNvSpPr>
          <p:nvPr/>
        </p:nvSpPr>
        <p:spPr bwMode="auto">
          <a:xfrm>
            <a:off x="951670" y="715150"/>
            <a:ext cx="10644262" cy="642924"/>
          </a:xfrm>
          <a:prstGeom prst="rect">
            <a:avLst/>
          </a:prstGeom>
          <a:noFill/>
          <a:ln w="9525">
            <a:noFill/>
            <a:miter lim="800000"/>
          </a:ln>
        </p:spPr>
        <p:txBody>
          <a:bodyPr wrap="squar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2800" b="1" spc="150" smtClean="0">
                <a:solidFill>
                  <a:srgbClr val="1CB691"/>
                </a:solidFill>
                <a:latin typeface="微软雅黑" panose="020b0503020204020204" pitchFamily="34" charset="-122"/>
                <a:ea typeface="微软雅黑" panose="020b0503020204020204" pitchFamily="34" charset="-122"/>
              </a:rPr>
              <a:t>考点一　力及其描述</a:t>
            </a:r>
            <a:endParaRPr lang="zh-CN" altLang="en-US" sz="2800" b="1" spc="150" smtClean="0">
              <a:solidFill>
                <a:srgbClr val="1CB691"/>
              </a:solidFill>
              <a:latin typeface="微软雅黑" panose="020b0503020204020204" pitchFamily="34" charset="-122"/>
              <a:ea typeface="微软雅黑" panose="020b0503020204020204" pitchFamily="34" charset="-122"/>
            </a:endParaRPr>
          </a:p>
        </p:txBody>
      </p:sp>
      <p:sp>
        <p:nvSpPr>
          <p:cNvPr id="11" name="TextBox 10"/>
          <p:cNvSpPr txBox="1"/>
          <p:nvPr/>
        </p:nvSpPr>
        <p:spPr>
          <a:xfrm>
            <a:off x="4001" y="1929596"/>
            <a:ext cx="447609" cy="3143272"/>
          </a:xfrm>
          <a:prstGeom prst="rect">
            <a:avLst/>
          </a:prstGeom>
          <a:noFill/>
        </p:spPr>
        <p:txBody>
          <a:bodyPr vert="eaVert" wrap="square" lIns="72000" tIns="36000" rIns="36000" bIns="36000" rtlCol="0" anchor="ctr" anchorCtr="0">
            <a:spAutoFit/>
          </a:bodyPr>
          <a:lstStyle/>
          <a:p>
            <a:r>
              <a:rPr lang="zh-CN" altLang="en-US" sz="2200" spc="600" smtClean="0">
                <a:solidFill>
                  <a:schemeClr val="bg1"/>
                </a:solidFill>
                <a:latin typeface="微软雅黑" panose="020b0503020204020204" pitchFamily="34" charset="-122"/>
                <a:ea typeface="微软雅黑" panose="020b0503020204020204" pitchFamily="34" charset="-122"/>
              </a:rPr>
              <a:t>教材梳理 夯实基础</a:t>
            </a:r>
            <a:endParaRPr lang="zh-CN" altLang="en-US" sz="2200" spc="600" smtClean="0">
              <a:solidFill>
                <a:schemeClr val="bg1"/>
              </a:solidFill>
              <a:latin typeface="微软雅黑" panose="020b0503020204020204" pitchFamily="34" charset="-122"/>
              <a:ea typeface="微软雅黑" panose="020b0503020204020204" pitchFamily="34" charset="-122"/>
            </a:endParaRPr>
          </a:p>
        </p:txBody>
      </p:sp>
      <p:graphicFrame>
        <p:nvGraphicFramePr>
          <p:cNvPr id="5" name="表格 4"/>
          <p:cNvGraphicFramePr>
            <a:graphicFrameLocks noGrp="1"/>
          </p:cNvGraphicFramePr>
          <p:nvPr/>
        </p:nvGraphicFramePr>
        <p:xfrm>
          <a:off x="1094546" y="1643844"/>
          <a:ext cx="9929882" cy="4937759"/>
        </p:xfrm>
        <a:graphic>
          <a:graphicData uri="http://schemas.openxmlformats.org/drawingml/2006/table">
            <a:tbl>
              <a:tblPr/>
              <a:tblGrid>
                <a:gridCol w="1196017"/>
                <a:gridCol w="8733865"/>
              </a:tblGrid>
              <a:tr h="0">
                <a:tc>
                  <a:txBody>
                    <a:bodyPr vert="horz" wrap="square"/>
                    <a:lstStyle/>
                    <a:p>
                      <a:pPr algn="ctr">
                        <a:lnSpc>
                          <a:spcPct val="150000"/>
                        </a:lnSpc>
                        <a:spcAft>
                          <a:spcPct val="0"/>
                        </a:spcAft>
                      </a:pPr>
                      <a:r>
                        <a:rPr lang="zh-CN" sz="2400" b="1" kern="100">
                          <a:solidFill>
                            <a:srgbClr val="000000"/>
                          </a:solidFill>
                          <a:latin typeface="微软雅黑" panose="020b0503020204020204" pitchFamily="34" charset="-122"/>
                          <a:ea typeface="微软雅黑" panose="020b0503020204020204" pitchFamily="34" charset="-122"/>
                          <a:cs typeface="Times New Roman" panose="02020603050405020304"/>
                        </a:rPr>
                        <a:t>定义</a:t>
                      </a:r>
                      <a:endParaRPr lang="zh-CN" sz="2400" b="1"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chemeClr val="bg1">
                        <a:lumMod val="95000"/>
                      </a:schemeClr>
                    </a:solidFill>
                  </a:tcPr>
                </a:tc>
                <a:tc>
                  <a:txBody>
                    <a:bodyPr vert="horz" wrap="square"/>
                    <a:lstStyle/>
                    <a:p>
                      <a:pPr>
                        <a:lnSpc>
                          <a:spcPct val="150000"/>
                        </a:lnSpc>
                        <a:spcAft>
                          <a:spcPct val="0"/>
                        </a:spcAft>
                      </a:pP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　力是物体对物体的作用，单位是牛顿（</a:t>
                      </a: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N</a:t>
                      </a: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）。发生作用的两个物体，一个是施力物体，另一个是受力物体。</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ct val="0"/>
                        </a:spcAft>
                      </a:pP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　示例：如图所示，手对桌子作用一个力</a:t>
                      </a: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F</a:t>
                      </a:r>
                      <a:r>
                        <a:rPr lang="en-US" sz="2400" kern="100" baseline="-25000">
                          <a:solidFill>
                            <a:srgbClr val="000000"/>
                          </a:solidFill>
                          <a:latin typeface="微软雅黑" panose="020b0503020204020204" pitchFamily="34" charset="-122"/>
                          <a:ea typeface="微软雅黑" panose="020b0503020204020204" pitchFamily="34" charset="-122"/>
                          <a:cs typeface="Times New Roman" panose="02020603050405020304"/>
                        </a:rPr>
                        <a:t>1</a:t>
                      </a: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，桌子也对手作用一个力</a:t>
                      </a: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F</a:t>
                      </a:r>
                      <a:r>
                        <a:rPr lang="en-US" sz="2400" kern="100" baseline="-25000">
                          <a:solidFill>
                            <a:srgbClr val="000000"/>
                          </a:solidFill>
                          <a:latin typeface="微软雅黑" panose="020b0503020204020204" pitchFamily="34" charset="-122"/>
                          <a:ea typeface="微软雅黑" panose="020b0503020204020204" pitchFamily="34" charset="-122"/>
                          <a:cs typeface="Times New Roman" panose="02020603050405020304"/>
                        </a:rPr>
                        <a:t>2</a:t>
                      </a: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F</a:t>
                      </a:r>
                      <a:r>
                        <a:rPr lang="en-US" sz="2400" kern="100" baseline="-25000">
                          <a:solidFill>
                            <a:srgbClr val="000000"/>
                          </a:solidFill>
                          <a:latin typeface="微软雅黑" panose="020b0503020204020204" pitchFamily="34" charset="-122"/>
                          <a:ea typeface="微软雅黑" panose="020b0503020204020204" pitchFamily="34" charset="-122"/>
                          <a:cs typeface="Times New Roman" panose="02020603050405020304"/>
                        </a:rPr>
                        <a:t>1</a:t>
                      </a: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的施力物体是</a:t>
                      </a:r>
                      <a:r>
                        <a:rPr lang="zh-CN" sz="2400" u="sng" kern="10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，受力物体是</a:t>
                      </a:r>
                      <a:r>
                        <a:rPr lang="zh-CN" sz="2400" u="sng" kern="10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F</a:t>
                      </a:r>
                      <a:r>
                        <a:rPr lang="en-US" sz="2400" kern="100" baseline="-25000">
                          <a:solidFill>
                            <a:srgbClr val="000000"/>
                          </a:solidFill>
                          <a:latin typeface="微软雅黑" panose="020b0503020204020204" pitchFamily="34" charset="-122"/>
                          <a:ea typeface="微软雅黑" panose="020b0503020204020204" pitchFamily="34" charset="-122"/>
                          <a:cs typeface="Times New Roman" panose="02020603050405020304"/>
                        </a:rPr>
                        <a:t>2</a:t>
                      </a: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的施力物体是</a:t>
                      </a:r>
                      <a:r>
                        <a:rPr lang="zh-CN" sz="2400" u="sng" kern="10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，受力物体是</a:t>
                      </a:r>
                      <a:r>
                        <a:rPr lang="zh-CN" sz="2400" u="sng" kern="10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en-US" altLang="zh-CN" sz="2400" u="sng" kern="100"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sz="2400" u="sng" kern="10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。因此，施力物体一定是受力物体，受力物体也一定是施力物体</a:t>
                      </a: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 </a:t>
                      </a:r>
                      <a:endParaRPr lang="en-US" sz="2400" kern="100"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ct val="0"/>
                        </a:spcAft>
                      </a:pPr>
                      <a:endParaRPr lang="en-US" altLang="zh-CN" sz="2400" kern="100"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ct val="0"/>
                        </a:spcAft>
                      </a:pPr>
                      <a:endParaRPr lang="en-US" altLang="zh-CN" sz="2400" kern="100"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ct val="0"/>
                        </a:spcAft>
                      </a:pP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66675" marR="66675"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r>
            </a:tbl>
          </a:graphicData>
        </a:graphic>
      </p:graphicFrame>
      <p:pic>
        <p:nvPicPr>
          <p:cNvPr id="109569" name="加山1.EPS"/>
          <p:cNvPicPr>
            <a:picLocks noChangeAspect="1" noChangeArrowheads="1"/>
          </p:cNvPicPr>
          <p:nvPr/>
        </p:nvPicPr>
        <p:blipFill>
          <a:blip r:embed="rId3"/>
          <a:stretch>
            <a:fillRect/>
          </a:stretch>
        </p:blipFill>
        <p:spPr bwMode="auto">
          <a:xfrm>
            <a:off x="7238214" y="4572802"/>
            <a:ext cx="2143140" cy="1615598"/>
          </a:xfrm>
          <a:prstGeom prst="rect">
            <a:avLst/>
          </a:prstGeom>
          <a:noFill/>
        </p:spPr>
      </p:pic>
      <p:sp>
        <p:nvSpPr>
          <p:cNvPr id="7" name="文本框 1"/>
          <p:cNvSpPr txBox="1">
            <a:spLocks noChangeArrowheads="1"/>
          </p:cNvSpPr>
          <p:nvPr/>
        </p:nvSpPr>
        <p:spPr bwMode="auto">
          <a:xfrm>
            <a:off x="5835578" y="3144042"/>
            <a:ext cx="380480" cy="561427"/>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2400" b="1" smtClean="0">
                <a:solidFill>
                  <a:srgbClr val="A50021"/>
                </a:solidFill>
                <a:latin typeface="微软雅黑" panose="020b0503020204020204" pitchFamily="34" charset="-122"/>
                <a:ea typeface="微软雅黑" panose="020b0503020204020204" pitchFamily="34" charset="-122"/>
              </a:rPr>
              <a:t>手</a:t>
            </a:r>
            <a:endParaRPr lang="en-US" altLang="zh-CN" sz="2400" b="1">
              <a:solidFill>
                <a:srgbClr val="A50021"/>
              </a:solidFill>
              <a:latin typeface="微软雅黑" panose="020b0503020204020204" pitchFamily="34" charset="-122"/>
              <a:ea typeface="微软雅黑" panose="020b0503020204020204" pitchFamily="34" charset="-122"/>
            </a:endParaRPr>
          </a:p>
        </p:txBody>
      </p:sp>
      <p:sp>
        <p:nvSpPr>
          <p:cNvPr id="8" name="文本框 1"/>
          <p:cNvSpPr txBox="1">
            <a:spLocks noChangeArrowheads="1"/>
          </p:cNvSpPr>
          <p:nvPr/>
        </p:nvSpPr>
        <p:spPr bwMode="auto">
          <a:xfrm>
            <a:off x="8524098" y="3144042"/>
            <a:ext cx="996033" cy="561427"/>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2400" b="1" smtClean="0">
                <a:solidFill>
                  <a:srgbClr val="A50021"/>
                </a:solidFill>
                <a:latin typeface="微软雅黑" panose="020b0503020204020204" pitchFamily="34" charset="-122"/>
                <a:ea typeface="微软雅黑" panose="020b0503020204020204" pitchFamily="34" charset="-122"/>
              </a:rPr>
              <a:t>桌子　</a:t>
            </a:r>
            <a:endParaRPr lang="en-US" altLang="zh-CN" sz="2400" b="1">
              <a:solidFill>
                <a:srgbClr val="A50021"/>
              </a:solidFill>
              <a:latin typeface="微软雅黑" panose="020b0503020204020204" pitchFamily="34" charset="-122"/>
              <a:ea typeface="微软雅黑" panose="020b0503020204020204" pitchFamily="34" charset="-122"/>
            </a:endParaRPr>
          </a:p>
        </p:txBody>
      </p:sp>
      <p:sp>
        <p:nvSpPr>
          <p:cNvPr id="9" name="文本框 1"/>
          <p:cNvSpPr txBox="1">
            <a:spLocks noChangeArrowheads="1"/>
          </p:cNvSpPr>
          <p:nvPr/>
        </p:nvSpPr>
        <p:spPr bwMode="auto">
          <a:xfrm>
            <a:off x="3309124" y="3715546"/>
            <a:ext cx="996033" cy="561427"/>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2400" b="1" smtClean="0">
                <a:solidFill>
                  <a:srgbClr val="A50021"/>
                </a:solidFill>
                <a:latin typeface="微软雅黑" panose="020b0503020204020204" pitchFamily="34" charset="-122"/>
                <a:ea typeface="微软雅黑" panose="020b0503020204020204" pitchFamily="34" charset="-122"/>
              </a:rPr>
              <a:t>桌子　</a:t>
            </a:r>
            <a:endParaRPr lang="en-US" altLang="zh-CN" sz="2400" b="1">
              <a:solidFill>
                <a:srgbClr val="A50021"/>
              </a:solidFill>
              <a:latin typeface="微软雅黑" panose="020b0503020204020204" pitchFamily="34" charset="-122"/>
              <a:ea typeface="微软雅黑" panose="020b0503020204020204" pitchFamily="34" charset="-122"/>
            </a:endParaRPr>
          </a:p>
        </p:txBody>
      </p:sp>
      <p:sp>
        <p:nvSpPr>
          <p:cNvPr id="10" name="文本框 1"/>
          <p:cNvSpPr txBox="1">
            <a:spLocks noChangeArrowheads="1"/>
          </p:cNvSpPr>
          <p:nvPr/>
        </p:nvSpPr>
        <p:spPr bwMode="auto">
          <a:xfrm>
            <a:off x="6166644" y="3786984"/>
            <a:ext cx="380480" cy="561427"/>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2400" b="1" smtClean="0">
                <a:solidFill>
                  <a:srgbClr val="A50021"/>
                </a:solidFill>
                <a:latin typeface="微软雅黑" panose="020b0503020204020204" pitchFamily="34" charset="-122"/>
                <a:ea typeface="微软雅黑" panose="020b0503020204020204" pitchFamily="34" charset="-122"/>
              </a:rPr>
              <a:t>手</a:t>
            </a:r>
            <a:endParaRPr lang="en-US" altLang="zh-CN" sz="2400" b="1">
              <a:solidFill>
                <a:srgbClr val="A50021"/>
              </a:solidFill>
              <a:latin typeface="微软雅黑" panose="020b0503020204020204" pitchFamily="34" charset="-122"/>
              <a:ea typeface="微软雅黑" panose="020b0503020204020204" pitchFamily="34" charset="-122"/>
            </a:endParaRPr>
          </a:p>
        </p:txBody>
      </p:sp>
    </p:spTree>
  </p:cSld>
  <p:clrMapOvr>
    <a:masterClrMapping/>
  </p:clrMapOvr>
  <p:transition>
    <p:diamon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nodeType="clickPar">
                      <p:stCondLst>
                        <p:cond delay="indefinite"/>
                      </p:stCondLst>
                      <p:childTnLst>
                        <p:par>
                          <p:cTn id="19" fill="hold" nodeType="after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Lst>
  </p:timing>
</p:sld>
</file>

<file path=ppt/slides/slide4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TextBox 3"/>
          <p:cNvSpPr txBox="1"/>
          <p:nvPr/>
        </p:nvSpPr>
        <p:spPr>
          <a:xfrm>
            <a:off x="4050" y="1929596"/>
            <a:ext cx="447609" cy="3143272"/>
          </a:xfrm>
          <a:prstGeom prst="rect">
            <a:avLst/>
          </a:prstGeom>
          <a:noFill/>
        </p:spPr>
        <p:txBody>
          <a:bodyPr vert="eaVert" wrap="square" lIns="72000" tIns="36000" rIns="36000" bIns="36000" rtlCol="0" anchor="ctr" anchorCtr="0">
            <a:spAutoFit/>
          </a:bodyPr>
          <a:lstStyle/>
          <a:p>
            <a:r>
              <a:rPr lang="zh-CN" altLang="en-US" sz="2200" spc="600" smtClean="0">
                <a:solidFill>
                  <a:schemeClr val="bg1"/>
                </a:solidFill>
                <a:latin typeface="微软雅黑" panose="020b0503020204020204" pitchFamily="34" charset="-122"/>
                <a:ea typeface="微软雅黑" panose="020b0503020204020204" pitchFamily="34" charset="-122"/>
              </a:rPr>
              <a:t>实验突破 素养提升</a:t>
            </a:r>
            <a:endParaRPr lang="zh-CN" altLang="en-US" sz="2200" spc="600" smtClean="0">
              <a:solidFill>
                <a:schemeClr val="bg1"/>
              </a:solidFill>
              <a:latin typeface="微软雅黑" panose="020b0503020204020204" pitchFamily="34" charset="-122"/>
              <a:ea typeface="微软雅黑" panose="020b0503020204020204" pitchFamily="34" charset="-122"/>
            </a:endParaRPr>
          </a:p>
        </p:txBody>
      </p:sp>
      <p:grpSp>
        <p:nvGrpSpPr>
          <p:cNvPr id="7" name="组合 6"/>
          <p:cNvGrpSpPr/>
          <p:nvPr/>
        </p:nvGrpSpPr>
        <p:grpSpPr>
          <a:xfrm>
            <a:off x="808794" y="1143778"/>
            <a:ext cx="10858576" cy="5146925"/>
            <a:chOff x="808794" y="1143778"/>
            <a:chExt cx="10858576" cy="5146925"/>
          </a:xfrm>
        </p:grpSpPr>
        <p:sp>
          <p:nvSpPr>
            <p:cNvPr id="19" name="文本框 1"/>
            <p:cNvSpPr txBox="1">
              <a:spLocks noChangeArrowheads="1"/>
            </p:cNvSpPr>
            <p:nvPr/>
          </p:nvSpPr>
          <p:spPr bwMode="auto">
            <a:xfrm>
              <a:off x="808794" y="1143778"/>
              <a:ext cx="10858576" cy="2288694"/>
            </a:xfrm>
            <a:prstGeom prst="rect">
              <a:avLst/>
            </a:prstGeom>
            <a:noFill/>
            <a:ln w="9525">
              <a:noFill/>
              <a:miter lim="800000"/>
            </a:ln>
          </p:spPr>
          <p:txBody>
            <a:bodyPr wrap="square" lIns="36000" tIns="36000" rIns="36000" bIns="36000">
              <a:spAutoFit/>
            </a:bodyPr>
            <a:lstStyle/>
            <a:p>
              <a:pPr>
                <a:lnSpc>
                  <a:spcPct val="150000"/>
                </a:lnSpc>
                <a:spcAft>
                  <a:spcPct val="0"/>
                </a:spcAft>
              </a:pP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5</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）小秋同学通过上面的探究学习，思考了两个问题：</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①</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当自己荡秋千运动到右侧最高点时，如果自己受到的力突然全部消失，自己将会处于怎样的运动状态呢</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他作出了以下猜想，你认为其中正确的是</a:t>
              </a:r>
              <a:r>
                <a:rPr lang="zh-CN" altLang="en-US" u="sng"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。（图</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6-14</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中的“</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”表示小秋）</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 </a:t>
              </a:r>
              <a:endPar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endParaRPr>
            </a:p>
          </p:txBody>
        </p:sp>
        <p:pic>
          <p:nvPicPr>
            <p:cNvPr id="5" name="QW30.EPS" descr="id:2147505549;FounderCES"/>
            <p:cNvPicPr/>
            <p:nvPr/>
          </p:nvPicPr>
          <p:blipFill>
            <a:blip r:embed="rId3"/>
            <a:stretch>
              <a:fillRect/>
            </a:stretch>
          </p:blipFill>
          <p:spPr>
            <a:xfrm>
              <a:off x="2737620" y="3215480"/>
              <a:ext cx="7143800" cy="2198017"/>
            </a:xfrm>
            <a:prstGeom prst="rect">
              <a:avLst/>
            </a:prstGeom>
          </p:spPr>
        </p:pic>
        <p:sp>
          <p:nvSpPr>
            <p:cNvPr id="6" name="矩形 5"/>
            <p:cNvSpPr/>
            <p:nvPr/>
          </p:nvSpPr>
          <p:spPr>
            <a:xfrm>
              <a:off x="5952330" y="5644372"/>
              <a:ext cx="1168910" cy="646331"/>
            </a:xfrm>
            <a:prstGeom prst="rect">
              <a:avLst/>
            </a:prstGeom>
          </p:spPr>
          <p:txBody>
            <a:bodyPr wrap="none">
              <a:spAutoFit/>
            </a:bodyPr>
            <a:lstStyle/>
            <a:p>
              <a:pPr algn="ctr">
                <a:lnSpc>
                  <a:spcPct val="150000"/>
                </a:lnSpc>
                <a:spcAft>
                  <a:spcPct val="0"/>
                </a:spcAft>
              </a:pP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图</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6-14</a:t>
              </a:r>
              <a:endParaRPr lang="zh-CN" altLang="en-US">
                <a:solidFill>
                  <a:srgbClr val="000000"/>
                </a:solidFill>
                <a:latin typeface="微软雅黑" panose="020b0503020204020204" pitchFamily="34" charset="-122"/>
                <a:ea typeface="微软雅黑" panose="020b0503020204020204" pitchFamily="34" charset="-122"/>
                <a:cs typeface="Times New Roman" panose="02020603050405020304"/>
              </a:endParaRPr>
            </a:p>
          </p:txBody>
        </p:sp>
      </p:grpSp>
      <p:sp>
        <p:nvSpPr>
          <p:cNvPr id="8" name="文本框 1"/>
          <p:cNvSpPr txBox="1">
            <a:spLocks noChangeArrowheads="1"/>
          </p:cNvSpPr>
          <p:nvPr/>
        </p:nvSpPr>
        <p:spPr bwMode="auto">
          <a:xfrm>
            <a:off x="7166776" y="2143910"/>
            <a:ext cx="303536" cy="561427"/>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en-US" altLang="zh-CN" sz="2400" b="1" smtClean="0">
                <a:solidFill>
                  <a:srgbClr val="A50021"/>
                </a:solidFill>
                <a:latin typeface="微软雅黑" panose="020b0503020204020204" pitchFamily="34" charset="-122"/>
                <a:ea typeface="微软雅黑" panose="020b0503020204020204" pitchFamily="34" charset="-122"/>
              </a:rPr>
              <a:t>A</a:t>
            </a:r>
            <a:endParaRPr lang="en-US" altLang="zh-CN" sz="2400" b="1">
              <a:solidFill>
                <a:srgbClr val="A50021"/>
              </a:solidFill>
              <a:latin typeface="微软雅黑" panose="020b0503020204020204" pitchFamily="34" charset="-122"/>
              <a:ea typeface="微软雅黑" panose="020b0503020204020204" pitchFamily="34" charset="-122"/>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19" name="文本框 1"/>
          <p:cNvSpPr txBox="1">
            <a:spLocks noChangeArrowheads="1"/>
          </p:cNvSpPr>
          <p:nvPr/>
        </p:nvSpPr>
        <p:spPr bwMode="auto">
          <a:xfrm>
            <a:off x="951670" y="998224"/>
            <a:ext cx="10858576" cy="1734697"/>
          </a:xfrm>
          <a:prstGeom prst="rect">
            <a:avLst/>
          </a:prstGeom>
          <a:noFill/>
          <a:ln w="9525">
            <a:noFill/>
            <a:miter lim="800000"/>
          </a:ln>
        </p:spPr>
        <p:txBody>
          <a:bodyPr wrap="square" lIns="36000" tIns="36000" rIns="36000" bIns="36000">
            <a:spAutoFit/>
          </a:bodyPr>
          <a:lstStyle/>
          <a:p>
            <a:pPr>
              <a:lnSpc>
                <a:spcPct val="150000"/>
              </a:lnSpc>
              <a:spcAft>
                <a:spcPct val="0"/>
              </a:spcAft>
            </a:pP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②</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当自己荡秋千运动到最低点时，如果受到的外力突然全部消失，自己将会处于怎样的运动状态呢</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他作了以下猜想，你认为正确的是</a:t>
            </a:r>
            <a:r>
              <a:rPr lang="zh-CN" altLang="en-US" u="sng"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。（图</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6-15</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中的“</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”表示小秋）</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 </a:t>
            </a:r>
            <a:endPar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endParaRPr>
          </a:p>
        </p:txBody>
      </p:sp>
      <p:sp>
        <p:nvSpPr>
          <p:cNvPr id="4" name="TextBox 3"/>
          <p:cNvSpPr txBox="1"/>
          <p:nvPr/>
        </p:nvSpPr>
        <p:spPr>
          <a:xfrm>
            <a:off x="4050" y="1929596"/>
            <a:ext cx="447609" cy="3143272"/>
          </a:xfrm>
          <a:prstGeom prst="rect">
            <a:avLst/>
          </a:prstGeom>
          <a:noFill/>
        </p:spPr>
        <p:txBody>
          <a:bodyPr vert="eaVert" wrap="square" lIns="72000" tIns="36000" rIns="36000" bIns="36000" rtlCol="0" anchor="ctr" anchorCtr="0">
            <a:spAutoFit/>
          </a:bodyPr>
          <a:lstStyle/>
          <a:p>
            <a:r>
              <a:rPr lang="zh-CN" altLang="en-US" sz="2200" spc="600" smtClean="0">
                <a:solidFill>
                  <a:schemeClr val="bg1"/>
                </a:solidFill>
                <a:latin typeface="微软雅黑" panose="020b0503020204020204" pitchFamily="34" charset="-122"/>
                <a:ea typeface="微软雅黑" panose="020b0503020204020204" pitchFamily="34" charset="-122"/>
              </a:rPr>
              <a:t>实验突破 素养提升</a:t>
            </a:r>
            <a:endParaRPr lang="zh-CN" altLang="en-US" sz="2200" spc="600" smtClean="0">
              <a:solidFill>
                <a:schemeClr val="bg1"/>
              </a:solidFill>
              <a:latin typeface="微软雅黑" panose="020b0503020204020204" pitchFamily="34" charset="-122"/>
              <a:ea typeface="微软雅黑" panose="020b0503020204020204" pitchFamily="34" charset="-122"/>
            </a:endParaRPr>
          </a:p>
        </p:txBody>
      </p:sp>
      <p:pic>
        <p:nvPicPr>
          <p:cNvPr id="5" name="新加1.EPS" descr="id:2147505563;FounderCES"/>
          <p:cNvPicPr/>
          <p:nvPr/>
        </p:nvPicPr>
        <p:blipFill>
          <a:blip r:embed="rId3"/>
          <a:stretch>
            <a:fillRect/>
          </a:stretch>
        </p:blipFill>
        <p:spPr>
          <a:xfrm>
            <a:off x="2308992" y="3072604"/>
            <a:ext cx="8286808" cy="2566191"/>
          </a:xfrm>
          <a:prstGeom prst="rect">
            <a:avLst/>
          </a:prstGeom>
        </p:spPr>
      </p:pic>
      <p:sp>
        <p:nvSpPr>
          <p:cNvPr id="6" name="矩形 5"/>
          <p:cNvSpPr/>
          <p:nvPr/>
        </p:nvSpPr>
        <p:spPr>
          <a:xfrm>
            <a:off x="5809454" y="5858686"/>
            <a:ext cx="1168910" cy="646331"/>
          </a:xfrm>
          <a:prstGeom prst="rect">
            <a:avLst/>
          </a:prstGeom>
        </p:spPr>
        <p:txBody>
          <a:bodyPr wrap="none">
            <a:spAutoFit/>
          </a:bodyPr>
          <a:lstStyle/>
          <a:p>
            <a:pPr algn="ctr">
              <a:lnSpc>
                <a:spcPct val="150000"/>
              </a:lnSpc>
              <a:spcAft>
                <a:spcPct val="0"/>
              </a:spcAft>
            </a:pP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图</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6-15</a:t>
            </a:r>
            <a:endParaRPr lang="zh-CN" altLang="en-US">
              <a:solidFill>
                <a:srgbClr val="000000"/>
              </a:solidFill>
              <a:latin typeface="微软雅黑" panose="020b0503020204020204" pitchFamily="34" charset="-122"/>
              <a:ea typeface="微软雅黑" panose="020b0503020204020204" pitchFamily="34" charset="-122"/>
              <a:cs typeface="Times New Roman" panose="02020603050405020304"/>
            </a:endParaRPr>
          </a:p>
        </p:txBody>
      </p:sp>
      <p:sp>
        <p:nvSpPr>
          <p:cNvPr id="7" name="文本框 1"/>
          <p:cNvSpPr txBox="1">
            <a:spLocks noChangeArrowheads="1"/>
          </p:cNvSpPr>
          <p:nvPr/>
        </p:nvSpPr>
        <p:spPr bwMode="auto">
          <a:xfrm>
            <a:off x="8524098" y="1429530"/>
            <a:ext cx="279491" cy="561427"/>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en-US" altLang="zh-CN" sz="2400" b="1" smtClean="0">
                <a:solidFill>
                  <a:srgbClr val="A50021"/>
                </a:solidFill>
                <a:latin typeface="微软雅黑" panose="020b0503020204020204" pitchFamily="34" charset="-122"/>
                <a:ea typeface="微软雅黑" panose="020b0503020204020204" pitchFamily="34" charset="-122"/>
              </a:rPr>
              <a:t>C</a:t>
            </a:r>
            <a:endParaRPr lang="en-US" altLang="zh-CN" sz="2400" b="1">
              <a:solidFill>
                <a:srgbClr val="A50021"/>
              </a:solidFill>
              <a:latin typeface="微软雅黑" panose="020b0503020204020204" pitchFamily="34" charset="-122"/>
              <a:ea typeface="微软雅黑" panose="020b0503020204020204" pitchFamily="34" charset="-122"/>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19" name="文本框 1"/>
          <p:cNvSpPr txBox="1">
            <a:spLocks noChangeArrowheads="1"/>
          </p:cNvSpPr>
          <p:nvPr/>
        </p:nvSpPr>
        <p:spPr bwMode="auto">
          <a:xfrm>
            <a:off x="880232" y="1143778"/>
            <a:ext cx="10858576" cy="2223420"/>
          </a:xfrm>
          <a:prstGeom prst="rect">
            <a:avLst/>
          </a:prstGeom>
          <a:noFill/>
          <a:ln w="9525">
            <a:noFill/>
            <a:miter lim="800000"/>
          </a:ln>
        </p:spPr>
        <p:txBody>
          <a:bodyPr wrap="square" lIns="36000" tIns="36000" rIns="36000" bIns="36000">
            <a:spAutoFit/>
          </a:bodyPr>
          <a:lstStyle/>
          <a:p>
            <a:pPr>
              <a:lnSpc>
                <a:spcPct val="150000"/>
              </a:lnSpc>
              <a:spcAft>
                <a:spcPct val="0"/>
              </a:spcAft>
            </a:pP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6</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）实验中，小车在棉布、木板上克服阻力做的功</a:t>
            </a:r>
            <a:r>
              <a:rPr lang="en-US" err="1" smtClean="0">
                <a:solidFill>
                  <a:srgbClr val="000000"/>
                </a:solidFill>
                <a:latin typeface="微软雅黑" panose="020b0503020204020204" pitchFamily="34" charset="-122"/>
                <a:ea typeface="微软雅黑" panose="020b0503020204020204" pitchFamily="34" charset="-122"/>
                <a:cs typeface="Times New Roman" panose="02020603050405020304"/>
              </a:rPr>
              <a:t>W</a:t>
            </a:r>
            <a:r>
              <a:rPr lang="en-US" baseline="-25000" err="1" smtClean="0">
                <a:solidFill>
                  <a:srgbClr val="000000"/>
                </a:solidFill>
                <a:latin typeface="微软雅黑" panose="020b0503020204020204" pitchFamily="34" charset="-122"/>
                <a:ea typeface="微软雅黑" panose="020b0503020204020204" pitchFamily="34" charset="-122"/>
                <a:cs typeface="Times New Roman" panose="02020603050405020304"/>
              </a:rPr>
              <a:t>1</a:t>
            </a:r>
            <a:r>
              <a:rPr lang="zh-CN" altLang="en-US" u="sng"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en-US" err="1" smtClean="0">
                <a:solidFill>
                  <a:srgbClr val="000000"/>
                </a:solidFill>
                <a:latin typeface="微软雅黑" panose="020b0503020204020204" pitchFamily="34" charset="-122"/>
                <a:ea typeface="微软雅黑" panose="020b0503020204020204" pitchFamily="34" charset="-122"/>
                <a:cs typeface="Times New Roman" panose="02020603050405020304"/>
              </a:rPr>
              <a:t>W</a:t>
            </a:r>
            <a:r>
              <a:rPr lang="en-US" baseline="-25000" err="1" smtClean="0">
                <a:solidFill>
                  <a:srgbClr val="000000"/>
                </a:solidFill>
                <a:latin typeface="微软雅黑" panose="020b0503020204020204" pitchFamily="34" charset="-122"/>
                <a:ea typeface="微软雅黑" panose="020b0503020204020204" pitchFamily="34" charset="-122"/>
                <a:cs typeface="Times New Roman" panose="02020603050405020304"/>
              </a:rPr>
              <a:t>2</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，功率</a:t>
            </a:r>
            <a:r>
              <a:rPr lang="en-US" err="1" smtClean="0">
                <a:solidFill>
                  <a:srgbClr val="000000"/>
                </a:solidFill>
                <a:latin typeface="微软雅黑" panose="020b0503020204020204" pitchFamily="34" charset="-122"/>
                <a:ea typeface="微软雅黑" panose="020b0503020204020204" pitchFamily="34" charset="-122"/>
                <a:cs typeface="Times New Roman" panose="02020603050405020304"/>
              </a:rPr>
              <a:t>P</a:t>
            </a:r>
            <a:r>
              <a:rPr lang="en-US" baseline="-25000" err="1" smtClean="0">
                <a:solidFill>
                  <a:srgbClr val="000000"/>
                </a:solidFill>
                <a:latin typeface="微软雅黑" panose="020b0503020204020204" pitchFamily="34" charset="-122"/>
                <a:ea typeface="微软雅黑" panose="020b0503020204020204" pitchFamily="34" charset="-122"/>
                <a:cs typeface="Times New Roman" panose="02020603050405020304"/>
              </a:rPr>
              <a:t>1</a:t>
            </a:r>
            <a:endParaRPr lang="en-US" baseline="-25000"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ct val="0"/>
              </a:spcAft>
            </a:pPr>
            <a:r>
              <a:rPr lang="zh-CN" altLang="en-US" u="sng"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en-US" err="1" smtClean="0">
                <a:solidFill>
                  <a:srgbClr val="000000"/>
                </a:solidFill>
                <a:latin typeface="微软雅黑" panose="020b0503020204020204" pitchFamily="34" charset="-122"/>
                <a:ea typeface="微软雅黑" panose="020b0503020204020204" pitchFamily="34" charset="-122"/>
                <a:cs typeface="Times New Roman" panose="02020603050405020304"/>
              </a:rPr>
              <a:t>P</a:t>
            </a:r>
            <a:r>
              <a:rPr lang="en-US" baseline="-25000" err="1" smtClean="0">
                <a:solidFill>
                  <a:srgbClr val="000000"/>
                </a:solidFill>
                <a:latin typeface="微软雅黑" panose="020b0503020204020204" pitchFamily="34" charset="-122"/>
                <a:ea typeface="微软雅黑" panose="020b0503020204020204" pitchFamily="34" charset="-122"/>
                <a:cs typeface="Times New Roman" panose="02020603050405020304"/>
              </a:rPr>
              <a:t>2</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。（均选填“</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&gt;</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&lt;</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”或“</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 </a:t>
            </a:r>
            <a:endPar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ct val="0"/>
              </a:spcAft>
            </a:pP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7</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）在此实验的基础上进行改进，让同一小车从斜面的不同高度处由静止滑下，观察小车在相同水平面的滑行距离，还可以探究</a:t>
            </a:r>
            <a:r>
              <a:rPr lang="zh-CN" altLang="en-US" u="sng"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实验。</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 </a:t>
            </a:r>
            <a:endParaRPr lang="zh-CN">
              <a:solidFill>
                <a:srgbClr val="000000"/>
              </a:solidFill>
              <a:latin typeface="微软雅黑" panose="020b0503020204020204" pitchFamily="34" charset="-122"/>
              <a:ea typeface="微软雅黑" panose="020b0503020204020204" pitchFamily="34" charset="-122"/>
              <a:cs typeface="Times New Roman" panose="02020603050405020304"/>
            </a:endParaRPr>
          </a:p>
        </p:txBody>
      </p:sp>
      <p:sp>
        <p:nvSpPr>
          <p:cNvPr id="4" name="TextBox 3"/>
          <p:cNvSpPr txBox="1"/>
          <p:nvPr/>
        </p:nvSpPr>
        <p:spPr>
          <a:xfrm>
            <a:off x="4050" y="1929596"/>
            <a:ext cx="447609" cy="3143272"/>
          </a:xfrm>
          <a:prstGeom prst="rect">
            <a:avLst/>
          </a:prstGeom>
          <a:noFill/>
        </p:spPr>
        <p:txBody>
          <a:bodyPr vert="eaVert" wrap="square" lIns="72000" tIns="36000" rIns="36000" bIns="36000" rtlCol="0" anchor="ctr" anchorCtr="0">
            <a:spAutoFit/>
          </a:bodyPr>
          <a:lstStyle/>
          <a:p>
            <a:r>
              <a:rPr lang="zh-CN" altLang="en-US" sz="2200" spc="600" smtClean="0">
                <a:solidFill>
                  <a:schemeClr val="bg1"/>
                </a:solidFill>
                <a:latin typeface="微软雅黑" panose="020b0503020204020204" pitchFamily="34" charset="-122"/>
                <a:ea typeface="微软雅黑" panose="020b0503020204020204" pitchFamily="34" charset="-122"/>
              </a:rPr>
              <a:t>实验突破 素养提升</a:t>
            </a:r>
            <a:endParaRPr lang="zh-CN" altLang="en-US" sz="2200" spc="600" smtClean="0">
              <a:solidFill>
                <a:schemeClr val="bg1"/>
              </a:solidFill>
              <a:latin typeface="微软雅黑" panose="020b0503020204020204" pitchFamily="34" charset="-122"/>
              <a:ea typeface="微软雅黑" panose="020b0503020204020204" pitchFamily="34" charset="-122"/>
            </a:endParaRPr>
          </a:p>
        </p:txBody>
      </p:sp>
      <p:sp>
        <p:nvSpPr>
          <p:cNvPr id="5" name="文本框 1"/>
          <p:cNvSpPr txBox="1">
            <a:spLocks noChangeArrowheads="1"/>
          </p:cNvSpPr>
          <p:nvPr/>
        </p:nvSpPr>
        <p:spPr bwMode="auto">
          <a:xfrm>
            <a:off x="8809850" y="1072340"/>
            <a:ext cx="306742" cy="561427"/>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en-US" altLang="zh-CN" sz="2400" b="1" smtClean="0">
                <a:solidFill>
                  <a:srgbClr val="A50021"/>
                </a:solidFill>
                <a:latin typeface="微软雅黑" panose="020b0503020204020204" pitchFamily="34" charset="-122"/>
                <a:ea typeface="微软雅黑" panose="020b0503020204020204" pitchFamily="34" charset="-122"/>
              </a:rPr>
              <a:t>=</a:t>
            </a:r>
            <a:endParaRPr lang="en-US" altLang="zh-CN" sz="2400" b="1">
              <a:solidFill>
                <a:srgbClr val="A50021"/>
              </a:solidFill>
              <a:latin typeface="微软雅黑" panose="020b0503020204020204" pitchFamily="34" charset="-122"/>
              <a:ea typeface="微软雅黑" panose="020b0503020204020204" pitchFamily="34" charset="-122"/>
            </a:endParaRPr>
          </a:p>
        </p:txBody>
      </p:sp>
      <p:sp>
        <p:nvSpPr>
          <p:cNvPr id="6" name="文本框 1"/>
          <p:cNvSpPr txBox="1">
            <a:spLocks noChangeArrowheads="1"/>
          </p:cNvSpPr>
          <p:nvPr/>
        </p:nvSpPr>
        <p:spPr bwMode="auto">
          <a:xfrm>
            <a:off x="1451736" y="1572406"/>
            <a:ext cx="306742" cy="561427"/>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en-US" altLang="zh-CN" sz="2400" b="1" smtClean="0">
                <a:solidFill>
                  <a:srgbClr val="A50021"/>
                </a:solidFill>
                <a:latin typeface="微软雅黑" panose="020b0503020204020204" pitchFamily="34" charset="-122"/>
                <a:ea typeface="微软雅黑" panose="020b0503020204020204" pitchFamily="34" charset="-122"/>
              </a:rPr>
              <a:t>&gt;</a:t>
            </a:r>
            <a:endParaRPr lang="en-US" altLang="zh-CN" sz="2400" b="1">
              <a:solidFill>
                <a:srgbClr val="A50021"/>
              </a:solidFill>
              <a:latin typeface="微软雅黑" panose="020b0503020204020204" pitchFamily="34" charset="-122"/>
              <a:ea typeface="微软雅黑" panose="020b0503020204020204" pitchFamily="34" charset="-122"/>
            </a:endParaRPr>
          </a:p>
        </p:txBody>
      </p:sp>
      <p:sp>
        <p:nvSpPr>
          <p:cNvPr id="7" name="文本框 1"/>
          <p:cNvSpPr txBox="1">
            <a:spLocks noChangeArrowheads="1"/>
          </p:cNvSpPr>
          <p:nvPr/>
        </p:nvSpPr>
        <p:spPr bwMode="auto">
          <a:xfrm>
            <a:off x="7738280" y="2715414"/>
            <a:ext cx="2534916" cy="561427"/>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2400" b="1" smtClean="0">
                <a:solidFill>
                  <a:srgbClr val="A50021"/>
                </a:solidFill>
                <a:latin typeface="微软雅黑" panose="020b0503020204020204" pitchFamily="34" charset="-122"/>
                <a:ea typeface="微软雅黑" panose="020b0503020204020204" pitchFamily="34" charset="-122"/>
              </a:rPr>
              <a:t>动能与速度的关系</a:t>
            </a:r>
            <a:endParaRPr lang="en-US" altLang="zh-CN" sz="2400" b="1">
              <a:solidFill>
                <a:srgbClr val="A50021"/>
              </a:solidFill>
              <a:latin typeface="微软雅黑" panose="020b0503020204020204" pitchFamily="34" charset="-122"/>
              <a:ea typeface="微软雅黑" panose="020b0503020204020204" pitchFamily="34" charset="-122"/>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4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19" name="文本框 1"/>
          <p:cNvSpPr txBox="1">
            <a:spLocks noChangeArrowheads="1"/>
          </p:cNvSpPr>
          <p:nvPr/>
        </p:nvSpPr>
        <p:spPr bwMode="auto">
          <a:xfrm>
            <a:off x="880232" y="2072472"/>
            <a:ext cx="10858576" cy="2842692"/>
          </a:xfrm>
          <a:prstGeom prst="rect">
            <a:avLst/>
          </a:prstGeom>
          <a:noFill/>
          <a:ln w="9525">
            <a:noFill/>
            <a:miter lim="800000"/>
          </a:ln>
        </p:spPr>
        <p:txBody>
          <a:bodyPr wrap="square" lIns="36000" tIns="36000" rIns="36000" bIns="36000">
            <a:spAutoFit/>
          </a:bodyPr>
          <a:lstStyle/>
          <a:p>
            <a:pPr>
              <a:lnSpc>
                <a:spcPct val="150000"/>
              </a:lnSpc>
              <a:spcAft>
                <a:spcPct val="0"/>
              </a:spcAft>
            </a:pPr>
            <a:r>
              <a:rPr lang="en-US" altLang="zh-CN" b="1" smtClean="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zh-CN" altLang="en-US" b="1" smtClean="0">
                <a:solidFill>
                  <a:srgbClr val="000000"/>
                </a:solidFill>
                <a:latin typeface="微软雅黑" panose="020b0503020204020204" pitchFamily="34" charset="-122"/>
                <a:ea typeface="微软雅黑" panose="020b0503020204020204" pitchFamily="34" charset="-122"/>
                <a:cs typeface="Times New Roman" panose="02020603050405020304"/>
              </a:rPr>
              <a:t>设计和进行实验</a:t>
            </a:r>
            <a:r>
              <a:rPr lang="en-US" altLang="zh-CN" b="1" smtClean="0">
                <a:solidFill>
                  <a:srgbClr val="000000"/>
                </a:solidFill>
                <a:latin typeface="微软雅黑" panose="020b0503020204020204" pitchFamily="34" charset="-122"/>
                <a:ea typeface="微软雅黑" panose="020b0503020204020204" pitchFamily="34" charset="-122"/>
                <a:cs typeface="Times New Roman" panose="02020603050405020304"/>
              </a:rPr>
              <a:t>】</a:t>
            </a:r>
            <a:endParaRPr lang="zh-CN" altLang="en-US" b="1"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ct val="0"/>
              </a:spcAft>
            </a:pP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1.</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实验主要器材：选择小车（小卡片）而不选择木块（好处：</a:t>
            </a:r>
            <a:r>
              <a:rPr lang="zh-CN" altLang="en-US" u="sng"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减小摩擦力</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对实验造成的影响）、定滑轮（作用：</a:t>
            </a:r>
            <a:r>
              <a:rPr lang="zh-CN" altLang="en-US" u="sng"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改变力的方向，减小摩擦力</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a:t>
            </a:r>
            <a:endPar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ct val="0"/>
              </a:spcAft>
            </a:pP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2.</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选择</a:t>
            </a:r>
            <a:r>
              <a:rPr lang="zh-CN" altLang="en-US" u="sng"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静止</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作为研究状态：匀速直线运动状态不好控制。</a:t>
            </a:r>
            <a:endPar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ct val="0"/>
              </a:spcAft>
            </a:pP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3.</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控制变量法的运用。</a:t>
            </a:r>
            <a:endParaRPr lang="zh-CN">
              <a:solidFill>
                <a:srgbClr val="000000"/>
              </a:solidFill>
              <a:latin typeface="微软雅黑" panose="020b0503020204020204" pitchFamily="34" charset="-122"/>
              <a:ea typeface="微软雅黑" panose="020b0503020204020204" pitchFamily="34" charset="-122"/>
              <a:cs typeface="Times New Roman" panose="02020603050405020304"/>
            </a:endParaRPr>
          </a:p>
        </p:txBody>
      </p:sp>
      <p:sp>
        <p:nvSpPr>
          <p:cNvPr id="4" name="TextBox 3"/>
          <p:cNvSpPr txBox="1"/>
          <p:nvPr/>
        </p:nvSpPr>
        <p:spPr>
          <a:xfrm>
            <a:off x="4050" y="1929596"/>
            <a:ext cx="447609" cy="3143272"/>
          </a:xfrm>
          <a:prstGeom prst="rect">
            <a:avLst/>
          </a:prstGeom>
          <a:noFill/>
        </p:spPr>
        <p:txBody>
          <a:bodyPr vert="eaVert" wrap="square" lIns="72000" tIns="36000" rIns="36000" bIns="36000" rtlCol="0" anchor="ctr" anchorCtr="0">
            <a:spAutoFit/>
          </a:bodyPr>
          <a:lstStyle/>
          <a:p>
            <a:r>
              <a:rPr lang="zh-CN" altLang="en-US" sz="2200" spc="600" smtClean="0">
                <a:solidFill>
                  <a:schemeClr val="bg1"/>
                </a:solidFill>
                <a:latin typeface="微软雅黑" panose="020b0503020204020204" pitchFamily="34" charset="-122"/>
                <a:ea typeface="微软雅黑" panose="020b0503020204020204" pitchFamily="34" charset="-122"/>
              </a:rPr>
              <a:t>实验突破 素养提升</a:t>
            </a:r>
            <a:endParaRPr lang="zh-CN" altLang="en-US" sz="2200" spc="600" smtClean="0">
              <a:solidFill>
                <a:schemeClr val="bg1"/>
              </a:solidFill>
              <a:latin typeface="微软雅黑" panose="020b0503020204020204" pitchFamily="34" charset="-122"/>
              <a:ea typeface="微软雅黑" panose="020b0503020204020204" pitchFamily="34" charset="-122"/>
            </a:endParaRPr>
          </a:p>
        </p:txBody>
      </p:sp>
      <p:sp>
        <p:nvSpPr>
          <p:cNvPr id="5" name="矩形 4"/>
          <p:cNvSpPr/>
          <p:nvPr/>
        </p:nvSpPr>
        <p:spPr>
          <a:xfrm>
            <a:off x="880232" y="858026"/>
            <a:ext cx="5102679" cy="669863"/>
          </a:xfrm>
          <a:prstGeom prst="rect">
            <a:avLst/>
          </a:prstGeom>
        </p:spPr>
        <p:txBody>
          <a:bodyPr wrap="none">
            <a:spAutoFit/>
          </a:bodyPr>
          <a:lstStyle/>
          <a:p>
            <a:pPr>
              <a:lnSpc>
                <a:spcPct val="150000"/>
              </a:lnSpc>
            </a:pPr>
            <a:r>
              <a:rPr lang="zh-CN" altLang="en-US" sz="2800" b="1" spc="150" smtClean="0">
                <a:solidFill>
                  <a:srgbClr val="1CB691"/>
                </a:solidFill>
                <a:latin typeface="微软雅黑" panose="020b0503020204020204" pitchFamily="34" charset="-122"/>
                <a:ea typeface="微软雅黑" panose="020b0503020204020204" pitchFamily="34" charset="-122"/>
              </a:rPr>
              <a:t>突破二　探究二力平衡的条件</a:t>
            </a:r>
            <a:endParaRPr lang="zh-CN" altLang="en-US" sz="2800" b="1" spc="150">
              <a:solidFill>
                <a:srgbClr val="1CB691"/>
              </a:solidFill>
              <a:latin typeface="微软雅黑" panose="020b0503020204020204" pitchFamily="34" charset="-122"/>
              <a:ea typeface="微软雅黑" panose="020b0503020204020204" pitchFamily="34" charset="-122"/>
            </a:endParaRPr>
          </a:p>
        </p:txBody>
      </p:sp>
    </p:spTree>
  </p:cSld>
  <p:clrMapOvr>
    <a:masterClrMapping/>
  </p:clrMapOvr>
  <p:transition>
    <p:fade/>
  </p:transition>
  <p:timing/>
</p:sld>
</file>

<file path=ppt/slides/slide4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19" name="文本框 1"/>
          <p:cNvSpPr txBox="1">
            <a:spLocks noChangeArrowheads="1"/>
          </p:cNvSpPr>
          <p:nvPr/>
        </p:nvSpPr>
        <p:spPr bwMode="auto">
          <a:xfrm>
            <a:off x="880232" y="690019"/>
            <a:ext cx="10858576" cy="1734697"/>
          </a:xfrm>
          <a:prstGeom prst="rect">
            <a:avLst/>
          </a:prstGeom>
          <a:noFill/>
          <a:ln w="9525">
            <a:noFill/>
            <a:miter lim="800000"/>
          </a:ln>
        </p:spPr>
        <p:txBody>
          <a:bodyPr wrap="square" lIns="36000" tIns="36000" rIns="36000" bIns="36000">
            <a:spAutoFit/>
          </a:bodyPr>
          <a:lstStyle/>
          <a:p>
            <a:pPr>
              <a:lnSpc>
                <a:spcPct val="150000"/>
              </a:lnSpc>
              <a:spcAft>
                <a:spcPct val="0"/>
              </a:spcAft>
            </a:pPr>
            <a:r>
              <a:rPr lang="en-US" altLang="zh-CN" b="1" smtClean="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zh-CN" altLang="en-US" b="1" smtClean="0">
                <a:solidFill>
                  <a:srgbClr val="000000"/>
                </a:solidFill>
                <a:latin typeface="微软雅黑" panose="020b0503020204020204" pitchFamily="34" charset="-122"/>
                <a:ea typeface="微软雅黑" panose="020b0503020204020204" pitchFamily="34" charset="-122"/>
                <a:cs typeface="Times New Roman" panose="02020603050405020304"/>
              </a:rPr>
              <a:t>数据处理和分析</a:t>
            </a:r>
            <a:r>
              <a:rPr lang="en-US" altLang="zh-CN" b="1" smtClean="0">
                <a:solidFill>
                  <a:srgbClr val="000000"/>
                </a:solidFill>
                <a:latin typeface="微软雅黑" panose="020b0503020204020204" pitchFamily="34" charset="-122"/>
                <a:ea typeface="微软雅黑" panose="020b0503020204020204" pitchFamily="34" charset="-122"/>
                <a:cs typeface="Times New Roman" panose="02020603050405020304"/>
              </a:rPr>
              <a:t>】</a:t>
            </a:r>
            <a:endParaRPr lang="zh-CN" altLang="en-US" b="1"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ct val="0"/>
              </a:spcAft>
            </a:pP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4.</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设计实验条件和现象记录表格（如下表所示），分析表格数据，可得出二力平衡需要的条件（作用在同一物体上，大小相等，方向相反，在同一直线上）。</a:t>
            </a:r>
            <a:endParaRPr lang="zh-CN">
              <a:solidFill>
                <a:srgbClr val="000000"/>
              </a:solidFill>
              <a:latin typeface="微软雅黑" panose="020b0503020204020204" pitchFamily="34" charset="-122"/>
              <a:ea typeface="微软雅黑" panose="020b0503020204020204" pitchFamily="34" charset="-122"/>
              <a:cs typeface="Times New Roman" panose="02020603050405020304"/>
            </a:endParaRPr>
          </a:p>
        </p:txBody>
      </p:sp>
      <p:sp>
        <p:nvSpPr>
          <p:cNvPr id="4" name="TextBox 3"/>
          <p:cNvSpPr txBox="1"/>
          <p:nvPr/>
        </p:nvSpPr>
        <p:spPr>
          <a:xfrm>
            <a:off x="4050" y="1929596"/>
            <a:ext cx="447609" cy="3143272"/>
          </a:xfrm>
          <a:prstGeom prst="rect">
            <a:avLst/>
          </a:prstGeom>
          <a:noFill/>
        </p:spPr>
        <p:txBody>
          <a:bodyPr vert="eaVert" wrap="square" lIns="72000" tIns="36000" rIns="36000" bIns="36000" rtlCol="0" anchor="ctr" anchorCtr="0">
            <a:spAutoFit/>
          </a:bodyPr>
          <a:lstStyle/>
          <a:p>
            <a:r>
              <a:rPr lang="zh-CN" altLang="en-US" sz="2200" spc="600" smtClean="0">
                <a:solidFill>
                  <a:schemeClr val="bg1"/>
                </a:solidFill>
                <a:latin typeface="微软雅黑" panose="020b0503020204020204" pitchFamily="34" charset="-122"/>
                <a:ea typeface="微软雅黑" panose="020b0503020204020204" pitchFamily="34" charset="-122"/>
              </a:rPr>
              <a:t>实验突破 素养提升</a:t>
            </a:r>
            <a:endParaRPr lang="zh-CN" altLang="en-US" sz="2200" spc="600" smtClean="0">
              <a:solidFill>
                <a:schemeClr val="bg1"/>
              </a:solidFill>
              <a:latin typeface="微软雅黑" panose="020b0503020204020204" pitchFamily="34" charset="-122"/>
              <a:ea typeface="微软雅黑" panose="020b0503020204020204" pitchFamily="34" charset="-122"/>
            </a:endParaRPr>
          </a:p>
        </p:txBody>
      </p:sp>
      <p:graphicFrame>
        <p:nvGraphicFramePr>
          <p:cNvPr id="5" name="表格 4"/>
          <p:cNvGraphicFramePr>
            <a:graphicFrameLocks noGrp="1"/>
          </p:cNvGraphicFramePr>
          <p:nvPr/>
        </p:nvGraphicFramePr>
        <p:xfrm>
          <a:off x="1165984" y="2715414"/>
          <a:ext cx="9144064" cy="3291840"/>
        </p:xfrm>
        <a:graphic>
          <a:graphicData uri="http://schemas.openxmlformats.org/drawingml/2006/table">
            <a:tbl>
              <a:tblPr/>
              <a:tblGrid>
                <a:gridCol w="1428760"/>
                <a:gridCol w="1357322"/>
                <a:gridCol w="2571768"/>
                <a:gridCol w="3786214"/>
              </a:tblGrid>
              <a:tr h="428628">
                <a:tc gridSpan="3">
                  <a:txBody>
                    <a:bodyPr vert="horz" wrap="square"/>
                    <a:lstStyle/>
                    <a:p>
                      <a:pPr algn="ctr">
                        <a:lnSpc>
                          <a:spcPct val="150000"/>
                        </a:lnSpc>
                        <a:spcAft>
                          <a:spcPct val="0"/>
                        </a:spcAft>
                      </a:pP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小车在水平方向所受二力的情况</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hMerge="1">
                  <a:txBody>
                    <a:bodyPr vert="horz" wrap="square"/>
                    <a:lstStyle/>
                    <a:p/>
                  </a:txBody>
                  <a:tcPr/>
                </a:tc>
                <a:tc hMerge="1">
                  <a:txBody>
                    <a:bodyPr vert="horz" wrap="square"/>
                    <a:lstStyle/>
                    <a:p/>
                  </a:txBody>
                  <a:tcPr/>
                </a:tc>
                <a:tc rowSpan="2">
                  <a:txBody>
                    <a:bodyPr vert="horz" wrap="square"/>
                    <a:lstStyle/>
                    <a:p>
                      <a:pPr algn="ctr">
                        <a:lnSpc>
                          <a:spcPct val="150000"/>
                        </a:lnSpc>
                        <a:spcAft>
                          <a:spcPct val="0"/>
                        </a:spcAft>
                      </a:pP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小车运动</a:t>
                      </a:r>
                      <a:r>
                        <a:rPr lang="zh-CN" sz="2400" kern="100" smtClean="0">
                          <a:solidFill>
                            <a:srgbClr val="000000"/>
                          </a:solidFill>
                          <a:latin typeface="微软雅黑" panose="020b0503020204020204" pitchFamily="34" charset="-122"/>
                          <a:ea typeface="微软雅黑" panose="020b0503020204020204" pitchFamily="34" charset="-122"/>
                          <a:cs typeface="Times New Roman" panose="02020603050405020304"/>
                        </a:rPr>
                        <a:t>状态是否</a:t>
                      </a: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改变</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r>
              <a:tr h="373259">
                <a:tc>
                  <a:txBody>
                    <a:bodyPr vert="horz" wrap="square"/>
                    <a:lstStyle/>
                    <a:p>
                      <a:pPr algn="ctr">
                        <a:lnSpc>
                          <a:spcPct val="150000"/>
                        </a:lnSpc>
                        <a:spcAft>
                          <a:spcPct val="0"/>
                        </a:spcAft>
                      </a:pP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大小</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vert="horz" wrap="square"/>
                    <a:lstStyle/>
                    <a:p>
                      <a:pPr algn="ctr">
                        <a:lnSpc>
                          <a:spcPct val="150000"/>
                        </a:lnSpc>
                        <a:spcAft>
                          <a:spcPct val="0"/>
                        </a:spcAft>
                      </a:pP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方向</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vert="horz" wrap="square"/>
                    <a:lstStyle/>
                    <a:p>
                      <a:pPr algn="ctr">
                        <a:lnSpc>
                          <a:spcPct val="150000"/>
                        </a:lnSpc>
                        <a:spcAft>
                          <a:spcPct val="0"/>
                        </a:spcAft>
                      </a:pP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是否在一条直线上</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vMerge="1">
                  <a:txBody>
                    <a:bodyPr vert="horz" wrap="square"/>
                    <a:lstStyle/>
                    <a:p/>
                  </a:txBody>
                  <a:tcPr/>
                </a:tc>
              </a:tr>
              <a:tr h="389328">
                <a:tc>
                  <a:txBody>
                    <a:bodyPr vert="horz" wrap="square"/>
                    <a:lstStyle/>
                    <a:p>
                      <a:pPr algn="ctr">
                        <a:lnSpc>
                          <a:spcPct val="150000"/>
                        </a:lnSpc>
                        <a:spcAft>
                          <a:spcPct val="0"/>
                        </a:spcAft>
                      </a:pP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不相等</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vert="horz" wrap="square"/>
                    <a:lstStyle/>
                    <a:p>
                      <a:pPr algn="ctr">
                        <a:lnSpc>
                          <a:spcPct val="150000"/>
                        </a:lnSpc>
                        <a:spcAft>
                          <a:spcPct val="0"/>
                        </a:spcAft>
                      </a:pPr>
                      <a:endPar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vert="horz" wrap="square"/>
                    <a:lstStyle/>
                    <a:p>
                      <a:pPr algn="ctr">
                        <a:lnSpc>
                          <a:spcPct val="150000"/>
                        </a:lnSpc>
                        <a:spcAft>
                          <a:spcPct val="0"/>
                        </a:spcAft>
                      </a:pPr>
                      <a:endPar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vert="horz" wrap="square"/>
                    <a:lstStyle/>
                    <a:p>
                      <a:pPr algn="ctr">
                        <a:lnSpc>
                          <a:spcPct val="150000"/>
                        </a:lnSpc>
                        <a:spcAft>
                          <a:spcPct val="0"/>
                        </a:spcAft>
                      </a:pPr>
                      <a:endPar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r>
              <a:tr h="340754">
                <a:tc>
                  <a:txBody>
                    <a:bodyPr vert="horz" wrap="square"/>
                    <a:lstStyle/>
                    <a:p>
                      <a:pPr algn="ctr">
                        <a:lnSpc>
                          <a:spcPct val="150000"/>
                        </a:lnSpc>
                        <a:spcAft>
                          <a:spcPct val="0"/>
                        </a:spcAft>
                      </a:pP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相等</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vert="horz" wrap="square"/>
                    <a:lstStyle/>
                    <a:p>
                      <a:pPr algn="ctr">
                        <a:lnSpc>
                          <a:spcPct val="150000"/>
                        </a:lnSpc>
                        <a:spcAft>
                          <a:spcPct val="0"/>
                        </a:spcAft>
                      </a:pPr>
                      <a:endPar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vert="horz" wrap="square"/>
                    <a:lstStyle/>
                    <a:p>
                      <a:pPr algn="ctr">
                        <a:lnSpc>
                          <a:spcPct val="150000"/>
                        </a:lnSpc>
                        <a:spcAft>
                          <a:spcPct val="0"/>
                        </a:spcAft>
                      </a:pPr>
                      <a:endPar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vert="horz" wrap="square"/>
                    <a:lstStyle/>
                    <a:p>
                      <a:pPr algn="ctr">
                        <a:lnSpc>
                          <a:spcPct val="150000"/>
                        </a:lnSpc>
                        <a:spcAft>
                          <a:spcPct val="0"/>
                        </a:spcAft>
                      </a:pPr>
                      <a:endPar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r>
              <a:tr h="0">
                <a:tc>
                  <a:txBody>
                    <a:bodyPr vert="horz" wrap="square"/>
                    <a:lstStyle/>
                    <a:p>
                      <a:pPr algn="ctr">
                        <a:lnSpc>
                          <a:spcPct val="150000"/>
                        </a:lnSpc>
                        <a:spcAft>
                          <a:spcPct val="0"/>
                        </a:spcAft>
                      </a:pP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相等</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vert="horz" wrap="square"/>
                    <a:lstStyle/>
                    <a:p>
                      <a:pPr algn="ctr">
                        <a:lnSpc>
                          <a:spcPct val="150000"/>
                        </a:lnSpc>
                        <a:spcAft>
                          <a:spcPct val="0"/>
                        </a:spcAft>
                      </a:pPr>
                      <a:endPar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vert="horz" wrap="square"/>
                    <a:lstStyle/>
                    <a:p>
                      <a:pPr algn="ctr">
                        <a:lnSpc>
                          <a:spcPct val="150000"/>
                        </a:lnSpc>
                        <a:spcAft>
                          <a:spcPct val="0"/>
                        </a:spcAft>
                      </a:pPr>
                      <a:endPar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vert="horz" wrap="square"/>
                    <a:lstStyle/>
                    <a:p>
                      <a:pPr algn="ctr">
                        <a:lnSpc>
                          <a:spcPct val="150000"/>
                        </a:lnSpc>
                        <a:spcAft>
                          <a:spcPct val="0"/>
                        </a:spcAft>
                      </a:pPr>
                      <a:endPar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r>
              <a:tr h="0">
                <a:tc>
                  <a:txBody>
                    <a:bodyPr vert="horz" wrap="square"/>
                    <a:lstStyle/>
                    <a:p>
                      <a:pPr algn="ctr">
                        <a:lnSpc>
                          <a:spcPct val="150000"/>
                        </a:lnSpc>
                        <a:spcAft>
                          <a:spcPct val="0"/>
                        </a:spcAft>
                      </a:pP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vert="horz" wrap="square"/>
                    <a:lstStyle/>
                    <a:p>
                      <a:pPr algn="ctr">
                        <a:lnSpc>
                          <a:spcPct val="150000"/>
                        </a:lnSpc>
                        <a:spcAft>
                          <a:spcPct val="0"/>
                        </a:spcAft>
                      </a:pPr>
                      <a:endPar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vert="horz" wrap="square"/>
                    <a:lstStyle/>
                    <a:p>
                      <a:pPr algn="ctr">
                        <a:lnSpc>
                          <a:spcPct val="150000"/>
                        </a:lnSpc>
                        <a:spcAft>
                          <a:spcPct val="0"/>
                        </a:spcAft>
                      </a:pPr>
                      <a:endPar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vert="horz" wrap="square"/>
                    <a:lstStyle/>
                    <a:p>
                      <a:pPr algn="ctr">
                        <a:lnSpc>
                          <a:spcPct val="150000"/>
                        </a:lnSpc>
                        <a:spcAft>
                          <a:spcPct val="0"/>
                        </a:spcAft>
                      </a:pPr>
                      <a:endPar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r>
            </a:tbl>
          </a:graphicData>
        </a:graphic>
      </p:graphicFrame>
    </p:spTree>
  </p:cSld>
  <p:clrMapOvr>
    <a:masterClrMapping/>
  </p:clrMapOvr>
  <p:transition>
    <p:fade/>
  </p:transition>
  <p:timing/>
</p:sld>
</file>

<file path=ppt/slides/slide4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TextBox 3"/>
          <p:cNvSpPr txBox="1"/>
          <p:nvPr/>
        </p:nvSpPr>
        <p:spPr>
          <a:xfrm>
            <a:off x="4050" y="1929596"/>
            <a:ext cx="447609" cy="3143272"/>
          </a:xfrm>
          <a:prstGeom prst="rect">
            <a:avLst/>
          </a:prstGeom>
          <a:noFill/>
        </p:spPr>
        <p:txBody>
          <a:bodyPr vert="eaVert" wrap="square" lIns="72000" tIns="36000" rIns="36000" bIns="36000" rtlCol="0" anchor="ctr" anchorCtr="0">
            <a:spAutoFit/>
          </a:bodyPr>
          <a:lstStyle/>
          <a:p>
            <a:r>
              <a:rPr lang="zh-CN" altLang="en-US" sz="2200" spc="600" smtClean="0">
                <a:solidFill>
                  <a:schemeClr val="bg1"/>
                </a:solidFill>
                <a:latin typeface="微软雅黑" panose="020b0503020204020204" pitchFamily="34" charset="-122"/>
                <a:ea typeface="微软雅黑" panose="020b0503020204020204" pitchFamily="34" charset="-122"/>
              </a:rPr>
              <a:t>实验突破 素养提升</a:t>
            </a:r>
            <a:endParaRPr lang="zh-CN" altLang="en-US" sz="2200" spc="600" smtClean="0">
              <a:solidFill>
                <a:schemeClr val="bg1"/>
              </a:solidFill>
              <a:latin typeface="微软雅黑" panose="020b0503020204020204" pitchFamily="34" charset="-122"/>
              <a:ea typeface="微软雅黑" panose="020b0503020204020204" pitchFamily="34" charset="-122"/>
            </a:endParaRPr>
          </a:p>
        </p:txBody>
      </p:sp>
      <p:grpSp>
        <p:nvGrpSpPr>
          <p:cNvPr id="7" name="组合 6"/>
          <p:cNvGrpSpPr/>
          <p:nvPr/>
        </p:nvGrpSpPr>
        <p:grpSpPr>
          <a:xfrm>
            <a:off x="880232" y="929464"/>
            <a:ext cx="11134468" cy="4504686"/>
            <a:chOff x="880232" y="929464"/>
            <a:chExt cx="11134468" cy="4504686"/>
          </a:xfrm>
        </p:grpSpPr>
        <p:sp>
          <p:nvSpPr>
            <p:cNvPr id="19" name="文本框 1"/>
            <p:cNvSpPr txBox="1">
              <a:spLocks noChangeArrowheads="1"/>
            </p:cNvSpPr>
            <p:nvPr/>
          </p:nvSpPr>
          <p:spPr bwMode="auto">
            <a:xfrm>
              <a:off x="880232" y="929464"/>
              <a:ext cx="7286676" cy="4504686"/>
            </a:xfrm>
            <a:prstGeom prst="rect">
              <a:avLst/>
            </a:prstGeom>
            <a:noFill/>
            <a:ln w="9525">
              <a:noFill/>
              <a:miter lim="800000"/>
            </a:ln>
          </p:spPr>
          <p:txBody>
            <a:bodyPr wrap="square" lIns="36000" tIns="36000" rIns="36000" bIns="36000">
              <a:spAutoFit/>
            </a:bodyPr>
            <a:lstStyle/>
            <a:p>
              <a:pPr>
                <a:lnSpc>
                  <a:spcPct val="150000"/>
                </a:lnSpc>
                <a:spcAft>
                  <a:spcPct val="0"/>
                </a:spcAft>
              </a:pPr>
              <a:r>
                <a:rPr lang="zh-CN" altLang="en-US" b="1" smtClean="0">
                  <a:solidFill>
                    <a:srgbClr val="000000"/>
                  </a:solidFill>
                  <a:latin typeface="微软雅黑" panose="020b0503020204020204" pitchFamily="34" charset="-122"/>
                  <a:ea typeface="微软雅黑" panose="020b0503020204020204" pitchFamily="34" charset="-122"/>
                  <a:cs typeface="Times New Roman" panose="02020603050405020304"/>
                </a:rPr>
                <a:t>例</a:t>
              </a:r>
              <a:r>
                <a:rPr lang="en-US" b="1" smtClean="0">
                  <a:solidFill>
                    <a:srgbClr val="000000"/>
                  </a:solidFill>
                  <a:latin typeface="微软雅黑" panose="020b0503020204020204" pitchFamily="34" charset="-122"/>
                  <a:ea typeface="微软雅黑" panose="020b0503020204020204" pitchFamily="34" charset="-122"/>
                  <a:cs typeface="Times New Roman" panose="02020603050405020304"/>
                </a:rPr>
                <a:t>2 </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图6-16是“探究二力平衡条件”的实验装置图。</a:t>
              </a:r>
              <a:endParaRPr lang="en-US"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ct val="0"/>
                </a:spcAft>
              </a:pP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1</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）实验时使用小车而不使用木块，是因为小车与桌面间的</a:t>
              </a:r>
              <a:r>
                <a:rPr lang="zh-CN" altLang="en-US" u="sng"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更小，从而能减小对实验结果的影响。</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 </a:t>
              </a:r>
              <a:endPar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ct val="0"/>
                </a:spcAft>
              </a:pP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2</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）在实验开始时，由于粗心只在左盘中放入砝码，小车立即向左运动，在运动过程中，左盘中砝码的重力势能将</a:t>
              </a:r>
              <a:r>
                <a:rPr lang="zh-CN" altLang="en-US" u="sng"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，动能将</a:t>
              </a:r>
              <a:r>
                <a:rPr lang="zh-CN" altLang="en-US" u="sng"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。（均选填“变大”“变小”或“不变”）</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 </a:t>
              </a:r>
              <a:endParaRPr lang="zh-CN">
                <a:solidFill>
                  <a:srgbClr val="000000"/>
                </a:solidFill>
                <a:latin typeface="微软雅黑" panose="020b0503020204020204" pitchFamily="34" charset="-122"/>
                <a:ea typeface="微软雅黑" panose="020b0503020204020204" pitchFamily="34" charset="-122"/>
                <a:cs typeface="Times New Roman" panose="02020603050405020304"/>
              </a:endParaRPr>
            </a:p>
          </p:txBody>
        </p:sp>
        <p:pic>
          <p:nvPicPr>
            <p:cNvPr id="5" name="21RJWL-54.EPS" descr="id:2147505599;FounderCES"/>
            <p:cNvPicPr/>
            <p:nvPr/>
          </p:nvPicPr>
          <p:blipFill>
            <a:blip r:embed="rId3"/>
            <a:stretch>
              <a:fillRect/>
            </a:stretch>
          </p:blipFill>
          <p:spPr>
            <a:xfrm>
              <a:off x="8595535" y="1358092"/>
              <a:ext cx="3419165" cy="1500198"/>
            </a:xfrm>
            <a:prstGeom prst="rect">
              <a:avLst/>
            </a:prstGeom>
          </p:spPr>
        </p:pic>
        <p:sp>
          <p:nvSpPr>
            <p:cNvPr id="6" name="矩形 5"/>
            <p:cNvSpPr/>
            <p:nvPr/>
          </p:nvSpPr>
          <p:spPr>
            <a:xfrm>
              <a:off x="9809982" y="2929728"/>
              <a:ext cx="1168910" cy="646331"/>
            </a:xfrm>
            <a:prstGeom prst="rect">
              <a:avLst/>
            </a:prstGeom>
          </p:spPr>
          <p:txBody>
            <a:bodyPr wrap="none">
              <a:spAutoFit/>
            </a:bodyPr>
            <a:lstStyle/>
            <a:p>
              <a:pPr algn="ctr">
                <a:lnSpc>
                  <a:spcPct val="150000"/>
                </a:lnSpc>
                <a:spcAft>
                  <a:spcPct val="0"/>
                </a:spcAft>
              </a:pP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图</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6-16</a:t>
              </a:r>
              <a:endPar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endParaRPr>
            </a:p>
          </p:txBody>
        </p:sp>
      </p:grpSp>
      <p:sp>
        <p:nvSpPr>
          <p:cNvPr id="8" name="文本框 1"/>
          <p:cNvSpPr txBox="1">
            <a:spLocks noChangeArrowheads="1"/>
          </p:cNvSpPr>
          <p:nvPr/>
        </p:nvSpPr>
        <p:spPr bwMode="auto">
          <a:xfrm>
            <a:off x="1951802" y="1929596"/>
            <a:ext cx="996033" cy="561427"/>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2400" b="1" smtClean="0">
                <a:solidFill>
                  <a:srgbClr val="A50021"/>
                </a:solidFill>
                <a:latin typeface="微软雅黑" panose="020b0503020204020204" pitchFamily="34" charset="-122"/>
                <a:ea typeface="微软雅黑" panose="020b0503020204020204" pitchFamily="34" charset="-122"/>
              </a:rPr>
              <a:t>摩擦力</a:t>
            </a:r>
            <a:endParaRPr lang="en-US" altLang="zh-CN" sz="2400" b="1">
              <a:solidFill>
                <a:srgbClr val="A50021"/>
              </a:solidFill>
              <a:latin typeface="微软雅黑" panose="020b0503020204020204" pitchFamily="34" charset="-122"/>
              <a:ea typeface="微软雅黑" panose="020b0503020204020204" pitchFamily="34" charset="-122"/>
            </a:endParaRPr>
          </a:p>
        </p:txBody>
      </p:sp>
      <p:sp>
        <p:nvSpPr>
          <p:cNvPr id="9" name="文本框 1"/>
          <p:cNvSpPr txBox="1">
            <a:spLocks noChangeArrowheads="1"/>
          </p:cNvSpPr>
          <p:nvPr/>
        </p:nvSpPr>
        <p:spPr bwMode="auto">
          <a:xfrm>
            <a:off x="2380430" y="4144174"/>
            <a:ext cx="688256" cy="561427"/>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2400" b="1" smtClean="0">
                <a:solidFill>
                  <a:srgbClr val="A50021"/>
                </a:solidFill>
                <a:latin typeface="微软雅黑" panose="020b0503020204020204" pitchFamily="34" charset="-122"/>
                <a:ea typeface="微软雅黑" panose="020b0503020204020204" pitchFamily="34" charset="-122"/>
              </a:rPr>
              <a:t>变小</a:t>
            </a:r>
            <a:endParaRPr lang="en-US" altLang="zh-CN" sz="2400" b="1">
              <a:solidFill>
                <a:srgbClr val="A50021"/>
              </a:solidFill>
              <a:latin typeface="微软雅黑" panose="020b0503020204020204" pitchFamily="34" charset="-122"/>
              <a:ea typeface="微软雅黑" panose="020b0503020204020204" pitchFamily="34" charset="-122"/>
            </a:endParaRPr>
          </a:p>
        </p:txBody>
      </p:sp>
      <p:sp>
        <p:nvSpPr>
          <p:cNvPr id="10" name="文本框 1"/>
          <p:cNvSpPr txBox="1">
            <a:spLocks noChangeArrowheads="1"/>
          </p:cNvSpPr>
          <p:nvPr/>
        </p:nvSpPr>
        <p:spPr bwMode="auto">
          <a:xfrm>
            <a:off x="4880760" y="4144174"/>
            <a:ext cx="688256" cy="561427"/>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2400" b="1" smtClean="0">
                <a:solidFill>
                  <a:srgbClr val="A50021"/>
                </a:solidFill>
                <a:latin typeface="微软雅黑" panose="020b0503020204020204" pitchFamily="34" charset="-122"/>
                <a:ea typeface="微软雅黑" panose="020b0503020204020204" pitchFamily="34" charset="-122"/>
              </a:rPr>
              <a:t>变大</a:t>
            </a:r>
            <a:endParaRPr lang="en-US" altLang="zh-CN" sz="2400" b="1">
              <a:solidFill>
                <a:srgbClr val="A50021"/>
              </a:solidFill>
              <a:latin typeface="微软雅黑" panose="020b0503020204020204" pitchFamily="34" charset="-122"/>
              <a:ea typeface="微软雅黑" panose="020b0503020204020204" pitchFamily="34" charset="-122"/>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4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19" name="文本框 1"/>
          <p:cNvSpPr txBox="1">
            <a:spLocks noChangeArrowheads="1"/>
          </p:cNvSpPr>
          <p:nvPr/>
        </p:nvSpPr>
        <p:spPr bwMode="auto">
          <a:xfrm>
            <a:off x="880232" y="1143778"/>
            <a:ext cx="10858576" cy="3330198"/>
          </a:xfrm>
          <a:prstGeom prst="rect">
            <a:avLst/>
          </a:prstGeom>
          <a:noFill/>
          <a:ln w="9525">
            <a:noFill/>
            <a:miter lim="800000"/>
          </a:ln>
        </p:spPr>
        <p:txBody>
          <a:bodyPr wrap="square" lIns="36000" tIns="36000" rIns="36000" bIns="36000">
            <a:spAutoFit/>
          </a:bodyPr>
          <a:lstStyle/>
          <a:p>
            <a:pPr>
              <a:lnSpc>
                <a:spcPct val="150000"/>
              </a:lnSpc>
              <a:spcAft>
                <a:spcPct val="0"/>
              </a:spcAft>
            </a:pP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3</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）当两个盘中分别放上两个相同的砝码后，小车静止在桌面上，这说明二力平衡时，两个力的大小</a:t>
            </a:r>
            <a:r>
              <a:rPr lang="zh-CN" altLang="en-US" u="sng"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。但再把右边的砝码换成一个较重的砝码时，发现小车仍然处于静止状态，出现这种现象的原因是</a:t>
            </a:r>
            <a:r>
              <a:rPr lang="zh-CN" altLang="en-US" u="sng"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，这时小车在水平方向上受力</a:t>
            </a:r>
            <a:r>
              <a:rPr lang="zh-CN" altLang="en-US" u="sng"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（选填“平衡”或“不平衡”）。为了避免这种现象的产生，实验时应该尽量选择</a:t>
            </a:r>
            <a:r>
              <a:rPr lang="zh-CN" altLang="en-US" u="sng"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（选填“光滑”或“粗糙”）的桌面。</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  </a:t>
            </a:r>
            <a:endParaRPr lang="zh-CN">
              <a:solidFill>
                <a:srgbClr val="000000"/>
              </a:solidFill>
              <a:latin typeface="微软雅黑" panose="020b0503020204020204" pitchFamily="34" charset="-122"/>
              <a:ea typeface="微软雅黑" panose="020b0503020204020204" pitchFamily="34" charset="-122"/>
              <a:cs typeface="Times New Roman" panose="02020603050405020304"/>
            </a:endParaRPr>
          </a:p>
        </p:txBody>
      </p:sp>
      <p:sp>
        <p:nvSpPr>
          <p:cNvPr id="4" name="TextBox 3"/>
          <p:cNvSpPr txBox="1"/>
          <p:nvPr/>
        </p:nvSpPr>
        <p:spPr>
          <a:xfrm>
            <a:off x="4050" y="1929596"/>
            <a:ext cx="447609" cy="3143272"/>
          </a:xfrm>
          <a:prstGeom prst="rect">
            <a:avLst/>
          </a:prstGeom>
          <a:noFill/>
        </p:spPr>
        <p:txBody>
          <a:bodyPr vert="eaVert" wrap="square" lIns="72000" tIns="36000" rIns="36000" bIns="36000" rtlCol="0" anchor="ctr" anchorCtr="0">
            <a:spAutoFit/>
          </a:bodyPr>
          <a:lstStyle/>
          <a:p>
            <a:r>
              <a:rPr lang="zh-CN" altLang="en-US" sz="2200" spc="600" smtClean="0">
                <a:solidFill>
                  <a:schemeClr val="bg1"/>
                </a:solidFill>
                <a:latin typeface="微软雅黑" panose="020b0503020204020204" pitchFamily="34" charset="-122"/>
                <a:ea typeface="微软雅黑" panose="020b0503020204020204" pitchFamily="34" charset="-122"/>
              </a:rPr>
              <a:t>实验突破 素养提升</a:t>
            </a:r>
            <a:endParaRPr lang="zh-CN" altLang="en-US" sz="2200" spc="600" smtClean="0">
              <a:solidFill>
                <a:schemeClr val="bg1"/>
              </a:solidFill>
              <a:latin typeface="微软雅黑" panose="020b0503020204020204" pitchFamily="34" charset="-122"/>
              <a:ea typeface="微软雅黑" panose="020b0503020204020204" pitchFamily="34" charset="-122"/>
            </a:endParaRPr>
          </a:p>
        </p:txBody>
      </p:sp>
      <p:sp>
        <p:nvSpPr>
          <p:cNvPr id="5" name="文本框 1"/>
          <p:cNvSpPr txBox="1">
            <a:spLocks noChangeArrowheads="1"/>
          </p:cNvSpPr>
          <p:nvPr/>
        </p:nvSpPr>
        <p:spPr bwMode="auto">
          <a:xfrm>
            <a:off x="4237818" y="1643844"/>
            <a:ext cx="688256" cy="561427"/>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2400" b="1" smtClean="0">
                <a:solidFill>
                  <a:srgbClr val="A50021"/>
                </a:solidFill>
                <a:latin typeface="微软雅黑" panose="020b0503020204020204" pitchFamily="34" charset="-122"/>
                <a:ea typeface="微软雅黑" panose="020b0503020204020204" pitchFamily="34" charset="-122"/>
              </a:rPr>
              <a:t>相等</a:t>
            </a:r>
            <a:endParaRPr lang="en-US" altLang="zh-CN" sz="2400" b="1">
              <a:solidFill>
                <a:srgbClr val="A50021"/>
              </a:solidFill>
              <a:latin typeface="微软雅黑" panose="020b0503020204020204" pitchFamily="34" charset="-122"/>
              <a:ea typeface="微软雅黑" panose="020b0503020204020204" pitchFamily="34" charset="-122"/>
            </a:endParaRPr>
          </a:p>
        </p:txBody>
      </p:sp>
      <p:sp>
        <p:nvSpPr>
          <p:cNvPr id="6" name="文本框 1"/>
          <p:cNvSpPr txBox="1">
            <a:spLocks noChangeArrowheads="1"/>
          </p:cNvSpPr>
          <p:nvPr/>
        </p:nvSpPr>
        <p:spPr bwMode="auto">
          <a:xfrm>
            <a:off x="7666842" y="2143910"/>
            <a:ext cx="3766022" cy="561427"/>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2400" b="1" smtClean="0">
                <a:solidFill>
                  <a:srgbClr val="A50021"/>
                </a:solidFill>
                <a:latin typeface="微软雅黑" panose="020b0503020204020204" pitchFamily="34" charset="-122"/>
                <a:ea typeface="微软雅黑" panose="020b0503020204020204" pitchFamily="34" charset="-122"/>
              </a:rPr>
              <a:t>小车与桌面间的摩擦力较大</a:t>
            </a:r>
            <a:endParaRPr lang="en-US" altLang="zh-CN" sz="2400" b="1">
              <a:solidFill>
                <a:srgbClr val="A50021"/>
              </a:solidFill>
              <a:latin typeface="微软雅黑" panose="020b0503020204020204" pitchFamily="34" charset="-122"/>
              <a:ea typeface="微软雅黑" panose="020b0503020204020204" pitchFamily="34" charset="-122"/>
            </a:endParaRPr>
          </a:p>
        </p:txBody>
      </p:sp>
      <p:sp>
        <p:nvSpPr>
          <p:cNvPr id="7" name="文本框 1"/>
          <p:cNvSpPr txBox="1">
            <a:spLocks noChangeArrowheads="1"/>
          </p:cNvSpPr>
          <p:nvPr/>
        </p:nvSpPr>
        <p:spPr bwMode="auto">
          <a:xfrm>
            <a:off x="4952198" y="2715414"/>
            <a:ext cx="688256" cy="561427"/>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2400" b="1" smtClean="0">
                <a:solidFill>
                  <a:srgbClr val="A50021"/>
                </a:solidFill>
                <a:latin typeface="微软雅黑" panose="020b0503020204020204" pitchFamily="34" charset="-122"/>
                <a:ea typeface="微软雅黑" panose="020b0503020204020204" pitchFamily="34" charset="-122"/>
              </a:rPr>
              <a:t>平衡</a:t>
            </a:r>
            <a:endParaRPr lang="en-US" altLang="zh-CN" sz="2400" b="1">
              <a:solidFill>
                <a:srgbClr val="A50021"/>
              </a:solidFill>
              <a:latin typeface="微软雅黑" panose="020b0503020204020204" pitchFamily="34" charset="-122"/>
              <a:ea typeface="微软雅黑" panose="020b0503020204020204" pitchFamily="34" charset="-122"/>
            </a:endParaRPr>
          </a:p>
        </p:txBody>
      </p:sp>
      <p:sp>
        <p:nvSpPr>
          <p:cNvPr id="8" name="文本框 1"/>
          <p:cNvSpPr txBox="1">
            <a:spLocks noChangeArrowheads="1"/>
          </p:cNvSpPr>
          <p:nvPr/>
        </p:nvSpPr>
        <p:spPr bwMode="auto">
          <a:xfrm>
            <a:off x="6666710" y="3286918"/>
            <a:ext cx="688256" cy="561427"/>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2400" b="1" smtClean="0">
                <a:solidFill>
                  <a:srgbClr val="A50021"/>
                </a:solidFill>
                <a:latin typeface="微软雅黑" panose="020b0503020204020204" pitchFamily="34" charset="-122"/>
                <a:ea typeface="微软雅黑" panose="020b0503020204020204" pitchFamily="34" charset="-122"/>
              </a:rPr>
              <a:t>光滑</a:t>
            </a:r>
            <a:endParaRPr lang="en-US" altLang="zh-CN" sz="2400" b="1">
              <a:solidFill>
                <a:srgbClr val="A50021"/>
              </a:solidFill>
              <a:latin typeface="微软雅黑" panose="020b0503020204020204" pitchFamily="34" charset="-122"/>
              <a:ea typeface="微软雅黑" panose="020b0503020204020204" pitchFamily="34" charset="-122"/>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nodeType="clickPar">
                      <p:stCondLst>
                        <p:cond delay="indefinite"/>
                      </p:stCondLst>
                      <p:childTnLst>
                        <p:par>
                          <p:cTn id="19" fill="hold" nodeType="after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4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19" name="文本框 1"/>
          <p:cNvSpPr txBox="1">
            <a:spLocks noChangeArrowheads="1"/>
          </p:cNvSpPr>
          <p:nvPr/>
        </p:nvSpPr>
        <p:spPr bwMode="auto">
          <a:xfrm>
            <a:off x="880232" y="1786720"/>
            <a:ext cx="10715700" cy="4504686"/>
          </a:xfrm>
          <a:prstGeom prst="rect">
            <a:avLst/>
          </a:prstGeom>
          <a:noFill/>
          <a:ln w="9525">
            <a:noFill/>
            <a:miter lim="800000"/>
          </a:ln>
        </p:spPr>
        <p:txBody>
          <a:bodyPr wrap="square" lIns="36000" tIns="36000" rIns="36000" bIns="36000">
            <a:spAutoFit/>
          </a:bodyPr>
          <a:lstStyle/>
          <a:p>
            <a:pPr>
              <a:lnSpc>
                <a:spcPct val="150000"/>
              </a:lnSpc>
              <a:spcAft>
                <a:spcPct val="0"/>
              </a:spcAft>
            </a:pPr>
            <a:r>
              <a:rPr lang="en-US" altLang="zh-CN" b="1" smtClean="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zh-CN" altLang="en-US" b="1" smtClean="0">
                <a:solidFill>
                  <a:srgbClr val="000000"/>
                </a:solidFill>
                <a:latin typeface="微软雅黑" panose="020b0503020204020204" pitchFamily="34" charset="-122"/>
                <a:ea typeface="微软雅黑" panose="020b0503020204020204" pitchFamily="34" charset="-122"/>
                <a:cs typeface="Times New Roman" panose="02020603050405020304"/>
              </a:rPr>
              <a:t>设计和进行实验</a:t>
            </a:r>
            <a:r>
              <a:rPr lang="en-US" altLang="zh-CN" b="1" smtClean="0">
                <a:solidFill>
                  <a:srgbClr val="000000"/>
                </a:solidFill>
                <a:latin typeface="微软雅黑" panose="020b0503020204020204" pitchFamily="34" charset="-122"/>
                <a:ea typeface="微软雅黑" panose="020b0503020204020204" pitchFamily="34" charset="-122"/>
                <a:cs typeface="Times New Roman" panose="02020603050405020304"/>
              </a:rPr>
              <a:t>】</a:t>
            </a:r>
            <a:endParaRPr lang="zh-CN" altLang="en-US" b="1"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ct val="0"/>
              </a:spcAft>
            </a:pP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1.</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实验原理：二力平衡（方法：在水平面上用弹簧测力计沿</a:t>
            </a:r>
            <a:r>
              <a:rPr lang="zh-CN" altLang="en-US" u="sng"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水平方向</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拉动木块做</a:t>
            </a:r>
            <a:r>
              <a:rPr lang="zh-CN" altLang="en-US" u="sng"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匀速直线</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运动）。</a:t>
            </a:r>
            <a:endPar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ct val="0"/>
              </a:spcAft>
            </a:pP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2.</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实验方法：转换法（匀速拉动时弹簧测力计的示数等于滑动摩擦力的大小）。</a:t>
            </a:r>
            <a:endPar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ct val="0"/>
              </a:spcAft>
            </a:pP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控制变量法（</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①</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探究滑动摩擦力的大小跟压力大小的关系：应控制</a:t>
            </a:r>
            <a:r>
              <a:rPr lang="zh-CN" altLang="en-US" u="sng"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接触面的粗糙程度不变</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，在木块上</a:t>
            </a:r>
            <a:r>
              <a:rPr lang="zh-CN" altLang="en-US" u="sng"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添加砝码</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改变压力的大小；</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②</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探究滑动摩擦力的大小跟接触面的粗糙程度的关系：应控制</a:t>
            </a:r>
            <a:r>
              <a:rPr lang="zh-CN" altLang="en-US" u="sng"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压力的大小不变</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（叠加法），改变</a:t>
            </a:r>
            <a:r>
              <a:rPr lang="zh-CN" altLang="en-US" u="sng"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接触面的粗糙程度</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a:t>
            </a:r>
            <a:endParaRPr lang="zh-CN">
              <a:solidFill>
                <a:srgbClr val="000000"/>
              </a:solidFill>
              <a:latin typeface="微软雅黑" panose="020b0503020204020204" pitchFamily="34" charset="-122"/>
              <a:ea typeface="微软雅黑" panose="020b0503020204020204" pitchFamily="34" charset="-122"/>
              <a:cs typeface="Times New Roman" panose="02020603050405020304"/>
            </a:endParaRPr>
          </a:p>
        </p:txBody>
      </p:sp>
      <p:sp>
        <p:nvSpPr>
          <p:cNvPr id="4" name="TextBox 3"/>
          <p:cNvSpPr txBox="1"/>
          <p:nvPr/>
        </p:nvSpPr>
        <p:spPr>
          <a:xfrm>
            <a:off x="4050" y="1929596"/>
            <a:ext cx="447609" cy="3143272"/>
          </a:xfrm>
          <a:prstGeom prst="rect">
            <a:avLst/>
          </a:prstGeom>
          <a:noFill/>
        </p:spPr>
        <p:txBody>
          <a:bodyPr vert="eaVert" wrap="square" lIns="72000" tIns="36000" rIns="36000" bIns="36000" rtlCol="0" anchor="ctr" anchorCtr="0">
            <a:spAutoFit/>
          </a:bodyPr>
          <a:lstStyle/>
          <a:p>
            <a:r>
              <a:rPr lang="zh-CN" altLang="en-US" sz="2200" spc="600" smtClean="0">
                <a:solidFill>
                  <a:schemeClr val="bg1"/>
                </a:solidFill>
                <a:latin typeface="微软雅黑" panose="020b0503020204020204" pitchFamily="34" charset="-122"/>
                <a:ea typeface="微软雅黑" panose="020b0503020204020204" pitchFamily="34" charset="-122"/>
              </a:rPr>
              <a:t>实验突破 素养提升</a:t>
            </a:r>
            <a:endParaRPr lang="zh-CN" altLang="en-US" sz="2200" spc="600" smtClean="0">
              <a:solidFill>
                <a:schemeClr val="bg1"/>
              </a:solidFill>
              <a:latin typeface="微软雅黑" panose="020b0503020204020204" pitchFamily="34" charset="-122"/>
              <a:ea typeface="微软雅黑" panose="020b0503020204020204" pitchFamily="34" charset="-122"/>
            </a:endParaRPr>
          </a:p>
        </p:txBody>
      </p:sp>
      <p:sp>
        <p:nvSpPr>
          <p:cNvPr id="5" name="矩形 4"/>
          <p:cNvSpPr/>
          <p:nvPr/>
        </p:nvSpPr>
        <p:spPr>
          <a:xfrm>
            <a:off x="808794" y="929464"/>
            <a:ext cx="6994222" cy="669863"/>
          </a:xfrm>
          <a:prstGeom prst="rect">
            <a:avLst/>
          </a:prstGeom>
        </p:spPr>
        <p:txBody>
          <a:bodyPr wrap="none">
            <a:spAutoFit/>
          </a:bodyPr>
          <a:lstStyle/>
          <a:p>
            <a:pPr>
              <a:lnSpc>
                <a:spcPct val="150000"/>
              </a:lnSpc>
            </a:pPr>
            <a:r>
              <a:rPr lang="zh-CN" altLang="en-US" sz="2800" b="1" spc="150" smtClean="0">
                <a:solidFill>
                  <a:srgbClr val="1CB691"/>
                </a:solidFill>
                <a:latin typeface="微软雅黑" panose="020b0503020204020204" pitchFamily="34" charset="-122"/>
                <a:ea typeface="微软雅黑" panose="020b0503020204020204" pitchFamily="34" charset="-122"/>
              </a:rPr>
              <a:t>突破三　探究影响滑动摩擦力大小的因素</a:t>
            </a:r>
            <a:endParaRPr lang="zh-CN" altLang="en-US" sz="2800" b="1" spc="150">
              <a:solidFill>
                <a:srgbClr val="1CB691"/>
              </a:solidFill>
              <a:latin typeface="微软雅黑" panose="020b0503020204020204" pitchFamily="34" charset="-122"/>
              <a:ea typeface="微软雅黑" panose="020b0503020204020204" pitchFamily="34" charset="-122"/>
            </a:endParaRPr>
          </a:p>
        </p:txBody>
      </p:sp>
    </p:spTree>
  </p:cSld>
  <p:clrMapOvr>
    <a:masterClrMapping/>
  </p:clrMapOvr>
  <p:transition>
    <p:fade/>
  </p:transition>
  <p:timing/>
</p:sld>
</file>

<file path=ppt/slides/slide4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19" name="文本框 1"/>
          <p:cNvSpPr txBox="1">
            <a:spLocks noChangeArrowheads="1"/>
          </p:cNvSpPr>
          <p:nvPr/>
        </p:nvSpPr>
        <p:spPr bwMode="auto">
          <a:xfrm>
            <a:off x="880232" y="1500968"/>
            <a:ext cx="10858576" cy="3396690"/>
          </a:xfrm>
          <a:prstGeom prst="rect">
            <a:avLst/>
          </a:prstGeom>
          <a:noFill/>
          <a:ln w="9525">
            <a:noFill/>
            <a:miter lim="800000"/>
          </a:ln>
        </p:spPr>
        <p:txBody>
          <a:bodyPr wrap="square" lIns="36000" tIns="36000" rIns="36000" bIns="36000">
            <a:spAutoFit/>
          </a:bodyPr>
          <a:lstStyle/>
          <a:p>
            <a:pPr>
              <a:lnSpc>
                <a:spcPct val="150000"/>
              </a:lnSpc>
              <a:spcAft>
                <a:spcPct val="0"/>
              </a:spcAft>
            </a:pP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3.</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弹簧测力计的使用和读数。</a:t>
            </a:r>
            <a:endPar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ct val="0"/>
              </a:spcAft>
            </a:pPr>
            <a:r>
              <a:rPr lang="en-US" altLang="zh-CN" b="1" smtClean="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zh-CN" altLang="en-US" b="1" smtClean="0">
                <a:solidFill>
                  <a:srgbClr val="000000"/>
                </a:solidFill>
                <a:latin typeface="微软雅黑" panose="020b0503020204020204" pitchFamily="34" charset="-122"/>
                <a:ea typeface="微软雅黑" panose="020b0503020204020204" pitchFamily="34" charset="-122"/>
                <a:cs typeface="Times New Roman" panose="02020603050405020304"/>
              </a:rPr>
              <a:t>数据处理和分析</a:t>
            </a:r>
            <a:r>
              <a:rPr lang="en-US" altLang="zh-CN" b="1" smtClean="0">
                <a:solidFill>
                  <a:srgbClr val="000000"/>
                </a:solidFill>
                <a:latin typeface="微软雅黑" panose="020b0503020204020204" pitchFamily="34" charset="-122"/>
                <a:ea typeface="微软雅黑" panose="020b0503020204020204" pitchFamily="34" charset="-122"/>
                <a:cs typeface="Times New Roman" panose="02020603050405020304"/>
              </a:rPr>
              <a:t>】</a:t>
            </a:r>
            <a:endParaRPr lang="zh-CN" altLang="en-US" b="1"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ct val="0"/>
              </a:spcAft>
            </a:pP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4.</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设计实验条件和数据记录表格（如下表所示），并绘制摩擦力随压力大小变化的关系图线，分析表格数据及图线，可得出摩擦力的影响因素（只与</a:t>
            </a:r>
            <a:r>
              <a:rPr lang="zh-CN" altLang="en-US" u="sng"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压力大小</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及接触面的</a:t>
            </a:r>
            <a:r>
              <a:rPr lang="zh-CN" altLang="en-US" u="sng"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粗糙程度</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有关，而与</a:t>
            </a:r>
            <a:r>
              <a:rPr lang="zh-CN" altLang="en-US" u="sng"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接触面积的大小</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和</a:t>
            </a:r>
            <a:r>
              <a:rPr lang="zh-CN" altLang="en-US" u="sng"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运动速度</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的大小等无关）以及滑动摩擦力与压力的关系（</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f=μF</a:t>
            </a:r>
            <a:r>
              <a:rPr lang="en-US" baseline="-25000" smtClean="0">
                <a:solidFill>
                  <a:srgbClr val="000000"/>
                </a:solidFill>
                <a:latin typeface="微软雅黑" panose="020b0503020204020204" pitchFamily="34" charset="-122"/>
                <a:ea typeface="微软雅黑" panose="020b0503020204020204" pitchFamily="34" charset="-122"/>
                <a:cs typeface="Times New Roman" panose="02020603050405020304"/>
              </a:rPr>
              <a:t>N</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a:t>
            </a:r>
            <a:endParaRPr lang="zh-CN">
              <a:solidFill>
                <a:srgbClr val="000000"/>
              </a:solidFill>
              <a:latin typeface="微软雅黑" panose="020b0503020204020204" pitchFamily="34" charset="-122"/>
              <a:ea typeface="微软雅黑" panose="020b0503020204020204" pitchFamily="34" charset="-122"/>
              <a:cs typeface="Times New Roman" panose="02020603050405020304"/>
            </a:endParaRPr>
          </a:p>
        </p:txBody>
      </p:sp>
      <p:sp>
        <p:nvSpPr>
          <p:cNvPr id="4" name="TextBox 3"/>
          <p:cNvSpPr txBox="1"/>
          <p:nvPr/>
        </p:nvSpPr>
        <p:spPr>
          <a:xfrm>
            <a:off x="4050" y="1929596"/>
            <a:ext cx="447609" cy="3143272"/>
          </a:xfrm>
          <a:prstGeom prst="rect">
            <a:avLst/>
          </a:prstGeom>
          <a:noFill/>
        </p:spPr>
        <p:txBody>
          <a:bodyPr vert="eaVert" wrap="square" lIns="72000" tIns="36000" rIns="36000" bIns="36000" rtlCol="0" anchor="ctr" anchorCtr="0">
            <a:spAutoFit/>
          </a:bodyPr>
          <a:lstStyle/>
          <a:p>
            <a:r>
              <a:rPr lang="zh-CN" altLang="en-US" sz="2200" spc="600" smtClean="0">
                <a:solidFill>
                  <a:schemeClr val="bg1"/>
                </a:solidFill>
                <a:latin typeface="微软雅黑" panose="020b0503020204020204" pitchFamily="34" charset="-122"/>
                <a:ea typeface="微软雅黑" panose="020b0503020204020204" pitchFamily="34" charset="-122"/>
              </a:rPr>
              <a:t>实验突破 素养提升</a:t>
            </a:r>
            <a:endParaRPr lang="zh-CN" altLang="en-US" sz="2200" spc="600" smtClean="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p:fade/>
  </p:transition>
  <p:timing/>
</p:sld>
</file>

<file path=ppt/slides/slide4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TextBox 3"/>
          <p:cNvSpPr txBox="1"/>
          <p:nvPr/>
        </p:nvSpPr>
        <p:spPr>
          <a:xfrm>
            <a:off x="4050" y="1929596"/>
            <a:ext cx="447609" cy="3143272"/>
          </a:xfrm>
          <a:prstGeom prst="rect">
            <a:avLst/>
          </a:prstGeom>
          <a:noFill/>
        </p:spPr>
        <p:txBody>
          <a:bodyPr vert="eaVert" wrap="square" lIns="72000" tIns="36000" rIns="36000" bIns="36000" rtlCol="0" anchor="ctr" anchorCtr="0">
            <a:spAutoFit/>
          </a:bodyPr>
          <a:lstStyle/>
          <a:p>
            <a:r>
              <a:rPr lang="zh-CN" altLang="en-US" sz="2200" spc="600" smtClean="0">
                <a:solidFill>
                  <a:schemeClr val="bg1"/>
                </a:solidFill>
                <a:latin typeface="微软雅黑" panose="020b0503020204020204" pitchFamily="34" charset="-122"/>
                <a:ea typeface="微软雅黑" panose="020b0503020204020204" pitchFamily="34" charset="-122"/>
              </a:rPr>
              <a:t>实验突破 素养提升</a:t>
            </a:r>
            <a:endParaRPr lang="zh-CN" altLang="en-US" sz="2200" spc="600" smtClean="0">
              <a:solidFill>
                <a:schemeClr val="bg1"/>
              </a:solidFill>
              <a:latin typeface="微软雅黑" panose="020b0503020204020204" pitchFamily="34" charset="-122"/>
              <a:ea typeface="微软雅黑" panose="020b0503020204020204" pitchFamily="34" charset="-122"/>
            </a:endParaRPr>
          </a:p>
        </p:txBody>
      </p:sp>
      <p:graphicFrame>
        <p:nvGraphicFramePr>
          <p:cNvPr id="5" name="表格 4"/>
          <p:cNvGraphicFramePr>
            <a:graphicFrameLocks noGrp="1"/>
          </p:cNvGraphicFramePr>
          <p:nvPr/>
        </p:nvGraphicFramePr>
        <p:xfrm>
          <a:off x="1094546" y="1286654"/>
          <a:ext cx="10429948" cy="2743200"/>
        </p:xfrm>
        <a:graphic>
          <a:graphicData uri="http://schemas.openxmlformats.org/drawingml/2006/table">
            <a:tbl>
              <a:tblPr/>
              <a:tblGrid>
                <a:gridCol w="1357322"/>
                <a:gridCol w="2143140"/>
                <a:gridCol w="1143008"/>
                <a:gridCol w="2143140"/>
                <a:gridCol w="1928826"/>
                <a:gridCol w="1714512"/>
              </a:tblGrid>
              <a:tr h="1000132">
                <a:tc>
                  <a:txBody>
                    <a:bodyPr vert="horz" wrap="square"/>
                    <a:lstStyle/>
                    <a:p>
                      <a:pPr algn="ctr">
                        <a:lnSpc>
                          <a:spcPct val="150000"/>
                        </a:lnSpc>
                        <a:spcAft>
                          <a:spcPct val="0"/>
                        </a:spcAft>
                      </a:pPr>
                      <a:r>
                        <a:rPr lang="zh-CN" sz="2400" kern="100" smtClean="0">
                          <a:solidFill>
                            <a:srgbClr val="000000"/>
                          </a:solidFill>
                          <a:latin typeface="微软雅黑" panose="020b0503020204020204" pitchFamily="34" charset="-122"/>
                          <a:ea typeface="微软雅黑" panose="020b0503020204020204" pitchFamily="34" charset="-122"/>
                          <a:cs typeface="Times New Roman" panose="02020603050405020304"/>
                        </a:rPr>
                        <a:t>实验次数</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vert="horz" wrap="square"/>
                    <a:lstStyle/>
                    <a:p>
                      <a:pPr algn="ctr">
                        <a:lnSpc>
                          <a:spcPct val="150000"/>
                        </a:lnSpc>
                        <a:spcAft>
                          <a:spcPct val="0"/>
                        </a:spcAft>
                      </a:pP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木块</a:t>
                      </a:r>
                      <a:r>
                        <a:rPr lang="zh-CN" sz="2400" kern="100" smtClean="0">
                          <a:solidFill>
                            <a:srgbClr val="000000"/>
                          </a:solidFill>
                          <a:latin typeface="微软雅黑" panose="020b0503020204020204" pitchFamily="34" charset="-122"/>
                          <a:ea typeface="微软雅黑" panose="020b0503020204020204" pitchFamily="34" charset="-122"/>
                          <a:cs typeface="Times New Roman" panose="02020603050405020304"/>
                        </a:rPr>
                        <a:t>放置</a:t>
                      </a: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方式</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vert="horz" wrap="square"/>
                    <a:lstStyle/>
                    <a:p>
                      <a:pPr algn="ctr">
                        <a:lnSpc>
                          <a:spcPct val="150000"/>
                        </a:lnSpc>
                        <a:spcAft>
                          <a:spcPct val="0"/>
                        </a:spcAft>
                      </a:pP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接触面</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vert="horz" wrap="square"/>
                    <a:lstStyle/>
                    <a:p>
                      <a:pPr algn="ctr">
                        <a:lnSpc>
                          <a:spcPct val="150000"/>
                        </a:lnSpc>
                        <a:spcAft>
                          <a:spcPct val="0"/>
                        </a:spcAft>
                      </a:pP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木块</a:t>
                      </a:r>
                      <a:r>
                        <a:rPr lang="zh-CN" sz="2400" kern="100" smtClean="0">
                          <a:solidFill>
                            <a:srgbClr val="000000"/>
                          </a:solidFill>
                          <a:latin typeface="微软雅黑" panose="020b0503020204020204" pitchFamily="34" charset="-122"/>
                          <a:ea typeface="微软雅黑" panose="020b0503020204020204" pitchFamily="34" charset="-122"/>
                          <a:cs typeface="Times New Roman" panose="02020603050405020304"/>
                        </a:rPr>
                        <a:t>运动</a:t>
                      </a: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情况</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vert="horz" wrap="square"/>
                    <a:lstStyle/>
                    <a:p>
                      <a:pPr algn="ctr">
                        <a:lnSpc>
                          <a:spcPct val="150000"/>
                        </a:lnSpc>
                        <a:spcAft>
                          <a:spcPct val="0"/>
                        </a:spcAft>
                      </a:pP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压力</a:t>
                      </a:r>
                      <a:r>
                        <a:rPr lang="zh-CN" sz="2400" kern="100" smtClean="0">
                          <a:solidFill>
                            <a:srgbClr val="000000"/>
                          </a:solidFill>
                          <a:latin typeface="微软雅黑" panose="020b0503020204020204" pitchFamily="34" charset="-122"/>
                          <a:ea typeface="微软雅黑" panose="020b0503020204020204" pitchFamily="34" charset="-122"/>
                          <a:cs typeface="Times New Roman" panose="02020603050405020304"/>
                        </a:rPr>
                        <a:t>大小</a:t>
                      </a: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/N</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vert="horz" wrap="square"/>
                    <a:lstStyle/>
                    <a:p>
                      <a:pPr algn="ctr">
                        <a:lnSpc>
                          <a:spcPct val="150000"/>
                        </a:lnSpc>
                        <a:spcAft>
                          <a:spcPct val="0"/>
                        </a:spcAft>
                      </a:pP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弹簧测力</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gn="ctr">
                        <a:lnSpc>
                          <a:spcPct val="150000"/>
                        </a:lnSpc>
                        <a:spcAft>
                          <a:spcPct val="0"/>
                        </a:spcAft>
                      </a:pP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计示数</a:t>
                      </a: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/N</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r>
              <a:tr h="468767">
                <a:tc>
                  <a:txBody>
                    <a:bodyPr vert="horz" wrap="square"/>
                    <a:lstStyle/>
                    <a:p>
                      <a:pPr algn="ctr">
                        <a:lnSpc>
                          <a:spcPct val="150000"/>
                        </a:lnSpc>
                        <a:spcAft>
                          <a:spcPct val="0"/>
                        </a:spcAft>
                      </a:pP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1</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vert="horz" wrap="square"/>
                    <a:lstStyle/>
                    <a:p>
                      <a:pPr algn="ctr">
                        <a:lnSpc>
                          <a:spcPct val="150000"/>
                        </a:lnSpc>
                        <a:spcAft>
                          <a:spcPct val="0"/>
                        </a:spcAft>
                      </a:pP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平放</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vert="horz" wrap="square"/>
                    <a:lstStyle/>
                    <a:p>
                      <a:pPr algn="ctr">
                        <a:lnSpc>
                          <a:spcPct val="150000"/>
                        </a:lnSpc>
                        <a:spcAft>
                          <a:spcPct val="0"/>
                        </a:spcAft>
                      </a:pP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木板</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vert="horz" wrap="square"/>
                    <a:lstStyle/>
                    <a:p>
                      <a:pPr algn="ctr">
                        <a:lnSpc>
                          <a:spcPct val="150000"/>
                        </a:lnSpc>
                        <a:spcAft>
                          <a:spcPct val="0"/>
                        </a:spcAft>
                      </a:pP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慢速</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vert="horz" wrap="square"/>
                    <a:lstStyle/>
                    <a:p>
                      <a:pPr algn="ctr">
                        <a:lnSpc>
                          <a:spcPct val="150000"/>
                        </a:lnSpc>
                        <a:spcAft>
                          <a:spcPct val="0"/>
                        </a:spcAft>
                      </a:pPr>
                      <a:endPar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vert="horz" wrap="square"/>
                    <a:lstStyle/>
                    <a:p>
                      <a:pPr algn="ctr">
                        <a:lnSpc>
                          <a:spcPct val="150000"/>
                        </a:lnSpc>
                        <a:spcAft>
                          <a:spcPct val="0"/>
                        </a:spcAft>
                      </a:pPr>
                      <a:endPar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r>
              <a:tr h="348755">
                <a:tc>
                  <a:txBody>
                    <a:bodyPr vert="horz" wrap="square"/>
                    <a:lstStyle/>
                    <a:p>
                      <a:pPr algn="ctr">
                        <a:lnSpc>
                          <a:spcPct val="150000"/>
                        </a:lnSpc>
                        <a:spcAft>
                          <a:spcPct val="0"/>
                        </a:spcAft>
                      </a:pP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2</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vert="horz" wrap="square"/>
                    <a:lstStyle/>
                    <a:p>
                      <a:pPr algn="ctr">
                        <a:lnSpc>
                          <a:spcPct val="150000"/>
                        </a:lnSpc>
                        <a:spcAft>
                          <a:spcPct val="0"/>
                        </a:spcAft>
                      </a:pPr>
                      <a:endPar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vert="horz" wrap="square"/>
                    <a:lstStyle/>
                    <a:p>
                      <a:pPr algn="ctr">
                        <a:lnSpc>
                          <a:spcPct val="150000"/>
                        </a:lnSpc>
                        <a:spcAft>
                          <a:spcPct val="0"/>
                        </a:spcAft>
                      </a:pPr>
                      <a:endPar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vert="horz" wrap="square"/>
                    <a:lstStyle/>
                    <a:p>
                      <a:pPr algn="ctr">
                        <a:lnSpc>
                          <a:spcPct val="150000"/>
                        </a:lnSpc>
                        <a:spcAft>
                          <a:spcPct val="0"/>
                        </a:spcAft>
                      </a:pPr>
                      <a:endPar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vert="horz" wrap="square"/>
                    <a:lstStyle/>
                    <a:p>
                      <a:pPr algn="ctr">
                        <a:lnSpc>
                          <a:spcPct val="150000"/>
                        </a:lnSpc>
                        <a:spcAft>
                          <a:spcPct val="0"/>
                        </a:spcAft>
                      </a:pPr>
                      <a:endPar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vert="horz" wrap="square"/>
                    <a:lstStyle/>
                    <a:p>
                      <a:pPr algn="ctr">
                        <a:lnSpc>
                          <a:spcPct val="150000"/>
                        </a:lnSpc>
                        <a:spcAft>
                          <a:spcPct val="0"/>
                        </a:spcAft>
                      </a:pPr>
                      <a:endPar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r>
              <a:tr h="541796">
                <a:tc>
                  <a:txBody>
                    <a:bodyPr vert="horz" wrap="square"/>
                    <a:lstStyle/>
                    <a:p>
                      <a:pPr algn="ctr">
                        <a:lnSpc>
                          <a:spcPct val="150000"/>
                        </a:lnSpc>
                        <a:spcAft>
                          <a:spcPct val="0"/>
                        </a:spcAft>
                      </a:pP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vert="horz" wrap="square"/>
                    <a:lstStyle/>
                    <a:p>
                      <a:pPr algn="ctr">
                        <a:lnSpc>
                          <a:spcPct val="150000"/>
                        </a:lnSpc>
                        <a:spcAft>
                          <a:spcPct val="0"/>
                        </a:spcAft>
                      </a:pPr>
                      <a:endPar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vert="horz" wrap="square"/>
                    <a:lstStyle/>
                    <a:p>
                      <a:pPr algn="ctr">
                        <a:lnSpc>
                          <a:spcPct val="150000"/>
                        </a:lnSpc>
                        <a:spcAft>
                          <a:spcPct val="0"/>
                        </a:spcAft>
                      </a:pPr>
                      <a:endPar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vert="horz" wrap="square"/>
                    <a:lstStyle/>
                    <a:p>
                      <a:pPr algn="ctr">
                        <a:lnSpc>
                          <a:spcPct val="150000"/>
                        </a:lnSpc>
                        <a:spcAft>
                          <a:spcPct val="0"/>
                        </a:spcAft>
                      </a:pPr>
                      <a:endPar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vert="horz" wrap="square"/>
                    <a:lstStyle/>
                    <a:p>
                      <a:pPr algn="ctr">
                        <a:lnSpc>
                          <a:spcPct val="150000"/>
                        </a:lnSpc>
                        <a:spcAft>
                          <a:spcPct val="0"/>
                        </a:spcAft>
                      </a:pPr>
                      <a:endPar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vert="horz" wrap="square"/>
                    <a:lstStyle/>
                    <a:p>
                      <a:pPr algn="ctr">
                        <a:lnSpc>
                          <a:spcPct val="150000"/>
                        </a:lnSpc>
                        <a:spcAft>
                          <a:spcPct val="0"/>
                        </a:spcAft>
                      </a:pPr>
                      <a:endPar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r>
            </a:tbl>
          </a:graphicData>
        </a:graphic>
      </p:graphicFrame>
    </p:spTree>
  </p:cSld>
  <p:clrMapOvr>
    <a:masterClrMapping/>
  </p:clrMapOvr>
  <p:transition>
    <p:fade/>
  </p:transition>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18" name="TextBox 17"/>
          <p:cNvSpPr txBox="1"/>
          <p:nvPr/>
        </p:nvSpPr>
        <p:spPr>
          <a:xfrm>
            <a:off x="4002" y="1929596"/>
            <a:ext cx="447609" cy="3143272"/>
          </a:xfrm>
          <a:prstGeom prst="rect">
            <a:avLst/>
          </a:prstGeom>
          <a:noFill/>
        </p:spPr>
        <p:txBody>
          <a:bodyPr vert="eaVert" wrap="square" lIns="72000" tIns="36000" rIns="36000" bIns="36000" rtlCol="0" anchor="ctr" anchorCtr="0">
            <a:spAutoFit/>
          </a:bodyPr>
          <a:lstStyle/>
          <a:p>
            <a:r>
              <a:rPr lang="zh-CN" altLang="en-US" sz="2200" spc="600" smtClean="0">
                <a:solidFill>
                  <a:schemeClr val="bg1"/>
                </a:solidFill>
                <a:latin typeface="微软雅黑" panose="020b0503020204020204" pitchFamily="34" charset="-122"/>
                <a:ea typeface="微软雅黑" panose="020b0503020204020204" pitchFamily="34" charset="-122"/>
              </a:rPr>
              <a:t>教材梳理 夯实基础</a:t>
            </a:r>
            <a:endParaRPr lang="zh-CN" altLang="en-US" sz="2200" spc="600" smtClean="0">
              <a:solidFill>
                <a:schemeClr val="bg1"/>
              </a:solidFill>
              <a:latin typeface="微软雅黑" panose="020b0503020204020204" pitchFamily="34" charset="-122"/>
              <a:ea typeface="微软雅黑" panose="020b0503020204020204" pitchFamily="34" charset="-122"/>
            </a:endParaRPr>
          </a:p>
        </p:txBody>
      </p:sp>
      <p:graphicFrame>
        <p:nvGraphicFramePr>
          <p:cNvPr id="4" name="表格 3"/>
          <p:cNvGraphicFramePr>
            <a:graphicFrameLocks noGrp="1"/>
          </p:cNvGraphicFramePr>
          <p:nvPr/>
        </p:nvGraphicFramePr>
        <p:xfrm>
          <a:off x="1165984" y="1783873"/>
          <a:ext cx="10072758" cy="2743200"/>
        </p:xfrm>
        <a:graphic>
          <a:graphicData uri="http://schemas.openxmlformats.org/drawingml/2006/table">
            <a:tbl>
              <a:tblPr/>
              <a:tblGrid>
                <a:gridCol w="1000132"/>
                <a:gridCol w="9072626"/>
              </a:tblGrid>
              <a:tr h="0">
                <a:tc>
                  <a:txBody>
                    <a:bodyPr vert="horz" wrap="square"/>
                    <a:lstStyle/>
                    <a:p>
                      <a:pPr algn="ctr">
                        <a:lnSpc>
                          <a:spcPct val="150000"/>
                        </a:lnSpc>
                        <a:spcAft>
                          <a:spcPct val="0"/>
                        </a:spcAft>
                      </a:pPr>
                      <a:r>
                        <a:rPr lang="zh-CN" sz="2400" b="1" kern="100">
                          <a:solidFill>
                            <a:srgbClr val="000000"/>
                          </a:solidFill>
                          <a:latin typeface="微软雅黑" panose="020b0503020204020204" pitchFamily="34" charset="-122"/>
                          <a:ea typeface="微软雅黑" panose="020b0503020204020204" pitchFamily="34" charset="-122"/>
                          <a:cs typeface="Times New Roman" panose="02020603050405020304"/>
                        </a:rPr>
                        <a:t>产生</a:t>
                      </a:r>
                      <a:endParaRPr lang="zh-CN" sz="2400" b="1" kern="10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gn="ctr">
                        <a:lnSpc>
                          <a:spcPct val="150000"/>
                        </a:lnSpc>
                        <a:spcAft>
                          <a:spcPct val="0"/>
                        </a:spcAft>
                      </a:pPr>
                      <a:r>
                        <a:rPr lang="zh-CN" sz="2400" b="1" kern="100">
                          <a:solidFill>
                            <a:srgbClr val="000000"/>
                          </a:solidFill>
                          <a:latin typeface="微软雅黑" panose="020b0503020204020204" pitchFamily="34" charset="-122"/>
                          <a:ea typeface="微软雅黑" panose="020b0503020204020204" pitchFamily="34" charset="-122"/>
                          <a:cs typeface="Times New Roman" panose="02020603050405020304"/>
                        </a:rPr>
                        <a:t>条件</a:t>
                      </a:r>
                      <a:endParaRPr lang="zh-CN" sz="2400" b="1"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chemeClr val="bg1">
                        <a:lumMod val="95000"/>
                      </a:schemeClr>
                    </a:solidFill>
                  </a:tcPr>
                </a:tc>
                <a:tc>
                  <a:txBody>
                    <a:bodyPr vert="horz" wrap="square"/>
                    <a:lstStyle/>
                    <a:p>
                      <a:pPr>
                        <a:lnSpc>
                          <a:spcPct val="150000"/>
                        </a:lnSpc>
                        <a:spcAft>
                          <a:spcPct val="0"/>
                        </a:spcAft>
                      </a:pP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　</a:t>
                      </a: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①</a:t>
                      </a: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必须有两个或两个以上的物体；</a:t>
                      </a: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②</a:t>
                      </a: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物体间必须有相互作用（与是否接触无关）</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ct val="0"/>
                        </a:spcAft>
                      </a:pP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　</a:t>
                      </a:r>
                      <a:r>
                        <a:rPr lang="en-US" altLang="zh-CN" sz="2400" kern="1200">
                          <a:solidFill>
                            <a:srgbClr val="18B48F"/>
                          </a:solidFill>
                          <a:latin typeface="微软雅黑" panose="020b0503020204020204" pitchFamily="34" charset="-122"/>
                          <a:ea typeface="微软雅黑" panose="020b0503020204020204" pitchFamily="34" charset="-122"/>
                          <a:cs typeface="+mn-cs"/>
                        </a:rPr>
                        <a:t>[</a:t>
                      </a:r>
                      <a:r>
                        <a:rPr lang="zh-CN" altLang="zh-CN" sz="2400" kern="1200">
                          <a:solidFill>
                            <a:srgbClr val="18B48F"/>
                          </a:solidFill>
                          <a:latin typeface="微软雅黑" panose="020b0503020204020204" pitchFamily="34" charset="-122"/>
                          <a:ea typeface="微软雅黑" panose="020b0503020204020204" pitchFamily="34" charset="-122"/>
                          <a:cs typeface="+mn-cs"/>
                        </a:rPr>
                        <a:t>总结</a:t>
                      </a:r>
                      <a:r>
                        <a:rPr lang="en-US" altLang="zh-CN" sz="2400" kern="1200">
                          <a:solidFill>
                            <a:srgbClr val="18B48F"/>
                          </a:solidFill>
                          <a:latin typeface="微软雅黑" panose="020b0503020204020204" pitchFamily="34" charset="-122"/>
                          <a:ea typeface="微软雅黑" panose="020b0503020204020204" pitchFamily="34" charset="-122"/>
                          <a:cs typeface="+mn-cs"/>
                        </a:rPr>
                        <a:t>]</a:t>
                      </a: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1</a:t>
                      </a: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）力不能离开物体而单独存在；（</a:t>
                      </a: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2</a:t>
                      </a: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）两物体接触不一定产生力（如两个并排垂直放在水平面的方木块）；两物体不接触也可以产生力（如磁极间的相互作用力，电荷间的相互作用力）</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66675" marR="66675"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r>
            </a:tbl>
          </a:graphicData>
        </a:graphic>
      </p:graphicFrame>
      <p:sp>
        <p:nvSpPr>
          <p:cNvPr id="5" name="矩形 4"/>
          <p:cNvSpPr/>
          <p:nvPr/>
        </p:nvSpPr>
        <p:spPr>
          <a:xfrm>
            <a:off x="10452924" y="643712"/>
            <a:ext cx="1415772" cy="581057"/>
          </a:xfrm>
          <a:prstGeom prst="rect">
            <a:avLst/>
          </a:prstGeom>
        </p:spPr>
        <p:txBody>
          <a:bodyPr wrap="none">
            <a:spAutoFit/>
          </a:bodyPr>
          <a:lstStyle/>
          <a:p>
            <a:pPr>
              <a:lnSpc>
                <a:spcPct val="150000"/>
              </a:lnSpc>
            </a:pPr>
            <a:r>
              <a:rPr lang="zh-CN" altLang="en-US" smtClean="0">
                <a:latin typeface="微软雅黑" panose="020b0503020204020204" pitchFamily="34" charset="-122"/>
                <a:ea typeface="微软雅黑" panose="020b0503020204020204" pitchFamily="34" charset="-122"/>
              </a:rPr>
              <a:t>（续表）</a:t>
            </a:r>
            <a:endParaRPr lang="zh-CN" altLang="en-US">
              <a:latin typeface="微软雅黑" panose="020b0503020204020204" pitchFamily="34" charset="-122"/>
              <a:ea typeface="微软雅黑" panose="020b0503020204020204" pitchFamily="34" charset="-122"/>
            </a:endParaRPr>
          </a:p>
        </p:txBody>
      </p:sp>
    </p:spTree>
  </p:cSld>
  <p:clrMapOvr>
    <a:masterClrMapping/>
  </p:clrMapOvr>
  <p:transition>
    <p:fade/>
  </p:transition>
  <p:timing/>
</p:sld>
</file>

<file path=ppt/slides/slide5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TextBox 3"/>
          <p:cNvSpPr txBox="1"/>
          <p:nvPr/>
        </p:nvSpPr>
        <p:spPr>
          <a:xfrm>
            <a:off x="4050" y="1929596"/>
            <a:ext cx="447609" cy="3143272"/>
          </a:xfrm>
          <a:prstGeom prst="rect">
            <a:avLst/>
          </a:prstGeom>
          <a:noFill/>
        </p:spPr>
        <p:txBody>
          <a:bodyPr vert="eaVert" wrap="square" lIns="72000" tIns="36000" rIns="36000" bIns="36000" rtlCol="0" anchor="ctr" anchorCtr="0">
            <a:spAutoFit/>
          </a:bodyPr>
          <a:lstStyle/>
          <a:p>
            <a:r>
              <a:rPr lang="zh-CN" altLang="en-US" sz="2200" spc="600" smtClean="0">
                <a:solidFill>
                  <a:schemeClr val="bg1"/>
                </a:solidFill>
                <a:latin typeface="微软雅黑" panose="020b0503020204020204" pitchFamily="34" charset="-122"/>
                <a:ea typeface="微软雅黑" panose="020b0503020204020204" pitchFamily="34" charset="-122"/>
              </a:rPr>
              <a:t>实验突破 素养提升</a:t>
            </a:r>
            <a:endParaRPr lang="zh-CN" altLang="en-US" sz="2200" spc="600" smtClean="0">
              <a:solidFill>
                <a:schemeClr val="bg1"/>
              </a:solidFill>
              <a:latin typeface="微软雅黑" panose="020b0503020204020204" pitchFamily="34" charset="-122"/>
              <a:ea typeface="微软雅黑" panose="020b0503020204020204" pitchFamily="34" charset="-122"/>
            </a:endParaRPr>
          </a:p>
        </p:txBody>
      </p:sp>
      <p:grpSp>
        <p:nvGrpSpPr>
          <p:cNvPr id="5" name="组合 4"/>
          <p:cNvGrpSpPr/>
          <p:nvPr/>
        </p:nvGrpSpPr>
        <p:grpSpPr>
          <a:xfrm>
            <a:off x="880232" y="1266469"/>
            <a:ext cx="10858576" cy="2234763"/>
            <a:chOff x="880232" y="1266469"/>
            <a:chExt cx="10858576" cy="2234763"/>
          </a:xfrm>
        </p:grpSpPr>
        <p:sp>
          <p:nvSpPr>
            <p:cNvPr id="19" name="文本框 1"/>
            <p:cNvSpPr txBox="1">
              <a:spLocks noChangeArrowheads="1"/>
            </p:cNvSpPr>
            <p:nvPr/>
          </p:nvSpPr>
          <p:spPr bwMode="auto">
            <a:xfrm>
              <a:off x="880232" y="1266469"/>
              <a:ext cx="10858576" cy="1734697"/>
            </a:xfrm>
            <a:prstGeom prst="rect">
              <a:avLst/>
            </a:prstGeom>
            <a:noFill/>
            <a:ln w="9525">
              <a:noFill/>
              <a:miter lim="800000"/>
            </a:ln>
          </p:spPr>
          <p:txBody>
            <a:bodyPr wrap="square" lIns="36000" tIns="36000" rIns="36000" bIns="36000">
              <a:spAutoFit/>
            </a:bodyPr>
            <a:lstStyle/>
            <a:p>
              <a:pPr>
                <a:lnSpc>
                  <a:spcPct val="150000"/>
                </a:lnSpc>
                <a:spcAft>
                  <a:spcPct val="0"/>
                </a:spcAft>
              </a:pPr>
              <a:r>
                <a:rPr lang="en-US" altLang="zh-CN" b="1" smtClean="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zh-CN" altLang="en-US" b="1" smtClean="0">
                  <a:solidFill>
                    <a:srgbClr val="000000"/>
                  </a:solidFill>
                  <a:latin typeface="微软雅黑" panose="020b0503020204020204" pitchFamily="34" charset="-122"/>
                  <a:ea typeface="微软雅黑" panose="020b0503020204020204" pitchFamily="34" charset="-122"/>
                  <a:cs typeface="Times New Roman" panose="02020603050405020304"/>
                </a:rPr>
                <a:t>交流、反思与改进</a:t>
              </a:r>
              <a:r>
                <a:rPr lang="en-US" altLang="zh-CN" b="1" smtClean="0">
                  <a:solidFill>
                    <a:srgbClr val="000000"/>
                  </a:solidFill>
                  <a:latin typeface="微软雅黑" panose="020b0503020204020204" pitchFamily="34" charset="-122"/>
                  <a:ea typeface="微软雅黑" panose="020b0503020204020204" pitchFamily="34" charset="-122"/>
                  <a:cs typeface="Times New Roman" panose="02020603050405020304"/>
                </a:rPr>
                <a:t>】</a:t>
              </a:r>
              <a:endParaRPr lang="zh-CN" altLang="en-US" b="1"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ct val="0"/>
                </a:spcAft>
              </a:pP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5.</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实验中弹簧测力计示数</a:t>
              </a:r>
              <a:r>
                <a:rPr lang="zh-CN" altLang="en-US" u="sng"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不稳定</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的原因：</a:t>
              </a:r>
              <a:r>
                <a:rPr lang="zh-CN" altLang="en-US" u="sng"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木块没有一直保持匀速直线运动</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a:t>
              </a:r>
              <a:endParaRPr lang="zh-CN" altLang="en-US" sz="1050"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ct val="0"/>
                </a:spcAft>
              </a:pP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6.</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斜面上的摩擦力不是一对平衡力，</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f</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只能通过额外功求得</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f=        </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a:t>
              </a:r>
              <a:endParaRPr lang="zh-CN" sz="1050">
                <a:solidFill>
                  <a:srgbClr val="000000"/>
                </a:solidFill>
                <a:latin typeface="微软雅黑" panose="020b0503020204020204" pitchFamily="34" charset="-122"/>
                <a:ea typeface="微软雅黑" panose="020b0503020204020204" pitchFamily="34" charset="-122"/>
                <a:cs typeface="Times New Roman" panose="02020603050405020304"/>
              </a:endParaRPr>
            </a:p>
          </p:txBody>
        </p:sp>
        <p:graphicFrame>
          <p:nvGraphicFramePr>
            <p:cNvPr id="215041" name="Object 1"/>
            <p:cNvGraphicFramePr>
              <a:graphicFrameLocks noChangeAspect="1"/>
            </p:cNvGraphicFramePr>
            <p:nvPr/>
          </p:nvGraphicFramePr>
          <p:xfrm>
            <a:off x="8666974" y="2274095"/>
            <a:ext cx="1347787" cy="1227137"/>
          </p:xfrm>
          <a:graphic>
            <a:graphicData uri="http://schemas.openxmlformats.org/presentationml/2006/ole">
              <mc:AlternateContent>
                <mc:Choice xmlns:v="urn:schemas-microsoft-com:vml" Requires="v">
                  <p:oleObj spid="_x0000_s1038" name="文档" r:id="rId3" imgW="1167765" imgH="1069340" progId="Word.Document.12">
                    <p:embed/>
                  </p:oleObj>
                </mc:Choice>
                <mc:Fallback>
                  <p:oleObj name="文档" r:id="rId3" imgW="1167765" imgH="1069340" progId="Word.Document.12">
                    <p:embed/>
                    <p:pic>
                      <p:nvPicPr>
                        <p:cNvPr id="0" name="OLE substitute image"/>
                        <p:cNvPicPr/>
                        <p:nvPr/>
                      </p:nvPicPr>
                      <p:blipFill>
                        <a:blip r:embed="rId4"/>
                        <a:stretch>
                          <a:fillRect/>
                        </a:stretch>
                      </p:blipFill>
                      <p:spPr>
                        <a:xfrm>
                          <a:off x="8666974" y="2274095"/>
                          <a:ext cx="1347787" cy="1227137"/>
                        </a:xfrm>
                        <a:prstGeom prst="rect">
                          <a:avLst/>
                        </a:prstGeom>
                        <a:noFill/>
                        <a:ln w="9525">
                          <a:noFill/>
                        </a:ln>
                      </p:spPr>
                    </p:pic>
                  </p:oleObj>
                </mc:Fallback>
              </mc:AlternateContent>
            </a:graphicData>
          </a:graphic>
        </p:graphicFrame>
      </p:grpSp>
    </p:spTree>
  </p:cSld>
  <p:clrMapOvr>
    <a:masterClrMapping/>
  </p:clrMapOvr>
  <p:transition>
    <p:fade/>
  </p:transition>
  <p:timing/>
</p:sld>
</file>

<file path=ppt/slides/slide5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TextBox 3"/>
          <p:cNvSpPr txBox="1"/>
          <p:nvPr/>
        </p:nvSpPr>
        <p:spPr>
          <a:xfrm>
            <a:off x="4050" y="1929596"/>
            <a:ext cx="447609" cy="3143272"/>
          </a:xfrm>
          <a:prstGeom prst="rect">
            <a:avLst/>
          </a:prstGeom>
          <a:noFill/>
        </p:spPr>
        <p:txBody>
          <a:bodyPr vert="eaVert" wrap="square" lIns="72000" tIns="36000" rIns="36000" bIns="36000" rtlCol="0" anchor="ctr" anchorCtr="0">
            <a:spAutoFit/>
          </a:bodyPr>
          <a:lstStyle/>
          <a:p>
            <a:r>
              <a:rPr lang="zh-CN" altLang="en-US" sz="2200" spc="600" smtClean="0">
                <a:solidFill>
                  <a:schemeClr val="bg1"/>
                </a:solidFill>
                <a:latin typeface="微软雅黑" panose="020b0503020204020204" pitchFamily="34" charset="-122"/>
                <a:ea typeface="微软雅黑" panose="020b0503020204020204" pitchFamily="34" charset="-122"/>
              </a:rPr>
              <a:t>实验突破 素养提升</a:t>
            </a:r>
            <a:endParaRPr lang="zh-CN" altLang="en-US" sz="2200" spc="600" smtClean="0">
              <a:solidFill>
                <a:schemeClr val="bg1"/>
              </a:solidFill>
              <a:latin typeface="微软雅黑" panose="020b0503020204020204" pitchFamily="34" charset="-122"/>
              <a:ea typeface="微软雅黑" panose="020b0503020204020204" pitchFamily="34" charset="-122"/>
            </a:endParaRPr>
          </a:p>
        </p:txBody>
      </p:sp>
      <p:grpSp>
        <p:nvGrpSpPr>
          <p:cNvPr id="7" name="组合 6"/>
          <p:cNvGrpSpPr/>
          <p:nvPr/>
        </p:nvGrpSpPr>
        <p:grpSpPr>
          <a:xfrm>
            <a:off x="880232" y="1143778"/>
            <a:ext cx="10858576" cy="5004049"/>
            <a:chOff x="880232" y="1143778"/>
            <a:chExt cx="10858576" cy="5004049"/>
          </a:xfrm>
        </p:grpSpPr>
        <p:sp>
          <p:nvSpPr>
            <p:cNvPr id="19" name="文本框 1"/>
            <p:cNvSpPr txBox="1">
              <a:spLocks noChangeArrowheads="1"/>
            </p:cNvSpPr>
            <p:nvPr/>
          </p:nvSpPr>
          <p:spPr bwMode="auto">
            <a:xfrm>
              <a:off x="880232" y="1143778"/>
              <a:ext cx="10858576" cy="1669422"/>
            </a:xfrm>
            <a:prstGeom prst="rect">
              <a:avLst/>
            </a:prstGeom>
            <a:noFill/>
            <a:ln w="9525">
              <a:noFill/>
              <a:miter lim="800000"/>
            </a:ln>
          </p:spPr>
          <p:txBody>
            <a:bodyPr wrap="square" lIns="36000" tIns="36000" rIns="36000" bIns="36000">
              <a:spAutoFit/>
            </a:bodyPr>
            <a:lstStyle/>
            <a:p>
              <a:pPr>
                <a:lnSpc>
                  <a:spcPct val="150000"/>
                </a:lnSpc>
                <a:spcAft>
                  <a:spcPct val="0"/>
                </a:spcAft>
              </a:pP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7.</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该实验的不足之处：实验中匀速拉动木块不好控制，弹簧测力计示数不稳定。改进：建议按如图</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6-17</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所示方式拉动长木板进行实验。这样改进的好处：</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①</a:t>
              </a:r>
              <a:r>
                <a:rPr lang="zh-CN" altLang="en-US" u="sng"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不必拉动木板做匀速直线运动，易于操作</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②</a:t>
              </a:r>
              <a:r>
                <a:rPr lang="zh-CN" altLang="en-US" u="sng"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弹簧测力计静止，便于读数。</a:t>
              </a:r>
              <a:endParaRPr lang="zh-CN" altLang="en-US" sz="1050" smtClean="0">
                <a:solidFill>
                  <a:srgbClr val="000000"/>
                </a:solidFill>
                <a:latin typeface="微软雅黑" panose="020b0503020204020204" pitchFamily="34" charset="-122"/>
                <a:ea typeface="微软雅黑" panose="020b0503020204020204" pitchFamily="34" charset="-122"/>
                <a:cs typeface="Times New Roman" panose="02020603050405020304"/>
              </a:endParaRPr>
            </a:p>
          </p:txBody>
        </p:sp>
        <p:pic>
          <p:nvPicPr>
            <p:cNvPr id="5" name="20RJW-77.EPS" descr="id:2147505628;FounderCES"/>
            <p:cNvPicPr/>
            <p:nvPr/>
          </p:nvPicPr>
          <p:blipFill>
            <a:blip r:embed="rId3"/>
            <a:stretch>
              <a:fillRect/>
            </a:stretch>
          </p:blipFill>
          <p:spPr>
            <a:xfrm>
              <a:off x="3237686" y="3286918"/>
              <a:ext cx="5317727" cy="1857388"/>
            </a:xfrm>
            <a:prstGeom prst="rect">
              <a:avLst/>
            </a:prstGeom>
          </p:spPr>
        </p:pic>
        <p:sp>
          <p:nvSpPr>
            <p:cNvPr id="6" name="矩形 5"/>
            <p:cNvSpPr/>
            <p:nvPr/>
          </p:nvSpPr>
          <p:spPr>
            <a:xfrm>
              <a:off x="5595140" y="5501496"/>
              <a:ext cx="1168910" cy="646331"/>
            </a:xfrm>
            <a:prstGeom prst="rect">
              <a:avLst/>
            </a:prstGeom>
          </p:spPr>
          <p:txBody>
            <a:bodyPr wrap="none">
              <a:spAutoFit/>
            </a:bodyPr>
            <a:lstStyle/>
            <a:p>
              <a:pPr algn="ctr">
                <a:lnSpc>
                  <a:spcPct val="150000"/>
                </a:lnSpc>
                <a:spcAft>
                  <a:spcPct val="0"/>
                </a:spcAft>
              </a:pP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图</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6-17</a:t>
              </a:r>
              <a:endParaRPr lang="zh-CN" altLang="en-US" sz="1050">
                <a:solidFill>
                  <a:srgbClr val="000000"/>
                </a:solidFill>
                <a:latin typeface="微软雅黑" panose="020b0503020204020204" pitchFamily="34" charset="-122"/>
                <a:ea typeface="微软雅黑" panose="020b0503020204020204" pitchFamily="34" charset="-122"/>
                <a:cs typeface="Times New Roman" panose="02020603050405020304"/>
              </a:endParaRPr>
            </a:p>
          </p:txBody>
        </p:sp>
      </p:grpSp>
    </p:spTree>
  </p:cSld>
  <p:clrMapOvr>
    <a:masterClrMapping/>
  </p:clrMapOvr>
  <p:transition>
    <p:fade/>
  </p:transition>
  <p:timing/>
</p:sld>
</file>

<file path=ppt/slides/slide5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19" name="文本框 1"/>
          <p:cNvSpPr txBox="1">
            <a:spLocks noChangeArrowheads="1"/>
          </p:cNvSpPr>
          <p:nvPr/>
        </p:nvSpPr>
        <p:spPr bwMode="auto">
          <a:xfrm>
            <a:off x="880232" y="858026"/>
            <a:ext cx="10858576" cy="2223420"/>
          </a:xfrm>
          <a:prstGeom prst="rect">
            <a:avLst/>
          </a:prstGeom>
          <a:noFill/>
          <a:ln w="9525">
            <a:noFill/>
            <a:miter lim="800000"/>
          </a:ln>
        </p:spPr>
        <p:txBody>
          <a:bodyPr wrap="square" lIns="36000" tIns="36000" rIns="36000" bIns="36000">
            <a:spAutoFit/>
          </a:bodyPr>
          <a:lstStyle/>
          <a:p>
            <a:pPr>
              <a:lnSpc>
                <a:spcPct val="150000"/>
              </a:lnSpc>
              <a:spcAft>
                <a:spcPct val="0"/>
              </a:spcAft>
            </a:pPr>
            <a:r>
              <a:rPr lang="zh-CN" altLang="en-US" b="1" smtClean="0">
                <a:solidFill>
                  <a:srgbClr val="000000"/>
                </a:solidFill>
                <a:latin typeface="微软雅黑" panose="020b0503020204020204" pitchFamily="34" charset="-122"/>
                <a:ea typeface="微软雅黑" panose="020b0503020204020204" pitchFamily="34" charset="-122"/>
                <a:cs typeface="Times New Roman" panose="02020603050405020304"/>
              </a:rPr>
              <a:t>例</a:t>
            </a:r>
            <a:r>
              <a:rPr lang="en-US" b="1" smtClean="0">
                <a:solidFill>
                  <a:srgbClr val="000000"/>
                </a:solidFill>
                <a:latin typeface="微软雅黑" panose="020b0503020204020204" pitchFamily="34" charset="-122"/>
                <a:ea typeface="微软雅黑" panose="020b0503020204020204" pitchFamily="34" charset="-122"/>
                <a:cs typeface="Times New Roman" panose="02020603050405020304"/>
              </a:rPr>
              <a:t>3 </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在“探究影响滑动摩擦力大小因素”的实验中，小英做了如图6-18甲所示的三次实验，用到了一个弹簧测力计、一个木块、一个砝码、两个材料相同但表面粗糙程度不同的长木板，实验中第1次和第2次用相同的长木板，第3次用表面更加粗糙的长木板。</a:t>
            </a:r>
            <a:endParaRPr lang="en-US" smtClean="0">
              <a:solidFill>
                <a:srgbClr val="000000"/>
              </a:solidFill>
              <a:latin typeface="微软雅黑" panose="020b0503020204020204" pitchFamily="34" charset="-122"/>
              <a:ea typeface="微软雅黑" panose="020b0503020204020204" pitchFamily="34" charset="-122"/>
              <a:cs typeface="Times New Roman" panose="02020603050405020304"/>
            </a:endParaRPr>
          </a:p>
        </p:txBody>
      </p:sp>
      <p:sp>
        <p:nvSpPr>
          <p:cNvPr id="4" name="TextBox 3"/>
          <p:cNvSpPr txBox="1"/>
          <p:nvPr/>
        </p:nvSpPr>
        <p:spPr>
          <a:xfrm>
            <a:off x="4050" y="1929596"/>
            <a:ext cx="447609" cy="3143272"/>
          </a:xfrm>
          <a:prstGeom prst="rect">
            <a:avLst/>
          </a:prstGeom>
          <a:noFill/>
        </p:spPr>
        <p:txBody>
          <a:bodyPr vert="eaVert" wrap="square" lIns="72000" tIns="36000" rIns="36000" bIns="36000" rtlCol="0" anchor="ctr" anchorCtr="0">
            <a:spAutoFit/>
          </a:bodyPr>
          <a:lstStyle/>
          <a:p>
            <a:r>
              <a:rPr lang="zh-CN" altLang="en-US" sz="2200" spc="600" smtClean="0">
                <a:solidFill>
                  <a:schemeClr val="bg1"/>
                </a:solidFill>
                <a:latin typeface="微软雅黑" panose="020b0503020204020204" pitchFamily="34" charset="-122"/>
                <a:ea typeface="微软雅黑" panose="020b0503020204020204" pitchFamily="34" charset="-122"/>
              </a:rPr>
              <a:t>实验突破 素养提升</a:t>
            </a:r>
            <a:endParaRPr lang="zh-CN" altLang="en-US" sz="2200" spc="600" smtClean="0">
              <a:solidFill>
                <a:schemeClr val="bg1"/>
              </a:solidFill>
              <a:latin typeface="微软雅黑" panose="020b0503020204020204" pitchFamily="34" charset="-122"/>
              <a:ea typeface="微软雅黑" panose="020b0503020204020204" pitchFamily="34" charset="-122"/>
            </a:endParaRPr>
          </a:p>
        </p:txBody>
      </p:sp>
      <p:pic>
        <p:nvPicPr>
          <p:cNvPr id="5" name="21FAWLS40.EPS" descr="id:2147505642;FounderCES"/>
          <p:cNvPicPr/>
          <p:nvPr/>
        </p:nvPicPr>
        <p:blipFill>
          <a:blip r:embed="rId3"/>
          <a:stretch>
            <a:fillRect/>
          </a:stretch>
        </p:blipFill>
        <p:spPr>
          <a:xfrm>
            <a:off x="3952066" y="3072604"/>
            <a:ext cx="4429156" cy="2884512"/>
          </a:xfrm>
          <a:prstGeom prst="rect">
            <a:avLst/>
          </a:prstGeom>
        </p:spPr>
      </p:pic>
      <p:sp>
        <p:nvSpPr>
          <p:cNvPr id="6" name="矩形 5"/>
          <p:cNvSpPr/>
          <p:nvPr/>
        </p:nvSpPr>
        <p:spPr>
          <a:xfrm>
            <a:off x="5595140" y="6144438"/>
            <a:ext cx="1168910" cy="646331"/>
          </a:xfrm>
          <a:prstGeom prst="rect">
            <a:avLst/>
          </a:prstGeom>
        </p:spPr>
        <p:txBody>
          <a:bodyPr wrap="none">
            <a:spAutoFit/>
          </a:bodyPr>
          <a:lstStyle/>
          <a:p>
            <a:pPr algn="ctr">
              <a:lnSpc>
                <a:spcPct val="150000"/>
              </a:lnSpc>
              <a:spcAft>
                <a:spcPct val="0"/>
              </a:spcAft>
            </a:pP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图</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6-18</a:t>
            </a:r>
            <a:endParaRPr lang="zh-CN" altLang="en-US">
              <a:solidFill>
                <a:srgbClr val="000000"/>
              </a:solidFill>
              <a:latin typeface="微软雅黑" panose="020b0503020204020204" pitchFamily="34" charset="-122"/>
              <a:ea typeface="微软雅黑" panose="020b0503020204020204" pitchFamily="34" charset="-122"/>
              <a:cs typeface="Times New Roman" panose="02020603050405020304"/>
            </a:endParaRPr>
          </a:p>
        </p:txBody>
      </p:sp>
    </p:spTree>
  </p:cSld>
  <p:clrMapOvr>
    <a:masterClrMapping/>
  </p:clrMapOvr>
  <p:transition>
    <p:fade/>
  </p:transition>
  <p:timing/>
</p:sld>
</file>

<file path=ppt/slides/slide5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19" name="文本框 1"/>
          <p:cNvSpPr txBox="1">
            <a:spLocks noChangeArrowheads="1"/>
          </p:cNvSpPr>
          <p:nvPr/>
        </p:nvSpPr>
        <p:spPr bwMode="auto">
          <a:xfrm>
            <a:off x="880232" y="1500968"/>
            <a:ext cx="10858576" cy="2777418"/>
          </a:xfrm>
          <a:prstGeom prst="rect">
            <a:avLst/>
          </a:prstGeom>
          <a:noFill/>
          <a:ln w="9525">
            <a:noFill/>
            <a:miter lim="800000"/>
          </a:ln>
        </p:spPr>
        <p:txBody>
          <a:bodyPr wrap="square" lIns="36000" tIns="36000" rIns="36000" bIns="36000">
            <a:spAutoFit/>
          </a:bodyPr>
          <a:lstStyle/>
          <a:p>
            <a:pPr>
              <a:lnSpc>
                <a:spcPct val="150000"/>
              </a:lnSpc>
              <a:spcAft>
                <a:spcPct val="0"/>
              </a:spcAft>
            </a:pP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1</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）同组的小芳发现小英在第</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1</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次实验中出现了如图乙所示的操作，操作中的错误是</a:t>
            </a:r>
            <a:r>
              <a:rPr lang="zh-CN" altLang="en-US" u="sng"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 </a:t>
            </a:r>
            <a:endPar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ct val="0"/>
              </a:spcAft>
            </a:pP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2</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）比较第</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1</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2</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两次实验，是为了探究</a:t>
            </a:r>
            <a:r>
              <a:rPr lang="zh-CN" altLang="en-US" u="sng"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对滑动摩擦力大小的影响。</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 </a:t>
            </a:r>
            <a:endPar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ct val="0"/>
              </a:spcAft>
            </a:pP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3</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）比较第</a:t>
            </a:r>
            <a:r>
              <a:rPr lang="zh-CN" altLang="en-US" u="sng"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（填实验序号）两次实验，是为了探究滑动摩擦力的大小与接触面粗糙程度的关系。</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 </a:t>
            </a:r>
            <a:endParaRPr lang="zh-CN">
              <a:solidFill>
                <a:srgbClr val="000000"/>
              </a:solidFill>
              <a:latin typeface="微软雅黑" panose="020b0503020204020204" pitchFamily="34" charset="-122"/>
              <a:ea typeface="微软雅黑" panose="020b0503020204020204" pitchFamily="34" charset="-122"/>
              <a:cs typeface="Times New Roman" panose="02020603050405020304"/>
            </a:endParaRPr>
          </a:p>
        </p:txBody>
      </p:sp>
      <p:sp>
        <p:nvSpPr>
          <p:cNvPr id="4" name="TextBox 3"/>
          <p:cNvSpPr txBox="1"/>
          <p:nvPr/>
        </p:nvSpPr>
        <p:spPr>
          <a:xfrm>
            <a:off x="4050" y="1929596"/>
            <a:ext cx="447609" cy="3143272"/>
          </a:xfrm>
          <a:prstGeom prst="rect">
            <a:avLst/>
          </a:prstGeom>
          <a:noFill/>
        </p:spPr>
        <p:txBody>
          <a:bodyPr vert="eaVert" wrap="square" lIns="72000" tIns="36000" rIns="36000" bIns="36000" rtlCol="0" anchor="ctr" anchorCtr="0">
            <a:spAutoFit/>
          </a:bodyPr>
          <a:lstStyle/>
          <a:p>
            <a:r>
              <a:rPr lang="zh-CN" altLang="en-US" sz="2200" spc="600" smtClean="0">
                <a:solidFill>
                  <a:schemeClr val="bg1"/>
                </a:solidFill>
                <a:latin typeface="微软雅黑" panose="020b0503020204020204" pitchFamily="34" charset="-122"/>
                <a:ea typeface="微软雅黑" panose="020b0503020204020204" pitchFamily="34" charset="-122"/>
              </a:rPr>
              <a:t>实验突破 素养提升</a:t>
            </a:r>
            <a:endParaRPr lang="zh-CN" altLang="en-US" sz="2200" spc="600" smtClean="0">
              <a:solidFill>
                <a:schemeClr val="bg1"/>
              </a:solidFill>
              <a:latin typeface="微软雅黑" panose="020b0503020204020204" pitchFamily="34" charset="-122"/>
              <a:ea typeface="微软雅黑" panose="020b0503020204020204" pitchFamily="34" charset="-122"/>
            </a:endParaRPr>
          </a:p>
        </p:txBody>
      </p:sp>
      <p:sp>
        <p:nvSpPr>
          <p:cNvPr id="5" name="文本框 1"/>
          <p:cNvSpPr txBox="1">
            <a:spLocks noChangeArrowheads="1"/>
          </p:cNvSpPr>
          <p:nvPr/>
        </p:nvSpPr>
        <p:spPr bwMode="auto">
          <a:xfrm>
            <a:off x="1737488" y="1929596"/>
            <a:ext cx="2842692" cy="561427"/>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2400" b="1" smtClean="0">
                <a:solidFill>
                  <a:srgbClr val="A50021"/>
                </a:solidFill>
                <a:latin typeface="微软雅黑" panose="020b0503020204020204" pitchFamily="34" charset="-122"/>
                <a:ea typeface="微软雅黑" panose="020b0503020204020204" pitchFamily="34" charset="-122"/>
              </a:rPr>
              <a:t>没有水平匀速拉木块</a:t>
            </a:r>
            <a:endParaRPr lang="en-US" altLang="zh-CN" sz="2400" b="1">
              <a:solidFill>
                <a:srgbClr val="A50021"/>
              </a:solidFill>
              <a:latin typeface="微软雅黑" panose="020b0503020204020204" pitchFamily="34" charset="-122"/>
              <a:ea typeface="微软雅黑" panose="020b0503020204020204" pitchFamily="34" charset="-122"/>
            </a:endParaRPr>
          </a:p>
        </p:txBody>
      </p:sp>
      <p:sp>
        <p:nvSpPr>
          <p:cNvPr id="6" name="文本框 1"/>
          <p:cNvSpPr txBox="1">
            <a:spLocks noChangeArrowheads="1"/>
          </p:cNvSpPr>
          <p:nvPr/>
        </p:nvSpPr>
        <p:spPr bwMode="auto">
          <a:xfrm>
            <a:off x="6666710" y="2501100"/>
            <a:ext cx="688256" cy="561427"/>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2400" b="1" smtClean="0">
                <a:solidFill>
                  <a:srgbClr val="A50021"/>
                </a:solidFill>
                <a:latin typeface="微软雅黑" panose="020b0503020204020204" pitchFamily="34" charset="-122"/>
                <a:ea typeface="微软雅黑" panose="020b0503020204020204" pitchFamily="34" charset="-122"/>
              </a:rPr>
              <a:t>压力</a:t>
            </a:r>
            <a:endParaRPr lang="en-US" altLang="zh-CN" sz="2400" b="1">
              <a:solidFill>
                <a:srgbClr val="A50021"/>
              </a:solidFill>
              <a:latin typeface="微软雅黑" panose="020b0503020204020204" pitchFamily="34" charset="-122"/>
              <a:ea typeface="微软雅黑" panose="020b0503020204020204" pitchFamily="34" charset="-122"/>
            </a:endParaRPr>
          </a:p>
        </p:txBody>
      </p:sp>
      <p:sp>
        <p:nvSpPr>
          <p:cNvPr id="7" name="文本框 1"/>
          <p:cNvSpPr txBox="1">
            <a:spLocks noChangeArrowheads="1"/>
          </p:cNvSpPr>
          <p:nvPr/>
        </p:nvSpPr>
        <p:spPr bwMode="auto">
          <a:xfrm>
            <a:off x="3023372" y="3072604"/>
            <a:ext cx="758788" cy="561427"/>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en-US" altLang="zh-CN" sz="2400" b="1" smtClean="0">
                <a:solidFill>
                  <a:srgbClr val="A50021"/>
                </a:solidFill>
                <a:latin typeface="微软雅黑" panose="020b0503020204020204" pitchFamily="34" charset="-122"/>
                <a:ea typeface="微软雅黑" panose="020b0503020204020204" pitchFamily="34" charset="-122"/>
              </a:rPr>
              <a:t>2</a:t>
            </a:r>
            <a:r>
              <a:rPr lang="zh-CN" altLang="en-US" sz="2400" b="1" smtClean="0">
                <a:solidFill>
                  <a:srgbClr val="A50021"/>
                </a:solidFill>
                <a:latin typeface="微软雅黑" panose="020b0503020204020204" pitchFamily="34" charset="-122"/>
                <a:ea typeface="微软雅黑" panose="020b0503020204020204" pitchFamily="34" charset="-122"/>
              </a:rPr>
              <a:t>、</a:t>
            </a:r>
            <a:r>
              <a:rPr lang="en-US" altLang="zh-CN" sz="2400" b="1" smtClean="0">
                <a:solidFill>
                  <a:srgbClr val="A50021"/>
                </a:solidFill>
                <a:latin typeface="微软雅黑" panose="020b0503020204020204" pitchFamily="34" charset="-122"/>
                <a:ea typeface="微软雅黑" panose="020b0503020204020204" pitchFamily="34" charset="-122"/>
              </a:rPr>
              <a:t>3</a:t>
            </a:r>
            <a:endParaRPr lang="en-US" altLang="zh-CN" sz="2400" b="1">
              <a:solidFill>
                <a:srgbClr val="A50021"/>
              </a:solidFill>
              <a:latin typeface="微软雅黑" panose="020b0503020204020204" pitchFamily="34" charset="-122"/>
              <a:ea typeface="微软雅黑" panose="020b0503020204020204" pitchFamily="34" charset="-122"/>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5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19" name="文本框 1"/>
          <p:cNvSpPr txBox="1">
            <a:spLocks noChangeArrowheads="1"/>
          </p:cNvSpPr>
          <p:nvPr/>
        </p:nvSpPr>
        <p:spPr bwMode="auto">
          <a:xfrm>
            <a:off x="880232" y="1429530"/>
            <a:ext cx="10501386" cy="3950688"/>
          </a:xfrm>
          <a:prstGeom prst="rect">
            <a:avLst/>
          </a:prstGeom>
          <a:noFill/>
          <a:ln w="9525">
            <a:noFill/>
            <a:miter lim="800000"/>
          </a:ln>
        </p:spPr>
        <p:txBody>
          <a:bodyPr wrap="square" lIns="36000" tIns="36000" rIns="36000" bIns="36000">
            <a:spAutoFit/>
          </a:bodyPr>
          <a:lstStyle/>
          <a:p>
            <a:pPr>
              <a:lnSpc>
                <a:spcPct val="150000"/>
              </a:lnSpc>
              <a:spcAft>
                <a:spcPct val="0"/>
              </a:spcAft>
            </a:pP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4</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）刚开始小英做第</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1</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次实验时控制不好力度，拉力随时间变化的图像如图丙所示，木块的速度随时间变化的图像如图丁所示，则木块在第</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7 s</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时受到的摩擦力为</a:t>
            </a:r>
            <a:r>
              <a:rPr lang="zh-CN" altLang="en-US" u="sng"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N</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 </a:t>
            </a:r>
            <a:endPar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ct val="0"/>
              </a:spcAft>
            </a:pP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5</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）小芳同学将实验方法进行了改进，实验装置如图戊所示，将弹簧测力计一端固定，另一端钩住木块，木块下面是一长木板，实验时拉着长木板沿水平地面向右运动，实验中长木板</a:t>
            </a:r>
            <a:r>
              <a:rPr lang="zh-CN" altLang="en-US" u="sng"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（选填“需要”或“不需要”）做匀速直线运动，此时木块受到的摩擦力大小为</a:t>
            </a:r>
            <a:r>
              <a:rPr lang="zh-CN" altLang="en-US" u="sng"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N</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 </a:t>
            </a:r>
            <a:endParaRPr lang="zh-CN">
              <a:solidFill>
                <a:srgbClr val="000000"/>
              </a:solidFill>
              <a:latin typeface="微软雅黑" panose="020b0503020204020204" pitchFamily="34" charset="-122"/>
              <a:ea typeface="微软雅黑" panose="020b0503020204020204" pitchFamily="34" charset="-122"/>
              <a:cs typeface="Times New Roman" panose="02020603050405020304"/>
            </a:endParaRPr>
          </a:p>
        </p:txBody>
      </p:sp>
      <p:sp>
        <p:nvSpPr>
          <p:cNvPr id="4" name="TextBox 3"/>
          <p:cNvSpPr txBox="1"/>
          <p:nvPr/>
        </p:nvSpPr>
        <p:spPr>
          <a:xfrm>
            <a:off x="4050" y="1929596"/>
            <a:ext cx="447609" cy="3143272"/>
          </a:xfrm>
          <a:prstGeom prst="rect">
            <a:avLst/>
          </a:prstGeom>
          <a:noFill/>
        </p:spPr>
        <p:txBody>
          <a:bodyPr vert="eaVert" wrap="square" lIns="72000" tIns="36000" rIns="36000" bIns="36000" rtlCol="0" anchor="ctr" anchorCtr="0">
            <a:spAutoFit/>
          </a:bodyPr>
          <a:lstStyle/>
          <a:p>
            <a:r>
              <a:rPr lang="zh-CN" altLang="en-US" sz="2200" spc="600" smtClean="0">
                <a:solidFill>
                  <a:schemeClr val="bg1"/>
                </a:solidFill>
                <a:latin typeface="微软雅黑" panose="020b0503020204020204" pitchFamily="34" charset="-122"/>
                <a:ea typeface="微软雅黑" panose="020b0503020204020204" pitchFamily="34" charset="-122"/>
              </a:rPr>
              <a:t>实验突破 素养提升</a:t>
            </a:r>
            <a:endParaRPr lang="zh-CN" altLang="en-US" sz="2200" spc="600" smtClean="0">
              <a:solidFill>
                <a:schemeClr val="bg1"/>
              </a:solidFill>
              <a:latin typeface="微软雅黑" panose="020b0503020204020204" pitchFamily="34" charset="-122"/>
              <a:ea typeface="微软雅黑" panose="020b0503020204020204" pitchFamily="34" charset="-122"/>
            </a:endParaRPr>
          </a:p>
        </p:txBody>
      </p:sp>
      <p:sp>
        <p:nvSpPr>
          <p:cNvPr id="5" name="文本框 1"/>
          <p:cNvSpPr txBox="1">
            <a:spLocks noChangeArrowheads="1"/>
          </p:cNvSpPr>
          <p:nvPr/>
        </p:nvSpPr>
        <p:spPr bwMode="auto">
          <a:xfrm>
            <a:off x="2308992" y="2501100"/>
            <a:ext cx="261857" cy="561427"/>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en-US" altLang="zh-CN" sz="2400" b="1" smtClean="0">
                <a:solidFill>
                  <a:srgbClr val="A50021"/>
                </a:solidFill>
                <a:latin typeface="微软雅黑" panose="020b0503020204020204" pitchFamily="34" charset="-122"/>
                <a:ea typeface="微软雅黑" panose="020b0503020204020204" pitchFamily="34" charset="-122"/>
              </a:rPr>
              <a:t>3</a:t>
            </a:r>
            <a:endParaRPr lang="en-US" altLang="zh-CN" sz="2400" b="1">
              <a:solidFill>
                <a:srgbClr val="A50021"/>
              </a:solidFill>
              <a:latin typeface="微软雅黑" panose="020b0503020204020204" pitchFamily="34" charset="-122"/>
              <a:ea typeface="微软雅黑" panose="020b0503020204020204" pitchFamily="34" charset="-122"/>
            </a:endParaRPr>
          </a:p>
        </p:txBody>
      </p:sp>
      <p:sp>
        <p:nvSpPr>
          <p:cNvPr id="6" name="文本框 1"/>
          <p:cNvSpPr txBox="1">
            <a:spLocks noChangeArrowheads="1"/>
          </p:cNvSpPr>
          <p:nvPr/>
        </p:nvSpPr>
        <p:spPr bwMode="auto">
          <a:xfrm>
            <a:off x="5023636" y="4072736"/>
            <a:ext cx="996033" cy="561427"/>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2400" b="1" smtClean="0">
                <a:solidFill>
                  <a:srgbClr val="A50021"/>
                </a:solidFill>
                <a:latin typeface="微软雅黑" panose="020b0503020204020204" pitchFamily="34" charset="-122"/>
                <a:ea typeface="微软雅黑" panose="020b0503020204020204" pitchFamily="34" charset="-122"/>
              </a:rPr>
              <a:t>不需要</a:t>
            </a:r>
            <a:endParaRPr lang="en-US" altLang="zh-CN" sz="2400" b="1">
              <a:solidFill>
                <a:srgbClr val="A50021"/>
              </a:solidFill>
              <a:latin typeface="微软雅黑" panose="020b0503020204020204" pitchFamily="34" charset="-122"/>
              <a:ea typeface="微软雅黑" panose="020b0503020204020204" pitchFamily="34" charset="-122"/>
            </a:endParaRPr>
          </a:p>
        </p:txBody>
      </p:sp>
      <p:sp>
        <p:nvSpPr>
          <p:cNvPr id="7" name="文本框 1"/>
          <p:cNvSpPr txBox="1">
            <a:spLocks noChangeArrowheads="1"/>
          </p:cNvSpPr>
          <p:nvPr/>
        </p:nvSpPr>
        <p:spPr bwMode="auto">
          <a:xfrm>
            <a:off x="6809586" y="4572802"/>
            <a:ext cx="539177" cy="561427"/>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en-US" altLang="zh-CN" sz="2400" b="1" smtClean="0">
                <a:solidFill>
                  <a:srgbClr val="A50021"/>
                </a:solidFill>
                <a:latin typeface="微软雅黑" panose="020b0503020204020204" pitchFamily="34" charset="-122"/>
                <a:ea typeface="微软雅黑" panose="020b0503020204020204" pitchFamily="34" charset="-122"/>
              </a:rPr>
              <a:t>2.9</a:t>
            </a:r>
            <a:endParaRPr lang="en-US" altLang="zh-CN" sz="2400" b="1">
              <a:solidFill>
                <a:srgbClr val="A50021"/>
              </a:solidFill>
              <a:latin typeface="微软雅黑" panose="020b0503020204020204" pitchFamily="34" charset="-122"/>
              <a:ea typeface="微软雅黑" panose="020b0503020204020204" pitchFamily="34" charset="-122"/>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5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19" name="文本框 1"/>
          <p:cNvSpPr txBox="1">
            <a:spLocks noChangeArrowheads="1"/>
          </p:cNvSpPr>
          <p:nvPr/>
        </p:nvSpPr>
        <p:spPr bwMode="auto">
          <a:xfrm>
            <a:off x="951670" y="1801548"/>
            <a:ext cx="10858576" cy="2842692"/>
          </a:xfrm>
          <a:prstGeom prst="rect">
            <a:avLst/>
          </a:prstGeom>
          <a:noFill/>
          <a:ln w="9525">
            <a:noFill/>
            <a:miter lim="800000"/>
          </a:ln>
        </p:spPr>
        <p:txBody>
          <a:bodyPr wrap="square" lIns="36000" tIns="36000" rIns="36000" bIns="36000">
            <a:spAutoFit/>
          </a:bodyPr>
          <a:lstStyle/>
          <a:p>
            <a:pPr>
              <a:lnSpc>
                <a:spcPct val="150000"/>
              </a:lnSpc>
              <a:spcAft>
                <a:spcPct val="0"/>
              </a:spcAft>
            </a:pP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6</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）实验完毕后，小芳又猜想：滑动摩擦力大小可能还与接触面积有关。她将木块切去一半，重复图甲第</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1</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次的操作过程。结果发现弹簧测力计的示数发生了变化，于是得出结论：滑动摩擦力的大小与接触面积的大小有关，你认为小芳的结论可靠吗</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说明理由。</a:t>
            </a:r>
            <a:r>
              <a:rPr lang="en-US" u="sng"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endPar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ct val="0"/>
              </a:spcAft>
            </a:pPr>
            <a:r>
              <a:rPr lang="zh-CN" altLang="en-US" u="sng"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 </a:t>
            </a:r>
            <a:endParaRPr lang="zh-CN">
              <a:solidFill>
                <a:srgbClr val="000000"/>
              </a:solidFill>
              <a:latin typeface="微软雅黑" panose="020b0503020204020204" pitchFamily="34" charset="-122"/>
              <a:ea typeface="微软雅黑" panose="020b0503020204020204" pitchFamily="34" charset="-122"/>
              <a:cs typeface="Times New Roman" panose="02020603050405020304"/>
            </a:endParaRPr>
          </a:p>
        </p:txBody>
      </p:sp>
      <p:sp>
        <p:nvSpPr>
          <p:cNvPr id="4" name="TextBox 3"/>
          <p:cNvSpPr txBox="1"/>
          <p:nvPr/>
        </p:nvSpPr>
        <p:spPr>
          <a:xfrm>
            <a:off x="4050" y="1929596"/>
            <a:ext cx="447609" cy="3143272"/>
          </a:xfrm>
          <a:prstGeom prst="rect">
            <a:avLst/>
          </a:prstGeom>
          <a:noFill/>
        </p:spPr>
        <p:txBody>
          <a:bodyPr vert="eaVert" wrap="square" lIns="72000" tIns="36000" rIns="36000" bIns="36000" rtlCol="0" anchor="ctr" anchorCtr="0">
            <a:spAutoFit/>
          </a:bodyPr>
          <a:lstStyle/>
          <a:p>
            <a:r>
              <a:rPr lang="zh-CN" altLang="en-US" sz="2200" spc="600" smtClean="0">
                <a:solidFill>
                  <a:schemeClr val="bg1"/>
                </a:solidFill>
                <a:latin typeface="微软雅黑" panose="020b0503020204020204" pitchFamily="34" charset="-122"/>
                <a:ea typeface="微软雅黑" panose="020b0503020204020204" pitchFamily="34" charset="-122"/>
              </a:rPr>
              <a:t>实验突破 素养提升</a:t>
            </a:r>
            <a:endParaRPr lang="zh-CN" altLang="en-US" sz="2200" spc="600" smtClean="0">
              <a:solidFill>
                <a:schemeClr val="bg1"/>
              </a:solidFill>
              <a:latin typeface="微软雅黑" panose="020b0503020204020204" pitchFamily="34" charset="-122"/>
              <a:ea typeface="微软雅黑" panose="020b0503020204020204" pitchFamily="34" charset="-122"/>
            </a:endParaRPr>
          </a:p>
        </p:txBody>
      </p:sp>
      <p:sp>
        <p:nvSpPr>
          <p:cNvPr id="5" name="文本框 1"/>
          <p:cNvSpPr txBox="1">
            <a:spLocks noChangeArrowheads="1"/>
          </p:cNvSpPr>
          <p:nvPr/>
        </p:nvSpPr>
        <p:spPr bwMode="auto">
          <a:xfrm>
            <a:off x="1094546" y="3358356"/>
            <a:ext cx="10429948" cy="1180699"/>
          </a:xfrm>
          <a:prstGeom prst="rect">
            <a:avLst/>
          </a:prstGeom>
          <a:noFill/>
          <a:ln w="9525">
            <a:noFill/>
            <a:miter lim="800000"/>
          </a:ln>
        </p:spPr>
        <p:txBody>
          <a:bodyPr wrap="squar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2400" b="1" smtClean="0">
                <a:solidFill>
                  <a:srgbClr val="A50021"/>
                </a:solidFill>
                <a:latin typeface="微软雅黑" panose="020b0503020204020204" pitchFamily="34" charset="-122"/>
                <a:ea typeface="微软雅黑" panose="020b0503020204020204" pitchFamily="34" charset="-122"/>
              </a:rPr>
              <a:t>                                      不可靠，因为她在改变接触面积时，没有保持压力大小一定</a:t>
            </a:r>
            <a:endParaRPr lang="en-US" altLang="zh-CN" sz="2400" b="1">
              <a:solidFill>
                <a:srgbClr val="A50021"/>
              </a:solidFill>
              <a:latin typeface="微软雅黑" panose="020b0503020204020204" pitchFamily="34" charset="-122"/>
              <a:ea typeface="微软雅黑" panose="020b0503020204020204" pitchFamily="34" charset="-122"/>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TextBox 4"/>
          <p:cNvSpPr txBox="1"/>
          <p:nvPr/>
        </p:nvSpPr>
        <p:spPr>
          <a:xfrm>
            <a:off x="4049" y="1929596"/>
            <a:ext cx="447609" cy="3143272"/>
          </a:xfrm>
          <a:prstGeom prst="rect">
            <a:avLst/>
          </a:prstGeom>
          <a:noFill/>
        </p:spPr>
        <p:txBody>
          <a:bodyPr vert="eaVert" wrap="square" lIns="72000" tIns="36000" rIns="36000" bIns="36000" rtlCol="0" anchor="ctr" anchorCtr="0">
            <a:spAutoFit/>
          </a:bodyPr>
          <a:lstStyle/>
          <a:p>
            <a:r>
              <a:rPr lang="zh-CN" altLang="en-US" sz="2200" spc="600" smtClean="0">
                <a:solidFill>
                  <a:schemeClr val="bg1"/>
                </a:solidFill>
                <a:latin typeface="微软雅黑" panose="020b0503020204020204" pitchFamily="34" charset="-122"/>
                <a:ea typeface="微软雅黑" panose="020b0503020204020204" pitchFamily="34" charset="-122"/>
              </a:rPr>
              <a:t>设计实验 拓展提升</a:t>
            </a:r>
            <a:endParaRPr lang="zh-CN" altLang="en-US" sz="2200" spc="600" smtClean="0">
              <a:solidFill>
                <a:schemeClr val="bg1"/>
              </a:solidFill>
              <a:latin typeface="微软雅黑" panose="020b0503020204020204" pitchFamily="34" charset="-122"/>
              <a:ea typeface="微软雅黑" panose="020b0503020204020204" pitchFamily="34" charset="-122"/>
            </a:endParaRPr>
          </a:p>
        </p:txBody>
      </p:sp>
      <p:sp>
        <p:nvSpPr>
          <p:cNvPr id="4" name="文本框 1"/>
          <p:cNvSpPr txBox="1">
            <a:spLocks noChangeArrowheads="1"/>
          </p:cNvSpPr>
          <p:nvPr/>
        </p:nvSpPr>
        <p:spPr bwMode="auto">
          <a:xfrm>
            <a:off x="880232" y="929464"/>
            <a:ext cx="10858576" cy="3396690"/>
          </a:xfrm>
          <a:prstGeom prst="rect">
            <a:avLst/>
          </a:prstGeom>
          <a:noFill/>
          <a:ln w="9525">
            <a:noFill/>
            <a:miter lim="800000"/>
          </a:ln>
        </p:spPr>
        <p:txBody>
          <a:bodyPr wrap="square" lIns="36000" tIns="36000" rIns="36000" bIns="36000">
            <a:spAutoFit/>
          </a:bodyPr>
          <a:lstStyle/>
          <a:p>
            <a:pPr>
              <a:lnSpc>
                <a:spcPct val="150000"/>
              </a:lnSpc>
              <a:spcAft>
                <a:spcPct val="0"/>
              </a:spcAft>
            </a:pPr>
            <a:r>
              <a:rPr lang="en-US" b="1" smtClean="0">
                <a:solidFill>
                  <a:srgbClr val="000000"/>
                </a:solidFill>
                <a:latin typeface="微软雅黑" panose="020b0503020204020204" pitchFamily="34" charset="-122"/>
                <a:ea typeface="微软雅黑" panose="020b0503020204020204" pitchFamily="34" charset="-122"/>
                <a:cs typeface="Times New Roman" panose="02020603050405020304"/>
              </a:rPr>
              <a:t>1.</a:t>
            </a:r>
            <a:r>
              <a:rPr lang="en-US" altLang="zh-CN" b="1" smtClean="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zh-CN" altLang="en-US" b="1" smtClean="0">
                <a:solidFill>
                  <a:srgbClr val="000000"/>
                </a:solidFill>
                <a:latin typeface="微软雅黑" panose="020b0503020204020204" pitchFamily="34" charset="-122"/>
                <a:ea typeface="微软雅黑" panose="020b0503020204020204" pitchFamily="34" charset="-122"/>
                <a:cs typeface="Times New Roman" panose="02020603050405020304"/>
              </a:rPr>
              <a:t>证明玻璃瓶可发生微小形变</a:t>
            </a:r>
            <a:r>
              <a:rPr lang="en-US" altLang="zh-CN" b="1" smtClean="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用玻璃瓶、带有细玻璃管的橡胶塞、容器和水，来证明玻璃瓶可发生微小形变。</a:t>
            </a:r>
            <a:endPar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ct val="0"/>
              </a:spcAft>
            </a:pP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1</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）器材的安装：</a:t>
            </a:r>
            <a:r>
              <a:rPr lang="en-US" u="sng"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a:t>
            </a:r>
            <a:endPar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ct val="0"/>
              </a:spcAft>
            </a:pP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2</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）操作的方法：</a:t>
            </a:r>
            <a:r>
              <a:rPr lang="en-US" u="sng"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zh-CN" altLang="en-US" u="sng"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endParaRPr lang="en-US" altLang="zh-CN"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ct val="0"/>
              </a:spcAft>
            </a:pP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3</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）发生的现象：</a:t>
            </a:r>
            <a:r>
              <a:rPr lang="zh-CN" altLang="en-US" u="sng"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a:t>
            </a:r>
            <a:endPar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ct val="0"/>
              </a:spcAft>
            </a:pP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4</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）玻璃瓶发生微小形变的原因：</a:t>
            </a:r>
            <a:r>
              <a:rPr lang="zh-CN" altLang="en-US" u="sng"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a:t>
            </a:r>
            <a:endParaRPr lang="zh-CN">
              <a:solidFill>
                <a:srgbClr val="000000"/>
              </a:solidFill>
              <a:latin typeface="微软雅黑" panose="020b0503020204020204" pitchFamily="34" charset="-122"/>
              <a:ea typeface="微软雅黑" panose="020b0503020204020204" pitchFamily="34" charset="-122"/>
              <a:cs typeface="Times New Roman" panose="02020603050405020304"/>
            </a:endParaRPr>
          </a:p>
        </p:txBody>
      </p:sp>
      <p:sp>
        <p:nvSpPr>
          <p:cNvPr id="6" name="文本框 1"/>
          <p:cNvSpPr txBox="1">
            <a:spLocks noChangeArrowheads="1"/>
          </p:cNvSpPr>
          <p:nvPr/>
        </p:nvSpPr>
        <p:spPr bwMode="auto">
          <a:xfrm>
            <a:off x="3666314" y="1929596"/>
            <a:ext cx="7151564" cy="561427"/>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2400" b="1" smtClean="0">
                <a:solidFill>
                  <a:srgbClr val="A50021"/>
                </a:solidFill>
                <a:latin typeface="微软雅黑" panose="020b0503020204020204" pitchFamily="34" charset="-122"/>
                <a:ea typeface="微软雅黑" panose="020b0503020204020204" pitchFamily="34" charset="-122"/>
              </a:rPr>
              <a:t>玻璃瓶内盛满水，瓶口用带有细玻璃管的橡胶塞塞严</a:t>
            </a:r>
            <a:endParaRPr lang="en-US" altLang="zh-CN" sz="2400" b="1">
              <a:solidFill>
                <a:srgbClr val="A50021"/>
              </a:solidFill>
              <a:latin typeface="微软雅黑" panose="020b0503020204020204" pitchFamily="34" charset="-122"/>
              <a:ea typeface="微软雅黑" panose="020b0503020204020204" pitchFamily="34" charset="-122"/>
            </a:endParaRPr>
          </a:p>
        </p:txBody>
      </p:sp>
      <p:sp>
        <p:nvSpPr>
          <p:cNvPr id="7" name="文本框 1"/>
          <p:cNvSpPr txBox="1">
            <a:spLocks noChangeArrowheads="1"/>
          </p:cNvSpPr>
          <p:nvPr/>
        </p:nvSpPr>
        <p:spPr bwMode="auto">
          <a:xfrm>
            <a:off x="3666314" y="2501100"/>
            <a:ext cx="5920458" cy="561427"/>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2400" b="1" smtClean="0">
                <a:solidFill>
                  <a:srgbClr val="A50021"/>
                </a:solidFill>
                <a:latin typeface="微软雅黑" panose="020b0503020204020204" pitchFamily="34" charset="-122"/>
                <a:ea typeface="微软雅黑" panose="020b0503020204020204" pitchFamily="34" charset="-122"/>
              </a:rPr>
              <a:t>用手挤压瓶壁，观察细玻璃管中水柱的变化</a:t>
            </a:r>
            <a:endParaRPr lang="en-US" altLang="zh-CN" sz="2400" b="1">
              <a:solidFill>
                <a:srgbClr val="A50021"/>
              </a:solidFill>
              <a:latin typeface="微软雅黑" panose="020b0503020204020204" pitchFamily="34" charset="-122"/>
              <a:ea typeface="微软雅黑" panose="020b0503020204020204" pitchFamily="34" charset="-122"/>
            </a:endParaRPr>
          </a:p>
        </p:txBody>
      </p:sp>
      <p:sp>
        <p:nvSpPr>
          <p:cNvPr id="8" name="文本框 1"/>
          <p:cNvSpPr txBox="1">
            <a:spLocks noChangeArrowheads="1"/>
          </p:cNvSpPr>
          <p:nvPr/>
        </p:nvSpPr>
        <p:spPr bwMode="auto">
          <a:xfrm>
            <a:off x="3666314" y="3072604"/>
            <a:ext cx="2534916" cy="561427"/>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2400" b="1" smtClean="0">
                <a:solidFill>
                  <a:srgbClr val="A50021"/>
                </a:solidFill>
                <a:latin typeface="微软雅黑" panose="020b0503020204020204" pitchFamily="34" charset="-122"/>
                <a:ea typeface="微软雅黑" panose="020b0503020204020204" pitchFamily="34" charset="-122"/>
              </a:rPr>
              <a:t>玻璃管内升起水柱</a:t>
            </a:r>
            <a:endParaRPr lang="en-US" altLang="zh-CN" sz="2400" b="1">
              <a:solidFill>
                <a:srgbClr val="A50021"/>
              </a:solidFill>
              <a:latin typeface="微软雅黑" panose="020b0503020204020204" pitchFamily="34" charset="-122"/>
              <a:ea typeface="微软雅黑" panose="020b0503020204020204" pitchFamily="34" charset="-122"/>
            </a:endParaRPr>
          </a:p>
        </p:txBody>
      </p:sp>
      <p:sp>
        <p:nvSpPr>
          <p:cNvPr id="9" name="文本框 1"/>
          <p:cNvSpPr txBox="1">
            <a:spLocks noChangeArrowheads="1"/>
          </p:cNvSpPr>
          <p:nvPr/>
        </p:nvSpPr>
        <p:spPr bwMode="auto">
          <a:xfrm>
            <a:off x="5880892" y="3572670"/>
            <a:ext cx="3150469" cy="561427"/>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2400" b="1" smtClean="0">
                <a:solidFill>
                  <a:srgbClr val="A50021"/>
                </a:solidFill>
                <a:latin typeface="微软雅黑" panose="020b0503020204020204" pitchFamily="34" charset="-122"/>
                <a:ea typeface="微软雅黑" panose="020b0503020204020204" pitchFamily="34" charset="-122"/>
              </a:rPr>
              <a:t>力可以改变物体的形状</a:t>
            </a:r>
            <a:endParaRPr lang="en-US" altLang="zh-CN" sz="2400" b="1">
              <a:solidFill>
                <a:srgbClr val="A50021"/>
              </a:solidFill>
              <a:latin typeface="微软雅黑" panose="020b0503020204020204" pitchFamily="34" charset="-122"/>
              <a:ea typeface="微软雅黑" panose="020b0503020204020204" pitchFamily="34" charset="-122"/>
            </a:endParaRPr>
          </a:p>
        </p:txBody>
      </p:sp>
    </p:spTree>
  </p:cSld>
  <p:clrMapOvr>
    <a:masterClrMapping/>
  </p:clrMapOvr>
  <p:transition>
    <p:diamon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nodeType="clickPar">
                      <p:stCondLst>
                        <p:cond delay="indefinite"/>
                      </p:stCondLst>
                      <p:childTnLst>
                        <p:par>
                          <p:cTn id="19" fill="hold" nodeType="after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5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TextBox 4"/>
          <p:cNvSpPr txBox="1"/>
          <p:nvPr/>
        </p:nvSpPr>
        <p:spPr>
          <a:xfrm>
            <a:off x="4049" y="1929596"/>
            <a:ext cx="447609" cy="3143272"/>
          </a:xfrm>
          <a:prstGeom prst="rect">
            <a:avLst/>
          </a:prstGeom>
          <a:noFill/>
        </p:spPr>
        <p:txBody>
          <a:bodyPr vert="eaVert" wrap="square" lIns="72000" tIns="36000" rIns="36000" bIns="36000" rtlCol="0" anchor="ctr" anchorCtr="0">
            <a:spAutoFit/>
          </a:bodyPr>
          <a:lstStyle/>
          <a:p>
            <a:r>
              <a:rPr lang="zh-CN" altLang="en-US" sz="2200" spc="600" smtClean="0">
                <a:solidFill>
                  <a:schemeClr val="bg1"/>
                </a:solidFill>
                <a:latin typeface="微软雅黑" panose="020b0503020204020204" pitchFamily="34" charset="-122"/>
                <a:ea typeface="微软雅黑" panose="020b0503020204020204" pitchFamily="34" charset="-122"/>
              </a:rPr>
              <a:t>设计实验 拓展提升</a:t>
            </a:r>
            <a:endParaRPr lang="zh-CN" altLang="en-US" sz="2200" spc="600" smtClean="0">
              <a:solidFill>
                <a:schemeClr val="bg1"/>
              </a:solidFill>
              <a:latin typeface="微软雅黑" panose="020b0503020204020204" pitchFamily="34" charset="-122"/>
              <a:ea typeface="微软雅黑" panose="020b0503020204020204" pitchFamily="34" charset="-122"/>
            </a:endParaRPr>
          </a:p>
        </p:txBody>
      </p:sp>
      <p:sp>
        <p:nvSpPr>
          <p:cNvPr id="19" name="文本框 1"/>
          <p:cNvSpPr txBox="1">
            <a:spLocks noChangeArrowheads="1"/>
          </p:cNvSpPr>
          <p:nvPr/>
        </p:nvSpPr>
        <p:spPr bwMode="auto">
          <a:xfrm>
            <a:off x="737356" y="786588"/>
            <a:ext cx="10858576" cy="4504686"/>
          </a:xfrm>
          <a:prstGeom prst="rect">
            <a:avLst/>
          </a:prstGeom>
          <a:noFill/>
          <a:ln w="9525">
            <a:noFill/>
            <a:miter lim="800000"/>
          </a:ln>
        </p:spPr>
        <p:txBody>
          <a:bodyPr wrap="square" lIns="36000" tIns="36000" rIns="36000" bIns="36000">
            <a:spAutoFit/>
          </a:bodyPr>
          <a:lstStyle/>
          <a:p>
            <a:pPr>
              <a:lnSpc>
                <a:spcPct val="150000"/>
              </a:lnSpc>
              <a:spcAft>
                <a:spcPct val="0"/>
              </a:spcAft>
            </a:pPr>
            <a:r>
              <a:rPr lang="en-US" b="1" smtClean="0">
                <a:solidFill>
                  <a:srgbClr val="000000"/>
                </a:solidFill>
                <a:latin typeface="微软雅黑" panose="020b0503020204020204" pitchFamily="34" charset="-122"/>
                <a:ea typeface="微软雅黑" panose="020b0503020204020204" pitchFamily="34" charset="-122"/>
                <a:cs typeface="Times New Roman" panose="02020603050405020304"/>
              </a:rPr>
              <a:t>2.</a:t>
            </a:r>
            <a:r>
              <a:rPr lang="en-US" altLang="zh-CN" b="1" smtClean="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zh-CN" altLang="en-US" b="1" smtClean="0">
                <a:solidFill>
                  <a:srgbClr val="000000"/>
                </a:solidFill>
                <a:latin typeface="微软雅黑" panose="020b0503020204020204" pitchFamily="34" charset="-122"/>
                <a:ea typeface="微软雅黑" panose="020b0503020204020204" pitchFamily="34" charset="-122"/>
                <a:cs typeface="Times New Roman" panose="02020603050405020304"/>
              </a:rPr>
              <a:t>探究重力与物体形状的关系</a:t>
            </a:r>
            <a:r>
              <a:rPr lang="en-US" altLang="zh-CN" b="1" smtClean="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创新学习小组的同学在探究“物体所受重力的大小跟哪些因素有关”的实验时，提出重力大小跟物体的形状有关。现提供如下器材：弹簧测力计，天平，橡皮泥，三个形状不同的石块、铁块和铝块，细线，土豆，小刀，请你选择适当的器材，完成下列探究过程。</a:t>
            </a:r>
            <a:endPar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ct val="0"/>
              </a:spcAft>
            </a:pP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1</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）所选器材：</a:t>
            </a:r>
            <a:r>
              <a:rPr lang="zh-CN" altLang="en-US" u="sng"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 </a:t>
            </a:r>
            <a:endPar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ct val="0"/>
              </a:spcAft>
            </a:pP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2</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）探究步骤：</a:t>
            </a:r>
            <a:endParaRPr lang="en-US" altLang="zh-CN"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ct val="0"/>
              </a:spcAft>
            </a:pPr>
            <a:r>
              <a:rPr lang="en-US" u="sng"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altLang="en-US" u="sng"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 </a:t>
            </a:r>
            <a:endPar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endParaRPr>
          </a:p>
        </p:txBody>
      </p:sp>
      <p:sp>
        <p:nvSpPr>
          <p:cNvPr id="4" name="文本框 1"/>
          <p:cNvSpPr txBox="1">
            <a:spLocks noChangeArrowheads="1"/>
          </p:cNvSpPr>
          <p:nvPr/>
        </p:nvSpPr>
        <p:spPr bwMode="auto">
          <a:xfrm>
            <a:off x="2880496" y="2858290"/>
            <a:ext cx="3948764" cy="626701"/>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2400" b="1" smtClean="0">
                <a:solidFill>
                  <a:srgbClr val="A50021"/>
                </a:solidFill>
                <a:latin typeface="微软雅黑" panose="020b0503020204020204" pitchFamily="34" charset="-122"/>
                <a:ea typeface="微软雅黑" panose="020b0503020204020204" pitchFamily="34" charset="-122"/>
              </a:rPr>
              <a:t>  橡皮泥、弹簧测力计、细线</a:t>
            </a:r>
            <a:endParaRPr lang="en-US" altLang="zh-CN" sz="2400" b="1">
              <a:solidFill>
                <a:srgbClr val="A50021"/>
              </a:solidFill>
              <a:latin typeface="微软雅黑" panose="020b0503020204020204" pitchFamily="34" charset="-122"/>
              <a:ea typeface="微软雅黑" panose="020b0503020204020204" pitchFamily="34" charset="-122"/>
            </a:endParaRPr>
          </a:p>
        </p:txBody>
      </p:sp>
      <p:sp>
        <p:nvSpPr>
          <p:cNvPr id="6" name="文本框 1"/>
          <p:cNvSpPr txBox="1">
            <a:spLocks noChangeArrowheads="1"/>
          </p:cNvSpPr>
          <p:nvPr/>
        </p:nvSpPr>
        <p:spPr bwMode="auto">
          <a:xfrm>
            <a:off x="737356" y="3392103"/>
            <a:ext cx="10644262" cy="1180699"/>
          </a:xfrm>
          <a:prstGeom prst="rect">
            <a:avLst/>
          </a:prstGeom>
          <a:noFill/>
          <a:ln w="9525">
            <a:noFill/>
            <a:miter lim="800000"/>
          </a:ln>
        </p:spPr>
        <p:txBody>
          <a:bodyPr wrap="squar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2400" b="1" smtClean="0">
                <a:solidFill>
                  <a:srgbClr val="A50021"/>
                </a:solidFill>
                <a:latin typeface="微软雅黑" panose="020b0503020204020204" pitchFamily="34" charset="-122"/>
                <a:ea typeface="微软雅黑" panose="020b0503020204020204" pitchFamily="34" charset="-122"/>
              </a:rPr>
              <a:t>                         ①将橡皮泥捏成球形，用细线拴好，用弹簧测力计测出它的重力</a:t>
            </a:r>
            <a:r>
              <a:rPr lang="en-US" altLang="zh-CN" sz="2400" b="1" err="1" smtClean="0">
                <a:solidFill>
                  <a:srgbClr val="A50021"/>
                </a:solidFill>
                <a:latin typeface="微软雅黑" panose="020b0503020204020204" pitchFamily="34" charset="-122"/>
                <a:ea typeface="微软雅黑" panose="020b0503020204020204" pitchFamily="34" charset="-122"/>
              </a:rPr>
              <a:t>G</a:t>
            </a:r>
            <a:r>
              <a:rPr lang="en-US" altLang="zh-CN" sz="2400" b="1" baseline="-25000" err="1" smtClean="0">
                <a:solidFill>
                  <a:srgbClr val="A50021"/>
                </a:solidFill>
                <a:latin typeface="微软雅黑" panose="020b0503020204020204" pitchFamily="34" charset="-122"/>
                <a:ea typeface="微软雅黑" panose="020b0503020204020204" pitchFamily="34" charset="-122"/>
              </a:rPr>
              <a:t>1</a:t>
            </a:r>
            <a:r>
              <a:rPr lang="zh-CN" altLang="en-US" sz="2400" b="1" smtClean="0">
                <a:solidFill>
                  <a:srgbClr val="A50021"/>
                </a:solidFill>
                <a:latin typeface="微软雅黑" panose="020b0503020204020204" pitchFamily="34" charset="-122"/>
                <a:ea typeface="微软雅黑" panose="020b0503020204020204" pitchFamily="34" charset="-122"/>
              </a:rPr>
              <a:t>；②将橡皮泥捏成长方体，用细线拴好，用弹簧测力计测出它的重力</a:t>
            </a:r>
            <a:r>
              <a:rPr lang="en-US" altLang="zh-CN" sz="2400" b="1" err="1" smtClean="0">
                <a:solidFill>
                  <a:srgbClr val="A50021"/>
                </a:solidFill>
                <a:latin typeface="微软雅黑" panose="020b0503020204020204" pitchFamily="34" charset="-122"/>
                <a:ea typeface="微软雅黑" panose="020b0503020204020204" pitchFamily="34" charset="-122"/>
              </a:rPr>
              <a:t>G</a:t>
            </a:r>
            <a:r>
              <a:rPr lang="en-US" altLang="zh-CN" sz="2400" b="1" baseline="-25000" err="1" smtClean="0">
                <a:solidFill>
                  <a:srgbClr val="A50021"/>
                </a:solidFill>
                <a:latin typeface="微软雅黑" panose="020b0503020204020204" pitchFamily="34" charset="-122"/>
                <a:ea typeface="微软雅黑" panose="020b0503020204020204" pitchFamily="34" charset="-122"/>
              </a:rPr>
              <a:t>2</a:t>
            </a:r>
            <a:endParaRPr lang="en-US" altLang="zh-CN" sz="2400" b="1" baseline="-25000">
              <a:solidFill>
                <a:srgbClr val="A50021"/>
              </a:solidFill>
              <a:latin typeface="微软雅黑" panose="020b0503020204020204" pitchFamily="34" charset="-122"/>
              <a:ea typeface="微软雅黑" panose="020b0503020204020204" pitchFamily="34" charset="-122"/>
            </a:endParaRPr>
          </a:p>
        </p:txBody>
      </p:sp>
      <p:cxnSp>
        <p:nvCxnSpPr>
          <p:cNvPr id="8" name="直接连接符 7"/>
          <p:cNvCxnSpPr/>
          <p:nvPr/>
        </p:nvCxnSpPr>
        <p:spPr>
          <a:xfrm>
            <a:off x="3023372" y="4001298"/>
            <a:ext cx="8358246"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文本框 1"/>
          <p:cNvSpPr txBox="1">
            <a:spLocks noChangeArrowheads="1"/>
          </p:cNvSpPr>
          <p:nvPr/>
        </p:nvSpPr>
        <p:spPr bwMode="auto">
          <a:xfrm>
            <a:off x="737356" y="4123989"/>
            <a:ext cx="10858576" cy="1734697"/>
          </a:xfrm>
          <a:prstGeom prst="rect">
            <a:avLst/>
          </a:prstGeom>
          <a:noFill/>
          <a:ln w="9525">
            <a:noFill/>
            <a:miter lim="800000"/>
          </a:ln>
        </p:spPr>
        <p:txBody>
          <a:bodyPr wrap="square" lIns="36000" tIns="36000" rIns="36000" bIns="36000">
            <a:spAutoFit/>
          </a:bodyPr>
          <a:lstStyle/>
          <a:p>
            <a:pPr>
              <a:lnSpc>
                <a:spcPct val="150000"/>
              </a:lnSpc>
              <a:spcAft>
                <a:spcPct val="0"/>
              </a:spcAft>
            </a:pP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 </a:t>
            </a:r>
            <a:endPar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ct val="0"/>
              </a:spcAft>
            </a:pP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3</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）分析论证：若</a:t>
            </a:r>
            <a:r>
              <a:rPr lang="zh-CN" altLang="en-US" u="sng"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，则</a:t>
            </a:r>
            <a:r>
              <a:rPr lang="zh-CN" altLang="en-US" u="sng"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 </a:t>
            </a:r>
            <a:endPar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ct val="0"/>
              </a:spcAft>
            </a:pP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若</a:t>
            </a:r>
            <a:r>
              <a:rPr lang="zh-CN" altLang="en-US" u="sng"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，则</a:t>
            </a:r>
            <a:r>
              <a:rPr lang="zh-CN" altLang="en-US" u="sng"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 </a:t>
            </a:r>
            <a:endParaRPr lang="zh-CN">
              <a:solidFill>
                <a:srgbClr val="000000"/>
              </a:solidFill>
              <a:latin typeface="微软雅黑" panose="020b0503020204020204" pitchFamily="34" charset="-122"/>
              <a:ea typeface="微软雅黑" panose="020b0503020204020204" pitchFamily="34" charset="-122"/>
              <a:cs typeface="Times New Roman" panose="02020603050405020304"/>
            </a:endParaRPr>
          </a:p>
        </p:txBody>
      </p:sp>
      <p:sp>
        <p:nvSpPr>
          <p:cNvPr id="13" name="文本框 1"/>
          <p:cNvSpPr txBox="1">
            <a:spLocks noChangeArrowheads="1"/>
          </p:cNvSpPr>
          <p:nvPr/>
        </p:nvSpPr>
        <p:spPr bwMode="auto">
          <a:xfrm>
            <a:off x="3452000" y="4582879"/>
            <a:ext cx="1031299" cy="561427"/>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en-US" altLang="zh-CN" sz="2400" b="1" err="1" smtClean="0">
                <a:solidFill>
                  <a:srgbClr val="A50021"/>
                </a:solidFill>
                <a:latin typeface="微软雅黑" panose="020b0503020204020204" pitchFamily="34" charset="-122"/>
                <a:ea typeface="微软雅黑" panose="020b0503020204020204" pitchFamily="34" charset="-122"/>
              </a:rPr>
              <a:t>G</a:t>
            </a:r>
            <a:r>
              <a:rPr lang="en-US" altLang="zh-CN" sz="2400" b="1" baseline="-25000" err="1" smtClean="0">
                <a:solidFill>
                  <a:srgbClr val="A50021"/>
                </a:solidFill>
                <a:latin typeface="微软雅黑" panose="020b0503020204020204" pitchFamily="34" charset="-122"/>
                <a:ea typeface="微软雅黑" panose="020b0503020204020204" pitchFamily="34" charset="-122"/>
              </a:rPr>
              <a:t>1</a:t>
            </a:r>
            <a:r>
              <a:rPr lang="en-US" altLang="zh-CN" sz="2400" b="1" smtClean="0">
                <a:solidFill>
                  <a:srgbClr val="A50021"/>
                </a:solidFill>
                <a:latin typeface="微软雅黑" panose="020b0503020204020204" pitchFamily="34" charset="-122"/>
                <a:ea typeface="微软雅黑" panose="020b0503020204020204" pitchFamily="34" charset="-122"/>
              </a:rPr>
              <a:t>=G</a:t>
            </a:r>
            <a:r>
              <a:rPr lang="en-US" altLang="zh-CN" sz="2400" b="1" baseline="-25000" err="1" smtClean="0">
                <a:solidFill>
                  <a:srgbClr val="A50021"/>
                </a:solidFill>
                <a:latin typeface="微软雅黑" panose="020b0503020204020204" pitchFamily="34" charset="-122"/>
                <a:ea typeface="微软雅黑" panose="020b0503020204020204" pitchFamily="34" charset="-122"/>
              </a:rPr>
              <a:t>2</a:t>
            </a:r>
            <a:endParaRPr lang="en-US" altLang="zh-CN" sz="2400" b="1" baseline="-25000">
              <a:solidFill>
                <a:srgbClr val="A50021"/>
              </a:solidFill>
              <a:latin typeface="微软雅黑" panose="020b0503020204020204" pitchFamily="34" charset="-122"/>
              <a:ea typeface="微软雅黑" panose="020b0503020204020204" pitchFamily="34" charset="-122"/>
            </a:endParaRPr>
          </a:p>
        </p:txBody>
      </p:sp>
      <p:sp>
        <p:nvSpPr>
          <p:cNvPr id="14" name="文本框 1"/>
          <p:cNvSpPr txBox="1">
            <a:spLocks noChangeArrowheads="1"/>
          </p:cNvSpPr>
          <p:nvPr/>
        </p:nvSpPr>
        <p:spPr bwMode="auto">
          <a:xfrm>
            <a:off x="5666578" y="4582879"/>
            <a:ext cx="3766022" cy="561427"/>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2400" b="1" smtClean="0">
                <a:solidFill>
                  <a:srgbClr val="A50021"/>
                </a:solidFill>
                <a:latin typeface="微软雅黑" panose="020b0503020204020204" pitchFamily="34" charset="-122"/>
                <a:ea typeface="微软雅黑" panose="020b0503020204020204" pitchFamily="34" charset="-122"/>
              </a:rPr>
              <a:t>重力大小与物体的形状无关</a:t>
            </a:r>
            <a:endParaRPr lang="en-US" altLang="zh-CN" sz="2400" b="1">
              <a:solidFill>
                <a:srgbClr val="A50021"/>
              </a:solidFill>
              <a:latin typeface="微软雅黑" panose="020b0503020204020204" pitchFamily="34" charset="-122"/>
              <a:ea typeface="微软雅黑" panose="020b0503020204020204" pitchFamily="34" charset="-122"/>
            </a:endParaRPr>
          </a:p>
        </p:txBody>
      </p:sp>
      <p:sp>
        <p:nvSpPr>
          <p:cNvPr id="15" name="文本框 1"/>
          <p:cNvSpPr txBox="1">
            <a:spLocks noChangeArrowheads="1"/>
          </p:cNvSpPr>
          <p:nvPr/>
        </p:nvSpPr>
        <p:spPr bwMode="auto">
          <a:xfrm>
            <a:off x="1165984" y="5154383"/>
            <a:ext cx="1031299" cy="561427"/>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en-US" altLang="zh-CN" sz="2400" b="1" err="1" smtClean="0">
                <a:solidFill>
                  <a:srgbClr val="A50021"/>
                </a:solidFill>
                <a:latin typeface="微软雅黑" panose="020b0503020204020204" pitchFamily="34" charset="-122"/>
                <a:ea typeface="微软雅黑" panose="020b0503020204020204" pitchFamily="34" charset="-122"/>
              </a:rPr>
              <a:t>G</a:t>
            </a:r>
            <a:r>
              <a:rPr lang="en-US" altLang="zh-CN" sz="2400" b="1" baseline="-25000" err="1" smtClean="0">
                <a:solidFill>
                  <a:srgbClr val="A50021"/>
                </a:solidFill>
                <a:latin typeface="微软雅黑" panose="020b0503020204020204" pitchFamily="34" charset="-122"/>
                <a:ea typeface="微软雅黑" panose="020b0503020204020204" pitchFamily="34" charset="-122"/>
              </a:rPr>
              <a:t>1</a:t>
            </a:r>
            <a:r>
              <a:rPr lang="en-US" altLang="zh-CN" sz="2400" b="1" err="1" smtClean="0">
                <a:solidFill>
                  <a:srgbClr val="A50021"/>
                </a:solidFill>
                <a:latin typeface="微软雅黑" panose="020b0503020204020204" pitchFamily="34" charset="-122"/>
                <a:ea typeface="微软雅黑" panose="020b0503020204020204" pitchFamily="34" charset="-122"/>
              </a:rPr>
              <a:t>≠G</a:t>
            </a:r>
            <a:r>
              <a:rPr lang="en-US" altLang="zh-CN" sz="2400" b="1" baseline="-25000" err="1" smtClean="0">
                <a:solidFill>
                  <a:srgbClr val="A50021"/>
                </a:solidFill>
                <a:latin typeface="微软雅黑" panose="020b0503020204020204" pitchFamily="34" charset="-122"/>
                <a:ea typeface="微软雅黑" panose="020b0503020204020204" pitchFamily="34" charset="-122"/>
              </a:rPr>
              <a:t>2</a:t>
            </a:r>
            <a:endParaRPr lang="en-US" altLang="zh-CN" sz="2400" b="1" baseline="-25000">
              <a:solidFill>
                <a:srgbClr val="A50021"/>
              </a:solidFill>
              <a:latin typeface="微软雅黑" panose="020b0503020204020204" pitchFamily="34" charset="-122"/>
              <a:ea typeface="微软雅黑" panose="020b0503020204020204" pitchFamily="34" charset="-122"/>
            </a:endParaRPr>
          </a:p>
        </p:txBody>
      </p:sp>
      <p:sp>
        <p:nvSpPr>
          <p:cNvPr id="16" name="文本框 1"/>
          <p:cNvSpPr txBox="1">
            <a:spLocks noChangeArrowheads="1"/>
          </p:cNvSpPr>
          <p:nvPr/>
        </p:nvSpPr>
        <p:spPr bwMode="auto">
          <a:xfrm>
            <a:off x="3237686" y="5154383"/>
            <a:ext cx="3766022" cy="561427"/>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2400" b="1" smtClean="0">
                <a:solidFill>
                  <a:srgbClr val="A50021"/>
                </a:solidFill>
                <a:latin typeface="微软雅黑" panose="020b0503020204020204" pitchFamily="34" charset="-122"/>
                <a:ea typeface="微软雅黑" panose="020b0503020204020204" pitchFamily="34" charset="-122"/>
              </a:rPr>
              <a:t>重力大小与物体的形状有关</a:t>
            </a:r>
            <a:endParaRPr lang="en-US" altLang="zh-CN" sz="2400" b="1">
              <a:solidFill>
                <a:srgbClr val="A50021"/>
              </a:solidFill>
              <a:latin typeface="微软雅黑" panose="020b0503020204020204" pitchFamily="34" charset="-122"/>
              <a:ea typeface="微软雅黑" panose="020b0503020204020204" pitchFamily="34" charset="-122"/>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nodeType="clickPar">
                      <p:stCondLst>
                        <p:cond delay="indefinite"/>
                      </p:stCondLst>
                      <p:childTnLst>
                        <p:par>
                          <p:cTn id="19" fill="hold" nodeType="after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par>
                    <p:cTn id="23" fill="hold" nodeType="clickPar">
                      <p:stCondLst>
                        <p:cond delay="indefinite"/>
                      </p:stCondLst>
                      <p:childTnLst>
                        <p:par>
                          <p:cTn id="24" fill="hold" nodeType="after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par>
                    <p:cTn id="28" fill="hold" nodeType="clickPar">
                      <p:stCondLst>
                        <p:cond delay="indefinite"/>
                      </p:stCondLst>
                      <p:childTnLst>
                        <p:par>
                          <p:cTn id="29" fill="hold" nodeType="after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13" grpId="0"/>
      <p:bldP spid="14" grpId="0"/>
      <p:bldP spid="15" grpId="0"/>
      <p:bldP spid="16" grpId="0"/>
    </p:bldLst>
  </p:timing>
</p:sld>
</file>

<file path=ppt/slides/slide5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TextBox 4"/>
          <p:cNvSpPr txBox="1"/>
          <p:nvPr/>
        </p:nvSpPr>
        <p:spPr>
          <a:xfrm>
            <a:off x="4049" y="1929596"/>
            <a:ext cx="447609" cy="3143272"/>
          </a:xfrm>
          <a:prstGeom prst="rect">
            <a:avLst/>
          </a:prstGeom>
          <a:noFill/>
        </p:spPr>
        <p:txBody>
          <a:bodyPr vert="eaVert" wrap="square" lIns="72000" tIns="36000" rIns="36000" bIns="36000" rtlCol="0" anchor="ctr" anchorCtr="0">
            <a:spAutoFit/>
          </a:bodyPr>
          <a:lstStyle/>
          <a:p>
            <a:r>
              <a:rPr lang="zh-CN" altLang="en-US" sz="2200" spc="600" smtClean="0">
                <a:solidFill>
                  <a:schemeClr val="bg1"/>
                </a:solidFill>
                <a:latin typeface="微软雅黑" panose="020b0503020204020204" pitchFamily="34" charset="-122"/>
                <a:ea typeface="微软雅黑" panose="020b0503020204020204" pitchFamily="34" charset="-122"/>
              </a:rPr>
              <a:t>设计实验 拓展提升</a:t>
            </a:r>
            <a:endParaRPr lang="zh-CN" altLang="en-US" sz="2200" spc="600" smtClean="0">
              <a:solidFill>
                <a:schemeClr val="bg1"/>
              </a:solidFill>
              <a:latin typeface="微软雅黑" panose="020b0503020204020204" pitchFamily="34" charset="-122"/>
              <a:ea typeface="微软雅黑" panose="020b0503020204020204" pitchFamily="34" charset="-122"/>
            </a:endParaRPr>
          </a:p>
        </p:txBody>
      </p:sp>
      <p:sp>
        <p:nvSpPr>
          <p:cNvPr id="19" name="文本框 1"/>
          <p:cNvSpPr txBox="1">
            <a:spLocks noChangeArrowheads="1"/>
          </p:cNvSpPr>
          <p:nvPr/>
        </p:nvSpPr>
        <p:spPr bwMode="auto">
          <a:xfrm>
            <a:off x="880232" y="1072340"/>
            <a:ext cx="10644262" cy="4504686"/>
          </a:xfrm>
          <a:prstGeom prst="rect">
            <a:avLst/>
          </a:prstGeom>
          <a:noFill/>
          <a:ln w="9525">
            <a:noFill/>
            <a:miter lim="800000"/>
          </a:ln>
        </p:spPr>
        <p:txBody>
          <a:bodyPr wrap="square" lIns="36000" tIns="36000" rIns="36000" bIns="36000">
            <a:spAutoFit/>
          </a:bodyPr>
          <a:lstStyle/>
          <a:p>
            <a:pPr>
              <a:lnSpc>
                <a:spcPct val="150000"/>
              </a:lnSpc>
              <a:spcAft>
                <a:spcPct val="0"/>
              </a:spcAft>
            </a:pPr>
            <a:r>
              <a:rPr lang="en-US" b="1" smtClean="0">
                <a:solidFill>
                  <a:srgbClr val="000000"/>
                </a:solidFill>
                <a:latin typeface="微软雅黑" panose="020b0503020204020204" pitchFamily="34" charset="-122"/>
                <a:ea typeface="微软雅黑" panose="020b0503020204020204" pitchFamily="34" charset="-122"/>
                <a:cs typeface="Times New Roman" panose="02020603050405020304"/>
              </a:rPr>
              <a:t>3.</a:t>
            </a:r>
            <a:r>
              <a:rPr lang="en-US" altLang="zh-CN" b="1" smtClean="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zh-CN" altLang="en-US" b="1" smtClean="0">
                <a:solidFill>
                  <a:srgbClr val="000000"/>
                </a:solidFill>
                <a:latin typeface="微软雅黑" panose="020b0503020204020204" pitchFamily="34" charset="-122"/>
                <a:ea typeface="微软雅黑" panose="020b0503020204020204" pitchFamily="34" charset="-122"/>
                <a:cs typeface="Times New Roman" panose="02020603050405020304"/>
              </a:rPr>
              <a:t>静止的物体是否也具有惯性</a:t>
            </a:r>
            <a:r>
              <a:rPr lang="en-US" altLang="zh-CN" b="1" smtClean="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学了惯性的知识后，小丽想起自己乘车时，每当公交车起动或刹车时，都会向后或向前晃，从而理解了“运动的物体具有惯性”。请你利用身边的物品，帮小丽设计实验探究“静止的物体是否也具有惯性”。</a:t>
            </a:r>
            <a:endPar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ct val="0"/>
              </a:spcAft>
            </a:pP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1</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）实验器材：</a:t>
            </a:r>
            <a:r>
              <a:rPr lang="zh-CN" altLang="en-US" u="sng"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 </a:t>
            </a:r>
            <a:endPar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ct val="0"/>
              </a:spcAft>
            </a:pP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2</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）实验步骤及实验现象：</a:t>
            </a:r>
            <a:endParaRPr lang="en-US" altLang="zh-CN"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ct val="0"/>
              </a:spcAft>
            </a:pPr>
            <a:r>
              <a:rPr lang="zh-CN" altLang="en-US" u="sng"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 </a:t>
            </a:r>
            <a:endPar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ct val="0"/>
              </a:spcAft>
            </a:pP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3</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）实验结论：</a:t>
            </a:r>
            <a:r>
              <a:rPr lang="zh-CN" altLang="en-US" u="sng"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 </a:t>
            </a:r>
            <a:endParaRPr lang="zh-CN">
              <a:solidFill>
                <a:srgbClr val="000000"/>
              </a:solidFill>
              <a:latin typeface="微软雅黑" panose="020b0503020204020204" pitchFamily="34" charset="-122"/>
              <a:ea typeface="微软雅黑" panose="020b0503020204020204" pitchFamily="34" charset="-122"/>
              <a:cs typeface="Times New Roman" panose="02020603050405020304"/>
            </a:endParaRPr>
          </a:p>
        </p:txBody>
      </p:sp>
      <p:sp>
        <p:nvSpPr>
          <p:cNvPr id="4" name="文本框 1"/>
          <p:cNvSpPr txBox="1">
            <a:spLocks noChangeArrowheads="1"/>
          </p:cNvSpPr>
          <p:nvPr/>
        </p:nvSpPr>
        <p:spPr bwMode="auto">
          <a:xfrm>
            <a:off x="3318587" y="3144042"/>
            <a:ext cx="1919363" cy="561427"/>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2400" b="1" smtClean="0">
                <a:solidFill>
                  <a:srgbClr val="A50021"/>
                </a:solidFill>
                <a:latin typeface="微软雅黑" panose="020b0503020204020204" pitchFamily="34" charset="-122"/>
                <a:ea typeface="微软雅黑" panose="020b0503020204020204" pitchFamily="34" charset="-122"/>
              </a:rPr>
              <a:t>玻璃杯、硬纸</a:t>
            </a:r>
            <a:endParaRPr lang="en-US" altLang="zh-CN" sz="2400" b="1">
              <a:solidFill>
                <a:srgbClr val="A50021"/>
              </a:solidFill>
              <a:latin typeface="微软雅黑" panose="020b0503020204020204" pitchFamily="34" charset="-122"/>
              <a:ea typeface="微软雅黑" panose="020b0503020204020204" pitchFamily="34" charset="-122"/>
            </a:endParaRPr>
          </a:p>
        </p:txBody>
      </p:sp>
      <p:sp>
        <p:nvSpPr>
          <p:cNvPr id="6" name="文本框 1"/>
          <p:cNvSpPr txBox="1">
            <a:spLocks noChangeArrowheads="1"/>
          </p:cNvSpPr>
          <p:nvPr/>
        </p:nvSpPr>
        <p:spPr bwMode="auto">
          <a:xfrm>
            <a:off x="951670" y="3715546"/>
            <a:ext cx="10287072" cy="1115424"/>
          </a:xfrm>
          <a:prstGeom prst="rect">
            <a:avLst/>
          </a:prstGeom>
          <a:noFill/>
          <a:ln w="9525">
            <a:noFill/>
            <a:miter lim="800000"/>
          </a:ln>
        </p:spPr>
        <p:txBody>
          <a:bodyPr wrap="squar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2400" b="1" smtClean="0">
                <a:solidFill>
                  <a:srgbClr val="A50021"/>
                </a:solidFill>
                <a:latin typeface="微软雅黑" panose="020b0503020204020204" pitchFamily="34" charset="-122"/>
                <a:ea typeface="微软雅黑" panose="020b0503020204020204" pitchFamily="34" charset="-122"/>
              </a:rPr>
              <a:t>                                          ①将玻璃杯杯口朝上水平放置在展开的硬纸上；②快速将硬纸从杯底水平抽出，发现玻璃杯停留在原处 </a:t>
            </a:r>
            <a:endParaRPr lang="en-US" altLang="zh-CN" sz="2400" b="1">
              <a:solidFill>
                <a:srgbClr val="A50021"/>
              </a:solidFill>
              <a:latin typeface="微软雅黑" panose="020b0503020204020204" pitchFamily="34" charset="-122"/>
              <a:ea typeface="微软雅黑" panose="020b0503020204020204" pitchFamily="34" charset="-122"/>
            </a:endParaRPr>
          </a:p>
        </p:txBody>
      </p:sp>
      <p:sp>
        <p:nvSpPr>
          <p:cNvPr id="7" name="文本框 1"/>
          <p:cNvSpPr txBox="1">
            <a:spLocks noChangeArrowheads="1"/>
          </p:cNvSpPr>
          <p:nvPr/>
        </p:nvSpPr>
        <p:spPr bwMode="auto">
          <a:xfrm>
            <a:off x="3323952" y="4858554"/>
            <a:ext cx="2842692" cy="561427"/>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2400" b="1" smtClean="0">
                <a:solidFill>
                  <a:srgbClr val="A50021"/>
                </a:solidFill>
                <a:latin typeface="微软雅黑" panose="020b0503020204020204" pitchFamily="34" charset="-122"/>
                <a:ea typeface="微软雅黑" panose="020b0503020204020204" pitchFamily="34" charset="-122"/>
              </a:rPr>
              <a:t>静止的物体具有惯性</a:t>
            </a:r>
            <a:endParaRPr lang="en-US" altLang="zh-CN" sz="2400" b="1">
              <a:solidFill>
                <a:srgbClr val="A50021"/>
              </a:solidFill>
              <a:latin typeface="微软雅黑" panose="020b0503020204020204" pitchFamily="34" charset="-122"/>
              <a:ea typeface="微软雅黑" panose="020b0503020204020204" pitchFamily="34" charset="-122"/>
            </a:endParaRPr>
          </a:p>
        </p:txBody>
      </p:sp>
      <p:cxnSp>
        <p:nvCxnSpPr>
          <p:cNvPr id="8" name="直接连接符 7"/>
          <p:cNvCxnSpPr/>
          <p:nvPr/>
        </p:nvCxnSpPr>
        <p:spPr>
          <a:xfrm>
            <a:off x="4666446" y="4287050"/>
            <a:ext cx="6572296" cy="124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Lst>
  </p:timing>
</p:sld>
</file>

<file path=ppt/slides/slide5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TextBox 4"/>
          <p:cNvSpPr txBox="1"/>
          <p:nvPr/>
        </p:nvSpPr>
        <p:spPr>
          <a:xfrm>
            <a:off x="4049" y="1929596"/>
            <a:ext cx="447609" cy="3143272"/>
          </a:xfrm>
          <a:prstGeom prst="rect">
            <a:avLst/>
          </a:prstGeom>
          <a:noFill/>
        </p:spPr>
        <p:txBody>
          <a:bodyPr vert="eaVert" wrap="square" lIns="72000" tIns="36000" rIns="36000" bIns="36000" rtlCol="0" anchor="ctr" anchorCtr="0">
            <a:spAutoFit/>
          </a:bodyPr>
          <a:lstStyle/>
          <a:p>
            <a:r>
              <a:rPr lang="zh-CN" altLang="en-US" sz="2200" spc="600" smtClean="0">
                <a:solidFill>
                  <a:schemeClr val="bg1"/>
                </a:solidFill>
                <a:latin typeface="微软雅黑" panose="020b0503020204020204" pitchFamily="34" charset="-122"/>
                <a:ea typeface="微软雅黑" panose="020b0503020204020204" pitchFamily="34" charset="-122"/>
              </a:rPr>
              <a:t>设计实验 拓展提升</a:t>
            </a:r>
            <a:endParaRPr lang="zh-CN" altLang="en-US" sz="2200" spc="600" smtClean="0">
              <a:solidFill>
                <a:schemeClr val="bg1"/>
              </a:solidFill>
              <a:latin typeface="微软雅黑" panose="020b0503020204020204" pitchFamily="34" charset="-122"/>
              <a:ea typeface="微软雅黑" panose="020b0503020204020204" pitchFamily="34" charset="-122"/>
            </a:endParaRPr>
          </a:p>
        </p:txBody>
      </p:sp>
      <p:sp>
        <p:nvSpPr>
          <p:cNvPr id="19" name="文本框 1"/>
          <p:cNvSpPr txBox="1">
            <a:spLocks noChangeArrowheads="1"/>
          </p:cNvSpPr>
          <p:nvPr/>
        </p:nvSpPr>
        <p:spPr bwMode="auto">
          <a:xfrm>
            <a:off x="880232" y="1072340"/>
            <a:ext cx="10858576" cy="4504686"/>
          </a:xfrm>
          <a:prstGeom prst="rect">
            <a:avLst/>
          </a:prstGeom>
          <a:noFill/>
          <a:ln w="9525">
            <a:noFill/>
            <a:miter lim="800000"/>
          </a:ln>
        </p:spPr>
        <p:txBody>
          <a:bodyPr wrap="square" lIns="36000" tIns="36000" rIns="36000" bIns="36000">
            <a:spAutoFit/>
          </a:bodyPr>
          <a:lstStyle/>
          <a:p>
            <a:pPr>
              <a:lnSpc>
                <a:spcPct val="150000"/>
              </a:lnSpc>
              <a:spcAft>
                <a:spcPct val="0"/>
              </a:spcAft>
            </a:pPr>
            <a:r>
              <a:rPr lang="en-US" b="1" smtClean="0">
                <a:solidFill>
                  <a:srgbClr val="000000"/>
                </a:solidFill>
                <a:latin typeface="微软雅黑" panose="020b0503020204020204" pitchFamily="34" charset="-122"/>
                <a:ea typeface="微软雅黑" panose="020b0503020204020204" pitchFamily="34" charset="-122"/>
                <a:cs typeface="Times New Roman" panose="02020603050405020304"/>
              </a:rPr>
              <a:t>4.</a:t>
            </a:r>
            <a:r>
              <a:rPr lang="en-US" altLang="zh-CN" b="1" smtClean="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zh-CN" altLang="en-US" b="1" smtClean="0">
                <a:solidFill>
                  <a:srgbClr val="000000"/>
                </a:solidFill>
                <a:latin typeface="微软雅黑" panose="020b0503020204020204" pitchFamily="34" charset="-122"/>
                <a:ea typeface="微软雅黑" panose="020b0503020204020204" pitchFamily="34" charset="-122"/>
                <a:cs typeface="Times New Roman" panose="02020603050405020304"/>
              </a:rPr>
              <a:t>验证滚动摩擦小于滑动摩擦</a:t>
            </a:r>
            <a:r>
              <a:rPr lang="en-US" altLang="zh-CN" b="1" smtClean="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在古代，人们就已经发现用滚动代替滑动可以大大减小摩擦。请你设计实验进行验证。</a:t>
            </a:r>
            <a:endPar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ct val="0"/>
              </a:spcAft>
            </a:pP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1</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）实验器材：</a:t>
            </a:r>
            <a:r>
              <a:rPr lang="zh-CN" altLang="en-US" u="sng"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a:t>
            </a:r>
            <a:endPar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ct val="0"/>
              </a:spcAft>
            </a:pP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2</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）实验步骤：</a:t>
            </a:r>
            <a:endParaRPr lang="en-US" altLang="zh-CN"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ct val="0"/>
              </a:spcAft>
            </a:pPr>
            <a:endParaRPr lang="en-US" altLang="zh-CN" u="sng"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ct val="0"/>
              </a:spcAft>
            </a:pPr>
            <a:r>
              <a:rPr lang="zh-CN" altLang="en-US" u="sng"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 </a:t>
            </a:r>
            <a:endPar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ct val="0"/>
              </a:spcAft>
            </a:pP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3</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）实验结论：</a:t>
            </a:r>
            <a:endParaRPr lang="en-US" altLang="zh-CN"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ct val="0"/>
              </a:spcAft>
            </a:pPr>
            <a:r>
              <a:rPr lang="zh-CN" altLang="en-US" u="sng"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a:t>
            </a:r>
            <a:endParaRPr lang="zh-CN">
              <a:solidFill>
                <a:srgbClr val="000000"/>
              </a:solidFill>
              <a:latin typeface="微软雅黑" panose="020b0503020204020204" pitchFamily="34" charset="-122"/>
              <a:ea typeface="微软雅黑" panose="020b0503020204020204" pitchFamily="34" charset="-122"/>
              <a:cs typeface="Times New Roman" panose="02020603050405020304"/>
            </a:endParaRPr>
          </a:p>
        </p:txBody>
      </p:sp>
      <p:sp>
        <p:nvSpPr>
          <p:cNvPr id="4" name="文本框 1"/>
          <p:cNvSpPr txBox="1">
            <a:spLocks noChangeArrowheads="1"/>
          </p:cNvSpPr>
          <p:nvPr/>
        </p:nvSpPr>
        <p:spPr bwMode="auto">
          <a:xfrm>
            <a:off x="3309124" y="2082549"/>
            <a:ext cx="7151564" cy="561427"/>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2400" b="1" smtClean="0">
                <a:solidFill>
                  <a:srgbClr val="A50021"/>
                </a:solidFill>
                <a:latin typeface="微软雅黑" panose="020b0503020204020204" pitchFamily="34" charset="-122"/>
                <a:ea typeface="微软雅黑" panose="020b0503020204020204" pitchFamily="34" charset="-122"/>
              </a:rPr>
              <a:t>带挂钩的长方体木块、弹簧测力计、小米、水平桌面</a:t>
            </a:r>
            <a:endParaRPr lang="en-US" altLang="zh-CN" sz="2400" b="1">
              <a:solidFill>
                <a:srgbClr val="A50021"/>
              </a:solidFill>
              <a:latin typeface="微软雅黑" panose="020b0503020204020204" pitchFamily="34" charset="-122"/>
              <a:ea typeface="微软雅黑" panose="020b0503020204020204" pitchFamily="34" charset="-122"/>
            </a:endParaRPr>
          </a:p>
        </p:txBody>
      </p:sp>
      <p:sp>
        <p:nvSpPr>
          <p:cNvPr id="6" name="文本框 1"/>
          <p:cNvSpPr txBox="1">
            <a:spLocks noChangeArrowheads="1"/>
          </p:cNvSpPr>
          <p:nvPr/>
        </p:nvSpPr>
        <p:spPr bwMode="auto">
          <a:xfrm>
            <a:off x="951670" y="2643976"/>
            <a:ext cx="10572824" cy="1734697"/>
          </a:xfrm>
          <a:prstGeom prst="rect">
            <a:avLst/>
          </a:prstGeom>
          <a:noFill/>
          <a:ln w="9525">
            <a:noFill/>
            <a:miter lim="800000"/>
          </a:ln>
        </p:spPr>
        <p:txBody>
          <a:bodyPr wrap="squar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2400" b="1" smtClean="0">
                <a:solidFill>
                  <a:srgbClr val="A50021"/>
                </a:solidFill>
                <a:latin typeface="微软雅黑" panose="020b0503020204020204" pitchFamily="34" charset="-122"/>
                <a:ea typeface="微软雅黑" panose="020b0503020204020204" pitchFamily="34" charset="-122"/>
              </a:rPr>
              <a:t>                          ①用弹簧测力计水平拉动木块，使木块在水平桌面上匀速滑动，记录此时弹簧测力计的示数</a:t>
            </a:r>
            <a:r>
              <a:rPr lang="en-US" altLang="zh-CN" sz="2400" b="1" err="1" smtClean="0">
                <a:solidFill>
                  <a:srgbClr val="A50021"/>
                </a:solidFill>
                <a:latin typeface="微软雅黑" panose="020b0503020204020204" pitchFamily="34" charset="-122"/>
                <a:ea typeface="微软雅黑" panose="020b0503020204020204" pitchFamily="34" charset="-122"/>
              </a:rPr>
              <a:t>F</a:t>
            </a:r>
            <a:r>
              <a:rPr lang="en-US" altLang="zh-CN" sz="2400" b="1" baseline="-25000" err="1" smtClean="0">
                <a:solidFill>
                  <a:srgbClr val="A50021"/>
                </a:solidFill>
                <a:latin typeface="微软雅黑" panose="020b0503020204020204" pitchFamily="34" charset="-122"/>
                <a:ea typeface="微软雅黑" panose="020b0503020204020204" pitchFamily="34" charset="-122"/>
              </a:rPr>
              <a:t>1</a:t>
            </a:r>
            <a:r>
              <a:rPr lang="zh-CN" altLang="en-US" sz="2400" b="1" smtClean="0">
                <a:solidFill>
                  <a:srgbClr val="A50021"/>
                </a:solidFill>
                <a:latin typeface="微软雅黑" panose="020b0503020204020204" pitchFamily="34" charset="-122"/>
                <a:ea typeface="微软雅黑" panose="020b0503020204020204" pitchFamily="34" charset="-122"/>
              </a:rPr>
              <a:t>；②在桌面上铺上适量小米重复上述操作，记录弹簧测力计的示数</a:t>
            </a:r>
            <a:r>
              <a:rPr lang="en-US" altLang="zh-CN" sz="2400" b="1" err="1" smtClean="0">
                <a:solidFill>
                  <a:srgbClr val="A50021"/>
                </a:solidFill>
                <a:latin typeface="微软雅黑" panose="020b0503020204020204" pitchFamily="34" charset="-122"/>
                <a:ea typeface="微软雅黑" panose="020b0503020204020204" pitchFamily="34" charset="-122"/>
              </a:rPr>
              <a:t>F</a:t>
            </a:r>
            <a:r>
              <a:rPr lang="en-US" altLang="zh-CN" sz="2400" b="1" baseline="-25000" err="1" smtClean="0">
                <a:solidFill>
                  <a:srgbClr val="A50021"/>
                </a:solidFill>
                <a:latin typeface="微软雅黑" panose="020b0503020204020204" pitchFamily="34" charset="-122"/>
                <a:ea typeface="微软雅黑" panose="020b0503020204020204" pitchFamily="34" charset="-122"/>
              </a:rPr>
              <a:t>2</a:t>
            </a:r>
            <a:endParaRPr lang="en-US" altLang="zh-CN" sz="2400" b="1" baseline="-25000">
              <a:solidFill>
                <a:srgbClr val="A50021"/>
              </a:solidFill>
              <a:latin typeface="微软雅黑" panose="020b0503020204020204" pitchFamily="34" charset="-122"/>
              <a:ea typeface="微软雅黑" panose="020b0503020204020204" pitchFamily="34" charset="-122"/>
            </a:endParaRPr>
          </a:p>
        </p:txBody>
      </p:sp>
      <p:sp>
        <p:nvSpPr>
          <p:cNvPr id="7" name="文本框 1"/>
          <p:cNvSpPr txBox="1">
            <a:spLocks noChangeArrowheads="1"/>
          </p:cNvSpPr>
          <p:nvPr/>
        </p:nvSpPr>
        <p:spPr bwMode="auto">
          <a:xfrm>
            <a:off x="861865" y="4287050"/>
            <a:ext cx="10734067" cy="1180699"/>
          </a:xfrm>
          <a:prstGeom prst="rect">
            <a:avLst/>
          </a:prstGeom>
          <a:noFill/>
          <a:ln w="9525">
            <a:noFill/>
            <a:miter lim="800000"/>
          </a:ln>
        </p:spPr>
        <p:txBody>
          <a:bodyPr wrap="squar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en-US" altLang="zh-CN" sz="2400" b="1" smtClean="0">
                <a:solidFill>
                  <a:srgbClr val="A50021"/>
                </a:solidFill>
                <a:latin typeface="微软雅黑" panose="020b0503020204020204" pitchFamily="34" charset="-122"/>
                <a:ea typeface="微软雅黑" panose="020b0503020204020204" pitchFamily="34" charset="-122"/>
              </a:rPr>
              <a:t>                           F</a:t>
            </a:r>
            <a:r>
              <a:rPr lang="en-US" altLang="zh-CN" sz="2400" b="1" baseline="-25000" err="1" smtClean="0">
                <a:solidFill>
                  <a:srgbClr val="A50021"/>
                </a:solidFill>
                <a:latin typeface="微软雅黑" panose="020b0503020204020204" pitchFamily="34" charset="-122"/>
                <a:ea typeface="微软雅黑" panose="020b0503020204020204" pitchFamily="34" charset="-122"/>
              </a:rPr>
              <a:t>2</a:t>
            </a:r>
            <a:r>
              <a:rPr lang="en-US" altLang="zh-CN" sz="2400" b="1" smtClean="0">
                <a:solidFill>
                  <a:srgbClr val="A50021"/>
                </a:solidFill>
                <a:latin typeface="微软雅黑" panose="020b0503020204020204" pitchFamily="34" charset="-122"/>
                <a:ea typeface="微软雅黑" panose="020b0503020204020204" pitchFamily="34" charset="-122"/>
              </a:rPr>
              <a:t>&lt;F</a:t>
            </a:r>
            <a:r>
              <a:rPr lang="en-US" altLang="zh-CN" sz="2400" b="1" baseline="-25000" err="1" smtClean="0">
                <a:solidFill>
                  <a:srgbClr val="A50021"/>
                </a:solidFill>
                <a:latin typeface="微软雅黑" panose="020b0503020204020204" pitchFamily="34" charset="-122"/>
                <a:ea typeface="微软雅黑" panose="020b0503020204020204" pitchFamily="34" charset="-122"/>
              </a:rPr>
              <a:t>1</a:t>
            </a:r>
            <a:r>
              <a:rPr lang="zh-CN" altLang="en-US" sz="2400" b="1" smtClean="0">
                <a:solidFill>
                  <a:srgbClr val="A50021"/>
                </a:solidFill>
                <a:latin typeface="微软雅黑" panose="020b0503020204020204" pitchFamily="34" charset="-122"/>
                <a:ea typeface="微软雅黑" panose="020b0503020204020204" pitchFamily="34" charset="-122"/>
              </a:rPr>
              <a:t>，说明用滚动代替滑动可以大大减小摩擦（开放性试题，答案合理即可） </a:t>
            </a:r>
            <a:endParaRPr lang="en-US" altLang="zh-CN" sz="2400" b="1">
              <a:solidFill>
                <a:srgbClr val="A50021"/>
              </a:solidFill>
              <a:latin typeface="微软雅黑" panose="020b0503020204020204" pitchFamily="34" charset="-122"/>
              <a:ea typeface="微软雅黑" panose="020b0503020204020204" pitchFamily="34" charset="-122"/>
            </a:endParaRPr>
          </a:p>
        </p:txBody>
      </p:sp>
      <p:cxnSp>
        <p:nvCxnSpPr>
          <p:cNvPr id="8" name="直接连接符 7"/>
          <p:cNvCxnSpPr/>
          <p:nvPr/>
        </p:nvCxnSpPr>
        <p:spPr>
          <a:xfrm>
            <a:off x="3166248" y="3215480"/>
            <a:ext cx="8358246"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951670" y="3785396"/>
            <a:ext cx="10572824"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3166248" y="4856966"/>
            <a:ext cx="8358246"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Lst>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18" name="TextBox 17"/>
          <p:cNvSpPr txBox="1"/>
          <p:nvPr/>
        </p:nvSpPr>
        <p:spPr>
          <a:xfrm>
            <a:off x="4002" y="1929596"/>
            <a:ext cx="447609" cy="3143272"/>
          </a:xfrm>
          <a:prstGeom prst="rect">
            <a:avLst/>
          </a:prstGeom>
          <a:noFill/>
        </p:spPr>
        <p:txBody>
          <a:bodyPr vert="eaVert" wrap="square" lIns="72000" tIns="36000" rIns="36000" bIns="36000" rtlCol="0" anchor="ctr" anchorCtr="0">
            <a:spAutoFit/>
          </a:bodyPr>
          <a:lstStyle/>
          <a:p>
            <a:r>
              <a:rPr lang="zh-CN" altLang="en-US" sz="2200" spc="600" smtClean="0">
                <a:solidFill>
                  <a:schemeClr val="bg1"/>
                </a:solidFill>
                <a:latin typeface="微软雅黑" panose="020b0503020204020204" pitchFamily="34" charset="-122"/>
                <a:ea typeface="微软雅黑" panose="020b0503020204020204" pitchFamily="34" charset="-122"/>
              </a:rPr>
              <a:t>教材梳理 夯实基础</a:t>
            </a:r>
            <a:endParaRPr lang="zh-CN" altLang="en-US" sz="2200" spc="600" smtClean="0">
              <a:solidFill>
                <a:schemeClr val="bg1"/>
              </a:solidFill>
              <a:latin typeface="微软雅黑" panose="020b0503020204020204" pitchFamily="34" charset="-122"/>
              <a:ea typeface="微软雅黑" panose="020b0503020204020204" pitchFamily="34" charset="-122"/>
            </a:endParaRPr>
          </a:p>
        </p:txBody>
      </p:sp>
      <p:graphicFrame>
        <p:nvGraphicFramePr>
          <p:cNvPr id="4" name="表格 3"/>
          <p:cNvGraphicFramePr>
            <a:graphicFrameLocks noGrp="1"/>
          </p:cNvGraphicFramePr>
          <p:nvPr/>
        </p:nvGraphicFramePr>
        <p:xfrm>
          <a:off x="951670" y="829456"/>
          <a:ext cx="10072758" cy="6292250"/>
        </p:xfrm>
        <a:graphic>
          <a:graphicData uri="http://schemas.openxmlformats.org/drawingml/2006/table">
            <a:tbl>
              <a:tblPr/>
              <a:tblGrid>
                <a:gridCol w="1071570"/>
                <a:gridCol w="9001188"/>
              </a:tblGrid>
              <a:tr h="1354490">
                <a:tc>
                  <a:txBody>
                    <a:bodyPr vert="horz" wrap="square"/>
                    <a:lstStyle/>
                    <a:p>
                      <a:pPr algn="ctr">
                        <a:lnSpc>
                          <a:spcPct val="150000"/>
                        </a:lnSpc>
                        <a:spcAft>
                          <a:spcPct val="0"/>
                        </a:spcAft>
                      </a:pPr>
                      <a:r>
                        <a:rPr lang="zh-CN" sz="2400" b="1" kern="100">
                          <a:solidFill>
                            <a:srgbClr val="000000"/>
                          </a:solidFill>
                          <a:latin typeface="微软雅黑" panose="020b0503020204020204" pitchFamily="34" charset="-122"/>
                          <a:ea typeface="微软雅黑" panose="020b0503020204020204" pitchFamily="34" charset="-122"/>
                          <a:cs typeface="Times New Roman" panose="02020603050405020304"/>
                        </a:rPr>
                        <a:t>常见值</a:t>
                      </a:r>
                      <a:endParaRPr lang="zh-CN" sz="2400" b="1"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chemeClr val="bg1">
                        <a:lumMod val="95000"/>
                      </a:schemeClr>
                    </a:solidFill>
                  </a:tcPr>
                </a:tc>
                <a:tc>
                  <a:txBody>
                    <a:bodyPr vert="horz" wrap="square"/>
                    <a:lstStyle/>
                    <a:p>
                      <a:pPr>
                        <a:lnSpc>
                          <a:spcPct val="150000"/>
                        </a:lnSpc>
                        <a:spcAft>
                          <a:spcPct val="0"/>
                        </a:spcAft>
                      </a:pP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　托起两个鸡蛋的力大小约为</a:t>
                      </a: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1 N</a:t>
                      </a: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；一名中学生的重力约为</a:t>
                      </a: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500 N</a:t>
                      </a: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；九年级物理课本的重力约为</a:t>
                      </a: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2 N</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41152" marR="41152"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r>
              <a:tr h="1317286">
                <a:tc rowSpan="2">
                  <a:txBody>
                    <a:bodyPr vert="horz" wrap="square"/>
                    <a:lstStyle/>
                    <a:p>
                      <a:pPr algn="ctr">
                        <a:lnSpc>
                          <a:spcPct val="150000"/>
                        </a:lnSpc>
                        <a:spcAft>
                          <a:spcPct val="0"/>
                        </a:spcAft>
                      </a:pPr>
                      <a:r>
                        <a:rPr lang="zh-CN" sz="2400" b="1" kern="100">
                          <a:solidFill>
                            <a:srgbClr val="000000"/>
                          </a:solidFill>
                          <a:latin typeface="微软雅黑" panose="020b0503020204020204" pitchFamily="34" charset="-122"/>
                          <a:ea typeface="微软雅黑" panose="020b0503020204020204" pitchFamily="34" charset="-122"/>
                          <a:cs typeface="Times New Roman" panose="02020603050405020304"/>
                        </a:rPr>
                        <a:t>作用</a:t>
                      </a:r>
                      <a:endParaRPr lang="zh-CN" sz="2400" b="1" kern="10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gn="ctr">
                        <a:lnSpc>
                          <a:spcPct val="150000"/>
                        </a:lnSpc>
                        <a:spcAft>
                          <a:spcPct val="0"/>
                        </a:spcAft>
                      </a:pPr>
                      <a:r>
                        <a:rPr lang="zh-CN" sz="2400" b="1" kern="100">
                          <a:solidFill>
                            <a:srgbClr val="000000"/>
                          </a:solidFill>
                          <a:latin typeface="微软雅黑" panose="020b0503020204020204" pitchFamily="34" charset="-122"/>
                          <a:ea typeface="微软雅黑" panose="020b0503020204020204" pitchFamily="34" charset="-122"/>
                          <a:cs typeface="Times New Roman" panose="02020603050405020304"/>
                        </a:rPr>
                        <a:t>效果</a:t>
                      </a:r>
                      <a:endParaRPr lang="zh-CN" sz="2400" b="1"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chemeClr val="bg1">
                        <a:lumMod val="95000"/>
                      </a:schemeClr>
                    </a:solidFill>
                  </a:tcPr>
                </a:tc>
                <a:tc>
                  <a:txBody>
                    <a:bodyPr vert="horz" wrap="square"/>
                    <a:lstStyle/>
                    <a:p>
                      <a:pPr algn="ctr">
                        <a:lnSpc>
                          <a:spcPct val="150000"/>
                        </a:lnSpc>
                        <a:spcAft>
                          <a:spcPct val="0"/>
                        </a:spcAft>
                      </a:pPr>
                      <a:endParaRPr lang="en-US" sz="2400" kern="100"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gn="ctr">
                        <a:lnSpc>
                          <a:spcPct val="150000"/>
                        </a:lnSpc>
                        <a:spcAft>
                          <a:spcPct val="0"/>
                        </a:spcAft>
                      </a:pPr>
                      <a:endPar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gn="ctr">
                        <a:lnSpc>
                          <a:spcPct val="150000"/>
                        </a:lnSpc>
                        <a:spcAft>
                          <a:spcPct val="0"/>
                        </a:spcAft>
                      </a:pPr>
                      <a:endPar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18812" marR="18812"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a:noFill/>
                    </a:lnB>
                  </a:tcPr>
                </a:tc>
              </a:tr>
              <a:tr h="1383018">
                <a:tc vMerge="1">
                  <a:txBody>
                    <a:bodyPr vert="horz" wrap="square"/>
                    <a:lstStyle/>
                    <a:p/>
                  </a:txBody>
                  <a:tcPr/>
                </a:tc>
                <a:tc>
                  <a:txBody>
                    <a:bodyPr vert="horz" wrap="square"/>
                    <a:lstStyle/>
                    <a:p>
                      <a:pPr>
                        <a:lnSpc>
                          <a:spcPct val="150000"/>
                        </a:lnSpc>
                        <a:spcAft>
                          <a:spcPct val="0"/>
                        </a:spcAft>
                      </a:pP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　图甲说明力能改变物体的形状，使它发生</a:t>
                      </a:r>
                      <a:r>
                        <a:rPr lang="zh-CN" sz="2400" u="sng" kern="10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；图乙说明力可以改变物体的</a:t>
                      </a:r>
                      <a:r>
                        <a:rPr lang="zh-CN" sz="2400" u="sng" kern="10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 </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ct val="0"/>
                        </a:spcAft>
                      </a:pP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　</a:t>
                      </a:r>
                      <a:r>
                        <a:rPr lang="en-US" altLang="zh-CN" sz="2400" kern="1200">
                          <a:solidFill>
                            <a:srgbClr val="18B48F"/>
                          </a:solidFill>
                          <a:latin typeface="微软雅黑" panose="020b0503020204020204" pitchFamily="34" charset="-122"/>
                          <a:ea typeface="微软雅黑" panose="020b0503020204020204" pitchFamily="34" charset="-122"/>
                          <a:cs typeface="+mn-cs"/>
                        </a:rPr>
                        <a:t>[</a:t>
                      </a:r>
                      <a:r>
                        <a:rPr lang="zh-CN" altLang="zh-CN" sz="2400" kern="1200">
                          <a:solidFill>
                            <a:srgbClr val="18B48F"/>
                          </a:solidFill>
                          <a:latin typeface="微软雅黑" panose="020b0503020204020204" pitchFamily="34" charset="-122"/>
                          <a:ea typeface="微软雅黑" panose="020b0503020204020204" pitchFamily="34" charset="-122"/>
                          <a:cs typeface="+mn-cs"/>
                        </a:rPr>
                        <a:t>点拨</a:t>
                      </a:r>
                      <a:r>
                        <a:rPr lang="en-US" altLang="zh-CN" sz="2400" kern="1200">
                          <a:solidFill>
                            <a:srgbClr val="18B48F"/>
                          </a:solidFill>
                          <a:latin typeface="微软雅黑" panose="020b0503020204020204" pitchFamily="34" charset="-122"/>
                          <a:ea typeface="微软雅黑" panose="020b0503020204020204" pitchFamily="34" charset="-122"/>
                          <a:cs typeface="+mn-cs"/>
                        </a:rPr>
                        <a:t>]</a:t>
                      </a: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在物理学中，物体由静止开始运动或由运动变为静止，物体运动的快慢或方向发生改变，这几种情况都叫物体的“运动状态”发生了改变。如果物体的运动状态改变，则物体一定受到力的作用</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18812" marR="18812"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a:noFill/>
                    </a:lnT>
                    <a:lnB w="12700" cap="flat" cmpd="sng" algn="ctr">
                      <a:solidFill>
                        <a:srgbClr val="666666"/>
                      </a:solidFill>
                      <a:prstDash val="solid"/>
                      <a:round/>
                      <a:headEnd type="none" w="med" len="med"/>
                      <a:tailEnd type="none" w="med" len="med"/>
                    </a:lnB>
                  </a:tcPr>
                </a:tc>
              </a:tr>
            </a:tbl>
          </a:graphicData>
        </a:graphic>
      </p:graphicFrame>
      <p:pic>
        <p:nvPicPr>
          <p:cNvPr id="106497" name="7ER206.eps"/>
          <p:cNvPicPr>
            <a:picLocks noChangeAspect="1" noChangeArrowheads="1"/>
          </p:cNvPicPr>
          <p:nvPr/>
        </p:nvPicPr>
        <p:blipFill>
          <a:blip r:embed="rId2"/>
          <a:stretch>
            <a:fillRect/>
          </a:stretch>
        </p:blipFill>
        <p:spPr bwMode="auto">
          <a:xfrm>
            <a:off x="4188887" y="2358224"/>
            <a:ext cx="4406649" cy="1357322"/>
          </a:xfrm>
          <a:prstGeom prst="rect">
            <a:avLst/>
          </a:prstGeom>
          <a:noFill/>
        </p:spPr>
      </p:pic>
      <p:sp>
        <p:nvSpPr>
          <p:cNvPr id="5" name="矩形 4"/>
          <p:cNvSpPr/>
          <p:nvPr/>
        </p:nvSpPr>
        <p:spPr>
          <a:xfrm>
            <a:off x="10894540" y="429398"/>
            <a:ext cx="1415772" cy="581057"/>
          </a:xfrm>
          <a:prstGeom prst="rect">
            <a:avLst/>
          </a:prstGeom>
        </p:spPr>
        <p:txBody>
          <a:bodyPr wrap="none">
            <a:spAutoFit/>
          </a:bodyPr>
          <a:lstStyle/>
          <a:p>
            <a:pPr>
              <a:lnSpc>
                <a:spcPct val="150000"/>
              </a:lnSpc>
            </a:pPr>
            <a:r>
              <a:rPr lang="zh-CN" altLang="en-US" smtClean="0">
                <a:latin typeface="微软雅黑" panose="020b0503020204020204" pitchFamily="34" charset="-122"/>
                <a:ea typeface="微软雅黑" panose="020b0503020204020204" pitchFamily="34" charset="-122"/>
              </a:rPr>
              <a:t>（续表）</a:t>
            </a:r>
            <a:endParaRPr lang="zh-CN" altLang="en-US">
              <a:latin typeface="微软雅黑" panose="020b0503020204020204" pitchFamily="34" charset="-122"/>
              <a:ea typeface="微软雅黑" panose="020b0503020204020204" pitchFamily="34" charset="-122"/>
            </a:endParaRPr>
          </a:p>
        </p:txBody>
      </p:sp>
      <p:sp>
        <p:nvSpPr>
          <p:cNvPr id="6" name="文本框 1"/>
          <p:cNvSpPr txBox="1">
            <a:spLocks noChangeArrowheads="1"/>
          </p:cNvSpPr>
          <p:nvPr/>
        </p:nvSpPr>
        <p:spPr bwMode="auto">
          <a:xfrm>
            <a:off x="7881156" y="3644108"/>
            <a:ext cx="688256" cy="561427"/>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2400" b="1" smtClean="0">
                <a:solidFill>
                  <a:srgbClr val="A50021"/>
                </a:solidFill>
                <a:latin typeface="微软雅黑" panose="020b0503020204020204" pitchFamily="34" charset="-122"/>
                <a:ea typeface="微软雅黑" panose="020b0503020204020204" pitchFamily="34" charset="-122"/>
              </a:rPr>
              <a:t>形变</a:t>
            </a:r>
            <a:endParaRPr lang="en-US" altLang="zh-CN" sz="2400" b="1">
              <a:solidFill>
                <a:srgbClr val="A50021"/>
              </a:solidFill>
              <a:latin typeface="微软雅黑" panose="020b0503020204020204" pitchFamily="34" charset="-122"/>
              <a:ea typeface="微软雅黑" panose="020b0503020204020204" pitchFamily="34" charset="-122"/>
            </a:endParaRPr>
          </a:p>
        </p:txBody>
      </p:sp>
      <p:sp>
        <p:nvSpPr>
          <p:cNvPr id="7" name="文本框 1"/>
          <p:cNvSpPr txBox="1">
            <a:spLocks noChangeArrowheads="1"/>
          </p:cNvSpPr>
          <p:nvPr/>
        </p:nvSpPr>
        <p:spPr bwMode="auto">
          <a:xfrm>
            <a:off x="4023504" y="4215612"/>
            <a:ext cx="1303809" cy="561427"/>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2400" b="1" smtClean="0">
                <a:solidFill>
                  <a:srgbClr val="A50021"/>
                </a:solidFill>
                <a:latin typeface="微软雅黑" panose="020b0503020204020204" pitchFamily="34" charset="-122"/>
                <a:ea typeface="微软雅黑" panose="020b0503020204020204" pitchFamily="34" charset="-122"/>
              </a:rPr>
              <a:t>运动状态</a:t>
            </a:r>
            <a:endParaRPr lang="en-US" altLang="zh-CN" sz="2400" b="1">
              <a:solidFill>
                <a:srgbClr val="A50021"/>
              </a:solidFill>
              <a:latin typeface="微软雅黑" panose="020b0503020204020204" pitchFamily="34" charset="-122"/>
              <a:ea typeface="微软雅黑" panose="020b0503020204020204" pitchFamily="34" charset="-122"/>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6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12" name="TextBox 11"/>
          <p:cNvSpPr txBox="1"/>
          <p:nvPr/>
        </p:nvSpPr>
        <p:spPr>
          <a:xfrm>
            <a:off x="4032" y="1929596"/>
            <a:ext cx="447609" cy="3143272"/>
          </a:xfrm>
          <a:prstGeom prst="rect">
            <a:avLst/>
          </a:prstGeom>
          <a:noFill/>
        </p:spPr>
        <p:txBody>
          <a:bodyPr vert="eaVert" wrap="square" lIns="72000" tIns="36000" rIns="36000" bIns="36000" rtlCol="0" anchor="ctr" anchorCtr="0">
            <a:spAutoFit/>
          </a:bodyPr>
          <a:lstStyle/>
          <a:p>
            <a:r>
              <a:rPr lang="zh-CN" altLang="en-US" sz="2200" spc="600" smtClean="0">
                <a:solidFill>
                  <a:schemeClr val="bg1"/>
                </a:solidFill>
                <a:latin typeface="微软雅黑" panose="020b0503020204020204" pitchFamily="34" charset="-122"/>
                <a:ea typeface="微软雅黑" panose="020b0503020204020204" pitchFamily="34" charset="-122"/>
              </a:rPr>
              <a:t>真题回顾 把握考向</a:t>
            </a:r>
            <a:endParaRPr lang="zh-CN" altLang="en-US" sz="2200" spc="600">
              <a:solidFill>
                <a:schemeClr val="bg1"/>
              </a:solidFill>
              <a:latin typeface="微软雅黑" panose="020b0503020204020204" pitchFamily="34" charset="-122"/>
              <a:ea typeface="微软雅黑" panose="020b0503020204020204" pitchFamily="34" charset="-122"/>
            </a:endParaRPr>
          </a:p>
        </p:txBody>
      </p:sp>
      <p:sp>
        <p:nvSpPr>
          <p:cNvPr id="11" name="文本框 1"/>
          <p:cNvSpPr txBox="1">
            <a:spLocks noChangeArrowheads="1"/>
          </p:cNvSpPr>
          <p:nvPr/>
        </p:nvSpPr>
        <p:spPr bwMode="auto">
          <a:xfrm>
            <a:off x="880232" y="1858158"/>
            <a:ext cx="10858576" cy="3396690"/>
          </a:xfrm>
          <a:prstGeom prst="rect">
            <a:avLst/>
          </a:prstGeom>
          <a:noFill/>
          <a:ln w="9525">
            <a:noFill/>
            <a:miter lim="800000"/>
          </a:ln>
        </p:spPr>
        <p:txBody>
          <a:bodyPr wrap="square" lIns="36000" tIns="36000" rIns="36000" bIns="36000">
            <a:spAutoFit/>
          </a:bodyPr>
          <a:lstStyle/>
          <a:p>
            <a:pPr>
              <a:lnSpc>
                <a:spcPct val="150000"/>
              </a:lnSpc>
              <a:spcAft>
                <a:spcPct val="0"/>
              </a:spcAft>
            </a:pPr>
            <a:r>
              <a:rPr lang="en-US" b="1" smtClean="0">
                <a:solidFill>
                  <a:srgbClr val="000000"/>
                </a:solidFill>
                <a:latin typeface="微软雅黑" panose="020b0503020204020204" pitchFamily="34" charset="-122"/>
                <a:ea typeface="微软雅黑" panose="020b0503020204020204" pitchFamily="34" charset="-122"/>
                <a:cs typeface="Times New Roman" panose="02020603050405020304"/>
              </a:rPr>
              <a:t>1. </a:t>
            </a:r>
            <a:r>
              <a:rPr lang="en-US" smtClean="0">
                <a:solidFill>
                  <a:srgbClr val="18B48F"/>
                </a:solidFill>
                <a:latin typeface="微软雅黑" panose="020b0503020204020204" pitchFamily="34" charset="-122"/>
                <a:ea typeface="微软雅黑" panose="020b0503020204020204" pitchFamily="34" charset="-122"/>
              </a:rPr>
              <a:t>[2016</a:t>
            </a:r>
            <a:r>
              <a:rPr lang="en-US" altLang="zh-CN" smtClean="0">
                <a:solidFill>
                  <a:srgbClr val="18B48F"/>
                </a:solidFill>
                <a:latin typeface="微软雅黑" panose="020b0503020204020204" pitchFamily="34" charset="-122"/>
                <a:ea typeface="微软雅黑" panose="020b0503020204020204" pitchFamily="34" charset="-122"/>
              </a:rPr>
              <a:t>·</a:t>
            </a:r>
            <a:r>
              <a:rPr lang="zh-CN" altLang="en-US" smtClean="0">
                <a:solidFill>
                  <a:srgbClr val="18B48F"/>
                </a:solidFill>
                <a:latin typeface="微软雅黑" panose="020b0503020204020204" pitchFamily="34" charset="-122"/>
                <a:ea typeface="微软雅黑" panose="020b0503020204020204" pitchFamily="34" charset="-122"/>
              </a:rPr>
              <a:t>山西</a:t>
            </a:r>
            <a:r>
              <a:rPr lang="en-US" smtClean="0">
                <a:solidFill>
                  <a:srgbClr val="18B48F"/>
                </a:solidFill>
                <a:latin typeface="微软雅黑" panose="020b0503020204020204" pitchFamily="34" charset="-122"/>
                <a:ea typeface="微软雅黑" panose="020b0503020204020204" pitchFamily="34" charset="-122"/>
              </a:rPr>
              <a:t>13</a:t>
            </a:r>
            <a:r>
              <a:rPr lang="zh-CN" altLang="en-US" smtClean="0">
                <a:solidFill>
                  <a:srgbClr val="18B48F"/>
                </a:solidFill>
                <a:latin typeface="微软雅黑" panose="020b0503020204020204" pitchFamily="34" charset="-122"/>
                <a:ea typeface="微软雅黑" panose="020b0503020204020204" pitchFamily="34" charset="-122"/>
              </a:rPr>
              <a:t>题</a:t>
            </a:r>
            <a:r>
              <a:rPr lang="en-US" smtClean="0">
                <a:solidFill>
                  <a:srgbClr val="18B48F"/>
                </a:solidFill>
                <a:latin typeface="微软雅黑" panose="020b0503020204020204" pitchFamily="34" charset="-122"/>
                <a:ea typeface="微软雅黑" panose="020b0503020204020204" pitchFamily="34" charset="-122"/>
              </a:rPr>
              <a:t>3</a:t>
            </a:r>
            <a:r>
              <a:rPr lang="zh-CN" altLang="en-US" smtClean="0">
                <a:solidFill>
                  <a:srgbClr val="18B48F"/>
                </a:solidFill>
                <a:latin typeface="微软雅黑" panose="020b0503020204020204" pitchFamily="34" charset="-122"/>
                <a:ea typeface="微软雅黑" panose="020b0503020204020204" pitchFamily="34" charset="-122"/>
              </a:rPr>
              <a:t>分</a:t>
            </a:r>
            <a:r>
              <a:rPr lang="en-US" smtClean="0">
                <a:solidFill>
                  <a:srgbClr val="18B48F"/>
                </a:solidFill>
                <a:latin typeface="微软雅黑" panose="020b0503020204020204" pitchFamily="34" charset="-122"/>
                <a:ea typeface="微软雅黑" panose="020b0503020204020204" pitchFamily="34" charset="-122"/>
              </a:rPr>
              <a:t>] </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他，</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19</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岁进入剑桥大学，靠为学院做杂务的收入支付学费。他的伟大成就</a:t>
            </a:r>
            <a:r>
              <a:rPr lang="en-US" altLang="zh-CN" smtClean="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光的色散、惯性定律、万有引力定律和微积分学等，为现代科学的发展奠定了基础。当人们赞誉他时，他却说：“那是因为我站在巨人的肩膀上。”为了纪念他对科学发展做出的巨大贡献，人们用他的名字命名了下列哪个物理量的单位</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	</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　　）</a:t>
            </a:r>
            <a:endPar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ct val="0"/>
              </a:spcAft>
            </a:pP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A.</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力       </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	B.</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压强    </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	C.</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电流    </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	D.</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电阻</a:t>
            </a:r>
            <a:endParaRPr lang="zh-CN">
              <a:solidFill>
                <a:srgbClr val="000000"/>
              </a:solidFill>
              <a:latin typeface="微软雅黑" panose="020b0503020204020204" pitchFamily="34" charset="-122"/>
              <a:ea typeface="微软雅黑" panose="020b0503020204020204" pitchFamily="34" charset="-122"/>
              <a:cs typeface="Times New Roman" panose="02020603050405020304"/>
            </a:endParaRPr>
          </a:p>
        </p:txBody>
      </p:sp>
      <p:sp>
        <p:nvSpPr>
          <p:cNvPr id="4" name="矩形 3"/>
          <p:cNvSpPr/>
          <p:nvPr/>
        </p:nvSpPr>
        <p:spPr>
          <a:xfrm>
            <a:off x="880232" y="1072340"/>
            <a:ext cx="3211135" cy="523220"/>
          </a:xfrm>
          <a:prstGeom prst="rect">
            <a:avLst/>
          </a:prstGeom>
        </p:spPr>
        <p:txBody>
          <a:bodyPr wrap="none">
            <a:spAutoFit/>
          </a:bodyPr>
          <a:lstStyle/>
          <a:p>
            <a:r>
              <a:rPr lang="zh-CN" altLang="en-US" sz="2800" b="1" spc="150" smtClean="0">
                <a:solidFill>
                  <a:srgbClr val="1CB691"/>
                </a:solidFill>
                <a:latin typeface="微软雅黑" panose="020b0503020204020204" pitchFamily="34" charset="-122"/>
                <a:ea typeface="微软雅黑" panose="020b0503020204020204" pitchFamily="34" charset="-122"/>
              </a:rPr>
              <a:t>考点一　物理学史</a:t>
            </a:r>
            <a:endParaRPr lang="zh-CN" altLang="en-US" sz="2800" b="1" spc="150">
              <a:solidFill>
                <a:srgbClr val="1CB691"/>
              </a:solidFill>
              <a:latin typeface="微软雅黑" panose="020b0503020204020204" pitchFamily="34" charset="-122"/>
              <a:ea typeface="微软雅黑" panose="020b0503020204020204" pitchFamily="34" charset="-122"/>
            </a:endParaRPr>
          </a:p>
        </p:txBody>
      </p:sp>
      <p:sp>
        <p:nvSpPr>
          <p:cNvPr id="5" name="文本框 1"/>
          <p:cNvSpPr txBox="1">
            <a:spLocks noChangeArrowheads="1"/>
          </p:cNvSpPr>
          <p:nvPr/>
        </p:nvSpPr>
        <p:spPr bwMode="auto">
          <a:xfrm>
            <a:off x="5023636" y="4072736"/>
            <a:ext cx="303536" cy="561427"/>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en-US" altLang="zh-CN" sz="2400" b="1" smtClean="0">
                <a:solidFill>
                  <a:srgbClr val="A50021"/>
                </a:solidFill>
                <a:latin typeface="微软雅黑" panose="020b0503020204020204" pitchFamily="34" charset="-122"/>
                <a:ea typeface="微软雅黑" panose="020b0503020204020204" pitchFamily="34" charset="-122"/>
              </a:rPr>
              <a:t>A</a:t>
            </a:r>
            <a:endParaRPr lang="en-US" altLang="zh-CN" sz="2400" b="1">
              <a:solidFill>
                <a:srgbClr val="A50021"/>
              </a:solidFill>
              <a:latin typeface="微软雅黑" panose="020b0503020204020204" pitchFamily="34" charset="-122"/>
              <a:ea typeface="微软雅黑" panose="020b0503020204020204" pitchFamily="34" charset="-122"/>
            </a:endParaRPr>
          </a:p>
        </p:txBody>
      </p:sp>
    </p:spTree>
  </p:cSld>
  <p:clrMapOvr>
    <a:masterClrMapping/>
  </p:clrMapOvr>
  <p:transition>
    <p:diamon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12" name="TextBox 11"/>
          <p:cNvSpPr txBox="1"/>
          <p:nvPr/>
        </p:nvSpPr>
        <p:spPr>
          <a:xfrm>
            <a:off x="4032" y="1929596"/>
            <a:ext cx="447609" cy="3143272"/>
          </a:xfrm>
          <a:prstGeom prst="rect">
            <a:avLst/>
          </a:prstGeom>
          <a:noFill/>
        </p:spPr>
        <p:txBody>
          <a:bodyPr vert="eaVert" wrap="square" lIns="72000" tIns="36000" rIns="36000" bIns="36000" rtlCol="0" anchor="ctr" anchorCtr="0">
            <a:spAutoFit/>
          </a:bodyPr>
          <a:lstStyle/>
          <a:p>
            <a:r>
              <a:rPr lang="zh-CN" altLang="en-US" sz="2200" spc="600" smtClean="0">
                <a:solidFill>
                  <a:schemeClr val="bg1"/>
                </a:solidFill>
                <a:latin typeface="微软雅黑" panose="020b0503020204020204" pitchFamily="34" charset="-122"/>
                <a:ea typeface="微软雅黑" panose="020b0503020204020204" pitchFamily="34" charset="-122"/>
              </a:rPr>
              <a:t>真题回顾 把握考向</a:t>
            </a:r>
            <a:endParaRPr lang="zh-CN" altLang="en-US" sz="2200" spc="600">
              <a:solidFill>
                <a:schemeClr val="bg1"/>
              </a:solidFill>
              <a:latin typeface="微软雅黑" panose="020b0503020204020204" pitchFamily="34" charset="-122"/>
              <a:ea typeface="微软雅黑" panose="020b0503020204020204" pitchFamily="34" charset="-122"/>
            </a:endParaRPr>
          </a:p>
        </p:txBody>
      </p:sp>
      <p:sp>
        <p:nvSpPr>
          <p:cNvPr id="11" name="文本框 1"/>
          <p:cNvSpPr txBox="1">
            <a:spLocks noChangeArrowheads="1"/>
          </p:cNvSpPr>
          <p:nvPr/>
        </p:nvSpPr>
        <p:spPr bwMode="auto">
          <a:xfrm>
            <a:off x="951670" y="1929596"/>
            <a:ext cx="10930014" cy="2288694"/>
          </a:xfrm>
          <a:prstGeom prst="rect">
            <a:avLst/>
          </a:prstGeom>
          <a:noFill/>
          <a:ln w="9525">
            <a:noFill/>
            <a:miter lim="800000"/>
          </a:ln>
        </p:spPr>
        <p:txBody>
          <a:bodyPr wrap="square" lIns="36000" tIns="36000" rIns="36000" bIns="36000">
            <a:spAutoFit/>
          </a:bodyPr>
          <a:lstStyle/>
          <a:p>
            <a:pPr>
              <a:lnSpc>
                <a:spcPct val="150000"/>
              </a:lnSpc>
              <a:spcAft>
                <a:spcPct val="0"/>
              </a:spcAft>
            </a:pPr>
            <a:r>
              <a:rPr lang="en-US" b="1" smtClean="0">
                <a:solidFill>
                  <a:srgbClr val="000000"/>
                </a:solidFill>
                <a:latin typeface="微软雅黑" panose="020b0503020204020204" pitchFamily="34" charset="-122"/>
                <a:ea typeface="微软雅黑" panose="020b0503020204020204" pitchFamily="34" charset="-122"/>
                <a:cs typeface="Times New Roman" panose="02020603050405020304"/>
              </a:rPr>
              <a:t>2. </a:t>
            </a:r>
            <a:r>
              <a:rPr lang="en-US" smtClean="0">
                <a:solidFill>
                  <a:srgbClr val="18B48F"/>
                </a:solidFill>
                <a:latin typeface="微软雅黑" panose="020b0503020204020204" pitchFamily="34" charset="-122"/>
                <a:ea typeface="微软雅黑" panose="020b0503020204020204" pitchFamily="34" charset="-122"/>
              </a:rPr>
              <a:t>[2020</a:t>
            </a:r>
            <a:r>
              <a:rPr lang="en-US" altLang="zh-CN" smtClean="0">
                <a:solidFill>
                  <a:srgbClr val="18B48F"/>
                </a:solidFill>
                <a:latin typeface="微软雅黑" panose="020b0503020204020204" pitchFamily="34" charset="-122"/>
                <a:ea typeface="微软雅黑" panose="020b0503020204020204" pitchFamily="34" charset="-122"/>
              </a:rPr>
              <a:t>·</a:t>
            </a:r>
            <a:r>
              <a:rPr lang="zh-CN" altLang="en-US" smtClean="0">
                <a:solidFill>
                  <a:srgbClr val="18B48F"/>
                </a:solidFill>
                <a:latin typeface="微软雅黑" panose="020b0503020204020204" pitchFamily="34" charset="-122"/>
                <a:ea typeface="微软雅黑" panose="020b0503020204020204" pitchFamily="34" charset="-122"/>
              </a:rPr>
              <a:t>山西</a:t>
            </a:r>
            <a:r>
              <a:rPr lang="en-US" smtClean="0">
                <a:solidFill>
                  <a:srgbClr val="18B48F"/>
                </a:solidFill>
                <a:latin typeface="微软雅黑" panose="020b0503020204020204" pitchFamily="34" charset="-122"/>
                <a:ea typeface="微软雅黑" panose="020b0503020204020204" pitchFamily="34" charset="-122"/>
              </a:rPr>
              <a:t>38</a:t>
            </a:r>
            <a:r>
              <a:rPr lang="zh-CN" altLang="en-US" smtClean="0">
                <a:solidFill>
                  <a:srgbClr val="18B48F"/>
                </a:solidFill>
                <a:latin typeface="微软雅黑" panose="020b0503020204020204" pitchFamily="34" charset="-122"/>
                <a:ea typeface="微软雅黑" panose="020b0503020204020204" pitchFamily="34" charset="-122"/>
              </a:rPr>
              <a:t>题</a:t>
            </a:r>
            <a:r>
              <a:rPr lang="en-US" smtClean="0">
                <a:solidFill>
                  <a:srgbClr val="18B48F"/>
                </a:solidFill>
                <a:latin typeface="微软雅黑" panose="020b0503020204020204" pitchFamily="34" charset="-122"/>
                <a:ea typeface="微软雅黑" panose="020b0503020204020204" pitchFamily="34" charset="-122"/>
              </a:rPr>
              <a:t>2</a:t>
            </a:r>
            <a:r>
              <a:rPr lang="zh-CN" altLang="en-US" smtClean="0">
                <a:solidFill>
                  <a:srgbClr val="18B48F"/>
                </a:solidFill>
                <a:latin typeface="微软雅黑" panose="020b0503020204020204" pitchFamily="34" charset="-122"/>
                <a:ea typeface="微软雅黑" panose="020b0503020204020204" pitchFamily="34" charset="-122"/>
              </a:rPr>
              <a:t>分</a:t>
            </a:r>
            <a:r>
              <a:rPr lang="en-US" smtClean="0">
                <a:solidFill>
                  <a:srgbClr val="18B48F"/>
                </a:solidFill>
                <a:latin typeface="微软雅黑" panose="020b0503020204020204" pitchFamily="34" charset="-122"/>
                <a:ea typeface="微软雅黑" panose="020b0503020204020204" pitchFamily="34" charset="-122"/>
              </a:rPr>
              <a:t>]</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通过银幕，看着宇航员在失重状态下的太空中工作，的确是一件很酷的事情。假如你自己是在太空中工作的宇航员，在你面前有一大块与你相对静止的太空巨石，你用力向前将它推开</a:t>
            </a:r>
            <a:r>
              <a:rPr lang="en-US" altLang="zh-CN" smtClean="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请你展开想象，你将会怎样</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a:t>
            </a:r>
            <a:endParaRPr lang="en-US"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ct val="0"/>
              </a:spcAft>
            </a:pPr>
            <a:r>
              <a:rPr lang="zh-CN" altLang="en-US" u="sng"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，其原因是</a:t>
            </a:r>
            <a:r>
              <a:rPr lang="zh-CN" altLang="en-US" u="sng"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 </a:t>
            </a:r>
            <a:endParaRPr lang="zh-CN">
              <a:solidFill>
                <a:srgbClr val="000000"/>
              </a:solidFill>
              <a:latin typeface="微软雅黑" panose="020b0503020204020204" pitchFamily="34" charset="-122"/>
              <a:ea typeface="微软雅黑" panose="020b0503020204020204" pitchFamily="34" charset="-122"/>
              <a:cs typeface="Times New Roman" panose="02020603050405020304"/>
            </a:endParaRPr>
          </a:p>
        </p:txBody>
      </p:sp>
      <p:sp>
        <p:nvSpPr>
          <p:cNvPr id="4" name="矩形 3"/>
          <p:cNvSpPr/>
          <p:nvPr/>
        </p:nvSpPr>
        <p:spPr>
          <a:xfrm>
            <a:off x="880232" y="1000902"/>
            <a:ext cx="3967753" cy="523220"/>
          </a:xfrm>
          <a:prstGeom prst="rect">
            <a:avLst/>
          </a:prstGeom>
        </p:spPr>
        <p:txBody>
          <a:bodyPr wrap="none">
            <a:spAutoFit/>
          </a:bodyPr>
          <a:lstStyle/>
          <a:p>
            <a:r>
              <a:rPr lang="zh-CN" altLang="en-US" sz="2800" b="1" spc="150" smtClean="0">
                <a:solidFill>
                  <a:srgbClr val="1CB691"/>
                </a:solidFill>
                <a:latin typeface="微软雅黑" panose="020b0503020204020204" pitchFamily="34" charset="-122"/>
                <a:ea typeface="微软雅黑" panose="020b0503020204020204" pitchFamily="34" charset="-122"/>
              </a:rPr>
              <a:t>考点二　运动和力综合</a:t>
            </a:r>
            <a:endParaRPr lang="zh-CN" altLang="en-US" sz="2800" b="1" spc="150">
              <a:solidFill>
                <a:srgbClr val="1CB691"/>
              </a:solidFill>
              <a:latin typeface="微软雅黑" panose="020b0503020204020204" pitchFamily="34" charset="-122"/>
              <a:ea typeface="微软雅黑" panose="020b0503020204020204" pitchFamily="34" charset="-122"/>
            </a:endParaRPr>
          </a:p>
        </p:txBody>
      </p:sp>
      <p:sp>
        <p:nvSpPr>
          <p:cNvPr id="5" name="文本框 1"/>
          <p:cNvSpPr txBox="1">
            <a:spLocks noChangeArrowheads="1"/>
          </p:cNvSpPr>
          <p:nvPr/>
        </p:nvSpPr>
        <p:spPr bwMode="auto">
          <a:xfrm>
            <a:off x="1165984" y="3429794"/>
            <a:ext cx="1303809" cy="561427"/>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2400" b="1" smtClean="0">
                <a:solidFill>
                  <a:srgbClr val="A50021"/>
                </a:solidFill>
                <a:latin typeface="微软雅黑" panose="020b0503020204020204" pitchFamily="34" charset="-122"/>
                <a:ea typeface="微软雅黑" panose="020b0503020204020204" pitchFamily="34" charset="-122"/>
              </a:rPr>
              <a:t>向后运动</a:t>
            </a:r>
            <a:endParaRPr lang="en-US" altLang="zh-CN" sz="2400" b="1">
              <a:solidFill>
                <a:srgbClr val="A50021"/>
              </a:solidFill>
              <a:latin typeface="微软雅黑" panose="020b0503020204020204" pitchFamily="34" charset="-122"/>
              <a:ea typeface="微软雅黑" panose="020b0503020204020204" pitchFamily="34" charset="-122"/>
            </a:endParaRPr>
          </a:p>
        </p:txBody>
      </p:sp>
      <p:sp>
        <p:nvSpPr>
          <p:cNvPr id="6" name="文本框 1"/>
          <p:cNvSpPr txBox="1">
            <a:spLocks noChangeArrowheads="1"/>
          </p:cNvSpPr>
          <p:nvPr/>
        </p:nvSpPr>
        <p:spPr bwMode="auto">
          <a:xfrm>
            <a:off x="4380694" y="3429794"/>
            <a:ext cx="4997128" cy="561427"/>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2400" b="1" smtClean="0">
                <a:solidFill>
                  <a:srgbClr val="A50021"/>
                </a:solidFill>
                <a:latin typeface="微软雅黑" panose="020b0503020204020204" pitchFamily="34" charset="-122"/>
                <a:ea typeface="微软雅黑" panose="020b0503020204020204" pitchFamily="34" charset="-122"/>
              </a:rPr>
              <a:t>力的作用是相互的（答案合理即可）</a:t>
            </a:r>
            <a:endParaRPr lang="en-US" altLang="zh-CN" sz="2400" b="1">
              <a:solidFill>
                <a:srgbClr val="A50021"/>
              </a:solidFill>
              <a:latin typeface="微软雅黑" panose="020b0503020204020204" pitchFamily="34" charset="-122"/>
              <a:ea typeface="微软雅黑" panose="020b0503020204020204" pitchFamily="34" charset="-122"/>
            </a:endParaRPr>
          </a:p>
        </p:txBody>
      </p:sp>
      <p:sp>
        <p:nvSpPr>
          <p:cNvPr id="13" name="TextBox 26"/>
          <p:cNvSpPr txBox="1">
            <a:spLocks noChangeArrowheads="1"/>
          </p:cNvSpPr>
          <p:nvPr/>
        </p:nvSpPr>
        <p:spPr bwMode="auto">
          <a:xfrm>
            <a:off x="1165984" y="4429926"/>
            <a:ext cx="10001320" cy="1669422"/>
          </a:xfrm>
          <a:prstGeom prst="rect">
            <a:avLst/>
          </a:prstGeom>
          <a:solidFill>
            <a:schemeClr val="bg1">
              <a:lumMod val="95000"/>
            </a:schemeClr>
          </a:solidFill>
          <a:ln w="9525">
            <a:noFill/>
            <a:miter lim="800000"/>
          </a:ln>
        </p:spPr>
        <p:txBody>
          <a:bodyPr wrap="square" lIns="36000" tIns="36000" rIns="36000" bIns="36000">
            <a:spAutoFit/>
          </a:bodyPr>
          <a:lstStyle/>
          <a:p>
            <a:pPr algn="just">
              <a:lnSpc>
                <a:spcPct val="150000"/>
              </a:lnSpc>
            </a:pPr>
            <a:r>
              <a:rPr lang="en-US" altLang="zh-CN" smtClean="0">
                <a:solidFill>
                  <a:srgbClr val="A50021"/>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en-US" smtClean="0">
                <a:solidFill>
                  <a:srgbClr val="A50021"/>
                </a:solidFill>
                <a:latin typeface="微软雅黑" panose="020b0503020204020204" pitchFamily="34" charset="-122"/>
                <a:ea typeface="微软雅黑" panose="020b0503020204020204" pitchFamily="34" charset="-122"/>
                <a:cs typeface="Times New Roman" panose="02020603050405020304" pitchFamily="18" charset="0"/>
              </a:rPr>
              <a:t>解析</a:t>
            </a:r>
            <a:r>
              <a:rPr lang="en-US" altLang="zh-CN" smtClean="0">
                <a:solidFill>
                  <a:srgbClr val="A50021"/>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en-US" smtClean="0">
                <a:solidFill>
                  <a:srgbClr val="A50021"/>
                </a:solidFill>
                <a:latin typeface="微软雅黑" panose="020b0503020204020204" pitchFamily="34" charset="-122"/>
                <a:ea typeface="微软雅黑" panose="020b0503020204020204" pitchFamily="34" charset="-122"/>
                <a:cs typeface="Times New Roman" panose="02020603050405020304" pitchFamily="18" charset="0"/>
              </a:rPr>
              <a:t>当你用力向前将太空巨石推开时，由于力的作用是相互的，同时太空巨石对你产生一个向后的作用力，力可以改变物体的运动状态，因此你将向后运动。</a:t>
            </a:r>
            <a:endParaRPr lang="en-US" altLang="zh-CN">
              <a:solidFill>
                <a:srgbClr val="A50021"/>
              </a:solidFill>
              <a:latin typeface="微软雅黑" panose="020b0503020204020204" pitchFamily="34" charset="-122"/>
              <a:ea typeface="微软雅黑" panose="020b0503020204020204" pitchFamily="34" charset="-122"/>
              <a:cs typeface="Times New Roman" panose="02020603050405020304" pitchFamily="18"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3" grpId="0"/>
    </p:bldLst>
  </p:timing>
</p:sld>
</file>

<file path=ppt/slides/slide6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12" name="TextBox 11"/>
          <p:cNvSpPr txBox="1"/>
          <p:nvPr/>
        </p:nvSpPr>
        <p:spPr>
          <a:xfrm>
            <a:off x="4032" y="1929596"/>
            <a:ext cx="447609" cy="3143272"/>
          </a:xfrm>
          <a:prstGeom prst="rect">
            <a:avLst/>
          </a:prstGeom>
          <a:noFill/>
        </p:spPr>
        <p:txBody>
          <a:bodyPr vert="eaVert" wrap="square" lIns="72000" tIns="36000" rIns="36000" bIns="36000" rtlCol="0" anchor="ctr" anchorCtr="0">
            <a:spAutoFit/>
          </a:bodyPr>
          <a:lstStyle/>
          <a:p>
            <a:r>
              <a:rPr lang="zh-CN" altLang="en-US" sz="2200" spc="600" smtClean="0">
                <a:solidFill>
                  <a:schemeClr val="bg1"/>
                </a:solidFill>
                <a:latin typeface="微软雅黑" panose="020b0503020204020204" pitchFamily="34" charset="-122"/>
                <a:ea typeface="微软雅黑" panose="020b0503020204020204" pitchFamily="34" charset="-122"/>
              </a:rPr>
              <a:t>真题回顾 把握考向</a:t>
            </a:r>
            <a:endParaRPr lang="zh-CN" altLang="en-US" sz="2200" spc="600">
              <a:solidFill>
                <a:schemeClr val="bg1"/>
              </a:solidFill>
              <a:latin typeface="微软雅黑" panose="020b0503020204020204" pitchFamily="34" charset="-122"/>
              <a:ea typeface="微软雅黑" panose="020b0503020204020204" pitchFamily="34" charset="-122"/>
            </a:endParaRPr>
          </a:p>
        </p:txBody>
      </p:sp>
      <p:grpSp>
        <p:nvGrpSpPr>
          <p:cNvPr id="6" name="组合 5"/>
          <p:cNvGrpSpPr/>
          <p:nvPr/>
        </p:nvGrpSpPr>
        <p:grpSpPr>
          <a:xfrm>
            <a:off x="880232" y="1072340"/>
            <a:ext cx="10858576" cy="5058683"/>
            <a:chOff x="880232" y="1072340"/>
            <a:chExt cx="10858576" cy="5058683"/>
          </a:xfrm>
        </p:grpSpPr>
        <p:sp>
          <p:nvSpPr>
            <p:cNvPr id="11" name="文本框 1"/>
            <p:cNvSpPr txBox="1">
              <a:spLocks noChangeArrowheads="1"/>
            </p:cNvSpPr>
            <p:nvPr/>
          </p:nvSpPr>
          <p:spPr bwMode="auto">
            <a:xfrm>
              <a:off x="880232" y="1072340"/>
              <a:ext cx="6929486" cy="5058683"/>
            </a:xfrm>
            <a:prstGeom prst="rect">
              <a:avLst/>
            </a:prstGeom>
            <a:noFill/>
            <a:ln w="9525">
              <a:noFill/>
              <a:miter lim="800000"/>
            </a:ln>
          </p:spPr>
          <p:txBody>
            <a:bodyPr wrap="square" lIns="36000" tIns="36000" rIns="36000" bIns="36000">
              <a:spAutoFit/>
            </a:bodyPr>
            <a:lstStyle/>
            <a:p>
              <a:pPr>
                <a:lnSpc>
                  <a:spcPct val="150000"/>
                </a:lnSpc>
                <a:spcAft>
                  <a:spcPct val="0"/>
                </a:spcAft>
              </a:pPr>
              <a:r>
                <a:rPr lang="en-US" b="1" smtClean="0">
                  <a:solidFill>
                    <a:srgbClr val="000000"/>
                  </a:solidFill>
                  <a:latin typeface="微软雅黑" panose="020b0503020204020204" pitchFamily="34" charset="-122"/>
                  <a:ea typeface="微软雅黑" panose="020b0503020204020204" pitchFamily="34" charset="-122"/>
                  <a:cs typeface="Times New Roman" panose="02020603050405020304"/>
                </a:rPr>
                <a:t>3. </a:t>
              </a:r>
              <a:r>
                <a:rPr lang="en-US" smtClean="0">
                  <a:solidFill>
                    <a:srgbClr val="18B48F"/>
                  </a:solidFill>
                  <a:latin typeface="微软雅黑" panose="020b0503020204020204" pitchFamily="34" charset="-122"/>
                  <a:ea typeface="微软雅黑" panose="020b0503020204020204" pitchFamily="34" charset="-122"/>
                </a:rPr>
                <a:t>[2018</a:t>
              </a:r>
              <a:r>
                <a:rPr lang="en-US" altLang="zh-CN" smtClean="0">
                  <a:solidFill>
                    <a:srgbClr val="18B48F"/>
                  </a:solidFill>
                  <a:latin typeface="微软雅黑" panose="020b0503020204020204" pitchFamily="34" charset="-122"/>
                  <a:ea typeface="微软雅黑" panose="020b0503020204020204" pitchFamily="34" charset="-122"/>
                </a:rPr>
                <a:t>·</a:t>
              </a:r>
              <a:r>
                <a:rPr lang="zh-CN" altLang="en-US" smtClean="0">
                  <a:solidFill>
                    <a:srgbClr val="18B48F"/>
                  </a:solidFill>
                  <a:latin typeface="微软雅黑" panose="020b0503020204020204" pitchFamily="34" charset="-122"/>
                  <a:ea typeface="微软雅黑" panose="020b0503020204020204" pitchFamily="34" charset="-122"/>
                </a:rPr>
                <a:t>山西</a:t>
              </a:r>
              <a:r>
                <a:rPr lang="en-US" smtClean="0">
                  <a:solidFill>
                    <a:srgbClr val="18B48F"/>
                  </a:solidFill>
                  <a:latin typeface="微软雅黑" panose="020b0503020204020204" pitchFamily="34" charset="-122"/>
                  <a:ea typeface="微软雅黑" panose="020b0503020204020204" pitchFamily="34" charset="-122"/>
                </a:rPr>
                <a:t>18</a:t>
              </a:r>
              <a:r>
                <a:rPr lang="zh-CN" altLang="en-US" smtClean="0">
                  <a:solidFill>
                    <a:srgbClr val="18B48F"/>
                  </a:solidFill>
                  <a:latin typeface="微软雅黑" panose="020b0503020204020204" pitchFamily="34" charset="-122"/>
                  <a:ea typeface="微软雅黑" panose="020b0503020204020204" pitchFamily="34" charset="-122"/>
                </a:rPr>
                <a:t>题</a:t>
              </a:r>
              <a:r>
                <a:rPr lang="en-US" smtClean="0">
                  <a:solidFill>
                    <a:srgbClr val="18B48F"/>
                  </a:solidFill>
                  <a:latin typeface="微软雅黑" panose="020b0503020204020204" pitchFamily="34" charset="-122"/>
                  <a:ea typeface="微软雅黑" panose="020b0503020204020204" pitchFamily="34" charset="-122"/>
                </a:rPr>
                <a:t>3</a:t>
              </a:r>
              <a:r>
                <a:rPr lang="zh-CN" altLang="en-US" smtClean="0">
                  <a:solidFill>
                    <a:srgbClr val="18B48F"/>
                  </a:solidFill>
                  <a:latin typeface="微软雅黑" panose="020b0503020204020204" pitchFamily="34" charset="-122"/>
                  <a:ea typeface="微软雅黑" panose="020b0503020204020204" pitchFamily="34" charset="-122"/>
                </a:rPr>
                <a:t>分</a:t>
              </a:r>
              <a:r>
                <a:rPr lang="en-US" smtClean="0">
                  <a:solidFill>
                    <a:srgbClr val="18B48F"/>
                  </a:solidFill>
                  <a:latin typeface="微软雅黑" panose="020b0503020204020204" pitchFamily="34" charset="-122"/>
                  <a:ea typeface="微软雅黑" panose="020b0503020204020204" pitchFamily="34" charset="-122"/>
                </a:rPr>
                <a:t>] </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冰壶是冬奥会比赛项目之一。如图</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6-19</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所示，冰壶比赛正在进行，在冰壶运动的过程中，下列分析正确的是</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	</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　　）</a:t>
              </a:r>
              <a:endPar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ct val="0"/>
                </a:spcAft>
              </a:pP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A.</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冰壶对冰面的压力与其受到的重力是一对平衡力</a:t>
              </a:r>
              <a:endPar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ct val="0"/>
                </a:spcAft>
              </a:pP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B.</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冰壶离开手后，继续向前滑行，是由于冰壶具有惯性</a:t>
              </a:r>
              <a:endPar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ct val="0"/>
                </a:spcAft>
              </a:pP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C.</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冰壶减速滑行的过程中，动能大小不变</a:t>
              </a:r>
              <a:endPar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ct val="0"/>
                </a:spcAft>
              </a:pP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D.</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冰壶滑行过程中，受到滑动摩擦力的方向与滑行方向相同</a:t>
              </a:r>
              <a:endParaRPr lang="zh-CN">
                <a:solidFill>
                  <a:srgbClr val="000000"/>
                </a:solidFill>
                <a:latin typeface="微软雅黑" panose="020b0503020204020204" pitchFamily="34" charset="-122"/>
                <a:ea typeface="微软雅黑" panose="020b0503020204020204" pitchFamily="34" charset="-122"/>
                <a:cs typeface="Times New Roman" panose="02020603050405020304"/>
              </a:endParaRPr>
            </a:p>
          </p:txBody>
        </p:sp>
        <p:pic>
          <p:nvPicPr>
            <p:cNvPr id="4" name="wl24.jpg" descr="id:2147505684;FounderCES"/>
            <p:cNvPicPr/>
            <p:nvPr/>
          </p:nvPicPr>
          <p:blipFill>
            <a:blip r:embed="rId2"/>
            <a:stretch>
              <a:fillRect/>
            </a:stretch>
          </p:blipFill>
          <p:spPr>
            <a:xfrm>
              <a:off x="8595536" y="1786720"/>
              <a:ext cx="3143272" cy="2395720"/>
            </a:xfrm>
            <a:prstGeom prst="rect">
              <a:avLst/>
            </a:prstGeom>
          </p:spPr>
        </p:pic>
        <p:sp>
          <p:nvSpPr>
            <p:cNvPr id="5" name="矩形 4"/>
            <p:cNvSpPr/>
            <p:nvPr/>
          </p:nvSpPr>
          <p:spPr>
            <a:xfrm>
              <a:off x="9667106" y="4572802"/>
              <a:ext cx="1168910" cy="646331"/>
            </a:xfrm>
            <a:prstGeom prst="rect">
              <a:avLst/>
            </a:prstGeom>
          </p:spPr>
          <p:txBody>
            <a:bodyPr wrap="none">
              <a:spAutoFit/>
            </a:bodyPr>
            <a:lstStyle/>
            <a:p>
              <a:pPr algn="ctr">
                <a:lnSpc>
                  <a:spcPct val="150000"/>
                </a:lnSpc>
                <a:spcAft>
                  <a:spcPct val="0"/>
                </a:spcAft>
              </a:pP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图</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6-19</a:t>
              </a:r>
              <a:endPar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endParaRPr>
            </a:p>
          </p:txBody>
        </p:sp>
      </p:grpSp>
      <p:sp>
        <p:nvSpPr>
          <p:cNvPr id="7" name="文本框 1"/>
          <p:cNvSpPr txBox="1">
            <a:spLocks noChangeArrowheads="1"/>
          </p:cNvSpPr>
          <p:nvPr/>
        </p:nvSpPr>
        <p:spPr bwMode="auto">
          <a:xfrm>
            <a:off x="6238082" y="2143910"/>
            <a:ext cx="282697" cy="561427"/>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en-US" altLang="zh-CN" sz="2400" b="1" smtClean="0">
                <a:solidFill>
                  <a:srgbClr val="A50021"/>
                </a:solidFill>
                <a:latin typeface="微软雅黑" panose="020b0503020204020204" pitchFamily="34" charset="-122"/>
                <a:ea typeface="微软雅黑" panose="020b0503020204020204" pitchFamily="34" charset="-122"/>
              </a:rPr>
              <a:t>B</a:t>
            </a:r>
            <a:endParaRPr lang="en-US" altLang="zh-CN" sz="2400" b="1">
              <a:solidFill>
                <a:srgbClr val="A50021"/>
              </a:solidFill>
              <a:latin typeface="微软雅黑" panose="020b0503020204020204" pitchFamily="34" charset="-122"/>
              <a:ea typeface="微软雅黑" panose="020b0503020204020204" pitchFamily="34" charset="-122"/>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12" name="TextBox 11"/>
          <p:cNvSpPr txBox="1"/>
          <p:nvPr/>
        </p:nvSpPr>
        <p:spPr>
          <a:xfrm>
            <a:off x="4032" y="1929596"/>
            <a:ext cx="447609" cy="3143272"/>
          </a:xfrm>
          <a:prstGeom prst="rect">
            <a:avLst/>
          </a:prstGeom>
          <a:noFill/>
        </p:spPr>
        <p:txBody>
          <a:bodyPr vert="eaVert" wrap="square" lIns="72000" tIns="36000" rIns="36000" bIns="36000" rtlCol="0" anchor="ctr" anchorCtr="0">
            <a:spAutoFit/>
          </a:bodyPr>
          <a:lstStyle/>
          <a:p>
            <a:r>
              <a:rPr lang="zh-CN" altLang="en-US" sz="2200" spc="600" smtClean="0">
                <a:solidFill>
                  <a:schemeClr val="bg1"/>
                </a:solidFill>
                <a:latin typeface="微软雅黑" panose="020b0503020204020204" pitchFamily="34" charset="-122"/>
                <a:ea typeface="微软雅黑" panose="020b0503020204020204" pitchFamily="34" charset="-122"/>
              </a:rPr>
              <a:t>真题回顾 把握考向</a:t>
            </a:r>
            <a:endParaRPr lang="zh-CN" altLang="en-US" sz="2200" spc="600">
              <a:solidFill>
                <a:schemeClr val="bg1"/>
              </a:solidFill>
              <a:latin typeface="微软雅黑" panose="020b0503020204020204" pitchFamily="34" charset="-122"/>
              <a:ea typeface="微软雅黑" panose="020b0503020204020204" pitchFamily="34" charset="-122"/>
            </a:endParaRPr>
          </a:p>
        </p:txBody>
      </p:sp>
      <p:sp>
        <p:nvSpPr>
          <p:cNvPr id="11" name="文本框 1"/>
          <p:cNvSpPr txBox="1">
            <a:spLocks noChangeArrowheads="1"/>
          </p:cNvSpPr>
          <p:nvPr/>
        </p:nvSpPr>
        <p:spPr bwMode="auto">
          <a:xfrm>
            <a:off x="880232" y="1786720"/>
            <a:ext cx="10858576" cy="3396690"/>
          </a:xfrm>
          <a:prstGeom prst="rect">
            <a:avLst/>
          </a:prstGeom>
          <a:noFill/>
          <a:ln w="9525">
            <a:noFill/>
            <a:miter lim="800000"/>
          </a:ln>
        </p:spPr>
        <p:txBody>
          <a:bodyPr wrap="square" lIns="36000" tIns="36000" rIns="36000" bIns="36000">
            <a:spAutoFit/>
          </a:bodyPr>
          <a:lstStyle/>
          <a:p>
            <a:pPr>
              <a:lnSpc>
                <a:spcPct val="150000"/>
              </a:lnSpc>
              <a:spcAft>
                <a:spcPct val="0"/>
              </a:spcAft>
            </a:pPr>
            <a:r>
              <a:rPr lang="en-US" b="1" smtClean="0">
                <a:solidFill>
                  <a:srgbClr val="000000"/>
                </a:solidFill>
                <a:latin typeface="微软雅黑" panose="020b0503020204020204" pitchFamily="34" charset="-122"/>
                <a:ea typeface="微软雅黑" panose="020b0503020204020204" pitchFamily="34" charset="-122"/>
                <a:cs typeface="Times New Roman" panose="02020603050405020304"/>
              </a:rPr>
              <a:t>4. </a:t>
            </a:r>
            <a:r>
              <a:rPr lang="en-US" smtClean="0">
                <a:solidFill>
                  <a:srgbClr val="18B48F"/>
                </a:solidFill>
                <a:latin typeface="微软雅黑" panose="020b0503020204020204" pitchFamily="34" charset="-122"/>
                <a:ea typeface="微软雅黑" panose="020b0503020204020204" pitchFamily="34" charset="-122"/>
              </a:rPr>
              <a:t>[2019</a:t>
            </a:r>
            <a:r>
              <a:rPr lang="en-US" altLang="zh-CN" smtClean="0">
                <a:solidFill>
                  <a:srgbClr val="18B48F"/>
                </a:solidFill>
                <a:latin typeface="微软雅黑" panose="020b0503020204020204" pitchFamily="34" charset="-122"/>
                <a:ea typeface="微软雅黑" panose="020b0503020204020204" pitchFamily="34" charset="-122"/>
              </a:rPr>
              <a:t>·</a:t>
            </a:r>
            <a:r>
              <a:rPr lang="zh-CN" altLang="en-US" smtClean="0">
                <a:solidFill>
                  <a:srgbClr val="18B48F"/>
                </a:solidFill>
                <a:latin typeface="微软雅黑" panose="020b0503020204020204" pitchFamily="34" charset="-122"/>
                <a:ea typeface="微软雅黑" panose="020b0503020204020204" pitchFamily="34" charset="-122"/>
              </a:rPr>
              <a:t>山西</a:t>
            </a:r>
            <a:r>
              <a:rPr lang="en-US" smtClean="0">
                <a:solidFill>
                  <a:srgbClr val="18B48F"/>
                </a:solidFill>
                <a:latin typeface="微软雅黑" panose="020b0503020204020204" pitchFamily="34" charset="-122"/>
                <a:ea typeface="微软雅黑" panose="020b0503020204020204" pitchFamily="34" charset="-122"/>
              </a:rPr>
              <a:t>39</a:t>
            </a:r>
            <a:r>
              <a:rPr lang="zh-CN" altLang="en-US" smtClean="0">
                <a:solidFill>
                  <a:srgbClr val="18B48F"/>
                </a:solidFill>
                <a:latin typeface="微软雅黑" panose="020b0503020204020204" pitchFamily="34" charset="-122"/>
                <a:ea typeface="微软雅黑" panose="020b0503020204020204" pitchFamily="34" charset="-122"/>
              </a:rPr>
              <a:t>题</a:t>
            </a:r>
            <a:r>
              <a:rPr lang="en-US" smtClean="0">
                <a:solidFill>
                  <a:srgbClr val="18B48F"/>
                </a:solidFill>
                <a:latin typeface="微软雅黑" panose="020b0503020204020204" pitchFamily="34" charset="-122"/>
                <a:ea typeface="微软雅黑" panose="020b0503020204020204" pitchFamily="34" charset="-122"/>
              </a:rPr>
              <a:t>2</a:t>
            </a:r>
            <a:r>
              <a:rPr lang="zh-CN" altLang="en-US" smtClean="0">
                <a:solidFill>
                  <a:srgbClr val="18B48F"/>
                </a:solidFill>
                <a:latin typeface="微软雅黑" panose="020b0503020204020204" pitchFamily="34" charset="-122"/>
                <a:ea typeface="微软雅黑" panose="020b0503020204020204" pitchFamily="34" charset="-122"/>
              </a:rPr>
              <a:t>分</a:t>
            </a:r>
            <a:r>
              <a:rPr lang="en-US" smtClean="0">
                <a:solidFill>
                  <a:srgbClr val="18B48F"/>
                </a:solidFill>
                <a:latin typeface="微软雅黑" panose="020b0503020204020204" pitchFamily="34" charset="-122"/>
                <a:ea typeface="微软雅黑" panose="020b0503020204020204" pitchFamily="34" charset="-122"/>
              </a:rPr>
              <a:t>]</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小明是个科幻迷，他创作了一篇科幻题材的短篇小说</a:t>
            </a:r>
            <a:r>
              <a:rPr lang="en-US" altLang="zh-CN" smtClean="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我是超人</a:t>
            </a:r>
            <a:r>
              <a:rPr lang="en-US" altLang="zh-CN" smtClean="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。小说中有这样的故事情节：超人小明上天入海无所不能，有一次为营救小伙伴，情急之下让地球骤然停止自转，结果小伙伴却被甩向了天空。他这样幻想的科学依据是</a:t>
            </a:r>
            <a:r>
              <a:rPr lang="zh-CN" altLang="en-US" u="sng"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。地球骤然停止自转，你认为可能发生的现象还有</a:t>
            </a:r>
            <a:r>
              <a:rPr lang="zh-CN" altLang="en-US" u="sng"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en-US" u="sng"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altLang="en-US" u="sng"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（写出一条即可）。</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 </a:t>
            </a:r>
            <a:endParaRPr lang="zh-CN">
              <a:solidFill>
                <a:srgbClr val="000000"/>
              </a:solidFill>
              <a:latin typeface="微软雅黑" panose="020b0503020204020204" pitchFamily="34" charset="-122"/>
              <a:ea typeface="微软雅黑" panose="020b0503020204020204" pitchFamily="34" charset="-122"/>
              <a:cs typeface="Times New Roman" panose="02020603050405020304"/>
            </a:endParaRPr>
          </a:p>
        </p:txBody>
      </p:sp>
      <p:sp>
        <p:nvSpPr>
          <p:cNvPr id="4" name="矩形 3"/>
          <p:cNvSpPr/>
          <p:nvPr/>
        </p:nvSpPr>
        <p:spPr>
          <a:xfrm>
            <a:off x="808794" y="929464"/>
            <a:ext cx="2454518" cy="523220"/>
          </a:xfrm>
          <a:prstGeom prst="rect">
            <a:avLst/>
          </a:prstGeom>
        </p:spPr>
        <p:txBody>
          <a:bodyPr wrap="none">
            <a:spAutoFit/>
          </a:bodyPr>
          <a:lstStyle/>
          <a:p>
            <a:r>
              <a:rPr lang="zh-CN" altLang="en-US" sz="2800" b="1" spc="150" smtClean="0">
                <a:solidFill>
                  <a:srgbClr val="1CB691"/>
                </a:solidFill>
                <a:latin typeface="微软雅黑" panose="020b0503020204020204" pitchFamily="34" charset="-122"/>
                <a:ea typeface="微软雅黑" panose="020b0503020204020204" pitchFamily="34" charset="-122"/>
              </a:rPr>
              <a:t>考点三　惯性</a:t>
            </a:r>
            <a:endParaRPr lang="zh-CN" altLang="en-US" sz="2800" b="1" spc="150">
              <a:solidFill>
                <a:srgbClr val="1CB691"/>
              </a:solidFill>
              <a:latin typeface="微软雅黑" panose="020b0503020204020204" pitchFamily="34" charset="-122"/>
              <a:ea typeface="微软雅黑" panose="020b0503020204020204" pitchFamily="34" charset="-122"/>
            </a:endParaRPr>
          </a:p>
        </p:txBody>
      </p:sp>
      <p:sp>
        <p:nvSpPr>
          <p:cNvPr id="5" name="文本框 1"/>
          <p:cNvSpPr txBox="1">
            <a:spLocks noChangeArrowheads="1"/>
          </p:cNvSpPr>
          <p:nvPr/>
        </p:nvSpPr>
        <p:spPr bwMode="auto">
          <a:xfrm>
            <a:off x="4094942" y="3358356"/>
            <a:ext cx="1611586" cy="561427"/>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2400" b="1" smtClean="0">
                <a:solidFill>
                  <a:srgbClr val="A50021"/>
                </a:solidFill>
                <a:latin typeface="微软雅黑" panose="020b0503020204020204" pitchFamily="34" charset="-122"/>
                <a:ea typeface="微软雅黑" panose="020b0503020204020204" pitchFamily="34" charset="-122"/>
              </a:rPr>
              <a:t>人具有惯性</a:t>
            </a:r>
            <a:endParaRPr lang="en-US" altLang="zh-CN" sz="2400" b="1">
              <a:solidFill>
                <a:srgbClr val="A50021"/>
              </a:solidFill>
              <a:latin typeface="微软雅黑" panose="020b0503020204020204" pitchFamily="34" charset="-122"/>
              <a:ea typeface="微软雅黑" panose="020b0503020204020204" pitchFamily="34" charset="-122"/>
            </a:endParaRPr>
          </a:p>
        </p:txBody>
      </p:sp>
      <p:sp>
        <p:nvSpPr>
          <p:cNvPr id="6" name="文本框 1"/>
          <p:cNvSpPr txBox="1">
            <a:spLocks noChangeArrowheads="1"/>
          </p:cNvSpPr>
          <p:nvPr/>
        </p:nvSpPr>
        <p:spPr bwMode="auto">
          <a:xfrm>
            <a:off x="2350641" y="3858422"/>
            <a:ext cx="7459341" cy="561427"/>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2400" b="1" smtClean="0">
                <a:solidFill>
                  <a:srgbClr val="A50021"/>
                </a:solidFill>
                <a:latin typeface="微软雅黑" panose="020b0503020204020204" pitchFamily="34" charset="-122"/>
                <a:ea typeface="微软雅黑" panose="020b0503020204020204" pitchFamily="34" charset="-122"/>
              </a:rPr>
              <a:t>地球上的汽车等物品也会被甩向天空（答案合理即可）</a:t>
            </a:r>
            <a:endParaRPr lang="en-US" altLang="zh-CN" sz="2400" b="1">
              <a:solidFill>
                <a:srgbClr val="A50021"/>
              </a:solidFill>
              <a:latin typeface="微软雅黑" panose="020b0503020204020204" pitchFamily="34" charset="-122"/>
              <a:ea typeface="微软雅黑" panose="020b0503020204020204" pitchFamily="34" charset="-122"/>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6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12" name="TextBox 11"/>
          <p:cNvSpPr txBox="1"/>
          <p:nvPr/>
        </p:nvSpPr>
        <p:spPr>
          <a:xfrm>
            <a:off x="4032" y="1929596"/>
            <a:ext cx="447609" cy="3143272"/>
          </a:xfrm>
          <a:prstGeom prst="rect">
            <a:avLst/>
          </a:prstGeom>
          <a:noFill/>
        </p:spPr>
        <p:txBody>
          <a:bodyPr vert="eaVert" wrap="square" lIns="72000" tIns="36000" rIns="36000" bIns="36000" rtlCol="0" anchor="ctr" anchorCtr="0">
            <a:spAutoFit/>
          </a:bodyPr>
          <a:lstStyle/>
          <a:p>
            <a:r>
              <a:rPr lang="zh-CN" altLang="en-US" sz="2200" spc="600" smtClean="0">
                <a:solidFill>
                  <a:schemeClr val="bg1"/>
                </a:solidFill>
                <a:latin typeface="微软雅黑" panose="020b0503020204020204" pitchFamily="34" charset="-122"/>
                <a:ea typeface="微软雅黑" panose="020b0503020204020204" pitchFamily="34" charset="-122"/>
              </a:rPr>
              <a:t>真题回顾 把握考向</a:t>
            </a:r>
            <a:endParaRPr lang="zh-CN" altLang="en-US" sz="2200" spc="600">
              <a:solidFill>
                <a:schemeClr val="bg1"/>
              </a:solidFill>
              <a:latin typeface="微软雅黑" panose="020b0503020204020204" pitchFamily="34" charset="-122"/>
              <a:ea typeface="微软雅黑" panose="020b0503020204020204" pitchFamily="34" charset="-122"/>
            </a:endParaRPr>
          </a:p>
        </p:txBody>
      </p:sp>
      <p:grpSp>
        <p:nvGrpSpPr>
          <p:cNvPr id="6" name="组合 5"/>
          <p:cNvGrpSpPr/>
          <p:nvPr/>
        </p:nvGrpSpPr>
        <p:grpSpPr>
          <a:xfrm>
            <a:off x="665918" y="572274"/>
            <a:ext cx="11287204" cy="6166679"/>
            <a:chOff x="665918" y="572274"/>
            <a:chExt cx="11287204" cy="6166679"/>
          </a:xfrm>
        </p:grpSpPr>
        <p:sp>
          <p:nvSpPr>
            <p:cNvPr id="11" name="文本框 1"/>
            <p:cNvSpPr txBox="1">
              <a:spLocks noChangeArrowheads="1"/>
            </p:cNvSpPr>
            <p:nvPr/>
          </p:nvSpPr>
          <p:spPr bwMode="auto">
            <a:xfrm>
              <a:off x="665918" y="572274"/>
              <a:ext cx="7929618" cy="6166679"/>
            </a:xfrm>
            <a:prstGeom prst="rect">
              <a:avLst/>
            </a:prstGeom>
            <a:noFill/>
            <a:ln w="9525">
              <a:noFill/>
              <a:miter lim="800000"/>
            </a:ln>
          </p:spPr>
          <p:txBody>
            <a:bodyPr wrap="square" lIns="36000" tIns="36000" rIns="36000" bIns="36000">
              <a:spAutoFit/>
            </a:bodyPr>
            <a:lstStyle/>
            <a:p>
              <a:pPr>
                <a:lnSpc>
                  <a:spcPct val="150000"/>
                </a:lnSpc>
                <a:spcAft>
                  <a:spcPct val="0"/>
                </a:spcAft>
              </a:pPr>
              <a:r>
                <a:rPr lang="en-US" b="1" smtClean="0">
                  <a:solidFill>
                    <a:srgbClr val="000000"/>
                  </a:solidFill>
                  <a:latin typeface="微软雅黑" panose="020b0503020204020204" pitchFamily="34" charset="-122"/>
                  <a:ea typeface="微软雅黑" panose="020b0503020204020204" pitchFamily="34" charset="-122"/>
                  <a:cs typeface="Times New Roman" panose="02020603050405020304"/>
                </a:rPr>
                <a:t>5. </a:t>
              </a:r>
              <a:r>
                <a:rPr lang="en-US" smtClean="0">
                  <a:solidFill>
                    <a:srgbClr val="18B48F"/>
                  </a:solidFill>
                  <a:latin typeface="微软雅黑" panose="020b0503020204020204" pitchFamily="34" charset="-122"/>
                  <a:ea typeface="微软雅黑" panose="020b0503020204020204" pitchFamily="34" charset="-122"/>
                </a:rPr>
                <a:t>[2017</a:t>
              </a:r>
              <a:r>
                <a:rPr lang="en-US" altLang="zh-CN" smtClean="0">
                  <a:solidFill>
                    <a:srgbClr val="18B48F"/>
                  </a:solidFill>
                  <a:latin typeface="微软雅黑" panose="020b0503020204020204" pitchFamily="34" charset="-122"/>
                  <a:ea typeface="微软雅黑" panose="020b0503020204020204" pitchFamily="34" charset="-122"/>
                </a:rPr>
                <a:t>·</a:t>
              </a:r>
              <a:r>
                <a:rPr lang="zh-CN" altLang="en-US" smtClean="0">
                  <a:solidFill>
                    <a:srgbClr val="18B48F"/>
                  </a:solidFill>
                  <a:latin typeface="微软雅黑" panose="020b0503020204020204" pitchFamily="34" charset="-122"/>
                  <a:ea typeface="微软雅黑" panose="020b0503020204020204" pitchFamily="34" charset="-122"/>
                </a:rPr>
                <a:t>山西</a:t>
              </a:r>
              <a:r>
                <a:rPr lang="en-US" smtClean="0">
                  <a:solidFill>
                    <a:srgbClr val="18B48F"/>
                  </a:solidFill>
                  <a:latin typeface="微软雅黑" panose="020b0503020204020204" pitchFamily="34" charset="-122"/>
                  <a:ea typeface="微软雅黑" panose="020b0503020204020204" pitchFamily="34" charset="-122"/>
                </a:rPr>
                <a:t>35</a:t>
              </a:r>
              <a:r>
                <a:rPr lang="zh-CN" altLang="en-US" smtClean="0">
                  <a:solidFill>
                    <a:srgbClr val="18B48F"/>
                  </a:solidFill>
                  <a:latin typeface="微软雅黑" panose="020b0503020204020204" pitchFamily="34" charset="-122"/>
                  <a:ea typeface="微软雅黑" panose="020b0503020204020204" pitchFamily="34" charset="-122"/>
                </a:rPr>
                <a:t>题</a:t>
              </a:r>
              <a:r>
                <a:rPr lang="en-US" smtClean="0">
                  <a:solidFill>
                    <a:srgbClr val="18B48F"/>
                  </a:solidFill>
                  <a:latin typeface="微软雅黑" panose="020b0503020204020204" pitchFamily="34" charset="-122"/>
                  <a:ea typeface="微软雅黑" panose="020b0503020204020204" pitchFamily="34" charset="-122"/>
                </a:rPr>
                <a:t>4</a:t>
              </a:r>
              <a:r>
                <a:rPr lang="zh-CN" altLang="en-US" smtClean="0">
                  <a:solidFill>
                    <a:srgbClr val="18B48F"/>
                  </a:solidFill>
                  <a:latin typeface="微软雅黑" panose="020b0503020204020204" pitchFamily="34" charset="-122"/>
                  <a:ea typeface="微软雅黑" panose="020b0503020204020204" pitchFamily="34" charset="-122"/>
                </a:rPr>
                <a:t>分</a:t>
              </a:r>
              <a:r>
                <a:rPr lang="en-US" smtClean="0">
                  <a:solidFill>
                    <a:srgbClr val="18B48F"/>
                  </a:solidFill>
                  <a:latin typeface="微软雅黑" panose="020b0503020204020204" pitchFamily="34" charset="-122"/>
                  <a:ea typeface="微软雅黑" panose="020b0503020204020204" pitchFamily="34" charset="-122"/>
                </a:rPr>
                <a:t>] </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请你阅读下面的短文，回答问题。</a:t>
              </a:r>
              <a:endPar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gn="ctr">
                <a:lnSpc>
                  <a:spcPct val="150000"/>
                </a:lnSpc>
                <a:spcAft>
                  <a:spcPct val="0"/>
                </a:spcAft>
              </a:pP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“宇宙级快递小哥”出发了</a:t>
              </a:r>
              <a:endPar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indent="609600">
                <a:lnSpc>
                  <a:spcPct val="150000"/>
                </a:lnSpc>
                <a:spcAft>
                  <a:spcPct val="0"/>
                </a:spcAft>
              </a:pP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2017</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年</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4</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月</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20</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日</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19</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时</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41</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分</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35</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秒，搭载“天舟一号”货运飞船的“长征七号”运载火箭（图</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6-20</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甲），在我国海南文昌航天发射场点火发射。飞船按计划抵达预定轨道，“长征七号”运载火箭发射取得圆满成功。</a:t>
              </a:r>
              <a:endPar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indent="609600">
                <a:lnSpc>
                  <a:spcPct val="150000"/>
                </a:lnSpc>
                <a:spcAft>
                  <a:spcPct val="0"/>
                </a:spcAft>
              </a:pP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“天舟一号”是我国首个货运飞船，</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4</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月</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22</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日</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12</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时</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23</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分，“天舟一号”货运飞船和“天宫二号”空间实验室在太空完成首次交会对接。</a:t>
              </a:r>
              <a:endPar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indent="609600">
                <a:lnSpc>
                  <a:spcPct val="150000"/>
                </a:lnSpc>
                <a:spcAft>
                  <a:spcPct val="0"/>
                </a:spcAft>
              </a:pP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“长征七号”运载火箭上还安装了“箭载摄像机”，火箭上升时可拍到摄像机镜头下方箭体周围的实况</a:t>
              </a:r>
              <a:r>
                <a:rPr lang="en-US" altLang="zh-CN" smtClean="0">
                  <a:solidFill>
                    <a:srgbClr val="000000"/>
                  </a:solidFill>
                  <a:latin typeface="微软雅黑" panose="020b0503020204020204" pitchFamily="34" charset="-122"/>
                  <a:ea typeface="微软雅黑" panose="020b0503020204020204" pitchFamily="34" charset="-122"/>
                  <a:cs typeface="Times New Roman" panose="02020603050405020304"/>
                </a:rPr>
                <a:t>……</a:t>
              </a:r>
              <a:endParaRPr lang="zh-CN">
                <a:solidFill>
                  <a:srgbClr val="000000"/>
                </a:solidFill>
                <a:latin typeface="微软雅黑" panose="020b0503020204020204" pitchFamily="34" charset="-122"/>
                <a:ea typeface="微软雅黑" panose="020b0503020204020204" pitchFamily="34" charset="-122"/>
                <a:cs typeface="Times New Roman" panose="02020603050405020304"/>
              </a:endParaRPr>
            </a:p>
          </p:txBody>
        </p:sp>
        <p:pic>
          <p:nvPicPr>
            <p:cNvPr id="4" name="wzx123.jpg" descr="id:2147505698;FounderCES"/>
            <p:cNvPicPr/>
            <p:nvPr/>
          </p:nvPicPr>
          <p:blipFill>
            <a:blip r:embed="rId2"/>
            <a:stretch>
              <a:fillRect/>
            </a:stretch>
          </p:blipFill>
          <p:spPr>
            <a:xfrm>
              <a:off x="8881288" y="2001034"/>
              <a:ext cx="3071834" cy="1316910"/>
            </a:xfrm>
            <a:prstGeom prst="rect">
              <a:avLst/>
            </a:prstGeom>
          </p:spPr>
        </p:pic>
        <p:sp>
          <p:nvSpPr>
            <p:cNvPr id="5" name="矩形 4"/>
            <p:cNvSpPr/>
            <p:nvPr/>
          </p:nvSpPr>
          <p:spPr>
            <a:xfrm>
              <a:off x="9524230" y="3786984"/>
              <a:ext cx="1784463" cy="646331"/>
            </a:xfrm>
            <a:prstGeom prst="rect">
              <a:avLst/>
            </a:prstGeom>
          </p:spPr>
          <p:txBody>
            <a:bodyPr wrap="none">
              <a:spAutoFit/>
            </a:bodyPr>
            <a:lstStyle/>
            <a:p>
              <a:pPr indent="609600" algn="ctr">
                <a:lnSpc>
                  <a:spcPct val="150000"/>
                </a:lnSpc>
                <a:spcAft>
                  <a:spcPct val="0"/>
                </a:spcAft>
              </a:pP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图</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6-20</a:t>
              </a:r>
              <a:endPar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endParaRPr>
            </a:p>
          </p:txBody>
        </p:sp>
      </p:grpSp>
    </p:spTree>
  </p:cSld>
  <p:clrMapOvr>
    <a:masterClrMapping/>
  </p:clrMapOvr>
  <p:transition>
    <p:fade/>
  </p:transition>
  <p:timing/>
</p:sld>
</file>

<file path=ppt/slides/slide6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12" name="TextBox 11"/>
          <p:cNvSpPr txBox="1"/>
          <p:nvPr/>
        </p:nvSpPr>
        <p:spPr>
          <a:xfrm>
            <a:off x="4032" y="1929596"/>
            <a:ext cx="447609" cy="3143272"/>
          </a:xfrm>
          <a:prstGeom prst="rect">
            <a:avLst/>
          </a:prstGeom>
          <a:noFill/>
        </p:spPr>
        <p:txBody>
          <a:bodyPr vert="eaVert" wrap="square" lIns="72000" tIns="36000" rIns="36000" bIns="36000" rtlCol="0" anchor="ctr" anchorCtr="0">
            <a:spAutoFit/>
          </a:bodyPr>
          <a:lstStyle/>
          <a:p>
            <a:r>
              <a:rPr lang="zh-CN" altLang="en-US" sz="2200" spc="600" smtClean="0">
                <a:solidFill>
                  <a:schemeClr val="bg1"/>
                </a:solidFill>
                <a:latin typeface="微软雅黑" panose="020b0503020204020204" pitchFamily="34" charset="-122"/>
                <a:ea typeface="微软雅黑" panose="020b0503020204020204" pitchFamily="34" charset="-122"/>
              </a:rPr>
              <a:t>真题回顾 把握考向</a:t>
            </a:r>
            <a:endParaRPr lang="zh-CN" altLang="en-US" sz="2200" spc="600">
              <a:solidFill>
                <a:schemeClr val="bg1"/>
              </a:solidFill>
              <a:latin typeface="微软雅黑" panose="020b0503020204020204" pitchFamily="34" charset="-122"/>
              <a:ea typeface="微软雅黑" panose="020b0503020204020204" pitchFamily="34" charset="-122"/>
            </a:endParaRPr>
          </a:p>
        </p:txBody>
      </p:sp>
      <p:sp>
        <p:nvSpPr>
          <p:cNvPr id="11" name="文本框 1"/>
          <p:cNvSpPr txBox="1">
            <a:spLocks noChangeArrowheads="1"/>
          </p:cNvSpPr>
          <p:nvPr/>
        </p:nvSpPr>
        <p:spPr bwMode="auto">
          <a:xfrm>
            <a:off x="880232" y="1215216"/>
            <a:ext cx="10858576" cy="3950688"/>
          </a:xfrm>
          <a:prstGeom prst="rect">
            <a:avLst/>
          </a:prstGeom>
          <a:noFill/>
          <a:ln w="9525">
            <a:noFill/>
            <a:miter lim="800000"/>
          </a:ln>
        </p:spPr>
        <p:txBody>
          <a:bodyPr wrap="square" lIns="36000" tIns="36000" rIns="36000" bIns="36000">
            <a:spAutoFit/>
          </a:bodyPr>
          <a:lstStyle/>
          <a:p>
            <a:pPr>
              <a:lnSpc>
                <a:spcPct val="150000"/>
              </a:lnSpc>
              <a:spcAft>
                <a:spcPct val="0"/>
              </a:spcAft>
            </a:pP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1</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）“长征七号”运载火箭加速上升时受到的力是</a:t>
            </a:r>
            <a:r>
              <a:rPr lang="zh-CN" altLang="en-US" u="sng"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（选填“平衡力”或“非平衡力”），所搭载的“天舟一号”货运飞船在此上升过程中的机械能</a:t>
            </a:r>
            <a:r>
              <a:rPr lang="zh-CN" altLang="en-US" u="sng"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（选填“增大”“减小”或“不变”）。</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 </a:t>
            </a:r>
            <a:endPar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ct val="0"/>
              </a:spcAft>
            </a:pP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2</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）如图乙所示是“箭载摄像机”在火箭上升时拍得的一幅图片，这是光线通过镜头时发生了光的</a:t>
            </a:r>
            <a:r>
              <a:rPr lang="zh-CN" altLang="en-US" u="sng"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（选填“反射”或“折射”）后在感光元件上所成的像；摄像机在高温环境下工作，镜头用耐高温的二氧化硅（</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SiO</a:t>
            </a:r>
            <a:r>
              <a:rPr lang="en-US" baseline="-25000" smtClean="0">
                <a:solidFill>
                  <a:srgbClr val="000000"/>
                </a:solidFill>
                <a:latin typeface="微软雅黑" panose="020b0503020204020204" pitchFamily="34" charset="-122"/>
                <a:ea typeface="微软雅黑" panose="020b0503020204020204" pitchFamily="34" charset="-122"/>
                <a:cs typeface="Times New Roman" panose="02020603050405020304"/>
              </a:rPr>
              <a:t>2</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）晶体制成，这是因为二氧化硅晶体具有较高的</a:t>
            </a:r>
            <a:r>
              <a:rPr lang="zh-CN" altLang="en-US" u="sng"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 </a:t>
            </a:r>
            <a:endParaRPr lang="zh-CN">
              <a:solidFill>
                <a:srgbClr val="000000"/>
              </a:solidFill>
              <a:latin typeface="微软雅黑" panose="020b0503020204020204" pitchFamily="34" charset="-122"/>
              <a:ea typeface="微软雅黑" panose="020b0503020204020204" pitchFamily="34" charset="-122"/>
              <a:cs typeface="Times New Roman" panose="02020603050405020304"/>
            </a:endParaRPr>
          </a:p>
        </p:txBody>
      </p:sp>
      <p:sp>
        <p:nvSpPr>
          <p:cNvPr id="4" name="文本框 1"/>
          <p:cNvSpPr txBox="1">
            <a:spLocks noChangeArrowheads="1"/>
          </p:cNvSpPr>
          <p:nvPr/>
        </p:nvSpPr>
        <p:spPr bwMode="auto">
          <a:xfrm>
            <a:off x="8095470" y="1072340"/>
            <a:ext cx="1303809" cy="561427"/>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2400" b="1" smtClean="0">
                <a:solidFill>
                  <a:srgbClr val="A50021"/>
                </a:solidFill>
                <a:latin typeface="微软雅黑" panose="020b0503020204020204" pitchFamily="34" charset="-122"/>
                <a:ea typeface="微软雅黑" panose="020b0503020204020204" pitchFamily="34" charset="-122"/>
              </a:rPr>
              <a:t>非平衡力</a:t>
            </a:r>
            <a:endParaRPr lang="en-US" altLang="zh-CN" sz="2400" b="1">
              <a:solidFill>
                <a:srgbClr val="A50021"/>
              </a:solidFill>
              <a:latin typeface="微软雅黑" panose="020b0503020204020204" pitchFamily="34" charset="-122"/>
              <a:ea typeface="微软雅黑" panose="020b0503020204020204" pitchFamily="34" charset="-122"/>
            </a:endParaRPr>
          </a:p>
        </p:txBody>
      </p:sp>
      <p:sp>
        <p:nvSpPr>
          <p:cNvPr id="5" name="文本框 1"/>
          <p:cNvSpPr txBox="1">
            <a:spLocks noChangeArrowheads="1"/>
          </p:cNvSpPr>
          <p:nvPr/>
        </p:nvSpPr>
        <p:spPr bwMode="auto">
          <a:xfrm>
            <a:off x="1451736" y="2143910"/>
            <a:ext cx="688256" cy="561427"/>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2400" b="1" smtClean="0">
                <a:solidFill>
                  <a:srgbClr val="A50021"/>
                </a:solidFill>
                <a:latin typeface="微软雅黑" panose="020b0503020204020204" pitchFamily="34" charset="-122"/>
                <a:ea typeface="微软雅黑" panose="020b0503020204020204" pitchFamily="34" charset="-122"/>
              </a:rPr>
              <a:t>增大</a:t>
            </a:r>
            <a:endParaRPr lang="en-US" altLang="zh-CN" sz="2400" b="1">
              <a:solidFill>
                <a:srgbClr val="A50021"/>
              </a:solidFill>
              <a:latin typeface="微软雅黑" panose="020b0503020204020204" pitchFamily="34" charset="-122"/>
              <a:ea typeface="微软雅黑" panose="020b0503020204020204" pitchFamily="34" charset="-122"/>
            </a:endParaRPr>
          </a:p>
        </p:txBody>
      </p:sp>
      <p:sp>
        <p:nvSpPr>
          <p:cNvPr id="6" name="文本框 1"/>
          <p:cNvSpPr txBox="1">
            <a:spLocks noChangeArrowheads="1"/>
          </p:cNvSpPr>
          <p:nvPr/>
        </p:nvSpPr>
        <p:spPr bwMode="auto">
          <a:xfrm>
            <a:off x="3809190" y="3358356"/>
            <a:ext cx="688256" cy="561427"/>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2400" b="1" smtClean="0">
                <a:solidFill>
                  <a:srgbClr val="A50021"/>
                </a:solidFill>
                <a:latin typeface="微软雅黑" panose="020b0503020204020204" pitchFamily="34" charset="-122"/>
                <a:ea typeface="微软雅黑" panose="020b0503020204020204" pitchFamily="34" charset="-122"/>
              </a:rPr>
              <a:t>折射</a:t>
            </a:r>
            <a:endParaRPr lang="en-US" altLang="zh-CN" sz="2400" b="1">
              <a:solidFill>
                <a:srgbClr val="A50021"/>
              </a:solidFill>
              <a:latin typeface="微软雅黑" panose="020b0503020204020204" pitchFamily="34" charset="-122"/>
              <a:ea typeface="微软雅黑" panose="020b0503020204020204" pitchFamily="34" charset="-122"/>
            </a:endParaRPr>
          </a:p>
        </p:txBody>
      </p:sp>
      <p:sp>
        <p:nvSpPr>
          <p:cNvPr id="7" name="文本框 1"/>
          <p:cNvSpPr txBox="1">
            <a:spLocks noChangeArrowheads="1"/>
          </p:cNvSpPr>
          <p:nvPr/>
        </p:nvSpPr>
        <p:spPr bwMode="auto">
          <a:xfrm>
            <a:off x="5666578" y="4429926"/>
            <a:ext cx="688256" cy="561427"/>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2400" b="1" smtClean="0">
                <a:solidFill>
                  <a:srgbClr val="A50021"/>
                </a:solidFill>
                <a:latin typeface="微软雅黑" panose="020b0503020204020204" pitchFamily="34" charset="-122"/>
                <a:ea typeface="微软雅黑" panose="020b0503020204020204" pitchFamily="34" charset="-122"/>
              </a:rPr>
              <a:t>熔点</a:t>
            </a:r>
            <a:endParaRPr lang="en-US" altLang="zh-CN" sz="2400" b="1">
              <a:solidFill>
                <a:srgbClr val="A50021"/>
              </a:solidFill>
              <a:latin typeface="微软雅黑" panose="020b0503020204020204" pitchFamily="34" charset="-122"/>
              <a:ea typeface="微软雅黑" panose="020b0503020204020204" pitchFamily="34" charset="-122"/>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nodeType="clickPar">
                      <p:stCondLst>
                        <p:cond delay="indefinite"/>
                      </p:stCondLst>
                      <p:childTnLst>
                        <p:par>
                          <p:cTn id="19" fill="hold" nodeType="after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6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12" name="TextBox 11"/>
          <p:cNvSpPr txBox="1"/>
          <p:nvPr/>
        </p:nvSpPr>
        <p:spPr>
          <a:xfrm>
            <a:off x="4032" y="1929596"/>
            <a:ext cx="447609" cy="3143272"/>
          </a:xfrm>
          <a:prstGeom prst="rect">
            <a:avLst/>
          </a:prstGeom>
          <a:noFill/>
        </p:spPr>
        <p:txBody>
          <a:bodyPr vert="eaVert" wrap="square" lIns="72000" tIns="36000" rIns="36000" bIns="36000" rtlCol="0" anchor="ctr" anchorCtr="0">
            <a:spAutoFit/>
          </a:bodyPr>
          <a:lstStyle/>
          <a:p>
            <a:r>
              <a:rPr lang="zh-CN" altLang="en-US" sz="2200" spc="600" smtClean="0">
                <a:solidFill>
                  <a:schemeClr val="bg1"/>
                </a:solidFill>
                <a:latin typeface="微软雅黑" panose="020b0503020204020204" pitchFamily="34" charset="-122"/>
                <a:ea typeface="微软雅黑" panose="020b0503020204020204" pitchFamily="34" charset="-122"/>
              </a:rPr>
              <a:t>真题回顾 把握考向</a:t>
            </a:r>
            <a:endParaRPr lang="zh-CN" altLang="en-US" sz="2200" spc="600">
              <a:solidFill>
                <a:schemeClr val="bg1"/>
              </a:solidFill>
              <a:latin typeface="微软雅黑" panose="020b0503020204020204" pitchFamily="34" charset="-122"/>
              <a:ea typeface="微软雅黑" panose="020b0503020204020204" pitchFamily="34" charset="-122"/>
            </a:endParaRPr>
          </a:p>
        </p:txBody>
      </p:sp>
      <p:sp>
        <p:nvSpPr>
          <p:cNvPr id="11" name="文本框 1"/>
          <p:cNvSpPr txBox="1">
            <a:spLocks noChangeArrowheads="1"/>
          </p:cNvSpPr>
          <p:nvPr/>
        </p:nvSpPr>
        <p:spPr bwMode="auto">
          <a:xfrm>
            <a:off x="880232" y="1000902"/>
            <a:ext cx="10858576" cy="3950688"/>
          </a:xfrm>
          <a:prstGeom prst="rect">
            <a:avLst/>
          </a:prstGeom>
          <a:noFill/>
          <a:ln w="9525">
            <a:noFill/>
            <a:miter lim="800000"/>
          </a:ln>
        </p:spPr>
        <p:txBody>
          <a:bodyPr wrap="square" lIns="36000" tIns="36000" rIns="36000" bIns="36000">
            <a:spAutoFit/>
          </a:bodyPr>
          <a:lstStyle/>
          <a:p>
            <a:pPr>
              <a:lnSpc>
                <a:spcPct val="150000"/>
              </a:lnSpc>
              <a:spcAft>
                <a:spcPct val="0"/>
              </a:spcAft>
            </a:pP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3</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小明观看火箭发射时的电视直播，看到捆绑在箭体上的助推火箭的燃料耗尽立即与箭体分离，之后又上升了一段距离才下坠而远离箭体。请你用所学过的物理知识解释为什么助推火箭离开箭体后上升了一段距离才下坠：</a:t>
            </a:r>
            <a:endParaRPr lang="en-US" altLang="zh-CN"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ct val="0"/>
              </a:spcAft>
            </a:pPr>
            <a:endParaRPr lang="en-US" altLang="zh-CN"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ct val="0"/>
              </a:spcAft>
            </a:pPr>
            <a:endParaRPr lang="en-US" altLang="zh-CN"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ct val="0"/>
              </a:spcAft>
            </a:pPr>
            <a:endParaRPr lang="en-US" altLang="zh-CN"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gn="r">
              <a:lnSpc>
                <a:spcPct val="150000"/>
              </a:lnSpc>
              <a:spcAft>
                <a:spcPct val="0"/>
              </a:spcAft>
            </a:pPr>
            <a:r>
              <a:rPr lang="zh-CN" altLang="en-US" u="sng"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 </a:t>
            </a:r>
            <a:endParaRPr lang="zh-CN">
              <a:solidFill>
                <a:srgbClr val="000000"/>
              </a:solidFill>
              <a:latin typeface="微软雅黑" panose="020b0503020204020204" pitchFamily="34" charset="-122"/>
              <a:ea typeface="微软雅黑" panose="020b0503020204020204" pitchFamily="34" charset="-122"/>
              <a:cs typeface="Times New Roman" panose="02020603050405020304"/>
            </a:endParaRPr>
          </a:p>
        </p:txBody>
      </p:sp>
      <p:sp>
        <p:nvSpPr>
          <p:cNvPr id="4" name="文本框 1"/>
          <p:cNvSpPr txBox="1">
            <a:spLocks noChangeArrowheads="1"/>
          </p:cNvSpPr>
          <p:nvPr/>
        </p:nvSpPr>
        <p:spPr bwMode="auto">
          <a:xfrm>
            <a:off x="951670" y="2001034"/>
            <a:ext cx="10715700" cy="2842692"/>
          </a:xfrm>
          <a:prstGeom prst="rect">
            <a:avLst/>
          </a:prstGeom>
          <a:noFill/>
          <a:ln w="9525">
            <a:noFill/>
            <a:miter lim="800000"/>
          </a:ln>
        </p:spPr>
        <p:txBody>
          <a:bodyPr wrap="squar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2400" b="1" smtClean="0">
                <a:solidFill>
                  <a:srgbClr val="A50021"/>
                </a:solidFill>
                <a:latin typeface="微软雅黑" panose="020b0503020204020204" pitchFamily="34" charset="-122"/>
                <a:ea typeface="微软雅黑" panose="020b0503020204020204" pitchFamily="34" charset="-122"/>
              </a:rPr>
              <a:t>                                                                                                  助推火箭和火箭箭体原来一起上升，助推火箭和火箭箭体分离后，由于助推火箭具有惯性，仍要保持原来的运动状态，所以会继续向上运动一段距离；同时，由于助推火箭受到重力的作用，在重力的作用下改变了运动状态，所以上升一段距离后会下坠</a:t>
            </a:r>
            <a:endParaRPr lang="en-US" altLang="zh-CN" sz="2400" b="1">
              <a:solidFill>
                <a:srgbClr val="A50021"/>
              </a:solidFill>
              <a:latin typeface="微软雅黑" panose="020b0503020204020204" pitchFamily="34" charset="-122"/>
              <a:ea typeface="微软雅黑" panose="020b0503020204020204" pitchFamily="34" charset="-122"/>
            </a:endParaRPr>
          </a:p>
        </p:txBody>
      </p:sp>
      <p:cxnSp>
        <p:nvCxnSpPr>
          <p:cNvPr id="6" name="直接连接符 5"/>
          <p:cNvCxnSpPr/>
          <p:nvPr/>
        </p:nvCxnSpPr>
        <p:spPr>
          <a:xfrm>
            <a:off x="9667106" y="2572538"/>
            <a:ext cx="1857388"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951670" y="3144042"/>
            <a:ext cx="10572824"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951670" y="3713958"/>
            <a:ext cx="10572824"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951670" y="4214024"/>
            <a:ext cx="10572824"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12" name="TextBox 11"/>
          <p:cNvSpPr txBox="1"/>
          <p:nvPr/>
        </p:nvSpPr>
        <p:spPr>
          <a:xfrm>
            <a:off x="4032" y="1929596"/>
            <a:ext cx="447609" cy="3143272"/>
          </a:xfrm>
          <a:prstGeom prst="rect">
            <a:avLst/>
          </a:prstGeom>
          <a:noFill/>
        </p:spPr>
        <p:txBody>
          <a:bodyPr vert="eaVert" wrap="square" lIns="72000" tIns="36000" rIns="36000" bIns="36000" rtlCol="0" anchor="ctr" anchorCtr="0">
            <a:spAutoFit/>
          </a:bodyPr>
          <a:lstStyle/>
          <a:p>
            <a:r>
              <a:rPr lang="zh-CN" altLang="en-US" sz="2200" spc="600" smtClean="0">
                <a:solidFill>
                  <a:schemeClr val="bg1"/>
                </a:solidFill>
                <a:latin typeface="微软雅黑" panose="020b0503020204020204" pitchFamily="34" charset="-122"/>
                <a:ea typeface="微软雅黑" panose="020b0503020204020204" pitchFamily="34" charset="-122"/>
              </a:rPr>
              <a:t>真题回顾 把握考向</a:t>
            </a:r>
            <a:endParaRPr lang="zh-CN" altLang="en-US" sz="2200" spc="600">
              <a:solidFill>
                <a:schemeClr val="bg1"/>
              </a:solidFill>
              <a:latin typeface="微软雅黑" panose="020b0503020204020204" pitchFamily="34" charset="-122"/>
              <a:ea typeface="微软雅黑" panose="020b0503020204020204" pitchFamily="34" charset="-122"/>
            </a:endParaRPr>
          </a:p>
        </p:txBody>
      </p:sp>
      <p:sp>
        <p:nvSpPr>
          <p:cNvPr id="4" name="矩形 3"/>
          <p:cNvSpPr/>
          <p:nvPr/>
        </p:nvSpPr>
        <p:spPr>
          <a:xfrm>
            <a:off x="951670" y="858026"/>
            <a:ext cx="3589444" cy="523220"/>
          </a:xfrm>
          <a:prstGeom prst="rect">
            <a:avLst/>
          </a:prstGeom>
        </p:spPr>
        <p:txBody>
          <a:bodyPr wrap="none">
            <a:spAutoFit/>
          </a:bodyPr>
          <a:lstStyle/>
          <a:p>
            <a:r>
              <a:rPr lang="zh-CN" altLang="en-US" sz="2800" b="1" spc="150" smtClean="0">
                <a:solidFill>
                  <a:srgbClr val="1CB691"/>
                </a:solidFill>
                <a:latin typeface="微软雅黑" panose="020b0503020204020204" pitchFamily="34" charset="-122"/>
                <a:ea typeface="微软雅黑" panose="020b0503020204020204" pitchFamily="34" charset="-122"/>
              </a:rPr>
              <a:t>考点四　受力示意图</a:t>
            </a:r>
            <a:endParaRPr lang="zh-CN" altLang="en-US" sz="2800" b="1" spc="150">
              <a:solidFill>
                <a:srgbClr val="1CB691"/>
              </a:solidFill>
              <a:latin typeface="微软雅黑" panose="020b0503020204020204" pitchFamily="34" charset="-122"/>
              <a:ea typeface="微软雅黑" panose="020b0503020204020204" pitchFamily="34" charset="-122"/>
            </a:endParaRPr>
          </a:p>
        </p:txBody>
      </p:sp>
      <p:grpSp>
        <p:nvGrpSpPr>
          <p:cNvPr id="7" name="组合 6"/>
          <p:cNvGrpSpPr/>
          <p:nvPr/>
        </p:nvGrpSpPr>
        <p:grpSpPr>
          <a:xfrm>
            <a:off x="951670" y="1572406"/>
            <a:ext cx="10858576" cy="4718297"/>
            <a:chOff x="951670" y="1572406"/>
            <a:chExt cx="10858576" cy="4718297"/>
          </a:xfrm>
        </p:grpSpPr>
        <p:sp>
          <p:nvSpPr>
            <p:cNvPr id="11" name="文本框 1"/>
            <p:cNvSpPr txBox="1">
              <a:spLocks noChangeArrowheads="1"/>
            </p:cNvSpPr>
            <p:nvPr/>
          </p:nvSpPr>
          <p:spPr bwMode="auto">
            <a:xfrm>
              <a:off x="951670" y="1572406"/>
              <a:ext cx="10858576" cy="1180699"/>
            </a:xfrm>
            <a:prstGeom prst="rect">
              <a:avLst/>
            </a:prstGeom>
            <a:noFill/>
            <a:ln w="9525">
              <a:noFill/>
              <a:miter lim="800000"/>
            </a:ln>
          </p:spPr>
          <p:txBody>
            <a:bodyPr wrap="square" lIns="36000" tIns="36000" rIns="36000" bIns="36000">
              <a:spAutoFit/>
            </a:bodyPr>
            <a:lstStyle/>
            <a:p>
              <a:pPr>
                <a:lnSpc>
                  <a:spcPct val="150000"/>
                </a:lnSpc>
                <a:spcAft>
                  <a:spcPct val="0"/>
                </a:spcAft>
              </a:pPr>
              <a:r>
                <a:rPr lang="en-US" b="1" smtClean="0">
                  <a:solidFill>
                    <a:srgbClr val="000000"/>
                  </a:solidFill>
                  <a:latin typeface="微软雅黑" panose="020b0503020204020204" pitchFamily="34" charset="-122"/>
                  <a:ea typeface="微软雅黑" panose="020b0503020204020204" pitchFamily="34" charset="-122"/>
                  <a:cs typeface="Times New Roman" panose="02020603050405020304"/>
                </a:rPr>
                <a:t>6. </a:t>
              </a:r>
              <a:r>
                <a:rPr lang="en-US" smtClean="0">
                  <a:solidFill>
                    <a:srgbClr val="18B48F"/>
                  </a:solidFill>
                  <a:latin typeface="微软雅黑" panose="020b0503020204020204" pitchFamily="34" charset="-122"/>
                  <a:ea typeface="微软雅黑" panose="020b0503020204020204" pitchFamily="34" charset="-122"/>
                </a:rPr>
                <a:t>[2017</a:t>
              </a:r>
              <a:r>
                <a:rPr lang="en-US" altLang="zh-CN" smtClean="0">
                  <a:solidFill>
                    <a:srgbClr val="18B48F"/>
                  </a:solidFill>
                  <a:latin typeface="微软雅黑" panose="020b0503020204020204" pitchFamily="34" charset="-122"/>
                  <a:ea typeface="微软雅黑" panose="020b0503020204020204" pitchFamily="34" charset="-122"/>
                </a:rPr>
                <a:t>·</a:t>
              </a:r>
              <a:r>
                <a:rPr lang="zh-CN" altLang="en-US" smtClean="0">
                  <a:solidFill>
                    <a:srgbClr val="18B48F"/>
                  </a:solidFill>
                  <a:latin typeface="微软雅黑" panose="020b0503020204020204" pitchFamily="34" charset="-122"/>
                  <a:ea typeface="微软雅黑" panose="020b0503020204020204" pitchFamily="34" charset="-122"/>
                </a:rPr>
                <a:t>山西</a:t>
              </a:r>
              <a:r>
                <a:rPr lang="en-US" smtClean="0">
                  <a:solidFill>
                    <a:srgbClr val="18B48F"/>
                  </a:solidFill>
                  <a:latin typeface="微软雅黑" panose="020b0503020204020204" pitchFamily="34" charset="-122"/>
                  <a:ea typeface="微软雅黑" panose="020b0503020204020204" pitchFamily="34" charset="-122"/>
                </a:rPr>
                <a:t>34</a:t>
              </a:r>
              <a:r>
                <a:rPr lang="zh-CN" altLang="en-US" smtClean="0">
                  <a:solidFill>
                    <a:srgbClr val="18B48F"/>
                  </a:solidFill>
                  <a:latin typeface="微软雅黑" panose="020b0503020204020204" pitchFamily="34" charset="-122"/>
                  <a:ea typeface="微软雅黑" panose="020b0503020204020204" pitchFamily="34" charset="-122"/>
                </a:rPr>
                <a:t>题</a:t>
              </a:r>
              <a:r>
                <a:rPr lang="en-US" smtClean="0">
                  <a:solidFill>
                    <a:srgbClr val="18B48F"/>
                  </a:solidFill>
                  <a:latin typeface="微软雅黑" panose="020b0503020204020204" pitchFamily="34" charset="-122"/>
                  <a:ea typeface="微软雅黑" panose="020b0503020204020204" pitchFamily="34" charset="-122"/>
                </a:rPr>
                <a:t>2</a:t>
              </a:r>
              <a:r>
                <a:rPr lang="zh-CN" altLang="en-US" smtClean="0">
                  <a:solidFill>
                    <a:srgbClr val="18B48F"/>
                  </a:solidFill>
                  <a:latin typeface="微软雅黑" panose="020b0503020204020204" pitchFamily="34" charset="-122"/>
                  <a:ea typeface="微软雅黑" panose="020b0503020204020204" pitchFamily="34" charset="-122"/>
                </a:rPr>
                <a:t>分</a:t>
              </a:r>
              <a:r>
                <a:rPr lang="en-US" smtClean="0">
                  <a:solidFill>
                    <a:srgbClr val="18B48F"/>
                  </a:solidFill>
                  <a:latin typeface="微软雅黑" panose="020b0503020204020204" pitchFamily="34" charset="-122"/>
                  <a:ea typeface="微软雅黑" panose="020b0503020204020204" pitchFamily="34" charset="-122"/>
                </a:rPr>
                <a:t>] </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踢足球是青少年喜爱的一项体育运动。图</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6-21</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是斜向上方飞出的足球，不考虑空气阻力，请你画出足球受力的示意图。</a:t>
              </a:r>
              <a:endPar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endParaRPr>
            </a:p>
          </p:txBody>
        </p:sp>
        <p:pic>
          <p:nvPicPr>
            <p:cNvPr id="5" name="Z38.EPS" descr="id:2147505712;FounderCES"/>
            <p:cNvPicPr/>
            <p:nvPr/>
          </p:nvPicPr>
          <p:blipFill>
            <a:blip r:embed="rId2"/>
            <a:stretch>
              <a:fillRect/>
            </a:stretch>
          </p:blipFill>
          <p:spPr>
            <a:xfrm>
              <a:off x="1094546" y="3286918"/>
              <a:ext cx="2928958" cy="2032194"/>
            </a:xfrm>
            <a:prstGeom prst="rect">
              <a:avLst/>
            </a:prstGeom>
          </p:spPr>
        </p:pic>
        <p:sp>
          <p:nvSpPr>
            <p:cNvPr id="6" name="矩形 5"/>
            <p:cNvSpPr/>
            <p:nvPr/>
          </p:nvSpPr>
          <p:spPr>
            <a:xfrm>
              <a:off x="1808926" y="5644372"/>
              <a:ext cx="1168910" cy="646331"/>
            </a:xfrm>
            <a:prstGeom prst="rect">
              <a:avLst/>
            </a:prstGeom>
          </p:spPr>
          <p:txBody>
            <a:bodyPr wrap="none">
              <a:spAutoFit/>
            </a:bodyPr>
            <a:lstStyle/>
            <a:p>
              <a:pPr algn="ctr">
                <a:lnSpc>
                  <a:spcPct val="150000"/>
                </a:lnSpc>
                <a:spcAft>
                  <a:spcPct val="0"/>
                </a:spcAft>
              </a:pP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图</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6-21</a:t>
              </a:r>
              <a:endParaRPr lang="zh-CN" altLang="en-US">
                <a:solidFill>
                  <a:srgbClr val="000000"/>
                </a:solidFill>
                <a:latin typeface="微软雅黑" panose="020b0503020204020204" pitchFamily="34" charset="-122"/>
                <a:ea typeface="微软雅黑" panose="020b0503020204020204" pitchFamily="34" charset="-122"/>
                <a:cs typeface="Times New Roman" panose="02020603050405020304"/>
              </a:endParaRPr>
            </a:p>
          </p:txBody>
        </p:sp>
      </p:grpSp>
      <p:grpSp>
        <p:nvGrpSpPr>
          <p:cNvPr id="18" name="组合 17"/>
          <p:cNvGrpSpPr/>
          <p:nvPr/>
        </p:nvGrpSpPr>
        <p:grpSpPr>
          <a:xfrm>
            <a:off x="6023768" y="3072604"/>
            <a:ext cx="4873914" cy="2608547"/>
            <a:chOff x="6023768" y="3072604"/>
            <a:chExt cx="4873914" cy="2608547"/>
          </a:xfrm>
        </p:grpSpPr>
        <p:sp>
          <p:nvSpPr>
            <p:cNvPr id="16" name="文本框 1"/>
            <p:cNvSpPr txBox="1">
              <a:spLocks noChangeArrowheads="1"/>
            </p:cNvSpPr>
            <p:nvPr/>
          </p:nvSpPr>
          <p:spPr bwMode="auto">
            <a:xfrm>
              <a:off x="6023768" y="3072604"/>
              <a:ext cx="1303809" cy="561427"/>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2400" b="1" smtClean="0">
                  <a:solidFill>
                    <a:srgbClr val="A50021"/>
                  </a:solidFill>
                  <a:latin typeface="微软雅黑" panose="020b0503020204020204" pitchFamily="34" charset="-122"/>
                  <a:ea typeface="微软雅黑" panose="020b0503020204020204" pitchFamily="34" charset="-122"/>
                </a:rPr>
                <a:t>如图所示</a:t>
              </a:r>
              <a:endParaRPr lang="en-US" altLang="zh-CN" sz="2400" b="1">
                <a:solidFill>
                  <a:srgbClr val="A50021"/>
                </a:solidFill>
                <a:latin typeface="微软雅黑" panose="020b0503020204020204" pitchFamily="34" charset="-122"/>
                <a:ea typeface="微软雅黑" panose="020b0503020204020204" pitchFamily="34" charset="-122"/>
              </a:endParaRPr>
            </a:p>
          </p:txBody>
        </p:sp>
        <p:pic>
          <p:nvPicPr>
            <p:cNvPr id="17" name="Z39.EPS" descr="id:2147488481;FounderCES"/>
            <p:cNvPicPr/>
            <p:nvPr/>
          </p:nvPicPr>
          <p:blipFill>
            <a:blip r:embed="rId3"/>
            <a:stretch>
              <a:fillRect/>
            </a:stretch>
          </p:blipFill>
          <p:spPr>
            <a:xfrm>
              <a:off x="7952594" y="3072604"/>
              <a:ext cx="2945088" cy="2608547"/>
            </a:xfrm>
            <a:prstGeom prst="rect">
              <a:avLst/>
            </a:prstGeom>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12" name="TextBox 11"/>
          <p:cNvSpPr txBox="1"/>
          <p:nvPr/>
        </p:nvSpPr>
        <p:spPr>
          <a:xfrm>
            <a:off x="4032" y="1929596"/>
            <a:ext cx="447609" cy="3143272"/>
          </a:xfrm>
          <a:prstGeom prst="rect">
            <a:avLst/>
          </a:prstGeom>
          <a:noFill/>
        </p:spPr>
        <p:txBody>
          <a:bodyPr vert="eaVert" wrap="square" lIns="72000" tIns="36000" rIns="36000" bIns="36000" rtlCol="0" anchor="ctr" anchorCtr="0">
            <a:spAutoFit/>
          </a:bodyPr>
          <a:lstStyle/>
          <a:p>
            <a:r>
              <a:rPr lang="zh-CN" altLang="en-US" sz="2200" spc="600" smtClean="0">
                <a:solidFill>
                  <a:schemeClr val="bg1"/>
                </a:solidFill>
                <a:latin typeface="微软雅黑" panose="020b0503020204020204" pitchFamily="34" charset="-122"/>
                <a:ea typeface="微软雅黑" panose="020b0503020204020204" pitchFamily="34" charset="-122"/>
              </a:rPr>
              <a:t>真题回顾 把握考向</a:t>
            </a:r>
            <a:endParaRPr lang="zh-CN" altLang="en-US" sz="2200" spc="600">
              <a:solidFill>
                <a:schemeClr val="bg1"/>
              </a:solidFill>
              <a:latin typeface="微软雅黑" panose="020b0503020204020204" pitchFamily="34" charset="-122"/>
              <a:ea typeface="微软雅黑" panose="020b0503020204020204" pitchFamily="34" charset="-122"/>
            </a:endParaRPr>
          </a:p>
        </p:txBody>
      </p:sp>
      <p:sp>
        <p:nvSpPr>
          <p:cNvPr id="4" name="矩形 3"/>
          <p:cNvSpPr/>
          <p:nvPr/>
        </p:nvSpPr>
        <p:spPr>
          <a:xfrm>
            <a:off x="1023108" y="929464"/>
            <a:ext cx="3211135" cy="523220"/>
          </a:xfrm>
          <a:prstGeom prst="rect">
            <a:avLst/>
          </a:prstGeom>
        </p:spPr>
        <p:txBody>
          <a:bodyPr wrap="none">
            <a:spAutoFit/>
          </a:bodyPr>
          <a:lstStyle/>
          <a:p>
            <a:r>
              <a:rPr lang="zh-CN" altLang="en-US" sz="2800" b="1" spc="150" smtClean="0">
                <a:solidFill>
                  <a:srgbClr val="1CB691"/>
                </a:solidFill>
                <a:latin typeface="微软雅黑" panose="020b0503020204020204" pitchFamily="34" charset="-122"/>
                <a:ea typeface="微软雅黑" panose="020b0503020204020204" pitchFamily="34" charset="-122"/>
              </a:rPr>
              <a:t>考点五　实验探究</a:t>
            </a:r>
            <a:endParaRPr lang="zh-CN" altLang="en-US" sz="2800" b="1" spc="150">
              <a:solidFill>
                <a:srgbClr val="1CB691"/>
              </a:solidFill>
              <a:latin typeface="微软雅黑" panose="020b0503020204020204" pitchFamily="34" charset="-122"/>
              <a:ea typeface="微软雅黑" panose="020b0503020204020204" pitchFamily="34" charset="-122"/>
            </a:endParaRPr>
          </a:p>
        </p:txBody>
      </p:sp>
      <p:grpSp>
        <p:nvGrpSpPr>
          <p:cNvPr id="7" name="组合 6"/>
          <p:cNvGrpSpPr/>
          <p:nvPr/>
        </p:nvGrpSpPr>
        <p:grpSpPr>
          <a:xfrm>
            <a:off x="880232" y="2072472"/>
            <a:ext cx="10801827" cy="2842692"/>
            <a:chOff x="880232" y="2072472"/>
            <a:chExt cx="10801827" cy="2842692"/>
          </a:xfrm>
        </p:grpSpPr>
        <p:sp>
          <p:nvSpPr>
            <p:cNvPr id="11" name="文本框 1"/>
            <p:cNvSpPr txBox="1">
              <a:spLocks noChangeArrowheads="1"/>
            </p:cNvSpPr>
            <p:nvPr/>
          </p:nvSpPr>
          <p:spPr bwMode="auto">
            <a:xfrm>
              <a:off x="880232" y="2072472"/>
              <a:ext cx="6572296" cy="2842692"/>
            </a:xfrm>
            <a:prstGeom prst="rect">
              <a:avLst/>
            </a:prstGeom>
            <a:noFill/>
            <a:ln w="9525">
              <a:noFill/>
              <a:miter lim="800000"/>
            </a:ln>
          </p:spPr>
          <p:txBody>
            <a:bodyPr wrap="square" lIns="36000" tIns="36000" rIns="36000" bIns="36000">
              <a:spAutoFit/>
            </a:bodyPr>
            <a:lstStyle/>
            <a:p>
              <a:pPr>
                <a:lnSpc>
                  <a:spcPct val="150000"/>
                </a:lnSpc>
                <a:spcAft>
                  <a:spcPct val="0"/>
                </a:spcAft>
              </a:pPr>
              <a:r>
                <a:rPr lang="en-US" b="1" smtClean="0">
                  <a:solidFill>
                    <a:srgbClr val="000000"/>
                  </a:solidFill>
                  <a:latin typeface="微软雅黑" panose="020b0503020204020204" pitchFamily="34" charset="-122"/>
                  <a:ea typeface="微软雅黑" panose="020b0503020204020204" pitchFamily="34" charset="-122"/>
                  <a:cs typeface="Times New Roman" panose="02020603050405020304"/>
                </a:rPr>
                <a:t>7. </a:t>
              </a:r>
              <a:r>
                <a:rPr lang="en-US" smtClean="0">
                  <a:solidFill>
                    <a:srgbClr val="18B48F"/>
                  </a:solidFill>
                  <a:latin typeface="微软雅黑" panose="020b0503020204020204" pitchFamily="34" charset="-122"/>
                  <a:ea typeface="微软雅黑" panose="020b0503020204020204" pitchFamily="34" charset="-122"/>
                </a:rPr>
                <a:t>[2019</a:t>
              </a:r>
              <a:r>
                <a:rPr lang="en-US" altLang="zh-CN" smtClean="0">
                  <a:solidFill>
                    <a:srgbClr val="18B48F"/>
                  </a:solidFill>
                  <a:latin typeface="微软雅黑" panose="020b0503020204020204" pitchFamily="34" charset="-122"/>
                  <a:ea typeface="微软雅黑" panose="020b0503020204020204" pitchFamily="34" charset="-122"/>
                </a:rPr>
                <a:t>·</a:t>
              </a:r>
              <a:r>
                <a:rPr lang="zh-CN" altLang="en-US" smtClean="0">
                  <a:solidFill>
                    <a:srgbClr val="18B48F"/>
                  </a:solidFill>
                  <a:latin typeface="微软雅黑" panose="020b0503020204020204" pitchFamily="34" charset="-122"/>
                  <a:ea typeface="微软雅黑" panose="020b0503020204020204" pitchFamily="34" charset="-122"/>
                </a:rPr>
                <a:t>山西</a:t>
              </a:r>
              <a:r>
                <a:rPr lang="en-US" smtClean="0">
                  <a:solidFill>
                    <a:srgbClr val="18B48F"/>
                  </a:solidFill>
                  <a:latin typeface="微软雅黑" panose="020b0503020204020204" pitchFamily="34" charset="-122"/>
                  <a:ea typeface="微软雅黑" panose="020b0503020204020204" pitchFamily="34" charset="-122"/>
                </a:rPr>
                <a:t>33</a:t>
              </a:r>
              <a:r>
                <a:rPr lang="zh-CN" altLang="en-US" smtClean="0">
                  <a:solidFill>
                    <a:srgbClr val="18B48F"/>
                  </a:solidFill>
                  <a:latin typeface="微软雅黑" panose="020b0503020204020204" pitchFamily="34" charset="-122"/>
                  <a:ea typeface="微软雅黑" panose="020b0503020204020204" pitchFamily="34" charset="-122"/>
                </a:rPr>
                <a:t>题</a:t>
              </a:r>
              <a:r>
                <a:rPr lang="en-US" smtClean="0">
                  <a:solidFill>
                    <a:srgbClr val="18B48F"/>
                  </a:solidFill>
                  <a:latin typeface="微软雅黑" panose="020b0503020204020204" pitchFamily="34" charset="-122"/>
                  <a:ea typeface="微软雅黑" panose="020b0503020204020204" pitchFamily="34" charset="-122"/>
                </a:rPr>
                <a:t>5</a:t>
              </a:r>
              <a:r>
                <a:rPr lang="zh-CN" altLang="en-US" smtClean="0">
                  <a:solidFill>
                    <a:srgbClr val="18B48F"/>
                  </a:solidFill>
                  <a:latin typeface="微软雅黑" panose="020b0503020204020204" pitchFamily="34" charset="-122"/>
                  <a:ea typeface="微软雅黑" panose="020b0503020204020204" pitchFamily="34" charset="-122"/>
                </a:rPr>
                <a:t>分</a:t>
              </a:r>
              <a:r>
                <a:rPr lang="en-US" smtClean="0">
                  <a:solidFill>
                    <a:srgbClr val="18B48F"/>
                  </a:solidFill>
                  <a:latin typeface="微软雅黑" panose="020b0503020204020204" pitchFamily="34" charset="-122"/>
                  <a:ea typeface="微软雅黑" panose="020b0503020204020204" pitchFamily="34" charset="-122"/>
                </a:rPr>
                <a:t>]</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同学们利用如图</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6-22</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甲所示的实验装置测量物体所受的滑动摩擦力。</a:t>
              </a:r>
              <a:endPar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ct val="0"/>
                </a:spcAft>
              </a:pP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1</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）实验中，应沿水平方向拉着木块做</a:t>
              </a:r>
              <a:endParaRPr lang="en-US" altLang="zh-CN"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ct val="0"/>
                </a:spcAft>
              </a:pP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直线运动；根据</a:t>
              </a:r>
              <a:r>
                <a:rPr lang="zh-CN" altLang="en-US" u="sng"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得出滑动摩擦力大小等于拉力大小，即等于弹簧测力计示数。</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 </a:t>
              </a:r>
              <a:endParaRPr lang="zh-CN">
                <a:solidFill>
                  <a:srgbClr val="000000"/>
                </a:solidFill>
                <a:latin typeface="微软雅黑" panose="020b0503020204020204" pitchFamily="34" charset="-122"/>
                <a:ea typeface="微软雅黑" panose="020b0503020204020204" pitchFamily="34" charset="-122"/>
                <a:cs typeface="Times New Roman" panose="02020603050405020304"/>
              </a:endParaRPr>
            </a:p>
          </p:txBody>
        </p:sp>
        <p:pic>
          <p:nvPicPr>
            <p:cNvPr id="5" name="20WLZT1307.EPS" descr="id:2147505726;FounderCES"/>
            <p:cNvPicPr/>
            <p:nvPr/>
          </p:nvPicPr>
          <p:blipFill>
            <a:blip r:embed="rId2"/>
            <a:stretch>
              <a:fillRect/>
            </a:stretch>
          </p:blipFill>
          <p:spPr>
            <a:xfrm>
              <a:off x="7809718" y="2358224"/>
              <a:ext cx="3872341" cy="1571636"/>
            </a:xfrm>
            <a:prstGeom prst="rect">
              <a:avLst/>
            </a:prstGeom>
          </p:spPr>
        </p:pic>
        <p:sp>
          <p:nvSpPr>
            <p:cNvPr id="6" name="矩形 5"/>
            <p:cNvSpPr/>
            <p:nvPr/>
          </p:nvSpPr>
          <p:spPr>
            <a:xfrm>
              <a:off x="9238478" y="4072736"/>
              <a:ext cx="1168910" cy="646331"/>
            </a:xfrm>
            <a:prstGeom prst="rect">
              <a:avLst/>
            </a:prstGeom>
          </p:spPr>
          <p:txBody>
            <a:bodyPr wrap="none">
              <a:spAutoFit/>
            </a:bodyPr>
            <a:lstStyle/>
            <a:p>
              <a:pPr algn="ctr">
                <a:lnSpc>
                  <a:spcPct val="150000"/>
                </a:lnSpc>
                <a:spcAft>
                  <a:spcPct val="0"/>
                </a:spcAft>
              </a:pP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图</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6-22</a:t>
              </a:r>
              <a:endPar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endParaRPr>
            </a:p>
          </p:txBody>
        </p:sp>
      </p:grpSp>
      <p:sp>
        <p:nvSpPr>
          <p:cNvPr id="8" name="文本框 1"/>
          <p:cNvSpPr txBox="1">
            <a:spLocks noChangeArrowheads="1"/>
          </p:cNvSpPr>
          <p:nvPr/>
        </p:nvSpPr>
        <p:spPr bwMode="auto">
          <a:xfrm>
            <a:off x="6452396" y="3072604"/>
            <a:ext cx="688256" cy="561427"/>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2400" b="1" smtClean="0">
                <a:solidFill>
                  <a:srgbClr val="A50021"/>
                </a:solidFill>
                <a:latin typeface="微软雅黑" panose="020b0503020204020204" pitchFamily="34" charset="-122"/>
                <a:ea typeface="微软雅黑" panose="020b0503020204020204" pitchFamily="34" charset="-122"/>
              </a:rPr>
              <a:t>匀速</a:t>
            </a:r>
            <a:endParaRPr lang="en-US" altLang="zh-CN" sz="2400" b="1">
              <a:solidFill>
                <a:srgbClr val="A50021"/>
              </a:solidFill>
              <a:latin typeface="微软雅黑" panose="020b0503020204020204" pitchFamily="34" charset="-122"/>
              <a:ea typeface="微软雅黑" panose="020b0503020204020204" pitchFamily="34" charset="-122"/>
            </a:endParaRPr>
          </a:p>
        </p:txBody>
      </p:sp>
      <p:sp>
        <p:nvSpPr>
          <p:cNvPr id="9" name="文本框 1"/>
          <p:cNvSpPr txBox="1">
            <a:spLocks noChangeArrowheads="1"/>
          </p:cNvSpPr>
          <p:nvPr/>
        </p:nvSpPr>
        <p:spPr bwMode="auto">
          <a:xfrm>
            <a:off x="3452000" y="3644108"/>
            <a:ext cx="1303809" cy="561427"/>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2400" b="1" smtClean="0">
                <a:solidFill>
                  <a:srgbClr val="A50021"/>
                </a:solidFill>
                <a:latin typeface="微软雅黑" panose="020b0503020204020204" pitchFamily="34" charset="-122"/>
                <a:ea typeface="微软雅黑" panose="020b0503020204020204" pitchFamily="34" charset="-122"/>
              </a:rPr>
              <a:t>二力平衡</a:t>
            </a:r>
            <a:endParaRPr lang="en-US" altLang="zh-CN" sz="2400" b="1">
              <a:solidFill>
                <a:srgbClr val="A50021"/>
              </a:solidFill>
              <a:latin typeface="微软雅黑" panose="020b0503020204020204" pitchFamily="34" charset="-122"/>
              <a:ea typeface="微软雅黑" panose="020b0503020204020204" pitchFamily="34" charset="-122"/>
            </a:endParaRPr>
          </a:p>
        </p:txBody>
      </p:sp>
      <p:cxnSp>
        <p:nvCxnSpPr>
          <p:cNvPr id="13" name="直接连接符 12"/>
          <p:cNvCxnSpPr/>
          <p:nvPr/>
        </p:nvCxnSpPr>
        <p:spPr>
          <a:xfrm>
            <a:off x="6309520" y="3644108"/>
            <a:ext cx="928694"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6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12" name="TextBox 11"/>
          <p:cNvSpPr txBox="1"/>
          <p:nvPr/>
        </p:nvSpPr>
        <p:spPr>
          <a:xfrm>
            <a:off x="4032" y="1929596"/>
            <a:ext cx="447609" cy="3143272"/>
          </a:xfrm>
          <a:prstGeom prst="rect">
            <a:avLst/>
          </a:prstGeom>
          <a:noFill/>
        </p:spPr>
        <p:txBody>
          <a:bodyPr vert="eaVert" wrap="square" lIns="72000" tIns="36000" rIns="36000" bIns="36000" rtlCol="0" anchor="ctr" anchorCtr="0">
            <a:spAutoFit/>
          </a:bodyPr>
          <a:lstStyle/>
          <a:p>
            <a:r>
              <a:rPr lang="zh-CN" altLang="en-US" sz="2200" spc="600" smtClean="0">
                <a:solidFill>
                  <a:schemeClr val="bg1"/>
                </a:solidFill>
                <a:latin typeface="微软雅黑" panose="020b0503020204020204" pitchFamily="34" charset="-122"/>
                <a:ea typeface="微软雅黑" panose="020b0503020204020204" pitchFamily="34" charset="-122"/>
              </a:rPr>
              <a:t>真题回顾 把握考向</a:t>
            </a:r>
            <a:endParaRPr lang="zh-CN" altLang="en-US" sz="2200" spc="600">
              <a:solidFill>
                <a:schemeClr val="bg1"/>
              </a:solidFill>
              <a:latin typeface="微软雅黑" panose="020b0503020204020204" pitchFamily="34" charset="-122"/>
              <a:ea typeface="微软雅黑" panose="020b0503020204020204" pitchFamily="34" charset="-122"/>
            </a:endParaRPr>
          </a:p>
        </p:txBody>
      </p:sp>
      <p:sp>
        <p:nvSpPr>
          <p:cNvPr id="11" name="文本框 1"/>
          <p:cNvSpPr txBox="1">
            <a:spLocks noChangeArrowheads="1"/>
          </p:cNvSpPr>
          <p:nvPr/>
        </p:nvSpPr>
        <p:spPr bwMode="auto">
          <a:xfrm>
            <a:off x="880232" y="1215216"/>
            <a:ext cx="10858576" cy="1734697"/>
          </a:xfrm>
          <a:prstGeom prst="rect">
            <a:avLst/>
          </a:prstGeom>
          <a:noFill/>
          <a:ln w="9525">
            <a:noFill/>
            <a:miter lim="800000"/>
          </a:ln>
        </p:spPr>
        <p:txBody>
          <a:bodyPr wrap="square" lIns="36000" tIns="36000" rIns="36000" bIns="36000">
            <a:spAutoFit/>
          </a:bodyPr>
          <a:lstStyle/>
          <a:p>
            <a:pPr>
              <a:lnSpc>
                <a:spcPct val="150000"/>
              </a:lnSpc>
              <a:spcAft>
                <a:spcPct val="0"/>
              </a:spcAft>
            </a:pP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2</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）“创新”小组在同一木板上，测量了不同压力下滑动摩擦力的大小，并根据测量数据绘制出了如图乙所示的图像，分析图像可以得出的结论是</a:t>
            </a:r>
            <a:endParaRPr lang="en-US" altLang="zh-CN"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ct val="0"/>
              </a:spcAft>
            </a:pPr>
            <a:r>
              <a:rPr lang="zh-CN" altLang="en-US" u="sng"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 </a:t>
            </a:r>
            <a:endParaRPr lang="zh-CN">
              <a:solidFill>
                <a:srgbClr val="000000"/>
              </a:solidFill>
              <a:latin typeface="微软雅黑" panose="020b0503020204020204" pitchFamily="34" charset="-122"/>
              <a:ea typeface="微软雅黑" panose="020b0503020204020204" pitchFamily="34" charset="-122"/>
              <a:cs typeface="Times New Roman" panose="02020603050405020304"/>
            </a:endParaRPr>
          </a:p>
        </p:txBody>
      </p:sp>
      <p:sp>
        <p:nvSpPr>
          <p:cNvPr id="4" name="文本框 1"/>
          <p:cNvSpPr txBox="1">
            <a:spLocks noChangeArrowheads="1"/>
          </p:cNvSpPr>
          <p:nvPr/>
        </p:nvSpPr>
        <p:spPr bwMode="auto">
          <a:xfrm>
            <a:off x="1023108" y="1677591"/>
            <a:ext cx="10501386" cy="1180699"/>
          </a:xfrm>
          <a:prstGeom prst="rect">
            <a:avLst/>
          </a:prstGeom>
          <a:noFill/>
          <a:ln w="9525">
            <a:noFill/>
            <a:miter lim="800000"/>
          </a:ln>
        </p:spPr>
        <p:txBody>
          <a:bodyPr wrap="squar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2400" b="1" smtClean="0">
                <a:solidFill>
                  <a:srgbClr val="A50021"/>
                </a:solidFill>
                <a:latin typeface="微软雅黑" panose="020b0503020204020204" pitchFamily="34" charset="-122"/>
                <a:ea typeface="微软雅黑" panose="020b0503020204020204" pitchFamily="34" charset="-122"/>
              </a:rPr>
              <a:t>                                                                                                     同一木板上，滑动摩擦力的大小与压力大小成正比</a:t>
            </a:r>
            <a:endParaRPr lang="en-US" altLang="zh-CN" sz="2400" b="1">
              <a:solidFill>
                <a:srgbClr val="A50021"/>
              </a:solidFill>
              <a:latin typeface="微软雅黑" panose="020b0503020204020204" pitchFamily="34" charset="-122"/>
              <a:ea typeface="微软雅黑" panose="020b0503020204020204" pitchFamily="34" charset="-122"/>
            </a:endParaRPr>
          </a:p>
        </p:txBody>
      </p:sp>
      <p:cxnSp>
        <p:nvCxnSpPr>
          <p:cNvPr id="6" name="直接连接符 5"/>
          <p:cNvCxnSpPr/>
          <p:nvPr/>
        </p:nvCxnSpPr>
        <p:spPr>
          <a:xfrm>
            <a:off x="10095734" y="2215348"/>
            <a:ext cx="1357322"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18" name="TextBox 17"/>
          <p:cNvSpPr txBox="1"/>
          <p:nvPr/>
        </p:nvSpPr>
        <p:spPr>
          <a:xfrm>
            <a:off x="4002" y="1929596"/>
            <a:ext cx="447609" cy="3143272"/>
          </a:xfrm>
          <a:prstGeom prst="rect">
            <a:avLst/>
          </a:prstGeom>
          <a:noFill/>
        </p:spPr>
        <p:txBody>
          <a:bodyPr vert="eaVert" wrap="square" lIns="72000" tIns="36000" rIns="36000" bIns="36000" rtlCol="0" anchor="ctr" anchorCtr="0">
            <a:spAutoFit/>
          </a:bodyPr>
          <a:lstStyle/>
          <a:p>
            <a:r>
              <a:rPr lang="zh-CN" altLang="en-US" sz="2200" spc="600" smtClean="0">
                <a:solidFill>
                  <a:schemeClr val="bg1"/>
                </a:solidFill>
                <a:latin typeface="微软雅黑" panose="020b0503020204020204" pitchFamily="34" charset="-122"/>
                <a:ea typeface="微软雅黑" panose="020b0503020204020204" pitchFamily="34" charset="-122"/>
              </a:rPr>
              <a:t>教材梳理 夯实基础</a:t>
            </a:r>
            <a:endParaRPr lang="zh-CN" altLang="en-US" sz="2200" spc="600" smtClean="0">
              <a:solidFill>
                <a:schemeClr val="bg1"/>
              </a:solidFill>
              <a:latin typeface="微软雅黑" panose="020b0503020204020204" pitchFamily="34" charset="-122"/>
              <a:ea typeface="微软雅黑" panose="020b0503020204020204" pitchFamily="34" charset="-122"/>
            </a:endParaRPr>
          </a:p>
        </p:txBody>
      </p:sp>
      <p:graphicFrame>
        <p:nvGraphicFramePr>
          <p:cNvPr id="4" name="表格 3"/>
          <p:cNvGraphicFramePr>
            <a:graphicFrameLocks noGrp="1"/>
          </p:cNvGraphicFramePr>
          <p:nvPr/>
        </p:nvGraphicFramePr>
        <p:xfrm>
          <a:off x="737356" y="929464"/>
          <a:ext cx="10358510" cy="5422493"/>
        </p:xfrm>
        <a:graphic>
          <a:graphicData uri="http://schemas.openxmlformats.org/drawingml/2006/table">
            <a:tbl>
              <a:tblPr/>
              <a:tblGrid>
                <a:gridCol w="1000132"/>
                <a:gridCol w="9358378"/>
              </a:tblGrid>
              <a:tr h="3500462">
                <a:tc rowSpan="2">
                  <a:txBody>
                    <a:bodyPr vert="horz" wrap="square"/>
                    <a:lstStyle/>
                    <a:p>
                      <a:pPr algn="ctr">
                        <a:lnSpc>
                          <a:spcPct val="150000"/>
                        </a:lnSpc>
                        <a:spcAft>
                          <a:spcPct val="0"/>
                        </a:spcAft>
                      </a:pPr>
                      <a:r>
                        <a:rPr lang="zh-CN" sz="2400" b="1" kern="100">
                          <a:solidFill>
                            <a:srgbClr val="000000"/>
                          </a:solidFill>
                          <a:latin typeface="微软雅黑" panose="020b0503020204020204" pitchFamily="34" charset="-122"/>
                          <a:ea typeface="微软雅黑" panose="020b0503020204020204" pitchFamily="34" charset="-122"/>
                          <a:cs typeface="Times New Roman" panose="02020603050405020304"/>
                        </a:rPr>
                        <a:t>力的</a:t>
                      </a:r>
                      <a:endParaRPr lang="zh-CN" sz="2400" b="1" kern="10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gn="ctr">
                        <a:lnSpc>
                          <a:spcPct val="150000"/>
                        </a:lnSpc>
                        <a:spcAft>
                          <a:spcPct val="0"/>
                        </a:spcAft>
                      </a:pPr>
                      <a:r>
                        <a:rPr lang="zh-CN" sz="2400" b="1" kern="100">
                          <a:solidFill>
                            <a:srgbClr val="000000"/>
                          </a:solidFill>
                          <a:latin typeface="微软雅黑" panose="020b0503020204020204" pitchFamily="34" charset="-122"/>
                          <a:ea typeface="微软雅黑" panose="020b0503020204020204" pitchFamily="34" charset="-122"/>
                          <a:cs typeface="Times New Roman" panose="02020603050405020304"/>
                        </a:rPr>
                        <a:t>相互性</a:t>
                      </a:r>
                      <a:endParaRPr lang="zh-CN" sz="2400" b="1"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chemeClr val="bg1">
                        <a:lumMod val="95000"/>
                      </a:schemeClr>
                    </a:solidFill>
                  </a:tcPr>
                </a:tc>
                <a:tc>
                  <a:txBody>
                    <a:bodyPr vert="horz" wrap="square"/>
                    <a:lstStyle/>
                    <a:p>
                      <a:pPr algn="ctr">
                        <a:lnSpc>
                          <a:spcPct val="150000"/>
                        </a:lnSpc>
                        <a:spcAft>
                          <a:spcPct val="0"/>
                        </a:spcAft>
                      </a:pPr>
                      <a:endParaRPr lang="en-US" sz="2400" kern="100"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gn="ctr">
                        <a:lnSpc>
                          <a:spcPct val="150000"/>
                        </a:lnSpc>
                        <a:spcAft>
                          <a:spcPct val="0"/>
                        </a:spcAft>
                      </a:pPr>
                      <a:endParaRPr lang="en-US" sz="2400" kern="100"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gn="ctr">
                        <a:lnSpc>
                          <a:spcPct val="150000"/>
                        </a:lnSpc>
                        <a:spcAft>
                          <a:spcPct val="0"/>
                        </a:spcAft>
                      </a:pPr>
                      <a:endParaRPr lang="en-US" sz="2400" kern="100"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gn="ctr">
                        <a:lnSpc>
                          <a:spcPct val="150000"/>
                        </a:lnSpc>
                        <a:spcAft>
                          <a:spcPct val="0"/>
                        </a:spcAft>
                      </a:pPr>
                      <a:endParaRPr lang="en-US" sz="2400" kern="100"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gn="ctr">
                        <a:lnSpc>
                          <a:spcPct val="150000"/>
                        </a:lnSpc>
                        <a:spcAft>
                          <a:spcPct val="0"/>
                        </a:spcAft>
                      </a:pPr>
                      <a:endParaRPr lang="en-US" sz="2400" kern="100"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gn="ctr">
                        <a:lnSpc>
                          <a:spcPct val="150000"/>
                        </a:lnSpc>
                        <a:spcAft>
                          <a:spcPct val="0"/>
                        </a:spcAft>
                      </a:pPr>
                      <a:endParaRPr lang="en-US" sz="2400" kern="100"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gn="ctr">
                        <a:lnSpc>
                          <a:spcPct val="150000"/>
                        </a:lnSpc>
                        <a:spcAft>
                          <a:spcPct val="0"/>
                        </a:spcAft>
                      </a:pPr>
                      <a:endPar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54869" marR="54869"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r>
              <a:tr h="1582013">
                <a:tc vMerge="1">
                  <a:txBody>
                    <a:bodyPr vert="horz" wrap="square"/>
                    <a:lstStyle/>
                    <a:p/>
                  </a:txBody>
                  <a:tcPr/>
                </a:tc>
                <a:tc>
                  <a:txBody>
                    <a:bodyPr vert="horz" wrap="square"/>
                    <a:lstStyle/>
                    <a:p>
                      <a:pPr>
                        <a:lnSpc>
                          <a:spcPct val="150000"/>
                        </a:lnSpc>
                        <a:spcAft>
                          <a:spcPct val="0"/>
                        </a:spcAft>
                      </a:pP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　甲物体对乙物体施力时，乙物体也对甲物体施力，因为物体间力的作用是</a:t>
                      </a:r>
                      <a:r>
                        <a:rPr lang="zh-CN" sz="2400" u="sng" kern="10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（相互作用力特点：等值、反向、共线、不共体）</a:t>
                      </a: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 </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54869" marR="54869"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r>
            </a:tbl>
          </a:graphicData>
        </a:graphic>
      </p:graphicFrame>
      <p:pic>
        <p:nvPicPr>
          <p:cNvPr id="105475" name="7ER207.eps"/>
          <p:cNvPicPr>
            <a:picLocks noChangeAspect="1" noChangeArrowheads="1"/>
          </p:cNvPicPr>
          <p:nvPr/>
        </p:nvPicPr>
        <p:blipFill>
          <a:blip r:embed="rId2"/>
          <a:stretch>
            <a:fillRect/>
          </a:stretch>
        </p:blipFill>
        <p:spPr bwMode="auto">
          <a:xfrm>
            <a:off x="2737620" y="1786720"/>
            <a:ext cx="6673262" cy="2214578"/>
          </a:xfrm>
          <a:prstGeom prst="rect">
            <a:avLst/>
          </a:prstGeom>
          <a:noFill/>
        </p:spPr>
      </p:pic>
      <p:sp>
        <p:nvSpPr>
          <p:cNvPr id="5" name="矩形 4"/>
          <p:cNvSpPr/>
          <p:nvPr/>
        </p:nvSpPr>
        <p:spPr>
          <a:xfrm>
            <a:off x="10881552" y="348407"/>
            <a:ext cx="1415772" cy="581057"/>
          </a:xfrm>
          <a:prstGeom prst="rect">
            <a:avLst/>
          </a:prstGeom>
        </p:spPr>
        <p:txBody>
          <a:bodyPr wrap="none">
            <a:spAutoFit/>
          </a:bodyPr>
          <a:lstStyle/>
          <a:p>
            <a:pPr>
              <a:lnSpc>
                <a:spcPct val="150000"/>
              </a:lnSpc>
            </a:pPr>
            <a:r>
              <a:rPr lang="zh-CN" altLang="en-US" smtClean="0">
                <a:latin typeface="微软雅黑" panose="020b0503020204020204" pitchFamily="34" charset="-122"/>
                <a:ea typeface="微软雅黑" panose="020b0503020204020204" pitchFamily="34" charset="-122"/>
              </a:rPr>
              <a:t>（续表）</a:t>
            </a:r>
            <a:endParaRPr lang="zh-CN" altLang="en-US">
              <a:latin typeface="微软雅黑" panose="020b0503020204020204" pitchFamily="34" charset="-122"/>
              <a:ea typeface="微软雅黑" panose="020b0503020204020204" pitchFamily="34" charset="-122"/>
            </a:endParaRPr>
          </a:p>
        </p:txBody>
      </p:sp>
      <p:sp>
        <p:nvSpPr>
          <p:cNvPr id="6" name="文本框 1"/>
          <p:cNvSpPr txBox="1">
            <a:spLocks noChangeArrowheads="1"/>
          </p:cNvSpPr>
          <p:nvPr/>
        </p:nvSpPr>
        <p:spPr bwMode="auto">
          <a:xfrm>
            <a:off x="2809058" y="5430058"/>
            <a:ext cx="996033" cy="561427"/>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2400" b="1" smtClean="0">
                <a:solidFill>
                  <a:srgbClr val="A50021"/>
                </a:solidFill>
                <a:latin typeface="微软雅黑" panose="020b0503020204020204" pitchFamily="34" charset="-122"/>
                <a:ea typeface="微软雅黑" panose="020b0503020204020204" pitchFamily="34" charset="-122"/>
              </a:rPr>
              <a:t>相互的</a:t>
            </a:r>
            <a:endParaRPr lang="en-US" altLang="zh-CN" sz="2400" b="1">
              <a:solidFill>
                <a:srgbClr val="A50021"/>
              </a:solidFill>
              <a:latin typeface="微软雅黑" panose="020b0503020204020204" pitchFamily="34" charset="-122"/>
              <a:ea typeface="微软雅黑" panose="020b0503020204020204" pitchFamily="34" charset="-122"/>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12" name="TextBox 11"/>
          <p:cNvSpPr txBox="1"/>
          <p:nvPr/>
        </p:nvSpPr>
        <p:spPr>
          <a:xfrm>
            <a:off x="4032" y="1929596"/>
            <a:ext cx="447609" cy="3143272"/>
          </a:xfrm>
          <a:prstGeom prst="rect">
            <a:avLst/>
          </a:prstGeom>
          <a:noFill/>
        </p:spPr>
        <p:txBody>
          <a:bodyPr vert="eaVert" wrap="square" lIns="72000" tIns="36000" rIns="36000" bIns="36000" rtlCol="0" anchor="ctr" anchorCtr="0">
            <a:spAutoFit/>
          </a:bodyPr>
          <a:lstStyle/>
          <a:p>
            <a:r>
              <a:rPr lang="zh-CN" altLang="en-US" sz="2200" spc="600" smtClean="0">
                <a:solidFill>
                  <a:schemeClr val="bg1"/>
                </a:solidFill>
                <a:latin typeface="微软雅黑" panose="020b0503020204020204" pitchFamily="34" charset="-122"/>
                <a:ea typeface="微软雅黑" panose="020b0503020204020204" pitchFamily="34" charset="-122"/>
              </a:rPr>
              <a:t>真题回顾 把握考向</a:t>
            </a:r>
            <a:endParaRPr lang="zh-CN" altLang="en-US" sz="2200" spc="600">
              <a:solidFill>
                <a:schemeClr val="bg1"/>
              </a:solidFill>
              <a:latin typeface="微软雅黑" panose="020b0503020204020204" pitchFamily="34" charset="-122"/>
              <a:ea typeface="微软雅黑" panose="020b0503020204020204" pitchFamily="34" charset="-122"/>
            </a:endParaRPr>
          </a:p>
        </p:txBody>
      </p:sp>
      <p:sp>
        <p:nvSpPr>
          <p:cNvPr id="11" name="文本框 1"/>
          <p:cNvSpPr txBox="1">
            <a:spLocks noChangeArrowheads="1"/>
          </p:cNvSpPr>
          <p:nvPr/>
        </p:nvSpPr>
        <p:spPr bwMode="auto">
          <a:xfrm>
            <a:off x="880232" y="1072340"/>
            <a:ext cx="10858576" cy="1734697"/>
          </a:xfrm>
          <a:prstGeom prst="rect">
            <a:avLst/>
          </a:prstGeom>
          <a:noFill/>
          <a:ln w="9525">
            <a:noFill/>
            <a:miter lim="800000"/>
          </a:ln>
        </p:spPr>
        <p:txBody>
          <a:bodyPr wrap="square" lIns="36000" tIns="36000" rIns="36000" bIns="36000">
            <a:spAutoFit/>
          </a:bodyPr>
          <a:lstStyle/>
          <a:p>
            <a:pPr>
              <a:lnSpc>
                <a:spcPct val="150000"/>
              </a:lnSpc>
              <a:spcAft>
                <a:spcPct val="0"/>
              </a:spcAft>
            </a:pP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3</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）“牛顿”小组在桌面上也做了同样的实验，记录实验数据如下表，请你根据表格中的数据，在图乙中描点并作出图像。对比分析两组图像你的新发现是</a:t>
            </a:r>
            <a:endPar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ct val="0"/>
              </a:spcAft>
            </a:pPr>
            <a:r>
              <a:rPr lang="zh-CN" altLang="en-US" u="sng"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 </a:t>
            </a:r>
            <a:endParaRPr lang="zh-CN">
              <a:solidFill>
                <a:srgbClr val="000000"/>
              </a:solidFill>
              <a:latin typeface="微软雅黑" panose="020b0503020204020204" pitchFamily="34" charset="-122"/>
              <a:ea typeface="微软雅黑" panose="020b0503020204020204" pitchFamily="34" charset="-122"/>
              <a:cs typeface="Times New Roman" panose="02020603050405020304"/>
            </a:endParaRPr>
          </a:p>
        </p:txBody>
      </p:sp>
      <p:graphicFrame>
        <p:nvGraphicFramePr>
          <p:cNvPr id="4" name="表格 3"/>
          <p:cNvGraphicFramePr>
            <a:graphicFrameLocks noGrp="1"/>
          </p:cNvGraphicFramePr>
          <p:nvPr/>
        </p:nvGraphicFramePr>
        <p:xfrm>
          <a:off x="1023108" y="3001166"/>
          <a:ext cx="6555305" cy="1645920"/>
        </p:xfrm>
        <a:graphic>
          <a:graphicData uri="http://schemas.openxmlformats.org/drawingml/2006/table">
            <a:tbl>
              <a:tblPr/>
              <a:tblGrid>
                <a:gridCol w="1071570"/>
                <a:gridCol w="857256"/>
                <a:gridCol w="1000132"/>
                <a:gridCol w="785818"/>
                <a:gridCol w="857256"/>
                <a:gridCol w="857256"/>
                <a:gridCol w="1126017"/>
              </a:tblGrid>
              <a:tr h="0">
                <a:tc>
                  <a:txBody>
                    <a:bodyPr vert="horz" wrap="square"/>
                    <a:lstStyle/>
                    <a:p>
                      <a:pPr algn="ctr">
                        <a:lnSpc>
                          <a:spcPct val="150000"/>
                        </a:lnSpc>
                        <a:spcAft>
                          <a:spcPct val="0"/>
                        </a:spcAft>
                      </a:pP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次数</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vert="horz" wrap="square"/>
                    <a:lstStyle/>
                    <a:p>
                      <a:pPr algn="ctr">
                        <a:lnSpc>
                          <a:spcPct val="150000"/>
                        </a:lnSpc>
                        <a:spcAft>
                          <a:spcPct val="0"/>
                        </a:spcAft>
                      </a:pP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1</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vert="horz" wrap="square"/>
                    <a:lstStyle/>
                    <a:p>
                      <a:pPr algn="ctr">
                        <a:lnSpc>
                          <a:spcPct val="150000"/>
                        </a:lnSpc>
                        <a:spcAft>
                          <a:spcPct val="0"/>
                        </a:spcAft>
                      </a:pP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2</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vert="horz" wrap="square"/>
                    <a:lstStyle/>
                    <a:p>
                      <a:pPr algn="ctr">
                        <a:lnSpc>
                          <a:spcPct val="150000"/>
                        </a:lnSpc>
                        <a:spcAft>
                          <a:spcPct val="0"/>
                        </a:spcAft>
                      </a:pP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3</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vert="horz" wrap="square"/>
                    <a:lstStyle/>
                    <a:p>
                      <a:pPr algn="ctr">
                        <a:lnSpc>
                          <a:spcPct val="150000"/>
                        </a:lnSpc>
                        <a:spcAft>
                          <a:spcPct val="0"/>
                        </a:spcAft>
                      </a:pP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4</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vert="horz" wrap="square"/>
                    <a:lstStyle/>
                    <a:p>
                      <a:pPr algn="ctr">
                        <a:lnSpc>
                          <a:spcPct val="150000"/>
                        </a:lnSpc>
                        <a:spcAft>
                          <a:spcPct val="0"/>
                        </a:spcAft>
                      </a:pP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5</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vert="horz" wrap="square"/>
                    <a:lstStyle/>
                    <a:p>
                      <a:pPr algn="ctr">
                        <a:lnSpc>
                          <a:spcPct val="150000"/>
                        </a:lnSpc>
                        <a:spcAft>
                          <a:spcPct val="0"/>
                        </a:spcAft>
                      </a:pP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6</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r>
              <a:tr h="0">
                <a:tc>
                  <a:txBody>
                    <a:bodyPr vert="horz" wrap="square"/>
                    <a:lstStyle/>
                    <a:p>
                      <a:pPr algn="ctr">
                        <a:lnSpc>
                          <a:spcPct val="150000"/>
                        </a:lnSpc>
                        <a:spcAft>
                          <a:spcPct val="0"/>
                        </a:spcAft>
                      </a:pP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F</a:t>
                      </a:r>
                      <a:r>
                        <a:rPr lang="zh-CN" sz="2400" kern="100" baseline="-25000">
                          <a:solidFill>
                            <a:srgbClr val="000000"/>
                          </a:solidFill>
                          <a:latin typeface="微软雅黑" panose="020b0503020204020204" pitchFamily="34" charset="-122"/>
                          <a:ea typeface="微软雅黑" panose="020b0503020204020204" pitchFamily="34" charset="-122"/>
                          <a:cs typeface="Times New Roman" panose="02020603050405020304"/>
                        </a:rPr>
                        <a:t>压</a:t>
                      </a: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/N</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vert="horz" wrap="square"/>
                    <a:lstStyle/>
                    <a:p>
                      <a:pPr algn="ctr">
                        <a:lnSpc>
                          <a:spcPct val="150000"/>
                        </a:lnSpc>
                        <a:spcAft>
                          <a:spcPct val="0"/>
                        </a:spcAft>
                      </a:pP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2.0</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vert="horz" wrap="square"/>
                    <a:lstStyle/>
                    <a:p>
                      <a:pPr algn="ctr">
                        <a:lnSpc>
                          <a:spcPct val="150000"/>
                        </a:lnSpc>
                        <a:spcAft>
                          <a:spcPct val="0"/>
                        </a:spcAft>
                      </a:pP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3.0</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vert="horz" wrap="square"/>
                    <a:lstStyle/>
                    <a:p>
                      <a:pPr algn="ctr">
                        <a:lnSpc>
                          <a:spcPct val="150000"/>
                        </a:lnSpc>
                        <a:spcAft>
                          <a:spcPct val="0"/>
                        </a:spcAft>
                      </a:pP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4.0</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vert="horz" wrap="square"/>
                    <a:lstStyle/>
                    <a:p>
                      <a:pPr algn="ctr">
                        <a:lnSpc>
                          <a:spcPct val="150000"/>
                        </a:lnSpc>
                        <a:spcAft>
                          <a:spcPct val="0"/>
                        </a:spcAft>
                      </a:pP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5.0</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vert="horz" wrap="square"/>
                    <a:lstStyle/>
                    <a:p>
                      <a:pPr algn="ctr">
                        <a:lnSpc>
                          <a:spcPct val="150000"/>
                        </a:lnSpc>
                        <a:spcAft>
                          <a:spcPct val="0"/>
                        </a:spcAft>
                      </a:pP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6.0</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vert="horz" wrap="square"/>
                    <a:lstStyle/>
                    <a:p>
                      <a:pPr algn="ctr">
                        <a:lnSpc>
                          <a:spcPct val="150000"/>
                        </a:lnSpc>
                        <a:spcAft>
                          <a:spcPct val="0"/>
                        </a:spcAft>
                      </a:pP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7.0</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r>
              <a:tr h="0">
                <a:tc>
                  <a:txBody>
                    <a:bodyPr vert="horz" wrap="square"/>
                    <a:lstStyle/>
                    <a:p>
                      <a:pPr algn="ctr">
                        <a:lnSpc>
                          <a:spcPct val="150000"/>
                        </a:lnSpc>
                        <a:spcAft>
                          <a:spcPct val="0"/>
                        </a:spcAft>
                      </a:pP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f/N</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vert="horz" wrap="square"/>
                    <a:lstStyle/>
                    <a:p>
                      <a:pPr algn="ctr">
                        <a:lnSpc>
                          <a:spcPct val="150000"/>
                        </a:lnSpc>
                        <a:spcAft>
                          <a:spcPct val="0"/>
                        </a:spcAft>
                      </a:pP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0.8</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vert="horz" wrap="square"/>
                    <a:lstStyle/>
                    <a:p>
                      <a:pPr algn="ctr">
                        <a:lnSpc>
                          <a:spcPct val="150000"/>
                        </a:lnSpc>
                        <a:spcAft>
                          <a:spcPct val="0"/>
                        </a:spcAft>
                      </a:pP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1.3</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vert="horz" wrap="square"/>
                    <a:lstStyle/>
                    <a:p>
                      <a:pPr algn="ctr">
                        <a:lnSpc>
                          <a:spcPct val="150000"/>
                        </a:lnSpc>
                        <a:spcAft>
                          <a:spcPct val="0"/>
                        </a:spcAft>
                      </a:pP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1.6</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vert="horz" wrap="square"/>
                    <a:lstStyle/>
                    <a:p>
                      <a:pPr algn="ctr">
                        <a:lnSpc>
                          <a:spcPct val="150000"/>
                        </a:lnSpc>
                        <a:spcAft>
                          <a:spcPct val="0"/>
                        </a:spcAft>
                      </a:pP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1.9</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vert="horz" wrap="square"/>
                    <a:lstStyle/>
                    <a:p>
                      <a:pPr algn="ctr">
                        <a:lnSpc>
                          <a:spcPct val="150000"/>
                        </a:lnSpc>
                        <a:spcAft>
                          <a:spcPct val="0"/>
                        </a:spcAft>
                      </a:pP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2.4</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vert="horz" wrap="square"/>
                    <a:lstStyle/>
                    <a:p>
                      <a:pPr algn="ctr">
                        <a:lnSpc>
                          <a:spcPct val="150000"/>
                        </a:lnSpc>
                        <a:spcAft>
                          <a:spcPct val="0"/>
                        </a:spcAft>
                      </a:pP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2.8</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r>
            </a:tbl>
          </a:graphicData>
        </a:graphic>
      </p:graphicFrame>
      <p:sp>
        <p:nvSpPr>
          <p:cNvPr id="5" name="文本框 1"/>
          <p:cNvSpPr txBox="1">
            <a:spLocks noChangeArrowheads="1"/>
          </p:cNvSpPr>
          <p:nvPr/>
        </p:nvSpPr>
        <p:spPr bwMode="auto">
          <a:xfrm>
            <a:off x="1237422" y="2072472"/>
            <a:ext cx="8382670" cy="561427"/>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2400" b="1" smtClean="0">
                <a:solidFill>
                  <a:srgbClr val="A50021"/>
                </a:solidFill>
                <a:latin typeface="微软雅黑" panose="020b0503020204020204" pitchFamily="34" charset="-122"/>
                <a:ea typeface="微软雅黑" panose="020b0503020204020204" pitchFamily="34" charset="-122"/>
              </a:rPr>
              <a:t>木板和桌面间的粗糙程度不同（开放性试题，答案合理即可）</a:t>
            </a:r>
            <a:endParaRPr lang="en-US" altLang="zh-CN" sz="2400" b="1">
              <a:solidFill>
                <a:srgbClr val="A50021"/>
              </a:solidFill>
              <a:latin typeface="微软雅黑" panose="020b0503020204020204" pitchFamily="34" charset="-122"/>
              <a:ea typeface="微软雅黑" panose="020b0503020204020204" pitchFamily="34" charset="-122"/>
            </a:endParaRPr>
          </a:p>
        </p:txBody>
      </p:sp>
      <p:grpSp>
        <p:nvGrpSpPr>
          <p:cNvPr id="15" name="组合 14"/>
          <p:cNvGrpSpPr/>
          <p:nvPr/>
        </p:nvGrpSpPr>
        <p:grpSpPr>
          <a:xfrm>
            <a:off x="8095470" y="3072604"/>
            <a:ext cx="3144942" cy="2786082"/>
            <a:chOff x="8095470" y="2215348"/>
            <a:chExt cx="3144942" cy="2786082"/>
          </a:xfrm>
        </p:grpSpPr>
        <p:pic>
          <p:nvPicPr>
            <p:cNvPr id="13" name="20WLZT1307a.EPS" descr="id:2147488488;FounderCES"/>
            <p:cNvPicPr/>
            <p:nvPr/>
          </p:nvPicPr>
          <p:blipFill>
            <a:blip r:embed="rId2"/>
            <a:stretch>
              <a:fillRect/>
            </a:stretch>
          </p:blipFill>
          <p:spPr>
            <a:xfrm>
              <a:off x="8738412" y="3001166"/>
              <a:ext cx="2502000" cy="2000264"/>
            </a:xfrm>
            <a:prstGeom prst="rect">
              <a:avLst/>
            </a:prstGeom>
          </p:spPr>
        </p:pic>
        <p:sp>
          <p:nvSpPr>
            <p:cNvPr id="14" name="文本框 1"/>
            <p:cNvSpPr txBox="1">
              <a:spLocks noChangeArrowheads="1"/>
            </p:cNvSpPr>
            <p:nvPr/>
          </p:nvSpPr>
          <p:spPr bwMode="auto">
            <a:xfrm>
              <a:off x="8095470" y="2215348"/>
              <a:ext cx="1303809" cy="561427"/>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2400" b="1" smtClean="0">
                  <a:solidFill>
                    <a:srgbClr val="A50021"/>
                  </a:solidFill>
                  <a:latin typeface="微软雅黑" panose="020b0503020204020204" pitchFamily="34" charset="-122"/>
                  <a:ea typeface="微软雅黑" panose="020b0503020204020204" pitchFamily="34" charset="-122"/>
                </a:rPr>
                <a:t>如图所示</a:t>
              </a:r>
              <a:endParaRPr lang="en-US" altLang="zh-CN" sz="2400" b="1">
                <a:solidFill>
                  <a:srgbClr val="A50021"/>
                </a:solidFill>
                <a:latin typeface="微软雅黑" panose="020b0503020204020204" pitchFamily="34" charset="-122"/>
                <a:ea typeface="微软雅黑" panose="020b0503020204020204" pitchFamily="34" charset="-122"/>
              </a:endParaRP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12" name="TextBox 11"/>
          <p:cNvSpPr txBox="1"/>
          <p:nvPr/>
        </p:nvSpPr>
        <p:spPr>
          <a:xfrm>
            <a:off x="4032" y="1929596"/>
            <a:ext cx="447609" cy="3143272"/>
          </a:xfrm>
          <a:prstGeom prst="rect">
            <a:avLst/>
          </a:prstGeom>
          <a:noFill/>
        </p:spPr>
        <p:txBody>
          <a:bodyPr vert="eaVert" wrap="square" lIns="72000" tIns="36000" rIns="36000" bIns="36000" rtlCol="0" anchor="ctr" anchorCtr="0">
            <a:spAutoFit/>
          </a:bodyPr>
          <a:lstStyle/>
          <a:p>
            <a:r>
              <a:rPr lang="zh-CN" altLang="en-US" sz="2200" spc="600" smtClean="0">
                <a:solidFill>
                  <a:schemeClr val="bg1"/>
                </a:solidFill>
                <a:latin typeface="微软雅黑" panose="020b0503020204020204" pitchFamily="34" charset="-122"/>
                <a:ea typeface="微软雅黑" panose="020b0503020204020204" pitchFamily="34" charset="-122"/>
              </a:rPr>
              <a:t>真题回顾 把握考向</a:t>
            </a:r>
            <a:endParaRPr lang="zh-CN" altLang="en-US" sz="2200" spc="600">
              <a:solidFill>
                <a:schemeClr val="bg1"/>
              </a:solidFill>
              <a:latin typeface="微软雅黑" panose="020b0503020204020204" pitchFamily="34" charset="-122"/>
              <a:ea typeface="微软雅黑" panose="020b0503020204020204" pitchFamily="34" charset="-122"/>
            </a:endParaRPr>
          </a:p>
        </p:txBody>
      </p:sp>
      <p:sp>
        <p:nvSpPr>
          <p:cNvPr id="15" name="TextBox 26"/>
          <p:cNvSpPr txBox="1">
            <a:spLocks noChangeArrowheads="1"/>
          </p:cNvSpPr>
          <p:nvPr/>
        </p:nvSpPr>
        <p:spPr bwMode="auto">
          <a:xfrm>
            <a:off x="1023108" y="1286654"/>
            <a:ext cx="10715700" cy="1734697"/>
          </a:xfrm>
          <a:prstGeom prst="rect">
            <a:avLst/>
          </a:prstGeom>
          <a:solidFill>
            <a:schemeClr val="bg1">
              <a:lumMod val="95000"/>
            </a:schemeClr>
          </a:solidFill>
          <a:ln w="9525">
            <a:noFill/>
            <a:miter lim="800000"/>
          </a:ln>
        </p:spPr>
        <p:txBody>
          <a:bodyPr wrap="square" lIns="36000" tIns="36000" rIns="36000" bIns="36000">
            <a:spAutoFit/>
          </a:bodyPr>
          <a:lstStyle/>
          <a:p>
            <a:pPr algn="just">
              <a:lnSpc>
                <a:spcPct val="150000"/>
              </a:lnSpc>
            </a:pPr>
            <a:r>
              <a:rPr lang="en-US" altLang="zh-CN" smtClean="0">
                <a:solidFill>
                  <a:srgbClr val="A50021"/>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en-US" smtClean="0">
                <a:solidFill>
                  <a:srgbClr val="A50021"/>
                </a:solidFill>
                <a:latin typeface="微软雅黑" panose="020b0503020204020204" pitchFamily="34" charset="-122"/>
                <a:ea typeface="微软雅黑" panose="020b0503020204020204" pitchFamily="34" charset="-122"/>
                <a:cs typeface="Times New Roman" panose="02020603050405020304" pitchFamily="18" charset="0"/>
              </a:rPr>
              <a:t>解析</a:t>
            </a:r>
            <a:r>
              <a:rPr lang="en-US" altLang="zh-CN" smtClean="0">
                <a:solidFill>
                  <a:srgbClr val="A50021"/>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en-US" smtClean="0">
                <a:solidFill>
                  <a:srgbClr val="A50021"/>
                </a:solidFill>
                <a:latin typeface="微软雅黑" panose="020b0503020204020204" pitchFamily="34" charset="-122"/>
                <a:ea typeface="微软雅黑" panose="020b0503020204020204" pitchFamily="34" charset="-122"/>
                <a:cs typeface="Times New Roman" panose="02020603050405020304" pitchFamily="18" charset="0"/>
              </a:rPr>
              <a:t>（</a:t>
            </a:r>
            <a:r>
              <a:rPr lang="en-US" altLang="zh-CN" smtClean="0">
                <a:solidFill>
                  <a:srgbClr val="A50021"/>
                </a:solidFill>
                <a:latin typeface="微软雅黑" panose="020b0503020204020204" pitchFamily="34" charset="-122"/>
                <a:ea typeface="微软雅黑" panose="020b0503020204020204" pitchFamily="34" charset="-122"/>
                <a:cs typeface="Times New Roman" panose="02020603050405020304" pitchFamily="18" charset="0"/>
              </a:rPr>
              <a:t>2</a:t>
            </a:r>
            <a:r>
              <a:rPr lang="zh-CN" altLang="en-US" smtClean="0">
                <a:solidFill>
                  <a:srgbClr val="A50021"/>
                </a:solidFill>
                <a:latin typeface="微软雅黑" panose="020b0503020204020204" pitchFamily="34" charset="-122"/>
                <a:ea typeface="微软雅黑" panose="020b0503020204020204" pitchFamily="34" charset="-122"/>
                <a:cs typeface="Times New Roman" panose="02020603050405020304" pitchFamily="18" charset="0"/>
              </a:rPr>
              <a:t>）根据图乙可知，在同一木板上，摩擦力与压力的比值是一个定值，即摩擦力的大小与压力的大小成正比。（</a:t>
            </a:r>
            <a:r>
              <a:rPr lang="en-US" altLang="zh-CN" smtClean="0">
                <a:solidFill>
                  <a:srgbClr val="A50021"/>
                </a:solidFill>
                <a:latin typeface="微软雅黑" panose="020b0503020204020204" pitchFamily="34" charset="-122"/>
                <a:ea typeface="微软雅黑" panose="020b0503020204020204" pitchFamily="34" charset="-122"/>
                <a:cs typeface="Times New Roman" panose="02020603050405020304" pitchFamily="18" charset="0"/>
              </a:rPr>
              <a:t>3</a:t>
            </a:r>
            <a:r>
              <a:rPr lang="zh-CN" altLang="en-US" smtClean="0">
                <a:solidFill>
                  <a:srgbClr val="A50021"/>
                </a:solidFill>
                <a:latin typeface="微软雅黑" panose="020b0503020204020204" pitchFamily="34" charset="-122"/>
                <a:ea typeface="微软雅黑" panose="020b0503020204020204" pitchFamily="34" charset="-122"/>
                <a:cs typeface="Times New Roman" panose="02020603050405020304" pitchFamily="18" charset="0"/>
              </a:rPr>
              <a:t>）根据图像可知，当压力相同时，木块在木板和桌面上的摩擦力不相等，说明接触面的粗糙程度不同。</a:t>
            </a:r>
            <a:endParaRPr lang="en-US" altLang="zh-CN">
              <a:solidFill>
                <a:srgbClr val="A50021"/>
              </a:solidFill>
              <a:latin typeface="微软雅黑" panose="020b0503020204020204" pitchFamily="34" charset="-122"/>
              <a:ea typeface="微软雅黑" panose="020b0503020204020204" pitchFamily="34" charset="-122"/>
              <a:cs typeface="Times New Roman" panose="02020603050405020304" pitchFamily="18" charset="0"/>
            </a:endParaRPr>
          </a:p>
        </p:txBody>
      </p:sp>
    </p:spTree>
  </p:cSld>
  <p:clrMapOvr>
    <a:masterClrMapping/>
  </p:clrMapOvr>
  <p:transition>
    <p:fade/>
  </p:transition>
  <p:timing/>
</p:sld>
</file>

<file path=ppt/slides/slide7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12" name="TextBox 11"/>
          <p:cNvSpPr txBox="1"/>
          <p:nvPr/>
        </p:nvSpPr>
        <p:spPr>
          <a:xfrm>
            <a:off x="4032" y="1929596"/>
            <a:ext cx="447609" cy="3143272"/>
          </a:xfrm>
          <a:prstGeom prst="rect">
            <a:avLst/>
          </a:prstGeom>
          <a:noFill/>
        </p:spPr>
        <p:txBody>
          <a:bodyPr vert="eaVert" wrap="square" lIns="72000" tIns="36000" rIns="36000" bIns="36000" rtlCol="0" anchor="ctr" anchorCtr="0">
            <a:spAutoFit/>
          </a:bodyPr>
          <a:lstStyle/>
          <a:p>
            <a:r>
              <a:rPr lang="zh-CN" altLang="en-US" sz="2200" spc="600" smtClean="0">
                <a:solidFill>
                  <a:schemeClr val="bg1"/>
                </a:solidFill>
                <a:latin typeface="微软雅黑" panose="020b0503020204020204" pitchFamily="34" charset="-122"/>
                <a:ea typeface="微软雅黑" panose="020b0503020204020204" pitchFamily="34" charset="-122"/>
              </a:rPr>
              <a:t>真题回顾 把握考向</a:t>
            </a:r>
            <a:endParaRPr lang="zh-CN" altLang="en-US" sz="2200" spc="600">
              <a:solidFill>
                <a:schemeClr val="bg1"/>
              </a:solidFill>
              <a:latin typeface="微软雅黑" panose="020b0503020204020204" pitchFamily="34" charset="-122"/>
              <a:ea typeface="微软雅黑" panose="020b0503020204020204" pitchFamily="34" charset="-122"/>
            </a:endParaRPr>
          </a:p>
        </p:txBody>
      </p:sp>
      <p:sp>
        <p:nvSpPr>
          <p:cNvPr id="11" name="文本框 1"/>
          <p:cNvSpPr txBox="1">
            <a:spLocks noChangeArrowheads="1"/>
          </p:cNvSpPr>
          <p:nvPr/>
        </p:nvSpPr>
        <p:spPr bwMode="auto">
          <a:xfrm>
            <a:off x="880232" y="786588"/>
            <a:ext cx="10858576" cy="2842692"/>
          </a:xfrm>
          <a:prstGeom prst="rect">
            <a:avLst/>
          </a:prstGeom>
          <a:noFill/>
          <a:ln w="9525">
            <a:noFill/>
            <a:miter lim="800000"/>
          </a:ln>
        </p:spPr>
        <p:txBody>
          <a:bodyPr wrap="square" lIns="36000" tIns="36000" rIns="36000" bIns="36000">
            <a:spAutoFit/>
          </a:bodyPr>
          <a:lstStyle/>
          <a:p>
            <a:pPr>
              <a:lnSpc>
                <a:spcPct val="150000"/>
              </a:lnSpc>
              <a:spcAft>
                <a:spcPct val="0"/>
              </a:spcAft>
            </a:pPr>
            <a:r>
              <a:rPr lang="en-US" b="1" smtClean="0">
                <a:solidFill>
                  <a:srgbClr val="000000"/>
                </a:solidFill>
                <a:latin typeface="微软雅黑" panose="020b0503020204020204" pitchFamily="34" charset="-122"/>
                <a:ea typeface="微软雅黑" panose="020b0503020204020204" pitchFamily="34" charset="-122"/>
                <a:cs typeface="Times New Roman" panose="02020603050405020304"/>
              </a:rPr>
              <a:t>8. </a:t>
            </a:r>
            <a:r>
              <a:rPr lang="en-US" smtClean="0">
                <a:solidFill>
                  <a:srgbClr val="18B48F"/>
                </a:solidFill>
                <a:latin typeface="微软雅黑" panose="020b0503020204020204" pitchFamily="34" charset="-122"/>
                <a:ea typeface="微软雅黑" panose="020b0503020204020204" pitchFamily="34" charset="-122"/>
              </a:rPr>
              <a:t>[2018</a:t>
            </a:r>
            <a:r>
              <a:rPr lang="en-US" altLang="zh-CN" smtClean="0">
                <a:solidFill>
                  <a:srgbClr val="18B48F"/>
                </a:solidFill>
                <a:latin typeface="微软雅黑" panose="020b0503020204020204" pitchFamily="34" charset="-122"/>
                <a:ea typeface="微软雅黑" panose="020b0503020204020204" pitchFamily="34" charset="-122"/>
              </a:rPr>
              <a:t>·</a:t>
            </a:r>
            <a:r>
              <a:rPr lang="zh-CN" altLang="en-US" smtClean="0">
                <a:solidFill>
                  <a:srgbClr val="18B48F"/>
                </a:solidFill>
                <a:latin typeface="微软雅黑" panose="020b0503020204020204" pitchFamily="34" charset="-122"/>
                <a:ea typeface="微软雅黑" panose="020b0503020204020204" pitchFamily="34" charset="-122"/>
              </a:rPr>
              <a:t>山西</a:t>
            </a:r>
            <a:r>
              <a:rPr lang="en-US" smtClean="0">
                <a:solidFill>
                  <a:srgbClr val="18B48F"/>
                </a:solidFill>
                <a:latin typeface="微软雅黑" panose="020b0503020204020204" pitchFamily="34" charset="-122"/>
                <a:ea typeface="微软雅黑" panose="020b0503020204020204" pitchFamily="34" charset="-122"/>
              </a:rPr>
              <a:t>34</a:t>
            </a:r>
            <a:r>
              <a:rPr lang="zh-CN" altLang="en-US" smtClean="0">
                <a:solidFill>
                  <a:srgbClr val="18B48F"/>
                </a:solidFill>
                <a:latin typeface="微软雅黑" panose="020b0503020204020204" pitchFamily="34" charset="-122"/>
                <a:ea typeface="微软雅黑" panose="020b0503020204020204" pitchFamily="34" charset="-122"/>
              </a:rPr>
              <a:t>题</a:t>
            </a:r>
            <a:r>
              <a:rPr lang="en-US" smtClean="0">
                <a:solidFill>
                  <a:srgbClr val="18B48F"/>
                </a:solidFill>
                <a:latin typeface="微软雅黑" panose="020b0503020204020204" pitchFamily="34" charset="-122"/>
                <a:ea typeface="微软雅黑" panose="020b0503020204020204" pitchFamily="34" charset="-122"/>
              </a:rPr>
              <a:t>4</a:t>
            </a:r>
            <a:r>
              <a:rPr lang="zh-CN" altLang="en-US" smtClean="0">
                <a:solidFill>
                  <a:srgbClr val="18B48F"/>
                </a:solidFill>
                <a:latin typeface="微软雅黑" panose="020b0503020204020204" pitchFamily="34" charset="-122"/>
                <a:ea typeface="微软雅黑" panose="020b0503020204020204" pitchFamily="34" charset="-122"/>
              </a:rPr>
              <a:t>分</a:t>
            </a:r>
            <a:r>
              <a:rPr lang="en-US" smtClean="0">
                <a:solidFill>
                  <a:srgbClr val="18B48F"/>
                </a:solidFill>
                <a:latin typeface="微软雅黑" panose="020b0503020204020204" pitchFamily="34" charset="-122"/>
                <a:ea typeface="微软雅黑" panose="020b0503020204020204" pitchFamily="34" charset="-122"/>
              </a:rPr>
              <a:t>] </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小明和小亮同学利用橡皮筋、硬纸板、带指针的挂钩、弹簧测力计等器材制作一个简易测力计。标注刻度方案一：让橡皮筋在竖直方向自由下垂，当指针稳定时，在指针所指位置标注“</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0</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”刻度。再用弹簧测力计拉动挂钩，拉力分别显示为</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1 N</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2 N</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3 N</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4 N</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时，在指针所指位置分别标注对应的刻度。实验相关数据记录如下表。</a:t>
            </a:r>
            <a:endParaRPr lang="zh-CN" sz="1050">
              <a:solidFill>
                <a:srgbClr val="000000"/>
              </a:solidFill>
              <a:latin typeface="微软雅黑" panose="020b0503020204020204" pitchFamily="34" charset="-122"/>
              <a:ea typeface="微软雅黑" panose="020b0503020204020204" pitchFamily="34" charset="-122"/>
              <a:cs typeface="Times New Roman" panose="02020603050405020304"/>
            </a:endParaRPr>
          </a:p>
        </p:txBody>
      </p:sp>
      <p:graphicFrame>
        <p:nvGraphicFramePr>
          <p:cNvPr id="4" name="表格 3"/>
          <p:cNvGraphicFramePr>
            <a:graphicFrameLocks noGrp="1"/>
          </p:cNvGraphicFramePr>
          <p:nvPr/>
        </p:nvGraphicFramePr>
        <p:xfrm>
          <a:off x="1451736" y="4001298"/>
          <a:ext cx="8126941" cy="1097280"/>
        </p:xfrm>
        <a:graphic>
          <a:graphicData uri="http://schemas.openxmlformats.org/drawingml/2006/table">
            <a:tbl>
              <a:tblPr/>
              <a:tblGrid>
                <a:gridCol w="3429024"/>
                <a:gridCol w="785818"/>
                <a:gridCol w="1000132"/>
                <a:gridCol w="928694"/>
                <a:gridCol w="928694"/>
                <a:gridCol w="1054579"/>
              </a:tblGrid>
              <a:tr h="0">
                <a:tc>
                  <a:txBody>
                    <a:bodyPr vert="horz" wrap="square"/>
                    <a:lstStyle/>
                    <a:p>
                      <a:pPr algn="ctr">
                        <a:lnSpc>
                          <a:spcPct val="150000"/>
                        </a:lnSpc>
                        <a:spcAft>
                          <a:spcPct val="0"/>
                        </a:spcAft>
                      </a:pP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拉力</a:t>
                      </a: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F/N</a:t>
                      </a:r>
                      <a:endParaRPr lang="zh-CN" sz="105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vert="horz" wrap="square"/>
                    <a:lstStyle/>
                    <a:p>
                      <a:pPr algn="ctr">
                        <a:lnSpc>
                          <a:spcPct val="150000"/>
                        </a:lnSpc>
                        <a:spcAft>
                          <a:spcPct val="0"/>
                        </a:spcAft>
                      </a:pP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0</a:t>
                      </a:r>
                      <a:endParaRPr lang="zh-CN" sz="105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vert="horz" wrap="square"/>
                    <a:lstStyle/>
                    <a:p>
                      <a:pPr algn="ctr">
                        <a:lnSpc>
                          <a:spcPct val="150000"/>
                        </a:lnSpc>
                        <a:spcAft>
                          <a:spcPct val="0"/>
                        </a:spcAft>
                      </a:pP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1</a:t>
                      </a:r>
                      <a:endParaRPr lang="zh-CN" sz="105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vert="horz" wrap="square"/>
                    <a:lstStyle/>
                    <a:p>
                      <a:pPr algn="ctr">
                        <a:lnSpc>
                          <a:spcPct val="150000"/>
                        </a:lnSpc>
                        <a:spcAft>
                          <a:spcPct val="0"/>
                        </a:spcAft>
                      </a:pP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2</a:t>
                      </a:r>
                      <a:endParaRPr lang="zh-CN" sz="105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vert="horz" wrap="square"/>
                    <a:lstStyle/>
                    <a:p>
                      <a:pPr algn="ctr">
                        <a:lnSpc>
                          <a:spcPct val="150000"/>
                        </a:lnSpc>
                        <a:spcAft>
                          <a:spcPct val="0"/>
                        </a:spcAft>
                      </a:pP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3</a:t>
                      </a:r>
                      <a:endParaRPr lang="zh-CN" sz="105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vert="horz" wrap="square"/>
                    <a:lstStyle/>
                    <a:p>
                      <a:pPr algn="ctr">
                        <a:lnSpc>
                          <a:spcPct val="150000"/>
                        </a:lnSpc>
                        <a:spcAft>
                          <a:spcPct val="0"/>
                        </a:spcAft>
                      </a:pP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4</a:t>
                      </a:r>
                      <a:endParaRPr lang="zh-CN" sz="105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r>
              <a:tr h="0">
                <a:tc>
                  <a:txBody>
                    <a:bodyPr vert="horz" wrap="square"/>
                    <a:lstStyle/>
                    <a:p>
                      <a:pPr algn="ctr">
                        <a:lnSpc>
                          <a:spcPct val="150000"/>
                        </a:lnSpc>
                        <a:spcAft>
                          <a:spcPct val="0"/>
                        </a:spcAft>
                      </a:pP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橡皮筋伸长</a:t>
                      </a: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ΔL/cm</a:t>
                      </a:r>
                      <a:endParaRPr lang="zh-CN" sz="105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vert="horz" wrap="square"/>
                    <a:lstStyle/>
                    <a:p>
                      <a:pPr algn="ctr">
                        <a:lnSpc>
                          <a:spcPct val="150000"/>
                        </a:lnSpc>
                        <a:spcAft>
                          <a:spcPct val="0"/>
                        </a:spcAft>
                      </a:pP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1</a:t>
                      </a:r>
                      <a:endParaRPr lang="zh-CN" sz="105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vert="horz" wrap="square"/>
                    <a:lstStyle/>
                    <a:p>
                      <a:pPr algn="ctr">
                        <a:lnSpc>
                          <a:spcPct val="150000"/>
                        </a:lnSpc>
                        <a:spcAft>
                          <a:spcPct val="0"/>
                        </a:spcAft>
                      </a:pP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1.2</a:t>
                      </a:r>
                      <a:endParaRPr lang="zh-CN" sz="105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vert="horz" wrap="square"/>
                    <a:lstStyle/>
                    <a:p>
                      <a:pPr algn="ctr">
                        <a:lnSpc>
                          <a:spcPct val="150000"/>
                        </a:lnSpc>
                        <a:spcAft>
                          <a:spcPct val="0"/>
                        </a:spcAft>
                      </a:pP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3.4</a:t>
                      </a:r>
                      <a:endParaRPr lang="zh-CN" sz="105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vert="horz" wrap="square"/>
                    <a:lstStyle/>
                    <a:p>
                      <a:pPr algn="ctr">
                        <a:lnSpc>
                          <a:spcPct val="150000"/>
                        </a:lnSpc>
                        <a:spcAft>
                          <a:spcPct val="0"/>
                        </a:spcAft>
                      </a:pP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6.1</a:t>
                      </a:r>
                      <a:endParaRPr lang="zh-CN" sz="105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vert="horz" wrap="square"/>
                    <a:lstStyle/>
                    <a:p>
                      <a:pPr algn="ctr">
                        <a:lnSpc>
                          <a:spcPct val="150000"/>
                        </a:lnSpc>
                        <a:spcAft>
                          <a:spcPct val="0"/>
                        </a:spcAft>
                      </a:pP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9.9</a:t>
                      </a:r>
                      <a:endParaRPr lang="zh-CN" sz="105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r>
            </a:tbl>
          </a:graphicData>
        </a:graphic>
      </p:graphicFrame>
    </p:spTree>
  </p:cSld>
  <p:clrMapOvr>
    <a:masterClrMapping/>
  </p:clrMapOvr>
  <p:transition>
    <p:fade/>
  </p:transition>
  <p:timing/>
</p:sld>
</file>

<file path=ppt/slides/slide7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12" name="TextBox 11"/>
          <p:cNvSpPr txBox="1"/>
          <p:nvPr/>
        </p:nvSpPr>
        <p:spPr>
          <a:xfrm>
            <a:off x="4032" y="1929596"/>
            <a:ext cx="447609" cy="3143272"/>
          </a:xfrm>
          <a:prstGeom prst="rect">
            <a:avLst/>
          </a:prstGeom>
          <a:noFill/>
        </p:spPr>
        <p:txBody>
          <a:bodyPr vert="eaVert" wrap="square" lIns="72000" tIns="36000" rIns="36000" bIns="36000" rtlCol="0" anchor="ctr" anchorCtr="0">
            <a:spAutoFit/>
          </a:bodyPr>
          <a:lstStyle/>
          <a:p>
            <a:r>
              <a:rPr lang="zh-CN" altLang="en-US" sz="2200" spc="600" smtClean="0">
                <a:solidFill>
                  <a:schemeClr val="bg1"/>
                </a:solidFill>
                <a:latin typeface="微软雅黑" panose="020b0503020204020204" pitchFamily="34" charset="-122"/>
                <a:ea typeface="微软雅黑" panose="020b0503020204020204" pitchFamily="34" charset="-122"/>
              </a:rPr>
              <a:t>真题回顾 把握考向</a:t>
            </a:r>
            <a:endParaRPr lang="zh-CN" altLang="en-US" sz="2200" spc="600">
              <a:solidFill>
                <a:schemeClr val="bg1"/>
              </a:solidFill>
              <a:latin typeface="微软雅黑" panose="020b0503020204020204" pitchFamily="34" charset="-122"/>
              <a:ea typeface="微软雅黑" panose="020b0503020204020204" pitchFamily="34" charset="-122"/>
            </a:endParaRPr>
          </a:p>
        </p:txBody>
      </p:sp>
      <p:grpSp>
        <p:nvGrpSpPr>
          <p:cNvPr id="6" name="组合 5"/>
          <p:cNvGrpSpPr/>
          <p:nvPr/>
        </p:nvGrpSpPr>
        <p:grpSpPr>
          <a:xfrm>
            <a:off x="880232" y="1000902"/>
            <a:ext cx="10858576" cy="4575421"/>
            <a:chOff x="880232" y="1000902"/>
            <a:chExt cx="10858576" cy="4575421"/>
          </a:xfrm>
        </p:grpSpPr>
        <p:sp>
          <p:nvSpPr>
            <p:cNvPr id="11" name="文本框 1"/>
            <p:cNvSpPr txBox="1">
              <a:spLocks noChangeArrowheads="1"/>
            </p:cNvSpPr>
            <p:nvPr/>
          </p:nvSpPr>
          <p:spPr bwMode="auto">
            <a:xfrm>
              <a:off x="880232" y="1000902"/>
              <a:ext cx="10858576" cy="561427"/>
            </a:xfrm>
            <a:prstGeom prst="rect">
              <a:avLst/>
            </a:prstGeom>
            <a:noFill/>
            <a:ln w="9525">
              <a:noFill/>
              <a:miter lim="800000"/>
            </a:ln>
          </p:spPr>
          <p:txBody>
            <a:bodyPr wrap="square" lIns="36000" tIns="36000" rIns="36000" bIns="36000">
              <a:spAutoFit/>
            </a:bodyPr>
            <a:lstStyle/>
            <a:p>
              <a:pPr>
                <a:lnSpc>
                  <a:spcPct val="150000"/>
                </a:lnSpc>
                <a:spcAft>
                  <a:spcPct val="0"/>
                </a:spcAft>
              </a:pP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1</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）请你根据表中的数据，在图</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6-23</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中绘制出</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ΔL-F</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图像。</a:t>
              </a:r>
              <a:endPar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endParaRPr>
            </a:p>
          </p:txBody>
        </p:sp>
        <p:pic>
          <p:nvPicPr>
            <p:cNvPr id="4" name="WL25.EPS" descr="id:2147505749;FounderCES"/>
            <p:cNvPicPr/>
            <p:nvPr/>
          </p:nvPicPr>
          <p:blipFill>
            <a:blip r:embed="rId2"/>
            <a:stretch>
              <a:fillRect/>
            </a:stretch>
          </p:blipFill>
          <p:spPr>
            <a:xfrm>
              <a:off x="2023240" y="1929596"/>
              <a:ext cx="3214710" cy="2768414"/>
            </a:xfrm>
            <a:prstGeom prst="rect">
              <a:avLst/>
            </a:prstGeom>
          </p:spPr>
        </p:pic>
        <p:sp>
          <p:nvSpPr>
            <p:cNvPr id="5" name="矩形 4"/>
            <p:cNvSpPr/>
            <p:nvPr/>
          </p:nvSpPr>
          <p:spPr>
            <a:xfrm>
              <a:off x="2951934" y="4929992"/>
              <a:ext cx="1168910" cy="646331"/>
            </a:xfrm>
            <a:prstGeom prst="rect">
              <a:avLst/>
            </a:prstGeom>
          </p:spPr>
          <p:txBody>
            <a:bodyPr wrap="none">
              <a:spAutoFit/>
            </a:bodyPr>
            <a:lstStyle/>
            <a:p>
              <a:pPr algn="ctr">
                <a:lnSpc>
                  <a:spcPct val="150000"/>
                </a:lnSpc>
                <a:spcAft>
                  <a:spcPct val="0"/>
                </a:spcAft>
              </a:pP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图</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6-23</a:t>
              </a:r>
              <a:endParaRPr lang="zh-CN" altLang="en-US">
                <a:solidFill>
                  <a:srgbClr val="000000"/>
                </a:solidFill>
                <a:latin typeface="微软雅黑" panose="020b0503020204020204" pitchFamily="34" charset="-122"/>
                <a:ea typeface="微软雅黑" panose="020b0503020204020204" pitchFamily="34" charset="-122"/>
                <a:cs typeface="Times New Roman" panose="02020603050405020304"/>
              </a:endParaRPr>
            </a:p>
          </p:txBody>
        </p:sp>
      </p:grpSp>
      <p:grpSp>
        <p:nvGrpSpPr>
          <p:cNvPr id="17" name="组合 16"/>
          <p:cNvGrpSpPr/>
          <p:nvPr/>
        </p:nvGrpSpPr>
        <p:grpSpPr>
          <a:xfrm>
            <a:off x="6309520" y="1929596"/>
            <a:ext cx="4587427" cy="2786082"/>
            <a:chOff x="6595272" y="1858158"/>
            <a:chExt cx="4587427" cy="2786082"/>
          </a:xfrm>
        </p:grpSpPr>
        <p:sp>
          <p:nvSpPr>
            <p:cNvPr id="15" name="文本框 1"/>
            <p:cNvSpPr txBox="1">
              <a:spLocks noChangeArrowheads="1"/>
            </p:cNvSpPr>
            <p:nvPr/>
          </p:nvSpPr>
          <p:spPr bwMode="auto">
            <a:xfrm>
              <a:off x="6595272" y="1858158"/>
              <a:ext cx="1303809" cy="561427"/>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2400" b="1" smtClean="0">
                  <a:solidFill>
                    <a:srgbClr val="A50021"/>
                  </a:solidFill>
                  <a:latin typeface="微软雅黑" panose="020b0503020204020204" pitchFamily="34" charset="-122"/>
                  <a:ea typeface="微软雅黑" panose="020b0503020204020204" pitchFamily="34" charset="-122"/>
                </a:rPr>
                <a:t>如图所示</a:t>
              </a:r>
              <a:endParaRPr lang="en-US" altLang="zh-CN" sz="2400" b="1">
                <a:solidFill>
                  <a:srgbClr val="A50021"/>
                </a:solidFill>
                <a:latin typeface="微软雅黑" panose="020b0503020204020204" pitchFamily="34" charset="-122"/>
                <a:ea typeface="微软雅黑" panose="020b0503020204020204" pitchFamily="34" charset="-122"/>
              </a:endParaRPr>
            </a:p>
          </p:txBody>
        </p:sp>
        <p:pic>
          <p:nvPicPr>
            <p:cNvPr id="16" name="WL26.EPS" descr="id:2147488495;FounderCES"/>
            <p:cNvPicPr/>
            <p:nvPr/>
          </p:nvPicPr>
          <p:blipFill>
            <a:blip r:embed="rId3"/>
            <a:stretch>
              <a:fillRect/>
            </a:stretch>
          </p:blipFill>
          <p:spPr>
            <a:xfrm>
              <a:off x="7881156" y="2001034"/>
              <a:ext cx="3301543" cy="2643206"/>
            </a:xfrm>
            <a:prstGeom prst="rect">
              <a:avLst/>
            </a:prstGeom>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12" name="TextBox 11"/>
          <p:cNvSpPr txBox="1"/>
          <p:nvPr/>
        </p:nvSpPr>
        <p:spPr>
          <a:xfrm>
            <a:off x="4032" y="1929596"/>
            <a:ext cx="447609" cy="3143272"/>
          </a:xfrm>
          <a:prstGeom prst="rect">
            <a:avLst/>
          </a:prstGeom>
          <a:noFill/>
        </p:spPr>
        <p:txBody>
          <a:bodyPr vert="eaVert" wrap="square" lIns="72000" tIns="36000" rIns="36000" bIns="36000" rtlCol="0" anchor="ctr" anchorCtr="0">
            <a:spAutoFit/>
          </a:bodyPr>
          <a:lstStyle/>
          <a:p>
            <a:r>
              <a:rPr lang="zh-CN" altLang="en-US" sz="2200" spc="600" smtClean="0">
                <a:solidFill>
                  <a:schemeClr val="bg1"/>
                </a:solidFill>
                <a:latin typeface="微软雅黑" panose="020b0503020204020204" pitchFamily="34" charset="-122"/>
                <a:ea typeface="微软雅黑" panose="020b0503020204020204" pitchFamily="34" charset="-122"/>
              </a:rPr>
              <a:t>真题回顾 把握考向</a:t>
            </a:r>
            <a:endParaRPr lang="zh-CN" altLang="en-US" sz="2200" spc="600">
              <a:solidFill>
                <a:schemeClr val="bg1"/>
              </a:solidFill>
              <a:latin typeface="微软雅黑" panose="020b0503020204020204" pitchFamily="34" charset="-122"/>
              <a:ea typeface="微软雅黑" panose="020b0503020204020204" pitchFamily="34" charset="-122"/>
            </a:endParaRPr>
          </a:p>
        </p:txBody>
      </p:sp>
      <p:sp>
        <p:nvSpPr>
          <p:cNvPr id="11" name="文本框 1"/>
          <p:cNvSpPr txBox="1">
            <a:spLocks noChangeArrowheads="1"/>
          </p:cNvSpPr>
          <p:nvPr/>
        </p:nvSpPr>
        <p:spPr bwMode="auto">
          <a:xfrm>
            <a:off x="880232" y="1215216"/>
            <a:ext cx="10858576" cy="2842692"/>
          </a:xfrm>
          <a:prstGeom prst="rect">
            <a:avLst/>
          </a:prstGeom>
          <a:noFill/>
          <a:ln w="9525">
            <a:noFill/>
            <a:miter lim="800000"/>
          </a:ln>
        </p:spPr>
        <p:txBody>
          <a:bodyPr wrap="square" lIns="36000" tIns="36000" rIns="36000" bIns="36000">
            <a:spAutoFit/>
          </a:bodyPr>
          <a:lstStyle/>
          <a:p>
            <a:pPr>
              <a:lnSpc>
                <a:spcPct val="150000"/>
              </a:lnSpc>
              <a:spcAft>
                <a:spcPct val="0"/>
              </a:spcAft>
            </a:pP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2</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）完成上述实验后，小亮提出了标注刻度的方案二：标注“</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0</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”刻度的方法与方案一相同，然后再用弹簧测力计拉动挂钩，使拉力示数为</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4 N</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，在“</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0</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”刻度线与“</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4</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”刻度线之间分成</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4</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等份，标出各刻度线和对应的刻度。如果让你利用橡皮筋制作简易测力计，标注刻度时，你会选择方案一还是方案二，请说明理由：</a:t>
            </a:r>
            <a:endPar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gn="r">
              <a:lnSpc>
                <a:spcPct val="150000"/>
              </a:lnSpc>
              <a:spcAft>
                <a:spcPct val="0"/>
              </a:spcAft>
            </a:pPr>
            <a:r>
              <a:rPr lang="zh-CN" altLang="en-US" u="sng"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 </a:t>
            </a:r>
            <a:endParaRPr lang="zh-CN">
              <a:solidFill>
                <a:srgbClr val="000000"/>
              </a:solidFill>
              <a:latin typeface="微软雅黑" panose="020b0503020204020204" pitchFamily="34" charset="-122"/>
              <a:ea typeface="微软雅黑" panose="020b0503020204020204" pitchFamily="34" charset="-122"/>
              <a:cs typeface="Times New Roman" panose="02020603050405020304"/>
            </a:endParaRPr>
          </a:p>
        </p:txBody>
      </p:sp>
      <p:sp>
        <p:nvSpPr>
          <p:cNvPr id="4" name="文本框 1"/>
          <p:cNvSpPr txBox="1">
            <a:spLocks noChangeArrowheads="1"/>
          </p:cNvSpPr>
          <p:nvPr/>
        </p:nvSpPr>
        <p:spPr bwMode="auto">
          <a:xfrm>
            <a:off x="1094546" y="3374597"/>
            <a:ext cx="10501386" cy="626701"/>
          </a:xfrm>
          <a:prstGeom prst="rect">
            <a:avLst/>
          </a:prstGeom>
          <a:noFill/>
          <a:ln w="9525">
            <a:noFill/>
            <a:miter lim="800000"/>
          </a:ln>
        </p:spPr>
        <p:txBody>
          <a:bodyPr wrap="squar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2400" b="1" smtClean="0">
                <a:solidFill>
                  <a:srgbClr val="A50021"/>
                </a:solidFill>
                <a:latin typeface="微软雅黑" panose="020b0503020204020204" pitchFamily="34" charset="-122"/>
                <a:ea typeface="微软雅黑" panose="020b0503020204020204" pitchFamily="34" charset="-122"/>
              </a:rPr>
              <a:t>方案一，理由</a:t>
            </a:r>
            <a:r>
              <a:rPr lang="en-US" altLang="zh-CN" sz="2400" b="1" smtClean="0">
                <a:solidFill>
                  <a:srgbClr val="A50021"/>
                </a:solidFill>
                <a:latin typeface="微软雅黑" panose="020b0503020204020204" pitchFamily="34" charset="-122"/>
                <a:ea typeface="微软雅黑" panose="020b0503020204020204" pitchFamily="34" charset="-122"/>
              </a:rPr>
              <a:t>:</a:t>
            </a:r>
            <a:r>
              <a:rPr lang="zh-CN" altLang="en-US" sz="2400" b="1" smtClean="0">
                <a:solidFill>
                  <a:srgbClr val="A50021"/>
                </a:solidFill>
                <a:latin typeface="微软雅黑" panose="020b0503020204020204" pitchFamily="34" charset="-122"/>
                <a:ea typeface="微软雅黑" panose="020b0503020204020204" pitchFamily="34" charset="-122"/>
              </a:rPr>
              <a:t>拉力越大，橡皮筋伸长量越长，伸长量与所受的拉力不成正比</a:t>
            </a:r>
            <a:endParaRPr lang="en-US" altLang="zh-CN" sz="2400" b="1">
              <a:solidFill>
                <a:srgbClr val="A50021"/>
              </a:solidFill>
              <a:latin typeface="微软雅黑" panose="020b0503020204020204" pitchFamily="34" charset="-122"/>
              <a:ea typeface="微软雅黑" panose="020b0503020204020204" pitchFamily="34" charset="-122"/>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12" name="TextBox 11"/>
          <p:cNvSpPr txBox="1"/>
          <p:nvPr/>
        </p:nvSpPr>
        <p:spPr>
          <a:xfrm>
            <a:off x="4032" y="1929596"/>
            <a:ext cx="447609" cy="3143272"/>
          </a:xfrm>
          <a:prstGeom prst="rect">
            <a:avLst/>
          </a:prstGeom>
          <a:noFill/>
        </p:spPr>
        <p:txBody>
          <a:bodyPr vert="eaVert" wrap="square" lIns="72000" tIns="36000" rIns="36000" bIns="36000" rtlCol="0" anchor="ctr" anchorCtr="0">
            <a:spAutoFit/>
          </a:bodyPr>
          <a:lstStyle/>
          <a:p>
            <a:r>
              <a:rPr lang="zh-CN" altLang="en-US" sz="2200" spc="600" smtClean="0">
                <a:solidFill>
                  <a:schemeClr val="bg1"/>
                </a:solidFill>
                <a:latin typeface="微软雅黑" panose="020b0503020204020204" pitchFamily="34" charset="-122"/>
                <a:ea typeface="微软雅黑" panose="020b0503020204020204" pitchFamily="34" charset="-122"/>
              </a:rPr>
              <a:t>真题回顾 把握考向</a:t>
            </a:r>
            <a:endParaRPr lang="zh-CN" altLang="en-US" sz="2200" spc="600">
              <a:solidFill>
                <a:schemeClr val="bg1"/>
              </a:solidFill>
              <a:latin typeface="微软雅黑" panose="020b0503020204020204" pitchFamily="34" charset="-122"/>
              <a:ea typeface="微软雅黑" panose="020b0503020204020204" pitchFamily="34" charset="-122"/>
            </a:endParaRPr>
          </a:p>
        </p:txBody>
      </p:sp>
      <p:grpSp>
        <p:nvGrpSpPr>
          <p:cNvPr id="6" name="组合 5"/>
          <p:cNvGrpSpPr/>
          <p:nvPr/>
        </p:nvGrpSpPr>
        <p:grpSpPr>
          <a:xfrm>
            <a:off x="665919" y="643712"/>
            <a:ext cx="11254092" cy="6166679"/>
            <a:chOff x="665919" y="643712"/>
            <a:chExt cx="11254092" cy="6166679"/>
          </a:xfrm>
        </p:grpSpPr>
        <p:sp>
          <p:nvSpPr>
            <p:cNvPr id="11" name="文本框 1"/>
            <p:cNvSpPr txBox="1">
              <a:spLocks noChangeArrowheads="1"/>
            </p:cNvSpPr>
            <p:nvPr/>
          </p:nvSpPr>
          <p:spPr bwMode="auto">
            <a:xfrm>
              <a:off x="665919" y="643712"/>
              <a:ext cx="7643866" cy="6166679"/>
            </a:xfrm>
            <a:prstGeom prst="rect">
              <a:avLst/>
            </a:prstGeom>
            <a:noFill/>
            <a:ln w="9525">
              <a:noFill/>
              <a:miter lim="800000"/>
            </a:ln>
          </p:spPr>
          <p:txBody>
            <a:bodyPr wrap="square" lIns="36000" tIns="36000" rIns="36000" bIns="36000">
              <a:spAutoFit/>
            </a:bodyPr>
            <a:lstStyle/>
            <a:p>
              <a:pPr>
                <a:lnSpc>
                  <a:spcPct val="150000"/>
                </a:lnSpc>
                <a:spcAft>
                  <a:spcPct val="0"/>
                </a:spcAft>
              </a:pPr>
              <a:r>
                <a:rPr lang="en-US" b="1" smtClean="0">
                  <a:solidFill>
                    <a:srgbClr val="000000"/>
                  </a:solidFill>
                  <a:latin typeface="微软雅黑" panose="020b0503020204020204" pitchFamily="34" charset="-122"/>
                  <a:ea typeface="微软雅黑" panose="020b0503020204020204" pitchFamily="34" charset="-122"/>
                  <a:cs typeface="Times New Roman" panose="02020603050405020304"/>
                </a:rPr>
                <a:t>9. </a:t>
              </a:r>
              <a:r>
                <a:rPr lang="en-US" smtClean="0">
                  <a:solidFill>
                    <a:srgbClr val="18B48F"/>
                  </a:solidFill>
                  <a:latin typeface="微软雅黑" panose="020b0503020204020204" pitchFamily="34" charset="-122"/>
                  <a:ea typeface="微软雅黑" panose="020b0503020204020204" pitchFamily="34" charset="-122"/>
                </a:rPr>
                <a:t>[2017</a:t>
              </a:r>
              <a:r>
                <a:rPr lang="en-US" altLang="zh-CN" smtClean="0">
                  <a:solidFill>
                    <a:srgbClr val="18B48F"/>
                  </a:solidFill>
                  <a:latin typeface="微软雅黑" panose="020b0503020204020204" pitchFamily="34" charset="-122"/>
                  <a:ea typeface="微软雅黑" panose="020b0503020204020204" pitchFamily="34" charset="-122"/>
                </a:rPr>
                <a:t>·</a:t>
              </a:r>
              <a:r>
                <a:rPr lang="zh-CN" altLang="en-US" smtClean="0">
                  <a:solidFill>
                    <a:srgbClr val="18B48F"/>
                  </a:solidFill>
                  <a:latin typeface="微软雅黑" panose="020b0503020204020204" pitchFamily="34" charset="-122"/>
                  <a:ea typeface="微软雅黑" panose="020b0503020204020204" pitchFamily="34" charset="-122"/>
                </a:rPr>
                <a:t>山西</a:t>
              </a:r>
              <a:r>
                <a:rPr lang="en-US" smtClean="0">
                  <a:solidFill>
                    <a:srgbClr val="18B48F"/>
                  </a:solidFill>
                  <a:latin typeface="微软雅黑" panose="020b0503020204020204" pitchFamily="34" charset="-122"/>
                  <a:ea typeface="微软雅黑" panose="020b0503020204020204" pitchFamily="34" charset="-122"/>
                </a:rPr>
                <a:t>39</a:t>
              </a:r>
              <a:r>
                <a:rPr lang="zh-CN" altLang="en-US" smtClean="0">
                  <a:solidFill>
                    <a:srgbClr val="18B48F"/>
                  </a:solidFill>
                  <a:latin typeface="微软雅黑" panose="020b0503020204020204" pitchFamily="34" charset="-122"/>
                  <a:ea typeface="微软雅黑" panose="020b0503020204020204" pitchFamily="34" charset="-122"/>
                </a:rPr>
                <a:t>题</a:t>
              </a:r>
              <a:r>
                <a:rPr lang="en-US" smtClean="0">
                  <a:solidFill>
                    <a:srgbClr val="18B48F"/>
                  </a:solidFill>
                  <a:latin typeface="微软雅黑" panose="020b0503020204020204" pitchFamily="34" charset="-122"/>
                  <a:ea typeface="微软雅黑" panose="020b0503020204020204" pitchFamily="34" charset="-122"/>
                </a:rPr>
                <a:t>3</a:t>
              </a:r>
              <a:r>
                <a:rPr lang="zh-CN" altLang="en-US" smtClean="0">
                  <a:solidFill>
                    <a:srgbClr val="18B48F"/>
                  </a:solidFill>
                  <a:latin typeface="微软雅黑" panose="020b0503020204020204" pitchFamily="34" charset="-122"/>
                  <a:ea typeface="微软雅黑" panose="020b0503020204020204" pitchFamily="34" charset="-122"/>
                </a:rPr>
                <a:t>分</a:t>
              </a:r>
              <a:r>
                <a:rPr lang="en-US" smtClean="0">
                  <a:solidFill>
                    <a:srgbClr val="18B48F"/>
                  </a:solidFill>
                  <a:latin typeface="微软雅黑" panose="020b0503020204020204" pitchFamily="34" charset="-122"/>
                  <a:ea typeface="微软雅黑" panose="020b0503020204020204" pitchFamily="34" charset="-122"/>
                </a:rPr>
                <a:t>] </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小明和同学打乒乓球时，注意到乒乓球台上的球不小心就会滚到台下，落地点时远时近。小明思考：运动着的小球从桌上滚落后，小球的落地点到桌子的水平距离可能与哪些因素有关呢</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他的猜想如下：</a:t>
              </a:r>
              <a:endPar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ct val="0"/>
                </a:spcAft>
              </a:pP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猜想一：小球的落地点到球台的水平距离</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s</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可能与小球离开桌面时的速度大小有关；</a:t>
              </a:r>
              <a:endPar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ct val="0"/>
                </a:spcAft>
              </a:pP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猜想二：小球的落地点到球台的水平距离</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s</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可能与桌子的高度</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H</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有关。</a:t>
              </a:r>
              <a:endPar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ct val="0"/>
                </a:spcAft>
              </a:pP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然后，小明选取了钢球并用高度可调的桌子和斜面组成如图</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6-24</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所示的装置，并进行了实验，得到了部分数据如下表。</a:t>
              </a:r>
              <a:endPar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endParaRPr>
            </a:p>
          </p:txBody>
        </p:sp>
        <p:pic>
          <p:nvPicPr>
            <p:cNvPr id="4" name="Z42.EPS" descr="id:2147505756;FounderCES"/>
            <p:cNvPicPr/>
            <p:nvPr/>
          </p:nvPicPr>
          <p:blipFill>
            <a:blip r:embed="rId2"/>
            <a:stretch>
              <a:fillRect/>
            </a:stretch>
          </p:blipFill>
          <p:spPr>
            <a:xfrm>
              <a:off x="8666974" y="2001034"/>
              <a:ext cx="3253037" cy="2571768"/>
            </a:xfrm>
            <a:prstGeom prst="rect">
              <a:avLst/>
            </a:prstGeom>
          </p:spPr>
        </p:pic>
        <p:sp>
          <p:nvSpPr>
            <p:cNvPr id="5" name="矩形 4"/>
            <p:cNvSpPr/>
            <p:nvPr/>
          </p:nvSpPr>
          <p:spPr>
            <a:xfrm>
              <a:off x="9595668" y="4715678"/>
              <a:ext cx="1260280" cy="646331"/>
            </a:xfrm>
            <a:prstGeom prst="rect">
              <a:avLst/>
            </a:prstGeom>
          </p:spPr>
          <p:txBody>
            <a:bodyPr wrap="none">
              <a:spAutoFit/>
            </a:bodyPr>
            <a:lstStyle/>
            <a:p>
              <a:pPr algn="ctr">
                <a:lnSpc>
                  <a:spcPct val="150000"/>
                </a:lnSpc>
                <a:spcAft>
                  <a:spcPct val="0"/>
                </a:spcAft>
              </a:pP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图</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6-24 </a:t>
              </a:r>
              <a:endParaRPr lang="zh-CN" altLang="en-US">
                <a:solidFill>
                  <a:srgbClr val="000000"/>
                </a:solidFill>
                <a:latin typeface="微软雅黑" panose="020b0503020204020204" pitchFamily="34" charset="-122"/>
                <a:ea typeface="微软雅黑" panose="020b0503020204020204" pitchFamily="34" charset="-122"/>
                <a:cs typeface="Times New Roman" panose="02020603050405020304"/>
              </a:endParaRPr>
            </a:p>
          </p:txBody>
        </p:sp>
      </p:grpSp>
    </p:spTree>
  </p:cSld>
  <p:clrMapOvr>
    <a:masterClrMapping/>
  </p:clrMapOvr>
  <p:transition>
    <p:fade/>
  </p:transition>
  <p:timing/>
</p:sld>
</file>

<file path=ppt/slides/slide7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12" name="TextBox 11"/>
          <p:cNvSpPr txBox="1"/>
          <p:nvPr/>
        </p:nvSpPr>
        <p:spPr>
          <a:xfrm>
            <a:off x="4032" y="1929596"/>
            <a:ext cx="447609" cy="3143272"/>
          </a:xfrm>
          <a:prstGeom prst="rect">
            <a:avLst/>
          </a:prstGeom>
          <a:noFill/>
        </p:spPr>
        <p:txBody>
          <a:bodyPr vert="eaVert" wrap="square" lIns="72000" tIns="36000" rIns="36000" bIns="36000" rtlCol="0" anchor="ctr" anchorCtr="0">
            <a:spAutoFit/>
          </a:bodyPr>
          <a:lstStyle/>
          <a:p>
            <a:r>
              <a:rPr lang="zh-CN" altLang="en-US" sz="2200" spc="600" smtClean="0">
                <a:solidFill>
                  <a:schemeClr val="bg1"/>
                </a:solidFill>
                <a:latin typeface="微软雅黑" panose="020b0503020204020204" pitchFamily="34" charset="-122"/>
                <a:ea typeface="微软雅黑" panose="020b0503020204020204" pitchFamily="34" charset="-122"/>
              </a:rPr>
              <a:t>真题回顾 把握考向</a:t>
            </a:r>
            <a:endParaRPr lang="zh-CN" altLang="en-US" sz="2200" spc="600">
              <a:solidFill>
                <a:schemeClr val="bg1"/>
              </a:solidFill>
              <a:latin typeface="微软雅黑" panose="020b0503020204020204" pitchFamily="34" charset="-122"/>
              <a:ea typeface="微软雅黑" panose="020b0503020204020204" pitchFamily="34" charset="-122"/>
            </a:endParaRPr>
          </a:p>
        </p:txBody>
      </p:sp>
      <p:graphicFrame>
        <p:nvGraphicFramePr>
          <p:cNvPr id="4" name="表格 3"/>
          <p:cNvGraphicFramePr>
            <a:graphicFrameLocks noGrp="1"/>
          </p:cNvGraphicFramePr>
          <p:nvPr/>
        </p:nvGraphicFramePr>
        <p:xfrm>
          <a:off x="1165984" y="929464"/>
          <a:ext cx="9135569" cy="2743200"/>
        </p:xfrm>
        <a:graphic>
          <a:graphicData uri="http://schemas.openxmlformats.org/drawingml/2006/table">
            <a:tbl>
              <a:tblPr/>
              <a:tblGrid>
                <a:gridCol w="1475410"/>
                <a:gridCol w="2096490"/>
                <a:gridCol w="5563669"/>
              </a:tblGrid>
              <a:tr h="0">
                <a:tc gridSpan="3">
                  <a:txBody>
                    <a:bodyPr vert="horz" wrap="square"/>
                    <a:lstStyle/>
                    <a:p>
                      <a:pPr algn="ctr">
                        <a:lnSpc>
                          <a:spcPct val="150000"/>
                        </a:lnSpc>
                        <a:spcAft>
                          <a:spcPct val="0"/>
                        </a:spcAft>
                      </a:pP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同一钢球，</a:t>
                      </a: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H=1.2 m</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hMerge="1">
                  <a:txBody>
                    <a:bodyPr vert="horz" wrap="square"/>
                    <a:lstStyle/>
                    <a:p/>
                  </a:txBody>
                  <a:tcPr/>
                </a:tc>
                <a:tc hMerge="1">
                  <a:txBody>
                    <a:bodyPr vert="horz" wrap="square"/>
                    <a:lstStyle/>
                    <a:p/>
                  </a:txBody>
                  <a:tcPr/>
                </a:tc>
              </a:tr>
              <a:tr h="0">
                <a:tc>
                  <a:txBody>
                    <a:bodyPr vert="horz" wrap="square"/>
                    <a:lstStyle/>
                    <a:p>
                      <a:pPr algn="ctr">
                        <a:lnSpc>
                          <a:spcPct val="150000"/>
                        </a:lnSpc>
                        <a:spcAft>
                          <a:spcPct val="0"/>
                        </a:spcAft>
                      </a:pP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次数</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vert="horz" wrap="square"/>
                    <a:lstStyle/>
                    <a:p>
                      <a:pPr algn="ctr">
                        <a:lnSpc>
                          <a:spcPct val="150000"/>
                        </a:lnSpc>
                        <a:spcAft>
                          <a:spcPct val="0"/>
                        </a:spcAft>
                      </a:pP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斜面高度</a:t>
                      </a: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h/m</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vert="horz" wrap="square"/>
                    <a:lstStyle/>
                    <a:p>
                      <a:pPr algn="ctr">
                        <a:lnSpc>
                          <a:spcPct val="150000"/>
                        </a:lnSpc>
                        <a:spcAft>
                          <a:spcPct val="0"/>
                        </a:spcAft>
                      </a:pP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落地点到桌子的水平距离</a:t>
                      </a: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s/m</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r>
              <a:tr h="0">
                <a:tc>
                  <a:txBody>
                    <a:bodyPr vert="horz" wrap="square"/>
                    <a:lstStyle/>
                    <a:p>
                      <a:pPr algn="ctr">
                        <a:lnSpc>
                          <a:spcPct val="150000"/>
                        </a:lnSpc>
                        <a:spcAft>
                          <a:spcPct val="0"/>
                        </a:spcAft>
                      </a:pP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1</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vert="horz" wrap="square"/>
                    <a:lstStyle/>
                    <a:p>
                      <a:pPr algn="ctr">
                        <a:lnSpc>
                          <a:spcPct val="150000"/>
                        </a:lnSpc>
                        <a:spcAft>
                          <a:spcPct val="0"/>
                        </a:spcAft>
                      </a:pP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0.1</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vert="horz" wrap="square"/>
                    <a:lstStyle/>
                    <a:p>
                      <a:pPr algn="ctr">
                        <a:lnSpc>
                          <a:spcPct val="150000"/>
                        </a:lnSpc>
                        <a:spcAft>
                          <a:spcPct val="0"/>
                        </a:spcAft>
                      </a:pP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0.65</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r>
              <a:tr h="0">
                <a:tc>
                  <a:txBody>
                    <a:bodyPr vert="horz" wrap="square"/>
                    <a:lstStyle/>
                    <a:p>
                      <a:pPr algn="ctr">
                        <a:lnSpc>
                          <a:spcPct val="150000"/>
                        </a:lnSpc>
                        <a:spcAft>
                          <a:spcPct val="0"/>
                        </a:spcAft>
                      </a:pP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2</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vert="horz" wrap="square"/>
                    <a:lstStyle/>
                    <a:p>
                      <a:pPr algn="ctr">
                        <a:lnSpc>
                          <a:spcPct val="150000"/>
                        </a:lnSpc>
                        <a:spcAft>
                          <a:spcPct val="0"/>
                        </a:spcAft>
                      </a:pP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0.2</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vert="horz" wrap="square"/>
                    <a:lstStyle/>
                    <a:p>
                      <a:pPr algn="ctr">
                        <a:lnSpc>
                          <a:spcPct val="150000"/>
                        </a:lnSpc>
                        <a:spcAft>
                          <a:spcPct val="0"/>
                        </a:spcAft>
                      </a:pP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0.96</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r>
              <a:tr h="0">
                <a:tc>
                  <a:txBody>
                    <a:bodyPr vert="horz" wrap="square"/>
                    <a:lstStyle/>
                    <a:p>
                      <a:pPr algn="ctr">
                        <a:lnSpc>
                          <a:spcPct val="150000"/>
                        </a:lnSpc>
                        <a:spcAft>
                          <a:spcPct val="0"/>
                        </a:spcAft>
                      </a:pP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3</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vert="horz" wrap="square"/>
                    <a:lstStyle/>
                    <a:p>
                      <a:pPr algn="ctr">
                        <a:lnSpc>
                          <a:spcPct val="150000"/>
                        </a:lnSpc>
                        <a:spcAft>
                          <a:spcPct val="0"/>
                        </a:spcAft>
                      </a:pP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0.3</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vert="horz" wrap="square"/>
                    <a:lstStyle/>
                    <a:p>
                      <a:pPr algn="ctr">
                        <a:lnSpc>
                          <a:spcPct val="150000"/>
                        </a:lnSpc>
                        <a:spcAft>
                          <a:spcPct val="0"/>
                        </a:spcAft>
                      </a:pP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1.16</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r>
            </a:tbl>
          </a:graphicData>
        </a:graphic>
      </p:graphicFrame>
      <p:sp>
        <p:nvSpPr>
          <p:cNvPr id="5" name="文本框 1"/>
          <p:cNvSpPr txBox="1">
            <a:spLocks noChangeArrowheads="1"/>
          </p:cNvSpPr>
          <p:nvPr/>
        </p:nvSpPr>
        <p:spPr bwMode="auto">
          <a:xfrm>
            <a:off x="880232" y="3858422"/>
            <a:ext cx="10858576" cy="2223420"/>
          </a:xfrm>
          <a:prstGeom prst="rect">
            <a:avLst/>
          </a:prstGeom>
          <a:noFill/>
          <a:ln w="9525">
            <a:noFill/>
            <a:miter lim="800000"/>
          </a:ln>
        </p:spPr>
        <p:txBody>
          <a:bodyPr wrap="square" lIns="36000" tIns="36000" rIns="36000" bIns="36000">
            <a:spAutoFit/>
          </a:bodyPr>
          <a:lstStyle/>
          <a:p>
            <a:pPr>
              <a:lnSpc>
                <a:spcPct val="150000"/>
              </a:lnSpc>
              <a:spcAft>
                <a:spcPct val="0"/>
              </a:spcAft>
            </a:pP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1</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）在实验中让钢球从桌上斜面的不同高度处由静止滚下，其目的是</a:t>
            </a:r>
            <a:endParaRPr lang="en-US" altLang="zh-CN"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ct val="0"/>
              </a:spcAft>
            </a:pPr>
            <a:r>
              <a:rPr lang="zh-CN" altLang="en-US" u="sng"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 </a:t>
            </a:r>
            <a:endPar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ct val="0"/>
              </a:spcAft>
            </a:pP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2</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）分析表中数据你可以得到的结论是</a:t>
            </a:r>
            <a:endParaRPr lang="en-US" altLang="zh-CN"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pPr>
            <a:r>
              <a:rPr lang="zh-CN" altLang="en-US" u="sng"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 </a:t>
            </a:r>
            <a:endParaRPr lang="zh-CN">
              <a:solidFill>
                <a:srgbClr val="000000"/>
              </a:solidFill>
              <a:latin typeface="微软雅黑" panose="020b0503020204020204" pitchFamily="34" charset="-122"/>
              <a:ea typeface="微软雅黑" panose="020b0503020204020204" pitchFamily="34" charset="-122"/>
              <a:cs typeface="Times New Roman" panose="02020603050405020304"/>
            </a:endParaRPr>
          </a:p>
        </p:txBody>
      </p:sp>
      <p:sp>
        <p:nvSpPr>
          <p:cNvPr id="6" name="文本框 1"/>
          <p:cNvSpPr txBox="1">
            <a:spLocks noChangeArrowheads="1"/>
          </p:cNvSpPr>
          <p:nvPr/>
        </p:nvSpPr>
        <p:spPr bwMode="auto">
          <a:xfrm>
            <a:off x="1308860" y="4287050"/>
            <a:ext cx="4689352" cy="561427"/>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2400" b="1" smtClean="0">
                <a:solidFill>
                  <a:srgbClr val="A50021"/>
                </a:solidFill>
                <a:latin typeface="微软雅黑" panose="020b0503020204020204" pitchFamily="34" charset="-122"/>
                <a:ea typeface="微软雅黑" panose="020b0503020204020204" pitchFamily="34" charset="-122"/>
              </a:rPr>
              <a:t>使钢球到达桌面时的运动速度不同</a:t>
            </a:r>
            <a:endParaRPr lang="en-US" altLang="zh-CN" sz="2400" b="1">
              <a:solidFill>
                <a:srgbClr val="A50021"/>
              </a:solidFill>
              <a:latin typeface="微软雅黑" panose="020b0503020204020204" pitchFamily="34" charset="-122"/>
              <a:ea typeface="微软雅黑" panose="020b0503020204020204" pitchFamily="34" charset="-122"/>
            </a:endParaRPr>
          </a:p>
        </p:txBody>
      </p:sp>
      <p:sp>
        <p:nvSpPr>
          <p:cNvPr id="7" name="文本框 1"/>
          <p:cNvSpPr txBox="1">
            <a:spLocks noChangeArrowheads="1"/>
          </p:cNvSpPr>
          <p:nvPr/>
        </p:nvSpPr>
        <p:spPr bwMode="auto">
          <a:xfrm>
            <a:off x="951670" y="4858554"/>
            <a:ext cx="9358378" cy="1180699"/>
          </a:xfrm>
          <a:prstGeom prst="rect">
            <a:avLst/>
          </a:prstGeom>
          <a:noFill/>
          <a:ln w="9525">
            <a:noFill/>
            <a:miter lim="800000"/>
          </a:ln>
        </p:spPr>
        <p:txBody>
          <a:bodyPr wrap="squar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2400" b="1" smtClean="0">
                <a:solidFill>
                  <a:srgbClr val="A50021"/>
                </a:solidFill>
                <a:latin typeface="微软雅黑" panose="020b0503020204020204" pitchFamily="34" charset="-122"/>
                <a:ea typeface="微软雅黑" panose="020b0503020204020204" pitchFamily="34" charset="-122"/>
              </a:rPr>
              <a:t>                                                            同一钢球，在桌子高度一定时，离开桌面时的速度越大，钢球的落地点到桌子的水平距离越远</a:t>
            </a:r>
            <a:endParaRPr lang="en-US" altLang="zh-CN" sz="2400" b="1">
              <a:solidFill>
                <a:srgbClr val="A50021"/>
              </a:solidFill>
              <a:latin typeface="微软雅黑" panose="020b0503020204020204" pitchFamily="34" charset="-122"/>
              <a:ea typeface="微软雅黑" panose="020b0503020204020204" pitchFamily="34" charset="-122"/>
            </a:endParaRPr>
          </a:p>
        </p:txBody>
      </p:sp>
      <p:cxnSp>
        <p:nvCxnSpPr>
          <p:cNvPr id="9" name="直接连接符 8"/>
          <p:cNvCxnSpPr/>
          <p:nvPr/>
        </p:nvCxnSpPr>
        <p:spPr>
          <a:xfrm>
            <a:off x="6309520" y="5430058"/>
            <a:ext cx="4000528" cy="158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7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12" name="TextBox 11"/>
          <p:cNvSpPr txBox="1"/>
          <p:nvPr/>
        </p:nvSpPr>
        <p:spPr>
          <a:xfrm>
            <a:off x="4032" y="1929596"/>
            <a:ext cx="447609" cy="3143272"/>
          </a:xfrm>
          <a:prstGeom prst="rect">
            <a:avLst/>
          </a:prstGeom>
          <a:noFill/>
        </p:spPr>
        <p:txBody>
          <a:bodyPr vert="eaVert" wrap="square" lIns="72000" tIns="36000" rIns="36000" bIns="36000" rtlCol="0" anchor="ctr" anchorCtr="0">
            <a:spAutoFit/>
          </a:bodyPr>
          <a:lstStyle/>
          <a:p>
            <a:r>
              <a:rPr lang="zh-CN" altLang="en-US" sz="2200" spc="600" smtClean="0">
                <a:solidFill>
                  <a:schemeClr val="bg1"/>
                </a:solidFill>
                <a:latin typeface="微软雅黑" panose="020b0503020204020204" pitchFamily="34" charset="-122"/>
                <a:ea typeface="微软雅黑" panose="020b0503020204020204" pitchFamily="34" charset="-122"/>
              </a:rPr>
              <a:t>真题回顾 把握考向</a:t>
            </a:r>
            <a:endParaRPr lang="zh-CN" altLang="en-US" sz="2200" spc="600">
              <a:solidFill>
                <a:schemeClr val="bg1"/>
              </a:solidFill>
              <a:latin typeface="微软雅黑" panose="020b0503020204020204" pitchFamily="34" charset="-122"/>
              <a:ea typeface="微软雅黑" panose="020b0503020204020204" pitchFamily="34" charset="-122"/>
            </a:endParaRPr>
          </a:p>
        </p:txBody>
      </p:sp>
      <p:sp>
        <p:nvSpPr>
          <p:cNvPr id="11" name="文本框 1"/>
          <p:cNvSpPr txBox="1">
            <a:spLocks noChangeArrowheads="1"/>
          </p:cNvSpPr>
          <p:nvPr/>
        </p:nvSpPr>
        <p:spPr bwMode="auto">
          <a:xfrm>
            <a:off x="880232" y="1000902"/>
            <a:ext cx="10858576" cy="2842692"/>
          </a:xfrm>
          <a:prstGeom prst="rect">
            <a:avLst/>
          </a:prstGeom>
          <a:noFill/>
          <a:ln w="9525">
            <a:noFill/>
            <a:miter lim="800000"/>
          </a:ln>
        </p:spPr>
        <p:txBody>
          <a:bodyPr wrap="square" lIns="36000" tIns="36000" rIns="36000" bIns="36000">
            <a:spAutoFit/>
          </a:bodyPr>
          <a:lstStyle/>
          <a:p>
            <a:pPr>
              <a:lnSpc>
                <a:spcPct val="150000"/>
              </a:lnSpc>
              <a:spcAft>
                <a:spcPct val="0"/>
              </a:spcAft>
            </a:pPr>
            <a:r>
              <a:rPr lang="en-US" b="1" smtClean="0">
                <a:solidFill>
                  <a:srgbClr val="000000"/>
                </a:solidFill>
                <a:latin typeface="微软雅黑" panose="020b0503020204020204" pitchFamily="34" charset="-122"/>
                <a:ea typeface="微软雅黑" panose="020b0503020204020204" pitchFamily="34" charset="-122"/>
                <a:cs typeface="Times New Roman" panose="02020603050405020304"/>
              </a:rPr>
              <a:t>10. </a:t>
            </a:r>
            <a:r>
              <a:rPr lang="en-US" smtClean="0">
                <a:solidFill>
                  <a:srgbClr val="18B48F"/>
                </a:solidFill>
                <a:latin typeface="微软雅黑" panose="020b0503020204020204" pitchFamily="34" charset="-122"/>
                <a:ea typeface="微软雅黑" panose="020b0503020204020204" pitchFamily="34" charset="-122"/>
              </a:rPr>
              <a:t>[2016</a:t>
            </a:r>
            <a:r>
              <a:rPr lang="en-US" altLang="zh-CN" smtClean="0">
                <a:solidFill>
                  <a:srgbClr val="18B48F"/>
                </a:solidFill>
                <a:latin typeface="微软雅黑" panose="020b0503020204020204" pitchFamily="34" charset="-122"/>
                <a:ea typeface="微软雅黑" panose="020b0503020204020204" pitchFamily="34" charset="-122"/>
              </a:rPr>
              <a:t>·</a:t>
            </a:r>
            <a:r>
              <a:rPr lang="zh-CN" altLang="en-US" smtClean="0">
                <a:solidFill>
                  <a:srgbClr val="18B48F"/>
                </a:solidFill>
                <a:latin typeface="微软雅黑" panose="020b0503020204020204" pitchFamily="34" charset="-122"/>
                <a:ea typeface="微软雅黑" panose="020b0503020204020204" pitchFamily="34" charset="-122"/>
              </a:rPr>
              <a:t>山西</a:t>
            </a:r>
            <a:r>
              <a:rPr lang="en-US" smtClean="0">
                <a:solidFill>
                  <a:srgbClr val="18B48F"/>
                </a:solidFill>
                <a:latin typeface="微软雅黑" panose="020b0503020204020204" pitchFamily="34" charset="-122"/>
                <a:ea typeface="微软雅黑" panose="020b0503020204020204" pitchFamily="34" charset="-122"/>
              </a:rPr>
              <a:t>38</a:t>
            </a:r>
            <a:r>
              <a:rPr lang="zh-CN" altLang="en-US" smtClean="0">
                <a:solidFill>
                  <a:srgbClr val="18B48F"/>
                </a:solidFill>
                <a:latin typeface="微软雅黑" panose="020b0503020204020204" pitchFamily="34" charset="-122"/>
                <a:ea typeface="微软雅黑" panose="020b0503020204020204" pitchFamily="34" charset="-122"/>
              </a:rPr>
              <a:t>题</a:t>
            </a:r>
            <a:r>
              <a:rPr lang="en-US" smtClean="0">
                <a:solidFill>
                  <a:srgbClr val="18B48F"/>
                </a:solidFill>
                <a:latin typeface="微软雅黑" panose="020b0503020204020204" pitchFamily="34" charset="-122"/>
                <a:ea typeface="微软雅黑" panose="020b0503020204020204" pitchFamily="34" charset="-122"/>
              </a:rPr>
              <a:t>4</a:t>
            </a:r>
            <a:r>
              <a:rPr lang="zh-CN" altLang="en-US" smtClean="0">
                <a:solidFill>
                  <a:srgbClr val="18B48F"/>
                </a:solidFill>
                <a:latin typeface="微软雅黑" panose="020b0503020204020204" pitchFamily="34" charset="-122"/>
                <a:ea typeface="微软雅黑" panose="020b0503020204020204" pitchFamily="34" charset="-122"/>
              </a:rPr>
              <a:t>分</a:t>
            </a:r>
            <a:r>
              <a:rPr lang="en-US" smtClean="0">
                <a:solidFill>
                  <a:srgbClr val="18B48F"/>
                </a:solidFill>
                <a:latin typeface="微软雅黑" panose="020b0503020204020204" pitchFamily="34" charset="-122"/>
                <a:ea typeface="微软雅黑" panose="020b0503020204020204" pitchFamily="34" charset="-122"/>
              </a:rPr>
              <a:t>] </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小梦乘坐竖直升降电梯从一楼到六楼，刚上升时有一种向下沉的感觉，快到六楼时却有一种向上飘的感觉。小梦猜想这种感觉应该与人对电梯地板的压力大小有关。于是小梦把压力传感器放在电梯地板上，将一物体放在压力传感器上，探究电梯上升过程中压力传感器示数的变化，每隔</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1 s</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记录一次数据，记录数据如下表所示。</a:t>
            </a:r>
            <a:endParaRPr lang="zh-CN">
              <a:solidFill>
                <a:srgbClr val="000000"/>
              </a:solidFill>
              <a:latin typeface="微软雅黑" panose="020b0503020204020204" pitchFamily="34" charset="-122"/>
              <a:ea typeface="微软雅黑" panose="020b0503020204020204" pitchFamily="34" charset="-122"/>
              <a:cs typeface="Times New Roman" panose="02020603050405020304"/>
            </a:endParaRPr>
          </a:p>
        </p:txBody>
      </p:sp>
      <p:graphicFrame>
        <p:nvGraphicFramePr>
          <p:cNvPr id="4" name="表格 3"/>
          <p:cNvGraphicFramePr>
            <a:graphicFrameLocks noGrp="1"/>
          </p:cNvGraphicFramePr>
          <p:nvPr/>
        </p:nvGraphicFramePr>
        <p:xfrm>
          <a:off x="2308992" y="4072736"/>
          <a:ext cx="6929485" cy="2194560"/>
        </p:xfrm>
        <a:graphic>
          <a:graphicData uri="http://schemas.openxmlformats.org/drawingml/2006/table">
            <a:tbl>
              <a:tblPr/>
              <a:tblGrid>
                <a:gridCol w="1714511"/>
                <a:gridCol w="928694"/>
                <a:gridCol w="844982"/>
                <a:gridCol w="726654"/>
                <a:gridCol w="785818"/>
                <a:gridCol w="928694"/>
                <a:gridCol w="1000132"/>
              </a:tblGrid>
              <a:tr h="0">
                <a:tc>
                  <a:txBody>
                    <a:bodyPr vert="horz" wrap="square"/>
                    <a:lstStyle/>
                    <a:p>
                      <a:pPr algn="ctr">
                        <a:lnSpc>
                          <a:spcPct val="150000"/>
                        </a:lnSpc>
                        <a:spcAft>
                          <a:spcPct val="0"/>
                        </a:spcAft>
                      </a:pPr>
                      <a:r>
                        <a:rPr lang="zh-CN" sz="2400" kern="100" smtClean="0">
                          <a:solidFill>
                            <a:srgbClr val="000000"/>
                          </a:solidFill>
                          <a:latin typeface="微软雅黑" panose="020b0503020204020204" pitchFamily="34" charset="-122"/>
                          <a:ea typeface="微软雅黑" panose="020b0503020204020204" pitchFamily="34" charset="-122"/>
                          <a:cs typeface="Times New Roman" panose="02020603050405020304"/>
                        </a:rPr>
                        <a:t>时间</a:t>
                      </a:r>
                      <a:r>
                        <a:rPr lang="en-US" sz="2400" kern="100" smtClean="0">
                          <a:solidFill>
                            <a:srgbClr val="000000"/>
                          </a:solidFill>
                          <a:latin typeface="微软雅黑" panose="020b0503020204020204" pitchFamily="34" charset="-122"/>
                          <a:ea typeface="微软雅黑" panose="020b0503020204020204" pitchFamily="34" charset="-122"/>
                          <a:cs typeface="Times New Roman" panose="02020603050405020304"/>
                        </a:rPr>
                        <a:t>t/s</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vert="horz" wrap="square"/>
                    <a:lstStyle/>
                    <a:p>
                      <a:pPr algn="ctr">
                        <a:lnSpc>
                          <a:spcPct val="150000"/>
                        </a:lnSpc>
                        <a:spcAft>
                          <a:spcPct val="0"/>
                        </a:spcAft>
                      </a:pP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0</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vert="horz" wrap="square"/>
                    <a:lstStyle/>
                    <a:p>
                      <a:pPr algn="ctr">
                        <a:lnSpc>
                          <a:spcPct val="150000"/>
                        </a:lnSpc>
                        <a:spcAft>
                          <a:spcPct val="0"/>
                        </a:spcAft>
                      </a:pP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1</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vert="horz" wrap="square"/>
                    <a:lstStyle/>
                    <a:p>
                      <a:pPr algn="ctr">
                        <a:lnSpc>
                          <a:spcPct val="150000"/>
                        </a:lnSpc>
                        <a:spcAft>
                          <a:spcPct val="0"/>
                        </a:spcAft>
                      </a:pP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2</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vert="horz" wrap="square"/>
                    <a:lstStyle/>
                    <a:p>
                      <a:pPr algn="ctr">
                        <a:lnSpc>
                          <a:spcPct val="150000"/>
                        </a:lnSpc>
                        <a:spcAft>
                          <a:spcPct val="0"/>
                        </a:spcAft>
                      </a:pP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3</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vert="horz" wrap="square"/>
                    <a:lstStyle/>
                    <a:p>
                      <a:pPr algn="ctr">
                        <a:lnSpc>
                          <a:spcPct val="150000"/>
                        </a:lnSpc>
                        <a:spcAft>
                          <a:spcPct val="0"/>
                        </a:spcAft>
                      </a:pP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4</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vert="horz" wrap="square"/>
                    <a:lstStyle/>
                    <a:p>
                      <a:pPr algn="ctr">
                        <a:lnSpc>
                          <a:spcPct val="150000"/>
                        </a:lnSpc>
                        <a:spcAft>
                          <a:spcPct val="0"/>
                        </a:spcAft>
                      </a:pP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5</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r>
              <a:tr h="0">
                <a:tc>
                  <a:txBody>
                    <a:bodyPr vert="horz" wrap="square"/>
                    <a:lstStyle/>
                    <a:p>
                      <a:pPr algn="ctr">
                        <a:lnSpc>
                          <a:spcPct val="150000"/>
                        </a:lnSpc>
                        <a:spcAft>
                          <a:spcPct val="0"/>
                        </a:spcAft>
                      </a:pPr>
                      <a:r>
                        <a:rPr lang="zh-CN" sz="2400" kern="100" smtClean="0">
                          <a:solidFill>
                            <a:srgbClr val="000000"/>
                          </a:solidFill>
                          <a:latin typeface="微软雅黑" panose="020b0503020204020204" pitchFamily="34" charset="-122"/>
                          <a:ea typeface="微软雅黑" panose="020b0503020204020204" pitchFamily="34" charset="-122"/>
                          <a:cs typeface="Times New Roman" panose="02020603050405020304"/>
                        </a:rPr>
                        <a:t>压力</a:t>
                      </a:r>
                      <a:r>
                        <a:rPr lang="en-US" sz="2400" kern="100" smtClean="0">
                          <a:solidFill>
                            <a:srgbClr val="000000"/>
                          </a:solidFill>
                          <a:latin typeface="微软雅黑" panose="020b0503020204020204" pitchFamily="34" charset="-122"/>
                          <a:ea typeface="微软雅黑" panose="020b0503020204020204" pitchFamily="34" charset="-122"/>
                          <a:cs typeface="Times New Roman" panose="02020603050405020304"/>
                        </a:rPr>
                        <a:t>F/N</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vert="horz" wrap="square"/>
                    <a:lstStyle/>
                    <a:p>
                      <a:pPr algn="ctr">
                        <a:lnSpc>
                          <a:spcPct val="150000"/>
                        </a:lnSpc>
                        <a:spcAft>
                          <a:spcPct val="0"/>
                        </a:spcAft>
                      </a:pP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10.0</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vert="horz" wrap="square"/>
                    <a:lstStyle/>
                    <a:p>
                      <a:pPr algn="ctr">
                        <a:lnSpc>
                          <a:spcPct val="150000"/>
                        </a:lnSpc>
                        <a:spcAft>
                          <a:spcPct val="0"/>
                        </a:spcAft>
                      </a:pP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11.5</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vert="horz" wrap="square"/>
                    <a:lstStyle/>
                    <a:p>
                      <a:pPr algn="ctr">
                        <a:lnSpc>
                          <a:spcPct val="150000"/>
                        </a:lnSpc>
                        <a:spcAft>
                          <a:spcPct val="0"/>
                        </a:spcAft>
                      </a:pP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11.0</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vert="horz" wrap="square"/>
                    <a:lstStyle/>
                    <a:p>
                      <a:pPr algn="ctr">
                        <a:lnSpc>
                          <a:spcPct val="150000"/>
                        </a:lnSpc>
                        <a:spcAft>
                          <a:spcPct val="0"/>
                        </a:spcAft>
                      </a:pP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10.5</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vert="horz" wrap="square"/>
                    <a:lstStyle/>
                    <a:p>
                      <a:pPr algn="ctr">
                        <a:lnSpc>
                          <a:spcPct val="150000"/>
                        </a:lnSpc>
                        <a:spcAft>
                          <a:spcPct val="0"/>
                        </a:spcAft>
                      </a:pP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10.0</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vert="horz" wrap="square"/>
                    <a:lstStyle/>
                    <a:p>
                      <a:pPr algn="ctr">
                        <a:lnSpc>
                          <a:spcPct val="150000"/>
                        </a:lnSpc>
                        <a:spcAft>
                          <a:spcPct val="0"/>
                        </a:spcAft>
                      </a:pP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10.0</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r>
              <a:tr h="0">
                <a:tc>
                  <a:txBody>
                    <a:bodyPr vert="horz" wrap="square"/>
                    <a:lstStyle/>
                    <a:p>
                      <a:pPr algn="ctr">
                        <a:lnSpc>
                          <a:spcPct val="150000"/>
                        </a:lnSpc>
                        <a:spcAft>
                          <a:spcPct val="0"/>
                        </a:spcAft>
                      </a:pPr>
                      <a:r>
                        <a:rPr lang="zh-CN" sz="2400" kern="100" smtClean="0">
                          <a:solidFill>
                            <a:srgbClr val="000000"/>
                          </a:solidFill>
                          <a:latin typeface="微软雅黑" panose="020b0503020204020204" pitchFamily="34" charset="-122"/>
                          <a:ea typeface="微软雅黑" panose="020b0503020204020204" pitchFamily="34" charset="-122"/>
                          <a:cs typeface="Times New Roman" panose="02020603050405020304"/>
                        </a:rPr>
                        <a:t>时间</a:t>
                      </a:r>
                      <a:r>
                        <a:rPr lang="en-US" sz="2400" kern="100" smtClean="0">
                          <a:solidFill>
                            <a:srgbClr val="000000"/>
                          </a:solidFill>
                          <a:latin typeface="微软雅黑" panose="020b0503020204020204" pitchFamily="34" charset="-122"/>
                          <a:ea typeface="微软雅黑" panose="020b0503020204020204" pitchFamily="34" charset="-122"/>
                          <a:cs typeface="Times New Roman" panose="02020603050405020304"/>
                        </a:rPr>
                        <a:t>t/s</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vert="horz" wrap="square"/>
                    <a:lstStyle/>
                    <a:p>
                      <a:pPr algn="ctr">
                        <a:lnSpc>
                          <a:spcPct val="150000"/>
                        </a:lnSpc>
                        <a:spcAft>
                          <a:spcPct val="0"/>
                        </a:spcAft>
                      </a:pP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6</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vert="horz" wrap="square"/>
                    <a:lstStyle/>
                    <a:p>
                      <a:pPr algn="ctr">
                        <a:lnSpc>
                          <a:spcPct val="150000"/>
                        </a:lnSpc>
                        <a:spcAft>
                          <a:spcPct val="0"/>
                        </a:spcAft>
                      </a:pP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7</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vert="horz" wrap="square"/>
                    <a:lstStyle/>
                    <a:p>
                      <a:pPr algn="ctr">
                        <a:lnSpc>
                          <a:spcPct val="150000"/>
                        </a:lnSpc>
                        <a:spcAft>
                          <a:spcPct val="0"/>
                        </a:spcAft>
                      </a:pP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8</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vert="horz" wrap="square"/>
                    <a:lstStyle/>
                    <a:p>
                      <a:pPr algn="ctr">
                        <a:lnSpc>
                          <a:spcPct val="150000"/>
                        </a:lnSpc>
                        <a:spcAft>
                          <a:spcPct val="0"/>
                        </a:spcAft>
                      </a:pP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9</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vert="horz" wrap="square"/>
                    <a:lstStyle/>
                    <a:p>
                      <a:pPr algn="ctr">
                        <a:lnSpc>
                          <a:spcPct val="150000"/>
                        </a:lnSpc>
                        <a:spcAft>
                          <a:spcPct val="0"/>
                        </a:spcAft>
                      </a:pP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10</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vert="horz" wrap="square"/>
                    <a:lstStyle/>
                    <a:p>
                      <a:pPr algn="ctr">
                        <a:lnSpc>
                          <a:spcPct val="150000"/>
                        </a:lnSpc>
                        <a:spcAft>
                          <a:spcPct val="0"/>
                        </a:spcAft>
                      </a:pP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11</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r>
              <a:tr h="0">
                <a:tc>
                  <a:txBody>
                    <a:bodyPr vert="horz" wrap="square"/>
                    <a:lstStyle/>
                    <a:p>
                      <a:pPr algn="ctr">
                        <a:lnSpc>
                          <a:spcPct val="150000"/>
                        </a:lnSpc>
                        <a:spcAft>
                          <a:spcPct val="0"/>
                        </a:spcAft>
                      </a:pPr>
                      <a:r>
                        <a:rPr lang="zh-CN" sz="2400" kern="100" smtClean="0">
                          <a:solidFill>
                            <a:srgbClr val="000000"/>
                          </a:solidFill>
                          <a:latin typeface="微软雅黑" panose="020b0503020204020204" pitchFamily="34" charset="-122"/>
                          <a:ea typeface="微软雅黑" panose="020b0503020204020204" pitchFamily="34" charset="-122"/>
                          <a:cs typeface="Times New Roman" panose="02020603050405020304"/>
                        </a:rPr>
                        <a:t>压力</a:t>
                      </a:r>
                      <a:r>
                        <a:rPr lang="en-US" sz="2400" kern="100" smtClean="0">
                          <a:solidFill>
                            <a:srgbClr val="000000"/>
                          </a:solidFill>
                          <a:latin typeface="微软雅黑" panose="020b0503020204020204" pitchFamily="34" charset="-122"/>
                          <a:ea typeface="微软雅黑" panose="020b0503020204020204" pitchFamily="34" charset="-122"/>
                          <a:cs typeface="Times New Roman" panose="02020603050405020304"/>
                        </a:rPr>
                        <a:t>F/N</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vert="horz" wrap="square"/>
                    <a:lstStyle/>
                    <a:p>
                      <a:pPr algn="ctr">
                        <a:lnSpc>
                          <a:spcPct val="150000"/>
                        </a:lnSpc>
                        <a:spcAft>
                          <a:spcPct val="0"/>
                        </a:spcAft>
                      </a:pP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10.0</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vert="horz" wrap="square"/>
                    <a:lstStyle/>
                    <a:p>
                      <a:pPr algn="ctr">
                        <a:lnSpc>
                          <a:spcPct val="150000"/>
                        </a:lnSpc>
                        <a:spcAft>
                          <a:spcPct val="0"/>
                        </a:spcAft>
                      </a:pP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10.0</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vert="horz" wrap="square"/>
                    <a:lstStyle/>
                    <a:p>
                      <a:pPr algn="ctr">
                        <a:lnSpc>
                          <a:spcPct val="150000"/>
                        </a:lnSpc>
                        <a:spcAft>
                          <a:spcPct val="0"/>
                        </a:spcAft>
                      </a:pP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9.5</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vert="horz" wrap="square"/>
                    <a:lstStyle/>
                    <a:p>
                      <a:pPr algn="ctr">
                        <a:lnSpc>
                          <a:spcPct val="150000"/>
                        </a:lnSpc>
                        <a:spcAft>
                          <a:spcPct val="0"/>
                        </a:spcAft>
                      </a:pP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9.0</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vert="horz" wrap="square"/>
                    <a:lstStyle/>
                    <a:p>
                      <a:pPr algn="ctr">
                        <a:lnSpc>
                          <a:spcPct val="150000"/>
                        </a:lnSpc>
                        <a:spcAft>
                          <a:spcPct val="0"/>
                        </a:spcAft>
                      </a:pP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8.5</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vert="horz" wrap="square"/>
                    <a:lstStyle/>
                    <a:p>
                      <a:pPr algn="ctr">
                        <a:lnSpc>
                          <a:spcPct val="150000"/>
                        </a:lnSpc>
                        <a:spcAft>
                          <a:spcPct val="0"/>
                        </a:spcAft>
                      </a:pP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10.0</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r>
            </a:tbl>
          </a:graphicData>
        </a:graphic>
      </p:graphicFrame>
    </p:spTree>
  </p:cSld>
  <p:clrMapOvr>
    <a:masterClrMapping/>
  </p:clrMapOvr>
  <p:transition>
    <p:fade/>
  </p:transition>
  <p:timing/>
</p:sld>
</file>

<file path=ppt/slides/slide7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12" name="TextBox 11"/>
          <p:cNvSpPr txBox="1"/>
          <p:nvPr/>
        </p:nvSpPr>
        <p:spPr>
          <a:xfrm>
            <a:off x="4032" y="1929596"/>
            <a:ext cx="447609" cy="3143272"/>
          </a:xfrm>
          <a:prstGeom prst="rect">
            <a:avLst/>
          </a:prstGeom>
          <a:noFill/>
        </p:spPr>
        <p:txBody>
          <a:bodyPr vert="eaVert" wrap="square" lIns="72000" tIns="36000" rIns="36000" bIns="36000" rtlCol="0" anchor="ctr" anchorCtr="0">
            <a:spAutoFit/>
          </a:bodyPr>
          <a:lstStyle/>
          <a:p>
            <a:r>
              <a:rPr lang="zh-CN" altLang="en-US" sz="2200" spc="600" smtClean="0">
                <a:solidFill>
                  <a:schemeClr val="bg1"/>
                </a:solidFill>
                <a:latin typeface="微软雅黑" panose="020b0503020204020204" pitchFamily="34" charset="-122"/>
                <a:ea typeface="微软雅黑" panose="020b0503020204020204" pitchFamily="34" charset="-122"/>
              </a:rPr>
              <a:t>真题回顾 把握考向</a:t>
            </a:r>
            <a:endParaRPr lang="zh-CN" altLang="en-US" sz="2200" spc="600">
              <a:solidFill>
                <a:schemeClr val="bg1"/>
              </a:solidFill>
              <a:latin typeface="微软雅黑" panose="020b0503020204020204" pitchFamily="34" charset="-122"/>
              <a:ea typeface="微软雅黑" panose="020b0503020204020204" pitchFamily="34" charset="-122"/>
            </a:endParaRPr>
          </a:p>
        </p:txBody>
      </p:sp>
      <p:grpSp>
        <p:nvGrpSpPr>
          <p:cNvPr id="6" name="组合 5"/>
          <p:cNvGrpSpPr/>
          <p:nvPr/>
        </p:nvGrpSpPr>
        <p:grpSpPr>
          <a:xfrm>
            <a:off x="880232" y="929464"/>
            <a:ext cx="10858576" cy="5146925"/>
            <a:chOff x="880232" y="929464"/>
            <a:chExt cx="10858576" cy="5146925"/>
          </a:xfrm>
        </p:grpSpPr>
        <p:sp>
          <p:nvSpPr>
            <p:cNvPr id="11" name="文本框 1"/>
            <p:cNvSpPr txBox="1">
              <a:spLocks noChangeArrowheads="1"/>
            </p:cNvSpPr>
            <p:nvPr/>
          </p:nvSpPr>
          <p:spPr bwMode="auto">
            <a:xfrm>
              <a:off x="880232" y="929464"/>
              <a:ext cx="10858576" cy="1115424"/>
            </a:xfrm>
            <a:prstGeom prst="rect">
              <a:avLst/>
            </a:prstGeom>
            <a:noFill/>
            <a:ln w="9525">
              <a:noFill/>
              <a:miter lim="800000"/>
            </a:ln>
          </p:spPr>
          <p:txBody>
            <a:bodyPr wrap="square" lIns="36000" tIns="36000" rIns="36000" bIns="36000">
              <a:spAutoFit/>
            </a:bodyPr>
            <a:lstStyle/>
            <a:p>
              <a:pPr>
                <a:lnSpc>
                  <a:spcPct val="150000"/>
                </a:lnSpc>
                <a:spcAft>
                  <a:spcPct val="0"/>
                </a:spcAft>
              </a:pP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1</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）根据上表数据，请在图</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6-25</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中绘制出电梯整个上升过程中压力传感器示数</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F</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随时间</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t</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变化的关系图像。</a:t>
              </a:r>
              <a:endPar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endParaRPr>
            </a:p>
          </p:txBody>
        </p:sp>
        <p:pic>
          <p:nvPicPr>
            <p:cNvPr id="4" name="Z43.EPS" descr="id:2147505779;FounderCES"/>
            <p:cNvPicPr/>
            <p:nvPr/>
          </p:nvPicPr>
          <p:blipFill>
            <a:blip r:embed="rId2"/>
            <a:stretch>
              <a:fillRect/>
            </a:stretch>
          </p:blipFill>
          <p:spPr>
            <a:xfrm>
              <a:off x="1594612" y="2501100"/>
              <a:ext cx="4071966" cy="2595191"/>
            </a:xfrm>
            <a:prstGeom prst="rect">
              <a:avLst/>
            </a:prstGeom>
          </p:spPr>
        </p:pic>
        <p:sp>
          <p:nvSpPr>
            <p:cNvPr id="5" name="矩形 4"/>
            <p:cNvSpPr/>
            <p:nvPr/>
          </p:nvSpPr>
          <p:spPr>
            <a:xfrm>
              <a:off x="2666182" y="5430058"/>
              <a:ext cx="1168910" cy="646331"/>
            </a:xfrm>
            <a:prstGeom prst="rect">
              <a:avLst/>
            </a:prstGeom>
          </p:spPr>
          <p:txBody>
            <a:bodyPr wrap="none">
              <a:spAutoFit/>
            </a:bodyPr>
            <a:lstStyle/>
            <a:p>
              <a:pPr algn="ctr">
                <a:lnSpc>
                  <a:spcPct val="150000"/>
                </a:lnSpc>
                <a:spcAft>
                  <a:spcPct val="0"/>
                </a:spcAft>
              </a:pP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图</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6-25</a:t>
              </a:r>
              <a:endParaRPr lang="zh-CN" altLang="en-US">
                <a:solidFill>
                  <a:srgbClr val="000000"/>
                </a:solidFill>
                <a:latin typeface="微软雅黑" panose="020b0503020204020204" pitchFamily="34" charset="-122"/>
                <a:ea typeface="微软雅黑" panose="020b0503020204020204" pitchFamily="34" charset="-122"/>
                <a:cs typeface="Times New Roman" panose="02020603050405020304"/>
              </a:endParaRPr>
            </a:p>
          </p:txBody>
        </p:sp>
      </p:grpSp>
      <p:grpSp>
        <p:nvGrpSpPr>
          <p:cNvPr id="17" name="组合 16"/>
          <p:cNvGrpSpPr/>
          <p:nvPr/>
        </p:nvGrpSpPr>
        <p:grpSpPr>
          <a:xfrm>
            <a:off x="6809586" y="1929596"/>
            <a:ext cx="3714776" cy="3143791"/>
            <a:chOff x="6809586" y="1929596"/>
            <a:chExt cx="3714776" cy="3143791"/>
          </a:xfrm>
        </p:grpSpPr>
        <p:pic>
          <p:nvPicPr>
            <p:cNvPr id="15" name="Z44.EPS" descr="id:2147488502;FounderCES"/>
            <p:cNvPicPr/>
            <p:nvPr/>
          </p:nvPicPr>
          <p:blipFill>
            <a:blip r:embed="rId3"/>
            <a:stretch>
              <a:fillRect/>
            </a:stretch>
          </p:blipFill>
          <p:spPr>
            <a:xfrm>
              <a:off x="6809586" y="2786852"/>
              <a:ext cx="3714776" cy="2286535"/>
            </a:xfrm>
            <a:prstGeom prst="rect">
              <a:avLst/>
            </a:prstGeom>
          </p:spPr>
        </p:pic>
        <p:sp>
          <p:nvSpPr>
            <p:cNvPr id="16" name="文本框 1"/>
            <p:cNvSpPr txBox="1">
              <a:spLocks noChangeArrowheads="1"/>
            </p:cNvSpPr>
            <p:nvPr/>
          </p:nvSpPr>
          <p:spPr bwMode="auto">
            <a:xfrm>
              <a:off x="7095338" y="1929596"/>
              <a:ext cx="1303809" cy="561427"/>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2400" b="1" smtClean="0">
                  <a:solidFill>
                    <a:srgbClr val="A50021"/>
                  </a:solidFill>
                  <a:latin typeface="微软雅黑" panose="020b0503020204020204" pitchFamily="34" charset="-122"/>
                  <a:ea typeface="微软雅黑" panose="020b0503020204020204" pitchFamily="34" charset="-122"/>
                </a:rPr>
                <a:t>如图所示</a:t>
              </a:r>
              <a:endParaRPr lang="en-US" altLang="zh-CN" sz="2400" b="1">
                <a:solidFill>
                  <a:srgbClr val="A50021"/>
                </a:solidFill>
                <a:latin typeface="微软雅黑" panose="020b0503020204020204" pitchFamily="34" charset="-122"/>
                <a:ea typeface="微软雅黑" panose="020b0503020204020204" pitchFamily="34" charset="-122"/>
              </a:endParaRP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12" name="TextBox 11"/>
          <p:cNvSpPr txBox="1"/>
          <p:nvPr/>
        </p:nvSpPr>
        <p:spPr>
          <a:xfrm>
            <a:off x="4032" y="1929596"/>
            <a:ext cx="447609" cy="3143272"/>
          </a:xfrm>
          <a:prstGeom prst="rect">
            <a:avLst/>
          </a:prstGeom>
          <a:noFill/>
        </p:spPr>
        <p:txBody>
          <a:bodyPr vert="eaVert" wrap="square" lIns="72000" tIns="36000" rIns="36000" bIns="36000" rtlCol="0" anchor="ctr" anchorCtr="0">
            <a:spAutoFit/>
          </a:bodyPr>
          <a:lstStyle/>
          <a:p>
            <a:r>
              <a:rPr lang="zh-CN" altLang="en-US" sz="2200" spc="600" smtClean="0">
                <a:solidFill>
                  <a:schemeClr val="bg1"/>
                </a:solidFill>
                <a:latin typeface="微软雅黑" panose="020b0503020204020204" pitchFamily="34" charset="-122"/>
                <a:ea typeface="微软雅黑" panose="020b0503020204020204" pitchFamily="34" charset="-122"/>
              </a:rPr>
              <a:t>真题回顾 把握考向</a:t>
            </a:r>
            <a:endParaRPr lang="zh-CN" altLang="en-US" sz="2200" spc="600">
              <a:solidFill>
                <a:schemeClr val="bg1"/>
              </a:solidFill>
              <a:latin typeface="微软雅黑" panose="020b0503020204020204" pitchFamily="34" charset="-122"/>
              <a:ea typeface="微软雅黑" panose="020b0503020204020204" pitchFamily="34" charset="-122"/>
            </a:endParaRPr>
          </a:p>
        </p:txBody>
      </p:sp>
      <p:sp>
        <p:nvSpPr>
          <p:cNvPr id="11" name="文本框 1"/>
          <p:cNvSpPr txBox="1">
            <a:spLocks noChangeArrowheads="1"/>
          </p:cNvSpPr>
          <p:nvPr/>
        </p:nvSpPr>
        <p:spPr bwMode="auto">
          <a:xfrm>
            <a:off x="665918" y="1072340"/>
            <a:ext cx="11310181" cy="1734697"/>
          </a:xfrm>
          <a:prstGeom prst="rect">
            <a:avLst/>
          </a:prstGeom>
          <a:noFill/>
          <a:ln w="9525">
            <a:noFill/>
            <a:miter lim="800000"/>
          </a:ln>
        </p:spPr>
        <p:txBody>
          <a:bodyPr wrap="square" lIns="36000" tIns="36000" rIns="36000" bIns="36000">
            <a:spAutoFit/>
          </a:bodyPr>
          <a:lstStyle/>
          <a:p>
            <a:pPr>
              <a:lnSpc>
                <a:spcPct val="150000"/>
              </a:lnSpc>
              <a:spcAft>
                <a:spcPct val="0"/>
              </a:spcAft>
            </a:pP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2</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）分析图像可知物体的重力为</a:t>
            </a:r>
            <a:r>
              <a:rPr lang="zh-CN" altLang="en-US" u="sng"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N</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，由图像还可以获取的信息有</a:t>
            </a:r>
            <a:endParaRPr lang="en-US" altLang="zh-CN"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ct val="0"/>
              </a:spcAft>
            </a:pPr>
            <a:r>
              <a:rPr lang="zh-CN" altLang="en-US" u="sng"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en-US" u="sng"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altLang="en-US" u="sng"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a:t>
            </a:r>
            <a:endParaRPr lang="en-US" altLang="zh-CN"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ct val="0"/>
              </a:spcAft>
            </a:pP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（写出一条即可）</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 </a:t>
            </a:r>
            <a:endParaRPr lang="zh-CN">
              <a:solidFill>
                <a:srgbClr val="000000"/>
              </a:solidFill>
              <a:latin typeface="微软雅黑" panose="020b0503020204020204" pitchFamily="34" charset="-122"/>
              <a:ea typeface="微软雅黑" panose="020b0503020204020204" pitchFamily="34" charset="-122"/>
              <a:cs typeface="Times New Roman" panose="02020603050405020304"/>
            </a:endParaRPr>
          </a:p>
        </p:txBody>
      </p:sp>
      <p:sp>
        <p:nvSpPr>
          <p:cNvPr id="4" name="文本框 1"/>
          <p:cNvSpPr txBox="1">
            <a:spLocks noChangeArrowheads="1"/>
          </p:cNvSpPr>
          <p:nvPr/>
        </p:nvSpPr>
        <p:spPr bwMode="auto">
          <a:xfrm>
            <a:off x="5309388" y="1010979"/>
            <a:ext cx="728332" cy="561427"/>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en-US" altLang="zh-CN" sz="2400" b="1" smtClean="0">
                <a:solidFill>
                  <a:srgbClr val="A50021"/>
                </a:solidFill>
                <a:latin typeface="微软雅黑" panose="020b0503020204020204" pitchFamily="34" charset="-122"/>
                <a:ea typeface="微软雅黑" panose="020b0503020204020204" pitchFamily="34" charset="-122"/>
              </a:rPr>
              <a:t>10.0</a:t>
            </a:r>
            <a:endParaRPr lang="en-US" altLang="zh-CN" sz="2400" b="1">
              <a:solidFill>
                <a:srgbClr val="A50021"/>
              </a:solidFill>
              <a:latin typeface="微软雅黑" panose="020b0503020204020204" pitchFamily="34" charset="-122"/>
              <a:ea typeface="微软雅黑" panose="020b0503020204020204" pitchFamily="34" charset="-122"/>
            </a:endParaRPr>
          </a:p>
        </p:txBody>
      </p:sp>
      <p:sp>
        <p:nvSpPr>
          <p:cNvPr id="5" name="文本框 1"/>
          <p:cNvSpPr txBox="1">
            <a:spLocks noChangeArrowheads="1"/>
          </p:cNvSpPr>
          <p:nvPr/>
        </p:nvSpPr>
        <p:spPr bwMode="auto">
          <a:xfrm>
            <a:off x="808794" y="929464"/>
            <a:ext cx="10930014" cy="1180699"/>
          </a:xfrm>
          <a:prstGeom prst="rect">
            <a:avLst/>
          </a:prstGeom>
          <a:noFill/>
          <a:ln w="9525">
            <a:noFill/>
            <a:miter lim="800000"/>
          </a:ln>
        </p:spPr>
        <p:txBody>
          <a:bodyPr wrap="squar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2400" b="1" smtClean="0">
                <a:solidFill>
                  <a:srgbClr val="A50021"/>
                </a:solidFill>
                <a:latin typeface="微软雅黑" panose="020b0503020204020204" pitchFamily="34" charset="-122"/>
                <a:ea typeface="微软雅黑" panose="020b0503020204020204" pitchFamily="34" charset="-122"/>
              </a:rPr>
              <a:t>                                                                                                            在</a:t>
            </a:r>
            <a:r>
              <a:rPr lang="en-US" altLang="zh-CN" sz="2400" b="1" err="1" smtClean="0">
                <a:solidFill>
                  <a:srgbClr val="A50021"/>
                </a:solidFill>
                <a:latin typeface="微软雅黑" panose="020b0503020204020204" pitchFamily="34" charset="-122"/>
                <a:ea typeface="微软雅黑" panose="020b0503020204020204" pitchFamily="34" charset="-122"/>
              </a:rPr>
              <a:t>0~1s</a:t>
            </a:r>
            <a:r>
              <a:rPr lang="zh-CN" altLang="en-US" sz="2400" b="1" smtClean="0">
                <a:solidFill>
                  <a:srgbClr val="A50021"/>
                </a:solidFill>
                <a:latin typeface="微软雅黑" panose="020b0503020204020204" pitchFamily="34" charset="-122"/>
                <a:ea typeface="微软雅黑" panose="020b0503020204020204" pitchFamily="34" charset="-122"/>
              </a:rPr>
              <a:t>，电梯地板对物体向上的支持力大于物体受到的重力，物体做加速运动</a:t>
            </a:r>
            <a:endParaRPr lang="en-US" altLang="zh-CN" sz="2400" b="1">
              <a:solidFill>
                <a:srgbClr val="A50021"/>
              </a:solidFill>
              <a:latin typeface="微软雅黑" panose="020b0503020204020204" pitchFamily="34" charset="-122"/>
              <a:ea typeface="微软雅黑" panose="020b0503020204020204" pitchFamily="34" charset="-122"/>
            </a:endParaRPr>
          </a:p>
        </p:txBody>
      </p:sp>
      <p:cxnSp>
        <p:nvCxnSpPr>
          <p:cNvPr id="7" name="直接连接符 6"/>
          <p:cNvCxnSpPr/>
          <p:nvPr/>
        </p:nvCxnSpPr>
        <p:spPr>
          <a:xfrm>
            <a:off x="10595800" y="1500968"/>
            <a:ext cx="1071570"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18" name="TextBox 17"/>
          <p:cNvSpPr txBox="1"/>
          <p:nvPr/>
        </p:nvSpPr>
        <p:spPr>
          <a:xfrm>
            <a:off x="4002" y="1929596"/>
            <a:ext cx="447609" cy="3143272"/>
          </a:xfrm>
          <a:prstGeom prst="rect">
            <a:avLst/>
          </a:prstGeom>
          <a:noFill/>
        </p:spPr>
        <p:txBody>
          <a:bodyPr vert="eaVert" wrap="square" lIns="72000" tIns="36000" rIns="36000" bIns="36000" rtlCol="0" anchor="ctr" anchorCtr="0">
            <a:spAutoFit/>
          </a:bodyPr>
          <a:lstStyle/>
          <a:p>
            <a:r>
              <a:rPr lang="zh-CN" altLang="en-US" sz="2200" spc="600" smtClean="0">
                <a:solidFill>
                  <a:schemeClr val="bg1"/>
                </a:solidFill>
                <a:latin typeface="微软雅黑" panose="020b0503020204020204" pitchFamily="34" charset="-122"/>
                <a:ea typeface="微软雅黑" panose="020b0503020204020204" pitchFamily="34" charset="-122"/>
              </a:rPr>
              <a:t>教材梳理 夯实基础</a:t>
            </a:r>
            <a:endParaRPr lang="zh-CN" altLang="en-US" sz="2200" spc="600" smtClean="0">
              <a:solidFill>
                <a:schemeClr val="bg1"/>
              </a:solidFill>
              <a:latin typeface="微软雅黑" panose="020b0503020204020204" pitchFamily="34" charset="-122"/>
              <a:ea typeface="微软雅黑" panose="020b0503020204020204" pitchFamily="34" charset="-122"/>
            </a:endParaRPr>
          </a:p>
        </p:txBody>
      </p:sp>
      <p:graphicFrame>
        <p:nvGraphicFramePr>
          <p:cNvPr id="4" name="表格 3"/>
          <p:cNvGraphicFramePr>
            <a:graphicFrameLocks noGrp="1"/>
          </p:cNvGraphicFramePr>
          <p:nvPr/>
        </p:nvGraphicFramePr>
        <p:xfrm>
          <a:off x="808794" y="609464"/>
          <a:ext cx="10215634" cy="6035040"/>
        </p:xfrm>
        <a:graphic>
          <a:graphicData uri="http://schemas.openxmlformats.org/drawingml/2006/table">
            <a:tbl>
              <a:tblPr/>
              <a:tblGrid>
                <a:gridCol w="1604764"/>
                <a:gridCol w="3038706"/>
                <a:gridCol w="5572164"/>
              </a:tblGrid>
              <a:tr h="451497">
                <a:tc rowSpan="2">
                  <a:txBody>
                    <a:bodyPr vert="horz" wrap="square"/>
                    <a:lstStyle/>
                    <a:p>
                      <a:pPr algn="ctr">
                        <a:lnSpc>
                          <a:spcPct val="150000"/>
                        </a:lnSpc>
                        <a:spcAft>
                          <a:spcPct val="0"/>
                        </a:spcAft>
                      </a:pPr>
                      <a:r>
                        <a:rPr lang="zh-CN" sz="2400" b="1" kern="100">
                          <a:solidFill>
                            <a:srgbClr val="000000"/>
                          </a:solidFill>
                          <a:latin typeface="微软雅黑" panose="020b0503020204020204" pitchFamily="34" charset="-122"/>
                          <a:ea typeface="微软雅黑" panose="020b0503020204020204" pitchFamily="34" charset="-122"/>
                          <a:cs typeface="Times New Roman" panose="02020603050405020304"/>
                        </a:rPr>
                        <a:t>三要素</a:t>
                      </a:r>
                      <a:endParaRPr lang="zh-CN" sz="2400" b="1"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chemeClr val="bg1">
                        <a:lumMod val="95000"/>
                      </a:schemeClr>
                    </a:solidFill>
                  </a:tcPr>
                </a:tc>
                <a:tc gridSpan="2">
                  <a:txBody>
                    <a:bodyPr vert="horz" wrap="square"/>
                    <a:lstStyle/>
                    <a:p>
                      <a:pPr algn="ctr">
                        <a:lnSpc>
                          <a:spcPct val="150000"/>
                        </a:lnSpc>
                        <a:spcAft>
                          <a:spcPct val="0"/>
                        </a:spcAft>
                      </a:pPr>
                      <a:endParaRPr lang="en-US" sz="2400" kern="100"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gn="ctr">
                        <a:lnSpc>
                          <a:spcPct val="150000"/>
                        </a:lnSpc>
                        <a:spcAft>
                          <a:spcPct val="0"/>
                        </a:spcAft>
                      </a:pPr>
                      <a:endParaRPr lang="en-US" sz="2400" kern="100"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gn="ctr">
                        <a:lnSpc>
                          <a:spcPct val="150000"/>
                        </a:lnSpc>
                        <a:spcAft>
                          <a:spcPct val="0"/>
                        </a:spcAft>
                      </a:pPr>
                      <a:endParaRPr lang="en-US" sz="2400" kern="100"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gn="ctr">
                        <a:lnSpc>
                          <a:spcPct val="150000"/>
                        </a:lnSpc>
                        <a:spcAft>
                          <a:spcPct val="0"/>
                        </a:spcAft>
                      </a:pPr>
                      <a:endPar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54869" marR="54869"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hMerge="1">
                  <a:txBody>
                    <a:bodyPr vert="horz" wrap="square"/>
                    <a:lstStyle/>
                    <a:p/>
                  </a:txBody>
                  <a:tcPr/>
                </a:tc>
              </a:tr>
              <a:tr h="902993">
                <a:tc vMerge="1">
                  <a:txBody>
                    <a:bodyPr vert="horz" wrap="square"/>
                    <a:lstStyle/>
                    <a:p/>
                  </a:txBody>
                  <a:tcPr/>
                </a:tc>
                <a:tc gridSpan="2">
                  <a:txBody>
                    <a:bodyPr vert="horz" wrap="square"/>
                    <a:lstStyle/>
                    <a:p>
                      <a:pPr>
                        <a:lnSpc>
                          <a:spcPct val="150000"/>
                        </a:lnSpc>
                        <a:spcAft>
                          <a:spcPct val="0"/>
                        </a:spcAft>
                      </a:pP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　如图甲、乙、丙所示，力的作用效果分别跟力的</a:t>
                      </a:r>
                      <a:r>
                        <a:rPr lang="zh-CN" sz="2400" u="sng" kern="10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sz="2400" kern="100" smtClean="0">
                          <a:solidFill>
                            <a:srgbClr val="000000"/>
                          </a:solidFill>
                          <a:latin typeface="微软雅黑" panose="020b0503020204020204" pitchFamily="34" charset="-122"/>
                          <a:ea typeface="微软雅黑" panose="020b0503020204020204" pitchFamily="34" charset="-122"/>
                          <a:cs typeface="Times New Roman" panose="02020603050405020304"/>
                        </a:rPr>
                        <a:t>、</a:t>
                      </a:r>
                      <a:endParaRPr lang="en-US" altLang="zh-CN" sz="2400" kern="100"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ct val="0"/>
                        </a:spcAft>
                      </a:pPr>
                      <a:r>
                        <a:rPr lang="zh-CN" sz="2400" u="sng" kern="10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zh-CN" sz="2400" u="sng" kern="10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有关</a:t>
                      </a: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 </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54869" marR="54869"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hMerge="1">
                  <a:txBody>
                    <a:bodyPr vert="horz" wrap="square"/>
                    <a:lstStyle/>
                    <a:p/>
                  </a:txBody>
                  <a:tcPr/>
                </a:tc>
              </a:tr>
              <a:tr h="1805987">
                <a:tc>
                  <a:txBody>
                    <a:bodyPr vert="horz" wrap="square"/>
                    <a:lstStyle/>
                    <a:p>
                      <a:pPr algn="ctr">
                        <a:lnSpc>
                          <a:spcPct val="150000"/>
                        </a:lnSpc>
                        <a:spcAft>
                          <a:spcPct val="0"/>
                        </a:spcAft>
                      </a:pPr>
                      <a:r>
                        <a:rPr lang="zh-CN" sz="2400" b="1" kern="100">
                          <a:solidFill>
                            <a:srgbClr val="000000"/>
                          </a:solidFill>
                          <a:latin typeface="微软雅黑" panose="020b0503020204020204" pitchFamily="34" charset="-122"/>
                          <a:ea typeface="微软雅黑" panose="020b0503020204020204" pitchFamily="34" charset="-122"/>
                          <a:cs typeface="Times New Roman" panose="02020603050405020304"/>
                        </a:rPr>
                        <a:t>示意图</a:t>
                      </a:r>
                      <a:endParaRPr lang="zh-CN" sz="2400" b="1"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chemeClr val="bg1">
                        <a:lumMod val="95000"/>
                      </a:schemeClr>
                    </a:solidFill>
                  </a:tcPr>
                </a:tc>
                <a:tc>
                  <a:txBody>
                    <a:bodyPr vert="horz" wrap="square"/>
                    <a:lstStyle/>
                    <a:p>
                      <a:pPr algn="ctr">
                        <a:lnSpc>
                          <a:spcPct val="150000"/>
                        </a:lnSpc>
                        <a:spcAft>
                          <a:spcPct val="0"/>
                        </a:spcAft>
                      </a:pPr>
                      <a:endParaRPr lang="en-US" sz="2400" kern="100"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gn="ctr">
                        <a:lnSpc>
                          <a:spcPct val="150000"/>
                        </a:lnSpc>
                        <a:spcAft>
                          <a:spcPct val="0"/>
                        </a:spcAft>
                      </a:pPr>
                      <a:endParaRPr lang="en-US" sz="2400" kern="100"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gn="ctr">
                        <a:lnSpc>
                          <a:spcPct val="150000"/>
                        </a:lnSpc>
                        <a:spcAft>
                          <a:spcPct val="0"/>
                        </a:spcAft>
                      </a:pPr>
                      <a:endParaRPr lang="en-US" sz="2400" kern="100"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gn="ctr">
                        <a:lnSpc>
                          <a:spcPct val="150000"/>
                        </a:lnSpc>
                        <a:spcAft>
                          <a:spcPct val="0"/>
                        </a:spcAft>
                      </a:pPr>
                      <a:endParaRPr lang="en-US" sz="2400" kern="100"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gn="ctr">
                        <a:lnSpc>
                          <a:spcPct val="150000"/>
                        </a:lnSpc>
                        <a:spcAft>
                          <a:spcPct val="0"/>
                        </a:spcAft>
                      </a:pPr>
                      <a:r>
                        <a:rPr lang="en-US" sz="2400" kern="100" smtClean="0">
                          <a:solidFill>
                            <a:srgbClr val="000000"/>
                          </a:solidFill>
                          <a:latin typeface="微软雅黑" panose="020b0503020204020204" pitchFamily="34" charset="-122"/>
                          <a:ea typeface="微软雅黑" panose="020b0503020204020204" pitchFamily="34" charset="-122"/>
                          <a:cs typeface="Times New Roman" panose="02020603050405020304"/>
                        </a:rPr>
                        <a:t>            </a:t>
                      </a:r>
                      <a:endPar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vert="horz" wrap="square"/>
                    <a:lstStyle/>
                    <a:p>
                      <a:pPr>
                        <a:lnSpc>
                          <a:spcPct val="150000"/>
                        </a:lnSpc>
                        <a:spcAft>
                          <a:spcPct val="0"/>
                        </a:spcAft>
                      </a:pP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　力的示意图是用一条带箭头的线段表示力的大小、方向、作用点。</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ct val="0"/>
                        </a:spcAft>
                      </a:pP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　</a:t>
                      </a:r>
                      <a:r>
                        <a:rPr lang="en-US" altLang="en-US" sz="2400" kern="1200">
                          <a:solidFill>
                            <a:srgbClr val="18B48F"/>
                          </a:solidFill>
                          <a:latin typeface="微软雅黑" panose="020b0503020204020204" pitchFamily="34" charset="-122"/>
                          <a:ea typeface="微软雅黑" panose="020b0503020204020204" pitchFamily="34" charset="-122"/>
                          <a:cs typeface="+mn-cs"/>
                        </a:rPr>
                        <a:t>[</a:t>
                      </a:r>
                      <a:r>
                        <a:rPr lang="zh-CN" altLang="en-US" sz="2400" kern="1200">
                          <a:solidFill>
                            <a:srgbClr val="18B48F"/>
                          </a:solidFill>
                          <a:latin typeface="微软雅黑" panose="020b0503020204020204" pitchFamily="34" charset="-122"/>
                          <a:ea typeface="微软雅黑" panose="020b0503020204020204" pitchFamily="34" charset="-122"/>
                          <a:cs typeface="+mn-cs"/>
                        </a:rPr>
                        <a:t>注意</a:t>
                      </a:r>
                      <a:r>
                        <a:rPr lang="en-US" altLang="en-US" sz="2400" kern="1200">
                          <a:solidFill>
                            <a:srgbClr val="18B48F"/>
                          </a:solidFill>
                          <a:latin typeface="微软雅黑" panose="020b0503020204020204" pitchFamily="34" charset="-122"/>
                          <a:ea typeface="微软雅黑" panose="020b0503020204020204" pitchFamily="34" charset="-122"/>
                          <a:cs typeface="+mn-cs"/>
                        </a:rPr>
                        <a:t>]</a:t>
                      </a: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在同一图中，力越大，线段应该越长</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54869" marR="54869"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r>
            </a:tbl>
          </a:graphicData>
        </a:graphic>
      </p:graphicFrame>
      <p:pic>
        <p:nvPicPr>
          <p:cNvPr id="105474" name="7ER208.eps"/>
          <p:cNvPicPr>
            <a:picLocks noChangeAspect="1" noChangeArrowheads="1"/>
          </p:cNvPicPr>
          <p:nvPr/>
        </p:nvPicPr>
        <p:blipFill>
          <a:blip r:embed="rId2"/>
          <a:stretch>
            <a:fillRect/>
          </a:stretch>
        </p:blipFill>
        <p:spPr bwMode="auto">
          <a:xfrm>
            <a:off x="3880628" y="895216"/>
            <a:ext cx="4857784" cy="1567027"/>
          </a:xfrm>
          <a:prstGeom prst="rect">
            <a:avLst/>
          </a:prstGeom>
          <a:noFill/>
        </p:spPr>
      </p:pic>
      <p:pic>
        <p:nvPicPr>
          <p:cNvPr id="105473" name="7ER209.eps"/>
          <p:cNvPicPr>
            <a:picLocks noChangeAspect="1" noChangeArrowheads="1"/>
          </p:cNvPicPr>
          <p:nvPr/>
        </p:nvPicPr>
        <p:blipFill>
          <a:blip r:embed="rId3"/>
          <a:stretch>
            <a:fillRect/>
          </a:stretch>
        </p:blipFill>
        <p:spPr bwMode="auto">
          <a:xfrm>
            <a:off x="2666182" y="4467116"/>
            <a:ext cx="2432754" cy="1285884"/>
          </a:xfrm>
          <a:prstGeom prst="rect">
            <a:avLst/>
          </a:prstGeom>
          <a:noFill/>
        </p:spPr>
      </p:pic>
      <p:sp>
        <p:nvSpPr>
          <p:cNvPr id="6" name="矩形 5"/>
          <p:cNvSpPr/>
          <p:nvPr/>
        </p:nvSpPr>
        <p:spPr>
          <a:xfrm>
            <a:off x="10894540" y="429398"/>
            <a:ext cx="1415772" cy="581057"/>
          </a:xfrm>
          <a:prstGeom prst="rect">
            <a:avLst/>
          </a:prstGeom>
        </p:spPr>
        <p:txBody>
          <a:bodyPr wrap="none">
            <a:spAutoFit/>
          </a:bodyPr>
          <a:lstStyle/>
          <a:p>
            <a:pPr>
              <a:lnSpc>
                <a:spcPct val="150000"/>
              </a:lnSpc>
            </a:pPr>
            <a:r>
              <a:rPr lang="zh-CN" altLang="en-US" smtClean="0">
                <a:latin typeface="微软雅黑" panose="020b0503020204020204" pitchFamily="34" charset="-122"/>
                <a:ea typeface="微软雅黑" panose="020b0503020204020204" pitchFamily="34" charset="-122"/>
              </a:rPr>
              <a:t>（续表）</a:t>
            </a:r>
            <a:endParaRPr lang="zh-CN" altLang="en-US">
              <a:latin typeface="微软雅黑" panose="020b0503020204020204" pitchFamily="34" charset="-122"/>
              <a:ea typeface="微软雅黑" panose="020b0503020204020204" pitchFamily="34" charset="-122"/>
            </a:endParaRPr>
          </a:p>
        </p:txBody>
      </p:sp>
      <p:sp>
        <p:nvSpPr>
          <p:cNvPr id="7" name="文本框 1"/>
          <p:cNvSpPr txBox="1">
            <a:spLocks noChangeArrowheads="1"/>
          </p:cNvSpPr>
          <p:nvPr/>
        </p:nvSpPr>
        <p:spPr bwMode="auto">
          <a:xfrm>
            <a:off x="9452792" y="2715414"/>
            <a:ext cx="688256" cy="561427"/>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2400" b="1" smtClean="0">
                <a:solidFill>
                  <a:srgbClr val="A50021"/>
                </a:solidFill>
                <a:latin typeface="微软雅黑" panose="020b0503020204020204" pitchFamily="34" charset="-122"/>
                <a:ea typeface="微软雅黑" panose="020b0503020204020204" pitchFamily="34" charset="-122"/>
              </a:rPr>
              <a:t>大小</a:t>
            </a:r>
            <a:endParaRPr lang="en-US" altLang="zh-CN" sz="2400" b="1">
              <a:solidFill>
                <a:srgbClr val="A50021"/>
              </a:solidFill>
              <a:latin typeface="微软雅黑" panose="020b0503020204020204" pitchFamily="34" charset="-122"/>
              <a:ea typeface="微软雅黑" panose="020b0503020204020204" pitchFamily="34" charset="-122"/>
            </a:endParaRPr>
          </a:p>
        </p:txBody>
      </p:sp>
      <p:sp>
        <p:nvSpPr>
          <p:cNvPr id="8" name="文本框 1"/>
          <p:cNvSpPr txBox="1">
            <a:spLocks noChangeArrowheads="1"/>
          </p:cNvSpPr>
          <p:nvPr/>
        </p:nvSpPr>
        <p:spPr bwMode="auto">
          <a:xfrm>
            <a:off x="2737620" y="3215480"/>
            <a:ext cx="688256" cy="561427"/>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2400" b="1" smtClean="0">
                <a:solidFill>
                  <a:srgbClr val="A50021"/>
                </a:solidFill>
                <a:latin typeface="微软雅黑" panose="020b0503020204020204" pitchFamily="34" charset="-122"/>
                <a:ea typeface="微软雅黑" panose="020b0503020204020204" pitchFamily="34" charset="-122"/>
              </a:rPr>
              <a:t>方向</a:t>
            </a:r>
            <a:endParaRPr lang="en-US" altLang="zh-CN" sz="2400" b="1">
              <a:solidFill>
                <a:srgbClr val="A50021"/>
              </a:solidFill>
              <a:latin typeface="微软雅黑" panose="020b0503020204020204" pitchFamily="34" charset="-122"/>
              <a:ea typeface="微软雅黑" panose="020b0503020204020204" pitchFamily="34" charset="-122"/>
            </a:endParaRPr>
          </a:p>
        </p:txBody>
      </p:sp>
      <p:sp>
        <p:nvSpPr>
          <p:cNvPr id="9" name="文本框 1"/>
          <p:cNvSpPr txBox="1">
            <a:spLocks noChangeArrowheads="1"/>
          </p:cNvSpPr>
          <p:nvPr/>
        </p:nvSpPr>
        <p:spPr bwMode="auto">
          <a:xfrm>
            <a:off x="4237818" y="3215480"/>
            <a:ext cx="996033" cy="561427"/>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2400" b="1" smtClean="0">
                <a:solidFill>
                  <a:srgbClr val="A50021"/>
                </a:solidFill>
                <a:latin typeface="微软雅黑" panose="020b0503020204020204" pitchFamily="34" charset="-122"/>
                <a:ea typeface="微软雅黑" panose="020b0503020204020204" pitchFamily="34" charset="-122"/>
              </a:rPr>
              <a:t>作用点</a:t>
            </a:r>
            <a:endParaRPr lang="en-US" altLang="zh-CN" sz="2400" b="1">
              <a:solidFill>
                <a:srgbClr val="A50021"/>
              </a:solidFill>
              <a:latin typeface="微软雅黑" panose="020b0503020204020204" pitchFamily="34" charset="-122"/>
              <a:ea typeface="微软雅黑" panose="020b0503020204020204" pitchFamily="34" charset="-122"/>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8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TextBox 2"/>
          <p:cNvSpPr txBox="1"/>
          <p:nvPr/>
        </p:nvSpPr>
        <p:spPr>
          <a:xfrm>
            <a:off x="1951802" y="2572538"/>
            <a:ext cx="8643998" cy="1550031"/>
          </a:xfrm>
          <a:prstGeom prst="rect">
            <a:avLst/>
          </a:prstGeom>
          <a:noFill/>
        </p:spPr>
        <p:txBody>
          <a:bodyPr wrap="square" lIns="36000" tIns="36000" rIns="36000" bIns="36000" rtlCol="0">
            <a:spAutoFit/>
          </a:bodyPr>
          <a:lstStyle/>
          <a:p>
            <a:pPr algn="ctr">
              <a:lnSpc>
                <a:spcPct val="150000"/>
              </a:lnSpc>
            </a:pPr>
            <a:r>
              <a:rPr lang="en-US" altLang="zh-CN" sz="3200" smtClean="0">
                <a:solidFill>
                  <a:srgbClr val="18B48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3200" smtClean="0">
                <a:solidFill>
                  <a:srgbClr val="18B48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课时训练</a:t>
            </a:r>
            <a:r>
              <a:rPr lang="en-US" altLang="zh-CN" sz="3200" smtClean="0">
                <a:solidFill>
                  <a:srgbClr val="18B48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3200" smtClean="0">
                <a:solidFill>
                  <a:srgbClr val="18B48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内容见</a:t>
            </a:r>
            <a:r>
              <a:rPr lang="en-US" altLang="zh-CN" sz="3200">
                <a:solidFill>
                  <a:srgbClr val="18B48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Word</a:t>
            </a:r>
            <a:r>
              <a:rPr lang="zh-CN" altLang="en-US" sz="3200">
                <a:solidFill>
                  <a:srgbClr val="18B48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版</a:t>
            </a:r>
            <a:r>
              <a:rPr lang="zh-CN" altLang="en-US" sz="3200" smtClean="0">
                <a:solidFill>
                  <a:srgbClr val="18B48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资源：</a:t>
            </a:r>
            <a:endParaRPr lang="en-US" altLang="zh-CN" sz="3200" smtClean="0">
              <a:solidFill>
                <a:srgbClr val="18B48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pPr algn="ctr">
              <a:lnSpc>
                <a:spcPct val="150000"/>
              </a:lnSpc>
              <a:defRPr/>
            </a:pPr>
            <a:r>
              <a:rPr lang="zh-CN" altLang="en-US" sz="320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课时训练（六）</a:t>
            </a:r>
            <a:r>
              <a:rPr lang="en-US" altLang="zh-CN" sz="320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320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力　运动和力</a:t>
            </a:r>
            <a:endParaRPr lang="zh-CN" altLang="en-US" sz="320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pic>
        <p:nvPicPr>
          <p:cNvPr id="4" name="New picture"/>
          <p:cNvPicPr/>
          <p:nvPr/>
        </p:nvPicPr>
        <p:blipFill>
          <a:blip r:embed="rId2"/>
          <a:stretch>
            <a:fillRect/>
          </a:stretch>
        </p:blipFill>
        <p:spPr>
          <a:xfrm>
            <a:off x="11620500" y="12319000"/>
            <a:ext cx="317500" cy="228600"/>
          </a:xfrm>
          <a:prstGeom prst="cube">
            <a:avLst/>
          </a:prstGeom>
        </p:spPr>
      </p:pic>
    </p:spTree>
  </p:cSld>
  <p:clrMapOvr>
    <a:masterClrMapping/>
  </p:clrMapOvr>
  <p:transition>
    <p:fade/>
  </p:transition>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18" name="TextBox 17"/>
          <p:cNvSpPr txBox="1"/>
          <p:nvPr/>
        </p:nvSpPr>
        <p:spPr>
          <a:xfrm>
            <a:off x="4002" y="1929596"/>
            <a:ext cx="447609" cy="3143272"/>
          </a:xfrm>
          <a:prstGeom prst="rect">
            <a:avLst/>
          </a:prstGeom>
          <a:noFill/>
        </p:spPr>
        <p:txBody>
          <a:bodyPr vert="eaVert" wrap="square" lIns="72000" tIns="36000" rIns="36000" bIns="36000" rtlCol="0" anchor="ctr" anchorCtr="0">
            <a:spAutoFit/>
          </a:bodyPr>
          <a:lstStyle/>
          <a:p>
            <a:r>
              <a:rPr lang="zh-CN" altLang="en-US" sz="2200" spc="600" smtClean="0">
                <a:solidFill>
                  <a:schemeClr val="bg1"/>
                </a:solidFill>
                <a:latin typeface="微软雅黑" panose="020b0503020204020204" pitchFamily="34" charset="-122"/>
                <a:ea typeface="微软雅黑" panose="020b0503020204020204" pitchFamily="34" charset="-122"/>
              </a:rPr>
              <a:t>教材梳理 夯实基础</a:t>
            </a:r>
            <a:endParaRPr lang="zh-CN" altLang="en-US" sz="2200" spc="600" smtClean="0">
              <a:solidFill>
                <a:schemeClr val="bg1"/>
              </a:solidFill>
              <a:latin typeface="微软雅黑" panose="020b0503020204020204" pitchFamily="34" charset="-122"/>
              <a:ea typeface="微软雅黑" panose="020b0503020204020204" pitchFamily="34" charset="-122"/>
            </a:endParaRPr>
          </a:p>
        </p:txBody>
      </p:sp>
      <p:sp>
        <p:nvSpPr>
          <p:cNvPr id="7" name="文本框 1"/>
          <p:cNvSpPr txBox="1">
            <a:spLocks noChangeArrowheads="1"/>
          </p:cNvSpPr>
          <p:nvPr/>
        </p:nvSpPr>
        <p:spPr bwMode="auto">
          <a:xfrm>
            <a:off x="880232" y="643712"/>
            <a:ext cx="10858576" cy="719034"/>
          </a:xfrm>
          <a:prstGeom prst="rect">
            <a:avLst/>
          </a:prstGeom>
          <a:noFill/>
          <a:ln w="9525">
            <a:noFill/>
            <a:miter lim="800000"/>
          </a:ln>
        </p:spPr>
        <p:txBody>
          <a:bodyPr wrap="square" lIns="36000" tIns="36000" rIns="36000" bIns="36000">
            <a:spAutoFit/>
          </a:bodyPr>
          <a:lstStyle/>
          <a:p>
            <a:pPr algn="just" eaLnBrk="0" hangingPunct="0">
              <a:lnSpc>
                <a:spcPct val="150000"/>
              </a:lnSpc>
            </a:pPr>
            <a:r>
              <a:rPr lang="zh-CN" altLang="en-US" sz="2800" b="1" spc="150" smtClean="0">
                <a:solidFill>
                  <a:srgbClr val="1CB691"/>
                </a:solidFill>
                <a:latin typeface="微软雅黑" panose="020b0503020204020204" pitchFamily="34" charset="-122"/>
                <a:ea typeface="微软雅黑" panose="020b0503020204020204" pitchFamily="34" charset="-122"/>
              </a:rPr>
              <a:t>考点二　弹力及弹簧测力计</a:t>
            </a:r>
            <a:endParaRPr lang="zh-CN" altLang="en-US" sz="2800" b="1" spc="150">
              <a:solidFill>
                <a:srgbClr val="1CB691"/>
              </a:solidFill>
              <a:latin typeface="微软雅黑" panose="020b0503020204020204" pitchFamily="34" charset="-122"/>
              <a:ea typeface="微软雅黑" panose="020b0503020204020204" pitchFamily="34" charset="-122"/>
            </a:endParaRPr>
          </a:p>
        </p:txBody>
      </p:sp>
      <p:graphicFrame>
        <p:nvGraphicFramePr>
          <p:cNvPr id="4" name="表格 3"/>
          <p:cNvGraphicFramePr>
            <a:graphicFrameLocks noGrp="1"/>
          </p:cNvGraphicFramePr>
          <p:nvPr/>
        </p:nvGraphicFramePr>
        <p:xfrm>
          <a:off x="951670" y="1572406"/>
          <a:ext cx="10644262" cy="3986859"/>
        </p:xfrm>
        <a:graphic>
          <a:graphicData uri="http://schemas.openxmlformats.org/drawingml/2006/table">
            <a:tbl>
              <a:tblPr/>
              <a:tblGrid>
                <a:gridCol w="1571636"/>
                <a:gridCol w="9072626"/>
              </a:tblGrid>
              <a:tr h="722395">
                <a:tc>
                  <a:txBody>
                    <a:bodyPr vert="horz" wrap="square"/>
                    <a:lstStyle/>
                    <a:p>
                      <a:pPr algn="ctr">
                        <a:lnSpc>
                          <a:spcPct val="150000"/>
                        </a:lnSpc>
                        <a:spcAft>
                          <a:spcPct val="0"/>
                        </a:spcAft>
                      </a:pPr>
                      <a:r>
                        <a:rPr lang="zh-CN" sz="2400" b="1" kern="100">
                          <a:solidFill>
                            <a:srgbClr val="000000"/>
                          </a:solidFill>
                          <a:latin typeface="微软雅黑" panose="020b0503020204020204" pitchFamily="34" charset="-122"/>
                          <a:ea typeface="微软雅黑" panose="020b0503020204020204" pitchFamily="34" charset="-122"/>
                          <a:cs typeface="Times New Roman" panose="02020603050405020304"/>
                        </a:rPr>
                        <a:t>弹力</a:t>
                      </a:r>
                      <a:endParaRPr lang="zh-CN" sz="2400" b="1"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chemeClr val="bg1">
                        <a:lumMod val="95000"/>
                      </a:schemeClr>
                    </a:solidFill>
                  </a:tcPr>
                </a:tc>
                <a:tc>
                  <a:txBody>
                    <a:bodyPr vert="horz" wrap="square"/>
                    <a:lstStyle/>
                    <a:p>
                      <a:pPr>
                        <a:lnSpc>
                          <a:spcPct val="150000"/>
                        </a:lnSpc>
                        <a:spcAft>
                          <a:spcPct val="0"/>
                        </a:spcAft>
                      </a:pP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　物体由于发生</a:t>
                      </a:r>
                      <a:r>
                        <a:rPr lang="zh-CN" sz="2400" u="sng" kern="10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而产生的力。产生条件：</a:t>
                      </a: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①</a:t>
                      </a: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两物体直接接触；</a:t>
                      </a: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②</a:t>
                      </a: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物体发生弹性形变</a:t>
                      </a: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 </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43896" marR="43896"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r>
              <a:tr h="2889579">
                <a:tc>
                  <a:txBody>
                    <a:bodyPr vert="horz" wrap="square"/>
                    <a:lstStyle/>
                    <a:p>
                      <a:pPr algn="ctr">
                        <a:lnSpc>
                          <a:spcPct val="150000"/>
                        </a:lnSpc>
                        <a:spcAft>
                          <a:spcPct val="0"/>
                        </a:spcAft>
                      </a:pPr>
                      <a:r>
                        <a:rPr lang="zh-CN" sz="2400" b="1" kern="100">
                          <a:solidFill>
                            <a:srgbClr val="000000"/>
                          </a:solidFill>
                          <a:latin typeface="微软雅黑" panose="020b0503020204020204" pitchFamily="34" charset="-122"/>
                          <a:ea typeface="微软雅黑" panose="020b0503020204020204" pitchFamily="34" charset="-122"/>
                          <a:cs typeface="Times New Roman" panose="02020603050405020304"/>
                        </a:rPr>
                        <a:t>常见</a:t>
                      </a:r>
                      <a:endParaRPr lang="zh-CN" sz="2400" b="1" kern="10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gn="ctr">
                        <a:lnSpc>
                          <a:spcPct val="150000"/>
                        </a:lnSpc>
                        <a:spcAft>
                          <a:spcPct val="0"/>
                        </a:spcAft>
                      </a:pPr>
                      <a:r>
                        <a:rPr lang="zh-CN" sz="2400" b="1" kern="100">
                          <a:solidFill>
                            <a:srgbClr val="000000"/>
                          </a:solidFill>
                          <a:latin typeface="微软雅黑" panose="020b0503020204020204" pitchFamily="34" charset="-122"/>
                          <a:ea typeface="微软雅黑" panose="020b0503020204020204" pitchFamily="34" charset="-122"/>
                          <a:cs typeface="Times New Roman" panose="02020603050405020304"/>
                        </a:rPr>
                        <a:t>弹力及</a:t>
                      </a:r>
                      <a:endParaRPr lang="zh-CN" sz="2400" b="1" kern="10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gn="ctr">
                        <a:lnSpc>
                          <a:spcPct val="150000"/>
                        </a:lnSpc>
                        <a:spcAft>
                          <a:spcPct val="0"/>
                        </a:spcAft>
                      </a:pPr>
                      <a:r>
                        <a:rPr lang="zh-CN" sz="2400" b="1" kern="100">
                          <a:solidFill>
                            <a:srgbClr val="000000"/>
                          </a:solidFill>
                          <a:latin typeface="微软雅黑" panose="020b0503020204020204" pitchFamily="34" charset="-122"/>
                          <a:ea typeface="微软雅黑" panose="020b0503020204020204" pitchFamily="34" charset="-122"/>
                          <a:cs typeface="Times New Roman" panose="02020603050405020304"/>
                        </a:rPr>
                        <a:t>示意图</a:t>
                      </a:r>
                      <a:endParaRPr lang="zh-CN" sz="2400" b="1"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chemeClr val="bg1">
                        <a:lumMod val="95000"/>
                      </a:schemeClr>
                    </a:solidFill>
                  </a:tcPr>
                </a:tc>
                <a:tc>
                  <a:txBody>
                    <a:bodyPr vert="horz" wrap="square"/>
                    <a:lstStyle/>
                    <a:p>
                      <a:pPr algn="ctr">
                        <a:lnSpc>
                          <a:spcPct val="150000"/>
                        </a:lnSpc>
                        <a:spcAft>
                          <a:spcPct val="0"/>
                        </a:spcAft>
                      </a:pPr>
                      <a:endPar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ct val="0"/>
                        </a:spcAft>
                      </a:pP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　</a:t>
                      </a:r>
                      <a:endParaRPr lang="en-US" altLang="zh-CN" sz="2400" kern="100"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ct val="0"/>
                        </a:spcAft>
                      </a:pPr>
                      <a:endParaRPr lang="en-US" sz="2400" kern="100"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ct val="0"/>
                        </a:spcAft>
                      </a:pPr>
                      <a:r>
                        <a:rPr lang="en-US" sz="2400" kern="100" smtClean="0">
                          <a:solidFill>
                            <a:srgbClr val="000000"/>
                          </a:solidFill>
                          <a:latin typeface="微软雅黑" panose="020b0503020204020204" pitchFamily="34" charset="-122"/>
                          <a:ea typeface="微软雅黑" panose="020b0503020204020204" pitchFamily="34" charset="-122"/>
                          <a:cs typeface="Times New Roman" panose="02020603050405020304"/>
                        </a:rPr>
                        <a:t>①</a:t>
                      </a: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画出桌面受到的压力和书受到的支持力；</a:t>
                      </a: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②</a:t>
                      </a: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画出小球受到绳拉力的示意图；</a:t>
                      </a: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③</a:t>
                      </a: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画出压缩的弹簧对物块的弹力</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43896" marR="43896"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r>
            </a:tbl>
          </a:graphicData>
        </a:graphic>
      </p:graphicFrame>
      <p:pic>
        <p:nvPicPr>
          <p:cNvPr id="104450" name="QZ13.EPS"/>
          <p:cNvPicPr>
            <a:picLocks noChangeAspect="1" noChangeArrowheads="1"/>
          </p:cNvPicPr>
          <p:nvPr/>
        </p:nvPicPr>
        <p:blipFill>
          <a:blip r:embed="rId2"/>
          <a:stretch>
            <a:fillRect/>
          </a:stretch>
        </p:blipFill>
        <p:spPr bwMode="auto">
          <a:xfrm>
            <a:off x="2951934" y="2929728"/>
            <a:ext cx="4797062" cy="1214446"/>
          </a:xfrm>
          <a:prstGeom prst="rect">
            <a:avLst/>
          </a:prstGeom>
          <a:noFill/>
        </p:spPr>
      </p:pic>
      <p:sp>
        <p:nvSpPr>
          <p:cNvPr id="6" name="文本框 1"/>
          <p:cNvSpPr txBox="1">
            <a:spLocks noChangeArrowheads="1"/>
          </p:cNvSpPr>
          <p:nvPr/>
        </p:nvSpPr>
        <p:spPr bwMode="auto">
          <a:xfrm>
            <a:off x="5023636" y="1511045"/>
            <a:ext cx="1303809" cy="561427"/>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2400" b="1" smtClean="0">
                <a:solidFill>
                  <a:srgbClr val="A50021"/>
                </a:solidFill>
                <a:latin typeface="微软雅黑" panose="020b0503020204020204" pitchFamily="34" charset="-122"/>
                <a:ea typeface="微软雅黑" panose="020b0503020204020204" pitchFamily="34" charset="-122"/>
              </a:rPr>
              <a:t>弹性形变</a:t>
            </a:r>
            <a:endParaRPr lang="en-US" altLang="zh-CN" sz="2400" b="1">
              <a:solidFill>
                <a:srgbClr val="A50021"/>
              </a:solidFill>
              <a:latin typeface="微软雅黑" panose="020b0503020204020204" pitchFamily="34" charset="-122"/>
              <a:ea typeface="微软雅黑" panose="020b0503020204020204" pitchFamily="34" charset="-122"/>
            </a:endParaRPr>
          </a:p>
        </p:txBody>
      </p:sp>
      <p:sp>
        <p:nvSpPr>
          <p:cNvPr id="8" name="文本框 1"/>
          <p:cNvSpPr txBox="1">
            <a:spLocks noChangeArrowheads="1"/>
          </p:cNvSpPr>
          <p:nvPr/>
        </p:nvSpPr>
        <p:spPr bwMode="auto">
          <a:xfrm>
            <a:off x="8809850" y="4929992"/>
            <a:ext cx="688256" cy="561427"/>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2400" b="1" smtClean="0">
                <a:solidFill>
                  <a:srgbClr val="A50021"/>
                </a:solidFill>
                <a:latin typeface="微软雅黑" panose="020b0503020204020204" pitchFamily="34" charset="-122"/>
                <a:ea typeface="微软雅黑" panose="020b0503020204020204" pitchFamily="34" charset="-122"/>
              </a:rPr>
              <a:t>图略</a:t>
            </a:r>
            <a:endParaRPr lang="en-US" altLang="zh-CN" sz="2400" b="1">
              <a:solidFill>
                <a:srgbClr val="A50021"/>
              </a:solidFill>
              <a:latin typeface="微软雅黑" panose="020b0503020204020204" pitchFamily="34" charset="-122"/>
              <a:ea typeface="微软雅黑" panose="020b0503020204020204" pitchFamily="34" charset="-122"/>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tags/tag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2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3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4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4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5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7.xml><?xml version="1.0" encoding="utf-8"?>
<p:tagLst xmlns:p="http://schemas.openxmlformats.org/presentationml/2006/main">
  <p:tag name="KSO_WM_BEAUTIFY_FLAG" val="#wm#"/>
  <p:tag name="KSO_WM_TAG_VERSION" val="1.0"/>
  <p:tag name="KSO_WM_TEMPLATE_CATEGORY" val="custom"/>
  <p:tag name="KSO_WM_TEMPLATE_INDEX" val="20205081"/>
  <p:tag name="KSO_WM_UNIT_COMPATIBLE" val="0"/>
  <p:tag name="KSO_WM_UNIT_DIAGRAM_ISNUMVISUAL" val="0"/>
  <p:tag name="KSO_WM_UNIT_DIAGRAM_ISREFERUNIT" val="0"/>
  <p:tag name="KSO_WM_UNIT_HIGHLIGHT" val="0"/>
  <p:tag name="KSO_WM_UNIT_ID" val="_0**"/>
  <p:tag name="KSO_WM_UNIT_LAYERLEVEL" val="1"/>
</p:tagLst>
</file>

<file path=ppt/tags/tag58.xml><?xml version="1.0" encoding="utf-8"?>
<p:tagLst xmlns:p="http://schemas.openxmlformats.org/presentationml/2006/main">
  <p:tag name="KSO_WM_BEAUTIFY_FLAG" val="#wm#"/>
  <p:tag name="KSO_WM_TAG_VERSION" val="1.0"/>
  <p:tag name="KSO_WM_TEMPLATE_CATEGORY" val="custom"/>
  <p:tag name="KSO_WM_TEMPLATE_INDEX" val="20205081"/>
  <p:tag name="KSO_WM_UNIT_COMPATIBLE" val="0"/>
  <p:tag name="KSO_WM_UNIT_DIAGRAM_ISNUMVISUAL" val="0"/>
  <p:tag name="KSO_WM_UNIT_DIAGRAM_ISREFERUNIT" val="0"/>
  <p:tag name="KSO_WM_UNIT_HIGHLIGHT" val="0"/>
  <p:tag name="KSO_WM_UNIT_ID" val="_0**"/>
  <p:tag name="KSO_WM_UNIT_LAYERLEVEL" val="1"/>
</p:tagLst>
</file>

<file path=ppt/tags/tag5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6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6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62.xml><?xml version="1.0" encoding="utf-8"?>
<p:tagLst xmlns:p="http://schemas.openxmlformats.org/presentationml/2006/main">
  <p:tag name="KSO_WM_BEAUTIFY_FLAG" val="#wm#"/>
  <p:tag name="KSO_WM_TAG_VERSION" val="1.0"/>
  <p:tag name="KSO_WM_TEMPLATE_CATEGORY" val="custom"/>
  <p:tag name="KSO_WM_TEMPLATE_COLOR_TYPE" val="1"/>
  <p:tag name="KSO_WM_TEMPLATE_INDEX" val="20205081"/>
  <p:tag name="KSO_WM_TEMPLATE_MASTER_TYPE" val="0"/>
  <p:tag name="KSO_WM_TEMPLATE_SUBCATEGORY" val="19"/>
  <p:tag name="KSO_WM_TEMPLATE_THUMBS_INDEX" val="1、4、7、12、13、14、15、16、17、18、20、24、25、28、33、36、40、43、44"/>
  <p:tag name="KSO_WM_UNIT_SHOW_EDIT_AREA_INDICATION" val="1"/>
</p:tagLst>
</file>

<file path=ppt/tags/tag63.xml><?xml version="1.0" encoding="utf-8"?>
<p:tagLst xmlns:p="http://schemas.openxmlformats.org/presentationml/2006/main">
  <p:tag name="AS_OS" val="Unix 3.10 unknown"/>
  <p:tag name="AS_RELEASE_DATE" val="2020.11.30"/>
  <p:tag name="AS_TITLE" val="Aspose.Slides for Java"/>
  <p:tag name="AS_VERSION" val="20.11"/>
</p:tagLst>
</file>

<file path=ppt/tags/tag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heme/theme1.xml><?xml version="1.0" encoding="utf-8"?>
<a:theme xmlns:r="http://schemas.openxmlformats.org/officeDocument/2006/relationships" xmlns:a="http://schemas.openxmlformats.org/drawingml/2006/main" name="自定义设计方案">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Paragraphs>439</Paragraphs>
  <Slides>80</Slides>
  <Notes>44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80</vt:i4>
      </vt:variant>
    </vt:vector>
  </HeadingPairs>
  <TitlesOfParts>
    <vt:vector size="86" baseType="lpstr">
      <vt:lpstr>Arial</vt:lpstr>
      <vt:lpstr>微软雅黑</vt:lpstr>
      <vt:lpstr>Wingdings</vt:lpstr>
      <vt:lpstr>Calibri</vt:lpstr>
      <vt:lpstr>Times New Roman</vt:lpstr>
      <vt:lpstr>自定义设计方案</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20.1100</AppVersion>
  <TotalTime>0</TotalTime>
  <Application>Aspose.Slides for Java</Applicat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Printed>2021-02-05T09:39:23Z</cp:lastPrinted>
  <dcterms:created xsi:type="dcterms:W3CDTF">2021-02-05T09:39:23Z</dcterms:created>
  <dcterms:modified xsi:type="dcterms:W3CDTF">2021-02-05T01:39:34Z</dcterms:modified>
</cp:coreProperties>
</file>

<file path=docProps/custom.xml><?xml version="1.0" encoding="utf-8"?>
<Properties xmlns:vt="http://schemas.openxmlformats.org/officeDocument/2006/docPropsVTypes" xmlns="http://schemas.openxmlformats.org/officeDocument/2006/custom-properties">
  <property fmtid="{D5CDD505-2E9C-101B-9397-08002B2CF9AE}" pid="2" name="album">
    <vt:lpwstr>rbm.xkw.com</vt:lpwstr>
  </property>
  <property fmtid="{D5CDD505-2E9C-101B-9397-08002B2CF9AE}" pid="3" name="author">
    <vt:lpwstr>rbm.xkw.com</vt:lpwstr>
  </property>
  <property fmtid="{D5CDD505-2E9C-101B-9397-08002B2CF9AE}" pid="4" name="company">
    <vt:lpwstr>学科网</vt:lpwstr>
  </property>
  <property fmtid="{D5CDD505-2E9C-101B-9397-08002B2CF9AE}" pid="5" name="copyright">
    <vt:lpwstr>学科网版权所有</vt:lpwstr>
  </property>
</Properties>
</file>