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2" r:id="rId10"/>
    <p:sldId id="267" r:id="rId11"/>
    <p:sldId id="268" r:id="rId12"/>
    <p:sldId id="260" r:id="rId13"/>
    <p:sldId id="261" r:id="rId14"/>
    <p:sldId id="272" r:id="rId15"/>
    <p:sldId id="269" r:id="rId16"/>
    <p:sldId id="270" r:id="rId17"/>
    <p:sldId id="271" r:id="rId18"/>
    <p:sldId id="273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3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E5EEC9-A737-9063-0524-E9BFFBA02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60A151-3D72-2FF9-82DD-0B2F0F4B0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BD9CEF-476D-262D-7246-7C45033A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D14B-2EA7-42E0-AFE9-D44CCC9A1944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4A65D1-E712-505C-6AEA-130AA0A62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AD56BA-6931-54AE-06E0-9B382FF5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CF5B9-5260-479D-8AA6-8F8699C456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11086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B37C43-B566-02F4-476D-9177C8750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5B99A4-51A6-63F1-3874-7F153DC42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2106EE-0630-68D4-35BB-0C962DDAB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D14B-2EA7-42E0-AFE9-D44CCC9A1944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C960BA-A38D-04E5-CA34-DA36037F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058E14-9C47-5B0F-A738-B8BBE29D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CF5B9-5260-479D-8AA6-8F8699C456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4198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98CAD92-8447-AA2D-C890-E1106DF446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794B3E6-6650-675F-5D07-3DA566378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CF810A-60DA-7C62-0460-AFB2E1363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D14B-2EA7-42E0-AFE9-D44CCC9A1944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E454EB-1C82-DA68-F2CB-5EA2834BB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D83864-D8B6-71F9-0022-DB539B0B0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CF5B9-5260-479D-8AA6-8F8699C456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1809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2452AC-1E93-8F5E-7116-5A6115DC4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C4CCD0-709E-392C-F97A-BD2E8AB99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A33018-0815-BC8E-2620-8A6429029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D14B-2EA7-42E0-AFE9-D44CCC9A1944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53D1DF-B092-1DD5-2899-C1E8CBDFB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E5E82F-E531-E9D1-8E4C-7B950313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CF5B9-5260-479D-8AA6-8F8699C456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9067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7A8A08-EBD9-8F35-E693-D3962AB39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38EFDD-42B3-FF9F-F6B3-4137A5132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931A06-76B7-AF14-1115-71905640D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D14B-2EA7-42E0-AFE9-D44CCC9A1944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7CD2DF-45EF-2074-C369-943E0C7EC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485297-B0AB-096E-E72B-35142E78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CF5B9-5260-479D-8AA6-8F8699C456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693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26932B-3C28-89F3-44CA-E2DE048A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8C6E98-5FDE-FA6A-8338-BA014CA92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FE69C61-7907-A5CC-CB6F-6B11E85B7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067EAD-FAB7-37A9-0E4D-7099AC22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D14B-2EA7-42E0-AFE9-D44CCC9A1944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BB15C1-6B84-DB5C-9750-351AF5F3F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EFB9D0-7265-5CDF-2FC4-3B6E4B7E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CF5B9-5260-479D-8AA6-8F8699C456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3298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4B8764-11E2-0462-1D11-E50E0A73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A14024-AD08-86BB-B228-88661C27A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C28CFD-7C22-342E-BAA4-122A095FA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D25157E-9ED2-6777-B92D-45651EFC93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3F6293C-0BE9-60C3-A620-F8AA89126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75269B4-0664-7738-D50A-B3E5211A9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D14B-2EA7-42E0-AFE9-D44CCC9A1944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6C90CAB-8B4D-921B-FF21-E70F726C4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774B88A-710B-3036-A3D8-7370A6D3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CF5B9-5260-479D-8AA6-8F8699C456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89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79595F-E6C1-28AF-3C59-05C529999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FD322A4-8EA0-D46D-18C7-1A55ED39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D14B-2EA7-42E0-AFE9-D44CCC9A1944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F03C9A7-9162-688C-ED4C-22A2A81CE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6A479A-A827-6753-3613-4DA12003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CF5B9-5260-479D-8AA6-8F8699C456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4228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3AEC81-9A61-1833-1A13-36EDFF6E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D14B-2EA7-42E0-AFE9-D44CCC9A1944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DC0D28F-238A-BF73-87B5-C0144C61E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B4C4AA-0885-DF0F-F91A-6683B669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CF5B9-5260-479D-8AA6-8F8699C456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13279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BB786F-5F69-C6BC-5250-5DF50D30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C93838-D2B2-BA6E-137B-1C46CBE57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9C43198-14CB-A92C-7FF7-1182C28AF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57D19D-40D9-A942-9154-C94A330E4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D14B-2EA7-42E0-AFE9-D44CCC9A1944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7B5D38-B1D6-303D-7CA6-5B3186EC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221309-E8CE-5C17-98A7-93C64CEB0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CF5B9-5260-479D-8AA6-8F8699C456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94021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125DF3-A4C3-9CF7-DE55-F5751FBF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7C42BB3-DA39-9AE8-692A-986F0355C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853296-8BA9-34A5-9FD8-1399DC6EA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1A72D8-EF16-9A4D-4B7F-E170592E4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D14B-2EA7-42E0-AFE9-D44CCC9A1944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25BF0C-BDB8-A144-7F5F-2640A571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F64952-4036-DABC-6C58-27E3B5C66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CF5B9-5260-479D-8AA6-8F8699C456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69593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D1858FC-8080-0F10-112A-FD8015F94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DB0AAA-9DAB-7F29-98D8-A495B6E92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66EFCD-1AD2-8B1B-5AF5-D9D038ECF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DD14B-2EA7-42E0-AFE9-D44CCC9A1944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5F33F1-6D68-5388-92D5-3EBF09BCC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B9F466-23A5-A289-BF4B-4994DCC65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CF5B9-5260-479D-8AA6-8F8699C4561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69904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.png"/><Relationship Id="rId5" Type="http://schemas.openxmlformats.org/officeDocument/2006/relationships/tags" Target="../tags/tag6.xml"/><Relationship Id="rId10" Type="http://schemas.openxmlformats.org/officeDocument/2006/relationships/image" Target="file:///D:\qq&#25991;&#20214;\712321467\Image\C2C\Image2\%7b75232B38-A165-1FB7-499C-2E1C792CACB5%7d.png" TargetMode="External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hyperlink" Target="&#22266;&#20307;&#25193;&#25955;&#29616;&#35937;.mp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hyperlink" Target="&#28082;&#20307;&#25193;&#25955;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28082;&#20307;&#30340;&#25193;&#25955;&#36895;&#24230;&#19982;&#28201;&#24230;&#26377;&#20851;-_&#26631;&#28165;.mp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7C6290-17DD-3490-BF4D-01587F2AB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925" y="3123909"/>
            <a:ext cx="9144000" cy="1459098"/>
          </a:xfrm>
        </p:spPr>
        <p:txBody>
          <a:bodyPr/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19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讲 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从粒子到宇宙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DB47A93-B371-8FA3-F363-0E923F6A1112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611378" y="1285358"/>
            <a:ext cx="9939908" cy="1022587"/>
            <a:chOff x="150287" y="385641"/>
            <a:chExt cx="2501481" cy="608682"/>
          </a:xfrm>
        </p:grpSpPr>
        <p:sp>
          <p:nvSpPr>
            <p:cNvPr id="4" name="Shape 108">
              <a:extLst>
                <a:ext uri="{FF2B5EF4-FFF2-40B4-BE49-F238E27FC236}">
                  <a16:creationId xmlns:a16="http://schemas.microsoft.com/office/drawing/2014/main" id="{5227DE8D-170C-80CF-CFD0-3D0FD9B6EF3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50287" y="409549"/>
              <a:ext cx="2310500" cy="584774"/>
            </a:xfrm>
            <a:prstGeom prst="rect">
              <a:avLst/>
            </a:prstGeom>
            <a:solidFill>
              <a:srgbClr val="007E27">
                <a:alpha val="80000"/>
              </a:srgbClr>
            </a:solidFill>
            <a:ln w="12700">
              <a:noFill/>
              <a:miter lim="4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BAF85D85-9E23-6935-CDE3-7F527D33461C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246611" y="385641"/>
              <a:ext cx="2405157" cy="421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2025</a:t>
              </a:r>
              <a:r>
                <a: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年中考物理基础知识复习课件</a:t>
              </a:r>
            </a:p>
          </p:txBody>
        </p:sp>
      </p:grpSp>
      <p:pic>
        <p:nvPicPr>
          <p:cNvPr id="7" name="图片 1073743875" descr="学科网 zxxk.com">
            <a:extLst>
              <a:ext uri="{FF2B5EF4-FFF2-40B4-BE49-F238E27FC236}">
                <a16:creationId xmlns:a16="http://schemas.microsoft.com/office/drawing/2014/main" id="{49D0BEF2-FF85-4403-7092-2C570E322A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r:link="rId1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4CE90B0-E8AE-A9D1-2F23-755AAFC981C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82" b="90000" l="1250" r="90000">
                        <a14:foregroundMark x1="9667" y1="2182" x2="11000" y2="13727"/>
                        <a14:foregroundMark x1="4917" y1="4091" x2="5083" y2="19455"/>
                        <a14:foregroundMark x1="1250" y1="4364" x2="1250" y2="4364"/>
                        <a14:foregroundMark x1="6583" y1="62727" x2="6583" y2="62727"/>
                        <a14:foregroundMark x1="10417" y1="61818" x2="10417" y2="61818"/>
                        <a14:foregroundMark x1="10583" y1="64636" x2="10583" y2="64636"/>
                        <a14:foregroundMark x1="12417" y1="63000" x2="12417" y2="63000"/>
                        <a14:foregroundMark x1="10000" y1="62818" x2="10000" y2="62818"/>
                        <a14:foregroundMark x1="21417" y1="37364" x2="33583" y2="60364"/>
                        <a14:foregroundMark x1="23250" y1="17273" x2="30833" y2="41000"/>
                        <a14:foregroundMark x1="23083" y1="4909" x2="12583" y2="31091"/>
                        <a14:foregroundMark x1="32833" y1="39000" x2="30667" y2="40000"/>
                        <a14:foregroundMark x1="30333" y1="40000" x2="26750" y2="48182"/>
                        <a14:backgroundMark x1="29167" y1="5636" x2="31167" y2="21182"/>
                        <a14:backgroundMark x1="26250" y1="12273" x2="26250" y2="12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642" b="30168"/>
          <a:stretch>
            <a:fillRect/>
          </a:stretch>
        </p:blipFill>
        <p:spPr>
          <a:xfrm>
            <a:off x="-50798" y="0"/>
            <a:ext cx="1662176" cy="325748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AAFFFE7-F212-D448-87FF-395F9B4A1B2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64" b="90364" l="10000" r="99750">
                        <a14:foregroundMark x1="38250" y1="6091" x2="96583" y2="8727"/>
                        <a14:foregroundMark x1="91750" y1="17273" x2="80250" y2="86545"/>
                        <a14:foregroundMark x1="98500" y1="2091" x2="99750" y2="72000"/>
                        <a14:foregroundMark x1="78333" y1="58364" x2="74333" y2="68000"/>
                        <a14:foregroundMark x1="74750" y1="78000" x2="84917" y2="90364"/>
                        <a14:foregroundMark x1="38917" y1="4182" x2="36000" y2="1364"/>
                        <a14:foregroundMark x1="27167" y1="11000" x2="61000" y2="31636"/>
                        <a14:foregroundMark x1="52000" y1="24818" x2="44833" y2="29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22679" y="2588682"/>
            <a:ext cx="4454941" cy="4083697"/>
          </a:xfrm>
          <a:prstGeom prst="rect">
            <a:avLst/>
          </a:prstGeom>
        </p:spPr>
      </p:pic>
      <p:pic>
        <p:nvPicPr>
          <p:cNvPr id="10" name="图片 1073743875" descr="学科网 zxxk.com">
            <a:extLst>
              <a:ext uri="{FF2B5EF4-FFF2-40B4-BE49-F238E27FC236}">
                <a16:creationId xmlns:a16="http://schemas.microsoft.com/office/drawing/2014/main" id="{41935C82-1207-DA05-2627-0CF3C2516DA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r:link="rId1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50691517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DD8219D-4500-E546-1A92-D7E0B9C05181}"/>
              </a:ext>
            </a:extLst>
          </p:cNvPr>
          <p:cNvSpPr txBox="1"/>
          <p:nvPr/>
        </p:nvSpPr>
        <p:spPr>
          <a:xfrm>
            <a:off x="1395561" y="1272983"/>
            <a:ext cx="877570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1D41D5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例</a:t>
            </a:r>
            <a:r>
              <a:rPr lang="en-US" altLang="zh-CN" sz="2800" b="1">
                <a:solidFill>
                  <a:srgbClr val="1D41D5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sz="2600" b="1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charset="-122"/>
              </a:rPr>
              <a:t>下列关于分子间的作用力的说法中正确的是（　　）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A．一根铁棒很难被拉断，这说明铁棒的分子间只存在引力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B．液体非常容易流动，这说明液体分子间主要是斥力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C．气体很容易被压缩的原因是因为气体分子间没有作用力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D．分子间的距离减小，分子间的引力和斥力都增大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DB8FCA-27CD-76F5-CE74-2AADDCF5FE2C}"/>
              </a:ext>
            </a:extLst>
          </p:cNvPr>
          <p:cNvSpPr txBox="1"/>
          <p:nvPr/>
        </p:nvSpPr>
        <p:spPr>
          <a:xfrm flipH="1">
            <a:off x="8975397" y="1419642"/>
            <a:ext cx="343376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031D074-3BF1-3EEB-7C29-365378F232F2}"/>
              </a:ext>
            </a:extLst>
          </p:cNvPr>
          <p:cNvSpPr/>
          <p:nvPr/>
        </p:nvSpPr>
        <p:spPr>
          <a:xfrm>
            <a:off x="3525986" y="1446973"/>
            <a:ext cx="2320925" cy="49466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93278A6-1612-4BCD-84EE-3A4F5487C9E4}"/>
              </a:ext>
            </a:extLst>
          </p:cNvPr>
          <p:cNvSpPr/>
          <p:nvPr/>
        </p:nvSpPr>
        <p:spPr>
          <a:xfrm>
            <a:off x="7113736" y="1446973"/>
            <a:ext cx="723265" cy="49466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15DE200-BF16-96CC-AC5F-C9CDC0BFDB7F}"/>
              </a:ext>
            </a:extLst>
          </p:cNvPr>
          <p:cNvSpPr/>
          <p:nvPr/>
        </p:nvSpPr>
        <p:spPr>
          <a:xfrm>
            <a:off x="8336746" y="2050858"/>
            <a:ext cx="1621155" cy="49466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FBF56BB-C654-6DA9-0BD4-9FFF317DD0F8}"/>
              </a:ext>
            </a:extLst>
          </p:cNvPr>
          <p:cNvSpPr/>
          <p:nvPr/>
        </p:nvSpPr>
        <p:spPr>
          <a:xfrm>
            <a:off x="7678886" y="2713798"/>
            <a:ext cx="1726565" cy="41021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374F239-DB27-4963-AB48-0BDBBDA90991}"/>
              </a:ext>
            </a:extLst>
          </p:cNvPr>
          <p:cNvSpPr/>
          <p:nvPr/>
        </p:nvSpPr>
        <p:spPr>
          <a:xfrm>
            <a:off x="8345001" y="3289108"/>
            <a:ext cx="1767205" cy="43370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4233915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09C5DFD-E815-B1D2-B43C-73CF24AF2509}"/>
              </a:ext>
            </a:extLst>
          </p:cNvPr>
          <p:cNvSpPr txBox="1"/>
          <p:nvPr/>
        </p:nvSpPr>
        <p:spPr>
          <a:xfrm>
            <a:off x="691038" y="773536"/>
            <a:ext cx="10810081" cy="29685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1D41D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黑体" panose="02010609060101010101" pitchFamily="49" charset="-122"/>
                <a:sym typeface="+mn-ea"/>
              </a:rPr>
              <a:t>例 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黑体" panose="02010609060101010101" pitchFamily="49" charset="-122"/>
                <a:sym typeface="+mn-ea"/>
              </a:rPr>
              <a:t>（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黑体" panose="02010609060101010101" pitchFamily="49" charset="-122"/>
                <a:sym typeface="+mn-ea"/>
              </a:rPr>
              <a:t>1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黑体" panose="02010609060101010101" pitchFamily="49" charset="-122"/>
                <a:sym typeface="+mn-ea"/>
              </a:rPr>
              <a:t>）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charset="-122"/>
              </a:rPr>
              <a:t>荷叶上两滴水珠接触时，能自动结合成一滴较大的水珠，这一事实说明分子间存在着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charset="-122"/>
              </a:rPr>
              <a:t>____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charset="-122"/>
              </a:rPr>
              <a:t>。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charset="-122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charset="-122"/>
              </a:rPr>
              <a:t>）如右图所示，封闭在注射器筒内的空气很容易被压缩，这实验说明分子间有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charset="-122"/>
              </a:rPr>
              <a:t>_____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charset="-122"/>
              </a:rPr>
              <a:t>，压缩到一定程度就很难再压缩，这是因为分子间有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charset="-122"/>
              </a:rPr>
              <a:t>____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charset="-122"/>
              </a:rPr>
              <a:t>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B58C83B-23C1-C819-C1FD-C422F50FE157}"/>
              </a:ext>
            </a:extLst>
          </p:cNvPr>
          <p:cNvSpPr txBox="1"/>
          <p:nvPr/>
        </p:nvSpPr>
        <p:spPr>
          <a:xfrm>
            <a:off x="6738397" y="1516541"/>
            <a:ext cx="803425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引力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07149AF-5F33-6CF1-13D0-0A8D978482D0}"/>
              </a:ext>
            </a:extLst>
          </p:cNvPr>
          <p:cNvSpPr txBox="1"/>
          <p:nvPr/>
        </p:nvSpPr>
        <p:spPr>
          <a:xfrm>
            <a:off x="4517580" y="2579475"/>
            <a:ext cx="803425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间隙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A05AB4E-5317-7875-E43D-62E9794FDCA8}"/>
              </a:ext>
            </a:extLst>
          </p:cNvPr>
          <p:cNvSpPr txBox="1"/>
          <p:nvPr/>
        </p:nvSpPr>
        <p:spPr>
          <a:xfrm>
            <a:off x="3980687" y="3198812"/>
            <a:ext cx="10737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斥力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D347CF2-B30A-5414-D233-E80FF9525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532" y="3416198"/>
            <a:ext cx="3532246" cy="244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68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A716330-2375-71F0-D76E-CD33E67B03DC}"/>
              </a:ext>
            </a:extLst>
          </p:cNvPr>
          <p:cNvSpPr txBox="1"/>
          <p:nvPr/>
        </p:nvSpPr>
        <p:spPr>
          <a:xfrm>
            <a:off x="135565" y="107729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>
                <a:solidFill>
                  <a:srgbClr val="00808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分子动理论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6EB59D5-B0B3-87D4-A7C7-D39508597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679" y="1807206"/>
            <a:ext cx="9815316" cy="216321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常见的物质是由大量的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分子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、原子构成的。</a:t>
            </a:r>
            <a:endParaRPr lang="en-US" altLang="zh-CN" sz="28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物质内的分子在不停地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无规则运动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</a:rPr>
              <a:t>分子之间存在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引力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</a:rPr>
              <a:t>和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斥力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826973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FCE7E52-D9B1-A315-CBB7-D4339773EEF5}"/>
              </a:ext>
            </a:extLst>
          </p:cNvPr>
          <p:cNvSpPr txBox="1"/>
          <p:nvPr/>
        </p:nvSpPr>
        <p:spPr>
          <a:xfrm>
            <a:off x="645928" y="256585"/>
            <a:ext cx="6097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>
                <a:solidFill>
                  <a:srgbClr val="00808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摩擦起电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4264FBA-EA5F-FF14-46D9-175C347DC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4123" y="1203535"/>
            <a:ext cx="2835798" cy="191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2">
            <a:extLst>
              <a:ext uri="{FF2B5EF4-FFF2-40B4-BE49-F238E27FC236}">
                <a16:creationId xmlns:a16="http://schemas.microsoft.com/office/drawing/2014/main" id="{9C2521A8-ECC4-832F-B33E-D2019E787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837" y="3293471"/>
            <a:ext cx="30503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</a:rPr>
              <a:t>实验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</a:rPr>
              <a:t>：与头发摩擦过的梳子能吸起纸屑</a:t>
            </a:r>
          </a:p>
        </p:txBody>
      </p:sp>
      <p:pic>
        <p:nvPicPr>
          <p:cNvPr id="7" name="图片 5127">
            <a:extLst>
              <a:ext uri="{FF2B5EF4-FFF2-40B4-BE49-F238E27FC236}">
                <a16:creationId xmlns:a16="http://schemas.microsoft.com/office/drawing/2014/main" id="{EE595897-0364-A488-F01E-33969E296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8856" y="1203535"/>
            <a:ext cx="1622555" cy="192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4">
            <a:extLst>
              <a:ext uri="{FF2B5EF4-FFF2-40B4-BE49-F238E27FC236}">
                <a16:creationId xmlns:a16="http://schemas.microsoft.com/office/drawing/2014/main" id="{4A218F0F-3211-9389-1F4C-1818FD2CA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096" y="3327204"/>
            <a:ext cx="29522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</a:rPr>
              <a:t>实验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</a:rPr>
              <a:t>：与毛皮摩擦过的气球能吸起头发</a:t>
            </a:r>
          </a:p>
        </p:txBody>
      </p:sp>
      <p:pic>
        <p:nvPicPr>
          <p:cNvPr id="9" name="图片 5123">
            <a:extLst>
              <a:ext uri="{FF2B5EF4-FFF2-40B4-BE49-F238E27FC236}">
                <a16:creationId xmlns:a16="http://schemas.microsoft.com/office/drawing/2014/main" id="{9D24E207-057C-7A7C-DCE4-D52884D89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4371" y="1186312"/>
            <a:ext cx="2030083" cy="187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4743543E-BF93-6DA6-54BD-95556E260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346" y="3317679"/>
            <a:ext cx="3035591" cy="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</a:rPr>
              <a:t>实验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</a:rPr>
              <a:t>：与毛皮摩擦过的气球能吸引水流</a:t>
            </a:r>
          </a:p>
        </p:txBody>
      </p:sp>
      <p:sp>
        <p:nvSpPr>
          <p:cNvPr id="11" name="文本框 6159">
            <a:extLst>
              <a:ext uri="{FF2B5EF4-FFF2-40B4-BE49-F238E27FC236}">
                <a16:creationId xmlns:a16="http://schemas.microsoft.com/office/drawing/2014/main" id="{718F400C-08A8-00CC-9084-51EF5B610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924" y="4312108"/>
            <a:ext cx="9978418" cy="1949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1.物体有吸引轻小物体的性质，我们就说物体带了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电荷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。</a:t>
            </a:r>
            <a:endParaRPr lang="en-US" altLang="zh-CN" sz="28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   带电体的性质： 能吸引轻小物体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2.用摩擦的方法使物体带电，叫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摩擦起电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31549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67C88E8-EDC2-8C8D-EF1D-0781871B7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50" y="813057"/>
            <a:ext cx="106087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</a:rPr>
              <a:t>不同物质的原子核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束缚电子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</a:rPr>
              <a:t>的本领不同。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C4F9099-A2CF-E371-0E03-62CABAF7A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099" y="250334"/>
            <a:ext cx="604943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</a:rPr>
              <a:t>摩擦起电的实质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45A87B-67CD-F9E1-AAC2-A53B3F680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099" y="3422878"/>
            <a:ext cx="10369549" cy="123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失去电子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</a:rPr>
              <a:t>的物体因为缺少电子而带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正电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</a:rPr>
              <a:t>；</a:t>
            </a:r>
          </a:p>
          <a:p>
            <a:pPr>
              <a:lnSpc>
                <a:spcPct val="140000"/>
              </a:lnSpc>
            </a:pPr>
            <a:r>
              <a:rPr lang="zh-CN" altLang="en-US" sz="28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得到电子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</a:rPr>
              <a:t>的物体因为有了多余电子而带等量的</a:t>
            </a:r>
            <a:r>
              <a:rPr lang="zh-CN" altLang="en-US" sz="28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负电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B7BA318-C828-5C4E-CCE8-75D3ACD84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099" y="4797367"/>
            <a:ext cx="10131273" cy="120068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170" tIns="46990" rIns="90170" bIns="469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</a:rPr>
              <a:t>摩擦起电并不是创造了电荷，只是电荷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从一个物体转移到另一个物体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</a:rPr>
              <a:t>，使正、负电荷分开。</a:t>
            </a:r>
          </a:p>
        </p:txBody>
      </p:sp>
      <p:sp>
        <p:nvSpPr>
          <p:cNvPr id="6" name="椭圆 14341">
            <a:extLst>
              <a:ext uri="{FF2B5EF4-FFF2-40B4-BE49-F238E27FC236}">
                <a16:creationId xmlns:a16="http://schemas.microsoft.com/office/drawing/2014/main" id="{6549B314-D6A9-994D-9C18-D0DE76F0B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250" y="1584429"/>
            <a:ext cx="1921933" cy="1435725"/>
          </a:xfrm>
          <a:prstGeom prst="roundRect">
            <a:avLst/>
          </a:prstGeom>
          <a:noFill/>
          <a:ln w="12700">
            <a:solidFill>
              <a:srgbClr val="228989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14342">
            <a:extLst>
              <a:ext uri="{FF2B5EF4-FFF2-40B4-BE49-F238E27FC236}">
                <a16:creationId xmlns:a16="http://schemas.microsoft.com/office/drawing/2014/main" id="{E0D3B2F3-2BA3-19AE-FC4B-2B1AE9204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267" y="1597666"/>
            <a:ext cx="1919816" cy="1422488"/>
          </a:xfrm>
          <a:prstGeom prst="roundRect">
            <a:avLst/>
          </a:prstGeom>
          <a:noFill/>
          <a:ln w="12700">
            <a:solidFill>
              <a:srgbClr val="228989"/>
            </a:solidFill>
            <a:prstDash val="dash"/>
            <a:round/>
          </a:ln>
        </p:spPr>
        <p:txBody>
          <a:bodyPr/>
          <a:lstStyle/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4343">
            <a:extLst>
              <a:ext uri="{FF2B5EF4-FFF2-40B4-BE49-F238E27FC236}">
                <a16:creationId xmlns:a16="http://schemas.microsoft.com/office/drawing/2014/main" id="{A0709EA4-1E46-1E0C-44A0-19BB18C09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200" y="1524544"/>
            <a:ext cx="197929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</a:rPr>
              <a:t>束缚电子</a:t>
            </a:r>
          </a:p>
          <a:p>
            <a:pPr algn="ctr"/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</a:rPr>
              <a:t>能力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弱</a:t>
            </a:r>
          </a:p>
          <a:p>
            <a:pPr algn="ctr"/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摩擦后失去电子</a:t>
            </a:r>
          </a:p>
        </p:txBody>
      </p:sp>
      <p:sp>
        <p:nvSpPr>
          <p:cNvPr id="9" name="文本框 14344">
            <a:extLst>
              <a:ext uri="{FF2B5EF4-FFF2-40B4-BE49-F238E27FC236}">
                <a16:creationId xmlns:a16="http://schemas.microsoft.com/office/drawing/2014/main" id="{893DB4F1-F949-0574-9F5A-0E4A1E0B6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217" y="1524739"/>
            <a:ext cx="195791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</a:rPr>
              <a:t>束缚电子</a:t>
            </a:r>
          </a:p>
          <a:p>
            <a:pPr algn="ctr"/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</a:rPr>
              <a:t>能力</a:t>
            </a:r>
            <a:r>
              <a:rPr lang="zh-CN" altLang="en-US" sz="24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强</a:t>
            </a:r>
          </a:p>
          <a:p>
            <a:pPr algn="ctr"/>
            <a:r>
              <a:rPr lang="zh-CN" altLang="en-US" sz="24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摩擦后得到电子</a:t>
            </a:r>
          </a:p>
        </p:txBody>
      </p:sp>
      <p:sp>
        <p:nvSpPr>
          <p:cNvPr id="10" name="右箭头 14345">
            <a:extLst>
              <a:ext uri="{FF2B5EF4-FFF2-40B4-BE49-F238E27FC236}">
                <a16:creationId xmlns:a16="http://schemas.microsoft.com/office/drawing/2014/main" id="{23B3C7BB-17C6-032F-52DF-E4765D1CD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684" y="2373877"/>
            <a:ext cx="1056217" cy="74612"/>
          </a:xfrm>
          <a:prstGeom prst="rightArrow">
            <a:avLst>
              <a:gd name="adj1" fmla="val 50000"/>
              <a:gd name="adj2" fmla="val 264887"/>
            </a:avLst>
          </a:prstGeom>
          <a:solidFill>
            <a:schemeClr val="accent1"/>
          </a:solidFill>
          <a:ln w="9525">
            <a:solidFill>
              <a:srgbClr val="228989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endParaRPr lang="zh-CN" altLang="en-US" sz="2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4346">
            <a:extLst>
              <a:ext uri="{FF2B5EF4-FFF2-40B4-BE49-F238E27FC236}">
                <a16:creationId xmlns:a16="http://schemas.microsoft.com/office/drawing/2014/main" id="{B9106744-2F9D-E6E6-0485-D666F47CA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317" y="1940490"/>
            <a:ext cx="19600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>
                <a:latin typeface="Times New Roman" panose="02020603050405020304" pitchFamily="18" charset="0"/>
                <a:ea typeface="楷体" panose="02010609060101010101" pitchFamily="49" charset="-122"/>
              </a:rPr>
              <a:t>电子</a:t>
            </a:r>
          </a:p>
        </p:txBody>
      </p:sp>
      <p:sp>
        <p:nvSpPr>
          <p:cNvPr id="12" name="文本框 14347">
            <a:extLst>
              <a:ext uri="{FF2B5EF4-FFF2-40B4-BE49-F238E27FC236}">
                <a16:creationId xmlns:a16="http://schemas.microsoft.com/office/drawing/2014/main" id="{B92E2A95-B430-000B-257F-E9BB4D683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600" y="3018566"/>
            <a:ext cx="10972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</a:rPr>
              <a:t>带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正电</a:t>
            </a:r>
            <a:endParaRPr lang="zh-CN" altLang="en-US" sz="24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文本框 14348">
            <a:extLst>
              <a:ext uri="{FF2B5EF4-FFF2-40B4-BE49-F238E27FC236}">
                <a16:creationId xmlns:a16="http://schemas.microsoft.com/office/drawing/2014/main" id="{903A7EFF-AF07-5E4F-FF69-C911A390C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9500" y="3018566"/>
            <a:ext cx="10972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</a:rPr>
              <a:t>带</a:t>
            </a:r>
            <a:r>
              <a:rPr lang="zh-CN" altLang="en-US" sz="24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负电</a:t>
            </a:r>
          </a:p>
        </p:txBody>
      </p:sp>
    </p:spTree>
    <p:extLst>
      <p:ext uri="{BB962C8B-B14F-4D97-AF65-F5344CB8AC3E}">
        <p14:creationId xmlns:p14="http://schemas.microsoft.com/office/powerpoint/2010/main" val="1235724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animBg="1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4A5E7B7-E953-0BD0-0789-090EDA760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43" y="901491"/>
            <a:ext cx="4151012" cy="2376000"/>
          </a:xfrm>
          <a:prstGeom prst="rect">
            <a:avLst/>
          </a:prstGeom>
        </p:spPr>
      </p:pic>
      <p:sp>
        <p:nvSpPr>
          <p:cNvPr id="6" name="文本框 7172">
            <a:extLst>
              <a:ext uri="{FF2B5EF4-FFF2-40B4-BE49-F238E27FC236}">
                <a16:creationId xmlns:a16="http://schemas.microsoft.com/office/drawing/2014/main" id="{1620D069-0979-B694-27B2-0544B825B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359" y="2913460"/>
            <a:ext cx="2386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</a:rPr>
              <a:t>橡胶棒被排斥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CAAA0EC-587B-4B44-1B74-A2D4E62787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452"/>
          <a:stretch>
            <a:fillRect/>
          </a:stretch>
        </p:blipFill>
        <p:spPr>
          <a:xfrm>
            <a:off x="5850452" y="1053000"/>
            <a:ext cx="4392305" cy="2376000"/>
          </a:xfrm>
          <a:prstGeom prst="rect">
            <a:avLst/>
          </a:prstGeom>
        </p:spPr>
      </p:pic>
      <p:sp>
        <p:nvSpPr>
          <p:cNvPr id="8" name="文本框 7172">
            <a:extLst>
              <a:ext uri="{FF2B5EF4-FFF2-40B4-BE49-F238E27FC236}">
                <a16:creationId xmlns:a16="http://schemas.microsoft.com/office/drawing/2014/main" id="{C4C6613B-6BFD-ECF7-DA64-3FFDAC403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3231" y="2967335"/>
            <a:ext cx="2386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</a:rPr>
              <a:t>橡胶棒被吸引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6363F1C-D654-5856-E54C-76FE11168FCC}"/>
              </a:ext>
            </a:extLst>
          </p:cNvPr>
          <p:cNvSpPr txBox="1"/>
          <p:nvPr/>
        </p:nvSpPr>
        <p:spPr>
          <a:xfrm>
            <a:off x="412012" y="265819"/>
            <a:ext cx="35007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>
                <a:solidFill>
                  <a:srgbClr val="00808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电荷间的相互作用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01461CC8-80A5-8C1A-9CA5-8841D0AC1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11" y="3481986"/>
            <a:ext cx="11412977" cy="1599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．自然界只有两种电荷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用丝绸摩擦过的玻璃棒带的电荷叫做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正电荷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；用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“+”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用毛皮摩擦过的橡胶棒带的电荷叫做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负电荷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；用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“-”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A25153F8-CBEC-CDAD-2127-EEA853A6D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596" y="5132360"/>
            <a:ext cx="950404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同种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电荷互相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排斥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异种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电荷互相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吸引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D6A4EB8D-253A-C166-17FF-98A6D86A8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11" y="5626168"/>
            <a:ext cx="9504046" cy="1082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．电荷的多少叫做电荷量。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  单位：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库仑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，简称：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库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，符号：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 </a:t>
            </a:r>
          </a:p>
        </p:txBody>
      </p:sp>
    </p:spTree>
    <p:extLst>
      <p:ext uri="{BB962C8B-B14F-4D97-AF65-F5344CB8AC3E}">
        <p14:creationId xmlns:p14="http://schemas.microsoft.com/office/powerpoint/2010/main" val="530473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307A3DD-EC59-DAB5-80C9-1033DD83B750}"/>
              </a:ext>
            </a:extLst>
          </p:cNvPr>
          <p:cNvSpPr txBox="1"/>
          <p:nvPr/>
        </p:nvSpPr>
        <p:spPr>
          <a:xfrm>
            <a:off x="305686" y="256586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808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验电器</a:t>
            </a:r>
            <a:endParaRPr lang="zh-CN" altLang="en-US" sz="2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4" name="图片 9217">
            <a:extLst>
              <a:ext uri="{FF2B5EF4-FFF2-40B4-BE49-F238E27FC236}">
                <a16:creationId xmlns:a16="http://schemas.microsoft.com/office/drawing/2014/main" id="{50FD5292-3903-AB9C-7EBA-11842785E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699" y="1435586"/>
            <a:ext cx="3851676" cy="43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9219">
            <a:extLst>
              <a:ext uri="{FF2B5EF4-FFF2-40B4-BE49-F238E27FC236}">
                <a16:creationId xmlns:a16="http://schemas.microsoft.com/office/drawing/2014/main" id="{2A163BE7-70DC-12AD-1001-9A9D0CB3C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006" y="1570696"/>
            <a:ext cx="1132652" cy="434047"/>
          </a:xfrm>
          <a:prstGeom prst="wedgeRoundRectCallout">
            <a:avLst>
              <a:gd name="adj1" fmla="val -127588"/>
              <a:gd name="adj2" fmla="val 178513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/>
          <a:p>
            <a:r>
              <a:rPr lang="zh-CN" altLang="en-US" sz="2000">
                <a:latin typeface="Times New Roman" panose="02020603050405020304" pitchFamily="18" charset="0"/>
                <a:ea typeface="楷体" panose="02010609060101010101" pitchFamily="49" charset="-122"/>
              </a:rPr>
              <a:t>金属球</a:t>
            </a:r>
          </a:p>
        </p:txBody>
      </p:sp>
      <p:sp>
        <p:nvSpPr>
          <p:cNvPr id="6" name="圆角矩形标注 9220">
            <a:extLst>
              <a:ext uri="{FF2B5EF4-FFF2-40B4-BE49-F238E27FC236}">
                <a16:creationId xmlns:a16="http://schemas.microsoft.com/office/drawing/2014/main" id="{F378ED70-A3D3-B7DF-9B4C-0AD7CB1A7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061" y="2192433"/>
            <a:ext cx="987584" cy="432580"/>
          </a:xfrm>
          <a:prstGeom prst="wedgeRoundRectCallout">
            <a:avLst>
              <a:gd name="adj1" fmla="val 83874"/>
              <a:gd name="adj2" fmla="val 139350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/>
          <a:p>
            <a:r>
              <a:rPr lang="zh-CN" altLang="en-US" sz="2000">
                <a:latin typeface="Times New Roman" panose="02020603050405020304" pitchFamily="18" charset="0"/>
                <a:ea typeface="楷体" panose="02010609060101010101" pitchFamily="49" charset="-122"/>
              </a:rPr>
              <a:t>绝缘垫</a:t>
            </a:r>
          </a:p>
        </p:txBody>
      </p:sp>
      <p:sp>
        <p:nvSpPr>
          <p:cNvPr id="7" name="圆角矩形标注 9221">
            <a:extLst>
              <a:ext uri="{FF2B5EF4-FFF2-40B4-BE49-F238E27FC236}">
                <a16:creationId xmlns:a16="http://schemas.microsoft.com/office/drawing/2014/main" id="{FD978941-8362-BA09-0384-2B9454BE3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8312" y="2625013"/>
            <a:ext cx="987346" cy="432581"/>
          </a:xfrm>
          <a:prstGeom prst="wedgeRoundRectCallout">
            <a:avLst>
              <a:gd name="adj1" fmla="val -157597"/>
              <a:gd name="adj2" fmla="val 146644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/>
          <a:p>
            <a:r>
              <a:rPr lang="zh-CN" altLang="en-US" sz="2000">
                <a:latin typeface="Times New Roman" panose="02020603050405020304" pitchFamily="18" charset="0"/>
                <a:ea typeface="楷体" panose="02010609060101010101" pitchFamily="49" charset="-122"/>
              </a:rPr>
              <a:t>金属杆</a:t>
            </a:r>
          </a:p>
        </p:txBody>
      </p:sp>
      <p:sp>
        <p:nvSpPr>
          <p:cNvPr id="8" name="圆角矩形标注 9222">
            <a:extLst>
              <a:ext uri="{FF2B5EF4-FFF2-40B4-BE49-F238E27FC236}">
                <a16:creationId xmlns:a16="http://schemas.microsoft.com/office/drawing/2014/main" id="{71066B35-817E-B2E2-EC4B-9A20FA2C7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85" y="3229085"/>
            <a:ext cx="1008231" cy="466307"/>
          </a:xfrm>
          <a:prstGeom prst="wedgeRoundRectCallout">
            <a:avLst>
              <a:gd name="adj1" fmla="val 156797"/>
              <a:gd name="adj2" fmla="val 125551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/>
          <a:p>
            <a:r>
              <a:rPr lang="zh-CN" altLang="en-US" sz="2000">
                <a:latin typeface="Times New Roman" panose="02020603050405020304" pitchFamily="18" charset="0"/>
                <a:ea typeface="楷体" panose="02010609060101010101" pitchFamily="49" charset="-122"/>
              </a:rPr>
              <a:t>金属箔</a:t>
            </a:r>
          </a:p>
        </p:txBody>
      </p:sp>
      <p:sp>
        <p:nvSpPr>
          <p:cNvPr id="9" name="圆角矩形标注 9223">
            <a:extLst>
              <a:ext uri="{FF2B5EF4-FFF2-40B4-BE49-F238E27FC236}">
                <a16:creationId xmlns:a16="http://schemas.microsoft.com/office/drawing/2014/main" id="{BB3EF7F7-088C-9CD3-57C2-5636E61E0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8312" y="3607286"/>
            <a:ext cx="1049195" cy="432580"/>
          </a:xfrm>
          <a:prstGeom prst="wedgeRoundRectCallout">
            <a:avLst>
              <a:gd name="adj1" fmla="val -57194"/>
              <a:gd name="adj2" fmla="val 169536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/>
          <a:p>
            <a:r>
              <a:rPr lang="zh-CN" altLang="en-US" sz="2000">
                <a:latin typeface="Times New Roman" panose="02020603050405020304" pitchFamily="18" charset="0"/>
                <a:ea typeface="楷体" panose="02010609060101010101" pitchFamily="49" charset="-122"/>
              </a:rPr>
              <a:t>金属罩</a:t>
            </a:r>
          </a:p>
        </p:txBody>
      </p:sp>
      <p:sp>
        <p:nvSpPr>
          <p:cNvPr id="10" name="圆角矩形标注 9224">
            <a:extLst>
              <a:ext uri="{FF2B5EF4-FFF2-40B4-BE49-F238E27FC236}">
                <a16:creationId xmlns:a16="http://schemas.microsoft.com/office/drawing/2014/main" id="{4383120D-16A4-678B-E67A-3A471ABEA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85" y="3988638"/>
            <a:ext cx="1038028" cy="464840"/>
          </a:xfrm>
          <a:prstGeom prst="wedgeRoundRectCallout">
            <a:avLst>
              <a:gd name="adj1" fmla="val 64418"/>
              <a:gd name="adj2" fmla="val 49437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/>
          <a:p>
            <a:r>
              <a:rPr lang="zh-CN" altLang="en-US" sz="2000">
                <a:latin typeface="Times New Roman" panose="02020603050405020304" pitchFamily="18" charset="0"/>
                <a:ea typeface="楷体" panose="02010609060101010101" pitchFamily="49" charset="-122"/>
              </a:rPr>
              <a:t>接线柱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E5D68B2A-1FA0-0750-7977-39D8056D9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881" y="5778987"/>
            <a:ext cx="1825976" cy="445512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2000">
                <a:latin typeface="Times New Roman" panose="02020603050405020304" pitchFamily="18" charset="0"/>
                <a:ea typeface="楷体" panose="02010609060101010101" pitchFamily="49" charset="-122"/>
              </a:rPr>
              <a:t>验电器的构造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3F4DACB-0FDC-F24F-0495-75DD8896F679}"/>
              </a:ext>
            </a:extLst>
          </p:cNvPr>
          <p:cNvGrpSpPr/>
          <p:nvPr/>
        </p:nvGrpSpPr>
        <p:grpSpPr>
          <a:xfrm>
            <a:off x="6194334" y="1077180"/>
            <a:ext cx="3851676" cy="3528245"/>
            <a:chOff x="5581984" y="1483830"/>
            <a:chExt cx="3851676" cy="3528245"/>
          </a:xfrm>
        </p:grpSpPr>
        <p:pic>
          <p:nvPicPr>
            <p:cNvPr id="13" name="图片 9217" descr="slide0020_image030">
              <a:extLst>
                <a:ext uri="{FF2B5EF4-FFF2-40B4-BE49-F238E27FC236}">
                  <a16:creationId xmlns:a16="http://schemas.microsoft.com/office/drawing/2014/main" id="{9EEBE664-B214-CE35-BDBE-A64EB77A43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28" b="6039"/>
            <a:stretch>
              <a:fillRect/>
            </a:stretch>
          </p:blipFill>
          <p:spPr bwMode="auto">
            <a:xfrm>
              <a:off x="5581984" y="1483830"/>
              <a:ext cx="3851676" cy="352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B2C0A89-24F4-61EB-F52C-9EAEF126A2F3}"/>
                </a:ext>
              </a:extLst>
            </p:cNvPr>
            <p:cNvSpPr txBox="1"/>
            <p:nvPr/>
          </p:nvSpPr>
          <p:spPr>
            <a:xfrm rot="21338168">
              <a:off x="7348363" y="1600032"/>
              <a:ext cx="1152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楷体" panose="02010609060101010101" pitchFamily="49" charset="-122"/>
                </a:rPr>
                <a:t>+ + +</a:t>
              </a:r>
              <a:endParaRPr lang="zh-CN" altLang="en-US" sz="24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B4A4204-9716-0F2F-73F9-B765C29A79AD}"/>
                </a:ext>
              </a:extLst>
            </p:cNvPr>
            <p:cNvSpPr txBox="1"/>
            <p:nvPr/>
          </p:nvSpPr>
          <p:spPr>
            <a:xfrm>
              <a:off x="7680110" y="1947066"/>
              <a:ext cx="1152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楷体" panose="02010609060101010101" pitchFamily="49" charset="-122"/>
                </a:rPr>
                <a:t>+ + </a:t>
              </a:r>
              <a:endParaRPr lang="zh-CN" altLang="en-US" sz="24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A2D338D-7097-ADE4-30BA-F82D99517137}"/>
                </a:ext>
              </a:extLst>
            </p:cNvPr>
            <p:cNvSpPr txBox="1"/>
            <p:nvPr/>
          </p:nvSpPr>
          <p:spPr>
            <a:xfrm>
              <a:off x="7176075" y="1795130"/>
              <a:ext cx="648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楷体" panose="02010609060101010101" pitchFamily="49" charset="-122"/>
                </a:rPr>
                <a:t>+</a:t>
              </a:r>
              <a:endParaRPr lang="zh-CN" altLang="en-US" sz="24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793DE85-D106-8348-C34E-E6A08B1C5F73}"/>
                </a:ext>
              </a:extLst>
            </p:cNvPr>
            <p:cNvSpPr txBox="1"/>
            <p:nvPr/>
          </p:nvSpPr>
          <p:spPr>
            <a:xfrm rot="1882436">
              <a:off x="7534446" y="3403603"/>
              <a:ext cx="1152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楷体" panose="02010609060101010101" pitchFamily="49" charset="-122"/>
                </a:rPr>
                <a:t>+ + </a:t>
              </a:r>
              <a:endParaRPr lang="zh-CN" altLang="en-US" sz="24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7652537-3CE4-E547-DBA6-B63456E63A3B}"/>
                </a:ext>
              </a:extLst>
            </p:cNvPr>
            <p:cNvSpPr txBox="1"/>
            <p:nvPr/>
          </p:nvSpPr>
          <p:spPr>
            <a:xfrm rot="18974782">
              <a:off x="6815730" y="3065096"/>
              <a:ext cx="1152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楷体" panose="02010609060101010101" pitchFamily="49" charset="-122"/>
                </a:rPr>
                <a:t>+ + </a:t>
              </a:r>
              <a:endParaRPr lang="zh-CN" altLang="en-US" sz="24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sp>
        <p:nvSpPr>
          <p:cNvPr id="19" name="TextBox 5">
            <a:extLst>
              <a:ext uri="{FF2B5EF4-FFF2-40B4-BE49-F238E27FC236}">
                <a16:creationId xmlns:a16="http://schemas.microsoft.com/office/drawing/2014/main" id="{D6006B18-94AE-67B2-B0A3-02030571F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7420" y="5642779"/>
            <a:ext cx="7690831" cy="5817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170" tIns="46990" rIns="90170" bIns="46990">
            <a:spAutoFit/>
          </a:bodyPr>
          <a:lstStyle/>
          <a:p>
            <a:pPr algn="ctr"/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</a:rPr>
              <a:t>验电器的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原理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</a:rPr>
              <a:t>：</a:t>
            </a:r>
            <a:r>
              <a:rPr lang="zh-CN" altLang="en-US" sz="28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同种电荷相互排斥</a:t>
            </a:r>
          </a:p>
        </p:txBody>
      </p:sp>
    </p:spTree>
    <p:extLst>
      <p:ext uri="{BB962C8B-B14F-4D97-AF65-F5344CB8AC3E}">
        <p14:creationId xmlns:p14="http://schemas.microsoft.com/office/powerpoint/2010/main" val="1717693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:a16="http://schemas.microsoft.com/office/drawing/2014/main" id="{1D0565ED-F725-783B-9402-7E6F341A811E}"/>
              </a:ext>
            </a:extLst>
          </p:cNvPr>
          <p:cNvSpPr txBox="1"/>
          <p:nvPr/>
        </p:nvSpPr>
        <p:spPr>
          <a:xfrm>
            <a:off x="983645" y="1196845"/>
            <a:ext cx="10632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如图所示，</a:t>
            </a:r>
            <a:r>
              <a:rPr lang="en-US" altLang="zh-CN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是两个轻质泡沫小球，</a:t>
            </a:r>
            <a:r>
              <a:rPr lang="en-US" altLang="zh-CN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是用毛皮摩擦过的橡胶棒，</a:t>
            </a:r>
            <a:r>
              <a:rPr lang="en-US" altLang="zh-CN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三者之间相互作用时的场</a:t>
            </a:r>
            <a:r>
              <a:rPr lang="zh-CN" altLang="en-US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景</a:t>
            </a:r>
            <a:r>
              <a:rPr lang="zh-CN" altLang="zh-CN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如图所示，由此可以判断橡胶棒</a:t>
            </a:r>
            <a:r>
              <a:rPr lang="en-US" altLang="zh-CN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带</a:t>
            </a:r>
            <a:r>
              <a:rPr lang="zh-CN" altLang="zh-CN" sz="3200" u="sng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3200" u="sng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sz="3200" u="sng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zh-CN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电，小球</a:t>
            </a:r>
            <a:r>
              <a:rPr lang="en-US" altLang="zh-CN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带</a:t>
            </a:r>
            <a:r>
              <a:rPr lang="zh-CN" altLang="zh-CN" sz="3200" u="sng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3200" u="sng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sz="3200" u="sng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zh-CN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电，小球</a:t>
            </a:r>
            <a:r>
              <a:rPr lang="en-US" altLang="zh-CN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不带电或带</a:t>
            </a:r>
            <a:r>
              <a:rPr lang="zh-CN" altLang="zh-CN" sz="3200" u="sng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3200" u="sng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sz="3200" u="sng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zh-CN" sz="32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电。</a:t>
            </a:r>
          </a:p>
          <a:p>
            <a:pPr>
              <a:lnSpc>
                <a:spcPct val="150000"/>
              </a:lnSpc>
            </a:pPr>
            <a:endParaRPr lang="zh-CN" altLang="en-US" sz="32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7B9A0F7-D564-12F6-86DD-D1B063A583AD}"/>
              </a:ext>
            </a:extLst>
          </p:cNvPr>
          <p:cNvGrpSpPr/>
          <p:nvPr/>
        </p:nvGrpSpPr>
        <p:grpSpPr>
          <a:xfrm>
            <a:off x="669616" y="4437070"/>
            <a:ext cx="11120345" cy="1872130"/>
            <a:chOff x="559263" y="4634639"/>
            <a:chExt cx="11609778" cy="1954527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9AC13DB-1268-7974-ECE1-55680525E913}"/>
                </a:ext>
              </a:extLst>
            </p:cNvPr>
            <p:cNvGrpSpPr/>
            <p:nvPr/>
          </p:nvGrpSpPr>
          <p:grpSpPr>
            <a:xfrm>
              <a:off x="559263" y="4725090"/>
              <a:ext cx="4384656" cy="1864076"/>
              <a:chOff x="1343670" y="4653085"/>
              <a:chExt cx="4384656" cy="1864076"/>
            </a:xfrm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C71479FB-174A-05BE-8841-8E140FA0CFFE}"/>
                  </a:ext>
                </a:extLst>
              </p:cNvPr>
              <p:cNvSpPr/>
              <p:nvPr/>
            </p:nvSpPr>
            <p:spPr>
              <a:xfrm rot="787669">
                <a:off x="3352161" y="6445156"/>
                <a:ext cx="2376165" cy="720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4B56BF3A-4C83-3BAA-9020-E6D19091D481}"/>
                  </a:ext>
                </a:extLst>
              </p:cNvPr>
              <p:cNvGrpSpPr/>
              <p:nvPr/>
            </p:nvGrpSpPr>
            <p:grpSpPr>
              <a:xfrm>
                <a:off x="1343670" y="4653085"/>
                <a:ext cx="1736510" cy="1698329"/>
                <a:chOff x="1343670" y="4653085"/>
                <a:chExt cx="1736510" cy="1698329"/>
              </a:xfrm>
            </p:grpSpPr>
            <p:cxnSp>
              <p:nvCxnSpPr>
                <p:cNvPr id="29" name="直接连接符 28">
                  <a:extLst>
                    <a:ext uri="{FF2B5EF4-FFF2-40B4-BE49-F238E27FC236}">
                      <a16:creationId xmlns:a16="http://schemas.microsoft.com/office/drawing/2014/main" id="{48B093B3-6E7E-E45A-AD06-624AE38CCFBD}"/>
                    </a:ext>
                  </a:extLst>
                </p:cNvPr>
                <p:cNvCxnSpPr/>
                <p:nvPr/>
              </p:nvCxnSpPr>
              <p:spPr>
                <a:xfrm>
                  <a:off x="1343670" y="4653085"/>
                  <a:ext cx="1296090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>
                  <a:extLst>
                    <a:ext uri="{FF2B5EF4-FFF2-40B4-BE49-F238E27FC236}">
                      <a16:creationId xmlns:a16="http://schemas.microsoft.com/office/drawing/2014/main" id="{DFE95FE7-034D-06A1-DBB7-67EE3C30DEB1}"/>
                    </a:ext>
                  </a:extLst>
                </p:cNvPr>
                <p:cNvCxnSpPr/>
                <p:nvPr/>
              </p:nvCxnSpPr>
              <p:spPr>
                <a:xfrm>
                  <a:off x="1991715" y="4653085"/>
                  <a:ext cx="855670" cy="1359705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椭圆 30">
                  <a:extLst>
                    <a:ext uri="{FF2B5EF4-FFF2-40B4-BE49-F238E27FC236}">
                      <a16:creationId xmlns:a16="http://schemas.microsoft.com/office/drawing/2014/main" id="{9B4200EF-2712-3039-0A59-99B36E751233}"/>
                    </a:ext>
                  </a:extLst>
                </p:cNvPr>
                <p:cNvSpPr/>
                <p:nvPr/>
              </p:nvSpPr>
              <p:spPr>
                <a:xfrm>
                  <a:off x="2711765" y="5949175"/>
                  <a:ext cx="368415" cy="36841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329F84C9-410A-341B-80E7-E2BE4013DFE2}"/>
                    </a:ext>
                  </a:extLst>
                </p:cNvPr>
                <p:cNvSpPr txBox="1"/>
                <p:nvPr/>
              </p:nvSpPr>
              <p:spPr>
                <a:xfrm>
                  <a:off x="1703695" y="5805166"/>
                  <a:ext cx="576040" cy="546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A</a:t>
                  </a:r>
                  <a:endParaRPr lang="zh-CN" altLang="en-US" sz="2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0DFA01E2-273F-2A81-CA45-949CFE000318}"/>
                  </a:ext>
                </a:extLst>
              </p:cNvPr>
              <p:cNvSpPr txBox="1"/>
              <p:nvPr/>
            </p:nvSpPr>
            <p:spPr>
              <a:xfrm>
                <a:off x="4023252" y="5805165"/>
                <a:ext cx="576040" cy="546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endParaRPr lang="zh-CN" altLang="en-US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C66624EA-E0B5-C576-CC42-F34C622D0E11}"/>
                </a:ext>
              </a:extLst>
            </p:cNvPr>
            <p:cNvGrpSpPr/>
            <p:nvPr/>
          </p:nvGrpSpPr>
          <p:grpSpPr>
            <a:xfrm>
              <a:off x="4921047" y="4656686"/>
              <a:ext cx="2982726" cy="1698329"/>
              <a:chOff x="4921047" y="4656686"/>
              <a:chExt cx="2982726" cy="1698329"/>
            </a:xfrm>
          </p:grpSpPr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CFA2FC24-7A4B-45CE-59FF-465CF15A5531}"/>
                  </a:ext>
                </a:extLst>
              </p:cNvPr>
              <p:cNvCxnSpPr/>
              <p:nvPr/>
            </p:nvCxnSpPr>
            <p:spPr>
              <a:xfrm>
                <a:off x="4921047" y="4656686"/>
                <a:ext cx="2982726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FC6AF873-DEBE-F2C2-5D2E-7B1E3FA0C494}"/>
                  </a:ext>
                </a:extLst>
              </p:cNvPr>
              <p:cNvCxnSpPr/>
              <p:nvPr/>
            </p:nvCxnSpPr>
            <p:spPr>
              <a:xfrm>
                <a:off x="5295185" y="4656686"/>
                <a:ext cx="855670" cy="1359705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E83AB179-4562-354D-E87B-4DCE0B2BDFD7}"/>
                  </a:ext>
                </a:extLst>
              </p:cNvPr>
              <p:cNvSpPr/>
              <p:nvPr/>
            </p:nvSpPr>
            <p:spPr>
              <a:xfrm>
                <a:off x="6015235" y="5952776"/>
                <a:ext cx="368415" cy="36841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B481684-52AA-A786-3EE9-29DC0AEC239D}"/>
                  </a:ext>
                </a:extLst>
              </p:cNvPr>
              <p:cNvSpPr txBox="1"/>
              <p:nvPr/>
            </p:nvSpPr>
            <p:spPr>
              <a:xfrm>
                <a:off x="5007166" y="5808767"/>
                <a:ext cx="576040" cy="546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endParaRPr lang="zh-CN" altLang="en-US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CC97171F-2F7C-9977-9507-A75807E73AA8}"/>
                  </a:ext>
                </a:extLst>
              </p:cNvPr>
              <p:cNvCxnSpPr/>
              <p:nvPr/>
            </p:nvCxnSpPr>
            <p:spPr>
              <a:xfrm flipH="1">
                <a:off x="6840479" y="4656686"/>
                <a:ext cx="762261" cy="1366311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9E2CA3D2-2976-2E95-68D7-7D0122E08643}"/>
                  </a:ext>
                </a:extLst>
              </p:cNvPr>
              <p:cNvSpPr/>
              <p:nvPr/>
            </p:nvSpPr>
            <p:spPr>
              <a:xfrm>
                <a:off x="6607683" y="5949175"/>
                <a:ext cx="368415" cy="36841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C91E9FD-E63A-42EF-D019-3DFBB7EB9B04}"/>
                  </a:ext>
                </a:extLst>
              </p:cNvPr>
              <p:cNvSpPr txBox="1"/>
              <p:nvPr/>
            </p:nvSpPr>
            <p:spPr>
              <a:xfrm>
                <a:off x="7221609" y="5794370"/>
                <a:ext cx="576040" cy="546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endParaRPr lang="zh-CN" altLang="en-US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3A79DF4D-77BD-7265-2A61-84FC79996F30}"/>
                </a:ext>
              </a:extLst>
            </p:cNvPr>
            <p:cNvGrpSpPr/>
            <p:nvPr/>
          </p:nvGrpSpPr>
          <p:grpSpPr>
            <a:xfrm>
              <a:off x="8606883" y="4634639"/>
              <a:ext cx="3562158" cy="1864076"/>
              <a:chOff x="2166168" y="4653085"/>
              <a:chExt cx="3562158" cy="1864076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56A7424D-8449-4748-E1D8-5E5F0954F7A7}"/>
                  </a:ext>
                </a:extLst>
              </p:cNvPr>
              <p:cNvSpPr/>
              <p:nvPr/>
            </p:nvSpPr>
            <p:spPr>
              <a:xfrm rot="787669">
                <a:off x="3352161" y="6445156"/>
                <a:ext cx="2376165" cy="720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ADD7BBDB-4CD8-E745-4468-733A2938FC52}"/>
                  </a:ext>
                </a:extLst>
              </p:cNvPr>
              <p:cNvGrpSpPr/>
              <p:nvPr/>
            </p:nvGrpSpPr>
            <p:grpSpPr>
              <a:xfrm>
                <a:off x="2166168" y="4653085"/>
                <a:ext cx="1841687" cy="1698329"/>
                <a:chOff x="2166168" y="4653085"/>
                <a:chExt cx="1841687" cy="1698329"/>
              </a:xfrm>
            </p:grpSpPr>
            <p:cxnSp>
              <p:nvCxnSpPr>
                <p:cNvPr id="15" name="直接连接符 14">
                  <a:extLst>
                    <a:ext uri="{FF2B5EF4-FFF2-40B4-BE49-F238E27FC236}">
                      <a16:creationId xmlns:a16="http://schemas.microsoft.com/office/drawing/2014/main" id="{0A3BA9F2-F839-8E5C-BB82-894BF0338738}"/>
                    </a:ext>
                  </a:extLst>
                </p:cNvPr>
                <p:cNvCxnSpPr/>
                <p:nvPr/>
              </p:nvCxnSpPr>
              <p:spPr>
                <a:xfrm>
                  <a:off x="2711765" y="4653085"/>
                  <a:ext cx="1296090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>
                  <a:extLst>
                    <a:ext uri="{FF2B5EF4-FFF2-40B4-BE49-F238E27FC236}">
                      <a16:creationId xmlns:a16="http://schemas.microsoft.com/office/drawing/2014/main" id="{98524B39-A81E-240C-4A74-2BCFBADB7491}"/>
                    </a:ext>
                  </a:extLst>
                </p:cNvPr>
                <p:cNvCxnSpPr/>
                <p:nvPr/>
              </p:nvCxnSpPr>
              <p:spPr>
                <a:xfrm flipH="1">
                  <a:off x="2984562" y="4653085"/>
                  <a:ext cx="527648" cy="1359705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CA033678-5BD9-C122-703E-8DC865822B6E}"/>
                    </a:ext>
                  </a:extLst>
                </p:cNvPr>
                <p:cNvSpPr/>
                <p:nvPr/>
              </p:nvSpPr>
              <p:spPr>
                <a:xfrm>
                  <a:off x="2711765" y="5949175"/>
                  <a:ext cx="368415" cy="36841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B09FACBD-7D55-8476-7EA0-309B82F7901B}"/>
                    </a:ext>
                  </a:extLst>
                </p:cNvPr>
                <p:cNvSpPr txBox="1"/>
                <p:nvPr/>
              </p:nvSpPr>
              <p:spPr>
                <a:xfrm>
                  <a:off x="2166168" y="5805166"/>
                  <a:ext cx="576040" cy="546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B</a:t>
                  </a:r>
                  <a:endParaRPr lang="zh-CN" altLang="en-US" sz="2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8DCA60B-2B65-5AF7-180E-7CC452DDB3CF}"/>
                  </a:ext>
                </a:extLst>
              </p:cNvPr>
              <p:cNvSpPr txBox="1"/>
              <p:nvPr/>
            </p:nvSpPr>
            <p:spPr>
              <a:xfrm>
                <a:off x="4023252" y="5805165"/>
                <a:ext cx="576040" cy="546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endParaRPr lang="zh-CN" altLang="en-US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3" name="TextBox 9">
            <a:extLst>
              <a:ext uri="{FF2B5EF4-FFF2-40B4-BE49-F238E27FC236}">
                <a16:creationId xmlns:a16="http://schemas.microsoft.com/office/drawing/2014/main" id="{8DE93DB0-10FF-9DAE-8101-7E485097DA51}"/>
              </a:ext>
            </a:extLst>
          </p:cNvPr>
          <p:cNvSpPr txBox="1"/>
          <p:nvPr/>
        </p:nvSpPr>
        <p:spPr>
          <a:xfrm>
            <a:off x="6411184" y="2828061"/>
            <a:ext cx="684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负</a:t>
            </a:r>
          </a:p>
        </p:txBody>
      </p:sp>
      <p:sp>
        <p:nvSpPr>
          <p:cNvPr id="34" name="TextBox 9">
            <a:extLst>
              <a:ext uri="{FF2B5EF4-FFF2-40B4-BE49-F238E27FC236}">
                <a16:creationId xmlns:a16="http://schemas.microsoft.com/office/drawing/2014/main" id="{274EAA0A-2D61-E800-6F5F-F8735C3AC9D6}"/>
              </a:ext>
            </a:extLst>
          </p:cNvPr>
          <p:cNvSpPr txBox="1"/>
          <p:nvPr/>
        </p:nvSpPr>
        <p:spPr>
          <a:xfrm>
            <a:off x="9643936" y="2846200"/>
            <a:ext cx="832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负</a:t>
            </a:r>
          </a:p>
        </p:txBody>
      </p:sp>
      <p:sp>
        <p:nvSpPr>
          <p:cNvPr id="35" name="TextBox 9">
            <a:extLst>
              <a:ext uri="{FF2B5EF4-FFF2-40B4-BE49-F238E27FC236}">
                <a16:creationId xmlns:a16="http://schemas.microsoft.com/office/drawing/2014/main" id="{F7338D89-49A0-3A0E-6670-2D148E28F993}"/>
              </a:ext>
            </a:extLst>
          </p:cNvPr>
          <p:cNvSpPr txBox="1"/>
          <p:nvPr/>
        </p:nvSpPr>
        <p:spPr>
          <a:xfrm>
            <a:off x="4426583" y="3551855"/>
            <a:ext cx="841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</a:t>
            </a:r>
          </a:p>
        </p:txBody>
      </p:sp>
      <p:sp>
        <p:nvSpPr>
          <p:cNvPr id="36" name="TextBox 2">
            <a:extLst>
              <a:ext uri="{FF2B5EF4-FFF2-40B4-BE49-F238E27FC236}">
                <a16:creationId xmlns:a16="http://schemas.microsoft.com/office/drawing/2014/main" id="{20285A4E-8C88-BF4C-6538-EB7F488C1250}"/>
              </a:ext>
            </a:extLst>
          </p:cNvPr>
          <p:cNvSpPr txBox="1"/>
          <p:nvPr/>
        </p:nvSpPr>
        <p:spPr>
          <a:xfrm>
            <a:off x="2343890" y="230814"/>
            <a:ext cx="6880437" cy="113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判断依据有两点：</a:t>
            </a:r>
            <a:r>
              <a:rPr lang="en-US" altLang="zh-CN" sz="24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4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带电体可以吸引轻小物体；</a:t>
            </a:r>
            <a:endParaRPr lang="en-US" altLang="zh-CN" sz="2400">
              <a:solidFill>
                <a:srgbClr val="228989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4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同种电荷相互排斥，异种电荷相互吸引</a:t>
            </a:r>
          </a:p>
        </p:txBody>
      </p:sp>
      <p:sp>
        <p:nvSpPr>
          <p:cNvPr id="37" name="TextBox 2">
            <a:extLst>
              <a:ext uri="{FF2B5EF4-FFF2-40B4-BE49-F238E27FC236}">
                <a16:creationId xmlns:a16="http://schemas.microsoft.com/office/drawing/2014/main" id="{095AB881-F8CB-64A0-509C-027A4C0D3BC1}"/>
              </a:ext>
            </a:extLst>
          </p:cNvPr>
          <p:cNvSpPr txBox="1"/>
          <p:nvPr/>
        </p:nvSpPr>
        <p:spPr>
          <a:xfrm>
            <a:off x="1980036" y="2412455"/>
            <a:ext cx="2214993" cy="58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橡胶棒带负电</a:t>
            </a:r>
          </a:p>
        </p:txBody>
      </p:sp>
      <p:sp>
        <p:nvSpPr>
          <p:cNvPr id="38" name="TextBox 2">
            <a:extLst>
              <a:ext uri="{FF2B5EF4-FFF2-40B4-BE49-F238E27FC236}">
                <a16:creationId xmlns:a16="http://schemas.microsoft.com/office/drawing/2014/main" id="{B0465051-3391-CD0B-19F2-F9380DBAB5B9}"/>
              </a:ext>
            </a:extLst>
          </p:cNvPr>
          <p:cNvSpPr txBox="1"/>
          <p:nvPr/>
        </p:nvSpPr>
        <p:spPr>
          <a:xfrm>
            <a:off x="5547442" y="3314184"/>
            <a:ext cx="6212818" cy="113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相互排斥则一定带同种电荷，相互吸引可能带异种电荷或不带电</a:t>
            </a:r>
          </a:p>
        </p:txBody>
      </p:sp>
    </p:spTree>
    <p:extLst>
      <p:ext uri="{BB962C8B-B14F-4D97-AF65-F5344CB8AC3E}">
        <p14:creationId xmlns:p14="http://schemas.microsoft.com/office/powerpoint/2010/main" val="2358708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1C34C2BB-EB1B-252D-9836-9D5AA39C0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600" y="1268414"/>
            <a:ext cx="11377083" cy="194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8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2.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电视机的荧光屏上经常粘有灰尘，这是因为电视机工作时，屏幕上</a:t>
            </a:r>
            <a:endParaRPr lang="en-US" altLang="zh-CN" sz="28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带</a:t>
            </a:r>
            <a:r>
              <a:rPr lang="zh-CN" altLang="en-US" sz="2800" u="sng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       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，而具有了</a:t>
            </a:r>
            <a:r>
              <a:rPr lang="zh-CN" altLang="en-US" sz="2800" u="sng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                   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的性质。</a:t>
            </a:r>
            <a:endParaRPr lang="zh-CN" altLang="en-US" sz="28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A1849969-1C0E-9D16-28BD-B9A851602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690" y="2617760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16F3A5E0-814C-2419-A150-DC300CDC4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3870" y="2610015"/>
            <a:ext cx="30712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吸引轻小物体</a:t>
            </a:r>
          </a:p>
        </p:txBody>
      </p:sp>
    </p:spTree>
    <p:extLst>
      <p:ext uri="{BB962C8B-B14F-4D97-AF65-F5344CB8AC3E}">
        <p14:creationId xmlns:p14="http://schemas.microsoft.com/office/powerpoint/2010/main" val="2668053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D06B3B5-3C23-6282-A1CD-E7DFF74A2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37"/>
          <a:stretch>
            <a:fillRect/>
          </a:stretch>
        </p:blipFill>
        <p:spPr>
          <a:xfrm>
            <a:off x="2208245" y="4001145"/>
            <a:ext cx="7775510" cy="26301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23455BE-DEC7-F326-F405-7A510FA56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1551">
            <a:off x="2450650" y="692629"/>
            <a:ext cx="2370168" cy="23667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340BE22-29FC-9B52-AC61-0E7D9AF2F8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337" r="40104" b="16414"/>
          <a:stretch>
            <a:fillRect/>
          </a:stretch>
        </p:blipFill>
        <p:spPr>
          <a:xfrm>
            <a:off x="5956734" y="468464"/>
            <a:ext cx="3866824" cy="326549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4DB1FA09-0F94-8EB9-BE9F-E8D64F15FFC9}"/>
              </a:ext>
            </a:extLst>
          </p:cNvPr>
          <p:cNvCxnSpPr/>
          <p:nvPr/>
        </p:nvCxnSpPr>
        <p:spPr>
          <a:xfrm>
            <a:off x="4306074" y="1965632"/>
            <a:ext cx="2740767" cy="1385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9C882EBB-B088-66A4-4060-03C1C3267015}"/>
              </a:ext>
            </a:extLst>
          </p:cNvPr>
          <p:cNvCxnSpPr/>
          <p:nvPr/>
        </p:nvCxnSpPr>
        <p:spPr>
          <a:xfrm flipV="1">
            <a:off x="4278064" y="891149"/>
            <a:ext cx="2670132" cy="714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3636AD66-A6E8-DE22-E87A-700C7D64D70F}"/>
              </a:ext>
            </a:extLst>
          </p:cNvPr>
          <p:cNvSpPr txBox="1"/>
          <p:nvPr/>
        </p:nvSpPr>
        <p:spPr>
          <a:xfrm>
            <a:off x="3305265" y="3422954"/>
            <a:ext cx="83752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</a:rPr>
              <a:t>分子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DAC14EB-A3DF-EF7F-884B-977001FF4150}"/>
              </a:ext>
            </a:extLst>
          </p:cNvPr>
          <p:cNvSpPr txBox="1"/>
          <p:nvPr/>
        </p:nvSpPr>
        <p:spPr>
          <a:xfrm>
            <a:off x="7401403" y="3592452"/>
            <a:ext cx="93083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</a:rPr>
              <a:t>原子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4C3D5ED-96DF-86D2-FA77-B459BAF75416}"/>
              </a:ext>
            </a:extLst>
          </p:cNvPr>
          <p:cNvSpPr txBox="1"/>
          <p:nvPr/>
        </p:nvSpPr>
        <p:spPr>
          <a:xfrm>
            <a:off x="383733" y="1488578"/>
            <a:ext cx="169991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</a:rPr>
              <a:t>微观原子结构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C7C5A19-D69D-BC8B-C23A-5857AB235B34}"/>
              </a:ext>
            </a:extLst>
          </p:cNvPr>
          <p:cNvSpPr txBox="1"/>
          <p:nvPr/>
        </p:nvSpPr>
        <p:spPr>
          <a:xfrm>
            <a:off x="383733" y="5282142"/>
            <a:ext cx="169991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</a:rPr>
              <a:t>宏观天体结构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0F8AE5C-DDE0-3457-DF9B-5A69F52781B8}"/>
              </a:ext>
            </a:extLst>
          </p:cNvPr>
          <p:cNvSpPr txBox="1"/>
          <p:nvPr/>
        </p:nvSpPr>
        <p:spPr>
          <a:xfrm>
            <a:off x="475861" y="186612"/>
            <a:ext cx="2397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物质结构</a:t>
            </a:r>
          </a:p>
        </p:txBody>
      </p:sp>
    </p:spTree>
    <p:extLst>
      <p:ext uri="{BB962C8B-B14F-4D97-AF65-F5344CB8AC3E}">
        <p14:creationId xmlns:p14="http://schemas.microsoft.com/office/powerpoint/2010/main" val="2563628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3D79FD6-636E-D535-7B6F-3174975C14A2}"/>
              </a:ext>
            </a:extLst>
          </p:cNvPr>
          <p:cNvSpPr/>
          <p:nvPr/>
        </p:nvSpPr>
        <p:spPr>
          <a:xfrm>
            <a:off x="796441" y="4426669"/>
            <a:ext cx="1126710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扩散</a:t>
            </a:r>
            <a:r>
              <a:rPr lang="zh-CN" altLang="en-US" sz="26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</a:p>
        </p:txBody>
      </p:sp>
      <p:pic>
        <p:nvPicPr>
          <p:cNvPr id="4" name="图片 3">
            <a:hlinkClick r:id="rId2" action="ppaction://hlinkfile"/>
            <a:extLst>
              <a:ext uri="{FF2B5EF4-FFF2-40B4-BE49-F238E27FC236}">
                <a16:creationId xmlns:a16="http://schemas.microsoft.com/office/drawing/2014/main" id="{256A6C5C-0F2B-19E8-F43A-88E9E225B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75" y="1300805"/>
            <a:ext cx="3438690" cy="2372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图片 4">
            <a:hlinkClick r:id="rId4" action="ppaction://hlinkfile"/>
            <a:extLst>
              <a:ext uri="{FF2B5EF4-FFF2-40B4-BE49-F238E27FC236}">
                <a16:creationId xmlns:a16="http://schemas.microsoft.com/office/drawing/2014/main" id="{722A8C55-2B7F-9A13-F353-1C17ADC94E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00" y="1159664"/>
            <a:ext cx="3459397" cy="2655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4278CD2-2A41-B6B6-9282-916CF3457BAA}"/>
              </a:ext>
            </a:extLst>
          </p:cNvPr>
          <p:cNvSpPr txBox="1"/>
          <p:nvPr/>
        </p:nvSpPr>
        <p:spPr>
          <a:xfrm>
            <a:off x="761319" y="5075349"/>
            <a:ext cx="22965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扩散现象表明：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515DD31-5FE9-FC4C-EF6B-E8382C0DC524}"/>
              </a:ext>
            </a:extLst>
          </p:cNvPr>
          <p:cNvSpPr txBox="1"/>
          <p:nvPr/>
        </p:nvSpPr>
        <p:spPr>
          <a:xfrm>
            <a:off x="2865552" y="5075349"/>
            <a:ext cx="69559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一切物质的分子都在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永不停息地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做着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无规则运动。也表明分子间有间隙。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795EBF7-478B-B7CF-58DF-B4D8C0E5D9EF}"/>
              </a:ext>
            </a:extLst>
          </p:cNvPr>
          <p:cNvSpPr txBox="1"/>
          <p:nvPr/>
        </p:nvSpPr>
        <p:spPr>
          <a:xfrm>
            <a:off x="1912457" y="4462336"/>
            <a:ext cx="65854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不同的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物质在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互相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接触时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彼此进入对方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的现象。</a:t>
            </a:r>
            <a:endParaRPr lang="zh-CN" altLang="en-US" sz="24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4BE7989-35A9-B3D1-A0E6-0BC2F35DD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2696" y="1333345"/>
            <a:ext cx="3013012" cy="231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>
            <a:extLst>
              <a:ext uri="{FF2B5EF4-FFF2-40B4-BE49-F238E27FC236}">
                <a16:creationId xmlns:a16="http://schemas.microsoft.com/office/drawing/2014/main" id="{59396EC4-BB05-9042-485D-E6CF4FDDA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9796" y="1277334"/>
            <a:ext cx="3011511" cy="231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右箭头 1">
            <a:extLst>
              <a:ext uri="{FF2B5EF4-FFF2-40B4-BE49-F238E27FC236}">
                <a16:creationId xmlns:a16="http://schemas.microsoft.com/office/drawing/2014/main" id="{3349C938-9C5A-84CE-C1D3-032052F60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475" y="2343506"/>
            <a:ext cx="327140" cy="486780"/>
          </a:xfrm>
          <a:prstGeom prst="rightArrow">
            <a:avLst>
              <a:gd name="adj1" fmla="val 50000"/>
              <a:gd name="adj2" fmla="val 50184"/>
            </a:avLst>
          </a:prstGeom>
          <a:solidFill>
            <a:srgbClr val="228989"/>
          </a:solidFill>
          <a:ln w="9525" algn="ctr">
            <a:solidFill>
              <a:srgbClr val="228989"/>
            </a:solidFill>
            <a:round/>
          </a:ln>
        </p:spPr>
        <p:txBody>
          <a:bodyPr lIns="121917" tIns="60958" rIns="121917" bIns="60958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2400">
              <a:solidFill>
                <a:srgbClr val="2289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11">
            <a:extLst>
              <a:ext uri="{FF2B5EF4-FFF2-40B4-BE49-F238E27FC236}">
                <a16:creationId xmlns:a16="http://schemas.microsoft.com/office/drawing/2014/main" id="{2250BC91-E284-04AF-D432-8DA5096C3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76" y="131362"/>
            <a:ext cx="4858879" cy="52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808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扩散现象</a:t>
            </a:r>
          </a:p>
        </p:txBody>
      </p:sp>
    </p:spTree>
    <p:extLst>
      <p:ext uri="{BB962C8B-B14F-4D97-AF65-F5344CB8AC3E}">
        <p14:creationId xmlns:p14="http://schemas.microsoft.com/office/powerpoint/2010/main" val="545000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4850775-878A-F460-45CF-710BBA5423F1}"/>
              </a:ext>
            </a:extLst>
          </p:cNvPr>
          <p:cNvSpPr txBox="1"/>
          <p:nvPr/>
        </p:nvSpPr>
        <p:spPr>
          <a:xfrm>
            <a:off x="6096000" y="4733737"/>
            <a:ext cx="3039110" cy="52197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</a:rPr>
              <a:t>分子之间有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间隙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AC79F33-614E-4D20-BFF6-8F06DB80D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218" y="1185461"/>
            <a:ext cx="2239328" cy="2229803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CCD50A25-1DC6-F95D-7810-E75A83B928E5}"/>
              </a:ext>
            </a:extLst>
          </p:cNvPr>
          <p:cNvCxnSpPr/>
          <p:nvPr/>
        </p:nvCxnSpPr>
        <p:spPr>
          <a:xfrm flipV="1">
            <a:off x="5935824" y="2395136"/>
            <a:ext cx="834866" cy="7424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4FCE3686-8F07-F85C-202C-0EDDB243E932}"/>
              </a:ext>
            </a:extLst>
          </p:cNvPr>
          <p:cNvSpPr txBox="1"/>
          <p:nvPr/>
        </p:nvSpPr>
        <p:spPr>
          <a:xfrm>
            <a:off x="5197319" y="3209867"/>
            <a:ext cx="17894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酒精分子</a:t>
            </a: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4F76A8E2-2D60-F66B-8019-FE9E0E604317}"/>
              </a:ext>
            </a:extLst>
          </p:cNvPr>
          <p:cNvCxnSpPr/>
          <p:nvPr/>
        </p:nvCxnSpPr>
        <p:spPr>
          <a:xfrm flipH="1" flipV="1">
            <a:off x="7771292" y="2071762"/>
            <a:ext cx="703421" cy="114823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088C0A44-6F75-BA8A-ACF5-289850A9CDDC}"/>
              </a:ext>
            </a:extLst>
          </p:cNvPr>
          <p:cNvSpPr txBox="1"/>
          <p:nvPr/>
        </p:nvSpPr>
        <p:spPr>
          <a:xfrm>
            <a:off x="8086093" y="3284294"/>
            <a:ext cx="1226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水分子</a:t>
            </a:r>
          </a:p>
        </p:txBody>
      </p:sp>
      <p:pic>
        <p:nvPicPr>
          <p:cNvPr id="4" name="图片 3">
            <a:hlinkClick r:id="rId3" action="ppaction://hlinkfile"/>
            <a:extLst>
              <a:ext uri="{FF2B5EF4-FFF2-40B4-BE49-F238E27FC236}">
                <a16:creationId xmlns:a16="http://schemas.microsoft.com/office/drawing/2014/main" id="{91A1E00F-0569-3303-C06B-305D6A105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1" y="1346328"/>
            <a:ext cx="3173331" cy="2375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9E8027B4-2875-3296-0EAD-7197E7142C70}"/>
              </a:ext>
            </a:extLst>
          </p:cNvPr>
          <p:cNvSpPr txBox="1"/>
          <p:nvPr/>
        </p:nvSpPr>
        <p:spPr>
          <a:xfrm>
            <a:off x="87643" y="4175090"/>
            <a:ext cx="4913566" cy="1136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eaLnBrk="1" hangingPunct="1"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>
                <a:solidFill>
                  <a:srgbClr val="1D41D5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实验表明</a:t>
            </a:r>
            <a:endParaRPr kumimoji="0" lang="zh-CN" altLang="en-US" sz="2400" b="1" kern="1200" cap="none" spc="0" normalizeH="0" baseline="0" noProof="0">
              <a:solidFill>
                <a:srgbClr val="1D41D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R="0" algn="ctr" defTabSz="914400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kumimoji="0" lang="zh-CN" altLang="en-US" sz="2800" b="1" kern="1200" cap="none" spc="0" normalizeH="0" baseline="0" noProof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</a:rPr>
              <a:t>温度越</a:t>
            </a: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</a:rPr>
              <a:t>高</a:t>
            </a:r>
            <a:r>
              <a:rPr kumimoji="0" lang="zh-CN" altLang="en-US" sz="2800" b="1" kern="1200" cap="none" spc="0" normalizeH="0" baseline="0" noProof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</a:rPr>
              <a:t>，分子运动越</a:t>
            </a: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</a:rPr>
              <a:t>剧烈</a:t>
            </a:r>
            <a:r>
              <a:rPr kumimoji="0" lang="zh-CN" altLang="en-US" sz="2800" b="1" kern="1200" cap="none" spc="0" normalizeH="0" baseline="0" noProof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</a:rPr>
              <a:t>。</a:t>
            </a:r>
            <a:endParaRPr kumimoji="0" lang="en-US" altLang="zh-CN" sz="2800" b="1" kern="1200" cap="none" spc="0" normalizeH="0" baseline="0" noProof="0">
              <a:solidFill>
                <a:schemeClr val="tx1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2061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0C0BF80-F95A-B621-4588-C25209E2431B}"/>
              </a:ext>
            </a:extLst>
          </p:cNvPr>
          <p:cNvSpPr txBox="1"/>
          <p:nvPr/>
        </p:nvSpPr>
        <p:spPr>
          <a:xfrm>
            <a:off x="695625" y="1124840"/>
            <a:ext cx="10944760" cy="4584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N95</a:t>
            </a:r>
            <a:r>
              <a:rPr lang="zh-CN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”型口罩（如图所示）对直径为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0.075μm</a:t>
            </a:r>
            <a:r>
              <a:rPr lang="zh-CN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±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0.020μm</a:t>
            </a:r>
            <a:r>
              <a:rPr lang="zh-CN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的非油性颗粒（如粉尘、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PM2.5</a:t>
            </a:r>
            <a:r>
              <a:rPr lang="zh-CN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、飞沫、微生物）具有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95%</a:t>
            </a:r>
            <a:r>
              <a:rPr lang="zh-CN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以上的过滤效率，它由三层构成：内层吸水层，中间过滤层，外层疏水层，则下列说法正确的是（　　）</a:t>
            </a:r>
            <a:endParaRPr lang="en-US" altLang="zh-CN" sz="24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．新冠病毒随飞沫传播是一种分子运动</a:t>
            </a:r>
            <a:endParaRPr lang="en-US" altLang="zh-CN" sz="24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．过滤效率高，是因为口罩材料分子之间没有空隙</a:t>
            </a:r>
            <a:endParaRPr lang="en-US" altLang="zh-CN" sz="24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．中间过滤层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能够过滤掉非油性颗粒，是因为颗粒分子间存在斥力</a:t>
            </a:r>
            <a:endParaRPr lang="en-US" altLang="zh-CN" sz="24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．内层吸水层能够有效吸收呼出的水蒸气，说明分子之间存在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引</a:t>
            </a:r>
            <a:r>
              <a:rPr lang="zh-CN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力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6C9BE57B-7607-5CC4-B0B3-194B471DC969}"/>
              </a:ext>
            </a:extLst>
          </p:cNvPr>
          <p:cNvSpPr txBox="1"/>
          <p:nvPr/>
        </p:nvSpPr>
        <p:spPr>
          <a:xfrm>
            <a:off x="7461883" y="2374826"/>
            <a:ext cx="6895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4" name="图片24">
            <a:extLst>
              <a:ext uri="{FF2B5EF4-FFF2-40B4-BE49-F238E27FC236}">
                <a16:creationId xmlns:a16="http://schemas.microsoft.com/office/drawing/2014/main" id="{3470BFF5-C61B-E98B-E577-101FFC6B9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2239" y="2780955"/>
            <a:ext cx="2232155" cy="11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712B4D17-6537-797E-A5B7-AA0FD629AADB}"/>
              </a:ext>
            </a:extLst>
          </p:cNvPr>
          <p:cNvSpPr txBox="1"/>
          <p:nvPr/>
        </p:nvSpPr>
        <p:spPr>
          <a:xfrm>
            <a:off x="3693602" y="3369587"/>
            <a:ext cx="519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飞沫是肉眼可以看到</a:t>
            </a:r>
            <a:r>
              <a:rPr lang="zh-CN" altLang="en-US" sz="24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，故不是分子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FBBF417B-DDEB-6954-4AFE-C1EB4EABB415}"/>
              </a:ext>
            </a:extLst>
          </p:cNvPr>
          <p:cNvSpPr txBox="1"/>
          <p:nvPr/>
        </p:nvSpPr>
        <p:spPr>
          <a:xfrm>
            <a:off x="3431815" y="4085186"/>
            <a:ext cx="6618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由分子热运动可知</a:t>
            </a:r>
            <a:r>
              <a:rPr lang="zh-CN" altLang="en-US" sz="24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任何物质</a:t>
            </a:r>
            <a:r>
              <a:rPr lang="zh-CN" altLang="zh-CN" sz="24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分子之间存在间隙</a:t>
            </a:r>
            <a:endParaRPr lang="zh-CN" altLang="en-US" sz="2400">
              <a:solidFill>
                <a:srgbClr val="228989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0F429ED-C7FB-F6F0-A06C-E589325D5456}"/>
              </a:ext>
            </a:extLst>
          </p:cNvPr>
          <p:cNvSpPr txBox="1"/>
          <p:nvPr/>
        </p:nvSpPr>
        <p:spPr>
          <a:xfrm>
            <a:off x="4871915" y="4769967"/>
            <a:ext cx="6559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颗粒间距离较大，分子间作用力不明显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027DB5A-7B57-0D5A-AB36-BF73B507B1BD}"/>
              </a:ext>
            </a:extLst>
          </p:cNvPr>
          <p:cNvSpPr txBox="1"/>
          <p:nvPr/>
        </p:nvSpPr>
        <p:spPr>
          <a:xfrm>
            <a:off x="1847705" y="5539933"/>
            <a:ext cx="1008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内层吸水层能够有效吸收呼出的水蒸气分子，体现的是分子间存在引力</a:t>
            </a:r>
            <a:endParaRPr lang="zh-CN" altLang="en-US" sz="2400">
              <a:solidFill>
                <a:srgbClr val="228989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9833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46E2FA46-F196-C31E-EBFF-58BAE131646E}"/>
              </a:ext>
            </a:extLst>
          </p:cNvPr>
          <p:cNvSpPr txBox="1"/>
          <p:nvPr/>
        </p:nvSpPr>
        <p:spPr>
          <a:xfrm>
            <a:off x="516981" y="224155"/>
            <a:ext cx="979551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</a:rPr>
              <a:t>、</a:t>
            </a:r>
            <a:r>
              <a:rPr lang="zh-CN" altLang="zh-CN" sz="2400">
                <a:latin typeface="Times New Roman" panose="02020603050405020304" pitchFamily="18" charset="0"/>
                <a:ea typeface="楷体" panose="02010609060101010101" pitchFamily="49" charset="-122"/>
              </a:rPr>
              <a:t>花气袭人知骤暖，鹊声穿树喜新晴”。</a:t>
            </a:r>
            <a:endParaRPr lang="en-US" altLang="zh-CN" sz="240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>
                <a:latin typeface="Times New Roman" panose="02020603050405020304" pitchFamily="18" charset="0"/>
                <a:ea typeface="楷体" panose="02010609060101010101" pitchFamily="49" charset="-122"/>
              </a:rPr>
              <a:t>对于前一句是根据</a:t>
            </a:r>
            <a:r>
              <a:rPr lang="zh-CN" altLang="zh-CN" sz="2400" u="sng">
                <a:latin typeface="Times New Roman" panose="02020603050405020304" pitchFamily="18" charset="0"/>
                <a:ea typeface="楷体" panose="02010609060101010101" pitchFamily="49" charset="-122"/>
              </a:rPr>
              <a:t>　</a:t>
            </a:r>
            <a:r>
              <a:rPr lang="en-US" altLang="zh-CN" sz="2400" u="sng">
                <a:latin typeface="Times New Roman" panose="02020603050405020304" pitchFamily="18" charset="0"/>
                <a:ea typeface="楷体" panose="02010609060101010101" pitchFamily="49" charset="-122"/>
              </a:rPr>
              <a:t>                                         </a:t>
            </a:r>
            <a:r>
              <a:rPr lang="zh-CN" altLang="zh-CN" sz="2400">
                <a:latin typeface="Times New Roman" panose="02020603050405020304" pitchFamily="18" charset="0"/>
                <a:ea typeface="楷体" panose="02010609060101010101" pitchFamily="49" charset="-122"/>
              </a:rPr>
              <a:t>这一物理知识来判断当时周边的气温突然变化。成雾霾天气的主要污染物是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PM2.5</a:t>
            </a:r>
            <a:r>
              <a:rPr lang="zh-CN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，其直径大约是一般分子直径（数量级为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zh-CN" sz="2400" baseline="30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﹣</a:t>
            </a:r>
            <a:r>
              <a:rPr lang="en-US" altLang="zh-CN" sz="2400" baseline="30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）的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万倍的悬浮颗粒物，</a:t>
            </a:r>
            <a:r>
              <a:rPr lang="zh-CN" altLang="zh-CN" sz="2400">
                <a:latin typeface="Times New Roman" panose="02020603050405020304" pitchFamily="18" charset="0"/>
                <a:ea typeface="楷体" panose="02010609060101010101" pitchFamily="49" charset="-122"/>
              </a:rPr>
              <a:t>它在空中的运动</a:t>
            </a:r>
            <a:r>
              <a:rPr lang="zh-CN" altLang="zh-CN" sz="2400" u="sng">
                <a:latin typeface="Times New Roman" panose="02020603050405020304" pitchFamily="18" charset="0"/>
                <a:ea typeface="楷体" panose="02010609060101010101" pitchFamily="49" charset="-122"/>
              </a:rPr>
              <a:t>　</a:t>
            </a:r>
            <a:r>
              <a:rPr lang="en-US" altLang="zh-CN" sz="2400" u="sng">
                <a:latin typeface="Times New Roman" panose="02020603050405020304" pitchFamily="18" charset="0"/>
                <a:ea typeface="楷体" panose="02010609060101010101" pitchFamily="49" charset="-122"/>
              </a:rPr>
              <a:t>    </a:t>
            </a:r>
            <a:r>
              <a:rPr lang="zh-CN" altLang="zh-CN" sz="2400" u="sng">
                <a:latin typeface="Times New Roman" panose="02020603050405020304" pitchFamily="18" charset="0"/>
                <a:ea typeface="楷体" panose="02010609060101010101" pitchFamily="49" charset="-122"/>
              </a:rPr>
              <a:t>　</a:t>
            </a:r>
            <a:r>
              <a:rPr lang="zh-CN" altLang="zh-CN" sz="2400">
                <a:latin typeface="Times New Roman" panose="02020603050405020304" pitchFamily="18" charset="0"/>
                <a:ea typeface="楷体" panose="02010609060101010101" pitchFamily="49" charset="-122"/>
              </a:rPr>
              <a:t>（“属于”或“不属于”）分子的无规则运动。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71495DCE-B8DA-30EE-7B65-D9EA2F7D3914}"/>
              </a:ext>
            </a:extLst>
          </p:cNvPr>
          <p:cNvSpPr txBox="1"/>
          <p:nvPr/>
        </p:nvSpPr>
        <p:spPr>
          <a:xfrm>
            <a:off x="3129511" y="854290"/>
            <a:ext cx="3909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温度越高，分子运动越剧烈</a:t>
            </a:r>
            <a:endParaRPr lang="zh-CN" altLang="zh-CN" sz="24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11EADC6A-B8E2-EEE7-4650-2C7624BE075F}"/>
              </a:ext>
            </a:extLst>
          </p:cNvPr>
          <p:cNvSpPr txBox="1"/>
          <p:nvPr/>
        </p:nvSpPr>
        <p:spPr>
          <a:xfrm>
            <a:off x="1760996" y="2510310"/>
            <a:ext cx="1260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不属于</a:t>
            </a:r>
            <a:endParaRPr lang="zh-CN" altLang="zh-CN" sz="24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4E0A74E-1E8C-CCA4-C967-23EB11045743}"/>
              </a:ext>
            </a:extLst>
          </p:cNvPr>
          <p:cNvSpPr txBox="1"/>
          <p:nvPr/>
        </p:nvSpPr>
        <p:spPr>
          <a:xfrm>
            <a:off x="391160" y="3155100"/>
            <a:ext cx="8437245" cy="2848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D41D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>
                <a:solidFill>
                  <a:srgbClr val="1D41D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>
                <a:solidFill>
                  <a:srgbClr val="1D41D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5月31日是“世界无烟日”，吸烟危害健康，即使只有很少人吸烟，整个场所也会充满烟味，这属于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现象：“花气袭人知骤暖”说明分子的热运动与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有关。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6A901E6-8BD6-4B46-9202-2BA527618CD5}"/>
              </a:ext>
            </a:extLst>
          </p:cNvPr>
          <p:cNvSpPr txBox="1"/>
          <p:nvPr/>
        </p:nvSpPr>
        <p:spPr>
          <a:xfrm>
            <a:off x="694279" y="4579405"/>
            <a:ext cx="1245636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扩散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657AF60-AE4A-5B0A-203F-B73E14B6122B}"/>
              </a:ext>
            </a:extLst>
          </p:cNvPr>
          <p:cNvSpPr txBox="1"/>
          <p:nvPr/>
        </p:nvSpPr>
        <p:spPr>
          <a:xfrm>
            <a:off x="1436090" y="5327417"/>
            <a:ext cx="112077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温度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FC99A76-BB70-4638-185F-191F55947378}"/>
              </a:ext>
            </a:extLst>
          </p:cNvPr>
          <p:cNvSpPr/>
          <p:nvPr/>
        </p:nvSpPr>
        <p:spPr>
          <a:xfrm>
            <a:off x="5527524" y="3974288"/>
            <a:ext cx="1352887" cy="49466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33F7D45-513D-CBF7-897F-1593F00B9EF3}"/>
              </a:ext>
            </a:extLst>
          </p:cNvPr>
          <p:cNvSpPr/>
          <p:nvPr/>
        </p:nvSpPr>
        <p:spPr>
          <a:xfrm>
            <a:off x="4930730" y="4705806"/>
            <a:ext cx="745490" cy="49466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995368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EA4D900-C01B-1D1C-E772-CB02625A7086}"/>
              </a:ext>
            </a:extLst>
          </p:cNvPr>
          <p:cNvSpPr txBox="1"/>
          <p:nvPr/>
        </p:nvSpPr>
        <p:spPr>
          <a:xfrm>
            <a:off x="152400" y="33784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00808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分子间的作用力</a:t>
            </a:r>
          </a:p>
        </p:txBody>
      </p:sp>
      <p:pic>
        <p:nvPicPr>
          <p:cNvPr id="4" name="分子间相互吸引">
            <a:hlinkClick r:id="" action="ppaction://media"/>
            <a:extLst>
              <a:ext uri="{FF2B5EF4-FFF2-40B4-BE49-F238E27FC236}">
                <a16:creationId xmlns:a16="http://schemas.microsoft.com/office/drawing/2014/main" id="{96E6F438-3983-0152-F91E-B729CED90C5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923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673" y="1048748"/>
            <a:ext cx="5265597" cy="315935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9B4412A-7993-B720-595D-3267A7CC9E01}"/>
              </a:ext>
            </a:extLst>
          </p:cNvPr>
          <p:cNvSpPr txBox="1"/>
          <p:nvPr/>
        </p:nvSpPr>
        <p:spPr>
          <a:xfrm>
            <a:off x="964163" y="4550619"/>
            <a:ext cx="3159967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分子之间存在引力</a:t>
            </a:r>
            <a:endParaRPr lang="zh-CN" altLang="en-US" sz="24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E2FC8D68-A375-B01D-35D6-603A01388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8732" y="2025650"/>
            <a:ext cx="4561416" cy="140335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BA1ED61-FBC2-229D-2FC9-4C38D166FD47}"/>
              </a:ext>
            </a:extLst>
          </p:cNvPr>
          <p:cNvSpPr txBox="1"/>
          <p:nvPr/>
        </p:nvSpPr>
        <p:spPr>
          <a:xfrm>
            <a:off x="7187681" y="4559662"/>
            <a:ext cx="3159967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分子之间存在斥力</a:t>
            </a:r>
            <a:endParaRPr lang="zh-CN" altLang="en-US" sz="24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D5B9E92-0AD0-3972-754E-3165A5BF1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146" y="5681281"/>
            <a:ext cx="561651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17" tIns="60958" rIns="121917" bIns="60958" anchor="ctr"/>
          <a:lstStyle>
            <a:defPPr>
              <a:defRPr lang="zh-CN"/>
            </a:defPPr>
            <a:lvl1pPr eaLnBrk="1" hangingPunct="1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latin typeface="Times New Roman" panose="02020603050405020304" pitchFamily="18" charset="0"/>
                <a:ea typeface="楷体" panose="02010609060101010101" pitchFamily="49" charset="-122"/>
              </a:rPr>
              <a:t>实验表明，分子间同时存在</a:t>
            </a:r>
            <a:r>
              <a:rPr lang="zh-CN" altLang="en-US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引力</a:t>
            </a:r>
            <a:r>
              <a:rPr lang="zh-CN" altLang="en-US">
                <a:latin typeface="Times New Roman" panose="02020603050405020304" pitchFamily="18" charset="0"/>
                <a:ea typeface="楷体" panose="02010609060101010101" pitchFamily="49" charset="-122"/>
              </a:rPr>
              <a:t>和</a:t>
            </a:r>
            <a:r>
              <a:rPr lang="zh-CN" altLang="en-US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斥力</a:t>
            </a:r>
            <a:r>
              <a:rPr lang="zh-CN" altLang="en-US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51674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0" mute="1">
                <p:cTn id="3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7" grpId="0" animBg="1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DA059B8F-5430-DD14-186D-1F95602BE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812" y="4605527"/>
            <a:ext cx="3515859" cy="189103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5000"/>
              </a:lnSpc>
              <a:defRPr/>
            </a:pPr>
            <a:r>
              <a:rPr lang="zh-CN" altLang="zh-CN" sz="24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zh-CN" altLang="zh-CN" sz="2400" i="1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zh-CN" sz="24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zh-CN" sz="2400" i="1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zh-CN" sz="2400" baseline="-250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 </a:t>
            </a:r>
            <a:r>
              <a:rPr lang="zh-CN" altLang="zh-CN" sz="24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引力 = 斥力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zh-CN" altLang="zh-CN" sz="24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zh-CN" altLang="zh-CN" sz="2400" i="1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zh-CN" sz="24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&gt;</a:t>
            </a:r>
            <a:r>
              <a:rPr lang="zh-CN" altLang="zh-CN" sz="2400" i="1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zh-CN" sz="2400" baseline="-250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    </a:t>
            </a:r>
            <a:r>
              <a:rPr lang="zh-CN" altLang="zh-CN" sz="24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引力 &gt; 斥力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zh-CN" altLang="zh-CN" sz="24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zh-CN" altLang="zh-CN" sz="2400" i="1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zh-CN" sz="24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&lt;</a:t>
            </a:r>
            <a:r>
              <a:rPr lang="zh-CN" altLang="zh-CN" sz="2400" i="1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zh-CN" sz="2400" baseline="-250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    </a:t>
            </a:r>
            <a:r>
              <a:rPr lang="zh-CN" altLang="zh-CN" sz="24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引力 &lt; 斥力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zh-CN" altLang="zh-CN" sz="24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zh-CN" altLang="zh-CN" sz="2400" i="1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zh-CN" sz="24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&gt;10</a:t>
            </a:r>
            <a:r>
              <a:rPr lang="zh-CN" altLang="zh-CN" sz="2400" i="1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zh-CN" sz="2400" baseline="-250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    </a:t>
            </a:r>
            <a:r>
              <a:rPr lang="zh-CN" altLang="zh-CN" sz="2400">
                <a:solidFill>
                  <a:srgbClr val="22898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无作用力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8049522-AAE0-8888-4566-1D64FD1637DB}"/>
              </a:ext>
            </a:extLst>
          </p:cNvPr>
          <p:cNvGrpSpPr/>
          <p:nvPr/>
        </p:nvGrpSpPr>
        <p:grpSpPr>
          <a:xfrm>
            <a:off x="3713475" y="1826660"/>
            <a:ext cx="2670545" cy="1951354"/>
            <a:chOff x="2517775" y="3242127"/>
            <a:chExt cx="2001977" cy="1462395"/>
          </a:xfrm>
        </p:grpSpPr>
        <p:grpSp>
          <p:nvGrpSpPr>
            <p:cNvPr id="4" name="组合 30">
              <a:extLst>
                <a:ext uri="{FF2B5EF4-FFF2-40B4-BE49-F238E27FC236}">
                  <a16:creationId xmlns:a16="http://schemas.microsoft.com/office/drawing/2014/main" id="{AB44030C-47C4-E988-03D4-EF5C76FAE11B}"/>
                </a:ext>
              </a:extLst>
            </p:cNvPr>
            <p:cNvGrpSpPr/>
            <p:nvPr/>
          </p:nvGrpSpPr>
          <p:grpSpPr>
            <a:xfrm>
              <a:off x="2699534" y="3242127"/>
              <a:ext cx="1587199" cy="631137"/>
              <a:chOff x="2699534" y="3242127"/>
              <a:chExt cx="1587199" cy="631137"/>
            </a:xfrm>
          </p:grpSpPr>
          <p:pic>
            <p:nvPicPr>
              <p:cNvPr id="6" name="Picture 15" descr="D:\我的文档\R九物上\未标题-3.png">
                <a:extLst>
                  <a:ext uri="{FF2B5EF4-FFF2-40B4-BE49-F238E27FC236}">
                    <a16:creationId xmlns:a16="http://schemas.microsoft.com/office/drawing/2014/main" id="{9E7224F1-3222-3B50-CA83-B44DA8BB69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699534" y="3242127"/>
                <a:ext cx="625672" cy="631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15" descr="D:\我的文档\R九物上\未标题-3.png">
                <a:extLst>
                  <a:ext uri="{FF2B5EF4-FFF2-40B4-BE49-F238E27FC236}">
                    <a16:creationId xmlns:a16="http://schemas.microsoft.com/office/drawing/2014/main" id="{D7C444FE-5D02-C55C-6E1E-7F84266E56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661061" y="3242127"/>
                <a:ext cx="625672" cy="631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" name="直接箭头连接符 51">
                <a:extLst>
                  <a:ext uri="{FF2B5EF4-FFF2-40B4-BE49-F238E27FC236}">
                    <a16:creationId xmlns:a16="http://schemas.microsoft.com/office/drawing/2014/main" id="{FB921357-1754-D890-B2FB-AEC064F2BB7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034410" y="3545780"/>
                <a:ext cx="312836" cy="1"/>
              </a:xfrm>
              <a:prstGeom prst="straightConnector1">
                <a:avLst/>
              </a:prstGeom>
              <a:noFill/>
              <a:ln w="19050" algn="ctr">
                <a:solidFill>
                  <a:srgbClr val="FF0000"/>
                </a:solidFill>
                <a:rou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" name="椭圆 52">
                <a:extLst>
                  <a:ext uri="{FF2B5EF4-FFF2-40B4-BE49-F238E27FC236}">
                    <a16:creationId xmlns:a16="http://schemas.microsoft.com/office/drawing/2014/main" id="{651154C3-CCA8-60CA-677C-C4BD8A571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4551" y="3518778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2000" b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" name="直接箭头连接符 53">
                <a:extLst>
                  <a:ext uri="{FF2B5EF4-FFF2-40B4-BE49-F238E27FC236}">
                    <a16:creationId xmlns:a16="http://schemas.microsoft.com/office/drawing/2014/main" id="{2885E575-6F74-D25C-65A5-A8131C0200C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3656907" y="3550730"/>
                <a:ext cx="312836" cy="1"/>
              </a:xfrm>
              <a:prstGeom prst="straightConnector1">
                <a:avLst/>
              </a:prstGeom>
              <a:noFill/>
              <a:ln w="19050" algn="ctr">
                <a:solidFill>
                  <a:srgbClr val="FF0000"/>
                </a:solidFill>
                <a:rou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" name="椭圆 54">
                <a:extLst>
                  <a:ext uri="{FF2B5EF4-FFF2-40B4-BE49-F238E27FC236}">
                    <a16:creationId xmlns:a16="http://schemas.microsoft.com/office/drawing/2014/main" id="{3191A399-21C6-FBF6-F807-EF20D662FF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744" y="3523729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2000" b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55">
                <a:extLst>
                  <a:ext uri="{FF2B5EF4-FFF2-40B4-BE49-F238E27FC236}">
                    <a16:creationId xmlns:a16="http://schemas.microsoft.com/office/drawing/2014/main" id="{8915E657-6BC5-AB0E-E1B4-E587DEF0B0F3}"/>
                  </a:ext>
                </a:extLst>
              </p:cNvPr>
              <p:cNvSpPr txBox="1"/>
              <p:nvPr/>
            </p:nvSpPr>
            <p:spPr>
              <a:xfrm>
                <a:off x="3193735" y="3530830"/>
                <a:ext cx="357021" cy="29985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zh-CN" sz="20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endParaRPr lang="en-US" altLang="zh-CN" sz="2000" b="1" i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56">
                <a:extLst>
                  <a:ext uri="{FF2B5EF4-FFF2-40B4-BE49-F238E27FC236}">
                    <a16:creationId xmlns:a16="http://schemas.microsoft.com/office/drawing/2014/main" id="{3E4C08CF-4D26-DE4E-E766-59B578385DB6}"/>
                  </a:ext>
                </a:extLst>
              </p:cNvPr>
              <p:cNvSpPr txBox="1"/>
              <p:nvPr/>
            </p:nvSpPr>
            <p:spPr>
              <a:xfrm>
                <a:off x="3528541" y="3546693"/>
                <a:ext cx="516415" cy="299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zh-CN" sz="20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 '</a:t>
                </a:r>
              </a:p>
            </p:txBody>
          </p:sp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EF5A863-D1BC-6685-37EC-027AA4773142}"/>
                </a:ext>
              </a:extLst>
            </p:cNvPr>
            <p:cNvSpPr/>
            <p:nvPr/>
          </p:nvSpPr>
          <p:spPr>
            <a:xfrm>
              <a:off x="2517775" y="4174862"/>
              <a:ext cx="2001977" cy="52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zh-CN" altLang="en-US" sz="20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当</a:t>
              </a:r>
              <a:r>
                <a:rPr lang="zh-CN" altLang="zh-CN" sz="2000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r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&gt;</a:t>
              </a:r>
              <a:r>
                <a:rPr lang="zh-CN" altLang="zh-CN" sz="2000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r</a:t>
              </a:r>
              <a:r>
                <a:rPr lang="zh-CN" altLang="zh-CN" sz="2000" baseline="-250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0</a:t>
              </a:r>
              <a:r>
                <a:rPr lang="zh-CN" altLang="en-US" sz="20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时，分子间作用力表现为引</a:t>
              </a:r>
              <a:r>
                <a:rPr lang="zh-CN" altLang="zh-CN" sz="20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力</a:t>
              </a:r>
              <a:r>
                <a:rPr lang="zh-CN" altLang="en-US" sz="20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。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2F57E36-4128-5AB5-A21C-A34B0142EDE2}"/>
              </a:ext>
            </a:extLst>
          </p:cNvPr>
          <p:cNvGrpSpPr/>
          <p:nvPr/>
        </p:nvGrpSpPr>
        <p:grpSpPr>
          <a:xfrm>
            <a:off x="6496891" y="1672143"/>
            <a:ext cx="2335299" cy="2105872"/>
            <a:chOff x="4576874" y="3124803"/>
            <a:chExt cx="1750659" cy="1579615"/>
          </a:xfrm>
        </p:grpSpPr>
        <p:grpSp>
          <p:nvGrpSpPr>
            <p:cNvPr id="15" name="组合 29">
              <a:extLst>
                <a:ext uri="{FF2B5EF4-FFF2-40B4-BE49-F238E27FC236}">
                  <a16:creationId xmlns:a16="http://schemas.microsoft.com/office/drawing/2014/main" id="{7211DDFA-9774-7222-C432-1539EDFECE39}"/>
                </a:ext>
              </a:extLst>
            </p:cNvPr>
            <p:cNvGrpSpPr/>
            <p:nvPr/>
          </p:nvGrpSpPr>
          <p:grpSpPr>
            <a:xfrm>
              <a:off x="4781566" y="3124803"/>
              <a:ext cx="1477275" cy="847452"/>
              <a:chOff x="4781566" y="3124803"/>
              <a:chExt cx="1477275" cy="847452"/>
            </a:xfrm>
          </p:grpSpPr>
          <p:pic>
            <p:nvPicPr>
              <p:cNvPr id="17" name="Picture 15" descr="D:\我的文档\R九物上\未标题-3.png">
                <a:extLst>
                  <a:ext uri="{FF2B5EF4-FFF2-40B4-BE49-F238E27FC236}">
                    <a16:creationId xmlns:a16="http://schemas.microsoft.com/office/drawing/2014/main" id="{EAAE8610-6197-1A45-C274-8902509104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040402" y="3141212"/>
                <a:ext cx="401230" cy="831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5" descr="D:\我的文档\R九物上\未标题-3.png">
                <a:extLst>
                  <a:ext uri="{FF2B5EF4-FFF2-40B4-BE49-F238E27FC236}">
                    <a16:creationId xmlns:a16="http://schemas.microsoft.com/office/drawing/2014/main" id="{3DB2D4B2-36F0-6932-5241-EBEE97D287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439954" y="3141212"/>
                <a:ext cx="401230" cy="831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9" name="直接箭头连接符 57">
                <a:extLst>
                  <a:ext uri="{FF2B5EF4-FFF2-40B4-BE49-F238E27FC236}">
                    <a16:creationId xmlns:a16="http://schemas.microsoft.com/office/drawing/2014/main" id="{A79C158A-9C5D-317B-23E0-86EC082CA72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665828" y="3545965"/>
                <a:ext cx="360000" cy="1"/>
              </a:xfrm>
              <a:prstGeom prst="straightConnector1">
                <a:avLst/>
              </a:prstGeom>
              <a:noFill/>
              <a:ln w="19050" algn="ctr">
                <a:solidFill>
                  <a:srgbClr val="FF0000"/>
                </a:solidFill>
                <a:rou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" name="椭圆 58">
                <a:extLst>
                  <a:ext uri="{FF2B5EF4-FFF2-40B4-BE49-F238E27FC236}">
                    <a16:creationId xmlns:a16="http://schemas.microsoft.com/office/drawing/2014/main" id="{9EC7C30C-8763-3E5C-4039-B9B44FD8E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4163" y="3518778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2000" b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" name="直接箭头连接符 59">
                <a:extLst>
                  <a:ext uri="{FF2B5EF4-FFF2-40B4-BE49-F238E27FC236}">
                    <a16:creationId xmlns:a16="http://schemas.microsoft.com/office/drawing/2014/main" id="{670EB3FD-E33F-BEC1-70DD-8407F65F208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4849178" y="3550730"/>
                <a:ext cx="360000" cy="1"/>
              </a:xfrm>
              <a:prstGeom prst="straightConnector1">
                <a:avLst/>
              </a:prstGeom>
              <a:noFill/>
              <a:ln w="19050" algn="ctr">
                <a:solidFill>
                  <a:srgbClr val="FF0000"/>
                </a:solidFill>
                <a:rou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" name="椭圆 60">
                <a:extLst>
                  <a:ext uri="{FF2B5EF4-FFF2-40B4-BE49-F238E27FC236}">
                    <a16:creationId xmlns:a16="http://schemas.microsoft.com/office/drawing/2014/main" id="{770E05C6-9451-0D30-DFD2-B514E44F6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9448" y="3518105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2000" b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61">
                <a:extLst>
                  <a:ext uri="{FF2B5EF4-FFF2-40B4-BE49-F238E27FC236}">
                    <a16:creationId xmlns:a16="http://schemas.microsoft.com/office/drawing/2014/main" id="{60811D60-8362-FCBF-2131-280E7854CFB5}"/>
                  </a:ext>
                </a:extLst>
              </p:cNvPr>
              <p:cNvSpPr txBox="1"/>
              <p:nvPr/>
            </p:nvSpPr>
            <p:spPr>
              <a:xfrm>
                <a:off x="4781566" y="3124803"/>
                <a:ext cx="357021" cy="30012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zh-CN" sz="20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endParaRPr lang="en-US" altLang="zh-CN" sz="2000" b="1" i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62">
                <a:extLst>
                  <a:ext uri="{FF2B5EF4-FFF2-40B4-BE49-F238E27FC236}">
                    <a16:creationId xmlns:a16="http://schemas.microsoft.com/office/drawing/2014/main" id="{99E0A3D1-61C8-EA1E-9B85-16CA8474992C}"/>
                  </a:ext>
                </a:extLst>
              </p:cNvPr>
              <p:cNvSpPr txBox="1"/>
              <p:nvPr/>
            </p:nvSpPr>
            <p:spPr>
              <a:xfrm>
                <a:off x="5841523" y="3140680"/>
                <a:ext cx="417318" cy="30012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zh-CN" sz="20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 '</a:t>
                </a:r>
              </a:p>
            </p:txBody>
          </p:sp>
        </p:grp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86B59BB-0DCE-873C-61B8-4547A6046A1D}"/>
                </a:ext>
              </a:extLst>
            </p:cNvPr>
            <p:cNvSpPr/>
            <p:nvPr/>
          </p:nvSpPr>
          <p:spPr>
            <a:xfrm>
              <a:off x="4576874" y="4174281"/>
              <a:ext cx="1750659" cy="530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zh-CN" altLang="en-US" sz="20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当</a:t>
              </a:r>
              <a:r>
                <a:rPr lang="zh-CN" altLang="zh-CN" sz="2000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r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&lt;</a:t>
              </a:r>
              <a:r>
                <a:rPr lang="zh-CN" altLang="zh-CN" sz="2000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r</a:t>
              </a:r>
              <a:r>
                <a:rPr lang="zh-CN" altLang="zh-CN" sz="2000" baseline="-250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0</a:t>
              </a:r>
              <a:r>
                <a:rPr lang="zh-CN" altLang="en-US" sz="20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时，分子间作用力表现为</a:t>
              </a:r>
              <a:r>
                <a:rPr lang="zh-CN" altLang="zh-CN" sz="20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斥力</a:t>
              </a:r>
              <a:r>
                <a:rPr lang="zh-CN" altLang="en-US" sz="20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。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0FC9DE7-C210-061C-8B66-3E71A818B705}"/>
              </a:ext>
            </a:extLst>
          </p:cNvPr>
          <p:cNvGrpSpPr/>
          <p:nvPr/>
        </p:nvGrpSpPr>
        <p:grpSpPr>
          <a:xfrm>
            <a:off x="9052202" y="1693310"/>
            <a:ext cx="2946469" cy="2055071"/>
            <a:chOff x="6710060" y="3165044"/>
            <a:chExt cx="2209331" cy="1542062"/>
          </a:xfrm>
        </p:grpSpPr>
        <p:grpSp>
          <p:nvGrpSpPr>
            <p:cNvPr id="26" name="组合 17">
              <a:extLst>
                <a:ext uri="{FF2B5EF4-FFF2-40B4-BE49-F238E27FC236}">
                  <a16:creationId xmlns:a16="http://schemas.microsoft.com/office/drawing/2014/main" id="{5C88B746-47A7-17BA-F760-0564750D37CC}"/>
                </a:ext>
              </a:extLst>
            </p:cNvPr>
            <p:cNvGrpSpPr/>
            <p:nvPr/>
          </p:nvGrpSpPr>
          <p:grpSpPr>
            <a:xfrm>
              <a:off x="6710060" y="3165044"/>
              <a:ext cx="2209331" cy="518188"/>
              <a:chOff x="6710060" y="3165044"/>
              <a:chExt cx="2209331" cy="518188"/>
            </a:xfrm>
          </p:grpSpPr>
          <p:pic>
            <p:nvPicPr>
              <p:cNvPr id="28" name="Picture 15" descr="D:\我的文档\R九物上\未标题-3.png">
                <a:extLst>
                  <a:ext uri="{FF2B5EF4-FFF2-40B4-BE49-F238E27FC236}">
                    <a16:creationId xmlns:a16="http://schemas.microsoft.com/office/drawing/2014/main" id="{B40FB7F5-0E47-AD1B-AF47-F07EAE06EB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710060" y="3320043"/>
                <a:ext cx="360044" cy="363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15" descr="D:\我的文档\R九物上\未标题-3.png">
                <a:extLst>
                  <a:ext uri="{FF2B5EF4-FFF2-40B4-BE49-F238E27FC236}">
                    <a16:creationId xmlns:a16="http://schemas.microsoft.com/office/drawing/2014/main" id="{5F8D0643-523A-4C94-9949-192E83519C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559347" y="3317940"/>
                <a:ext cx="360044" cy="363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0" name="直接箭头连接符 63">
                <a:extLst>
                  <a:ext uri="{FF2B5EF4-FFF2-40B4-BE49-F238E27FC236}">
                    <a16:creationId xmlns:a16="http://schemas.microsoft.com/office/drawing/2014/main" id="{ADB5CC46-3083-787B-019D-0EDC86DC2FA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117161" y="3558642"/>
                <a:ext cx="1362470" cy="0"/>
              </a:xfrm>
              <a:prstGeom prst="straightConnector1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 type="triangle" w="sm" len="med"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1" name="TextBox 64">
                <a:extLst>
                  <a:ext uri="{FF2B5EF4-FFF2-40B4-BE49-F238E27FC236}">
                    <a16:creationId xmlns:a16="http://schemas.microsoft.com/office/drawing/2014/main" id="{507376D2-D7A9-4056-19B5-6E8F1FEE4E3E}"/>
                  </a:ext>
                </a:extLst>
              </p:cNvPr>
              <p:cNvSpPr txBox="1"/>
              <p:nvPr/>
            </p:nvSpPr>
            <p:spPr>
              <a:xfrm>
                <a:off x="7395698" y="3165044"/>
                <a:ext cx="1198281" cy="3002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zh-CN" sz="20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r </a:t>
                </a:r>
                <a:r>
                  <a:rPr lang="en-US" altLang="zh-CN" sz="2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0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0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000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endParaRPr lang="zh-CN" altLang="en-US" sz="20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6AAB4C6-38F0-C637-07A6-5415F603BD9A}"/>
                </a:ext>
              </a:extLst>
            </p:cNvPr>
            <p:cNvSpPr/>
            <p:nvPr/>
          </p:nvSpPr>
          <p:spPr>
            <a:xfrm>
              <a:off x="6898929" y="4176779"/>
              <a:ext cx="2006127" cy="53032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zh-CN" altLang="en-US" sz="20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当</a:t>
              </a:r>
              <a:r>
                <a:rPr lang="zh-CN" altLang="zh-CN" sz="2000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r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&gt;10</a:t>
              </a:r>
              <a:r>
                <a:rPr lang="zh-CN" altLang="zh-CN" sz="2000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r</a:t>
              </a:r>
              <a:r>
                <a:rPr lang="zh-CN" altLang="zh-CN" sz="2000" baseline="-250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0</a:t>
              </a:r>
              <a:r>
                <a:rPr lang="zh-CN" altLang="en-US" sz="20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时，分子间无作用力。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92D8FF0D-D5A8-0837-1DD8-254DAC543339}"/>
              </a:ext>
            </a:extLst>
          </p:cNvPr>
          <p:cNvGrpSpPr/>
          <p:nvPr/>
        </p:nvGrpSpPr>
        <p:grpSpPr>
          <a:xfrm>
            <a:off x="354325" y="1540909"/>
            <a:ext cx="3086100" cy="2822786"/>
            <a:chOff x="50801" y="3027492"/>
            <a:chExt cx="2314575" cy="2116726"/>
          </a:xfrm>
        </p:grpSpPr>
        <p:grpSp>
          <p:nvGrpSpPr>
            <p:cNvPr id="33" name="组合 37887">
              <a:extLst>
                <a:ext uri="{FF2B5EF4-FFF2-40B4-BE49-F238E27FC236}">
                  <a16:creationId xmlns:a16="http://schemas.microsoft.com/office/drawing/2014/main" id="{DEDAC559-8F60-1B5D-ACF3-4F6A9D08F4D7}"/>
                </a:ext>
              </a:extLst>
            </p:cNvPr>
            <p:cNvGrpSpPr/>
            <p:nvPr/>
          </p:nvGrpSpPr>
          <p:grpSpPr>
            <a:xfrm>
              <a:off x="277813" y="3027492"/>
              <a:ext cx="2087562" cy="1117453"/>
              <a:chOff x="277813" y="3027492"/>
              <a:chExt cx="2087562" cy="1117453"/>
            </a:xfrm>
          </p:grpSpPr>
          <p:pic>
            <p:nvPicPr>
              <p:cNvPr id="35" name="Picture 15" descr="D:\我的文档\R九物上\未标题-3.png">
                <a:extLst>
                  <a:ext uri="{FF2B5EF4-FFF2-40B4-BE49-F238E27FC236}">
                    <a16:creationId xmlns:a16="http://schemas.microsoft.com/office/drawing/2014/main" id="{C5335172-46C9-4C85-6B31-29A5D03BE9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06811" y="3200243"/>
                <a:ext cx="625672" cy="631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15" descr="D:\我的文档\R九物上\未标题-3.png">
                <a:extLst>
                  <a:ext uri="{FF2B5EF4-FFF2-40B4-BE49-F238E27FC236}">
                    <a16:creationId xmlns:a16="http://schemas.microsoft.com/office/drawing/2014/main" id="{35F69D58-8ED1-97A7-F9CA-7125C38EBE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234963" y="3200243"/>
                <a:ext cx="625672" cy="631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7" name="直接箭头连接符 3">
                <a:extLst>
                  <a:ext uri="{FF2B5EF4-FFF2-40B4-BE49-F238E27FC236}">
                    <a16:creationId xmlns:a16="http://schemas.microsoft.com/office/drawing/2014/main" id="{16F351E4-14FE-E974-397E-B4FDB05B4C5C}"/>
                  </a:ext>
                </a:extLst>
              </p:cNvPr>
              <p:cNvCxnSpPr>
                <a:cxnSpLocks noChangeShapeType="1"/>
                <a:endCxn id="35" idx="3"/>
              </p:cNvCxnSpPr>
              <p:nvPr/>
            </p:nvCxnSpPr>
            <p:spPr bwMode="auto">
              <a:xfrm>
                <a:off x="919647" y="3515811"/>
                <a:ext cx="312836" cy="1"/>
              </a:xfrm>
              <a:prstGeom prst="straightConnector1">
                <a:avLst/>
              </a:prstGeom>
              <a:noFill/>
              <a:ln w="19050" algn="ctr">
                <a:solidFill>
                  <a:srgbClr val="FF0000"/>
                </a:solidFill>
                <a:rou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直接箭头连接符 31">
                <a:extLst>
                  <a:ext uri="{FF2B5EF4-FFF2-40B4-BE49-F238E27FC236}">
                    <a16:creationId xmlns:a16="http://schemas.microsoft.com/office/drawing/2014/main" id="{66D5D293-9A87-9CA5-28E0-010A3BBA5B8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606811" y="3515810"/>
                <a:ext cx="312836" cy="1"/>
              </a:xfrm>
              <a:prstGeom prst="straightConnector1">
                <a:avLst/>
              </a:prstGeom>
              <a:noFill/>
              <a:ln w="19050" algn="ctr">
                <a:solidFill>
                  <a:srgbClr val="FF0000"/>
                </a:solidFill>
                <a:rou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" name="椭圆 4">
                <a:extLst>
                  <a:ext uri="{FF2B5EF4-FFF2-40B4-BE49-F238E27FC236}">
                    <a16:creationId xmlns:a16="http://schemas.microsoft.com/office/drawing/2014/main" id="{66DC9590-3CEC-581A-FA5E-D0B4E4D77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028" y="3488809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2000" b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0" name="直接箭头连接符 33">
                <a:extLst>
                  <a:ext uri="{FF2B5EF4-FFF2-40B4-BE49-F238E27FC236}">
                    <a16:creationId xmlns:a16="http://schemas.microsoft.com/office/drawing/2014/main" id="{B5A4EAB6-96E9-6085-062B-844E25013A6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550180" y="3520762"/>
                <a:ext cx="312836" cy="1"/>
              </a:xfrm>
              <a:prstGeom prst="straightConnector1">
                <a:avLst/>
              </a:prstGeom>
              <a:noFill/>
              <a:ln w="19050" algn="ctr">
                <a:solidFill>
                  <a:srgbClr val="FF0000"/>
                </a:solidFill>
                <a:rou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直接箭头连接符 34">
                <a:extLst>
                  <a:ext uri="{FF2B5EF4-FFF2-40B4-BE49-F238E27FC236}">
                    <a16:creationId xmlns:a16="http://schemas.microsoft.com/office/drawing/2014/main" id="{EFF829BF-9551-735D-45A8-BDA23A2712D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1237344" y="3520761"/>
                <a:ext cx="312836" cy="1"/>
              </a:xfrm>
              <a:prstGeom prst="straightConnector1">
                <a:avLst/>
              </a:prstGeom>
              <a:noFill/>
              <a:ln w="19050" algn="ctr">
                <a:solidFill>
                  <a:srgbClr val="FF0000"/>
                </a:solidFill>
                <a:rou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2" name="椭圆 35">
                <a:extLst>
                  <a:ext uri="{FF2B5EF4-FFF2-40B4-BE49-F238E27FC236}">
                    <a16:creationId xmlns:a16="http://schemas.microsoft.com/office/drawing/2014/main" id="{2C5F4DBA-24C6-5D10-525A-43F5A1826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561" y="3493760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2000" b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3" name="直接连接符 6">
                <a:extLst>
                  <a:ext uri="{FF2B5EF4-FFF2-40B4-BE49-F238E27FC236}">
                    <a16:creationId xmlns:a16="http://schemas.microsoft.com/office/drawing/2014/main" id="{74C55E5F-B40F-9134-136C-9C3EB7ACB8C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922028" y="3526909"/>
                <a:ext cx="0" cy="467283"/>
              </a:xfrm>
              <a:prstGeom prst="line">
                <a:avLst/>
              </a:prstGeom>
              <a:noFill/>
              <a:ln w="12700" algn="ctr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直接连接符 38">
                <a:extLst>
                  <a:ext uri="{FF2B5EF4-FFF2-40B4-BE49-F238E27FC236}">
                    <a16:creationId xmlns:a16="http://schemas.microsoft.com/office/drawing/2014/main" id="{BE618CDA-CBA5-1559-8892-C5D3CCF8E46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552561" y="3520760"/>
                <a:ext cx="0" cy="467283"/>
              </a:xfrm>
              <a:prstGeom prst="line">
                <a:avLst/>
              </a:prstGeom>
              <a:noFill/>
              <a:ln w="12700" algn="ctr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直接箭头连接符 39">
                <a:extLst>
                  <a:ext uri="{FF2B5EF4-FFF2-40B4-BE49-F238E27FC236}">
                    <a16:creationId xmlns:a16="http://schemas.microsoft.com/office/drawing/2014/main" id="{F4413D41-CE75-B8DC-30B0-B014043C3EF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901088" y="3883002"/>
                <a:ext cx="651473" cy="2"/>
              </a:xfrm>
              <a:prstGeom prst="straightConnector1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 type="triangle" w="sm" len="med"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6" name="TextBox 9">
                <a:extLst>
                  <a:ext uri="{FF2B5EF4-FFF2-40B4-BE49-F238E27FC236}">
                    <a16:creationId xmlns:a16="http://schemas.microsoft.com/office/drawing/2014/main" id="{25400D31-9564-4552-7F09-9BE90125759B}"/>
                  </a:ext>
                </a:extLst>
              </p:cNvPr>
              <p:cNvSpPr txBox="1"/>
              <p:nvPr/>
            </p:nvSpPr>
            <p:spPr>
              <a:xfrm>
                <a:off x="1050925" y="3844914"/>
                <a:ext cx="412750" cy="3000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zh-CN" sz="20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000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endParaRPr lang="zh-CN" altLang="en-US" sz="20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TextBox 43">
                <a:extLst>
                  <a:ext uri="{FF2B5EF4-FFF2-40B4-BE49-F238E27FC236}">
                    <a16:creationId xmlns:a16="http://schemas.microsoft.com/office/drawing/2014/main" id="{835CF48E-B667-A4FF-1A89-61D6253B6A47}"/>
                  </a:ext>
                </a:extLst>
              </p:cNvPr>
              <p:cNvSpPr txBox="1"/>
              <p:nvPr/>
            </p:nvSpPr>
            <p:spPr>
              <a:xfrm>
                <a:off x="874713" y="3027492"/>
                <a:ext cx="414337" cy="3000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zh-CN" sz="20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000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endParaRPr lang="zh-CN" altLang="en-US" sz="20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Box 44">
                <a:extLst>
                  <a:ext uri="{FF2B5EF4-FFF2-40B4-BE49-F238E27FC236}">
                    <a16:creationId xmlns:a16="http://schemas.microsoft.com/office/drawing/2014/main" id="{05A03292-2F5D-F03D-754B-EBB9DB85334B}"/>
                  </a:ext>
                </a:extLst>
              </p:cNvPr>
              <p:cNvSpPr txBox="1"/>
              <p:nvPr/>
            </p:nvSpPr>
            <p:spPr>
              <a:xfrm>
                <a:off x="1231900" y="3035429"/>
                <a:ext cx="474663" cy="3000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zh-CN" sz="20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000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'</a:t>
                </a:r>
                <a:endParaRPr lang="zh-CN" altLang="en-US" sz="2000" b="1" i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TextBox 45">
                <a:extLst>
                  <a:ext uri="{FF2B5EF4-FFF2-40B4-BE49-F238E27FC236}">
                    <a16:creationId xmlns:a16="http://schemas.microsoft.com/office/drawing/2014/main" id="{E8DAF77C-21D0-88C2-1E6C-10AA5C86CAA8}"/>
                  </a:ext>
                </a:extLst>
              </p:cNvPr>
              <p:cNvSpPr txBox="1"/>
              <p:nvPr/>
            </p:nvSpPr>
            <p:spPr>
              <a:xfrm>
                <a:off x="277813" y="3281448"/>
                <a:ext cx="398462" cy="3000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zh-CN" sz="20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000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endParaRPr lang="zh-CN" altLang="en-US" sz="20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Box 46">
                <a:extLst>
                  <a:ext uri="{FF2B5EF4-FFF2-40B4-BE49-F238E27FC236}">
                    <a16:creationId xmlns:a16="http://schemas.microsoft.com/office/drawing/2014/main" id="{36FE0DEA-246E-5393-C1FE-06586A0EB377}"/>
                  </a:ext>
                </a:extLst>
              </p:cNvPr>
              <p:cNvSpPr txBox="1"/>
              <p:nvPr/>
            </p:nvSpPr>
            <p:spPr>
              <a:xfrm>
                <a:off x="1890713" y="3308432"/>
                <a:ext cx="474662" cy="3000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zh-CN" sz="20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000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0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'</a:t>
                </a:r>
                <a:endParaRPr lang="zh-CN" altLang="en-US" sz="2000" b="1" i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33D1140-35FE-0C35-8391-9CFB5BB8EC59}"/>
                </a:ext>
              </a:extLst>
            </p:cNvPr>
            <p:cNvSpPr/>
            <p:nvPr/>
          </p:nvSpPr>
          <p:spPr>
            <a:xfrm>
              <a:off x="50801" y="4152836"/>
              <a:ext cx="2314575" cy="991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altLang="zh-CN" sz="2000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f</a:t>
              </a:r>
              <a:r>
                <a:rPr lang="en-US" altLang="zh-CN" sz="2000" baseline="-250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0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000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f</a:t>
              </a:r>
              <a:r>
                <a:rPr lang="en-US" altLang="zh-CN" sz="2000" baseline="-250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000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'</a:t>
              </a:r>
              <a:r>
                <a:rPr lang="zh-CN" altLang="en-US" sz="20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为分子间引力， </a:t>
              </a:r>
              <a:r>
                <a:rPr lang="en-US" altLang="zh-CN" sz="2000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f</a:t>
              </a:r>
              <a:r>
                <a:rPr lang="en-US" altLang="zh-CN" sz="2000" baseline="-250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0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000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f</a:t>
              </a:r>
              <a:r>
                <a:rPr lang="en-US" altLang="zh-CN" sz="2000" baseline="-250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000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'</a:t>
              </a:r>
              <a:r>
                <a:rPr lang="zh-CN" altLang="en-US" sz="20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为分子间斥力。当分子间距离为</a:t>
              </a:r>
              <a:r>
                <a:rPr lang="zh-CN" altLang="zh-CN" sz="2000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r</a:t>
              </a:r>
              <a:r>
                <a:rPr lang="zh-CN" altLang="zh-CN" sz="2000" baseline="-250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0</a:t>
              </a:r>
              <a:r>
                <a:rPr lang="zh-CN" altLang="en-US" sz="20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时，分子受到的引力和斥力相互平衡。</a:t>
              </a:r>
            </a:p>
          </p:txBody>
        </p:sp>
      </p:grpSp>
      <p:sp>
        <p:nvSpPr>
          <p:cNvPr id="53" name="文本框 11">
            <a:extLst>
              <a:ext uri="{FF2B5EF4-FFF2-40B4-BE49-F238E27FC236}">
                <a16:creationId xmlns:a16="http://schemas.microsoft.com/office/drawing/2014/main" id="{7DF7B5A7-51CF-8B0F-A156-9890C4131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816" y="404811"/>
            <a:ext cx="66902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>
                <a:solidFill>
                  <a:srgbClr val="00808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分子间的作用力与分子间距离的关系</a:t>
            </a:r>
          </a:p>
        </p:txBody>
      </p:sp>
    </p:spTree>
    <p:extLst>
      <p:ext uri="{BB962C8B-B14F-4D97-AF65-F5344CB8AC3E}">
        <p14:creationId xmlns:p14="http://schemas.microsoft.com/office/powerpoint/2010/main" val="3183815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BA20D812-C492-3168-390C-3176DC772301}"/>
              </a:ext>
            </a:extLst>
          </p:cNvPr>
          <p:cNvSpPr/>
          <p:nvPr/>
        </p:nvSpPr>
        <p:spPr>
          <a:xfrm>
            <a:off x="738490" y="4708730"/>
            <a:ext cx="10425696" cy="1532334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DB93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      </a:t>
            </a:r>
            <a:r>
              <a:rPr lang="zh-CN" altLang="en-US" sz="2800" b="1">
                <a:solidFill>
                  <a:srgbClr val="1D41D5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分子间距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决定了分子间的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作用力，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从而决定了固体、液体和气体的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特征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。气体分子之间的距离就很远，彼此之间</a:t>
            </a:r>
            <a:r>
              <a:rPr lang="zh-CN" altLang="en-US" sz="2800" b="1">
                <a:solidFill>
                  <a:srgbClr val="1D41D5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几乎没有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相互作用力。</a:t>
            </a:r>
          </a:p>
        </p:txBody>
      </p:sp>
      <p:sp>
        <p:nvSpPr>
          <p:cNvPr id="3" name="矩形 12290">
            <a:extLst>
              <a:ext uri="{FF2B5EF4-FFF2-40B4-BE49-F238E27FC236}">
                <a16:creationId xmlns:a16="http://schemas.microsoft.com/office/drawing/2014/main" id="{BC2C799F-F65D-58B7-144F-E180741F4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" y="566288"/>
            <a:ext cx="9146381" cy="540544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zh-CN" sz="2800" b="1" spc="150">
                <a:solidFill>
                  <a:srgbClr val="FFFF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固体、液体、气体物质的宏观特性和微观描述</a:t>
            </a:r>
          </a:p>
        </p:txBody>
      </p:sp>
      <p:pic>
        <p:nvPicPr>
          <p:cNvPr id="4" name="图片 79874">
            <a:extLst>
              <a:ext uri="{FF2B5EF4-FFF2-40B4-BE49-F238E27FC236}">
                <a16:creationId xmlns:a16="http://schemas.microsoft.com/office/drawing/2014/main" id="{CF90CA13-8DD5-A94E-C46D-08B8FBBD0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90" y="1416030"/>
            <a:ext cx="2733713" cy="264541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</p:pic>
      <p:pic>
        <p:nvPicPr>
          <p:cNvPr id="5" name="图片 79875">
            <a:extLst>
              <a:ext uri="{FF2B5EF4-FFF2-40B4-BE49-F238E27FC236}">
                <a16:creationId xmlns:a16="http://schemas.microsoft.com/office/drawing/2014/main" id="{F1CDD2CE-79CC-F495-65E2-8CA0480C5A1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135413" y="1416030"/>
            <a:ext cx="2733712" cy="2734674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图片 79876">
            <a:extLst>
              <a:ext uri="{FF2B5EF4-FFF2-40B4-BE49-F238E27FC236}">
                <a16:creationId xmlns:a16="http://schemas.microsoft.com/office/drawing/2014/main" id="{DE294572-CE3F-7F8D-C13E-ACA7037D1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795" y="1416030"/>
            <a:ext cx="2843672" cy="262606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4B9EA67D-FA78-0D35-9684-29A85B768722}"/>
              </a:ext>
            </a:extLst>
          </p:cNvPr>
          <p:cNvSpPr txBox="1"/>
          <p:nvPr/>
        </p:nvSpPr>
        <p:spPr>
          <a:xfrm>
            <a:off x="765143" y="4119261"/>
            <a:ext cx="2733713" cy="4494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固体分子间距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AAA96498-CE8F-2CCF-19CC-628890548317}"/>
              </a:ext>
            </a:extLst>
          </p:cNvPr>
          <p:cNvSpPr txBox="1"/>
          <p:nvPr/>
        </p:nvSpPr>
        <p:spPr>
          <a:xfrm>
            <a:off x="4573428" y="4150704"/>
            <a:ext cx="2530667" cy="4494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液体分子间距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42C083FB-CCCB-6D49-B29B-8AE981AB6240}"/>
              </a:ext>
            </a:extLst>
          </p:cNvPr>
          <p:cNvSpPr txBox="1"/>
          <p:nvPr/>
        </p:nvSpPr>
        <p:spPr>
          <a:xfrm>
            <a:off x="8421038" y="4119261"/>
            <a:ext cx="2162462" cy="4494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气体分子间距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579100" y="12547600"/>
            <a:ext cx="0" cy="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8222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Times New Roman"/>
        <a:ea typeface="楷体"/>
        <a:cs typeface="Arial"/>
      </a:majorFont>
      <a:minorFont>
        <a:latin typeface="Times New Roman"/>
        <a:ea typeface="楷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1228</Words>
  <Application>Microsoft Office PowerPoint</Application>
  <PresentationFormat>宽屏</PresentationFormat>
  <Paragraphs>140</Paragraphs>
  <Slides>18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华文楷体</vt:lpstr>
      <vt:lpstr>楷体</vt:lpstr>
      <vt:lpstr>微软雅黑</vt:lpstr>
      <vt:lpstr>Arial</vt:lpstr>
      <vt:lpstr>Times New Roman</vt:lpstr>
      <vt:lpstr>Office 主题​​</vt:lpstr>
      <vt:lpstr>第19讲 从粒子到宇宙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2025-03-16T11:31:45Z</cp:lastPrinted>
  <dcterms:created xsi:type="dcterms:W3CDTF">2025-03-16T11:31:45Z</dcterms:created>
  <dcterms:modified xsi:type="dcterms:W3CDTF">2025-04-25T02:46:54Z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