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2"/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6" r:id="rId14"/>
    <p:sldId id="377" r:id="rId15"/>
    <p:sldId id="388" r:id="rId16"/>
    <p:sldId id="387" r:id="rId17"/>
    <p:sldId id="402" r:id="rId18"/>
    <p:sldId id="381" r:id="rId19"/>
    <p:sldId id="382" r:id="rId20"/>
    <p:sldId id="392" r:id="rId21"/>
    <p:sldId id="393" r:id="rId22"/>
    <p:sldId id="394" r:id="rId23"/>
    <p:sldId id="358" r:id="rId24"/>
    <p:sldId id="385" r:id="rId25"/>
    <p:sldId id="391" r:id="rId26"/>
    <p:sldId id="397" r:id="rId27"/>
    <p:sldId id="400" r:id="rId28"/>
    <p:sldId id="401" r:id="rId29"/>
    <p:sldId id="399" r:id="rId30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860" autoAdjust="0"/>
    <p:restoredTop sz="94660"/>
  </p:normalViewPr>
  <p:slideViewPr>
    <p:cSldViewPr snapToGrid="0">
      <p:cViewPr varScale="1">
        <p:scale>
          <a:sx n="144" d="100"/>
          <a:sy n="144" d="100"/>
        </p:scale>
        <p:origin x="-870" y="-96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9E6A63-BE4A-48E2-824A-83AC5E94258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X41.TIF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S62.TIF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8999" y="783946"/>
            <a:ext cx="3565649" cy="3562907"/>
          </a:xfrm>
          <a:prstGeom prst="rect">
            <a:avLst/>
          </a:prstGeom>
        </p:spPr>
      </p:pic>
      <p:sp>
        <p:nvSpPr>
          <p:cNvPr id="11" name="Shape 40"/>
          <p:cNvSpPr/>
          <p:nvPr/>
        </p:nvSpPr>
        <p:spPr>
          <a:xfrm>
            <a:off x="4917790" y="2396059"/>
            <a:ext cx="2777575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三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章 物态变化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2" name="Shape 40"/>
          <p:cNvSpPr/>
          <p:nvPr/>
        </p:nvSpPr>
        <p:spPr>
          <a:xfrm>
            <a:off x="4203778" y="721428"/>
            <a:ext cx="3781372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Shape 40"/>
          <p:cNvSpPr/>
          <p:nvPr/>
        </p:nvSpPr>
        <p:spPr>
          <a:xfrm>
            <a:off x="4386526" y="3219589"/>
            <a:ext cx="4028604" cy="132343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60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60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60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 升华和凝华</a:t>
            </a:r>
            <a:endParaRPr lang="zh-CN" altLang="zh-CN" sz="6000" b="1" baseline="-250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endParaRPr lang="zh-CN" sz="60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48872" y="1987946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anose="03000509000000000000" pitchFamily="65" charset="-122"/>
                <a:ea typeface="方正幼线简体" panose="03000509000000000000" pitchFamily="65" charset="-122"/>
                <a:sym typeface="Arial" panose="020B0706020202030204"/>
              </a:rPr>
              <a:t>（八年级）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方正幼线简体" panose="03000509000000000000" pitchFamily="65" charset="-122"/>
              <a:ea typeface="方正幼线简体" panose="03000509000000000000" pitchFamily="65" charset="-122"/>
              <a:sym typeface="Arial" panose="020B0706020202030204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4" name="文本框 191493"/>
          <p:cNvSpPr txBox="1">
            <a:spLocks noChangeArrowheads="1"/>
          </p:cNvSpPr>
          <p:nvPr/>
        </p:nvSpPr>
        <p:spPr bwMode="auto">
          <a:xfrm>
            <a:off x="1716040" y="4213538"/>
            <a:ext cx="15843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水蒸气</a:t>
            </a:r>
          </a:p>
        </p:txBody>
      </p:sp>
      <p:sp>
        <p:nvSpPr>
          <p:cNvPr id="191498" name="文本框 191497"/>
          <p:cNvSpPr txBox="1">
            <a:spLocks noChangeArrowheads="1"/>
          </p:cNvSpPr>
          <p:nvPr/>
        </p:nvSpPr>
        <p:spPr bwMode="auto">
          <a:xfrm>
            <a:off x="3444827" y="3998567"/>
            <a:ext cx="12604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凝华</a:t>
            </a:r>
          </a:p>
        </p:txBody>
      </p:sp>
      <p:sp>
        <p:nvSpPr>
          <p:cNvPr id="191503" name="文本框 191502"/>
          <p:cNvSpPr txBox="1">
            <a:spLocks noChangeArrowheads="1"/>
          </p:cNvSpPr>
          <p:nvPr/>
        </p:nvSpPr>
        <p:spPr bwMode="auto">
          <a:xfrm>
            <a:off x="4668790" y="4160092"/>
            <a:ext cx="17287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小冰晶</a:t>
            </a:r>
          </a:p>
        </p:txBody>
      </p:sp>
      <p:sp>
        <p:nvSpPr>
          <p:cNvPr id="17416" name="文本框 191506"/>
          <p:cNvSpPr txBox="1">
            <a:spLocks noChangeArrowheads="1"/>
          </p:cNvSpPr>
          <p:nvPr/>
        </p:nvSpPr>
        <p:spPr bwMode="auto">
          <a:xfrm>
            <a:off x="467513" y="568098"/>
            <a:ext cx="811617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>
                <a:latin typeface="宋体" pitchFamily="2" charset="-122"/>
              </a:rPr>
              <a:t>3.</a:t>
            </a:r>
            <a:r>
              <a:rPr lang="zh-CN" altLang="en-US" sz="2800">
                <a:latin typeface="宋体" pitchFamily="2" charset="-122"/>
              </a:rPr>
              <a:t>在寒冷的冬天，在玻璃窗的表面会有</a:t>
            </a:r>
            <a:r>
              <a:rPr lang="en-US" altLang="zh-CN" sz="2800">
                <a:latin typeface="宋体" pitchFamily="2" charset="-122"/>
              </a:rPr>
              <a:t>“</a:t>
            </a:r>
            <a:r>
              <a:rPr lang="zh-CN" altLang="en-US" sz="2800">
                <a:latin typeface="宋体" pitchFamily="2" charset="-122"/>
              </a:rPr>
              <a:t>冰花</a:t>
            </a:r>
            <a:r>
              <a:rPr lang="en-US" altLang="zh-CN" sz="2800">
                <a:latin typeface="宋体" pitchFamily="2" charset="-122"/>
              </a:rPr>
              <a:t>”</a:t>
            </a:r>
            <a:r>
              <a:rPr lang="zh-CN" altLang="en-US" sz="2800">
                <a:latin typeface="宋体" pitchFamily="2" charset="-122"/>
              </a:rPr>
              <a:t>。</a:t>
            </a:r>
          </a:p>
        </p:txBody>
      </p:sp>
      <p:pic>
        <p:nvPicPr>
          <p:cNvPr id="15362" name="Picture 2" descr="https://timgsa.baidu.com/timg?image&amp;quality=80&amp;size=b9999_10000&amp;sec=1569389181816&amp;di=9ff9dabaa824dcffb09ba8ca22a5b98b&amp;imgtype=0&amp;src=http%3A%2F%2Fd.ifengimg.com%2Fw640_q75%2Fe0.ifengimg.com%2F05%2F2018%2F1211%2F7880199833D5715CFD5EAD63E60926D7D8FD18CF_size1005_w2000_h133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4230" y="1515760"/>
            <a:ext cx="3357873" cy="2235084"/>
          </a:xfrm>
          <a:prstGeom prst="rect">
            <a:avLst/>
          </a:prstGeom>
          <a:noFill/>
        </p:spPr>
      </p:pic>
      <p:pic>
        <p:nvPicPr>
          <p:cNvPr id="15364" name="Picture 4" descr="https://timgsa.baidu.com/timg?image&amp;quality=80&amp;size=b9999_10000&amp;sec=1569389352284&amp;di=236db7eee2e9d78732f434fe86818d44&amp;imgtype=0&amp;src=http%3A%2F%2Fimg.mp.itc.cn%2Fupload%2F20160517%2F81ae3b43ea364b73a1100d9205ad3877_th.jpg"/>
          <p:cNvPicPr>
            <a:picLocks noChangeAspect="1" noChangeArrowheads="1"/>
          </p:cNvPicPr>
          <p:nvPr/>
        </p:nvPicPr>
        <p:blipFill>
          <a:blip r:embed="rId3" cstate="print"/>
          <a:srcRect t="16747"/>
          <a:stretch>
            <a:fillRect/>
          </a:stretch>
        </p:blipFill>
        <p:spPr bwMode="auto">
          <a:xfrm>
            <a:off x="653143" y="1489724"/>
            <a:ext cx="3821767" cy="2285541"/>
          </a:xfrm>
          <a:prstGeom prst="rect">
            <a:avLst/>
          </a:prstGeom>
          <a:noFill/>
        </p:spPr>
      </p:pic>
      <p:sp>
        <p:nvSpPr>
          <p:cNvPr id="13" name="Line 8"/>
          <p:cNvSpPr>
            <a:spLocks noChangeShapeType="1"/>
          </p:cNvSpPr>
          <p:nvPr/>
        </p:nvSpPr>
        <p:spPr bwMode="auto">
          <a:xfrm>
            <a:off x="3193967" y="4516431"/>
            <a:ext cx="1600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1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1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1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4" grpId="0"/>
      <p:bldP spid="191498" grpId="0"/>
      <p:bldP spid="19150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2"/>
          <p:cNvSpPr txBox="1">
            <a:spLocks noChangeArrowheads="1"/>
          </p:cNvSpPr>
          <p:nvPr/>
        </p:nvSpPr>
        <p:spPr bwMode="auto">
          <a:xfrm>
            <a:off x="1387475" y="3992998"/>
            <a:ext cx="1828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水蒸气</a:t>
            </a:r>
          </a:p>
        </p:txBody>
      </p:sp>
      <p:sp>
        <p:nvSpPr>
          <p:cNvPr id="19459" name="Line 13"/>
          <p:cNvSpPr>
            <a:spLocks noChangeShapeType="1"/>
          </p:cNvSpPr>
          <p:nvPr/>
        </p:nvSpPr>
        <p:spPr bwMode="auto">
          <a:xfrm>
            <a:off x="3368675" y="4278042"/>
            <a:ext cx="2209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0" name="Text Box 14"/>
          <p:cNvSpPr txBox="1">
            <a:spLocks noChangeArrowheads="1"/>
          </p:cNvSpPr>
          <p:nvPr/>
        </p:nvSpPr>
        <p:spPr bwMode="auto">
          <a:xfrm>
            <a:off x="5426075" y="3935989"/>
            <a:ext cx="2057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小冰晶</a:t>
            </a:r>
          </a:p>
        </p:txBody>
      </p:sp>
      <p:sp>
        <p:nvSpPr>
          <p:cNvPr id="19461" name="Rectangle 15"/>
          <p:cNvSpPr>
            <a:spLocks noChangeArrowheads="1"/>
          </p:cNvSpPr>
          <p:nvPr/>
        </p:nvSpPr>
        <p:spPr bwMode="auto">
          <a:xfrm>
            <a:off x="3473451" y="4369495"/>
            <a:ext cx="1620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（遇冷）</a:t>
            </a:r>
          </a:p>
        </p:txBody>
      </p:sp>
      <p:sp>
        <p:nvSpPr>
          <p:cNvPr id="19462" name="Text Box 19"/>
          <p:cNvSpPr txBox="1">
            <a:spLocks noChangeArrowheads="1"/>
          </p:cNvSpPr>
          <p:nvPr/>
        </p:nvSpPr>
        <p:spPr bwMode="auto">
          <a:xfrm>
            <a:off x="3902075" y="3764963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凝华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4402138" y="564151"/>
            <a:ext cx="4419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宋体" pitchFamily="2" charset="-122"/>
              </a:rPr>
              <a:t>5.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</a:rPr>
              <a:t>霜的形成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304800" y="627098"/>
            <a:ext cx="3352800" cy="456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>
                <a:latin typeface="宋体" pitchFamily="2" charset="-122"/>
              </a:rPr>
              <a:t>4.</a:t>
            </a:r>
            <a:r>
              <a:rPr lang="zh-CN" altLang="en-US" sz="2800">
                <a:latin typeface="宋体" pitchFamily="2" charset="-122"/>
              </a:rPr>
              <a:t>雾凇的形成</a:t>
            </a:r>
          </a:p>
        </p:txBody>
      </p:sp>
      <p:pic>
        <p:nvPicPr>
          <p:cNvPr id="19465" name="Picture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1700" y="1286264"/>
            <a:ext cx="4191000" cy="2249476"/>
          </a:xfrm>
          <a:prstGeom prst="rect">
            <a:avLst/>
          </a:prstGeom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19466" name="Picture 10"/>
          <p:cNvPicPr>
            <a:picLocks noChangeAspect="1"/>
          </p:cNvPicPr>
          <p:nvPr/>
        </p:nvPicPr>
        <p:blipFill>
          <a:blip r:embed="rId4" cstate="print"/>
          <a:srcRect l="3573" t="4961" r="2613" b="5465"/>
          <a:stretch>
            <a:fillRect/>
          </a:stretch>
        </p:blipFill>
        <p:spPr>
          <a:xfrm>
            <a:off x="193036" y="1286501"/>
            <a:ext cx="4217670" cy="2249951"/>
          </a:xfrm>
          <a:prstGeom prst="rect">
            <a:avLst/>
          </a:prstGeom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5181601" y="1406220"/>
            <a:ext cx="54373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霜</a:t>
            </a:r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457201" y="1463229"/>
            <a:ext cx="9028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雾凇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0" grpId="0"/>
      <p:bldP spid="19461" grpId="0"/>
      <p:bldP spid="19462" grpId="0" bldLvl="0" animBg="1"/>
      <p:bldP spid="19463" grpId="0"/>
      <p:bldP spid="19464" grpId="0"/>
      <p:bldP spid="18443" grpId="0"/>
      <p:bldP spid="184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7" descr="55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2647" y="973379"/>
            <a:ext cx="3478845" cy="2866590"/>
          </a:xfrm>
          <a:prstGeom prst="rect">
            <a:avLst/>
          </a:prstGeom>
          <a:noFill/>
        </p:spPr>
      </p:pic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738903" y="1153532"/>
            <a:ext cx="4300609" cy="138499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en-US" altLang="zh-CN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6.</a:t>
            </a:r>
            <a:r>
              <a:rPr lang="zh-CN" altLang="en-US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用</a:t>
            </a:r>
            <a:r>
              <a:rPr lang="zh-CN" altLang="en-US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久的灯泡会发黑，是因为钨丝发生了哪些现象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? </a:t>
            </a:r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1906719" y="3986908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升华</a:t>
            </a:r>
          </a:p>
        </p:txBody>
      </p:sp>
      <p:sp>
        <p:nvSpPr>
          <p:cNvPr id="27" name="Text Box 12"/>
          <p:cNvSpPr txBox="1">
            <a:spLocks noChangeArrowheads="1"/>
          </p:cNvSpPr>
          <p:nvPr/>
        </p:nvSpPr>
        <p:spPr bwMode="auto">
          <a:xfrm>
            <a:off x="992319" y="4136556"/>
            <a:ext cx="990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钨丝</a:t>
            </a:r>
            <a:endParaRPr lang="zh-CN" altLang="en-US" sz="2800">
              <a:latin typeface="宋体" pitchFamily="2" charset="-122"/>
            </a:endParaRPr>
          </a:p>
        </p:txBody>
      </p:sp>
      <p:sp>
        <p:nvSpPr>
          <p:cNvPr id="28" name="Line 13"/>
          <p:cNvSpPr>
            <a:spLocks noChangeShapeType="1"/>
          </p:cNvSpPr>
          <p:nvPr/>
        </p:nvSpPr>
        <p:spPr bwMode="auto">
          <a:xfrm>
            <a:off x="1830519" y="4478609"/>
            <a:ext cx="1295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Text Box 14"/>
          <p:cNvSpPr txBox="1">
            <a:spLocks noChangeArrowheads="1"/>
          </p:cNvSpPr>
          <p:nvPr/>
        </p:nvSpPr>
        <p:spPr bwMode="auto">
          <a:xfrm>
            <a:off x="3278319" y="4136556"/>
            <a:ext cx="1752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smtClean="0">
                <a:latin typeface="宋体" pitchFamily="2" charset="-122"/>
              </a:rPr>
              <a:t>钨蒸</a:t>
            </a:r>
            <a:r>
              <a:rPr lang="zh-CN" altLang="en-US" sz="2800">
                <a:latin typeface="宋体" pitchFamily="2" charset="-122"/>
              </a:rPr>
              <a:t>气</a:t>
            </a:r>
          </a:p>
        </p:txBody>
      </p:sp>
      <p:sp>
        <p:nvSpPr>
          <p:cNvPr id="30" name="Text Box 11"/>
          <p:cNvSpPr txBox="1">
            <a:spLocks noChangeArrowheads="1"/>
          </p:cNvSpPr>
          <p:nvPr/>
        </p:nvSpPr>
        <p:spPr bwMode="auto">
          <a:xfrm>
            <a:off x="4678567" y="3994928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smtClean="0">
                <a:solidFill>
                  <a:srgbClr val="FF0000"/>
                </a:solidFill>
                <a:latin typeface="宋体" pitchFamily="2" charset="-122"/>
              </a:rPr>
              <a:t>凝华</a:t>
            </a:r>
            <a:endParaRPr lang="zh-CN" altLang="en-US" sz="280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31" name="Line 13"/>
          <p:cNvSpPr>
            <a:spLocks noChangeShapeType="1"/>
          </p:cNvSpPr>
          <p:nvPr/>
        </p:nvSpPr>
        <p:spPr bwMode="auto">
          <a:xfrm>
            <a:off x="4602367" y="4486629"/>
            <a:ext cx="1295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Text Box 12"/>
          <p:cNvSpPr txBox="1">
            <a:spLocks noChangeArrowheads="1"/>
          </p:cNvSpPr>
          <p:nvPr/>
        </p:nvSpPr>
        <p:spPr bwMode="auto">
          <a:xfrm>
            <a:off x="5991727" y="4172077"/>
            <a:ext cx="1385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钨粉末</a:t>
            </a:r>
            <a:endParaRPr lang="zh-CN" altLang="en-US" sz="2800">
              <a:latin typeface="宋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/>
      <p:bldP spid="29" grpId="0"/>
      <p:bldP spid="30" grpId="0" bldLvl="0" animBg="1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rrowheads="1"/>
          </p:cNvSpPr>
          <p:nvPr/>
        </p:nvSpPr>
        <p:spPr bwMode="auto">
          <a:xfrm>
            <a:off x="605017" y="1264335"/>
            <a:ext cx="8224666" cy="1106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利</a:t>
            </a: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用干冰能进行人工降雨、制造舞台烟雾、灭火筒、为食物保鲜等。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633399" y="2455096"/>
            <a:ext cx="3704843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latin typeface="Times New Roman" pitchFamily="18" charset="0"/>
              </a:rPr>
              <a:t>干冰：二氧化碳（</a:t>
            </a:r>
            <a:r>
              <a:rPr lang="zh-CN" altLang="zh-CN" sz="2800">
                <a:latin typeface="Times New Roman" pitchFamily="18" charset="0"/>
              </a:rPr>
              <a:t>CO</a:t>
            </a:r>
            <a:r>
              <a:rPr lang="zh-CN" altLang="zh-CN" sz="2800" baseline="-25000">
                <a:latin typeface="Times New Roman" pitchFamily="18" charset="0"/>
              </a:rPr>
              <a:t>2</a:t>
            </a:r>
            <a:r>
              <a:rPr lang="zh-CN" altLang="en-US" sz="2800">
                <a:latin typeface="Times New Roman" pitchFamily="18" charset="0"/>
              </a:rPr>
              <a:t>）的固体；</a:t>
            </a:r>
          </a:p>
          <a:p>
            <a:pPr>
              <a:lnSpc>
                <a:spcPct val="125000"/>
              </a:lnSpc>
            </a:pPr>
            <a:r>
              <a:rPr lang="zh-CN" altLang="en-US" sz="2800">
                <a:latin typeface="Times New Roman" pitchFamily="18" charset="0"/>
              </a:rPr>
              <a:t>特点：容易升华，有致冷作用。</a:t>
            </a:r>
          </a:p>
        </p:txBody>
      </p:sp>
      <p:pic>
        <p:nvPicPr>
          <p:cNvPr id="22531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12011" y="2342937"/>
            <a:ext cx="3514587" cy="227031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13" name="文本框 6151"/>
          <p:cNvSpPr txBox="1">
            <a:spLocks noChangeArrowheads="1"/>
          </p:cNvSpPr>
          <p:nvPr/>
        </p:nvSpPr>
        <p:spPr bwMode="auto">
          <a:xfrm>
            <a:off x="630564" y="515544"/>
            <a:ext cx="37753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三、</a:t>
            </a:r>
            <a:r>
              <a:rPr lang="zh-CN" altLang="zh-CN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升</a:t>
            </a:r>
            <a:r>
              <a:rPr lang="zh-CN" altLang="zh-CN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华、凝华的应用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225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" fill="hold"/>
                                        <p:tgtEl>
                                          <p:spTgt spid="225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 build="p"/>
      <p:bldP spid="225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600482" y="3317306"/>
            <a:ext cx="8241010" cy="1473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  <a:spcBef>
                <a:spcPts val="50"/>
              </a:spcBef>
            </a:pPr>
            <a:r>
              <a:rPr lang="zh-CN" altLang="en-US" sz="2400" smtClean="0">
                <a:latin typeface="Tahoma" pitchFamily="34" charset="0"/>
              </a:rPr>
              <a:t>用</a:t>
            </a:r>
            <a:r>
              <a:rPr lang="zh-CN" altLang="en-US" sz="2400">
                <a:latin typeface="Tahoma" pitchFamily="34" charset="0"/>
              </a:rPr>
              <a:t>高射炮或飞机在天空中撒下干冰，干冰会</a:t>
            </a:r>
            <a:r>
              <a:rPr lang="zh-CN" altLang="en-US" sz="2400">
                <a:solidFill>
                  <a:srgbClr val="FF0000"/>
                </a:solidFill>
                <a:latin typeface="Tahoma" pitchFamily="34" charset="0"/>
              </a:rPr>
              <a:t>升华</a:t>
            </a:r>
            <a:r>
              <a:rPr lang="zh-CN" altLang="en-US" sz="2400">
                <a:latin typeface="Tahoma" pitchFamily="34" charset="0"/>
              </a:rPr>
              <a:t>吸热，使云层中的温度急剧下降，从而使云层中的水蒸气遇冷</a:t>
            </a:r>
            <a:r>
              <a:rPr lang="zh-CN" altLang="en-US" sz="2400">
                <a:solidFill>
                  <a:srgbClr val="FF0000"/>
                </a:solidFill>
                <a:latin typeface="Tahoma" pitchFamily="34" charset="0"/>
              </a:rPr>
              <a:t>液化</a:t>
            </a:r>
            <a:r>
              <a:rPr lang="zh-CN" altLang="en-US" sz="2400">
                <a:latin typeface="Tahoma" pitchFamily="34" charset="0"/>
              </a:rPr>
              <a:t>成小水滴，或者直接</a:t>
            </a:r>
            <a:r>
              <a:rPr lang="zh-CN" altLang="en-US" sz="2400">
                <a:solidFill>
                  <a:srgbClr val="FF3300"/>
                </a:solidFill>
                <a:latin typeface="Tahoma" pitchFamily="34" charset="0"/>
              </a:rPr>
              <a:t>凝华</a:t>
            </a:r>
            <a:r>
              <a:rPr lang="zh-CN" altLang="en-US" sz="2400">
                <a:latin typeface="Tahoma" pitchFamily="34" charset="0"/>
              </a:rPr>
              <a:t>成小冰晶，落到地上便形成雨。</a:t>
            </a:r>
          </a:p>
        </p:txBody>
      </p:sp>
      <p:pic>
        <p:nvPicPr>
          <p:cNvPr id="6" name="Picture 8" descr="000878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5873" y="670442"/>
            <a:ext cx="3565663" cy="2382981"/>
          </a:xfrm>
          <a:prstGeom prst="rect">
            <a:avLst/>
          </a:prstGeom>
          <a:noFill/>
        </p:spPr>
      </p:pic>
      <p:pic>
        <p:nvPicPr>
          <p:cNvPr id="7" name="Picture 9" descr="图片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019" y="666893"/>
            <a:ext cx="3863856" cy="2393146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270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63843"/>
          <p:cNvSpPr txBox="1">
            <a:spLocks noChangeArrowheads="1"/>
          </p:cNvSpPr>
          <p:nvPr/>
        </p:nvSpPr>
        <p:spPr bwMode="auto">
          <a:xfrm>
            <a:off x="323850" y="842070"/>
            <a:ext cx="43195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干冰（固态二氧化碳）</a:t>
            </a: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4356100" y="1165120"/>
            <a:ext cx="12954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163845"/>
          <p:cNvSpPr txBox="1">
            <a:spLocks noChangeArrowheads="1"/>
          </p:cNvSpPr>
          <p:nvPr/>
        </p:nvSpPr>
        <p:spPr bwMode="auto">
          <a:xfrm>
            <a:off x="5580063" y="895515"/>
            <a:ext cx="33131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二氧化碳气体</a:t>
            </a:r>
          </a:p>
        </p:txBody>
      </p:sp>
      <p:sp>
        <p:nvSpPr>
          <p:cNvPr id="11" name="文本框 163846"/>
          <p:cNvSpPr txBox="1">
            <a:spLocks noChangeArrowheads="1"/>
          </p:cNvSpPr>
          <p:nvPr/>
        </p:nvSpPr>
        <p:spPr bwMode="auto">
          <a:xfrm>
            <a:off x="4427539" y="733990"/>
            <a:ext cx="12969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升华</a:t>
            </a:r>
          </a:p>
        </p:txBody>
      </p:sp>
      <p:sp>
        <p:nvSpPr>
          <p:cNvPr id="12" name="文本框 163847"/>
          <p:cNvSpPr txBox="1">
            <a:spLocks noChangeArrowheads="1"/>
          </p:cNvSpPr>
          <p:nvPr/>
        </p:nvSpPr>
        <p:spPr bwMode="auto">
          <a:xfrm>
            <a:off x="395289" y="1541616"/>
            <a:ext cx="21605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吸热</a:t>
            </a:r>
          </a:p>
        </p:txBody>
      </p:sp>
      <p:grpSp>
        <p:nvGrpSpPr>
          <p:cNvPr id="13" name="组合 163848"/>
          <p:cNvGrpSpPr>
            <a:grpSpLocks/>
          </p:cNvGrpSpPr>
          <p:nvPr/>
        </p:nvGrpSpPr>
        <p:grpSpPr bwMode="auto">
          <a:xfrm>
            <a:off x="1403350" y="1272012"/>
            <a:ext cx="431800" cy="862259"/>
            <a:chOff x="793" y="1253"/>
            <a:chExt cx="272" cy="227"/>
          </a:xfrm>
        </p:grpSpPr>
        <p:sp>
          <p:nvSpPr>
            <p:cNvPr id="14" name="直接连接符 163849"/>
            <p:cNvSpPr>
              <a:spLocks noChangeShapeType="1"/>
            </p:cNvSpPr>
            <p:nvPr/>
          </p:nvSpPr>
          <p:spPr bwMode="auto">
            <a:xfrm flipV="1">
              <a:off x="793" y="1253"/>
              <a:ext cx="0" cy="22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直接连接符 163850"/>
            <p:cNvSpPr>
              <a:spLocks noChangeShapeType="1"/>
            </p:cNvSpPr>
            <p:nvPr/>
          </p:nvSpPr>
          <p:spPr bwMode="auto">
            <a:xfrm flipV="1">
              <a:off x="929" y="1253"/>
              <a:ext cx="0" cy="22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直接连接符 163851"/>
            <p:cNvSpPr>
              <a:spLocks noChangeShapeType="1"/>
            </p:cNvSpPr>
            <p:nvPr/>
          </p:nvSpPr>
          <p:spPr bwMode="auto">
            <a:xfrm flipV="1">
              <a:off x="1065" y="1253"/>
              <a:ext cx="0" cy="22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文本框 163852"/>
          <p:cNvSpPr txBox="1">
            <a:spLocks noChangeArrowheads="1"/>
          </p:cNvSpPr>
          <p:nvPr/>
        </p:nvSpPr>
        <p:spPr bwMode="auto">
          <a:xfrm>
            <a:off x="611189" y="2187717"/>
            <a:ext cx="194468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空气中的水蒸气</a:t>
            </a:r>
          </a:p>
        </p:txBody>
      </p:sp>
      <p:grpSp>
        <p:nvGrpSpPr>
          <p:cNvPr id="18" name="组合 163853"/>
          <p:cNvGrpSpPr>
            <a:grpSpLocks/>
          </p:cNvGrpSpPr>
          <p:nvPr/>
        </p:nvGrpSpPr>
        <p:grpSpPr bwMode="auto">
          <a:xfrm>
            <a:off x="2771776" y="1864666"/>
            <a:ext cx="1584325" cy="915706"/>
            <a:chOff x="1565" y="1616"/>
            <a:chExt cx="907" cy="544"/>
          </a:xfrm>
        </p:grpSpPr>
        <p:sp>
          <p:nvSpPr>
            <p:cNvPr id="19" name="直接连接符 163854"/>
            <p:cNvSpPr>
              <a:spLocks noChangeShapeType="1"/>
            </p:cNvSpPr>
            <p:nvPr/>
          </p:nvSpPr>
          <p:spPr bwMode="auto">
            <a:xfrm flipV="1">
              <a:off x="1565" y="1616"/>
              <a:ext cx="907" cy="22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直接连接符 163855"/>
            <p:cNvSpPr>
              <a:spLocks noChangeShapeType="1"/>
            </p:cNvSpPr>
            <p:nvPr/>
          </p:nvSpPr>
          <p:spPr bwMode="auto">
            <a:xfrm>
              <a:off x="1565" y="1979"/>
              <a:ext cx="907" cy="181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文本框 163856"/>
          <p:cNvSpPr txBox="1">
            <a:spLocks noChangeArrowheads="1"/>
          </p:cNvSpPr>
          <p:nvPr/>
        </p:nvSpPr>
        <p:spPr bwMode="auto">
          <a:xfrm rot="-1043433">
            <a:off x="2700338" y="1420153"/>
            <a:ext cx="20875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凝华</a:t>
            </a:r>
          </a:p>
        </p:txBody>
      </p:sp>
      <p:sp>
        <p:nvSpPr>
          <p:cNvPr id="22" name="文本框 163857"/>
          <p:cNvSpPr txBox="1">
            <a:spLocks noChangeArrowheads="1"/>
          </p:cNvSpPr>
          <p:nvPr/>
        </p:nvSpPr>
        <p:spPr bwMode="auto">
          <a:xfrm>
            <a:off x="3059113" y="2673480"/>
            <a:ext cx="14414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液化</a:t>
            </a:r>
          </a:p>
        </p:txBody>
      </p:sp>
      <p:grpSp>
        <p:nvGrpSpPr>
          <p:cNvPr id="23" name="组合 163858"/>
          <p:cNvGrpSpPr>
            <a:grpSpLocks/>
          </p:cNvGrpSpPr>
          <p:nvPr/>
        </p:nvGrpSpPr>
        <p:grpSpPr bwMode="auto">
          <a:xfrm>
            <a:off x="4894264" y="1864666"/>
            <a:ext cx="2160587" cy="957275"/>
            <a:chOff x="2608" y="1614"/>
            <a:chExt cx="862" cy="806"/>
          </a:xfrm>
        </p:grpSpPr>
        <p:sp>
          <p:nvSpPr>
            <p:cNvPr id="24" name="文本框 163859"/>
            <p:cNvSpPr txBox="1">
              <a:spLocks noChangeArrowheads="1"/>
            </p:cNvSpPr>
            <p:nvPr/>
          </p:nvSpPr>
          <p:spPr bwMode="auto">
            <a:xfrm>
              <a:off x="2653" y="1614"/>
              <a:ext cx="817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latin typeface="宋体" pitchFamily="2" charset="-122"/>
                </a:rPr>
                <a:t>冰晶</a:t>
              </a:r>
            </a:p>
          </p:txBody>
        </p:sp>
        <p:sp>
          <p:nvSpPr>
            <p:cNvPr id="25" name="文本框 163860"/>
            <p:cNvSpPr txBox="1">
              <a:spLocks noChangeArrowheads="1"/>
            </p:cNvSpPr>
            <p:nvPr/>
          </p:nvSpPr>
          <p:spPr bwMode="auto">
            <a:xfrm>
              <a:off x="2608" y="1979"/>
              <a:ext cx="862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latin typeface="宋体" pitchFamily="2" charset="-122"/>
                </a:rPr>
                <a:t>小水珠</a:t>
              </a:r>
            </a:p>
          </p:txBody>
        </p:sp>
      </p:grpSp>
      <p:grpSp>
        <p:nvGrpSpPr>
          <p:cNvPr id="26" name="组合 163861"/>
          <p:cNvGrpSpPr>
            <a:grpSpLocks/>
          </p:cNvGrpSpPr>
          <p:nvPr/>
        </p:nvGrpSpPr>
        <p:grpSpPr bwMode="auto">
          <a:xfrm>
            <a:off x="4932363" y="2997717"/>
            <a:ext cx="647700" cy="1453727"/>
            <a:chOff x="2699" y="2524"/>
            <a:chExt cx="408" cy="1224"/>
          </a:xfrm>
        </p:grpSpPr>
        <p:sp>
          <p:nvSpPr>
            <p:cNvPr id="27" name="直接连接符 163862"/>
            <p:cNvSpPr>
              <a:spLocks noChangeShapeType="1"/>
            </p:cNvSpPr>
            <p:nvPr/>
          </p:nvSpPr>
          <p:spPr bwMode="auto">
            <a:xfrm>
              <a:off x="2699" y="2524"/>
              <a:ext cx="0" cy="1224"/>
            </a:xfrm>
            <a:prstGeom prst="line">
              <a:avLst/>
            </a:prstGeom>
            <a:noFill/>
            <a:ln w="22225">
              <a:solidFill>
                <a:schemeClr val="tx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直接连接符 163863"/>
            <p:cNvSpPr>
              <a:spLocks noChangeShapeType="1"/>
            </p:cNvSpPr>
            <p:nvPr/>
          </p:nvSpPr>
          <p:spPr bwMode="auto">
            <a:xfrm>
              <a:off x="2835" y="2524"/>
              <a:ext cx="0" cy="1224"/>
            </a:xfrm>
            <a:prstGeom prst="line">
              <a:avLst/>
            </a:prstGeom>
            <a:noFill/>
            <a:ln w="22225">
              <a:solidFill>
                <a:schemeClr val="tx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163864"/>
            <p:cNvSpPr>
              <a:spLocks noChangeShapeType="1"/>
            </p:cNvSpPr>
            <p:nvPr/>
          </p:nvSpPr>
          <p:spPr bwMode="auto">
            <a:xfrm>
              <a:off x="2971" y="2524"/>
              <a:ext cx="0" cy="1224"/>
            </a:xfrm>
            <a:prstGeom prst="line">
              <a:avLst/>
            </a:prstGeom>
            <a:noFill/>
            <a:ln w="22225">
              <a:solidFill>
                <a:schemeClr val="tx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直接连接符 163865"/>
            <p:cNvSpPr>
              <a:spLocks noChangeShapeType="1"/>
            </p:cNvSpPr>
            <p:nvPr/>
          </p:nvSpPr>
          <p:spPr bwMode="auto">
            <a:xfrm>
              <a:off x="3107" y="2524"/>
              <a:ext cx="0" cy="1224"/>
            </a:xfrm>
            <a:prstGeom prst="line">
              <a:avLst/>
            </a:prstGeom>
            <a:noFill/>
            <a:ln w="22225">
              <a:solidFill>
                <a:schemeClr val="tx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" name="文本框 163866"/>
          <p:cNvSpPr txBox="1">
            <a:spLocks noChangeArrowheads="1"/>
          </p:cNvSpPr>
          <p:nvPr/>
        </p:nvSpPr>
        <p:spPr bwMode="auto">
          <a:xfrm>
            <a:off x="5651500" y="3481106"/>
            <a:ext cx="6477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雨</a:t>
            </a:r>
          </a:p>
        </p:txBody>
      </p:sp>
      <p:sp>
        <p:nvSpPr>
          <p:cNvPr id="32" name="云形标注 31"/>
          <p:cNvSpPr>
            <a:spLocks noChangeArrowheads="1"/>
          </p:cNvSpPr>
          <p:nvPr/>
        </p:nvSpPr>
        <p:spPr bwMode="auto">
          <a:xfrm flipH="1">
            <a:off x="4356100" y="1703141"/>
            <a:ext cx="2592388" cy="1346835"/>
          </a:xfrm>
          <a:prstGeom prst="cloudCallout">
            <a:avLst>
              <a:gd name="adj1" fmla="val 32241"/>
              <a:gd name="adj2" fmla="val 15870"/>
            </a:avLst>
          </a:prstGeom>
          <a:solidFill>
            <a:schemeClr val="accent1">
              <a:alpha val="0"/>
            </a:schemeClr>
          </a:solidFill>
          <a:ln w="19050">
            <a:solidFill>
              <a:srgbClr val="0D0D0D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en-US" sz="2800">
              <a:latin typeface="宋体" pitchFamily="2" charset="-122"/>
            </a:endParaRPr>
          </a:p>
        </p:txBody>
      </p:sp>
      <p:sp>
        <p:nvSpPr>
          <p:cNvPr id="33" name="椭圆形标注 32"/>
          <p:cNvSpPr>
            <a:spLocks noChangeArrowheads="1"/>
          </p:cNvSpPr>
          <p:nvPr/>
        </p:nvSpPr>
        <p:spPr bwMode="auto">
          <a:xfrm>
            <a:off x="6481763" y="2530958"/>
            <a:ext cx="2411412" cy="1777964"/>
          </a:xfrm>
          <a:prstGeom prst="wedgeEllipseCallout">
            <a:avLst>
              <a:gd name="adj1" fmla="val -94505"/>
              <a:gd name="adj2" fmla="val -13458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800">
                <a:latin typeface="宋体" pitchFamily="2" charset="-122"/>
              </a:rPr>
              <a:t>遇到暖空气后，冰晶熔化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11" grpId="0"/>
      <p:bldP spid="12" grpId="0"/>
      <p:bldP spid="17" grpId="0"/>
      <p:bldP spid="21" grpId="0"/>
      <p:bldP spid="22" grpId="0"/>
      <p:bldP spid="31" grpId="0"/>
      <p:bldP spid="32" grpId="0" bldLvl="0" animBg="1"/>
      <p:bldP spid="3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68961"/>
          <p:cNvSpPr txBox="1">
            <a:spLocks noChangeArrowheads="1"/>
          </p:cNvSpPr>
          <p:nvPr/>
        </p:nvSpPr>
        <p:spPr bwMode="auto">
          <a:xfrm>
            <a:off x="277778" y="3255747"/>
            <a:ext cx="8556625" cy="1667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宋体" pitchFamily="2" charset="-122"/>
              </a:rPr>
              <a:t>    </a:t>
            </a:r>
            <a:r>
              <a:rPr lang="zh-CN" altLang="en-US" sz="2400">
                <a:latin typeface="宋体" pitchFamily="2" charset="-122"/>
              </a:rPr>
              <a:t>舞台上喷出的干冰瞬间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升华</a:t>
            </a:r>
            <a:r>
              <a:rPr lang="zh-CN" altLang="en-US" sz="2400">
                <a:latin typeface="宋体" pitchFamily="2" charset="-122"/>
              </a:rPr>
              <a:t>，从周围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吸热</a:t>
            </a:r>
            <a:r>
              <a:rPr lang="zh-CN" altLang="en-US" sz="2400">
                <a:latin typeface="宋体" pitchFamily="2" charset="-122"/>
              </a:rPr>
              <a:t>，导致温度下降，周围的水蒸气遇冷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液化</a:t>
            </a:r>
            <a:r>
              <a:rPr lang="zh-CN" altLang="en-US" sz="2400">
                <a:latin typeface="宋体" pitchFamily="2" charset="-122"/>
              </a:rPr>
              <a:t>成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小水珠</a:t>
            </a:r>
            <a:r>
              <a:rPr lang="zh-CN" altLang="en-US" sz="2400">
                <a:latin typeface="宋体" pitchFamily="2" charset="-122"/>
              </a:rPr>
              <a:t>或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凝华</a:t>
            </a:r>
            <a:r>
              <a:rPr lang="zh-CN" altLang="en-US" sz="2400">
                <a:latin typeface="宋体" pitchFamily="2" charset="-122"/>
              </a:rPr>
              <a:t>成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小冰晶</a:t>
            </a:r>
            <a:r>
              <a:rPr lang="zh-CN" altLang="en-US" sz="2400">
                <a:latin typeface="宋体" pitchFamily="2" charset="-122"/>
              </a:rPr>
              <a:t>悬浮在空气中，即我们所见到烟雾</a:t>
            </a:r>
            <a:r>
              <a:rPr lang="zh-CN" altLang="en-US" sz="2400" smtClean="0">
                <a:latin typeface="宋体" pitchFamily="2" charset="-122"/>
              </a:rPr>
              <a:t>。</a:t>
            </a:r>
            <a:endParaRPr lang="zh-CN" altLang="en-US" sz="2400">
              <a:latin typeface="宋体" pitchFamily="2" charset="-122"/>
            </a:endParaRPr>
          </a:p>
        </p:txBody>
      </p:sp>
      <p:pic>
        <p:nvPicPr>
          <p:cNvPr id="9" name="图片 1"/>
          <p:cNvPicPr>
            <a:picLocks noChangeAspect="1"/>
          </p:cNvPicPr>
          <p:nvPr/>
        </p:nvPicPr>
        <p:blipFill>
          <a:blip r:embed="rId3" cstate="print"/>
          <a:srcRect b="4689"/>
          <a:stretch>
            <a:fillRect/>
          </a:stretch>
        </p:blipFill>
        <p:spPr>
          <a:xfrm>
            <a:off x="522514" y="592186"/>
            <a:ext cx="8009594" cy="2667541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6151"/>
          <p:cNvSpPr txBox="1">
            <a:spLocks noChangeArrowheads="1"/>
          </p:cNvSpPr>
          <p:nvPr/>
        </p:nvSpPr>
        <p:spPr bwMode="auto">
          <a:xfrm>
            <a:off x="600468" y="334328"/>
            <a:ext cx="34163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水在自然界中的循环</a:t>
            </a:r>
          </a:p>
        </p:txBody>
      </p:sp>
      <p:pic>
        <p:nvPicPr>
          <p:cNvPr id="1028" name="Picture 4" descr="https://timgsa.baidu.com/timg?image&amp;quality=80&amp;size=b9999_10000&amp;sec=1569411772038&amp;di=008300cdd7349443b42c73ae2b018548&amp;imgtype=0&amp;src=http%3A%2F%2Fp0.qhimgs4.com%2Ft01b1c515e6e693fa2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660" y="997392"/>
            <a:ext cx="6380175" cy="383541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Box 3"/>
          <p:cNvSpPr txBox="1">
            <a:spLocks noChangeArrowheads="1"/>
          </p:cNvSpPr>
          <p:nvPr/>
        </p:nvSpPr>
        <p:spPr bwMode="auto">
          <a:xfrm>
            <a:off x="3142188" y="3849991"/>
            <a:ext cx="1828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（熔化）</a:t>
            </a: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1770588" y="4021019"/>
            <a:ext cx="2057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固态</a:t>
            </a:r>
          </a:p>
        </p:txBody>
      </p:sp>
      <p:sp>
        <p:nvSpPr>
          <p:cNvPr id="45" name="Text Box 6"/>
          <p:cNvSpPr txBox="1">
            <a:spLocks noChangeArrowheads="1"/>
          </p:cNvSpPr>
          <p:nvPr/>
        </p:nvSpPr>
        <p:spPr bwMode="auto">
          <a:xfrm>
            <a:off x="5732988" y="4021019"/>
            <a:ext cx="2286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液态</a:t>
            </a:r>
          </a:p>
        </p:txBody>
      </p:sp>
      <p:sp>
        <p:nvSpPr>
          <p:cNvPr id="46" name="Line 7"/>
          <p:cNvSpPr>
            <a:spLocks noChangeShapeType="1"/>
          </p:cNvSpPr>
          <p:nvPr/>
        </p:nvSpPr>
        <p:spPr bwMode="auto">
          <a:xfrm>
            <a:off x="3294588" y="4249054"/>
            <a:ext cx="2362200" cy="1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 b="1"/>
          </a:p>
        </p:txBody>
      </p:sp>
      <p:sp>
        <p:nvSpPr>
          <p:cNvPr id="47" name="Line 8"/>
          <p:cNvSpPr>
            <a:spLocks noChangeShapeType="1"/>
          </p:cNvSpPr>
          <p:nvPr/>
        </p:nvSpPr>
        <p:spPr bwMode="auto">
          <a:xfrm flipH="1">
            <a:off x="3294588" y="4420081"/>
            <a:ext cx="2286000" cy="1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 b="1"/>
          </a:p>
        </p:txBody>
      </p:sp>
      <p:sp>
        <p:nvSpPr>
          <p:cNvPr id="48" name="Text Box 9"/>
          <p:cNvSpPr txBox="1">
            <a:spLocks noChangeArrowheads="1"/>
          </p:cNvSpPr>
          <p:nvPr/>
        </p:nvSpPr>
        <p:spPr bwMode="auto">
          <a:xfrm>
            <a:off x="3142188" y="999548"/>
            <a:ext cx="2209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气态</a:t>
            </a:r>
          </a:p>
        </p:txBody>
      </p:sp>
      <p:sp>
        <p:nvSpPr>
          <p:cNvPr id="49" name="Line 10"/>
          <p:cNvSpPr>
            <a:spLocks noChangeShapeType="1"/>
          </p:cNvSpPr>
          <p:nvPr/>
        </p:nvSpPr>
        <p:spPr bwMode="auto">
          <a:xfrm flipH="1" flipV="1">
            <a:off x="4894788" y="1455618"/>
            <a:ext cx="1219200" cy="2622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 b="1"/>
          </a:p>
        </p:txBody>
      </p:sp>
      <p:sp>
        <p:nvSpPr>
          <p:cNvPr id="50" name="Line 11"/>
          <p:cNvSpPr>
            <a:spLocks noChangeShapeType="1"/>
          </p:cNvSpPr>
          <p:nvPr/>
        </p:nvSpPr>
        <p:spPr bwMode="auto">
          <a:xfrm>
            <a:off x="5199588" y="1455618"/>
            <a:ext cx="1143000" cy="245138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 b="1"/>
          </a:p>
        </p:txBody>
      </p:sp>
      <p:sp>
        <p:nvSpPr>
          <p:cNvPr id="51" name="Text Box 12"/>
          <p:cNvSpPr txBox="1">
            <a:spLocks noChangeArrowheads="1"/>
          </p:cNvSpPr>
          <p:nvPr/>
        </p:nvSpPr>
        <p:spPr bwMode="auto">
          <a:xfrm>
            <a:off x="3218388" y="4477089"/>
            <a:ext cx="1828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（凝固）</a:t>
            </a:r>
          </a:p>
        </p:txBody>
      </p:sp>
      <p:sp>
        <p:nvSpPr>
          <p:cNvPr id="52" name="Line 13"/>
          <p:cNvSpPr>
            <a:spLocks noChangeShapeType="1"/>
          </p:cNvSpPr>
          <p:nvPr/>
        </p:nvSpPr>
        <p:spPr bwMode="auto">
          <a:xfrm flipH="1">
            <a:off x="2608788" y="1569636"/>
            <a:ext cx="1143000" cy="239437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 b="1"/>
          </a:p>
        </p:txBody>
      </p:sp>
      <p:sp>
        <p:nvSpPr>
          <p:cNvPr id="53" name="Line 14"/>
          <p:cNvSpPr>
            <a:spLocks noChangeShapeType="1"/>
          </p:cNvSpPr>
          <p:nvPr/>
        </p:nvSpPr>
        <p:spPr bwMode="auto">
          <a:xfrm flipV="1">
            <a:off x="2151588" y="1512627"/>
            <a:ext cx="1219200" cy="239437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 b="1"/>
          </a:p>
        </p:txBody>
      </p:sp>
      <p:sp>
        <p:nvSpPr>
          <p:cNvPr id="54" name="Text Box 15"/>
          <p:cNvSpPr txBox="1">
            <a:spLocks noChangeArrowheads="1"/>
          </p:cNvSpPr>
          <p:nvPr/>
        </p:nvSpPr>
        <p:spPr bwMode="auto">
          <a:xfrm rot="1183767">
            <a:off x="3290770" y="2199109"/>
            <a:ext cx="461665" cy="169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l"/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（凝华）放热</a:t>
            </a:r>
          </a:p>
        </p:txBody>
      </p:sp>
      <p:sp>
        <p:nvSpPr>
          <p:cNvPr id="55" name="Text Box 16"/>
          <p:cNvSpPr txBox="1">
            <a:spLocks noChangeArrowheads="1"/>
          </p:cNvSpPr>
          <p:nvPr/>
        </p:nvSpPr>
        <p:spPr bwMode="auto">
          <a:xfrm rot="1161573">
            <a:off x="2138245" y="2025706"/>
            <a:ext cx="461665" cy="1745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l"/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（升华）吸热</a:t>
            </a:r>
          </a:p>
        </p:txBody>
      </p:sp>
      <p:sp>
        <p:nvSpPr>
          <p:cNvPr id="56" name="Text Box 17"/>
          <p:cNvSpPr txBox="1">
            <a:spLocks noChangeArrowheads="1"/>
          </p:cNvSpPr>
          <p:nvPr/>
        </p:nvSpPr>
        <p:spPr bwMode="auto">
          <a:xfrm rot="-1069260">
            <a:off x="4752857" y="1726410"/>
            <a:ext cx="461665" cy="1425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l"/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（汽化）</a:t>
            </a:r>
          </a:p>
        </p:txBody>
      </p:sp>
      <p:sp>
        <p:nvSpPr>
          <p:cNvPr id="57" name="Text Box 18"/>
          <p:cNvSpPr txBox="1">
            <a:spLocks noChangeArrowheads="1"/>
          </p:cNvSpPr>
          <p:nvPr/>
        </p:nvSpPr>
        <p:spPr bwMode="auto">
          <a:xfrm>
            <a:off x="4818588" y="3849991"/>
            <a:ext cx="990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吸热</a:t>
            </a:r>
          </a:p>
        </p:txBody>
      </p:sp>
      <p:sp>
        <p:nvSpPr>
          <p:cNvPr id="58" name="Text Box 19"/>
          <p:cNvSpPr txBox="1">
            <a:spLocks noChangeArrowheads="1"/>
          </p:cNvSpPr>
          <p:nvPr/>
        </p:nvSpPr>
        <p:spPr bwMode="auto">
          <a:xfrm>
            <a:off x="4894788" y="4477089"/>
            <a:ext cx="914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放热</a:t>
            </a:r>
          </a:p>
        </p:txBody>
      </p:sp>
      <p:sp>
        <p:nvSpPr>
          <p:cNvPr id="59" name="Text Box 20"/>
          <p:cNvSpPr txBox="1">
            <a:spLocks noChangeArrowheads="1"/>
          </p:cNvSpPr>
          <p:nvPr/>
        </p:nvSpPr>
        <p:spPr bwMode="auto">
          <a:xfrm rot="-1237088">
            <a:off x="5105927" y="2814330"/>
            <a:ext cx="549275" cy="62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l"/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吸热</a:t>
            </a:r>
          </a:p>
        </p:txBody>
      </p:sp>
      <p:sp>
        <p:nvSpPr>
          <p:cNvPr id="60" name="Text Box 21"/>
          <p:cNvSpPr txBox="1">
            <a:spLocks noChangeArrowheads="1"/>
          </p:cNvSpPr>
          <p:nvPr/>
        </p:nvSpPr>
        <p:spPr bwMode="auto">
          <a:xfrm rot="-1109485">
            <a:off x="6096527" y="2758509"/>
            <a:ext cx="549275" cy="62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l"/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放热</a:t>
            </a:r>
          </a:p>
        </p:txBody>
      </p:sp>
      <p:sp>
        <p:nvSpPr>
          <p:cNvPr id="61" name="Text Box 22"/>
          <p:cNvSpPr txBox="1">
            <a:spLocks noChangeArrowheads="1"/>
          </p:cNvSpPr>
          <p:nvPr/>
        </p:nvSpPr>
        <p:spPr bwMode="auto">
          <a:xfrm rot="-1008830">
            <a:off x="5760920" y="1619518"/>
            <a:ext cx="461665" cy="119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l"/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（液化）</a:t>
            </a:r>
          </a:p>
        </p:txBody>
      </p:sp>
      <p:sp>
        <p:nvSpPr>
          <p:cNvPr id="62" name="文本框 6151"/>
          <p:cNvSpPr txBox="1">
            <a:spLocks noChangeArrowheads="1"/>
          </p:cNvSpPr>
          <p:nvPr/>
        </p:nvSpPr>
        <p:spPr bwMode="auto">
          <a:xfrm>
            <a:off x="600468" y="334328"/>
            <a:ext cx="26981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水</a:t>
            </a:r>
            <a:r>
              <a:rPr lang="zh-CN" altLang="zh-CN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</a:t>
            </a:r>
            <a:r>
              <a:rPr lang="zh-CN" altLang="zh-CN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循</a:t>
            </a:r>
            <a:r>
              <a:rPr lang="zh-CN" altLang="zh-CN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环</a:t>
            </a:r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示意图</a:t>
            </a:r>
            <a:endParaRPr lang="zh-CN" altLang="zh-CN" sz="2800" b="1">
              <a:solidFill>
                <a:srgbClr val="006666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uild="allAtOnce"/>
      <p:bldP spid="51" grpId="0"/>
      <p:bldP spid="54" grpId="0"/>
      <p:bldP spid="55" grpId="0"/>
      <p:bldP spid="56" grpId="0"/>
      <p:bldP spid="57" grpId="0"/>
      <p:bldP spid="58" grpId="0"/>
      <p:bldP spid="60" grpId="0"/>
      <p:bldP spid="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28650" y="2093237"/>
            <a:ext cx="693738" cy="1938992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/>
              <a:t>升华和凝华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044700" y="1751184"/>
            <a:ext cx="915988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/>
              <a:t>升华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033589" y="3622976"/>
            <a:ext cx="936625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/>
              <a:t>凝华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897314" y="979188"/>
            <a:ext cx="4795837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/>
              <a:t>物质从固态直接变成气态的过程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897313" y="1438822"/>
            <a:ext cx="1636712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/>
              <a:t>生活现象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897313" y="1935275"/>
            <a:ext cx="2106612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升华过程吸热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881438" y="2440041"/>
            <a:ext cx="1009650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/>
              <a:t>应用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860801" y="2944807"/>
            <a:ext cx="4797425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/>
              <a:t>物质从固态直接变成气态的过程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860800" y="3354559"/>
            <a:ext cx="1638300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/>
              <a:t>生活现象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860801" y="3799940"/>
            <a:ext cx="2106613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升华过程吸热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860800" y="4291642"/>
            <a:ext cx="977900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/>
              <a:t>应用</a:t>
            </a:r>
          </a:p>
        </p:txBody>
      </p:sp>
      <p:sp>
        <p:nvSpPr>
          <p:cNvPr id="17" name="左大括号 16"/>
          <p:cNvSpPr/>
          <p:nvPr/>
        </p:nvSpPr>
        <p:spPr>
          <a:xfrm>
            <a:off x="3140075" y="1195347"/>
            <a:ext cx="463550" cy="1454914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9" name="左大括号 18"/>
          <p:cNvSpPr/>
          <p:nvPr/>
        </p:nvSpPr>
        <p:spPr>
          <a:xfrm>
            <a:off x="3140075" y="3067139"/>
            <a:ext cx="463550" cy="1454914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0" name="左大括号 19"/>
          <p:cNvSpPr/>
          <p:nvPr/>
        </p:nvSpPr>
        <p:spPr>
          <a:xfrm>
            <a:off x="1384301" y="1935275"/>
            <a:ext cx="498475" cy="176014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8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21" name="Shape 112"/>
          <p:cNvSpPr/>
          <p:nvPr/>
        </p:nvSpPr>
        <p:spPr>
          <a:xfrm>
            <a:off x="116877" y="137503"/>
            <a:ext cx="591267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bldLvl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891" y="734483"/>
            <a:ext cx="3864907" cy="255115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9218" name="图片 3"/>
          <p:cNvPicPr>
            <a:picLocks noChangeAspect="1"/>
          </p:cNvPicPr>
          <p:nvPr/>
        </p:nvPicPr>
        <p:blipFill>
          <a:blip r:embed="rId3" cstate="print"/>
          <a:srcRect l="488" t="1474" r="163" b="6741"/>
          <a:stretch>
            <a:fillRect/>
          </a:stretch>
        </p:blipFill>
        <p:spPr>
          <a:xfrm>
            <a:off x="4845127" y="767499"/>
            <a:ext cx="3707608" cy="251126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80965" y="3431592"/>
            <a:ext cx="8823325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latin typeface="宋体" pitchFamily="2" charset="-122"/>
                <a:ea typeface="宋体" pitchFamily="2" charset="-122"/>
              </a:rPr>
              <a:t>    </a:t>
            </a:r>
            <a:r>
              <a:rPr lang="en-US" altLang="zh-CN" sz="2400" smtClean="0">
                <a:latin typeface="宋体" pitchFamily="2" charset="-122"/>
                <a:ea typeface="宋体" pitchFamily="2" charset="-122"/>
              </a:rPr>
              <a:t>雾和云，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都是水蒸气在空气中遇冷液化成为小水珠，这些小水珠悬浮在空气中，在地面附近称为雾，在高空处则称为云，因此雾和云都是水蒸气</a:t>
            </a:r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液化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现象</a:t>
            </a:r>
            <a:r>
              <a:rPr lang="zh-CN" altLang="en-US" sz="240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Shape 108"/>
          <p:cNvSpPr/>
          <p:nvPr/>
        </p:nvSpPr>
        <p:spPr>
          <a:xfrm>
            <a:off x="271805" y="86954"/>
            <a:ext cx="608220" cy="51118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174115" y="86817"/>
            <a:ext cx="809896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1149087" y="1280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18621" y="5360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8" name="Shape 112"/>
          <p:cNvSpPr/>
          <p:nvPr/>
        </p:nvSpPr>
        <p:spPr>
          <a:xfrm>
            <a:off x="89377" y="137503"/>
            <a:ext cx="576140" cy="52321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矩形: 圆角 3">
            <a:extLst>
              <a:ext uri="{FF2B5EF4-FFF2-40B4-BE49-F238E27FC236}">
                <a16:creationId xmlns="" xmlns:a16="http://schemas.microsoft.com/office/drawing/2014/main" id="{F2126010-1323-4D13-97AC-AE7C7BC291CF}"/>
              </a:ext>
            </a:extLst>
          </p:cNvPr>
          <p:cNvSpPr/>
          <p:nvPr/>
        </p:nvSpPr>
        <p:spPr>
          <a:xfrm>
            <a:off x="588599" y="1202112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典型例题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1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4" name="文本框 6">
            <a:extLst>
              <a:ext uri="{FF2B5EF4-FFF2-40B4-BE49-F238E27FC236}">
                <a16:creationId xmlns="" xmlns:a16="http://schemas.microsoft.com/office/drawing/2014/main" id="{1F2C7743-AB90-45EC-B95E-A25E02C94235}"/>
              </a:ext>
            </a:extLst>
          </p:cNvPr>
          <p:cNvSpPr txBox="1"/>
          <p:nvPr/>
        </p:nvSpPr>
        <p:spPr>
          <a:xfrm>
            <a:off x="648506" y="713332"/>
            <a:ext cx="286232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考点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一</a:t>
            </a:r>
            <a:r>
              <a:rPr kumimoji="0" lang="zh-CN" altLang="en-US" sz="240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：升华和凝华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60638" y="1603560"/>
            <a:ext cx="8263976" cy="121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latin typeface="Times New Roman" pitchFamily="18" charset="0"/>
              </a:rPr>
              <a:t>1.</a:t>
            </a:r>
            <a:r>
              <a:rPr lang="zh-CN" altLang="en-US" sz="2800">
                <a:latin typeface="Times New Roman" pitchFamily="18" charset="0"/>
              </a:rPr>
              <a:t>如图所示为寒冬出现的四个现象，其中属于升华的是</a:t>
            </a:r>
            <a:r>
              <a:rPr lang="zh-CN" altLang="zh-CN" sz="2800">
                <a:latin typeface="Times New Roman" pitchFamily="18" charset="0"/>
              </a:rPr>
              <a:t>(</a:t>
            </a:r>
            <a:r>
              <a:rPr lang="zh-CN" altLang="en-US" sz="2800">
                <a:latin typeface="Times New Roman" pitchFamily="18" charset="0"/>
              </a:rPr>
              <a:t>　</a:t>
            </a:r>
            <a:r>
              <a:rPr lang="zh-CN" altLang="en-US" sz="2800" smtClean="0">
                <a:latin typeface="Times New Roman" pitchFamily="18" charset="0"/>
              </a:rPr>
              <a:t>    </a:t>
            </a:r>
            <a:r>
              <a:rPr lang="zh-CN" altLang="zh-CN" sz="2800" smtClean="0">
                <a:latin typeface="Times New Roman" pitchFamily="18" charset="0"/>
              </a:rPr>
              <a:t>)</a:t>
            </a:r>
            <a:endParaRPr lang="zh-CN" altLang="zh-CN" sz="2800">
              <a:latin typeface="Times New Roman" pitchFamily="18" charset="0"/>
            </a:endParaRPr>
          </a:p>
        </p:txBody>
      </p:sp>
      <p:pic>
        <p:nvPicPr>
          <p:cNvPr id="12" name="Image014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0204" y="2845447"/>
            <a:ext cx="6921261" cy="2174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578740" y="2256702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6">
            <a:extLst>
              <a:ext uri="{FF2B5EF4-FFF2-40B4-BE49-F238E27FC236}">
                <a16:creationId xmlns="" xmlns:a16="http://schemas.microsoft.com/office/drawing/2014/main" id="{00617E96-A574-4D62-B030-536A4A9D852C}"/>
              </a:ext>
            </a:extLst>
          </p:cNvPr>
          <p:cNvSpPr/>
          <p:nvPr/>
        </p:nvSpPr>
        <p:spPr>
          <a:xfrm>
            <a:off x="545540" y="424275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迁移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训练  </a:t>
            </a:r>
            <a:r>
              <a:rPr kumimoji="0" lang="en-US" altLang="zh-CN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1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 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矩形 183297"/>
          <p:cNvSpPr>
            <a:spLocks noChangeArrowheads="1"/>
          </p:cNvSpPr>
          <p:nvPr/>
        </p:nvSpPr>
        <p:spPr bwMode="auto">
          <a:xfrm>
            <a:off x="453762" y="1031113"/>
            <a:ext cx="8380855" cy="354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冬天的早晨，在有人居住的室内窗户上往往会出现冰花，下面说法正确的是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(       )</a:t>
            </a:r>
          </a:p>
          <a:p>
            <a:pPr>
              <a:lnSpc>
                <a:spcPct val="130000"/>
              </a:lnSpc>
            </a:pPr>
            <a:r>
              <a:rPr lang="en-US" altLang="zh-CN" sz="2800" smtClean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、出现在窗户的内侧，由大量水蒸气凝华而成</a:t>
            </a:r>
          </a:p>
          <a:p>
            <a:pPr>
              <a:lnSpc>
                <a:spcPct val="130000"/>
              </a:lnSpc>
            </a:pPr>
            <a:r>
              <a:rPr lang="en-US" altLang="zh-CN" sz="2800" smtClean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、出现在窗户的内侧，由水凝华而成</a:t>
            </a:r>
          </a:p>
          <a:p>
            <a:pPr>
              <a:lnSpc>
                <a:spcPct val="130000"/>
              </a:lnSpc>
            </a:pPr>
            <a:r>
              <a:rPr lang="en-US" altLang="zh-CN" sz="2800" smtClean="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、出现在窗的外侧，由大量水蒸气凝华而成</a:t>
            </a:r>
          </a:p>
          <a:p>
            <a:pPr>
              <a:lnSpc>
                <a:spcPct val="130000"/>
              </a:lnSpc>
            </a:pPr>
            <a:r>
              <a:rPr lang="en-US" altLang="zh-CN" sz="2800" smtClean="0"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、出现在窗户外侧，由水凝华而成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974844" y="1508511"/>
            <a:ext cx="51809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ChangeArrowheads="1"/>
          </p:cNvSpPr>
          <p:nvPr/>
        </p:nvSpPr>
        <p:spPr bwMode="auto">
          <a:xfrm>
            <a:off x="535000" y="523417"/>
            <a:ext cx="78882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800" smtClean="0">
                <a:latin typeface="Times New Roman" pitchFamily="18" charset="0"/>
              </a:rPr>
              <a:t>3.</a:t>
            </a:r>
            <a:r>
              <a:rPr lang="zh-CN" altLang="en-US" sz="2800">
                <a:latin typeface="Times New Roman" pitchFamily="18" charset="0"/>
              </a:rPr>
              <a:t>下图中的情景不可能发生的是</a:t>
            </a:r>
            <a:r>
              <a:rPr lang="zh-CN" altLang="zh-CN" sz="2800">
                <a:latin typeface="Times New Roman" pitchFamily="18" charset="0"/>
              </a:rPr>
              <a:t>(</a:t>
            </a:r>
            <a:r>
              <a:rPr lang="zh-CN" altLang="en-US" sz="2800">
                <a:latin typeface="Times New Roman" pitchFamily="18" charset="0"/>
              </a:rPr>
              <a:t>　</a:t>
            </a:r>
            <a:r>
              <a:rPr lang="zh-CN" altLang="en-US" sz="2800" smtClean="0">
                <a:latin typeface="Times New Roman" pitchFamily="18" charset="0"/>
              </a:rPr>
              <a:t>       </a:t>
            </a:r>
            <a:r>
              <a:rPr lang="zh-CN" altLang="zh-CN" sz="2800">
                <a:latin typeface="Times New Roman" pitchFamily="18" charset="0"/>
              </a:rPr>
              <a:t>)</a:t>
            </a:r>
          </a:p>
        </p:txBody>
      </p:sp>
      <p:pic>
        <p:nvPicPr>
          <p:cNvPr id="29698" name="Image0142.jpeg"/>
          <p:cNvPicPr>
            <a:picLocks noChangeAspect="1" noChangeArrowheads="1"/>
          </p:cNvPicPr>
          <p:nvPr/>
        </p:nvPicPr>
        <p:blipFill>
          <a:blip r:embed="rId2" cstate="print"/>
          <a:srcRect t="3854" b="5177"/>
          <a:stretch>
            <a:fillRect/>
          </a:stretch>
        </p:blipFill>
        <p:spPr bwMode="auto">
          <a:xfrm>
            <a:off x="692712" y="1189408"/>
            <a:ext cx="7696200" cy="1691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647151" y="2973109"/>
            <a:ext cx="7467600" cy="194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甲图</a:t>
            </a:r>
            <a:r>
              <a:rPr lang="zh-CN" altLang="zh-CN" sz="240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春天冰雪熔化                </a:t>
            </a:r>
          </a:p>
          <a:p>
            <a:pPr>
              <a:lnSpc>
                <a:spcPct val="130000"/>
              </a:lnSpc>
            </a:pPr>
            <a:r>
              <a:rPr lang="zh-CN" altLang="zh-CN" sz="2400"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乙图</a:t>
            </a:r>
            <a:r>
              <a:rPr lang="zh-CN" altLang="zh-CN" sz="240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冬天的树上出现霜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zh-CN" sz="240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丙图</a:t>
            </a:r>
            <a:r>
              <a:rPr lang="zh-CN" altLang="zh-CN" sz="240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室外冰冻的衣服不会变干      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zh-CN" sz="2400">
                <a:latin typeface="宋体" pitchFamily="2" charset="-122"/>
                <a:ea typeface="宋体" pitchFamily="2" charset="-122"/>
              </a:rPr>
              <a:t>D.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丁图</a:t>
            </a:r>
            <a:r>
              <a:rPr lang="zh-CN" altLang="zh-CN" sz="240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水烧开时冒出大量的“白气”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5879957" y="596502"/>
            <a:ext cx="4443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3">
            <a:extLst>
              <a:ext uri="{FF2B5EF4-FFF2-40B4-BE49-F238E27FC236}">
                <a16:creationId xmlns="" xmlns:a16="http://schemas.microsoft.com/office/drawing/2014/main" id="{F2126010-1323-4D13-97AC-AE7C7BC291CF}"/>
              </a:ext>
            </a:extLst>
          </p:cNvPr>
          <p:cNvSpPr/>
          <p:nvPr/>
        </p:nvSpPr>
        <p:spPr>
          <a:xfrm>
            <a:off x="609226" y="1112735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典型例题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2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F2C7743-AB90-45EC-B95E-A25E02C94235}"/>
              </a:ext>
            </a:extLst>
          </p:cNvPr>
          <p:cNvSpPr txBox="1"/>
          <p:nvPr/>
        </p:nvSpPr>
        <p:spPr>
          <a:xfrm>
            <a:off x="559128" y="403948"/>
            <a:ext cx="378565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考</a:t>
            </a: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点</a:t>
            </a:r>
            <a:r>
              <a:rPr kumimoji="0" lang="zh-CN" altLang="en-US" sz="240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二：升华和凝华的应用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584391" y="1769224"/>
            <a:ext cx="8208975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8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zh-CN" altLang="en-US" sz="2800" u="none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冻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肉出冷库时比进冷库时重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这是因为</a:t>
            </a:r>
            <a:r>
              <a:rPr lang="en-US" altLang="zh-CN" sz="2800" u="none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  </a:t>
            </a:r>
            <a:r>
              <a:rPr lang="en-US" altLang="zh-CN" sz="28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   </a:t>
            </a:r>
            <a:r>
              <a:rPr lang="en-US" altLang="zh-CN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</a:p>
          <a:p>
            <a:pPr algn="just">
              <a:lnSpc>
                <a:spcPct val="130000"/>
              </a:lnSpc>
            </a:pPr>
            <a:r>
              <a:rPr lang="en-US" altLang="zh-CN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肉中的水会结冰</a:t>
            </a:r>
          </a:p>
          <a:p>
            <a:pPr algn="just">
              <a:lnSpc>
                <a:spcPct val="130000"/>
              </a:lnSpc>
            </a:pPr>
            <a:r>
              <a:rPr lang="en-US" altLang="zh-CN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库内的水蒸气凝华附在肉上</a:t>
            </a:r>
          </a:p>
          <a:p>
            <a:pPr algn="just">
              <a:lnSpc>
                <a:spcPct val="130000"/>
              </a:lnSpc>
            </a:pPr>
            <a:r>
              <a:rPr lang="en-US" altLang="zh-CN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肉中的冰会熔化</a:t>
            </a:r>
          </a:p>
          <a:p>
            <a:pPr algn="just">
              <a:lnSpc>
                <a:spcPct val="130000"/>
              </a:lnSpc>
            </a:pPr>
            <a:r>
              <a:rPr lang="en-US" altLang="zh-CN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肉中的水会</a:t>
            </a:r>
            <a:r>
              <a:rPr lang="zh-CN" altLang="en-US" sz="2800" u="none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蒸</a:t>
            </a:r>
            <a:r>
              <a:rPr lang="zh-CN" altLang="en-US" sz="28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发</a:t>
            </a:r>
            <a:endParaRPr lang="zh-CN" altLang="en-US" sz="2800" u="none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7" name="Rectangle 48"/>
          <p:cNvSpPr>
            <a:spLocks noChangeArrowheads="1"/>
          </p:cNvSpPr>
          <p:nvPr/>
        </p:nvSpPr>
        <p:spPr bwMode="auto">
          <a:xfrm>
            <a:off x="7677044" y="1804528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4"/>
          <p:cNvSpPr>
            <a:spLocks noChangeArrowheads="1"/>
          </p:cNvSpPr>
          <p:nvPr/>
        </p:nvSpPr>
        <p:spPr bwMode="auto">
          <a:xfrm>
            <a:off x="0" y="152797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zh-CN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40897" y="661956"/>
            <a:ext cx="86106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24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zh-CN" altLang="en-US" sz="2400" u="none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如</a:t>
            </a:r>
            <a:r>
              <a:rPr lang="zh-CN" altLang="en-US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图所示是小华同学组装的“人造雪”装置</a:t>
            </a:r>
            <a:r>
              <a:rPr lang="zh-CN" altLang="en-US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所用的器材有铁架台</a:t>
            </a:r>
            <a:r>
              <a:rPr lang="en-US" altLang="zh-CN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底座、铁圈、铁夹、横杆</a:t>
            </a:r>
            <a:r>
              <a:rPr lang="en-US" altLang="zh-CN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、锥形瓶、酒精灯、棉线、碘粉等。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(1)</a:t>
            </a:r>
            <a:r>
              <a:rPr lang="zh-CN" altLang="en-US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器材组装过程</a:t>
            </a:r>
            <a:r>
              <a:rPr lang="zh-CN" altLang="en-US" sz="2400" u="none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中</a:t>
            </a:r>
            <a:r>
              <a:rPr lang="zh-CN" altLang="en-US" sz="24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铁</a:t>
            </a:r>
            <a:r>
              <a:rPr lang="zh-CN" altLang="en-US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圈的</a:t>
            </a:r>
            <a:r>
              <a:rPr lang="zh-CN" altLang="en-US" sz="2400" u="none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位</a:t>
            </a:r>
            <a:r>
              <a:rPr lang="zh-CN" altLang="en-US" sz="24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置</a:t>
            </a:r>
            <a:endParaRPr lang="en-US" altLang="zh-CN" sz="2400" u="none" smtClean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是</a:t>
            </a:r>
            <a:r>
              <a:rPr lang="zh-CN" altLang="en-US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根</a:t>
            </a:r>
            <a:r>
              <a:rPr lang="zh-CN" altLang="en-US" sz="2400" u="none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据</a:t>
            </a:r>
            <a:r>
              <a:rPr lang="en-US" altLang="zh-CN" sz="24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________________(</a:t>
            </a:r>
            <a:r>
              <a:rPr lang="zh-CN" altLang="en-US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填“酒精</a:t>
            </a:r>
            <a:r>
              <a:rPr lang="zh-CN" altLang="en-US" sz="2400" u="none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灯</a:t>
            </a:r>
            <a:r>
              <a:rPr lang="zh-CN" altLang="en-US" sz="24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”</a:t>
            </a:r>
            <a:endParaRPr lang="en-US" altLang="zh-CN" sz="2400" u="none" smtClean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en-US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酒精灯及其火焰”“锥形</a:t>
            </a:r>
            <a:r>
              <a:rPr lang="zh-CN" altLang="en-US" sz="2400" u="none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瓶</a:t>
            </a:r>
            <a:r>
              <a:rPr lang="zh-CN" altLang="en-US" sz="24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”</a:t>
            </a:r>
            <a:endParaRPr lang="en-US" altLang="zh-CN" sz="2400" u="none" smtClean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或</a:t>
            </a:r>
            <a:r>
              <a:rPr lang="zh-CN" altLang="en-US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“铁架台”</a:t>
            </a:r>
            <a:r>
              <a:rPr lang="en-US" altLang="zh-CN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高度固定的；</a:t>
            </a: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1416640" y="2928067"/>
            <a:ext cx="23503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酒精灯及其火焰</a:t>
            </a:r>
          </a:p>
        </p:txBody>
      </p:sp>
      <p:pic>
        <p:nvPicPr>
          <p:cNvPr id="9" name="Picture 39" descr="C:\Users\Administrator\Desktop\八上物理（人教）四清 教师用书２０１５邹梨花√\X41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1110" y="2341095"/>
            <a:ext cx="1763485" cy="2165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: 圆角 6">
            <a:extLst>
              <a:ext uri="{FF2B5EF4-FFF2-40B4-BE49-F238E27FC236}">
                <a16:creationId xmlns="" xmlns:a16="http://schemas.microsoft.com/office/drawing/2014/main" id="{00617E96-A574-4D62-B030-536A4A9D852C}"/>
              </a:ext>
            </a:extLst>
          </p:cNvPr>
          <p:cNvSpPr/>
          <p:nvPr/>
        </p:nvSpPr>
        <p:spPr>
          <a:xfrm>
            <a:off x="524915" y="362399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迁移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训练 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2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 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4"/>
          <p:cNvSpPr>
            <a:spLocks noChangeArrowheads="1"/>
          </p:cNvSpPr>
          <p:nvPr/>
        </p:nvSpPr>
        <p:spPr bwMode="auto">
          <a:xfrm>
            <a:off x="0" y="152797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zh-CN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23528" y="913284"/>
            <a:ext cx="8610600" cy="2238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(2)</a:t>
            </a:r>
            <a:r>
              <a:rPr lang="zh-CN" altLang="en-US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实验中观察的对象是</a:t>
            </a:r>
            <a:r>
              <a:rPr lang="en-US" altLang="zh-CN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_________________</a:t>
            </a:r>
            <a:r>
              <a:rPr lang="zh-CN" altLang="en-US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；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(3)</a:t>
            </a:r>
            <a:r>
              <a:rPr lang="zh-CN" altLang="en-US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实验中观察到的现象是</a:t>
            </a:r>
            <a:r>
              <a:rPr lang="en-US" altLang="zh-CN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_______________</a:t>
            </a:r>
            <a:r>
              <a:rPr lang="zh-CN" altLang="en-US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，棉线上出</a:t>
            </a:r>
            <a:r>
              <a:rPr lang="zh-CN" altLang="en-US" sz="2400" u="none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现</a:t>
            </a:r>
            <a:r>
              <a:rPr lang="en-US" altLang="zh-CN" sz="24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______________</a:t>
            </a:r>
            <a:r>
              <a:rPr lang="zh-CN" altLang="en-US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；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(4)</a:t>
            </a:r>
            <a:r>
              <a:rPr lang="zh-CN" altLang="en-US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实验中碘发生的物态变化是</a:t>
            </a:r>
            <a:r>
              <a:rPr lang="en-US" altLang="zh-CN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________________</a:t>
            </a:r>
            <a:r>
              <a:rPr lang="zh-CN" altLang="en-US" sz="24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157322" y="882164"/>
            <a:ext cx="1723549" cy="55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碘粉和棉线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692650" y="1460500"/>
            <a:ext cx="2031325" cy="55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u="none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固态碘粉变少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89226" y="2003536"/>
            <a:ext cx="1415772" cy="55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固态碘粉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004048" y="2569468"/>
            <a:ext cx="1723549" cy="55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升华和凝华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1" name="Rectangle 3"/>
          <p:cNvSpPr>
            <a:spLocks noChangeArrowheads="1"/>
          </p:cNvSpPr>
          <p:nvPr/>
        </p:nvSpPr>
        <p:spPr bwMode="auto">
          <a:xfrm>
            <a:off x="456054" y="830095"/>
            <a:ext cx="836481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6</a:t>
            </a:r>
            <a:r>
              <a:rPr lang="zh-CN" altLang="en-US" sz="28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2012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年</a:t>
            </a:r>
            <a:r>
              <a:rPr lang="en-US" altLang="zh-CN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月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英国科学家研发出“激光橡皮”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专门用来去除白纸上的黑色碳粉字迹。在激光照射下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纸张上的黑色碳粉直接</a:t>
            </a:r>
            <a:r>
              <a:rPr lang="en-US" altLang="zh-CN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_______(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填物态变化名称</a:t>
            </a:r>
            <a:r>
              <a:rPr lang="en-US" altLang="zh-CN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为高温碳蒸气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同时字迹消</a:t>
            </a:r>
            <a:r>
              <a:rPr lang="zh-CN" altLang="en-US" sz="2800" u="none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失</a:t>
            </a:r>
            <a:r>
              <a:rPr lang="zh-CN" altLang="en-US" sz="28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800" u="none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9333" name="Rectangle 5"/>
          <p:cNvSpPr>
            <a:spLocks noChangeArrowheads="1"/>
          </p:cNvSpPr>
          <p:nvPr/>
        </p:nvSpPr>
        <p:spPr bwMode="auto">
          <a:xfrm flipH="1">
            <a:off x="4374050" y="2188190"/>
            <a:ext cx="914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升华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1" name="Rectangle 3"/>
          <p:cNvSpPr>
            <a:spLocks noChangeArrowheads="1"/>
          </p:cNvSpPr>
          <p:nvPr/>
        </p:nvSpPr>
        <p:spPr bwMode="auto">
          <a:xfrm>
            <a:off x="311676" y="736178"/>
            <a:ext cx="8534400" cy="3222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7</a:t>
            </a:r>
            <a:r>
              <a:rPr lang="zh-CN" altLang="en-US" sz="28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谚语”是我国民间文化的一部分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其语言简练、含义深刻。有句谚语“霜前冷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雪后寒。”它说明了霜是由于空气中水蒸气发生</a:t>
            </a:r>
            <a:r>
              <a:rPr lang="en-US" altLang="zh-CN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而形成的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此过程需要</a:t>
            </a:r>
            <a:r>
              <a:rPr lang="en-US" altLang="zh-CN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热量；雪后由于冰雪融化吸热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导致气温降低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使人感到寒冷。</a:t>
            </a:r>
          </a:p>
        </p:txBody>
      </p:sp>
      <p:sp>
        <p:nvSpPr>
          <p:cNvPr id="99337" name="Rectangle 9"/>
          <p:cNvSpPr>
            <a:spLocks noChangeArrowheads="1"/>
          </p:cNvSpPr>
          <p:nvPr/>
        </p:nvSpPr>
        <p:spPr bwMode="auto">
          <a:xfrm flipH="1">
            <a:off x="5152750" y="2089575"/>
            <a:ext cx="990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凝华</a:t>
            </a:r>
          </a:p>
        </p:txBody>
      </p:sp>
      <p:sp>
        <p:nvSpPr>
          <p:cNvPr id="99338" name="Rectangle 10"/>
          <p:cNvSpPr>
            <a:spLocks noChangeArrowheads="1"/>
          </p:cNvSpPr>
          <p:nvPr/>
        </p:nvSpPr>
        <p:spPr bwMode="auto">
          <a:xfrm flipH="1">
            <a:off x="1662001" y="2738716"/>
            <a:ext cx="914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放出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7" grpId="0"/>
      <p:bldP spid="9933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4"/>
          <p:cNvSpPr>
            <a:spLocks noChangeArrowheads="1"/>
          </p:cNvSpPr>
          <p:nvPr/>
        </p:nvSpPr>
        <p:spPr bwMode="auto">
          <a:xfrm>
            <a:off x="347773" y="680408"/>
            <a:ext cx="84582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8</a:t>
            </a:r>
            <a:r>
              <a:rPr lang="zh-CN" altLang="en-US" sz="20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地球上的水在不断地循环着。如图是大自然中水循环现象的示意图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江、河、湖、海以及大地表层中的水不断</a:t>
            </a:r>
            <a:r>
              <a:rPr lang="en-US" altLang="zh-CN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变成水蒸气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当含有很多水蒸气的空气升入高空时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水蒸气的温度降低</a:t>
            </a:r>
            <a:r>
              <a:rPr lang="en-US" altLang="zh-CN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成小水滴或</a:t>
            </a:r>
            <a:r>
              <a:rPr lang="en-US" altLang="zh-CN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成小冰晶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这就形成了云。在一定条件下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云中的小水滴或小冰晶越来越大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就会下落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在下落过程中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小冰晶</a:t>
            </a:r>
            <a:r>
              <a:rPr lang="en-US" altLang="zh-CN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成小水滴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与原来的水滴一起落到地面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0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这就形成了雨。</a:t>
            </a:r>
          </a:p>
        </p:txBody>
      </p:sp>
      <p:pic>
        <p:nvPicPr>
          <p:cNvPr id="95247" name="Picture 15" descr="C:\Users\Administrator\Desktop\八上物理（人教）四清 教师用书２０１５邹梨花√\S62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25146" y="3189912"/>
            <a:ext cx="4724400" cy="1653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4509046" y="1207707"/>
            <a:ext cx="6976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zh-CN" sz="200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汽化</a:t>
            </a:r>
            <a:endParaRPr lang="zh-CN" altLang="en-US" sz="2000" u="none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4871263" y="1661572"/>
            <a:ext cx="6976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zh-CN" sz="200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液化</a:t>
            </a:r>
            <a:endParaRPr lang="zh-CN" altLang="en-US" sz="2000" u="none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6795217" y="1675323"/>
            <a:ext cx="6976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zh-CN" sz="200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凝华</a:t>
            </a:r>
            <a:endParaRPr lang="zh-CN" altLang="en-US" sz="2000" u="none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3512890" y="2585822"/>
            <a:ext cx="6976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zh-CN" sz="200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熔化</a:t>
            </a:r>
            <a:endParaRPr lang="zh-CN" altLang="en-US" sz="2000" u="none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ChangeArrowheads="1"/>
          </p:cNvSpPr>
          <p:nvPr/>
        </p:nvSpPr>
        <p:spPr bwMode="auto">
          <a:xfrm>
            <a:off x="435429" y="689592"/>
            <a:ext cx="84582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9</a:t>
            </a:r>
            <a:r>
              <a:rPr lang="zh-CN" altLang="en-US" sz="2800" u="none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寒冷的冬天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u="none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人们在室外活动时经常会长出“白眉毛”或“白胡子”。请你用学过的物理知识解释该现象形成的原因。</a:t>
            </a:r>
          </a:p>
          <a:p>
            <a:pPr algn="just">
              <a:lnSpc>
                <a:spcPct val="150000"/>
              </a:lnSpc>
            </a:pPr>
            <a:r>
              <a:rPr lang="zh-CN" altLang="en-US" sz="280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人呼出的温度较高的水蒸气遇冷放热</a:t>
            </a:r>
            <a:r>
              <a:rPr lang="zh-CN" altLang="en-US" sz="280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凝华成小冰晶</a:t>
            </a:r>
            <a:r>
              <a:rPr lang="zh-CN" altLang="en-US" sz="280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附着在人的脸上</a:t>
            </a:r>
            <a:r>
              <a:rPr lang="zh-CN" altLang="en-US" sz="280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u="none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形成了“白眉毛”或“白胡子”。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6267" y="619529"/>
            <a:ext cx="8059162" cy="4022581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5125" name="文本框 5124"/>
          <p:cNvSpPr txBox="1">
            <a:spLocks noChangeArrowheads="1"/>
          </p:cNvSpPr>
          <p:nvPr/>
        </p:nvSpPr>
        <p:spPr bwMode="auto">
          <a:xfrm>
            <a:off x="1881189" y="3534552"/>
            <a:ext cx="6472237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是怎样形成的？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是由什么状态变成什么状态？</a:t>
            </a:r>
          </a:p>
        </p:txBody>
      </p:sp>
      <p:sp>
        <p:nvSpPr>
          <p:cNvPr id="12291" name="文本框 5123"/>
          <p:cNvSpPr txBox="1"/>
          <p:nvPr/>
        </p:nvSpPr>
        <p:spPr>
          <a:xfrm>
            <a:off x="822385" y="3402016"/>
            <a:ext cx="1223962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noProof="1">
                <a:solidFill>
                  <a:schemeClr val="bg1"/>
                </a:solidFill>
                <a:ea typeface="华文新魏" charset="-122"/>
                <a:cs typeface="+mn-ea"/>
              </a:rPr>
              <a:t>雪</a:t>
            </a:r>
            <a:endParaRPr lang="zh-CN" altLang="en-US" sz="4800" b="1" noProof="1">
              <a:solidFill>
                <a:schemeClr val="bg1"/>
              </a:solidFill>
              <a:ea typeface="华文新魏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716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076" y="560588"/>
            <a:ext cx="4253230" cy="259533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7171" name="文本框 7170"/>
          <p:cNvSpPr txBox="1"/>
          <p:nvPr/>
        </p:nvSpPr>
        <p:spPr>
          <a:xfrm>
            <a:off x="286264" y="2237115"/>
            <a:ext cx="1752600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noProof="1">
                <a:solidFill>
                  <a:schemeClr val="bg1"/>
                </a:solidFill>
                <a:ea typeface="华文新魏" charset="-122"/>
                <a:cs typeface="+mn-ea"/>
              </a:rPr>
              <a:t>雾凇</a:t>
            </a:r>
            <a:endParaRPr lang="zh-CN" altLang="en-US" sz="4800" b="1" noProof="1">
              <a:solidFill>
                <a:schemeClr val="bg1"/>
              </a:solidFill>
              <a:ea typeface="华文新魏" charset="-122"/>
            </a:endParaRPr>
          </a:p>
        </p:txBody>
      </p:sp>
      <p:sp>
        <p:nvSpPr>
          <p:cNvPr id="7172" name="矩形 7171"/>
          <p:cNvSpPr>
            <a:spLocks noChangeArrowheads="1"/>
          </p:cNvSpPr>
          <p:nvPr/>
        </p:nvSpPr>
        <p:spPr bwMode="auto">
          <a:xfrm>
            <a:off x="509588" y="3250141"/>
            <a:ext cx="8139112" cy="1772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50"/>
              </a:spcBef>
            </a:pPr>
            <a:r>
              <a:rPr lang="en-US" altLang="zh-CN" sz="2800">
                <a:latin typeface="宋体" pitchFamily="2" charset="-122"/>
              </a:rPr>
              <a:t>    </a:t>
            </a:r>
            <a:r>
              <a:rPr lang="zh-CN" altLang="en-US" sz="2800">
                <a:latin typeface="宋体" pitchFamily="2" charset="-122"/>
              </a:rPr>
              <a:t>俗称树挂，是严冬时节经常出现在吉林松花江畔的自然现象，与桂林山水、长江三峡、云南石林并称为中国四大奇观。</a:t>
            </a:r>
          </a:p>
        </p:txBody>
      </p:sp>
      <p:pic>
        <p:nvPicPr>
          <p:cNvPr id="7173" name="图片 717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5175" y="560588"/>
            <a:ext cx="4253230" cy="259533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6146"/>
          <p:cNvSpPr txBox="1">
            <a:spLocks noChangeArrowheads="1"/>
          </p:cNvSpPr>
          <p:nvPr/>
        </p:nvSpPr>
        <p:spPr bwMode="auto">
          <a:xfrm>
            <a:off x="1200150" y="4073760"/>
            <a:ext cx="43195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Tahoma" pitchFamily="34" charset="0"/>
            </a:endParaRPr>
          </a:p>
        </p:txBody>
      </p:sp>
      <p:pic>
        <p:nvPicPr>
          <p:cNvPr id="6148" name="图片 614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13238" y="579958"/>
            <a:ext cx="4572000" cy="2409814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6149" name="图片 614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1" y="524957"/>
            <a:ext cx="3832225" cy="427566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6150" name="文本框 6149"/>
          <p:cNvSpPr txBox="1">
            <a:spLocks noChangeArrowheads="1"/>
          </p:cNvSpPr>
          <p:nvPr/>
        </p:nvSpPr>
        <p:spPr bwMode="auto">
          <a:xfrm>
            <a:off x="4392613" y="3243569"/>
            <a:ext cx="45720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宋体" pitchFamily="2" charset="-122"/>
              </a:rPr>
              <a:t>   </a:t>
            </a:r>
            <a:r>
              <a:rPr lang="zh-CN" altLang="en-US" sz="2800">
                <a:latin typeface="宋体" pitchFamily="2" charset="-122"/>
              </a:rPr>
              <a:t>在秋末、初冬时节，你见过吗？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  它们是怎样形成的？</a:t>
            </a:r>
          </a:p>
        </p:txBody>
      </p:sp>
      <p:sp>
        <p:nvSpPr>
          <p:cNvPr id="12293" name="文本框 6150"/>
          <p:cNvSpPr txBox="1"/>
          <p:nvPr/>
        </p:nvSpPr>
        <p:spPr>
          <a:xfrm>
            <a:off x="1200151" y="3810095"/>
            <a:ext cx="1262063" cy="1015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noProof="1">
                <a:solidFill>
                  <a:schemeClr val="accent5"/>
                </a:solidFill>
                <a:ea typeface="华文新魏" charset="-122"/>
                <a:cs typeface="+mn-ea"/>
              </a:rPr>
              <a:t>霜</a:t>
            </a:r>
            <a:endParaRPr lang="zh-CN" altLang="en-US" sz="6000" b="1" noProof="1">
              <a:solidFill>
                <a:schemeClr val="accent5"/>
              </a:solidFill>
              <a:ea typeface="华文新魏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1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615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615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615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charRg st="15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6150">
                                            <p:txEl>
                                              <p:charRg st="15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6150">
                                            <p:txEl>
                                              <p:charRg st="15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6150">
                                            <p:txEl>
                                              <p:charRg st="15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99"/>
          <p:cNvSpPr txBox="1">
            <a:spLocks noChangeArrowheads="1"/>
          </p:cNvSpPr>
          <p:nvPr/>
        </p:nvSpPr>
        <p:spPr bwMode="auto">
          <a:xfrm>
            <a:off x="398761" y="861324"/>
            <a:ext cx="8274791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266700" algn="ctr">
              <a:lnSpc>
                <a:spcPct val="150000"/>
              </a:lnSpc>
            </a:pPr>
            <a:r>
              <a:rPr lang="zh-CN" altLang="en-US" sz="2800" b="1" smtClean="0">
                <a:latin typeface="宋体" pitchFamily="2" charset="-122"/>
                <a:ea typeface="宋体" pitchFamily="2" charset="-122"/>
              </a:rPr>
              <a:t>学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习目标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  </a:t>
            </a:r>
          </a:p>
          <a:p>
            <a:pPr indent="266700"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知道什么叫升华，什么叫凝华。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知道升华是一个吸热过程，凝华是一个放热过程。</a:t>
            </a:r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重点</a:t>
            </a:r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</a:p>
          <a:p>
            <a:pPr indent="266700"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能够解释生活中常见的升华、凝华现象。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（难点）</a:t>
            </a:r>
          </a:p>
        </p:txBody>
      </p:sp>
      <p:sp>
        <p:nvSpPr>
          <p:cNvPr id="4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/>
          </a:p>
        </p:txBody>
      </p:sp>
      <p:sp>
        <p:nvSpPr>
          <p:cNvPr id="5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 smtClean="0">
                <a:solidFill>
                  <a:srgbClr val="FFFFFF"/>
                </a:solidFill>
              </a:rPr>
              <a:t>0</a:t>
            </a:r>
            <a:r>
              <a:rPr lang="en-US" altLang="zh-CN" sz="1000" dirty="0" smtClean="0">
                <a:solidFill>
                  <a:srgbClr val="FFFFFF"/>
                </a:solidFill>
              </a:rPr>
              <a:t>2</a:t>
            </a:r>
            <a:endParaRPr sz="1000" dirty="0">
              <a:solidFill>
                <a:srgbClr val="FFFFFF"/>
              </a:solidFill>
            </a:endParaRPr>
          </a:p>
        </p:txBody>
      </p:sp>
      <p:sp>
        <p:nvSpPr>
          <p:cNvPr id="6" name="Shape 120"/>
          <p:cNvSpPr/>
          <p:nvPr/>
        </p:nvSpPr>
        <p:spPr>
          <a:xfrm>
            <a:off x="715634" y="316668"/>
            <a:ext cx="923330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dirty="0" smtClean="0">
                <a:solidFill>
                  <a:srgbClr val="007E27"/>
                </a:solidFill>
              </a:rPr>
              <a:t>学习目标</a:t>
            </a:r>
            <a:endParaRPr b="1" dirty="0">
              <a:solidFill>
                <a:srgbClr val="007E27"/>
              </a:solidFill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2" name="文本框 130051"/>
          <p:cNvSpPr txBox="1">
            <a:spLocks noChangeArrowheads="1"/>
          </p:cNvSpPr>
          <p:nvPr/>
        </p:nvSpPr>
        <p:spPr bwMode="auto">
          <a:xfrm>
            <a:off x="1437726" y="3813558"/>
            <a:ext cx="6048375" cy="342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zh-CN" altLang="en-US" sz="2800">
                <a:latin typeface="宋体" pitchFamily="2" charset="-122"/>
              </a:rPr>
              <a:t>物质由气态直接变为固态的现象</a:t>
            </a:r>
          </a:p>
        </p:txBody>
      </p:sp>
      <p:sp>
        <p:nvSpPr>
          <p:cNvPr id="130053" name="文本框 130052"/>
          <p:cNvSpPr txBox="1">
            <a:spLocks noChangeArrowheads="1"/>
          </p:cNvSpPr>
          <p:nvPr/>
        </p:nvSpPr>
        <p:spPr bwMode="auto">
          <a:xfrm>
            <a:off x="2058440" y="2605162"/>
            <a:ext cx="41036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升华需要</a:t>
            </a:r>
            <a:r>
              <a:rPr lang="zh-CN" altLang="en-US" sz="2800">
                <a:solidFill>
                  <a:srgbClr val="FF3300"/>
                </a:solidFill>
                <a:latin typeface="宋体" pitchFamily="2" charset="-122"/>
              </a:rPr>
              <a:t>吸热</a:t>
            </a:r>
          </a:p>
        </p:txBody>
      </p:sp>
      <p:sp>
        <p:nvSpPr>
          <p:cNvPr id="130054" name="文本框 130053"/>
          <p:cNvSpPr txBox="1">
            <a:spLocks noChangeArrowheads="1"/>
          </p:cNvSpPr>
          <p:nvPr/>
        </p:nvSpPr>
        <p:spPr bwMode="auto">
          <a:xfrm>
            <a:off x="1857888" y="4377592"/>
            <a:ext cx="41767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凝华需要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放热</a:t>
            </a:r>
          </a:p>
        </p:txBody>
      </p:sp>
      <p:sp>
        <p:nvSpPr>
          <p:cNvPr id="130055" name="Rectangle 19"/>
          <p:cNvSpPr>
            <a:spLocks noChangeArrowheads="1"/>
          </p:cNvSpPr>
          <p:nvPr/>
        </p:nvSpPr>
        <p:spPr bwMode="auto">
          <a:xfrm flipH="1">
            <a:off x="1277390" y="1968563"/>
            <a:ext cx="6656387" cy="47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zh-CN" altLang="en-US" sz="2800">
                <a:latin typeface="宋体" pitchFamily="2" charset="-122"/>
              </a:rPr>
              <a:t>物质由固态直接变为气态的现象</a:t>
            </a:r>
          </a:p>
        </p:txBody>
      </p:sp>
      <p:sp>
        <p:nvSpPr>
          <p:cNvPr id="14341" name="文本框 130050"/>
          <p:cNvSpPr txBox="1">
            <a:spLocks noChangeArrowheads="1"/>
          </p:cNvSpPr>
          <p:nvPr/>
        </p:nvSpPr>
        <p:spPr bwMode="auto">
          <a:xfrm>
            <a:off x="1175790" y="1464985"/>
            <a:ext cx="24479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Ø"/>
            </a:pP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升华</a:t>
            </a:r>
          </a:p>
        </p:txBody>
      </p:sp>
      <p:sp>
        <p:nvSpPr>
          <p:cNvPr id="14342" name="文本框 130065"/>
          <p:cNvSpPr txBox="1">
            <a:spLocks noChangeArrowheads="1"/>
          </p:cNvSpPr>
          <p:nvPr/>
        </p:nvSpPr>
        <p:spPr bwMode="auto">
          <a:xfrm>
            <a:off x="1099063" y="3233850"/>
            <a:ext cx="21637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 typeface="Wingdings" pitchFamily="2" charset="2"/>
              <a:buChar char="Ø"/>
            </a:pPr>
            <a:r>
              <a:rPr lang="zh-CN" altLang="en-US" sz="2800" b="1">
                <a:solidFill>
                  <a:srgbClr val="FF3300"/>
                </a:solidFill>
                <a:latin typeface="宋体" pitchFamily="2" charset="-122"/>
              </a:rPr>
              <a:t>凝华</a:t>
            </a:r>
          </a:p>
        </p:txBody>
      </p:sp>
      <p:sp>
        <p:nvSpPr>
          <p:cNvPr id="15" name="文本框 6151"/>
          <p:cNvSpPr txBox="1">
            <a:spLocks noChangeArrowheads="1"/>
          </p:cNvSpPr>
          <p:nvPr/>
        </p:nvSpPr>
        <p:spPr bwMode="auto">
          <a:xfrm>
            <a:off x="868436" y="791286"/>
            <a:ext cx="26981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一、</a:t>
            </a:r>
            <a:r>
              <a:rPr lang="zh-CN" altLang="zh-CN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升</a:t>
            </a:r>
            <a:r>
              <a:rPr lang="zh-CN" altLang="zh-CN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华和凝华</a:t>
            </a:r>
          </a:p>
        </p:txBody>
      </p:sp>
      <p:sp>
        <p:nvSpPr>
          <p:cNvPr id="16" name="Shape 108"/>
          <p:cNvSpPr/>
          <p:nvPr/>
        </p:nvSpPr>
        <p:spPr>
          <a:xfrm>
            <a:off x="161803" y="86953"/>
            <a:ext cx="601344" cy="5524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7" name="Shape 112"/>
          <p:cNvSpPr/>
          <p:nvPr/>
        </p:nvSpPr>
        <p:spPr>
          <a:xfrm>
            <a:off x="146616" y="107442"/>
            <a:ext cx="623405" cy="4616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942833" y="134942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2" grpId="0"/>
      <p:bldP spid="130053" grpId="0"/>
      <p:bldP spid="130054" grpId="0"/>
      <p:bldP spid="1300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6"/>
          <p:cNvSpPr txBox="1">
            <a:spLocks noChangeArrowheads="1"/>
          </p:cNvSpPr>
          <p:nvPr/>
        </p:nvSpPr>
        <p:spPr bwMode="auto">
          <a:xfrm>
            <a:off x="3316729" y="3922673"/>
            <a:ext cx="1371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升华</a:t>
            </a:r>
          </a:p>
        </p:txBody>
      </p:sp>
      <p:sp>
        <p:nvSpPr>
          <p:cNvPr id="16387" name="Text Box 7"/>
          <p:cNvSpPr txBox="1">
            <a:spLocks noChangeArrowheads="1"/>
          </p:cNvSpPr>
          <p:nvPr/>
        </p:nvSpPr>
        <p:spPr bwMode="auto">
          <a:xfrm>
            <a:off x="896939" y="4150960"/>
            <a:ext cx="25495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固态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樟脑丸</a:t>
            </a:r>
          </a:p>
        </p:txBody>
      </p:sp>
      <p:sp>
        <p:nvSpPr>
          <p:cNvPr id="16388" name="Line 8"/>
          <p:cNvSpPr>
            <a:spLocks noChangeShapeType="1"/>
          </p:cNvSpPr>
          <p:nvPr/>
        </p:nvSpPr>
        <p:spPr bwMode="auto">
          <a:xfrm>
            <a:off x="3049588" y="4447680"/>
            <a:ext cx="1600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9" name="Text Box 9"/>
          <p:cNvSpPr txBox="1">
            <a:spLocks noChangeArrowheads="1"/>
          </p:cNvSpPr>
          <p:nvPr/>
        </p:nvSpPr>
        <p:spPr bwMode="auto">
          <a:xfrm>
            <a:off x="4749800" y="4150961"/>
            <a:ext cx="1447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气态</a:t>
            </a:r>
          </a:p>
        </p:txBody>
      </p:sp>
      <p:sp>
        <p:nvSpPr>
          <p:cNvPr id="16390" name="Text Box 13"/>
          <p:cNvSpPr txBox="1">
            <a:spLocks noChangeArrowheads="1"/>
          </p:cNvSpPr>
          <p:nvPr/>
        </p:nvSpPr>
        <p:spPr bwMode="auto">
          <a:xfrm>
            <a:off x="431276" y="1647537"/>
            <a:ext cx="472122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>
                <a:latin typeface="宋体" pitchFamily="2" charset="-122"/>
              </a:rPr>
              <a:t> 1</a:t>
            </a:r>
            <a:r>
              <a:rPr lang="en-US" altLang="zh-CN" sz="2800">
                <a:latin typeface="宋体" pitchFamily="2" charset="-122"/>
              </a:rPr>
              <a:t>.</a:t>
            </a:r>
            <a:r>
              <a:rPr lang="zh-CN" altLang="en-US" sz="2800">
                <a:latin typeface="宋体" pitchFamily="2" charset="-122"/>
              </a:rPr>
              <a:t>箱子里的樟脑丸，过几个月为什么会变小或消失？</a:t>
            </a:r>
          </a:p>
        </p:txBody>
      </p:sp>
      <p:pic>
        <p:nvPicPr>
          <p:cNvPr id="16392" name="Picture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75777" y="1551285"/>
            <a:ext cx="3085952" cy="2109329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16" name="文本框 6151"/>
          <p:cNvSpPr txBox="1">
            <a:spLocks noChangeArrowheads="1"/>
          </p:cNvSpPr>
          <p:nvPr/>
        </p:nvSpPr>
        <p:spPr bwMode="auto">
          <a:xfrm>
            <a:off x="730966" y="523154"/>
            <a:ext cx="44935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二、</a:t>
            </a:r>
            <a:r>
              <a:rPr lang="zh-CN" altLang="zh-CN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生</a:t>
            </a:r>
            <a:r>
              <a:rPr lang="zh-CN" altLang="zh-CN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活中升华、凝华现象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/>
      <p:bldP spid="16387" grpId="0"/>
      <p:bldP spid="16389" grpId="0"/>
      <p:bldP spid="1639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673772" y="1111373"/>
            <a:ext cx="4640749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>
                <a:latin typeface="宋体" pitchFamily="2" charset="-122"/>
              </a:rPr>
              <a:t>2</a:t>
            </a:r>
            <a:r>
              <a:rPr lang="en-US" altLang="zh-CN" sz="2800">
                <a:latin typeface="宋体" pitchFamily="2" charset="-122"/>
              </a:rPr>
              <a:t>.</a:t>
            </a:r>
            <a:r>
              <a:rPr lang="zh-CN" altLang="en-US" sz="2800">
                <a:latin typeface="宋体" pitchFamily="2" charset="-122"/>
              </a:rPr>
              <a:t>北方严寒的冬天，一直冰冻的衣服也晾干了，这是为什么？</a:t>
            </a:r>
          </a:p>
        </p:txBody>
      </p:sp>
      <p:sp>
        <p:nvSpPr>
          <p:cNvPr id="17411" name="Text Box 11"/>
          <p:cNvSpPr txBox="1">
            <a:spLocks noChangeArrowheads="1"/>
          </p:cNvSpPr>
          <p:nvPr/>
        </p:nvSpPr>
        <p:spPr bwMode="auto">
          <a:xfrm>
            <a:off x="1906719" y="3622523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升华</a:t>
            </a:r>
          </a:p>
        </p:txBody>
      </p:sp>
      <p:sp>
        <p:nvSpPr>
          <p:cNvPr id="17412" name="Text Box 12"/>
          <p:cNvSpPr txBox="1">
            <a:spLocks noChangeArrowheads="1"/>
          </p:cNvSpPr>
          <p:nvPr/>
        </p:nvSpPr>
        <p:spPr bwMode="auto">
          <a:xfrm>
            <a:off x="992319" y="3772171"/>
            <a:ext cx="990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宋体" pitchFamily="2" charset="-122"/>
              </a:rPr>
              <a:t>冰</a:t>
            </a:r>
          </a:p>
        </p:txBody>
      </p:sp>
      <p:sp>
        <p:nvSpPr>
          <p:cNvPr id="17413" name="Line 13"/>
          <p:cNvSpPr>
            <a:spLocks noChangeShapeType="1"/>
          </p:cNvSpPr>
          <p:nvPr/>
        </p:nvSpPr>
        <p:spPr bwMode="auto">
          <a:xfrm>
            <a:off x="1830519" y="4114224"/>
            <a:ext cx="1295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4" name="Text Box 14"/>
          <p:cNvSpPr txBox="1">
            <a:spLocks noChangeArrowheads="1"/>
          </p:cNvSpPr>
          <p:nvPr/>
        </p:nvSpPr>
        <p:spPr bwMode="auto">
          <a:xfrm>
            <a:off x="3278319" y="3772171"/>
            <a:ext cx="1752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宋体" pitchFamily="2" charset="-122"/>
              </a:rPr>
              <a:t>水蒸气</a:t>
            </a:r>
          </a:p>
        </p:txBody>
      </p:sp>
      <p:pic>
        <p:nvPicPr>
          <p:cNvPr id="17415" name="Picture 10"/>
          <p:cNvPicPr>
            <a:picLocks noChangeAspect="1"/>
          </p:cNvPicPr>
          <p:nvPr/>
        </p:nvPicPr>
        <p:blipFill>
          <a:blip r:embed="rId2" cstate="print"/>
          <a:srcRect r="13145" b="17250"/>
          <a:stretch>
            <a:fillRect/>
          </a:stretch>
        </p:blipFill>
        <p:spPr>
          <a:xfrm>
            <a:off x="5768281" y="1176649"/>
            <a:ext cx="2876443" cy="272929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ldLvl="0" animBg="1"/>
      <p:bldP spid="17412" grpId="0"/>
      <p:bldP spid="17414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9050">
          <a:noFill/>
        </a:ln>
      </a:spPr>
      <a:bodyPr/>
      <a:lstStyle>
        <a:defPPr>
          <a:lnSpc>
            <a:spcPct val="150000"/>
          </a:lnSpc>
          <a:defRPr sz="2400" noProof="1">
            <a:latin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</TotalTime>
  <Words>1218</Words>
  <Application>Microsoft Office PowerPoint</Application>
  <PresentationFormat>自定义</PresentationFormat>
  <Paragraphs>157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96</cp:revision>
  <dcterms:created xsi:type="dcterms:W3CDTF">2019-04-02T02:49:40Z</dcterms:created>
  <dcterms:modified xsi:type="dcterms:W3CDTF">2019-11-23T03:36:35Z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