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0"/>
  </p:notesMasterIdLst>
  <p:sldIdLst>
    <p:sldId id="434" r:id="rId3"/>
    <p:sldId id="436" r:id="rId4"/>
    <p:sldId id="435" r:id="rId5"/>
    <p:sldId id="475" r:id="rId6"/>
    <p:sldId id="544" r:id="rId7"/>
    <p:sldId id="476" r:id="rId8"/>
    <p:sldId id="477" r:id="rId9"/>
    <p:sldId id="514" r:id="rId10"/>
    <p:sldId id="515" r:id="rId11"/>
    <p:sldId id="516" r:id="rId12"/>
    <p:sldId id="517" r:id="rId13"/>
    <p:sldId id="545" r:id="rId14"/>
    <p:sldId id="546" r:id="rId15"/>
    <p:sldId id="560" r:id="rId16"/>
    <p:sldId id="561" r:id="rId17"/>
    <p:sldId id="562" r:id="rId18"/>
    <p:sldId id="563" r:id="rId19"/>
    <p:sldId id="553" r:id="rId20"/>
    <p:sldId id="438" r:id="rId21"/>
    <p:sldId id="439" r:id="rId22"/>
    <p:sldId id="547" r:id="rId23"/>
    <p:sldId id="519" r:id="rId24"/>
    <p:sldId id="521" r:id="rId25"/>
    <p:sldId id="554" r:id="rId26"/>
    <p:sldId id="441" r:id="rId27"/>
    <p:sldId id="442" r:id="rId28"/>
    <p:sldId id="443" r:id="rId29"/>
    <p:sldId id="523" r:id="rId30"/>
    <p:sldId id="525" r:id="rId31"/>
    <p:sldId id="556" r:id="rId32"/>
    <p:sldId id="444" r:id="rId33"/>
    <p:sldId id="445" r:id="rId34"/>
    <p:sldId id="550" r:id="rId35"/>
    <p:sldId id="527" r:id="rId36"/>
    <p:sldId id="564" r:id="rId37"/>
    <p:sldId id="555" r:id="rId38"/>
    <p:sldId id="447" r:id="rId39"/>
    <p:sldId id="448" r:id="rId40"/>
    <p:sldId id="478" r:id="rId41"/>
    <p:sldId id="531" r:id="rId42"/>
    <p:sldId id="533" r:id="rId43"/>
    <p:sldId id="565" r:id="rId44"/>
    <p:sldId id="530" r:id="rId45"/>
    <p:sldId id="557" r:id="rId46"/>
    <p:sldId id="479" r:id="rId47"/>
    <p:sldId id="480" r:id="rId48"/>
    <p:sldId id="481" r:id="rId49"/>
    <p:sldId id="482" r:id="rId50"/>
    <p:sldId id="534" r:id="rId51"/>
    <p:sldId id="535" r:id="rId52"/>
    <p:sldId id="558" r:id="rId53"/>
    <p:sldId id="483" r:id="rId54"/>
    <p:sldId id="484" r:id="rId55"/>
    <p:sldId id="551" r:id="rId56"/>
    <p:sldId id="538" r:id="rId57"/>
    <p:sldId id="539" r:id="rId58"/>
    <p:sldId id="540" r:id="rId59"/>
    <p:sldId id="559" r:id="rId60"/>
    <p:sldId id="487" r:id="rId61"/>
    <p:sldId id="488" r:id="rId62"/>
    <p:sldId id="489" r:id="rId63"/>
    <p:sldId id="543" r:id="rId64"/>
    <p:sldId id="542" r:id="rId65"/>
    <p:sldId id="541" r:id="rId66"/>
    <p:sldId id="566" r:id="rId67"/>
    <p:sldId id="454" r:id="rId68"/>
    <p:sldId id="505" r:id="rId69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8" autoAdjust="0"/>
    <p:restoredTop sz="95394" autoAdjust="0"/>
  </p:normalViewPr>
  <p:slideViewPr>
    <p:cSldViewPr snapToGrid="0">
      <p:cViewPr varScale="1">
        <p:scale>
          <a:sx n="114" d="100"/>
          <a:sy n="114" d="100"/>
        </p:scale>
        <p:origin x="-1692" y="-108"/>
      </p:cViewPr>
      <p:guideLst>
        <p:guide orient="horz" pos="217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69.ep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75.ti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453230" y="1632714"/>
            <a:ext cx="451932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第三部分  能量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内能  能量守恒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原子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物理  能源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与可持续发展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00946"/>
            <a:ext cx="8274779" cy="51552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阅读短文，回答问题。</a:t>
            </a:r>
          </a:p>
          <a:p>
            <a:pPr algn="ctr" fontAlgn="auto">
              <a:lnSpc>
                <a:spcPts val="38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防冻冷却液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r>
              <a:rPr lang="en-US" altLang="zh-CN" sz="2400" dirty="0" smtClean="0"/>
              <a:t>        </a:t>
            </a:r>
            <a:r>
              <a:rPr lang="zh-CN" altLang="zh-CN" sz="2400" dirty="0" smtClean="0">
                <a:ea typeface="楷体" panose="02010609060101010101" pitchFamily="49" charset="-122"/>
              </a:rPr>
              <a:t>汽车行驶时，发动机的温度会升得很高，利用防冻冷却液在散热器管道内循环流动，将发动机多余内能带走，使发动机能以正常工作温度运转。防冻冷却液主要由水和不易汽化、密度比水小的某种防冻剂</a:t>
            </a:r>
            <a:r>
              <a:rPr lang="en-US" altLang="zh-CN" sz="2400" dirty="0" smtClean="0">
                <a:ea typeface="楷体" panose="02010609060101010101" pitchFamily="49" charset="-122"/>
              </a:rPr>
              <a:t>(</a:t>
            </a:r>
            <a:r>
              <a:rPr lang="zh-CN" altLang="zh-CN" sz="2400" dirty="0" smtClean="0">
                <a:ea typeface="楷体" panose="02010609060101010101" pitchFamily="49" charset="-122"/>
              </a:rPr>
              <a:t>简称原液</a:t>
            </a:r>
            <a:r>
              <a:rPr lang="en-US" altLang="zh-CN" sz="2400" dirty="0" smtClean="0">
                <a:ea typeface="楷体" panose="02010609060101010101" pitchFamily="49" charset="-122"/>
              </a:rPr>
              <a:t>)</a:t>
            </a:r>
            <a:r>
              <a:rPr lang="zh-CN" altLang="zh-CN" sz="2400" dirty="0" smtClean="0">
                <a:ea typeface="楷体" panose="02010609060101010101" pitchFamily="49" charset="-122"/>
              </a:rPr>
              <a:t>混合而成，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zh-CN" altLang="zh-CN" sz="2400" dirty="0" smtClean="0">
                <a:ea typeface="楷体" panose="02010609060101010101" pitchFamily="49" charset="-122"/>
              </a:rPr>
              <a:t>原液含量</a:t>
            </a:r>
            <a:r>
              <a:rPr lang="en-US" altLang="zh-CN" sz="2400" dirty="0" smtClean="0">
                <a:ea typeface="楷体" panose="02010609060101010101" pitchFamily="49" charset="-122"/>
              </a:rPr>
              <a:t>(</a:t>
            </a:r>
            <a:r>
              <a:rPr lang="zh-CN" altLang="zh-CN" sz="2400" dirty="0" smtClean="0">
                <a:ea typeface="楷体" panose="02010609060101010101" pitchFamily="49" charset="-122"/>
              </a:rPr>
              <a:t>防冻剂占防冻冷却液体积的比例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en-US" altLang="zh-CN" sz="2400" dirty="0" smtClean="0">
                <a:ea typeface="楷体" panose="02010609060101010101" pitchFamily="49" charset="-122"/>
              </a:rPr>
              <a:t>)</a:t>
            </a:r>
            <a:r>
              <a:rPr lang="zh-CN" altLang="zh-CN" sz="2400" dirty="0" smtClean="0">
                <a:ea typeface="楷体" panose="02010609060101010101" pitchFamily="49" charset="-122"/>
              </a:rPr>
              <a:t>越高，防冻冷却液的比热容越小，防冻冷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zh-CN" altLang="zh-CN" sz="2400" dirty="0" smtClean="0">
                <a:ea typeface="楷体" panose="02010609060101010101" pitchFamily="49" charset="-122"/>
              </a:rPr>
              <a:t>却液的凝固点和沸点与原液含量的关系图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zh-CN" altLang="zh-CN" sz="2400" dirty="0" smtClean="0">
                <a:ea typeface="楷体" panose="02010609060101010101" pitchFamily="49" charset="-122"/>
              </a:rPr>
              <a:t>象如图</a:t>
            </a:r>
            <a:r>
              <a:rPr lang="en-US" altLang="zh-CN" sz="2400" dirty="0" smtClean="0">
                <a:ea typeface="楷体" panose="02010609060101010101" pitchFamily="49" charset="-122"/>
              </a:rPr>
              <a:t>10</a:t>
            </a:r>
            <a:r>
              <a:rPr lang="zh-CN" altLang="zh-CN" sz="2400" dirty="0" smtClean="0">
                <a:ea typeface="楷体" panose="02010609060101010101" pitchFamily="49" charset="-122"/>
              </a:rPr>
              <a:t>－</a:t>
            </a:r>
            <a:r>
              <a:rPr lang="en-US" altLang="zh-CN" sz="2400" dirty="0" smtClean="0">
                <a:ea typeface="楷体" panose="02010609060101010101" pitchFamily="49" charset="-122"/>
              </a:rPr>
              <a:t>2</a:t>
            </a:r>
            <a:r>
              <a:rPr lang="zh-CN" altLang="zh-CN" sz="2400" dirty="0" smtClean="0">
                <a:ea typeface="楷体" panose="02010609060101010101" pitchFamily="49" charset="-122"/>
              </a:rPr>
              <a:t>所示。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en-US" altLang="zh-CN" sz="2400" dirty="0"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ea typeface="楷体" panose="02010609060101010101" pitchFamily="49" charset="-122"/>
              </a:rPr>
              <a:t>   </a:t>
            </a:r>
            <a:r>
              <a:rPr lang="zh-CN" altLang="zh-CN" sz="2400" dirty="0" smtClean="0">
                <a:ea typeface="楷体" panose="02010609060101010101" pitchFamily="49" charset="-122"/>
              </a:rPr>
              <a:t>选用时，防冻冷却液的凝固点应低于环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zh-CN" altLang="zh-CN" sz="2400" dirty="0" smtClean="0">
                <a:ea typeface="楷体" panose="02010609060101010101" pitchFamily="49" charset="-122"/>
              </a:rPr>
              <a:t>境最低温度</a:t>
            </a:r>
            <a:r>
              <a:rPr lang="en-US" altLang="zh-CN" sz="2400" dirty="0" smtClean="0">
                <a:ea typeface="楷体" panose="02010609060101010101" pitchFamily="49" charset="-122"/>
              </a:rPr>
              <a:t>10 ℃</a:t>
            </a:r>
            <a:r>
              <a:rPr lang="zh-CN" altLang="zh-CN" sz="2400" dirty="0" smtClean="0">
                <a:ea typeface="楷体" panose="02010609060101010101" pitchFamily="49" charset="-122"/>
              </a:rPr>
              <a:t>以下，而沸点一般要高于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r>
              <a:rPr lang="zh-CN" altLang="zh-CN" sz="2400" dirty="0" smtClean="0">
                <a:ea typeface="楷体" panose="02010609060101010101" pitchFamily="49" charset="-122"/>
              </a:rPr>
              <a:t>发动机最高工作温度</a:t>
            </a:r>
            <a:r>
              <a:rPr lang="en-US" altLang="zh-CN" sz="2400" dirty="0" smtClean="0">
                <a:ea typeface="楷体" panose="02010609060101010101" pitchFamily="49" charset="-122"/>
              </a:rPr>
              <a:t>5 ℃</a:t>
            </a:r>
            <a:r>
              <a:rPr lang="zh-CN" altLang="zh-CN" sz="2400" dirty="0" smtClean="0">
                <a:ea typeface="楷体" panose="02010609060101010101" pitchFamily="49" charset="-122"/>
              </a:rPr>
              <a:t>以上。</a:t>
            </a:r>
            <a:endParaRPr lang="en-US" altLang="zh-CN" sz="2400" dirty="0" smtClean="0">
              <a:ea typeface="楷体" panose="02010609060101010101" pitchFamily="49" charset="-122"/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32" y="3309243"/>
            <a:ext cx="2749802" cy="2372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59938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若用水代替防冻冷却液，在北方寒冷的冬天，停车时间比较长，会因水结冰容易导致散热器管道胀裂，为什么？因为当水结冰时，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</a:t>
            </a:r>
            <a:r>
              <a:rPr lang="en-US" altLang="zh-CN" sz="2800" u="sng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，所以把散热器管道胀裂。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7999" y="5588250"/>
            <a:ext cx="833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质量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不变，冰的密度变小，体积变大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2" y="836626"/>
            <a:ext cx="8905561" cy="3674839"/>
          </a:xfrm>
          <a:prstGeom prst="rect">
            <a:avLst/>
          </a:prstGeom>
        </p:spPr>
      </p:pic>
      <p:sp>
        <p:nvSpPr>
          <p:cNvPr id="24" name="TextBox 40"/>
          <p:cNvSpPr txBox="1"/>
          <p:nvPr/>
        </p:nvSpPr>
        <p:spPr>
          <a:xfrm>
            <a:off x="387357" y="4160759"/>
            <a:ext cx="8274779" cy="259301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(2)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设某品牌汽车的发动机工作温度为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90~101 ℃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，所在地区最低温度为－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17 ℃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，应选用何种较合适比例的防冻冷却液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cs typeface="方正静蕾简体" panose="03000509000000000000" pitchFamily="65" charset="-122"/>
              </a:rPr>
              <a:t>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（选填“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35%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45%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55%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或“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65%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，简述选用理由：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>
                <a:cs typeface="方正静蕾简体" panose="03000509000000000000" pitchFamily="65" charset="-122"/>
              </a:rPr>
              <a:t>             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</a:t>
            </a:r>
            <a:r>
              <a:rPr lang="en-US" altLang="zh-CN" sz="2800" u="sng" dirty="0" smtClean="0">
                <a:solidFill>
                  <a:schemeClr val="bg1"/>
                </a:solidFill>
                <a:cs typeface="方正静蕾简体" panose="03000509000000000000" pitchFamily="65" charset="-122"/>
              </a:rPr>
              <a:t>.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2222531" y="5164984"/>
            <a:ext cx="1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55%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357998" y="5679659"/>
            <a:ext cx="8215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                                                        在</a:t>
            </a: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满足凝固点和沸点的条件下，选择比热容较大的防冻冷却液</a:t>
            </a:r>
          </a:p>
        </p:txBody>
      </p:sp>
      <p:sp>
        <p:nvSpPr>
          <p:cNvPr id="31" name="TextBox 40"/>
          <p:cNvSpPr txBox="1"/>
          <p:nvPr/>
        </p:nvSpPr>
        <p:spPr>
          <a:xfrm>
            <a:off x="269702" y="4160759"/>
            <a:ext cx="8687686" cy="259301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现有原液含量为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75%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的防冻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冷却液长时间使用后，由于汽化会减少，与原来相比，防冻冷却液的哪些物理量发生了什么变化，如何变化？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示例：体积变小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①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；②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；③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；④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；⑤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643145" y="5557675"/>
            <a:ext cx="19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质量变小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3515554" y="5557675"/>
            <a:ext cx="19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重力变小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6387963" y="5562836"/>
            <a:ext cx="19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密度变小</a:t>
            </a:r>
          </a:p>
        </p:txBody>
      </p:sp>
      <p:sp>
        <p:nvSpPr>
          <p:cNvPr id="35" name="TextBox 18"/>
          <p:cNvSpPr txBox="1"/>
          <p:nvPr/>
        </p:nvSpPr>
        <p:spPr>
          <a:xfrm>
            <a:off x="717681" y="6080113"/>
            <a:ext cx="19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沸点升高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3575055" y="6080113"/>
            <a:ext cx="197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凝固点升高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/>
      <p:bldP spid="26" grpId="0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59938"/>
            <a:ext cx="8274779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cs typeface="方正静蕾简体" panose="03000509000000000000" pitchFamily="65" charset="-122"/>
              </a:rPr>
              <a:t>10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cs typeface="方正静蕾简体" panose="03000509000000000000" pitchFamily="65" charset="-122"/>
              </a:rPr>
              <a:t>示，</a:t>
            </a:r>
            <a:r>
              <a:rPr lang="en-US" altLang="zh-CN" sz="2800" dirty="0">
                <a:cs typeface="方正静蕾简体" panose="03000509000000000000" pitchFamily="65" charset="-122"/>
              </a:rPr>
              <a:t>70 kg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的消防员沿着钢管匀速下滑时感到手心发烫，此时受到钢管对他的摩擦力大小和导致手心内能改变的方式是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i="1" dirty="0"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10 N/kg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70 N</a:t>
            </a:r>
            <a:r>
              <a:rPr lang="zh-CN" altLang="en-US" sz="2800" dirty="0">
                <a:cs typeface="方正静蕾简体" panose="03000509000000000000" pitchFamily="65" charset="-122"/>
              </a:rPr>
              <a:t>　热传递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70 N</a:t>
            </a:r>
            <a:r>
              <a:rPr lang="zh-CN" altLang="en-US" sz="2800" dirty="0">
                <a:cs typeface="方正静蕾简体" panose="03000509000000000000" pitchFamily="65" charset="-122"/>
              </a:rPr>
              <a:t>　做功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700 N</a:t>
            </a:r>
            <a:r>
              <a:rPr lang="zh-CN" altLang="en-US" sz="2800" dirty="0">
                <a:cs typeface="方正静蕾简体" panose="03000509000000000000" pitchFamily="65" charset="-122"/>
              </a:rPr>
              <a:t>　热传递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700 N</a:t>
            </a:r>
            <a:r>
              <a:rPr lang="zh-CN" altLang="en-US" sz="2800" dirty="0">
                <a:cs typeface="方正静蕾简体" panose="03000509000000000000" pitchFamily="65" charset="-122"/>
              </a:rPr>
              <a:t>　做功</a:t>
            </a:r>
          </a:p>
          <a:p>
            <a:pPr fontAlgn="auto">
              <a:lnSpc>
                <a:spcPts val="3860"/>
              </a:lnSpc>
            </a:pPr>
            <a:endParaRPr lang="zh-CN" altLang="en-US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339697" y="2665158"/>
            <a:ext cx="85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1026" name="Picture 2" descr="C:\Documents and Settings\Administrator\桌面\pai\正文pai\2018XD-169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5" y="2836145"/>
            <a:ext cx="2138777" cy="268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512723" y="568739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+mn-ea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zh-CN" altLang="zh-CN" kern="100" dirty="0" smtClean="0">
                <a:latin typeface="+mn-ea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59938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9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常见的物质由分子组成，分子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；夏日荷花盛开飘来阵阵花香，这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现象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；清晨荷叶上的两颗露珠接触后成为了更大的一颗水珠，表明分子之间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存在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力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设“喷水降温降噪系统”喷出</a:t>
            </a:r>
            <a:r>
              <a:rPr lang="en-US" altLang="zh-CN" sz="2800" dirty="0">
                <a:cs typeface="方正静蕾简体" panose="03000509000000000000" pitchFamily="65" charset="-122"/>
              </a:rPr>
              <a:t>400 t</a:t>
            </a:r>
            <a:r>
              <a:rPr lang="zh-CN" altLang="en-US" sz="2800" dirty="0">
                <a:cs typeface="方正静蕾简体" panose="03000509000000000000" pitchFamily="65" charset="-122"/>
              </a:rPr>
              <a:t>水的初温为</a:t>
            </a:r>
            <a:r>
              <a:rPr lang="en-US" altLang="zh-CN" sz="2800" dirty="0">
                <a:cs typeface="方正静蕾简体" panose="03000509000000000000" pitchFamily="65" charset="-122"/>
              </a:rPr>
              <a:t>20 ℃</a:t>
            </a:r>
            <a:r>
              <a:rPr lang="zh-CN" altLang="en-US" sz="2800" dirty="0">
                <a:cs typeface="方正静蕾简体" panose="03000509000000000000" pitchFamily="65" charset="-122"/>
              </a:rPr>
              <a:t>，在喷水</a:t>
            </a:r>
            <a:r>
              <a:rPr lang="en-US" altLang="zh-CN" sz="2800" dirty="0">
                <a:cs typeface="方正静蕾简体" panose="03000509000000000000" pitchFamily="65" charset="-122"/>
              </a:rPr>
              <a:t>20</a:t>
            </a:r>
            <a:r>
              <a:rPr lang="zh-CN" altLang="en-US" sz="2800" dirty="0">
                <a:cs typeface="方正静蕾简体" panose="03000509000000000000" pitchFamily="65" charset="-122"/>
              </a:rPr>
              <a:t>秒内全部变成</a:t>
            </a:r>
            <a:r>
              <a:rPr lang="en-US" altLang="zh-CN" sz="2800" dirty="0">
                <a:cs typeface="方正静蕾简体" panose="03000509000000000000" pitchFamily="65" charset="-122"/>
              </a:rPr>
              <a:t>100 ℃</a:t>
            </a:r>
            <a:r>
              <a:rPr lang="zh-CN" altLang="en-US" sz="2800" dirty="0">
                <a:cs typeface="方正静蕾简体" panose="03000509000000000000" pitchFamily="65" charset="-122"/>
              </a:rPr>
              <a:t>的水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，则水带走的热量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J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[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baseline="-25000" dirty="0">
                <a:cs typeface="方正静蕾简体" panose="03000509000000000000" pitchFamily="65" charset="-122"/>
              </a:rPr>
              <a:t>水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4.2×10</a:t>
            </a:r>
            <a:r>
              <a:rPr lang="en-US" altLang="zh-CN" sz="2800" baseline="30000" dirty="0"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cs typeface="方正静蕾简体" panose="03000509000000000000" pitchFamily="65" charset="-122"/>
              </a:rPr>
              <a:t> J/(kg·℃)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]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29648" y="1647889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172884" y="2135840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扩散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5718919" y="2654433"/>
            <a:ext cx="89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42449" y="4148928"/>
            <a:ext cx="27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1.344×10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11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724" y="1094624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3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4</a:t>
            </a:r>
            <a:r>
              <a:rPr lang="zh-CN" altLang="zh-CN" sz="2800" dirty="0"/>
              <a:t>是</a:t>
            </a:r>
            <a:r>
              <a:rPr lang="zh-CN" altLang="zh-CN" sz="2800" dirty="0" smtClean="0"/>
              <a:t>锂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Li</a:t>
            </a:r>
            <a:r>
              <a:rPr lang="zh-CN" altLang="en-US" sz="2800" dirty="0"/>
              <a:t>）</a:t>
            </a:r>
            <a:r>
              <a:rPr lang="zh-CN" altLang="zh-CN" sz="2800" dirty="0" smtClean="0"/>
              <a:t>原子结构</a:t>
            </a:r>
            <a:r>
              <a:rPr lang="zh-CN" altLang="zh-CN" sz="2800" dirty="0"/>
              <a:t>示意图，下列说法正确的是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．锂原子由质子和中子组成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．锂原子由带正电的原子核和核</a:t>
            </a:r>
            <a:r>
              <a:rPr lang="zh-CN" altLang="zh-CN" sz="2800" dirty="0" smtClean="0"/>
              <a:t>外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带</a:t>
            </a:r>
            <a:r>
              <a:rPr lang="zh-CN" altLang="zh-CN" sz="2800" dirty="0"/>
              <a:t>负电的电子组成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．锂原子的质子数是电子数的两倍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所以</a:t>
            </a:r>
            <a:r>
              <a:rPr lang="zh-CN" altLang="zh-CN" sz="2800" dirty="0"/>
              <a:t>锂原子带正电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．锂原子失去电子后带</a:t>
            </a:r>
            <a:r>
              <a:rPr lang="zh-CN" altLang="zh-CN" sz="2800" dirty="0" smtClean="0"/>
              <a:t>负电</a:t>
            </a:r>
            <a:endParaRPr lang="zh-CN" altLang="zh-CN" sz="2800" dirty="0"/>
          </a:p>
        </p:txBody>
      </p:sp>
      <p:sp>
        <p:nvSpPr>
          <p:cNvPr id="12" name="TextBox 18"/>
          <p:cNvSpPr txBox="1"/>
          <p:nvPr/>
        </p:nvSpPr>
        <p:spPr>
          <a:xfrm>
            <a:off x="3653983" y="1909147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56" y="2609649"/>
            <a:ext cx="2591767" cy="293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7385" y="883744"/>
            <a:ext cx="8274779" cy="2595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9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某汽油机工作过程有吸气、压缩、做功和排气四个冲裎。图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5</a:t>
            </a:r>
            <a:r>
              <a:rPr lang="zh-CN" altLang="zh-CN" sz="2800" dirty="0"/>
              <a:t>为</a:t>
            </a:r>
            <a:r>
              <a:rPr lang="en-US" altLang="zh-CN" sz="2800" dirty="0"/>
              <a:t>________</a:t>
            </a:r>
            <a:r>
              <a:rPr lang="zh-CN" altLang="zh-CN" sz="2800" dirty="0"/>
              <a:t>冲程工作示意图，活塞向</a:t>
            </a:r>
            <a:r>
              <a:rPr lang="en-US" altLang="zh-CN" sz="2800" dirty="0"/>
              <a:t>________</a:t>
            </a:r>
            <a:r>
              <a:rPr lang="zh-CN" altLang="zh-CN" sz="2800" dirty="0"/>
              <a:t>运动，燃料混合物被压缩，在这个过程中机械能转化为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。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5548098" y="1619504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压缩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46" y="3478548"/>
            <a:ext cx="1612037" cy="3207512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2841804" y="2275757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4857189" y="2872680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724" y="964708"/>
            <a:ext cx="8274779" cy="51811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10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22</a:t>
            </a:r>
            <a:r>
              <a:rPr lang="zh-CN" altLang="zh-CN" sz="2800" dirty="0"/>
              <a:t>题</a:t>
            </a:r>
            <a:r>
              <a:rPr lang="en-US" altLang="zh-CN" sz="2800" dirty="0"/>
              <a:t>)1 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的可燃冰分解后可释放出约</a:t>
            </a:r>
            <a:r>
              <a:rPr lang="en-US" altLang="zh-CN" sz="2800" dirty="0"/>
              <a:t>0.8 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的水和</a:t>
            </a:r>
            <a:r>
              <a:rPr lang="en-US" altLang="zh-CN" sz="2800" dirty="0"/>
              <a:t>164 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的天然气，天然气中甲烷的含量占</a:t>
            </a:r>
            <a:r>
              <a:rPr lang="en-US" altLang="zh-CN" sz="2800" dirty="0"/>
              <a:t>80%</a:t>
            </a:r>
            <a:r>
              <a:rPr lang="zh-CN" altLang="zh-CN" sz="2800" dirty="0"/>
              <a:t>～</a:t>
            </a:r>
            <a:r>
              <a:rPr lang="en-US" altLang="zh-CN" sz="2800" dirty="0"/>
              <a:t>99.9%</a:t>
            </a:r>
            <a:r>
              <a:rPr lang="zh-CN" altLang="zh-CN" sz="2800" dirty="0"/>
              <a:t>。请回答下列问题：</a:t>
            </a:r>
            <a:r>
              <a:rPr lang="en-US" altLang="zh-CN" sz="2800" dirty="0"/>
              <a:t>[1</a:t>
            </a:r>
            <a:r>
              <a:rPr lang="zh-CN" altLang="zh-CN" sz="2800" dirty="0"/>
              <a:t>个标准大气压取</a:t>
            </a:r>
            <a:r>
              <a:rPr lang="en-US" altLang="zh-CN" sz="2800" dirty="0"/>
              <a:t>1×10</a:t>
            </a:r>
            <a:r>
              <a:rPr lang="en-US" altLang="zh-CN" sz="2800" baseline="30000" dirty="0"/>
              <a:t>5</a:t>
            </a:r>
            <a:r>
              <a:rPr lang="en-US" altLang="zh-CN" sz="2800" dirty="0"/>
              <a:t> Pa</a:t>
            </a:r>
            <a:r>
              <a:rPr lang="zh-CN" altLang="zh-CN" sz="2800" dirty="0"/>
              <a:t>，海水的密度取</a:t>
            </a:r>
            <a:r>
              <a:rPr lang="en-US" altLang="zh-CN" sz="2800" dirty="0"/>
              <a:t>1×10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kg/m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，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</a:t>
            </a:r>
            <a:r>
              <a:rPr lang="zh-CN" altLang="zh-CN" sz="2800" dirty="0"/>
              <a:t>。</a:t>
            </a:r>
            <a:r>
              <a:rPr lang="en-US" altLang="zh-CN" sz="2800" i="1" dirty="0"/>
              <a:t>c</a:t>
            </a:r>
            <a:r>
              <a:rPr lang="zh-CN" altLang="zh-CN" sz="2800" baseline="-25000" dirty="0"/>
              <a:t>水</a:t>
            </a:r>
            <a:r>
              <a:rPr lang="zh-CN" altLang="zh-CN" sz="2800" dirty="0"/>
              <a:t>＝</a:t>
            </a:r>
            <a:r>
              <a:rPr lang="en-US" altLang="zh-CN" sz="2800" dirty="0"/>
              <a:t>4.2×10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J/(kg·℃)</a:t>
            </a:r>
            <a:r>
              <a:rPr lang="zh-CN" altLang="zh-CN" sz="2800" dirty="0"/>
              <a:t>，甲烷的热值取</a:t>
            </a:r>
            <a:r>
              <a:rPr lang="en-US" altLang="zh-CN" sz="2800" dirty="0"/>
              <a:t>4.2×10</a:t>
            </a:r>
            <a:r>
              <a:rPr lang="en-US" altLang="zh-CN" sz="2800" baseline="30000" dirty="0"/>
              <a:t>7</a:t>
            </a:r>
            <a:r>
              <a:rPr lang="en-US" altLang="zh-CN" sz="2800" dirty="0"/>
              <a:t> J/m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]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(4)0.5 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的可燃冰分解后，其中的甲烷完全燃烧放出的热量，在标准大气压下，至少可以将质量为</a:t>
            </a:r>
            <a:r>
              <a:rPr lang="en-US" altLang="zh-CN" sz="2800" dirty="0"/>
              <a:t>__________kg</a:t>
            </a:r>
            <a:r>
              <a:rPr lang="zh-CN" altLang="zh-CN" sz="2800" dirty="0"/>
              <a:t>温度为</a:t>
            </a:r>
            <a:r>
              <a:rPr lang="en-US" altLang="zh-CN" sz="2800" dirty="0"/>
              <a:t>20 ℃</a:t>
            </a:r>
            <a:r>
              <a:rPr lang="zh-CN" altLang="zh-CN" sz="2800" dirty="0"/>
              <a:t>的水加热至沸腾。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474943" y="5520094"/>
            <a:ext cx="167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8.2×10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724" y="964708"/>
            <a:ext cx="827477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11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23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甲所示为某太阳能百叶窗的示意图，它既能遮阳，还能发电。它的构造特点是百叶窗的叶片为太阳能电池板</a:t>
            </a:r>
            <a:r>
              <a:rPr lang="en-US" altLang="zh-CN" sz="2800" dirty="0"/>
              <a:t>(</a:t>
            </a:r>
            <a:r>
              <a:rPr lang="zh-CN" altLang="zh-CN" sz="2800" dirty="0"/>
              <a:t>以下简称电池板</a:t>
            </a:r>
            <a:r>
              <a:rPr lang="en-US" altLang="zh-CN" sz="2800" dirty="0"/>
              <a:t>)</a:t>
            </a:r>
            <a:r>
              <a:rPr lang="zh-CN" altLang="zh-CN" sz="2800" dirty="0"/>
              <a:t>，其工作电路示意图如图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乙所示，电池板将太阳能转化为电能</a:t>
            </a:r>
            <a:r>
              <a:rPr lang="en-US" altLang="zh-CN" sz="2800" dirty="0"/>
              <a:t>(</a:t>
            </a:r>
            <a:r>
              <a:rPr lang="zh-CN" altLang="zh-CN" sz="2800" dirty="0"/>
              <a:t>转化效率为</a:t>
            </a:r>
            <a:r>
              <a:rPr lang="en-US" altLang="zh-CN" sz="2800" dirty="0"/>
              <a:t>10%)</a:t>
            </a:r>
            <a:r>
              <a:rPr lang="zh-CN" altLang="zh-CN" sz="2800" dirty="0"/>
              <a:t>，为蓄电池充电，蓄电池再向节能灯供电。</a:t>
            </a:r>
          </a:p>
          <a:p>
            <a:r>
              <a:rPr lang="en-US" altLang="zh-CN" sz="2800" dirty="0"/>
              <a:t> (1)</a:t>
            </a:r>
            <a:r>
              <a:rPr lang="zh-CN" altLang="zh-CN" sz="2800" dirty="0"/>
              <a:t>电池板对蓄电池充电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是</a:t>
            </a:r>
            <a:r>
              <a:rPr lang="zh-CN" altLang="zh-CN" sz="2800" dirty="0"/>
              <a:t>将电能转化为</a:t>
            </a:r>
            <a:r>
              <a:rPr lang="en-US" altLang="zh-CN" sz="2800" dirty="0" smtClean="0"/>
              <a:t>_______</a:t>
            </a:r>
          </a:p>
          <a:p>
            <a:r>
              <a:rPr lang="zh-CN" altLang="zh-CN" sz="2800" dirty="0" smtClean="0"/>
              <a:t>能</a:t>
            </a:r>
            <a:r>
              <a:rPr lang="zh-CN" altLang="zh-CN" sz="2800" dirty="0"/>
              <a:t>的过程。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61" y="3316859"/>
            <a:ext cx="4615353" cy="2132220"/>
          </a:xfrm>
          <a:prstGeom prst="rect">
            <a:avLst/>
          </a:prstGeom>
        </p:spPr>
      </p:pic>
      <p:sp>
        <p:nvSpPr>
          <p:cNvPr id="10" name="TextBox 18"/>
          <p:cNvSpPr txBox="1"/>
          <p:nvPr/>
        </p:nvSpPr>
        <p:spPr>
          <a:xfrm>
            <a:off x="2757416" y="3859749"/>
            <a:ext cx="14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分子动理论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6570" y="877047"/>
            <a:ext cx="8531525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zh-CN" sz="2800" dirty="0"/>
              <a:t>关于分子热运动，下列说法中正确的是</a:t>
            </a:r>
            <a:r>
              <a:rPr lang="en-US" altLang="zh-CN" sz="2800" dirty="0"/>
              <a:t>( </a:t>
            </a:r>
            <a:r>
              <a:rPr lang="zh-CN" altLang="zh-CN" sz="2800" dirty="0"/>
              <a:t>　</a:t>
            </a:r>
            <a:r>
              <a:rPr lang="en-US" altLang="zh-CN" sz="2800" dirty="0"/>
              <a:t> 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．液体很难被压缩，说明分子间有引力　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．用手捏海绵，海绵的体积变小了，说明分子间</a:t>
            </a:r>
            <a:r>
              <a:rPr lang="zh-CN" altLang="zh-CN" sz="2800" dirty="0" smtClean="0"/>
              <a:t>有间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隙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．灰霾天气大量极细微的尘粒悬浮在空中，说明</a:t>
            </a:r>
            <a:r>
              <a:rPr lang="zh-CN" altLang="zh-CN" sz="2800" dirty="0" smtClean="0"/>
              <a:t>分子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在</a:t>
            </a:r>
            <a:r>
              <a:rPr lang="zh-CN" altLang="zh-CN" sz="2800" dirty="0"/>
              <a:t>做无规则运动 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．在做墨水滴入水中的扩散实验时，我们看不到</a:t>
            </a:r>
            <a:r>
              <a:rPr lang="zh-CN" altLang="zh-CN" sz="2800" dirty="0" smtClean="0"/>
              <a:t>墨水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分子</a:t>
            </a:r>
            <a:r>
              <a:rPr lang="zh-CN" altLang="zh-CN" sz="2800" dirty="0"/>
              <a:t>在运动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7571082" y="891541"/>
            <a:ext cx="88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132239" y="4416477"/>
            <a:ext cx="8745856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zh-CN" sz="2400" dirty="0"/>
              <a:t>分子动理论的内容包括：</a:t>
            </a:r>
            <a:r>
              <a:rPr lang="en-US" altLang="zh-CN" sz="2400" dirty="0"/>
              <a:t>(1)</a:t>
            </a:r>
            <a:r>
              <a:rPr lang="zh-CN" altLang="zh-CN" sz="2400" dirty="0"/>
              <a:t>物质是由分子、原子构成的，分子间有间隙；</a:t>
            </a:r>
            <a:r>
              <a:rPr lang="en-US" altLang="zh-CN" sz="2400" dirty="0"/>
              <a:t>(2)</a:t>
            </a:r>
            <a:r>
              <a:rPr lang="zh-CN" altLang="zh-CN" sz="2400" dirty="0"/>
              <a:t>一切物质的分子都永不停息地做无规则运动；</a:t>
            </a:r>
            <a:r>
              <a:rPr lang="en-US" altLang="zh-CN" sz="2400" dirty="0"/>
              <a:t>(3)</a:t>
            </a:r>
            <a:r>
              <a:rPr lang="zh-CN" altLang="zh-CN" sz="2400" dirty="0"/>
              <a:t>分子间存在相互作用的引力和斥力。液体很难被压缩，说明分子间有斥力；用手捏海绵，海绵的体积变小，是海绵内的空洞变小了，不能说明分子间有间隙；尘粒悬浮在空中，属于物体的机械运动。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108960" y="3476864"/>
            <a:ext cx="8745856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考查分子动理论的内容；选择题常用解题方法是排除法。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0125" y="1224625"/>
            <a:ext cx="8300406" cy="48310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．分子动理论的基本观点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）物质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）一切物质的分子都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）分子间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有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分子间存在相互作用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u="sng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endParaRPr lang="en-US" altLang="zh-CN" sz="2800" u="sng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和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．扩散现象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）不同的物质互相接触时彼此进入对方的现象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叫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）扩散现象表明：分子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）扩散快慢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与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有关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，温度越高，分子热运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越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，内能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408" y="1588438"/>
            <a:ext cx="330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大量分子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1537" y="2031645"/>
            <a:ext cx="360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地做无规则运动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0704" y="2487869"/>
            <a:ext cx="111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1570" y="2461516"/>
            <a:ext cx="111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023" y="2886626"/>
            <a:ext cx="111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斥力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6389" y="41770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扩散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30359" y="4593291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不停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地做无规则运动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85791" y="504507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温度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88894" y="543275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剧烈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0856" y="543275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越大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18" grpId="0"/>
      <p:bldP spid="19" grpId="0"/>
      <p:bldP spid="2" grpId="0"/>
      <p:bldP spid="20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4051" y="882653"/>
            <a:ext cx="8496564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．下列现象中不能说明分子做无规则运动的是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．扫地时灰尘飞舞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  B</a:t>
            </a:r>
            <a:r>
              <a:rPr lang="zh-CN" altLang="zh-CN" sz="2800" dirty="0"/>
              <a:t>．车加油时，能闻到汽油味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．加了白糖的水会变甜</a:t>
            </a:r>
            <a:r>
              <a:rPr lang="en-US" altLang="zh-CN" sz="2800" dirty="0"/>
              <a:t>  D</a:t>
            </a:r>
            <a:r>
              <a:rPr lang="zh-CN" altLang="zh-CN" sz="2800" dirty="0"/>
              <a:t>．秋天，桂花飘</a:t>
            </a:r>
            <a:r>
              <a:rPr lang="zh-CN" altLang="zh-CN" sz="2800" dirty="0" smtClean="0"/>
              <a:t>香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．用细线把很光滑的玻璃板吊在弹簧测力计的下面，记下测力计的读数。使玻璃板水平接触水面，然后稍微用力向上拉玻璃板</a:t>
            </a:r>
            <a:r>
              <a:rPr lang="en-US" altLang="zh-CN" sz="2800" dirty="0"/>
              <a:t>(</a:t>
            </a:r>
            <a:r>
              <a:rPr lang="zh-CN" altLang="zh-CN" sz="2800" dirty="0"/>
              <a:t>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所示</a:t>
            </a:r>
            <a:r>
              <a:rPr lang="en-US" altLang="zh-CN" sz="2800" dirty="0"/>
              <a:t>)</a:t>
            </a:r>
            <a:r>
              <a:rPr lang="zh-CN" altLang="zh-CN" sz="2800" dirty="0"/>
              <a:t>，则弹簧测力计的读数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．不变，因为玻璃板的重力不变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．变小，因为玻璃板受到了浮力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．变大，因为玻璃板沾水变重了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．变大，因为玻璃板与水的接触面</a:t>
            </a:r>
            <a:r>
              <a:rPr lang="zh-CN" altLang="zh-CN" sz="2800" dirty="0" smtClean="0"/>
              <a:t>之间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存在</a:t>
            </a:r>
            <a:r>
              <a:rPr lang="zh-CN" altLang="zh-CN" sz="2800" dirty="0"/>
              <a:t>分子引力</a:t>
            </a:r>
          </a:p>
        </p:txBody>
      </p:sp>
      <p:sp>
        <p:nvSpPr>
          <p:cNvPr id="4" name="矩形 3"/>
          <p:cNvSpPr/>
          <p:nvPr/>
        </p:nvSpPr>
        <p:spPr>
          <a:xfrm>
            <a:off x="7913630" y="9300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1604408" y="389654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46" y="3959525"/>
            <a:ext cx="1893969" cy="2826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9546" y="963617"/>
            <a:ext cx="8485573" cy="49398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武威市</a:t>
            </a:r>
            <a:r>
              <a:rPr lang="en-US" altLang="zh-CN" sz="2800" dirty="0"/>
              <a:t>)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端午浓情，粽叶飘香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，“粽叶</a:t>
            </a:r>
            <a:r>
              <a:rPr lang="zh-CN" altLang="zh-CN" sz="2800" dirty="0" smtClean="0">
                <a:latin typeface="+mn-ea"/>
              </a:rPr>
              <a:t>飘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香</a:t>
            </a:r>
            <a:r>
              <a:rPr lang="en-US" altLang="zh-CN" sz="2800" dirty="0" smtClean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说</a:t>
            </a:r>
            <a:r>
              <a:rPr lang="zh-CN" altLang="zh-CN" sz="2800" dirty="0"/>
              <a:t>明了</a:t>
            </a:r>
            <a:r>
              <a:rPr lang="en-US" altLang="zh-CN" sz="2800" dirty="0" smtClean="0"/>
              <a:t>_________________</a:t>
            </a:r>
            <a:r>
              <a:rPr lang="en-US" altLang="zh-CN" sz="2800" dirty="0"/>
              <a:t>___</a:t>
            </a:r>
            <a:r>
              <a:rPr lang="en-US" altLang="zh-CN" sz="2800" dirty="0" smtClean="0"/>
              <a:t>______</a:t>
            </a:r>
            <a:r>
              <a:rPr lang="zh-CN" altLang="zh-CN" sz="2800" dirty="0"/>
              <a:t>，把</a:t>
            </a:r>
            <a:r>
              <a:rPr lang="zh-CN" altLang="zh-CN" sz="2800" dirty="0" smtClean="0"/>
              <a:t>酒精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和</a:t>
            </a:r>
            <a:r>
              <a:rPr lang="zh-CN" altLang="zh-CN" sz="2800" dirty="0"/>
              <a:t>水在长</a:t>
            </a:r>
            <a:r>
              <a:rPr lang="zh-CN" altLang="zh-CN" sz="2800" dirty="0" smtClean="0"/>
              <a:t>玻璃管</a:t>
            </a:r>
            <a:r>
              <a:rPr lang="zh-CN" altLang="zh-CN" sz="2800" dirty="0"/>
              <a:t>中</a:t>
            </a:r>
            <a:r>
              <a:rPr lang="zh-CN" altLang="zh-CN" sz="2800" dirty="0" smtClean="0"/>
              <a:t>混合</a:t>
            </a:r>
            <a:r>
              <a:rPr lang="zh-CN" altLang="zh-CN" sz="2800" dirty="0"/>
              <a:t>后，发现总体积减小，该</a:t>
            </a:r>
            <a:r>
              <a:rPr lang="zh-CN" altLang="zh-CN" sz="2800" dirty="0" smtClean="0"/>
              <a:t>实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验</a:t>
            </a:r>
            <a:r>
              <a:rPr lang="zh-CN" altLang="zh-CN" sz="2800" dirty="0"/>
              <a:t>说明了</a:t>
            </a:r>
            <a:r>
              <a:rPr lang="zh-CN" altLang="zh-CN" sz="2800" dirty="0" smtClean="0"/>
              <a:t>分子间</a:t>
            </a:r>
            <a:r>
              <a:rPr lang="zh-CN" altLang="zh-CN" sz="2800" dirty="0"/>
              <a:t>存在</a:t>
            </a:r>
            <a:r>
              <a:rPr lang="en-US" altLang="zh-CN" sz="2800" dirty="0"/>
              <a:t>__________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4.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荷叶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上两滴水珠接触时，能自动结合成一滴较大的</a:t>
            </a: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水珠，这一事实说明分子间存在着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封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闭在注射器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筒内的空气很容易被压缩，这实验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说明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分子间有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；个大粒圆的爆米花芳香扑鼻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该现象说明分子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不停地做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85479" y="1545441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分子在不停地做无规则运动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588857" y="251735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间隙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44178" y="363590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引力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85479" y="470558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间隙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79285" y="520315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规则运动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95652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新疆维吾尔自治区</a:t>
            </a:r>
            <a:r>
              <a:rPr lang="en-US" altLang="zh-CN" sz="2800" dirty="0"/>
              <a:t>)</a:t>
            </a:r>
            <a:r>
              <a:rPr lang="zh-CN" altLang="zh-CN" sz="2800" dirty="0"/>
              <a:t>用高强度钛材料做成的钛管很难被拽长，说明钛分子间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．没有引力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．没有斥力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．存在引力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．存在</a:t>
            </a:r>
            <a:r>
              <a:rPr lang="zh-CN" altLang="zh-CN" sz="2800" dirty="0" smtClean="0"/>
              <a:t>斥力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．小明闻到烟味，对爸爸说：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你一吸烟，我和妈妈都跟着被动吸烟。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小明这样</a:t>
            </a:r>
            <a:r>
              <a:rPr lang="zh-CN" altLang="zh-CN" sz="2800" dirty="0"/>
              <a:t>说的科学依据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 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．分子在不停地做无规则的运动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．一切物质都是由分子构成的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．分子之间存在相互作用力　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．分子间有间隙</a:t>
            </a:r>
          </a:p>
        </p:txBody>
      </p:sp>
      <p:sp>
        <p:nvSpPr>
          <p:cNvPr id="9" name="矩形 8"/>
          <p:cNvSpPr/>
          <p:nvPr/>
        </p:nvSpPr>
        <p:spPr>
          <a:xfrm>
            <a:off x="5674014" y="146950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748679" y="403685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71109"/>
            <a:ext cx="8274779" cy="95949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zh-CN" sz="2800" dirty="0"/>
              <a:t>静置的密封容器内只有氢气，若以</a:t>
            </a:r>
            <a:r>
              <a:rPr lang="en-US" altLang="zh-CN" sz="2800" dirty="0"/>
              <a:t>○</a:t>
            </a:r>
            <a:r>
              <a:rPr lang="zh-CN" altLang="zh-CN" sz="2800" dirty="0"/>
              <a:t>表示氢气分子，图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中最能代表容器内氢气分子分布的是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zh-CN" altLang="zh-CN" sz="2800" dirty="0"/>
              <a:t> </a:t>
            </a:r>
            <a:r>
              <a:rPr lang="en-US" altLang="zh-CN" sz="2800" dirty="0"/>
              <a:t>8.</a:t>
            </a:r>
            <a:r>
              <a:rPr lang="zh-CN" altLang="zh-CN" sz="2800" dirty="0"/>
              <a:t>刚装修完的房子，打开房门就会闻到刺鼻的气味，这是</a:t>
            </a:r>
            <a:r>
              <a:rPr lang="en-US" altLang="zh-CN" sz="2800" dirty="0" smtClean="0"/>
              <a:t>________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__</a:t>
            </a:r>
            <a:r>
              <a:rPr lang="zh-CN" altLang="zh-CN" sz="2800" dirty="0"/>
              <a:t>运动的结果。为了减少新房子有害气体对人体造成的危害，根据温度越高，</a:t>
            </a:r>
            <a:r>
              <a:rPr lang="en-US" altLang="zh-CN" sz="2800" dirty="0" smtClean="0"/>
              <a:t>____</a:t>
            </a:r>
            <a:r>
              <a:rPr lang="en-US" altLang="zh-CN" sz="2800" dirty="0"/>
              <a:t>__</a:t>
            </a:r>
            <a:r>
              <a:rPr lang="en-US" altLang="zh-CN" sz="2800" dirty="0" smtClean="0"/>
              <a:t>__</a:t>
            </a:r>
            <a:r>
              <a:rPr lang="zh-CN" altLang="zh-CN" sz="2800" dirty="0"/>
              <a:t>越快，可以采取在高温季节来临前装修完并搁置一段时间，加强通风等措施。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818" y="17617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" y="2387995"/>
            <a:ext cx="8567479" cy="17753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57548" y="4680981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分子无规则</a:t>
            </a:r>
          </a:p>
        </p:txBody>
      </p:sp>
      <p:sp>
        <p:nvSpPr>
          <p:cNvPr id="20" name="矩形 19"/>
          <p:cNvSpPr/>
          <p:nvPr/>
        </p:nvSpPr>
        <p:spPr>
          <a:xfrm>
            <a:off x="7167774" y="520420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扩散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内能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3940" y="1156832"/>
            <a:ext cx="8601393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】以下几条摘录是出自某同学在学习“内能”一章时的课堂笔记，其中不正确的是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．扩散现象不能在固体之间发生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．分子间的引力和斥力是同时存在的</a:t>
            </a:r>
          </a:p>
          <a:p>
            <a:pPr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．物体吸收热量，温度不一定升高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．摩擦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生热是通过做功的方法改变物体的内能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8151" y="3946240"/>
            <a:ext cx="8732969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en-US" altLang="zh-CN" sz="2800" dirty="0">
                <a:latin typeface="+mn-ea"/>
              </a:rPr>
              <a:t>A.</a:t>
            </a:r>
            <a:r>
              <a:rPr lang="zh-CN" altLang="en-US" sz="2800" dirty="0">
                <a:latin typeface="+mn-ea"/>
              </a:rPr>
              <a:t>固体、液体、气体都能发生扩散现象，因此，扩散现象能在固体之间发生，故</a:t>
            </a:r>
            <a:r>
              <a:rPr lang="en-US" altLang="zh-CN" sz="2800" dirty="0">
                <a:latin typeface="+mn-ea"/>
              </a:rPr>
              <a:t>A</a:t>
            </a:r>
            <a:r>
              <a:rPr lang="zh-CN" altLang="en-US" sz="2800" dirty="0">
                <a:latin typeface="+mn-ea"/>
              </a:rPr>
              <a:t>错误；</a:t>
            </a:r>
            <a:r>
              <a:rPr lang="en-US" altLang="zh-CN" sz="2800" dirty="0">
                <a:latin typeface="+mn-ea"/>
              </a:rPr>
              <a:t>B.</a:t>
            </a:r>
            <a:r>
              <a:rPr lang="zh-CN" altLang="en-US" sz="2800" dirty="0">
                <a:latin typeface="+mn-ea"/>
              </a:rPr>
              <a:t>分子间同时存在引力和斥力，故</a:t>
            </a:r>
            <a:r>
              <a:rPr lang="en-US" altLang="zh-CN" sz="2800" dirty="0">
                <a:latin typeface="+mn-ea"/>
              </a:rPr>
              <a:t>B</a:t>
            </a:r>
            <a:r>
              <a:rPr lang="zh-CN" altLang="en-US" sz="2800" dirty="0">
                <a:latin typeface="+mn-ea"/>
              </a:rPr>
              <a:t>正确；</a:t>
            </a:r>
            <a:r>
              <a:rPr lang="en-US" altLang="zh-CN" sz="2800" dirty="0">
                <a:latin typeface="+mn-ea"/>
              </a:rPr>
              <a:t>C.</a:t>
            </a:r>
            <a:r>
              <a:rPr lang="zh-CN" altLang="en-US" sz="2800" dirty="0">
                <a:latin typeface="+mn-ea"/>
              </a:rPr>
              <a:t>物体吸收热量，温度不一定升高，如晶体熔化时，吸热但温度不变，故</a:t>
            </a:r>
            <a:r>
              <a:rPr lang="en-US" altLang="zh-CN" sz="2800" dirty="0">
                <a:latin typeface="+mn-ea"/>
              </a:rPr>
              <a:t>C</a:t>
            </a:r>
            <a:r>
              <a:rPr lang="zh-CN" altLang="en-US" sz="2800" dirty="0">
                <a:latin typeface="+mn-ea"/>
              </a:rPr>
              <a:t>正确；</a:t>
            </a:r>
            <a:r>
              <a:rPr lang="en-US" altLang="zh-CN" sz="2800" dirty="0">
                <a:latin typeface="+mn-ea"/>
              </a:rPr>
              <a:t>D.</a:t>
            </a:r>
            <a:r>
              <a:rPr lang="zh-CN" altLang="en-US" sz="2800" dirty="0">
                <a:latin typeface="+mn-ea"/>
              </a:rPr>
              <a:t>摩擦生热是通过做功的方法改变物体的内能，将机械能转化为内能，故</a:t>
            </a:r>
            <a:r>
              <a:rPr lang="en-US" altLang="zh-CN" sz="2800" dirty="0">
                <a:latin typeface="+mn-ea"/>
              </a:rPr>
              <a:t>D</a:t>
            </a:r>
            <a:r>
              <a:rPr lang="zh-CN" altLang="en-US" sz="2800" dirty="0">
                <a:latin typeface="+mn-ea"/>
              </a:rPr>
              <a:t>正确</a:t>
            </a:r>
            <a:r>
              <a:rPr lang="zh-CN" altLang="en-US" sz="2800" dirty="0" smtClean="0">
                <a:latin typeface="+mn-ea"/>
              </a:rPr>
              <a:t>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6682" y="15289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268151" y="4176995"/>
            <a:ext cx="8745856" cy="19303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本题主要考查了与热学相关的几个物理量，包括扩散现象、分子间的作用力、吸放热与温度的关系、改变内能的方法等，有一定综合性，但难度不大。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1055945"/>
            <a:ext cx="842003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．下列实例中，属于做功改变物体内能的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．锯木头时的锯条温度升高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．加入冰块的饮料温度降低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．倒入热牛奶的杯子温度升高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．放入冷水中的热鸡蛋温度</a:t>
            </a:r>
            <a:r>
              <a:rPr lang="zh-CN" altLang="zh-CN" sz="2800" dirty="0" smtClean="0"/>
              <a:t>降低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自贡市</a:t>
            </a:r>
            <a:r>
              <a:rPr lang="en-US" altLang="zh-CN" sz="2800" dirty="0"/>
              <a:t>)</a:t>
            </a:r>
            <a:r>
              <a:rPr lang="zh-CN" altLang="zh-CN" sz="2800" dirty="0"/>
              <a:t>下面实例采用做功方式使划横线物体的内能逐渐减小的是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．热水倒入茶杯，</a:t>
            </a:r>
            <a:r>
              <a:rPr lang="zh-CN" altLang="zh-CN" sz="2800" u="sng" dirty="0"/>
              <a:t>茶杯</a:t>
            </a:r>
            <a:r>
              <a:rPr lang="zh-CN" altLang="zh-CN" sz="2800" dirty="0"/>
              <a:t>的温度升高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</a:t>
            </a:r>
            <a:r>
              <a:rPr lang="zh-CN" altLang="zh-CN" sz="2800" u="sng" dirty="0"/>
              <a:t>水蒸气</a:t>
            </a:r>
            <a:r>
              <a:rPr lang="zh-CN" altLang="zh-CN" sz="2800" dirty="0"/>
              <a:t>冲开水瓶塞子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．电炉通电后，</a:t>
            </a:r>
            <a:r>
              <a:rPr lang="zh-CN" altLang="zh-CN" sz="2800" u="sng" dirty="0"/>
              <a:t>电阻丝</a:t>
            </a:r>
            <a:r>
              <a:rPr lang="zh-CN" altLang="zh-CN" sz="2800" dirty="0"/>
              <a:t>逐渐变红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．汽油机压缩冲程中</a:t>
            </a:r>
            <a:r>
              <a:rPr lang="zh-CN" altLang="zh-CN" sz="2800" u="sng" dirty="0"/>
              <a:t>燃料混合物</a:t>
            </a:r>
            <a:r>
              <a:rPr lang="zh-CN" altLang="zh-CN" sz="2800" dirty="0"/>
              <a:t>的温度发生变化</a:t>
            </a:r>
          </a:p>
        </p:txBody>
      </p:sp>
      <p:sp>
        <p:nvSpPr>
          <p:cNvPr id="4" name="矩形 3"/>
          <p:cNvSpPr/>
          <p:nvPr/>
        </p:nvSpPr>
        <p:spPr>
          <a:xfrm>
            <a:off x="7651382" y="11193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A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3913268" y="40667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B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6883" y="910956"/>
            <a:ext cx="8721380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10-9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示的漫画中，老人和小孩的感觉虽然不同，但从科学的角度看，两幅图都说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明了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可以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改变物体的内能，图中的小孩从滑梯上滑下，他的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机械能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选填“增大”“减小”或“不变”）。</a:t>
            </a: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10-10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示，在试管内装些水，用橡皮塞塞住，加热试管使水沸腾，会看到橡皮塞被弹出，在橡皮塞被弹出的过程中，水蒸气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转化成橡皮塞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400" baseline="-250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8530" y="4697752"/>
            <a:ext cx="6079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10-9                 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10-10 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7" y="3035050"/>
            <a:ext cx="3945061" cy="15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53" y="3035050"/>
            <a:ext cx="1966571" cy="15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30596" y="1275821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0628" y="1790241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2021" y="603633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6727" y="6039626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机械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3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5" y="923315"/>
            <a:ext cx="847099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成都市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关于分子和物体内能，下列说法正确的是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．杯子里的水可以任意倒出，说明水分子间没有引力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．固体间能扩散，表明固体物质分子是运动的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．把</a:t>
            </a:r>
            <a:r>
              <a:rPr lang="en-US" altLang="zh-CN" sz="2800" dirty="0"/>
              <a:t>0 ℃</a:t>
            </a:r>
            <a:r>
              <a:rPr lang="zh-CN" altLang="zh-CN" sz="2800" dirty="0"/>
              <a:t>的冰块加热熔化成</a:t>
            </a:r>
            <a:r>
              <a:rPr lang="en-US" altLang="zh-CN" sz="2800" dirty="0"/>
              <a:t>0 ℃</a:t>
            </a:r>
            <a:r>
              <a:rPr lang="zh-CN" altLang="zh-CN" sz="2800" dirty="0"/>
              <a:t>的水，其内能不变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．用力搓手，手发热是通过热传递增加手的</a:t>
            </a:r>
            <a:r>
              <a:rPr lang="zh-CN" altLang="zh-CN" sz="2800" dirty="0" smtClean="0"/>
              <a:t>内能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．两物体温度相同，内能一定相同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．两物体相比，分子动能越大的物体，其内能越大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．甲物体传递了热量给乙物体，说明甲物体内能大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．扩散现象中，分子可以从低温物体运动到高温物体</a:t>
            </a:r>
          </a:p>
        </p:txBody>
      </p:sp>
      <p:sp>
        <p:nvSpPr>
          <p:cNvPr id="9" name="矩形 8"/>
          <p:cNvSpPr/>
          <p:nvPr/>
        </p:nvSpPr>
        <p:spPr>
          <a:xfrm>
            <a:off x="1359150" y="137145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169814" y="393062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1136642"/>
            <a:ext cx="8274779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．铁水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很热，冰块很冷，但它们都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具有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。冬天搓手可以感到温暖，是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方式改变内能；用热水袋取暖，是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方式改变内能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1 kg</a:t>
            </a:r>
            <a:r>
              <a:rPr lang="zh-CN" altLang="en-US" sz="2800" dirty="0"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冰在熔化过程中，温度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（选填“升高”“降低”或“不变”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，冰水混合物的内能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（选填“增大”“减小”或“不变”）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7836" y="120789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4548" y="180383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2695" y="246770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热传递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5567090" y="37785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985" y="498649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328647"/>
            <a:ext cx="8275078" cy="44525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．内能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）物体内部所有分子热运动的动能和分子势能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的总和叫物体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）决定内能大小的因素：温度越高，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内能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）改变物体内能的方法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．比热容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）比热容是物质的一种属性。物质不同，比热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容一般不同，同种物质，状态不同（如：水和冰）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比热容也会不同。符号：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；单位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）热量计算：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Q</a:t>
            </a:r>
            <a:r>
              <a:rPr lang="en-US" altLang="zh-CN" sz="2800" i="1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3398" y="2128166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9658" y="2571372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446" y="2988813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7" y="2988813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0713" y="4699499"/>
            <a:ext cx="236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J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/(kg·℃)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67149" y="5169378"/>
                <a:ext cx="1596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𝒄𝒎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49" y="5169378"/>
                <a:ext cx="159615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  <p:bldP spid="19" grpId="0"/>
      <p:bldP spid="20" grpId="0"/>
      <p:bldP spid="2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热量与热值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5" y="992766"/>
            <a:ext cx="829246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】关于燃料的热值，下列说法中正确的是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．燃料的热值与燃料的种类有关，与燃料的质量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燃烧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状况无关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．燃烧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 kg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某种燃料放出的热量叫这种燃料的热值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．燃料燃烧时，质量越大，热值越大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．燃料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不完全燃烧时的热值比完全燃烧时的热值小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323530" y="3932032"/>
                <a:ext cx="8352790" cy="19902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3660"/>
                  </a:lnSpc>
                </a:pPr>
                <a:r>
                  <a:rPr lang="zh-CN" altLang="en-US" sz="2800" b="1" dirty="0" smtClean="0">
                    <a:ea typeface="宋体" panose="02010600030101010101" pitchFamily="2" charset="-122"/>
                  </a:rPr>
                  <a:t>解析：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某种燃料完全燃烧放出的热量与其质量之比，叫做这种燃料的热值。公式</a:t>
                </a:r>
                <a:r>
                  <a:rPr lang="zh-CN" altLang="en-US" sz="2800" dirty="0" smtClean="0">
                    <a:ea typeface="宋体" panose="02010600030101010101" pitchFamily="2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  <a:ea typeface="宋体" panose="02010600030101010101" pitchFamily="2" charset="-122"/>
                      </a:rPr>
                      <m:t>𝑞</m:t>
                    </m:r>
                    <m:r>
                      <a:rPr lang="en-US" altLang="zh-CN" sz="28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𝑄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𝑚</m:t>
                        </m:r>
                      </m:den>
                    </m:f>
                  </m:oMath>
                </a14:m>
                <a:r>
                  <a:rPr lang="zh-CN" altLang="en-US" sz="2800" dirty="0">
                    <a:ea typeface="宋体" panose="02010600030101010101" pitchFamily="2" charset="-122"/>
                  </a:rPr>
                  <a:t>。不同燃料的热值一般不同，跟燃料的质量、温度、燃烧程度等无关，只与燃料的种类有关</a:t>
                </a:r>
                <a:r>
                  <a:rPr lang="zh-CN" altLang="en-US" sz="2800" dirty="0" smtClean="0">
                    <a:ea typeface="宋体" panose="02010600030101010101" pitchFamily="2" charset="-122"/>
                  </a:rPr>
                  <a:t>。</a:t>
                </a:r>
                <a:endParaRPr lang="zh-CN" altLang="en-US" sz="2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0" y="3932032"/>
                <a:ext cx="8352790" cy="1990288"/>
              </a:xfrm>
              <a:prstGeom prst="rect">
                <a:avLst/>
              </a:prstGeom>
              <a:blipFill rotWithShape="0">
                <a:blip r:embed="rId3"/>
                <a:stretch>
                  <a:fillRect l="-1460" t="-3670" r="-1679" b="-4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3920" y="983436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0" name="文本框 16"/>
          <p:cNvSpPr txBox="1"/>
          <p:nvPr/>
        </p:nvSpPr>
        <p:spPr>
          <a:xfrm>
            <a:off x="323530" y="3941362"/>
            <a:ext cx="8745856" cy="20313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热值是燃料的一种属性，故只与燃料的种类有关。每种燃料都有自己的热值，不同燃料的热值一般不同。燃料完全燃烧放出热量的公式为</a:t>
            </a:r>
            <a:r>
              <a:rPr lang="en-US" altLang="zh-CN" sz="2800" i="1" dirty="0"/>
              <a:t>Q</a:t>
            </a:r>
            <a:r>
              <a:rPr lang="zh-CN" altLang="zh-CN" sz="2800" dirty="0"/>
              <a:t>＝</a:t>
            </a:r>
            <a:r>
              <a:rPr lang="en-US" altLang="zh-CN" sz="2800" i="1" dirty="0" err="1"/>
              <a:t>mq</a:t>
            </a:r>
            <a:r>
              <a:rPr lang="zh-CN" altLang="zh-CN" sz="2800" dirty="0"/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4620" y="653789"/>
            <a:ext cx="8475425" cy="6222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酒精的热值比干木柴大，下列说法中正确的是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．酒精含有的内能比干木柴高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．燃烧酒精比燃烧干木柴放出的热量多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．燃烧酒精比燃烧干木柴产生的温度高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使它们完全燃烧放出同样多的热量，所需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酒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精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的质量比干木柴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长征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二号</a:t>
            </a:r>
            <a:r>
              <a:rPr lang="en-US" altLang="zh-CN" sz="2800" dirty="0">
                <a:cs typeface="方正静蕾简体" panose="03000509000000000000" pitchFamily="65" charset="-122"/>
              </a:rPr>
              <a:t>PT2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运载火箭选用液态氢做燃料，主要是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因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液态氢的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高；火箭外表涂有一层特殊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物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质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，可利用该物质在发生物态变化时要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热，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从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避免高速运行的火箭温度过高。</a:t>
            </a:r>
            <a:endParaRPr lang="zh-CN" altLang="en-US" sz="2800" baseline="-250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05371" y="109333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2576209" y="4799600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热值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683305" y="5250164"/>
            <a:ext cx="96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22005" y="1274239"/>
            <a:ext cx="8764270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/>
              <a:t>2017</a:t>
            </a:r>
            <a:r>
              <a:rPr lang="zh-CN" altLang="zh-CN" sz="2800" dirty="0"/>
              <a:t>年</a:t>
            </a:r>
            <a:r>
              <a:rPr lang="en-US" altLang="zh-CN" sz="2800" dirty="0"/>
              <a:t>5</a:t>
            </a:r>
            <a:r>
              <a:rPr lang="zh-CN" altLang="zh-CN" sz="2800" dirty="0"/>
              <a:t>月</a:t>
            </a:r>
            <a:r>
              <a:rPr lang="en-US" altLang="zh-CN" sz="2800" dirty="0"/>
              <a:t>18</a:t>
            </a:r>
            <a:r>
              <a:rPr lang="zh-CN" altLang="zh-CN" sz="2800" dirty="0"/>
              <a:t>日，我国在南海海域</a:t>
            </a:r>
            <a:r>
              <a:rPr lang="zh-CN" altLang="zh-CN" sz="2800" dirty="0">
                <a:latin typeface="+mn-ea"/>
              </a:rPr>
              <a:t>试采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可燃冰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成</a:t>
            </a:r>
            <a:r>
              <a:rPr lang="zh-CN" altLang="zh-CN" sz="2800" dirty="0"/>
              <a:t>功，“可燃冰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作为</a:t>
            </a:r>
            <a:r>
              <a:rPr lang="zh-CN" altLang="zh-CN" sz="2800" dirty="0"/>
              <a:t>新型能源，有着巨大的开发使用潜力。同等条件下，“可燃冰”完全燃烧放出的热量达到煤气的数十倍，说明“可燃冰”的</a:t>
            </a:r>
            <a:r>
              <a:rPr lang="en-US" altLang="zh-CN" sz="2800" dirty="0"/>
              <a:t>______</a:t>
            </a:r>
            <a:r>
              <a:rPr lang="zh-CN" altLang="zh-CN" sz="2800" dirty="0"/>
              <a:t>很大。以</a:t>
            </a:r>
            <a:r>
              <a:rPr lang="en-US" altLang="zh-CN" sz="2800" dirty="0"/>
              <a:t>10</a:t>
            </a:r>
            <a:r>
              <a:rPr lang="zh-CN" altLang="zh-CN" sz="2800" dirty="0"/>
              <a:t>倍的关系粗略计算，</a:t>
            </a:r>
            <a:r>
              <a:rPr lang="en-US" altLang="zh-CN" sz="2800" dirty="0"/>
              <a:t>1 kg</a:t>
            </a:r>
            <a:r>
              <a:rPr lang="zh-CN" altLang="zh-CN" sz="2800" dirty="0"/>
              <a:t>“可燃冰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完</a:t>
            </a:r>
            <a:r>
              <a:rPr lang="zh-CN" altLang="zh-CN" sz="2800" dirty="0"/>
              <a:t>全燃烧放出的热量为</a:t>
            </a:r>
            <a:r>
              <a:rPr lang="en-US" altLang="zh-CN" sz="2800" dirty="0"/>
              <a:t>_________J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en-US" altLang="zh-CN" sz="2800" i="1" dirty="0"/>
              <a:t>q</a:t>
            </a:r>
            <a:r>
              <a:rPr lang="zh-CN" altLang="zh-CN" sz="2800" baseline="-25000" dirty="0"/>
              <a:t>煤气</a:t>
            </a:r>
            <a:r>
              <a:rPr lang="zh-CN" altLang="zh-CN" sz="2800" dirty="0"/>
              <a:t>＝</a:t>
            </a:r>
            <a:r>
              <a:rPr lang="en-US" altLang="zh-CN" sz="2800" dirty="0"/>
              <a:t>4.2×10</a:t>
            </a:r>
            <a:r>
              <a:rPr lang="en-US" altLang="zh-CN" sz="2800" baseline="30000" dirty="0"/>
              <a:t>7</a:t>
            </a:r>
            <a:r>
              <a:rPr lang="en-US" altLang="zh-CN" sz="2800" dirty="0"/>
              <a:t> J/kg)</a:t>
            </a:r>
            <a:endParaRPr lang="zh-CN" altLang="en-US" sz="2800" baseline="-250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7769" y="265194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热值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09" y="3609832"/>
            <a:ext cx="187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4.2×10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7526" y="882653"/>
            <a:ext cx="8529614" cy="58436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威海市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关于内能、热量和温度，下列说法正确的是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．温度高的物体，含有的热量一定多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．物体内能增加，一定吸收了热量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．热量总是从内能大的物体传递给内能小的物体</a:t>
            </a:r>
            <a:r>
              <a:rPr lang="en-US" altLang="zh-CN" sz="2800" dirty="0"/>
              <a:t>  D</a:t>
            </a:r>
            <a:r>
              <a:rPr lang="zh-CN" altLang="zh-CN" sz="2800" dirty="0"/>
              <a:t>．物体吸收热量，温度不一定</a:t>
            </a:r>
            <a:r>
              <a:rPr lang="zh-CN" altLang="zh-CN" sz="2800" dirty="0" smtClean="0"/>
              <a:t>升高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．氢气的热值是</a:t>
            </a:r>
            <a:r>
              <a:rPr lang="en-US" altLang="zh-CN" sz="2800" dirty="0"/>
              <a:t>1.4×10</a:t>
            </a:r>
            <a:r>
              <a:rPr lang="en-US" altLang="zh-CN" sz="2800" baseline="30000" dirty="0"/>
              <a:t>8</a:t>
            </a:r>
            <a:r>
              <a:rPr lang="en-US" altLang="zh-CN" sz="2800" dirty="0"/>
              <a:t> J/kg</a:t>
            </a:r>
            <a:r>
              <a:rPr lang="zh-CN" altLang="zh-CN" sz="2800" dirty="0"/>
              <a:t>，它表示：</a:t>
            </a:r>
            <a:r>
              <a:rPr lang="en-US" altLang="zh-CN" sz="2800" dirty="0"/>
              <a:t>________1 kg</a:t>
            </a:r>
            <a:r>
              <a:rPr lang="zh-CN" altLang="zh-CN" sz="2800" dirty="0"/>
              <a:t>的氢气，可产生</a:t>
            </a:r>
            <a:r>
              <a:rPr lang="en-US" altLang="zh-CN" sz="2800" dirty="0"/>
              <a:t>1.4×10</a:t>
            </a:r>
            <a:r>
              <a:rPr lang="en-US" altLang="zh-CN" sz="2800" baseline="30000" dirty="0"/>
              <a:t>8</a:t>
            </a:r>
            <a:r>
              <a:rPr lang="en-US" altLang="zh-CN" sz="2800" dirty="0"/>
              <a:t> J</a:t>
            </a:r>
            <a:r>
              <a:rPr lang="zh-CN" altLang="zh-CN" sz="2800" dirty="0"/>
              <a:t>的热量。利用氢气做燃料对环境没有污染，因为它燃烧后的产物是</a:t>
            </a:r>
            <a:r>
              <a:rPr lang="en-US" altLang="zh-CN" sz="2800" dirty="0"/>
              <a:t>_____</a:t>
            </a:r>
            <a:r>
              <a:rPr lang="zh-CN" altLang="zh-CN" sz="28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76990" y="159068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617050" y="500387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完全燃烧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7050" y="61138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水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3835" y="1061035"/>
            <a:ext cx="5977695" cy="54235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．有如图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11</a:t>
            </a:r>
            <a:r>
              <a:rPr lang="zh-CN" altLang="zh-CN" sz="2800" dirty="0"/>
              <a:t>所示的两套相同装置，分别在两个燃烧皿中放入质量相同的不同燃料，点燃后加热质量相等的同种液体，通过比较燃料</a:t>
            </a:r>
            <a:r>
              <a:rPr lang="en-US" altLang="zh-CN" sz="2800" dirty="0" smtClean="0"/>
              <a:t>__________(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燃烧相同时间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全部燃烧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后温度计示数的变化，来判断两种燃料的热值的大小。燃料燃烧，</a:t>
            </a:r>
            <a:r>
              <a:rPr lang="en-US" altLang="zh-CN" sz="2800" dirty="0"/>
              <a:t>_______</a:t>
            </a:r>
            <a:r>
              <a:rPr lang="zh-CN" altLang="zh-CN" sz="2800" dirty="0"/>
              <a:t>转化为内能，用比热容</a:t>
            </a:r>
            <a:r>
              <a:rPr lang="en-US" altLang="zh-CN" sz="2800" dirty="0" smtClean="0"/>
              <a:t>__</a:t>
            </a:r>
            <a:r>
              <a:rPr lang="en-US" altLang="zh-CN" sz="2800" dirty="0"/>
              <a:t>_</a:t>
            </a:r>
            <a:r>
              <a:rPr lang="en-US" altLang="zh-CN" sz="2800" dirty="0" smtClean="0"/>
              <a:t>____</a:t>
            </a:r>
            <a:r>
              <a:rPr lang="zh-CN" altLang="zh-CN" sz="2800" dirty="0"/>
              <a:t>的液体可以使实验现象更明显。</a:t>
            </a:r>
            <a:r>
              <a:rPr lang="en-US" altLang="zh-CN" sz="2800" dirty="0"/>
              <a:t>(</a:t>
            </a:r>
            <a:r>
              <a:rPr lang="zh-CN" altLang="zh-CN" sz="2800" dirty="0"/>
              <a:t>实验中液体没有沸腾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7276793" y="445349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10-11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81360" y="269486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全部燃烧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 descr="C:\Documents and Settings\Administrator\桌面\pai\正文pai\2018XD-175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97" y="1902793"/>
            <a:ext cx="2745009" cy="23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879122" y="426673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化学能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98065" y="478995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比热容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930021"/>
            <a:ext cx="829246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】关于比热容，下列说法中正确的是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．物体的比热容与物体吸收或放出的热量有关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．物体的比热容与物体的温度有关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．物体的质量越大，它的比热容越大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．物体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的比热容与物体的温度、质量以及吸收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放出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热量的多少都无关</a:t>
            </a:r>
            <a:endParaRPr lang="zh-CN" altLang="en-US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788" y="3869287"/>
            <a:ext cx="8701089" cy="1041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比热容的大小与物体吸热或放热的多少无关，与物体的质量、温度等也无关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34770" y="926849"/>
            <a:ext cx="102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217021" y="3896679"/>
            <a:ext cx="8745856" cy="22467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比热容是物质的一种属性。物质不同，比热容一般不同；同种物质，状态不同</a:t>
            </a:r>
            <a:r>
              <a:rPr lang="en-US" altLang="zh-CN" sz="2800" dirty="0"/>
              <a:t>(</a:t>
            </a:r>
            <a:r>
              <a:rPr lang="zh-CN" altLang="zh-CN" sz="2800" dirty="0"/>
              <a:t>如水和冰</a:t>
            </a:r>
            <a:r>
              <a:rPr lang="en-US" altLang="zh-CN" sz="2800" dirty="0"/>
              <a:t>)</a:t>
            </a:r>
            <a:r>
              <a:rPr lang="zh-CN" altLang="zh-CN" sz="2800" dirty="0"/>
              <a:t>，比热容也会不同。同种物质只有状态确定时，比热容才是一定的，它不会随着吸收</a:t>
            </a:r>
            <a:r>
              <a:rPr lang="en-US" altLang="zh-CN" sz="2800" dirty="0"/>
              <a:t>(</a:t>
            </a:r>
            <a:r>
              <a:rPr lang="zh-CN" altLang="zh-CN" sz="2800" dirty="0"/>
              <a:t>或放出</a:t>
            </a:r>
            <a:r>
              <a:rPr lang="en-US" altLang="zh-CN" sz="2800" dirty="0"/>
              <a:t>)</a:t>
            </a:r>
            <a:r>
              <a:rPr lang="zh-CN" altLang="zh-CN" sz="2800" dirty="0"/>
              <a:t>热量的多少、质量和温度的变化而变化。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22909" y="768350"/>
            <a:ext cx="8226814" cy="5730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．一瓶酒精用掉一半，关于剩下的酒精，下列判断正确的是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．密度变为原来的一半</a:t>
            </a:r>
            <a:r>
              <a:rPr lang="en-US" altLang="zh-CN" sz="2800" dirty="0"/>
              <a:t>  B</a:t>
            </a:r>
            <a:r>
              <a:rPr lang="zh-CN" altLang="zh-CN" sz="2800" dirty="0"/>
              <a:t>．热值变为原来的一半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．温度变为原来的一半</a:t>
            </a:r>
            <a:r>
              <a:rPr lang="en-US" altLang="zh-CN" sz="2800" dirty="0"/>
              <a:t>  D</a:t>
            </a:r>
            <a:r>
              <a:rPr lang="zh-CN" altLang="zh-CN" sz="2800" dirty="0"/>
              <a:t>．比热容</a:t>
            </a:r>
            <a:r>
              <a:rPr lang="zh-CN" altLang="zh-CN" sz="2800" dirty="0" smtClean="0"/>
              <a:t>不变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上海市</a:t>
            </a:r>
            <a:r>
              <a:rPr lang="en-US" altLang="zh-CN" sz="2800" dirty="0"/>
              <a:t>)</a:t>
            </a:r>
            <a:r>
              <a:rPr lang="zh-CN" altLang="zh-CN" sz="2800" dirty="0"/>
              <a:t>两个质量相同的不同物质，吸收相同的热量，下列说法中正确的是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．比热容大的物质升高温度较小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．比热容小的物质升高温度较小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．比热容大的物质升高温度较大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．升高温度相同，与比热容大小无关</a:t>
            </a:r>
          </a:p>
        </p:txBody>
      </p:sp>
      <p:sp>
        <p:nvSpPr>
          <p:cNvPr id="9" name="矩形 8"/>
          <p:cNvSpPr/>
          <p:nvPr/>
        </p:nvSpPr>
        <p:spPr>
          <a:xfrm>
            <a:off x="2197650" y="13753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5797923" y="392591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946785"/>
            <a:ext cx="8490585" cy="48372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．大多数汽车防冻冷却液是以水和乙二醇为原料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混合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成的，其中主要成分是水，这是利用了水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特点。配制防冻冷却液时将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乙二醇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加入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水中，二者混合后实际的总体积小于混合前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水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乙二醇的总体积，这说明分子是运动的，同时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也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说明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．兵兵同学想通过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来比较液体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和液体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的比热容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的大小。他采用的实验方法是：取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相同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两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种液体，用相同的电热器加热，在相同的时间内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比</a:t>
            </a: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较它们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温度。他所用的公式是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046104" y="5064460"/>
                <a:ext cx="139148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楷体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104" y="5064460"/>
                <a:ext cx="1391487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35358" y="1860193"/>
            <a:ext cx="18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比热容大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5848" y="3267004"/>
            <a:ext cx="321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分子之间有间隙</a:t>
            </a:r>
            <a:endParaRPr lang="en-US" altLang="zh-CN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960" y="4180412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8738" y="5114155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721799"/>
            <a:ext cx="8275078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．热机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）热机：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利用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来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做功的机器。四冲程内燃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机的工作过程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冲程、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冲程、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冲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程、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冲程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）热值：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 kg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某种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燃料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放出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的热量叫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这种燃料的热值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。单位：</a:t>
            </a:r>
            <a:r>
              <a:rPr lang="en-US" altLang="zh-CN" sz="2800" dirty="0" smtClean="0"/>
              <a:t>_______</a:t>
            </a:r>
            <a:r>
              <a:rPr lang="zh-CN" altLang="zh-CN" sz="2800" dirty="0"/>
              <a:t>或</a:t>
            </a:r>
            <a:r>
              <a:rPr lang="en-US" altLang="zh-CN" sz="2800" dirty="0" smtClean="0"/>
              <a:t>________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）热量计算：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Q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或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380" y="2088850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内能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0534" y="2545417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8900" y="2572405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压缩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3415" y="2545735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9163" y="2952616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排气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5899" y="3392031"/>
            <a:ext cx="161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完全燃烧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1514" y="4211657"/>
                <a:ext cx="684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𝒒𝒎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14" y="4211657"/>
                <a:ext cx="68438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6"/>
              <p:cNvSpPr txBox="1"/>
              <p:nvPr/>
            </p:nvSpPr>
            <p:spPr>
              <a:xfrm>
                <a:off x="6041176" y="4234719"/>
                <a:ext cx="684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𝒒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/>
                          <a:ea typeface="楷体" panose="02010609060101010101" pitchFamily="49" charset="-122"/>
                        </a:rPr>
                        <m:t>𝑽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76" y="4234719"/>
                <a:ext cx="68438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9" name="TextBox 26"/>
          <p:cNvSpPr txBox="1"/>
          <p:nvPr/>
        </p:nvSpPr>
        <p:spPr>
          <a:xfrm>
            <a:off x="4975635" y="3823928"/>
            <a:ext cx="95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J/kg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6675902" y="3813375"/>
            <a:ext cx="95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J/m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  <p:bldP spid="27" grpId="0" animBg="1"/>
      <p:bldP spid="16" grpId="0" animBg="1"/>
      <p:bldP spid="29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5198" y="749535"/>
            <a:ext cx="827478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12</a:t>
            </a:r>
            <a:r>
              <a:rPr lang="zh-CN" altLang="zh-CN" sz="2800" dirty="0"/>
              <a:t>为某一天中央电视台天气预报的截图。图中显示的四个地方，内陆地区的温差比沿海地区的温差大，造成这种差别的主要原因是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．水的比热容比泥土、砂石的比热容大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．水的内能比泥土、砂石的内能大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．水的密度比泥土、砂石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密度</a:t>
            </a:r>
            <a:r>
              <a:rPr lang="zh-CN" altLang="zh-CN" sz="2800" dirty="0"/>
              <a:t>小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．水的温度比泥土、砂石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温度</a:t>
            </a:r>
            <a:r>
              <a:rPr lang="zh-CN" altLang="zh-CN" sz="2800" dirty="0"/>
              <a:t>低</a:t>
            </a:r>
          </a:p>
        </p:txBody>
      </p:sp>
      <p:sp>
        <p:nvSpPr>
          <p:cNvPr id="9" name="矩形 8"/>
          <p:cNvSpPr/>
          <p:nvPr/>
        </p:nvSpPr>
        <p:spPr>
          <a:xfrm>
            <a:off x="6237813" y="22096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88" y="4028815"/>
            <a:ext cx="3776227" cy="254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．下列实例中与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水的比热容较大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这</a:t>
            </a:r>
            <a:r>
              <a:rPr lang="zh-CN" altLang="zh-CN" sz="2800" dirty="0"/>
              <a:t>一特性</a:t>
            </a:r>
            <a:r>
              <a:rPr lang="zh-CN" altLang="zh-CN" sz="2800" dirty="0" smtClean="0"/>
              <a:t>无关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的</a:t>
            </a:r>
            <a:r>
              <a:rPr lang="zh-CN" altLang="zh-CN" sz="2800" dirty="0"/>
              <a:t>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．让热水流过散热器供暖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．用循环水冷却汽车发动机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．沿海地区昼夜温差较小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．夏天在房间内洒水降温</a:t>
            </a:r>
          </a:p>
          <a:p>
            <a:pPr fontAlgn="auto">
              <a:lnSpc>
                <a:spcPct val="15000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0894" y="208628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26264"/>
            <a:ext cx="8274779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7</a:t>
            </a:r>
            <a:r>
              <a:rPr lang="zh-CN" altLang="zh-CN" sz="2800" dirty="0"/>
              <a:t>．下表列出一些物质的比热容，根据表中数据，下列判断正确的是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不同物质的比热容一定不同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．物质的物态发生变化，比热容不变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．质量相等的铝和铜升高相同的温度，铝吸收的热量更多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．质量相等的水和煤油吸收相同的热量，水升高的温度更多</a:t>
            </a:r>
          </a:p>
        </p:txBody>
      </p:sp>
      <p:sp>
        <p:nvSpPr>
          <p:cNvPr id="9" name="矩形 8"/>
          <p:cNvSpPr/>
          <p:nvPr/>
        </p:nvSpPr>
        <p:spPr>
          <a:xfrm>
            <a:off x="3256870" y="162364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9" y="2178676"/>
            <a:ext cx="8358997" cy="765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4" y="882653"/>
            <a:ext cx="827477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/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湘西土家族苗族自治州</a:t>
            </a:r>
            <a:r>
              <a:rPr lang="en-US" altLang="zh-CN" sz="2800" dirty="0"/>
              <a:t>)</a:t>
            </a:r>
            <a:r>
              <a:rPr lang="zh-CN" altLang="zh-CN" sz="2800" dirty="0"/>
              <a:t>为了比较甲乙两种不同液体吸热情况，某同学做了如图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13</a:t>
            </a:r>
            <a:r>
              <a:rPr lang="zh-CN" altLang="zh-CN" sz="2800" dirty="0"/>
              <a:t>所示的探究实验，并在实验过程中记录了下表中的数据。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3222" y="5916083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控制变量法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7523" y="2381950"/>
          <a:ext cx="8703949" cy="1603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945"/>
                <a:gridCol w="1095555"/>
                <a:gridCol w="2070339"/>
                <a:gridCol w="2329132"/>
                <a:gridCol w="2147978"/>
              </a:tblGrid>
              <a:tr h="801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质量</a:t>
                      </a:r>
                      <a:r>
                        <a:rPr lang="en-US" sz="2400" kern="100">
                          <a:effectLst/>
                        </a:rPr>
                        <a:t>/g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温度升高</a:t>
                      </a:r>
                      <a:r>
                        <a:rPr lang="en-US" sz="2400" kern="100">
                          <a:effectLst/>
                        </a:rPr>
                        <a:t>10 ℃</a:t>
                      </a:r>
                      <a:endParaRPr lang="zh-CN" sz="24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所需时间</a:t>
                      </a:r>
                      <a:r>
                        <a:rPr lang="en-US" sz="2400" kern="100">
                          <a:effectLst/>
                        </a:rPr>
                        <a:t>/s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温度升高</a:t>
                      </a:r>
                      <a:r>
                        <a:rPr lang="en-US" sz="2400" kern="100">
                          <a:effectLst/>
                        </a:rPr>
                        <a:t>20 ℃</a:t>
                      </a:r>
                      <a:endParaRPr lang="zh-CN" sz="24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所需时间</a:t>
                      </a:r>
                      <a:r>
                        <a:rPr lang="en-US" sz="2400" kern="100">
                          <a:effectLst/>
                        </a:rPr>
                        <a:t>/s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温度升高</a:t>
                      </a:r>
                      <a:r>
                        <a:rPr lang="en-US" sz="2400" kern="100">
                          <a:effectLst/>
                        </a:rPr>
                        <a:t>30 ℃</a:t>
                      </a:r>
                      <a:endParaRPr lang="zh-CN" sz="24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所需时间</a:t>
                      </a:r>
                      <a:r>
                        <a:rPr lang="en-US" sz="2400" kern="100">
                          <a:effectLst/>
                        </a:rPr>
                        <a:t>/s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液体甲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96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202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323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液体乙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64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133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212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99" y="4099705"/>
            <a:ext cx="2915656" cy="230509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5456" y="4276536"/>
            <a:ext cx="589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2800" dirty="0"/>
              <a:t>(1)</a:t>
            </a:r>
            <a:r>
              <a:rPr lang="zh-CN" altLang="zh-CN" sz="2800" dirty="0"/>
              <a:t>该实验中，在两个相同的烧杯中分别装上质量、初温都相同的液体甲和液体乙，并用两个相同的酒精灯对其加热，这其中运用了常用的物理科学方法，即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3091" y="4153425"/>
            <a:ext cx="58946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(2)</a:t>
            </a:r>
            <a:r>
              <a:rPr lang="zh-CN" altLang="zh-CN" sz="2600" dirty="0"/>
              <a:t>在该实验中利用</a:t>
            </a:r>
            <a:r>
              <a:rPr lang="zh-CN" altLang="zh-CN" sz="2600" dirty="0">
                <a:latin typeface="+mn-ea"/>
              </a:rPr>
              <a:t>了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转化思想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，即</a:t>
            </a:r>
            <a:r>
              <a:rPr lang="zh-CN" altLang="zh-CN" sz="2600" dirty="0"/>
              <a:t>用加热时间的长短来表示液体甲和液体乙</a:t>
            </a:r>
            <a:r>
              <a:rPr lang="en-US" altLang="zh-CN" sz="2600" dirty="0"/>
              <a:t>______________</a:t>
            </a:r>
            <a:r>
              <a:rPr lang="zh-CN" altLang="zh-CN" sz="2600" dirty="0"/>
              <a:t>。</a:t>
            </a:r>
          </a:p>
          <a:p>
            <a:r>
              <a:rPr lang="en-US" altLang="zh-CN" sz="2600" dirty="0"/>
              <a:t>(3)</a:t>
            </a:r>
            <a:r>
              <a:rPr lang="zh-CN" altLang="zh-CN" sz="2600" dirty="0"/>
              <a:t>对表中数据进行分析，液体乙的比热容</a:t>
            </a:r>
            <a:r>
              <a:rPr lang="en-US" altLang="zh-CN" sz="2600" dirty="0"/>
              <a:t>________(</a:t>
            </a:r>
            <a:r>
              <a:rPr lang="zh-CN" altLang="zh-CN" sz="2600" dirty="0"/>
              <a:t>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大于</a:t>
            </a:r>
            <a:r>
              <a:rPr lang="en-US" altLang="zh-CN" sz="2600" dirty="0">
                <a:latin typeface="+mn-ea"/>
              </a:rPr>
              <a:t>”“</a:t>
            </a:r>
            <a:r>
              <a:rPr lang="zh-CN" altLang="zh-CN" sz="2600" dirty="0">
                <a:latin typeface="+mn-ea"/>
              </a:rPr>
              <a:t>小于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等于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r>
              <a:rPr lang="zh-CN" altLang="zh-CN" sz="2600" dirty="0"/>
              <a:t>液体甲的比热容。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91809" y="487670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吸收的热量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1808" y="565447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考点五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热机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0724" y="882653"/>
            <a:ext cx="8292465" cy="38882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10-14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示是四冲程汽油机的一个工作循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环示意图，其中属于做功冲程的是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                       B                      C                       D</a:t>
            </a:r>
            <a:endParaRPr lang="en-US" altLang="zh-CN" sz="24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                       图</a:t>
            </a: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10-14</a:t>
            </a:r>
            <a:endParaRPr lang="zh-CN" altLang="en-US" sz="24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724" y="4869459"/>
            <a:ext cx="8701089" cy="151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吸气冲程吸入汽油和空气，压缩冲程中机械能 </a:t>
            </a: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转化为内能，做功冲程中内能转化为机械能，排气冲</a:t>
            </a:r>
          </a:p>
          <a:p>
            <a:pPr fontAlgn="auto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程排出废气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9358" y="1337324"/>
            <a:ext cx="102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2" y="1959106"/>
            <a:ext cx="1023589" cy="170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26" y="1959106"/>
            <a:ext cx="1020318" cy="170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99" y="1959105"/>
            <a:ext cx="996847" cy="170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01" y="1959106"/>
            <a:ext cx="994045" cy="170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文本框 16"/>
          <p:cNvSpPr txBox="1"/>
          <p:nvPr/>
        </p:nvSpPr>
        <p:spPr>
          <a:xfrm>
            <a:off x="303933" y="5150305"/>
            <a:ext cx="8745856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四冲程内燃机的一个工作循环是由吸气冲程、压缩冲程、做功冲程和排气冲程组成。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8831" y="1097373"/>
            <a:ext cx="8398835" cy="43242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．在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四冲程汽油机工作过程中，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将内能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转化成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机械能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冲程是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．吸气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冲程 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．压缩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冲程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．做功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冲程 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．排气冲程</a:t>
            </a: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．在汽油机压缩冲程中，汽缸内气体的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)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．温度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降低 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．密度变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小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．热量增多 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．内能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增加</a:t>
            </a:r>
          </a:p>
        </p:txBody>
      </p:sp>
      <p:sp>
        <p:nvSpPr>
          <p:cNvPr id="9" name="矩形 8"/>
          <p:cNvSpPr/>
          <p:nvPr/>
        </p:nvSpPr>
        <p:spPr>
          <a:xfrm>
            <a:off x="2634505" y="20245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55050" y="389079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0888" y="882653"/>
            <a:ext cx="8398835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枣庄市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10</a:t>
            </a:r>
            <a:r>
              <a:rPr lang="zh-CN" altLang="zh-CN" sz="2800" dirty="0"/>
              <a:t>－</a:t>
            </a:r>
            <a:r>
              <a:rPr lang="en-US" altLang="zh-CN" sz="2800" dirty="0"/>
              <a:t>15</a:t>
            </a:r>
            <a:r>
              <a:rPr lang="zh-CN" altLang="zh-CN" sz="2800" dirty="0"/>
              <a:t>所示是内燃机工作循环中的一个冲程，它是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．压缩冲程，将化学能转化成内能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．压缩冲程，将机械能转化成内能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．做功冲程，将内能转化成机械能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．做功冲程，将机械能转化成</a:t>
            </a:r>
            <a:r>
              <a:rPr lang="zh-CN" altLang="zh-CN" sz="2800" dirty="0" smtClean="0"/>
              <a:t>内能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．下列有关热机的说法正确的是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．柴油机顶部是喷油嘴，吸气冲程吸入的是空气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．热机的工作原理是将机械能转化为内能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．内燃机压缩冲程时体积增大，内能减少，</a:t>
            </a:r>
            <a:r>
              <a:rPr lang="zh-CN" altLang="zh-CN" sz="2800" dirty="0" smtClean="0"/>
              <a:t>温度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升高</a:t>
            </a:r>
            <a:endParaRPr lang="zh-CN" altLang="zh-CN" sz="2800" dirty="0"/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．性能良好的热机效率可以大于或等于</a:t>
            </a:r>
            <a:r>
              <a:rPr lang="en-US" altLang="zh-CN" sz="2800" dirty="0"/>
              <a:t>1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4471" y="13545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05" y="1354557"/>
            <a:ext cx="1464254" cy="279635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797923" y="38893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7423" y="1911789"/>
            <a:ext cx="839883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．下列关于热机的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说法正确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．柴油机顶部是喷油嘴，吸气冲程吸入的是空气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．热机的工作原理是将机械能转化为内能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．内燃机压缩冲程时体积增大，内能减少，温度升高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．性能良好的热机效率可以大于或等于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</a:p>
        </p:txBody>
      </p:sp>
      <p:sp>
        <p:nvSpPr>
          <p:cNvPr id="9" name="矩形 8"/>
          <p:cNvSpPr/>
          <p:nvPr/>
        </p:nvSpPr>
        <p:spPr>
          <a:xfrm>
            <a:off x="5972118" y="19117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145174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．人们发现内能可以做功，并制造出各种利用内能做功的机械</a:t>
            </a:r>
            <a:r>
              <a:rPr lang="en-US" altLang="zh-CN" sz="2800" dirty="0"/>
              <a:t>——</a:t>
            </a:r>
            <a:r>
              <a:rPr lang="zh-CN" altLang="zh-CN" sz="2800" dirty="0"/>
              <a:t>热机，下面这些机械中不属于热机的是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．电动机　　　　</a:t>
            </a:r>
            <a:r>
              <a:rPr lang="en-US" altLang="zh-CN" sz="2800" dirty="0"/>
              <a:t>  B</a:t>
            </a:r>
            <a:r>
              <a:rPr lang="zh-CN" altLang="zh-CN" sz="2800" dirty="0"/>
              <a:t>．柴油机　　　　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．汽油机　　　　</a:t>
            </a:r>
            <a:r>
              <a:rPr lang="en-US" altLang="zh-CN" sz="2800" dirty="0"/>
              <a:t>  D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蒸汽机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．在汽油机的做功冲程中，高温、高压的燃气推动活塞运动做功，则下列说法中正确的是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．燃气的内能减少，温度升高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．燃气的内能增加，温度升高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．燃气的内能减少，温度降低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．燃气的内能增加，温度降低</a:t>
            </a:r>
          </a:p>
        </p:txBody>
      </p:sp>
      <p:sp>
        <p:nvSpPr>
          <p:cNvPr id="9" name="矩形 8"/>
          <p:cNvSpPr/>
          <p:nvPr/>
        </p:nvSpPr>
        <p:spPr>
          <a:xfrm>
            <a:off x="1074233" y="20006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64606" y="41739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1233587"/>
            <a:ext cx="8275078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．原子物理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物质：宇宙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，物质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，分子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原子结构：原子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核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外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；原子核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组成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原子结构模型：“核式模型”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原子核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带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中子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，核外电子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带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，整个原子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呈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宇宙的尺度：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宇宙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银河系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太阳系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地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月系；物质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病毒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分子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原子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原子核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质子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夸克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(4)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质量大小：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质子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中子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3736" y="1598194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物质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6402918" y="1586249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384796" y="2013632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3787512" y="2441865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原子核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6109913" y="2459058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1766512" y="2871642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质子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3404528" y="2880582"/>
            <a:ext cx="136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中子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4112343" y="3329692"/>
            <a:ext cx="93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6274670" y="3323081"/>
            <a:ext cx="93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不带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845527" y="3729652"/>
            <a:ext cx="60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4986718" y="3758765"/>
            <a:ext cx="107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中性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3715347" y="4162970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5523984" y="4187104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7478683" y="4187104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3671821" y="4619917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5352196" y="4634351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40" name="TextBox 16"/>
          <p:cNvSpPr txBox="1"/>
          <p:nvPr/>
        </p:nvSpPr>
        <p:spPr>
          <a:xfrm>
            <a:off x="6976569" y="4648881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42" name="TextBox 16"/>
          <p:cNvSpPr txBox="1"/>
          <p:nvPr/>
        </p:nvSpPr>
        <p:spPr>
          <a:xfrm>
            <a:off x="860628" y="5032754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43" name="TextBox 16"/>
          <p:cNvSpPr txBox="1"/>
          <p:nvPr/>
        </p:nvSpPr>
        <p:spPr>
          <a:xfrm>
            <a:off x="2436305" y="5032754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44" name="TextBox 16"/>
          <p:cNvSpPr txBox="1"/>
          <p:nvPr/>
        </p:nvSpPr>
        <p:spPr>
          <a:xfrm>
            <a:off x="3477158" y="5492304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45" name="TextBox 16"/>
          <p:cNvSpPr txBox="1"/>
          <p:nvPr/>
        </p:nvSpPr>
        <p:spPr>
          <a:xfrm>
            <a:off x="5106892" y="5487987"/>
            <a:ext cx="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组合 4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4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5366" y="1188025"/>
            <a:ext cx="824671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常德市</a:t>
            </a:r>
            <a:r>
              <a:rPr lang="en-US" altLang="zh-CN" sz="2800" dirty="0"/>
              <a:t>)</a:t>
            </a:r>
            <a:r>
              <a:rPr lang="zh-CN" altLang="zh-CN" sz="2800" dirty="0"/>
              <a:t>在四冲程汽油机工作过程中，实现机械能转化为内能的是</a:t>
            </a:r>
            <a:r>
              <a:rPr lang="en-US" altLang="zh-CN" sz="2800" dirty="0"/>
              <a:t>______</a:t>
            </a:r>
            <a:r>
              <a:rPr lang="zh-CN" altLang="zh-CN" sz="2800" dirty="0"/>
              <a:t>冲程，汽油机产生</a:t>
            </a:r>
            <a:r>
              <a:rPr lang="en-US" altLang="zh-CN" sz="2800" dirty="0"/>
              <a:t>2.3×10</a:t>
            </a:r>
            <a:r>
              <a:rPr lang="en-US" altLang="zh-CN" sz="2800" baseline="30000" dirty="0"/>
              <a:t>7</a:t>
            </a:r>
            <a:r>
              <a:rPr lang="en-US" altLang="zh-CN" sz="2800" dirty="0"/>
              <a:t> J</a:t>
            </a:r>
            <a:r>
              <a:rPr lang="zh-CN" altLang="zh-CN" sz="2800" dirty="0"/>
              <a:t>的热量需要完全燃烧</a:t>
            </a:r>
            <a:r>
              <a:rPr lang="en-US" altLang="zh-CN" sz="2800" dirty="0"/>
              <a:t>_______kg</a:t>
            </a:r>
            <a:r>
              <a:rPr lang="zh-CN" altLang="zh-CN" sz="2800" dirty="0"/>
              <a:t>的汽油。</a:t>
            </a:r>
            <a:r>
              <a:rPr lang="en-US" altLang="zh-CN" sz="2800" dirty="0"/>
              <a:t>(</a:t>
            </a:r>
            <a:r>
              <a:rPr lang="zh-CN" altLang="zh-CN" sz="2800" dirty="0"/>
              <a:t>汽油的热值为</a:t>
            </a:r>
            <a:r>
              <a:rPr lang="en-US" altLang="zh-CN" sz="2800" dirty="0"/>
              <a:t>4.6×10</a:t>
            </a:r>
            <a:r>
              <a:rPr lang="en-US" altLang="zh-CN" sz="2800" baseline="30000" dirty="0"/>
              <a:t>7</a:t>
            </a:r>
            <a:r>
              <a:rPr lang="en-US" altLang="zh-CN" sz="2800" dirty="0"/>
              <a:t> J/kg</a:t>
            </a:r>
            <a:r>
              <a:rPr lang="en-US" altLang="zh-CN" sz="2800" dirty="0" smtClean="0"/>
              <a:t>)</a:t>
            </a:r>
          </a:p>
          <a:p>
            <a:endParaRPr lang="zh-CN" altLang="zh-CN" sz="2800" dirty="0"/>
          </a:p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达州市</a:t>
            </a:r>
            <a:r>
              <a:rPr lang="en-US" altLang="zh-CN" sz="2800" dirty="0"/>
              <a:t>)</a:t>
            </a:r>
            <a:r>
              <a:rPr lang="zh-CN" altLang="zh-CN" sz="2800" dirty="0"/>
              <a:t>某单缸四冲程汽油机正常工作时飞轮的转速为</a:t>
            </a:r>
            <a:r>
              <a:rPr lang="en-US" altLang="zh-CN" sz="2800" dirty="0"/>
              <a:t>2 400 r/min</a:t>
            </a:r>
            <a:r>
              <a:rPr lang="zh-CN" altLang="zh-CN" sz="2800" dirty="0"/>
              <a:t>，若每次做功冲程对外所做的有用功为</a:t>
            </a:r>
            <a:r>
              <a:rPr lang="en-US" altLang="zh-CN" sz="2800" dirty="0"/>
              <a:t>300 J</a:t>
            </a:r>
            <a:r>
              <a:rPr lang="zh-CN" altLang="zh-CN" sz="2800" dirty="0"/>
              <a:t>，则该汽油机的输出功率为</a:t>
            </a:r>
            <a:r>
              <a:rPr lang="en-US" altLang="zh-CN" sz="2800" dirty="0" smtClean="0"/>
              <a:t>________</a:t>
            </a:r>
            <a:r>
              <a:rPr lang="en-US" altLang="zh-CN" sz="2800" dirty="0"/>
              <a:t>W</a:t>
            </a:r>
            <a:r>
              <a:rPr lang="zh-CN" altLang="zh-CN" sz="2800" dirty="0"/>
              <a:t>，所使用的燃料是</a:t>
            </a:r>
            <a:r>
              <a:rPr lang="en-US" altLang="zh-CN" sz="2800" dirty="0"/>
              <a:t>____________(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可再生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不可再生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能源。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159324" y="155509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压缩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24030" y="201793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0.5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65117" y="415584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6000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3239565" y="4592915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不可再生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考点六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物质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的组成；原子的核式模型；物质世界从微观到宏观的尺度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1047660"/>
            <a:ext cx="829246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】自从汤姆生发现了电子，人们开始研究原子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的内部结构。科学家提出了许多原子结构模型，在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世纪上半叶，最为大家接受的原子结构是图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10-16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306" y="4817769"/>
            <a:ext cx="8701089" cy="1041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原子是由位于中心的原子核和绕原子核高速运动的外围电子构成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4222" y="2433984"/>
            <a:ext cx="102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sym typeface="+mn-ea"/>
              </a:rPr>
              <a:t>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6" y="3159246"/>
            <a:ext cx="7853631" cy="1581479"/>
          </a:xfrm>
          <a:prstGeom prst="rect">
            <a:avLst/>
          </a:prstGeom>
        </p:spPr>
      </p:pic>
      <p:sp>
        <p:nvSpPr>
          <p:cNvPr id="15" name="文本框 16"/>
          <p:cNvSpPr txBox="1"/>
          <p:nvPr/>
        </p:nvSpPr>
        <p:spPr>
          <a:xfrm>
            <a:off x="157160" y="6125089"/>
            <a:ext cx="8745856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本题考查了原子的核式结构</a:t>
            </a:r>
            <a:r>
              <a:rPr lang="zh-CN" altLang="zh-CN" sz="2800" dirty="0" smtClean="0"/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95712"/>
            <a:ext cx="839883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．关于原子，下列说法正确的是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．原子是由原子核和核外电子组成的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．原子是由分子和电子组成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．原子核和电子都带负电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．原子核外的电子都是静止的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．下列各种物质微粒中，空间尺度最小的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r>
              <a:rPr lang="en-US" altLang="zh-CN" sz="2800" dirty="0" smtClean="0"/>
              <a:t>A</a:t>
            </a:r>
            <a:r>
              <a:rPr lang="zh-CN" altLang="zh-CN" sz="2800" dirty="0"/>
              <a:t>．分子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B</a:t>
            </a:r>
            <a:r>
              <a:rPr lang="zh-CN" altLang="zh-CN" sz="2800" dirty="0"/>
              <a:t>．原子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．原子核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．夸克</a:t>
            </a:r>
          </a:p>
        </p:txBody>
      </p:sp>
      <p:sp>
        <p:nvSpPr>
          <p:cNvPr id="9" name="矩形 8"/>
          <p:cNvSpPr/>
          <p:nvPr/>
        </p:nvSpPr>
        <p:spPr>
          <a:xfrm>
            <a:off x="5875500" y="120789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7649666" y="435366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398835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zh-CN" sz="2400" dirty="0"/>
              <a:t>．如图</a:t>
            </a:r>
            <a:r>
              <a:rPr lang="en-US" altLang="zh-CN" sz="2400" dirty="0"/>
              <a:t>10</a:t>
            </a:r>
            <a:r>
              <a:rPr lang="zh-CN" altLang="zh-CN" sz="2400" dirty="0"/>
              <a:t>－</a:t>
            </a:r>
            <a:r>
              <a:rPr lang="en-US" altLang="zh-CN" sz="2400" dirty="0"/>
              <a:t>17</a:t>
            </a:r>
            <a:r>
              <a:rPr lang="zh-CN" altLang="zh-CN" sz="2400" dirty="0"/>
              <a:t>所示，科学家提出的原子结构假设模型。其中符合原子结构模型建立先后顺序的是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．①→②→③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		B</a:t>
            </a:r>
            <a:r>
              <a:rPr lang="zh-CN" altLang="zh-CN" sz="2400" dirty="0"/>
              <a:t>．③→②→①</a:t>
            </a:r>
            <a:r>
              <a:rPr lang="en-US" altLang="zh-CN" sz="2400" dirty="0"/>
              <a:t>  </a:t>
            </a:r>
            <a:endParaRPr lang="en-US" altLang="zh-CN" sz="2400" dirty="0" smtClean="0"/>
          </a:p>
          <a:p>
            <a:r>
              <a:rPr lang="en-US" altLang="zh-CN" sz="2400" dirty="0" smtClean="0"/>
              <a:t>C</a:t>
            </a:r>
            <a:r>
              <a:rPr lang="zh-CN" altLang="zh-CN" sz="2400" dirty="0"/>
              <a:t>．①→③→②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		D</a:t>
            </a:r>
            <a:r>
              <a:rPr lang="zh-CN" altLang="zh-CN" sz="2400" dirty="0"/>
              <a:t>．③→①→</a:t>
            </a:r>
            <a:r>
              <a:rPr lang="zh-CN" altLang="zh-CN" sz="2400" dirty="0" smtClean="0"/>
              <a:t>②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zh-CN" altLang="zh-CN" sz="2400" dirty="0"/>
          </a:p>
          <a:p>
            <a:r>
              <a:rPr lang="en-US" altLang="zh-CN" sz="2400" dirty="0"/>
              <a:t>4</a:t>
            </a:r>
            <a:r>
              <a:rPr lang="zh-CN" altLang="zh-CN" sz="2400" dirty="0"/>
              <a:t>．</a:t>
            </a:r>
            <a:r>
              <a:rPr lang="en-US" altLang="zh-CN" sz="2400" dirty="0"/>
              <a:t>(2019·</a:t>
            </a:r>
            <a:r>
              <a:rPr lang="zh-CN" altLang="zh-CN" sz="2400" dirty="0"/>
              <a:t>宿迁市</a:t>
            </a:r>
            <a:r>
              <a:rPr lang="en-US" altLang="zh-CN" sz="2400" dirty="0"/>
              <a:t>)</a:t>
            </a:r>
            <a:r>
              <a:rPr lang="zh-CN" altLang="zh-CN" sz="2400" dirty="0"/>
              <a:t>对于粒子和宇宙，人类从未停止过探索，下列相关结论正确的是</a:t>
            </a:r>
            <a:r>
              <a:rPr lang="en-US" altLang="zh-CN" sz="2400" dirty="0"/>
              <a:t>(</a:t>
            </a:r>
            <a:r>
              <a:rPr lang="zh-CN" altLang="zh-CN" sz="2400" dirty="0"/>
              <a:t>　　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．质子不带电，电子带负电</a:t>
            </a:r>
            <a:r>
              <a:rPr lang="en-US" altLang="zh-CN" sz="2400" dirty="0"/>
              <a:t>  </a:t>
            </a:r>
            <a:endParaRPr lang="en-US" altLang="zh-CN" sz="2400" dirty="0" smtClean="0"/>
          </a:p>
          <a:p>
            <a:r>
              <a:rPr lang="en-US" altLang="zh-CN" sz="2400" dirty="0" smtClean="0"/>
              <a:t>B</a:t>
            </a:r>
            <a:r>
              <a:rPr lang="zh-CN" altLang="zh-CN" sz="2400" dirty="0"/>
              <a:t>．原子是由原子核和核外电子构成的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．宇宙是有边界无层次的天体</a:t>
            </a:r>
            <a:r>
              <a:rPr lang="en-US" altLang="zh-CN" sz="2400" dirty="0"/>
              <a:t>  </a:t>
            </a:r>
            <a:endParaRPr lang="en-US" altLang="zh-CN" sz="2400" dirty="0" smtClean="0"/>
          </a:p>
          <a:p>
            <a:r>
              <a:rPr lang="en-US" altLang="zh-CN" sz="2400" dirty="0" smtClean="0"/>
              <a:t>D</a:t>
            </a:r>
            <a:r>
              <a:rPr lang="zh-CN" altLang="zh-CN" sz="2400" dirty="0"/>
              <a:t>．光年是时间单位</a:t>
            </a:r>
          </a:p>
        </p:txBody>
      </p:sp>
      <p:sp>
        <p:nvSpPr>
          <p:cNvPr id="16" name="矩形 15"/>
          <p:cNvSpPr/>
          <p:nvPr/>
        </p:nvSpPr>
        <p:spPr>
          <a:xfrm>
            <a:off x="5274391" y="12742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60" y="2455049"/>
            <a:ext cx="6694098" cy="179401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49418" y="460361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63617"/>
            <a:ext cx="8274780" cy="5452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济宁市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下列说法不正确的是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14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．汤姆孙提出原子核式结构模型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．煤、石油属于不可再生能源</a:t>
            </a:r>
          </a:p>
          <a:p>
            <a:pPr>
              <a:lnSpc>
                <a:spcPct val="114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．能量的转化与转移具有方向性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．太阳是太阳系中唯一的</a:t>
            </a:r>
            <a:r>
              <a:rPr lang="zh-CN" altLang="zh-CN" sz="2800" dirty="0" smtClean="0"/>
              <a:t>恒星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endParaRPr lang="zh-CN" altLang="zh-CN" sz="2800" dirty="0"/>
          </a:p>
          <a:p>
            <a:pPr>
              <a:lnSpc>
                <a:spcPct val="114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．下列认识正确的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 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．固体分子是静止不动的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．原子核带负电，电子带正电</a:t>
            </a:r>
          </a:p>
          <a:p>
            <a:pPr>
              <a:lnSpc>
                <a:spcPct val="114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．电子的发现说明原子是可分的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14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．太阳是宇宙的中心且固定不动</a:t>
            </a:r>
          </a:p>
        </p:txBody>
      </p:sp>
      <p:sp>
        <p:nvSpPr>
          <p:cNvPr id="9" name="矩形 8"/>
          <p:cNvSpPr/>
          <p:nvPr/>
        </p:nvSpPr>
        <p:spPr>
          <a:xfrm>
            <a:off x="6621511" y="103304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167981" y="39550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11" y="882653"/>
            <a:ext cx="8274779" cy="58436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7</a:t>
            </a:r>
            <a:r>
              <a:rPr lang="zh-CN" altLang="zh-CN" sz="2800" dirty="0"/>
              <a:t>．下列各项排列中，按照尺度的数量级由大到小排列正确的是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．银河系、太阳系、地球、生物体、分子、原子核、电子、夸克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．太阳系、银河系、地球、生物体、原子核、分子、电子、夸克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．银河系、太阳系、地球、生物体、原子核、分子、夸克、电子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．太阳系、银河系、地球、生物体、分子、原子核、夸克、电子</a:t>
            </a:r>
          </a:p>
        </p:txBody>
      </p:sp>
      <p:sp>
        <p:nvSpPr>
          <p:cNvPr id="9" name="矩形 8"/>
          <p:cNvSpPr/>
          <p:nvPr/>
        </p:nvSpPr>
        <p:spPr>
          <a:xfrm>
            <a:off x="2518677" y="158791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2653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8</a:t>
            </a:r>
            <a:r>
              <a:rPr lang="zh-CN" altLang="zh-CN" sz="2600" dirty="0"/>
              <a:t>．</a:t>
            </a:r>
            <a:r>
              <a:rPr lang="en-US" altLang="zh-CN" sz="2600" dirty="0"/>
              <a:t>PM2.5</a:t>
            </a:r>
            <a:r>
              <a:rPr lang="zh-CN" altLang="zh-CN" sz="2600" dirty="0"/>
              <a:t>是指大气中直径小于或等于</a:t>
            </a:r>
            <a:r>
              <a:rPr lang="en-US" altLang="zh-CN" sz="2600" dirty="0"/>
              <a:t>2.5 </a:t>
            </a:r>
            <a:r>
              <a:rPr lang="en-US" altLang="zh-CN" sz="2600" dirty="0" err="1"/>
              <a:t>μm</a:t>
            </a:r>
            <a:r>
              <a:rPr lang="zh-CN" altLang="zh-CN" sz="2600" dirty="0"/>
              <a:t>的颗粒物，是造成雾霾天气的主要原因之一。把它和电子、原子核、分子等粒子按照空间尺度由大到小排序，下列排序正确的是</a:t>
            </a:r>
            <a:r>
              <a:rPr lang="en-US" altLang="zh-CN" sz="2600" dirty="0"/>
              <a:t>(  </a:t>
            </a:r>
            <a:r>
              <a:rPr lang="en-US" altLang="zh-CN" sz="2600" dirty="0" smtClean="0"/>
              <a:t>       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</a:t>
            </a:r>
            <a:r>
              <a:rPr lang="en-US" altLang="zh-CN" sz="2600" dirty="0"/>
              <a:t>PM2.5</a:t>
            </a:r>
            <a:r>
              <a:rPr lang="zh-CN" altLang="zh-CN" sz="2600" dirty="0"/>
              <a:t>、分子、原子核、电子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zh-CN" sz="2600" dirty="0"/>
              <a:t>．分子、</a:t>
            </a:r>
            <a:r>
              <a:rPr lang="en-US" altLang="zh-CN" sz="2600" dirty="0"/>
              <a:t>PM2.5</a:t>
            </a:r>
            <a:r>
              <a:rPr lang="zh-CN" altLang="zh-CN" sz="2600" dirty="0"/>
              <a:t>、原子核、电子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．分子、原子核、</a:t>
            </a:r>
            <a:r>
              <a:rPr lang="en-US" altLang="zh-CN" sz="2600" dirty="0"/>
              <a:t>PM2.5</a:t>
            </a:r>
            <a:r>
              <a:rPr lang="zh-CN" altLang="zh-CN" sz="2600" dirty="0"/>
              <a:t>、电子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zh-CN" sz="2600" dirty="0"/>
              <a:t>．分子、原子核、电子、</a:t>
            </a:r>
            <a:r>
              <a:rPr lang="en-US" altLang="zh-CN" sz="2600" dirty="0"/>
              <a:t>PM2.5</a:t>
            </a:r>
            <a:endParaRPr lang="zh-CN" altLang="zh-CN" sz="2600" dirty="0"/>
          </a:p>
          <a:p>
            <a:r>
              <a:rPr lang="en-US" altLang="zh-CN" sz="2600" dirty="0"/>
              <a:t>9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易杰原创</a:t>
            </a:r>
            <a:r>
              <a:rPr lang="en-US" altLang="zh-CN" sz="2600" dirty="0"/>
              <a:t>)</a:t>
            </a:r>
            <a:r>
              <a:rPr lang="zh-CN" altLang="zh-CN" sz="2600" dirty="0"/>
              <a:t>下列物质中，物体的尺度由大到小排列正确的是</a:t>
            </a:r>
            <a:r>
              <a:rPr lang="en-US" altLang="zh-CN" sz="2600" dirty="0"/>
              <a:t>(</a:t>
            </a:r>
            <a:r>
              <a:rPr lang="zh-CN" altLang="zh-CN" sz="2600" dirty="0"/>
              <a:t>　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．细菌、分子、质子、原子核、夸克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zh-CN" sz="2600" dirty="0"/>
              <a:t>．分子、细菌、质子、原子核、夸克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．分子、细菌、原子核、质子、夸克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zh-CN" sz="2600" dirty="0"/>
              <a:t>．细菌、分子、原子核、质子、夸克</a:t>
            </a:r>
          </a:p>
        </p:txBody>
      </p:sp>
      <p:sp>
        <p:nvSpPr>
          <p:cNvPr id="9" name="矩形 8"/>
          <p:cNvSpPr/>
          <p:nvPr/>
        </p:nvSpPr>
        <p:spPr>
          <a:xfrm>
            <a:off x="715818" y="210605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558996" y="44840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考点七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能源与可持续发展；能量的转化和守恒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1047660"/>
            <a:ext cx="852791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】关于能源及其利用，下列说法中正确的是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．所有能源都是一次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能源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．太阳能是可再生能源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．能量转化装置的效率可以达到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100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％ 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．目前核能发电主要是利用核聚变方式</a:t>
            </a:r>
            <a:endParaRPr lang="en-US" altLang="zh-CN" sz="24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1788" y="3512437"/>
            <a:ext cx="8701089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可以从自然界直接获取的能源叫做一次能源；无法从自然界直接获取，必须通过一次能源的消耗才能得到的能源，叫做二次能源；可以在自然界里源源不断地得到的能源叫做可再生能源；不可以在短期内从自然界得到补充的能源叫做不可再生能源。释放核能的方式有：核裂变和核聚变，目前核能发电主要是利用核裂变方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61413" y="104766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6"/>
          <p:cNvSpPr txBox="1"/>
          <p:nvPr/>
        </p:nvSpPr>
        <p:spPr>
          <a:xfrm>
            <a:off x="217021" y="4169988"/>
            <a:ext cx="8745856" cy="12840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知道可再生能源与不可再生能源的概念，熟悉常见能源的分类即可正确解题。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093127"/>
            <a:ext cx="8275078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．能源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）能源分类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①一次能源：可以从自然界中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的能源；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（如木材、煤炭、石油、天然气等）二次能源：无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法从自然界中直接获得，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才能得到的能源。（如电能、汽油、酒精等）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②可再生能源：可以在自然界里源源不断地得到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的能源。（如太阳能、水源、风能、地热能、海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洋能、潮汐能等）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③不可再生能源：在短期内不能从自然界得到补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充的能源。（如：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能源）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1308" y="1899463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2333" y="2729809"/>
            <a:ext cx="423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经过一次能源的消耗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15935" y="5314594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72250" y="930021"/>
            <a:ext cx="8080165" cy="53276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郴州市</a:t>
            </a:r>
            <a:r>
              <a:rPr lang="en-US" altLang="zh-CN" sz="2800" dirty="0"/>
              <a:t>)</a:t>
            </a:r>
            <a:r>
              <a:rPr lang="zh-CN" altLang="zh-CN" sz="2800" dirty="0"/>
              <a:t>自然界有些能源一旦消耗就很难再生，因此我们要节约能源。下列能源属于不可再生能源的是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．石油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	B</a:t>
            </a:r>
            <a:r>
              <a:rPr lang="zh-CN" altLang="zh-CN" sz="2800" dirty="0"/>
              <a:t>．风能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．水能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	D</a:t>
            </a:r>
            <a:r>
              <a:rPr lang="zh-CN" altLang="zh-CN" sz="2800" dirty="0"/>
              <a:t>．太阳能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盐城市</a:t>
            </a:r>
            <a:r>
              <a:rPr lang="en-US" altLang="zh-CN" sz="2800" dirty="0"/>
              <a:t>)</a:t>
            </a:r>
            <a:r>
              <a:rPr lang="zh-CN" altLang="zh-CN" sz="2800" dirty="0"/>
              <a:t>下列利用不可再生能源发电的是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．水力发电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B</a:t>
            </a:r>
            <a:r>
              <a:rPr lang="zh-CN" altLang="zh-CN" sz="2800" dirty="0"/>
              <a:t>．风力发电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．光伏发电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	D</a:t>
            </a:r>
            <a:r>
              <a:rPr lang="zh-CN" altLang="zh-CN" sz="2800" dirty="0"/>
              <a:t>．核能发电</a:t>
            </a:r>
          </a:p>
        </p:txBody>
      </p:sp>
      <p:sp>
        <p:nvSpPr>
          <p:cNvPr id="9" name="矩形 8"/>
          <p:cNvSpPr/>
          <p:nvPr/>
        </p:nvSpPr>
        <p:spPr>
          <a:xfrm>
            <a:off x="2224911" y="221647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37994" y="451851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2915" y="768350"/>
            <a:ext cx="839883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(2017·</a:t>
            </a:r>
            <a:r>
              <a:rPr lang="zh-CN" altLang="zh-CN" sz="2800" dirty="0"/>
              <a:t>烟台市</a:t>
            </a:r>
            <a:r>
              <a:rPr lang="en-US" altLang="zh-CN" sz="2800" dirty="0"/>
              <a:t>)</a:t>
            </a:r>
            <a:r>
              <a:rPr lang="zh-CN" altLang="zh-CN" sz="2800" dirty="0"/>
              <a:t>核能的释放有</a:t>
            </a:r>
            <a:r>
              <a:rPr lang="en-US" altLang="zh-CN" sz="2800" dirty="0"/>
              <a:t>_______</a:t>
            </a:r>
            <a:r>
              <a:rPr lang="zh-CN" altLang="zh-CN" sz="2800" dirty="0"/>
              <a:t>和</a:t>
            </a:r>
            <a:r>
              <a:rPr lang="en-US" altLang="zh-CN" sz="2800" dirty="0"/>
              <a:t>_______</a:t>
            </a:r>
            <a:r>
              <a:rPr lang="zh-CN" altLang="zh-CN" sz="2800" dirty="0"/>
              <a:t>两种方式，太阳能的产生是通过</a:t>
            </a:r>
            <a:r>
              <a:rPr lang="en-US" altLang="zh-CN" sz="2800" dirty="0"/>
              <a:t>_______</a:t>
            </a:r>
            <a:r>
              <a:rPr lang="zh-CN" altLang="zh-CN" sz="2800" dirty="0"/>
              <a:t>方式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武威市</a:t>
            </a:r>
            <a:r>
              <a:rPr lang="en-US" altLang="zh-CN" sz="2800" dirty="0"/>
              <a:t>)2018</a:t>
            </a:r>
            <a:r>
              <a:rPr lang="zh-CN" altLang="zh-CN" sz="2800" dirty="0"/>
              <a:t>年</a:t>
            </a:r>
            <a:r>
              <a:rPr lang="en-US" altLang="zh-CN" sz="2800" dirty="0"/>
              <a:t>11</a:t>
            </a:r>
            <a:r>
              <a:rPr lang="zh-CN" altLang="zh-CN" sz="2800" dirty="0"/>
              <a:t>月，我国</a:t>
            </a:r>
            <a:r>
              <a:rPr lang="zh-CN" altLang="zh-CN" sz="2800" dirty="0">
                <a:latin typeface="+mn-ea"/>
              </a:rPr>
              <a:t>对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人造太阳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研究有了重大突破，等离子体中心电子温度达到一亿摄氏度。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人造太阳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利</a:t>
            </a:r>
            <a:r>
              <a:rPr lang="zh-CN" altLang="zh-CN" sz="2800" dirty="0"/>
              <a:t>用氢核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裂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聚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变来获得巨大能量。天然气是城市家庭常用的能源，天然气是</a:t>
            </a:r>
            <a:r>
              <a:rPr lang="en-US" altLang="zh-CN" sz="2800" dirty="0"/>
              <a:t>____________(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可再生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不可再生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能源。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4570" y="874549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核裂变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2113" y="88299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核聚变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0400" y="1469156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核聚变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9492" y="4070099"/>
            <a:ext cx="196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8808" y="5373879"/>
            <a:ext cx="196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不可再生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086182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内江市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关于核聚变，下列说法正确的是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．原子核必须在超高温下才能发生聚变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．任何两个原子核都可以发生聚变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．原子弹爆炸时释放的巨大能量来自核聚变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．目前人类已经建成核电站，利用核聚变发电</a:t>
            </a:r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武汉市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关于核能和太阳能，下列说法错误的是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．裂变也称为热核反应，裂变时会释放出巨大的</a:t>
            </a:r>
            <a:r>
              <a:rPr lang="zh-CN" altLang="zh-CN" sz="2800" dirty="0" smtClean="0"/>
              <a:t>核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能</a:t>
            </a:r>
            <a:endParaRPr lang="zh-CN" altLang="zh-CN" sz="2800" dirty="0"/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．核电站利用核能发电，它的核心设备是反应堆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．太阳能是可再生能源，核能是不可再生能源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．太阳能和核能均属于一次能源</a:t>
            </a:r>
          </a:p>
        </p:txBody>
      </p:sp>
      <p:sp>
        <p:nvSpPr>
          <p:cNvPr id="9" name="矩形 8"/>
          <p:cNvSpPr/>
          <p:nvPr/>
        </p:nvSpPr>
        <p:spPr>
          <a:xfrm>
            <a:off x="715818" y="15755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1428935" y="41261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44935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7</a:t>
            </a:r>
            <a:r>
              <a:rPr lang="zh-CN" altLang="zh-CN" sz="2600" dirty="0"/>
              <a:t>．</a:t>
            </a:r>
            <a:r>
              <a:rPr lang="en-US" altLang="zh-CN" sz="2600" dirty="0"/>
              <a:t>(2018·</a:t>
            </a:r>
            <a:r>
              <a:rPr lang="zh-CN" altLang="zh-CN" sz="2600" dirty="0"/>
              <a:t>武汉市</a:t>
            </a:r>
            <a:r>
              <a:rPr lang="en-US" altLang="zh-CN" sz="2600" dirty="0"/>
              <a:t>)</a:t>
            </a:r>
            <a:r>
              <a:rPr lang="zh-CN" altLang="zh-CN" sz="2600" dirty="0"/>
              <a:t>关于能量和能源，下列说法错误的是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．电能必须通过消耗一次能源才能得到，是二次能源</a:t>
            </a:r>
          </a:p>
          <a:p>
            <a:r>
              <a:rPr lang="en-US" altLang="zh-CN" sz="2600" dirty="0"/>
              <a:t>B</a:t>
            </a:r>
            <a:r>
              <a:rPr lang="zh-CN" altLang="zh-CN" sz="2600" dirty="0"/>
              <a:t>．我们今天使用的煤、石油、天然气，都是化石能源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．能量的转化和转移有时是有方向性的</a:t>
            </a:r>
          </a:p>
          <a:p>
            <a:r>
              <a:rPr lang="en-US" altLang="zh-CN" sz="2600" dirty="0"/>
              <a:t>D</a:t>
            </a:r>
            <a:r>
              <a:rPr lang="zh-CN" altLang="zh-CN" sz="2600" dirty="0"/>
              <a:t>．自然界的能量是守恒的，它既不能创生，也不会</a:t>
            </a:r>
            <a:r>
              <a:rPr lang="zh-CN" altLang="zh-CN" sz="2600" dirty="0" smtClean="0"/>
              <a:t>消灭</a:t>
            </a:r>
            <a:endParaRPr lang="en-US" altLang="zh-CN" sz="2600" dirty="0" smtClean="0"/>
          </a:p>
          <a:p>
            <a:r>
              <a:rPr lang="en-US" altLang="zh-CN" sz="2600" dirty="0" smtClean="0"/>
              <a:t> </a:t>
            </a:r>
            <a:endParaRPr lang="zh-CN" altLang="zh-CN" sz="2600" dirty="0"/>
          </a:p>
          <a:p>
            <a:r>
              <a:rPr lang="en-US" altLang="zh-CN" sz="2600" dirty="0"/>
              <a:t>8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10</a:t>
            </a:r>
            <a:r>
              <a:rPr lang="zh-CN" altLang="zh-CN" sz="2600" dirty="0"/>
              <a:t>－</a:t>
            </a:r>
            <a:r>
              <a:rPr lang="en-US" altLang="zh-CN" sz="2600" dirty="0"/>
              <a:t>18</a:t>
            </a:r>
            <a:r>
              <a:rPr lang="zh-CN" altLang="zh-CN" sz="2600" dirty="0"/>
              <a:t>是德州市安装的一种</a:t>
            </a:r>
            <a:r>
              <a:rPr lang="zh-CN" altLang="zh-CN" sz="2600" dirty="0" smtClean="0"/>
              <a:t>太阳能</a:t>
            </a:r>
            <a:endParaRPr lang="en-US" altLang="zh-CN" sz="2600" dirty="0" smtClean="0"/>
          </a:p>
          <a:p>
            <a:r>
              <a:rPr lang="zh-CN" altLang="zh-CN" sz="2600" dirty="0" smtClean="0"/>
              <a:t>路灯</a:t>
            </a:r>
            <a:r>
              <a:rPr lang="zh-CN" altLang="zh-CN" sz="2600" dirty="0"/>
              <a:t>，太阳能电池将太阳能转化为</a:t>
            </a:r>
            <a:r>
              <a:rPr lang="en-US" altLang="zh-CN" sz="2600" dirty="0"/>
              <a:t>_____</a:t>
            </a:r>
            <a:r>
              <a:rPr lang="zh-CN" altLang="zh-CN" sz="2600" dirty="0" smtClean="0"/>
              <a:t>能</a:t>
            </a:r>
            <a:endParaRPr lang="en-US" altLang="zh-CN" sz="2600" dirty="0" smtClean="0"/>
          </a:p>
          <a:p>
            <a:r>
              <a:rPr lang="zh-CN" altLang="zh-CN" sz="2600" dirty="0" smtClean="0"/>
              <a:t>提供</a:t>
            </a:r>
            <a:r>
              <a:rPr lang="zh-CN" altLang="zh-CN" sz="2600" dirty="0"/>
              <a:t>给路灯，太阳能属于</a:t>
            </a:r>
            <a:r>
              <a:rPr lang="en-US" altLang="zh-CN" sz="2600" dirty="0"/>
              <a:t>_______(</a:t>
            </a:r>
            <a:r>
              <a:rPr lang="zh-CN" altLang="zh-CN" sz="2600" dirty="0"/>
              <a:t>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 smtClean="0">
                <a:latin typeface="+mn-ea"/>
              </a:rPr>
              <a:t>可</a:t>
            </a:r>
            <a:endParaRPr lang="en-US" altLang="zh-CN" sz="2600" dirty="0" smtClean="0">
              <a:latin typeface="+mn-ea"/>
            </a:endParaRPr>
          </a:p>
          <a:p>
            <a:r>
              <a:rPr lang="zh-CN" altLang="zh-CN" sz="2600" dirty="0" smtClean="0">
                <a:latin typeface="+mn-ea"/>
              </a:rPr>
              <a:t>再生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不可再生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r>
              <a:rPr lang="zh-CN" altLang="zh-CN" sz="2600" dirty="0"/>
              <a:t>能源。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649541" y="1361450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357" y="3709358"/>
            <a:ext cx="1783365" cy="22062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H="1">
            <a:off x="5581912" y="4110401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4037161" y="4487088"/>
            <a:ext cx="1427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可再生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332" y="964708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．关于能源和能量的说法正确的是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．煤和石油都是不可再生能源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．汽车可以从排放的尾气中吸收能量，不消耗新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能源</a:t>
            </a:r>
            <a:r>
              <a:rPr lang="zh-CN" altLang="zh-CN" sz="2800" dirty="0"/>
              <a:t>，返回原地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．达</a:t>
            </a:r>
            <a:r>
              <a:rPr lang="en-US" altLang="zh-CN" sz="2800" dirty="0"/>
              <a:t>·</a:t>
            </a:r>
            <a:r>
              <a:rPr lang="zh-CN" altLang="zh-CN" sz="2800" dirty="0"/>
              <a:t>芬奇设想永动机是可以制成的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．目前核电站是利用核聚变来发电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．关于原子、原子核、核能和能源，下列说法正确的是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．原子由原子核和质子组成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．原子核由质子和中子组成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．太阳的惊人能量来自内部的核裂变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．石油、风能、可燃冰属于可再生能源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6101124" y="964708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5772" y="178382"/>
              <a:ext cx="5520847" cy="769441"/>
              <a:chOff x="455772" y="178382"/>
              <a:chExt cx="5520847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5772" y="178382"/>
                <a:ext cx="49885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 flipH="1">
            <a:off x="1345094" y="4386519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332" y="964708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．关于温度、内能、热量，下列说法正确的是</a:t>
            </a:r>
            <a:r>
              <a:rPr lang="en-US" altLang="zh-CN" sz="2800" dirty="0" smtClean="0"/>
              <a:t>(       )</a:t>
            </a:r>
            <a:endParaRPr lang="zh-CN" altLang="zh-CN" sz="2800" dirty="0"/>
          </a:p>
          <a:p>
            <a:pPr>
              <a:lnSpc>
                <a:spcPct val="13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．物体温度越高，含有的热量越多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．物体运动越快，内能越大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．热传递能改变物体的内能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</a:t>
            </a:r>
            <a:r>
              <a:rPr lang="en-US" altLang="zh-CN" sz="2800" dirty="0"/>
              <a:t>0 ℃</a:t>
            </a:r>
            <a:r>
              <a:rPr lang="zh-CN" altLang="zh-CN" sz="2800" dirty="0"/>
              <a:t>的冰块，其内能为零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．关于温度、内能和热量，下列说法正确的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r>
              <a:rPr lang="en-US" altLang="zh-CN" sz="2800" dirty="0" smtClean="0"/>
              <a:t>A</a:t>
            </a:r>
            <a:r>
              <a:rPr lang="zh-CN" altLang="zh-CN" sz="2800" dirty="0"/>
              <a:t>．温度相同的物体内能一定相等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．物体的温度越高，所含的热量越多</a:t>
            </a:r>
          </a:p>
          <a:p>
            <a:pPr>
              <a:lnSpc>
                <a:spcPct val="13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．汽油机做功冲程燃气的内能增加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．温度相同的物体接触时不发生热传递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7904045" y="1085478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5772" y="178382"/>
              <a:ext cx="5520847" cy="769441"/>
              <a:chOff x="455772" y="178382"/>
              <a:chExt cx="5520847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5772" y="178382"/>
                <a:ext cx="49885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 flipH="1">
            <a:off x="7904045" y="3811641"/>
            <a:ext cx="43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966567"/>
            <a:ext cx="832802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用分子动理论的基本观点解释生活中常见的热现象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用比热容解释简单的自然现象</a:t>
            </a:r>
            <a:r>
              <a:rPr lang="zh-CN" altLang="zh-CN" sz="2800" dirty="0">
                <a:latin typeface="+mn-ea"/>
              </a:rPr>
              <a:t>。认识要求的考点：内能的概念；温度和内能的关系；热量的概念；比热容的概念；热机的工作进程；物质的组成；原子的核式模型；物质世界从微观到宏观的尺度；可再生能源和不可再生能源的特点；核能的优点和可能带来的问题。近三年中考题型以选择题、填空题为主，其中</a:t>
            </a:r>
            <a:r>
              <a:rPr lang="zh-CN" altLang="zh-CN" sz="2800" u="sng" dirty="0">
                <a:latin typeface="+mn-ea"/>
              </a:rPr>
              <a:t>热量计算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内能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原子核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新能源</a:t>
            </a:r>
            <a:r>
              <a:rPr lang="zh-CN" altLang="zh-CN" sz="2800" dirty="0">
                <a:latin typeface="+mn-ea"/>
              </a:rPr>
              <a:t>为每年必考知识点。本讲分值大约</a:t>
            </a:r>
            <a:r>
              <a:rPr lang="zh-CN" altLang="zh-CN" sz="2800" dirty="0" smtClean="0">
                <a:latin typeface="+mn-ea"/>
              </a:rPr>
              <a:t>是</a:t>
            </a:r>
            <a:r>
              <a:rPr lang="en-US" altLang="zh-CN" sz="2800" dirty="0" smtClean="0">
                <a:latin typeface="+mn-ea"/>
              </a:rPr>
              <a:t>9</a:t>
            </a:r>
            <a:r>
              <a:rPr lang="zh-CN" altLang="zh-CN" sz="2800" dirty="0" smtClean="0">
                <a:latin typeface="+mn-ea"/>
              </a:rPr>
              <a:t>分</a:t>
            </a:r>
            <a:r>
              <a:rPr lang="zh-CN" altLang="zh-CN" sz="2800" dirty="0">
                <a:latin typeface="+mn-ea"/>
              </a:rPr>
              <a:t>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预测：以</a:t>
            </a:r>
            <a:r>
              <a:rPr lang="zh-CN" altLang="zh-CN" sz="2800" u="sng" dirty="0">
                <a:latin typeface="+mn-ea"/>
              </a:rPr>
              <a:t>分子动理论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内能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比热容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热机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热量计算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原子物理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新能源</a:t>
            </a:r>
            <a:r>
              <a:rPr lang="zh-CN" altLang="zh-CN" sz="2800" dirty="0">
                <a:latin typeface="+mn-ea"/>
              </a:rPr>
              <a:t>知识考点为主。近年常以多个知识综合组题</a:t>
            </a:r>
            <a:r>
              <a:rPr lang="zh-CN" altLang="zh-CN" sz="2800" dirty="0" smtClean="0">
                <a:latin typeface="+mn-ea"/>
              </a:rPr>
              <a:t>。</a:t>
            </a:r>
            <a:endParaRPr lang="zh-CN" altLang="zh-CN" sz="2800" dirty="0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6736" y="0"/>
            <a:ext cx="8312987" cy="769441"/>
            <a:chOff x="393256" y="178382"/>
            <a:chExt cx="8312987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393256" y="178382"/>
              <a:ext cx="5583363" cy="769441"/>
              <a:chOff x="393256" y="178382"/>
              <a:chExt cx="5583363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93256" y="178382"/>
                <a:ext cx="623889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0146" y="1078839"/>
            <a:ext cx="8275078" cy="39693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．能源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）新能源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①太阳能：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太阳内部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释放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的能量。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②核能：释放核能方式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核聚变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．能量守恒定律能量既不会凭空消灭，也不会凭空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产生，它只会从一种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形式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其他形式，或者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从一个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物体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其他物体，而在转化和转移的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过程中，能量的总量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保持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3968" y="1879887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核聚变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113" y="2331667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核裂变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4157" y="3609423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6941" y="4030871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转移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2121" y="4451445"/>
            <a:ext cx="182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3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59938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题）下列说法正确的是（   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．“光年”是时间单位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．在原子、中子和原子核中，尺度最小的是中子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．太阳是宇宙的中心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．两个物体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相互摩擦时，得到电子的物体带正电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题）常见的物质是由极其微小的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、原子构成的；炒菜时闻到香味，这一现象说明分子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；通常液体分子之间的距离比气体的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选填“大”或“小”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476540" y="1127065"/>
            <a:ext cx="1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670923" y="4100082"/>
            <a:ext cx="1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416716" y="5113873"/>
            <a:ext cx="363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不停地做无规则运动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1441521" y="5587598"/>
            <a:ext cx="79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1159938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) “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可燃冰”是一种新型能源，主要成分是甲烷，可直接点燃，燃烧后几乎不产生任何残渣，所以“可燃冰”是一种新型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选填“清洁”或“污染”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能源；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 m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甲烷完全燃烧能产生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J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热量，这些热量可以使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kg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的水从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20 ℃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加热到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100 ℃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。［甲烷的热值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甲烷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=4.2×10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7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J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m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水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=4.2×10</a:t>
            </a:r>
            <a:r>
              <a:rPr lang="en-US" altLang="zh-CN" sz="2800" baseline="30000" dirty="0" smtClean="0">
                <a:cs typeface="方正静蕾简体" panose="03000509000000000000" pitchFamily="65" charset="-122"/>
              </a:rPr>
              <a:t>3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J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(kg·℃)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］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583706" y="2112256"/>
            <a:ext cx="1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43360" y="3105659"/>
            <a:ext cx="220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4.2×10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7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828542" y="3105659"/>
            <a:ext cx="122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125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5999</Words>
  <Application>Microsoft Office PowerPoint</Application>
  <PresentationFormat>自定义</PresentationFormat>
  <Paragraphs>787</Paragraphs>
  <Slides>67</Slides>
  <Notes>65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67</vt:i4>
      </vt:variant>
    </vt:vector>
  </HeadingPairs>
  <TitlesOfParts>
    <vt:vector size="69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