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87" r:id="rId30"/>
    <p:sldId id="288" r:id="rId31"/>
    <p:sldId id="289" r:id="rId32"/>
    <p:sldId id="291" r:id="rId33"/>
    <p:sldId id="292" r:id="rId34"/>
    <p:sldId id="293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6463850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95725" y="2190750"/>
          <a:ext cx="9134475" cy="2190750"/>
          <a:chOff x="3895725" y="2190750"/>
          <a:chExt cx="9134475" cy="2190750"/>
        </a:xfrm>
      </p:grpSpPr>
      <p:sp>
        <p:nvSpPr>
          <p:cNvPr id="2" name="文本框 1"/>
          <p:cNvSpPr txBox="1"/>
          <p:nvPr/>
        </p:nvSpPr>
        <p:spPr>
          <a:xfrm>
            <a:off x="3203848" y="1635646"/>
            <a:ext cx="5238750" cy="94384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5400" u="none" spc="0" dirty="0" err="1">
                <a:solidFill>
                  <a:srgbClr val="FFFFFF">
                    <a:alpha val="100000"/>
                  </a:srgbClr>
                </a:solidFill>
                <a:latin typeface="微软雅黑"/>
              </a:rPr>
              <a:t>电功率</a:t>
            </a:r>
            <a:endParaRPr lang="en-US" sz="5400" u="none" spc="0" dirty="0">
              <a:solidFill>
                <a:srgbClr val="FFFFFF">
                  <a:alpha val="100000"/>
                </a:srgbClr>
              </a:solidFill>
              <a:latin typeface="微软雅黑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52425" y="266700"/>
          <a:ext cx="9134475" cy="4676775"/>
          <a:chOff x="352425" y="266700"/>
          <a:chExt cx="9134475" cy="46767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电功率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895350"/>
            <a:ext cx="7858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一只40 W和一只800 W的电吹风机，接在电路上，比较电能表铝盘转动的快慢。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57225" y="2219325"/>
            <a:ext cx="7753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电能表铝盘转的快慢不同，表示用电器消耗电能的快慢不同。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42925" y="2219325"/>
            <a:ext cx="7953375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7" name="文本框 6"/>
          <p:cNvSpPr txBox="1"/>
          <p:nvPr/>
        </p:nvSpPr>
        <p:spPr>
          <a:xfrm>
            <a:off x="714375" y="3248025"/>
            <a:ext cx="7677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灯泡上的“40 W”和电吹风机上的“800 W”表示消耗电能的快慢，“800 W”比“40 W”灯泡消耗电能快！物理学中用电功率表示消耗电能的快慢！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52425" y="3209925"/>
            <a:ext cx="8191500" cy="1466850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391025"/>
          <a:chOff x="381000" y="266700"/>
          <a:chExt cx="9134475" cy="43910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电功率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9048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1．物理意义：表示电流做功的</a:t>
            </a: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快慢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91150" y="390525"/>
            <a:ext cx="3743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快慢≠多少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286375" y="400050"/>
            <a:ext cx="1543050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210175" y="828675"/>
            <a:ext cx="371475" cy="2381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28650" y="13525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2．单位：瓦特，简称瓦，符号是W。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28650" y="20859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常用单位：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162175" y="1838325"/>
            <a:ext cx="1924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1" name="图片 1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50" y="1790700"/>
            <a:ext cx="1574006" cy="5334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162175" y="2381250"/>
            <a:ext cx="1924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3" name="图片 1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114550" y="2333625"/>
            <a:ext cx="1709738" cy="5334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04850" y="3076575"/>
            <a:ext cx="7467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　　各种不同的用电器，电功率各不相同，翻看电器的说明书，我们常常可以看到“电功率”这样的参数。下图为一些家用电器的电功率。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28650" y="3105150"/>
            <a:ext cx="7667625" cy="1285875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067175"/>
          <a:chOff x="381000" y="266700"/>
          <a:chExt cx="9134475" cy="40671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电功率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62000" y="1695450"/>
            <a:ext cx="8372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天河一号巨型计算机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47700" y="1685925"/>
          <a:ext cx="2800350" cy="2381250"/>
        </p:xfrm>
        <a:graphic>
          <a:graphicData uri="http://schemas.openxmlformats.org/drawingml/2006/table">
            <a:tbl>
              <a:tblPr firstRow="1" bandRow="1"/>
              <a:tblGrid>
                <a:gridCol w="2800350"/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429000" y="1685925"/>
          <a:ext cx="4800600" cy="2381250"/>
        </p:xfrm>
        <a:graphic>
          <a:graphicData uri="http://schemas.openxmlformats.org/drawingml/2006/table">
            <a:tbl>
              <a:tblPr firstRow="1" bandRow="1"/>
              <a:tblGrid>
                <a:gridCol w="1600200"/>
                <a:gridCol w="1600200"/>
                <a:gridCol w="1600200"/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3486150" y="1666875"/>
            <a:ext cx="1571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438525" y="1619250"/>
            <a:ext cx="1466850" cy="5334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486150" y="2190750"/>
            <a:ext cx="1419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438525" y="2143125"/>
            <a:ext cx="1259681" cy="5334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476625" y="2628900"/>
            <a:ext cx="5657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约800W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486150" y="3086100"/>
            <a:ext cx="5648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约500W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486150" y="3562350"/>
            <a:ext cx="5648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约200W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71525" y="2171700"/>
            <a:ext cx="8362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家用空调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52475" y="2647950"/>
            <a:ext cx="8382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吸尘器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62000" y="3124200"/>
            <a:ext cx="8372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电吹风机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62000" y="3600450"/>
            <a:ext cx="8372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台式计算机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086350" y="1704975"/>
            <a:ext cx="4048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液晶电视机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086350" y="2171700"/>
            <a:ext cx="4048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排风扇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086350" y="2647950"/>
            <a:ext cx="4048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手电筒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086350" y="3124200"/>
            <a:ext cx="4048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计算器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086350" y="3600450"/>
            <a:ext cx="4048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电子表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686550" y="1685925"/>
            <a:ext cx="2447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约100W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686550" y="2143125"/>
            <a:ext cx="2447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约20W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686550" y="2638425"/>
            <a:ext cx="2447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约0.5W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686550" y="3095625"/>
            <a:ext cx="2447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约0.5mW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686550" y="3619500"/>
            <a:ext cx="2447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约0.01mW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143250" y="1114425"/>
            <a:ext cx="5991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用电器的电功率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981450"/>
          <a:chOff x="381000" y="266700"/>
          <a:chExt cx="9134475" cy="39814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电功率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676650" y="1000125"/>
            <a:ext cx="5457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常见用电器功率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0" y="1704975"/>
            <a:ext cx="2247900" cy="2066925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1704975"/>
            <a:ext cx="2247900" cy="1533525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362700" y="1704975"/>
            <a:ext cx="2247900" cy="2066925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文本框 7"/>
          <p:cNvSpPr txBox="1"/>
          <p:nvPr/>
        </p:nvSpPr>
        <p:spPr>
          <a:xfrm>
            <a:off x="666750" y="3438525"/>
            <a:ext cx="8467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热水器约为2000W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524250" y="3981450"/>
            <a:ext cx="5610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电水壶约为1000W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600825" y="3981450"/>
            <a:ext cx="2533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电扇约为100W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638550"/>
          <a:chOff x="381000" y="266700"/>
          <a:chExt cx="9134475" cy="36385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电功率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648075" y="990600"/>
            <a:ext cx="5486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常见用电器功率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486150" y="1590675"/>
            <a:ext cx="2400300" cy="182880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1590675"/>
            <a:ext cx="2486025" cy="182880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75" y="1590675"/>
            <a:ext cx="2209800" cy="182880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文本框 7"/>
          <p:cNvSpPr txBox="1"/>
          <p:nvPr/>
        </p:nvSpPr>
        <p:spPr>
          <a:xfrm>
            <a:off x="1047750" y="3638550"/>
            <a:ext cx="8086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电视约为200W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676650" y="3638550"/>
            <a:ext cx="5457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空调约为1000W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96025" y="3638550"/>
            <a:ext cx="2838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洗衣机约为500W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505325"/>
          <a:chOff x="381000" y="266700"/>
          <a:chExt cx="9134475" cy="45053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电功率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648075" y="923925"/>
            <a:ext cx="5486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常见用电器功率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1628775"/>
            <a:ext cx="5067300" cy="287655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文本框 5"/>
          <p:cNvSpPr txBox="1"/>
          <p:nvPr/>
        </p:nvSpPr>
        <p:spPr>
          <a:xfrm>
            <a:off x="3667125" y="3238500"/>
            <a:ext cx="866775" cy="476250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810125"/>
          <a:chOff x="381000" y="266700"/>
          <a:chExt cx="9134475" cy="48101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电功率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738563" y="847725"/>
            <a:ext cx="5395913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常见用电器功率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600325" y="1619250"/>
            <a:ext cx="4276725" cy="3190875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文本框 5"/>
          <p:cNvSpPr txBox="1"/>
          <p:nvPr/>
        </p:nvSpPr>
        <p:spPr>
          <a:xfrm>
            <a:off x="6200775" y="2990850"/>
            <a:ext cx="685800" cy="476250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410075"/>
          <a:chOff x="381000" y="266700"/>
          <a:chExt cx="9134475" cy="44100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电功率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991225" y="2495550"/>
            <a:ext cx="2381250" cy="1914525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" name="文本框 4"/>
          <p:cNvSpPr txBox="1"/>
          <p:nvPr/>
        </p:nvSpPr>
        <p:spPr>
          <a:xfrm>
            <a:off x="628650" y="952500"/>
            <a:ext cx="7781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666666">
                    <a:alpha val="100000"/>
                  </a:srgbClr>
                </a:solidFill>
                <a:latin typeface="微软雅黑"/>
              </a:rPr>
              <a:t>　　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农田灌溉时用来带动水泵的电动机，功率大约在几千瓦到几十千瓦之间；大型发电站的发电功率可达一百万千瓦以上。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667250" y="3286125"/>
            <a:ext cx="4467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电动机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5133975"/>
          <a:chOff x="381000" y="266700"/>
          <a:chExt cx="9134475" cy="51339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电功率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276600" y="657225"/>
            <a:ext cx="5857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比较电功率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28650" y="1190625"/>
          <a:ext cx="5553076" cy="1428750"/>
        </p:xfrm>
        <a:graphic>
          <a:graphicData uri="http://schemas.openxmlformats.org/drawingml/2006/table">
            <a:tbl>
              <a:tblPr firstRow="1" bandRow="1"/>
              <a:tblGrid>
                <a:gridCol w="2776538"/>
                <a:gridCol w="2776538"/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057275" y="1647825"/>
            <a:ext cx="8077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甲1s消耗电能8J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57275" y="2143125"/>
            <a:ext cx="8077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乙1s消耗电能5J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743325" y="1219200"/>
            <a:ext cx="5391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每秒消耗的电能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605338" y="1685925"/>
            <a:ext cx="4529138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8J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605338" y="2181225"/>
            <a:ext cx="4529138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5J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628650" y="2619375"/>
          <a:ext cx="5553076" cy="952500"/>
        </p:xfrm>
        <a:graphic>
          <a:graphicData uri="http://schemas.openxmlformats.org/drawingml/2006/table">
            <a:tbl>
              <a:tblPr firstRow="1" bandRow="1"/>
              <a:tblGrid>
                <a:gridCol w="2776538"/>
                <a:gridCol w="2776538"/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4605338" y="2628900"/>
            <a:ext cx="4529138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5J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533900" y="3114675"/>
            <a:ext cx="4600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10J</a:t>
            </a:r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628650" y="3571875"/>
          <a:ext cx="5553076" cy="952500"/>
        </p:xfrm>
        <a:graphic>
          <a:graphicData uri="http://schemas.openxmlformats.org/drawingml/2006/table">
            <a:tbl>
              <a:tblPr firstRow="1" bandRow="1"/>
              <a:tblGrid>
                <a:gridCol w="2776538"/>
                <a:gridCol w="2776538"/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990600" y="3581400"/>
            <a:ext cx="8143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甲2s消耗电能16J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90600" y="4067175"/>
            <a:ext cx="8143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乙4s消耗电能20J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605338" y="3581400"/>
            <a:ext cx="4529138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8J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605338" y="4067175"/>
            <a:ext cx="4529138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5J</a:t>
            </a:r>
          </a:p>
        </p:txBody>
      </p:sp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6162675" y="1190625"/>
          <a:ext cx="2066925" cy="3333750"/>
        </p:xfrm>
        <a:graphic>
          <a:graphicData uri="http://schemas.openxmlformats.org/drawingml/2006/table">
            <a:tbl>
              <a:tblPr firstRow="1" bandRow="1"/>
              <a:tblGrid>
                <a:gridCol w="2066925"/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6343650" y="1219200"/>
            <a:ext cx="2790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消耗电能快慢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058025" y="1685925"/>
            <a:ext cx="2076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快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058025" y="2181225"/>
            <a:ext cx="2076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慢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058025" y="2628900"/>
            <a:ext cx="2076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慢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058025" y="3114675"/>
            <a:ext cx="2076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快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058025" y="3581400"/>
            <a:ext cx="2076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快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058025" y="4067175"/>
            <a:ext cx="2076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慢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619375" y="3581400"/>
            <a:ext cx="5086350" cy="99060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28" name="文本框 27"/>
          <p:cNvSpPr txBox="1"/>
          <p:nvPr/>
        </p:nvSpPr>
        <p:spPr>
          <a:xfrm>
            <a:off x="3867150" y="4686300"/>
            <a:ext cx="5267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消耗电能快慢与消耗的电能多少无关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790950" y="4714875"/>
            <a:ext cx="4743450" cy="41910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30" name="图片 2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4524375"/>
            <a:ext cx="371475" cy="238125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900113" y="1219200"/>
            <a:ext cx="8234363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电灯消耗电能情况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990600" y="2628900"/>
            <a:ext cx="8143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甲2s消耗电能10J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990600" y="3114675"/>
            <a:ext cx="8143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乙1s消耗电能10J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29" grpId="0" animBg="1"/>
      <p:bldP spid="30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371975"/>
          <a:chOff x="381000" y="266700"/>
          <a:chExt cx="9134475" cy="43719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电功率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8286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3．定义：如果在t这么长的时间内电流做功为W，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47750" y="1219200"/>
            <a:ext cx="8086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那么，电功率P 就是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04925" y="1876425"/>
            <a:ext cx="1095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828800"/>
            <a:ext cx="857250" cy="95964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71575" y="1876425"/>
            <a:ext cx="1114425" cy="8191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9" name="文本框 8"/>
          <p:cNvSpPr txBox="1"/>
          <p:nvPr/>
        </p:nvSpPr>
        <p:spPr>
          <a:xfrm>
            <a:off x="3162300" y="1704975"/>
            <a:ext cx="5972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W ——焦耳（J）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162300" y="2105025"/>
            <a:ext cx="5972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t   —— 秒（s）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162300" y="2533650"/>
            <a:ext cx="5972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P  ——瓦特（W）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47750" y="3048000"/>
            <a:ext cx="8086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又因为W=UIt，则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333500" y="3724275"/>
            <a:ext cx="7800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P=UI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171575" y="3714750"/>
            <a:ext cx="1123950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5" name="文本框 14"/>
          <p:cNvSpPr txBox="1"/>
          <p:nvPr/>
        </p:nvSpPr>
        <p:spPr>
          <a:xfrm>
            <a:off x="3162300" y="3590925"/>
            <a:ext cx="5972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U ——伏特（V）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62300" y="3981450"/>
            <a:ext cx="5972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I  ——安培（A）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162300" y="4371975"/>
            <a:ext cx="5972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P ——瓦特（W）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1009650" y="790575"/>
          <a:ext cx="9134475" cy="3638550"/>
          <a:chOff x="1009650" y="790575"/>
          <a:chExt cx="9134475" cy="363855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809625"/>
            <a:ext cx="419100" cy="4191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04950" y="790575"/>
            <a:ext cx="5467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小红在3s内跑了15m，小明在2s内跑了12m.
谁跑得多些?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504950" y="2105025"/>
            <a:ext cx="7629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小红，跑了15m。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04950" y="2876550"/>
            <a:ext cx="7629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谁跑得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快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些？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04950" y="3638550"/>
            <a:ext cx="7629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t/>
            </a:r>
            <a:br/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小明，他每秒跑6m，小红每秒只跑5m。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369469"/>
          <a:chOff x="381000" y="266700"/>
          <a:chExt cx="9134475" cy="3369469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电功率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43175" y="1028700"/>
            <a:ext cx="6591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有关电功率计算的导出公式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057525" y="1876425"/>
            <a:ext cx="6076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P=UI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057525" y="2457450"/>
            <a:ext cx="895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00" y="2409825"/>
            <a:ext cx="704850" cy="959644"/>
          </a:xfrm>
          <a:prstGeom prst="rect">
            <a:avLst/>
          </a:prstGeom>
        </p:spPr>
      </p:pic>
      <p:pic>
        <p:nvPicPr>
          <p:cNvPr id="8" name="图片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981450" y="2000250"/>
            <a:ext cx="85725" cy="1114425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162550" y="2000250"/>
            <a:ext cx="85725" cy="1114425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50" y="2476500"/>
            <a:ext cx="952500" cy="1333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353050" y="1695450"/>
            <a:ext cx="1066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2" name="图片 11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305425" y="1647825"/>
            <a:ext cx="866775" cy="95964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353050" y="2724150"/>
            <a:ext cx="962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4" name="图片 13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305425" y="2676525"/>
            <a:ext cx="931069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905375"/>
          <a:chOff x="381000" y="266700"/>
          <a:chExt cx="9134475" cy="49053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电功率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647950" y="590550"/>
            <a:ext cx="6486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用类比的方法来学习电功率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009650" y="1066800"/>
          <a:ext cx="6638925" cy="476250"/>
        </p:xfrm>
        <a:graphic>
          <a:graphicData uri="http://schemas.openxmlformats.org/drawingml/2006/table">
            <a:tbl>
              <a:tblPr firstRow="1" bandRow="1"/>
              <a:tblGrid>
                <a:gridCol w="2212975"/>
                <a:gridCol w="2212975"/>
                <a:gridCol w="2212975"/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000125" y="1543050"/>
          <a:ext cx="6638925" cy="3362325"/>
        </p:xfrm>
        <a:graphic>
          <a:graphicData uri="http://schemas.openxmlformats.org/drawingml/2006/table">
            <a:tbl>
              <a:tblPr firstRow="1" bandRow="1"/>
              <a:tblGrid>
                <a:gridCol w="2212975"/>
                <a:gridCol w="2212975"/>
                <a:gridCol w="2212975"/>
              </a:tblGrid>
              <a:tr h="840581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840581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840581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840581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3419475" y="1533525"/>
            <a:ext cx="1781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表示物体运动快慢的物理量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662613" y="1533525"/>
            <a:ext cx="1724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表示电流做功快慢的物理量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029075" y="1095375"/>
            <a:ext cx="5105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速度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096000" y="1095375"/>
            <a:ext cx="3038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电功率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33525" y="1747838"/>
            <a:ext cx="7600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物理意义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819275" y="2590800"/>
            <a:ext cx="7315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定义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676400" y="3409950"/>
            <a:ext cx="7458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定义式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819275" y="4238625"/>
            <a:ext cx="7315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单位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314700" y="2590800"/>
            <a:ext cx="5819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路程与时间之比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524500" y="2590800"/>
            <a:ext cx="3609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电功与时间之比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886200" y="3209925"/>
            <a:ext cx="857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8" name="图片 1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838575" y="3162300"/>
            <a:ext cx="657225" cy="959644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910263" y="3209925"/>
            <a:ext cx="1228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0" name="图片 1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862638" y="3162300"/>
            <a:ext cx="857250" cy="959644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086225" y="4238625"/>
            <a:ext cx="5048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m/s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924550" y="4238625"/>
            <a:ext cx="3209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W（J/s）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343275"/>
          <a:chOff x="381000" y="266700"/>
          <a:chExt cx="9134475" cy="33432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9810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一盏电灯5秒钟消耗电能200焦，则该灯的电功率是多大？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76325" y="1895475"/>
            <a:ext cx="8058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解：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219325" y="1895475"/>
            <a:ext cx="6915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W=200J     t=5s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219325" y="2428875"/>
            <a:ext cx="3000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2381250"/>
            <a:ext cx="2538413" cy="9620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219325" y="3333750"/>
            <a:ext cx="6915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答：该电灯的电功率是40瓦。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2762250"/>
          <a:chOff x="381000" y="266700"/>
          <a:chExt cx="9134475" cy="27622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0858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某用电器每分钟消耗3600焦的电能其电功率为_______。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27622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P＝W／t=3600J/60s=60W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524625" y="1123950"/>
            <a:ext cx="2609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60W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47650"/>
          <a:ext cx="9134475" cy="3533775"/>
          <a:chOff x="381000" y="247650"/>
          <a:chExt cx="9134475" cy="35337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476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952500"/>
            <a:ext cx="7867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如图所示小灯泡两端电压是６V，通过电流是２A，这时小灯泡的电功率是多少？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124075"/>
            <a:ext cx="2790825" cy="14097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28650" y="22764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解：根据P=UI 得：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90650" y="2962275"/>
            <a:ext cx="7743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P=UI=6V×2A=12W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524375"/>
          <a:chOff x="381000" y="266700"/>
          <a:chExt cx="9134475" cy="45243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19125" y="266700"/>
            <a:ext cx="8515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“千瓦时”的来历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19125" y="876300"/>
            <a:ext cx="8515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kW · h 和kW是两个不同物理量的单位。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47800" y="1628775"/>
            <a:ext cx="7686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W = Pt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152775" y="1628775"/>
            <a:ext cx="5981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（1</a:t>
            </a: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J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=1</a:t>
            </a: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W·s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19125" y="2190750"/>
            <a:ext cx="7724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如果P和t的单位分别用kW、h，那么它们相乘之后，就得到电能的另一个单位：千瓦时（度）。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09625" y="3571875"/>
            <a:ext cx="7496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1千瓦时可以看作功率为1 kW的用电器使用1 h所消耗的电能。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19125" y="3533775"/>
            <a:ext cx="7620000" cy="990600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5029200"/>
          <a:chOff x="381000" y="266700"/>
          <a:chExt cx="9134475" cy="50292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“千瓦时”的来历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95425" y="809625"/>
            <a:ext cx="1038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762000"/>
            <a:ext cx="857250" cy="959644"/>
          </a:xfrm>
          <a:prstGeom prst="rect">
            <a:avLst/>
          </a:prstGeom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676525" y="1147763"/>
            <a:ext cx="1362075" cy="2000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476750" y="1000125"/>
            <a:ext cx="4657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已知w和t，求P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29125" y="990600"/>
            <a:ext cx="2295525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9" name="文本框 8"/>
          <p:cNvSpPr txBox="1"/>
          <p:nvPr/>
        </p:nvSpPr>
        <p:spPr>
          <a:xfrm>
            <a:off x="1495425" y="1790700"/>
            <a:ext cx="7639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W=Pt</a:t>
            </a:r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676525" y="1919288"/>
            <a:ext cx="1362075" cy="200025"/>
          </a:xfrm>
          <a:prstGeom prst="rect">
            <a:avLst/>
          </a:prstGeom>
        </p:spPr>
      </p:pic>
      <p:pic>
        <p:nvPicPr>
          <p:cNvPr id="11" name="图片 1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676525" y="2733675"/>
            <a:ext cx="1362075" cy="2000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476750" y="1771650"/>
            <a:ext cx="2295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已知P 和t，求W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495425" y="2362200"/>
            <a:ext cx="1085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4" name="图片 1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2314575"/>
            <a:ext cx="781050" cy="959644"/>
          </a:xfrm>
          <a:prstGeom prst="rect">
            <a:avLst/>
          </a:prstGeom>
        </p:spPr>
      </p:pic>
      <p:pic>
        <p:nvPicPr>
          <p:cNvPr id="15" name="图片 1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90625" y="1028700"/>
            <a:ext cx="171450" cy="200025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476750" y="2571750"/>
            <a:ext cx="2219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已知W 和P，求t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28650" y="31242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两套匹配单位：</a:t>
            </a:r>
          </a:p>
        </p:txBody>
      </p: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628650" y="3600450"/>
          <a:ext cx="6505575" cy="1428750"/>
        </p:xfrm>
        <a:graphic>
          <a:graphicData uri="http://schemas.openxmlformats.org/drawingml/2006/table">
            <a:tbl>
              <a:tblPr firstRow="1" bandRow="1"/>
              <a:tblGrid>
                <a:gridCol w="1626394"/>
                <a:gridCol w="1626394"/>
                <a:gridCol w="1626394"/>
                <a:gridCol w="1626394"/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2686050" y="3609975"/>
            <a:ext cx="6448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电功率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391025" y="3609975"/>
            <a:ext cx="4743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时间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057900" y="3609975"/>
            <a:ext cx="3076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电功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967038" y="4095750"/>
            <a:ext cx="6167438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W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362075" y="4095750"/>
            <a:ext cx="7772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352550" y="4581525"/>
            <a:ext cx="7781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429125" y="1781175"/>
            <a:ext cx="2295525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26" name="文本框 25"/>
          <p:cNvSpPr txBox="1"/>
          <p:nvPr/>
        </p:nvSpPr>
        <p:spPr>
          <a:xfrm>
            <a:off x="4429125" y="2581275"/>
            <a:ext cx="2295525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27" name="文本框 26"/>
          <p:cNvSpPr txBox="1"/>
          <p:nvPr/>
        </p:nvSpPr>
        <p:spPr>
          <a:xfrm>
            <a:off x="4619625" y="4095750"/>
            <a:ext cx="4514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s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767388" y="4095750"/>
            <a:ext cx="3367088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J（W·s）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881313" y="4581525"/>
            <a:ext cx="6253163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kW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581525" y="4581525"/>
            <a:ext cx="4552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h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000500" y="2381250"/>
            <a:ext cx="5133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32" name="文本框 31"/>
          <p:cNvSpPr txBox="1"/>
          <p:nvPr/>
        </p:nvSpPr>
        <p:spPr>
          <a:xfrm>
            <a:off x="6000750" y="4581525"/>
            <a:ext cx="3133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kW·h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/>
      <p:bldP spid="28" grpId="0"/>
      <p:bldP spid="29" grpId="0"/>
      <p:bldP spid="30" grpId="0"/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352800"/>
          <a:chOff x="381000" y="266700"/>
          <a:chExt cx="9134475" cy="33528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电功率和电功的区别和联系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90600" y="971550"/>
            <a:ext cx="7448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电功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是表示电流所</a:t>
            </a: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做的功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，同时还可以表示为电路中所</a:t>
            </a: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消耗的电能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的多少。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047750"/>
            <a:ext cx="323850" cy="3238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00500" y="2381250"/>
            <a:ext cx="5133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7" name="文本框 6"/>
          <p:cNvSpPr txBox="1"/>
          <p:nvPr/>
        </p:nvSpPr>
        <p:spPr>
          <a:xfrm>
            <a:off x="990600" y="1943100"/>
            <a:ext cx="7524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电功率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等于电功与所用时间的比值，表示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电能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所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消耗快慢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的物理量。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81075" y="2952750"/>
            <a:ext cx="8153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电功率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的大小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与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做功的多少无关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。</a:t>
            </a:r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009775"/>
            <a:ext cx="323850" cy="323850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3028950"/>
            <a:ext cx="323850" cy="323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9134475" cy="4819650"/>
          <a:chOff x="285750" y="285750"/>
          <a:chExt cx="9134475" cy="481965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47775" y="1114425"/>
            <a:ext cx="7886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1kw的电灯正常发光1小时消耗电能多少焦？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323975" y="1714500"/>
            <a:ext cx="5505450" cy="31051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47825" y="590550"/>
            <a:ext cx="1905000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666875" y="1019175"/>
            <a:ext cx="371475" cy="2381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95450" y="571500"/>
            <a:ext cx="1866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4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千瓦、瓦</a:t>
            </a:r>
            <a:r>
              <a:rPr lang="en-US" sz="14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是电功率的单位。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219700" y="3771900"/>
            <a:ext cx="1857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4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千瓦时</a:t>
            </a:r>
            <a:r>
              <a:rPr lang="en-US" sz="14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是电功和电能的单位。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200650" y="3800475"/>
            <a:ext cx="1905000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4248150"/>
            <a:ext cx="504825" cy="323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  <p:bldP spid="9" grpId="0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9134475" cy="2571750"/>
          <a:chOff x="285750" y="285750"/>
          <a:chExt cx="9134475" cy="257175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38300" y="1114425"/>
            <a:ext cx="7496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 度电可以供 40 W 的灯泡工作多长时间？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000500" y="2381250"/>
            <a:ext cx="5133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4191000" y="2571750"/>
            <a:ext cx="4943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7219950" y="1114425"/>
            <a:ext cx="1914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25 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1038225" y="714375"/>
          <a:ext cx="9134475" cy="3429000"/>
          <a:chOff x="1038225" y="714375"/>
          <a:chExt cx="9134475" cy="342900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723900"/>
            <a:ext cx="419100" cy="4191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85900" y="714375"/>
            <a:ext cx="7077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电流通过洗衣机的电动机，通电半小时做功180000焦；电流通过公共电车的电动机，通电2秒钟做功120000焦。
问：①电流通过哪个电动机做功多？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333625" y="2257425"/>
            <a:ext cx="6800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洗衣机做功多。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038350" y="2828925"/>
            <a:ext cx="7096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②电流通过哪个电动机做功快呢？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333625" y="3429000"/>
            <a:ext cx="6800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电车做功快。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9134475" cy="1609725"/>
          <a:chOff x="285750" y="285750"/>
          <a:chExt cx="9134475" cy="1609725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04925" y="1047750"/>
            <a:ext cx="7829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一台电视机 5 h 耗电 1 度，这台电视机的功率是多少?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115175" y="1609725"/>
            <a:ext cx="2019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200 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9134475" cy="3486150"/>
          <a:chOff x="285750" y="285750"/>
          <a:chExt cx="9134475" cy="348615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09650" y="1047750"/>
            <a:ext cx="7677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一位电视记者在讲到某工厂上半年共节约电5 000 kW · h 的时候，手举一只理发用电吹风机说：“我这只电吹风是 500 瓦的，也就是 0.5 千瓦，这个工厂节省的电力可以开动 10 000 个这样的电吹风”。这位记者错在哪里?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09700" y="3486150"/>
            <a:ext cx="7724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　　这位记者的说法混淆了电能和电功率概念。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314825"/>
          <a:chOff x="381000" y="266700"/>
          <a:chExt cx="9134475" cy="43148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额定电压 额定功率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19125" y="838200"/>
            <a:ext cx="7448550" cy="85725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将两只灯泡“PZ 220 100W”和“PZ 220  40W”先后并联和串联接入家庭电路中，观察灯泡的发光情况。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1895475"/>
            <a:ext cx="1685925" cy="1895475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771775" y="1895475"/>
            <a:ext cx="1685925" cy="1895475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文本框 6"/>
          <p:cNvSpPr txBox="1"/>
          <p:nvPr/>
        </p:nvSpPr>
        <p:spPr>
          <a:xfrm>
            <a:off x="4876800" y="1962150"/>
            <a:ext cx="3228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现象：在并联电路中更亮的灯泡，在串联电路中反而变暗。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19125" y="4314825"/>
            <a:ext cx="8515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结论：灯泡的亮暗程度是由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实际功率</a:t>
            </a: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的大小决定的。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371975"/>
          <a:chOff x="381000" y="266700"/>
          <a:chExt cx="9134475" cy="43719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额定电压 额定功率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8572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1．额定电压：用电器正常工作时的电压。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13144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2．额定功率：用电器在额定电压下工作时的功率。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0" y="17335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3．实际电压：实际加在用电器两端的电压。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8650" y="21526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4．实际功率：用电器在实际电压下工作时的功率。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029450" y="881063"/>
            <a:ext cx="514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981825" y="833438"/>
            <a:ext cx="485775" cy="53101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029450" y="1338263"/>
            <a:ext cx="495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1" name="图片 1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981825" y="1290638"/>
            <a:ext cx="485775" cy="53101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029450" y="1757363"/>
            <a:ext cx="504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3" name="图片 1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981825" y="1709738"/>
            <a:ext cx="485775" cy="531019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029450" y="2176463"/>
            <a:ext cx="695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5" name="图片 1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981825" y="2128838"/>
            <a:ext cx="485775" cy="531019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000125" y="2981325"/>
            <a:ext cx="6753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7" name="图片 16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952500" y="2933700"/>
            <a:ext cx="4931569" cy="5334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000125" y="3419475"/>
            <a:ext cx="6105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9" name="图片 18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952500" y="3371850"/>
            <a:ext cx="4760119" cy="53340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000125" y="3886200"/>
            <a:ext cx="6153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21" name="图片 20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952500" y="3838575"/>
            <a:ext cx="5331619" cy="5334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81025" y="2943225"/>
            <a:ext cx="6962775" cy="1419225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314825"/>
          <a:chOff x="381000" y="266700"/>
          <a:chExt cx="9134475" cy="43148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额定电压 额定功率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95375" y="942975"/>
            <a:ext cx="7391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取一个标有“2.5 V   0.5 W”的电灯泡。把它接在2.5 V的电路中，它正常发光。把它分别接在1.5V 和3V 的电路中，观察并比较它们的亮度。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781050"/>
            <a:ext cx="371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演示实验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09675" y="2371725"/>
            <a:ext cx="7162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现象：在电压为2.5 V时，灯泡正常发光；在低于2.5 V时，灯泡发光暗淡；在高于3 V时，灯泡强烈发光。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90625" y="3495675"/>
            <a:ext cx="7943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说明用电器消耗的电功率随着它两端电压的改变而改变。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95375" y="4314825"/>
            <a:ext cx="8039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额定功率只有一个，实际功率随实际电压的变化而变化。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95375" y="2400300"/>
            <a:ext cx="7172325" cy="904875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0" name="文本框 9"/>
          <p:cNvSpPr txBox="1"/>
          <p:nvPr/>
        </p:nvSpPr>
        <p:spPr>
          <a:xfrm>
            <a:off x="1095375" y="3505200"/>
            <a:ext cx="7172325" cy="476250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305300"/>
          <a:chOff x="381000" y="266700"/>
          <a:chExt cx="9134475" cy="43053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额定电压 额定功率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47800" y="1133475"/>
            <a:ext cx="7686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观察白炽灯泡和洗衣机的铭牌，理解其中的含义。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2019300"/>
            <a:ext cx="3238500" cy="228600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019300"/>
            <a:ext cx="3238500" cy="228600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文本框 6"/>
          <p:cNvSpPr txBox="1"/>
          <p:nvPr/>
        </p:nvSpPr>
        <p:spPr>
          <a:xfrm>
            <a:off x="781050" y="1628775"/>
            <a:ext cx="2295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PZ是普通照明灯泡中“普”和“照”的汉语拼音的第一个字母，表示灯泡的型号。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95325" y="1647825"/>
            <a:ext cx="2457450" cy="1343025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095625" y="2781300"/>
            <a:ext cx="323850" cy="123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581525"/>
          <a:chOff x="381000" y="266700"/>
          <a:chExt cx="9134475" cy="45815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额定电压 额定功率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923925"/>
            <a:ext cx="1647825" cy="121920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660650" y="923925"/>
            <a:ext cx="1647825" cy="121920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640263" y="923925"/>
            <a:ext cx="1647825" cy="121920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923925"/>
            <a:ext cx="1647825" cy="121920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981575" y="2419350"/>
            <a:ext cx="3295650" cy="1457325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图片 8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76275" y="2419350"/>
            <a:ext cx="3295650" cy="1457325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" name="文本框 9"/>
          <p:cNvSpPr txBox="1"/>
          <p:nvPr/>
        </p:nvSpPr>
        <p:spPr>
          <a:xfrm>
            <a:off x="1085850" y="4114800"/>
            <a:ext cx="8048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这些来自生活的铭牌标示的是什么电压、什么功率？
谈谈你对额定功率和实际功率的认识？</a:t>
            </a:r>
          </a:p>
        </p:txBody>
      </p:sp>
      <p:pic>
        <p:nvPicPr>
          <p:cNvPr id="11" name="图片 10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628650" y="4162425"/>
            <a:ext cx="419100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648200"/>
          <a:chOff x="381000" y="266700"/>
          <a:chExt cx="9134475" cy="46482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额定电压 额定功率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904875"/>
            <a:ext cx="3057525" cy="2600325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705225" y="3190875"/>
            <a:ext cx="3943350" cy="1457325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600575"/>
          <a:chOff x="381000" y="266700"/>
          <a:chExt cx="9134475" cy="46005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额定电压 额定功率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942975"/>
            <a:ext cx="3533775" cy="228600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75" y="3171825"/>
            <a:ext cx="4076700" cy="142875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924300"/>
          <a:chOff x="381000" y="266700"/>
          <a:chExt cx="9134475" cy="39243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额定电压 额定功率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43000" y="923925"/>
            <a:ext cx="7991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标有“220V  100W”的灯在任何电压下功率都是100W吗？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962025"/>
            <a:ext cx="419100" cy="4191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43000" y="1676400"/>
            <a:ext cx="7991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只有当该灯两端电压是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220V</a:t>
            </a: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时，灯的功率才是</a:t>
            </a: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100W</a:t>
            </a: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43000" y="3467100"/>
            <a:ext cx="7991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额定电压：用电器正常工作时的电压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381375" y="2286000"/>
            <a:ext cx="5753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额定电压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429375" y="2286000"/>
            <a:ext cx="2705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额定功率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305175" y="2295525"/>
            <a:ext cx="1323975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11" name="图片 1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0" y="2114550"/>
            <a:ext cx="371475" cy="2381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353175" y="2305050"/>
            <a:ext cx="1304925" cy="47625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13" name="图片 1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75" y="2124075"/>
            <a:ext cx="371475" cy="23812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143000" y="3924300"/>
            <a:ext cx="7991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额定功率：用电器在额定电压下的功率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/>
      <p:bldP spid="12" grpId="0" animBg="1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952500" y="647700"/>
          <a:ext cx="9134475" cy="4629150"/>
          <a:chOff x="952500" y="647700"/>
          <a:chExt cx="9134475" cy="462915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676275"/>
            <a:ext cx="419100" cy="4191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47800" y="647700"/>
            <a:ext cx="6734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家用空调和节能灯，在通电时间相同 时，哪一个消耗的电能更多？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47800" y="1695450"/>
            <a:ext cx="6800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空调。因为家用空调和节能灯，在通电时间相同时，空调使电能表转盘转的更多。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2790825"/>
            <a:ext cx="419100" cy="4191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28750" y="2771775"/>
            <a:ext cx="6934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若家用空调和节能灯，都要消耗1度电，那么哪一个消耗电能更快些？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28750" y="3743325"/>
            <a:ext cx="7010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空调。因为一度电可以使15瓦节能灯工作约66小时，而只可供空调使用1小时。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352800" y="4629150"/>
            <a:ext cx="5781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空调消耗电能更快。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962400"/>
          <a:chOff x="381000" y="266700"/>
          <a:chExt cx="9134475" cy="39624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771525"/>
            <a:ext cx="7553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一种彩色灯泡的额定电压是36 V，要接在220 V的电路中，要串联多少个这种灯泡才行?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39624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因不能超过额定电压，所以应该串联7个这种灯泡。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0" y="21621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解：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305050" y="2505075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5" y="2457450"/>
            <a:ext cx="1795463" cy="962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810000"/>
          <a:chOff x="381000" y="266700"/>
          <a:chExt cx="9134475" cy="38100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电功率的测量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9144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 1、电功率P 和电流I、电压U之间的关系是：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600450" y="1323975"/>
            <a:ext cx="5534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P=UI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52525" y="1800225"/>
            <a:ext cx="7981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符号的意义及单位: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762125" y="2209800"/>
            <a:ext cx="7372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P 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——功率——瓦特（</a:t>
            </a: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W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62125" y="2724150"/>
            <a:ext cx="7372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U 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——电压——伏特（</a:t>
            </a: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V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762125" y="3295650"/>
            <a:ext cx="7372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I 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——电流——安培（</a:t>
            </a: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A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8650" y="3810000"/>
            <a:ext cx="76866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注意：使用这个公式时，只有电流、电压的单位是A、V 时，所得功率的单位才是W（瓦特）。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162300"/>
          <a:chOff x="381000" y="266700"/>
          <a:chExt cx="9134475" cy="31623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电功率的测量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96202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2、测量的方法：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1619250"/>
            <a:ext cx="6724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因此，我们只要测出用电器两端的_______，以及流过用电器的_______，就可以计算出该用电器的电功率。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733550" y="3162300"/>
            <a:ext cx="7400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也叫：伏安法</a:t>
            </a: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（P=UI）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测电功率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05400" y="1619250"/>
            <a:ext cx="4029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电压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81200" y="2047875"/>
            <a:ext cx="7153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电流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676650"/>
          <a:chOff x="381000" y="266700"/>
          <a:chExt cx="9134475" cy="36766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课本例题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904875"/>
            <a:ext cx="7810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某电视机的电功率是150 W，每天使用3 h，一个月用电多少千瓦时? （按30天计算）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0" y="199072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解：P=150W = 0.15 kW　　t = 3 h×30 = 90 h　　由P=W /t 变形，得W = Pt一个月内消耗的电能是
　　W = Pt = 0.15 kW×90 h = 13.5 kW · h答：一个月用电13.5 kW · h。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752600"/>
            <a:ext cx="3429000" cy="192405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1076325"/>
          <a:chOff x="381000" y="266700"/>
          <a:chExt cx="9134475" cy="10763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076325"/>
            <a:ext cx="7600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1.一只电热水壶的铭牌上标着"220 V 1000W"的字样，它正常工作时，电流是多少？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1038225"/>
          <a:chOff x="381000" y="266700"/>
          <a:chExt cx="9134475" cy="10382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09600" y="266700"/>
            <a:ext cx="8524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9600" y="1038225"/>
            <a:ext cx="8524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2.一盏电灯25h耗电1kW•h，这盏电灯的电功率是多少？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1076325"/>
          <a:chOff x="381000" y="266700"/>
          <a:chExt cx="9134475" cy="10763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1076325"/>
            <a:ext cx="7800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3.一个“220V  800W”的电炉，正常工作时电阻丝的电阻有多大？假如电路中的电压降到200V，电阻丝的电阻不变，这时电炉的实际功率有多大？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1495425"/>
          <a:chOff x="381000" y="266700"/>
          <a:chExt cx="9134475" cy="149542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课本练习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19125" y="990600"/>
            <a:ext cx="7981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4.某次雷电的平均电流约             ，电压约             ，放电时间0.001s。这次雷电的功率约多少千瓦？释放多少能量？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743325" y="1009650"/>
            <a:ext cx="1143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00" y="962025"/>
            <a:ext cx="1009650" cy="53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019800" y="1009650"/>
            <a:ext cx="1095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972175" y="962025"/>
            <a:ext cx="1016794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752975"/>
          <a:chOff x="381000" y="266700"/>
          <a:chExt cx="9134475" cy="47529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总结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95425" y="1095375"/>
            <a:ext cx="352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电功率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324100" y="342900"/>
            <a:ext cx="695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物理意义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324100" y="1276350"/>
            <a:ext cx="6810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大小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324100" y="1895475"/>
            <a:ext cx="6810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公式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324100" y="2638425"/>
            <a:ext cx="6810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单位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371975" y="2085975"/>
            <a:ext cx="4762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10" name="文本框 9"/>
          <p:cNvSpPr txBox="1"/>
          <p:nvPr/>
        </p:nvSpPr>
        <p:spPr>
          <a:xfrm>
            <a:off x="3457575" y="552450"/>
            <a:ext cx="5676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电流做功______的物理量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457575" y="1276350"/>
            <a:ext cx="5676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等于___秒内消耗的电能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457575" y="1657350"/>
            <a:ext cx="1076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3" name="图片 1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409950" y="1609725"/>
            <a:ext cx="857250" cy="959644"/>
          </a:xfrm>
          <a:prstGeom prst="rect">
            <a:avLst/>
          </a:prstGeom>
        </p:spPr>
      </p:pic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1495425" y="3324225"/>
          <a:ext cx="6276975" cy="1428750"/>
        </p:xfrm>
        <a:graphic>
          <a:graphicData uri="http://schemas.openxmlformats.org/drawingml/2006/table">
            <a:tbl>
              <a:tblPr firstRow="1" bandRow="1"/>
              <a:tblGrid>
                <a:gridCol w="2092325"/>
                <a:gridCol w="2092325"/>
                <a:gridCol w="2092325"/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fontAlgn="base"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" name="图片 1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171825" y="2590800"/>
            <a:ext cx="76200" cy="63817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457575" y="2390775"/>
            <a:ext cx="5676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瓦（W）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457575" y="2809875"/>
            <a:ext cx="5676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千瓦（kW）</a:t>
            </a:r>
          </a:p>
        </p:txBody>
      </p:sp>
      <p:pic>
        <p:nvPicPr>
          <p:cNvPr id="18" name="图片 1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990725" y="704850"/>
            <a:ext cx="152400" cy="20955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686300" y="552450"/>
            <a:ext cx="4448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快慢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171950" y="1276350"/>
            <a:ext cx="4962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1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266950" y="3343275"/>
            <a:ext cx="6867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电能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371975" y="3343275"/>
            <a:ext cx="4762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时间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329363" y="3343275"/>
            <a:ext cx="2805113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电功率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062163" y="3790950"/>
            <a:ext cx="7072313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焦（J）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495425" y="4286250"/>
            <a:ext cx="7639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千瓦时（kW·h）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362450" y="3790950"/>
            <a:ext cx="4772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秒(s)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181725" y="3790950"/>
            <a:ext cx="2952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瓦（W）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181475" y="4286250"/>
            <a:ext cx="4953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小时(h)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953125" y="4286250"/>
            <a:ext cx="3181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千瓦（kW）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998119"/>
          <a:chOff x="381000" y="266700"/>
          <a:chExt cx="9134475" cy="3998119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总结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95400" y="1038225"/>
            <a:ext cx="7839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公式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905000" y="1914525"/>
            <a:ext cx="1019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1866900"/>
            <a:ext cx="857250" cy="95964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838325" y="3057525"/>
            <a:ext cx="7296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W= UIt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10075" y="2495550"/>
            <a:ext cx="1076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P = UI</a:t>
            </a:r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038475" y="2171700"/>
            <a:ext cx="95250" cy="1095375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248025" y="2657475"/>
            <a:ext cx="942975" cy="1333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400550" y="3086100"/>
            <a:ext cx="876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2" name="图片 11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352925" y="3038475"/>
            <a:ext cx="704850" cy="95964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115175" y="2324100"/>
            <a:ext cx="1152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4" name="图片 13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067550" y="2276475"/>
            <a:ext cx="866775" cy="959644"/>
          </a:xfrm>
          <a:prstGeom prst="rect">
            <a:avLst/>
          </a:prstGeom>
        </p:spPr>
      </p:pic>
      <p:pic>
        <p:nvPicPr>
          <p:cNvPr id="15" name="图片 1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514975" y="2686050"/>
            <a:ext cx="85725" cy="1066800"/>
          </a:xfrm>
          <a:prstGeom prst="rect">
            <a:avLst/>
          </a:prstGeom>
        </p:spPr>
      </p:pic>
      <p:pic>
        <p:nvPicPr>
          <p:cNvPr id="16" name="图片 1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743575" y="3167063"/>
            <a:ext cx="809625" cy="114300"/>
          </a:xfrm>
          <a:prstGeom prst="rect">
            <a:avLst/>
          </a:prstGeom>
        </p:spPr>
      </p:pic>
      <p:pic>
        <p:nvPicPr>
          <p:cNvPr id="17" name="图片 16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772275" y="2681288"/>
            <a:ext cx="85725" cy="108585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115175" y="3467100"/>
            <a:ext cx="962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9" name="图片 18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7067550" y="3419475"/>
            <a:ext cx="931069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619125" y="323850"/>
          <a:ext cx="9134475" cy="4829175"/>
          <a:chOff x="619125" y="323850"/>
          <a:chExt cx="9134475" cy="4829175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838575" y="323850"/>
            <a:ext cx="4572000" cy="4038600"/>
          </a:xfrm>
          <a:prstGeom prst="rect">
            <a:avLst/>
          </a:prstGeom>
        </p:spPr>
      </p:pic>
      <p:pic>
        <p:nvPicPr>
          <p:cNvPr id="3" name="图片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323850"/>
            <a:ext cx="2743200" cy="17526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05050" y="1657350"/>
            <a:ext cx="638175" cy="409575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3848100" y="981075"/>
            <a:ext cx="3219450" cy="238125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7372350" y="1457325"/>
            <a:ext cx="1000125" cy="371475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7" name="文本框 6"/>
          <p:cNvSpPr txBox="1"/>
          <p:nvPr/>
        </p:nvSpPr>
        <p:spPr>
          <a:xfrm>
            <a:off x="7410450" y="1419225"/>
            <a:ext cx="1724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1300W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19125" y="2762250"/>
            <a:ext cx="3019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节能灯铭牌上是15W和空调铭牌上是1300W。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14400" y="3895725"/>
            <a:ext cx="2333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对应的数值越大，消耗电能越快。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476875" y="4391025"/>
            <a:ext cx="3657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空调铭牌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638300" y="2143125"/>
            <a:ext cx="7496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节能灯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00100" y="3914775"/>
            <a:ext cx="2371725" cy="914400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13" name="图片 1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848475" y="1390650"/>
            <a:ext cx="628650" cy="11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2933700"/>
          <a:chOff x="381000" y="266700"/>
          <a:chExt cx="9134475" cy="293370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复习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543050" y="971550"/>
            <a:ext cx="7591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电能的单位？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1000125"/>
            <a:ext cx="419100" cy="4191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43050" y="1600200"/>
            <a:ext cx="7591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焦耳（J）、千瓦时(kw·h) ---度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43050" y="2457450"/>
            <a:ext cx="7591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 kw·h（度）＝________J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552825" y="2447925"/>
            <a:ext cx="1171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400300"/>
            <a:ext cx="1052513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867275"/>
          <a:chOff x="381000" y="266700"/>
          <a:chExt cx="9134475" cy="4867275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复习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0" y="9144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测量电能的仪器－电能表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276975" y="390525"/>
            <a:ext cx="2228850" cy="15049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28650" y="15621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到目前已消耗电能_______度电</a:t>
            </a:r>
            <a:r>
              <a:rPr lang="en-US" sz="2300" u="none" spc="0">
                <a:solidFill>
                  <a:srgbClr val="666666">
                    <a:alpha val="100000"/>
                  </a:srgbClr>
                </a:solidFill>
                <a:latin typeface="微软雅黑"/>
              </a:rPr>
              <a:t>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8650" y="234315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220V—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表示这个电能表的额定电压是_____V　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8650" y="29622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10（20）A—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表示此电能表额定最大电流是___A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28650" y="35718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50Hz—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表示电能表是在___Hz的交流电路中使用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8650" y="4086225"/>
            <a:ext cx="7248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65E5E">
                    <a:alpha val="100000"/>
                  </a:srgbClr>
                </a:solidFill>
                <a:latin typeface="微软雅黑"/>
              </a:rPr>
              <a:t>1500r/ kWh—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表示每消耗1kWh的电能 ，电能表的转盘转_____转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067050" y="1590675"/>
            <a:ext cx="6067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823.6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400675" y="2381250"/>
            <a:ext cx="37338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220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067425" y="2962275"/>
            <a:ext cx="3067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20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619500" y="3571875"/>
            <a:ext cx="5514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50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76275" y="4524375"/>
            <a:ext cx="8458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1500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371850" y="4538663"/>
            <a:ext cx="5762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00">
                    <a:alpha val="100000"/>
                  </a:srgbClr>
                </a:solidFill>
                <a:latin typeface="微软雅黑"/>
              </a:rPr>
              <a:t>转盘转得快，说明做功快</a:t>
            </a:r>
          </a:p>
        </p:txBody>
      </p:sp>
      <p:pic>
        <p:nvPicPr>
          <p:cNvPr id="17" name="图片 1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924050" y="4667250"/>
            <a:ext cx="1362075" cy="20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781550"/>
          <a:chOff x="381000" y="266700"/>
          <a:chExt cx="9134475" cy="47815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电功率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14375" y="981075"/>
            <a:ext cx="7458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666666">
                    <a:alpha val="100000"/>
                  </a:srgbClr>
                </a:solidFill>
                <a:latin typeface="微软雅黑"/>
              </a:rPr>
              <a:t>　　</a:t>
            </a: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观察电能表，常常可以发现：表上的铝盘在使用一只节能灯时转得慢，在使用电热水器时转得快。说明铝盘转动的快慢与用电器的种类有关！这两种用电器有什么不同？下面我们来看它们的铭牌。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25" y="2495550"/>
            <a:ext cx="1976711" cy="228600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171950"/>
          <a:chOff x="381000" y="266700"/>
          <a:chExt cx="9134475" cy="4171950"/>
        </a:xfrm>
      </p:grpSpPr>
      <p:sp>
        <p:nvSpPr>
          <p:cNvPr id="2" name="文本框 1"/>
          <p:cNvSpPr txBox="1"/>
          <p:nvPr/>
        </p:nvSpPr>
        <p:spPr>
          <a:xfrm>
            <a:off x="381000" y="390525"/>
            <a:ext cx="57150" cy="3048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4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电功率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048000" y="552450"/>
            <a:ext cx="6086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灯泡和热水器铭牌图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00175" y="3733800"/>
            <a:ext cx="6962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节能灯上的“24W”和电热水器上的“2 200W”的字样是什么意思?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019550" y="1219200"/>
            <a:ext cx="3438525" cy="192405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33525" y="1219200"/>
            <a:ext cx="1676400" cy="1924050"/>
          </a:xfrm>
          <a:prstGeom prst="rect">
            <a:avLst/>
          </a:prstGeom>
          <a:ln w="63500" cap="flat" cmpd="sng" algn="ctr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文本框 7"/>
          <p:cNvSpPr txBox="1"/>
          <p:nvPr/>
        </p:nvSpPr>
        <p:spPr>
          <a:xfrm>
            <a:off x="4000500" y="2381250"/>
            <a:ext cx="5133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9" name="文本框 8"/>
          <p:cNvSpPr txBox="1"/>
          <p:nvPr/>
        </p:nvSpPr>
        <p:spPr>
          <a:xfrm>
            <a:off x="1895475" y="3190875"/>
            <a:ext cx="7239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节能灯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229225" y="3190875"/>
            <a:ext cx="3905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热水器</a:t>
            </a:r>
          </a:p>
        </p:txBody>
      </p:sp>
      <p:pic>
        <p:nvPicPr>
          <p:cNvPr id="11" name="图片 10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85825" y="3752850"/>
            <a:ext cx="419100" cy="41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theme/theme1.xml><?xml version="1.0" encoding="utf-8"?>
<a:theme xmlns:a="http://schemas.openxmlformats.org/drawingml/2006/main" name="Theme43">
  <a:themeElements>
    <a:clrScheme name="Theme4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899</Words>
  <Application>Microsoft Office PowerPoint</Application>
  <PresentationFormat>全屏显示(16:9)</PresentationFormat>
  <Paragraphs>274</Paragraphs>
  <Slides>49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50" baseType="lpstr">
      <vt:lpstr>Theme43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十八章第二节：电功率</dc:title>
  <dc:subject/>
  <dc:creator>Unknown Creator</dc:creator>
  <cp:keywords/>
  <dc:description/>
  <cp:lastModifiedBy>User</cp:lastModifiedBy>
  <cp:revision>3</cp:revision>
  <dcterms:created xsi:type="dcterms:W3CDTF">2019-12-06T08:50:29Z</dcterms:created>
  <dcterms:modified xsi:type="dcterms:W3CDTF">2020-02-16T03:09:11Z</dcterms:modified>
  <cp:category/>
</cp:coreProperties>
</file>