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embeddings/oleObject1.bin" ContentType="application/vnd.openxmlformats-officedocument.oleObject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activeX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activeX/activeX1.xml" ContentType="application/vnd.ms-office.activeX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81" r:id="rId2"/>
    <p:sldId id="279" r:id="rId3"/>
    <p:sldId id="361" r:id="rId4"/>
    <p:sldId id="284" r:id="rId5"/>
    <p:sldId id="309" r:id="rId6"/>
    <p:sldId id="353" r:id="rId7"/>
    <p:sldId id="362" r:id="rId8"/>
    <p:sldId id="354" r:id="rId9"/>
    <p:sldId id="355" r:id="rId10"/>
    <p:sldId id="356" r:id="rId11"/>
    <p:sldId id="357" r:id="rId12"/>
    <p:sldId id="358" r:id="rId13"/>
    <p:sldId id="360" r:id="rId14"/>
    <p:sldId id="359" r:id="rId15"/>
    <p:sldId id="285" r:id="rId16"/>
    <p:sldId id="286" r:id="rId17"/>
    <p:sldId id="339" r:id="rId18"/>
    <p:sldId id="280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152" y="-108"/>
      </p:cViewPr>
      <p:guideLst>
        <p:guide orient="horz" pos="2205"/>
        <p:guide pos="29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2018/9/16</a:t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23.xml"/><Relationship Id="rId7" Type="http://schemas.openxmlformats.org/officeDocument/2006/relationships/image" Target="../media/image14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1.xml"/><Relationship Id="rId4" Type="http://schemas.openxmlformats.org/officeDocument/2006/relationships/control" Target="../activeX/activeX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0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accent1"/>
                    </a:gs>
                    <a:gs pos="33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第十三章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内能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95520" y="3952240"/>
            <a:ext cx="268478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 比热容</a:t>
            </a:r>
            <a:endParaRPr lang="zh-CN" altLang="en-US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40680" y="5920105"/>
            <a:ext cx="227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授课人：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XXXX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9217" name="图片 9217" descr="W9(CN]}3JA_1FIH72Y`SJ~Q"/>
          <p:cNvPicPr>
            <a:picLocks noChangeAspect="1"/>
          </p:cNvPicPr>
          <p:nvPr/>
        </p:nvPicPr>
        <p:blipFill>
          <a:blip r:embed="rId5" cstate="print"/>
          <a:srcRect t="4379" b="4024"/>
          <a:stretch>
            <a:fillRect/>
          </a:stretch>
        </p:blipFill>
        <p:spPr>
          <a:xfrm>
            <a:off x="1681480" y="1931035"/>
            <a:ext cx="6096635" cy="25736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8" name="组合 9218"/>
          <p:cNvGrpSpPr/>
          <p:nvPr/>
        </p:nvGrpSpPr>
        <p:grpSpPr>
          <a:xfrm>
            <a:off x="3491865" y="1146810"/>
            <a:ext cx="2168525" cy="720725"/>
            <a:chOff x="0" y="0"/>
            <a:chExt cx="1367" cy="454"/>
          </a:xfrm>
        </p:grpSpPr>
        <p:grpSp>
          <p:nvGrpSpPr>
            <p:cNvPr id="9219" name="组合 9219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9220" name="圆角矩形 9220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1" name="圆角矩形 9221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2" name="圆角矩形 9222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3" name="圆角矩形 9223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24" name="矩形 9224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小资料</a:t>
              </a:r>
            </a:p>
          </p:txBody>
        </p:sp>
      </p:grpSp>
      <p:sp>
        <p:nvSpPr>
          <p:cNvPr id="9226" name="AutoShape 6"/>
          <p:cNvSpPr/>
          <p:nvPr/>
        </p:nvSpPr>
        <p:spPr>
          <a:xfrm>
            <a:off x="1164590" y="4568190"/>
            <a:ext cx="7301230" cy="2207895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eaLnBrk="0" hangingPunct="0"/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1.哪种物质的比热容最大?它为多少?</a:t>
            </a:r>
          </a:p>
          <a:p>
            <a:pPr eaLnBrk="0" hangingPunct="0"/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2.水的比热容是多少?它表示什么意思?</a:t>
            </a:r>
          </a:p>
          <a:p>
            <a:pPr eaLnBrk="0" hangingPunct="0"/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3.每种物质都有它的比热容,水与冰的比热容</a:t>
            </a:r>
          </a:p>
          <a:p>
            <a:pPr eaLnBrk="0" hangingPunct="0"/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 是否相同?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1" name="AutoShape 6"/>
          <p:cNvSpPr/>
          <p:nvPr/>
        </p:nvSpPr>
        <p:spPr>
          <a:xfrm>
            <a:off x="748030" y="2029143"/>
            <a:ext cx="7850188" cy="4848225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eaLnBrk="0" hangingPunct="0"/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grpSp>
        <p:nvGrpSpPr>
          <p:cNvPr id="10242" name="组合 10242"/>
          <p:cNvGrpSpPr/>
          <p:nvPr/>
        </p:nvGrpSpPr>
        <p:grpSpPr>
          <a:xfrm>
            <a:off x="1775460" y="1109028"/>
            <a:ext cx="2605088" cy="720725"/>
            <a:chOff x="0" y="0"/>
            <a:chExt cx="1367" cy="454"/>
          </a:xfrm>
        </p:grpSpPr>
        <p:grpSp>
          <p:nvGrpSpPr>
            <p:cNvPr id="10243" name="组合 10243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10244" name="圆角矩形 10244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5" name="圆角矩形 10245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6" name="圆角矩形 10246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7" name="圆角矩形 10247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48" name="矩形 10248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关于比热容</a:t>
              </a:r>
            </a:p>
          </p:txBody>
        </p:sp>
      </p:grpSp>
      <p:sp>
        <p:nvSpPr>
          <p:cNvPr id="10250" name="文本框 10249"/>
          <p:cNvSpPr txBox="1"/>
          <p:nvPr/>
        </p:nvSpPr>
        <p:spPr>
          <a:xfrm>
            <a:off x="892493" y="2025968"/>
            <a:ext cx="7632700" cy="4879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lang="zh-CN" altLang="en-US" sz="28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1.物质的比热容跟密度相似,也是物质的</a:t>
            </a:r>
            <a:r>
              <a:rPr lang="zh-CN" altLang="en-US" sz="2800" b="1" noProof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特性</a:t>
            </a:r>
            <a:r>
              <a:rPr lang="zh-CN" altLang="en-US" sz="28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之一，可以用比热容来鉴别物质的种类。</a:t>
            </a:r>
            <a:endParaRPr lang="zh-CN" altLang="en-US" sz="2800" b="1" noProof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28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  2.对某种确定的物质来讲,比热容是一个确定的数值,跟物体质量的大小,温度改变的多少，物体的形状、体积、位置等无关，它仅与物质的</a:t>
            </a:r>
            <a:r>
              <a:rPr lang="zh-CN" altLang="en-US" sz="2800" b="1" noProof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种类和状态</a:t>
            </a:r>
            <a:r>
              <a:rPr lang="zh-CN" altLang="en-US" sz="28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有关。</a:t>
            </a:r>
            <a:endParaRPr lang="zh-CN" altLang="en-US" sz="2800" b="1" noProof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28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  3.比热容越大吸热或放热能力越强。</a:t>
            </a:r>
            <a:endParaRPr lang="zh-CN" altLang="en-US" sz="2800" b="1" noProof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lnSpc>
                <a:spcPct val="140000"/>
              </a:lnSpc>
            </a:pPr>
            <a:endParaRPr lang="zh-CN" altLang="en-US" sz="2800" b="1" noProof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5" name="圆角矩形 11265"/>
          <p:cNvSpPr/>
          <p:nvPr/>
        </p:nvSpPr>
        <p:spPr>
          <a:xfrm>
            <a:off x="4264978" y="2497455"/>
            <a:ext cx="4392612" cy="3673475"/>
          </a:xfrm>
          <a:prstGeom prst="roundRect">
            <a:avLst>
              <a:gd name="adj" fmla="val 16667"/>
            </a:avLst>
          </a:prstGeom>
          <a:pattFill prst="ltDnDiag">
            <a:fgClr>
              <a:srgbClr val="FF9900"/>
            </a:fgClr>
            <a:bgClr>
              <a:schemeClr val="bg1"/>
            </a:bgClr>
          </a:patt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pSp>
        <p:nvGrpSpPr>
          <p:cNvPr id="11266" name="组合 11266"/>
          <p:cNvGrpSpPr/>
          <p:nvPr/>
        </p:nvGrpSpPr>
        <p:grpSpPr>
          <a:xfrm>
            <a:off x="1888490" y="1200468"/>
            <a:ext cx="1670050" cy="720725"/>
            <a:chOff x="0" y="0"/>
            <a:chExt cx="1367" cy="454"/>
          </a:xfrm>
        </p:grpSpPr>
        <p:grpSp>
          <p:nvGrpSpPr>
            <p:cNvPr id="11267" name="组合 11267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11268" name="圆角矩形 11268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9" name="圆角矩形 11269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0" name="圆角矩形 11270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1" name="圆角矩形 11271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272" name="矩形 11272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想一想</a:t>
              </a:r>
            </a:p>
          </p:txBody>
        </p:sp>
      </p:grpSp>
      <p:pic>
        <p:nvPicPr>
          <p:cNvPr id="11273" name="图片 11273" descr="沙漠1"/>
          <p:cNvPicPr preferRelativeResize="0">
            <a:picLocks noChangeAspect="1"/>
          </p:cNvPicPr>
          <p:nvPr/>
        </p:nvPicPr>
        <p:blipFill>
          <a:blip r:embed="rId4" cstate="print">
            <a:clrChange>
              <a:clrFrom>
                <a:srgbClr val="000100"/>
              </a:clrFrom>
              <a:clrTo>
                <a:srgbClr val="000100">
                  <a:alpha val="0"/>
                </a:srgbClr>
              </a:clrTo>
            </a:clrChange>
            <a:lum bright="20001" contrast="20000"/>
          </a:blip>
          <a:srcRect l="5151" t="4599" r="10645" b="18192"/>
          <a:stretch>
            <a:fillRect/>
          </a:stretch>
        </p:blipFill>
        <p:spPr>
          <a:xfrm>
            <a:off x="1013778" y="2197418"/>
            <a:ext cx="3157537" cy="431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5" name="矩形 11274"/>
          <p:cNvSpPr/>
          <p:nvPr/>
        </p:nvSpPr>
        <p:spPr>
          <a:xfrm>
            <a:off x="4480878" y="3000693"/>
            <a:ext cx="3887788" cy="2479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40000"/>
              </a:lnSpc>
              <a:buClrTx/>
            </a:pPr>
            <a:r>
              <a:rPr lang="zh-CN" altLang="en-US" sz="2800" b="1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新疆有句谚语：</a:t>
            </a:r>
            <a:endParaRPr lang="zh-CN" altLang="en-US" sz="2800" b="1" strike="noStrike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lnSpc>
                <a:spcPct val="140000"/>
              </a:lnSpc>
              <a:buClrTx/>
            </a:pPr>
            <a:r>
              <a:rPr lang="zh-CN" altLang="en-US" sz="2800" b="1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lang="zh-CN" altLang="en-US" sz="2800" b="1" strike="noStrike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“早穿皮袄午穿纱 </a:t>
            </a:r>
            <a:endParaRPr lang="zh-CN" altLang="en-US" sz="2800" b="1" strike="noStrike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lnSpc>
                <a:spcPct val="140000"/>
              </a:lnSpc>
              <a:buClrTx/>
            </a:pPr>
            <a:r>
              <a:rPr lang="zh-CN" altLang="en-US" sz="2800" b="1" strike="noStrike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 围着火炉吃西瓜”</a:t>
            </a:r>
            <a:endParaRPr lang="zh-CN" altLang="en-US" sz="2800" b="1" strike="noStrike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lnSpc>
                <a:spcPct val="140000"/>
              </a:lnSpc>
              <a:buClrTx/>
            </a:pPr>
            <a:r>
              <a:rPr lang="zh-CN" altLang="en-US" sz="2800" b="1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你能说出它的道理吗？</a:t>
            </a:r>
            <a:endParaRPr lang="zh-CN" altLang="en-US" sz="2800" b="1" strike="noStrike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2289" name="内容占位符 4"/>
          <p:cNvSpPr/>
          <p:nvPr/>
        </p:nvSpPr>
        <p:spPr>
          <a:xfrm>
            <a:off x="576263" y="2865438"/>
            <a:ext cx="7991475" cy="3168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US" altLang="x-none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内容占位符 5"/>
          <p:cNvSpPr>
            <a:spLocks noGrp="1"/>
          </p:cNvSpPr>
          <p:nvPr/>
        </p:nvSpPr>
        <p:spPr>
          <a:xfrm>
            <a:off x="936625" y="2360613"/>
            <a:ext cx="7777163" cy="2087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1905" indent="-1905" eaLnBrk="0" hangingPunct="0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Comic Sans MS" panose="030F0702030302020204" pitchFamily="2" charset="0"/>
                <a:ea typeface="宋体" panose="02010600030101010101" pitchFamily="2" charset="-122"/>
              </a:rPr>
              <a:t>想想议议：</a:t>
            </a:r>
            <a:endParaRPr lang="en-US" altLang="x-none" sz="32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 marL="1905" indent="-1905" eaLnBrk="0" hangingPunct="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1" charset="-122"/>
                <a:ea typeface="楷体" panose="02010609060101010101" pitchFamily="1" charset="-122"/>
              </a:rPr>
              <a:t>1.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为什么暖气里流的是</a:t>
            </a:r>
            <a:r>
              <a:rPr lang="zh-CN" altLang="en-US" sz="2800" b="1" u="sng" dirty="0">
                <a:solidFill>
                  <a:schemeClr val="tx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热水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而不是其他物质？用水作为输运能量的介质有什么好处？生活中、各种产业中，还有没有用水来加热或散热的情况？</a:t>
            </a:r>
          </a:p>
          <a:p>
            <a:pPr marL="1905" indent="-1905"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ED0903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  </a:t>
            </a:r>
          </a:p>
        </p:txBody>
      </p:sp>
      <p:sp>
        <p:nvSpPr>
          <p:cNvPr id="12291" name="标题 1"/>
          <p:cNvSpPr>
            <a:spLocks noGrp="1"/>
          </p:cNvSpPr>
          <p:nvPr/>
        </p:nvSpPr>
        <p:spPr>
          <a:xfrm>
            <a:off x="2592388" y="1497013"/>
            <a:ext cx="3600450" cy="777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>
                <a:solidFill>
                  <a:schemeClr val="tx2"/>
                </a:solidFill>
              </a:rPr>
              <a:t>比热容的应用</a:t>
            </a:r>
          </a:p>
        </p:txBody>
      </p:sp>
      <p:sp>
        <p:nvSpPr>
          <p:cNvPr id="12293" name="文本框 12292"/>
          <p:cNvSpPr txBox="1"/>
          <p:nvPr/>
        </p:nvSpPr>
        <p:spPr>
          <a:xfrm>
            <a:off x="431800" y="4737100"/>
            <a:ext cx="842486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楷体" panose="02010609060101010101" pitchFamily="1" charset="-122"/>
                <a:ea typeface="楷体" panose="02010609060101010101" pitchFamily="1" charset="-122"/>
              </a:rPr>
              <a:t>2.在测量少量水的温度时，从比热容的角度来分析为什么选用测温液体为水银的温度计，而不选用测温液体为水的温度计？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/>
      <p:bldP spid="12293" grpId="1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37" name="圆角矩形 14337"/>
          <p:cNvSpPr/>
          <p:nvPr/>
        </p:nvSpPr>
        <p:spPr>
          <a:xfrm>
            <a:off x="1588135" y="1390015"/>
            <a:ext cx="3500438" cy="5746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CCFF"/>
              </a:gs>
              <a:gs pos="50000">
                <a:srgbClr val="FFFFFF"/>
              </a:gs>
              <a:gs pos="100000">
                <a:srgbClr val="66CCFF"/>
              </a:gs>
            </a:gsLst>
            <a:lin ang="5400000" scaled="1"/>
            <a:tileRect/>
          </a:gradFill>
          <a:ln w="9525" cap="flat" cmpd="sng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4338" name="文本框 14338"/>
          <p:cNvSpPr txBox="1"/>
          <p:nvPr/>
        </p:nvSpPr>
        <p:spPr>
          <a:xfrm>
            <a:off x="1694498" y="1423353"/>
            <a:ext cx="563880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7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二</a:t>
            </a:r>
            <a:r>
              <a:rPr lang="en-US" altLang="zh-CN" sz="27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)</a:t>
            </a:r>
            <a:r>
              <a:rPr lang="zh-CN" altLang="en-US" sz="27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热量的计算</a:t>
            </a:r>
          </a:p>
        </p:txBody>
      </p:sp>
      <p:sp>
        <p:nvSpPr>
          <p:cNvPr id="14339" name="圆角矩形 14339"/>
          <p:cNvSpPr/>
          <p:nvPr/>
        </p:nvSpPr>
        <p:spPr>
          <a:xfrm>
            <a:off x="724535" y="2398078"/>
            <a:ext cx="7656513" cy="4222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FF"/>
              </a:gs>
              <a:gs pos="100000">
                <a:schemeClr val="bg1"/>
              </a:gs>
            </a:gsLst>
            <a:lin ang="5400000" scaled="1"/>
            <a:tileRect/>
          </a:gradFill>
          <a:ln w="12700" cap="flat" cmpd="sng">
            <a:solidFill>
              <a:srgbClr val="FF99FF"/>
            </a:solidFill>
            <a:prstDash val="solid"/>
            <a:round/>
            <a:headEnd type="none" w="med" len="med"/>
            <a:tailEnd type="none" w="med" len="med"/>
          </a:ln>
          <a:effectLst>
            <a:outerShdw dist="56796" dir="3806096" algn="ctr" rotWithShape="0">
              <a:schemeClr val="bg2"/>
            </a:outerShdw>
          </a:effectLst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1083310" y="2691765"/>
            <a:ext cx="37465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公式：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Q=cm</a:t>
            </a:r>
            <a:r>
              <a:rPr lang="el-GR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Δ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1804035" y="3263265"/>
            <a:ext cx="4683125" cy="3222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：物质吸收或放出的热量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: 物质的比热容             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：物体的质量</a:t>
            </a:r>
          </a:p>
          <a:p>
            <a:pPr eaLnBrk="0" hangingPunct="0">
              <a:lnSpc>
                <a:spcPct val="140000"/>
              </a:lnSpc>
            </a:pPr>
            <a:r>
              <a:rPr lang="el-GR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Δ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：变化的温度   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吸热时</a:t>
            </a:r>
            <a:r>
              <a:rPr lang="el-GR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Δ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t-t</a:t>
            </a:r>
            <a:r>
              <a:rPr lang="zh-CN" altLang="en-US" sz="2400" b="1" i="1" baseline="-25000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放热时</a:t>
            </a:r>
            <a:r>
              <a:rPr lang="el-GR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Δ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2400" b="1" i="1" baseline="-25000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-t</a:t>
            </a:r>
            <a:endParaRPr lang="zh-CN" altLang="en-US" sz="2400" b="1" i="1" dirty="0">
              <a:solidFill>
                <a:srgbClr val="0033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/>
      <p:bldP spid="14341" grpId="1" bldLvl="0"/>
      <p:bldP spid="14342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7409" name="圆角矩形 17409"/>
          <p:cNvSpPr/>
          <p:nvPr/>
        </p:nvSpPr>
        <p:spPr>
          <a:xfrm>
            <a:off x="738188" y="2012950"/>
            <a:ext cx="7616825" cy="3486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FFFF"/>
              </a:gs>
              <a:gs pos="100000">
                <a:schemeClr val="bg1"/>
              </a:gs>
            </a:gsLst>
            <a:lin ang="5400000" scaled="1"/>
            <a:tileRect/>
          </a:gradFill>
          <a:ln w="12700" cap="flat" cmpd="sng">
            <a:solidFill>
              <a:srgbClr val="66FFFF"/>
            </a:solidFill>
            <a:prstDash val="solid"/>
            <a:round/>
            <a:headEnd type="none" w="med" len="med"/>
            <a:tailEnd type="none" w="med" len="med"/>
          </a:ln>
          <a:effectLst>
            <a:outerShdw dist="56796" dir="3806096" algn="ctr" rotWithShape="0">
              <a:schemeClr val="bg2"/>
            </a:outerShdw>
          </a:effectLst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7411" name="文本框 17411"/>
          <p:cNvSpPr txBox="1"/>
          <p:nvPr/>
        </p:nvSpPr>
        <p:spPr>
          <a:xfrm>
            <a:off x="1358900" y="2336800"/>
            <a:ext cx="3025775" cy="1583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altLang="zh-CN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比热容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1、定义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  2、单位：</a:t>
            </a:r>
          </a:p>
        </p:txBody>
      </p:sp>
      <p:sp>
        <p:nvSpPr>
          <p:cNvPr id="17412" name="文本框 17412"/>
          <p:cNvSpPr txBox="1"/>
          <p:nvPr/>
        </p:nvSpPr>
        <p:spPr>
          <a:xfrm>
            <a:off x="1392238" y="4202113"/>
            <a:ext cx="44037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en-US" altLang="zh-CN" sz="28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比热容的计算公式</a:t>
            </a:r>
          </a:p>
        </p:txBody>
      </p:sp>
      <p:sp>
        <p:nvSpPr>
          <p:cNvPr id="17413" name="矩形 17413"/>
          <p:cNvSpPr/>
          <p:nvPr/>
        </p:nvSpPr>
        <p:spPr>
          <a:xfrm>
            <a:off x="1906588" y="4835525"/>
            <a:ext cx="3900487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Q=cm</a:t>
            </a:r>
            <a:r>
              <a:rPr lang="el-GR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Δ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7414" name="矩形 17414"/>
          <p:cNvSpPr/>
          <p:nvPr/>
        </p:nvSpPr>
        <p:spPr>
          <a:xfrm>
            <a:off x="2770188" y="3500438"/>
            <a:ext cx="1109662" cy="420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J/(Kg</a:t>
            </a:r>
            <a:r>
              <a:rPr lang="en-US" altLang="zh-CN" b="1">
                <a:solidFill>
                  <a:srgbClr val="0033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·</a:t>
            </a:r>
            <a:r>
              <a:rPr lang="en-US" altLang="zh-CN" b="1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℃)</a:t>
            </a:r>
            <a:endParaRPr lang="en-US" altLang="zh-CN" b="1">
              <a:solidFill>
                <a:srgbClr val="0033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9459" name="文本框 13315"/>
          <p:cNvSpPr txBox="1"/>
          <p:nvPr/>
        </p:nvSpPr>
        <p:spPr>
          <a:xfrm>
            <a:off x="1099503" y="1528763"/>
            <a:ext cx="6840537" cy="189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沿海地区及我国东南部白天和晚上的气温变化</a:t>
            </a:r>
            <a:r>
              <a:rPr lang="zh-CN" altLang="en-US" sz="2800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,而在沙漠地区及我国西北部昼夜气温变化</a:t>
            </a:r>
            <a:r>
              <a:rPr lang="zh-CN" altLang="en-US" sz="2800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。为什么？</a:t>
            </a:r>
          </a:p>
        </p:txBody>
      </p:sp>
      <p:sp>
        <p:nvSpPr>
          <p:cNvPr id="13317" name="文本框 13316"/>
          <p:cNvSpPr txBox="1"/>
          <p:nvPr/>
        </p:nvSpPr>
        <p:spPr>
          <a:xfrm>
            <a:off x="2365693" y="2217738"/>
            <a:ext cx="9715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charset="-76"/>
                <a:ea typeface="楷体_GB2312" pitchFamily="1" charset="-122"/>
              </a:rPr>
              <a:t>不大</a:t>
            </a:r>
          </a:p>
        </p:txBody>
      </p:sp>
      <p:sp>
        <p:nvSpPr>
          <p:cNvPr id="13318" name="矩形 13317"/>
          <p:cNvSpPr/>
          <p:nvPr/>
        </p:nvSpPr>
        <p:spPr>
          <a:xfrm>
            <a:off x="3475038" y="2826385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Arial" panose="020B0604020202020204" charset="-76"/>
                <a:ea typeface="楷体_GB2312" pitchFamily="1" charset="-122"/>
              </a:rPr>
              <a:t>较大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99503" y="4057650"/>
            <a:ext cx="669607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charset="-76"/>
                <a:ea typeface="楷体_GB2312" pitchFamily="1" charset="-122"/>
              </a:rPr>
              <a:t>答：这是因为在同样受热和冷却，即吸热或放热相同时，水的比热容大，温度变化小；砂石的比热容小，温度变化大。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1" bldLvl="0"/>
      <p:bldP spid="13318" grpId="0" bldLvl="0"/>
      <p:bldP spid="2" grpId="1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2530" name="文本框 16386"/>
          <p:cNvSpPr txBox="1"/>
          <p:nvPr/>
        </p:nvSpPr>
        <p:spPr>
          <a:xfrm>
            <a:off x="1084580" y="3785235"/>
            <a:ext cx="6877050" cy="8655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质量为</a:t>
            </a:r>
            <a:r>
              <a:rPr lang="en-US" altLang="zh-CN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2kg</a:t>
            </a:r>
            <a:r>
              <a:rPr lang="zh-CN" altLang="en-US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的沸水（</a:t>
            </a:r>
            <a:r>
              <a:rPr lang="en-US" altLang="zh-CN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100℃</a:t>
            </a:r>
            <a:r>
              <a:rPr lang="zh-CN" altLang="en-US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），温度降低了</a:t>
            </a:r>
            <a:r>
              <a:rPr lang="en-US" altLang="zh-CN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60℃</a:t>
            </a:r>
            <a:r>
              <a:rPr lang="zh-CN" altLang="en-US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，水放出了多少热量？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2668" y="4711700"/>
            <a:ext cx="6767512" cy="16402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解：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Q</a:t>
            </a:r>
            <a:r>
              <a:rPr lang="zh-CN" altLang="en-US" sz="1800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放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=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cm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t</a:t>
            </a:r>
            <a:r>
              <a:rPr lang="zh-CN" altLang="en-US" sz="1800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0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-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t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)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    ＝4.2╳10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J/(kg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℃) 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2kg 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60℃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    ＝5.04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5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J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答：水放出了5.04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5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J热量。</a:t>
            </a:r>
          </a:p>
        </p:txBody>
      </p:sp>
      <p:sp>
        <p:nvSpPr>
          <p:cNvPr id="21506" name="文本框 15362"/>
          <p:cNvSpPr txBox="1"/>
          <p:nvPr/>
        </p:nvSpPr>
        <p:spPr>
          <a:xfrm>
            <a:off x="1084263" y="1292860"/>
            <a:ext cx="699452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40000"/>
              </a:lnSpc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质量为</a:t>
            </a:r>
            <a:r>
              <a:rPr lang="en-US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10kg</a:t>
            </a:r>
            <a:r>
              <a:rPr lang="zh-CN" altLang="en-US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的水温度从</a:t>
            </a:r>
            <a:r>
              <a:rPr lang="en-US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25℃</a:t>
            </a:r>
            <a:r>
              <a:rPr lang="zh-CN" altLang="en-US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升高到</a:t>
            </a:r>
            <a:r>
              <a:rPr lang="en-US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65℃</a:t>
            </a:r>
            <a:r>
              <a:rPr lang="zh-CN" altLang="en-US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，水吸收了多少热量？</a:t>
            </a:r>
          </a:p>
        </p:txBody>
      </p:sp>
      <p:sp>
        <p:nvSpPr>
          <p:cNvPr id="15364" name="文本框 15363"/>
          <p:cNvSpPr txBox="1"/>
          <p:nvPr/>
        </p:nvSpPr>
        <p:spPr>
          <a:xfrm>
            <a:off x="1084580" y="1845310"/>
            <a:ext cx="6382385" cy="1640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1800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cm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zh-CN" altLang="en-US" sz="1800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＝4.2╳10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J/(kg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℃)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10kg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（65℃-25℃）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    ＝1.68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6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J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答：水吸收了1.68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J热量。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" grpId="0"/>
      <p:bldP spid="153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</p:spTree>
    <p:custDataLst>
      <p:tags r:id="rId2"/>
    </p:custDataLst>
    <p:controls>
      <p:control spid="9217" name="ShockwaveFlash1" r:id="rId4" imgW="7672756" imgH="474285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dministrator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0935" y="2674961"/>
            <a:ext cx="3175373" cy="1901091"/>
          </a:xfrm>
          <a:prstGeom prst="rect">
            <a:avLst/>
          </a:prstGeom>
          <a:noFill/>
        </p:spPr>
      </p:pic>
      <p:pic>
        <p:nvPicPr>
          <p:cNvPr id="26627" name="Picture 3" descr="C:\Users\Administrator\Desktop\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5581" y="4599297"/>
            <a:ext cx="3101537" cy="1872372"/>
          </a:xfrm>
          <a:prstGeom prst="rect">
            <a:avLst/>
          </a:prstGeom>
          <a:noFill/>
        </p:spPr>
      </p:pic>
      <p:pic>
        <p:nvPicPr>
          <p:cNvPr id="26628" name="Picture 4" descr="C:\Users\Administrator\Desktop\QQ截图2018091608183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23582"/>
            <a:ext cx="2948807" cy="177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4097" name="圆角矩形 4097"/>
          <p:cNvSpPr/>
          <p:nvPr/>
        </p:nvSpPr>
        <p:spPr>
          <a:xfrm>
            <a:off x="610870" y="2354898"/>
            <a:ext cx="7940675" cy="42608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703DFF"/>
              </a:gs>
              <a:gs pos="100000">
                <a:schemeClr val="accent1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pSp>
        <p:nvGrpSpPr>
          <p:cNvPr id="4098" name="组合 4098"/>
          <p:cNvGrpSpPr/>
          <p:nvPr/>
        </p:nvGrpSpPr>
        <p:grpSpPr>
          <a:xfrm>
            <a:off x="1618933" y="1273810"/>
            <a:ext cx="1425575" cy="720725"/>
            <a:chOff x="0" y="0"/>
            <a:chExt cx="1367" cy="454"/>
          </a:xfrm>
        </p:grpSpPr>
        <p:grpSp>
          <p:nvGrpSpPr>
            <p:cNvPr id="4099" name="组合 4099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4100" name="圆角矩形 4100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01" name="圆角矩形 4101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02" name="圆角矩形 4102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03" name="圆角矩形 4103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04" name="矩形 4104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讨论</a:t>
              </a:r>
            </a:p>
          </p:txBody>
        </p:sp>
      </p:grpSp>
      <p:sp>
        <p:nvSpPr>
          <p:cNvPr id="4106" name="文本框 4105"/>
          <p:cNvSpPr txBox="1"/>
          <p:nvPr/>
        </p:nvSpPr>
        <p:spPr>
          <a:xfrm>
            <a:off x="899795" y="2788285"/>
            <a:ext cx="734536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楷体_GB2312" pitchFamily="1" charset="-122"/>
                <a:cs typeface="+mn-cs"/>
              </a:rPr>
              <a:t>物体吸收热量的多少跟哪些因素有关？</a:t>
            </a:r>
            <a:endParaRPr lang="zh-CN" altLang="en-US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charset="-76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0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1</a:t>
            </a:r>
            <a:r>
              <a:rPr lang="zh-CN" altLang="en-US" sz="20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、用同样的炉火分别烧一大锅水和一小杯水，加热到相同的温度，谁吸热的时间长？谁吸收的热量多？</a:t>
            </a:r>
            <a:endParaRPr lang="zh-CN" altLang="en-US" sz="2000" b="1" noProof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0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2</a:t>
            </a:r>
            <a:r>
              <a:rPr lang="zh-CN" altLang="en-US" sz="20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、把一壶水烧热和烧开，哪种情况需要吸收更多的热？</a:t>
            </a:r>
            <a:endParaRPr lang="zh-CN" altLang="en-US" sz="2000" b="1" noProof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2800" b="1" noProof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107" name="文本框 4106"/>
          <p:cNvSpPr txBox="1"/>
          <p:nvPr/>
        </p:nvSpPr>
        <p:spPr>
          <a:xfrm>
            <a:off x="4932045" y="5018723"/>
            <a:ext cx="8636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charset="-76"/>
                <a:ea typeface="楷体_GB2312" pitchFamily="1" charset="-122"/>
              </a:rPr>
              <a:t>质量</a:t>
            </a:r>
          </a:p>
        </p:txBody>
      </p:sp>
      <p:sp>
        <p:nvSpPr>
          <p:cNvPr id="4108" name="文本框 4107"/>
          <p:cNvSpPr txBox="1"/>
          <p:nvPr/>
        </p:nvSpPr>
        <p:spPr>
          <a:xfrm>
            <a:off x="6587808" y="5018723"/>
            <a:ext cx="136683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charset="-76"/>
                <a:ea typeface="楷体_GB2312" pitchFamily="1" charset="-122"/>
              </a:rPr>
              <a:t>温度变化</a:t>
            </a:r>
          </a:p>
        </p:txBody>
      </p:sp>
      <p:sp>
        <p:nvSpPr>
          <p:cNvPr id="4109" name="文本框 4108"/>
          <p:cNvSpPr txBox="1"/>
          <p:nvPr/>
        </p:nvSpPr>
        <p:spPr>
          <a:xfrm>
            <a:off x="1042670" y="4947285"/>
            <a:ext cx="705802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Arial" panose="020B0604020202020204" charset="-76"/>
                <a:ea typeface="宋体" panose="02010600030101010101" pitchFamily="2" charset="-122"/>
              </a:rPr>
              <a:t>说明:物体吸收的热量与（             ）、（               ）有关。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 bldLvl="0"/>
      <p:bldP spid="4108" grpId="0" bldLvl="0"/>
      <p:bldP spid="410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grpSp>
        <p:nvGrpSpPr>
          <p:cNvPr id="5121" name="组合 5121"/>
          <p:cNvGrpSpPr/>
          <p:nvPr/>
        </p:nvGrpSpPr>
        <p:grpSpPr>
          <a:xfrm>
            <a:off x="1726565" y="1530350"/>
            <a:ext cx="1425575" cy="720725"/>
            <a:chOff x="0" y="0"/>
            <a:chExt cx="1367" cy="454"/>
          </a:xfrm>
        </p:grpSpPr>
        <p:grpSp>
          <p:nvGrpSpPr>
            <p:cNvPr id="5122" name="组合 5122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5123" name="圆角矩形 5123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4" name="圆角矩形 5124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5" name="圆角矩形 5125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6" name="圆角矩形 5126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27" name="矩形 5127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猜一猜</a:t>
              </a:r>
            </a:p>
          </p:txBody>
        </p:sp>
      </p:grpSp>
      <p:sp>
        <p:nvSpPr>
          <p:cNvPr id="5128" name="圆角矩形 5128"/>
          <p:cNvSpPr/>
          <p:nvPr/>
        </p:nvSpPr>
        <p:spPr>
          <a:xfrm>
            <a:off x="647065" y="2590800"/>
            <a:ext cx="7848600" cy="3324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chemeClr val="bg1"/>
              </a:gs>
            </a:gsLst>
            <a:lin ang="5400000" scaled="1"/>
            <a:tileRect/>
          </a:gradFill>
          <a:ln w="12700" cap="flat" cmpd="sng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  <a:effectLst>
            <a:outerShdw dist="56796" dir="3806096" algn="ctr" rotWithShape="0">
              <a:schemeClr val="bg2"/>
            </a:outerShdw>
          </a:effectLst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5129" name="文本框 5129"/>
          <p:cNvSpPr txBox="1"/>
          <p:nvPr/>
        </p:nvSpPr>
        <p:spPr>
          <a:xfrm>
            <a:off x="862965" y="2632075"/>
            <a:ext cx="7416800" cy="188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物体吸收热量的多少除了与物体的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质量</a:t>
            </a:r>
            <a:r>
              <a:rPr lang="zh-CN" altLang="en-US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、物体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升高的温度</a:t>
            </a:r>
            <a:r>
              <a:rPr lang="zh-CN" altLang="en-US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有关外</a:t>
            </a:r>
            <a:r>
              <a:rPr lang="en-US" altLang="zh-CN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还可能与其他的什么因素有关</a:t>
            </a:r>
            <a:r>
              <a:rPr lang="en-US" altLang="zh-CN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?</a:t>
            </a:r>
          </a:p>
        </p:txBody>
      </p:sp>
      <p:sp>
        <p:nvSpPr>
          <p:cNvPr id="5130" name="文本框 5130"/>
          <p:cNvSpPr txBox="1"/>
          <p:nvPr/>
        </p:nvSpPr>
        <p:spPr>
          <a:xfrm>
            <a:off x="1007428" y="4576763"/>
            <a:ext cx="7199312" cy="11160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6600FF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不同物质</a:t>
            </a:r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,当它们质量相同、让它们升高相同的温度时，它们吸收的热量会相同么?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6" name="矩形 6145"/>
          <p:cNvSpPr/>
          <p:nvPr/>
        </p:nvSpPr>
        <p:spPr>
          <a:xfrm>
            <a:off x="1868805" y="1322705"/>
            <a:ext cx="7727950" cy="1373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）比什么？拿谁比？怎么比？</a:t>
            </a:r>
          </a:p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）怎么知道哪种物质吸收热量多？</a:t>
            </a:r>
          </a:p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）要记录哪些数据？</a:t>
            </a:r>
          </a:p>
        </p:txBody>
      </p:sp>
      <p:pic>
        <p:nvPicPr>
          <p:cNvPr id="6147" name="图片 6146" descr="BK2P8BRA3NAHWSH4OMNWRE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" y="3829685"/>
            <a:ext cx="2921000" cy="293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[@75Z]SR~)9YOR0KS0E7K%K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3858" y="3829685"/>
            <a:ext cx="2925762" cy="2924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148"/>
          <p:cNvGrpSpPr/>
          <p:nvPr/>
        </p:nvGrpSpPr>
        <p:grpSpPr>
          <a:xfrm>
            <a:off x="549275" y="1262380"/>
            <a:ext cx="1943100" cy="720725"/>
            <a:chOff x="0" y="0"/>
            <a:chExt cx="1367" cy="454"/>
          </a:xfrm>
        </p:grpSpPr>
        <p:grpSp>
          <p:nvGrpSpPr>
            <p:cNvPr id="6149" name="组合 6149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6150" name="圆角矩形 6150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1" name="圆角矩形 6151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2" name="圆角矩形 6152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3" name="圆角矩形 6153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154" name="矩形 6154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实验准备</a:t>
              </a:r>
            </a:p>
          </p:txBody>
        </p:sp>
      </p:grpSp>
      <p:grpSp>
        <p:nvGrpSpPr>
          <p:cNvPr id="6156" name="组合 6155"/>
          <p:cNvGrpSpPr/>
          <p:nvPr/>
        </p:nvGrpSpPr>
        <p:grpSpPr>
          <a:xfrm>
            <a:off x="620395" y="2893060"/>
            <a:ext cx="1871663" cy="720725"/>
            <a:chOff x="0" y="0"/>
            <a:chExt cx="1367" cy="454"/>
          </a:xfrm>
        </p:grpSpPr>
        <p:grpSp>
          <p:nvGrpSpPr>
            <p:cNvPr id="3" name="组合 6156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6157" name="圆角矩形 6157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8" name="圆角矩形 6158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9" name="圆角矩形 6159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0" name="圆角矩形 6160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161" name="矩形 6161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进行实验</a:t>
              </a:r>
            </a:p>
          </p:txBody>
        </p:sp>
      </p:grpSp>
      <p:sp>
        <p:nvSpPr>
          <p:cNvPr id="6163" name="椭圆形标注 6162"/>
          <p:cNvSpPr/>
          <p:nvPr/>
        </p:nvSpPr>
        <p:spPr>
          <a:xfrm flipV="1">
            <a:off x="5876608" y="4836160"/>
            <a:ext cx="3240087" cy="15113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pPr algn="ctr"/>
            <a:r>
              <a:rPr lang="zh-CN" altLang="en-US" sz="2000" b="1" dirty="0">
                <a:solidFill>
                  <a:srgbClr val="0033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思考：如何比较水和食用油</a:t>
            </a:r>
          </a:p>
          <a:p>
            <a:pPr algn="ctr"/>
            <a:r>
              <a:rPr lang="zh-CN" altLang="en-US" sz="2000" b="1" dirty="0">
                <a:solidFill>
                  <a:srgbClr val="0033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的吸热能力？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  <p:bldP spid="6163" grpId="0" bldLvl="0"/>
      <p:bldP spid="6163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grpSp>
        <p:nvGrpSpPr>
          <p:cNvPr id="7169" name="组合 7170"/>
          <p:cNvGrpSpPr/>
          <p:nvPr/>
        </p:nvGrpSpPr>
        <p:grpSpPr>
          <a:xfrm>
            <a:off x="-33337" y="1465580"/>
            <a:ext cx="2170112" cy="720725"/>
            <a:chOff x="0" y="0"/>
            <a:chExt cx="1367" cy="454"/>
          </a:xfrm>
        </p:grpSpPr>
        <p:grpSp>
          <p:nvGrpSpPr>
            <p:cNvPr id="7170" name="组合 7171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7171" name="圆角矩形 7172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2" name="圆角矩形 7173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3" name="圆角矩形 7174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4" name="圆角矩形 7175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75" name="矩形 7176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处理数据</a:t>
              </a:r>
            </a:p>
          </p:txBody>
        </p:sp>
      </p:grpSp>
      <p:graphicFrame>
        <p:nvGraphicFramePr>
          <p:cNvPr id="7178" name="表格 7177"/>
          <p:cNvGraphicFramePr/>
          <p:nvPr/>
        </p:nvGraphicFramePr>
        <p:xfrm>
          <a:off x="2422525" y="1525905"/>
          <a:ext cx="6536055" cy="2090420"/>
        </p:xfrm>
        <a:graphic>
          <a:graphicData uri="http://schemas.openxmlformats.org/drawingml/2006/table">
            <a:tbl>
              <a:tblPr/>
              <a:tblGrid>
                <a:gridCol w="974725"/>
                <a:gridCol w="749935"/>
                <a:gridCol w="813435"/>
                <a:gridCol w="1036320"/>
                <a:gridCol w="1562735"/>
                <a:gridCol w="1398905"/>
              </a:tblGrid>
              <a:tr h="102870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 </a:t>
                      </a:r>
                      <a:r>
                        <a:rPr lang="zh-CN" altLang="en-US" sz="2000" b="1">
                          <a:solidFill>
                            <a:srgbClr val="003300"/>
                          </a:solidFill>
                        </a:rPr>
                        <a:t>液体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质量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</a:t>
                      </a:r>
                      <a:r>
                        <a:rPr lang="en-US" altLang="zh-CN" sz="2000" b="1" i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m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/g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</a:t>
                      </a: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初温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</a:t>
                      </a:r>
                      <a:r>
                        <a:rPr lang="en-US" altLang="zh-CN" sz="2000" b="1" i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</a:t>
                      </a:r>
                      <a:r>
                        <a:rPr lang="en-US" altLang="zh-CN" sz="2000" b="1" baseline="-25000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0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/℃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</a:t>
                      </a: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末温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</a:t>
                      </a:r>
                      <a:r>
                        <a:rPr lang="en-US" altLang="zh-CN" sz="2000" b="1" i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/℃</a:t>
                      </a:r>
                    </a:p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升高的温度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 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(</a:t>
                      </a:r>
                      <a:r>
                        <a:rPr lang="en-US" altLang="zh-CN" sz="2000" b="1" i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t-t</a:t>
                      </a:r>
                      <a:r>
                        <a:rPr lang="en-US" altLang="zh-CN" sz="2000" b="1" baseline="-25000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0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)/℃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加热时间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  </a:t>
                      </a:r>
                      <a:r>
                        <a:rPr lang="en-US" altLang="zh-CN" sz="2000" b="1" i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/min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315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 </a:t>
                      </a:r>
                      <a:r>
                        <a:rPr lang="zh-CN" altLang="en-US" sz="2000" b="1">
                          <a:solidFill>
                            <a:srgbClr val="003300"/>
                          </a:solidFill>
                        </a:rPr>
                        <a:t>水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500</a:t>
                      </a: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 20</a:t>
                      </a: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405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3300"/>
                          </a:solidFill>
                        </a:rPr>
                        <a:t>食用油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500</a:t>
                      </a: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 20</a:t>
                      </a: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08" name="文本框 7207"/>
          <p:cNvSpPr txBox="1"/>
          <p:nvPr/>
        </p:nvSpPr>
        <p:spPr>
          <a:xfrm>
            <a:off x="5194618" y="3188970"/>
            <a:ext cx="565150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30</a:t>
            </a:r>
          </a:p>
        </p:txBody>
      </p:sp>
      <p:sp>
        <p:nvSpPr>
          <p:cNvPr id="7209" name="文本框 7208"/>
          <p:cNvSpPr txBox="1"/>
          <p:nvPr/>
        </p:nvSpPr>
        <p:spPr>
          <a:xfrm>
            <a:off x="5194618" y="2611755"/>
            <a:ext cx="788987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30</a:t>
            </a:r>
          </a:p>
        </p:txBody>
      </p:sp>
      <p:sp>
        <p:nvSpPr>
          <p:cNvPr id="7210" name="文本框 7209"/>
          <p:cNvSpPr txBox="1"/>
          <p:nvPr/>
        </p:nvSpPr>
        <p:spPr>
          <a:xfrm>
            <a:off x="6494780" y="3188970"/>
            <a:ext cx="565150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CC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10</a:t>
            </a:r>
          </a:p>
        </p:txBody>
      </p:sp>
      <p:sp>
        <p:nvSpPr>
          <p:cNvPr id="7211" name="文本框 7210"/>
          <p:cNvSpPr txBox="1"/>
          <p:nvPr/>
        </p:nvSpPr>
        <p:spPr>
          <a:xfrm>
            <a:off x="6432550" y="2611755"/>
            <a:ext cx="627063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CC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10</a:t>
            </a:r>
          </a:p>
        </p:txBody>
      </p:sp>
      <p:sp>
        <p:nvSpPr>
          <p:cNvPr id="7212" name="文本框 7211"/>
          <p:cNvSpPr txBox="1"/>
          <p:nvPr/>
        </p:nvSpPr>
        <p:spPr>
          <a:xfrm>
            <a:off x="8063865" y="3215005"/>
            <a:ext cx="376238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7213" name="文本框 7212"/>
          <p:cNvSpPr txBox="1"/>
          <p:nvPr/>
        </p:nvSpPr>
        <p:spPr>
          <a:xfrm>
            <a:off x="8063865" y="2611755"/>
            <a:ext cx="377825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7214" name="文本框 7213"/>
          <p:cNvSpPr txBox="1"/>
          <p:nvPr/>
        </p:nvSpPr>
        <p:spPr>
          <a:xfrm>
            <a:off x="468313" y="4697730"/>
            <a:ext cx="8189912" cy="9715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66CC"/>
                </a:solidFill>
                <a:latin typeface="楷体_GB2312" pitchFamily="1" charset="-122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等质量的水和食用油，升高相同温度，水需要的加热时间更长，水比食用油吸收热量多。</a:t>
            </a:r>
          </a:p>
        </p:txBody>
      </p:sp>
      <p:sp>
        <p:nvSpPr>
          <p:cNvPr id="7215" name="文本框 7214"/>
          <p:cNvSpPr txBox="1"/>
          <p:nvPr/>
        </p:nvSpPr>
        <p:spPr>
          <a:xfrm>
            <a:off x="1619250" y="5777230"/>
            <a:ext cx="6642100" cy="9461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66CC"/>
                </a:solidFill>
                <a:latin typeface="楷体_GB2312" pitchFamily="1" charset="-122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由本次实验可以看出，水和食用油吸收热量的差异，是由它们的种类决定的。</a:t>
            </a:r>
          </a:p>
        </p:txBody>
      </p:sp>
      <p:grpSp>
        <p:nvGrpSpPr>
          <p:cNvPr id="7216" name="组合 7215"/>
          <p:cNvGrpSpPr/>
          <p:nvPr/>
        </p:nvGrpSpPr>
        <p:grpSpPr>
          <a:xfrm>
            <a:off x="252413" y="3905568"/>
            <a:ext cx="2170112" cy="720725"/>
            <a:chOff x="0" y="0"/>
            <a:chExt cx="1367" cy="454"/>
          </a:xfrm>
        </p:grpSpPr>
        <p:grpSp>
          <p:nvGrpSpPr>
            <p:cNvPr id="2" name="组合 7216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3" name="圆角矩形 7217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17" name="圆角矩形 7218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18" name="圆角矩形 7219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19" name="圆角矩形 7220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220" name="矩形 7221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实验结果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8" grpId="0"/>
      <p:bldP spid="7209" grpId="0"/>
      <p:bldP spid="7210" grpId="0"/>
      <p:bldP spid="7211" grpId="0"/>
      <p:bldP spid="7212" grpId="0"/>
      <p:bldP spid="7213" grpId="0"/>
      <p:bldP spid="7214" grpId="0" bldLvl="0" animBg="1"/>
      <p:bldP spid="72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8193" name="圆角矩形 8193"/>
          <p:cNvSpPr/>
          <p:nvPr/>
        </p:nvSpPr>
        <p:spPr>
          <a:xfrm>
            <a:off x="644843" y="2350135"/>
            <a:ext cx="7705725" cy="40163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chemeClr val="bg1"/>
              </a:gs>
            </a:gsLst>
            <a:lin ang="5400000" scaled="1"/>
            <a:tileRect/>
          </a:gradFill>
          <a:ln w="12700" cap="flat" cmpd="sng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  <a:effectLst>
            <a:outerShdw dist="56796" dir="3806096" algn="ctr" rotWithShape="0">
              <a:schemeClr val="bg2"/>
            </a:outerShdw>
          </a:effectLst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8194" name="圆角矩形 8194"/>
          <p:cNvSpPr/>
          <p:nvPr/>
        </p:nvSpPr>
        <p:spPr>
          <a:xfrm>
            <a:off x="1725930" y="1369060"/>
            <a:ext cx="1943100" cy="5746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CCFF"/>
              </a:gs>
              <a:gs pos="50000">
                <a:srgbClr val="FFFFFF"/>
              </a:gs>
              <a:gs pos="100000">
                <a:srgbClr val="66CCFF"/>
              </a:gs>
            </a:gsLst>
            <a:lin ang="5400000" scaled="1"/>
            <a:tileRect/>
          </a:gradFill>
          <a:ln w="9525" cap="flat" cmpd="sng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8195" name="文本框 8195"/>
          <p:cNvSpPr txBox="1"/>
          <p:nvPr/>
        </p:nvSpPr>
        <p:spPr>
          <a:xfrm>
            <a:off x="1764030" y="1367473"/>
            <a:ext cx="563880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一</a:t>
            </a:r>
            <a:r>
              <a:rPr lang="en-US" altLang="zh-CN" sz="27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)</a:t>
            </a:r>
            <a:r>
              <a:rPr lang="zh-CN" altLang="en-US" sz="27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比热容</a:t>
            </a:r>
          </a:p>
        </p:txBody>
      </p:sp>
      <p:sp>
        <p:nvSpPr>
          <p:cNvPr id="8196" name="矩形 8196"/>
          <p:cNvSpPr>
            <a:spLocks noRot="1"/>
          </p:cNvSpPr>
          <p:nvPr/>
        </p:nvSpPr>
        <p:spPr>
          <a:xfrm>
            <a:off x="936943" y="2577148"/>
            <a:ext cx="7269162" cy="3587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eaLnBrk="0" hangingPunct="0">
              <a:lnSpc>
                <a:spcPct val="140000"/>
              </a:lnSpc>
            </a:pPr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1、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比热容的定义</a:t>
            </a:r>
            <a:r>
              <a:rPr lang="zh-CN" altLang="en-US" sz="2800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800" b="1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40000"/>
              </a:lnSpc>
            </a:pPr>
            <a:r>
              <a:rPr lang="zh-CN" altLang="en-US" sz="2800" dirty="0">
                <a:solidFill>
                  <a:srgbClr val="0033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单位质量(1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楷体_GB2312" pitchFamily="1" charset="-122"/>
              </a:rPr>
              <a:t>Kg</a:t>
            </a:r>
            <a:r>
              <a:rPr lang="zh-CN" altLang="en-US" sz="24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)的某种物质在温度升高(或降低）1</a:t>
            </a:r>
            <a:r>
              <a:rPr lang="zh-CN" altLang="en-US" sz="24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sym typeface="Times New Roman" panose="02020603050405020304" pitchFamily="2" charset="0"/>
              </a:rPr>
              <a:t>℃</a:t>
            </a:r>
            <a:r>
              <a:rPr lang="zh-CN" altLang="en-US" sz="24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时所吸收（或放出）的热量叫做这种物质的比热容（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楷体_GB2312" pitchFamily="1" charset="-122"/>
              </a:rPr>
              <a:t>c</a:t>
            </a:r>
            <a:r>
              <a:rPr lang="zh-CN" altLang="en-US" sz="24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r>
              <a:rPr lang="zh-CN" altLang="en-US" sz="2400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.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定义式：</a:t>
            </a:r>
          </a:p>
          <a:p>
            <a:pPr marL="342900" indent="-342900" eaLnBrk="0" hangingPunct="0">
              <a:lnSpc>
                <a:spcPct val="140000"/>
              </a:lnSpc>
            </a:pPr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2、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比热容单位：</a:t>
            </a:r>
            <a:r>
              <a:rPr lang="zh-CN" altLang="en-US" sz="2800" b="1" dirty="0">
                <a:solidFill>
                  <a:srgbClr val="003300"/>
                </a:solidFill>
                <a:latin typeface="Comic Sans MS" panose="030F0702030302020204" pitchFamily="2" charset="0"/>
                <a:ea typeface="楷体_GB2312" pitchFamily="1" charset="-122"/>
              </a:rPr>
              <a:t>焦每千克摄氏度 </a:t>
            </a:r>
          </a:p>
          <a:p>
            <a:pPr marL="342900" indent="-342900" eaLnBrk="0" hangingPunct="0">
              <a:lnSpc>
                <a:spcPct val="140000"/>
              </a:lnSpc>
            </a:pPr>
            <a:r>
              <a:rPr lang="zh-CN" altLang="en-US" sz="2800" b="1" dirty="0">
                <a:solidFill>
                  <a:srgbClr val="003300"/>
                </a:solidFill>
                <a:latin typeface="Comic Sans MS" panose="030F0702030302020204" pitchFamily="2" charset="0"/>
                <a:ea typeface="楷体_GB2312" pitchFamily="1" charset="-122"/>
              </a:rPr>
              <a:t>         </a:t>
            </a:r>
            <a:r>
              <a:rPr lang="zh-CN" altLang="en-US" sz="2400" b="1" dirty="0">
                <a:solidFill>
                  <a:srgbClr val="0033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符号：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楷体_GB2312" pitchFamily="1" charset="-122"/>
              </a:rPr>
              <a:t>J/(Kg·℃)</a:t>
            </a:r>
          </a:p>
        </p:txBody>
      </p:sp>
      <p:graphicFrame>
        <p:nvGraphicFramePr>
          <p:cNvPr id="8197" name="对象 8197"/>
          <p:cNvGraphicFramePr>
            <a:graphicFrameLocks/>
          </p:cNvGraphicFramePr>
          <p:nvPr/>
        </p:nvGraphicFramePr>
        <p:xfrm>
          <a:off x="5110480" y="4248785"/>
          <a:ext cx="1196975" cy="865188"/>
        </p:xfrm>
        <a:graphic>
          <a:graphicData uri="http://schemas.openxmlformats.org/presentationml/2006/ole">
            <p:oleObj spid="_x0000_s3076" r:id="rId5" imgW="548003" imgH="395072" progId="">
              <p:embed/>
            </p:oleObj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1152</Words>
  <Application>Microsoft Office PowerPoint</Application>
  <PresentationFormat>全屏显示(4:3)</PresentationFormat>
  <Paragraphs>114</Paragraphs>
  <Slides>18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宇恒编辑部</dc:creator>
  <cp:lastModifiedBy>Administrator</cp:lastModifiedBy>
  <cp:revision>82</cp:revision>
  <dcterms:created xsi:type="dcterms:W3CDTF">2015-11-16T05:18:00Z</dcterms:created>
  <dcterms:modified xsi:type="dcterms:W3CDTF">2018-09-16T00:20:45Z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