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273" r:id="rId2"/>
    <p:sldId id="299" r:id="rId3"/>
    <p:sldId id="285" r:id="rId4"/>
    <p:sldId id="308" r:id="rId5"/>
    <p:sldId id="311" r:id="rId6"/>
    <p:sldId id="327" r:id="rId7"/>
    <p:sldId id="326" r:id="rId8"/>
    <p:sldId id="328" r:id="rId9"/>
    <p:sldId id="385" r:id="rId10"/>
    <p:sldId id="386" r:id="rId11"/>
    <p:sldId id="387" r:id="rId12"/>
    <p:sldId id="301" r:id="rId13"/>
    <p:sldId id="300" r:id="rId14"/>
    <p:sldId id="378" r:id="rId15"/>
    <p:sldId id="313" r:id="rId16"/>
    <p:sldId id="314" r:id="rId17"/>
    <p:sldId id="391" r:id="rId18"/>
    <p:sldId id="392" r:id="rId19"/>
    <p:sldId id="414" r:id="rId20"/>
    <p:sldId id="388" r:id="rId21"/>
    <p:sldId id="303" r:id="rId22"/>
    <p:sldId id="389" r:id="rId23"/>
    <p:sldId id="333" r:id="rId24"/>
    <p:sldId id="337" r:id="rId25"/>
    <p:sldId id="338" r:id="rId26"/>
    <p:sldId id="393" r:id="rId27"/>
    <p:sldId id="396" r:id="rId28"/>
    <p:sldId id="407" r:id="rId29"/>
    <p:sldId id="395" r:id="rId30"/>
    <p:sldId id="408" r:id="rId31"/>
    <p:sldId id="398" r:id="rId32"/>
    <p:sldId id="409" r:id="rId33"/>
    <p:sldId id="399" r:id="rId34"/>
    <p:sldId id="410" r:id="rId35"/>
    <p:sldId id="400" r:id="rId36"/>
    <p:sldId id="411" r:id="rId37"/>
    <p:sldId id="403" r:id="rId38"/>
    <p:sldId id="413" r:id="rId39"/>
    <p:sldId id="302" r:id="rId40"/>
    <p:sldId id="381" r:id="rId41"/>
    <p:sldId id="390" r:id="rId42"/>
    <p:sldId id="307" r:id="rId43"/>
    <p:sldId id="317" r:id="rId44"/>
    <p:sldId id="319" r:id="rId45"/>
    <p:sldId id="349" r:id="rId46"/>
    <p:sldId id="384" r:id="rId47"/>
    <p:sldId id="352" r:id="rId48"/>
    <p:sldId id="415" r:id="rId49"/>
    <p:sldId id="353" r:id="rId50"/>
    <p:sldId id="416" r:id="rId5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9E8A"/>
    <a:srgbClr val="62BFAA"/>
    <a:srgbClr val="45A994"/>
    <a:srgbClr val="006762"/>
    <a:srgbClr val="CCEAE4"/>
    <a:srgbClr val="B5E1D8"/>
    <a:srgbClr val="3A3A3A"/>
    <a:srgbClr val="6ABC6E"/>
    <a:srgbClr val="99CA6C"/>
    <a:srgbClr val="006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06" autoAdjust="0"/>
    <p:restoredTop sz="98120" autoAdjust="0"/>
  </p:normalViewPr>
  <p:slideViewPr>
    <p:cSldViewPr snapToGrid="0">
      <p:cViewPr varScale="1">
        <p:scale>
          <a:sx n="150" d="100"/>
          <a:sy n="150" d="100"/>
        </p:scale>
        <p:origin x="-930"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image" Target="../media/image2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FCD3C4-6B98-4A67-815F-F0B5C4B3F82D}" type="datetimeFigureOut">
              <a:rPr lang="zh-CN" altLang="en-US" smtClean="0"/>
              <a:pPr/>
              <a:t>2020/4/8</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6C8234-9F36-4217-8CB7-C38B88028451}" type="slidenum">
              <a:rPr lang="zh-CN" altLang="en-US" smtClean="0"/>
              <a:pPr/>
              <a:t>‹#›</a:t>
            </a:fld>
            <a:endParaRPr lang="zh-CN" altLang="en-US"/>
          </a:p>
        </p:txBody>
      </p:sp>
    </p:spTree>
    <p:extLst>
      <p:ext uri="{BB962C8B-B14F-4D97-AF65-F5344CB8AC3E}">
        <p14:creationId xmlns:p14="http://schemas.microsoft.com/office/powerpoint/2010/main" val="2917316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2807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226970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4098323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516412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830377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452999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647765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72558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94673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58130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527094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74428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8.emf"/><Relationship Id="rId5" Type="http://schemas.openxmlformats.org/officeDocument/2006/relationships/package" Target="../embeddings/Microsoft_Word___1.docx"/><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9.emf"/><Relationship Id="rId4" Type="http://schemas.openxmlformats.org/officeDocument/2006/relationships/package" Target="../embeddings/Microsoft_Word___2.docx"/></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11.emf"/><Relationship Id="rId4" Type="http://schemas.openxmlformats.org/officeDocument/2006/relationships/package" Target="../embeddings/Microsoft_Word___3.docx"/></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oleObject" Target="../embeddings/oleObject4.bin"/><Relationship Id="rId7" Type="http://schemas.openxmlformats.org/officeDocument/2006/relationships/package" Target="../embeddings/Microsoft_Word___5.docx"/><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5.bin"/><Relationship Id="rId5" Type="http://schemas.openxmlformats.org/officeDocument/2006/relationships/image" Target="../media/image21.emf"/><Relationship Id="rId4" Type="http://schemas.openxmlformats.org/officeDocument/2006/relationships/package" Target="../embeddings/Microsoft_Word___4.docx"/></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23.emf"/><Relationship Id="rId4" Type="http://schemas.openxmlformats.org/officeDocument/2006/relationships/package" Target="../embeddings/Microsoft_Word___6.docx"/></Relationships>
</file>

<file path=ppt/slides/_rels/slide4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a:extLst>
              <a:ext uri="{FF2B5EF4-FFF2-40B4-BE49-F238E27FC236}">
                <a16:creationId xmlns:a16="http://schemas.microsoft.com/office/drawing/2014/main" xmlns="" id="{80A6C559-DA15-4C3F-8A8E-5BE44F54E11B}"/>
              </a:ext>
            </a:extLst>
          </p:cNvPr>
          <p:cNvSpPr txBox="1"/>
          <p:nvPr/>
        </p:nvSpPr>
        <p:spPr>
          <a:xfrm>
            <a:off x="2813297" y="2025754"/>
            <a:ext cx="4278983" cy="681139"/>
          </a:xfrm>
          <a:prstGeom prst="rect">
            <a:avLst/>
          </a:prstGeom>
          <a:noFill/>
        </p:spPr>
        <p:txBody>
          <a:bodyPr wrap="none" lIns="36000" tIns="36000" rIns="36000" bIns="36000" rtlCol="0">
            <a:spAutoFit/>
          </a:bodyPr>
          <a:lstStyle/>
          <a:p>
            <a:pPr>
              <a:lnSpc>
                <a:spcPct val="120000"/>
              </a:lnSpc>
            </a:pPr>
            <a:r>
              <a:rPr lang="zh-CN" altLang="en-US" sz="3600" b="1" spc="100" dirty="0" smtClean="0">
                <a:solidFill>
                  <a:srgbClr val="409E8A"/>
                </a:solidFill>
                <a:latin typeface="微软雅黑" panose="020B0503020204020204" pitchFamily="34" charset="-122"/>
                <a:ea typeface="微软雅黑" panose="020B0503020204020204" pitchFamily="34" charset="-122"/>
              </a:rPr>
              <a:t>第九章</a:t>
            </a:r>
            <a:r>
              <a:rPr lang="zh-CN" altLang="en-US" sz="3600" b="1" spc="100" dirty="0">
                <a:latin typeface="微软雅黑" panose="020B0503020204020204" pitchFamily="34" charset="-122"/>
                <a:ea typeface="微软雅黑" panose="020B0503020204020204" pitchFamily="34" charset="-122"/>
              </a:rPr>
              <a:t>　</a:t>
            </a:r>
            <a:r>
              <a:rPr lang="zh-CN" altLang="en-US" sz="3600" b="1" dirty="0" smtClean="0">
                <a:solidFill>
                  <a:schemeClr val="tx1">
                    <a:lumMod val="75000"/>
                    <a:lumOff val="25000"/>
                  </a:schemeClr>
                </a:solidFill>
                <a:latin typeface="微软雅黑" pitchFamily="34" charset="-122"/>
                <a:ea typeface="微软雅黑" pitchFamily="34" charset="-122"/>
              </a:rPr>
              <a:t>浮力</a:t>
            </a:r>
            <a:r>
              <a:rPr lang="zh-CN" altLang="en-US" sz="3600" b="1" dirty="0" smtClean="0">
                <a:solidFill>
                  <a:schemeClr val="tx1">
                    <a:lumMod val="75000"/>
                    <a:lumOff val="25000"/>
                  </a:schemeClr>
                </a:solidFill>
                <a:latin typeface="微软雅黑" pitchFamily="34" charset="-122"/>
                <a:ea typeface="微软雅黑" pitchFamily="34" charset="-122"/>
              </a:rPr>
              <a:t>与升力</a:t>
            </a:r>
            <a:endParaRPr lang="zh-CN" altLang="en-US" sz="3600" b="1" dirty="0">
              <a:solidFill>
                <a:schemeClr val="tx1">
                  <a:lumMod val="75000"/>
                  <a:lumOff val="25000"/>
                </a:schemeClr>
              </a:solidFill>
              <a:latin typeface="微软雅黑" pitchFamily="34" charset="-122"/>
              <a:ea typeface="微软雅黑" pitchFamily="34" charset="-122"/>
            </a:endParaRPr>
          </a:p>
        </p:txBody>
      </p:sp>
      <p:sp>
        <p:nvSpPr>
          <p:cNvPr id="4" name="文本框 5">
            <a:extLst>
              <a:ext uri="{FF2B5EF4-FFF2-40B4-BE49-F238E27FC236}">
                <a16:creationId xmlns="" xmlns:a16="http://schemas.microsoft.com/office/drawing/2014/main" id="{AC661369-7F35-4FB2-A688-71209A56C55B}"/>
              </a:ext>
            </a:extLst>
          </p:cNvPr>
          <p:cNvSpPr txBox="1"/>
          <p:nvPr/>
        </p:nvSpPr>
        <p:spPr>
          <a:xfrm>
            <a:off x="6629518" y="341967"/>
            <a:ext cx="2146742" cy="338554"/>
          </a:xfrm>
          <a:prstGeom prst="rect">
            <a:avLst/>
          </a:prstGeom>
          <a:noFill/>
          <a:effectLst>
            <a:outerShdw sx="1000" sy="1000" algn="ctr" rotWithShape="0">
              <a:srgbClr val="000000"/>
            </a:outerShdw>
          </a:effectLst>
        </p:spPr>
        <p:txBody>
          <a:bodyPr wrap="none" rtlCol="0">
            <a:spAutoFit/>
          </a:bodyPr>
          <a:lstStyle/>
          <a:p>
            <a:pPr algn="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第一篇</a:t>
            </a:r>
            <a:r>
              <a:rPr lang="zh-CN" altLang="en-US" sz="1600" spc="100" dirty="0">
                <a:solidFill>
                  <a:schemeClr val="tx1">
                    <a:alpha val="50000"/>
                  </a:schemeClr>
                </a:solidFill>
                <a:latin typeface="微软雅黑" panose="020B0503020204020204" pitchFamily="34" charset="-122"/>
                <a:ea typeface="微软雅黑" panose="020B0503020204020204" pitchFamily="34" charset="-122"/>
              </a:rPr>
              <a:t>　</a:t>
            </a: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考点过关篇</a:t>
            </a:r>
            <a:endParaRPr lang="zh-CN" altLang="en-US" sz="1600" spc="100" dirty="0">
              <a:solidFill>
                <a:schemeClr val="tx1">
                  <a:alpha val="50000"/>
                </a:schemeClr>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25743588"/>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6" presetClass="emph" presetSubtype="0" fill="hold" grpId="1" nodeType="afterEffect">
                                  <p:stCondLst>
                                    <p:cond delay="0"/>
                                  </p:stCondLst>
                                  <p:childTnLst>
                                    <p:animEffect transition="out" filter="fade">
                                      <p:cBhvr>
                                        <p:cTn id="12" dur="500" tmFilter="0, 0; .2, .5; .8, .5; 1, 0"/>
                                        <p:tgtEl>
                                          <p:spTgt spid="6"/>
                                        </p:tgtEl>
                                      </p:cBhvr>
                                    </p:animEffect>
                                    <p:animScale>
                                      <p:cBhvr>
                                        <p:cTn id="13" dur="250" autoRev="1" fill="hold"/>
                                        <p:tgtEl>
                                          <p:spTgt spid="6"/>
                                        </p:tgtEl>
                                      </p:cBhvr>
                                      <p:by x="105000" y="105000"/>
                                    </p:animScale>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826476" y="2721109"/>
            <a:ext cx="5512777" cy="1754326"/>
          </a:xfrm>
          <a:prstGeom prst="rect">
            <a:avLst/>
          </a:prstGeom>
        </p:spPr>
        <p:txBody>
          <a:bodyPr wrap="square">
            <a:spAutoFit/>
          </a:bodyPr>
          <a:lstStyle/>
          <a:p>
            <a:pPr algn="just">
              <a:lnSpc>
                <a:spcPct val="150000"/>
              </a:lnSpc>
            </a:pPr>
            <a:r>
              <a:rPr lang="en-US" b="1" dirty="0" smtClean="0"/>
              <a:t>2.</a:t>
            </a:r>
            <a:r>
              <a:rPr lang="zh-CN" altLang="en-US" dirty="0" smtClean="0"/>
              <a:t>在如图</a:t>
            </a:r>
            <a:r>
              <a:rPr lang="en-US" dirty="0" smtClean="0"/>
              <a:t>9-2</a:t>
            </a:r>
            <a:r>
              <a:rPr lang="zh-CN" altLang="en-US" dirty="0" smtClean="0"/>
              <a:t>所示的大鱼和小鱼的争论中，</a:t>
            </a:r>
            <a:r>
              <a:rPr lang="zh-CN" altLang="en-US" u="sng" dirty="0" smtClean="0"/>
              <a:t>　　</a:t>
            </a:r>
            <a:r>
              <a:rPr lang="zh-CN" altLang="en-US" dirty="0" smtClean="0"/>
              <a:t>（选填“大鱼”或“小鱼”）的说法是正确的，这是因为两条鱼浸没在同种液体中，它们受到浮力的大小与</a:t>
            </a:r>
            <a:endParaRPr lang="en-US" altLang="zh-CN" dirty="0" smtClean="0"/>
          </a:p>
          <a:p>
            <a:pPr algn="just">
              <a:lnSpc>
                <a:spcPct val="150000"/>
              </a:lnSpc>
            </a:pPr>
            <a:r>
              <a:rPr lang="zh-CN" altLang="en-US" u="sng" dirty="0" smtClean="0"/>
              <a:t>　　　　　　   　　</a:t>
            </a:r>
            <a:r>
              <a:rPr lang="zh-CN" altLang="en-US" dirty="0" smtClean="0"/>
              <a:t>有关，而与</a:t>
            </a:r>
            <a:r>
              <a:rPr lang="zh-CN" altLang="en-US" u="sng" dirty="0" smtClean="0"/>
              <a:t>　　　　  　</a:t>
            </a:r>
            <a:r>
              <a:rPr lang="zh-CN" altLang="en-US" dirty="0" smtClean="0"/>
              <a:t>无关。</a:t>
            </a:r>
            <a:r>
              <a:rPr lang="en-US" dirty="0" smtClean="0"/>
              <a:t> </a:t>
            </a:r>
            <a:endParaRPr lang="zh-CN" altLang="en-US" dirty="0"/>
          </a:p>
        </p:txBody>
      </p:sp>
      <p:sp>
        <p:nvSpPr>
          <p:cNvPr id="32" name="矩形 31"/>
          <p:cNvSpPr/>
          <p:nvPr/>
        </p:nvSpPr>
        <p:spPr>
          <a:xfrm>
            <a:off x="739517" y="760478"/>
            <a:ext cx="5300798" cy="1338828"/>
          </a:xfrm>
          <a:prstGeom prst="rect">
            <a:avLst/>
          </a:prstGeom>
        </p:spPr>
        <p:txBody>
          <a:bodyPr wrap="square">
            <a:spAutoFit/>
          </a:bodyPr>
          <a:lstStyle/>
          <a:p>
            <a:pPr algn="just">
              <a:lnSpc>
                <a:spcPct val="150000"/>
              </a:lnSpc>
            </a:pPr>
            <a:r>
              <a:rPr lang="en-US" b="1" dirty="0" smtClean="0"/>
              <a:t>1.</a:t>
            </a:r>
            <a:r>
              <a:rPr lang="zh-CN" altLang="en-US" dirty="0" smtClean="0"/>
              <a:t>如图</a:t>
            </a:r>
            <a:r>
              <a:rPr lang="en-US" dirty="0" smtClean="0"/>
              <a:t>9-1</a:t>
            </a:r>
            <a:r>
              <a:rPr lang="zh-CN" altLang="en-US" dirty="0" smtClean="0"/>
              <a:t>所示，用钢铁制成的万吨巨轮能漂浮在水面上，它采用</a:t>
            </a:r>
            <a:r>
              <a:rPr lang="zh-CN" altLang="en-US" u="sng" dirty="0" smtClean="0"/>
              <a:t>　　　　　</a:t>
            </a:r>
            <a:r>
              <a:rPr lang="zh-CN" altLang="en-US" dirty="0" smtClean="0"/>
              <a:t>的结构增大排水量，从而增大了可利用的浮力。</a:t>
            </a:r>
            <a:r>
              <a:rPr lang="en-US" dirty="0" smtClean="0"/>
              <a:t> </a:t>
            </a:r>
            <a:endParaRPr lang="zh-CN" altLang="en-US" dirty="0" smtClean="0"/>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20" name="文本框 12">
            <a:extLst>
              <a:ext uri="{FF2B5EF4-FFF2-40B4-BE49-F238E27FC236}">
                <a16:creationId xmlns:a16="http://schemas.microsoft.com/office/drawing/2014/main" xmlns="" id="{2795C5FE-A0E3-4855-B937-A2DA6BC1A4B9}"/>
              </a:ext>
            </a:extLst>
          </p:cNvPr>
          <p:cNvSpPr txBox="1"/>
          <p:nvPr/>
        </p:nvSpPr>
        <p:spPr>
          <a:xfrm>
            <a:off x="2781867" y="1144084"/>
            <a:ext cx="1129802"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空心</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a16="http://schemas.microsoft.com/office/drawing/2014/main" xmlns="" id="{2795C5FE-A0E3-4855-B937-A2DA6BC1A4B9}"/>
              </a:ext>
            </a:extLst>
          </p:cNvPr>
          <p:cNvSpPr txBox="1"/>
          <p:nvPr/>
        </p:nvSpPr>
        <p:spPr>
          <a:xfrm>
            <a:off x="5311686" y="2792650"/>
            <a:ext cx="679210" cy="349702"/>
          </a:xfrm>
          <a:prstGeom prst="rect">
            <a:avLst/>
          </a:prstGeom>
          <a:noFill/>
        </p:spPr>
        <p:txBody>
          <a:bodyPr wrap="square" lIns="36000" tIns="36000" rIns="36000" bIns="36000" rtlCol="0">
            <a:spAutoFit/>
          </a:bodyPr>
          <a:lstStyle/>
          <a:p>
            <a:r>
              <a:rPr lang="zh-CN" altLang="en-US" b="1" dirty="0" smtClean="0">
                <a:solidFill>
                  <a:srgbClr val="C00000"/>
                </a:solidFill>
              </a:rPr>
              <a:t>大鱼</a:t>
            </a:r>
            <a:endParaRPr lang="zh-CN" altLang="en-US" b="1" dirty="0">
              <a:solidFill>
                <a:srgbClr val="C00000"/>
              </a:solidFill>
            </a:endParaRPr>
          </a:p>
        </p:txBody>
      </p:sp>
      <p:sp>
        <p:nvSpPr>
          <p:cNvPr id="11" name="矩形 10"/>
          <p:cNvSpPr/>
          <p:nvPr/>
        </p:nvSpPr>
        <p:spPr>
          <a:xfrm>
            <a:off x="791088" y="329684"/>
            <a:ext cx="2749471" cy="400110"/>
          </a:xfrm>
          <a:prstGeom prst="rect">
            <a:avLst/>
          </a:prstGeom>
        </p:spPr>
        <p:txBody>
          <a:bodyPr wrap="none">
            <a:spAutoFit/>
          </a:bodyPr>
          <a:lstStyle/>
          <a:p>
            <a:r>
              <a:rPr lang="zh-CN" altLang="en-US" sz="2000" b="1" dirty="0" smtClean="0">
                <a:solidFill>
                  <a:srgbClr val="409E8A"/>
                </a:solidFill>
              </a:rPr>
              <a:t>考点七　课本重要图片</a:t>
            </a:r>
            <a:endParaRPr lang="zh-CN" altLang="en-US" sz="2000" b="1" dirty="0">
              <a:solidFill>
                <a:srgbClr val="409E8A"/>
              </a:solidFill>
            </a:endParaRPr>
          </a:p>
        </p:txBody>
      </p:sp>
      <p:pic>
        <p:nvPicPr>
          <p:cNvPr id="10" name="g306.jpg" descr="id:2147501562;FounderCES"/>
          <p:cNvPicPr/>
          <p:nvPr/>
        </p:nvPicPr>
        <p:blipFill>
          <a:blip r:embed="rId2" cstate="print"/>
          <a:stretch>
            <a:fillRect/>
          </a:stretch>
        </p:blipFill>
        <p:spPr>
          <a:xfrm>
            <a:off x="6658974" y="874307"/>
            <a:ext cx="1922697" cy="1033623"/>
          </a:xfrm>
          <a:prstGeom prst="rect">
            <a:avLst/>
          </a:prstGeom>
        </p:spPr>
      </p:pic>
      <p:sp>
        <p:nvSpPr>
          <p:cNvPr id="12" name="矩形 11"/>
          <p:cNvSpPr/>
          <p:nvPr/>
        </p:nvSpPr>
        <p:spPr>
          <a:xfrm>
            <a:off x="7309967" y="1982638"/>
            <a:ext cx="652743" cy="307777"/>
          </a:xfrm>
          <a:prstGeom prst="rect">
            <a:avLst/>
          </a:prstGeom>
        </p:spPr>
        <p:txBody>
          <a:bodyPr wrap="none">
            <a:spAutoFit/>
          </a:bodyPr>
          <a:lstStyle/>
          <a:p>
            <a:r>
              <a:rPr lang="zh-CN" altLang="en-US" sz="1400" dirty="0" smtClean="0"/>
              <a:t>图</a:t>
            </a:r>
            <a:r>
              <a:rPr lang="en-US" sz="1400" dirty="0" smtClean="0"/>
              <a:t>9-1</a:t>
            </a:r>
            <a:endParaRPr lang="zh-CN" altLang="en-US" sz="1400" dirty="0"/>
          </a:p>
        </p:txBody>
      </p:sp>
      <p:pic>
        <p:nvPicPr>
          <p:cNvPr id="14" name="G307.EPS" descr="id:2147501569;FounderCES"/>
          <p:cNvPicPr/>
          <p:nvPr/>
        </p:nvPicPr>
        <p:blipFill>
          <a:blip r:embed="rId3" cstate="print"/>
          <a:stretch>
            <a:fillRect/>
          </a:stretch>
        </p:blipFill>
        <p:spPr>
          <a:xfrm>
            <a:off x="6636434" y="3047309"/>
            <a:ext cx="1804098" cy="1164205"/>
          </a:xfrm>
          <a:prstGeom prst="rect">
            <a:avLst/>
          </a:prstGeom>
        </p:spPr>
      </p:pic>
      <p:sp>
        <p:nvSpPr>
          <p:cNvPr id="15" name="矩形 14"/>
          <p:cNvSpPr/>
          <p:nvPr/>
        </p:nvSpPr>
        <p:spPr>
          <a:xfrm>
            <a:off x="7169289" y="4268638"/>
            <a:ext cx="652743" cy="307777"/>
          </a:xfrm>
          <a:prstGeom prst="rect">
            <a:avLst/>
          </a:prstGeom>
        </p:spPr>
        <p:txBody>
          <a:bodyPr wrap="none">
            <a:spAutoFit/>
          </a:bodyPr>
          <a:lstStyle/>
          <a:p>
            <a:r>
              <a:rPr lang="zh-CN" altLang="en-US" sz="1400" dirty="0" smtClean="0"/>
              <a:t>图</a:t>
            </a:r>
            <a:r>
              <a:rPr lang="en-US" sz="1400" dirty="0" smtClean="0"/>
              <a:t>9-2</a:t>
            </a:r>
            <a:endParaRPr lang="zh-CN" altLang="en-US" sz="1400" dirty="0"/>
          </a:p>
        </p:txBody>
      </p:sp>
      <p:sp>
        <p:nvSpPr>
          <p:cNvPr id="16" name="矩形 15"/>
          <p:cNvSpPr/>
          <p:nvPr/>
        </p:nvSpPr>
        <p:spPr>
          <a:xfrm>
            <a:off x="4017044" y="4005676"/>
            <a:ext cx="1407758" cy="369332"/>
          </a:xfrm>
          <a:prstGeom prst="rect">
            <a:avLst/>
          </a:prstGeom>
        </p:spPr>
        <p:txBody>
          <a:bodyPr wrap="none">
            <a:spAutoFit/>
          </a:bodyPr>
          <a:lstStyle/>
          <a:p>
            <a:r>
              <a:rPr lang="zh-CN" altLang="en-US" b="1" dirty="0" smtClean="0">
                <a:solidFill>
                  <a:srgbClr val="C00000"/>
                </a:solidFill>
              </a:rPr>
              <a:t>浸没的深度 </a:t>
            </a:r>
            <a:endParaRPr lang="zh-CN" altLang="en-US" b="1" dirty="0">
              <a:solidFill>
                <a:srgbClr val="C00000"/>
              </a:solidFill>
            </a:endParaRPr>
          </a:p>
        </p:txBody>
      </p:sp>
      <p:sp>
        <p:nvSpPr>
          <p:cNvPr id="17" name="矩形 16"/>
          <p:cNvSpPr/>
          <p:nvPr/>
        </p:nvSpPr>
        <p:spPr>
          <a:xfrm>
            <a:off x="918242" y="3984656"/>
            <a:ext cx="2031325" cy="369332"/>
          </a:xfrm>
          <a:prstGeom prst="rect">
            <a:avLst/>
          </a:prstGeom>
        </p:spPr>
        <p:txBody>
          <a:bodyPr wrap="none">
            <a:spAutoFit/>
          </a:bodyPr>
          <a:lstStyle/>
          <a:p>
            <a:r>
              <a:rPr lang="zh-CN" altLang="en-US" b="1" dirty="0" smtClean="0">
                <a:solidFill>
                  <a:srgbClr val="C00000"/>
                </a:solidFill>
              </a:rPr>
              <a:t>浸入液体中的体积</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8" grpId="0"/>
      <p:bldP spid="16"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826474" y="2316663"/>
            <a:ext cx="5732587" cy="2585323"/>
          </a:xfrm>
          <a:prstGeom prst="rect">
            <a:avLst/>
          </a:prstGeom>
        </p:spPr>
        <p:txBody>
          <a:bodyPr wrap="square">
            <a:spAutoFit/>
          </a:bodyPr>
          <a:lstStyle/>
          <a:p>
            <a:pPr algn="just">
              <a:lnSpc>
                <a:spcPct val="150000"/>
              </a:lnSpc>
            </a:pPr>
            <a:r>
              <a:rPr lang="en-US" b="1" dirty="0" smtClean="0"/>
              <a:t>4.</a:t>
            </a:r>
            <a:r>
              <a:rPr lang="zh-CN" altLang="en-US" dirty="0" smtClean="0"/>
              <a:t>如图</a:t>
            </a:r>
            <a:r>
              <a:rPr lang="en-US" dirty="0" smtClean="0"/>
              <a:t>9-4</a:t>
            </a:r>
            <a:r>
              <a:rPr lang="zh-CN" altLang="en-US" dirty="0" smtClean="0"/>
              <a:t>甲所示，向两张下垂的纸片中间吹气，可观察到两纸片靠拢，此实验现象说明：气体流速越大的地方压强越</a:t>
            </a:r>
            <a:r>
              <a:rPr lang="zh-CN" altLang="en-US" u="sng" dirty="0" smtClean="0"/>
              <a:t>　　　</a:t>
            </a:r>
            <a:r>
              <a:rPr lang="zh-CN" altLang="en-US" dirty="0" smtClean="0"/>
              <a:t>（选填“大”或“小”）。小明根据这一规律制作了如图乙所示的装置，当他向水平饮料管中吹气时，竖直饮料管中的液面会</a:t>
            </a:r>
            <a:r>
              <a:rPr lang="zh-CN" altLang="en-US" u="sng" dirty="0" smtClean="0"/>
              <a:t>　　　　</a:t>
            </a:r>
            <a:r>
              <a:rPr lang="zh-CN" altLang="en-US" dirty="0" smtClean="0"/>
              <a:t>（选填“上升”“不变”或“下降”）。</a:t>
            </a:r>
            <a:r>
              <a:rPr lang="en-US" dirty="0" smtClean="0"/>
              <a:t> </a:t>
            </a:r>
            <a:endParaRPr lang="zh-CN" altLang="en-US" dirty="0"/>
          </a:p>
        </p:txBody>
      </p:sp>
      <p:sp>
        <p:nvSpPr>
          <p:cNvPr id="32" name="矩形 31"/>
          <p:cNvSpPr/>
          <p:nvPr/>
        </p:nvSpPr>
        <p:spPr>
          <a:xfrm>
            <a:off x="792270" y="276901"/>
            <a:ext cx="5837130" cy="1754326"/>
          </a:xfrm>
          <a:prstGeom prst="rect">
            <a:avLst/>
          </a:prstGeom>
        </p:spPr>
        <p:txBody>
          <a:bodyPr wrap="square">
            <a:spAutoFit/>
          </a:bodyPr>
          <a:lstStyle/>
          <a:p>
            <a:pPr algn="just">
              <a:lnSpc>
                <a:spcPct val="150000"/>
              </a:lnSpc>
            </a:pPr>
            <a:r>
              <a:rPr lang="en-US" b="1" dirty="0" smtClean="0"/>
              <a:t>3.</a:t>
            </a:r>
            <a:r>
              <a:rPr lang="zh-CN" altLang="en-US" dirty="0" smtClean="0"/>
              <a:t>如图</a:t>
            </a:r>
            <a:r>
              <a:rPr lang="en-US" dirty="0" smtClean="0"/>
              <a:t>9-3</a:t>
            </a:r>
            <a:r>
              <a:rPr lang="zh-CN" altLang="en-US" dirty="0" smtClean="0"/>
              <a:t>所示，冰山露出水面的部分只是冰山的一小部分，故有“冰山一角”之说。若海水的密度是</a:t>
            </a:r>
            <a:r>
              <a:rPr lang="en-US" dirty="0" smtClean="0"/>
              <a:t>1.0×10</a:t>
            </a:r>
            <a:r>
              <a:rPr lang="en-US" baseline="30000" dirty="0" smtClean="0"/>
              <a:t>3</a:t>
            </a:r>
            <a:r>
              <a:rPr lang="en-US" dirty="0" smtClean="0"/>
              <a:t> kg/m</a:t>
            </a:r>
            <a:r>
              <a:rPr lang="en-US" baseline="30000" dirty="0" smtClean="0"/>
              <a:t>3</a:t>
            </a:r>
            <a:r>
              <a:rPr lang="zh-CN" altLang="en-US" dirty="0" smtClean="0"/>
              <a:t>，冰的密度是</a:t>
            </a:r>
            <a:r>
              <a:rPr lang="en-US" dirty="0" smtClean="0"/>
              <a:t>0.9×10</a:t>
            </a:r>
            <a:r>
              <a:rPr lang="en-US" baseline="30000" dirty="0" smtClean="0"/>
              <a:t>3</a:t>
            </a:r>
            <a:r>
              <a:rPr lang="en-US" dirty="0" smtClean="0"/>
              <a:t> kg/m</a:t>
            </a:r>
            <a:r>
              <a:rPr lang="en-US" baseline="30000" dirty="0" smtClean="0"/>
              <a:t>3</a:t>
            </a:r>
            <a:r>
              <a:rPr lang="zh-CN" altLang="en-US" dirty="0" smtClean="0"/>
              <a:t>，则该冰山露出水面的体积与总体积之比是</a:t>
            </a:r>
            <a:r>
              <a:rPr lang="zh-CN" altLang="en-US" u="sng" dirty="0" smtClean="0"/>
              <a:t>　            </a:t>
            </a:r>
            <a:r>
              <a:rPr lang="zh-CN" altLang="en-US" dirty="0" smtClean="0"/>
              <a:t>。</a:t>
            </a:r>
            <a:r>
              <a:rPr lang="en-US" dirty="0" smtClean="0"/>
              <a:t> </a:t>
            </a:r>
            <a:endParaRPr lang="zh-CN" altLang="en-US" dirty="0"/>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20" name="文本框 12">
            <a:extLst>
              <a:ext uri="{FF2B5EF4-FFF2-40B4-BE49-F238E27FC236}">
                <a16:creationId xmlns:a16="http://schemas.microsoft.com/office/drawing/2014/main" xmlns="" id="{2795C5FE-A0E3-4855-B937-A2DA6BC1A4B9}"/>
              </a:ext>
            </a:extLst>
          </p:cNvPr>
          <p:cNvSpPr txBox="1"/>
          <p:nvPr/>
        </p:nvSpPr>
        <p:spPr>
          <a:xfrm>
            <a:off x="3591342" y="1491468"/>
            <a:ext cx="1129802"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latin typeface="+mn-ea"/>
              </a:rPr>
              <a:t>1</a:t>
            </a:r>
            <a:r>
              <a:rPr lang="zh-CN" altLang="en-US" b="1" dirty="0" smtClean="0">
                <a:solidFill>
                  <a:srgbClr val="C00000"/>
                </a:solidFill>
                <a:latin typeface="+mn-ea"/>
              </a:rPr>
              <a:t>∶</a:t>
            </a:r>
            <a:r>
              <a:rPr lang="en-US" b="1" dirty="0" smtClean="0">
                <a:solidFill>
                  <a:srgbClr val="C00000"/>
                </a:solidFill>
                <a:latin typeface="+mn-ea"/>
              </a:rPr>
              <a:t>10</a:t>
            </a:r>
            <a:endParaRPr lang="zh-CN" altLang="en-US" b="1" dirty="0">
              <a:solidFill>
                <a:srgbClr val="C00000"/>
              </a:solidFill>
              <a:latin typeface="+mn-ea"/>
            </a:endParaRPr>
          </a:p>
        </p:txBody>
      </p:sp>
      <p:sp>
        <p:nvSpPr>
          <p:cNvPr id="28" name="文本框 12">
            <a:extLst>
              <a:ext uri="{FF2B5EF4-FFF2-40B4-BE49-F238E27FC236}">
                <a16:creationId xmlns:a16="http://schemas.microsoft.com/office/drawing/2014/main" xmlns="" id="{2795C5FE-A0E3-4855-B937-A2DA6BC1A4B9}"/>
              </a:ext>
            </a:extLst>
          </p:cNvPr>
          <p:cNvSpPr txBox="1"/>
          <p:nvPr/>
        </p:nvSpPr>
        <p:spPr>
          <a:xfrm>
            <a:off x="1993853" y="3163542"/>
            <a:ext cx="455057" cy="349702"/>
          </a:xfrm>
          <a:prstGeom prst="rect">
            <a:avLst/>
          </a:prstGeom>
          <a:noFill/>
        </p:spPr>
        <p:txBody>
          <a:bodyPr wrap="square" lIns="36000" tIns="36000" rIns="36000" bIns="36000" rtlCol="0">
            <a:spAutoFit/>
          </a:bodyPr>
          <a:lstStyle/>
          <a:p>
            <a:r>
              <a:rPr lang="zh-CN" altLang="en-US" b="1" dirty="0" smtClean="0">
                <a:solidFill>
                  <a:srgbClr val="C00000"/>
                </a:solidFill>
              </a:rPr>
              <a:t>小</a:t>
            </a:r>
            <a:endParaRPr lang="zh-CN" altLang="en-US" b="1" dirty="0">
              <a:solidFill>
                <a:srgbClr val="C00000"/>
              </a:solidFill>
            </a:endParaRPr>
          </a:p>
        </p:txBody>
      </p:sp>
      <p:sp>
        <p:nvSpPr>
          <p:cNvPr id="12" name="矩形 11"/>
          <p:cNvSpPr/>
          <p:nvPr/>
        </p:nvSpPr>
        <p:spPr>
          <a:xfrm>
            <a:off x="7679243" y="1780415"/>
            <a:ext cx="652743" cy="307777"/>
          </a:xfrm>
          <a:prstGeom prst="rect">
            <a:avLst/>
          </a:prstGeom>
        </p:spPr>
        <p:txBody>
          <a:bodyPr wrap="none">
            <a:spAutoFit/>
          </a:bodyPr>
          <a:lstStyle/>
          <a:p>
            <a:r>
              <a:rPr lang="zh-CN" altLang="en-US" sz="1400" dirty="0" smtClean="0"/>
              <a:t>图</a:t>
            </a:r>
            <a:r>
              <a:rPr lang="en-US" sz="1400" dirty="0" smtClean="0"/>
              <a:t>9-3</a:t>
            </a:r>
            <a:endParaRPr lang="zh-CN" altLang="en-US" sz="1400" dirty="0"/>
          </a:p>
        </p:txBody>
      </p:sp>
      <p:sp>
        <p:nvSpPr>
          <p:cNvPr id="15" name="矩形 14"/>
          <p:cNvSpPr/>
          <p:nvPr/>
        </p:nvSpPr>
        <p:spPr>
          <a:xfrm>
            <a:off x="7538566" y="3952115"/>
            <a:ext cx="652743" cy="307777"/>
          </a:xfrm>
          <a:prstGeom prst="rect">
            <a:avLst/>
          </a:prstGeom>
        </p:spPr>
        <p:txBody>
          <a:bodyPr wrap="none">
            <a:spAutoFit/>
          </a:bodyPr>
          <a:lstStyle/>
          <a:p>
            <a:r>
              <a:rPr lang="zh-CN" altLang="en-US" sz="1400" dirty="0" smtClean="0"/>
              <a:t>图</a:t>
            </a:r>
            <a:r>
              <a:rPr lang="en-US" sz="1400" dirty="0" smtClean="0"/>
              <a:t>9-4</a:t>
            </a:r>
            <a:endParaRPr lang="zh-CN" altLang="en-US" sz="1400" dirty="0"/>
          </a:p>
        </p:txBody>
      </p:sp>
      <p:pic>
        <p:nvPicPr>
          <p:cNvPr id="16" name="g308.jpg" descr="id:2147501576;FounderCES"/>
          <p:cNvPicPr/>
          <p:nvPr/>
        </p:nvPicPr>
        <p:blipFill>
          <a:blip r:embed="rId2" cstate="print"/>
          <a:stretch>
            <a:fillRect/>
          </a:stretch>
        </p:blipFill>
        <p:spPr>
          <a:xfrm>
            <a:off x="6874144" y="482767"/>
            <a:ext cx="1788453" cy="1117432"/>
          </a:xfrm>
          <a:prstGeom prst="rect">
            <a:avLst/>
          </a:prstGeom>
        </p:spPr>
      </p:pic>
      <p:pic>
        <p:nvPicPr>
          <p:cNvPr id="17" name="G309.EPS" descr="id:2147501583;FounderCES"/>
          <p:cNvPicPr/>
          <p:nvPr/>
        </p:nvPicPr>
        <p:blipFill>
          <a:blip r:embed="rId3" cstate="print"/>
          <a:stretch>
            <a:fillRect/>
          </a:stretch>
        </p:blipFill>
        <p:spPr>
          <a:xfrm>
            <a:off x="6587972" y="2643389"/>
            <a:ext cx="2256147" cy="1023003"/>
          </a:xfrm>
          <a:prstGeom prst="rect">
            <a:avLst/>
          </a:prstGeom>
        </p:spPr>
      </p:pic>
      <p:sp>
        <p:nvSpPr>
          <p:cNvPr id="18" name="矩形 17"/>
          <p:cNvSpPr/>
          <p:nvPr/>
        </p:nvSpPr>
        <p:spPr>
          <a:xfrm>
            <a:off x="4451102" y="3974146"/>
            <a:ext cx="715260" cy="369332"/>
          </a:xfrm>
          <a:prstGeom prst="rect">
            <a:avLst/>
          </a:prstGeom>
        </p:spPr>
        <p:txBody>
          <a:bodyPr wrap="none">
            <a:spAutoFit/>
          </a:bodyPr>
          <a:lstStyle/>
          <a:p>
            <a:r>
              <a:rPr lang="zh-CN" altLang="en-US" b="1" dirty="0" smtClean="0">
                <a:solidFill>
                  <a:srgbClr val="C00000"/>
                </a:solidFill>
              </a:rPr>
              <a:t>上升 </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8" grpId="0"/>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突破一　</a:t>
            </a:r>
            <a:r>
              <a:rPr lang="zh-CN" altLang="en-US" sz="2000" b="1" dirty="0" smtClean="0">
                <a:solidFill>
                  <a:srgbClr val="409E8A"/>
                </a:solidFill>
              </a:rPr>
              <a:t>浮力大小的判断</a:t>
            </a:r>
            <a:endParaRPr lang="zh-CN" altLang="en-US" sz="2000" b="1" dirty="0">
              <a:solidFill>
                <a:srgbClr val="409E8A"/>
              </a:solidFill>
            </a:endParaRPr>
          </a:p>
        </p:txBody>
      </p:sp>
      <p:sp>
        <p:nvSpPr>
          <p:cNvPr id="32" name="TextBox 31"/>
          <p:cNvSpPr txBox="1"/>
          <p:nvPr/>
        </p:nvSpPr>
        <p:spPr>
          <a:xfrm>
            <a:off x="826718" y="729830"/>
            <a:ext cx="7934143" cy="1685773"/>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latin typeface="微软雅黑" panose="020B0503020204020204" pitchFamily="34" charset="-122"/>
                <a:ea typeface="微软雅黑" panose="020B0503020204020204" pitchFamily="34" charset="-122"/>
              </a:rPr>
              <a:t>【</a:t>
            </a:r>
            <a:r>
              <a:rPr lang="zh-CN" altLang="en-US" b="1" dirty="0" smtClean="0">
                <a:solidFill>
                  <a:srgbClr val="409E8A"/>
                </a:solidFill>
                <a:latin typeface="微软雅黑" panose="020B0503020204020204" pitchFamily="34" charset="-122"/>
                <a:ea typeface="微软雅黑" panose="020B0503020204020204" pitchFamily="34" charset="-122"/>
              </a:rPr>
              <a:t>突破金钥匙</a:t>
            </a:r>
            <a:r>
              <a:rPr lang="en-US" altLang="zh-CN" b="1" dirty="0" smtClean="0">
                <a:solidFill>
                  <a:srgbClr val="409E8A"/>
                </a:solidFill>
                <a:latin typeface="微软雅黑" panose="020B0503020204020204" pitchFamily="34" charset="-122"/>
                <a:ea typeface="微软雅黑" panose="020B0503020204020204" pitchFamily="34" charset="-122"/>
              </a:rPr>
              <a:t>】</a:t>
            </a:r>
          </a:p>
          <a:p>
            <a:pPr algn="just">
              <a:lnSpc>
                <a:spcPct val="150000"/>
              </a:lnSpc>
            </a:pPr>
            <a:r>
              <a:rPr lang="zh-CN" altLang="en-US" dirty="0" smtClean="0"/>
              <a:t>（</a:t>
            </a:r>
            <a:r>
              <a:rPr lang="en-US" dirty="0" smtClean="0"/>
              <a:t>1</a:t>
            </a:r>
            <a:r>
              <a:rPr lang="zh-CN" altLang="en-US" dirty="0" smtClean="0"/>
              <a:t>）判断浮力大小的核心是阿基米德原理，根据阿基米德原理</a:t>
            </a:r>
            <a:r>
              <a:rPr lang="en-US" dirty="0" smtClean="0"/>
              <a:t>F</a:t>
            </a:r>
            <a:r>
              <a:rPr lang="zh-CN" altLang="en-US" baseline="-25000" dirty="0" smtClean="0"/>
              <a:t>浮</a:t>
            </a:r>
            <a:r>
              <a:rPr lang="en-US" dirty="0" smtClean="0"/>
              <a:t>=G</a:t>
            </a:r>
            <a:r>
              <a:rPr lang="zh-CN" altLang="en-US" baseline="-25000" dirty="0" smtClean="0"/>
              <a:t>排</a:t>
            </a:r>
            <a:r>
              <a:rPr lang="en-US" dirty="0" smtClean="0"/>
              <a:t>=ρ</a:t>
            </a:r>
            <a:r>
              <a:rPr lang="zh-CN" altLang="en-US" baseline="-25000" dirty="0" smtClean="0"/>
              <a:t>液</a:t>
            </a:r>
            <a:r>
              <a:rPr lang="en-US" dirty="0" err="1" smtClean="0"/>
              <a:t>gV</a:t>
            </a:r>
            <a:r>
              <a:rPr lang="zh-CN" altLang="en-US" baseline="-25000" dirty="0" smtClean="0"/>
              <a:t>排</a:t>
            </a:r>
            <a:r>
              <a:rPr lang="zh-CN" altLang="en-US" dirty="0" smtClean="0"/>
              <a:t>可知：</a:t>
            </a:r>
            <a:r>
              <a:rPr lang="en-US" dirty="0" smtClean="0"/>
              <a:t>①</a:t>
            </a:r>
            <a:r>
              <a:rPr lang="zh-CN" altLang="en-US" dirty="0" smtClean="0"/>
              <a:t>当</a:t>
            </a:r>
            <a:r>
              <a:rPr lang="en-US" dirty="0" smtClean="0"/>
              <a:t>ρ</a:t>
            </a:r>
            <a:r>
              <a:rPr lang="zh-CN" altLang="en-US" baseline="-25000" dirty="0" smtClean="0"/>
              <a:t>液</a:t>
            </a:r>
            <a:r>
              <a:rPr lang="zh-CN" altLang="en-US" dirty="0" smtClean="0"/>
              <a:t>一定时，</a:t>
            </a:r>
            <a:r>
              <a:rPr lang="en-US" dirty="0" smtClean="0"/>
              <a:t>V</a:t>
            </a:r>
            <a:r>
              <a:rPr lang="zh-CN" altLang="en-US" baseline="-25000" dirty="0" smtClean="0"/>
              <a:t>排</a:t>
            </a:r>
            <a:r>
              <a:rPr lang="zh-CN" altLang="en-US" dirty="0" smtClean="0"/>
              <a:t>越大，</a:t>
            </a:r>
            <a:r>
              <a:rPr lang="en-US" dirty="0" smtClean="0"/>
              <a:t>F</a:t>
            </a:r>
            <a:r>
              <a:rPr lang="zh-CN" altLang="en-US" baseline="-25000" dirty="0" smtClean="0"/>
              <a:t>浮</a:t>
            </a:r>
            <a:r>
              <a:rPr lang="zh-CN" altLang="en-US" dirty="0" smtClean="0"/>
              <a:t>越大；</a:t>
            </a:r>
            <a:r>
              <a:rPr lang="en-US" dirty="0" smtClean="0"/>
              <a:t>②</a:t>
            </a:r>
            <a:r>
              <a:rPr lang="zh-CN" altLang="en-US" dirty="0" smtClean="0"/>
              <a:t>当</a:t>
            </a:r>
            <a:r>
              <a:rPr lang="en-US" dirty="0" smtClean="0"/>
              <a:t>V</a:t>
            </a:r>
            <a:r>
              <a:rPr lang="zh-CN" altLang="en-US" baseline="-25000" dirty="0" smtClean="0"/>
              <a:t>排</a:t>
            </a:r>
            <a:r>
              <a:rPr lang="zh-CN" altLang="en-US" dirty="0" smtClean="0"/>
              <a:t>一定时，</a:t>
            </a:r>
            <a:r>
              <a:rPr lang="en-US" dirty="0" smtClean="0"/>
              <a:t>ρ</a:t>
            </a:r>
            <a:r>
              <a:rPr lang="zh-CN" altLang="en-US" baseline="-25000" dirty="0" smtClean="0"/>
              <a:t>液</a:t>
            </a:r>
            <a:r>
              <a:rPr lang="zh-CN" altLang="en-US" dirty="0" smtClean="0"/>
              <a:t>越大，</a:t>
            </a:r>
            <a:r>
              <a:rPr lang="en-US" dirty="0" smtClean="0"/>
              <a:t>F</a:t>
            </a:r>
            <a:r>
              <a:rPr lang="zh-CN" altLang="en-US" baseline="-25000" dirty="0" smtClean="0"/>
              <a:t>浮</a:t>
            </a:r>
            <a:r>
              <a:rPr lang="zh-CN" altLang="en-US" dirty="0" smtClean="0"/>
              <a:t>越大。</a:t>
            </a:r>
          </a:p>
          <a:p>
            <a:pPr algn="just">
              <a:lnSpc>
                <a:spcPct val="150000"/>
              </a:lnSpc>
            </a:pPr>
            <a:r>
              <a:rPr lang="zh-CN" altLang="en-US" dirty="0" smtClean="0"/>
              <a:t>（</a:t>
            </a:r>
            <a:r>
              <a:rPr lang="en-US" dirty="0" smtClean="0"/>
              <a:t>2</a:t>
            </a:r>
            <a:r>
              <a:rPr lang="zh-CN" altLang="en-US" dirty="0" smtClean="0"/>
              <a:t>）若物体的质量或重力相同，则可根据物体的浮沉条件来判断浮力的大小。</a:t>
            </a:r>
            <a:endParaRPr lang="zh-CN" altLang="en-US" dirty="0"/>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747189" y="272793"/>
            <a:ext cx="7913233" cy="3812188"/>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例１</a:t>
            </a:r>
            <a:r>
              <a:rPr lang="zh-CN" altLang="en-US" dirty="0" smtClean="0"/>
              <a:t>如图</a:t>
            </a:r>
            <a:r>
              <a:rPr lang="en-US" dirty="0" smtClean="0"/>
              <a:t>9-5</a:t>
            </a:r>
            <a:r>
              <a:rPr lang="zh-CN" altLang="en-US" dirty="0" smtClean="0"/>
              <a:t>所示，把体积相等的实心球甲、乙放入水中，甲漂浮、乙沉底。两球所受浮力分别为</a:t>
            </a:r>
            <a:r>
              <a:rPr lang="en-US" dirty="0" smtClean="0"/>
              <a:t>F</a:t>
            </a:r>
            <a:r>
              <a:rPr lang="zh-CN" altLang="en-US" baseline="-25000" dirty="0" smtClean="0"/>
              <a:t>甲</a:t>
            </a:r>
            <a:r>
              <a:rPr lang="zh-CN" altLang="en-US" dirty="0" smtClean="0"/>
              <a:t>、</a:t>
            </a:r>
            <a:r>
              <a:rPr lang="en-US" dirty="0" smtClean="0"/>
              <a:t>F</a:t>
            </a:r>
            <a:r>
              <a:rPr lang="zh-CN" altLang="en-US" baseline="-25000" dirty="0" smtClean="0"/>
              <a:t>乙</a:t>
            </a:r>
            <a:r>
              <a:rPr lang="zh-CN" altLang="en-US" dirty="0" smtClean="0"/>
              <a:t>，密度分别为</a:t>
            </a:r>
            <a:r>
              <a:rPr lang="en-US" dirty="0" smtClean="0"/>
              <a:t>ρ</a:t>
            </a:r>
            <a:r>
              <a:rPr lang="zh-CN" altLang="en-US" baseline="-25000" dirty="0" smtClean="0"/>
              <a:t>甲</a:t>
            </a:r>
            <a:r>
              <a:rPr lang="zh-CN" altLang="en-US" dirty="0" smtClean="0"/>
              <a:t>、 </a:t>
            </a:r>
            <a:r>
              <a:rPr lang="en-US" dirty="0" smtClean="0"/>
              <a:t>ρ</a:t>
            </a:r>
            <a:r>
              <a:rPr lang="zh-CN" altLang="en-US" baseline="-25000" dirty="0" smtClean="0"/>
              <a:t>乙</a:t>
            </a:r>
            <a:r>
              <a:rPr lang="zh-CN" altLang="en-US" dirty="0" smtClean="0"/>
              <a:t>。下列判断正确的是（　　）</a:t>
            </a:r>
          </a:p>
          <a:p>
            <a:pPr algn="just">
              <a:lnSpc>
                <a:spcPct val="150000"/>
              </a:lnSpc>
            </a:pPr>
            <a:endParaRPr lang="en-US" altLang="zh-CN" dirty="0" smtClean="0"/>
          </a:p>
          <a:p>
            <a:pPr algn="just">
              <a:lnSpc>
                <a:spcPct val="150000"/>
              </a:lnSpc>
            </a:pPr>
            <a:endParaRPr lang="en-US" altLang="zh-CN" dirty="0" smtClean="0"/>
          </a:p>
          <a:p>
            <a:pPr algn="just">
              <a:lnSpc>
                <a:spcPct val="150000"/>
              </a:lnSpc>
            </a:pPr>
            <a:endParaRPr lang="en-US" altLang="zh-CN" dirty="0" smtClean="0"/>
          </a:p>
          <a:p>
            <a:pPr algn="ctr">
              <a:lnSpc>
                <a:spcPct val="150000"/>
              </a:lnSpc>
            </a:pPr>
            <a:r>
              <a:rPr lang="zh-CN" altLang="en-US" sz="1400" dirty="0" smtClean="0"/>
              <a:t>图</a:t>
            </a:r>
            <a:r>
              <a:rPr lang="en-US" sz="1400" dirty="0" smtClean="0"/>
              <a:t>9-5</a:t>
            </a:r>
            <a:endParaRPr lang="zh-CN" altLang="en-US" sz="1400" dirty="0" smtClean="0"/>
          </a:p>
          <a:p>
            <a:pPr algn="just">
              <a:lnSpc>
                <a:spcPct val="150000"/>
              </a:lnSpc>
            </a:pPr>
            <a:r>
              <a:rPr lang="en-US" dirty="0" smtClean="0"/>
              <a:t>A.F</a:t>
            </a:r>
            <a:r>
              <a:rPr lang="zh-CN" altLang="en-US" baseline="-25000" dirty="0" smtClean="0"/>
              <a:t>甲</a:t>
            </a:r>
            <a:r>
              <a:rPr lang="en-US" dirty="0" smtClean="0"/>
              <a:t>&gt;F</a:t>
            </a:r>
            <a:r>
              <a:rPr lang="zh-CN" altLang="en-US" baseline="-25000" dirty="0" smtClean="0"/>
              <a:t>乙</a:t>
            </a:r>
            <a:r>
              <a:rPr lang="en-US" dirty="0" smtClean="0"/>
              <a:t>	B.F</a:t>
            </a:r>
            <a:r>
              <a:rPr lang="zh-CN" altLang="en-US" baseline="-25000" dirty="0" smtClean="0"/>
              <a:t>甲</a:t>
            </a:r>
            <a:r>
              <a:rPr lang="en-US" dirty="0" smtClean="0"/>
              <a:t>=F</a:t>
            </a:r>
            <a:r>
              <a:rPr lang="zh-CN" altLang="en-US" baseline="-25000" dirty="0" smtClean="0"/>
              <a:t>乙</a:t>
            </a:r>
            <a:endParaRPr lang="zh-CN" altLang="en-US" dirty="0" smtClean="0"/>
          </a:p>
          <a:p>
            <a:pPr algn="just">
              <a:lnSpc>
                <a:spcPct val="150000"/>
              </a:lnSpc>
            </a:pPr>
            <a:r>
              <a:rPr lang="en-US" dirty="0" err="1" smtClean="0"/>
              <a:t>C.ρ</a:t>
            </a:r>
            <a:r>
              <a:rPr lang="zh-CN" altLang="en-US" baseline="-25000" dirty="0" smtClean="0"/>
              <a:t>甲</a:t>
            </a:r>
            <a:r>
              <a:rPr lang="en-US" dirty="0" smtClean="0"/>
              <a:t>&lt;ρ</a:t>
            </a:r>
            <a:r>
              <a:rPr lang="zh-CN" altLang="en-US" baseline="-25000" dirty="0" smtClean="0"/>
              <a:t>乙</a:t>
            </a:r>
            <a:r>
              <a:rPr lang="en-US" dirty="0" smtClean="0"/>
              <a:t>	</a:t>
            </a:r>
            <a:r>
              <a:rPr lang="en-US" dirty="0" err="1" smtClean="0"/>
              <a:t>D.ρ</a:t>
            </a:r>
            <a:r>
              <a:rPr lang="zh-CN" altLang="en-US" baseline="-25000" dirty="0" smtClean="0"/>
              <a:t>甲</a:t>
            </a:r>
            <a:r>
              <a:rPr lang="en-US" dirty="0" smtClean="0"/>
              <a:t>=ρ</a:t>
            </a:r>
            <a:r>
              <a:rPr lang="zh-CN" altLang="en-US" baseline="-25000" dirty="0" smtClean="0"/>
              <a:t>乙</a:t>
            </a:r>
            <a:endParaRPr lang="zh-CN" altLang="en-US" dirty="0"/>
          </a:p>
        </p:txBody>
      </p:sp>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0" name="矩形 9"/>
          <p:cNvSpPr/>
          <p:nvPr/>
        </p:nvSpPr>
        <p:spPr>
          <a:xfrm>
            <a:off x="1005592" y="1176979"/>
            <a:ext cx="340158" cy="369332"/>
          </a:xfrm>
          <a:prstGeom prst="rect">
            <a:avLst/>
          </a:prstGeom>
        </p:spPr>
        <p:txBody>
          <a:bodyPr wrap="none">
            <a:spAutoFit/>
          </a:bodyPr>
          <a:lstStyle/>
          <a:p>
            <a:r>
              <a:rPr lang="en-US" b="1" dirty="0" smtClean="0">
                <a:solidFill>
                  <a:srgbClr val="C00000"/>
                </a:solidFill>
              </a:rPr>
              <a:t>C</a:t>
            </a:r>
            <a:endParaRPr lang="zh-CN" altLang="en-US" b="1" dirty="0">
              <a:solidFill>
                <a:srgbClr val="C00000"/>
              </a:solidFill>
            </a:endParaRPr>
          </a:p>
        </p:txBody>
      </p:sp>
      <p:pic>
        <p:nvPicPr>
          <p:cNvPr id="11" name="G310.EPS" descr="id:2147501611;FounderCES"/>
          <p:cNvPicPr/>
          <p:nvPr/>
        </p:nvPicPr>
        <p:blipFill>
          <a:blip r:embed="rId2" cstate="print"/>
          <a:stretch>
            <a:fillRect/>
          </a:stretch>
        </p:blipFill>
        <p:spPr>
          <a:xfrm>
            <a:off x="3760422" y="1525146"/>
            <a:ext cx="1698742" cy="1059791"/>
          </a:xfrm>
          <a:prstGeom prst="rect">
            <a:avLst/>
          </a:prstGeom>
        </p:spPr>
      </p:pic>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755982" y="299170"/>
            <a:ext cx="8049969" cy="3396690"/>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a:t>
            </a:r>
            <a:r>
              <a:rPr lang="en-US" altLang="zh-CN" b="1" dirty="0" smtClean="0">
                <a:solidFill>
                  <a:srgbClr val="409E8A"/>
                </a:solidFill>
                <a:latin typeface="微软雅黑" panose="020B0503020204020204" pitchFamily="34" charset="-122"/>
                <a:ea typeface="微软雅黑" panose="020B0503020204020204" pitchFamily="34" charset="-122"/>
              </a:rPr>
              <a:t>2 </a:t>
            </a:r>
            <a:r>
              <a:rPr lang="zh-CN" altLang="en-US" dirty="0" smtClean="0"/>
              <a:t>质量相同的甲、乙、丙、丁</a:t>
            </a:r>
            <a:r>
              <a:rPr lang="en-US" dirty="0" smtClean="0"/>
              <a:t>4</a:t>
            </a:r>
            <a:r>
              <a:rPr lang="zh-CN" altLang="en-US" dirty="0" smtClean="0"/>
              <a:t>个小球，分别静止在水中的不同深度处，如图</a:t>
            </a:r>
            <a:r>
              <a:rPr lang="en-US" dirty="0" smtClean="0"/>
              <a:t>9-6</a:t>
            </a:r>
            <a:r>
              <a:rPr lang="zh-CN" altLang="en-US" dirty="0" smtClean="0"/>
              <a:t>所示，则这</a:t>
            </a:r>
            <a:r>
              <a:rPr lang="en-US" dirty="0" smtClean="0"/>
              <a:t>4</a:t>
            </a:r>
            <a:r>
              <a:rPr lang="zh-CN" altLang="en-US" dirty="0" smtClean="0"/>
              <a:t>个小球在水中所受浮力最小的是</a:t>
            </a:r>
            <a:r>
              <a:rPr lang="en-US" dirty="0" smtClean="0"/>
              <a:t>	</a:t>
            </a:r>
            <a:r>
              <a:rPr lang="zh-CN" altLang="en-US" dirty="0" smtClean="0"/>
              <a:t>（　　）</a:t>
            </a:r>
          </a:p>
          <a:p>
            <a:pPr algn="just">
              <a:lnSpc>
                <a:spcPct val="150000"/>
              </a:lnSpc>
            </a:pPr>
            <a:endParaRPr lang="en-US" altLang="zh-CN" dirty="0" smtClean="0"/>
          </a:p>
          <a:p>
            <a:pPr algn="just">
              <a:lnSpc>
                <a:spcPct val="150000"/>
              </a:lnSpc>
            </a:pPr>
            <a:endParaRPr lang="en-US" altLang="zh-CN" dirty="0" smtClean="0"/>
          </a:p>
          <a:p>
            <a:pPr algn="just">
              <a:lnSpc>
                <a:spcPct val="150000"/>
              </a:lnSpc>
            </a:pPr>
            <a:endParaRPr lang="en-US" altLang="zh-CN" dirty="0" smtClean="0"/>
          </a:p>
          <a:p>
            <a:pPr algn="just">
              <a:lnSpc>
                <a:spcPct val="150000"/>
              </a:lnSpc>
            </a:pPr>
            <a:endParaRPr lang="en-US" altLang="zh-CN" dirty="0" smtClean="0"/>
          </a:p>
          <a:p>
            <a:pPr algn="ctr">
              <a:lnSpc>
                <a:spcPct val="150000"/>
              </a:lnSpc>
            </a:pPr>
            <a:r>
              <a:rPr lang="zh-CN" altLang="en-US" sz="1400" dirty="0" smtClean="0"/>
              <a:t>图</a:t>
            </a:r>
            <a:r>
              <a:rPr lang="en-US" sz="1400" dirty="0" smtClean="0"/>
              <a:t>9-6</a:t>
            </a:r>
            <a:endParaRPr lang="zh-CN" altLang="en-US" sz="1400" dirty="0" smtClean="0"/>
          </a:p>
          <a:p>
            <a:pPr algn="just">
              <a:lnSpc>
                <a:spcPct val="150000"/>
              </a:lnSpc>
            </a:pPr>
            <a:r>
              <a:rPr lang="en-US" dirty="0" smtClean="0"/>
              <a:t>A.</a:t>
            </a:r>
            <a:r>
              <a:rPr lang="zh-CN" altLang="en-US" dirty="0" smtClean="0"/>
              <a:t>甲</a:t>
            </a:r>
            <a:r>
              <a:rPr lang="en-US" dirty="0" smtClean="0"/>
              <a:t>		B.</a:t>
            </a:r>
            <a:r>
              <a:rPr lang="zh-CN" altLang="en-US" dirty="0" smtClean="0"/>
              <a:t>乙</a:t>
            </a:r>
            <a:r>
              <a:rPr lang="en-US" dirty="0" smtClean="0"/>
              <a:t>		C.</a:t>
            </a:r>
            <a:r>
              <a:rPr lang="zh-CN" altLang="en-US" dirty="0" smtClean="0"/>
              <a:t>丙</a:t>
            </a:r>
            <a:r>
              <a:rPr lang="en-US" dirty="0" smtClean="0"/>
              <a:t> 	D.</a:t>
            </a:r>
            <a:r>
              <a:rPr lang="zh-CN" altLang="en-US" dirty="0" smtClean="0"/>
              <a:t>丁</a:t>
            </a:r>
            <a:endParaRPr lang="zh-CN" altLang="en-US" dirty="0"/>
          </a:p>
        </p:txBody>
      </p:sp>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pic>
        <p:nvPicPr>
          <p:cNvPr id="11" name="19LZ188.EPS" descr="id:2147501625;FounderCES"/>
          <p:cNvPicPr/>
          <p:nvPr/>
        </p:nvPicPr>
        <p:blipFill>
          <a:blip r:embed="rId2" cstate="print"/>
          <a:stretch>
            <a:fillRect/>
          </a:stretch>
        </p:blipFill>
        <p:spPr>
          <a:xfrm>
            <a:off x="3254385" y="1391047"/>
            <a:ext cx="2414269" cy="1220268"/>
          </a:xfrm>
          <a:prstGeom prst="rect">
            <a:avLst/>
          </a:prstGeom>
        </p:spPr>
      </p:pic>
      <p:sp>
        <p:nvSpPr>
          <p:cNvPr id="12" name="矩形 11"/>
          <p:cNvSpPr/>
          <p:nvPr/>
        </p:nvSpPr>
        <p:spPr>
          <a:xfrm>
            <a:off x="6125708" y="826546"/>
            <a:ext cx="367408" cy="369332"/>
          </a:xfrm>
          <a:prstGeom prst="rect">
            <a:avLst/>
          </a:prstGeom>
        </p:spPr>
        <p:txBody>
          <a:bodyPr wrap="none">
            <a:spAutoFit/>
          </a:bodyPr>
          <a:lstStyle/>
          <a:p>
            <a:r>
              <a:rPr lang="en-US" b="1" dirty="0" smtClean="0">
                <a:solidFill>
                  <a:srgbClr val="C00000"/>
                </a:solidFill>
              </a:rPr>
              <a:t>D</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突破二　有关浮力的计算</a:t>
            </a:r>
            <a:endParaRPr lang="zh-CN" altLang="en-US" sz="2000" b="1" dirty="0">
              <a:solidFill>
                <a:srgbClr val="409E8A"/>
              </a:solidFill>
            </a:endParaRPr>
          </a:p>
        </p:txBody>
      </p:sp>
      <p:sp>
        <p:nvSpPr>
          <p:cNvPr id="32" name="TextBox 31"/>
          <p:cNvSpPr txBox="1"/>
          <p:nvPr/>
        </p:nvSpPr>
        <p:spPr>
          <a:xfrm>
            <a:off x="826718" y="729830"/>
            <a:ext cx="8027136" cy="1685773"/>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rPr>
              <a:t>【</a:t>
            </a:r>
            <a:r>
              <a:rPr lang="zh-CN" altLang="en-US" b="1" dirty="0" smtClean="0">
                <a:solidFill>
                  <a:srgbClr val="409E8A"/>
                </a:solidFill>
              </a:rPr>
              <a:t>突破金钥匙</a:t>
            </a:r>
            <a:r>
              <a:rPr lang="en-US" altLang="zh-CN" b="1" dirty="0" smtClean="0">
                <a:solidFill>
                  <a:srgbClr val="409E8A"/>
                </a:solidFill>
              </a:rPr>
              <a:t>】</a:t>
            </a:r>
          </a:p>
          <a:p>
            <a:pPr algn="just">
              <a:lnSpc>
                <a:spcPct val="150000"/>
              </a:lnSpc>
            </a:pPr>
            <a:r>
              <a:rPr lang="zh-CN" altLang="en-US" dirty="0" smtClean="0"/>
              <a:t>（</a:t>
            </a:r>
            <a:r>
              <a:rPr lang="en-US" dirty="0" smtClean="0"/>
              <a:t>1</a:t>
            </a:r>
            <a:r>
              <a:rPr lang="zh-CN" altLang="en-US" dirty="0" smtClean="0"/>
              <a:t>）理解阿基米德原理是计算浮力的关键。</a:t>
            </a:r>
          </a:p>
          <a:p>
            <a:pPr algn="just">
              <a:lnSpc>
                <a:spcPct val="150000"/>
              </a:lnSpc>
            </a:pPr>
            <a:r>
              <a:rPr lang="zh-CN" altLang="en-US" dirty="0" smtClean="0"/>
              <a:t>（</a:t>
            </a:r>
            <a:r>
              <a:rPr lang="en-US" dirty="0" smtClean="0"/>
              <a:t>2</a:t>
            </a:r>
            <a:r>
              <a:rPr lang="zh-CN" altLang="en-US" dirty="0" smtClean="0"/>
              <a:t>）熟练掌握浮力的四种计算方法。</a:t>
            </a:r>
          </a:p>
          <a:p>
            <a:pPr algn="just">
              <a:lnSpc>
                <a:spcPct val="150000"/>
              </a:lnSpc>
            </a:pPr>
            <a:r>
              <a:rPr lang="zh-CN" altLang="en-US" dirty="0" smtClean="0"/>
              <a:t>（</a:t>
            </a:r>
            <a:r>
              <a:rPr lang="en-US" dirty="0" smtClean="0"/>
              <a:t>3</a:t>
            </a:r>
            <a:r>
              <a:rPr lang="zh-CN" altLang="en-US" dirty="0" smtClean="0"/>
              <a:t>）能灵活运用物体的浮沉条件解决浮力问题。</a:t>
            </a:r>
            <a:endParaRPr lang="zh-CN" altLang="en-US" dirty="0"/>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713738" y="246215"/>
            <a:ext cx="8025816" cy="3347767"/>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a:t>
            </a:r>
            <a:r>
              <a:rPr lang="en-US" b="1" dirty="0" smtClean="0">
                <a:solidFill>
                  <a:srgbClr val="409E8A"/>
                </a:solidFill>
              </a:rPr>
              <a:t>3</a:t>
            </a:r>
            <a:r>
              <a:rPr lang="zh-CN" altLang="en-US" dirty="0" smtClean="0"/>
              <a:t>如图</a:t>
            </a:r>
            <a:r>
              <a:rPr lang="en-US" dirty="0" smtClean="0"/>
              <a:t>9-7</a:t>
            </a:r>
            <a:r>
              <a:rPr lang="zh-CN" altLang="en-US" dirty="0" smtClean="0"/>
              <a:t>甲所示，水平面上有一底面积为</a:t>
            </a:r>
            <a:r>
              <a:rPr lang="en-US" dirty="0" smtClean="0"/>
              <a:t>5.0×10</a:t>
            </a:r>
            <a:r>
              <a:rPr lang="en-US" baseline="30000" dirty="0" smtClean="0"/>
              <a:t>-3</a:t>
            </a:r>
            <a:r>
              <a:rPr lang="en-US" dirty="0" smtClean="0"/>
              <a:t> m</a:t>
            </a:r>
            <a:r>
              <a:rPr lang="en-US" baseline="30000" dirty="0" smtClean="0"/>
              <a:t>2</a:t>
            </a:r>
            <a:r>
              <a:rPr lang="zh-CN" altLang="en-US" dirty="0" smtClean="0"/>
              <a:t>的圆柱形容器，容器中装有质量为</a:t>
            </a:r>
            <a:r>
              <a:rPr lang="en-US" dirty="0" smtClean="0"/>
              <a:t>0.5 kg</a:t>
            </a:r>
            <a:r>
              <a:rPr lang="zh-CN" altLang="en-US" dirty="0" smtClean="0"/>
              <a:t>的水。现将一个质量分布均匀、体积为</a:t>
            </a:r>
            <a:r>
              <a:rPr lang="en-US" dirty="0" smtClean="0"/>
              <a:t>5.0×10</a:t>
            </a:r>
            <a:r>
              <a:rPr lang="en-US" baseline="30000" dirty="0" smtClean="0"/>
              <a:t>-5</a:t>
            </a:r>
            <a:r>
              <a:rPr lang="en-US" dirty="0" smtClean="0"/>
              <a:t> m</a:t>
            </a:r>
            <a:r>
              <a:rPr lang="en-US" baseline="30000" dirty="0" smtClean="0"/>
              <a:t>3</a:t>
            </a:r>
            <a:r>
              <a:rPr lang="zh-CN" altLang="en-US" dirty="0" smtClean="0"/>
              <a:t>的物块（不吸水）放入容器中，物块漂浮在水面上，物块浸入水中的体积为</a:t>
            </a:r>
            <a:r>
              <a:rPr lang="en-US" dirty="0" smtClean="0"/>
              <a:t>4.0×10</a:t>
            </a:r>
            <a:r>
              <a:rPr lang="en-US" baseline="30000" dirty="0" smtClean="0"/>
              <a:t>-5</a:t>
            </a:r>
            <a:r>
              <a:rPr lang="en-US" dirty="0" smtClean="0"/>
              <a:t> m</a:t>
            </a:r>
            <a:r>
              <a:rPr lang="en-US" baseline="30000" dirty="0" smtClean="0"/>
              <a:t>3</a:t>
            </a:r>
            <a:r>
              <a:rPr lang="zh-CN" altLang="en-US" dirty="0" smtClean="0"/>
              <a:t>。（水的密度</a:t>
            </a:r>
            <a:r>
              <a:rPr lang="en-US" dirty="0" smtClean="0"/>
              <a:t>ρ</a:t>
            </a:r>
            <a:r>
              <a:rPr lang="zh-CN" altLang="en-US" baseline="-25000" dirty="0" smtClean="0"/>
              <a:t>水</a:t>
            </a:r>
            <a:r>
              <a:rPr lang="en-US" dirty="0" smtClean="0"/>
              <a:t>=1.0×10</a:t>
            </a:r>
            <a:r>
              <a:rPr lang="en-US" baseline="30000" dirty="0" smtClean="0"/>
              <a:t>3</a:t>
            </a:r>
            <a:r>
              <a:rPr lang="en-US" dirty="0" smtClean="0"/>
              <a:t> kg/m</a:t>
            </a:r>
            <a:r>
              <a:rPr lang="en-US" baseline="30000" dirty="0" smtClean="0"/>
              <a:t>3</a:t>
            </a:r>
            <a:r>
              <a:rPr lang="zh-CN" altLang="en-US" dirty="0" smtClean="0"/>
              <a:t>，</a:t>
            </a:r>
            <a:r>
              <a:rPr lang="en-US" dirty="0" smtClean="0"/>
              <a:t>g</a:t>
            </a:r>
            <a:r>
              <a:rPr lang="zh-CN" altLang="en-US" dirty="0" smtClean="0"/>
              <a:t>取</a:t>
            </a:r>
            <a:r>
              <a:rPr lang="en-US" dirty="0" smtClean="0"/>
              <a:t>10 N/kg</a:t>
            </a:r>
            <a:r>
              <a:rPr lang="zh-CN" altLang="en-US" dirty="0" smtClean="0"/>
              <a:t>）</a:t>
            </a:r>
          </a:p>
          <a:p>
            <a:pPr algn="just">
              <a:lnSpc>
                <a:spcPct val="150000"/>
              </a:lnSpc>
            </a:pPr>
            <a:r>
              <a:rPr lang="zh-CN" altLang="en-US" dirty="0" smtClean="0"/>
              <a:t>（</a:t>
            </a:r>
            <a:r>
              <a:rPr lang="en-US" dirty="0" smtClean="0"/>
              <a:t>1</a:t>
            </a:r>
            <a:r>
              <a:rPr lang="zh-CN" altLang="en-US" dirty="0" smtClean="0"/>
              <a:t>）求物块受到的浮力大小。</a:t>
            </a:r>
          </a:p>
          <a:p>
            <a:pPr algn="just">
              <a:lnSpc>
                <a:spcPct val="150000"/>
              </a:lnSpc>
            </a:pPr>
            <a:r>
              <a:rPr lang="zh-CN" altLang="en-US" dirty="0" smtClean="0"/>
              <a:t>（</a:t>
            </a:r>
            <a:r>
              <a:rPr lang="en-US" dirty="0" smtClean="0"/>
              <a:t>2</a:t>
            </a:r>
            <a:r>
              <a:rPr lang="zh-CN" altLang="en-US" dirty="0" smtClean="0"/>
              <a:t>）求物块的密度。</a:t>
            </a:r>
          </a:p>
          <a:p>
            <a:pPr algn="just">
              <a:lnSpc>
                <a:spcPct val="150000"/>
              </a:lnSpc>
            </a:pPr>
            <a:r>
              <a:rPr lang="zh-CN" altLang="en-US" dirty="0" smtClean="0"/>
              <a:t>（</a:t>
            </a:r>
            <a:r>
              <a:rPr lang="en-US" dirty="0" smtClean="0"/>
              <a:t>3</a:t>
            </a:r>
            <a:r>
              <a:rPr lang="zh-CN" altLang="en-US" dirty="0" smtClean="0"/>
              <a:t>）用力</a:t>
            </a:r>
            <a:r>
              <a:rPr lang="en-US" dirty="0" smtClean="0"/>
              <a:t>F</a:t>
            </a:r>
            <a:r>
              <a:rPr lang="zh-CN" altLang="en-US" dirty="0" smtClean="0"/>
              <a:t>缓慢向下压物块使其恰好完全浸没在水中（水未溢出），如图乙所示，求此时水对容器底的压强。</a:t>
            </a:r>
            <a:endParaRPr lang="zh-CN" altLang="en-US" dirty="0"/>
          </a:p>
        </p:txBody>
      </p:sp>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3" name="矩形 12"/>
          <p:cNvSpPr/>
          <p:nvPr/>
        </p:nvSpPr>
        <p:spPr>
          <a:xfrm>
            <a:off x="8307540" y="2244768"/>
            <a:ext cx="652743" cy="377411"/>
          </a:xfrm>
          <a:prstGeom prst="rect">
            <a:avLst/>
          </a:prstGeom>
        </p:spPr>
        <p:txBody>
          <a:bodyPr wrap="none">
            <a:spAutoFit/>
          </a:bodyPr>
          <a:lstStyle/>
          <a:p>
            <a:pPr algn="just">
              <a:lnSpc>
                <a:spcPct val="150000"/>
              </a:lnSpc>
            </a:pPr>
            <a:r>
              <a:rPr lang="zh-CN" altLang="en-US" sz="1400" dirty="0" smtClean="0"/>
              <a:t>图</a:t>
            </a:r>
            <a:r>
              <a:rPr lang="en-US" sz="1400" dirty="0" smtClean="0"/>
              <a:t>9-7</a:t>
            </a:r>
            <a:endParaRPr lang="zh-CN" altLang="en-US" sz="1400" dirty="0" smtClean="0"/>
          </a:p>
        </p:txBody>
      </p:sp>
      <p:pic>
        <p:nvPicPr>
          <p:cNvPr id="11" name="18LW43.EPS" descr="id:2147501646;FounderCES"/>
          <p:cNvPicPr/>
          <p:nvPr/>
        </p:nvPicPr>
        <p:blipFill>
          <a:blip r:embed="rId2" cstate="print"/>
          <a:stretch>
            <a:fillRect/>
          </a:stretch>
        </p:blipFill>
        <p:spPr>
          <a:xfrm>
            <a:off x="6376113" y="1542273"/>
            <a:ext cx="1862280" cy="1112049"/>
          </a:xfrm>
          <a:prstGeom prst="rect">
            <a:avLst/>
          </a:prstGeom>
        </p:spPr>
      </p:pic>
      <p:sp>
        <p:nvSpPr>
          <p:cNvPr id="15" name="矩形 14"/>
          <p:cNvSpPr/>
          <p:nvPr/>
        </p:nvSpPr>
        <p:spPr>
          <a:xfrm>
            <a:off x="751490" y="3655106"/>
            <a:ext cx="6342993" cy="923330"/>
          </a:xfrm>
          <a:prstGeom prst="rect">
            <a:avLst/>
          </a:prstGeom>
        </p:spPr>
        <p:txBody>
          <a:bodyPr wrap="square">
            <a:spAutoFit/>
          </a:bodyPr>
          <a:lstStyle/>
          <a:p>
            <a:pPr>
              <a:lnSpc>
                <a:spcPct val="150000"/>
              </a:lnSpc>
            </a:pPr>
            <a:r>
              <a:rPr lang="zh-CN" altLang="en-US" b="1" dirty="0" smtClean="0">
                <a:solidFill>
                  <a:srgbClr val="C00000"/>
                </a:solidFill>
              </a:rPr>
              <a:t>解：（</a:t>
            </a:r>
            <a:r>
              <a:rPr lang="en-US" b="1" dirty="0" smtClean="0">
                <a:solidFill>
                  <a:srgbClr val="C00000"/>
                </a:solidFill>
              </a:rPr>
              <a:t>1</a:t>
            </a:r>
            <a:r>
              <a:rPr lang="zh-CN" altLang="en-US" b="1" dirty="0" smtClean="0">
                <a:solidFill>
                  <a:srgbClr val="C00000"/>
                </a:solidFill>
              </a:rPr>
              <a:t>）物块受到的浮力大小</a:t>
            </a:r>
            <a:r>
              <a:rPr lang="en-US" b="1" dirty="0" smtClean="0">
                <a:solidFill>
                  <a:srgbClr val="C00000"/>
                </a:solidFill>
              </a:rPr>
              <a:t>F</a:t>
            </a:r>
            <a:r>
              <a:rPr lang="zh-CN" altLang="en-US" b="1" baseline="-25000" dirty="0" smtClean="0">
                <a:solidFill>
                  <a:srgbClr val="C00000"/>
                </a:solidFill>
              </a:rPr>
              <a:t>浮</a:t>
            </a:r>
            <a:r>
              <a:rPr lang="en-US" b="1" dirty="0" smtClean="0">
                <a:solidFill>
                  <a:srgbClr val="C00000"/>
                </a:solidFill>
              </a:rPr>
              <a:t>=ρ</a:t>
            </a:r>
            <a:r>
              <a:rPr lang="zh-CN" altLang="en-US" b="1" baseline="-25000" dirty="0" smtClean="0">
                <a:solidFill>
                  <a:srgbClr val="C00000"/>
                </a:solidFill>
              </a:rPr>
              <a:t>水</a:t>
            </a:r>
            <a:r>
              <a:rPr lang="en-US" b="1" dirty="0" err="1" smtClean="0">
                <a:solidFill>
                  <a:srgbClr val="C00000"/>
                </a:solidFill>
              </a:rPr>
              <a:t>gV</a:t>
            </a:r>
            <a:r>
              <a:rPr lang="zh-CN" altLang="en-US" b="1" baseline="-25000" dirty="0" smtClean="0">
                <a:solidFill>
                  <a:srgbClr val="C00000"/>
                </a:solidFill>
              </a:rPr>
              <a:t>排</a:t>
            </a:r>
            <a:r>
              <a:rPr lang="en-US" b="1" dirty="0" smtClean="0">
                <a:solidFill>
                  <a:srgbClr val="C00000"/>
                </a:solidFill>
              </a:rPr>
              <a:t>=</a:t>
            </a:r>
          </a:p>
          <a:p>
            <a:pPr>
              <a:lnSpc>
                <a:spcPct val="150000"/>
              </a:lnSpc>
            </a:pPr>
            <a:r>
              <a:rPr lang="en-US" b="1" dirty="0" smtClean="0">
                <a:solidFill>
                  <a:srgbClr val="C00000"/>
                </a:solidFill>
              </a:rPr>
              <a:t>1.0×10</a:t>
            </a:r>
            <a:r>
              <a:rPr lang="en-US" b="1" baseline="30000" dirty="0" smtClean="0">
                <a:solidFill>
                  <a:srgbClr val="C00000"/>
                </a:solidFill>
              </a:rPr>
              <a:t>3</a:t>
            </a:r>
            <a:r>
              <a:rPr lang="en-US" b="1" dirty="0" smtClean="0">
                <a:solidFill>
                  <a:srgbClr val="C00000"/>
                </a:solidFill>
              </a:rPr>
              <a:t> kg/m</a:t>
            </a:r>
            <a:r>
              <a:rPr lang="en-US" b="1" baseline="30000" dirty="0" smtClean="0">
                <a:solidFill>
                  <a:srgbClr val="C00000"/>
                </a:solidFill>
              </a:rPr>
              <a:t>3</a:t>
            </a:r>
            <a:r>
              <a:rPr lang="en-US" b="1" dirty="0" smtClean="0">
                <a:solidFill>
                  <a:srgbClr val="C00000"/>
                </a:solidFill>
              </a:rPr>
              <a:t>×10 N/kg×4.0×10</a:t>
            </a:r>
            <a:r>
              <a:rPr lang="en-US" b="1" baseline="30000" dirty="0" smtClean="0">
                <a:solidFill>
                  <a:srgbClr val="C00000"/>
                </a:solidFill>
              </a:rPr>
              <a:t>-5</a:t>
            </a:r>
            <a:r>
              <a:rPr lang="en-US" b="1" dirty="0" smtClean="0">
                <a:solidFill>
                  <a:srgbClr val="C00000"/>
                </a:solidFill>
              </a:rPr>
              <a:t> m</a:t>
            </a:r>
            <a:r>
              <a:rPr lang="en-US" b="1" baseline="30000" dirty="0" smtClean="0">
                <a:solidFill>
                  <a:srgbClr val="C00000"/>
                </a:solidFill>
              </a:rPr>
              <a:t>3</a:t>
            </a:r>
            <a:r>
              <a:rPr lang="en-US" b="1" dirty="0" smtClean="0">
                <a:solidFill>
                  <a:srgbClr val="C00000"/>
                </a:solidFill>
              </a:rPr>
              <a:t>=0.4 N</a:t>
            </a:r>
            <a:r>
              <a:rPr lang="zh-CN" altLang="en-US" b="1" dirty="0" smtClean="0">
                <a:solidFill>
                  <a:srgbClr val="C00000"/>
                </a:solidFill>
              </a:rPr>
              <a:t>。</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713738" y="246215"/>
            <a:ext cx="8025816" cy="2150195"/>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a:t>
            </a:r>
            <a:r>
              <a:rPr lang="en-US" b="1" dirty="0" smtClean="0">
                <a:solidFill>
                  <a:srgbClr val="409E8A"/>
                </a:solidFill>
              </a:rPr>
              <a:t>3</a:t>
            </a:r>
            <a:r>
              <a:rPr lang="zh-CN" altLang="en-US" dirty="0" smtClean="0"/>
              <a:t>如图</a:t>
            </a:r>
            <a:r>
              <a:rPr lang="en-US" dirty="0" smtClean="0"/>
              <a:t>9-7</a:t>
            </a:r>
            <a:r>
              <a:rPr lang="zh-CN" altLang="en-US" dirty="0" smtClean="0"/>
              <a:t>甲所示，水平面上有一底面积为</a:t>
            </a:r>
            <a:r>
              <a:rPr lang="en-US" dirty="0" smtClean="0"/>
              <a:t>5.0×10</a:t>
            </a:r>
            <a:r>
              <a:rPr lang="en-US" baseline="30000" dirty="0" smtClean="0"/>
              <a:t>-3</a:t>
            </a:r>
            <a:r>
              <a:rPr lang="en-US" dirty="0" smtClean="0"/>
              <a:t> m</a:t>
            </a:r>
            <a:r>
              <a:rPr lang="en-US" baseline="30000" dirty="0" smtClean="0"/>
              <a:t>2</a:t>
            </a:r>
            <a:r>
              <a:rPr lang="zh-CN" altLang="en-US" dirty="0" smtClean="0"/>
              <a:t>的圆柱形容器，容器中装有质量为</a:t>
            </a:r>
            <a:r>
              <a:rPr lang="en-US" dirty="0" smtClean="0"/>
              <a:t>0.5 kg</a:t>
            </a:r>
            <a:r>
              <a:rPr lang="zh-CN" altLang="en-US" dirty="0" smtClean="0"/>
              <a:t>的水。现将一个质量分布均匀、体积为</a:t>
            </a:r>
            <a:r>
              <a:rPr lang="en-US" dirty="0" smtClean="0"/>
              <a:t>5.0×10</a:t>
            </a:r>
            <a:r>
              <a:rPr lang="en-US" baseline="30000" dirty="0" smtClean="0"/>
              <a:t>-5</a:t>
            </a:r>
            <a:r>
              <a:rPr lang="en-US" dirty="0" smtClean="0"/>
              <a:t> m</a:t>
            </a:r>
            <a:r>
              <a:rPr lang="en-US" baseline="30000" dirty="0" smtClean="0"/>
              <a:t>3</a:t>
            </a:r>
            <a:r>
              <a:rPr lang="zh-CN" altLang="en-US" dirty="0" smtClean="0"/>
              <a:t>的物块（不吸水）放入容器中，物块漂浮在水面上，物块浸入水中的体积为</a:t>
            </a:r>
            <a:r>
              <a:rPr lang="en-US" dirty="0" smtClean="0"/>
              <a:t>4.0×10</a:t>
            </a:r>
            <a:r>
              <a:rPr lang="en-US" baseline="30000" dirty="0" smtClean="0"/>
              <a:t>-5</a:t>
            </a:r>
            <a:r>
              <a:rPr lang="en-US" dirty="0" smtClean="0"/>
              <a:t> m</a:t>
            </a:r>
            <a:r>
              <a:rPr lang="en-US" baseline="30000" dirty="0" smtClean="0"/>
              <a:t>3</a:t>
            </a:r>
            <a:r>
              <a:rPr lang="zh-CN" altLang="en-US" dirty="0" smtClean="0"/>
              <a:t>。（水的密度</a:t>
            </a:r>
            <a:r>
              <a:rPr lang="en-US" dirty="0" smtClean="0"/>
              <a:t>ρ</a:t>
            </a:r>
            <a:r>
              <a:rPr lang="zh-CN" altLang="en-US" baseline="-25000" dirty="0" smtClean="0"/>
              <a:t>水</a:t>
            </a:r>
            <a:r>
              <a:rPr lang="en-US" dirty="0" smtClean="0"/>
              <a:t>=1.0×10</a:t>
            </a:r>
            <a:r>
              <a:rPr lang="en-US" baseline="30000" dirty="0" smtClean="0"/>
              <a:t>3</a:t>
            </a:r>
            <a:r>
              <a:rPr lang="en-US" dirty="0" smtClean="0"/>
              <a:t> kg/m</a:t>
            </a:r>
            <a:r>
              <a:rPr lang="en-US" baseline="30000" dirty="0" smtClean="0"/>
              <a:t>3</a:t>
            </a:r>
            <a:r>
              <a:rPr lang="zh-CN" altLang="en-US" dirty="0" smtClean="0"/>
              <a:t>，</a:t>
            </a:r>
            <a:r>
              <a:rPr lang="en-US" dirty="0" smtClean="0"/>
              <a:t>g</a:t>
            </a:r>
            <a:r>
              <a:rPr lang="zh-CN" altLang="en-US" dirty="0" smtClean="0"/>
              <a:t>取</a:t>
            </a:r>
            <a:r>
              <a:rPr lang="en-US" dirty="0" smtClean="0"/>
              <a:t>10 N/kg</a:t>
            </a:r>
            <a:r>
              <a:rPr lang="zh-CN" altLang="en-US" dirty="0" smtClean="0"/>
              <a:t>）</a:t>
            </a:r>
          </a:p>
          <a:p>
            <a:pPr algn="just">
              <a:lnSpc>
                <a:spcPct val="150000"/>
              </a:lnSpc>
            </a:pPr>
            <a:r>
              <a:rPr lang="zh-CN" altLang="en-US" dirty="0" smtClean="0"/>
              <a:t>（</a:t>
            </a:r>
            <a:r>
              <a:rPr lang="en-US" dirty="0" smtClean="0"/>
              <a:t>2</a:t>
            </a:r>
            <a:r>
              <a:rPr lang="zh-CN" altLang="en-US" dirty="0" smtClean="0"/>
              <a:t>）求物块的密度。</a:t>
            </a:r>
          </a:p>
        </p:txBody>
      </p:sp>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3" name="矩形 12"/>
          <p:cNvSpPr/>
          <p:nvPr/>
        </p:nvSpPr>
        <p:spPr>
          <a:xfrm>
            <a:off x="8307540" y="2244768"/>
            <a:ext cx="652743" cy="377411"/>
          </a:xfrm>
          <a:prstGeom prst="rect">
            <a:avLst/>
          </a:prstGeom>
        </p:spPr>
        <p:txBody>
          <a:bodyPr wrap="none">
            <a:spAutoFit/>
          </a:bodyPr>
          <a:lstStyle/>
          <a:p>
            <a:pPr algn="just">
              <a:lnSpc>
                <a:spcPct val="150000"/>
              </a:lnSpc>
            </a:pPr>
            <a:r>
              <a:rPr lang="zh-CN" altLang="en-US" sz="1400" dirty="0" smtClean="0"/>
              <a:t>图</a:t>
            </a:r>
            <a:r>
              <a:rPr lang="en-US" sz="1400" dirty="0" smtClean="0"/>
              <a:t>9-7</a:t>
            </a:r>
            <a:endParaRPr lang="zh-CN" altLang="en-US" sz="1400" dirty="0" smtClean="0"/>
          </a:p>
        </p:txBody>
      </p:sp>
      <p:pic>
        <p:nvPicPr>
          <p:cNvPr id="11" name="18LW43.EPS" descr="id:2147501646;FounderCES"/>
          <p:cNvPicPr/>
          <p:nvPr/>
        </p:nvPicPr>
        <p:blipFill>
          <a:blip r:embed="rId3" cstate="print"/>
          <a:stretch>
            <a:fillRect/>
          </a:stretch>
        </p:blipFill>
        <p:spPr>
          <a:xfrm>
            <a:off x="6376113" y="1542273"/>
            <a:ext cx="1862280" cy="1112049"/>
          </a:xfrm>
          <a:prstGeom prst="rect">
            <a:avLst/>
          </a:prstGeom>
        </p:spPr>
      </p:pic>
      <p:graphicFrame>
        <p:nvGraphicFramePr>
          <p:cNvPr id="124930" name="Object 2"/>
          <p:cNvGraphicFramePr>
            <a:graphicFrameLocks noChangeAspect="1"/>
          </p:cNvGraphicFramePr>
          <p:nvPr/>
        </p:nvGraphicFramePr>
        <p:xfrm>
          <a:off x="843072" y="2846607"/>
          <a:ext cx="7789862" cy="1336675"/>
        </p:xfrm>
        <a:graphic>
          <a:graphicData uri="http://schemas.openxmlformats.org/presentationml/2006/ole">
            <mc:AlternateContent xmlns:mc="http://schemas.openxmlformats.org/markup-compatibility/2006">
              <mc:Choice xmlns:v="urn:schemas-microsoft-com:vml" Requires="v">
                <p:oleObj spid="_x0000_s124931" name="文档" r:id="rId5" imgW="7798003" imgH="1340206" progId="Office12.wps.Document.8">
                  <p:embed/>
                </p:oleObj>
              </mc:Choice>
              <mc:Fallback>
                <p:oleObj name="文档" r:id="rId5" imgW="7798003" imgH="1340206" progId="Office12.wps.Document.8">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3072" y="2846607"/>
                        <a:ext cx="7789862" cy="1336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4930"/>
                                        </p:tgtEl>
                                        <p:attrNameLst>
                                          <p:attrName>style.visibility</p:attrName>
                                        </p:attrNameLst>
                                      </p:cBhvr>
                                      <p:to>
                                        <p:strVal val="visible"/>
                                      </p:to>
                                    </p:set>
                                    <p:animEffect transition="in" filter="fade">
                                      <p:cBhvr>
                                        <p:cTn id="7" dur="500"/>
                                        <p:tgtEl>
                                          <p:spTgt spid="1249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3" name="矩形 12"/>
          <p:cNvSpPr/>
          <p:nvPr/>
        </p:nvSpPr>
        <p:spPr>
          <a:xfrm>
            <a:off x="7378625" y="3904902"/>
            <a:ext cx="652743" cy="377411"/>
          </a:xfrm>
          <a:prstGeom prst="rect">
            <a:avLst/>
          </a:prstGeom>
        </p:spPr>
        <p:txBody>
          <a:bodyPr wrap="none">
            <a:spAutoFit/>
          </a:bodyPr>
          <a:lstStyle/>
          <a:p>
            <a:pPr algn="just">
              <a:lnSpc>
                <a:spcPct val="150000"/>
              </a:lnSpc>
            </a:pPr>
            <a:r>
              <a:rPr lang="zh-CN" altLang="en-US" sz="1400" dirty="0" smtClean="0"/>
              <a:t>图</a:t>
            </a:r>
            <a:r>
              <a:rPr lang="en-US" sz="1400" dirty="0" smtClean="0"/>
              <a:t>9-7</a:t>
            </a:r>
            <a:endParaRPr lang="zh-CN" altLang="en-US" sz="1400" dirty="0" smtClean="0"/>
          </a:p>
        </p:txBody>
      </p:sp>
      <p:pic>
        <p:nvPicPr>
          <p:cNvPr id="11" name="18LW43.EPS" descr="id:2147501646;FounderCES"/>
          <p:cNvPicPr/>
          <p:nvPr/>
        </p:nvPicPr>
        <p:blipFill>
          <a:blip r:embed="rId2" cstate="print"/>
          <a:stretch>
            <a:fillRect/>
          </a:stretch>
        </p:blipFill>
        <p:spPr>
          <a:xfrm>
            <a:off x="6797029" y="2692366"/>
            <a:ext cx="1862280" cy="1112049"/>
          </a:xfrm>
          <a:prstGeom prst="rect">
            <a:avLst/>
          </a:prstGeom>
        </p:spPr>
      </p:pic>
      <p:sp>
        <p:nvSpPr>
          <p:cNvPr id="9" name="TextBox 8"/>
          <p:cNvSpPr txBox="1"/>
          <p:nvPr/>
        </p:nvSpPr>
        <p:spPr>
          <a:xfrm>
            <a:off x="597625" y="309175"/>
            <a:ext cx="8025816" cy="2981192"/>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a:t>
            </a:r>
            <a:r>
              <a:rPr lang="en-US" b="1" dirty="0" smtClean="0">
                <a:solidFill>
                  <a:srgbClr val="409E8A"/>
                </a:solidFill>
              </a:rPr>
              <a:t>3</a:t>
            </a:r>
            <a:r>
              <a:rPr lang="zh-CN" altLang="en-US" dirty="0" smtClean="0"/>
              <a:t>如图</a:t>
            </a:r>
            <a:r>
              <a:rPr lang="en-US" dirty="0" smtClean="0"/>
              <a:t>9-7</a:t>
            </a:r>
            <a:r>
              <a:rPr lang="zh-CN" altLang="en-US" dirty="0" smtClean="0"/>
              <a:t>甲所示，水平面上有一底面积为</a:t>
            </a:r>
            <a:r>
              <a:rPr lang="en-US" dirty="0" smtClean="0"/>
              <a:t>5.0×10</a:t>
            </a:r>
            <a:r>
              <a:rPr lang="en-US" baseline="30000" dirty="0" smtClean="0"/>
              <a:t>-3</a:t>
            </a:r>
            <a:r>
              <a:rPr lang="en-US" dirty="0" smtClean="0"/>
              <a:t> m</a:t>
            </a:r>
            <a:r>
              <a:rPr lang="en-US" baseline="30000" dirty="0" smtClean="0"/>
              <a:t>2</a:t>
            </a:r>
            <a:r>
              <a:rPr lang="zh-CN" altLang="en-US" dirty="0" smtClean="0"/>
              <a:t>的圆柱形容器，容器中装有质量为</a:t>
            </a:r>
            <a:r>
              <a:rPr lang="en-US" dirty="0" smtClean="0"/>
              <a:t>0.5 kg</a:t>
            </a:r>
            <a:r>
              <a:rPr lang="zh-CN" altLang="en-US" dirty="0" smtClean="0"/>
              <a:t>的水。现将一个质量分布均匀、体积为</a:t>
            </a:r>
            <a:r>
              <a:rPr lang="en-US" dirty="0" smtClean="0"/>
              <a:t>5.0×10</a:t>
            </a:r>
            <a:r>
              <a:rPr lang="en-US" baseline="30000" dirty="0" smtClean="0"/>
              <a:t>-5</a:t>
            </a:r>
            <a:r>
              <a:rPr lang="en-US" dirty="0" smtClean="0"/>
              <a:t> m</a:t>
            </a:r>
            <a:r>
              <a:rPr lang="en-US" baseline="30000" dirty="0" smtClean="0"/>
              <a:t>3</a:t>
            </a:r>
            <a:r>
              <a:rPr lang="zh-CN" altLang="en-US" dirty="0" smtClean="0"/>
              <a:t>的物块（不吸水）放入容器中，物块漂浮在水面上，物块浸入水中的体积为</a:t>
            </a:r>
            <a:r>
              <a:rPr lang="en-US" dirty="0" smtClean="0"/>
              <a:t>4.0×10</a:t>
            </a:r>
            <a:r>
              <a:rPr lang="en-US" baseline="30000" dirty="0" smtClean="0"/>
              <a:t>-5</a:t>
            </a:r>
            <a:r>
              <a:rPr lang="en-US" dirty="0" smtClean="0"/>
              <a:t> m</a:t>
            </a:r>
            <a:r>
              <a:rPr lang="en-US" baseline="30000" dirty="0" smtClean="0"/>
              <a:t>3</a:t>
            </a:r>
            <a:r>
              <a:rPr lang="zh-CN" altLang="en-US" dirty="0" smtClean="0"/>
              <a:t>。（水的密度</a:t>
            </a:r>
            <a:r>
              <a:rPr lang="en-US" dirty="0" smtClean="0"/>
              <a:t>ρ</a:t>
            </a:r>
            <a:r>
              <a:rPr lang="zh-CN" altLang="en-US" baseline="-25000" dirty="0" smtClean="0"/>
              <a:t>水</a:t>
            </a:r>
            <a:r>
              <a:rPr lang="en-US" dirty="0" smtClean="0"/>
              <a:t>=1.0×10</a:t>
            </a:r>
            <a:r>
              <a:rPr lang="en-US" baseline="30000" dirty="0" smtClean="0"/>
              <a:t>3</a:t>
            </a:r>
            <a:r>
              <a:rPr lang="en-US" dirty="0" smtClean="0"/>
              <a:t> kg/m</a:t>
            </a:r>
            <a:r>
              <a:rPr lang="en-US" baseline="30000" dirty="0" smtClean="0"/>
              <a:t>3</a:t>
            </a:r>
            <a:r>
              <a:rPr lang="zh-CN" altLang="en-US" dirty="0" smtClean="0"/>
              <a:t>，</a:t>
            </a:r>
            <a:r>
              <a:rPr lang="en-US" dirty="0" smtClean="0"/>
              <a:t>g</a:t>
            </a:r>
            <a:r>
              <a:rPr lang="zh-CN" altLang="en-US" dirty="0" smtClean="0"/>
              <a:t>取</a:t>
            </a:r>
            <a:r>
              <a:rPr lang="en-US" dirty="0" smtClean="0"/>
              <a:t>10 N/kg</a:t>
            </a:r>
            <a:r>
              <a:rPr lang="zh-CN" altLang="en-US" dirty="0" smtClean="0"/>
              <a:t>）</a:t>
            </a:r>
            <a:endParaRPr lang="en-US" altLang="zh-CN" dirty="0" smtClean="0"/>
          </a:p>
          <a:p>
            <a:pPr algn="just">
              <a:lnSpc>
                <a:spcPct val="150000"/>
              </a:lnSpc>
            </a:pPr>
            <a:r>
              <a:rPr lang="zh-CN" altLang="en-US" dirty="0" smtClean="0"/>
              <a:t>（</a:t>
            </a:r>
            <a:r>
              <a:rPr lang="en-US" altLang="zh-CN" dirty="0" smtClean="0"/>
              <a:t>3</a:t>
            </a:r>
            <a:r>
              <a:rPr lang="zh-CN" altLang="en-US" dirty="0" smtClean="0"/>
              <a:t>）用力</a:t>
            </a:r>
            <a:r>
              <a:rPr lang="en-US" altLang="zh-CN" dirty="0" smtClean="0"/>
              <a:t>F</a:t>
            </a:r>
            <a:r>
              <a:rPr lang="zh-CN" altLang="en-US" dirty="0" smtClean="0"/>
              <a:t>缓慢向下压物块使其恰好完全浸没在水中（水未溢出），如图乙所示，求此时水对容器底的压强。</a:t>
            </a:r>
          </a:p>
          <a:p>
            <a:pPr algn="just">
              <a:lnSpc>
                <a:spcPct val="150000"/>
              </a:lnSpc>
            </a:pPr>
            <a:endParaRPr lang="zh-CN" altLang="en-US" dirty="0" smtClean="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aphicFrame>
        <p:nvGraphicFramePr>
          <p:cNvPr id="125954" name="Object 2"/>
          <p:cNvGraphicFramePr>
            <a:graphicFrameLocks noChangeAspect="1"/>
          </p:cNvGraphicFramePr>
          <p:nvPr/>
        </p:nvGraphicFramePr>
        <p:xfrm>
          <a:off x="796686" y="279888"/>
          <a:ext cx="7993063" cy="3543300"/>
        </p:xfrm>
        <a:graphic>
          <a:graphicData uri="http://schemas.openxmlformats.org/presentationml/2006/ole">
            <mc:AlternateContent xmlns:mc="http://schemas.openxmlformats.org/markup-compatibility/2006">
              <mc:Choice xmlns:v="urn:schemas-microsoft-com:vml" Requires="v">
                <p:oleObj spid="_x0000_s184323" name="文档" r:id="rId4" imgW="8022641" imgH="3562807" progId="Office12.wps.Document.8">
                  <p:embed/>
                </p:oleObj>
              </mc:Choice>
              <mc:Fallback>
                <p:oleObj name="文档" r:id="rId4" imgW="8022641" imgH="3562807" progId="Office12.wps.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6686" y="279888"/>
                        <a:ext cx="7993063" cy="354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787204" y="297405"/>
          <a:ext cx="8031481" cy="4274820"/>
        </p:xfrm>
        <a:graphic>
          <a:graphicData uri="http://schemas.openxmlformats.org/drawingml/2006/table">
            <a:tbl>
              <a:tblPr/>
              <a:tblGrid>
                <a:gridCol w="1007249"/>
                <a:gridCol w="2162086"/>
                <a:gridCol w="4862146"/>
              </a:tblGrid>
              <a:tr h="0">
                <a:tc gridSpan="3">
                  <a:txBody>
                    <a:bodyPr/>
                    <a:lstStyle/>
                    <a:p>
                      <a:pPr algn="ctr">
                        <a:lnSpc>
                          <a:spcPct val="150000"/>
                        </a:lnSpc>
                        <a:spcAft>
                          <a:spcPts val="0"/>
                        </a:spcAft>
                      </a:pPr>
                      <a:r>
                        <a:rPr lang="zh-CN" sz="1700" b="1" kern="100" dirty="0">
                          <a:solidFill>
                            <a:srgbClr val="000000"/>
                          </a:solidFill>
                          <a:latin typeface="+mn-ea"/>
                          <a:ea typeface="+mn-ea"/>
                          <a:cs typeface="Times New Roman"/>
                        </a:rPr>
                        <a:t>【柳州考情分析】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a:lstStyle/>
                    <a:p>
                      <a:endParaRPr lang="zh-CN" altLang="en-US"/>
                    </a:p>
                  </a:txBody>
                  <a:tcPr/>
                </a:tc>
                <a:tc hMerge="1">
                  <a:txBody>
                    <a:bodyPr/>
                    <a:lstStyle/>
                    <a:p>
                      <a:endParaRPr lang="zh-CN" altLang="en-US"/>
                    </a:p>
                  </a:txBody>
                  <a:tcPr/>
                </a:tc>
              </a:tr>
              <a:tr h="0">
                <a:tc>
                  <a:txBody>
                    <a:bodyPr/>
                    <a:lstStyle/>
                    <a:p>
                      <a:pPr algn="ctr">
                        <a:lnSpc>
                          <a:spcPct val="150000"/>
                        </a:lnSpc>
                        <a:spcAft>
                          <a:spcPts val="0"/>
                        </a:spcAft>
                      </a:pPr>
                      <a:r>
                        <a:rPr lang="zh-CN" sz="1700" kern="100">
                          <a:solidFill>
                            <a:srgbClr val="000000"/>
                          </a:solidFill>
                          <a:latin typeface="+mn-ea"/>
                          <a:ea typeface="+mn-ea"/>
                          <a:cs typeface="Times New Roman"/>
                        </a:rPr>
                        <a:t>知识内容</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考试要求</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1700" kern="100" dirty="0">
                          <a:solidFill>
                            <a:srgbClr val="000000"/>
                          </a:solidFill>
                          <a:latin typeface="+mn-ea"/>
                          <a:ea typeface="+mn-ea"/>
                          <a:cs typeface="Times New Roman"/>
                        </a:rPr>
                        <a:t>浮力</a:t>
                      </a:r>
                      <a:r>
                        <a:rPr lang="zh-CN" sz="1700" kern="100" dirty="0" smtClean="0">
                          <a:solidFill>
                            <a:srgbClr val="000000"/>
                          </a:solidFill>
                          <a:latin typeface="+mn-ea"/>
                          <a:ea typeface="+mn-ea"/>
                          <a:cs typeface="Times New Roman"/>
                        </a:rPr>
                        <a:t>与</a:t>
                      </a:r>
                      <a:endParaRPr lang="en-US" altLang="zh-CN" sz="1700" kern="100" dirty="0" smtClean="0">
                        <a:solidFill>
                          <a:srgbClr val="000000"/>
                        </a:solidFill>
                        <a:latin typeface="+mn-ea"/>
                        <a:ea typeface="+mn-ea"/>
                        <a:cs typeface="Times New Roman"/>
                      </a:endParaRPr>
                    </a:p>
                    <a:p>
                      <a:pPr algn="ctr">
                        <a:lnSpc>
                          <a:spcPct val="150000"/>
                        </a:lnSpc>
                        <a:spcAft>
                          <a:spcPts val="0"/>
                        </a:spcAft>
                      </a:pPr>
                      <a:r>
                        <a:rPr lang="zh-CN" sz="1700" kern="100" dirty="0" smtClean="0">
                          <a:solidFill>
                            <a:srgbClr val="000000"/>
                          </a:solidFill>
                          <a:latin typeface="+mn-ea"/>
                          <a:ea typeface="+mn-ea"/>
                          <a:cs typeface="Times New Roman"/>
                        </a:rPr>
                        <a:t>升力</a:t>
                      </a:r>
                      <a:endParaRPr lang="zh-CN" sz="1700" kern="100" dirty="0">
                        <a:solidFill>
                          <a:srgbClr val="000000"/>
                        </a:solidFill>
                        <a:latin typeface="+mn-ea"/>
                        <a:ea typeface="+mn-ea"/>
                        <a:cs typeface="Times New Roman"/>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a:solidFill>
                            <a:srgbClr val="000000"/>
                          </a:solidFill>
                          <a:latin typeface="+mn-ea"/>
                          <a:ea typeface="+mn-ea"/>
                          <a:cs typeface="Times New Roman"/>
                        </a:rPr>
                        <a:t>1.</a:t>
                      </a:r>
                      <a:r>
                        <a:rPr lang="zh-CN" sz="1700" kern="100">
                          <a:solidFill>
                            <a:srgbClr val="000000"/>
                          </a:solidFill>
                          <a:latin typeface="+mn-ea"/>
                          <a:ea typeface="+mn-ea"/>
                          <a:cs typeface="Times New Roman"/>
                        </a:rPr>
                        <a:t>通过实验，认识浮力；</a:t>
                      </a:r>
                    </a:p>
                    <a:p>
                      <a:pPr>
                        <a:lnSpc>
                          <a:spcPct val="150000"/>
                        </a:lnSpc>
                        <a:spcAft>
                          <a:spcPts val="0"/>
                        </a:spcAft>
                      </a:pPr>
                      <a:r>
                        <a:rPr lang="en-US" sz="1700" kern="100">
                          <a:solidFill>
                            <a:srgbClr val="000000"/>
                          </a:solidFill>
                          <a:latin typeface="+mn-ea"/>
                          <a:ea typeface="+mn-ea"/>
                          <a:cs typeface="Times New Roman"/>
                        </a:rPr>
                        <a:t>2.</a:t>
                      </a:r>
                      <a:r>
                        <a:rPr lang="zh-CN" sz="1700" kern="100">
                          <a:solidFill>
                            <a:srgbClr val="000000"/>
                          </a:solidFill>
                          <a:latin typeface="+mn-ea"/>
                          <a:ea typeface="+mn-ea"/>
                          <a:cs typeface="Times New Roman"/>
                        </a:rPr>
                        <a:t>探究浮力大小与哪些因素有关；</a:t>
                      </a:r>
                    </a:p>
                    <a:p>
                      <a:pPr>
                        <a:lnSpc>
                          <a:spcPct val="150000"/>
                        </a:lnSpc>
                        <a:spcAft>
                          <a:spcPts val="0"/>
                        </a:spcAft>
                      </a:pPr>
                      <a:r>
                        <a:rPr lang="en-US" sz="1700" kern="100">
                          <a:solidFill>
                            <a:srgbClr val="000000"/>
                          </a:solidFill>
                          <a:latin typeface="+mn-ea"/>
                          <a:ea typeface="+mn-ea"/>
                          <a:cs typeface="Times New Roman"/>
                        </a:rPr>
                        <a:t>3.</a:t>
                      </a:r>
                      <a:r>
                        <a:rPr lang="zh-CN" sz="1700" kern="100">
                          <a:solidFill>
                            <a:srgbClr val="000000"/>
                          </a:solidFill>
                          <a:latin typeface="+mn-ea"/>
                          <a:ea typeface="+mn-ea"/>
                          <a:cs typeface="Times New Roman"/>
                        </a:rPr>
                        <a:t>知道阿基米德原理；</a:t>
                      </a:r>
                    </a:p>
                    <a:p>
                      <a:pPr>
                        <a:lnSpc>
                          <a:spcPct val="150000"/>
                        </a:lnSpc>
                        <a:spcAft>
                          <a:spcPts val="0"/>
                        </a:spcAft>
                      </a:pPr>
                      <a:r>
                        <a:rPr lang="en-US" sz="1700" kern="100">
                          <a:solidFill>
                            <a:srgbClr val="000000"/>
                          </a:solidFill>
                          <a:latin typeface="+mn-ea"/>
                          <a:ea typeface="+mn-ea"/>
                          <a:cs typeface="Times New Roman"/>
                        </a:rPr>
                        <a:t>4.</a:t>
                      </a:r>
                      <a:r>
                        <a:rPr lang="zh-CN" sz="1700" kern="100">
                          <a:solidFill>
                            <a:srgbClr val="000000"/>
                          </a:solidFill>
                          <a:latin typeface="+mn-ea"/>
                          <a:ea typeface="+mn-ea"/>
                          <a:cs typeface="Times New Roman"/>
                        </a:rPr>
                        <a:t>运用物体的浮沉条件说明生产、生活中的一些现象</a:t>
                      </a: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a:solidFill>
                            <a:srgbClr val="000000"/>
                          </a:solidFill>
                          <a:latin typeface="+mn-ea"/>
                          <a:ea typeface="+mn-ea"/>
                          <a:cs typeface="Times New Roman"/>
                        </a:rPr>
                        <a:t>19</a:t>
                      </a:r>
                      <a:r>
                        <a:rPr lang="zh-CN" sz="1700" kern="100" dirty="0">
                          <a:solidFill>
                            <a:srgbClr val="000000"/>
                          </a:solidFill>
                          <a:latin typeface="+mn-ea"/>
                          <a:ea typeface="+mn-ea"/>
                          <a:cs typeface="Times New Roman"/>
                        </a:rPr>
                        <a:t>年：浮力结合压强、杠杆的计算；（</a:t>
                      </a:r>
                      <a:r>
                        <a:rPr lang="en-US" sz="1700" kern="100" dirty="0">
                          <a:solidFill>
                            <a:srgbClr val="000000"/>
                          </a:solidFill>
                          <a:latin typeface="+mn-ea"/>
                          <a:ea typeface="+mn-ea"/>
                          <a:cs typeface="Times New Roman"/>
                        </a:rPr>
                        <a:t>4</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18</a:t>
                      </a:r>
                      <a:r>
                        <a:rPr lang="zh-CN" sz="1700" kern="100" dirty="0">
                          <a:solidFill>
                            <a:srgbClr val="000000"/>
                          </a:solidFill>
                          <a:latin typeface="+mn-ea"/>
                          <a:ea typeface="+mn-ea"/>
                          <a:cs typeface="Times New Roman"/>
                        </a:rPr>
                        <a:t>年：油水分层液体中浮力的计算；（</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18</a:t>
                      </a:r>
                      <a:r>
                        <a:rPr lang="zh-CN" sz="1700" kern="100" dirty="0">
                          <a:solidFill>
                            <a:srgbClr val="000000"/>
                          </a:solidFill>
                          <a:latin typeface="+mn-ea"/>
                          <a:ea typeface="+mn-ea"/>
                          <a:cs typeface="Times New Roman"/>
                        </a:rPr>
                        <a:t>年：注水、排水式浮力的计算；（</a:t>
                      </a:r>
                      <a:r>
                        <a:rPr lang="en-US" sz="1700" kern="100" dirty="0">
                          <a:solidFill>
                            <a:srgbClr val="000000"/>
                          </a:solidFill>
                          <a:latin typeface="+mn-ea"/>
                          <a:ea typeface="+mn-ea"/>
                          <a:cs typeface="Times New Roman"/>
                        </a:rPr>
                        <a:t>5</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17</a:t>
                      </a:r>
                      <a:r>
                        <a:rPr lang="zh-CN" sz="1700" kern="100" dirty="0">
                          <a:solidFill>
                            <a:srgbClr val="000000"/>
                          </a:solidFill>
                          <a:latin typeface="+mn-ea"/>
                          <a:ea typeface="+mn-ea"/>
                          <a:cs typeface="Times New Roman"/>
                        </a:rPr>
                        <a:t>年：压强、浮力综合；（</a:t>
                      </a:r>
                      <a:r>
                        <a:rPr lang="en-US" sz="1700" kern="100" dirty="0">
                          <a:solidFill>
                            <a:srgbClr val="000000"/>
                          </a:solidFill>
                          <a:latin typeface="+mn-ea"/>
                          <a:ea typeface="+mn-ea"/>
                          <a:cs typeface="Times New Roman"/>
                        </a:rPr>
                        <a:t>11</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16</a:t>
                      </a:r>
                      <a:r>
                        <a:rPr lang="zh-CN" sz="1700" kern="100" dirty="0">
                          <a:solidFill>
                            <a:srgbClr val="000000"/>
                          </a:solidFill>
                          <a:latin typeface="+mn-ea"/>
                          <a:ea typeface="+mn-ea"/>
                          <a:cs typeface="Times New Roman"/>
                        </a:rPr>
                        <a:t>年：压强、浮力综合应用、表达式推导；（</a:t>
                      </a:r>
                      <a:r>
                        <a:rPr lang="en-US" sz="1700" kern="100" dirty="0">
                          <a:solidFill>
                            <a:srgbClr val="000000"/>
                          </a:solidFill>
                          <a:latin typeface="+mn-ea"/>
                          <a:ea typeface="+mn-ea"/>
                          <a:cs typeface="Times New Roman"/>
                        </a:rPr>
                        <a:t>7</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16</a:t>
                      </a:r>
                      <a:r>
                        <a:rPr lang="zh-CN" sz="1700" kern="100" dirty="0">
                          <a:solidFill>
                            <a:srgbClr val="000000"/>
                          </a:solidFill>
                          <a:latin typeface="+mn-ea"/>
                          <a:ea typeface="+mn-ea"/>
                          <a:cs typeface="Times New Roman"/>
                        </a:rPr>
                        <a:t>年：流体压强与流速的关系；（</a:t>
                      </a:r>
                      <a:r>
                        <a:rPr lang="en-US" sz="1700" kern="100" dirty="0">
                          <a:solidFill>
                            <a:srgbClr val="000000"/>
                          </a:solidFill>
                          <a:latin typeface="+mn-ea"/>
                          <a:ea typeface="+mn-ea"/>
                          <a:cs typeface="Times New Roman"/>
                        </a:rPr>
                        <a:t>1</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15</a:t>
                      </a:r>
                      <a:r>
                        <a:rPr lang="zh-CN" sz="1700" kern="100" dirty="0">
                          <a:solidFill>
                            <a:srgbClr val="000000"/>
                          </a:solidFill>
                          <a:latin typeface="+mn-ea"/>
                          <a:ea typeface="+mn-ea"/>
                          <a:cs typeface="Times New Roman"/>
                        </a:rPr>
                        <a:t>年：压强、浮力综合；（</a:t>
                      </a:r>
                      <a:r>
                        <a:rPr lang="en-US" sz="1700" kern="100" dirty="0">
                          <a:solidFill>
                            <a:srgbClr val="000000"/>
                          </a:solidFill>
                          <a:latin typeface="+mn-ea"/>
                          <a:ea typeface="+mn-ea"/>
                          <a:cs typeface="Times New Roman"/>
                        </a:rPr>
                        <a:t>6</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15</a:t>
                      </a:r>
                      <a:r>
                        <a:rPr lang="zh-CN" sz="1700" kern="100" dirty="0">
                          <a:solidFill>
                            <a:srgbClr val="000000"/>
                          </a:solidFill>
                          <a:latin typeface="+mn-ea"/>
                          <a:ea typeface="+mn-ea"/>
                          <a:cs typeface="Times New Roman"/>
                        </a:rPr>
                        <a:t>年：浮力定义、浮力产生原因；（</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14</a:t>
                      </a:r>
                      <a:r>
                        <a:rPr lang="zh-CN" sz="1700" kern="100" dirty="0">
                          <a:solidFill>
                            <a:srgbClr val="000000"/>
                          </a:solidFill>
                          <a:latin typeface="+mn-ea"/>
                          <a:ea typeface="+mn-ea"/>
                          <a:cs typeface="Times New Roman"/>
                        </a:rPr>
                        <a:t>年：压强、浮力、功的综合应用；（</a:t>
                      </a:r>
                      <a:r>
                        <a:rPr lang="en-US" sz="1700" kern="100" dirty="0">
                          <a:solidFill>
                            <a:srgbClr val="000000"/>
                          </a:solidFill>
                          <a:latin typeface="+mn-ea"/>
                          <a:ea typeface="+mn-ea"/>
                          <a:cs typeface="Times New Roman"/>
                        </a:rPr>
                        <a:t>10</a:t>
                      </a:r>
                      <a:r>
                        <a:rPr lang="zh-CN" sz="1700" kern="100" dirty="0">
                          <a:solidFill>
                            <a:srgbClr val="000000"/>
                          </a:solidFill>
                          <a:latin typeface="+mn-ea"/>
                          <a:ea typeface="+mn-ea"/>
                          <a:cs typeface="Times New Roman"/>
                        </a:rPr>
                        <a:t>分）</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突破三　</a:t>
            </a:r>
            <a:r>
              <a:rPr lang="en-US" sz="2000" b="1" dirty="0" smtClean="0">
                <a:solidFill>
                  <a:srgbClr val="409E8A"/>
                </a:solidFill>
              </a:rPr>
              <a:t>F</a:t>
            </a:r>
            <a:r>
              <a:rPr lang="zh-CN" altLang="en-US" sz="2000" b="1" baseline="-25000" dirty="0" smtClean="0">
                <a:solidFill>
                  <a:srgbClr val="409E8A"/>
                </a:solidFill>
              </a:rPr>
              <a:t>浮</a:t>
            </a:r>
            <a:r>
              <a:rPr lang="en-US" sz="2000" b="1" dirty="0" smtClean="0">
                <a:solidFill>
                  <a:srgbClr val="409E8A"/>
                </a:solidFill>
              </a:rPr>
              <a:t>-h</a:t>
            </a:r>
            <a:r>
              <a:rPr lang="zh-CN" altLang="en-US" sz="2000" b="1" dirty="0" smtClean="0">
                <a:solidFill>
                  <a:srgbClr val="409E8A"/>
                </a:solidFill>
              </a:rPr>
              <a:t>图像的分析及相关计算</a:t>
            </a:r>
            <a:endParaRPr lang="zh-CN" altLang="en-US" sz="2000" b="1" dirty="0">
              <a:solidFill>
                <a:srgbClr val="409E8A"/>
              </a:solidFill>
            </a:endParaRPr>
          </a:p>
        </p:txBody>
      </p:sp>
      <p:sp>
        <p:nvSpPr>
          <p:cNvPr id="32" name="TextBox 31"/>
          <p:cNvSpPr txBox="1"/>
          <p:nvPr/>
        </p:nvSpPr>
        <p:spPr>
          <a:xfrm>
            <a:off x="826718" y="729830"/>
            <a:ext cx="8027136" cy="2516770"/>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rPr>
              <a:t>【</a:t>
            </a:r>
            <a:r>
              <a:rPr lang="zh-CN" altLang="en-US" b="1" dirty="0" smtClean="0">
                <a:solidFill>
                  <a:srgbClr val="409E8A"/>
                </a:solidFill>
              </a:rPr>
              <a:t>突破金钥匙</a:t>
            </a:r>
            <a:r>
              <a:rPr lang="en-US" altLang="zh-CN" b="1" dirty="0" smtClean="0">
                <a:solidFill>
                  <a:srgbClr val="409E8A"/>
                </a:solidFill>
              </a:rPr>
              <a:t>】</a:t>
            </a:r>
          </a:p>
          <a:p>
            <a:pPr>
              <a:lnSpc>
                <a:spcPct val="150000"/>
              </a:lnSpc>
            </a:pPr>
            <a:r>
              <a:rPr lang="zh-CN" altLang="en-US" dirty="0" smtClean="0"/>
              <a:t>（</a:t>
            </a:r>
            <a:r>
              <a:rPr lang="en-US" dirty="0" smtClean="0"/>
              <a:t>1</a:t>
            </a:r>
            <a:r>
              <a:rPr lang="zh-CN" altLang="en-US" dirty="0" smtClean="0"/>
              <a:t>）弹簧测力计示数的最大值即是物体的重力</a:t>
            </a:r>
            <a:r>
              <a:rPr lang="en-US" dirty="0" smtClean="0"/>
              <a:t>G</a:t>
            </a:r>
            <a:r>
              <a:rPr lang="zh-CN" altLang="en-US" dirty="0" smtClean="0"/>
              <a:t>。</a:t>
            </a:r>
          </a:p>
          <a:p>
            <a:pPr>
              <a:lnSpc>
                <a:spcPct val="150000"/>
              </a:lnSpc>
            </a:pPr>
            <a:r>
              <a:rPr lang="zh-CN" altLang="en-US" dirty="0" smtClean="0"/>
              <a:t>（</a:t>
            </a:r>
            <a:r>
              <a:rPr lang="en-US" dirty="0" smtClean="0"/>
              <a:t>2</a:t>
            </a:r>
            <a:r>
              <a:rPr lang="zh-CN" altLang="en-US" dirty="0" smtClean="0"/>
              <a:t>）弹簧测力计示数的最大值与最小值之差即是物体完全浸没时受到的浮力。</a:t>
            </a:r>
          </a:p>
          <a:p>
            <a:pPr>
              <a:lnSpc>
                <a:spcPct val="150000"/>
              </a:lnSpc>
            </a:pPr>
            <a:r>
              <a:rPr lang="zh-CN" altLang="en-US" dirty="0" smtClean="0"/>
              <a:t>（</a:t>
            </a:r>
            <a:r>
              <a:rPr lang="en-US" dirty="0" smtClean="0"/>
              <a:t>3</a:t>
            </a:r>
            <a:r>
              <a:rPr lang="zh-CN" altLang="en-US" dirty="0" smtClean="0"/>
              <a:t>）本类型题目用到的知识点有重力、质量、密度、二力平衡、受力分析、阿基米德原理等，考查学生结合图像对所学知识进行综合分析的能力，有一定的难度。</a:t>
            </a:r>
            <a:endParaRPr lang="zh-CN" altLang="en-US" dirty="0"/>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694639" y="248189"/>
            <a:ext cx="8060479" cy="3347767"/>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mn-ea"/>
              </a:rPr>
              <a:t>例</a:t>
            </a:r>
            <a:r>
              <a:rPr lang="en-US" b="1" dirty="0" smtClean="0">
                <a:solidFill>
                  <a:srgbClr val="409E8A"/>
                </a:solidFill>
                <a:latin typeface="+mn-ea"/>
              </a:rPr>
              <a:t>4 </a:t>
            </a:r>
            <a:r>
              <a:rPr lang="en-US" altLang="zh-CN" dirty="0" smtClean="0"/>
              <a:t>【</a:t>
            </a:r>
            <a:r>
              <a:rPr lang="en-US" dirty="0" smtClean="0"/>
              <a:t>2019</a:t>
            </a:r>
            <a:r>
              <a:rPr lang="en-US" altLang="zh-CN" dirty="0" smtClean="0"/>
              <a:t>·</a:t>
            </a:r>
            <a:r>
              <a:rPr lang="zh-CN" altLang="en-US" dirty="0" smtClean="0"/>
              <a:t>巴中</a:t>
            </a:r>
            <a:r>
              <a:rPr lang="en-US" altLang="zh-CN" dirty="0" smtClean="0"/>
              <a:t>】</a:t>
            </a:r>
            <a:r>
              <a:rPr lang="zh-CN" altLang="en-US" dirty="0" smtClean="0"/>
              <a:t>将一实心圆柱体悬挂于弹簧测力计下，物体下表面刚好与水面接触，如图</a:t>
            </a:r>
            <a:r>
              <a:rPr lang="en-US" dirty="0" smtClean="0"/>
              <a:t>9-8</a:t>
            </a:r>
            <a:r>
              <a:rPr lang="zh-CN" altLang="en-US" dirty="0" smtClean="0"/>
              <a:t>甲所示，从此处匀速下放物体，直至浸没（物体未与容器底接触）的过程中，弹簧测力计示数</a:t>
            </a:r>
            <a:r>
              <a:rPr lang="en-US" dirty="0" smtClean="0"/>
              <a:t>F</a:t>
            </a:r>
            <a:r>
              <a:rPr lang="zh-CN" altLang="en-US" dirty="0" smtClean="0"/>
              <a:t>与物体下表面浸入水中深度</a:t>
            </a:r>
            <a:r>
              <a:rPr lang="en-US" dirty="0" smtClean="0"/>
              <a:t>h</a:t>
            </a:r>
            <a:r>
              <a:rPr lang="zh-CN" altLang="en-US" dirty="0" smtClean="0"/>
              <a:t>的关系如图乙所示，则下列说法正确的是（</a:t>
            </a:r>
            <a:r>
              <a:rPr lang="en-US" dirty="0" smtClean="0"/>
              <a:t>g</a:t>
            </a:r>
            <a:r>
              <a:rPr lang="zh-CN" altLang="en-US" dirty="0" smtClean="0"/>
              <a:t>取</a:t>
            </a:r>
            <a:r>
              <a:rPr lang="en-US" dirty="0" smtClean="0"/>
              <a:t>10 N/kg</a:t>
            </a:r>
            <a:r>
              <a:rPr lang="zh-CN" altLang="en-US" dirty="0" smtClean="0"/>
              <a:t>）</a:t>
            </a:r>
            <a:r>
              <a:rPr lang="en-US" dirty="0" smtClean="0"/>
              <a:t>	</a:t>
            </a:r>
            <a:r>
              <a:rPr lang="zh-CN" altLang="en-US" dirty="0" smtClean="0"/>
              <a:t>（　　）</a:t>
            </a:r>
            <a:endParaRPr lang="en-US" altLang="zh-CN" dirty="0" smtClean="0"/>
          </a:p>
          <a:p>
            <a:pPr algn="just">
              <a:lnSpc>
                <a:spcPct val="150000"/>
              </a:lnSpc>
            </a:pPr>
            <a:r>
              <a:rPr lang="en-US" dirty="0" smtClean="0"/>
              <a:t>A.</a:t>
            </a:r>
            <a:r>
              <a:rPr lang="zh-CN" altLang="en-US" dirty="0" smtClean="0"/>
              <a:t>物体重力为</a:t>
            </a:r>
            <a:r>
              <a:rPr lang="en-US" dirty="0" smtClean="0"/>
              <a:t>40 N</a:t>
            </a:r>
            <a:endParaRPr lang="zh-CN" altLang="en-US" dirty="0" smtClean="0"/>
          </a:p>
          <a:p>
            <a:pPr algn="just">
              <a:lnSpc>
                <a:spcPct val="150000"/>
              </a:lnSpc>
            </a:pPr>
            <a:r>
              <a:rPr lang="en-US" dirty="0" smtClean="0"/>
              <a:t>B.</a:t>
            </a:r>
            <a:r>
              <a:rPr lang="zh-CN" altLang="en-US" dirty="0" smtClean="0"/>
              <a:t>物体浸没时受到的浮力为</a:t>
            </a:r>
            <a:r>
              <a:rPr lang="en-US" dirty="0" smtClean="0"/>
              <a:t>15 N</a:t>
            </a:r>
            <a:endParaRPr lang="zh-CN" altLang="en-US" dirty="0" smtClean="0"/>
          </a:p>
          <a:p>
            <a:pPr algn="just">
              <a:lnSpc>
                <a:spcPct val="150000"/>
              </a:lnSpc>
            </a:pPr>
            <a:r>
              <a:rPr lang="en-US" dirty="0" smtClean="0"/>
              <a:t>C.</a:t>
            </a:r>
            <a:r>
              <a:rPr lang="zh-CN" altLang="en-US" dirty="0" smtClean="0"/>
              <a:t>物体的密度为</a:t>
            </a:r>
            <a:r>
              <a:rPr lang="en-US" dirty="0" smtClean="0"/>
              <a:t>2.5×10</a:t>
            </a:r>
            <a:r>
              <a:rPr lang="en-US" baseline="30000" dirty="0" smtClean="0"/>
              <a:t>3</a:t>
            </a:r>
            <a:r>
              <a:rPr lang="en-US" dirty="0" smtClean="0"/>
              <a:t> kg/m</a:t>
            </a:r>
            <a:r>
              <a:rPr lang="en-US" baseline="30000" dirty="0" smtClean="0"/>
              <a:t>3</a:t>
            </a:r>
            <a:endParaRPr lang="zh-CN" altLang="en-US" dirty="0" smtClean="0"/>
          </a:p>
          <a:p>
            <a:pPr algn="just">
              <a:lnSpc>
                <a:spcPct val="150000"/>
              </a:lnSpc>
            </a:pPr>
            <a:r>
              <a:rPr lang="en-US" dirty="0" smtClean="0"/>
              <a:t>D.</a:t>
            </a:r>
            <a:r>
              <a:rPr lang="zh-CN" altLang="en-US" dirty="0" smtClean="0"/>
              <a:t>物体刚好浸没时下表面受到的液体压强为</a:t>
            </a:r>
            <a:r>
              <a:rPr lang="en-US" dirty="0" smtClean="0"/>
              <a:t>800 Pa</a:t>
            </a:r>
            <a:endParaRPr lang="zh-CN" altLang="en-US" dirty="0" smtClean="0"/>
          </a:p>
        </p:txBody>
      </p:sp>
      <p:sp>
        <p:nvSpPr>
          <p:cNvPr id="15" name="矩形 14">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16"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矩形 8"/>
          <p:cNvSpPr/>
          <p:nvPr/>
        </p:nvSpPr>
        <p:spPr>
          <a:xfrm>
            <a:off x="7069249" y="3242426"/>
            <a:ext cx="652743" cy="307777"/>
          </a:xfrm>
          <a:prstGeom prst="rect">
            <a:avLst/>
          </a:prstGeom>
        </p:spPr>
        <p:txBody>
          <a:bodyPr wrap="none">
            <a:spAutoFit/>
          </a:bodyPr>
          <a:lstStyle/>
          <a:p>
            <a:r>
              <a:rPr lang="zh-CN" altLang="en-US" sz="1400" dirty="0" smtClean="0"/>
              <a:t>图</a:t>
            </a:r>
            <a:r>
              <a:rPr lang="en-US" sz="1400" dirty="0" smtClean="0"/>
              <a:t>9-8</a:t>
            </a:r>
            <a:endParaRPr lang="zh-CN" altLang="en-US" sz="1400" dirty="0"/>
          </a:p>
        </p:txBody>
      </p:sp>
      <p:pic>
        <p:nvPicPr>
          <p:cNvPr id="11" name="20WLZT2021.EPS" descr="id:2147501667;FounderCES"/>
          <p:cNvPicPr/>
          <p:nvPr/>
        </p:nvPicPr>
        <p:blipFill>
          <a:blip r:embed="rId2" cstate="print"/>
          <a:stretch>
            <a:fillRect/>
          </a:stretch>
        </p:blipFill>
        <p:spPr>
          <a:xfrm>
            <a:off x="6352825" y="1823715"/>
            <a:ext cx="2277000" cy="1149120"/>
          </a:xfrm>
          <a:prstGeom prst="rect">
            <a:avLst/>
          </a:prstGeom>
        </p:spPr>
      </p:pic>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808893" y="983956"/>
            <a:ext cx="8103878" cy="2585323"/>
          </a:xfrm>
          <a:prstGeom prst="rect">
            <a:avLst/>
          </a:prstGeom>
          <a:solidFill>
            <a:schemeClr val="bg1">
              <a:lumMod val="9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a:solidFill>
                <a:srgbClr val="C00000"/>
              </a:solidFill>
            </a:endParaRPr>
          </a:p>
        </p:txBody>
      </p:sp>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aphicFrame>
        <p:nvGraphicFramePr>
          <p:cNvPr id="118787" name="Object 3"/>
          <p:cNvGraphicFramePr>
            <a:graphicFrameLocks noChangeAspect="1"/>
          </p:cNvGraphicFramePr>
          <p:nvPr/>
        </p:nvGraphicFramePr>
        <p:xfrm>
          <a:off x="836176" y="1010804"/>
          <a:ext cx="7993062" cy="2760662"/>
        </p:xfrm>
        <a:graphic>
          <a:graphicData uri="http://schemas.openxmlformats.org/presentationml/2006/ole">
            <mc:AlternateContent xmlns:mc="http://schemas.openxmlformats.org/markup-compatibility/2006">
              <mc:Choice xmlns:v="urn:schemas-microsoft-com:vml" Requires="v">
                <p:oleObj spid="_x0000_s118788" name="文档" r:id="rId4" imgW="7997038" imgH="2777338" progId="Office12.wps.Document.8">
                  <p:embed/>
                </p:oleObj>
              </mc:Choice>
              <mc:Fallback>
                <p:oleObj name="文档" r:id="rId4" imgW="7997038" imgH="2777338" progId="Office12.wps.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6176" y="1010804"/>
                        <a:ext cx="7993062" cy="2760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TextBox 6"/>
          <p:cNvSpPr txBox="1"/>
          <p:nvPr/>
        </p:nvSpPr>
        <p:spPr>
          <a:xfrm>
            <a:off x="812801" y="551540"/>
            <a:ext cx="8098972" cy="439278"/>
          </a:xfrm>
          <a:prstGeom prst="rect">
            <a:avLst/>
          </a:prstGeom>
          <a:solidFill>
            <a:schemeClr val="bg1">
              <a:lumMod val="95000"/>
            </a:schemeClr>
          </a:solidFill>
        </p:spPr>
        <p:txBody>
          <a:bodyPr wrap="square" lIns="36000" tIns="36000" rIns="36000" bIns="36000" rtlCol="0">
            <a:spAutoFit/>
          </a:bodyPr>
          <a:lstStyle/>
          <a:p>
            <a:pPr algn="l">
              <a:lnSpc>
                <a:spcPct val="150000"/>
              </a:lnSpc>
            </a:pPr>
            <a:r>
              <a:rPr lang="en-US" altLang="zh-CN" dirty="0" smtClean="0">
                <a:solidFill>
                  <a:srgbClr val="C00000"/>
                </a:solidFill>
              </a:rPr>
              <a:t>【</a:t>
            </a:r>
            <a:r>
              <a:rPr lang="zh-CN" altLang="en-US" dirty="0" smtClean="0">
                <a:solidFill>
                  <a:srgbClr val="C00000"/>
                </a:solidFill>
              </a:rPr>
              <a:t>答案</a:t>
            </a:r>
            <a:r>
              <a:rPr lang="en-US" altLang="zh-CN" dirty="0" smtClean="0">
                <a:solidFill>
                  <a:srgbClr val="C00000"/>
                </a:solidFill>
              </a:rPr>
              <a:t>】C</a:t>
            </a:r>
            <a:endParaRPr lang="zh-CN" altLang="en-US" dirty="0" smtClean="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8787"/>
                                        </p:tgtEl>
                                        <p:attrNameLst>
                                          <p:attrName>style.visibility</p:attrName>
                                        </p:attrNameLst>
                                      </p:cBhvr>
                                      <p:to>
                                        <p:strVal val="visible"/>
                                      </p:to>
                                    </p:set>
                                    <p:animEffect transition="in" filter="fade">
                                      <p:cBhvr>
                                        <p:cTn id="12" dur="500"/>
                                        <p:tgtEl>
                                          <p:spTgt spid="1187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 xmlns:a16="http://schemas.microsoft.com/office/drawing/2014/main" id="{513755DF-9709-473A-BB92-B4F2B780B634}"/>
              </a:ext>
            </a:extLst>
          </p:cNvPr>
          <p:cNvSpPr txBox="1"/>
          <p:nvPr/>
        </p:nvSpPr>
        <p:spPr>
          <a:xfrm>
            <a:off x="832980" y="760419"/>
            <a:ext cx="7874602" cy="3396690"/>
          </a:xfrm>
          <a:prstGeom prst="rect">
            <a:avLst/>
          </a:prstGeom>
          <a:noFill/>
        </p:spPr>
        <p:txBody>
          <a:bodyPr wrap="square" lIns="36000" tIns="36000" rIns="36000" bIns="36000" rtlCol="0">
            <a:spAutoFit/>
          </a:bodyPr>
          <a:lstStyle/>
          <a:p>
            <a:pPr algn="just">
              <a:lnSpc>
                <a:spcPct val="150000"/>
              </a:lnSpc>
            </a:pPr>
            <a:r>
              <a:rPr lang="en-US" b="1" dirty="0" smtClean="0"/>
              <a:t>1.2020</a:t>
            </a:r>
            <a:r>
              <a:rPr lang="zh-CN" altLang="en-US" b="1" dirty="0" smtClean="0"/>
              <a:t>中考命题点预测</a:t>
            </a:r>
          </a:p>
          <a:p>
            <a:pPr>
              <a:lnSpc>
                <a:spcPct val="150000"/>
              </a:lnSpc>
            </a:pPr>
            <a:r>
              <a:rPr lang="zh-CN" altLang="en-US" dirty="0" smtClean="0"/>
              <a:t>（</a:t>
            </a:r>
            <a:r>
              <a:rPr lang="en-US" dirty="0" smtClean="0"/>
              <a:t>1</a:t>
            </a:r>
            <a:r>
              <a:rPr lang="zh-CN" altLang="en-US" dirty="0" smtClean="0"/>
              <a:t>） 用称量法测量浮力。</a:t>
            </a:r>
          </a:p>
          <a:p>
            <a:pPr>
              <a:lnSpc>
                <a:spcPct val="150000"/>
              </a:lnSpc>
            </a:pPr>
            <a:r>
              <a:rPr lang="zh-CN" altLang="en-US" dirty="0" smtClean="0"/>
              <a:t>（</a:t>
            </a:r>
            <a:r>
              <a:rPr lang="en-US" dirty="0" smtClean="0"/>
              <a:t>2</a:t>
            </a:r>
            <a:r>
              <a:rPr lang="zh-CN" altLang="en-US" dirty="0" smtClean="0"/>
              <a:t>） 控制变量法的应用：</a:t>
            </a:r>
            <a:r>
              <a:rPr lang="en-US" dirty="0" smtClean="0"/>
              <a:t>①</a:t>
            </a:r>
            <a:r>
              <a:rPr lang="zh-CN" altLang="en-US" dirty="0" smtClean="0"/>
              <a:t>探究浮力的大小与物体排开液体体积的关系，控制液体的密度相同，改变物体浸入液体中的体积；</a:t>
            </a:r>
            <a:r>
              <a:rPr lang="en-US" dirty="0" smtClean="0"/>
              <a:t>②</a:t>
            </a:r>
            <a:r>
              <a:rPr lang="zh-CN" altLang="en-US" dirty="0" smtClean="0"/>
              <a:t>探究浮力的大小与液体密度的关系，控制物体排开液体的体积相同，改变液体的密度。</a:t>
            </a:r>
          </a:p>
          <a:p>
            <a:pPr>
              <a:lnSpc>
                <a:spcPct val="150000"/>
              </a:lnSpc>
            </a:pPr>
            <a:r>
              <a:rPr lang="zh-CN" altLang="en-US" dirty="0" smtClean="0"/>
              <a:t>（</a:t>
            </a:r>
            <a:r>
              <a:rPr lang="en-US" dirty="0" smtClean="0"/>
              <a:t>3</a:t>
            </a:r>
            <a:r>
              <a:rPr lang="zh-CN" altLang="en-US" dirty="0" smtClean="0"/>
              <a:t>）物体的体积和密度的计算。</a:t>
            </a:r>
          </a:p>
          <a:p>
            <a:pPr>
              <a:lnSpc>
                <a:spcPct val="150000"/>
              </a:lnSpc>
            </a:pPr>
            <a:r>
              <a:rPr lang="zh-CN" altLang="en-US" dirty="0" smtClean="0"/>
              <a:t>（</a:t>
            </a:r>
            <a:r>
              <a:rPr lang="en-US" dirty="0" smtClean="0"/>
              <a:t>4</a:t>
            </a:r>
            <a:r>
              <a:rPr lang="zh-CN" altLang="en-US" dirty="0" smtClean="0"/>
              <a:t>）如图</a:t>
            </a:r>
            <a:r>
              <a:rPr lang="en-US" dirty="0" smtClean="0"/>
              <a:t>9-9</a:t>
            </a:r>
            <a:r>
              <a:rPr lang="zh-CN" altLang="en-US" dirty="0" smtClean="0"/>
              <a:t>所示，</a:t>
            </a:r>
            <a:r>
              <a:rPr lang="en-US" dirty="0" smtClean="0"/>
              <a:t>F</a:t>
            </a:r>
            <a:r>
              <a:rPr lang="zh-CN" altLang="en-US" baseline="-25000" dirty="0" smtClean="0"/>
              <a:t>浮</a:t>
            </a:r>
            <a:r>
              <a:rPr lang="en-US" dirty="0" smtClean="0"/>
              <a:t>-h</a:t>
            </a:r>
            <a:r>
              <a:rPr lang="zh-CN" altLang="en-US" dirty="0" smtClean="0"/>
              <a:t>图像的分析及相关计算。</a:t>
            </a:r>
          </a:p>
          <a:p>
            <a:pPr>
              <a:lnSpc>
                <a:spcPct val="150000"/>
              </a:lnSpc>
            </a:pPr>
            <a:r>
              <a:rPr lang="zh-CN" altLang="en-US" dirty="0" smtClean="0"/>
              <a:t>（</a:t>
            </a:r>
            <a:r>
              <a:rPr lang="en-US" dirty="0" smtClean="0"/>
              <a:t>5</a:t>
            </a:r>
            <a:r>
              <a:rPr lang="zh-CN" altLang="en-US" dirty="0" smtClean="0"/>
              <a:t>）实验数据的分析和实验结论的表述。</a:t>
            </a:r>
            <a:endParaRPr lang="zh-CN" altLang="en-US" dirty="0"/>
          </a:p>
        </p:txBody>
      </p:sp>
      <p:sp>
        <p:nvSpPr>
          <p:cNvPr id="8" name="矩形 7"/>
          <p:cNvSpPr/>
          <p:nvPr/>
        </p:nvSpPr>
        <p:spPr>
          <a:xfrm>
            <a:off x="817465" y="329684"/>
            <a:ext cx="4544834" cy="400110"/>
          </a:xfrm>
          <a:prstGeom prst="rect">
            <a:avLst/>
          </a:prstGeom>
        </p:spPr>
        <p:txBody>
          <a:bodyPr wrap="none">
            <a:spAutoFit/>
          </a:bodyPr>
          <a:lstStyle/>
          <a:p>
            <a:r>
              <a:rPr lang="zh-CN" altLang="en-US" sz="2000" b="1" dirty="0" smtClean="0">
                <a:solidFill>
                  <a:srgbClr val="409E8A"/>
                </a:solidFill>
              </a:rPr>
              <a:t>突破　探究浮力的大小跟什么因素有关</a:t>
            </a:r>
            <a:endParaRPr lang="zh-CN" altLang="en-US" sz="2000" b="1" dirty="0">
              <a:solidFill>
                <a:srgbClr val="409E8A"/>
              </a:solidFill>
            </a:endParaRPr>
          </a:p>
        </p:txBody>
      </p:sp>
      <p:pic>
        <p:nvPicPr>
          <p:cNvPr id="10" name="图9-9.EPS" descr="id:2147501688;FounderCES"/>
          <p:cNvPicPr/>
          <p:nvPr/>
        </p:nvPicPr>
        <p:blipFill>
          <a:blip r:embed="rId2" cstate="print"/>
          <a:stretch>
            <a:fillRect/>
          </a:stretch>
        </p:blipFill>
        <p:spPr>
          <a:xfrm>
            <a:off x="6658243" y="2980465"/>
            <a:ext cx="1092385" cy="1084321"/>
          </a:xfrm>
          <a:prstGeom prst="rect">
            <a:avLst/>
          </a:prstGeom>
        </p:spPr>
      </p:pic>
      <p:sp>
        <p:nvSpPr>
          <p:cNvPr id="11" name="矩形 10"/>
          <p:cNvSpPr/>
          <p:nvPr/>
        </p:nvSpPr>
        <p:spPr>
          <a:xfrm>
            <a:off x="6865048" y="4175664"/>
            <a:ext cx="652743" cy="377411"/>
          </a:xfrm>
          <a:prstGeom prst="rect">
            <a:avLst/>
          </a:prstGeom>
        </p:spPr>
        <p:txBody>
          <a:bodyPr wrap="none">
            <a:spAutoFit/>
          </a:bodyPr>
          <a:lstStyle/>
          <a:p>
            <a:pPr>
              <a:lnSpc>
                <a:spcPct val="150000"/>
              </a:lnSpc>
            </a:pPr>
            <a:r>
              <a:rPr lang="zh-CN" altLang="en-US" sz="1400" dirty="0" smtClean="0"/>
              <a:t>图</a:t>
            </a:r>
            <a:r>
              <a:rPr lang="en-US" altLang="zh-CN" sz="1400" dirty="0" smtClean="0"/>
              <a:t>9-9</a:t>
            </a:r>
            <a:endParaRPr lang="zh-CN" altLang="en-US" sz="1400" dirty="0" smtClean="0"/>
          </a:p>
        </p:txBody>
      </p:sp>
    </p:spTree>
    <p:extLst>
      <p:ext uri="{BB962C8B-B14F-4D97-AF65-F5344CB8AC3E}">
        <p14:creationId xmlns:p14="http://schemas.microsoft.com/office/powerpoint/2010/main" val="3355192232"/>
      </p:ext>
    </p:extLst>
  </p:cSld>
  <p:clrMapOvr>
    <a:masterClrMapping/>
  </p:clrMapOvr>
  <p:transition spd="med">
    <p:push/>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 xmlns:a16="http://schemas.microsoft.com/office/drawing/2014/main" id="{513755DF-9709-473A-BB92-B4F2B780B634}"/>
              </a:ext>
            </a:extLst>
          </p:cNvPr>
          <p:cNvSpPr txBox="1"/>
          <p:nvPr/>
        </p:nvSpPr>
        <p:spPr>
          <a:xfrm>
            <a:off x="753848" y="320804"/>
            <a:ext cx="8038459" cy="349702"/>
          </a:xfrm>
          <a:prstGeom prst="rect">
            <a:avLst/>
          </a:prstGeom>
          <a:noFill/>
        </p:spPr>
        <p:txBody>
          <a:bodyPr wrap="square" lIns="36000" tIns="36000" rIns="36000" bIns="36000" rtlCol="0">
            <a:spAutoFit/>
          </a:bodyPr>
          <a:lstStyle/>
          <a:p>
            <a:r>
              <a:rPr lang="en-US" b="1" dirty="0" smtClean="0"/>
              <a:t>2.</a:t>
            </a:r>
            <a:r>
              <a:rPr lang="zh-CN" altLang="en-US" dirty="0" smtClean="0"/>
              <a:t>实验设计和实验装置如图</a:t>
            </a:r>
            <a:r>
              <a:rPr lang="en-US" dirty="0" smtClean="0"/>
              <a:t>9-10</a:t>
            </a:r>
            <a:r>
              <a:rPr lang="zh-CN" altLang="en-US" dirty="0" smtClean="0"/>
              <a:t>所示。</a:t>
            </a:r>
            <a:endParaRPr lang="zh-CN" altLang="en-US" dirty="0"/>
          </a:p>
        </p:txBody>
      </p:sp>
      <p:sp>
        <p:nvSpPr>
          <p:cNvPr id="11" name="矩形 10"/>
          <p:cNvSpPr/>
          <p:nvPr/>
        </p:nvSpPr>
        <p:spPr>
          <a:xfrm>
            <a:off x="6544228" y="1988595"/>
            <a:ext cx="758541" cy="307777"/>
          </a:xfrm>
          <a:prstGeom prst="rect">
            <a:avLst/>
          </a:prstGeom>
        </p:spPr>
        <p:txBody>
          <a:bodyPr wrap="none">
            <a:spAutoFit/>
          </a:bodyPr>
          <a:lstStyle/>
          <a:p>
            <a:r>
              <a:rPr lang="zh-CN" altLang="en-US" sz="1400" dirty="0" smtClean="0"/>
              <a:t>图</a:t>
            </a:r>
            <a:r>
              <a:rPr lang="en-US" sz="1400" dirty="0" smtClean="0"/>
              <a:t>9-10</a:t>
            </a:r>
            <a:endParaRPr lang="zh-CN" altLang="en-US" sz="1400" dirty="0"/>
          </a:p>
        </p:txBody>
      </p:sp>
      <p:sp>
        <p:nvSpPr>
          <p:cNvPr id="13" name="矩形 12"/>
          <p:cNvSpPr/>
          <p:nvPr/>
        </p:nvSpPr>
        <p:spPr>
          <a:xfrm>
            <a:off x="708942" y="3154413"/>
            <a:ext cx="8184528" cy="1338828"/>
          </a:xfrm>
          <a:prstGeom prst="rect">
            <a:avLst/>
          </a:prstGeom>
        </p:spPr>
        <p:txBody>
          <a:bodyPr wrap="square">
            <a:spAutoFit/>
          </a:bodyPr>
          <a:lstStyle/>
          <a:p>
            <a:pPr algn="just">
              <a:lnSpc>
                <a:spcPct val="150000"/>
              </a:lnSpc>
            </a:pPr>
            <a:r>
              <a:rPr lang="en-US" b="1" dirty="0" smtClean="0"/>
              <a:t>3.</a:t>
            </a:r>
            <a:r>
              <a:rPr lang="zh-CN" altLang="en-US" b="1" dirty="0" smtClean="0"/>
              <a:t>实验结论：</a:t>
            </a:r>
            <a:r>
              <a:rPr lang="zh-CN" altLang="en-US" dirty="0" smtClean="0"/>
              <a:t>浸在液体中的物体受到的浮力大小与</a:t>
            </a:r>
            <a:r>
              <a:rPr lang="zh-CN" altLang="en-US" u="sng" dirty="0" smtClean="0"/>
              <a:t>　　　　　　          </a:t>
            </a:r>
            <a:r>
              <a:rPr lang="zh-CN" altLang="en-US" dirty="0" smtClean="0"/>
              <a:t>和</a:t>
            </a:r>
            <a:endParaRPr lang="en-US" altLang="zh-CN" dirty="0" smtClean="0"/>
          </a:p>
          <a:p>
            <a:pPr algn="just">
              <a:lnSpc>
                <a:spcPct val="150000"/>
              </a:lnSpc>
            </a:pPr>
            <a:r>
              <a:rPr lang="zh-CN" altLang="en-US" u="sng" dirty="0" smtClean="0"/>
              <a:t>　　　　　　　　　        </a:t>
            </a:r>
            <a:r>
              <a:rPr lang="zh-CN" altLang="en-US" dirty="0" smtClean="0"/>
              <a:t>有关，与物体的密度、物体浸没在液体中的深度等因素均无关。</a:t>
            </a:r>
            <a:r>
              <a:rPr lang="en-US" dirty="0" smtClean="0"/>
              <a:t> </a:t>
            </a:r>
            <a:endParaRPr lang="zh-CN" altLang="en-US" dirty="0"/>
          </a:p>
        </p:txBody>
      </p:sp>
      <p:pic>
        <p:nvPicPr>
          <p:cNvPr id="10" name="G315.EPS" descr="id:2147501695;FounderCES"/>
          <p:cNvPicPr/>
          <p:nvPr/>
        </p:nvPicPr>
        <p:blipFill>
          <a:blip r:embed="rId2" cstate="print"/>
          <a:stretch>
            <a:fillRect/>
          </a:stretch>
        </p:blipFill>
        <p:spPr>
          <a:xfrm>
            <a:off x="1470902" y="776938"/>
            <a:ext cx="4903283" cy="2334123"/>
          </a:xfrm>
          <a:prstGeom prst="rect">
            <a:avLst/>
          </a:prstGeom>
        </p:spPr>
      </p:pic>
      <p:sp>
        <p:nvSpPr>
          <p:cNvPr id="12" name="矩形 11"/>
          <p:cNvSpPr/>
          <p:nvPr/>
        </p:nvSpPr>
        <p:spPr>
          <a:xfrm>
            <a:off x="6004654" y="3196380"/>
            <a:ext cx="1338828" cy="369332"/>
          </a:xfrm>
          <a:prstGeom prst="rect">
            <a:avLst/>
          </a:prstGeom>
        </p:spPr>
        <p:txBody>
          <a:bodyPr wrap="none">
            <a:spAutoFit/>
          </a:bodyPr>
          <a:lstStyle/>
          <a:p>
            <a:r>
              <a:rPr lang="zh-CN" altLang="en-US" b="1" dirty="0" smtClean="0">
                <a:solidFill>
                  <a:srgbClr val="C00000"/>
                </a:solidFill>
              </a:rPr>
              <a:t>液体的密度</a:t>
            </a:r>
            <a:endParaRPr lang="zh-CN" altLang="en-US" b="1" dirty="0">
              <a:solidFill>
                <a:srgbClr val="C00000"/>
              </a:solidFill>
            </a:endParaRPr>
          </a:p>
        </p:txBody>
      </p:sp>
      <p:sp>
        <p:nvSpPr>
          <p:cNvPr id="14" name="矩形 13"/>
          <p:cNvSpPr/>
          <p:nvPr/>
        </p:nvSpPr>
        <p:spPr>
          <a:xfrm>
            <a:off x="876396" y="3585264"/>
            <a:ext cx="2262158" cy="369332"/>
          </a:xfrm>
          <a:prstGeom prst="rect">
            <a:avLst/>
          </a:prstGeom>
        </p:spPr>
        <p:txBody>
          <a:bodyPr wrap="none">
            <a:spAutoFit/>
          </a:bodyPr>
          <a:lstStyle/>
          <a:p>
            <a:r>
              <a:rPr lang="zh-CN" altLang="en-US" b="1" dirty="0" smtClean="0">
                <a:solidFill>
                  <a:srgbClr val="C00000"/>
                </a:solidFill>
              </a:rPr>
              <a:t>物体排开液体的体积</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 xmlns:a16="http://schemas.microsoft.com/office/drawing/2014/main" id="{513755DF-9709-473A-BB92-B4F2B780B634}"/>
              </a:ext>
            </a:extLst>
          </p:cNvPr>
          <p:cNvSpPr txBox="1"/>
          <p:nvPr/>
        </p:nvSpPr>
        <p:spPr>
          <a:xfrm>
            <a:off x="697861" y="263098"/>
            <a:ext cx="7874602" cy="349702"/>
          </a:xfrm>
          <a:prstGeom prst="rect">
            <a:avLst/>
          </a:prstGeom>
          <a:noFill/>
        </p:spPr>
        <p:txBody>
          <a:bodyPr wrap="square" lIns="36000" tIns="36000" rIns="36000" bIns="36000" rtlCol="0">
            <a:spAutoFit/>
          </a:bodyPr>
          <a:lstStyle/>
          <a:p>
            <a:r>
              <a:rPr lang="en-US" b="1" dirty="0" smtClean="0"/>
              <a:t>4.</a:t>
            </a:r>
            <a:r>
              <a:rPr lang="zh-CN" altLang="en-US" b="1" dirty="0" smtClean="0"/>
              <a:t>考题速递</a:t>
            </a:r>
            <a:endParaRPr lang="zh-CN" altLang="en-US" b="1" dirty="0"/>
          </a:p>
        </p:txBody>
      </p:sp>
      <p:sp>
        <p:nvSpPr>
          <p:cNvPr id="8" name="矩形 7"/>
          <p:cNvSpPr/>
          <p:nvPr/>
        </p:nvSpPr>
        <p:spPr>
          <a:xfrm>
            <a:off x="666697" y="570062"/>
            <a:ext cx="4851234" cy="4247317"/>
          </a:xfrm>
          <a:prstGeom prst="rect">
            <a:avLst/>
          </a:prstGeom>
        </p:spPr>
        <p:txBody>
          <a:bodyPr wrap="square">
            <a:spAutoFit/>
          </a:bodyPr>
          <a:lstStyle/>
          <a:p>
            <a:pPr algn="just">
              <a:lnSpc>
                <a:spcPct val="150000"/>
              </a:lnSpc>
            </a:pPr>
            <a:r>
              <a:rPr lang="zh-CN" altLang="en-US" b="1" dirty="0" smtClean="0">
                <a:solidFill>
                  <a:srgbClr val="409E8A"/>
                </a:solidFill>
              </a:rPr>
              <a:t>例</a:t>
            </a:r>
            <a:r>
              <a:rPr lang="zh-CN" altLang="en-US" dirty="0" smtClean="0"/>
              <a:t>在进行“探究浮力的大小跟哪些因素有关”的实验时，同学们提出了如下的猜想：</a:t>
            </a:r>
          </a:p>
          <a:p>
            <a:pPr algn="just">
              <a:lnSpc>
                <a:spcPct val="150000"/>
              </a:lnSpc>
            </a:pPr>
            <a:r>
              <a:rPr lang="en-US" dirty="0" smtClean="0"/>
              <a:t>A. </a:t>
            </a:r>
            <a:r>
              <a:rPr lang="zh-CN" altLang="en-US" dirty="0" smtClean="0"/>
              <a:t>可能与物体浸没在液体中的深度有关；</a:t>
            </a:r>
          </a:p>
          <a:p>
            <a:pPr algn="just">
              <a:lnSpc>
                <a:spcPct val="150000"/>
              </a:lnSpc>
            </a:pPr>
            <a:r>
              <a:rPr lang="en-US" dirty="0" smtClean="0"/>
              <a:t>B. </a:t>
            </a:r>
            <a:r>
              <a:rPr lang="zh-CN" altLang="en-US" dirty="0" smtClean="0"/>
              <a:t>可能与物体的密度有关；</a:t>
            </a:r>
          </a:p>
          <a:p>
            <a:pPr algn="just">
              <a:lnSpc>
                <a:spcPct val="150000"/>
              </a:lnSpc>
            </a:pPr>
            <a:r>
              <a:rPr lang="en-US" dirty="0" smtClean="0"/>
              <a:t>C. </a:t>
            </a:r>
            <a:r>
              <a:rPr lang="zh-CN" altLang="en-US" dirty="0" smtClean="0"/>
              <a:t>可能与液体的密度有关；</a:t>
            </a:r>
          </a:p>
          <a:p>
            <a:pPr algn="just">
              <a:lnSpc>
                <a:spcPct val="150000"/>
              </a:lnSpc>
            </a:pPr>
            <a:r>
              <a:rPr lang="en-US" dirty="0" smtClean="0"/>
              <a:t>D. </a:t>
            </a:r>
            <a:r>
              <a:rPr lang="zh-CN" altLang="en-US" dirty="0" smtClean="0"/>
              <a:t>可能与物体浸在液体中的体积有关。</a:t>
            </a:r>
          </a:p>
          <a:p>
            <a:pPr algn="just">
              <a:lnSpc>
                <a:spcPct val="150000"/>
              </a:lnSpc>
            </a:pPr>
            <a:r>
              <a:rPr lang="zh-CN" altLang="en-US" dirty="0" smtClean="0"/>
              <a:t>为了验证上述猜想，小明选用了物块甲和乙（甲和乙的体积相同但密度不同）、弹簧测力计、一杯水、一杯盐水、细绳等器材，做了如图</a:t>
            </a:r>
            <a:r>
              <a:rPr lang="en-US" dirty="0" smtClean="0"/>
              <a:t>9-11</a:t>
            </a:r>
            <a:r>
              <a:rPr lang="zh-CN" altLang="en-US" dirty="0" smtClean="0"/>
              <a:t>所示的实验。</a:t>
            </a:r>
          </a:p>
        </p:txBody>
      </p:sp>
      <p:pic>
        <p:nvPicPr>
          <p:cNvPr id="15" name="G316.EPS" descr="id:2147501709;FounderCES"/>
          <p:cNvPicPr/>
          <p:nvPr/>
        </p:nvPicPr>
        <p:blipFill>
          <a:blip r:embed="rId2" cstate="print"/>
          <a:stretch>
            <a:fillRect/>
          </a:stretch>
        </p:blipFill>
        <p:spPr>
          <a:xfrm>
            <a:off x="5589955" y="433339"/>
            <a:ext cx="3133631" cy="3813192"/>
          </a:xfrm>
          <a:prstGeom prst="rect">
            <a:avLst/>
          </a:prstGeom>
        </p:spPr>
      </p:pic>
      <p:sp>
        <p:nvSpPr>
          <p:cNvPr id="17" name="矩形 16"/>
          <p:cNvSpPr/>
          <p:nvPr/>
        </p:nvSpPr>
        <p:spPr>
          <a:xfrm>
            <a:off x="6739164" y="4365530"/>
            <a:ext cx="758541" cy="307777"/>
          </a:xfrm>
          <a:prstGeom prst="rect">
            <a:avLst/>
          </a:prstGeom>
        </p:spPr>
        <p:txBody>
          <a:bodyPr wrap="none">
            <a:spAutoFit/>
          </a:bodyPr>
          <a:lstStyle/>
          <a:p>
            <a:r>
              <a:rPr lang="zh-CN" altLang="en-US" sz="1400" dirty="0" smtClean="0"/>
              <a:t>图</a:t>
            </a:r>
            <a:r>
              <a:rPr lang="en-US" sz="1400" dirty="0" smtClean="0"/>
              <a:t>9-11</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708737" y="296793"/>
            <a:ext cx="8140973" cy="507831"/>
          </a:xfrm>
          <a:prstGeom prst="rect">
            <a:avLst/>
          </a:prstGeom>
        </p:spPr>
        <p:txBody>
          <a:bodyPr wrap="square">
            <a:spAutoFit/>
          </a:bodyPr>
          <a:lstStyle/>
          <a:p>
            <a:pPr>
              <a:lnSpc>
                <a:spcPct val="150000"/>
              </a:lnSpc>
            </a:pPr>
            <a:r>
              <a:rPr lang="zh-CN" altLang="en-US" dirty="0" smtClean="0"/>
              <a:t>（</a:t>
            </a:r>
            <a:r>
              <a:rPr lang="en-US" dirty="0" smtClean="0"/>
              <a:t>1</a:t>
            </a:r>
            <a:r>
              <a:rPr lang="zh-CN" altLang="en-US" dirty="0" smtClean="0"/>
              <a:t>）分析比较实验</a:t>
            </a:r>
            <a:r>
              <a:rPr lang="en-US" dirty="0" smtClean="0"/>
              <a:t>①⑤</a:t>
            </a:r>
            <a:r>
              <a:rPr lang="zh-CN" altLang="en-US" dirty="0" smtClean="0"/>
              <a:t>，可以知道甲浸没在水中时受到的浮力是</a:t>
            </a:r>
            <a:r>
              <a:rPr lang="zh-CN" altLang="en-US" u="sng" dirty="0" smtClean="0"/>
              <a:t>　　　　</a:t>
            </a:r>
            <a:r>
              <a:rPr lang="en-US" dirty="0" smtClean="0"/>
              <a:t>N</a:t>
            </a:r>
            <a:r>
              <a:rPr lang="zh-CN" altLang="en-US" dirty="0" smtClean="0"/>
              <a:t>。</a:t>
            </a:r>
            <a:r>
              <a:rPr lang="en-US" dirty="0" smtClean="0"/>
              <a:t> </a:t>
            </a:r>
            <a:endParaRPr lang="zh-CN" altLang="en-US" dirty="0" smtClean="0"/>
          </a:p>
        </p:txBody>
      </p:sp>
      <p:sp>
        <p:nvSpPr>
          <p:cNvPr id="14" name="矩形 13"/>
          <p:cNvSpPr/>
          <p:nvPr/>
        </p:nvSpPr>
        <p:spPr>
          <a:xfrm>
            <a:off x="7559593" y="327059"/>
            <a:ext cx="327334" cy="369332"/>
          </a:xfrm>
          <a:prstGeom prst="rect">
            <a:avLst/>
          </a:prstGeom>
        </p:spPr>
        <p:txBody>
          <a:bodyPr wrap="none">
            <a:spAutoFit/>
          </a:bodyPr>
          <a:lstStyle/>
          <a:p>
            <a:r>
              <a:rPr lang="en-US" altLang="zh-CN" b="1" dirty="0" smtClean="0">
                <a:solidFill>
                  <a:srgbClr val="C00000"/>
                </a:solidFill>
              </a:rPr>
              <a:t>2</a:t>
            </a:r>
            <a:endParaRPr lang="zh-CN" altLang="en-US" b="1" dirty="0">
              <a:solidFill>
                <a:srgbClr val="C00000"/>
              </a:solidFill>
            </a:endParaRPr>
          </a:p>
        </p:txBody>
      </p:sp>
      <p:pic>
        <p:nvPicPr>
          <p:cNvPr id="15" name="G316.EPS" descr="id:2147501709;FounderCES"/>
          <p:cNvPicPr/>
          <p:nvPr/>
        </p:nvPicPr>
        <p:blipFill>
          <a:blip r:embed="rId2" cstate="print"/>
          <a:stretch>
            <a:fillRect/>
          </a:stretch>
        </p:blipFill>
        <p:spPr>
          <a:xfrm>
            <a:off x="967905" y="834956"/>
            <a:ext cx="3307500" cy="4024766"/>
          </a:xfrm>
          <a:prstGeom prst="rect">
            <a:avLst/>
          </a:prstGeom>
        </p:spPr>
      </p:pic>
      <p:sp>
        <p:nvSpPr>
          <p:cNvPr id="17" name="Rectangle 4"/>
          <p:cNvSpPr>
            <a:spLocks noChangeArrowheads="1"/>
          </p:cNvSpPr>
          <p:nvPr/>
        </p:nvSpPr>
        <p:spPr bwMode="auto">
          <a:xfrm>
            <a:off x="5108735" y="998483"/>
            <a:ext cx="3646382" cy="2120902"/>
          </a:xfrm>
          <a:prstGeom prst="rect">
            <a:avLst/>
          </a:prstGeom>
          <a:solidFill>
            <a:schemeClr val="bg1">
              <a:lumMod val="9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defTabSz="914400" fontAlgn="base">
              <a:lnSpc>
                <a:spcPct val="150000"/>
              </a:lnSpc>
              <a:spcBef>
                <a:spcPct val="0"/>
              </a:spcBef>
              <a:spcAft>
                <a:spcPct val="0"/>
              </a:spcAft>
            </a:pPr>
            <a:r>
              <a:rPr kumimoji="0" lang="zh-CN" altLang="zh-CN" b="0" i="0" u="none" strike="noStrike" cap="none" normalizeH="0" baseline="0" dirty="0" smtClean="0">
                <a:ln>
                  <a:noFill/>
                </a:ln>
                <a:solidFill>
                  <a:srgbClr val="C00000"/>
                </a:solidFill>
                <a:effectLst/>
                <a:latin typeface="+mn-ea"/>
                <a:cs typeface="Times New Roman" pitchFamily="18" charset="0"/>
              </a:rPr>
              <a:t>【</a:t>
            </a:r>
            <a:r>
              <a:rPr kumimoji="0" lang="zh-CN" b="0" i="0" u="none" strike="noStrike" cap="none" normalizeH="0" baseline="0" dirty="0" smtClean="0">
                <a:ln>
                  <a:noFill/>
                </a:ln>
                <a:solidFill>
                  <a:srgbClr val="C00000"/>
                </a:solidFill>
                <a:effectLst/>
                <a:latin typeface="+mn-ea"/>
                <a:cs typeface="Times New Roman" pitchFamily="18" charset="0"/>
              </a:rPr>
              <a:t>解析</a:t>
            </a:r>
            <a:r>
              <a:rPr kumimoji="0" lang="zh-CN" altLang="zh-CN" b="0" i="0" u="none" strike="noStrike" cap="none" normalizeH="0" baseline="0" dirty="0" smtClean="0">
                <a:ln>
                  <a:noFill/>
                </a:ln>
                <a:solidFill>
                  <a:srgbClr val="C00000"/>
                </a:solidFill>
                <a:effectLst/>
                <a:latin typeface="+mn-ea"/>
                <a:cs typeface="Times New Roman" pitchFamily="18" charset="0"/>
              </a:rPr>
              <a:t>】</a:t>
            </a:r>
            <a:r>
              <a:rPr lang="zh-CN" altLang="en-US" dirty="0" smtClean="0">
                <a:solidFill>
                  <a:srgbClr val="C00000"/>
                </a:solidFill>
              </a:rPr>
              <a:t>由实验①得到甲的重力</a:t>
            </a:r>
            <a:r>
              <a:rPr lang="en-US" dirty="0" smtClean="0">
                <a:solidFill>
                  <a:srgbClr val="C00000"/>
                </a:solidFill>
              </a:rPr>
              <a:t>,</a:t>
            </a:r>
            <a:r>
              <a:rPr lang="zh-CN" altLang="en-US" dirty="0" smtClean="0">
                <a:solidFill>
                  <a:srgbClr val="C00000"/>
                </a:solidFill>
              </a:rPr>
              <a:t>实验⑤得到甲浸没在水中时受到的拉力</a:t>
            </a:r>
            <a:r>
              <a:rPr lang="en-US" dirty="0" smtClean="0">
                <a:solidFill>
                  <a:srgbClr val="C00000"/>
                </a:solidFill>
              </a:rPr>
              <a:t>,</a:t>
            </a:r>
            <a:r>
              <a:rPr lang="zh-CN" altLang="en-US" dirty="0" smtClean="0">
                <a:solidFill>
                  <a:srgbClr val="C00000"/>
                </a:solidFill>
              </a:rPr>
              <a:t>可以知道甲浸没在水中时受到的浮力是</a:t>
            </a:r>
            <a:r>
              <a:rPr lang="en-US" dirty="0" smtClean="0">
                <a:solidFill>
                  <a:srgbClr val="C00000"/>
                </a:solidFill>
              </a:rPr>
              <a:t>F</a:t>
            </a:r>
            <a:r>
              <a:rPr lang="zh-CN" altLang="en-US" baseline="-25000" dirty="0" smtClean="0">
                <a:solidFill>
                  <a:srgbClr val="C00000"/>
                </a:solidFill>
              </a:rPr>
              <a:t>浮</a:t>
            </a:r>
            <a:r>
              <a:rPr lang="en-US" dirty="0" smtClean="0">
                <a:solidFill>
                  <a:srgbClr val="C00000"/>
                </a:solidFill>
              </a:rPr>
              <a:t>=G-F</a:t>
            </a:r>
            <a:r>
              <a:rPr lang="zh-CN" altLang="en-US" baseline="-25000" dirty="0" smtClean="0">
                <a:solidFill>
                  <a:srgbClr val="C00000"/>
                </a:solidFill>
              </a:rPr>
              <a:t>示</a:t>
            </a:r>
            <a:r>
              <a:rPr lang="en-US" dirty="0" smtClean="0">
                <a:solidFill>
                  <a:srgbClr val="C00000"/>
                </a:solidFill>
              </a:rPr>
              <a:t>=3 N-1 N=2 N</a:t>
            </a:r>
            <a:r>
              <a:rPr lang="zh-CN" altLang="en-US" dirty="0" smtClean="0">
                <a:solidFill>
                  <a:srgbClr val="C00000"/>
                </a:solidFill>
              </a:rPr>
              <a:t>。</a:t>
            </a:r>
          </a:p>
        </p:txBody>
      </p:sp>
      <p:sp>
        <p:nvSpPr>
          <p:cNvPr id="10" name="矩形 9"/>
          <p:cNvSpPr/>
          <p:nvPr/>
        </p:nvSpPr>
        <p:spPr>
          <a:xfrm>
            <a:off x="4228192" y="3741416"/>
            <a:ext cx="758541" cy="307777"/>
          </a:xfrm>
          <a:prstGeom prst="rect">
            <a:avLst/>
          </a:prstGeom>
        </p:spPr>
        <p:txBody>
          <a:bodyPr wrap="none">
            <a:spAutoFit/>
          </a:bodyPr>
          <a:lstStyle/>
          <a:p>
            <a:r>
              <a:rPr lang="zh-CN" altLang="en-US" sz="1400" dirty="0" smtClean="0"/>
              <a:t>图</a:t>
            </a:r>
            <a:r>
              <a:rPr lang="en-US" sz="1400" dirty="0" smtClean="0"/>
              <a:t>9-11</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624654" y="296793"/>
            <a:ext cx="5113994" cy="4362669"/>
          </a:xfrm>
          <a:prstGeom prst="rect">
            <a:avLst/>
          </a:prstGeom>
        </p:spPr>
        <p:txBody>
          <a:bodyPr wrap="square">
            <a:spAutoFit/>
          </a:bodyPr>
          <a:lstStyle/>
          <a:p>
            <a:pPr algn="just">
              <a:lnSpc>
                <a:spcPct val="150000"/>
              </a:lnSpc>
            </a:pPr>
            <a:r>
              <a:rPr lang="zh-CN" altLang="en-US" sz="1700" b="1" dirty="0" smtClean="0">
                <a:solidFill>
                  <a:srgbClr val="409E8A"/>
                </a:solidFill>
              </a:rPr>
              <a:t>例</a:t>
            </a:r>
            <a:r>
              <a:rPr lang="zh-CN" altLang="en-US" sz="1700" dirty="0" smtClean="0"/>
              <a:t>在进行“探究浮力的大小跟哪些因素有关”的实验时，同学们提出了如下的猜想：</a:t>
            </a:r>
          </a:p>
          <a:p>
            <a:pPr algn="just">
              <a:lnSpc>
                <a:spcPct val="150000"/>
              </a:lnSpc>
            </a:pPr>
            <a:r>
              <a:rPr lang="en-US" sz="1700" dirty="0" smtClean="0"/>
              <a:t>A. </a:t>
            </a:r>
            <a:r>
              <a:rPr lang="zh-CN" altLang="en-US" sz="1700" dirty="0" smtClean="0"/>
              <a:t>可能与物体浸没在液体中的深度有关；</a:t>
            </a:r>
          </a:p>
          <a:p>
            <a:pPr algn="just">
              <a:lnSpc>
                <a:spcPct val="150000"/>
              </a:lnSpc>
            </a:pPr>
            <a:r>
              <a:rPr lang="en-US" sz="1700" dirty="0" smtClean="0"/>
              <a:t>B. </a:t>
            </a:r>
            <a:r>
              <a:rPr lang="zh-CN" altLang="en-US" sz="1700" dirty="0" smtClean="0"/>
              <a:t>可能与物体的密度有关；</a:t>
            </a:r>
          </a:p>
          <a:p>
            <a:pPr algn="just">
              <a:lnSpc>
                <a:spcPct val="150000"/>
              </a:lnSpc>
            </a:pPr>
            <a:r>
              <a:rPr lang="en-US" sz="1700" dirty="0" smtClean="0"/>
              <a:t>C. </a:t>
            </a:r>
            <a:r>
              <a:rPr lang="zh-CN" altLang="en-US" sz="1700" dirty="0" smtClean="0"/>
              <a:t>可能与液体的密度有关；</a:t>
            </a:r>
          </a:p>
          <a:p>
            <a:pPr algn="just">
              <a:lnSpc>
                <a:spcPct val="150000"/>
              </a:lnSpc>
            </a:pPr>
            <a:r>
              <a:rPr lang="en-US" sz="1700" dirty="0" smtClean="0"/>
              <a:t>D. </a:t>
            </a:r>
            <a:r>
              <a:rPr lang="zh-CN" altLang="en-US" sz="1700" dirty="0" smtClean="0"/>
              <a:t>可能与物体浸在液体中的体积有关。</a:t>
            </a:r>
          </a:p>
          <a:p>
            <a:pPr algn="just">
              <a:lnSpc>
                <a:spcPct val="150000"/>
              </a:lnSpc>
            </a:pPr>
            <a:r>
              <a:rPr lang="zh-CN" altLang="en-US" sz="1700" dirty="0" smtClean="0"/>
              <a:t>为了验证上述猜想，小明选用了物块甲和乙（甲和乙的体积相同但密度不同）、弹簧测力计、一杯水、一杯盐水、细绳等器材，做了如图</a:t>
            </a:r>
            <a:r>
              <a:rPr lang="en-US" sz="1700" dirty="0" smtClean="0"/>
              <a:t>9-11</a:t>
            </a:r>
            <a:r>
              <a:rPr lang="zh-CN" altLang="en-US" sz="1700" dirty="0" smtClean="0"/>
              <a:t>所示的实验。</a:t>
            </a:r>
            <a:endParaRPr lang="en-US" altLang="zh-CN" sz="1700" dirty="0" smtClean="0"/>
          </a:p>
          <a:p>
            <a:pPr algn="just">
              <a:lnSpc>
                <a:spcPct val="150000"/>
              </a:lnSpc>
            </a:pPr>
            <a:r>
              <a:rPr lang="zh-CN" altLang="en-US" sz="1700" dirty="0" smtClean="0"/>
              <a:t>（</a:t>
            </a:r>
            <a:r>
              <a:rPr lang="en-US" sz="1700" dirty="0" smtClean="0"/>
              <a:t>2</a:t>
            </a:r>
            <a:r>
              <a:rPr lang="zh-CN" altLang="en-US" sz="1700" dirty="0" smtClean="0"/>
              <a:t>）分析比较实验</a:t>
            </a:r>
            <a:r>
              <a:rPr lang="zh-CN" altLang="en-US" sz="1700" u="sng" dirty="0" smtClean="0"/>
              <a:t>　　　　</a:t>
            </a:r>
            <a:r>
              <a:rPr lang="zh-CN" altLang="en-US" sz="1700" dirty="0" smtClean="0"/>
              <a:t>，可以验证猜想</a:t>
            </a:r>
            <a:r>
              <a:rPr lang="en-US" sz="1700" dirty="0" smtClean="0"/>
              <a:t>A</a:t>
            </a:r>
            <a:r>
              <a:rPr lang="zh-CN" altLang="en-US" sz="1700" dirty="0" smtClean="0"/>
              <a:t>是错误的。</a:t>
            </a:r>
            <a:r>
              <a:rPr lang="en-US" sz="1700" dirty="0" smtClean="0"/>
              <a:t> </a:t>
            </a:r>
            <a:endParaRPr lang="zh-CN" altLang="en-US" sz="1700" dirty="0" smtClean="0"/>
          </a:p>
        </p:txBody>
      </p:sp>
      <p:pic>
        <p:nvPicPr>
          <p:cNvPr id="15" name="G316.EPS" descr="id:2147501709;FounderCES"/>
          <p:cNvPicPr/>
          <p:nvPr/>
        </p:nvPicPr>
        <p:blipFill>
          <a:blip r:embed="rId2" cstate="print"/>
          <a:stretch>
            <a:fillRect/>
          </a:stretch>
        </p:blipFill>
        <p:spPr>
          <a:xfrm>
            <a:off x="5800162" y="328236"/>
            <a:ext cx="3133631" cy="3813192"/>
          </a:xfrm>
          <a:prstGeom prst="rect">
            <a:avLst/>
          </a:prstGeom>
        </p:spPr>
      </p:pic>
      <p:sp>
        <p:nvSpPr>
          <p:cNvPr id="17" name="矩形 16"/>
          <p:cNvSpPr/>
          <p:nvPr/>
        </p:nvSpPr>
        <p:spPr>
          <a:xfrm>
            <a:off x="6855279" y="4220387"/>
            <a:ext cx="758541" cy="307777"/>
          </a:xfrm>
          <a:prstGeom prst="rect">
            <a:avLst/>
          </a:prstGeom>
        </p:spPr>
        <p:txBody>
          <a:bodyPr wrap="none">
            <a:spAutoFit/>
          </a:bodyPr>
          <a:lstStyle/>
          <a:p>
            <a:r>
              <a:rPr lang="zh-CN" altLang="en-US" sz="1400" dirty="0" smtClean="0"/>
              <a:t>图</a:t>
            </a:r>
            <a:r>
              <a:rPr lang="en-US" sz="1400" dirty="0" smtClean="0"/>
              <a:t>9-11</a:t>
            </a:r>
            <a:endParaRPr lang="zh-CN" altLang="en-US" sz="1400" dirty="0"/>
          </a:p>
        </p:txBody>
      </p:sp>
      <p:sp>
        <p:nvSpPr>
          <p:cNvPr id="10" name="矩形 9"/>
          <p:cNvSpPr/>
          <p:nvPr/>
        </p:nvSpPr>
        <p:spPr>
          <a:xfrm>
            <a:off x="2630241" y="3805983"/>
            <a:ext cx="877163" cy="369332"/>
          </a:xfrm>
          <a:prstGeom prst="rect">
            <a:avLst/>
          </a:prstGeom>
        </p:spPr>
        <p:txBody>
          <a:bodyPr wrap="none">
            <a:spAutoFit/>
          </a:bodyPr>
          <a:lstStyle/>
          <a:p>
            <a:r>
              <a:rPr lang="zh-CN" altLang="en-US" b="1" dirty="0" smtClean="0">
                <a:solidFill>
                  <a:srgbClr val="C00000"/>
                </a:solidFill>
              </a:rPr>
              <a:t>①④⑤</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11" name="Rectangle 4"/>
          <p:cNvSpPr>
            <a:spLocks noChangeArrowheads="1"/>
          </p:cNvSpPr>
          <p:nvPr/>
        </p:nvSpPr>
        <p:spPr bwMode="auto">
          <a:xfrm>
            <a:off x="809297" y="409903"/>
            <a:ext cx="8050923" cy="1338828"/>
          </a:xfrm>
          <a:prstGeom prst="rect">
            <a:avLst/>
          </a:prstGeom>
          <a:solidFill>
            <a:schemeClr val="bg1">
              <a:lumMod val="9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a:t>
            </a:r>
            <a:r>
              <a:rPr lang="zh-CN" altLang="en-US" dirty="0" smtClean="0">
                <a:solidFill>
                  <a:srgbClr val="C00000"/>
                </a:solidFill>
              </a:rPr>
              <a:t>由实验①④可以计算得到刚刚浸没在水中的甲受到的浮力为</a:t>
            </a:r>
            <a:r>
              <a:rPr lang="en-US" dirty="0" smtClean="0">
                <a:solidFill>
                  <a:srgbClr val="C00000"/>
                </a:solidFill>
              </a:rPr>
              <a:t>2 N,</a:t>
            </a:r>
            <a:r>
              <a:rPr lang="zh-CN" altLang="en-US" dirty="0" smtClean="0">
                <a:solidFill>
                  <a:srgbClr val="C00000"/>
                </a:solidFill>
              </a:rPr>
              <a:t>由实验①⑤可以计算得到甲浸没更深时</a:t>
            </a:r>
            <a:r>
              <a:rPr lang="en-US" dirty="0" smtClean="0">
                <a:solidFill>
                  <a:srgbClr val="C00000"/>
                </a:solidFill>
              </a:rPr>
              <a:t>,</a:t>
            </a:r>
            <a:r>
              <a:rPr lang="zh-CN" altLang="en-US" dirty="0" smtClean="0">
                <a:solidFill>
                  <a:srgbClr val="C00000"/>
                </a:solidFill>
              </a:rPr>
              <a:t>受到的浮力仍为</a:t>
            </a:r>
            <a:r>
              <a:rPr lang="en-US" dirty="0" smtClean="0">
                <a:solidFill>
                  <a:srgbClr val="C00000"/>
                </a:solidFill>
              </a:rPr>
              <a:t>2 N,</a:t>
            </a:r>
            <a:r>
              <a:rPr lang="zh-CN" altLang="en-US" dirty="0" smtClean="0">
                <a:solidFill>
                  <a:srgbClr val="C00000"/>
                </a:solidFill>
              </a:rPr>
              <a:t>可见浸没在液体中的物体受到的浮力与浸没的深度无关</a:t>
            </a:r>
            <a:r>
              <a:rPr lang="en-US" dirty="0" smtClean="0">
                <a:solidFill>
                  <a:srgbClr val="C00000"/>
                </a:solidFill>
              </a:rPr>
              <a:t>,</a:t>
            </a:r>
            <a:r>
              <a:rPr lang="zh-CN" altLang="en-US" dirty="0" smtClean="0">
                <a:solidFill>
                  <a:srgbClr val="C00000"/>
                </a:solidFill>
              </a:rPr>
              <a:t>可以验证猜想</a:t>
            </a:r>
            <a:r>
              <a:rPr lang="en-US" dirty="0" smtClean="0">
                <a:solidFill>
                  <a:srgbClr val="C00000"/>
                </a:solidFill>
              </a:rPr>
              <a:t>A</a:t>
            </a:r>
            <a:r>
              <a:rPr lang="zh-CN" altLang="en-US" dirty="0" smtClean="0">
                <a:solidFill>
                  <a:srgbClr val="C00000"/>
                </a:solidFill>
              </a:rPr>
              <a:t>是错误的。</a:t>
            </a:r>
            <a:endParaRPr lang="zh-CN" altLang="en-US"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624656" y="243863"/>
            <a:ext cx="4840723" cy="4755084"/>
          </a:xfrm>
          <a:prstGeom prst="rect">
            <a:avLst/>
          </a:prstGeom>
        </p:spPr>
        <p:txBody>
          <a:bodyPr wrap="square">
            <a:spAutoFit/>
          </a:bodyPr>
          <a:lstStyle/>
          <a:p>
            <a:pPr algn="just">
              <a:lnSpc>
                <a:spcPct val="150000"/>
              </a:lnSpc>
            </a:pPr>
            <a:r>
              <a:rPr lang="zh-CN" altLang="en-US" sz="1700" b="1" dirty="0" smtClean="0">
                <a:solidFill>
                  <a:srgbClr val="409E8A"/>
                </a:solidFill>
              </a:rPr>
              <a:t>例</a:t>
            </a:r>
            <a:r>
              <a:rPr lang="zh-CN" altLang="en-US" sz="1700" dirty="0" smtClean="0"/>
              <a:t>在进行“探究浮力的大小跟哪些因素有关”的实验时，同学们提出了如下的猜想：</a:t>
            </a:r>
          </a:p>
          <a:p>
            <a:pPr algn="just">
              <a:lnSpc>
                <a:spcPct val="150000"/>
              </a:lnSpc>
            </a:pPr>
            <a:r>
              <a:rPr lang="en-US" sz="1700" dirty="0" smtClean="0"/>
              <a:t>A. </a:t>
            </a:r>
            <a:r>
              <a:rPr lang="zh-CN" altLang="en-US" sz="1700" dirty="0" smtClean="0"/>
              <a:t>可能与物体浸没在液体中的深度有关；</a:t>
            </a:r>
          </a:p>
          <a:p>
            <a:pPr algn="just">
              <a:lnSpc>
                <a:spcPct val="150000"/>
              </a:lnSpc>
            </a:pPr>
            <a:r>
              <a:rPr lang="en-US" sz="1700" dirty="0" smtClean="0"/>
              <a:t>B. </a:t>
            </a:r>
            <a:r>
              <a:rPr lang="zh-CN" altLang="en-US" sz="1700" dirty="0" smtClean="0"/>
              <a:t>可能与物体的密度有关；</a:t>
            </a:r>
          </a:p>
          <a:p>
            <a:pPr algn="just">
              <a:lnSpc>
                <a:spcPct val="150000"/>
              </a:lnSpc>
            </a:pPr>
            <a:r>
              <a:rPr lang="en-US" sz="1700" dirty="0" smtClean="0"/>
              <a:t>C. </a:t>
            </a:r>
            <a:r>
              <a:rPr lang="zh-CN" altLang="en-US" sz="1700" dirty="0" smtClean="0"/>
              <a:t>可能与液体的密度有关；</a:t>
            </a:r>
          </a:p>
          <a:p>
            <a:pPr algn="just">
              <a:lnSpc>
                <a:spcPct val="150000"/>
              </a:lnSpc>
            </a:pPr>
            <a:r>
              <a:rPr lang="en-US" sz="1700" dirty="0" smtClean="0"/>
              <a:t>D. </a:t>
            </a:r>
            <a:r>
              <a:rPr lang="zh-CN" altLang="en-US" sz="1700" dirty="0" smtClean="0"/>
              <a:t>可能与物体浸在液体中的体积有关。</a:t>
            </a:r>
          </a:p>
          <a:p>
            <a:pPr algn="just">
              <a:lnSpc>
                <a:spcPct val="150000"/>
              </a:lnSpc>
            </a:pPr>
            <a:r>
              <a:rPr lang="zh-CN" altLang="en-US" sz="1700" dirty="0" smtClean="0"/>
              <a:t>为了验证上述猜想，小明选用了物块甲和乙（甲和乙的体积相同但密度不同）、弹簧测力计、一杯水、一杯盐水、细绳等器材，做了如图</a:t>
            </a:r>
            <a:r>
              <a:rPr lang="en-US" sz="1700" dirty="0" smtClean="0"/>
              <a:t>9-11</a:t>
            </a:r>
            <a:r>
              <a:rPr lang="zh-CN" altLang="en-US" sz="1700" dirty="0" smtClean="0"/>
              <a:t>所示的实验。</a:t>
            </a:r>
          </a:p>
          <a:p>
            <a:pPr algn="just">
              <a:lnSpc>
                <a:spcPct val="150000"/>
              </a:lnSpc>
            </a:pPr>
            <a:r>
              <a:rPr lang="zh-CN" altLang="en-US" sz="1700" dirty="0" smtClean="0"/>
              <a:t>（</a:t>
            </a:r>
            <a:r>
              <a:rPr lang="en-US" sz="1700" dirty="0" smtClean="0"/>
              <a:t>3</a:t>
            </a:r>
            <a:r>
              <a:rPr lang="zh-CN" altLang="en-US" sz="1700" dirty="0" smtClean="0"/>
              <a:t>）分析比较实验</a:t>
            </a:r>
            <a:r>
              <a:rPr lang="zh-CN" altLang="en-US" sz="1700" u="sng" dirty="0" smtClean="0"/>
              <a:t>　　　　　   </a:t>
            </a:r>
            <a:r>
              <a:rPr lang="zh-CN" altLang="en-US" sz="1700" dirty="0" smtClean="0"/>
              <a:t>，可以验证猜想</a:t>
            </a:r>
            <a:r>
              <a:rPr lang="en-US" sz="1700" dirty="0" smtClean="0"/>
              <a:t>B</a:t>
            </a:r>
            <a:r>
              <a:rPr lang="zh-CN" altLang="en-US" sz="1700" dirty="0" smtClean="0"/>
              <a:t>是错误的。</a:t>
            </a:r>
            <a:r>
              <a:rPr lang="en-US" sz="1700" dirty="0" smtClean="0"/>
              <a:t> </a:t>
            </a:r>
            <a:endParaRPr lang="zh-CN" altLang="en-US" sz="1700" dirty="0" smtClean="0"/>
          </a:p>
        </p:txBody>
      </p:sp>
      <p:sp>
        <p:nvSpPr>
          <p:cNvPr id="14" name="矩形 13"/>
          <p:cNvSpPr/>
          <p:nvPr/>
        </p:nvSpPr>
        <p:spPr>
          <a:xfrm>
            <a:off x="2567179" y="4152825"/>
            <a:ext cx="1338828" cy="369332"/>
          </a:xfrm>
          <a:prstGeom prst="rect">
            <a:avLst/>
          </a:prstGeom>
        </p:spPr>
        <p:txBody>
          <a:bodyPr wrap="none">
            <a:spAutoFit/>
          </a:bodyPr>
          <a:lstStyle/>
          <a:p>
            <a:r>
              <a:rPr lang="zh-CN" altLang="en-US" b="1" dirty="0" smtClean="0">
                <a:solidFill>
                  <a:srgbClr val="C00000"/>
                </a:solidFill>
              </a:rPr>
              <a:t>①⑤与②⑥</a:t>
            </a:r>
            <a:endParaRPr lang="zh-CN" altLang="en-US" b="1" dirty="0">
              <a:solidFill>
                <a:srgbClr val="C00000"/>
              </a:solidFill>
            </a:endParaRPr>
          </a:p>
        </p:txBody>
      </p:sp>
      <p:pic>
        <p:nvPicPr>
          <p:cNvPr id="15" name="G316.EPS" descr="id:2147501709;FounderCES"/>
          <p:cNvPicPr/>
          <p:nvPr/>
        </p:nvPicPr>
        <p:blipFill>
          <a:blip r:embed="rId2" cstate="print"/>
          <a:stretch>
            <a:fillRect/>
          </a:stretch>
        </p:blipFill>
        <p:spPr>
          <a:xfrm>
            <a:off x="5579443" y="280191"/>
            <a:ext cx="3307500" cy="4024766"/>
          </a:xfrm>
          <a:prstGeom prst="rect">
            <a:avLst/>
          </a:prstGeom>
        </p:spPr>
      </p:pic>
      <p:sp>
        <p:nvSpPr>
          <p:cNvPr id="9" name="矩形 8"/>
          <p:cNvSpPr/>
          <p:nvPr/>
        </p:nvSpPr>
        <p:spPr>
          <a:xfrm>
            <a:off x="6811735" y="4321987"/>
            <a:ext cx="758541" cy="307777"/>
          </a:xfrm>
          <a:prstGeom prst="rect">
            <a:avLst/>
          </a:prstGeom>
        </p:spPr>
        <p:txBody>
          <a:bodyPr wrap="none">
            <a:spAutoFit/>
          </a:bodyPr>
          <a:lstStyle/>
          <a:p>
            <a:r>
              <a:rPr lang="zh-CN" altLang="en-US" sz="1400" dirty="0" smtClean="0"/>
              <a:t>图</a:t>
            </a:r>
            <a:r>
              <a:rPr lang="en-US" sz="1400" dirty="0" smtClean="0"/>
              <a:t>9-11</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5"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 xmlns:a16="http://schemas.microsoft.com/office/drawing/2014/main" id="{513755DF-9709-473A-BB92-B4F2B780B634}"/>
              </a:ext>
            </a:extLst>
          </p:cNvPr>
          <p:cNvSpPr txBox="1"/>
          <p:nvPr/>
        </p:nvSpPr>
        <p:spPr>
          <a:xfrm>
            <a:off x="764931" y="707665"/>
            <a:ext cx="7997025" cy="3396690"/>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浮力的定义：</a:t>
            </a:r>
            <a:r>
              <a:rPr lang="zh-CN" altLang="en-US" dirty="0" smtClean="0"/>
              <a:t>一切浸在液体（或气体）中的物体都会受到液体（或气体）</a:t>
            </a:r>
            <a:endParaRPr lang="en-US" altLang="zh-CN" dirty="0" smtClean="0"/>
          </a:p>
          <a:p>
            <a:pPr algn="just">
              <a:lnSpc>
                <a:spcPct val="150000"/>
              </a:lnSpc>
            </a:pPr>
            <a:r>
              <a:rPr lang="zh-CN" altLang="en-US" u="sng" dirty="0" smtClean="0"/>
              <a:t>　　　　　</a:t>
            </a:r>
            <a:r>
              <a:rPr lang="zh-CN" altLang="en-US" dirty="0" smtClean="0"/>
              <a:t>的托力，这个托力就叫浮力。</a:t>
            </a:r>
            <a:r>
              <a:rPr lang="en-US" dirty="0" smtClean="0"/>
              <a:t> </a:t>
            </a:r>
            <a:endParaRPr lang="zh-CN" altLang="en-US" dirty="0" smtClean="0"/>
          </a:p>
          <a:p>
            <a:pPr algn="just">
              <a:lnSpc>
                <a:spcPct val="150000"/>
              </a:lnSpc>
            </a:pPr>
            <a:r>
              <a:rPr lang="en-US" b="1" dirty="0" smtClean="0"/>
              <a:t>2.</a:t>
            </a:r>
            <a:r>
              <a:rPr lang="zh-CN" altLang="en-US" dirty="0" smtClean="0"/>
              <a:t>浮力的施力物体是</a:t>
            </a:r>
            <a:r>
              <a:rPr lang="zh-CN" altLang="en-US" u="sng" dirty="0" smtClean="0"/>
              <a:t>　　　　   　　</a:t>
            </a:r>
            <a:r>
              <a:rPr lang="zh-CN" altLang="en-US" dirty="0" smtClean="0"/>
              <a:t>，浮力的方向是</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3.</a:t>
            </a:r>
            <a:r>
              <a:rPr lang="zh-CN" altLang="en-US" b="1" dirty="0" smtClean="0"/>
              <a:t>浮力的产生原因：</a:t>
            </a:r>
            <a:r>
              <a:rPr lang="zh-CN" altLang="en-US" dirty="0" smtClean="0"/>
              <a:t>浮力是由于液体（或气体）对物体</a:t>
            </a:r>
            <a:r>
              <a:rPr lang="zh-CN" altLang="en-US" u="sng" dirty="0" smtClean="0"/>
              <a:t>　　　  </a:t>
            </a:r>
            <a:r>
              <a:rPr lang="zh-CN" altLang="en-US" dirty="0" smtClean="0"/>
              <a:t>和</a:t>
            </a:r>
            <a:r>
              <a:rPr lang="zh-CN" altLang="en-US" u="sng" dirty="0" smtClean="0"/>
              <a:t>　　　</a:t>
            </a:r>
            <a:r>
              <a:rPr lang="zh-CN" altLang="en-US" dirty="0" smtClean="0"/>
              <a:t>的压力差产生的。</a:t>
            </a:r>
            <a:r>
              <a:rPr lang="en-US" dirty="0" smtClean="0"/>
              <a:t> </a:t>
            </a:r>
            <a:endParaRPr lang="zh-CN" altLang="en-US" dirty="0" smtClean="0"/>
          </a:p>
          <a:p>
            <a:pPr algn="just">
              <a:lnSpc>
                <a:spcPct val="150000"/>
              </a:lnSpc>
            </a:pPr>
            <a:r>
              <a:rPr lang="en-US" b="1" dirty="0" smtClean="0"/>
              <a:t>4.</a:t>
            </a:r>
            <a:r>
              <a:rPr lang="zh-CN" altLang="en-US" b="1" dirty="0" smtClean="0"/>
              <a:t>浮力的测量：</a:t>
            </a:r>
            <a:r>
              <a:rPr lang="en-US" dirty="0" smtClean="0"/>
              <a:t>F</a:t>
            </a:r>
            <a:r>
              <a:rPr lang="zh-CN" altLang="en-US" baseline="-25000" dirty="0" smtClean="0"/>
              <a:t>浮</a:t>
            </a:r>
            <a:r>
              <a:rPr lang="en-US" dirty="0" smtClean="0"/>
              <a:t>=</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5.</a:t>
            </a:r>
            <a:r>
              <a:rPr lang="zh-CN" altLang="en-US" dirty="0" smtClean="0"/>
              <a:t>物体受到浮力的大小与物体浸在液体中的</a:t>
            </a:r>
            <a:r>
              <a:rPr lang="zh-CN" altLang="en-US" u="sng" dirty="0" smtClean="0"/>
              <a:t>　　　</a:t>
            </a:r>
            <a:r>
              <a:rPr lang="zh-CN" altLang="en-US" dirty="0" smtClean="0"/>
              <a:t>有关，与液体的</a:t>
            </a:r>
            <a:r>
              <a:rPr lang="zh-CN" altLang="en-US" u="sng" dirty="0" smtClean="0"/>
              <a:t>　　　　</a:t>
            </a:r>
            <a:r>
              <a:rPr lang="zh-CN" altLang="en-US" dirty="0" smtClean="0"/>
              <a:t>有关，与物体浸没在液体中的</a:t>
            </a:r>
            <a:r>
              <a:rPr lang="zh-CN" altLang="en-US" u="sng" dirty="0" smtClean="0"/>
              <a:t>　　　　</a:t>
            </a:r>
            <a:r>
              <a:rPr lang="zh-CN" altLang="en-US" dirty="0" smtClean="0"/>
              <a:t>无关。</a:t>
            </a:r>
            <a:r>
              <a:rPr lang="en-US" dirty="0" smtClean="0"/>
              <a:t> </a:t>
            </a:r>
            <a:endParaRPr lang="zh-CN" altLang="en-US" dirty="0"/>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53849" y="318392"/>
            <a:ext cx="4745138" cy="380480"/>
          </a:xfrm>
          <a:prstGeom prst="rect">
            <a:avLst/>
          </a:prstGeom>
          <a:noFill/>
        </p:spPr>
        <p:txBody>
          <a:bodyPr wrap="square" lIns="36000" tIns="36000" rIns="36000" bIns="36000" rtlCol="0">
            <a:spAutoFit/>
          </a:bodyPr>
          <a:lstStyle/>
          <a:p>
            <a:r>
              <a:rPr lang="zh-CN" altLang="en-US" sz="2000" b="1" dirty="0">
                <a:solidFill>
                  <a:srgbClr val="409E8A"/>
                </a:solidFill>
                <a:latin typeface="微软雅黑" panose="020B0503020204020204" pitchFamily="34" charset="-122"/>
                <a:ea typeface="微软雅黑" panose="020B0503020204020204" pitchFamily="34" charset="-122"/>
              </a:rPr>
              <a:t>考点一　</a:t>
            </a:r>
            <a:r>
              <a:rPr lang="zh-CN" altLang="en-US" sz="2000" b="1" dirty="0" smtClean="0">
                <a:solidFill>
                  <a:srgbClr val="409E8A"/>
                </a:solidFill>
              </a:rPr>
              <a:t>认识浮力</a:t>
            </a:r>
            <a:endParaRPr lang="zh-CN" altLang="en-US" sz="2000" b="1" dirty="0">
              <a:solidFill>
                <a:srgbClr val="409E8A"/>
              </a:solidFill>
            </a:endParaRPr>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821527" y="1046584"/>
            <a:ext cx="1143908"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竖直向上</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a16="http://schemas.microsoft.com/office/drawing/2014/main" xmlns="" id="{2795C5FE-A0E3-4855-B937-A2DA6BC1A4B9}"/>
              </a:ext>
            </a:extLst>
          </p:cNvPr>
          <p:cNvSpPr txBox="1"/>
          <p:nvPr/>
        </p:nvSpPr>
        <p:spPr>
          <a:xfrm>
            <a:off x="2805524" y="1472209"/>
            <a:ext cx="1766476"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液体（或气体）</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矩形 14"/>
          <p:cNvSpPr/>
          <p:nvPr/>
        </p:nvSpPr>
        <p:spPr>
          <a:xfrm>
            <a:off x="6350699" y="1553165"/>
            <a:ext cx="1107996" cy="369332"/>
          </a:xfrm>
          <a:prstGeom prst="rect">
            <a:avLst/>
          </a:prstGeom>
        </p:spPr>
        <p:txBody>
          <a:bodyPr wrap="none">
            <a:spAutoFit/>
          </a:bodyPr>
          <a:lstStyle/>
          <a:p>
            <a:r>
              <a:rPr lang="zh-CN" altLang="en-US" b="1" dirty="0" smtClean="0">
                <a:solidFill>
                  <a:srgbClr val="C00000"/>
                </a:solidFill>
              </a:rPr>
              <a:t>竖直向上</a:t>
            </a:r>
            <a:endParaRPr lang="zh-CN" altLang="en-US" b="1" dirty="0">
              <a:solidFill>
                <a:srgbClr val="C00000"/>
              </a:solidFill>
            </a:endParaRPr>
          </a:p>
        </p:txBody>
      </p:sp>
      <p:sp>
        <p:nvSpPr>
          <p:cNvPr id="11" name="矩形 10"/>
          <p:cNvSpPr/>
          <p:nvPr/>
        </p:nvSpPr>
        <p:spPr>
          <a:xfrm>
            <a:off x="6332438" y="1978835"/>
            <a:ext cx="646331" cy="369332"/>
          </a:xfrm>
          <a:prstGeom prst="rect">
            <a:avLst/>
          </a:prstGeom>
        </p:spPr>
        <p:txBody>
          <a:bodyPr wrap="none">
            <a:spAutoFit/>
          </a:bodyPr>
          <a:lstStyle/>
          <a:p>
            <a:r>
              <a:rPr lang="zh-CN" altLang="en-US" b="1" dirty="0" smtClean="0">
                <a:solidFill>
                  <a:srgbClr val="C00000"/>
                </a:solidFill>
              </a:rPr>
              <a:t>向上</a:t>
            </a:r>
            <a:endParaRPr lang="zh-CN" altLang="en-US" b="1" dirty="0">
              <a:solidFill>
                <a:srgbClr val="C00000"/>
              </a:solidFill>
            </a:endParaRPr>
          </a:p>
        </p:txBody>
      </p:sp>
      <p:sp>
        <p:nvSpPr>
          <p:cNvPr id="14" name="矩形 13"/>
          <p:cNvSpPr/>
          <p:nvPr/>
        </p:nvSpPr>
        <p:spPr>
          <a:xfrm>
            <a:off x="7389319" y="1977181"/>
            <a:ext cx="646331" cy="369332"/>
          </a:xfrm>
          <a:prstGeom prst="rect">
            <a:avLst/>
          </a:prstGeom>
        </p:spPr>
        <p:txBody>
          <a:bodyPr wrap="none">
            <a:spAutoFit/>
          </a:bodyPr>
          <a:lstStyle/>
          <a:p>
            <a:r>
              <a:rPr lang="zh-CN" altLang="en-US" b="1" dirty="0" smtClean="0">
                <a:solidFill>
                  <a:srgbClr val="C00000"/>
                </a:solidFill>
              </a:rPr>
              <a:t>向下</a:t>
            </a:r>
            <a:endParaRPr lang="zh-CN" altLang="en-US" b="1" dirty="0">
              <a:solidFill>
                <a:srgbClr val="C00000"/>
              </a:solidFill>
            </a:endParaRPr>
          </a:p>
        </p:txBody>
      </p:sp>
      <p:sp>
        <p:nvSpPr>
          <p:cNvPr id="67585" name="Rectangle 1"/>
          <p:cNvSpPr>
            <a:spLocks noChangeArrowheads="1"/>
          </p:cNvSpPr>
          <p:nvPr/>
        </p:nvSpPr>
        <p:spPr bwMode="auto">
          <a:xfrm>
            <a:off x="3647090" y="3603735"/>
            <a:ext cx="725213"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b="1" i="0" u="none" strike="noStrike" cap="none" normalizeH="0" baseline="0" dirty="0" smtClean="0">
                <a:ln>
                  <a:noFill/>
                </a:ln>
                <a:solidFill>
                  <a:srgbClr val="C00000"/>
                </a:solidFill>
                <a:effectLst/>
                <a:latin typeface="+mn-ea"/>
                <a:cs typeface="Times New Roman" pitchFamily="18" charset="0"/>
              </a:rPr>
              <a:t>深度</a:t>
            </a:r>
            <a:endParaRPr kumimoji="0" lang="zh-CN" altLang="en-US" b="1" i="0" u="none" strike="noStrike" cap="none" normalizeH="0" baseline="0" dirty="0" smtClean="0">
              <a:ln>
                <a:noFill/>
              </a:ln>
              <a:solidFill>
                <a:srgbClr val="C00000"/>
              </a:solidFill>
              <a:effectLst/>
              <a:latin typeface="+mn-ea"/>
            </a:endParaRPr>
          </a:p>
        </p:txBody>
      </p:sp>
      <p:sp>
        <p:nvSpPr>
          <p:cNvPr id="16" name="矩形 15"/>
          <p:cNvSpPr/>
          <p:nvPr/>
        </p:nvSpPr>
        <p:spPr>
          <a:xfrm>
            <a:off x="2883018" y="2796988"/>
            <a:ext cx="590226" cy="369332"/>
          </a:xfrm>
          <a:prstGeom prst="rect">
            <a:avLst/>
          </a:prstGeom>
        </p:spPr>
        <p:txBody>
          <a:bodyPr wrap="none">
            <a:spAutoFit/>
          </a:bodyPr>
          <a:lstStyle/>
          <a:p>
            <a:pPr lvl="0" defTabSz="914400" fontAlgn="base">
              <a:spcBef>
                <a:spcPct val="0"/>
              </a:spcBef>
              <a:spcAft>
                <a:spcPct val="0"/>
              </a:spcAft>
            </a:pPr>
            <a:r>
              <a:rPr lang="en-US" altLang="zh-CN" b="1" dirty="0" smtClean="0">
                <a:solidFill>
                  <a:srgbClr val="C00000"/>
                </a:solidFill>
                <a:latin typeface="+mn-ea"/>
                <a:cs typeface="Times New Roman" pitchFamily="18" charset="0"/>
              </a:rPr>
              <a:t>G-F</a:t>
            </a:r>
            <a:endParaRPr lang="en-US" altLang="zh-CN" b="1" dirty="0" smtClean="0">
              <a:solidFill>
                <a:srgbClr val="C00000"/>
              </a:solidFill>
              <a:latin typeface="+mn-ea"/>
            </a:endParaRPr>
          </a:p>
        </p:txBody>
      </p:sp>
      <p:sp>
        <p:nvSpPr>
          <p:cNvPr id="17" name="矩形 16"/>
          <p:cNvSpPr/>
          <p:nvPr/>
        </p:nvSpPr>
        <p:spPr>
          <a:xfrm>
            <a:off x="5205276" y="3175360"/>
            <a:ext cx="646331" cy="369332"/>
          </a:xfrm>
          <a:prstGeom prst="rect">
            <a:avLst/>
          </a:prstGeom>
        </p:spPr>
        <p:txBody>
          <a:bodyPr wrap="none">
            <a:spAutoFit/>
          </a:bodyPr>
          <a:lstStyle/>
          <a:p>
            <a:r>
              <a:rPr lang="zh-CN" altLang="en-US" b="1" dirty="0" smtClean="0">
                <a:solidFill>
                  <a:srgbClr val="C00000"/>
                </a:solidFill>
                <a:latin typeface="+mn-ea"/>
                <a:cs typeface="Times New Roman" pitchFamily="18" charset="0"/>
              </a:rPr>
              <a:t>体积</a:t>
            </a:r>
            <a:endParaRPr lang="zh-CN" altLang="en-US" b="1" dirty="0">
              <a:solidFill>
                <a:srgbClr val="C00000"/>
              </a:solidFill>
              <a:latin typeface="+mn-ea"/>
            </a:endParaRPr>
          </a:p>
        </p:txBody>
      </p:sp>
      <p:sp>
        <p:nvSpPr>
          <p:cNvPr id="18" name="矩形 17"/>
          <p:cNvSpPr/>
          <p:nvPr/>
        </p:nvSpPr>
        <p:spPr>
          <a:xfrm>
            <a:off x="7549082" y="3185870"/>
            <a:ext cx="646331" cy="369332"/>
          </a:xfrm>
          <a:prstGeom prst="rect">
            <a:avLst/>
          </a:prstGeom>
        </p:spPr>
        <p:txBody>
          <a:bodyPr wrap="none">
            <a:spAutoFit/>
          </a:bodyPr>
          <a:lstStyle/>
          <a:p>
            <a:r>
              <a:rPr lang="zh-CN" altLang="en-US" b="1" dirty="0" smtClean="0">
                <a:solidFill>
                  <a:srgbClr val="C00000"/>
                </a:solidFill>
                <a:latin typeface="+mn-ea"/>
                <a:cs typeface="Times New Roman" pitchFamily="18" charset="0"/>
              </a:rPr>
              <a:t>密度</a:t>
            </a:r>
            <a:endParaRPr lang="zh-CN" altLang="en-US" b="1" dirty="0">
              <a:solidFill>
                <a:srgbClr val="C00000"/>
              </a:solidFill>
              <a:latin typeface="+mn-ea"/>
            </a:endParaRP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7585"/>
                                        </p:tgtEl>
                                        <p:attrNameLst>
                                          <p:attrName>style.visibility</p:attrName>
                                        </p:attrNameLst>
                                      </p:cBhvr>
                                      <p:to>
                                        <p:strVal val="visible"/>
                                      </p:to>
                                    </p:set>
                                    <p:animEffect transition="in" filter="fade">
                                      <p:cBhvr>
                                        <p:cTn id="47" dur="500"/>
                                        <p:tgtEl>
                                          <p:spTgt spid="675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15" grpId="0"/>
      <p:bldP spid="11" grpId="0"/>
      <p:bldP spid="14" grpId="0"/>
      <p:bldP spid="67585" grpId="0"/>
      <p:bldP spid="16" grpId="0"/>
      <p:bldP spid="17" grpId="0"/>
      <p:bldP spid="1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Rectangle 4"/>
          <p:cNvSpPr>
            <a:spLocks noChangeArrowheads="1"/>
          </p:cNvSpPr>
          <p:nvPr/>
        </p:nvSpPr>
        <p:spPr bwMode="auto">
          <a:xfrm>
            <a:off x="809297" y="409903"/>
            <a:ext cx="8050923" cy="1289905"/>
          </a:xfrm>
          <a:prstGeom prst="rect">
            <a:avLst/>
          </a:prstGeom>
          <a:solidFill>
            <a:schemeClr val="bg1">
              <a:lumMod val="9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a:t>
            </a:r>
            <a:r>
              <a:rPr lang="zh-CN" altLang="en-US" dirty="0" smtClean="0">
                <a:solidFill>
                  <a:srgbClr val="C00000"/>
                </a:solidFill>
              </a:rPr>
              <a:t>（</a:t>
            </a:r>
            <a:r>
              <a:rPr lang="en-US" dirty="0" smtClean="0">
                <a:solidFill>
                  <a:srgbClr val="C00000"/>
                </a:solidFill>
              </a:rPr>
              <a:t>3</a:t>
            </a:r>
            <a:r>
              <a:rPr lang="zh-CN" altLang="en-US" dirty="0" smtClean="0">
                <a:solidFill>
                  <a:srgbClr val="C00000"/>
                </a:solidFill>
              </a:rPr>
              <a:t>）由实验①⑤可以计算得到甲浸没在水中时受到的浮力大小为</a:t>
            </a:r>
            <a:r>
              <a:rPr lang="en-US" dirty="0" smtClean="0">
                <a:solidFill>
                  <a:srgbClr val="C00000"/>
                </a:solidFill>
              </a:rPr>
              <a:t>2 N,</a:t>
            </a:r>
            <a:r>
              <a:rPr lang="zh-CN" altLang="en-US" dirty="0" smtClean="0">
                <a:solidFill>
                  <a:srgbClr val="C00000"/>
                </a:solidFill>
              </a:rPr>
              <a:t>由实验②⑥可以计算得到乙浸没在水中相同深度时受到的浮力也为</a:t>
            </a:r>
            <a:r>
              <a:rPr lang="en-US" dirty="0" smtClean="0">
                <a:solidFill>
                  <a:srgbClr val="C00000"/>
                </a:solidFill>
              </a:rPr>
              <a:t>2 N,</a:t>
            </a:r>
            <a:r>
              <a:rPr lang="zh-CN" altLang="en-US" dirty="0" smtClean="0">
                <a:solidFill>
                  <a:srgbClr val="C00000"/>
                </a:solidFill>
              </a:rPr>
              <a:t>说明物体受到的浮力大小与物体的密度无关</a:t>
            </a:r>
            <a:r>
              <a:rPr lang="en-US" dirty="0" smtClean="0">
                <a:solidFill>
                  <a:srgbClr val="C00000"/>
                </a:solidFill>
              </a:rPr>
              <a:t>,</a:t>
            </a:r>
            <a:r>
              <a:rPr lang="zh-CN" altLang="en-US" dirty="0" smtClean="0">
                <a:solidFill>
                  <a:srgbClr val="C00000"/>
                </a:solidFill>
              </a:rPr>
              <a:t>可以验证猜想</a:t>
            </a:r>
            <a:r>
              <a:rPr lang="en-US" dirty="0" smtClean="0">
                <a:solidFill>
                  <a:srgbClr val="C00000"/>
                </a:solidFill>
              </a:rPr>
              <a:t>B</a:t>
            </a:r>
            <a:r>
              <a:rPr lang="zh-CN" altLang="en-US" dirty="0" smtClean="0">
                <a:solidFill>
                  <a:srgbClr val="C00000"/>
                </a:solidFill>
              </a:rPr>
              <a:t>是错误的。</a:t>
            </a: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677208" y="223221"/>
            <a:ext cx="4714600" cy="4755084"/>
          </a:xfrm>
          <a:prstGeom prst="rect">
            <a:avLst/>
          </a:prstGeom>
        </p:spPr>
        <p:txBody>
          <a:bodyPr wrap="square">
            <a:spAutoFit/>
          </a:bodyPr>
          <a:lstStyle/>
          <a:p>
            <a:pPr algn="just">
              <a:lnSpc>
                <a:spcPct val="150000"/>
              </a:lnSpc>
            </a:pPr>
            <a:r>
              <a:rPr lang="zh-CN" altLang="en-US" sz="1700" b="1" dirty="0" smtClean="0">
                <a:solidFill>
                  <a:srgbClr val="409E8A"/>
                </a:solidFill>
              </a:rPr>
              <a:t>例</a:t>
            </a:r>
            <a:r>
              <a:rPr lang="zh-CN" altLang="en-US" sz="1700" dirty="0" smtClean="0"/>
              <a:t>在进行“探究浮力的大小跟哪些因素有关”的实验时，同学们提出了如下的猜想：</a:t>
            </a:r>
          </a:p>
          <a:p>
            <a:pPr algn="just">
              <a:lnSpc>
                <a:spcPct val="150000"/>
              </a:lnSpc>
            </a:pPr>
            <a:r>
              <a:rPr lang="en-US" sz="1700" dirty="0" smtClean="0"/>
              <a:t>A. </a:t>
            </a:r>
            <a:r>
              <a:rPr lang="zh-CN" altLang="en-US" sz="1700" dirty="0" smtClean="0"/>
              <a:t>可能与物体浸没在液体中的深度有关；</a:t>
            </a:r>
          </a:p>
          <a:p>
            <a:pPr algn="just">
              <a:lnSpc>
                <a:spcPct val="150000"/>
              </a:lnSpc>
            </a:pPr>
            <a:r>
              <a:rPr lang="en-US" sz="1700" dirty="0" smtClean="0"/>
              <a:t>B. </a:t>
            </a:r>
            <a:r>
              <a:rPr lang="zh-CN" altLang="en-US" sz="1700" dirty="0" smtClean="0"/>
              <a:t>可能与物体的密度有关；</a:t>
            </a:r>
          </a:p>
          <a:p>
            <a:pPr algn="just">
              <a:lnSpc>
                <a:spcPct val="150000"/>
              </a:lnSpc>
            </a:pPr>
            <a:r>
              <a:rPr lang="en-US" sz="1700" dirty="0" smtClean="0"/>
              <a:t>C. </a:t>
            </a:r>
            <a:r>
              <a:rPr lang="zh-CN" altLang="en-US" sz="1700" dirty="0" smtClean="0"/>
              <a:t>可能与液体的密度有关；</a:t>
            </a:r>
          </a:p>
          <a:p>
            <a:pPr algn="just">
              <a:lnSpc>
                <a:spcPct val="150000"/>
              </a:lnSpc>
            </a:pPr>
            <a:r>
              <a:rPr lang="en-US" sz="1700" dirty="0" smtClean="0"/>
              <a:t>D. </a:t>
            </a:r>
            <a:r>
              <a:rPr lang="zh-CN" altLang="en-US" sz="1700" dirty="0" smtClean="0"/>
              <a:t>可能与物体浸在液体中的体积有关。</a:t>
            </a:r>
          </a:p>
          <a:p>
            <a:pPr algn="just">
              <a:lnSpc>
                <a:spcPct val="150000"/>
              </a:lnSpc>
            </a:pPr>
            <a:r>
              <a:rPr lang="zh-CN" altLang="en-US" sz="1700" dirty="0" smtClean="0"/>
              <a:t>为了验证上述猜想，小明选用了物块甲和乙（甲和乙的体积相同但密度不同）、弹簧测力计、一杯水、一杯盐水、细绳等器材，做了如图</a:t>
            </a:r>
            <a:r>
              <a:rPr lang="en-US" sz="1700" dirty="0" smtClean="0"/>
              <a:t>9-11</a:t>
            </a:r>
            <a:r>
              <a:rPr lang="zh-CN" altLang="en-US" sz="1700" dirty="0" smtClean="0"/>
              <a:t>所示的实验。</a:t>
            </a:r>
          </a:p>
          <a:p>
            <a:pPr algn="just">
              <a:lnSpc>
                <a:spcPct val="150000"/>
              </a:lnSpc>
            </a:pPr>
            <a:r>
              <a:rPr lang="zh-CN" altLang="en-US" sz="1700" dirty="0" smtClean="0"/>
              <a:t>（</a:t>
            </a:r>
            <a:r>
              <a:rPr lang="en-US" sz="1700" dirty="0" smtClean="0"/>
              <a:t>4</a:t>
            </a:r>
            <a:r>
              <a:rPr lang="zh-CN" altLang="en-US" sz="1700" dirty="0" smtClean="0"/>
              <a:t>）分析比较实验</a:t>
            </a:r>
            <a:r>
              <a:rPr lang="zh-CN" altLang="en-US" sz="1700" u="sng" dirty="0" smtClean="0"/>
              <a:t>　　　　　</a:t>
            </a:r>
            <a:r>
              <a:rPr lang="zh-CN" altLang="en-US" sz="1700" dirty="0" smtClean="0"/>
              <a:t>，可以验证猜想</a:t>
            </a:r>
            <a:r>
              <a:rPr lang="en-US" sz="1700" dirty="0" smtClean="0"/>
              <a:t>D</a:t>
            </a:r>
            <a:r>
              <a:rPr lang="zh-CN" altLang="en-US" sz="1700" dirty="0" smtClean="0"/>
              <a:t>是正确的。</a:t>
            </a:r>
            <a:r>
              <a:rPr lang="en-US" sz="1700" dirty="0" smtClean="0"/>
              <a:t> </a:t>
            </a:r>
            <a:endParaRPr lang="zh-CN" altLang="en-US" sz="1700" dirty="0" smtClean="0"/>
          </a:p>
        </p:txBody>
      </p:sp>
      <p:sp>
        <p:nvSpPr>
          <p:cNvPr id="14" name="矩形 13"/>
          <p:cNvSpPr/>
          <p:nvPr/>
        </p:nvSpPr>
        <p:spPr>
          <a:xfrm>
            <a:off x="2703813" y="4152825"/>
            <a:ext cx="877163" cy="369332"/>
          </a:xfrm>
          <a:prstGeom prst="rect">
            <a:avLst/>
          </a:prstGeom>
        </p:spPr>
        <p:txBody>
          <a:bodyPr wrap="none">
            <a:spAutoFit/>
          </a:bodyPr>
          <a:lstStyle/>
          <a:p>
            <a:r>
              <a:rPr lang="zh-CN" altLang="en-US" b="1" dirty="0" smtClean="0">
                <a:solidFill>
                  <a:srgbClr val="C00000"/>
                </a:solidFill>
              </a:rPr>
              <a:t>①③④</a:t>
            </a:r>
            <a:endParaRPr lang="zh-CN" altLang="en-US" b="1" dirty="0">
              <a:solidFill>
                <a:srgbClr val="C00000"/>
              </a:solidFill>
            </a:endParaRPr>
          </a:p>
        </p:txBody>
      </p:sp>
      <p:pic>
        <p:nvPicPr>
          <p:cNvPr id="15" name="G316.EPS" descr="id:2147501709;FounderCES"/>
          <p:cNvPicPr/>
          <p:nvPr/>
        </p:nvPicPr>
        <p:blipFill>
          <a:blip r:embed="rId2" cstate="print"/>
          <a:stretch>
            <a:fillRect/>
          </a:stretch>
        </p:blipFill>
        <p:spPr>
          <a:xfrm>
            <a:off x="5549413" y="253663"/>
            <a:ext cx="3307500" cy="4024766"/>
          </a:xfrm>
          <a:prstGeom prst="rect">
            <a:avLst/>
          </a:prstGeom>
        </p:spPr>
      </p:pic>
      <p:sp>
        <p:nvSpPr>
          <p:cNvPr id="9" name="矩形 8"/>
          <p:cNvSpPr/>
          <p:nvPr/>
        </p:nvSpPr>
        <p:spPr>
          <a:xfrm>
            <a:off x="6898821" y="4321987"/>
            <a:ext cx="758541" cy="307777"/>
          </a:xfrm>
          <a:prstGeom prst="rect">
            <a:avLst/>
          </a:prstGeom>
        </p:spPr>
        <p:txBody>
          <a:bodyPr wrap="none">
            <a:spAutoFit/>
          </a:bodyPr>
          <a:lstStyle/>
          <a:p>
            <a:r>
              <a:rPr lang="zh-CN" altLang="en-US" sz="1400" dirty="0" smtClean="0"/>
              <a:t>图</a:t>
            </a:r>
            <a:r>
              <a:rPr lang="en-US" sz="1400" dirty="0" smtClean="0"/>
              <a:t>9-11</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Rectangle 4"/>
          <p:cNvSpPr>
            <a:spLocks noChangeArrowheads="1"/>
          </p:cNvSpPr>
          <p:nvPr/>
        </p:nvSpPr>
        <p:spPr bwMode="auto">
          <a:xfrm>
            <a:off x="809297" y="409903"/>
            <a:ext cx="8050923" cy="1289905"/>
          </a:xfrm>
          <a:prstGeom prst="rect">
            <a:avLst/>
          </a:prstGeom>
          <a:solidFill>
            <a:schemeClr val="bg1">
              <a:lumMod val="9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a:t>
            </a:r>
            <a:r>
              <a:rPr lang="zh-CN" altLang="en-US" dirty="0" smtClean="0">
                <a:solidFill>
                  <a:srgbClr val="C00000"/>
                </a:solidFill>
              </a:rPr>
              <a:t>（</a:t>
            </a:r>
            <a:r>
              <a:rPr lang="en-US" dirty="0" smtClean="0">
                <a:solidFill>
                  <a:srgbClr val="C00000"/>
                </a:solidFill>
              </a:rPr>
              <a:t>4</a:t>
            </a:r>
            <a:r>
              <a:rPr lang="zh-CN" altLang="en-US" dirty="0" smtClean="0">
                <a:solidFill>
                  <a:srgbClr val="C00000"/>
                </a:solidFill>
              </a:rPr>
              <a:t>）实验③中甲浸在水中一部分</a:t>
            </a:r>
            <a:r>
              <a:rPr lang="en-US" dirty="0" smtClean="0">
                <a:solidFill>
                  <a:srgbClr val="C00000"/>
                </a:solidFill>
              </a:rPr>
              <a:t>,</a:t>
            </a:r>
            <a:r>
              <a:rPr lang="zh-CN" altLang="en-US" dirty="0" smtClean="0">
                <a:solidFill>
                  <a:srgbClr val="C00000"/>
                </a:solidFill>
              </a:rPr>
              <a:t>受到的浮力为</a:t>
            </a:r>
            <a:r>
              <a:rPr lang="en-US" dirty="0" smtClean="0">
                <a:solidFill>
                  <a:srgbClr val="C00000"/>
                </a:solidFill>
              </a:rPr>
              <a:t>1 N,</a:t>
            </a:r>
            <a:r>
              <a:rPr lang="zh-CN" altLang="en-US" dirty="0" smtClean="0">
                <a:solidFill>
                  <a:srgbClr val="C00000"/>
                </a:solidFill>
              </a:rPr>
              <a:t>实验④甲完全浸没在水中</a:t>
            </a:r>
            <a:r>
              <a:rPr lang="en-US" dirty="0" smtClean="0">
                <a:solidFill>
                  <a:srgbClr val="C00000"/>
                </a:solidFill>
              </a:rPr>
              <a:t>,</a:t>
            </a:r>
            <a:r>
              <a:rPr lang="zh-CN" altLang="en-US" dirty="0" smtClean="0">
                <a:solidFill>
                  <a:srgbClr val="C00000"/>
                </a:solidFill>
              </a:rPr>
              <a:t>受到的浮力为</a:t>
            </a:r>
            <a:r>
              <a:rPr lang="en-US" dirty="0" smtClean="0">
                <a:solidFill>
                  <a:srgbClr val="C00000"/>
                </a:solidFill>
              </a:rPr>
              <a:t>2 N,</a:t>
            </a:r>
            <a:r>
              <a:rPr lang="zh-CN" altLang="en-US" dirty="0" smtClean="0">
                <a:solidFill>
                  <a:srgbClr val="C00000"/>
                </a:solidFill>
              </a:rPr>
              <a:t>可以验证物体受到浮力的大小与浸在液体中的体积有关</a:t>
            </a:r>
            <a:r>
              <a:rPr lang="en-US" dirty="0" smtClean="0">
                <a:solidFill>
                  <a:srgbClr val="C00000"/>
                </a:solidFill>
              </a:rPr>
              <a:t>,</a:t>
            </a:r>
            <a:r>
              <a:rPr lang="zh-CN" altLang="en-US" dirty="0" smtClean="0">
                <a:solidFill>
                  <a:srgbClr val="C00000"/>
                </a:solidFill>
              </a:rPr>
              <a:t>猜想</a:t>
            </a:r>
            <a:r>
              <a:rPr lang="en-US" dirty="0" smtClean="0">
                <a:solidFill>
                  <a:srgbClr val="C00000"/>
                </a:solidFill>
              </a:rPr>
              <a:t>D</a:t>
            </a:r>
            <a:r>
              <a:rPr lang="zh-CN" altLang="en-US" dirty="0" smtClean="0">
                <a:solidFill>
                  <a:srgbClr val="C00000"/>
                </a:solidFill>
              </a:rPr>
              <a:t>是正确的。</a:t>
            </a:r>
            <a:endParaRPr lang="zh-CN" altLang="en-US"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603634" y="244242"/>
            <a:ext cx="4903787" cy="4755084"/>
          </a:xfrm>
          <a:prstGeom prst="rect">
            <a:avLst/>
          </a:prstGeom>
        </p:spPr>
        <p:txBody>
          <a:bodyPr wrap="square">
            <a:spAutoFit/>
          </a:bodyPr>
          <a:lstStyle/>
          <a:p>
            <a:pPr algn="just">
              <a:lnSpc>
                <a:spcPct val="150000"/>
              </a:lnSpc>
            </a:pPr>
            <a:r>
              <a:rPr lang="zh-CN" altLang="en-US" sz="1700" b="1" dirty="0" smtClean="0">
                <a:solidFill>
                  <a:srgbClr val="409E8A"/>
                </a:solidFill>
              </a:rPr>
              <a:t>例</a:t>
            </a:r>
            <a:r>
              <a:rPr lang="zh-CN" altLang="en-US" sz="1700" dirty="0" smtClean="0"/>
              <a:t>在进行“探究浮力的大小跟哪些因素有关”的实验时，同学们提出了如下的猜想：</a:t>
            </a:r>
          </a:p>
          <a:p>
            <a:pPr algn="just">
              <a:lnSpc>
                <a:spcPct val="150000"/>
              </a:lnSpc>
            </a:pPr>
            <a:r>
              <a:rPr lang="en-US" sz="1700" dirty="0" smtClean="0"/>
              <a:t>A. </a:t>
            </a:r>
            <a:r>
              <a:rPr lang="zh-CN" altLang="en-US" sz="1700" dirty="0" smtClean="0"/>
              <a:t>可能与物体浸没在液体中的深度有关；</a:t>
            </a:r>
          </a:p>
          <a:p>
            <a:pPr algn="just">
              <a:lnSpc>
                <a:spcPct val="150000"/>
              </a:lnSpc>
            </a:pPr>
            <a:r>
              <a:rPr lang="en-US" sz="1700" dirty="0" smtClean="0"/>
              <a:t>B. </a:t>
            </a:r>
            <a:r>
              <a:rPr lang="zh-CN" altLang="en-US" sz="1700" dirty="0" smtClean="0"/>
              <a:t>可能与物体的密度有关；</a:t>
            </a:r>
          </a:p>
          <a:p>
            <a:pPr algn="just">
              <a:lnSpc>
                <a:spcPct val="150000"/>
              </a:lnSpc>
            </a:pPr>
            <a:r>
              <a:rPr lang="en-US" sz="1700" dirty="0" smtClean="0"/>
              <a:t>C. </a:t>
            </a:r>
            <a:r>
              <a:rPr lang="zh-CN" altLang="en-US" sz="1700" dirty="0" smtClean="0"/>
              <a:t>可能与液体的密度有关；</a:t>
            </a:r>
          </a:p>
          <a:p>
            <a:pPr algn="just">
              <a:lnSpc>
                <a:spcPct val="150000"/>
              </a:lnSpc>
            </a:pPr>
            <a:r>
              <a:rPr lang="en-US" sz="1700" dirty="0" smtClean="0"/>
              <a:t>D. </a:t>
            </a:r>
            <a:r>
              <a:rPr lang="zh-CN" altLang="en-US" sz="1700" dirty="0" smtClean="0"/>
              <a:t>可能与物体浸在液体中的体积有关。</a:t>
            </a:r>
          </a:p>
          <a:p>
            <a:pPr algn="just">
              <a:lnSpc>
                <a:spcPct val="150000"/>
              </a:lnSpc>
            </a:pPr>
            <a:r>
              <a:rPr lang="zh-CN" altLang="en-US" sz="1700" dirty="0" smtClean="0"/>
              <a:t>为了验证上述猜想，小明选用了物块甲和乙（甲和乙的体积相同但密度不同）、弹簧测力计、一杯水、一杯盐水、细绳等器材，做了如图</a:t>
            </a:r>
            <a:r>
              <a:rPr lang="en-US" sz="1700" dirty="0" smtClean="0"/>
              <a:t>9-11</a:t>
            </a:r>
            <a:r>
              <a:rPr lang="zh-CN" altLang="en-US" sz="1700" dirty="0" smtClean="0"/>
              <a:t>所示的实验。</a:t>
            </a:r>
            <a:r>
              <a:rPr lang="en-US" sz="1700" dirty="0" smtClean="0"/>
              <a:t>  </a:t>
            </a:r>
            <a:endParaRPr lang="zh-CN" altLang="en-US" sz="1700" dirty="0" smtClean="0"/>
          </a:p>
          <a:p>
            <a:pPr algn="just">
              <a:lnSpc>
                <a:spcPct val="150000"/>
              </a:lnSpc>
            </a:pPr>
            <a:r>
              <a:rPr lang="zh-CN" altLang="en-US" sz="1700" dirty="0" smtClean="0"/>
              <a:t>（</a:t>
            </a:r>
            <a:r>
              <a:rPr lang="en-US" sz="1700" dirty="0" smtClean="0"/>
              <a:t>5</a:t>
            </a:r>
            <a:r>
              <a:rPr lang="zh-CN" altLang="en-US" sz="1700" dirty="0" smtClean="0"/>
              <a:t>）分析比较实验</a:t>
            </a:r>
            <a:r>
              <a:rPr lang="zh-CN" altLang="en-US" sz="1700" u="sng" dirty="0" smtClean="0"/>
              <a:t>　　　　　　　</a:t>
            </a:r>
            <a:r>
              <a:rPr lang="zh-CN" altLang="en-US" sz="1700" dirty="0" smtClean="0"/>
              <a:t>可得：浸在液体中的物体所受浮力的大小与液体的密度有关。</a:t>
            </a:r>
            <a:r>
              <a:rPr lang="en-US" sz="1700" dirty="0" smtClean="0"/>
              <a:t> </a:t>
            </a:r>
            <a:endParaRPr lang="zh-CN" altLang="en-US" sz="1700" dirty="0" smtClean="0"/>
          </a:p>
        </p:txBody>
      </p:sp>
      <p:sp>
        <p:nvSpPr>
          <p:cNvPr id="14" name="矩形 13"/>
          <p:cNvSpPr/>
          <p:nvPr/>
        </p:nvSpPr>
        <p:spPr>
          <a:xfrm>
            <a:off x="2630241" y="4163335"/>
            <a:ext cx="877163" cy="369332"/>
          </a:xfrm>
          <a:prstGeom prst="rect">
            <a:avLst/>
          </a:prstGeom>
        </p:spPr>
        <p:txBody>
          <a:bodyPr wrap="none">
            <a:spAutoFit/>
          </a:bodyPr>
          <a:lstStyle/>
          <a:p>
            <a:r>
              <a:rPr lang="zh-CN" altLang="en-US" b="1" dirty="0" smtClean="0">
                <a:solidFill>
                  <a:srgbClr val="C00000"/>
                </a:solidFill>
              </a:rPr>
              <a:t>②⑥⑦</a:t>
            </a:r>
            <a:endParaRPr lang="zh-CN" altLang="en-US" b="1" dirty="0">
              <a:solidFill>
                <a:srgbClr val="C00000"/>
              </a:solidFill>
            </a:endParaRPr>
          </a:p>
        </p:txBody>
      </p:sp>
      <p:pic>
        <p:nvPicPr>
          <p:cNvPr id="15" name="G316.EPS" descr="id:2147501709;FounderCES"/>
          <p:cNvPicPr/>
          <p:nvPr/>
        </p:nvPicPr>
        <p:blipFill>
          <a:blip r:embed="rId2" cstate="print"/>
          <a:stretch>
            <a:fillRect/>
          </a:stretch>
        </p:blipFill>
        <p:spPr>
          <a:xfrm>
            <a:off x="5547912" y="328236"/>
            <a:ext cx="3307500" cy="4024766"/>
          </a:xfrm>
          <a:prstGeom prst="rect">
            <a:avLst/>
          </a:prstGeom>
        </p:spPr>
      </p:pic>
      <p:sp>
        <p:nvSpPr>
          <p:cNvPr id="9" name="矩形 8"/>
          <p:cNvSpPr/>
          <p:nvPr/>
        </p:nvSpPr>
        <p:spPr>
          <a:xfrm>
            <a:off x="6695622" y="4438102"/>
            <a:ext cx="758541" cy="307777"/>
          </a:xfrm>
          <a:prstGeom prst="rect">
            <a:avLst/>
          </a:prstGeom>
        </p:spPr>
        <p:txBody>
          <a:bodyPr wrap="none">
            <a:spAutoFit/>
          </a:bodyPr>
          <a:lstStyle/>
          <a:p>
            <a:r>
              <a:rPr lang="zh-CN" altLang="en-US" sz="1400" dirty="0" smtClean="0"/>
              <a:t>图</a:t>
            </a:r>
            <a:r>
              <a:rPr lang="en-US" sz="1400" dirty="0" smtClean="0"/>
              <a:t>9-11</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Rectangle 4"/>
          <p:cNvSpPr>
            <a:spLocks noChangeArrowheads="1"/>
          </p:cNvSpPr>
          <p:nvPr/>
        </p:nvSpPr>
        <p:spPr bwMode="auto">
          <a:xfrm>
            <a:off x="809297" y="409903"/>
            <a:ext cx="8050923" cy="1289905"/>
          </a:xfrm>
          <a:prstGeom prst="rect">
            <a:avLst/>
          </a:prstGeom>
          <a:solidFill>
            <a:schemeClr val="bg1">
              <a:lumMod val="9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a:t>
            </a:r>
            <a:r>
              <a:rPr lang="zh-CN" altLang="en-US" dirty="0" smtClean="0">
                <a:solidFill>
                  <a:srgbClr val="C00000"/>
                </a:solidFill>
              </a:rPr>
              <a:t>（</a:t>
            </a:r>
            <a:r>
              <a:rPr lang="en-US" dirty="0" smtClean="0">
                <a:solidFill>
                  <a:srgbClr val="C00000"/>
                </a:solidFill>
              </a:rPr>
              <a:t>5</a:t>
            </a:r>
            <a:r>
              <a:rPr lang="zh-CN" altLang="en-US" dirty="0" smtClean="0">
                <a:solidFill>
                  <a:srgbClr val="C00000"/>
                </a:solidFill>
              </a:rPr>
              <a:t>）实验⑥是乙完全浸没在水中</a:t>
            </a:r>
            <a:r>
              <a:rPr lang="en-US" dirty="0" smtClean="0">
                <a:solidFill>
                  <a:srgbClr val="C00000"/>
                </a:solidFill>
              </a:rPr>
              <a:t>,</a:t>
            </a:r>
            <a:r>
              <a:rPr lang="zh-CN" altLang="en-US" dirty="0" smtClean="0">
                <a:solidFill>
                  <a:srgbClr val="C00000"/>
                </a:solidFill>
              </a:rPr>
              <a:t>受到的浮力为</a:t>
            </a:r>
            <a:r>
              <a:rPr lang="en-US" dirty="0" smtClean="0">
                <a:solidFill>
                  <a:srgbClr val="C00000"/>
                </a:solidFill>
              </a:rPr>
              <a:t>2 N,</a:t>
            </a:r>
            <a:r>
              <a:rPr lang="zh-CN" altLang="en-US" dirty="0" smtClean="0">
                <a:solidFill>
                  <a:srgbClr val="C00000"/>
                </a:solidFill>
              </a:rPr>
              <a:t>实验⑦是乙完全浸没在盐水中</a:t>
            </a:r>
            <a:r>
              <a:rPr lang="en-US" dirty="0" smtClean="0">
                <a:solidFill>
                  <a:srgbClr val="C00000"/>
                </a:solidFill>
              </a:rPr>
              <a:t>,</a:t>
            </a:r>
            <a:r>
              <a:rPr lang="zh-CN" altLang="en-US" dirty="0" smtClean="0">
                <a:solidFill>
                  <a:srgbClr val="C00000"/>
                </a:solidFill>
              </a:rPr>
              <a:t>受到的浮力为</a:t>
            </a:r>
            <a:r>
              <a:rPr lang="en-US" dirty="0" smtClean="0">
                <a:solidFill>
                  <a:srgbClr val="C00000"/>
                </a:solidFill>
              </a:rPr>
              <a:t>2.4 N,</a:t>
            </a:r>
            <a:r>
              <a:rPr lang="zh-CN" altLang="en-US" dirty="0" smtClean="0">
                <a:solidFill>
                  <a:srgbClr val="C00000"/>
                </a:solidFill>
              </a:rPr>
              <a:t>说明浸在液体中的物体所受浮力的大小与液体的密度有关。</a:t>
            </a: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666696" y="233731"/>
            <a:ext cx="4872255" cy="4524315"/>
          </a:xfrm>
          <a:prstGeom prst="rect">
            <a:avLst/>
          </a:prstGeom>
        </p:spPr>
        <p:txBody>
          <a:bodyPr wrap="square">
            <a:spAutoFit/>
          </a:bodyPr>
          <a:lstStyle/>
          <a:p>
            <a:pPr algn="just">
              <a:lnSpc>
                <a:spcPct val="150000"/>
              </a:lnSpc>
            </a:pPr>
            <a:r>
              <a:rPr lang="zh-CN" altLang="en-US" sz="1600" b="1" dirty="0" smtClean="0">
                <a:solidFill>
                  <a:srgbClr val="409E8A"/>
                </a:solidFill>
              </a:rPr>
              <a:t>例</a:t>
            </a:r>
            <a:r>
              <a:rPr lang="zh-CN" altLang="en-US" sz="1600" dirty="0" smtClean="0"/>
              <a:t>在进行“探究浮力的大小跟哪些因素有关”的实验时，同学们提出了如下的猜想：</a:t>
            </a:r>
          </a:p>
          <a:p>
            <a:pPr algn="just">
              <a:lnSpc>
                <a:spcPct val="150000"/>
              </a:lnSpc>
            </a:pPr>
            <a:r>
              <a:rPr lang="en-US" sz="1600" dirty="0" smtClean="0"/>
              <a:t>A. </a:t>
            </a:r>
            <a:r>
              <a:rPr lang="zh-CN" altLang="en-US" sz="1600" dirty="0" smtClean="0"/>
              <a:t>可能与物体浸没在液体中的深度有关；</a:t>
            </a:r>
          </a:p>
          <a:p>
            <a:pPr algn="just">
              <a:lnSpc>
                <a:spcPct val="150000"/>
              </a:lnSpc>
            </a:pPr>
            <a:r>
              <a:rPr lang="en-US" sz="1600" dirty="0" smtClean="0"/>
              <a:t>B. </a:t>
            </a:r>
            <a:r>
              <a:rPr lang="zh-CN" altLang="en-US" sz="1600" dirty="0" smtClean="0"/>
              <a:t>可能与物体的密度有关；</a:t>
            </a:r>
          </a:p>
          <a:p>
            <a:pPr algn="just">
              <a:lnSpc>
                <a:spcPct val="150000"/>
              </a:lnSpc>
            </a:pPr>
            <a:r>
              <a:rPr lang="en-US" sz="1600" dirty="0" smtClean="0"/>
              <a:t>C. </a:t>
            </a:r>
            <a:r>
              <a:rPr lang="zh-CN" altLang="en-US" sz="1600" dirty="0" smtClean="0"/>
              <a:t>可能与液体的密度有关；</a:t>
            </a:r>
          </a:p>
          <a:p>
            <a:pPr algn="just">
              <a:lnSpc>
                <a:spcPct val="150000"/>
              </a:lnSpc>
            </a:pPr>
            <a:r>
              <a:rPr lang="en-US" sz="1600" dirty="0" smtClean="0"/>
              <a:t>D. </a:t>
            </a:r>
            <a:r>
              <a:rPr lang="zh-CN" altLang="en-US" sz="1600" dirty="0" smtClean="0"/>
              <a:t>可能与物体浸在液体中的体积有关。</a:t>
            </a:r>
          </a:p>
          <a:p>
            <a:pPr algn="just">
              <a:lnSpc>
                <a:spcPct val="150000"/>
              </a:lnSpc>
            </a:pPr>
            <a:r>
              <a:rPr lang="zh-CN" altLang="en-US" sz="1600" dirty="0" smtClean="0"/>
              <a:t>为了验证上述猜想，小明选用了物块甲和乙（甲和乙的体积相同但密度不同）、弹簧测力计、一杯水、一杯盐水、细绳等器材，做了如图</a:t>
            </a:r>
            <a:r>
              <a:rPr lang="en-US" sz="1600" dirty="0" smtClean="0"/>
              <a:t>9-11</a:t>
            </a:r>
            <a:r>
              <a:rPr lang="zh-CN" altLang="en-US" sz="1600" dirty="0" smtClean="0"/>
              <a:t>所示的实验。</a:t>
            </a:r>
          </a:p>
          <a:p>
            <a:pPr algn="just">
              <a:lnSpc>
                <a:spcPct val="150000"/>
              </a:lnSpc>
            </a:pPr>
            <a:r>
              <a:rPr lang="zh-CN" altLang="en-US" sz="1600" dirty="0" smtClean="0"/>
              <a:t>（</a:t>
            </a:r>
            <a:r>
              <a:rPr lang="en-US" sz="1600" dirty="0" smtClean="0"/>
              <a:t>6</a:t>
            </a:r>
            <a:r>
              <a:rPr lang="zh-CN" altLang="en-US" sz="1600" dirty="0" smtClean="0"/>
              <a:t>）综合以上分析，得出最后的实验结论是：浸在液体中的物体所受浮力的大小与</a:t>
            </a:r>
            <a:r>
              <a:rPr lang="zh-CN" altLang="en-US" sz="1600" u="sng" dirty="0" smtClean="0"/>
              <a:t>　　　　　　</a:t>
            </a:r>
            <a:r>
              <a:rPr lang="zh-CN" altLang="en-US" sz="1600" dirty="0" smtClean="0"/>
              <a:t>、</a:t>
            </a:r>
            <a:endParaRPr lang="en-US" altLang="zh-CN" sz="1600" dirty="0" smtClean="0"/>
          </a:p>
          <a:p>
            <a:pPr algn="just">
              <a:lnSpc>
                <a:spcPct val="150000"/>
              </a:lnSpc>
            </a:pPr>
            <a:r>
              <a:rPr lang="zh-CN" altLang="en-US" sz="1600" u="sng" dirty="0" smtClean="0"/>
              <a:t>　　　　　　　　　　　　</a:t>
            </a:r>
            <a:r>
              <a:rPr lang="zh-CN" altLang="en-US" sz="1600" dirty="0" smtClean="0"/>
              <a:t>有关。</a:t>
            </a:r>
            <a:r>
              <a:rPr lang="en-US" sz="1600" dirty="0" smtClean="0"/>
              <a:t> </a:t>
            </a:r>
            <a:endParaRPr lang="zh-CN" altLang="en-US" sz="1600" dirty="0" smtClean="0"/>
          </a:p>
        </p:txBody>
      </p:sp>
      <p:sp>
        <p:nvSpPr>
          <p:cNvPr id="14" name="矩形 13"/>
          <p:cNvSpPr/>
          <p:nvPr/>
        </p:nvSpPr>
        <p:spPr>
          <a:xfrm>
            <a:off x="3555152" y="3879555"/>
            <a:ext cx="1338828" cy="369332"/>
          </a:xfrm>
          <a:prstGeom prst="rect">
            <a:avLst/>
          </a:prstGeom>
        </p:spPr>
        <p:txBody>
          <a:bodyPr wrap="none">
            <a:spAutoFit/>
          </a:bodyPr>
          <a:lstStyle/>
          <a:p>
            <a:r>
              <a:rPr lang="zh-CN" altLang="en-US" b="1" dirty="0" smtClean="0">
                <a:solidFill>
                  <a:srgbClr val="C00000"/>
                </a:solidFill>
              </a:rPr>
              <a:t>液体的密度</a:t>
            </a:r>
            <a:endParaRPr lang="zh-CN" altLang="en-US" b="1" dirty="0">
              <a:solidFill>
                <a:srgbClr val="C00000"/>
              </a:solidFill>
            </a:endParaRPr>
          </a:p>
        </p:txBody>
      </p:sp>
      <p:sp>
        <p:nvSpPr>
          <p:cNvPr id="21" name="矩形 20"/>
          <p:cNvSpPr/>
          <p:nvPr/>
        </p:nvSpPr>
        <p:spPr>
          <a:xfrm>
            <a:off x="802429" y="4265152"/>
            <a:ext cx="2262158" cy="369332"/>
          </a:xfrm>
          <a:prstGeom prst="rect">
            <a:avLst/>
          </a:prstGeom>
        </p:spPr>
        <p:txBody>
          <a:bodyPr wrap="none">
            <a:spAutoFit/>
          </a:bodyPr>
          <a:lstStyle/>
          <a:p>
            <a:r>
              <a:rPr lang="zh-CN" altLang="en-US" b="1" dirty="0" smtClean="0">
                <a:solidFill>
                  <a:srgbClr val="C00000"/>
                </a:solidFill>
              </a:rPr>
              <a:t>物体排开液体的体积</a:t>
            </a:r>
            <a:endParaRPr lang="zh-CN" altLang="en-US" b="1" dirty="0">
              <a:solidFill>
                <a:srgbClr val="C00000"/>
              </a:solidFill>
            </a:endParaRPr>
          </a:p>
        </p:txBody>
      </p:sp>
      <p:pic>
        <p:nvPicPr>
          <p:cNvPr id="15" name="G316.EPS" descr="id:2147501709;FounderCES"/>
          <p:cNvPicPr/>
          <p:nvPr/>
        </p:nvPicPr>
        <p:blipFill>
          <a:blip r:embed="rId2" cstate="print"/>
          <a:stretch>
            <a:fillRect/>
          </a:stretch>
        </p:blipFill>
        <p:spPr>
          <a:xfrm>
            <a:off x="5579443" y="359768"/>
            <a:ext cx="3307500" cy="4024766"/>
          </a:xfrm>
          <a:prstGeom prst="rect">
            <a:avLst/>
          </a:prstGeom>
        </p:spPr>
      </p:pic>
      <p:sp>
        <p:nvSpPr>
          <p:cNvPr id="10" name="矩形 9"/>
          <p:cNvSpPr/>
          <p:nvPr/>
        </p:nvSpPr>
        <p:spPr>
          <a:xfrm>
            <a:off x="6782706" y="4409073"/>
            <a:ext cx="758541" cy="307777"/>
          </a:xfrm>
          <a:prstGeom prst="rect">
            <a:avLst/>
          </a:prstGeom>
        </p:spPr>
        <p:txBody>
          <a:bodyPr wrap="none">
            <a:spAutoFit/>
          </a:bodyPr>
          <a:lstStyle/>
          <a:p>
            <a:r>
              <a:rPr lang="zh-CN" altLang="en-US" sz="1400" dirty="0" smtClean="0"/>
              <a:t>图</a:t>
            </a:r>
            <a:r>
              <a:rPr lang="en-US" sz="1400" dirty="0" smtClean="0"/>
              <a:t>9-11</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Rectangle 4"/>
          <p:cNvSpPr>
            <a:spLocks noChangeArrowheads="1"/>
          </p:cNvSpPr>
          <p:nvPr/>
        </p:nvSpPr>
        <p:spPr bwMode="auto">
          <a:xfrm>
            <a:off x="809297" y="409903"/>
            <a:ext cx="8050923" cy="874407"/>
          </a:xfrm>
          <a:prstGeom prst="rect">
            <a:avLst/>
          </a:prstGeom>
          <a:solidFill>
            <a:schemeClr val="bg1">
              <a:lumMod val="9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a:t>
            </a:r>
            <a:r>
              <a:rPr lang="zh-CN" altLang="en-US" dirty="0" smtClean="0">
                <a:solidFill>
                  <a:srgbClr val="C00000"/>
                </a:solidFill>
              </a:rPr>
              <a:t>（</a:t>
            </a:r>
            <a:r>
              <a:rPr lang="en-US" dirty="0" smtClean="0">
                <a:solidFill>
                  <a:srgbClr val="C00000"/>
                </a:solidFill>
              </a:rPr>
              <a:t>6</a:t>
            </a:r>
            <a:r>
              <a:rPr lang="zh-CN" altLang="en-US" dirty="0" smtClean="0">
                <a:solidFill>
                  <a:srgbClr val="C00000"/>
                </a:solidFill>
              </a:rPr>
              <a:t>）综合以上分析</a:t>
            </a:r>
            <a:r>
              <a:rPr lang="en-US" dirty="0" smtClean="0">
                <a:solidFill>
                  <a:srgbClr val="C00000"/>
                </a:solidFill>
              </a:rPr>
              <a:t>,</a:t>
            </a:r>
            <a:r>
              <a:rPr lang="zh-CN" altLang="en-US" dirty="0" smtClean="0">
                <a:solidFill>
                  <a:srgbClr val="C00000"/>
                </a:solidFill>
              </a:rPr>
              <a:t>得出最后的实验结论是：浸在液体中的物体所受浮力的大小与液体的密度、物体排开液体的体积有关。</a:t>
            </a:r>
            <a:endParaRPr lang="zh-CN" altLang="en-US"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666698" y="205551"/>
            <a:ext cx="4683068" cy="4893647"/>
          </a:xfrm>
          <a:prstGeom prst="rect">
            <a:avLst/>
          </a:prstGeom>
        </p:spPr>
        <p:txBody>
          <a:bodyPr wrap="square">
            <a:spAutoFit/>
          </a:bodyPr>
          <a:lstStyle/>
          <a:p>
            <a:pPr algn="just">
              <a:lnSpc>
                <a:spcPct val="150000"/>
              </a:lnSpc>
            </a:pPr>
            <a:r>
              <a:rPr lang="zh-CN" altLang="en-US" sz="1600" b="1" dirty="0" smtClean="0">
                <a:solidFill>
                  <a:srgbClr val="409E8A"/>
                </a:solidFill>
              </a:rPr>
              <a:t>例</a:t>
            </a:r>
            <a:r>
              <a:rPr lang="zh-CN" altLang="en-US" sz="1600" dirty="0" smtClean="0"/>
              <a:t>在进行“探究浮力的大小跟哪些因素有关”的实验时，同学们提出了如下的猜想：</a:t>
            </a:r>
          </a:p>
          <a:p>
            <a:pPr algn="just">
              <a:lnSpc>
                <a:spcPct val="150000"/>
              </a:lnSpc>
            </a:pPr>
            <a:r>
              <a:rPr lang="en-US" sz="1600" dirty="0" smtClean="0"/>
              <a:t>A. </a:t>
            </a:r>
            <a:r>
              <a:rPr lang="zh-CN" altLang="en-US" sz="1600" dirty="0" smtClean="0"/>
              <a:t>可能与物体浸没在液体中的深度有关；</a:t>
            </a:r>
          </a:p>
          <a:p>
            <a:pPr algn="just">
              <a:lnSpc>
                <a:spcPct val="150000"/>
              </a:lnSpc>
            </a:pPr>
            <a:r>
              <a:rPr lang="en-US" sz="1600" dirty="0" smtClean="0"/>
              <a:t>B. </a:t>
            </a:r>
            <a:r>
              <a:rPr lang="zh-CN" altLang="en-US" sz="1600" dirty="0" smtClean="0"/>
              <a:t>可能与物体的密度有关；</a:t>
            </a:r>
          </a:p>
          <a:p>
            <a:pPr algn="just">
              <a:lnSpc>
                <a:spcPct val="150000"/>
              </a:lnSpc>
            </a:pPr>
            <a:r>
              <a:rPr lang="en-US" sz="1600" dirty="0" smtClean="0"/>
              <a:t>C. </a:t>
            </a:r>
            <a:r>
              <a:rPr lang="zh-CN" altLang="en-US" sz="1600" dirty="0" smtClean="0"/>
              <a:t>可能与液体的密度有关；</a:t>
            </a:r>
          </a:p>
          <a:p>
            <a:pPr algn="just">
              <a:lnSpc>
                <a:spcPct val="150000"/>
              </a:lnSpc>
            </a:pPr>
            <a:r>
              <a:rPr lang="en-US" sz="1600" dirty="0" smtClean="0"/>
              <a:t>D. </a:t>
            </a:r>
            <a:r>
              <a:rPr lang="zh-CN" altLang="en-US" sz="1600" dirty="0" smtClean="0"/>
              <a:t>可能与物体浸在液体中的体积有关。</a:t>
            </a:r>
          </a:p>
          <a:p>
            <a:pPr algn="just">
              <a:lnSpc>
                <a:spcPct val="150000"/>
              </a:lnSpc>
            </a:pPr>
            <a:r>
              <a:rPr lang="zh-CN" altLang="en-US" sz="1600" dirty="0" smtClean="0"/>
              <a:t>为了验证上述猜想，小明选用了物块甲和乙（甲和乙的体积相同但密度不同）、弹簧测力计、一杯水、一杯盐水、细绳等器材，做了如图</a:t>
            </a:r>
            <a:r>
              <a:rPr lang="en-US" sz="1600" dirty="0" smtClean="0"/>
              <a:t>9-11</a:t>
            </a:r>
            <a:r>
              <a:rPr lang="zh-CN" altLang="en-US" sz="1600" dirty="0" smtClean="0"/>
              <a:t>所示的实验。</a:t>
            </a:r>
            <a:r>
              <a:rPr lang="en-US" sz="1600" dirty="0" smtClean="0"/>
              <a:t> </a:t>
            </a:r>
            <a:endParaRPr lang="zh-CN" altLang="en-US" sz="1600" dirty="0" smtClean="0"/>
          </a:p>
          <a:p>
            <a:pPr algn="just">
              <a:lnSpc>
                <a:spcPct val="150000"/>
              </a:lnSpc>
            </a:pPr>
            <a:r>
              <a:rPr lang="zh-CN" altLang="en-US" sz="1600" dirty="0" smtClean="0"/>
              <a:t>（</a:t>
            </a:r>
            <a:r>
              <a:rPr lang="en-US" sz="1600" dirty="0" smtClean="0"/>
              <a:t>7</a:t>
            </a:r>
            <a:r>
              <a:rPr lang="zh-CN" altLang="en-US" sz="1600" dirty="0" smtClean="0"/>
              <a:t>）在进行实验</a:t>
            </a:r>
            <a:r>
              <a:rPr lang="en-US" sz="1600" dirty="0" smtClean="0"/>
              <a:t>⑥⑦</a:t>
            </a:r>
            <a:r>
              <a:rPr lang="zh-CN" altLang="en-US" sz="1600" dirty="0" smtClean="0"/>
              <a:t>的过程中，运用了控制变量法，保持了</a:t>
            </a:r>
            <a:r>
              <a:rPr lang="zh-CN" altLang="en-US" sz="1600" u="sng" dirty="0" smtClean="0"/>
              <a:t>　　　　　　           　</a:t>
            </a:r>
            <a:r>
              <a:rPr lang="zh-CN" altLang="en-US" sz="1600" dirty="0" smtClean="0"/>
              <a:t>不变，进行探究、验证。</a:t>
            </a:r>
            <a:r>
              <a:rPr lang="en-US" sz="1600" dirty="0" smtClean="0"/>
              <a:t> </a:t>
            </a:r>
            <a:endParaRPr lang="zh-CN" altLang="en-US" sz="1600" dirty="0"/>
          </a:p>
        </p:txBody>
      </p:sp>
      <p:sp>
        <p:nvSpPr>
          <p:cNvPr id="21" name="矩形 20"/>
          <p:cNvSpPr/>
          <p:nvPr/>
        </p:nvSpPr>
        <p:spPr>
          <a:xfrm>
            <a:off x="1769381" y="4254642"/>
            <a:ext cx="2031325" cy="338554"/>
          </a:xfrm>
          <a:prstGeom prst="rect">
            <a:avLst/>
          </a:prstGeom>
        </p:spPr>
        <p:txBody>
          <a:bodyPr wrap="none">
            <a:spAutoFit/>
          </a:bodyPr>
          <a:lstStyle/>
          <a:p>
            <a:r>
              <a:rPr lang="zh-CN" altLang="en-US" sz="1600" b="1" dirty="0" smtClean="0">
                <a:solidFill>
                  <a:srgbClr val="C00000"/>
                </a:solidFill>
              </a:rPr>
              <a:t>物体排开液体的体积</a:t>
            </a:r>
            <a:endParaRPr lang="zh-CN" altLang="en-US" sz="1600" b="1" dirty="0">
              <a:solidFill>
                <a:srgbClr val="C00000"/>
              </a:solidFill>
            </a:endParaRPr>
          </a:p>
        </p:txBody>
      </p:sp>
      <p:pic>
        <p:nvPicPr>
          <p:cNvPr id="15" name="G316.EPS" descr="id:2147501709;FounderCES"/>
          <p:cNvPicPr/>
          <p:nvPr/>
        </p:nvPicPr>
        <p:blipFill>
          <a:blip r:embed="rId2" cstate="print"/>
          <a:stretch>
            <a:fillRect/>
          </a:stretch>
        </p:blipFill>
        <p:spPr>
          <a:xfrm>
            <a:off x="5474340" y="391297"/>
            <a:ext cx="3307500" cy="4024766"/>
          </a:xfrm>
          <a:prstGeom prst="rect">
            <a:avLst/>
          </a:prstGeom>
        </p:spPr>
      </p:pic>
      <p:sp>
        <p:nvSpPr>
          <p:cNvPr id="9" name="矩形 8"/>
          <p:cNvSpPr/>
          <p:nvPr/>
        </p:nvSpPr>
        <p:spPr>
          <a:xfrm>
            <a:off x="6695621" y="4510673"/>
            <a:ext cx="758541" cy="307777"/>
          </a:xfrm>
          <a:prstGeom prst="rect">
            <a:avLst/>
          </a:prstGeom>
        </p:spPr>
        <p:txBody>
          <a:bodyPr wrap="none">
            <a:spAutoFit/>
          </a:bodyPr>
          <a:lstStyle/>
          <a:p>
            <a:r>
              <a:rPr lang="zh-CN" altLang="en-US" sz="1400" dirty="0" smtClean="0"/>
              <a:t>图</a:t>
            </a:r>
            <a:r>
              <a:rPr lang="en-US" sz="1400" dirty="0" smtClean="0"/>
              <a:t>9-11</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Rectangle 4"/>
          <p:cNvSpPr>
            <a:spLocks noChangeArrowheads="1"/>
          </p:cNvSpPr>
          <p:nvPr/>
        </p:nvSpPr>
        <p:spPr bwMode="auto">
          <a:xfrm>
            <a:off x="809297" y="409903"/>
            <a:ext cx="8050923" cy="874407"/>
          </a:xfrm>
          <a:prstGeom prst="rect">
            <a:avLst/>
          </a:prstGeom>
          <a:solidFill>
            <a:schemeClr val="bg1">
              <a:lumMod val="9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a:t>
            </a:r>
            <a:r>
              <a:rPr lang="zh-CN" altLang="en-US" dirty="0" smtClean="0">
                <a:solidFill>
                  <a:srgbClr val="C00000"/>
                </a:solidFill>
              </a:rPr>
              <a:t>（</a:t>
            </a:r>
            <a:r>
              <a:rPr lang="en-US" dirty="0" smtClean="0">
                <a:solidFill>
                  <a:srgbClr val="C00000"/>
                </a:solidFill>
              </a:rPr>
              <a:t>7</a:t>
            </a:r>
            <a:r>
              <a:rPr lang="zh-CN" altLang="en-US" dirty="0" smtClean="0">
                <a:solidFill>
                  <a:srgbClr val="C00000"/>
                </a:solidFill>
              </a:rPr>
              <a:t>）在进行实验②⑥⑦的过程中</a:t>
            </a:r>
            <a:r>
              <a:rPr lang="en-US" dirty="0" smtClean="0">
                <a:solidFill>
                  <a:srgbClr val="C00000"/>
                </a:solidFill>
              </a:rPr>
              <a:t>,</a:t>
            </a:r>
            <a:r>
              <a:rPr lang="zh-CN" altLang="en-US" dirty="0" smtClean="0">
                <a:solidFill>
                  <a:srgbClr val="C00000"/>
                </a:solidFill>
              </a:rPr>
              <a:t>运用了控制变量法</a:t>
            </a:r>
            <a:r>
              <a:rPr lang="en-US" dirty="0" smtClean="0">
                <a:solidFill>
                  <a:srgbClr val="C00000"/>
                </a:solidFill>
              </a:rPr>
              <a:t>,</a:t>
            </a:r>
            <a:r>
              <a:rPr lang="zh-CN" altLang="en-US" dirty="0" smtClean="0">
                <a:solidFill>
                  <a:srgbClr val="C00000"/>
                </a:solidFill>
              </a:rPr>
              <a:t>保持排开液体的体积不变</a:t>
            </a:r>
            <a:r>
              <a:rPr lang="en-US" dirty="0" smtClean="0">
                <a:solidFill>
                  <a:srgbClr val="C00000"/>
                </a:solidFill>
              </a:rPr>
              <a:t>,</a:t>
            </a:r>
            <a:r>
              <a:rPr lang="zh-CN" altLang="en-US" dirty="0" smtClean="0">
                <a:solidFill>
                  <a:srgbClr val="C00000"/>
                </a:solidFill>
              </a:rPr>
              <a:t>液体的密度变化</a:t>
            </a:r>
            <a:r>
              <a:rPr lang="en-US" dirty="0" smtClean="0">
                <a:solidFill>
                  <a:srgbClr val="C00000"/>
                </a:solidFill>
              </a:rPr>
              <a:t>,</a:t>
            </a:r>
            <a:r>
              <a:rPr lang="zh-CN" altLang="en-US" dirty="0" smtClean="0">
                <a:solidFill>
                  <a:srgbClr val="C00000"/>
                </a:solidFill>
              </a:rPr>
              <a:t>受到的浮力不同</a:t>
            </a:r>
            <a:r>
              <a:rPr lang="en-US" dirty="0" smtClean="0">
                <a:solidFill>
                  <a:srgbClr val="C00000"/>
                </a:solidFill>
              </a:rPr>
              <a:t>,</a:t>
            </a:r>
            <a:r>
              <a:rPr lang="zh-CN" altLang="en-US" dirty="0" smtClean="0">
                <a:solidFill>
                  <a:srgbClr val="C00000"/>
                </a:solidFill>
              </a:rPr>
              <a:t>说明浮力与液体的密度有关。</a:t>
            </a: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0" y="1799244"/>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24"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108000" y="181738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45057" y="239262"/>
            <a:ext cx="8100006" cy="854777"/>
          </a:xfrm>
          <a:prstGeom prst="rect">
            <a:avLst/>
          </a:prstGeom>
          <a:noFill/>
        </p:spPr>
        <p:txBody>
          <a:bodyPr wrap="square" lIns="36000" tIns="36000" rIns="36000" bIns="36000" rtlCol="0">
            <a:spAutoFit/>
          </a:bodyPr>
          <a:lstStyle/>
          <a:p>
            <a:pPr algn="just">
              <a:lnSpc>
                <a:spcPct val="150000"/>
              </a:lnSpc>
            </a:pPr>
            <a:r>
              <a:rPr lang="en-US" b="1" dirty="0" smtClean="0"/>
              <a:t>1.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岳阳</a:t>
            </a:r>
            <a:r>
              <a:rPr lang="en-US" altLang="zh-CN" dirty="0" smtClean="0">
                <a:solidFill>
                  <a:srgbClr val="409E8A"/>
                </a:solidFill>
              </a:rPr>
              <a:t>】</a:t>
            </a:r>
            <a:r>
              <a:rPr lang="zh-CN" altLang="en-US" dirty="0" smtClean="0"/>
              <a:t>如图</a:t>
            </a:r>
            <a:r>
              <a:rPr lang="en-US" dirty="0" smtClean="0"/>
              <a:t>9-12</a:t>
            </a:r>
            <a:r>
              <a:rPr lang="zh-CN" altLang="en-US" dirty="0" smtClean="0"/>
              <a:t>所示的四幅图所呈现的情景中，主要利用了“流体流速越大，压强越小”这一原理的是</a:t>
            </a:r>
            <a:r>
              <a:rPr lang="en-US" dirty="0" smtClean="0"/>
              <a:t>	</a:t>
            </a:r>
            <a:r>
              <a:rPr lang="zh-CN" altLang="en-US" dirty="0" smtClean="0"/>
              <a:t>（　　）</a:t>
            </a:r>
            <a:endParaRPr lang="zh-CN" altLang="en-US" dirty="0"/>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4785170" y="683787"/>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D</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0" name="20WLZT822.EPS" descr="id:2147501723;FounderCES"/>
          <p:cNvPicPr/>
          <p:nvPr/>
        </p:nvPicPr>
        <p:blipFill>
          <a:blip r:embed="rId2" cstate="print"/>
          <a:stretch>
            <a:fillRect/>
          </a:stretch>
        </p:blipFill>
        <p:spPr>
          <a:xfrm>
            <a:off x="2582266" y="1307803"/>
            <a:ext cx="3776000" cy="2938881"/>
          </a:xfrm>
          <a:prstGeom prst="rect">
            <a:avLst/>
          </a:prstGeom>
        </p:spPr>
      </p:pic>
      <p:sp>
        <p:nvSpPr>
          <p:cNvPr id="11" name="矩形 10"/>
          <p:cNvSpPr/>
          <p:nvPr/>
        </p:nvSpPr>
        <p:spPr>
          <a:xfrm>
            <a:off x="4130163" y="4303807"/>
            <a:ext cx="758541" cy="307777"/>
          </a:xfrm>
          <a:prstGeom prst="rect">
            <a:avLst/>
          </a:prstGeom>
        </p:spPr>
        <p:txBody>
          <a:bodyPr wrap="none">
            <a:spAutoFit/>
          </a:bodyPr>
          <a:lstStyle/>
          <a:p>
            <a:r>
              <a:rPr lang="zh-CN" altLang="en-US" sz="1400" dirty="0" smtClean="0"/>
              <a:t>图</a:t>
            </a:r>
            <a:r>
              <a:rPr lang="en-US" sz="1400" dirty="0" smtClean="0"/>
              <a:t>9-12</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 xmlns:a16="http://schemas.microsoft.com/office/drawing/2014/main" id="{513755DF-9709-473A-BB92-B4F2B780B634}"/>
              </a:ext>
            </a:extLst>
          </p:cNvPr>
          <p:cNvSpPr txBox="1"/>
          <p:nvPr/>
        </p:nvSpPr>
        <p:spPr>
          <a:xfrm>
            <a:off x="753849" y="658576"/>
            <a:ext cx="8100005" cy="1319198"/>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内容：</a:t>
            </a:r>
            <a:r>
              <a:rPr lang="zh-CN" altLang="en-US" dirty="0" smtClean="0"/>
              <a:t>浸在液体中的物体受到</a:t>
            </a:r>
            <a:r>
              <a:rPr lang="zh-CN" altLang="en-US" u="sng" dirty="0" smtClean="0"/>
              <a:t>　　　　　　　</a:t>
            </a:r>
            <a:r>
              <a:rPr lang="zh-CN" altLang="en-US" dirty="0" smtClean="0"/>
              <a:t>的浮力，浮力的大小等于</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2.</a:t>
            </a:r>
            <a:r>
              <a:rPr lang="zh-CN" altLang="en-US" b="1" dirty="0" smtClean="0"/>
              <a:t>公式：</a:t>
            </a:r>
            <a:r>
              <a:rPr lang="en-US" dirty="0" smtClean="0"/>
              <a:t>F</a:t>
            </a:r>
            <a:r>
              <a:rPr lang="zh-CN" altLang="en-US" baseline="-25000" dirty="0" smtClean="0"/>
              <a:t>浮</a:t>
            </a:r>
            <a:r>
              <a:rPr lang="en-US" dirty="0" smtClean="0"/>
              <a:t>=</a:t>
            </a:r>
            <a:r>
              <a:rPr lang="zh-CN" altLang="en-US" u="sng" dirty="0" smtClean="0"/>
              <a:t>　　　　　   　</a:t>
            </a:r>
            <a:r>
              <a:rPr lang="zh-CN" altLang="en-US" dirty="0" smtClean="0"/>
              <a:t>。</a:t>
            </a:r>
            <a:r>
              <a:rPr lang="en-US" dirty="0" smtClean="0"/>
              <a:t> </a:t>
            </a:r>
            <a:endParaRPr lang="zh-CN" altLang="en-US" dirty="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4619634" y="620814"/>
            <a:ext cx="1567951"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mn-ea"/>
                <a:cs typeface="Times New Roman" pitchFamily="18" charset="0"/>
              </a:rPr>
              <a:t>液体竖直向上　</a:t>
            </a:r>
            <a:endParaRPr lang="zh-CN" altLang="en-US" b="1" dirty="0">
              <a:solidFill>
                <a:srgbClr val="C00000"/>
              </a:solidFill>
              <a:latin typeface="+mn-ea"/>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1044278" y="1014474"/>
            <a:ext cx="410428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mn-ea"/>
                <a:cs typeface="Times New Roman" pitchFamily="18" charset="0"/>
              </a:rPr>
              <a:t>被物体排开的液体所受的重力</a:t>
            </a:r>
            <a:endParaRPr lang="zh-CN" altLang="en-US" b="1" dirty="0">
              <a:solidFill>
                <a:srgbClr val="C00000"/>
              </a:solidFill>
              <a:latin typeface="+mn-ea"/>
            </a:endParaRPr>
          </a:p>
        </p:txBody>
      </p:sp>
      <p:sp>
        <p:nvSpPr>
          <p:cNvPr id="18" name="文本框 12">
            <a:extLst>
              <a:ext uri="{FF2B5EF4-FFF2-40B4-BE49-F238E27FC236}">
                <a16:creationId xmlns:a16="http://schemas.microsoft.com/office/drawing/2014/main" xmlns="" id="{2795C5FE-A0E3-4855-B937-A2DA6BC1A4B9}"/>
              </a:ext>
            </a:extLst>
          </p:cNvPr>
          <p:cNvSpPr txBox="1"/>
          <p:nvPr/>
        </p:nvSpPr>
        <p:spPr>
          <a:xfrm>
            <a:off x="2217206" y="1420797"/>
            <a:ext cx="1619071" cy="488201"/>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latin typeface="+mn-ea"/>
              </a:rPr>
              <a:t>G</a:t>
            </a:r>
            <a:r>
              <a:rPr lang="zh-CN" altLang="en-US" b="1" baseline="-25000" dirty="0" smtClean="0">
                <a:solidFill>
                  <a:srgbClr val="C00000"/>
                </a:solidFill>
                <a:latin typeface="+mn-ea"/>
              </a:rPr>
              <a:t>排</a:t>
            </a:r>
            <a:r>
              <a:rPr lang="en-US" b="1" dirty="0" smtClean="0">
                <a:solidFill>
                  <a:srgbClr val="C00000"/>
                </a:solidFill>
                <a:latin typeface="+mn-ea"/>
              </a:rPr>
              <a:t>=ρ</a:t>
            </a:r>
            <a:r>
              <a:rPr lang="zh-CN" altLang="en-US" b="1" baseline="-25000" dirty="0" smtClean="0">
                <a:solidFill>
                  <a:srgbClr val="C00000"/>
                </a:solidFill>
                <a:latin typeface="+mn-ea"/>
              </a:rPr>
              <a:t>液</a:t>
            </a:r>
            <a:r>
              <a:rPr lang="en-US" b="1" dirty="0" err="1" smtClean="0">
                <a:solidFill>
                  <a:srgbClr val="C00000"/>
                </a:solidFill>
                <a:latin typeface="+mn-ea"/>
              </a:rPr>
              <a:t>gV</a:t>
            </a:r>
            <a:r>
              <a:rPr lang="zh-CN" altLang="en-US" b="1" baseline="-25000" dirty="0" smtClean="0">
                <a:solidFill>
                  <a:srgbClr val="C00000"/>
                </a:solidFill>
                <a:latin typeface="+mn-ea"/>
              </a:rPr>
              <a:t>排</a:t>
            </a:r>
            <a:endParaRPr lang="zh-CN" altLang="en-US" b="1" dirty="0">
              <a:solidFill>
                <a:srgbClr val="C00000"/>
              </a:solidFill>
              <a:latin typeface="+mn-ea"/>
            </a:endParaRPr>
          </a:p>
        </p:txBody>
      </p:sp>
      <p:sp>
        <p:nvSpPr>
          <p:cNvPr id="21" name="文本框 12">
            <a:extLst>
              <a:ext uri="{FF2B5EF4-FFF2-40B4-BE49-F238E27FC236}">
                <a16:creationId xmlns="" xmlns:a16="http://schemas.microsoft.com/office/drawing/2014/main" id="{8CB8DA87-30EF-4CE6-BCFA-63A6A0982DC1}"/>
              </a:ext>
            </a:extLst>
          </p:cNvPr>
          <p:cNvSpPr txBox="1"/>
          <p:nvPr/>
        </p:nvSpPr>
        <p:spPr>
          <a:xfrm>
            <a:off x="789018" y="274432"/>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考点二</a:t>
            </a:r>
            <a:r>
              <a:rPr lang="zh-CN" altLang="en-US" sz="2000" b="1" dirty="0">
                <a:solidFill>
                  <a:srgbClr val="409E8A"/>
                </a:solidFill>
                <a:latin typeface="微软雅黑" panose="020B0503020204020204" pitchFamily="34" charset="-122"/>
                <a:ea typeface="微软雅黑" panose="020B0503020204020204" pitchFamily="34" charset="-122"/>
              </a:rPr>
              <a:t>　</a:t>
            </a:r>
            <a:r>
              <a:rPr lang="zh-CN" altLang="en-US" sz="2000" b="1" dirty="0" smtClean="0">
                <a:solidFill>
                  <a:srgbClr val="409E8A"/>
                </a:solidFill>
              </a:rPr>
              <a:t>阿基米德原理</a:t>
            </a:r>
            <a:endParaRPr lang="zh-CN" altLang="en-US" sz="2000" b="1" dirty="0">
              <a:solidFill>
                <a:srgbClr val="409E8A"/>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7" grpId="0"/>
      <p:bldP spid="1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0" y="1799244"/>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24"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108000" y="181738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78" y="327185"/>
            <a:ext cx="8029667" cy="2516770"/>
          </a:xfrm>
          <a:prstGeom prst="rect">
            <a:avLst/>
          </a:prstGeom>
          <a:noFill/>
        </p:spPr>
        <p:txBody>
          <a:bodyPr wrap="square" lIns="36000" tIns="36000" rIns="36000" bIns="36000" rtlCol="0">
            <a:spAutoFit/>
          </a:bodyPr>
          <a:lstStyle/>
          <a:p>
            <a:pPr algn="just">
              <a:lnSpc>
                <a:spcPct val="150000"/>
              </a:lnSpc>
            </a:pPr>
            <a:r>
              <a:rPr lang="en-US" b="1" dirty="0" smtClean="0"/>
              <a:t>2.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桂林</a:t>
            </a:r>
            <a:r>
              <a:rPr lang="en-US" altLang="zh-CN" dirty="0" smtClean="0">
                <a:solidFill>
                  <a:srgbClr val="409E8A"/>
                </a:solidFill>
              </a:rPr>
              <a:t>】</a:t>
            </a:r>
            <a:r>
              <a:rPr lang="zh-CN" altLang="en-US" dirty="0" smtClean="0"/>
              <a:t>小关与同学们去游览桂林两江四湖，登上游船后，船会下沉一些，那么</a:t>
            </a:r>
            <a:r>
              <a:rPr lang="en-US" dirty="0" smtClean="0"/>
              <a:t>	</a:t>
            </a:r>
            <a:r>
              <a:rPr lang="zh-CN" altLang="en-US" dirty="0" smtClean="0"/>
              <a:t>（　　）</a:t>
            </a:r>
          </a:p>
          <a:p>
            <a:pPr algn="just">
              <a:lnSpc>
                <a:spcPct val="150000"/>
              </a:lnSpc>
            </a:pPr>
            <a:r>
              <a:rPr lang="en-US" dirty="0" smtClean="0"/>
              <a:t>A.</a:t>
            </a:r>
            <a:r>
              <a:rPr lang="zh-CN" altLang="en-US" dirty="0" smtClean="0"/>
              <a:t>船的重力将减小</a:t>
            </a:r>
          </a:p>
          <a:p>
            <a:pPr algn="just">
              <a:lnSpc>
                <a:spcPct val="150000"/>
              </a:lnSpc>
            </a:pPr>
            <a:r>
              <a:rPr lang="en-US" dirty="0" smtClean="0"/>
              <a:t>B.</a:t>
            </a:r>
            <a:r>
              <a:rPr lang="zh-CN" altLang="en-US" dirty="0" smtClean="0"/>
              <a:t>水对船的浮力将减小</a:t>
            </a:r>
          </a:p>
          <a:p>
            <a:pPr algn="just">
              <a:lnSpc>
                <a:spcPct val="150000"/>
              </a:lnSpc>
            </a:pPr>
            <a:r>
              <a:rPr lang="en-US" dirty="0" smtClean="0"/>
              <a:t>C.</a:t>
            </a:r>
            <a:r>
              <a:rPr lang="zh-CN" altLang="en-US" dirty="0" smtClean="0"/>
              <a:t>水对船的浮力将增大</a:t>
            </a:r>
          </a:p>
          <a:p>
            <a:pPr algn="just">
              <a:lnSpc>
                <a:spcPct val="150000"/>
              </a:lnSpc>
            </a:pPr>
            <a:r>
              <a:rPr lang="en-US" dirty="0" smtClean="0"/>
              <a:t>D.</a:t>
            </a:r>
            <a:r>
              <a:rPr lang="zh-CN" altLang="en-US" dirty="0" smtClean="0"/>
              <a:t>水对船的浮力将保持不变</a:t>
            </a:r>
            <a:endParaRPr lang="zh-CN" altLang="en-US" dirty="0"/>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2547306" y="787272"/>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C</a:t>
            </a:r>
            <a:endParaRPr lang="zh-CN" altLang="en-US" b="1"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0" y="1799244"/>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24"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108000" y="181738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06652" y="255129"/>
            <a:ext cx="4424822" cy="4643185"/>
          </a:xfrm>
          <a:prstGeom prst="rect">
            <a:avLst/>
          </a:prstGeom>
          <a:noFill/>
        </p:spPr>
        <p:txBody>
          <a:bodyPr wrap="square" lIns="36000" tIns="36000" rIns="36000" bIns="36000" rtlCol="0">
            <a:spAutoFit/>
          </a:bodyPr>
          <a:lstStyle/>
          <a:p>
            <a:pPr algn="just">
              <a:lnSpc>
                <a:spcPct val="150000"/>
              </a:lnSpc>
            </a:pPr>
            <a:r>
              <a:rPr lang="en-US" b="1" dirty="0" smtClean="0"/>
              <a:t>3.</a:t>
            </a:r>
            <a:r>
              <a:rPr lang="zh-CN" altLang="en-US" dirty="0" smtClean="0"/>
              <a:t>甲、乙两个完全相同的杯子中盛有不同密度的盐水，将同一个鸡蛋先后放入其中，当鸡蛋静止时，两个杯子中液面恰好相平，鸡蛋在两杯中所处的位置如图</a:t>
            </a:r>
            <a:r>
              <a:rPr lang="en-US" dirty="0" smtClean="0"/>
              <a:t>9-13</a:t>
            </a:r>
            <a:r>
              <a:rPr lang="zh-CN" altLang="en-US" dirty="0" smtClean="0"/>
              <a:t>所示，则（　　）</a:t>
            </a:r>
          </a:p>
          <a:p>
            <a:pPr algn="just">
              <a:lnSpc>
                <a:spcPct val="150000"/>
              </a:lnSpc>
            </a:pPr>
            <a:endParaRPr lang="en-US" dirty="0" smtClean="0"/>
          </a:p>
          <a:p>
            <a:pPr algn="just">
              <a:lnSpc>
                <a:spcPct val="150000"/>
              </a:lnSpc>
            </a:pPr>
            <a:endParaRPr lang="en-US" dirty="0" smtClean="0"/>
          </a:p>
          <a:p>
            <a:pPr algn="just">
              <a:lnSpc>
                <a:spcPct val="150000"/>
              </a:lnSpc>
            </a:pPr>
            <a:r>
              <a:rPr lang="en-US" dirty="0" smtClean="0"/>
              <a:t>A.</a:t>
            </a:r>
            <a:r>
              <a:rPr lang="zh-CN" altLang="en-US" dirty="0" smtClean="0"/>
              <a:t>甲杯盐水的密度较大</a:t>
            </a:r>
          </a:p>
          <a:p>
            <a:pPr algn="just">
              <a:lnSpc>
                <a:spcPct val="150000"/>
              </a:lnSpc>
            </a:pPr>
            <a:r>
              <a:rPr lang="en-US" dirty="0" smtClean="0"/>
              <a:t>B.</a:t>
            </a:r>
            <a:r>
              <a:rPr lang="zh-CN" altLang="en-US" dirty="0" smtClean="0"/>
              <a:t>乙杯底部所受的液体压强较大</a:t>
            </a:r>
          </a:p>
          <a:p>
            <a:pPr algn="just">
              <a:lnSpc>
                <a:spcPct val="150000"/>
              </a:lnSpc>
            </a:pPr>
            <a:r>
              <a:rPr lang="en-US" dirty="0" smtClean="0"/>
              <a:t>C.</a:t>
            </a:r>
            <a:r>
              <a:rPr lang="zh-CN" altLang="en-US" dirty="0" smtClean="0"/>
              <a:t>甲杯底部所受的液体压力较大</a:t>
            </a:r>
          </a:p>
          <a:p>
            <a:pPr algn="just">
              <a:lnSpc>
                <a:spcPct val="150000"/>
              </a:lnSpc>
            </a:pPr>
            <a:r>
              <a:rPr lang="en-US" dirty="0" smtClean="0"/>
              <a:t>D.</a:t>
            </a:r>
            <a:r>
              <a:rPr lang="zh-CN" altLang="en-US" dirty="0" smtClean="0"/>
              <a:t>鸡蛋在乙杯中受到的浮力较大</a:t>
            </a:r>
            <a:endParaRPr lang="zh-CN" altLang="en-US" dirty="0"/>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1117899" y="1964431"/>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B</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9" name="G320.EPS" descr="id:2147501730;FounderCES"/>
          <p:cNvPicPr/>
          <p:nvPr/>
        </p:nvPicPr>
        <p:blipFill>
          <a:blip r:embed="rId2" cstate="print"/>
          <a:stretch>
            <a:fillRect/>
          </a:stretch>
        </p:blipFill>
        <p:spPr>
          <a:xfrm>
            <a:off x="1918106" y="2007917"/>
            <a:ext cx="1818250" cy="1155695"/>
          </a:xfrm>
          <a:prstGeom prst="rect">
            <a:avLst/>
          </a:prstGeom>
        </p:spPr>
      </p:pic>
      <p:sp>
        <p:nvSpPr>
          <p:cNvPr id="10" name="Rectangle 4"/>
          <p:cNvSpPr>
            <a:spLocks noChangeArrowheads="1"/>
          </p:cNvSpPr>
          <p:nvPr/>
        </p:nvSpPr>
        <p:spPr bwMode="auto">
          <a:xfrm>
            <a:off x="5202621" y="337333"/>
            <a:ext cx="3657598" cy="4247317"/>
          </a:xfrm>
          <a:prstGeom prst="rect">
            <a:avLst/>
          </a:prstGeom>
          <a:solidFill>
            <a:schemeClr val="bg1">
              <a:lumMod val="9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kumimoji="0" lang="zh-CN" altLang="zh-CN" b="0" i="0" u="none" strike="noStrike" cap="none" normalizeH="0" baseline="0" dirty="0" smtClean="0">
                <a:ln>
                  <a:noFill/>
                </a:ln>
                <a:solidFill>
                  <a:srgbClr val="C00000"/>
                </a:solidFill>
                <a:effectLst/>
                <a:latin typeface="+mn-ea"/>
                <a:cs typeface="Times New Roman" pitchFamily="18" charset="0"/>
              </a:rPr>
              <a:t>【</a:t>
            </a:r>
            <a:r>
              <a:rPr kumimoji="0" lang="zh-CN" b="0" i="0" u="none" strike="noStrike" cap="none" normalizeH="0" baseline="0" dirty="0" smtClean="0">
                <a:ln>
                  <a:noFill/>
                </a:ln>
                <a:solidFill>
                  <a:srgbClr val="C00000"/>
                </a:solidFill>
                <a:effectLst/>
                <a:latin typeface="+mn-ea"/>
                <a:cs typeface="Times New Roman" pitchFamily="18" charset="0"/>
              </a:rPr>
              <a:t>解析</a:t>
            </a:r>
            <a:r>
              <a:rPr kumimoji="0" lang="zh-CN" altLang="zh-CN" b="0" i="0" u="none" strike="noStrike" cap="none" normalizeH="0" baseline="0" dirty="0" smtClean="0">
                <a:ln>
                  <a:noFill/>
                </a:ln>
                <a:solidFill>
                  <a:srgbClr val="C00000"/>
                </a:solidFill>
                <a:effectLst/>
                <a:latin typeface="+mn-ea"/>
                <a:cs typeface="Times New Roman" pitchFamily="18" charset="0"/>
              </a:rPr>
              <a:t>】</a:t>
            </a:r>
            <a:r>
              <a:rPr lang="zh-CN" altLang="en-US" dirty="0" smtClean="0">
                <a:solidFill>
                  <a:srgbClr val="C00000"/>
                </a:solidFill>
              </a:rPr>
              <a:t>鸡蛋在甲中悬浮</a:t>
            </a:r>
            <a:r>
              <a:rPr lang="en-US" dirty="0" smtClean="0">
                <a:solidFill>
                  <a:srgbClr val="C00000"/>
                </a:solidFill>
              </a:rPr>
              <a:t>,</a:t>
            </a:r>
            <a:r>
              <a:rPr lang="zh-CN" altLang="en-US" dirty="0" smtClean="0">
                <a:solidFill>
                  <a:srgbClr val="C00000"/>
                </a:solidFill>
              </a:rPr>
              <a:t>说明甲杯中盐水密度等于鸡蛋密度</a:t>
            </a:r>
            <a:r>
              <a:rPr lang="en-US" dirty="0" smtClean="0">
                <a:solidFill>
                  <a:srgbClr val="C00000"/>
                </a:solidFill>
              </a:rPr>
              <a:t>,</a:t>
            </a:r>
            <a:r>
              <a:rPr lang="zh-CN" altLang="en-US" dirty="0" smtClean="0">
                <a:solidFill>
                  <a:srgbClr val="C00000"/>
                </a:solidFill>
              </a:rPr>
              <a:t>鸡蛋在乙杯中漂浮说明鸡蛋密度小于乙杯中盐水密度</a:t>
            </a:r>
            <a:r>
              <a:rPr lang="en-US" dirty="0" smtClean="0">
                <a:solidFill>
                  <a:srgbClr val="C00000"/>
                </a:solidFill>
              </a:rPr>
              <a:t>,</a:t>
            </a:r>
            <a:r>
              <a:rPr lang="zh-CN" altLang="en-US" dirty="0" smtClean="0">
                <a:solidFill>
                  <a:srgbClr val="C00000"/>
                </a:solidFill>
              </a:rPr>
              <a:t>即乙杯中盐水密度较大</a:t>
            </a:r>
            <a:r>
              <a:rPr lang="en-US" dirty="0" smtClean="0">
                <a:solidFill>
                  <a:srgbClr val="C00000"/>
                </a:solidFill>
              </a:rPr>
              <a:t>,A</a:t>
            </a:r>
            <a:r>
              <a:rPr lang="zh-CN" altLang="en-US" dirty="0" smtClean="0">
                <a:solidFill>
                  <a:srgbClr val="C00000"/>
                </a:solidFill>
              </a:rPr>
              <a:t>错误；根据液体压强公式</a:t>
            </a:r>
            <a:r>
              <a:rPr lang="en-US" dirty="0" smtClean="0">
                <a:solidFill>
                  <a:srgbClr val="C00000"/>
                </a:solidFill>
              </a:rPr>
              <a:t>p=ρ</a:t>
            </a:r>
            <a:r>
              <a:rPr lang="zh-CN" altLang="en-US" baseline="-25000" dirty="0" smtClean="0">
                <a:solidFill>
                  <a:srgbClr val="C00000"/>
                </a:solidFill>
              </a:rPr>
              <a:t>液</a:t>
            </a:r>
            <a:r>
              <a:rPr lang="en-US" dirty="0" err="1" smtClean="0">
                <a:solidFill>
                  <a:srgbClr val="C00000"/>
                </a:solidFill>
              </a:rPr>
              <a:t>gh</a:t>
            </a:r>
            <a:r>
              <a:rPr lang="zh-CN" altLang="en-US" dirty="0" smtClean="0">
                <a:solidFill>
                  <a:srgbClr val="C00000"/>
                </a:solidFill>
              </a:rPr>
              <a:t>可知乙杯底部所受到的液体压强较大</a:t>
            </a:r>
            <a:r>
              <a:rPr lang="en-US" dirty="0" smtClean="0">
                <a:solidFill>
                  <a:srgbClr val="C00000"/>
                </a:solidFill>
              </a:rPr>
              <a:t>,B</a:t>
            </a:r>
            <a:r>
              <a:rPr lang="zh-CN" altLang="en-US" dirty="0" smtClean="0">
                <a:solidFill>
                  <a:srgbClr val="C00000"/>
                </a:solidFill>
              </a:rPr>
              <a:t>正确；根据</a:t>
            </a:r>
            <a:r>
              <a:rPr lang="en-US" dirty="0" smtClean="0">
                <a:solidFill>
                  <a:srgbClr val="C00000"/>
                </a:solidFill>
              </a:rPr>
              <a:t>F=</a:t>
            </a:r>
            <a:r>
              <a:rPr lang="en-US" dirty="0" err="1" smtClean="0">
                <a:solidFill>
                  <a:srgbClr val="C00000"/>
                </a:solidFill>
              </a:rPr>
              <a:t>pS</a:t>
            </a:r>
            <a:r>
              <a:rPr lang="zh-CN" altLang="en-US" dirty="0" smtClean="0">
                <a:solidFill>
                  <a:srgbClr val="C00000"/>
                </a:solidFill>
              </a:rPr>
              <a:t>可知乙杯底部所受到的液体压力较大</a:t>
            </a:r>
            <a:r>
              <a:rPr lang="en-US" dirty="0" smtClean="0">
                <a:solidFill>
                  <a:srgbClr val="C00000"/>
                </a:solidFill>
              </a:rPr>
              <a:t>,C</a:t>
            </a:r>
            <a:r>
              <a:rPr lang="zh-CN" altLang="en-US" dirty="0" smtClean="0">
                <a:solidFill>
                  <a:srgbClr val="C00000"/>
                </a:solidFill>
              </a:rPr>
              <a:t>错误；两个杯子中的鸡蛋受到的浮力都等于鸡蛋重力</a:t>
            </a:r>
            <a:r>
              <a:rPr lang="en-US" dirty="0" smtClean="0">
                <a:solidFill>
                  <a:srgbClr val="C00000"/>
                </a:solidFill>
              </a:rPr>
              <a:t>,D</a:t>
            </a:r>
            <a:r>
              <a:rPr lang="zh-CN" altLang="en-US" dirty="0" smtClean="0">
                <a:solidFill>
                  <a:srgbClr val="C00000"/>
                </a:solidFill>
              </a:rPr>
              <a:t>错误。</a:t>
            </a:r>
            <a:endParaRPr lang="zh-CN" altLang="en-US" dirty="0">
              <a:solidFill>
                <a:srgbClr val="C00000"/>
              </a:solidFill>
            </a:endParaRPr>
          </a:p>
        </p:txBody>
      </p:sp>
      <p:sp>
        <p:nvSpPr>
          <p:cNvPr id="11" name="矩形 10"/>
          <p:cNvSpPr/>
          <p:nvPr/>
        </p:nvSpPr>
        <p:spPr>
          <a:xfrm>
            <a:off x="3776248" y="2786477"/>
            <a:ext cx="758541" cy="307777"/>
          </a:xfrm>
          <a:prstGeom prst="rect">
            <a:avLst/>
          </a:prstGeom>
        </p:spPr>
        <p:txBody>
          <a:bodyPr wrap="none">
            <a:spAutoFit/>
          </a:bodyPr>
          <a:lstStyle/>
          <a:p>
            <a:r>
              <a:rPr lang="zh-CN" altLang="en-US" sz="1400" dirty="0" smtClean="0"/>
              <a:t>图</a:t>
            </a:r>
            <a:r>
              <a:rPr lang="en-US" sz="1400" dirty="0" smtClean="0"/>
              <a:t>9-13</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0"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0" y="183441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0000" y="1826178"/>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53848" y="283224"/>
            <a:ext cx="7922137" cy="3396690"/>
          </a:xfrm>
          <a:prstGeom prst="rect">
            <a:avLst/>
          </a:prstGeom>
          <a:noFill/>
        </p:spPr>
        <p:txBody>
          <a:bodyPr wrap="square" lIns="36000" tIns="36000" rIns="36000" bIns="36000" rtlCol="0">
            <a:spAutoFit/>
          </a:bodyPr>
          <a:lstStyle/>
          <a:p>
            <a:pPr algn="just">
              <a:lnSpc>
                <a:spcPct val="150000"/>
              </a:lnSpc>
            </a:pPr>
            <a:r>
              <a:rPr lang="en-US" b="1" dirty="0" smtClean="0"/>
              <a:t>4.</a:t>
            </a:r>
            <a:r>
              <a:rPr lang="zh-CN" altLang="en-US" dirty="0" smtClean="0"/>
              <a:t>在水平桌面上，有两个完全相同的圆柱形容器甲和乙，内盛相等质量的同种液体。将体积相同、材料不同的两个小球</a:t>
            </a:r>
            <a:r>
              <a:rPr lang="en-US" dirty="0" smtClean="0"/>
              <a:t>A</a:t>
            </a:r>
            <a:r>
              <a:rPr lang="zh-CN" altLang="en-US" dirty="0" smtClean="0"/>
              <a:t>和</a:t>
            </a:r>
            <a:r>
              <a:rPr lang="en-US" dirty="0" smtClean="0"/>
              <a:t>B</a:t>
            </a:r>
            <a:r>
              <a:rPr lang="zh-CN" altLang="en-US" dirty="0" smtClean="0"/>
              <a:t>分别放入两容器中，</a:t>
            </a:r>
            <a:r>
              <a:rPr lang="en-US" dirty="0" smtClean="0"/>
              <a:t>A</a:t>
            </a:r>
            <a:r>
              <a:rPr lang="zh-CN" altLang="en-US" dirty="0" smtClean="0"/>
              <a:t>球漂浮，</a:t>
            </a:r>
            <a:r>
              <a:rPr lang="en-US" dirty="0" smtClean="0"/>
              <a:t>B</a:t>
            </a:r>
            <a:r>
              <a:rPr lang="zh-CN" altLang="en-US" dirty="0" smtClean="0"/>
              <a:t>球悬浮，如图</a:t>
            </a:r>
            <a:r>
              <a:rPr lang="en-US" dirty="0" smtClean="0"/>
              <a:t>9-14</a:t>
            </a:r>
            <a:r>
              <a:rPr lang="zh-CN" altLang="en-US" dirty="0" smtClean="0"/>
              <a:t>所示。两球在两容器中所受的浮力分别为</a:t>
            </a:r>
            <a:r>
              <a:rPr lang="en-US" dirty="0" smtClean="0"/>
              <a:t>F</a:t>
            </a:r>
            <a:r>
              <a:rPr lang="zh-CN" altLang="en-US" baseline="-25000" dirty="0" smtClean="0"/>
              <a:t>甲</a:t>
            </a:r>
            <a:r>
              <a:rPr lang="zh-CN" altLang="en-US" dirty="0" smtClean="0"/>
              <a:t>和</a:t>
            </a:r>
            <a:r>
              <a:rPr lang="en-US" dirty="0" smtClean="0"/>
              <a:t>F</a:t>
            </a:r>
            <a:r>
              <a:rPr lang="zh-CN" altLang="en-US" baseline="-25000" dirty="0" smtClean="0"/>
              <a:t>乙</a:t>
            </a:r>
            <a:r>
              <a:rPr lang="zh-CN" altLang="en-US" dirty="0" smtClean="0"/>
              <a:t>，两容器底部对桌面的压强分别为</a:t>
            </a:r>
            <a:r>
              <a:rPr lang="en-US" dirty="0" smtClean="0"/>
              <a:t>p</a:t>
            </a:r>
            <a:r>
              <a:rPr lang="zh-CN" altLang="en-US" baseline="-25000" dirty="0" smtClean="0"/>
              <a:t>甲</a:t>
            </a:r>
            <a:r>
              <a:rPr lang="zh-CN" altLang="en-US" dirty="0" smtClean="0"/>
              <a:t>和</a:t>
            </a:r>
            <a:r>
              <a:rPr lang="en-US" dirty="0" smtClean="0"/>
              <a:t>p</a:t>
            </a:r>
            <a:r>
              <a:rPr lang="zh-CN" altLang="en-US" baseline="-25000" dirty="0" smtClean="0"/>
              <a:t>乙</a:t>
            </a:r>
            <a:r>
              <a:rPr lang="zh-CN" altLang="en-US" dirty="0" smtClean="0"/>
              <a:t>，则下列关系中正确的是</a:t>
            </a:r>
            <a:r>
              <a:rPr lang="en-US" dirty="0" smtClean="0"/>
              <a:t>	</a:t>
            </a:r>
            <a:r>
              <a:rPr lang="zh-CN" altLang="en-US" dirty="0" smtClean="0"/>
              <a:t>（　　）</a:t>
            </a:r>
          </a:p>
          <a:p>
            <a:pPr algn="just">
              <a:lnSpc>
                <a:spcPct val="150000"/>
              </a:lnSpc>
            </a:pPr>
            <a:r>
              <a:rPr lang="en-US" dirty="0" smtClean="0"/>
              <a:t>A.F</a:t>
            </a:r>
            <a:r>
              <a:rPr lang="zh-CN" altLang="en-US" baseline="-25000" dirty="0" smtClean="0"/>
              <a:t>甲</a:t>
            </a:r>
            <a:r>
              <a:rPr lang="en-US" dirty="0" smtClean="0"/>
              <a:t>&gt;F</a:t>
            </a:r>
            <a:r>
              <a:rPr lang="zh-CN" altLang="en-US" baseline="-25000" dirty="0" smtClean="0"/>
              <a:t>乙</a:t>
            </a:r>
            <a:r>
              <a:rPr lang="zh-CN" altLang="en-US" dirty="0" smtClean="0"/>
              <a:t>　</a:t>
            </a:r>
            <a:r>
              <a:rPr lang="en-US" dirty="0" smtClean="0"/>
              <a:t>p</a:t>
            </a:r>
            <a:r>
              <a:rPr lang="zh-CN" altLang="en-US" baseline="-25000" dirty="0" smtClean="0"/>
              <a:t>甲</a:t>
            </a:r>
            <a:r>
              <a:rPr lang="en-US" dirty="0" smtClean="0"/>
              <a:t>&lt;p</a:t>
            </a:r>
            <a:r>
              <a:rPr lang="zh-CN" altLang="en-US" baseline="-25000" dirty="0" smtClean="0"/>
              <a:t>乙</a:t>
            </a:r>
            <a:r>
              <a:rPr lang="en-US" dirty="0" smtClean="0"/>
              <a:t>	</a:t>
            </a:r>
          </a:p>
          <a:p>
            <a:pPr algn="just">
              <a:lnSpc>
                <a:spcPct val="150000"/>
              </a:lnSpc>
            </a:pPr>
            <a:r>
              <a:rPr lang="en-US" dirty="0" smtClean="0"/>
              <a:t>B.F</a:t>
            </a:r>
            <a:r>
              <a:rPr lang="zh-CN" altLang="en-US" baseline="-25000" dirty="0" smtClean="0"/>
              <a:t>甲</a:t>
            </a:r>
            <a:r>
              <a:rPr lang="en-US" dirty="0" smtClean="0"/>
              <a:t>&lt;F</a:t>
            </a:r>
            <a:r>
              <a:rPr lang="zh-CN" altLang="en-US" baseline="-25000" dirty="0" smtClean="0"/>
              <a:t>乙</a:t>
            </a:r>
            <a:r>
              <a:rPr lang="zh-CN" altLang="en-US" dirty="0" smtClean="0"/>
              <a:t>　</a:t>
            </a:r>
            <a:r>
              <a:rPr lang="en-US" dirty="0" smtClean="0"/>
              <a:t>p</a:t>
            </a:r>
            <a:r>
              <a:rPr lang="zh-CN" altLang="en-US" baseline="-25000" dirty="0" smtClean="0"/>
              <a:t>甲</a:t>
            </a:r>
            <a:r>
              <a:rPr lang="en-US" dirty="0" smtClean="0"/>
              <a:t>&gt;p</a:t>
            </a:r>
            <a:r>
              <a:rPr lang="zh-CN" altLang="en-US" baseline="-25000" dirty="0" smtClean="0"/>
              <a:t>乙</a:t>
            </a:r>
            <a:endParaRPr lang="zh-CN" altLang="en-US" dirty="0" smtClean="0"/>
          </a:p>
          <a:p>
            <a:pPr algn="just">
              <a:lnSpc>
                <a:spcPct val="150000"/>
              </a:lnSpc>
            </a:pPr>
            <a:r>
              <a:rPr lang="en-US" dirty="0" smtClean="0"/>
              <a:t>C.F</a:t>
            </a:r>
            <a:r>
              <a:rPr lang="zh-CN" altLang="en-US" baseline="-25000" dirty="0" smtClean="0"/>
              <a:t>甲</a:t>
            </a:r>
            <a:r>
              <a:rPr lang="en-US" dirty="0" smtClean="0"/>
              <a:t>&lt;F</a:t>
            </a:r>
            <a:r>
              <a:rPr lang="zh-CN" altLang="en-US" baseline="-25000" dirty="0" smtClean="0"/>
              <a:t>乙</a:t>
            </a:r>
            <a:r>
              <a:rPr lang="zh-CN" altLang="en-US" dirty="0" smtClean="0"/>
              <a:t>　</a:t>
            </a:r>
            <a:r>
              <a:rPr lang="en-US" dirty="0" smtClean="0"/>
              <a:t>p</a:t>
            </a:r>
            <a:r>
              <a:rPr lang="zh-CN" altLang="en-US" baseline="-25000" dirty="0" smtClean="0"/>
              <a:t>甲</a:t>
            </a:r>
            <a:r>
              <a:rPr lang="en-US" dirty="0" smtClean="0"/>
              <a:t>&lt;p</a:t>
            </a:r>
            <a:r>
              <a:rPr lang="zh-CN" altLang="en-US" baseline="-25000" dirty="0" smtClean="0"/>
              <a:t>乙</a:t>
            </a:r>
            <a:r>
              <a:rPr lang="en-US" dirty="0" smtClean="0"/>
              <a:t>	</a:t>
            </a:r>
          </a:p>
          <a:p>
            <a:pPr algn="just">
              <a:lnSpc>
                <a:spcPct val="150000"/>
              </a:lnSpc>
            </a:pPr>
            <a:r>
              <a:rPr lang="en-US" dirty="0" smtClean="0"/>
              <a:t>D.F</a:t>
            </a:r>
            <a:r>
              <a:rPr lang="zh-CN" altLang="en-US" baseline="-25000" dirty="0" smtClean="0"/>
              <a:t>甲</a:t>
            </a:r>
            <a:r>
              <a:rPr lang="en-US" dirty="0" smtClean="0"/>
              <a:t>&gt;F</a:t>
            </a:r>
            <a:r>
              <a:rPr lang="zh-CN" altLang="en-US" baseline="-25000" dirty="0" smtClean="0"/>
              <a:t>乙</a:t>
            </a:r>
            <a:r>
              <a:rPr lang="zh-CN" altLang="en-US" dirty="0" smtClean="0"/>
              <a:t>　</a:t>
            </a:r>
            <a:r>
              <a:rPr lang="en-US" dirty="0" smtClean="0"/>
              <a:t>p</a:t>
            </a:r>
            <a:r>
              <a:rPr lang="zh-CN" altLang="en-US" baseline="-25000" dirty="0" smtClean="0"/>
              <a:t>甲</a:t>
            </a:r>
            <a:r>
              <a:rPr lang="en-US" dirty="0" smtClean="0"/>
              <a:t>&gt;p</a:t>
            </a:r>
            <a:r>
              <a:rPr lang="zh-CN" altLang="en-US" baseline="-25000" dirty="0" smtClean="0"/>
              <a:t>乙</a:t>
            </a:r>
            <a:endParaRPr lang="zh-CN" altLang="en-US" dirty="0" smtClean="0"/>
          </a:p>
        </p:txBody>
      </p:sp>
      <p:sp>
        <p:nvSpPr>
          <p:cNvPr id="9" name="文本框 12">
            <a:extLst>
              <a:ext uri="{FF2B5EF4-FFF2-40B4-BE49-F238E27FC236}">
                <a16:creationId xmlns:a16="http://schemas.microsoft.com/office/drawing/2014/main" xmlns="" id="{2795C5FE-A0E3-4855-B937-A2DA6BC1A4B9}"/>
              </a:ext>
            </a:extLst>
          </p:cNvPr>
          <p:cNvSpPr txBox="1"/>
          <p:nvPr/>
        </p:nvSpPr>
        <p:spPr>
          <a:xfrm>
            <a:off x="7067227" y="1518400"/>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C</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1" name="矩形 10"/>
          <p:cNvSpPr/>
          <p:nvPr/>
        </p:nvSpPr>
        <p:spPr>
          <a:xfrm>
            <a:off x="6073661" y="3667630"/>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9-14</a:t>
            </a:r>
            <a:endParaRPr lang="zh-CN" altLang="en-US" sz="1400" dirty="0" smtClean="0"/>
          </a:p>
        </p:txBody>
      </p:sp>
      <p:pic>
        <p:nvPicPr>
          <p:cNvPr id="13" name="G312.EPS" descr="id:2147501737;FounderCES"/>
          <p:cNvPicPr/>
          <p:nvPr/>
        </p:nvPicPr>
        <p:blipFill>
          <a:blip r:embed="rId2" cstate="print"/>
          <a:stretch>
            <a:fillRect/>
          </a:stretch>
        </p:blipFill>
        <p:spPr>
          <a:xfrm>
            <a:off x="5285814" y="2389310"/>
            <a:ext cx="2471921" cy="1301366"/>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10">
            <a:extLst>
              <a:ext uri="{FF2B5EF4-FFF2-40B4-BE49-F238E27FC236}">
                <a16:creationId xmlns:a16="http://schemas.microsoft.com/office/drawing/2014/main" xmlns=""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59407" y="285144"/>
            <a:ext cx="7974690" cy="3812188"/>
          </a:xfrm>
          <a:prstGeom prst="rect">
            <a:avLst/>
          </a:prstGeom>
          <a:noFill/>
        </p:spPr>
        <p:txBody>
          <a:bodyPr wrap="square" lIns="36000" tIns="36000" rIns="36000" bIns="36000" rtlCol="0">
            <a:spAutoFit/>
          </a:bodyPr>
          <a:lstStyle/>
          <a:p>
            <a:pPr algn="just">
              <a:lnSpc>
                <a:spcPct val="150000"/>
              </a:lnSpc>
            </a:pPr>
            <a:r>
              <a:rPr lang="en-US" b="1" dirty="0" smtClean="0"/>
              <a:t>5.</a:t>
            </a:r>
            <a:r>
              <a:rPr lang="zh-CN" altLang="en-US" dirty="0" smtClean="0"/>
              <a:t>图</a:t>
            </a:r>
            <a:r>
              <a:rPr lang="en-US" dirty="0" smtClean="0"/>
              <a:t>9-15</a:t>
            </a:r>
            <a:r>
              <a:rPr lang="zh-CN" altLang="en-US" dirty="0" smtClean="0"/>
              <a:t>甲为盛水的烧杯， 上方有弹簧测力计悬挂着的圆柱体，将圆柱体缓慢下降，直至将圆柱体全部浸入水中，整个过程中弹簧测力计示数</a:t>
            </a:r>
            <a:r>
              <a:rPr lang="en-US" dirty="0" smtClean="0"/>
              <a:t>F</a:t>
            </a:r>
            <a:r>
              <a:rPr lang="zh-CN" altLang="en-US" dirty="0" smtClean="0"/>
              <a:t>与圆柱体下降的高度</a:t>
            </a:r>
            <a:r>
              <a:rPr lang="en-US" dirty="0" smtClean="0"/>
              <a:t>h</a:t>
            </a:r>
            <a:r>
              <a:rPr lang="zh-CN" altLang="en-US" dirty="0" smtClean="0"/>
              <a:t>的变化关系图像如图乙所示，忽略水面变化，</a:t>
            </a:r>
            <a:r>
              <a:rPr lang="en-US" dirty="0" smtClean="0"/>
              <a:t>g</a:t>
            </a:r>
            <a:r>
              <a:rPr lang="zh-CN" altLang="en-US" dirty="0" smtClean="0"/>
              <a:t>取</a:t>
            </a:r>
            <a:r>
              <a:rPr lang="en-US" dirty="0" smtClean="0"/>
              <a:t>10 N/kg</a:t>
            </a:r>
            <a:r>
              <a:rPr lang="zh-CN" altLang="en-US" dirty="0" smtClean="0"/>
              <a:t>，</a:t>
            </a:r>
            <a:r>
              <a:rPr lang="en-US" dirty="0" smtClean="0"/>
              <a:t>ρ</a:t>
            </a:r>
            <a:r>
              <a:rPr lang="zh-CN" altLang="en-US" baseline="-25000" dirty="0" smtClean="0"/>
              <a:t>水</a:t>
            </a:r>
            <a:r>
              <a:rPr lang="en-US" dirty="0" smtClean="0"/>
              <a:t>=1.0×10</a:t>
            </a:r>
            <a:r>
              <a:rPr lang="en-US" baseline="30000" dirty="0" smtClean="0"/>
              <a:t>3</a:t>
            </a:r>
            <a:r>
              <a:rPr lang="en-US" dirty="0" smtClean="0"/>
              <a:t> kg/m</a:t>
            </a:r>
            <a:r>
              <a:rPr lang="en-US" baseline="30000" dirty="0" smtClean="0"/>
              <a:t>3</a:t>
            </a:r>
            <a:r>
              <a:rPr lang="zh-CN" altLang="en-US" dirty="0" smtClean="0"/>
              <a:t>。下列说法正确的是</a:t>
            </a:r>
            <a:r>
              <a:rPr lang="en-US" dirty="0" smtClean="0"/>
              <a:t>	</a:t>
            </a:r>
            <a:r>
              <a:rPr lang="zh-CN" altLang="en-US" dirty="0" smtClean="0"/>
              <a:t>（　　）</a:t>
            </a:r>
          </a:p>
          <a:p>
            <a:pPr algn="just">
              <a:lnSpc>
                <a:spcPct val="150000"/>
              </a:lnSpc>
            </a:pPr>
            <a:r>
              <a:rPr lang="en-US" dirty="0" smtClean="0"/>
              <a:t>A. </a:t>
            </a:r>
            <a:r>
              <a:rPr lang="zh-CN" altLang="en-US" dirty="0" smtClean="0"/>
              <a:t>圆柱体受到的重力是</a:t>
            </a:r>
            <a:r>
              <a:rPr lang="en-US" dirty="0" smtClean="0"/>
              <a:t>6 N</a:t>
            </a:r>
            <a:endParaRPr lang="zh-CN" altLang="en-US" dirty="0" smtClean="0"/>
          </a:p>
          <a:p>
            <a:pPr algn="just">
              <a:lnSpc>
                <a:spcPct val="150000"/>
              </a:lnSpc>
            </a:pPr>
            <a:r>
              <a:rPr lang="en-US" dirty="0" smtClean="0"/>
              <a:t>B. </a:t>
            </a:r>
            <a:r>
              <a:rPr lang="zh-CN" altLang="en-US" dirty="0" smtClean="0"/>
              <a:t>圆柱体受到的最大浮力是</a:t>
            </a:r>
            <a:r>
              <a:rPr lang="en-US" dirty="0" smtClean="0"/>
              <a:t>3 N</a:t>
            </a:r>
            <a:endParaRPr lang="zh-CN" altLang="en-US" dirty="0" smtClean="0"/>
          </a:p>
          <a:p>
            <a:pPr algn="just">
              <a:lnSpc>
                <a:spcPct val="150000"/>
              </a:lnSpc>
            </a:pPr>
            <a:r>
              <a:rPr lang="en-US" dirty="0" smtClean="0"/>
              <a:t>C. </a:t>
            </a:r>
            <a:r>
              <a:rPr lang="zh-CN" altLang="en-US" dirty="0" smtClean="0"/>
              <a:t>圆柱体的密度是</a:t>
            </a:r>
            <a:r>
              <a:rPr lang="en-US" dirty="0" smtClean="0"/>
              <a:t>1.5 ×10</a:t>
            </a:r>
            <a:r>
              <a:rPr lang="en-US" baseline="30000" dirty="0" smtClean="0"/>
              <a:t>3</a:t>
            </a:r>
            <a:r>
              <a:rPr lang="en-US" dirty="0" smtClean="0"/>
              <a:t> kg/m</a:t>
            </a:r>
            <a:r>
              <a:rPr lang="en-US" baseline="30000" dirty="0" smtClean="0"/>
              <a:t>3</a:t>
            </a:r>
            <a:endParaRPr lang="zh-CN" altLang="en-US" dirty="0" smtClean="0"/>
          </a:p>
          <a:p>
            <a:pPr algn="just">
              <a:lnSpc>
                <a:spcPct val="150000"/>
              </a:lnSpc>
            </a:pPr>
            <a:r>
              <a:rPr lang="en-US" dirty="0" smtClean="0"/>
              <a:t>D. </a:t>
            </a:r>
            <a:r>
              <a:rPr lang="zh-CN" altLang="en-US" dirty="0" smtClean="0"/>
              <a:t>当圆柱体刚好全部浸没时，</a:t>
            </a:r>
            <a:endParaRPr lang="en-US" altLang="zh-CN" dirty="0" smtClean="0"/>
          </a:p>
          <a:p>
            <a:pPr algn="just">
              <a:lnSpc>
                <a:spcPct val="150000"/>
              </a:lnSpc>
            </a:pPr>
            <a:r>
              <a:rPr lang="zh-CN" altLang="en-US" dirty="0" smtClean="0"/>
              <a:t>下表面受到水的压强为</a:t>
            </a:r>
            <a:r>
              <a:rPr lang="en-US" dirty="0" smtClean="0"/>
              <a:t>800 Pa</a:t>
            </a:r>
            <a:endParaRPr lang="zh-CN" altLang="en-US" dirty="0"/>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5217816" y="1567188"/>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C</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矩形 17">
            <a:extLst>
              <a:ext uri="{FF2B5EF4-FFF2-40B4-BE49-F238E27FC236}">
                <a16:creationId xmlns:a16="http://schemas.microsoft.com/office/drawing/2014/main" xmlns="" id="{45AB04A7-9050-478D-85EF-066586968C3B}"/>
              </a:ext>
            </a:extLst>
          </p:cNvPr>
          <p:cNvSpPr/>
          <p:nvPr/>
        </p:nvSpPr>
        <p:spPr>
          <a:xfrm>
            <a:off x="0" y="183441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19" name="文本框 10">
            <a:extLst>
              <a:ext uri="{FF2B5EF4-FFF2-40B4-BE49-F238E27FC236}">
                <a16:creationId xmlns:a16="http://schemas.microsoft.com/office/drawing/2014/main" xmlns="" id="{BB9B33FC-E080-44CC-B608-FE671F79480C}"/>
              </a:ext>
            </a:extLst>
          </p:cNvPr>
          <p:cNvSpPr txBox="1"/>
          <p:nvPr/>
        </p:nvSpPr>
        <p:spPr>
          <a:xfrm>
            <a:off x="90000" y="1826178"/>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pic>
        <p:nvPicPr>
          <p:cNvPr id="10" name="G331.EPS" descr="id:2147501744;FounderCES"/>
          <p:cNvPicPr/>
          <p:nvPr/>
        </p:nvPicPr>
        <p:blipFill>
          <a:blip r:embed="rId2" cstate="print"/>
          <a:stretch>
            <a:fillRect/>
          </a:stretch>
        </p:blipFill>
        <p:spPr>
          <a:xfrm>
            <a:off x="4860955" y="1948191"/>
            <a:ext cx="3021803" cy="2323730"/>
          </a:xfrm>
          <a:prstGeom prst="rect">
            <a:avLst/>
          </a:prstGeom>
        </p:spPr>
      </p:pic>
      <p:sp>
        <p:nvSpPr>
          <p:cNvPr id="11" name="矩形 10"/>
          <p:cNvSpPr/>
          <p:nvPr/>
        </p:nvSpPr>
        <p:spPr>
          <a:xfrm>
            <a:off x="5737179" y="4258746"/>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9-15</a:t>
            </a:r>
            <a:endParaRPr lang="zh-CN" altLang="en-US" sz="1400" dirty="0" smtClean="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0" y="173769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0000" y="17382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01448" y="295654"/>
            <a:ext cx="7880097" cy="3396690"/>
          </a:xfrm>
          <a:prstGeom prst="rect">
            <a:avLst/>
          </a:prstGeom>
          <a:noFill/>
        </p:spPr>
        <p:txBody>
          <a:bodyPr wrap="square" lIns="36000" tIns="36000" rIns="36000" bIns="36000" rtlCol="0">
            <a:spAutoFit/>
          </a:bodyPr>
          <a:lstStyle/>
          <a:p>
            <a:pPr algn="just">
              <a:lnSpc>
                <a:spcPct val="150000"/>
              </a:lnSpc>
            </a:pPr>
            <a:r>
              <a:rPr lang="en-US" b="1" dirty="0" smtClean="0"/>
              <a:t>6.</a:t>
            </a:r>
            <a:r>
              <a:rPr lang="zh-CN" altLang="en-US" dirty="0" smtClean="0"/>
              <a:t>小明有一立方体金属块，他想知道该金属块的密度，于是将金属块浸没在某种液体中，如图</a:t>
            </a:r>
            <a:r>
              <a:rPr lang="en-US" dirty="0" smtClean="0"/>
              <a:t>9-16</a:t>
            </a:r>
            <a:r>
              <a:rPr lang="zh-CN" altLang="en-US" dirty="0" smtClean="0"/>
              <a:t>甲所示，在将金属块缓缓从液体中竖直提出来的过程中，画出了弹簧测力计拉力</a:t>
            </a:r>
            <a:r>
              <a:rPr lang="en-US" dirty="0" smtClean="0"/>
              <a:t>F</a:t>
            </a:r>
            <a:r>
              <a:rPr lang="zh-CN" altLang="en-US" dirty="0" smtClean="0"/>
              <a:t>随提起高度</a:t>
            </a:r>
            <a:r>
              <a:rPr lang="en-US" dirty="0" smtClean="0"/>
              <a:t>h</a:t>
            </a:r>
            <a:r>
              <a:rPr lang="zh-CN" altLang="en-US" dirty="0" smtClean="0"/>
              <a:t>变化的图像，如图乙所示。则该金属块的密度约为</a:t>
            </a:r>
            <a:r>
              <a:rPr lang="en-US" dirty="0" smtClean="0"/>
              <a:t>	</a:t>
            </a:r>
            <a:r>
              <a:rPr lang="zh-CN" altLang="en-US" dirty="0" smtClean="0"/>
              <a:t>（　　）</a:t>
            </a:r>
          </a:p>
          <a:p>
            <a:pPr algn="just">
              <a:lnSpc>
                <a:spcPct val="150000"/>
              </a:lnSpc>
            </a:pPr>
            <a:r>
              <a:rPr lang="en-US" dirty="0" smtClean="0"/>
              <a:t>A.2.7×10</a:t>
            </a:r>
            <a:r>
              <a:rPr lang="en-US" baseline="30000" dirty="0" smtClean="0"/>
              <a:t>3</a:t>
            </a:r>
            <a:r>
              <a:rPr lang="en-US" dirty="0" smtClean="0"/>
              <a:t> kg/m</a:t>
            </a:r>
            <a:r>
              <a:rPr lang="en-US" baseline="30000" dirty="0" smtClean="0"/>
              <a:t>3</a:t>
            </a:r>
            <a:r>
              <a:rPr lang="en-US" dirty="0" smtClean="0"/>
              <a:t>	</a:t>
            </a:r>
          </a:p>
          <a:p>
            <a:pPr algn="just">
              <a:lnSpc>
                <a:spcPct val="150000"/>
              </a:lnSpc>
            </a:pPr>
            <a:r>
              <a:rPr lang="en-US" dirty="0" smtClean="0"/>
              <a:t>B.3.1×10</a:t>
            </a:r>
            <a:r>
              <a:rPr lang="en-US" baseline="30000" dirty="0" smtClean="0"/>
              <a:t>3</a:t>
            </a:r>
            <a:r>
              <a:rPr lang="en-US" dirty="0" smtClean="0"/>
              <a:t> kg/m</a:t>
            </a:r>
            <a:r>
              <a:rPr lang="en-US" baseline="30000" dirty="0" smtClean="0"/>
              <a:t>3</a:t>
            </a:r>
            <a:endParaRPr lang="zh-CN" altLang="en-US" dirty="0" smtClean="0"/>
          </a:p>
          <a:p>
            <a:pPr algn="just">
              <a:lnSpc>
                <a:spcPct val="150000"/>
              </a:lnSpc>
            </a:pPr>
            <a:r>
              <a:rPr lang="en-US" dirty="0" smtClean="0"/>
              <a:t>C.3.5×10</a:t>
            </a:r>
            <a:r>
              <a:rPr lang="en-US" baseline="30000" dirty="0" smtClean="0"/>
              <a:t>3</a:t>
            </a:r>
            <a:r>
              <a:rPr lang="en-US" dirty="0" smtClean="0"/>
              <a:t> kg/m</a:t>
            </a:r>
            <a:r>
              <a:rPr lang="en-US" baseline="30000" dirty="0" smtClean="0"/>
              <a:t>3</a:t>
            </a:r>
            <a:r>
              <a:rPr lang="en-US" dirty="0" smtClean="0"/>
              <a:t>	</a:t>
            </a:r>
          </a:p>
          <a:p>
            <a:pPr algn="just">
              <a:lnSpc>
                <a:spcPct val="150000"/>
              </a:lnSpc>
            </a:pPr>
            <a:r>
              <a:rPr lang="en-US" dirty="0" smtClean="0"/>
              <a:t>D.4.4×10</a:t>
            </a:r>
            <a:r>
              <a:rPr lang="en-US" baseline="30000" dirty="0" smtClean="0"/>
              <a:t>3</a:t>
            </a:r>
            <a:r>
              <a:rPr lang="en-US" dirty="0" smtClean="0"/>
              <a:t> kg/m</a:t>
            </a:r>
            <a:r>
              <a:rPr lang="en-US" baseline="30000" dirty="0" smtClean="0"/>
              <a:t>3</a:t>
            </a:r>
            <a:endParaRPr lang="zh-CN" altLang="en-US" dirty="0"/>
          </a:p>
        </p:txBody>
      </p:sp>
      <p:sp>
        <p:nvSpPr>
          <p:cNvPr id="10" name="文本框 12">
            <a:extLst>
              <a:ext uri="{FF2B5EF4-FFF2-40B4-BE49-F238E27FC236}">
                <a16:creationId xmlns:a16="http://schemas.microsoft.com/office/drawing/2014/main" xmlns="" id="{2795C5FE-A0E3-4855-B937-A2DA6BC1A4B9}"/>
              </a:ext>
            </a:extLst>
          </p:cNvPr>
          <p:cNvSpPr txBox="1"/>
          <p:nvPr/>
        </p:nvSpPr>
        <p:spPr>
          <a:xfrm>
            <a:off x="2558699" y="1546169"/>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D</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4" name="矩形 13"/>
          <p:cNvSpPr/>
          <p:nvPr/>
        </p:nvSpPr>
        <p:spPr>
          <a:xfrm>
            <a:off x="7490947" y="3219928"/>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9-16</a:t>
            </a:r>
            <a:endParaRPr lang="zh-CN" altLang="en-US" sz="1400" dirty="0" smtClean="0"/>
          </a:p>
        </p:txBody>
      </p:sp>
      <p:pic>
        <p:nvPicPr>
          <p:cNvPr id="9" name="18LW45.EPS" descr="id:2147501751;FounderCES"/>
          <p:cNvPicPr/>
          <p:nvPr/>
        </p:nvPicPr>
        <p:blipFill>
          <a:blip r:embed="rId2" cstate="print"/>
          <a:stretch>
            <a:fillRect/>
          </a:stretch>
        </p:blipFill>
        <p:spPr>
          <a:xfrm>
            <a:off x="3680511" y="1761422"/>
            <a:ext cx="3531855" cy="1875157"/>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0000" y="1764631"/>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7968120" cy="3396690"/>
          </a:xfrm>
          <a:prstGeom prst="rect">
            <a:avLst/>
          </a:prstGeom>
          <a:noFill/>
        </p:spPr>
        <p:txBody>
          <a:bodyPr wrap="square" lIns="36000" tIns="36000" rIns="36000" bIns="36000" rtlCol="0">
            <a:spAutoFit/>
          </a:bodyPr>
          <a:lstStyle/>
          <a:p>
            <a:pPr algn="just">
              <a:lnSpc>
                <a:spcPct val="150000"/>
              </a:lnSpc>
            </a:pPr>
            <a:r>
              <a:rPr lang="en-US" b="1" dirty="0" smtClean="0"/>
              <a:t>7. </a:t>
            </a:r>
            <a:r>
              <a:rPr lang="zh-CN" altLang="en-US" dirty="0" smtClean="0"/>
              <a:t>（多选）</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泸州</a:t>
            </a:r>
            <a:r>
              <a:rPr lang="en-US" altLang="zh-CN" dirty="0" smtClean="0">
                <a:solidFill>
                  <a:srgbClr val="409E8A"/>
                </a:solidFill>
              </a:rPr>
              <a:t>】</a:t>
            </a:r>
            <a:r>
              <a:rPr lang="zh-CN" altLang="en-US" dirty="0" smtClean="0"/>
              <a:t>三个相同的轻质弹簧，一端固定在容器底部，另一端分别与甲、乙、丙三个体积相同的实心球相连。向容器内倒入水，待水和球都稳定后，观察到如图</a:t>
            </a:r>
            <a:r>
              <a:rPr lang="en-US" dirty="0" smtClean="0"/>
              <a:t>9-17</a:t>
            </a:r>
            <a:r>
              <a:rPr lang="zh-CN" altLang="en-US" dirty="0" smtClean="0"/>
              <a:t>所示的情况，此时乙球下方弹簧长度等于原长。下列判断正确的是</a:t>
            </a:r>
            <a:r>
              <a:rPr lang="en-US" dirty="0" smtClean="0"/>
              <a:t>	</a:t>
            </a:r>
            <a:r>
              <a:rPr lang="zh-CN" altLang="en-US" dirty="0" smtClean="0"/>
              <a:t>（　　）</a:t>
            </a:r>
          </a:p>
          <a:p>
            <a:pPr algn="just">
              <a:lnSpc>
                <a:spcPct val="150000"/>
              </a:lnSpc>
            </a:pPr>
            <a:r>
              <a:rPr lang="en-US" dirty="0" smtClean="0"/>
              <a:t>A.</a:t>
            </a:r>
            <a:r>
              <a:rPr lang="zh-CN" altLang="en-US" dirty="0" smtClean="0"/>
              <a:t>乙球的重力与它受到的浮力相等</a:t>
            </a:r>
          </a:p>
          <a:p>
            <a:pPr algn="just">
              <a:lnSpc>
                <a:spcPct val="150000"/>
              </a:lnSpc>
            </a:pPr>
            <a:r>
              <a:rPr lang="en-US" dirty="0" smtClean="0"/>
              <a:t>B.</a:t>
            </a:r>
            <a:r>
              <a:rPr lang="zh-CN" altLang="en-US" dirty="0" smtClean="0"/>
              <a:t>甲球的重力大于它受到的浮力</a:t>
            </a:r>
          </a:p>
          <a:p>
            <a:pPr algn="just">
              <a:lnSpc>
                <a:spcPct val="150000"/>
              </a:lnSpc>
            </a:pPr>
            <a:r>
              <a:rPr lang="en-US" dirty="0" smtClean="0"/>
              <a:t>C.</a:t>
            </a:r>
            <a:r>
              <a:rPr lang="zh-CN" altLang="en-US" dirty="0" smtClean="0"/>
              <a:t>甲、乙、丙三个球的密度大小关系为</a:t>
            </a:r>
            <a:r>
              <a:rPr lang="en-US" dirty="0" smtClean="0"/>
              <a:t>ρ</a:t>
            </a:r>
            <a:r>
              <a:rPr lang="zh-CN" altLang="en-US" baseline="-25000" dirty="0" smtClean="0"/>
              <a:t>甲</a:t>
            </a:r>
            <a:r>
              <a:rPr lang="en-US" dirty="0" smtClean="0"/>
              <a:t>&lt;ρ</a:t>
            </a:r>
            <a:r>
              <a:rPr lang="zh-CN" altLang="en-US" baseline="-25000" dirty="0" smtClean="0"/>
              <a:t>乙</a:t>
            </a:r>
            <a:r>
              <a:rPr lang="en-US" dirty="0" smtClean="0"/>
              <a:t>&lt;ρ</a:t>
            </a:r>
            <a:r>
              <a:rPr lang="zh-CN" altLang="en-US" baseline="-25000" dirty="0" smtClean="0"/>
              <a:t>丙</a:t>
            </a:r>
            <a:endParaRPr lang="zh-CN" altLang="en-US" dirty="0" smtClean="0"/>
          </a:p>
          <a:p>
            <a:pPr algn="just">
              <a:lnSpc>
                <a:spcPct val="150000"/>
              </a:lnSpc>
            </a:pPr>
            <a:r>
              <a:rPr lang="en-US" dirty="0" smtClean="0"/>
              <a:t>D.</a:t>
            </a:r>
            <a:r>
              <a:rPr lang="zh-CN" altLang="en-US" dirty="0" smtClean="0"/>
              <a:t>甲、乙、丙三个球受到的浮力大小关系为</a:t>
            </a:r>
            <a:r>
              <a:rPr lang="en-US" dirty="0" smtClean="0"/>
              <a:t>F</a:t>
            </a:r>
            <a:r>
              <a:rPr lang="zh-CN" altLang="en-US" baseline="-25000" dirty="0" smtClean="0"/>
              <a:t>甲</a:t>
            </a:r>
            <a:r>
              <a:rPr lang="en-US" dirty="0" smtClean="0"/>
              <a:t>&gt;F</a:t>
            </a:r>
            <a:r>
              <a:rPr lang="zh-CN" altLang="en-US" baseline="-25000" dirty="0" smtClean="0"/>
              <a:t>乙</a:t>
            </a:r>
            <a:r>
              <a:rPr lang="en-US" dirty="0" smtClean="0"/>
              <a:t>&gt;F</a:t>
            </a:r>
            <a:r>
              <a:rPr lang="zh-CN" altLang="en-US" baseline="-25000" dirty="0" smtClean="0"/>
              <a:t>丙</a:t>
            </a:r>
            <a:endParaRPr lang="zh-CN" altLang="en-US" dirty="0"/>
          </a:p>
        </p:txBody>
      </p:sp>
      <p:sp>
        <p:nvSpPr>
          <p:cNvPr id="11" name="矩形 10"/>
          <p:cNvSpPr/>
          <p:nvPr/>
        </p:nvSpPr>
        <p:spPr>
          <a:xfrm>
            <a:off x="2697017" y="3239938"/>
            <a:ext cx="758541" cy="307777"/>
          </a:xfrm>
          <a:prstGeom prst="rect">
            <a:avLst/>
          </a:prstGeom>
        </p:spPr>
        <p:txBody>
          <a:bodyPr wrap="none">
            <a:spAutoFit/>
          </a:bodyPr>
          <a:lstStyle/>
          <a:p>
            <a:r>
              <a:rPr lang="zh-CN" altLang="en-US" sz="1400" dirty="0" smtClean="0"/>
              <a:t>图</a:t>
            </a:r>
            <a:r>
              <a:rPr lang="en-US" sz="1400" dirty="0" smtClean="0"/>
              <a:t>8-16</a:t>
            </a:r>
            <a:endParaRPr lang="zh-CN" altLang="en-US" sz="1400" dirty="0"/>
          </a:p>
        </p:txBody>
      </p:sp>
      <p:pic>
        <p:nvPicPr>
          <p:cNvPr id="15" name="20WLZT2043.EPS" descr="id:2147501758;FounderCES"/>
          <p:cNvPicPr/>
          <p:nvPr/>
        </p:nvPicPr>
        <p:blipFill>
          <a:blip r:embed="rId2" cstate="print"/>
          <a:stretch>
            <a:fillRect/>
          </a:stretch>
        </p:blipFill>
        <p:spPr>
          <a:xfrm>
            <a:off x="6337823" y="1604006"/>
            <a:ext cx="1891778" cy="1743568"/>
          </a:xfrm>
          <a:prstGeom prst="rect">
            <a:avLst/>
          </a:prstGeom>
        </p:spPr>
      </p:pic>
      <p:sp>
        <p:nvSpPr>
          <p:cNvPr id="16" name="矩形 15"/>
          <p:cNvSpPr/>
          <p:nvPr/>
        </p:nvSpPr>
        <p:spPr>
          <a:xfrm>
            <a:off x="6773197" y="3389890"/>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9-17</a:t>
            </a:r>
            <a:endParaRPr lang="zh-CN" altLang="en-US" sz="1400" dirty="0" smtClean="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0" y="1799244"/>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24"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108000" y="181738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07524" name="Rectangle 4"/>
          <p:cNvSpPr>
            <a:spLocks noChangeArrowheads="1"/>
          </p:cNvSpPr>
          <p:nvPr/>
        </p:nvSpPr>
        <p:spPr bwMode="auto">
          <a:xfrm>
            <a:off x="679168" y="308318"/>
            <a:ext cx="8166538" cy="4247317"/>
          </a:xfrm>
          <a:prstGeom prst="rect">
            <a:avLst/>
          </a:prstGeom>
          <a:solidFill>
            <a:schemeClr val="bg1">
              <a:lumMod val="9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defTabSz="914400" fontAlgn="base">
              <a:lnSpc>
                <a:spcPct val="150000"/>
              </a:lnSpc>
              <a:spcBef>
                <a:spcPct val="0"/>
              </a:spcBef>
              <a:spcAft>
                <a:spcPct val="0"/>
              </a:spcAft>
            </a:pPr>
            <a:r>
              <a:rPr lang="zh-CN" altLang="zh-CN" dirty="0" smtClean="0">
                <a:solidFill>
                  <a:srgbClr val="C00000"/>
                </a:solidFill>
                <a:latin typeface="+mn-ea"/>
                <a:cs typeface="Times New Roman" pitchFamily="18" charset="0"/>
              </a:rPr>
              <a:t>【</a:t>
            </a:r>
            <a:r>
              <a:rPr lang="zh-CN" altLang="en-US" dirty="0" smtClean="0">
                <a:solidFill>
                  <a:srgbClr val="C00000"/>
                </a:solidFill>
                <a:latin typeface="+mn-ea"/>
                <a:cs typeface="Times New Roman" pitchFamily="18" charset="0"/>
              </a:rPr>
              <a:t>答案</a:t>
            </a:r>
            <a:r>
              <a:rPr lang="zh-CN" altLang="zh-CN" dirty="0" smtClean="0">
                <a:solidFill>
                  <a:srgbClr val="C00000"/>
                </a:solidFill>
                <a:latin typeface="+mn-ea"/>
                <a:cs typeface="Times New Roman" pitchFamily="18" charset="0"/>
              </a:rPr>
              <a:t>】</a:t>
            </a:r>
            <a:r>
              <a:rPr lang="en-US" altLang="zh-CN" dirty="0" smtClean="0">
                <a:solidFill>
                  <a:srgbClr val="C00000"/>
                </a:solidFill>
                <a:latin typeface="+mn-ea"/>
                <a:cs typeface="Times New Roman" pitchFamily="18" charset="0"/>
              </a:rPr>
              <a:t>AC</a:t>
            </a:r>
            <a:endParaRPr kumimoji="0" lang="en-US" altLang="zh-CN" b="0" i="0" u="none" strike="noStrike" cap="none" normalizeH="0" baseline="0" dirty="0" smtClean="0">
              <a:ln>
                <a:noFill/>
              </a:ln>
              <a:solidFill>
                <a:srgbClr val="C00000"/>
              </a:solidFill>
              <a:effectLst/>
              <a:latin typeface="+mn-ea"/>
              <a:cs typeface="Times New Roman" pitchFamily="18" charset="0"/>
            </a:endParaRPr>
          </a:p>
          <a:p>
            <a:pPr algn="just" defTabSz="914400" fontAlgn="base">
              <a:lnSpc>
                <a:spcPct val="150000"/>
              </a:lnSpc>
              <a:spcBef>
                <a:spcPct val="0"/>
              </a:spcBef>
              <a:spcAft>
                <a:spcPct val="0"/>
              </a:spcAft>
            </a:pPr>
            <a:r>
              <a:rPr kumimoji="0" lang="zh-CN" altLang="zh-CN" b="0" i="0" u="none" strike="noStrike" cap="none" normalizeH="0" baseline="0" dirty="0" smtClean="0">
                <a:ln>
                  <a:noFill/>
                </a:ln>
                <a:solidFill>
                  <a:srgbClr val="C00000"/>
                </a:solidFill>
                <a:effectLst/>
                <a:latin typeface="+mn-ea"/>
                <a:cs typeface="Times New Roman" pitchFamily="18" charset="0"/>
              </a:rPr>
              <a:t>【</a:t>
            </a:r>
            <a:r>
              <a:rPr kumimoji="0" lang="zh-CN" b="0" i="0" u="none" strike="noStrike" cap="none" normalizeH="0" baseline="0" dirty="0" smtClean="0">
                <a:ln>
                  <a:noFill/>
                </a:ln>
                <a:solidFill>
                  <a:srgbClr val="C00000"/>
                </a:solidFill>
                <a:effectLst/>
                <a:latin typeface="+mn-ea"/>
                <a:cs typeface="Times New Roman" pitchFamily="18" charset="0"/>
              </a:rPr>
              <a:t>解析</a:t>
            </a:r>
            <a:r>
              <a:rPr kumimoji="0" lang="zh-CN" altLang="zh-CN" b="0" i="0" u="none" strike="noStrike" cap="none" normalizeH="0" baseline="0" dirty="0" smtClean="0">
                <a:ln>
                  <a:noFill/>
                </a:ln>
                <a:solidFill>
                  <a:srgbClr val="C00000"/>
                </a:solidFill>
                <a:effectLst/>
                <a:latin typeface="+mn-ea"/>
                <a:cs typeface="Times New Roman" pitchFamily="18" charset="0"/>
              </a:rPr>
              <a:t>】</a:t>
            </a:r>
            <a:r>
              <a:rPr lang="zh-CN" altLang="en-US" dirty="0" smtClean="0">
                <a:solidFill>
                  <a:srgbClr val="C00000"/>
                </a:solidFill>
              </a:rPr>
              <a:t>根据题意可知</a:t>
            </a:r>
            <a:r>
              <a:rPr lang="en-US" dirty="0" smtClean="0">
                <a:solidFill>
                  <a:srgbClr val="C00000"/>
                </a:solidFill>
              </a:rPr>
              <a:t>,</a:t>
            </a:r>
            <a:r>
              <a:rPr lang="zh-CN" altLang="en-US" dirty="0" smtClean="0">
                <a:solidFill>
                  <a:srgbClr val="C00000"/>
                </a:solidFill>
              </a:rPr>
              <a:t>乙球下方弹簧长度等于原长</a:t>
            </a:r>
            <a:r>
              <a:rPr lang="en-US" dirty="0" smtClean="0">
                <a:solidFill>
                  <a:srgbClr val="C00000"/>
                </a:solidFill>
              </a:rPr>
              <a:t>,</a:t>
            </a:r>
            <a:r>
              <a:rPr lang="zh-CN" altLang="en-US" dirty="0" smtClean="0">
                <a:solidFill>
                  <a:srgbClr val="C00000"/>
                </a:solidFill>
              </a:rPr>
              <a:t>则弹簧对乙球没有作用力；由图可知</a:t>
            </a:r>
            <a:r>
              <a:rPr lang="en-US" dirty="0" smtClean="0">
                <a:solidFill>
                  <a:srgbClr val="C00000"/>
                </a:solidFill>
              </a:rPr>
              <a:t>,</a:t>
            </a:r>
            <a:r>
              <a:rPr lang="zh-CN" altLang="en-US" dirty="0" smtClean="0">
                <a:solidFill>
                  <a:srgbClr val="C00000"/>
                </a:solidFill>
              </a:rPr>
              <a:t>甲球下方弹簧长度大于原长</a:t>
            </a:r>
            <a:r>
              <a:rPr lang="en-US" dirty="0" smtClean="0">
                <a:solidFill>
                  <a:srgbClr val="C00000"/>
                </a:solidFill>
              </a:rPr>
              <a:t>,</a:t>
            </a:r>
            <a:r>
              <a:rPr lang="zh-CN" altLang="en-US" dirty="0" smtClean="0">
                <a:solidFill>
                  <a:srgbClr val="C00000"/>
                </a:solidFill>
              </a:rPr>
              <a:t>则弹簧对甲球有向下的拉力</a:t>
            </a:r>
            <a:r>
              <a:rPr lang="en-US" dirty="0" smtClean="0">
                <a:solidFill>
                  <a:srgbClr val="C00000"/>
                </a:solidFill>
              </a:rPr>
              <a:t>F</a:t>
            </a:r>
            <a:r>
              <a:rPr lang="zh-CN" altLang="en-US" baseline="-25000" dirty="0" smtClean="0">
                <a:solidFill>
                  <a:srgbClr val="C00000"/>
                </a:solidFill>
              </a:rPr>
              <a:t>拉</a:t>
            </a:r>
            <a:r>
              <a:rPr lang="zh-CN" altLang="en-US" dirty="0" smtClean="0">
                <a:solidFill>
                  <a:srgbClr val="C00000"/>
                </a:solidFill>
              </a:rPr>
              <a:t>；丙球下方弹簧长度小于原长</a:t>
            </a:r>
            <a:r>
              <a:rPr lang="en-US" dirty="0" smtClean="0">
                <a:solidFill>
                  <a:srgbClr val="C00000"/>
                </a:solidFill>
              </a:rPr>
              <a:t>,</a:t>
            </a:r>
            <a:r>
              <a:rPr lang="zh-CN" altLang="en-US" dirty="0" smtClean="0">
                <a:solidFill>
                  <a:srgbClr val="C00000"/>
                </a:solidFill>
              </a:rPr>
              <a:t>则弹簧对丙球有向上的支持力</a:t>
            </a:r>
            <a:r>
              <a:rPr lang="en-US" dirty="0" smtClean="0">
                <a:solidFill>
                  <a:srgbClr val="C00000"/>
                </a:solidFill>
              </a:rPr>
              <a:t>F</a:t>
            </a:r>
            <a:r>
              <a:rPr lang="zh-CN" altLang="en-US" baseline="-25000" dirty="0" smtClean="0">
                <a:solidFill>
                  <a:srgbClr val="C00000"/>
                </a:solidFill>
              </a:rPr>
              <a:t>支</a:t>
            </a:r>
            <a:r>
              <a:rPr lang="zh-CN" altLang="en-US" dirty="0" smtClean="0">
                <a:solidFill>
                  <a:srgbClr val="C00000"/>
                </a:solidFill>
              </a:rPr>
              <a:t>；由题知</a:t>
            </a:r>
            <a:r>
              <a:rPr lang="en-US" dirty="0" smtClean="0">
                <a:solidFill>
                  <a:srgbClr val="C00000"/>
                </a:solidFill>
              </a:rPr>
              <a:t>,</a:t>
            </a:r>
            <a:r>
              <a:rPr lang="zh-CN" altLang="en-US" dirty="0" smtClean="0">
                <a:solidFill>
                  <a:srgbClr val="C00000"/>
                </a:solidFill>
              </a:rPr>
              <a:t>三个球均处于静止状态</a:t>
            </a:r>
            <a:r>
              <a:rPr lang="en-US" dirty="0" smtClean="0">
                <a:solidFill>
                  <a:srgbClr val="C00000"/>
                </a:solidFill>
              </a:rPr>
              <a:t>,</a:t>
            </a:r>
            <a:r>
              <a:rPr lang="zh-CN" altLang="en-US" dirty="0" smtClean="0">
                <a:solidFill>
                  <a:srgbClr val="C00000"/>
                </a:solidFill>
              </a:rPr>
              <a:t>所以三球所受浮力</a:t>
            </a:r>
            <a:r>
              <a:rPr lang="en-US" dirty="0" smtClean="0">
                <a:solidFill>
                  <a:srgbClr val="C00000"/>
                </a:solidFill>
              </a:rPr>
              <a:t>F</a:t>
            </a:r>
            <a:r>
              <a:rPr lang="zh-CN" altLang="en-US" baseline="-25000" dirty="0" smtClean="0">
                <a:solidFill>
                  <a:srgbClr val="C00000"/>
                </a:solidFill>
              </a:rPr>
              <a:t>甲</a:t>
            </a:r>
            <a:r>
              <a:rPr lang="en-US" dirty="0" smtClean="0">
                <a:solidFill>
                  <a:srgbClr val="C00000"/>
                </a:solidFill>
              </a:rPr>
              <a:t>=G</a:t>
            </a:r>
            <a:r>
              <a:rPr lang="zh-CN" altLang="en-US" baseline="-25000" dirty="0" smtClean="0">
                <a:solidFill>
                  <a:srgbClr val="C00000"/>
                </a:solidFill>
              </a:rPr>
              <a:t>甲</a:t>
            </a:r>
            <a:r>
              <a:rPr lang="en-US" dirty="0" smtClean="0">
                <a:solidFill>
                  <a:srgbClr val="C00000"/>
                </a:solidFill>
              </a:rPr>
              <a:t>+F</a:t>
            </a:r>
            <a:r>
              <a:rPr lang="zh-CN" altLang="en-US" baseline="-25000" dirty="0" smtClean="0">
                <a:solidFill>
                  <a:srgbClr val="C00000"/>
                </a:solidFill>
              </a:rPr>
              <a:t>拉</a:t>
            </a:r>
            <a:r>
              <a:rPr lang="en-US" dirty="0" smtClean="0">
                <a:solidFill>
                  <a:srgbClr val="C00000"/>
                </a:solidFill>
              </a:rPr>
              <a:t>,F</a:t>
            </a:r>
            <a:r>
              <a:rPr lang="zh-CN" altLang="en-US" baseline="-25000" dirty="0" smtClean="0">
                <a:solidFill>
                  <a:srgbClr val="C00000"/>
                </a:solidFill>
              </a:rPr>
              <a:t>乙</a:t>
            </a:r>
            <a:r>
              <a:rPr lang="en-US" dirty="0" smtClean="0">
                <a:solidFill>
                  <a:srgbClr val="C00000"/>
                </a:solidFill>
              </a:rPr>
              <a:t>=G</a:t>
            </a:r>
            <a:r>
              <a:rPr lang="zh-CN" altLang="en-US" baseline="-25000" dirty="0" smtClean="0">
                <a:solidFill>
                  <a:srgbClr val="C00000"/>
                </a:solidFill>
              </a:rPr>
              <a:t>乙</a:t>
            </a:r>
            <a:r>
              <a:rPr lang="en-US" dirty="0" smtClean="0">
                <a:solidFill>
                  <a:srgbClr val="C00000"/>
                </a:solidFill>
              </a:rPr>
              <a:t>,F</a:t>
            </a:r>
            <a:r>
              <a:rPr lang="zh-CN" altLang="en-US" baseline="-25000" dirty="0" smtClean="0">
                <a:solidFill>
                  <a:srgbClr val="C00000"/>
                </a:solidFill>
              </a:rPr>
              <a:t>丙</a:t>
            </a:r>
            <a:r>
              <a:rPr lang="en-US" dirty="0" smtClean="0">
                <a:solidFill>
                  <a:srgbClr val="C00000"/>
                </a:solidFill>
              </a:rPr>
              <a:t>=G</a:t>
            </a:r>
            <a:r>
              <a:rPr lang="zh-CN" altLang="en-US" baseline="-25000" dirty="0" smtClean="0">
                <a:solidFill>
                  <a:srgbClr val="C00000"/>
                </a:solidFill>
              </a:rPr>
              <a:t>丙</a:t>
            </a:r>
            <a:r>
              <a:rPr lang="en-US" dirty="0" smtClean="0">
                <a:solidFill>
                  <a:srgbClr val="C00000"/>
                </a:solidFill>
              </a:rPr>
              <a:t>-F</a:t>
            </a:r>
            <a:r>
              <a:rPr lang="zh-CN" altLang="en-US" baseline="-25000" dirty="0" smtClean="0">
                <a:solidFill>
                  <a:srgbClr val="C00000"/>
                </a:solidFill>
              </a:rPr>
              <a:t>支</a:t>
            </a:r>
            <a:r>
              <a:rPr lang="en-US" dirty="0" smtClean="0">
                <a:solidFill>
                  <a:srgbClr val="C00000"/>
                </a:solidFill>
              </a:rPr>
              <a:t>,</a:t>
            </a:r>
            <a:r>
              <a:rPr lang="zh-CN" altLang="en-US" dirty="0" smtClean="0">
                <a:solidFill>
                  <a:srgbClr val="C00000"/>
                </a:solidFill>
              </a:rPr>
              <a:t>比较可知</a:t>
            </a:r>
            <a:r>
              <a:rPr lang="en-US" dirty="0" smtClean="0">
                <a:solidFill>
                  <a:srgbClr val="C00000"/>
                </a:solidFill>
              </a:rPr>
              <a:t>,F</a:t>
            </a:r>
            <a:r>
              <a:rPr lang="zh-CN" altLang="en-US" baseline="-25000" dirty="0" smtClean="0">
                <a:solidFill>
                  <a:srgbClr val="C00000"/>
                </a:solidFill>
              </a:rPr>
              <a:t>甲</a:t>
            </a:r>
            <a:r>
              <a:rPr lang="en-US" dirty="0" smtClean="0">
                <a:solidFill>
                  <a:srgbClr val="C00000"/>
                </a:solidFill>
              </a:rPr>
              <a:t>&gt;G</a:t>
            </a:r>
            <a:r>
              <a:rPr lang="zh-CN" altLang="en-US" baseline="-25000" dirty="0" smtClean="0">
                <a:solidFill>
                  <a:srgbClr val="C00000"/>
                </a:solidFill>
              </a:rPr>
              <a:t>甲</a:t>
            </a:r>
            <a:r>
              <a:rPr lang="en-US" dirty="0" smtClean="0">
                <a:solidFill>
                  <a:srgbClr val="C00000"/>
                </a:solidFill>
              </a:rPr>
              <a:t>,F</a:t>
            </a:r>
            <a:r>
              <a:rPr lang="zh-CN" altLang="en-US" baseline="-25000" dirty="0" smtClean="0">
                <a:solidFill>
                  <a:srgbClr val="C00000"/>
                </a:solidFill>
              </a:rPr>
              <a:t>乙</a:t>
            </a:r>
            <a:r>
              <a:rPr lang="en-US" dirty="0" smtClean="0">
                <a:solidFill>
                  <a:srgbClr val="C00000"/>
                </a:solidFill>
              </a:rPr>
              <a:t>=G</a:t>
            </a:r>
            <a:r>
              <a:rPr lang="zh-CN" altLang="en-US" baseline="-25000" dirty="0" smtClean="0">
                <a:solidFill>
                  <a:srgbClr val="C00000"/>
                </a:solidFill>
              </a:rPr>
              <a:t>乙</a:t>
            </a:r>
            <a:r>
              <a:rPr lang="en-US" dirty="0" smtClean="0">
                <a:solidFill>
                  <a:srgbClr val="C00000"/>
                </a:solidFill>
              </a:rPr>
              <a:t>,F</a:t>
            </a:r>
            <a:r>
              <a:rPr lang="zh-CN" altLang="en-US" baseline="-25000" dirty="0" smtClean="0">
                <a:solidFill>
                  <a:srgbClr val="C00000"/>
                </a:solidFill>
              </a:rPr>
              <a:t>丙</a:t>
            </a:r>
            <a:r>
              <a:rPr lang="en-US" dirty="0" smtClean="0">
                <a:solidFill>
                  <a:srgbClr val="C00000"/>
                </a:solidFill>
              </a:rPr>
              <a:t>&lt;G</a:t>
            </a:r>
            <a:r>
              <a:rPr lang="zh-CN" altLang="en-US" baseline="-25000" dirty="0" smtClean="0">
                <a:solidFill>
                  <a:srgbClr val="C00000"/>
                </a:solidFill>
              </a:rPr>
              <a:t>丙</a:t>
            </a:r>
            <a:r>
              <a:rPr lang="en-US" dirty="0" smtClean="0">
                <a:solidFill>
                  <a:srgbClr val="C00000"/>
                </a:solidFill>
              </a:rPr>
              <a:t>,</a:t>
            </a:r>
            <a:r>
              <a:rPr lang="zh-CN" altLang="en-US" dirty="0" smtClean="0">
                <a:solidFill>
                  <a:srgbClr val="C00000"/>
                </a:solidFill>
              </a:rPr>
              <a:t>故</a:t>
            </a:r>
            <a:r>
              <a:rPr lang="en-US" dirty="0" smtClean="0">
                <a:solidFill>
                  <a:srgbClr val="C00000"/>
                </a:solidFill>
              </a:rPr>
              <a:t>A</a:t>
            </a:r>
            <a:r>
              <a:rPr lang="zh-CN" altLang="en-US" dirty="0" smtClean="0">
                <a:solidFill>
                  <a:srgbClr val="C00000"/>
                </a:solidFill>
              </a:rPr>
              <a:t>正确</a:t>
            </a:r>
            <a:r>
              <a:rPr lang="en-US" dirty="0" smtClean="0">
                <a:solidFill>
                  <a:srgbClr val="C00000"/>
                </a:solidFill>
              </a:rPr>
              <a:t>,B</a:t>
            </a:r>
            <a:r>
              <a:rPr lang="zh-CN" altLang="en-US" dirty="0" smtClean="0">
                <a:solidFill>
                  <a:srgbClr val="C00000"/>
                </a:solidFill>
              </a:rPr>
              <a:t>错误。已知三个实心球体积相同</a:t>
            </a:r>
            <a:r>
              <a:rPr lang="en-US" dirty="0" smtClean="0">
                <a:solidFill>
                  <a:srgbClr val="C00000"/>
                </a:solidFill>
              </a:rPr>
              <a:t>,</a:t>
            </a:r>
            <a:r>
              <a:rPr lang="zh-CN" altLang="en-US" dirty="0" smtClean="0">
                <a:solidFill>
                  <a:srgbClr val="C00000"/>
                </a:solidFill>
              </a:rPr>
              <a:t>由于三个球浸没在同种液体中</a:t>
            </a:r>
            <a:r>
              <a:rPr lang="en-US" dirty="0" smtClean="0">
                <a:solidFill>
                  <a:srgbClr val="C00000"/>
                </a:solidFill>
              </a:rPr>
              <a:t>,</a:t>
            </a:r>
            <a:r>
              <a:rPr lang="zh-CN" altLang="en-US" dirty="0" smtClean="0">
                <a:solidFill>
                  <a:srgbClr val="C00000"/>
                </a:solidFill>
              </a:rPr>
              <a:t>则排开液体的体积相同</a:t>
            </a:r>
            <a:r>
              <a:rPr lang="en-US" dirty="0" smtClean="0">
                <a:solidFill>
                  <a:srgbClr val="C00000"/>
                </a:solidFill>
              </a:rPr>
              <a:t>,</a:t>
            </a:r>
            <a:r>
              <a:rPr lang="zh-CN" altLang="en-US" dirty="0" smtClean="0">
                <a:solidFill>
                  <a:srgbClr val="C00000"/>
                </a:solidFill>
              </a:rPr>
              <a:t>根据</a:t>
            </a:r>
            <a:r>
              <a:rPr lang="en-US" dirty="0" smtClean="0">
                <a:solidFill>
                  <a:srgbClr val="C00000"/>
                </a:solidFill>
              </a:rPr>
              <a:t>F</a:t>
            </a:r>
            <a:r>
              <a:rPr lang="zh-CN" altLang="en-US" baseline="-25000" dirty="0" smtClean="0">
                <a:solidFill>
                  <a:srgbClr val="C00000"/>
                </a:solidFill>
              </a:rPr>
              <a:t>浮</a:t>
            </a:r>
            <a:r>
              <a:rPr lang="en-US" dirty="0" smtClean="0">
                <a:solidFill>
                  <a:srgbClr val="C00000"/>
                </a:solidFill>
              </a:rPr>
              <a:t>=ρ</a:t>
            </a:r>
            <a:r>
              <a:rPr lang="zh-CN" altLang="en-US" baseline="-25000" dirty="0" smtClean="0">
                <a:solidFill>
                  <a:srgbClr val="C00000"/>
                </a:solidFill>
              </a:rPr>
              <a:t>液</a:t>
            </a:r>
            <a:r>
              <a:rPr lang="en-US" dirty="0" smtClean="0">
                <a:solidFill>
                  <a:srgbClr val="C00000"/>
                </a:solidFill>
              </a:rPr>
              <a:t>V</a:t>
            </a:r>
            <a:r>
              <a:rPr lang="zh-CN" altLang="en-US" baseline="-25000" dirty="0" smtClean="0">
                <a:solidFill>
                  <a:srgbClr val="C00000"/>
                </a:solidFill>
              </a:rPr>
              <a:t>排</a:t>
            </a:r>
            <a:r>
              <a:rPr lang="en-US" dirty="0" smtClean="0">
                <a:solidFill>
                  <a:srgbClr val="C00000"/>
                </a:solidFill>
              </a:rPr>
              <a:t>g</a:t>
            </a:r>
            <a:r>
              <a:rPr lang="zh-CN" altLang="en-US" dirty="0" smtClean="0">
                <a:solidFill>
                  <a:srgbClr val="C00000"/>
                </a:solidFill>
              </a:rPr>
              <a:t>可知</a:t>
            </a:r>
            <a:r>
              <a:rPr lang="en-US" dirty="0" smtClean="0">
                <a:solidFill>
                  <a:srgbClr val="C00000"/>
                </a:solidFill>
              </a:rPr>
              <a:t>,</a:t>
            </a:r>
            <a:r>
              <a:rPr lang="zh-CN" altLang="en-US" dirty="0" smtClean="0">
                <a:solidFill>
                  <a:srgbClr val="C00000"/>
                </a:solidFill>
              </a:rPr>
              <a:t>它们受到的浮力</a:t>
            </a:r>
            <a:r>
              <a:rPr lang="en-US" dirty="0" smtClean="0">
                <a:solidFill>
                  <a:srgbClr val="C00000"/>
                </a:solidFill>
              </a:rPr>
              <a:t>F</a:t>
            </a:r>
            <a:r>
              <a:rPr lang="zh-CN" altLang="en-US" baseline="-25000" dirty="0" smtClean="0">
                <a:solidFill>
                  <a:srgbClr val="C00000"/>
                </a:solidFill>
              </a:rPr>
              <a:t>甲</a:t>
            </a:r>
            <a:r>
              <a:rPr lang="en-US" dirty="0" smtClean="0">
                <a:solidFill>
                  <a:srgbClr val="C00000"/>
                </a:solidFill>
              </a:rPr>
              <a:t>=F</a:t>
            </a:r>
            <a:r>
              <a:rPr lang="zh-CN" altLang="en-US" baseline="-25000" dirty="0" smtClean="0">
                <a:solidFill>
                  <a:srgbClr val="C00000"/>
                </a:solidFill>
              </a:rPr>
              <a:t>乙</a:t>
            </a:r>
            <a:r>
              <a:rPr lang="en-US" dirty="0" smtClean="0">
                <a:solidFill>
                  <a:srgbClr val="C00000"/>
                </a:solidFill>
              </a:rPr>
              <a:t>=F</a:t>
            </a:r>
            <a:r>
              <a:rPr lang="zh-CN" altLang="en-US" baseline="-25000" dirty="0" smtClean="0">
                <a:solidFill>
                  <a:srgbClr val="C00000"/>
                </a:solidFill>
              </a:rPr>
              <a:t>丙</a:t>
            </a:r>
            <a:r>
              <a:rPr lang="zh-CN" altLang="en-US" dirty="0" smtClean="0">
                <a:solidFill>
                  <a:srgbClr val="C00000"/>
                </a:solidFill>
              </a:rPr>
              <a:t>；所以三个球的重力关系为</a:t>
            </a:r>
            <a:r>
              <a:rPr lang="en-US" dirty="0" smtClean="0">
                <a:solidFill>
                  <a:srgbClr val="C00000"/>
                </a:solidFill>
              </a:rPr>
              <a:t>G</a:t>
            </a:r>
            <a:r>
              <a:rPr lang="zh-CN" altLang="en-US" baseline="-25000" dirty="0" smtClean="0">
                <a:solidFill>
                  <a:srgbClr val="C00000"/>
                </a:solidFill>
              </a:rPr>
              <a:t>甲</a:t>
            </a:r>
            <a:r>
              <a:rPr lang="en-US" dirty="0" smtClean="0">
                <a:solidFill>
                  <a:srgbClr val="C00000"/>
                </a:solidFill>
              </a:rPr>
              <a:t>&lt;G</a:t>
            </a:r>
            <a:r>
              <a:rPr lang="zh-CN" altLang="en-US" baseline="-25000" dirty="0" smtClean="0">
                <a:solidFill>
                  <a:srgbClr val="C00000"/>
                </a:solidFill>
              </a:rPr>
              <a:t>乙</a:t>
            </a:r>
            <a:r>
              <a:rPr lang="en-US" dirty="0" smtClean="0">
                <a:solidFill>
                  <a:srgbClr val="C00000"/>
                </a:solidFill>
              </a:rPr>
              <a:t>&lt;G</a:t>
            </a:r>
            <a:r>
              <a:rPr lang="zh-CN" altLang="en-US" baseline="-25000" dirty="0" smtClean="0">
                <a:solidFill>
                  <a:srgbClr val="C00000"/>
                </a:solidFill>
              </a:rPr>
              <a:t>丙</a:t>
            </a:r>
            <a:r>
              <a:rPr lang="zh-CN" altLang="en-US" dirty="0" smtClean="0">
                <a:solidFill>
                  <a:srgbClr val="C00000"/>
                </a:solidFill>
              </a:rPr>
              <a:t>；根据</a:t>
            </a:r>
            <a:r>
              <a:rPr lang="en-US" dirty="0" smtClean="0">
                <a:solidFill>
                  <a:srgbClr val="C00000"/>
                </a:solidFill>
              </a:rPr>
              <a:t>m=       </a:t>
            </a:r>
            <a:r>
              <a:rPr lang="zh-CN" altLang="en-US" dirty="0" smtClean="0">
                <a:solidFill>
                  <a:srgbClr val="C00000"/>
                </a:solidFill>
              </a:rPr>
              <a:t>可知</a:t>
            </a:r>
            <a:r>
              <a:rPr lang="en-US" dirty="0" smtClean="0">
                <a:solidFill>
                  <a:srgbClr val="C00000"/>
                </a:solidFill>
              </a:rPr>
              <a:t>,</a:t>
            </a:r>
            <a:r>
              <a:rPr lang="zh-CN" altLang="en-US" dirty="0" smtClean="0">
                <a:solidFill>
                  <a:srgbClr val="C00000"/>
                </a:solidFill>
              </a:rPr>
              <a:t>三个球的质量关系为</a:t>
            </a:r>
            <a:r>
              <a:rPr lang="en-US" dirty="0" smtClean="0">
                <a:solidFill>
                  <a:srgbClr val="C00000"/>
                </a:solidFill>
              </a:rPr>
              <a:t>m</a:t>
            </a:r>
            <a:r>
              <a:rPr lang="zh-CN" altLang="en-US" baseline="-25000" dirty="0" smtClean="0">
                <a:solidFill>
                  <a:srgbClr val="C00000"/>
                </a:solidFill>
              </a:rPr>
              <a:t>甲</a:t>
            </a:r>
            <a:r>
              <a:rPr lang="en-US" dirty="0" smtClean="0">
                <a:solidFill>
                  <a:srgbClr val="C00000"/>
                </a:solidFill>
              </a:rPr>
              <a:t>&lt;m</a:t>
            </a:r>
            <a:r>
              <a:rPr lang="zh-CN" altLang="en-US" baseline="-25000" dirty="0" smtClean="0">
                <a:solidFill>
                  <a:srgbClr val="C00000"/>
                </a:solidFill>
              </a:rPr>
              <a:t>乙</a:t>
            </a:r>
            <a:r>
              <a:rPr lang="en-US" dirty="0" smtClean="0">
                <a:solidFill>
                  <a:srgbClr val="C00000"/>
                </a:solidFill>
              </a:rPr>
              <a:t>&lt;m</a:t>
            </a:r>
            <a:r>
              <a:rPr lang="zh-CN" altLang="en-US" baseline="-25000" dirty="0" smtClean="0">
                <a:solidFill>
                  <a:srgbClr val="C00000"/>
                </a:solidFill>
              </a:rPr>
              <a:t>丙</a:t>
            </a:r>
            <a:r>
              <a:rPr lang="zh-CN" altLang="en-US" dirty="0" smtClean="0">
                <a:solidFill>
                  <a:srgbClr val="C00000"/>
                </a:solidFill>
              </a:rPr>
              <a:t>；已知三个球的体积相同</a:t>
            </a:r>
            <a:r>
              <a:rPr lang="en-US" dirty="0" smtClean="0">
                <a:solidFill>
                  <a:srgbClr val="C00000"/>
                </a:solidFill>
              </a:rPr>
              <a:t>,</a:t>
            </a:r>
            <a:r>
              <a:rPr lang="zh-CN" altLang="en-US" dirty="0" smtClean="0">
                <a:solidFill>
                  <a:srgbClr val="C00000"/>
                </a:solidFill>
              </a:rPr>
              <a:t>根据</a:t>
            </a:r>
            <a:r>
              <a:rPr lang="en-US" dirty="0" smtClean="0">
                <a:solidFill>
                  <a:srgbClr val="C00000"/>
                </a:solidFill>
              </a:rPr>
              <a:t>ρ=    </a:t>
            </a:r>
            <a:r>
              <a:rPr lang="zh-CN" altLang="en-US" dirty="0" smtClean="0">
                <a:solidFill>
                  <a:srgbClr val="C00000"/>
                </a:solidFill>
              </a:rPr>
              <a:t>可知</a:t>
            </a:r>
            <a:r>
              <a:rPr lang="en-US" dirty="0" smtClean="0">
                <a:solidFill>
                  <a:srgbClr val="C00000"/>
                </a:solidFill>
              </a:rPr>
              <a:t>,</a:t>
            </a:r>
            <a:r>
              <a:rPr lang="zh-CN" altLang="en-US" dirty="0" smtClean="0">
                <a:solidFill>
                  <a:srgbClr val="C00000"/>
                </a:solidFill>
              </a:rPr>
              <a:t>三个球的密度关系为</a:t>
            </a:r>
            <a:r>
              <a:rPr lang="en-US" dirty="0" smtClean="0">
                <a:solidFill>
                  <a:srgbClr val="C00000"/>
                </a:solidFill>
              </a:rPr>
              <a:t>ρ</a:t>
            </a:r>
            <a:r>
              <a:rPr lang="zh-CN" altLang="en-US" baseline="-25000" dirty="0" smtClean="0">
                <a:solidFill>
                  <a:srgbClr val="C00000"/>
                </a:solidFill>
              </a:rPr>
              <a:t>甲</a:t>
            </a:r>
            <a:r>
              <a:rPr lang="en-US" dirty="0" smtClean="0">
                <a:solidFill>
                  <a:srgbClr val="C00000"/>
                </a:solidFill>
              </a:rPr>
              <a:t>&lt;ρ</a:t>
            </a:r>
            <a:r>
              <a:rPr lang="zh-CN" altLang="en-US" baseline="-25000" dirty="0" smtClean="0">
                <a:solidFill>
                  <a:srgbClr val="C00000"/>
                </a:solidFill>
              </a:rPr>
              <a:t>乙</a:t>
            </a:r>
            <a:r>
              <a:rPr lang="en-US" dirty="0" smtClean="0">
                <a:solidFill>
                  <a:srgbClr val="C00000"/>
                </a:solidFill>
              </a:rPr>
              <a:t>&lt;ρ</a:t>
            </a:r>
            <a:r>
              <a:rPr lang="zh-CN" altLang="en-US" baseline="-25000" dirty="0" smtClean="0">
                <a:solidFill>
                  <a:srgbClr val="C00000"/>
                </a:solidFill>
              </a:rPr>
              <a:t>丙</a:t>
            </a:r>
            <a:r>
              <a:rPr lang="zh-CN" altLang="en-US" dirty="0" smtClean="0">
                <a:solidFill>
                  <a:srgbClr val="C00000"/>
                </a:solidFill>
              </a:rPr>
              <a:t>；故</a:t>
            </a:r>
            <a:r>
              <a:rPr lang="en-US" dirty="0" smtClean="0">
                <a:solidFill>
                  <a:srgbClr val="C00000"/>
                </a:solidFill>
              </a:rPr>
              <a:t>C</a:t>
            </a:r>
            <a:r>
              <a:rPr lang="zh-CN" altLang="en-US" dirty="0" smtClean="0">
                <a:solidFill>
                  <a:srgbClr val="C00000"/>
                </a:solidFill>
              </a:rPr>
              <a:t>正确</a:t>
            </a:r>
            <a:r>
              <a:rPr lang="en-US" dirty="0" smtClean="0">
                <a:solidFill>
                  <a:srgbClr val="C00000"/>
                </a:solidFill>
              </a:rPr>
              <a:t>,D</a:t>
            </a:r>
            <a:r>
              <a:rPr lang="zh-CN" altLang="en-US" dirty="0" smtClean="0">
                <a:solidFill>
                  <a:srgbClr val="C00000"/>
                </a:solidFill>
              </a:rPr>
              <a:t>错误。</a:t>
            </a:r>
          </a:p>
        </p:txBody>
      </p:sp>
      <p:graphicFrame>
        <p:nvGraphicFramePr>
          <p:cNvPr id="107525" name="Object 5"/>
          <p:cNvGraphicFramePr>
            <a:graphicFrameLocks noChangeAspect="1"/>
          </p:cNvGraphicFramePr>
          <p:nvPr/>
        </p:nvGraphicFramePr>
        <p:xfrm>
          <a:off x="6129448" y="3131592"/>
          <a:ext cx="387350" cy="561975"/>
        </p:xfrm>
        <a:graphic>
          <a:graphicData uri="http://schemas.openxmlformats.org/presentationml/2006/ole">
            <mc:AlternateContent xmlns:mc="http://schemas.openxmlformats.org/markup-compatibility/2006">
              <mc:Choice xmlns:v="urn:schemas-microsoft-com:vml" Requires="v">
                <p:oleObj spid="_x0000_s107527" name="文档" r:id="rId4" imgW="411480" imgH="594360" progId="Office12.wps.Document.8">
                  <p:embed/>
                </p:oleObj>
              </mc:Choice>
              <mc:Fallback>
                <p:oleObj name="文档" r:id="rId4" imgW="411480" imgH="594360" progId="Office12.wps.Document.8">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29448" y="3131592"/>
                        <a:ext cx="38735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7526" name="Object 6"/>
          <p:cNvGraphicFramePr>
            <a:graphicFrameLocks noChangeAspect="1"/>
          </p:cNvGraphicFramePr>
          <p:nvPr/>
        </p:nvGraphicFramePr>
        <p:xfrm>
          <a:off x="5968233" y="3738507"/>
          <a:ext cx="509588" cy="554038"/>
        </p:xfrm>
        <a:graphic>
          <a:graphicData uri="http://schemas.openxmlformats.org/presentationml/2006/ole">
            <mc:AlternateContent xmlns:mc="http://schemas.openxmlformats.org/markup-compatibility/2006">
              <mc:Choice xmlns:v="urn:schemas-microsoft-com:vml" Requires="v">
                <p:oleObj spid="_x0000_s107528" name="文档" r:id="rId7" imgW="542849" imgH="594360" progId="Office12.wps.Document.8">
                  <p:embed/>
                </p:oleObj>
              </mc:Choice>
              <mc:Fallback>
                <p:oleObj name="文档" r:id="rId7" imgW="542849" imgH="594360" progId="Office12.wps.Document.8">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68233" y="3738507"/>
                        <a:ext cx="509588"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7524">
                                            <p:txEl>
                                              <p:pRg st="0" end="0"/>
                                            </p:txEl>
                                          </p:spTgt>
                                        </p:tgtEl>
                                        <p:attrNameLst>
                                          <p:attrName>style.visibility</p:attrName>
                                        </p:attrNameLst>
                                      </p:cBhvr>
                                      <p:to>
                                        <p:strVal val="visible"/>
                                      </p:to>
                                    </p:set>
                                    <p:animEffect transition="in" filter="fade">
                                      <p:cBhvr>
                                        <p:cTn id="7" dur="500"/>
                                        <p:tgtEl>
                                          <p:spTgt spid="10752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7524">
                                            <p:txEl>
                                              <p:pRg st="1" end="1"/>
                                            </p:txEl>
                                          </p:spTgt>
                                        </p:tgtEl>
                                        <p:attrNameLst>
                                          <p:attrName>style.visibility</p:attrName>
                                        </p:attrNameLst>
                                      </p:cBhvr>
                                      <p:to>
                                        <p:strVal val="visible"/>
                                      </p:to>
                                    </p:set>
                                    <p:animEffect transition="in" filter="fade">
                                      <p:cBhvr>
                                        <p:cTn id="12" dur="500"/>
                                        <p:tgtEl>
                                          <p:spTgt spid="107524">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07525"/>
                                        </p:tgtEl>
                                        <p:attrNameLst>
                                          <p:attrName>style.visibility</p:attrName>
                                        </p:attrNameLst>
                                      </p:cBhvr>
                                      <p:to>
                                        <p:strVal val="visible"/>
                                      </p:to>
                                    </p:set>
                                    <p:animEffect transition="in" filter="fade">
                                      <p:cBhvr>
                                        <p:cTn id="15" dur="500"/>
                                        <p:tgtEl>
                                          <p:spTgt spid="107525"/>
                                        </p:tgtEl>
                                      </p:cBhvr>
                                    </p:animEffect>
                                  </p:childTnLst>
                                </p:cTn>
                              </p:par>
                              <p:par>
                                <p:cTn id="16" presetID="10" presetClass="entr" presetSubtype="0" fill="hold" nodeType="withEffect">
                                  <p:stCondLst>
                                    <p:cond delay="0"/>
                                  </p:stCondLst>
                                  <p:childTnLst>
                                    <p:set>
                                      <p:cBhvr>
                                        <p:cTn id="17" dur="1" fill="hold">
                                          <p:stCondLst>
                                            <p:cond delay="0"/>
                                          </p:stCondLst>
                                        </p:cTn>
                                        <p:tgtEl>
                                          <p:spTgt spid="107526"/>
                                        </p:tgtEl>
                                        <p:attrNameLst>
                                          <p:attrName>style.visibility</p:attrName>
                                        </p:attrNameLst>
                                      </p:cBhvr>
                                      <p:to>
                                        <p:strVal val="visible"/>
                                      </p:to>
                                    </p:set>
                                    <p:animEffect transition="in" filter="fade">
                                      <p:cBhvr>
                                        <p:cTn id="18" dur="500"/>
                                        <p:tgtEl>
                                          <p:spTgt spid="1075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7774992" cy="1319198"/>
          </a:xfrm>
          <a:prstGeom prst="rect">
            <a:avLst/>
          </a:prstGeom>
          <a:noFill/>
        </p:spPr>
        <p:txBody>
          <a:bodyPr wrap="square" lIns="36000" tIns="36000" rIns="36000" bIns="36000" rtlCol="0">
            <a:spAutoFit/>
          </a:bodyPr>
          <a:lstStyle/>
          <a:p>
            <a:pPr algn="just">
              <a:lnSpc>
                <a:spcPct val="150000"/>
              </a:lnSpc>
            </a:pPr>
            <a:r>
              <a:rPr lang="en-US" b="1" dirty="0" smtClean="0"/>
              <a:t>8.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怀化</a:t>
            </a:r>
            <a:r>
              <a:rPr lang="en-US" altLang="zh-CN" dirty="0" smtClean="0">
                <a:solidFill>
                  <a:srgbClr val="409E8A"/>
                </a:solidFill>
              </a:rPr>
              <a:t>】</a:t>
            </a:r>
            <a:r>
              <a:rPr lang="zh-CN" altLang="en-US" dirty="0" smtClean="0"/>
              <a:t>在平静的池水中漂浮着一个木球，木球的体积为</a:t>
            </a:r>
            <a:r>
              <a:rPr lang="en-US" dirty="0" smtClean="0"/>
              <a:t>4 dm</a:t>
            </a:r>
            <a:r>
              <a:rPr lang="en-US" baseline="30000" dirty="0" smtClean="0"/>
              <a:t>3</a:t>
            </a:r>
            <a:r>
              <a:rPr lang="zh-CN" altLang="en-US" dirty="0" smtClean="0"/>
              <a:t>，露出水面的体积为总体积的</a:t>
            </a:r>
            <a:r>
              <a:rPr lang="en-US" dirty="0" smtClean="0"/>
              <a:t>    </a:t>
            </a:r>
            <a:r>
              <a:rPr lang="zh-CN" altLang="en-US" dirty="0" smtClean="0"/>
              <a:t>，那么木球受到的浮力为</a:t>
            </a:r>
            <a:r>
              <a:rPr lang="zh-CN" altLang="en-US" u="sng" dirty="0" smtClean="0"/>
              <a:t>　　　　</a:t>
            </a:r>
            <a:r>
              <a:rPr lang="en-US" dirty="0" smtClean="0"/>
              <a:t>N</a:t>
            </a:r>
            <a:r>
              <a:rPr lang="zh-CN" altLang="en-US" dirty="0" smtClean="0"/>
              <a:t>，木球的密度为</a:t>
            </a:r>
            <a:r>
              <a:rPr lang="zh-CN" altLang="en-US" u="sng" dirty="0" smtClean="0"/>
              <a:t>　      　　　</a:t>
            </a:r>
            <a:r>
              <a:rPr lang="en-US" dirty="0" smtClean="0"/>
              <a:t>kg/m</a:t>
            </a:r>
            <a:r>
              <a:rPr lang="en-US" baseline="30000" dirty="0" smtClean="0"/>
              <a:t>3</a:t>
            </a:r>
            <a:r>
              <a:rPr lang="zh-CN" altLang="en-US" dirty="0" smtClean="0"/>
              <a:t>。（</a:t>
            </a:r>
            <a:r>
              <a:rPr lang="en-US" dirty="0" smtClean="0"/>
              <a:t>g</a:t>
            </a:r>
            <a:r>
              <a:rPr lang="zh-CN" altLang="en-US" dirty="0" smtClean="0"/>
              <a:t>取</a:t>
            </a:r>
            <a:r>
              <a:rPr lang="en-US" dirty="0" smtClean="0"/>
              <a:t>10 N/kg</a:t>
            </a:r>
            <a:r>
              <a:rPr lang="zh-CN" altLang="en-US" dirty="0" smtClean="0"/>
              <a:t>）</a:t>
            </a:r>
            <a:r>
              <a:rPr lang="en-US" dirty="0" smtClean="0"/>
              <a:t> </a:t>
            </a:r>
            <a:endParaRPr lang="zh-CN" altLang="en-US" dirty="0"/>
          </a:p>
        </p:txBody>
      </p:sp>
      <p:sp>
        <p:nvSpPr>
          <p:cNvPr id="9" name="矩形 8"/>
          <p:cNvSpPr/>
          <p:nvPr/>
        </p:nvSpPr>
        <p:spPr>
          <a:xfrm>
            <a:off x="6571206" y="813665"/>
            <a:ext cx="470000" cy="369332"/>
          </a:xfrm>
          <a:prstGeom prst="rect">
            <a:avLst/>
          </a:prstGeom>
        </p:spPr>
        <p:txBody>
          <a:bodyPr wrap="none">
            <a:spAutoFit/>
          </a:bodyPr>
          <a:lstStyle/>
          <a:p>
            <a:r>
              <a:rPr lang="en-US" b="1" dirty="0" smtClean="0">
                <a:solidFill>
                  <a:srgbClr val="C00000"/>
                </a:solidFill>
              </a:rPr>
              <a:t>30</a:t>
            </a:r>
            <a:endParaRPr lang="zh-CN" altLang="en-US" b="1" dirty="0">
              <a:solidFill>
                <a:srgbClr val="C00000"/>
              </a:solidFill>
            </a:endParaRPr>
          </a:p>
        </p:txBody>
      </p:sp>
      <p:sp>
        <p:nvSpPr>
          <p:cNvPr id="14" name="矩形 13"/>
          <p:cNvSpPr/>
          <p:nvPr/>
        </p:nvSpPr>
        <p:spPr>
          <a:xfrm>
            <a:off x="1419480" y="1178394"/>
            <a:ext cx="1234633" cy="369332"/>
          </a:xfrm>
          <a:prstGeom prst="rect">
            <a:avLst/>
          </a:prstGeom>
        </p:spPr>
        <p:txBody>
          <a:bodyPr wrap="none">
            <a:spAutoFit/>
          </a:bodyPr>
          <a:lstStyle/>
          <a:p>
            <a:r>
              <a:rPr lang="en-US" b="1" dirty="0" smtClean="0">
                <a:solidFill>
                  <a:srgbClr val="C00000"/>
                </a:solidFill>
              </a:rPr>
              <a:t>0.75×10</a:t>
            </a:r>
            <a:r>
              <a:rPr lang="en-US" b="1" baseline="30000" dirty="0" smtClean="0">
                <a:solidFill>
                  <a:srgbClr val="C00000"/>
                </a:solidFill>
              </a:rPr>
              <a:t>3</a:t>
            </a:r>
            <a:endParaRPr lang="zh-CN" altLang="en-US" b="1" dirty="0">
              <a:solidFill>
                <a:srgbClr val="C00000"/>
              </a:solidFill>
            </a:endParaRPr>
          </a:p>
        </p:txBody>
      </p:sp>
      <p:graphicFrame>
        <p:nvGraphicFramePr>
          <p:cNvPr id="117761" name="Object 1"/>
          <p:cNvGraphicFramePr>
            <a:graphicFrameLocks noChangeAspect="1"/>
          </p:cNvGraphicFramePr>
          <p:nvPr/>
        </p:nvGraphicFramePr>
        <p:xfrm>
          <a:off x="3445853" y="720480"/>
          <a:ext cx="307975" cy="588963"/>
        </p:xfrm>
        <a:graphic>
          <a:graphicData uri="http://schemas.openxmlformats.org/presentationml/2006/ole">
            <mc:AlternateContent xmlns:mc="http://schemas.openxmlformats.org/markup-compatibility/2006">
              <mc:Choice xmlns:v="urn:schemas-microsoft-com:vml" Requires="v">
                <p:oleObj spid="_x0000_s117762" name="文档" r:id="rId4" imgW="314858" imgH="594360" progId="Office12.wps.Document.8">
                  <p:embed/>
                </p:oleObj>
              </mc:Choice>
              <mc:Fallback>
                <p:oleObj name="文档" r:id="rId4" imgW="314858" imgH="594360"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45853" y="720480"/>
                        <a:ext cx="307975"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5" name="矩形 14"/>
          <p:cNvSpPr/>
          <p:nvPr/>
        </p:nvSpPr>
        <p:spPr>
          <a:xfrm>
            <a:off x="844061" y="254469"/>
            <a:ext cx="7851531" cy="2536400"/>
          </a:xfrm>
          <a:prstGeom prst="rect">
            <a:avLst/>
          </a:prstGeom>
        </p:spPr>
        <p:txBody>
          <a:bodyPr wrap="square">
            <a:spAutoFit/>
          </a:bodyPr>
          <a:lstStyle/>
          <a:p>
            <a:pPr algn="just">
              <a:lnSpc>
                <a:spcPct val="150000"/>
              </a:lnSpc>
            </a:pPr>
            <a:r>
              <a:rPr lang="en-US" b="1" dirty="0" smtClean="0"/>
              <a:t>9.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德州</a:t>
            </a:r>
            <a:r>
              <a:rPr lang="en-US" altLang="zh-CN" dirty="0" smtClean="0">
                <a:solidFill>
                  <a:srgbClr val="409E8A"/>
                </a:solidFill>
              </a:rPr>
              <a:t>】</a:t>
            </a:r>
            <a:r>
              <a:rPr lang="zh-CN" altLang="en-US" dirty="0" smtClean="0"/>
              <a:t>在木棒的一端缠绕一些铜丝制成两个完全相同的简易“密度计”，现将它们分别放入盛有不同液体的两个烧杯中，如图</a:t>
            </a:r>
            <a:r>
              <a:rPr lang="en-US" dirty="0" smtClean="0"/>
              <a:t>9-18</a:t>
            </a:r>
            <a:r>
              <a:rPr lang="zh-CN" altLang="en-US" dirty="0" smtClean="0"/>
              <a:t>所示，当它们竖直静止在液体中时，液面高度相同。从观察到的</a:t>
            </a:r>
            <a:r>
              <a:rPr lang="zh-CN" altLang="en-US" smtClean="0"/>
              <a:t>现象可以判断：两个简易“密度计”所受浮力</a:t>
            </a:r>
            <a:r>
              <a:rPr lang="en-US" smtClean="0"/>
              <a:t>F</a:t>
            </a:r>
            <a:r>
              <a:rPr lang="zh-CN" altLang="en-US" baseline="-25000" smtClean="0"/>
              <a:t>甲</a:t>
            </a:r>
            <a:r>
              <a:rPr lang="zh-CN" altLang="en-US" u="sng" smtClean="0"/>
              <a:t>　　　</a:t>
            </a:r>
            <a:r>
              <a:rPr lang="en-US" smtClean="0"/>
              <a:t>F</a:t>
            </a:r>
            <a:r>
              <a:rPr lang="zh-CN" altLang="en-US" baseline="-25000" smtClean="0"/>
              <a:t>乙</a:t>
            </a:r>
            <a:r>
              <a:rPr lang="zh-CN" altLang="en-US" smtClean="0"/>
              <a:t>、两杯液体的密度</a:t>
            </a:r>
            <a:r>
              <a:rPr lang="en-US" smtClean="0"/>
              <a:t>ρ</a:t>
            </a:r>
            <a:r>
              <a:rPr lang="zh-CN" altLang="en-US" baseline="-25000" smtClean="0"/>
              <a:t>甲</a:t>
            </a:r>
            <a:r>
              <a:rPr lang="zh-CN" altLang="en-US" u="sng" smtClean="0"/>
              <a:t>　</a:t>
            </a:r>
            <a:r>
              <a:rPr lang="zh-CN" altLang="en-US" u="sng" dirty="0" smtClean="0"/>
              <a:t>　　</a:t>
            </a:r>
            <a:r>
              <a:rPr lang="en-US" dirty="0" smtClean="0"/>
              <a:t>ρ</a:t>
            </a:r>
            <a:r>
              <a:rPr lang="zh-CN" altLang="en-US" baseline="-25000" dirty="0" smtClean="0"/>
              <a:t>乙</a:t>
            </a:r>
            <a:r>
              <a:rPr lang="zh-CN" altLang="en-US" dirty="0" smtClean="0"/>
              <a:t>、两个烧杯底部所受液体的压强</a:t>
            </a:r>
            <a:r>
              <a:rPr lang="en-US" dirty="0" smtClean="0"/>
              <a:t>p</a:t>
            </a:r>
            <a:r>
              <a:rPr lang="zh-CN" altLang="en-US" baseline="-25000" dirty="0" smtClean="0"/>
              <a:t>甲</a:t>
            </a:r>
            <a:r>
              <a:rPr lang="zh-CN" altLang="en-US" u="sng" dirty="0" smtClean="0"/>
              <a:t>　　　　</a:t>
            </a:r>
            <a:r>
              <a:rPr lang="en-US" dirty="0" smtClean="0"/>
              <a:t>p</a:t>
            </a:r>
            <a:r>
              <a:rPr lang="zh-CN" altLang="en-US" baseline="-25000" dirty="0" smtClean="0"/>
              <a:t>乙</a:t>
            </a:r>
            <a:r>
              <a:rPr lang="zh-CN" altLang="en-US" dirty="0" smtClean="0"/>
              <a:t>。（均选填“大于”“小于”或“等于”）</a:t>
            </a:r>
            <a:r>
              <a:rPr lang="en-US" dirty="0" smtClean="0"/>
              <a:t> </a:t>
            </a:r>
            <a:endParaRPr lang="zh-CN" altLang="en-US" dirty="0"/>
          </a:p>
        </p:txBody>
      </p:sp>
      <p:sp>
        <p:nvSpPr>
          <p:cNvPr id="16" name="矩形 15"/>
          <p:cNvSpPr/>
          <p:nvPr/>
        </p:nvSpPr>
        <p:spPr>
          <a:xfrm>
            <a:off x="4071344" y="1955692"/>
            <a:ext cx="646331" cy="369332"/>
          </a:xfrm>
          <a:prstGeom prst="rect">
            <a:avLst/>
          </a:prstGeom>
        </p:spPr>
        <p:txBody>
          <a:bodyPr wrap="none">
            <a:spAutoFit/>
          </a:bodyPr>
          <a:lstStyle/>
          <a:p>
            <a:r>
              <a:rPr lang="zh-CN" altLang="en-US" b="1" dirty="0" smtClean="0">
                <a:solidFill>
                  <a:srgbClr val="C00000"/>
                </a:solidFill>
              </a:rPr>
              <a:t>小于</a:t>
            </a:r>
            <a:endParaRPr lang="zh-CN" altLang="en-US" b="1" dirty="0">
              <a:solidFill>
                <a:srgbClr val="C00000"/>
              </a:solidFill>
            </a:endParaRPr>
          </a:p>
        </p:txBody>
      </p:sp>
      <p:sp>
        <p:nvSpPr>
          <p:cNvPr id="17" name="矩形 16"/>
          <p:cNvSpPr/>
          <p:nvPr/>
        </p:nvSpPr>
        <p:spPr>
          <a:xfrm>
            <a:off x="3786379" y="1545788"/>
            <a:ext cx="646331" cy="369332"/>
          </a:xfrm>
          <a:prstGeom prst="rect">
            <a:avLst/>
          </a:prstGeom>
        </p:spPr>
        <p:txBody>
          <a:bodyPr wrap="none">
            <a:spAutoFit/>
          </a:bodyPr>
          <a:lstStyle/>
          <a:p>
            <a:r>
              <a:rPr lang="zh-CN" altLang="en-US" b="1" dirty="0" smtClean="0">
                <a:solidFill>
                  <a:srgbClr val="C00000"/>
                </a:solidFill>
              </a:rPr>
              <a:t>等于</a:t>
            </a:r>
            <a:endParaRPr lang="zh-CN" altLang="en-US" b="1" dirty="0">
              <a:solidFill>
                <a:srgbClr val="C00000"/>
              </a:solidFill>
            </a:endParaRPr>
          </a:p>
        </p:txBody>
      </p:sp>
      <p:sp>
        <p:nvSpPr>
          <p:cNvPr id="18" name="矩形 17"/>
          <p:cNvSpPr/>
          <p:nvPr/>
        </p:nvSpPr>
        <p:spPr>
          <a:xfrm>
            <a:off x="6897441" y="1566809"/>
            <a:ext cx="646331" cy="369332"/>
          </a:xfrm>
          <a:prstGeom prst="rect">
            <a:avLst/>
          </a:prstGeom>
        </p:spPr>
        <p:txBody>
          <a:bodyPr wrap="none">
            <a:spAutoFit/>
          </a:bodyPr>
          <a:lstStyle/>
          <a:p>
            <a:r>
              <a:rPr lang="zh-CN" altLang="en-US" b="1" dirty="0" smtClean="0">
                <a:solidFill>
                  <a:srgbClr val="C00000"/>
                </a:solidFill>
              </a:rPr>
              <a:t>小于</a:t>
            </a:r>
            <a:endParaRPr lang="zh-CN" altLang="en-US" b="1" dirty="0">
              <a:solidFill>
                <a:srgbClr val="C00000"/>
              </a:solidFill>
            </a:endParaRPr>
          </a:p>
        </p:txBody>
      </p:sp>
      <p:pic>
        <p:nvPicPr>
          <p:cNvPr id="185347" name="Picture 3"/>
          <p:cNvPicPr>
            <a:picLocks noChangeAspect="1" noChangeArrowheads="1"/>
          </p:cNvPicPr>
          <p:nvPr/>
        </p:nvPicPr>
        <p:blipFill>
          <a:blip r:embed="rId2" cstate="print"/>
          <a:srcRect/>
          <a:stretch>
            <a:fillRect/>
          </a:stretch>
        </p:blipFill>
        <p:spPr bwMode="auto">
          <a:xfrm>
            <a:off x="3776664" y="2472193"/>
            <a:ext cx="1825850" cy="1574008"/>
          </a:xfrm>
          <a:prstGeom prst="rect">
            <a:avLst/>
          </a:prstGeom>
          <a:noFill/>
          <a:ln w="9525">
            <a:noFill/>
            <a:miter lim="800000"/>
            <a:headEnd/>
            <a:tailEnd/>
          </a:ln>
        </p:spPr>
      </p:pic>
      <p:sp>
        <p:nvSpPr>
          <p:cNvPr id="19" name="矩形 18"/>
          <p:cNvSpPr/>
          <p:nvPr/>
        </p:nvSpPr>
        <p:spPr>
          <a:xfrm>
            <a:off x="4378340" y="4115604"/>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9-18</a:t>
            </a:r>
            <a:endParaRPr lang="zh-CN" altLang="en-US" sz="1400" dirty="0" smtClean="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69917" y="264123"/>
            <a:ext cx="7941743" cy="2981192"/>
          </a:xfrm>
          <a:prstGeom prst="rect">
            <a:avLst/>
          </a:prstGeom>
          <a:noFill/>
        </p:spPr>
        <p:txBody>
          <a:bodyPr wrap="square" lIns="36000" tIns="36000" rIns="36000" bIns="36000" rtlCol="0">
            <a:spAutoFit/>
          </a:bodyPr>
          <a:lstStyle/>
          <a:p>
            <a:pPr algn="just">
              <a:lnSpc>
                <a:spcPct val="150000"/>
              </a:lnSpc>
            </a:pPr>
            <a:r>
              <a:rPr lang="en-US" b="1" dirty="0" smtClean="0"/>
              <a:t>10.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宁夏</a:t>
            </a:r>
            <a:r>
              <a:rPr lang="en-US" altLang="zh-CN" dirty="0" smtClean="0">
                <a:solidFill>
                  <a:srgbClr val="409E8A"/>
                </a:solidFill>
              </a:rPr>
              <a:t>】</a:t>
            </a:r>
            <a:r>
              <a:rPr lang="zh-CN" altLang="en-US" dirty="0" smtClean="0"/>
              <a:t>小红用弹簧测力计、铁圆柱体、两个同样的大烧杯做“探究影响浮力大小的因素”的实验，其实验步骤和弹簧测力计示数如图</a:t>
            </a:r>
            <a:r>
              <a:rPr lang="en-US" dirty="0" smtClean="0"/>
              <a:t>9-19</a:t>
            </a:r>
            <a:r>
              <a:rPr lang="zh-CN" altLang="en-US" dirty="0" smtClean="0"/>
              <a:t>所示。</a:t>
            </a:r>
          </a:p>
          <a:p>
            <a:pPr algn="just">
              <a:lnSpc>
                <a:spcPct val="150000"/>
              </a:lnSpc>
            </a:pPr>
            <a:r>
              <a:rPr lang="zh-CN" altLang="en-US" dirty="0" smtClean="0"/>
              <a:t>（</a:t>
            </a:r>
            <a:r>
              <a:rPr lang="en-US" dirty="0" smtClean="0"/>
              <a:t>1</a:t>
            </a:r>
            <a:r>
              <a:rPr lang="zh-CN" altLang="en-US" dirty="0" smtClean="0"/>
              <a:t>）由图可知：铁圆柱体浸没在水中所受浮力为</a:t>
            </a:r>
            <a:r>
              <a:rPr lang="zh-CN" altLang="en-US" u="sng" dirty="0" smtClean="0"/>
              <a:t>　　　　</a:t>
            </a:r>
            <a:r>
              <a:rPr lang="en-US" dirty="0" smtClean="0"/>
              <a:t>N</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）由图甲、乙、丁可探究的问题</a:t>
            </a:r>
            <a:endParaRPr lang="en-US" altLang="zh-CN" dirty="0" smtClean="0"/>
          </a:p>
          <a:p>
            <a:pPr algn="just">
              <a:lnSpc>
                <a:spcPct val="150000"/>
              </a:lnSpc>
            </a:pPr>
            <a:r>
              <a:rPr lang="zh-CN" altLang="en-US" dirty="0" smtClean="0"/>
              <a:t>是</a:t>
            </a:r>
            <a:r>
              <a:rPr lang="en-US" u="sng" dirty="0" smtClean="0"/>
              <a:t> </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3</a:t>
            </a:r>
            <a:r>
              <a:rPr lang="zh-CN" altLang="en-US" dirty="0" smtClean="0"/>
              <a:t>）由图甲、丁、戊可以得出的结论</a:t>
            </a:r>
            <a:endParaRPr lang="en-US" altLang="zh-CN" dirty="0" smtClean="0"/>
          </a:p>
          <a:p>
            <a:pPr algn="just">
              <a:lnSpc>
                <a:spcPct val="150000"/>
              </a:lnSpc>
            </a:pPr>
            <a:r>
              <a:rPr lang="zh-CN" altLang="en-US" dirty="0" smtClean="0"/>
              <a:t>是</a:t>
            </a:r>
            <a:r>
              <a:rPr lang="en-US" u="sng" dirty="0" smtClean="0"/>
              <a:t> </a:t>
            </a:r>
            <a:r>
              <a:rPr lang="zh-CN" altLang="en-US" u="sng" dirty="0" smtClean="0"/>
              <a:t>　                                                        </a:t>
            </a:r>
            <a:r>
              <a:rPr lang="zh-CN" altLang="en-US" dirty="0" smtClean="0"/>
              <a:t>。</a:t>
            </a:r>
            <a:r>
              <a:rPr lang="en-US" dirty="0" smtClean="0"/>
              <a:t> </a:t>
            </a:r>
            <a:endParaRPr lang="zh-CN" altLang="en-US" dirty="0" smtClean="0"/>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6115408" y="1053519"/>
            <a:ext cx="662013"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4</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3" name="20WLZT1817.EPS" descr="id:2147501772;FounderCES"/>
          <p:cNvPicPr/>
          <p:nvPr/>
        </p:nvPicPr>
        <p:blipFill>
          <a:blip r:embed="rId2" cstate="print"/>
          <a:stretch>
            <a:fillRect/>
          </a:stretch>
        </p:blipFill>
        <p:spPr>
          <a:xfrm>
            <a:off x="5735522" y="2406407"/>
            <a:ext cx="3061101" cy="1496433"/>
          </a:xfrm>
          <a:prstGeom prst="rect">
            <a:avLst/>
          </a:prstGeom>
        </p:spPr>
      </p:pic>
      <p:sp>
        <p:nvSpPr>
          <p:cNvPr id="15" name="矩形 14"/>
          <p:cNvSpPr/>
          <p:nvPr/>
        </p:nvSpPr>
        <p:spPr>
          <a:xfrm>
            <a:off x="6989910" y="4025515"/>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9-19</a:t>
            </a:r>
            <a:endParaRPr lang="zh-CN" altLang="en-US" sz="1400" dirty="0" smtClean="0"/>
          </a:p>
        </p:txBody>
      </p:sp>
      <p:sp>
        <p:nvSpPr>
          <p:cNvPr id="17" name="矩形 16"/>
          <p:cNvSpPr/>
          <p:nvPr/>
        </p:nvSpPr>
        <p:spPr>
          <a:xfrm>
            <a:off x="1031531" y="1935138"/>
            <a:ext cx="4570482" cy="369332"/>
          </a:xfrm>
          <a:prstGeom prst="rect">
            <a:avLst/>
          </a:prstGeom>
        </p:spPr>
        <p:txBody>
          <a:bodyPr wrap="none">
            <a:spAutoFit/>
          </a:bodyPr>
          <a:lstStyle/>
          <a:p>
            <a:r>
              <a:rPr lang="zh-CN" altLang="en-US" b="1" dirty="0" smtClean="0">
                <a:solidFill>
                  <a:srgbClr val="C00000"/>
                </a:solidFill>
              </a:rPr>
              <a:t>物体受到的浮力大小与排开液体体积的关系</a:t>
            </a:r>
            <a:endParaRPr lang="zh-CN" altLang="en-US" b="1" dirty="0">
              <a:solidFill>
                <a:srgbClr val="C00000"/>
              </a:solidFill>
            </a:endParaRPr>
          </a:p>
        </p:txBody>
      </p:sp>
      <p:sp>
        <p:nvSpPr>
          <p:cNvPr id="18" name="矩形 17"/>
          <p:cNvSpPr/>
          <p:nvPr/>
        </p:nvSpPr>
        <p:spPr>
          <a:xfrm>
            <a:off x="1035632" y="2754945"/>
            <a:ext cx="4108817" cy="369332"/>
          </a:xfrm>
          <a:prstGeom prst="rect">
            <a:avLst/>
          </a:prstGeom>
        </p:spPr>
        <p:txBody>
          <a:bodyPr wrap="none">
            <a:spAutoFit/>
          </a:bodyPr>
          <a:lstStyle/>
          <a:p>
            <a:r>
              <a:rPr lang="zh-CN" altLang="en-US" b="1" dirty="0" smtClean="0">
                <a:solidFill>
                  <a:srgbClr val="C00000"/>
                </a:solidFill>
              </a:rPr>
              <a:t>物体受到的浮力大小与液体的密度有关</a:t>
            </a:r>
            <a:endParaRPr lang="zh-CN" altLang="en-US" b="1" dirty="0">
              <a:solidFill>
                <a:srgbClr val="C00000"/>
              </a:solidFill>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 xmlns:a16="http://schemas.microsoft.com/office/drawing/2014/main" id="{513755DF-9709-473A-BB92-B4F2B780B634}"/>
              </a:ext>
            </a:extLst>
          </p:cNvPr>
          <p:cNvSpPr txBox="1"/>
          <p:nvPr/>
        </p:nvSpPr>
        <p:spPr>
          <a:xfrm>
            <a:off x="764931" y="663704"/>
            <a:ext cx="8084779" cy="2932268"/>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物体的浮沉条件：</a:t>
            </a:r>
            <a:r>
              <a:rPr lang="zh-CN" altLang="en-US" dirty="0" smtClean="0"/>
              <a:t>（通过二力大小来判断）</a:t>
            </a:r>
          </a:p>
          <a:p>
            <a:pPr algn="just">
              <a:lnSpc>
                <a:spcPct val="150000"/>
              </a:lnSpc>
            </a:pPr>
            <a:r>
              <a:rPr lang="zh-CN" altLang="en-US" dirty="0" smtClean="0"/>
              <a:t>（</a:t>
            </a:r>
            <a:r>
              <a:rPr lang="en-US" dirty="0" smtClean="0"/>
              <a:t>1</a:t>
            </a:r>
            <a:r>
              <a:rPr lang="zh-CN" altLang="en-US" dirty="0" smtClean="0"/>
              <a:t>）当物体停留在液面上，有一部分体积露出液面时，</a:t>
            </a:r>
            <a:r>
              <a:rPr lang="en-US" dirty="0" smtClean="0"/>
              <a:t>F</a:t>
            </a:r>
            <a:r>
              <a:rPr lang="zh-CN" altLang="en-US" baseline="-25000" dirty="0" smtClean="0"/>
              <a:t>浮</a:t>
            </a:r>
            <a:r>
              <a:rPr lang="zh-CN" altLang="en-US" u="sng" dirty="0" smtClean="0"/>
              <a:t>　　</a:t>
            </a:r>
            <a:r>
              <a:rPr lang="en-US" dirty="0" smtClean="0"/>
              <a:t>G</a:t>
            </a:r>
            <a:r>
              <a:rPr lang="zh-CN" altLang="en-US" dirty="0" smtClean="0"/>
              <a:t>，此时物体处于</a:t>
            </a:r>
            <a:r>
              <a:rPr lang="zh-CN" altLang="en-US" u="sng" dirty="0" smtClean="0"/>
              <a:t>　　　</a:t>
            </a:r>
            <a:r>
              <a:rPr lang="zh-CN" altLang="en-US" dirty="0" smtClean="0"/>
              <a:t>状态。</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）当物体完全浸没时：（均选填“上浮”“下沉”或“悬浮”）</a:t>
            </a:r>
          </a:p>
          <a:p>
            <a:pPr algn="just">
              <a:lnSpc>
                <a:spcPct val="150000"/>
              </a:lnSpc>
            </a:pPr>
            <a:r>
              <a:rPr lang="en-US" dirty="0" smtClean="0"/>
              <a:t>①F</a:t>
            </a:r>
            <a:r>
              <a:rPr lang="zh-CN" altLang="en-US" baseline="-25000" dirty="0" smtClean="0"/>
              <a:t>浮</a:t>
            </a:r>
            <a:r>
              <a:rPr lang="en-US" dirty="0" smtClean="0"/>
              <a:t>&lt;G</a:t>
            </a:r>
            <a:r>
              <a:rPr lang="zh-CN" altLang="en-US" dirty="0" smtClean="0"/>
              <a:t>，物体</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dirty="0" smtClean="0"/>
              <a:t>②F</a:t>
            </a:r>
            <a:r>
              <a:rPr lang="zh-CN" altLang="en-US" baseline="-25000" dirty="0" smtClean="0"/>
              <a:t>浮</a:t>
            </a:r>
            <a:r>
              <a:rPr lang="en-US" dirty="0" smtClean="0"/>
              <a:t>=G</a:t>
            </a:r>
            <a:r>
              <a:rPr lang="zh-CN" altLang="en-US" dirty="0" smtClean="0"/>
              <a:t>，物体</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dirty="0" smtClean="0"/>
              <a:t>③F</a:t>
            </a:r>
            <a:r>
              <a:rPr lang="zh-CN" altLang="en-US" baseline="-25000" dirty="0" smtClean="0"/>
              <a:t>浮</a:t>
            </a:r>
            <a:r>
              <a:rPr lang="en-US" dirty="0" smtClean="0"/>
              <a:t>&gt;G</a:t>
            </a:r>
            <a:r>
              <a:rPr lang="zh-CN" altLang="en-US" dirty="0" smtClean="0"/>
              <a:t>，物体</a:t>
            </a:r>
            <a:r>
              <a:rPr lang="zh-CN" altLang="en-US" u="sng" dirty="0" smtClean="0"/>
              <a:t>　　　</a:t>
            </a:r>
            <a:r>
              <a:rPr lang="zh-CN" altLang="en-US" dirty="0" smtClean="0"/>
              <a:t>。</a:t>
            </a:r>
            <a:r>
              <a:rPr lang="en-US" dirty="0" smtClean="0"/>
              <a:t> </a:t>
            </a:r>
            <a:endParaRPr lang="zh-CN" altLang="en-US" dirty="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6882365" y="1030719"/>
            <a:ext cx="548449"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a16="http://schemas.microsoft.com/office/drawing/2014/main" xmlns="" id="{2795C5FE-A0E3-4855-B937-A2DA6BC1A4B9}"/>
              </a:ext>
            </a:extLst>
          </p:cNvPr>
          <p:cNvSpPr txBox="1"/>
          <p:nvPr/>
        </p:nvSpPr>
        <p:spPr>
          <a:xfrm>
            <a:off x="1067993" y="1430111"/>
            <a:ext cx="802848"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漂浮</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2328043" y="2275716"/>
            <a:ext cx="656895"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下沉</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a16="http://schemas.microsoft.com/office/drawing/2014/main" xmlns="" id="{2795C5FE-A0E3-4855-B937-A2DA6BC1A4B9}"/>
              </a:ext>
            </a:extLst>
          </p:cNvPr>
          <p:cNvSpPr txBox="1"/>
          <p:nvPr/>
        </p:nvSpPr>
        <p:spPr>
          <a:xfrm>
            <a:off x="2328543" y="2679411"/>
            <a:ext cx="1024257"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悬浮</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8CB8DA87-30EF-4CE6-BCFA-63A6A0982DC1}"/>
              </a:ext>
            </a:extLst>
          </p:cNvPr>
          <p:cNvSpPr txBox="1"/>
          <p:nvPr/>
        </p:nvSpPr>
        <p:spPr>
          <a:xfrm>
            <a:off x="780226" y="292016"/>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考点三　物体的浮沉条件</a:t>
            </a:r>
            <a:endParaRPr lang="zh-CN" altLang="en-US" sz="2000" b="1" dirty="0">
              <a:solidFill>
                <a:srgbClr val="409E8A"/>
              </a:solidFill>
            </a:endParaRPr>
          </a:p>
        </p:txBody>
      </p:sp>
      <p:sp>
        <p:nvSpPr>
          <p:cNvPr id="14" name="文本框 12">
            <a:extLst>
              <a:ext uri="{FF2B5EF4-FFF2-40B4-BE49-F238E27FC236}">
                <a16:creationId xmlns:a16="http://schemas.microsoft.com/office/drawing/2014/main" xmlns="" id="{2795C5FE-A0E3-4855-B937-A2DA6BC1A4B9}"/>
              </a:ext>
            </a:extLst>
          </p:cNvPr>
          <p:cNvSpPr txBox="1"/>
          <p:nvPr/>
        </p:nvSpPr>
        <p:spPr>
          <a:xfrm>
            <a:off x="2323287" y="3073548"/>
            <a:ext cx="90338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mn-ea"/>
              </a:rPr>
              <a:t>上浮</a:t>
            </a:r>
            <a:endParaRPr lang="zh-CN" altLang="en-US" b="1" dirty="0">
              <a:solidFill>
                <a:srgbClr val="C00000"/>
              </a:solidFill>
              <a:latin typeface="+mn-ea"/>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fade">
                                      <p:cBhvr>
                                        <p:cTn id="22" dur="500"/>
                                        <p:tgtEl>
                                          <p:spTgt spid="2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28" grpId="0"/>
      <p:bldP spid="14"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69917" y="264123"/>
            <a:ext cx="7941743" cy="2565693"/>
          </a:xfrm>
          <a:prstGeom prst="rect">
            <a:avLst/>
          </a:prstGeom>
          <a:noFill/>
        </p:spPr>
        <p:txBody>
          <a:bodyPr wrap="square" lIns="36000" tIns="36000" rIns="36000" bIns="36000" rtlCol="0">
            <a:spAutoFit/>
          </a:bodyPr>
          <a:lstStyle/>
          <a:p>
            <a:pPr algn="just">
              <a:lnSpc>
                <a:spcPct val="150000"/>
              </a:lnSpc>
            </a:pPr>
            <a:r>
              <a:rPr lang="en-US" b="1" dirty="0" smtClean="0"/>
              <a:t>10.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宁夏</a:t>
            </a:r>
            <a:r>
              <a:rPr lang="en-US" altLang="zh-CN" dirty="0" smtClean="0">
                <a:solidFill>
                  <a:srgbClr val="409E8A"/>
                </a:solidFill>
              </a:rPr>
              <a:t>】</a:t>
            </a:r>
            <a:r>
              <a:rPr lang="zh-CN" altLang="en-US" dirty="0" smtClean="0"/>
              <a:t>小红用弹簧测力计、铁圆柱体、两个同样的大烧杯做“探究影响浮力大小的因素”的实验，其实验步骤和弹簧测力计示数如图</a:t>
            </a:r>
            <a:r>
              <a:rPr lang="en-US" dirty="0" smtClean="0"/>
              <a:t>9-19</a:t>
            </a:r>
            <a:r>
              <a:rPr lang="zh-CN" altLang="en-US" dirty="0" smtClean="0"/>
              <a:t>所示。</a:t>
            </a:r>
          </a:p>
          <a:p>
            <a:pPr algn="just">
              <a:lnSpc>
                <a:spcPct val="150000"/>
              </a:lnSpc>
            </a:pPr>
            <a:r>
              <a:rPr lang="zh-CN" altLang="en-US" dirty="0" smtClean="0"/>
              <a:t>（</a:t>
            </a:r>
            <a:r>
              <a:rPr lang="en-US" dirty="0" smtClean="0"/>
              <a:t>4</a:t>
            </a:r>
            <a:r>
              <a:rPr lang="zh-CN" altLang="en-US" dirty="0" smtClean="0"/>
              <a:t>）在上述实验的基础上，请你添加合适的物体设计实验，探究浮力大小与物体质量是否有关。请写出你的实验思路：</a:t>
            </a:r>
            <a:r>
              <a:rPr lang="en-US" u="sng" dirty="0" smtClean="0"/>
              <a:t> _______________________________ </a:t>
            </a:r>
            <a:endParaRPr lang="zh-CN" altLang="en-US" dirty="0" smtClean="0"/>
          </a:p>
          <a:p>
            <a:pPr algn="just">
              <a:lnSpc>
                <a:spcPct val="150000"/>
              </a:lnSpc>
            </a:pPr>
            <a:r>
              <a:rPr lang="en-US" u="sng" dirty="0" smtClean="0"/>
              <a:t> _________________________________________________________________________</a:t>
            </a:r>
            <a:endParaRPr lang="zh-CN" altLang="en-US" dirty="0" smtClean="0"/>
          </a:p>
          <a:p>
            <a:pPr algn="just">
              <a:lnSpc>
                <a:spcPct val="150000"/>
              </a:lnSpc>
            </a:pPr>
            <a:r>
              <a:rPr lang="en-US" u="sng" dirty="0" smtClean="0"/>
              <a:t> </a:t>
            </a:r>
            <a:r>
              <a:rPr lang="zh-CN" altLang="en-US" u="sng" dirty="0" smtClean="0"/>
              <a:t>　                    </a:t>
            </a:r>
            <a:r>
              <a:rPr lang="zh-CN" altLang="en-US" dirty="0" smtClean="0"/>
              <a:t>。</a:t>
            </a:r>
            <a:r>
              <a:rPr lang="en-US" dirty="0" smtClean="0"/>
              <a:t> </a:t>
            </a:r>
            <a:endParaRPr lang="zh-CN" altLang="en-US" dirty="0"/>
          </a:p>
        </p:txBody>
      </p:sp>
      <p:pic>
        <p:nvPicPr>
          <p:cNvPr id="13" name="20WLZT1817.EPS" descr="id:2147501772;FounderCES"/>
          <p:cNvPicPr/>
          <p:nvPr/>
        </p:nvPicPr>
        <p:blipFill>
          <a:blip r:embed="rId2" cstate="print"/>
          <a:stretch>
            <a:fillRect/>
          </a:stretch>
        </p:blipFill>
        <p:spPr>
          <a:xfrm>
            <a:off x="3543864" y="2580578"/>
            <a:ext cx="3061101" cy="1496433"/>
          </a:xfrm>
          <a:prstGeom prst="rect">
            <a:avLst/>
          </a:prstGeom>
        </p:spPr>
      </p:pic>
      <p:sp>
        <p:nvSpPr>
          <p:cNvPr id="15" name="矩形 14"/>
          <p:cNvSpPr/>
          <p:nvPr/>
        </p:nvSpPr>
        <p:spPr>
          <a:xfrm>
            <a:off x="4667625" y="4185173"/>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9-19</a:t>
            </a:r>
            <a:endParaRPr lang="zh-CN" altLang="en-US" sz="1400" dirty="0" smtClean="0"/>
          </a:p>
        </p:txBody>
      </p:sp>
      <p:sp>
        <p:nvSpPr>
          <p:cNvPr id="98307" name="Rectangle 3"/>
          <p:cNvSpPr>
            <a:spLocks noChangeArrowheads="1"/>
          </p:cNvSpPr>
          <p:nvPr/>
        </p:nvSpPr>
        <p:spPr bwMode="auto">
          <a:xfrm>
            <a:off x="5139557" y="1415450"/>
            <a:ext cx="3584029" cy="5078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b="1" i="0" u="none" strike="noStrike" cap="none" normalizeH="0" baseline="0" dirty="0" smtClean="0">
                <a:ln>
                  <a:noFill/>
                </a:ln>
                <a:solidFill>
                  <a:srgbClr val="C00000"/>
                </a:solidFill>
                <a:effectLst/>
                <a:latin typeface="+mn-ea"/>
                <a:cs typeface="Times New Roman" pitchFamily="18" charset="0"/>
              </a:rPr>
              <a:t>取</a:t>
            </a:r>
            <a:r>
              <a:rPr kumimoji="0" lang="en-US" altLang="zh-CN" b="1" i="0" u="none" strike="noStrike" cap="none" normalizeH="0" baseline="0" dirty="0" smtClean="0">
                <a:ln>
                  <a:noFill/>
                </a:ln>
                <a:solidFill>
                  <a:srgbClr val="C00000"/>
                </a:solidFill>
                <a:effectLst/>
                <a:latin typeface="+mn-ea"/>
                <a:cs typeface="Times New Roman" pitchFamily="18" charset="0"/>
              </a:rPr>
              <a:t>A</a:t>
            </a:r>
            <a:r>
              <a:rPr kumimoji="0" lang="zh-CN" altLang="en-US" b="1" i="0" u="none" strike="noStrike" cap="none" normalizeH="0" baseline="0" dirty="0" smtClean="0">
                <a:ln>
                  <a:noFill/>
                </a:ln>
                <a:solidFill>
                  <a:srgbClr val="C00000"/>
                </a:solidFill>
                <a:effectLst/>
                <a:latin typeface="+mn-ea"/>
                <a:cs typeface="Times New Roman" pitchFamily="18" charset="0"/>
              </a:rPr>
              <a:t>、</a:t>
            </a:r>
            <a:r>
              <a:rPr kumimoji="0" lang="en-US" altLang="zh-CN" b="1" i="0" u="none" strike="noStrike" cap="none" normalizeH="0" baseline="0" dirty="0" smtClean="0">
                <a:ln>
                  <a:noFill/>
                </a:ln>
                <a:solidFill>
                  <a:srgbClr val="C00000"/>
                </a:solidFill>
                <a:effectLst/>
                <a:latin typeface="+mn-ea"/>
                <a:cs typeface="Times New Roman" pitchFamily="18" charset="0"/>
              </a:rPr>
              <a:t>B</a:t>
            </a:r>
            <a:r>
              <a:rPr kumimoji="0" lang="zh-CN" altLang="en-US" b="1" i="0" u="none" strike="noStrike" cap="none" normalizeH="0" baseline="0" dirty="0" smtClean="0">
                <a:ln>
                  <a:noFill/>
                </a:ln>
                <a:solidFill>
                  <a:srgbClr val="C00000"/>
                </a:solidFill>
                <a:effectLst/>
                <a:latin typeface="+mn-ea"/>
                <a:cs typeface="Times New Roman" pitchFamily="18" charset="0"/>
              </a:rPr>
              <a:t>、</a:t>
            </a:r>
            <a:r>
              <a:rPr kumimoji="0" lang="en-US" altLang="zh-CN" b="1" i="0" u="none" strike="noStrike" cap="none" normalizeH="0" baseline="0" dirty="0" smtClean="0">
                <a:ln>
                  <a:noFill/>
                </a:ln>
                <a:solidFill>
                  <a:srgbClr val="C00000"/>
                </a:solidFill>
                <a:effectLst/>
                <a:latin typeface="+mn-ea"/>
                <a:cs typeface="Times New Roman" pitchFamily="18" charset="0"/>
              </a:rPr>
              <a:t>C</a:t>
            </a:r>
            <a:r>
              <a:rPr kumimoji="0" lang="zh-CN" altLang="en-US" b="1" i="0" u="none" strike="noStrike" cap="none" normalizeH="0" baseline="0" dirty="0" smtClean="0">
                <a:ln>
                  <a:noFill/>
                </a:ln>
                <a:solidFill>
                  <a:srgbClr val="C00000"/>
                </a:solidFill>
                <a:effectLst/>
                <a:latin typeface="+mn-ea"/>
                <a:cs typeface="Times New Roman" pitchFamily="18" charset="0"/>
              </a:rPr>
              <a:t>三种物体</a:t>
            </a:r>
            <a:r>
              <a:rPr kumimoji="0" lang="en-US" altLang="zh-CN" b="1" i="0" u="none" strike="noStrike" cap="none" normalizeH="0" baseline="0" dirty="0" smtClean="0">
                <a:ln>
                  <a:noFill/>
                </a:ln>
                <a:solidFill>
                  <a:srgbClr val="C00000"/>
                </a:solidFill>
                <a:effectLst/>
                <a:latin typeface="+mn-ea"/>
                <a:cs typeface="Times New Roman" pitchFamily="18" charset="0"/>
              </a:rPr>
              <a:t>,</a:t>
            </a:r>
            <a:r>
              <a:rPr kumimoji="0" lang="zh-CN" altLang="en-US" b="1" i="0" u="none" strike="noStrike" cap="none" normalizeH="0" baseline="0" dirty="0" smtClean="0">
                <a:ln>
                  <a:noFill/>
                </a:ln>
                <a:solidFill>
                  <a:srgbClr val="C00000"/>
                </a:solidFill>
                <a:effectLst/>
                <a:latin typeface="+mn-ea"/>
                <a:cs typeface="Times New Roman" pitchFamily="18" charset="0"/>
              </a:rPr>
              <a:t>让它们的</a:t>
            </a:r>
            <a:endParaRPr kumimoji="0" lang="zh-CN" altLang="en-US" b="1" i="0" u="none" strike="noStrike" cap="none" normalizeH="0" baseline="0" dirty="0" smtClean="0">
              <a:ln>
                <a:noFill/>
              </a:ln>
              <a:solidFill>
                <a:srgbClr val="C00000"/>
              </a:solidFill>
              <a:effectLst/>
              <a:latin typeface="+mn-ea"/>
            </a:endParaRPr>
          </a:p>
        </p:txBody>
      </p:sp>
      <p:sp>
        <p:nvSpPr>
          <p:cNvPr id="19" name="矩形 18"/>
          <p:cNvSpPr/>
          <p:nvPr/>
        </p:nvSpPr>
        <p:spPr>
          <a:xfrm>
            <a:off x="814551" y="1838358"/>
            <a:ext cx="7677807" cy="874407"/>
          </a:xfrm>
          <a:prstGeom prst="rect">
            <a:avLst/>
          </a:prstGeom>
        </p:spPr>
        <p:txBody>
          <a:bodyPr wrap="square">
            <a:spAutoFit/>
          </a:bodyPr>
          <a:lstStyle/>
          <a:p>
            <a:pPr>
              <a:lnSpc>
                <a:spcPct val="150000"/>
              </a:lnSpc>
            </a:pPr>
            <a:r>
              <a:rPr lang="zh-CN" altLang="en-US" b="1" dirty="0" smtClean="0">
                <a:solidFill>
                  <a:srgbClr val="C00000"/>
                </a:solidFill>
                <a:latin typeface="+mn-ea"/>
                <a:cs typeface="Times New Roman" pitchFamily="18" charset="0"/>
              </a:rPr>
              <a:t>体积相同</a:t>
            </a:r>
            <a:r>
              <a:rPr lang="en-US" altLang="zh-CN" b="1" dirty="0" smtClean="0">
                <a:solidFill>
                  <a:srgbClr val="C00000"/>
                </a:solidFill>
                <a:latin typeface="+mn-ea"/>
                <a:cs typeface="Times New Roman" pitchFamily="18" charset="0"/>
              </a:rPr>
              <a:t>,</a:t>
            </a:r>
            <a:r>
              <a:rPr lang="zh-CN" altLang="en-US" b="1" dirty="0" smtClean="0">
                <a:solidFill>
                  <a:srgbClr val="C00000"/>
                </a:solidFill>
                <a:latin typeface="+mn-ea"/>
                <a:cs typeface="Times New Roman" pitchFamily="18" charset="0"/>
              </a:rPr>
              <a:t>质量不同</a:t>
            </a:r>
            <a:r>
              <a:rPr lang="en-US" altLang="zh-CN" b="1" dirty="0" smtClean="0">
                <a:solidFill>
                  <a:srgbClr val="C00000"/>
                </a:solidFill>
                <a:latin typeface="+mn-ea"/>
                <a:cs typeface="Times New Roman" pitchFamily="18" charset="0"/>
              </a:rPr>
              <a:t>,</a:t>
            </a:r>
            <a:r>
              <a:rPr lang="zh-CN" altLang="en-US" b="1" dirty="0" smtClean="0">
                <a:solidFill>
                  <a:srgbClr val="C00000"/>
                </a:solidFill>
                <a:latin typeface="+mn-ea"/>
                <a:cs typeface="Times New Roman" pitchFamily="18" charset="0"/>
              </a:rPr>
              <a:t>分别挂在弹簧测力计下</a:t>
            </a:r>
            <a:r>
              <a:rPr lang="en-US" altLang="zh-CN" b="1" dirty="0" smtClean="0">
                <a:solidFill>
                  <a:srgbClr val="C00000"/>
                </a:solidFill>
                <a:latin typeface="+mn-ea"/>
                <a:cs typeface="Times New Roman" pitchFamily="18" charset="0"/>
              </a:rPr>
              <a:t>,</a:t>
            </a:r>
            <a:r>
              <a:rPr lang="zh-CN" altLang="en-US" b="1" dirty="0" smtClean="0">
                <a:solidFill>
                  <a:srgbClr val="C00000"/>
                </a:solidFill>
                <a:latin typeface="+mn-ea"/>
                <a:cs typeface="Times New Roman" pitchFamily="18" charset="0"/>
              </a:rPr>
              <a:t>浸没在水中</a:t>
            </a:r>
            <a:r>
              <a:rPr lang="en-US" altLang="zh-CN" b="1" dirty="0" smtClean="0">
                <a:solidFill>
                  <a:srgbClr val="C00000"/>
                </a:solidFill>
                <a:latin typeface="+mn-ea"/>
                <a:cs typeface="Times New Roman" pitchFamily="18" charset="0"/>
              </a:rPr>
              <a:t>,</a:t>
            </a:r>
            <a:r>
              <a:rPr lang="zh-CN" altLang="en-US" b="1" dirty="0" smtClean="0">
                <a:solidFill>
                  <a:srgbClr val="C00000"/>
                </a:solidFill>
                <a:latin typeface="+mn-ea"/>
                <a:cs typeface="Times New Roman" pitchFamily="18" charset="0"/>
              </a:rPr>
              <a:t>观察弹簧测力计的示数是否相同</a:t>
            </a:r>
            <a:endParaRPr lang="zh-CN" altLang="en-US" dirty="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8307"/>
                                        </p:tgtEl>
                                        <p:attrNameLst>
                                          <p:attrName>style.visibility</p:attrName>
                                        </p:attrNameLst>
                                      </p:cBhvr>
                                      <p:to>
                                        <p:strVal val="visible"/>
                                      </p:to>
                                    </p:set>
                                    <p:animEffect transition="in" filter="fade">
                                      <p:cBhvr>
                                        <p:cTn id="7" dur="500"/>
                                        <p:tgtEl>
                                          <p:spTgt spid="9830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 xmlns:a16="http://schemas.microsoft.com/office/drawing/2014/main" id="{513755DF-9709-473A-BB92-B4F2B780B634}"/>
              </a:ext>
            </a:extLst>
          </p:cNvPr>
          <p:cNvSpPr txBox="1"/>
          <p:nvPr/>
        </p:nvSpPr>
        <p:spPr>
          <a:xfrm>
            <a:off x="762641" y="329596"/>
            <a:ext cx="7928976" cy="3396690"/>
          </a:xfrm>
          <a:prstGeom prst="rect">
            <a:avLst/>
          </a:prstGeom>
          <a:noFill/>
        </p:spPr>
        <p:txBody>
          <a:bodyPr wrap="square" lIns="36000" tIns="36000" rIns="36000" bIns="36000" rtlCol="0">
            <a:spAutoFit/>
          </a:bodyPr>
          <a:lstStyle/>
          <a:p>
            <a:pPr>
              <a:lnSpc>
                <a:spcPct val="150000"/>
              </a:lnSpc>
            </a:pPr>
            <a:r>
              <a:rPr lang="en-US" b="1" dirty="0" smtClean="0"/>
              <a:t>2.</a:t>
            </a:r>
            <a:r>
              <a:rPr lang="zh-CN" altLang="en-US" b="1" dirty="0" smtClean="0"/>
              <a:t>物体的浮沉条件：</a:t>
            </a:r>
            <a:r>
              <a:rPr lang="zh-CN" altLang="en-US" dirty="0" smtClean="0"/>
              <a:t>（针对实心物体，通过物体的密度与液体的密度大小来判断）</a:t>
            </a:r>
          </a:p>
          <a:p>
            <a:pPr>
              <a:lnSpc>
                <a:spcPct val="150000"/>
              </a:lnSpc>
            </a:pPr>
            <a:r>
              <a:rPr lang="zh-CN" altLang="en-US" dirty="0" smtClean="0"/>
              <a:t>（</a:t>
            </a:r>
            <a:r>
              <a:rPr lang="en-US" dirty="0" smtClean="0"/>
              <a:t>1</a:t>
            </a:r>
            <a:r>
              <a:rPr lang="zh-CN" altLang="en-US" dirty="0" smtClean="0"/>
              <a:t>）当物体停留在液面上，有一部分体积露出液面时，</a:t>
            </a:r>
            <a:r>
              <a:rPr lang="en-US" dirty="0" smtClean="0"/>
              <a:t>ρ</a:t>
            </a:r>
            <a:r>
              <a:rPr lang="zh-CN" altLang="en-US" baseline="-25000" dirty="0" smtClean="0"/>
              <a:t>物</a:t>
            </a:r>
            <a:r>
              <a:rPr lang="zh-CN" altLang="en-US" u="sng" dirty="0" smtClean="0"/>
              <a:t>　　　　</a:t>
            </a:r>
            <a:r>
              <a:rPr lang="en-US" dirty="0" smtClean="0"/>
              <a:t>ρ</a:t>
            </a:r>
            <a:r>
              <a:rPr lang="zh-CN" altLang="en-US" baseline="-25000" dirty="0" smtClean="0"/>
              <a:t>液</a:t>
            </a:r>
            <a:r>
              <a:rPr lang="zh-CN" altLang="en-US" dirty="0" smtClean="0"/>
              <a:t>，此时物体处于</a:t>
            </a:r>
            <a:r>
              <a:rPr lang="zh-CN" altLang="en-US" u="sng" dirty="0" smtClean="0"/>
              <a:t>　　　　</a:t>
            </a:r>
            <a:r>
              <a:rPr lang="zh-CN" altLang="en-US" dirty="0" smtClean="0"/>
              <a:t>状态。</a:t>
            </a:r>
            <a:r>
              <a:rPr lang="en-US" dirty="0" smtClean="0"/>
              <a:t> </a:t>
            </a:r>
            <a:endParaRPr lang="zh-CN" altLang="en-US" dirty="0" smtClean="0"/>
          </a:p>
          <a:p>
            <a:pPr>
              <a:lnSpc>
                <a:spcPct val="150000"/>
              </a:lnSpc>
            </a:pPr>
            <a:r>
              <a:rPr lang="zh-CN" altLang="en-US" dirty="0" smtClean="0"/>
              <a:t>（</a:t>
            </a:r>
            <a:r>
              <a:rPr lang="en-US" dirty="0" smtClean="0"/>
              <a:t>2</a:t>
            </a:r>
            <a:r>
              <a:rPr lang="zh-CN" altLang="en-US" dirty="0" smtClean="0"/>
              <a:t>）当物体完全浸没时：（均选填“上浮”“下沉”或“悬浮”）</a:t>
            </a:r>
          </a:p>
          <a:p>
            <a:pPr>
              <a:lnSpc>
                <a:spcPct val="150000"/>
              </a:lnSpc>
            </a:pPr>
            <a:r>
              <a:rPr lang="en-US" dirty="0" smtClean="0"/>
              <a:t>①ρ</a:t>
            </a:r>
            <a:r>
              <a:rPr lang="zh-CN" altLang="en-US" baseline="-25000" dirty="0" smtClean="0"/>
              <a:t>物</a:t>
            </a:r>
            <a:r>
              <a:rPr lang="zh-CN" altLang="en-US" dirty="0" smtClean="0"/>
              <a:t> </a:t>
            </a:r>
            <a:r>
              <a:rPr lang="en-US" dirty="0" smtClean="0"/>
              <a:t>&lt;ρ</a:t>
            </a:r>
            <a:r>
              <a:rPr lang="zh-CN" altLang="en-US" baseline="-25000" dirty="0" smtClean="0"/>
              <a:t>液</a:t>
            </a:r>
            <a:r>
              <a:rPr lang="zh-CN" altLang="en-US" dirty="0" smtClean="0"/>
              <a:t>，物体</a:t>
            </a:r>
            <a:r>
              <a:rPr lang="zh-CN" altLang="en-US" u="sng" dirty="0" smtClean="0"/>
              <a:t>　　　　</a:t>
            </a:r>
            <a:r>
              <a:rPr lang="zh-CN" altLang="en-US" dirty="0" smtClean="0"/>
              <a:t>；</a:t>
            </a:r>
            <a:r>
              <a:rPr lang="en-US" dirty="0" smtClean="0"/>
              <a:t> </a:t>
            </a:r>
            <a:endParaRPr lang="zh-CN" altLang="en-US" dirty="0" smtClean="0"/>
          </a:p>
          <a:p>
            <a:pPr>
              <a:lnSpc>
                <a:spcPct val="150000"/>
              </a:lnSpc>
            </a:pPr>
            <a:r>
              <a:rPr lang="en-US" dirty="0" smtClean="0"/>
              <a:t>②ρ</a:t>
            </a:r>
            <a:r>
              <a:rPr lang="zh-CN" altLang="en-US" baseline="-25000" dirty="0" smtClean="0"/>
              <a:t>物</a:t>
            </a:r>
            <a:r>
              <a:rPr lang="en-US" dirty="0" smtClean="0"/>
              <a:t>=ρ</a:t>
            </a:r>
            <a:r>
              <a:rPr lang="zh-CN" altLang="en-US" baseline="-25000" dirty="0" smtClean="0"/>
              <a:t>液</a:t>
            </a:r>
            <a:r>
              <a:rPr lang="zh-CN" altLang="en-US" dirty="0" smtClean="0"/>
              <a:t>，物体</a:t>
            </a:r>
            <a:r>
              <a:rPr lang="zh-CN" altLang="en-US" u="sng" dirty="0" smtClean="0"/>
              <a:t>　　　　</a:t>
            </a:r>
            <a:r>
              <a:rPr lang="zh-CN" altLang="en-US" dirty="0" smtClean="0"/>
              <a:t>；</a:t>
            </a:r>
            <a:r>
              <a:rPr lang="en-US" dirty="0" smtClean="0"/>
              <a:t> </a:t>
            </a:r>
            <a:endParaRPr lang="zh-CN" altLang="en-US" dirty="0" smtClean="0"/>
          </a:p>
          <a:p>
            <a:pPr>
              <a:lnSpc>
                <a:spcPct val="150000"/>
              </a:lnSpc>
            </a:pPr>
            <a:r>
              <a:rPr lang="en-US" dirty="0" smtClean="0"/>
              <a:t>③ρ</a:t>
            </a:r>
            <a:r>
              <a:rPr lang="zh-CN" altLang="en-US" baseline="-25000" dirty="0" smtClean="0"/>
              <a:t>物</a:t>
            </a:r>
            <a:r>
              <a:rPr lang="zh-CN" altLang="en-US" dirty="0" smtClean="0"/>
              <a:t> </a:t>
            </a:r>
            <a:r>
              <a:rPr lang="en-US" dirty="0" smtClean="0"/>
              <a:t>&gt;ρ</a:t>
            </a:r>
            <a:r>
              <a:rPr lang="zh-CN" altLang="en-US" baseline="-25000" dirty="0" smtClean="0"/>
              <a:t>液</a:t>
            </a:r>
            <a:r>
              <a:rPr lang="zh-CN" altLang="en-US" dirty="0" smtClean="0"/>
              <a:t>，物体</a:t>
            </a:r>
            <a:r>
              <a:rPr lang="zh-CN" altLang="en-US" u="sng" dirty="0" smtClean="0"/>
              <a:t>　　　　</a:t>
            </a:r>
            <a:r>
              <a:rPr lang="zh-CN" altLang="en-US" dirty="0" smtClean="0"/>
              <a:t>。</a:t>
            </a:r>
            <a:r>
              <a:rPr lang="en-US" dirty="0" smtClean="0"/>
              <a:t> </a:t>
            </a:r>
            <a:endParaRPr lang="zh-CN" altLang="en-US" dirty="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7054816" y="1103586"/>
            <a:ext cx="706819"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&lt;</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a16="http://schemas.microsoft.com/office/drawing/2014/main" xmlns="" id="{2795C5FE-A0E3-4855-B937-A2DA6BC1A4B9}"/>
              </a:ext>
            </a:extLst>
          </p:cNvPr>
          <p:cNvSpPr txBox="1"/>
          <p:nvPr/>
        </p:nvSpPr>
        <p:spPr>
          <a:xfrm>
            <a:off x="1915988" y="1531630"/>
            <a:ext cx="70108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漂浮</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0" name="文本框 12">
            <a:extLst>
              <a:ext uri="{FF2B5EF4-FFF2-40B4-BE49-F238E27FC236}">
                <a16:creationId xmlns:a16="http://schemas.microsoft.com/office/drawing/2014/main" xmlns="" id="{2795C5FE-A0E3-4855-B937-A2DA6BC1A4B9}"/>
              </a:ext>
            </a:extLst>
          </p:cNvPr>
          <p:cNvSpPr txBox="1"/>
          <p:nvPr/>
        </p:nvSpPr>
        <p:spPr>
          <a:xfrm>
            <a:off x="2688496" y="2314651"/>
            <a:ext cx="685324"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上浮</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1" name="文本框 12">
            <a:extLst>
              <a:ext uri="{FF2B5EF4-FFF2-40B4-BE49-F238E27FC236}">
                <a16:creationId xmlns:a16="http://schemas.microsoft.com/office/drawing/2014/main" xmlns="" id="{2795C5FE-A0E3-4855-B937-A2DA6BC1A4B9}"/>
              </a:ext>
            </a:extLst>
          </p:cNvPr>
          <p:cNvSpPr txBox="1"/>
          <p:nvPr/>
        </p:nvSpPr>
        <p:spPr>
          <a:xfrm>
            <a:off x="2632843" y="3148075"/>
            <a:ext cx="656895"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下沉</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2795C5FE-A0E3-4855-B937-A2DA6BC1A4B9}"/>
              </a:ext>
            </a:extLst>
          </p:cNvPr>
          <p:cNvSpPr txBox="1"/>
          <p:nvPr/>
        </p:nvSpPr>
        <p:spPr>
          <a:xfrm>
            <a:off x="2717426" y="2742473"/>
            <a:ext cx="1024257"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悬浮</a:t>
            </a:r>
            <a:endParaRPr lang="zh-CN" altLang="en-US" b="1"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1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矩形 31"/>
          <p:cNvSpPr/>
          <p:nvPr/>
        </p:nvSpPr>
        <p:spPr>
          <a:xfrm>
            <a:off x="809654" y="734103"/>
            <a:ext cx="7991446" cy="3000821"/>
          </a:xfrm>
          <a:prstGeom prst="rect">
            <a:avLst/>
          </a:prstGeom>
        </p:spPr>
        <p:txBody>
          <a:bodyPr wrap="square">
            <a:spAutoFit/>
          </a:bodyPr>
          <a:lstStyle/>
          <a:p>
            <a:pPr algn="just">
              <a:lnSpc>
                <a:spcPct val="150000"/>
              </a:lnSpc>
            </a:pPr>
            <a:r>
              <a:rPr lang="en-US" b="1" dirty="0" smtClean="0"/>
              <a:t>1.</a:t>
            </a:r>
            <a:r>
              <a:rPr lang="zh-CN" altLang="en-US" b="1" dirty="0" smtClean="0"/>
              <a:t>密度计、轮船：</a:t>
            </a:r>
            <a:r>
              <a:rPr lang="zh-CN" altLang="en-US" dirty="0" smtClean="0"/>
              <a:t>物体漂浮条件的应用，</a:t>
            </a:r>
            <a:r>
              <a:rPr lang="en-US" dirty="0" smtClean="0"/>
              <a:t>F</a:t>
            </a:r>
            <a:r>
              <a:rPr lang="zh-CN" altLang="en-US" baseline="-25000" dirty="0" smtClean="0"/>
              <a:t>浮</a:t>
            </a:r>
            <a:r>
              <a:rPr lang="zh-CN" altLang="en-US" u="sng" dirty="0" smtClean="0"/>
              <a:t>　　　</a:t>
            </a:r>
            <a:r>
              <a:rPr lang="en-US" dirty="0" smtClean="0"/>
              <a:t>G</a:t>
            </a:r>
            <a:r>
              <a:rPr lang="zh-CN" altLang="en-US" dirty="0" smtClean="0"/>
              <a:t>。</a:t>
            </a:r>
            <a:r>
              <a:rPr lang="en-US" dirty="0" smtClean="0"/>
              <a:t> </a:t>
            </a:r>
            <a:endParaRPr lang="zh-CN" altLang="en-US" dirty="0" smtClean="0"/>
          </a:p>
          <a:p>
            <a:pPr algn="just">
              <a:lnSpc>
                <a:spcPct val="150000"/>
              </a:lnSpc>
            </a:pPr>
            <a:r>
              <a:rPr lang="en-US" b="1" dirty="0" smtClean="0"/>
              <a:t>2.</a:t>
            </a:r>
            <a:r>
              <a:rPr lang="zh-CN" altLang="en-US" dirty="0" smtClean="0"/>
              <a:t>潜水艇：通过改变自身的</a:t>
            </a:r>
            <a:r>
              <a:rPr lang="zh-CN" altLang="en-US" u="sng" dirty="0" smtClean="0"/>
              <a:t>　　　</a:t>
            </a:r>
            <a:r>
              <a:rPr lang="zh-CN" altLang="en-US" dirty="0" smtClean="0"/>
              <a:t>实现浮沉；上浮：</a:t>
            </a:r>
            <a:r>
              <a:rPr lang="en-US" dirty="0" smtClean="0"/>
              <a:t>F</a:t>
            </a:r>
            <a:r>
              <a:rPr lang="zh-CN" altLang="en-US" baseline="-25000" dirty="0" smtClean="0"/>
              <a:t>浮</a:t>
            </a:r>
            <a:r>
              <a:rPr lang="zh-CN" altLang="en-US" u="sng" dirty="0" smtClean="0"/>
              <a:t>　　</a:t>
            </a:r>
            <a:r>
              <a:rPr lang="en-US" dirty="0" smtClean="0"/>
              <a:t>G</a:t>
            </a:r>
            <a:r>
              <a:rPr lang="zh-CN" altLang="en-US" dirty="0" smtClean="0"/>
              <a:t>；下沉：</a:t>
            </a:r>
            <a:endParaRPr lang="en-US" altLang="zh-CN" dirty="0" smtClean="0"/>
          </a:p>
          <a:p>
            <a:pPr algn="just">
              <a:lnSpc>
                <a:spcPct val="150000"/>
              </a:lnSpc>
            </a:pPr>
            <a:r>
              <a:rPr lang="en-US" dirty="0" smtClean="0"/>
              <a:t>F</a:t>
            </a:r>
            <a:r>
              <a:rPr lang="zh-CN" altLang="en-US" baseline="-25000" dirty="0" smtClean="0"/>
              <a:t>浮</a:t>
            </a:r>
            <a:r>
              <a:rPr lang="zh-CN" altLang="en-US" u="sng" dirty="0" smtClean="0"/>
              <a:t>      </a:t>
            </a:r>
            <a:r>
              <a:rPr lang="en-US" dirty="0" smtClean="0"/>
              <a:t>G</a:t>
            </a:r>
            <a:r>
              <a:rPr lang="zh-CN" altLang="en-US" dirty="0" smtClean="0"/>
              <a:t>。</a:t>
            </a:r>
            <a:r>
              <a:rPr lang="en-US" dirty="0" smtClean="0"/>
              <a:t> </a:t>
            </a:r>
            <a:endParaRPr lang="zh-CN" altLang="en-US" dirty="0" smtClean="0"/>
          </a:p>
          <a:p>
            <a:pPr algn="just">
              <a:lnSpc>
                <a:spcPct val="150000"/>
              </a:lnSpc>
            </a:pPr>
            <a:r>
              <a:rPr lang="en-US" b="1" dirty="0" smtClean="0"/>
              <a:t>3.</a:t>
            </a:r>
            <a:r>
              <a:rPr lang="zh-CN" altLang="en-US" b="1" dirty="0" smtClean="0"/>
              <a:t>气象探测气球：</a:t>
            </a:r>
            <a:r>
              <a:rPr lang="zh-CN" altLang="en-US" dirty="0" smtClean="0"/>
              <a:t>靠向球内充密度比空气小得多的氢气实现上浮；靠释放部分氢气，缩小自身体积实现下沉。</a:t>
            </a:r>
          </a:p>
          <a:p>
            <a:pPr algn="just">
              <a:lnSpc>
                <a:spcPct val="150000"/>
              </a:lnSpc>
            </a:pPr>
            <a:r>
              <a:rPr lang="en-US" b="1" dirty="0" smtClean="0"/>
              <a:t>4.</a:t>
            </a:r>
            <a:r>
              <a:rPr lang="zh-CN" altLang="en-US" b="1" dirty="0" smtClean="0"/>
              <a:t>盐水选种：</a:t>
            </a:r>
            <a:r>
              <a:rPr lang="zh-CN" altLang="en-US" dirty="0" smtClean="0"/>
              <a:t>调配适当浓度的盐水，将种子浸泡其中，良种颗粒饱满，沉于水底；坏种干瘪，漂浮在液面上。</a:t>
            </a:r>
            <a:endParaRPr lang="zh-CN" altLang="en-US" dirty="0"/>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20" name="文本框 12">
            <a:extLst>
              <a:ext uri="{FF2B5EF4-FFF2-40B4-BE49-F238E27FC236}">
                <a16:creationId xmlns:a16="http://schemas.microsoft.com/office/drawing/2014/main" xmlns="" id="{2795C5FE-A0E3-4855-B937-A2DA6BC1A4B9}"/>
              </a:ext>
            </a:extLst>
          </p:cNvPr>
          <p:cNvSpPr txBox="1"/>
          <p:nvPr/>
        </p:nvSpPr>
        <p:spPr>
          <a:xfrm>
            <a:off x="5387371" y="739966"/>
            <a:ext cx="540463"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a16="http://schemas.microsoft.com/office/drawing/2014/main" xmlns="" id="{2795C5FE-A0E3-4855-B937-A2DA6BC1A4B9}"/>
              </a:ext>
            </a:extLst>
          </p:cNvPr>
          <p:cNvSpPr txBox="1"/>
          <p:nvPr/>
        </p:nvSpPr>
        <p:spPr>
          <a:xfrm>
            <a:off x="3711247" y="1095599"/>
            <a:ext cx="619015"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重力</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775736" y="276930"/>
            <a:ext cx="2492990" cy="400110"/>
          </a:xfrm>
          <a:prstGeom prst="rect">
            <a:avLst/>
          </a:prstGeom>
        </p:spPr>
        <p:txBody>
          <a:bodyPr wrap="none">
            <a:spAutoFit/>
          </a:bodyPr>
          <a:lstStyle/>
          <a:p>
            <a:r>
              <a:rPr lang="zh-CN" altLang="en-US" sz="2000" b="1" dirty="0" smtClean="0">
                <a:solidFill>
                  <a:srgbClr val="409E8A"/>
                </a:solidFill>
              </a:rPr>
              <a:t>考点四　浮力的应用</a:t>
            </a:r>
            <a:endParaRPr lang="zh-CN" altLang="en-US" sz="2000" b="1" dirty="0">
              <a:solidFill>
                <a:srgbClr val="409E8A"/>
              </a:solidFill>
            </a:endParaRPr>
          </a:p>
        </p:txBody>
      </p:sp>
      <p:sp>
        <p:nvSpPr>
          <p:cNvPr id="21" name="文本框 12">
            <a:extLst>
              <a:ext uri="{FF2B5EF4-FFF2-40B4-BE49-F238E27FC236}">
                <a16:creationId xmlns:a16="http://schemas.microsoft.com/office/drawing/2014/main" xmlns="" id="{2795C5FE-A0E3-4855-B937-A2DA6BC1A4B9}"/>
              </a:ext>
            </a:extLst>
          </p:cNvPr>
          <p:cNvSpPr txBox="1"/>
          <p:nvPr/>
        </p:nvSpPr>
        <p:spPr>
          <a:xfrm>
            <a:off x="6486080" y="1130564"/>
            <a:ext cx="419217"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&gt;</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2" name="矩形 21"/>
          <p:cNvSpPr/>
          <p:nvPr/>
        </p:nvSpPr>
        <p:spPr>
          <a:xfrm>
            <a:off x="1188181" y="1609318"/>
            <a:ext cx="360996" cy="369332"/>
          </a:xfrm>
          <a:prstGeom prst="rect">
            <a:avLst/>
          </a:prstGeom>
        </p:spPr>
        <p:txBody>
          <a:bodyPr wrap="none">
            <a:spAutoFit/>
          </a:bodyPr>
          <a:lstStyle/>
          <a:p>
            <a:r>
              <a:rPr lang="en-US" b="1" dirty="0" smtClean="0">
                <a:solidFill>
                  <a:srgbClr val="C00000"/>
                </a:solidFill>
              </a:rPr>
              <a:t>&lt;</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21"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矩形 31"/>
          <p:cNvSpPr/>
          <p:nvPr/>
        </p:nvSpPr>
        <p:spPr>
          <a:xfrm>
            <a:off x="739517" y="760478"/>
            <a:ext cx="7973660" cy="2951898"/>
          </a:xfrm>
          <a:prstGeom prst="rect">
            <a:avLst/>
          </a:prstGeom>
        </p:spPr>
        <p:txBody>
          <a:bodyPr wrap="square">
            <a:spAutoFit/>
          </a:bodyPr>
          <a:lstStyle/>
          <a:p>
            <a:pPr algn="just">
              <a:lnSpc>
                <a:spcPct val="150000"/>
              </a:lnSpc>
            </a:pPr>
            <a:r>
              <a:rPr lang="zh-CN" altLang="en-US" dirty="0" smtClean="0"/>
              <a:t>分析思路：先分析物体的浮沉状态及满足哪种浮力计算条件。</a:t>
            </a:r>
          </a:p>
          <a:p>
            <a:pPr algn="just">
              <a:lnSpc>
                <a:spcPct val="150000"/>
              </a:lnSpc>
            </a:pPr>
            <a:r>
              <a:rPr lang="en-US" b="1" dirty="0" smtClean="0"/>
              <a:t>1.</a:t>
            </a:r>
            <a:r>
              <a:rPr lang="zh-CN" altLang="en-US" b="1" dirty="0" smtClean="0"/>
              <a:t>二力平衡原理：</a:t>
            </a:r>
          </a:p>
          <a:p>
            <a:pPr algn="just">
              <a:lnSpc>
                <a:spcPct val="150000"/>
              </a:lnSpc>
            </a:pPr>
            <a:r>
              <a:rPr lang="zh-CN" altLang="en-US" dirty="0" smtClean="0"/>
              <a:t>（</a:t>
            </a:r>
            <a:r>
              <a:rPr lang="en-US" dirty="0" smtClean="0"/>
              <a:t>1</a:t>
            </a:r>
            <a:r>
              <a:rPr lang="zh-CN" altLang="en-US" dirty="0" smtClean="0"/>
              <a:t>）悬浮时：</a:t>
            </a:r>
            <a:r>
              <a:rPr lang="en-US" dirty="0" smtClean="0"/>
              <a:t>F</a:t>
            </a:r>
            <a:r>
              <a:rPr lang="zh-CN" altLang="en-US" baseline="-25000" dirty="0" smtClean="0"/>
              <a:t>浮</a:t>
            </a:r>
            <a:r>
              <a:rPr lang="en-US" dirty="0" smtClean="0"/>
              <a:t>=</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）漂浮时：</a:t>
            </a:r>
            <a:r>
              <a:rPr lang="en-US" dirty="0" smtClean="0"/>
              <a:t>F</a:t>
            </a:r>
            <a:r>
              <a:rPr lang="zh-CN" altLang="en-US" baseline="-25000" dirty="0" smtClean="0"/>
              <a:t>浮</a:t>
            </a:r>
            <a:r>
              <a:rPr lang="en-US" dirty="0" smtClean="0"/>
              <a:t>=</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2.</a:t>
            </a:r>
            <a:r>
              <a:rPr lang="zh-CN" altLang="en-US" b="1" dirty="0" smtClean="0"/>
              <a:t>称量法：</a:t>
            </a:r>
            <a:r>
              <a:rPr lang="en-US" dirty="0" smtClean="0"/>
              <a:t>F</a:t>
            </a:r>
            <a:r>
              <a:rPr lang="zh-CN" altLang="en-US" baseline="-25000" dirty="0" smtClean="0"/>
              <a:t>浮</a:t>
            </a:r>
            <a:r>
              <a:rPr lang="en-US" dirty="0" smtClean="0"/>
              <a:t>=</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3.</a:t>
            </a:r>
            <a:r>
              <a:rPr lang="zh-CN" altLang="en-US" b="1" dirty="0" smtClean="0"/>
              <a:t>阿基米德原理：</a:t>
            </a:r>
            <a:r>
              <a:rPr lang="en-US" dirty="0" smtClean="0"/>
              <a:t>F</a:t>
            </a:r>
            <a:r>
              <a:rPr lang="zh-CN" altLang="en-US" baseline="-25000" dirty="0" smtClean="0"/>
              <a:t>浮</a:t>
            </a:r>
            <a:r>
              <a:rPr lang="en-US" dirty="0" smtClean="0"/>
              <a:t>=</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4.</a:t>
            </a:r>
            <a:r>
              <a:rPr lang="zh-CN" altLang="en-US" b="1" dirty="0" smtClean="0"/>
              <a:t>压力差法：</a:t>
            </a:r>
            <a:r>
              <a:rPr lang="en-US" dirty="0" smtClean="0"/>
              <a:t>F</a:t>
            </a:r>
            <a:r>
              <a:rPr lang="zh-CN" altLang="en-US" baseline="-25000" dirty="0" smtClean="0"/>
              <a:t>浮</a:t>
            </a:r>
            <a:r>
              <a:rPr lang="en-US" dirty="0" smtClean="0"/>
              <a:t>=</a:t>
            </a:r>
            <a:r>
              <a:rPr lang="zh-CN" altLang="en-US" u="sng" dirty="0" smtClean="0"/>
              <a:t>　　　　　　　</a:t>
            </a:r>
            <a:r>
              <a:rPr lang="zh-CN" altLang="en-US" dirty="0" smtClean="0"/>
              <a:t>。</a:t>
            </a:r>
            <a:endParaRPr lang="zh-CN" altLang="en-US" dirty="0"/>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20" name="文本框 12">
            <a:extLst>
              <a:ext uri="{FF2B5EF4-FFF2-40B4-BE49-F238E27FC236}">
                <a16:creationId xmlns:a16="http://schemas.microsoft.com/office/drawing/2014/main" xmlns="" id="{2795C5FE-A0E3-4855-B937-A2DA6BC1A4B9}"/>
              </a:ext>
            </a:extLst>
          </p:cNvPr>
          <p:cNvSpPr txBox="1"/>
          <p:nvPr/>
        </p:nvSpPr>
        <p:spPr>
          <a:xfrm>
            <a:off x="3035794" y="1540016"/>
            <a:ext cx="1129802" cy="488201"/>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latin typeface="+mn-ea"/>
              </a:rPr>
              <a:t>G</a:t>
            </a:r>
            <a:r>
              <a:rPr lang="zh-CN" altLang="en-US" b="1" baseline="-25000" dirty="0" smtClean="0">
                <a:solidFill>
                  <a:srgbClr val="C00000"/>
                </a:solidFill>
                <a:latin typeface="+mn-ea"/>
              </a:rPr>
              <a:t>物</a:t>
            </a:r>
            <a:endParaRPr lang="zh-CN" altLang="en-US" b="1" dirty="0">
              <a:solidFill>
                <a:srgbClr val="C00000"/>
              </a:solidFill>
              <a:latin typeface="+mn-ea"/>
            </a:endParaRPr>
          </a:p>
        </p:txBody>
      </p:sp>
      <p:sp>
        <p:nvSpPr>
          <p:cNvPr id="28" name="文本框 12">
            <a:extLst>
              <a:ext uri="{FF2B5EF4-FFF2-40B4-BE49-F238E27FC236}">
                <a16:creationId xmlns:a16="http://schemas.microsoft.com/office/drawing/2014/main" xmlns="" id="{2795C5FE-A0E3-4855-B937-A2DA6BC1A4B9}"/>
              </a:ext>
            </a:extLst>
          </p:cNvPr>
          <p:cNvSpPr txBox="1"/>
          <p:nvPr/>
        </p:nvSpPr>
        <p:spPr>
          <a:xfrm>
            <a:off x="3037877" y="2041439"/>
            <a:ext cx="1117210" cy="349702"/>
          </a:xfrm>
          <a:prstGeom prst="rect">
            <a:avLst/>
          </a:prstGeom>
          <a:noFill/>
        </p:spPr>
        <p:txBody>
          <a:bodyPr wrap="square" lIns="36000" tIns="36000" rIns="36000" bIns="36000" rtlCol="0">
            <a:spAutoFit/>
          </a:bodyPr>
          <a:lstStyle/>
          <a:p>
            <a:r>
              <a:rPr lang="en-US" b="1" dirty="0" smtClean="0">
                <a:solidFill>
                  <a:srgbClr val="C00000"/>
                </a:solidFill>
                <a:latin typeface="+mn-ea"/>
              </a:rPr>
              <a:t>G</a:t>
            </a:r>
            <a:r>
              <a:rPr lang="zh-CN" altLang="en-US" b="1" baseline="-25000" dirty="0" smtClean="0">
                <a:solidFill>
                  <a:srgbClr val="C00000"/>
                </a:solidFill>
                <a:latin typeface="+mn-ea"/>
              </a:rPr>
              <a:t>物</a:t>
            </a:r>
            <a:endParaRPr lang="zh-CN" altLang="en-US" b="1" dirty="0">
              <a:solidFill>
                <a:srgbClr val="C00000"/>
              </a:solidFill>
              <a:latin typeface="+mn-ea"/>
            </a:endParaRPr>
          </a:p>
        </p:txBody>
      </p:sp>
      <p:sp>
        <p:nvSpPr>
          <p:cNvPr id="11" name="矩形 10"/>
          <p:cNvSpPr/>
          <p:nvPr/>
        </p:nvSpPr>
        <p:spPr>
          <a:xfrm>
            <a:off x="791088" y="329684"/>
            <a:ext cx="3262432" cy="400110"/>
          </a:xfrm>
          <a:prstGeom prst="rect">
            <a:avLst/>
          </a:prstGeom>
        </p:spPr>
        <p:txBody>
          <a:bodyPr wrap="none">
            <a:spAutoFit/>
          </a:bodyPr>
          <a:lstStyle/>
          <a:p>
            <a:r>
              <a:rPr lang="zh-CN" altLang="en-US" sz="2000" b="1" dirty="0" smtClean="0">
                <a:solidFill>
                  <a:srgbClr val="409E8A"/>
                </a:solidFill>
              </a:rPr>
              <a:t>考点五　浮力计算方法归纳</a:t>
            </a:r>
            <a:endParaRPr lang="zh-CN" altLang="en-US" sz="2000" b="1" dirty="0">
              <a:solidFill>
                <a:srgbClr val="409E8A"/>
              </a:solidFill>
            </a:endParaRPr>
          </a:p>
        </p:txBody>
      </p:sp>
      <p:sp>
        <p:nvSpPr>
          <p:cNvPr id="13" name="矩形 12"/>
          <p:cNvSpPr/>
          <p:nvPr/>
        </p:nvSpPr>
        <p:spPr>
          <a:xfrm>
            <a:off x="2578218" y="2439635"/>
            <a:ext cx="590226" cy="369332"/>
          </a:xfrm>
          <a:prstGeom prst="rect">
            <a:avLst/>
          </a:prstGeom>
        </p:spPr>
        <p:txBody>
          <a:bodyPr wrap="none">
            <a:spAutoFit/>
          </a:bodyPr>
          <a:lstStyle/>
          <a:p>
            <a:r>
              <a:rPr lang="en-US" altLang="zh-CN" b="1" dirty="0" smtClean="0">
                <a:solidFill>
                  <a:srgbClr val="C00000"/>
                </a:solidFill>
                <a:latin typeface="+mn-ea"/>
                <a:cs typeface="Times New Roman" pitchFamily="18" charset="0"/>
              </a:rPr>
              <a:t>G-F</a:t>
            </a:r>
            <a:endParaRPr lang="zh-CN" altLang="en-US" b="1" dirty="0">
              <a:solidFill>
                <a:srgbClr val="C00000"/>
              </a:solidFill>
              <a:latin typeface="+mn-ea"/>
            </a:endParaRPr>
          </a:p>
        </p:txBody>
      </p:sp>
      <p:sp>
        <p:nvSpPr>
          <p:cNvPr id="14" name="矩形 13"/>
          <p:cNvSpPr/>
          <p:nvPr/>
        </p:nvSpPr>
        <p:spPr>
          <a:xfrm>
            <a:off x="3254332" y="2828519"/>
            <a:ext cx="1471878" cy="369332"/>
          </a:xfrm>
          <a:prstGeom prst="rect">
            <a:avLst/>
          </a:prstGeom>
        </p:spPr>
        <p:txBody>
          <a:bodyPr wrap="none">
            <a:spAutoFit/>
          </a:bodyPr>
          <a:lstStyle/>
          <a:p>
            <a:r>
              <a:rPr lang="en-US" altLang="zh-CN" b="1" dirty="0" smtClean="0">
                <a:solidFill>
                  <a:srgbClr val="C00000"/>
                </a:solidFill>
                <a:latin typeface="+mn-ea"/>
                <a:cs typeface="Times New Roman" pitchFamily="18" charset="0"/>
              </a:rPr>
              <a:t>G</a:t>
            </a:r>
            <a:r>
              <a:rPr lang="zh-CN" altLang="en-US" b="1" baseline="-30000" dirty="0" smtClean="0">
                <a:solidFill>
                  <a:srgbClr val="C00000"/>
                </a:solidFill>
                <a:latin typeface="+mn-ea"/>
                <a:cs typeface="Times New Roman" pitchFamily="18" charset="0"/>
              </a:rPr>
              <a:t>排</a:t>
            </a:r>
            <a:r>
              <a:rPr lang="en-US" altLang="zh-CN" b="1" dirty="0" smtClean="0">
                <a:solidFill>
                  <a:srgbClr val="C00000"/>
                </a:solidFill>
                <a:latin typeface="+mn-ea"/>
                <a:cs typeface="Times New Roman" pitchFamily="18" charset="0"/>
              </a:rPr>
              <a:t>=ρ</a:t>
            </a:r>
            <a:r>
              <a:rPr lang="zh-CN" altLang="en-US" b="1" baseline="-30000" dirty="0" smtClean="0">
                <a:solidFill>
                  <a:srgbClr val="C00000"/>
                </a:solidFill>
                <a:latin typeface="+mn-ea"/>
                <a:cs typeface="Times New Roman" pitchFamily="18" charset="0"/>
              </a:rPr>
              <a:t>液</a:t>
            </a:r>
            <a:r>
              <a:rPr lang="en-US" altLang="zh-CN" b="1" dirty="0" err="1" smtClean="0">
                <a:solidFill>
                  <a:srgbClr val="C00000"/>
                </a:solidFill>
                <a:latin typeface="+mn-ea"/>
                <a:cs typeface="Times New Roman" pitchFamily="18" charset="0"/>
              </a:rPr>
              <a:t>gV</a:t>
            </a:r>
            <a:r>
              <a:rPr lang="zh-CN" altLang="en-US" b="1" baseline="-30000" dirty="0" smtClean="0">
                <a:solidFill>
                  <a:srgbClr val="C00000"/>
                </a:solidFill>
                <a:latin typeface="+mn-ea"/>
                <a:cs typeface="Times New Roman" pitchFamily="18" charset="0"/>
              </a:rPr>
              <a:t>排</a:t>
            </a:r>
            <a:endParaRPr lang="zh-CN" altLang="en-US" b="1" dirty="0">
              <a:solidFill>
                <a:srgbClr val="C00000"/>
              </a:solidFill>
              <a:latin typeface="+mn-ea"/>
            </a:endParaRPr>
          </a:p>
        </p:txBody>
      </p:sp>
      <p:sp>
        <p:nvSpPr>
          <p:cNvPr id="17" name="矩形 16"/>
          <p:cNvSpPr/>
          <p:nvPr/>
        </p:nvSpPr>
        <p:spPr>
          <a:xfrm>
            <a:off x="2716504" y="3227912"/>
            <a:ext cx="1157689" cy="369332"/>
          </a:xfrm>
          <a:prstGeom prst="rect">
            <a:avLst/>
          </a:prstGeom>
        </p:spPr>
        <p:txBody>
          <a:bodyPr wrap="none">
            <a:spAutoFit/>
          </a:bodyPr>
          <a:lstStyle/>
          <a:p>
            <a:r>
              <a:rPr lang="en-US" b="1" dirty="0" smtClean="0">
                <a:solidFill>
                  <a:srgbClr val="C00000"/>
                </a:solidFill>
                <a:latin typeface="+mn-ea"/>
              </a:rPr>
              <a:t>F</a:t>
            </a:r>
            <a:r>
              <a:rPr lang="zh-CN" altLang="en-US" b="1" baseline="-25000" dirty="0" smtClean="0">
                <a:solidFill>
                  <a:srgbClr val="C00000"/>
                </a:solidFill>
                <a:latin typeface="+mn-ea"/>
              </a:rPr>
              <a:t>向上</a:t>
            </a:r>
            <a:r>
              <a:rPr lang="en-US" b="1" dirty="0" smtClean="0">
                <a:solidFill>
                  <a:srgbClr val="C00000"/>
                </a:solidFill>
                <a:latin typeface="+mn-ea"/>
              </a:rPr>
              <a:t>-F</a:t>
            </a:r>
            <a:r>
              <a:rPr lang="zh-CN" altLang="en-US" b="1" baseline="-25000" dirty="0" smtClean="0">
                <a:solidFill>
                  <a:srgbClr val="C00000"/>
                </a:solidFill>
                <a:latin typeface="+mn-ea"/>
              </a:rPr>
              <a:t>向下</a:t>
            </a:r>
            <a:endParaRPr lang="zh-CN" altLang="en-US" b="1" dirty="0">
              <a:solidFill>
                <a:srgbClr val="C00000"/>
              </a:solidFill>
              <a:latin typeface="+mn-ea"/>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8" grpId="0"/>
      <p:bldP spid="13" grpId="0"/>
      <p:bldP spid="14"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矩形 31"/>
          <p:cNvSpPr/>
          <p:nvPr/>
        </p:nvSpPr>
        <p:spPr>
          <a:xfrm>
            <a:off x="739517" y="760478"/>
            <a:ext cx="7973660" cy="1754326"/>
          </a:xfrm>
          <a:prstGeom prst="rect">
            <a:avLst/>
          </a:prstGeom>
        </p:spPr>
        <p:txBody>
          <a:bodyPr wrap="square">
            <a:spAutoFit/>
          </a:bodyPr>
          <a:lstStyle/>
          <a:p>
            <a:pPr algn="just">
              <a:lnSpc>
                <a:spcPct val="150000"/>
              </a:lnSpc>
            </a:pPr>
            <a:r>
              <a:rPr lang="en-US" b="1" dirty="0" smtClean="0"/>
              <a:t>1.</a:t>
            </a:r>
            <a:r>
              <a:rPr lang="zh-CN" altLang="en-US" dirty="0" smtClean="0"/>
              <a:t>液体和气体具有</a:t>
            </a:r>
            <a:r>
              <a:rPr lang="zh-CN" altLang="en-US" u="sng" dirty="0" smtClean="0"/>
              <a:t>　　　　</a:t>
            </a:r>
            <a:r>
              <a:rPr lang="zh-CN" altLang="en-US" dirty="0" smtClean="0"/>
              <a:t>，称为</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2.</a:t>
            </a:r>
            <a:r>
              <a:rPr lang="zh-CN" altLang="en-US" b="1" dirty="0" smtClean="0"/>
              <a:t>流体压强的规律：</a:t>
            </a:r>
            <a:r>
              <a:rPr lang="zh-CN" altLang="en-US" dirty="0" smtClean="0"/>
              <a:t>流速大的地方压强</a:t>
            </a:r>
            <a:r>
              <a:rPr lang="zh-CN" altLang="en-US" u="sng" dirty="0" smtClean="0"/>
              <a:t>　　　</a:t>
            </a:r>
            <a:r>
              <a:rPr lang="zh-CN" altLang="en-US" dirty="0" smtClean="0"/>
              <a:t>，流速小的地方压强</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3.</a:t>
            </a:r>
            <a:r>
              <a:rPr lang="zh-CN" altLang="en-US" b="1" dirty="0" smtClean="0"/>
              <a:t>流体压强的应用举例：</a:t>
            </a:r>
            <a:r>
              <a:rPr lang="zh-CN" altLang="en-US" u="sng" dirty="0" smtClean="0"/>
              <a:t>　　　　     </a:t>
            </a:r>
            <a:r>
              <a:rPr lang="zh-CN" altLang="en-US" dirty="0" smtClean="0"/>
              <a:t>、</a:t>
            </a:r>
            <a:r>
              <a:rPr lang="zh-CN" altLang="en-US" u="sng" dirty="0" smtClean="0"/>
              <a:t>　　　　</a:t>
            </a:r>
            <a:r>
              <a:rPr lang="zh-CN" altLang="en-US" dirty="0" smtClean="0"/>
              <a:t>。</a:t>
            </a:r>
            <a:r>
              <a:rPr lang="en-US" dirty="0" smtClean="0"/>
              <a:t> </a:t>
            </a:r>
            <a:endParaRPr lang="zh-CN" altLang="en-US" dirty="0"/>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20" name="文本框 12">
            <a:extLst>
              <a:ext uri="{FF2B5EF4-FFF2-40B4-BE49-F238E27FC236}">
                <a16:creationId xmlns:a16="http://schemas.microsoft.com/office/drawing/2014/main" xmlns="" id="{2795C5FE-A0E3-4855-B937-A2DA6BC1A4B9}"/>
              </a:ext>
            </a:extLst>
          </p:cNvPr>
          <p:cNvSpPr txBox="1"/>
          <p:nvPr/>
        </p:nvSpPr>
        <p:spPr>
          <a:xfrm>
            <a:off x="2751517" y="707197"/>
            <a:ext cx="1129802"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流动性</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a16="http://schemas.microsoft.com/office/drawing/2014/main" xmlns="" id="{2795C5FE-A0E3-4855-B937-A2DA6BC1A4B9}"/>
              </a:ext>
            </a:extLst>
          </p:cNvPr>
          <p:cNvSpPr txBox="1"/>
          <p:nvPr/>
        </p:nvSpPr>
        <p:spPr>
          <a:xfrm>
            <a:off x="4442259" y="819735"/>
            <a:ext cx="843940" cy="349702"/>
          </a:xfrm>
          <a:prstGeom prst="rect">
            <a:avLst/>
          </a:prstGeom>
          <a:noFill/>
        </p:spPr>
        <p:txBody>
          <a:bodyPr wrap="square" lIns="36000" tIns="36000" rIns="36000" bIns="36000" rtlCol="0">
            <a:spAutoFit/>
          </a:bodyPr>
          <a:lstStyle/>
          <a:p>
            <a:r>
              <a:rPr lang="zh-CN" altLang="en-US" b="1" dirty="0" smtClean="0">
                <a:solidFill>
                  <a:srgbClr val="C00000"/>
                </a:solidFill>
              </a:rPr>
              <a:t>流体</a:t>
            </a:r>
            <a:endParaRPr lang="zh-CN" altLang="en-US" b="1" dirty="0">
              <a:solidFill>
                <a:srgbClr val="C00000"/>
              </a:solidFill>
            </a:endParaRPr>
          </a:p>
        </p:txBody>
      </p:sp>
      <p:sp>
        <p:nvSpPr>
          <p:cNvPr id="11" name="矩形 10"/>
          <p:cNvSpPr/>
          <p:nvPr/>
        </p:nvSpPr>
        <p:spPr>
          <a:xfrm>
            <a:off x="791088" y="329684"/>
            <a:ext cx="2492990" cy="400110"/>
          </a:xfrm>
          <a:prstGeom prst="rect">
            <a:avLst/>
          </a:prstGeom>
        </p:spPr>
        <p:txBody>
          <a:bodyPr wrap="none">
            <a:spAutoFit/>
          </a:bodyPr>
          <a:lstStyle/>
          <a:p>
            <a:r>
              <a:rPr lang="zh-CN" altLang="en-US" sz="2000" b="1" dirty="0" smtClean="0">
                <a:solidFill>
                  <a:srgbClr val="409E8A"/>
                </a:solidFill>
              </a:rPr>
              <a:t>考点六　神奇的升力</a:t>
            </a:r>
            <a:endParaRPr lang="zh-CN" altLang="en-US" sz="2000" b="1" dirty="0">
              <a:solidFill>
                <a:srgbClr val="409E8A"/>
              </a:solidFill>
            </a:endParaRPr>
          </a:p>
        </p:txBody>
      </p:sp>
      <p:sp>
        <p:nvSpPr>
          <p:cNvPr id="12" name="矩形 11"/>
          <p:cNvSpPr/>
          <p:nvPr/>
        </p:nvSpPr>
        <p:spPr>
          <a:xfrm>
            <a:off x="5840699" y="1243960"/>
            <a:ext cx="415498" cy="369332"/>
          </a:xfrm>
          <a:prstGeom prst="rect">
            <a:avLst/>
          </a:prstGeom>
        </p:spPr>
        <p:txBody>
          <a:bodyPr wrap="none">
            <a:spAutoFit/>
          </a:bodyPr>
          <a:lstStyle/>
          <a:p>
            <a:r>
              <a:rPr lang="zh-CN" altLang="en-US" b="1" dirty="0" smtClean="0">
                <a:solidFill>
                  <a:srgbClr val="C00000"/>
                </a:solidFill>
                <a:latin typeface="+mn-ea"/>
                <a:cs typeface="Times New Roman" pitchFamily="18" charset="0"/>
              </a:rPr>
              <a:t>小</a:t>
            </a:r>
            <a:endParaRPr lang="zh-CN" altLang="en-US" b="1" dirty="0">
              <a:solidFill>
                <a:srgbClr val="C00000"/>
              </a:solidFill>
              <a:latin typeface="+mn-ea"/>
            </a:endParaRPr>
          </a:p>
        </p:txBody>
      </p:sp>
      <p:sp>
        <p:nvSpPr>
          <p:cNvPr id="13" name="矩形 12"/>
          <p:cNvSpPr/>
          <p:nvPr/>
        </p:nvSpPr>
        <p:spPr>
          <a:xfrm>
            <a:off x="1169106" y="1640849"/>
            <a:ext cx="415498" cy="369332"/>
          </a:xfrm>
          <a:prstGeom prst="rect">
            <a:avLst/>
          </a:prstGeom>
        </p:spPr>
        <p:txBody>
          <a:bodyPr wrap="none">
            <a:spAutoFit/>
          </a:bodyPr>
          <a:lstStyle/>
          <a:p>
            <a:r>
              <a:rPr lang="zh-CN" altLang="en-US" b="1" dirty="0" smtClean="0">
                <a:solidFill>
                  <a:srgbClr val="C00000"/>
                </a:solidFill>
                <a:latin typeface="+mn-ea"/>
                <a:cs typeface="Times New Roman" pitchFamily="18" charset="0"/>
              </a:rPr>
              <a:t>大</a:t>
            </a:r>
            <a:endParaRPr lang="zh-CN" altLang="en-US" b="1" dirty="0">
              <a:solidFill>
                <a:srgbClr val="C00000"/>
              </a:solidFill>
              <a:latin typeface="+mn-ea"/>
            </a:endParaRPr>
          </a:p>
        </p:txBody>
      </p:sp>
      <p:sp>
        <p:nvSpPr>
          <p:cNvPr id="14" name="矩形 13"/>
          <p:cNvSpPr/>
          <p:nvPr/>
        </p:nvSpPr>
        <p:spPr>
          <a:xfrm>
            <a:off x="3355850" y="2050755"/>
            <a:ext cx="1107996" cy="369332"/>
          </a:xfrm>
          <a:prstGeom prst="rect">
            <a:avLst/>
          </a:prstGeom>
        </p:spPr>
        <p:txBody>
          <a:bodyPr wrap="none">
            <a:spAutoFit/>
          </a:bodyPr>
          <a:lstStyle/>
          <a:p>
            <a:r>
              <a:rPr lang="zh-CN" altLang="en-US" b="1" dirty="0" smtClean="0">
                <a:solidFill>
                  <a:srgbClr val="C00000"/>
                </a:solidFill>
                <a:latin typeface="+mn-ea"/>
                <a:cs typeface="Times New Roman" pitchFamily="18" charset="0"/>
              </a:rPr>
              <a:t>飞机机翼</a:t>
            </a:r>
            <a:endParaRPr lang="zh-CN" altLang="en-US" b="1" dirty="0">
              <a:solidFill>
                <a:srgbClr val="C00000"/>
              </a:solidFill>
              <a:latin typeface="+mn-ea"/>
            </a:endParaRPr>
          </a:p>
        </p:txBody>
      </p:sp>
      <p:sp>
        <p:nvSpPr>
          <p:cNvPr id="15" name="矩形 14"/>
          <p:cNvSpPr/>
          <p:nvPr/>
        </p:nvSpPr>
        <p:spPr>
          <a:xfrm>
            <a:off x="4795569" y="2029732"/>
            <a:ext cx="877163" cy="369332"/>
          </a:xfrm>
          <a:prstGeom prst="rect">
            <a:avLst/>
          </a:prstGeom>
        </p:spPr>
        <p:txBody>
          <a:bodyPr wrap="none">
            <a:spAutoFit/>
          </a:bodyPr>
          <a:lstStyle/>
          <a:p>
            <a:r>
              <a:rPr lang="zh-CN" altLang="en-US" b="1" dirty="0" smtClean="0">
                <a:solidFill>
                  <a:srgbClr val="C00000"/>
                </a:solidFill>
                <a:latin typeface="+mn-ea"/>
                <a:cs typeface="Times New Roman" pitchFamily="18" charset="0"/>
              </a:rPr>
              <a:t>水翼船</a:t>
            </a:r>
            <a:endParaRPr lang="zh-CN" altLang="en-US" b="1" dirty="0">
              <a:solidFill>
                <a:srgbClr val="C00000"/>
              </a:solidFill>
              <a:latin typeface="+mn-ea"/>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8" grpId="0"/>
      <p:bldP spid="12" grpId="0"/>
      <p:bldP spid="13" grpId="0"/>
      <p:bldP spid="14" grpId="0"/>
      <p:bldP spid="15" grpId="0"/>
    </p:bldLst>
  </p:timing>
</p:sld>
</file>

<file path=ppt/theme/theme1.xml><?xml version="1.0" encoding="utf-8"?>
<a:theme xmlns:a="http://schemas.openxmlformats.org/drawingml/2006/main" name="1">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定义 2">
      <a:majorFont>
        <a:latin typeface="微软雅黑"/>
        <a:ea typeface="微软雅黑"/>
        <a:cs typeface=""/>
      </a:majorFont>
      <a:minorFont>
        <a:latin typeface="微软雅黑"/>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lIns="36000" tIns="36000" rIns="36000" bIns="36000" rtlCol="0">
        <a:spAutoFit/>
      </a:bodyPr>
      <a:lstStyle>
        <a:defPPr algn="l">
          <a:lnSpc>
            <a:spcPct val="150000"/>
          </a:lnSpc>
          <a:defRPr sz="1400" dirty="0" smtClean="0">
            <a:latin typeface="微软雅黑" panose="020B0503020204020204" pitchFamily="34" charset="-122"/>
            <a:ea typeface="微软雅黑" panose="020B0503020204020204" pitchFamily="34" charset="-122"/>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3207</TotalTime>
  <Words>4421</Words>
  <Application>Microsoft Office PowerPoint</Application>
  <PresentationFormat>全屏显示(16:9)</PresentationFormat>
  <Paragraphs>429</Paragraphs>
  <Slides>50</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50</vt:i4>
      </vt:variant>
    </vt:vector>
  </HeadingPairs>
  <TitlesOfParts>
    <vt:vector size="52" baseType="lpstr">
      <vt:lpstr>1</vt:lpstr>
      <vt:lpstr>文档</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subject/>
  <dc:creator/>
  <cp:keywords/>
  <dc:description/>
  <dcterms:created xsi:type="dcterms:W3CDTF">2018-08-24T06:22:56Z</dcterms:created>
  <dcterms:modified xsi:type="dcterms:W3CDTF">2020-04-08T00:13:49Z</dcterms:modified>
  <cp:category/>
</cp:coreProperties>
</file>