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545" r:id="rId2"/>
    <p:sldId id="285" r:id="rId3"/>
    <p:sldId id="533" r:id="rId4"/>
    <p:sldId id="534" r:id="rId5"/>
    <p:sldId id="538" r:id="rId6"/>
    <p:sldId id="535" r:id="rId7"/>
    <p:sldId id="536" r:id="rId8"/>
    <p:sldId id="502" r:id="rId9"/>
    <p:sldId id="537" r:id="rId10"/>
    <p:sldId id="543" r:id="rId11"/>
    <p:sldId id="544" r:id="rId12"/>
    <p:sldId id="486" r:id="rId13"/>
    <p:sldId id="551" r:id="rId14"/>
    <p:sldId id="546" r:id="rId15"/>
    <p:sldId id="547" r:id="rId16"/>
    <p:sldId id="548" r:id="rId17"/>
    <p:sldId id="549" r:id="rId18"/>
    <p:sldId id="550" r:id="rId19"/>
  </p:sldIdLst>
  <p:sldSz cx="9144000" cy="5143500" type="screen16x9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65" autoAdjust="0"/>
  </p:normalViewPr>
  <p:slideViewPr>
    <p:cSldViewPr>
      <p:cViewPr>
        <p:scale>
          <a:sx n="100" d="100"/>
          <a:sy n="100" d="100"/>
        </p:scale>
        <p:origin x="-416" y="-816"/>
      </p:cViewPr>
      <p:guideLst>
        <p:guide orient="horz" pos="701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81" y="1734603"/>
            <a:ext cx="7358063" cy="167431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标题文本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96943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密度与生活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545" y="14148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420616" y="289561"/>
            <a:ext cx="8723384" cy="2526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87" tIns="31887" rIns="31887" bIns="31887" anchor="ctr">
            <a:spAutoFit/>
          </a:bodyPr>
          <a:lstStyle>
            <a:lvl1pPr marR="457200" algn="just" defTabSz="266700">
              <a:lnSpc>
                <a:spcPct val="100000"/>
              </a:lnSpc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>
              <a:defRPr>
                <a:effectLst/>
              </a:defRPr>
            </a:pPr>
            <a:r>
              <a:rPr lang="zh-CN" altLang="en-US" sz="3200" b="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sz="3200" b="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一</a:t>
            </a:r>
            <a:r>
              <a:rPr sz="3200" b="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空瓶质量为200g，装满水后总质量为700g，现向一空瓶内装一些金属颗粒，使瓶和金属颗粒的质量共为1000g，然后再向瓶内灌满水，用天平测得此时的总质量为1410g。求瓶内金属颗粒的密度。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83109" y="3066805"/>
            <a:ext cx="2546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8.9</a:t>
            </a:r>
            <a:r>
              <a:rPr lang="zh-CN" altLang="zh-CN" sz="2800" dirty="0" smtClean="0">
                <a:solidFill>
                  <a:srgbClr val="FF0000"/>
                </a:solidFill>
              </a:rPr>
              <a:t>×</a:t>
            </a:r>
            <a:r>
              <a:rPr lang="en-US" altLang="zh-CN" sz="2800" dirty="0">
                <a:solidFill>
                  <a:srgbClr val="FF0000"/>
                </a:solidFill>
              </a:rPr>
              <a:t>10</a:t>
            </a:r>
            <a:r>
              <a:rPr lang="en-US" altLang="zh-CN" sz="2800" baseline="30000" dirty="0">
                <a:solidFill>
                  <a:srgbClr val="FF0000"/>
                </a:solidFill>
              </a:rPr>
              <a:t>3</a:t>
            </a:r>
            <a:r>
              <a:rPr lang="en-US" altLang="zh-CN" sz="2800" dirty="0">
                <a:solidFill>
                  <a:srgbClr val="FF0000"/>
                </a:solidFill>
              </a:rPr>
              <a:t>kg/m</a:t>
            </a:r>
            <a:r>
              <a:rPr lang="en-US" altLang="zh-CN" sz="2800" baseline="30000" dirty="0">
                <a:solidFill>
                  <a:srgbClr val="FF0000"/>
                </a:solidFill>
              </a:rPr>
              <a:t>3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475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67"/>
          <p:cNvSpPr txBox="1">
            <a:spLocks noChangeArrowheads="1"/>
          </p:cNvSpPr>
          <p:nvPr/>
        </p:nvSpPr>
        <p:spPr bwMode="auto">
          <a:xfrm>
            <a:off x="881590" y="816555"/>
            <a:ext cx="7470830" cy="76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7397" tIns="28698" rIns="57397" bIns="28698" anchor="t" anchorCtr="0" upright="1">
            <a:noAutofit/>
          </a:bodyPr>
          <a:lstStyle/>
          <a:p>
            <a:pPr algn="l"/>
            <a:r>
              <a:rPr lang="zh-CN" altLang="zh-CN" sz="2800" dirty="0">
                <a:solidFill>
                  <a:srgbClr val="FF0000"/>
                </a:solidFill>
              </a:rPr>
              <a:t>器材</a:t>
            </a:r>
            <a:r>
              <a:rPr lang="zh-CN" altLang="zh-CN" sz="2800" dirty="0" smtClean="0">
                <a:solidFill>
                  <a:srgbClr val="FF0000"/>
                </a:solidFill>
              </a:rPr>
              <a:t>：</a:t>
            </a:r>
            <a:r>
              <a:rPr lang="zh-CN" altLang="zh-CN" sz="2800" dirty="0" smtClean="0">
                <a:solidFill>
                  <a:schemeClr val="tx1"/>
                </a:solidFill>
              </a:rPr>
              <a:t>天平</a:t>
            </a:r>
            <a:r>
              <a:rPr lang="zh-CN" altLang="en-US" sz="2800" dirty="0" smtClean="0">
                <a:solidFill>
                  <a:schemeClr val="tx1"/>
                </a:solidFill>
              </a:rPr>
              <a:t>（无砝码），</a:t>
            </a:r>
            <a:r>
              <a:rPr lang="zh-CN" altLang="zh-CN" sz="2800" dirty="0" smtClean="0">
                <a:solidFill>
                  <a:schemeClr val="tx1"/>
                </a:solidFill>
              </a:rPr>
              <a:t>量</a:t>
            </a:r>
            <a:r>
              <a:rPr lang="zh-CN" altLang="zh-CN" sz="2800" dirty="0">
                <a:solidFill>
                  <a:schemeClr val="tx1"/>
                </a:solidFill>
              </a:rPr>
              <a:t>筒，</a:t>
            </a:r>
            <a:r>
              <a:rPr lang="zh-CN" altLang="zh-CN" sz="2800" dirty="0" smtClean="0">
                <a:solidFill>
                  <a:schemeClr val="tx1"/>
                </a:solidFill>
              </a:rPr>
              <a:t>两个烧杯</a:t>
            </a:r>
            <a:r>
              <a:rPr lang="zh-CN" altLang="zh-CN" sz="2800" dirty="0">
                <a:solidFill>
                  <a:schemeClr val="tx1"/>
                </a:solidFill>
              </a:rPr>
              <a:t>，细线</a:t>
            </a:r>
            <a:r>
              <a:rPr lang="zh-CN" altLang="zh-CN" sz="2800" dirty="0" smtClean="0">
                <a:solidFill>
                  <a:schemeClr val="tx1"/>
                </a:solidFill>
              </a:rPr>
              <a:t>，水</a:t>
            </a:r>
            <a:r>
              <a:rPr lang="zh-CN" altLang="en-US" sz="2800" dirty="0" smtClean="0">
                <a:solidFill>
                  <a:schemeClr val="tx1"/>
                </a:solidFill>
              </a:rPr>
              <a:t>，</a:t>
            </a:r>
            <a:r>
              <a:rPr lang="zh-CN" altLang="zh-CN" sz="2800" dirty="0" smtClean="0">
                <a:solidFill>
                  <a:schemeClr val="tx1"/>
                </a:solidFill>
              </a:rPr>
              <a:t>酱油</a:t>
            </a:r>
            <a:r>
              <a:rPr lang="zh-CN" altLang="zh-CN" sz="2800" dirty="0">
                <a:solidFill>
                  <a:schemeClr val="tx1"/>
                </a:solidFill>
              </a:rPr>
              <a:t>，胶头</a:t>
            </a:r>
            <a:r>
              <a:rPr lang="zh-CN" altLang="zh-CN" sz="2800" dirty="0" smtClean="0">
                <a:solidFill>
                  <a:schemeClr val="tx1"/>
                </a:solidFill>
              </a:rPr>
              <a:t>滴管</a:t>
            </a:r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6" name="Shape 121"/>
          <p:cNvSpPr txBox="1">
            <a:spLocks/>
          </p:cNvSpPr>
          <p:nvPr/>
        </p:nvSpPr>
        <p:spPr>
          <a:xfrm>
            <a:off x="206515" y="186485"/>
            <a:ext cx="8802471" cy="630070"/>
          </a:xfrm>
          <a:prstGeom prst="rect">
            <a:avLst/>
          </a:prstGeom>
          <a:effectLst/>
        </p:spPr>
        <p:txBody>
          <a:bodyPr lIns="57397" tIns="28698" rIns="57397" bIns="28698" anchor="ctr"/>
          <a:lstStyle>
            <a:lvl1pPr marL="0" marR="0" indent="0" algn="ctr" defTabSz="40309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24" b="0" i="0" u="none" strike="noStrike" cap="all" spc="331" baseline="0">
                <a:ln>
                  <a:noFill/>
                </a:ln>
                <a:solidFill>
                  <a:srgbClr val="87835F"/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marR="0" indent="228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2pPr>
            <a:lvl3pPr marL="0" marR="0" indent="457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3pPr>
            <a:lvl4pPr marL="0" marR="0" indent="685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4pPr>
            <a:lvl5pPr marL="0" marR="0" indent="9144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5pPr>
            <a:lvl6pPr marL="0" marR="0" indent="11430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6pPr>
            <a:lvl7pPr marL="0" marR="0" indent="1371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7pPr>
            <a:lvl8pPr marL="0" marR="0" indent="1600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8pPr>
            <a:lvl9pPr marL="0" marR="0" indent="1828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9pPr>
          </a:lstStyle>
          <a:p>
            <a:pPr>
              <a:defRPr>
                <a:effectLst/>
              </a:defRPr>
            </a:pPr>
            <a:r>
              <a:rPr lang="zh-CN" altLang="en-US" sz="3200" b="1" kern="100" cap="none" spc="0" dirty="0" smtClean="0">
                <a:solidFill>
                  <a:srgbClr val="00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三.</a:t>
            </a:r>
            <a:r>
              <a:rPr lang="zh-CN" altLang="en-US" sz="3200" b="1" kern="100" cap="none" spc="0" dirty="0">
                <a:solidFill>
                  <a:srgbClr val="00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有</a:t>
            </a:r>
            <a:r>
              <a:rPr lang="zh-CN" altLang="en-US" sz="3200" b="1" kern="100" cap="none" spc="0" dirty="0" smtClean="0">
                <a:solidFill>
                  <a:srgbClr val="00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天平（无砝码）有量</a:t>
            </a:r>
            <a:r>
              <a:rPr lang="zh-CN" altLang="en-US" sz="3200" b="1" kern="100" cap="none" spc="0" dirty="0">
                <a:solidFill>
                  <a:srgbClr val="00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筒</a:t>
            </a:r>
            <a:r>
              <a:rPr lang="zh-CN" altLang="zh-CN" sz="3200" b="1" kern="100" cap="none" spc="0" dirty="0">
                <a:solidFill>
                  <a:srgbClr val="00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—</a:t>
            </a:r>
            <a:r>
              <a:rPr lang="zh-CN" altLang="en-US" sz="3200" b="1" kern="100" cap="none" spc="0" dirty="0" smtClean="0">
                <a:solidFill>
                  <a:srgbClr val="FF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等质量法测密度</a:t>
            </a:r>
            <a:endParaRPr lang="zh-CN" altLang="en-US" sz="3200" b="1" kern="100" cap="none" spc="0" dirty="0">
              <a:solidFill>
                <a:srgbClr val="FF0000"/>
              </a:solidFill>
              <a:effectLst/>
              <a:latin typeface="Cambria"/>
              <a:ea typeface="宋体"/>
              <a:cs typeface="Times New Roman"/>
              <a:sym typeface="Georgi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56865" y="1671650"/>
            <a:ext cx="5535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rgbClr val="000000"/>
                </a:solidFill>
              </a:rPr>
              <a:t>1</a:t>
            </a:r>
            <a:r>
              <a:rPr lang="en-US" altLang="zh-CN" sz="2800" dirty="0" smtClean="0">
                <a:solidFill>
                  <a:srgbClr val="000000"/>
                </a:solidFill>
              </a:rPr>
              <a:t>.</a:t>
            </a:r>
            <a:r>
              <a:rPr lang="zh-CN" altLang="zh-CN" sz="2800" dirty="0" smtClean="0">
                <a:solidFill>
                  <a:schemeClr val="tx1"/>
                </a:solidFill>
              </a:rPr>
              <a:t>将天平</a:t>
            </a:r>
            <a:r>
              <a:rPr lang="zh-CN" altLang="zh-CN" sz="2800" dirty="0">
                <a:solidFill>
                  <a:schemeClr val="tx1"/>
                </a:solidFill>
              </a:rPr>
              <a:t>放在水平台上，将两个相同的</a:t>
            </a:r>
            <a:r>
              <a:rPr lang="zh-CN" altLang="zh-CN" sz="2800" dirty="0">
                <a:solidFill>
                  <a:srgbClr val="FF0000"/>
                </a:solidFill>
              </a:rPr>
              <a:t>烧杯</a:t>
            </a:r>
            <a:r>
              <a:rPr lang="zh-CN" altLang="zh-CN" sz="2800" dirty="0">
                <a:solidFill>
                  <a:schemeClr val="tx1"/>
                </a:solidFill>
              </a:rPr>
              <a:t>分别放在托盘天平</a:t>
            </a:r>
            <a:r>
              <a:rPr lang="zh-CN" altLang="zh-CN" sz="2800" dirty="0">
                <a:solidFill>
                  <a:srgbClr val="FF0000"/>
                </a:solidFill>
              </a:rPr>
              <a:t>两端</a:t>
            </a:r>
            <a:r>
              <a:rPr lang="zh-CN" altLang="zh-CN" sz="2800" dirty="0" smtClean="0">
                <a:solidFill>
                  <a:schemeClr val="tx1"/>
                </a:solidFill>
              </a:rPr>
              <a:t>；</a:t>
            </a:r>
            <a:r>
              <a:rPr lang="en-US" altLang="zh-CN" sz="2800" dirty="0" smtClean="0">
                <a:solidFill>
                  <a:srgbClr val="000000"/>
                </a:solidFill>
              </a:rPr>
              <a:t> </a:t>
            </a:r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6865" y="2571750"/>
            <a:ext cx="5580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rgbClr val="000000"/>
                </a:solidFill>
              </a:rPr>
              <a:t>2</a:t>
            </a:r>
            <a:r>
              <a:rPr lang="en-US" altLang="zh-CN" sz="2800" dirty="0" smtClean="0">
                <a:solidFill>
                  <a:srgbClr val="000000"/>
                </a:solidFill>
              </a:rPr>
              <a:t>.</a:t>
            </a:r>
            <a:r>
              <a:rPr lang="zh-CN" altLang="zh-CN" sz="2800" dirty="0">
                <a:solidFill>
                  <a:schemeClr val="tx1"/>
                </a:solidFill>
              </a:rPr>
              <a:t>在</a:t>
            </a:r>
            <a:r>
              <a:rPr lang="zh-CN" altLang="zh-CN" sz="2800" dirty="0">
                <a:solidFill>
                  <a:srgbClr val="FF0000"/>
                </a:solidFill>
              </a:rPr>
              <a:t>一个烧杯</a:t>
            </a:r>
            <a:r>
              <a:rPr lang="zh-CN" altLang="zh-CN" sz="2800" dirty="0">
                <a:solidFill>
                  <a:schemeClr val="tx1"/>
                </a:solidFill>
              </a:rPr>
              <a:t>中倒入适量的</a:t>
            </a:r>
            <a:r>
              <a:rPr lang="zh-CN" altLang="zh-CN" sz="2800" dirty="0">
                <a:solidFill>
                  <a:srgbClr val="FF0000"/>
                </a:solidFill>
              </a:rPr>
              <a:t>酱油</a:t>
            </a:r>
            <a:r>
              <a:rPr lang="zh-CN" altLang="zh-CN" sz="2800" dirty="0">
                <a:solidFill>
                  <a:schemeClr val="tx1"/>
                </a:solidFill>
              </a:rPr>
              <a:t>，在另</a:t>
            </a:r>
            <a:r>
              <a:rPr lang="zh-CN" altLang="zh-CN" sz="2800" dirty="0">
                <a:solidFill>
                  <a:srgbClr val="FF0000"/>
                </a:solidFill>
              </a:rPr>
              <a:t>一个烧杯</a:t>
            </a:r>
            <a:r>
              <a:rPr lang="zh-CN" altLang="zh-CN" sz="2800" dirty="0">
                <a:solidFill>
                  <a:schemeClr val="tx1"/>
                </a:solidFill>
              </a:rPr>
              <a:t>中倒入少量的</a:t>
            </a:r>
            <a:r>
              <a:rPr lang="zh-CN" altLang="zh-CN" sz="2800" dirty="0">
                <a:solidFill>
                  <a:srgbClr val="FF0000"/>
                </a:solidFill>
              </a:rPr>
              <a:t>水</a:t>
            </a:r>
            <a:r>
              <a:rPr lang="zh-CN" altLang="zh-CN" sz="2800" dirty="0">
                <a:solidFill>
                  <a:schemeClr val="tx1"/>
                </a:solidFill>
              </a:rPr>
              <a:t>，在用胶头滴管加水，使</a:t>
            </a:r>
            <a:r>
              <a:rPr lang="zh-CN" altLang="zh-CN" sz="2800" dirty="0" smtClean="0">
                <a:solidFill>
                  <a:schemeClr val="tx1"/>
                </a:solidFill>
              </a:rPr>
              <a:t>天平平衡；</a:t>
            </a:r>
            <a:endParaRPr lang="zh-CN" altLang="zh-CN" sz="2800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6535" y="3966905"/>
            <a:ext cx="8235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rgbClr val="000000"/>
                </a:solidFill>
              </a:rPr>
              <a:t>3</a:t>
            </a:r>
            <a:r>
              <a:rPr lang="en-US" altLang="zh-CN" sz="2800" dirty="0" smtClean="0">
                <a:solidFill>
                  <a:srgbClr val="000000"/>
                </a:solidFill>
              </a:rPr>
              <a:t>.</a:t>
            </a:r>
            <a:r>
              <a:rPr lang="zh-CN" altLang="zh-CN" sz="2800" dirty="0">
                <a:solidFill>
                  <a:schemeClr val="tx1"/>
                </a:solidFill>
              </a:rPr>
              <a:t>将烧杯中的水全部倒入量筒中读出</a:t>
            </a:r>
            <a:r>
              <a:rPr lang="zh-CN" altLang="zh-CN" sz="2800" dirty="0">
                <a:solidFill>
                  <a:srgbClr val="FF0000"/>
                </a:solidFill>
              </a:rPr>
              <a:t>水的体积为</a:t>
            </a:r>
            <a:r>
              <a:rPr lang="en-US" altLang="zh-CN" sz="2800" dirty="0">
                <a:solidFill>
                  <a:srgbClr val="FF0000"/>
                </a:solidFill>
              </a:rPr>
              <a:t>V</a:t>
            </a:r>
            <a:r>
              <a:rPr lang="en-US" altLang="zh-CN" sz="2800" baseline="-25000" dirty="0">
                <a:solidFill>
                  <a:srgbClr val="FF0000"/>
                </a:solidFill>
              </a:rPr>
              <a:t>1</a:t>
            </a:r>
            <a:r>
              <a:rPr lang="zh-CN" altLang="zh-CN" sz="2800" dirty="0">
                <a:solidFill>
                  <a:schemeClr val="tx1"/>
                </a:solidFill>
              </a:rPr>
              <a:t>；</a:t>
            </a:r>
          </a:p>
        </p:txBody>
      </p:sp>
      <p:sp>
        <p:nvSpPr>
          <p:cNvPr id="9" name="矩形 8"/>
          <p:cNvSpPr/>
          <p:nvPr/>
        </p:nvSpPr>
        <p:spPr>
          <a:xfrm>
            <a:off x="341530" y="4506965"/>
            <a:ext cx="868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sz="2800" dirty="0" smtClean="0">
                <a:solidFill>
                  <a:srgbClr val="000000"/>
                </a:solidFill>
              </a:rPr>
              <a:t>4</a:t>
            </a:r>
            <a:r>
              <a:rPr lang="en-US" altLang="zh-CN" sz="2800" dirty="0" smtClean="0">
                <a:solidFill>
                  <a:srgbClr val="000000"/>
                </a:solidFill>
              </a:rPr>
              <a:t>.</a:t>
            </a:r>
            <a:r>
              <a:rPr lang="zh-CN" altLang="zh-CN" sz="2800" dirty="0" smtClean="0">
                <a:solidFill>
                  <a:schemeClr val="tx1"/>
                </a:solidFill>
              </a:rPr>
              <a:t>将烧杯中的</a:t>
            </a:r>
            <a:r>
              <a:rPr lang="zh-CN" altLang="en-US" sz="2800" dirty="0" smtClean="0">
                <a:solidFill>
                  <a:schemeClr val="tx1"/>
                </a:solidFill>
              </a:rPr>
              <a:t>酱油</a:t>
            </a:r>
            <a:r>
              <a:rPr lang="zh-CN" altLang="zh-CN" sz="2800" dirty="0" smtClean="0">
                <a:solidFill>
                  <a:schemeClr val="tx1"/>
                </a:solidFill>
              </a:rPr>
              <a:t>全部倒入量筒中读出</a:t>
            </a:r>
            <a:r>
              <a:rPr lang="zh-CN" altLang="en-US" sz="2800" dirty="0" smtClean="0">
                <a:solidFill>
                  <a:srgbClr val="FF0000"/>
                </a:solidFill>
              </a:rPr>
              <a:t>酱油</a:t>
            </a:r>
            <a:r>
              <a:rPr lang="zh-CN" altLang="zh-CN" sz="2800" dirty="0" smtClean="0">
                <a:solidFill>
                  <a:srgbClr val="FF0000"/>
                </a:solidFill>
              </a:rPr>
              <a:t>的体积为</a:t>
            </a:r>
            <a:r>
              <a:rPr lang="en-US" altLang="zh-CN" sz="2800" dirty="0" smtClean="0">
                <a:solidFill>
                  <a:srgbClr val="FF0000"/>
                </a:solidFill>
              </a:rPr>
              <a:t>V</a:t>
            </a:r>
            <a:r>
              <a:rPr lang="en-US" altLang="zh-CN" sz="2800" baseline="-25000" dirty="0" smtClean="0">
                <a:solidFill>
                  <a:srgbClr val="FF0000"/>
                </a:solidFill>
              </a:rPr>
              <a:t>2</a:t>
            </a:r>
            <a:r>
              <a:rPr lang="zh-CN" altLang="zh-CN" sz="2800" dirty="0" smtClean="0">
                <a:solidFill>
                  <a:schemeClr val="tx1"/>
                </a:solidFill>
              </a:rPr>
              <a:t>；</a:t>
            </a:r>
            <a:endParaRPr lang="zh-CN" altLang="zh-CN" sz="2800" dirty="0">
              <a:solidFill>
                <a:schemeClr val="tx1"/>
              </a:solidFill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206515" y="1806665"/>
            <a:ext cx="2925325" cy="1800200"/>
            <a:chOff x="2366754" y="2661759"/>
            <a:chExt cx="4173191" cy="18975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/>
            <a:srcRect b="6304"/>
            <a:stretch/>
          </p:blipFill>
          <p:spPr>
            <a:xfrm>
              <a:off x="2366754" y="2661759"/>
              <a:ext cx="4173191" cy="1897541"/>
            </a:xfrm>
            <a:prstGeom prst="rect">
              <a:avLst/>
            </a:prstGeom>
          </p:spPr>
        </p:pic>
        <p:pic>
          <p:nvPicPr>
            <p:cNvPr id="12" name="图片 11" descr="屏幕快照 2019-11-28 上午8.54.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2661760"/>
              <a:ext cx="977900" cy="934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5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186485"/>
            <a:ext cx="900100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例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</a:rPr>
              <a:t>：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给你一架无砝码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的但已经调好的等臂天平和一个量筒，两个相同的烧杯，细线以及适量的水，胶头滴管一个，测量一个小石头的密度，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请补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充完整：</a:t>
            </a:r>
          </a:p>
          <a:p>
            <a:pPr algn="l"/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）将无砝码的天平放在水平台上，将两个相同的烧杯分别放在托盘天平两端；</a:t>
            </a:r>
          </a:p>
          <a:p>
            <a:pPr algn="l"/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）</a:t>
            </a:r>
            <a:r>
              <a:rPr lang="en-US" altLang="zh-CN" sz="2800" u="sng" dirty="0">
                <a:solidFill>
                  <a:schemeClr val="tx1"/>
                </a:solidFill>
                <a:latin typeface="+mn-ea"/>
                <a:ea typeface="+mn-ea"/>
              </a:rPr>
              <a:t>                    </a:t>
            </a:r>
            <a:r>
              <a:rPr lang="en-US" altLang="zh-CN" sz="2800" u="sng" dirty="0" smtClean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使天平仍处于平衡位置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；</a:t>
            </a:r>
            <a:endParaRPr lang="en-US" altLang="zh-CN" sz="28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）将烧杯中的水全部倒入量筒中读出水的体积为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V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；</a:t>
            </a:r>
          </a:p>
          <a:p>
            <a:pPr algn="l"/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）在量筒中加入适量的水，读出水的体积为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V</a:t>
            </a:r>
            <a:r>
              <a:rPr lang="en-US" altLang="zh-CN" sz="2800" baseline="-2500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；</a:t>
            </a:r>
          </a:p>
          <a:p>
            <a:pPr algn="l"/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）</a:t>
            </a:r>
            <a:r>
              <a:rPr lang="en-US" altLang="zh-CN" sz="2800" u="sng" dirty="0">
                <a:solidFill>
                  <a:schemeClr val="tx1"/>
                </a:solidFill>
                <a:latin typeface="+mn-ea"/>
                <a:ea typeface="+mn-ea"/>
              </a:rPr>
              <a:t>                         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，读出水的体积为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V</a:t>
            </a:r>
            <a:r>
              <a:rPr lang="en-US" altLang="zh-CN" sz="2800" baseline="-25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；</a:t>
            </a:r>
          </a:p>
          <a:p>
            <a:pPr algn="l"/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6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）计算小石头的密度：</a:t>
            </a:r>
            <a:r>
              <a:rPr lang="en-US" altLang="zh-CN" sz="2800" dirty="0" err="1">
                <a:solidFill>
                  <a:schemeClr val="tx1"/>
                </a:solidFill>
                <a:latin typeface="+mn-ea"/>
                <a:ea typeface="+mn-ea"/>
              </a:rPr>
              <a:t>ρ</a:t>
            </a:r>
            <a:r>
              <a:rPr lang="zh-CN" altLang="zh-CN" sz="2800" baseline="-25000" dirty="0">
                <a:solidFill>
                  <a:schemeClr val="tx1"/>
                </a:solidFill>
                <a:latin typeface="+mn-ea"/>
                <a:ea typeface="+mn-ea"/>
              </a:rPr>
              <a:t>石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＝</a:t>
            </a:r>
            <a:r>
              <a:rPr lang="en-US" altLang="zh-CN" sz="2800" u="sng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zh-CN" sz="2800" u="sng" dirty="0" smtClean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lang="en-US" altLang="zh-CN" sz="2800" u="sng" dirty="0">
                <a:solidFill>
                  <a:schemeClr val="tx1"/>
                </a:solidFill>
                <a:latin typeface="+mn-ea"/>
              </a:rPr>
              <a:t>    </a:t>
            </a:r>
            <a:r>
              <a:rPr lang="en-US" altLang="zh-CN" sz="2800" u="sng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zh-CN" sz="2800" u="sng" dirty="0" smtClean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1550" y="2256715"/>
            <a:ext cx="49955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FF0000"/>
                </a:solidFill>
              </a:rPr>
              <a:t>在一个烧杯中放入小石头，在另一个烧杯中先加入适量水，然后用胶头滴管增减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1650" y="3966905"/>
            <a:ext cx="405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FF0000"/>
                </a:solidFill>
              </a:rPr>
              <a:t>将石头放入量筒中，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77045" y="4461960"/>
            <a:ext cx="276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+mn-ea"/>
              </a:rPr>
              <a:t>ρ</a:t>
            </a:r>
            <a:r>
              <a:rPr lang="zh-CN" altLang="en-US" baseline="-25000" dirty="0" smtClean="0">
                <a:solidFill>
                  <a:srgbClr val="FF0000"/>
                </a:solidFill>
                <a:latin typeface="+mn-ea"/>
              </a:rPr>
              <a:t>水</a:t>
            </a:r>
            <a:r>
              <a:rPr lang="en-US" altLang="zh-CN" dirty="0" smtClean="0">
                <a:solidFill>
                  <a:srgbClr val="FF0000"/>
                </a:solidFill>
                <a:latin typeface="+mn-ea"/>
              </a:rPr>
              <a:t>V</a:t>
            </a: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／（</a:t>
            </a:r>
            <a:r>
              <a:rPr lang="en-US" altLang="zh-CN" dirty="0" smtClean="0">
                <a:solidFill>
                  <a:srgbClr val="FF0000"/>
                </a:solidFill>
                <a:latin typeface="+mn-ea"/>
              </a:rPr>
              <a:t>V</a:t>
            </a:r>
            <a:r>
              <a:rPr lang="en-US" altLang="zh-CN" baseline="-25000" dirty="0" smtClean="0">
                <a:solidFill>
                  <a:srgbClr val="FF0000"/>
                </a:solidFill>
                <a:latin typeface="+mn-ea"/>
              </a:rPr>
              <a:t>2</a:t>
            </a:r>
            <a:r>
              <a:rPr lang="zh-CN" altLang="en-US" baseline="-25000" dirty="0" smtClean="0">
                <a:solidFill>
                  <a:srgbClr val="FF0000"/>
                </a:solidFill>
                <a:latin typeface="+mn-ea"/>
              </a:rPr>
              <a:t>－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V</a:t>
            </a:r>
            <a:r>
              <a:rPr lang="en-US" altLang="zh-CN" baseline="-25000" dirty="0">
                <a:solidFill>
                  <a:srgbClr val="FF0000"/>
                </a:solidFill>
                <a:latin typeface="+mn-ea"/>
              </a:rPr>
              <a:t>1</a:t>
            </a:r>
            <a:r>
              <a:rPr lang="zh-CN" altLang="en-US" dirty="0" smtClean="0">
                <a:solidFill>
                  <a:srgbClr val="FF0000"/>
                </a:solidFill>
                <a:latin typeface="+mn-ea"/>
              </a:rPr>
              <a:t>）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快照 2020-03-09 下午7.58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91730"/>
            <a:ext cx="4479259" cy="26552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1530" y="186485"/>
            <a:ext cx="8415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zh-CN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小王同学阅读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了下表后得出了一些结论</a:t>
            </a:r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其中正确的是　</a:t>
            </a:r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(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　　</a:t>
            </a:r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)</a:t>
            </a:r>
            <a:endParaRPr lang="zh-CN" altLang="zh-CN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A.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不同的物质</a:t>
            </a:r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密度一定不同</a:t>
            </a: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B.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固体的密度都比液体的大</a:t>
            </a: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C.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同种物质在不同状态下</a:t>
            </a:r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其密度不同</a:t>
            </a: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D.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质量相等的实心铜块和实心铅块</a:t>
            </a:r>
            <a:r>
              <a:rPr lang="en-US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铜块的体积比铅块小</a:t>
            </a:r>
          </a:p>
        </p:txBody>
      </p:sp>
      <p:sp>
        <p:nvSpPr>
          <p:cNvPr id="4" name="矩形 3"/>
          <p:cNvSpPr/>
          <p:nvPr/>
        </p:nvSpPr>
        <p:spPr>
          <a:xfrm>
            <a:off x="701570" y="50152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8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785" y="2751770"/>
            <a:ext cx="3325369" cy="20252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21549" y="321500"/>
            <a:ext cx="81459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</a:rPr>
              <a:t>例：</a:t>
            </a:r>
            <a:r>
              <a:rPr lang="zh-CN" altLang="zh-CN" sz="2800" dirty="0" smtClean="0">
                <a:solidFill>
                  <a:schemeClr val="tx1"/>
                </a:solidFill>
              </a:rPr>
              <a:t>有三个</a:t>
            </a:r>
            <a:r>
              <a:rPr lang="zh-CN" altLang="zh-CN" sz="2800" dirty="0">
                <a:solidFill>
                  <a:schemeClr val="tx1"/>
                </a:solidFill>
              </a:rPr>
              <a:t>完全相同的玻璃杯</a:t>
            </a:r>
            <a:r>
              <a:rPr lang="en-US" altLang="zh-CN" sz="2800" dirty="0">
                <a:solidFill>
                  <a:schemeClr val="tx1"/>
                </a:solidFill>
              </a:rPr>
              <a:t>,</a:t>
            </a:r>
            <a:r>
              <a:rPr lang="zh-CN" altLang="zh-CN" sz="2800" dirty="0">
                <a:solidFill>
                  <a:schemeClr val="tx1"/>
                </a:solidFill>
              </a:rPr>
              <a:t>分别盛有质量相等的水、盐水和白酒</a:t>
            </a:r>
            <a:r>
              <a:rPr lang="en-US" altLang="zh-CN" sz="2800" dirty="0">
                <a:solidFill>
                  <a:schemeClr val="tx1"/>
                </a:solidFill>
              </a:rPr>
              <a:t>,</a:t>
            </a:r>
            <a:r>
              <a:rPr lang="zh-CN" altLang="zh-CN" sz="2800" dirty="0">
                <a:solidFill>
                  <a:schemeClr val="tx1"/>
                </a:solidFill>
              </a:rPr>
              <a:t>如图所示</a:t>
            </a:r>
            <a:r>
              <a:rPr lang="en-US" altLang="zh-CN" sz="2800" dirty="0">
                <a:solidFill>
                  <a:schemeClr val="tx1"/>
                </a:solidFill>
              </a:rPr>
              <a:t>,</a:t>
            </a:r>
            <a:r>
              <a:rPr lang="zh-CN" altLang="zh-CN" sz="2800" dirty="0">
                <a:solidFill>
                  <a:schemeClr val="tx1"/>
                </a:solidFill>
              </a:rPr>
              <a:t>则甲、乙、丙三杯中所盛的液体分别是</a:t>
            </a:r>
            <a:r>
              <a:rPr lang="en-US" altLang="zh-CN" sz="2800" dirty="0">
                <a:solidFill>
                  <a:schemeClr val="tx1"/>
                </a:solidFill>
              </a:rPr>
              <a:t>(</a:t>
            </a:r>
            <a:r>
              <a:rPr lang="zh-CN" altLang="zh-CN" sz="2800" dirty="0">
                <a:solidFill>
                  <a:schemeClr val="tx1"/>
                </a:solidFill>
              </a:rPr>
              <a:t>已知ρ</a:t>
            </a:r>
            <a:r>
              <a:rPr lang="zh-CN" altLang="zh-CN" sz="2800" baseline="-25000" dirty="0">
                <a:solidFill>
                  <a:schemeClr val="tx1"/>
                </a:solidFill>
              </a:rPr>
              <a:t>白酒</a:t>
            </a:r>
            <a:r>
              <a:rPr lang="en-US" altLang="zh-CN" sz="2800" dirty="0">
                <a:solidFill>
                  <a:schemeClr val="tx1"/>
                </a:solidFill>
              </a:rPr>
              <a:t>&lt;</a:t>
            </a:r>
            <a:r>
              <a:rPr lang="zh-CN" altLang="zh-CN" sz="2800" dirty="0">
                <a:solidFill>
                  <a:schemeClr val="tx1"/>
                </a:solidFill>
              </a:rPr>
              <a:t>ρ</a:t>
            </a:r>
            <a:r>
              <a:rPr lang="zh-CN" altLang="zh-CN" sz="2800" baseline="-25000" dirty="0">
                <a:solidFill>
                  <a:schemeClr val="tx1"/>
                </a:solidFill>
              </a:rPr>
              <a:t>水</a:t>
            </a:r>
            <a:r>
              <a:rPr lang="en-US" altLang="zh-CN" sz="2800" dirty="0">
                <a:solidFill>
                  <a:schemeClr val="tx1"/>
                </a:solidFill>
              </a:rPr>
              <a:t>&lt;</a:t>
            </a:r>
            <a:r>
              <a:rPr lang="zh-CN" altLang="zh-CN" sz="2800" dirty="0">
                <a:solidFill>
                  <a:schemeClr val="tx1"/>
                </a:solidFill>
              </a:rPr>
              <a:t>ρ</a:t>
            </a:r>
            <a:r>
              <a:rPr lang="zh-CN" altLang="zh-CN" sz="2800" baseline="-25000" dirty="0">
                <a:solidFill>
                  <a:schemeClr val="tx1"/>
                </a:solidFill>
              </a:rPr>
              <a:t>盐水</a:t>
            </a:r>
            <a:r>
              <a:rPr lang="en-US" altLang="zh-CN" sz="2800" dirty="0">
                <a:solidFill>
                  <a:schemeClr val="tx1"/>
                </a:solidFill>
              </a:rPr>
              <a:t>)</a:t>
            </a:r>
            <a:r>
              <a:rPr lang="zh-CN" altLang="zh-CN" sz="2800" dirty="0">
                <a:solidFill>
                  <a:schemeClr val="tx1"/>
                </a:solidFill>
              </a:rPr>
              <a:t>　</a:t>
            </a:r>
            <a:r>
              <a:rPr lang="en-US" altLang="zh-CN" sz="2800" dirty="0">
                <a:solidFill>
                  <a:schemeClr val="tx1"/>
                </a:solidFill>
              </a:rPr>
              <a:t>(</a:t>
            </a:r>
            <a:r>
              <a:rPr lang="zh-CN" altLang="zh-CN" sz="2800" dirty="0">
                <a:solidFill>
                  <a:schemeClr val="tx1"/>
                </a:solidFill>
              </a:rPr>
              <a:t>　　</a:t>
            </a:r>
            <a:r>
              <a:rPr lang="en-US" altLang="zh-CN" sz="2800" dirty="0">
                <a:solidFill>
                  <a:schemeClr val="tx1"/>
                </a:solidFill>
              </a:rPr>
              <a:t>)</a:t>
            </a:r>
            <a:endParaRPr lang="zh-CN" altLang="zh-CN" sz="2800" dirty="0">
              <a:solidFill>
                <a:schemeClr val="tx1"/>
              </a:solidFill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</a:rPr>
              <a:t>A.</a:t>
            </a:r>
            <a:r>
              <a:rPr lang="zh-CN" altLang="zh-CN" sz="2800" dirty="0">
                <a:solidFill>
                  <a:schemeClr val="tx1"/>
                </a:solidFill>
              </a:rPr>
              <a:t>水、盐水、白酒</a:t>
            </a:r>
            <a:r>
              <a:rPr lang="en-US" altLang="zh-CN" sz="2800" dirty="0">
                <a:solidFill>
                  <a:schemeClr val="tx1"/>
                </a:solidFill>
              </a:rPr>
              <a:t>             B.</a:t>
            </a:r>
            <a:r>
              <a:rPr lang="zh-CN" altLang="zh-CN" sz="2800" dirty="0">
                <a:solidFill>
                  <a:schemeClr val="tx1"/>
                </a:solidFill>
              </a:rPr>
              <a:t>水、白酒、盐水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</a:rPr>
              <a:t>C.</a:t>
            </a:r>
            <a:r>
              <a:rPr lang="zh-CN" altLang="zh-CN" sz="2800" dirty="0">
                <a:solidFill>
                  <a:schemeClr val="tx1"/>
                </a:solidFill>
              </a:rPr>
              <a:t>盐水、白酒、水</a:t>
            </a:r>
            <a:r>
              <a:rPr lang="en-US" altLang="zh-CN" sz="2800" dirty="0">
                <a:solidFill>
                  <a:schemeClr val="tx1"/>
                </a:solidFill>
              </a:rPr>
              <a:t>             D.</a:t>
            </a:r>
            <a:r>
              <a:rPr lang="zh-CN" altLang="zh-CN" sz="2800" dirty="0">
                <a:solidFill>
                  <a:schemeClr val="tx1"/>
                </a:solidFill>
              </a:rPr>
              <a:t>白酒、盐水、水</a:t>
            </a:r>
          </a:p>
        </p:txBody>
      </p:sp>
      <p:sp>
        <p:nvSpPr>
          <p:cNvPr id="4" name="矩形 3"/>
          <p:cNvSpPr/>
          <p:nvPr/>
        </p:nvSpPr>
        <p:spPr>
          <a:xfrm>
            <a:off x="7317305" y="1176595"/>
            <a:ext cx="443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0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366505"/>
            <a:ext cx="765085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2011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年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5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月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装载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500t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散装甘油的货轮抵达某港口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并由油罐车队装载运输至光辉油漆厂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已知甘油密度为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1.25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×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10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kg/m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每辆油罐车最多可装载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12m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的甘油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油罐车队一次就将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500t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甘油装载运输完毕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则该油罐车队至少拥有的油罐车数量为　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(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　　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)</a:t>
            </a:r>
            <a:endParaRPr lang="zh-CN" altLang="zh-CN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A.41                            B.42</a:t>
            </a:r>
            <a:endParaRPr lang="zh-CN" altLang="zh-CN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C.33                            D.34</a:t>
            </a:r>
            <a:endParaRPr lang="zh-CN" altLang="zh-CN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41730" y="243673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8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321500"/>
            <a:ext cx="756084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我国自主研发生产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的一种碳纤维产品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各项性能均达到国际先进水平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其密度是钢的四分之一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强度是钢的十倍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它适合于制作　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(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　　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)</a:t>
            </a:r>
            <a:endParaRPr lang="zh-CN" altLang="zh-CN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A.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汽车的底盘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                  </a:t>
            </a:r>
            <a:endParaRPr lang="en-US" altLang="zh-CN" sz="2800" dirty="0" smtClean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B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食品包装盒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C.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打夯的重锤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                  </a:t>
            </a:r>
            <a:endParaRPr lang="en-US" altLang="zh-CN" sz="2800" dirty="0" smtClean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D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航空器部件</a:t>
            </a:r>
          </a:p>
        </p:txBody>
      </p:sp>
      <p:sp>
        <p:nvSpPr>
          <p:cNvPr id="3" name="矩形 2"/>
          <p:cNvSpPr/>
          <p:nvPr/>
        </p:nvSpPr>
        <p:spPr>
          <a:xfrm>
            <a:off x="6732240" y="12216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5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56515"/>
            <a:ext cx="774086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一个质量为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0.25kg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的玻璃瓶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盛满水时称得质量是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1.5kg;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若盛满某液体时称得质量是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1.75kg,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那么这种液体的密度是　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(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　　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)</a:t>
            </a:r>
            <a:endParaRPr lang="zh-CN" altLang="zh-CN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A.1.0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×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10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kg/m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                </a:t>
            </a:r>
            <a:endParaRPr lang="en-US" altLang="zh-CN" sz="2800" dirty="0" smtClean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B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.1.16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×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10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kg/m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endParaRPr lang="zh-CN" altLang="zh-CN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C.1.75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×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10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kg/m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               </a:t>
            </a:r>
            <a:endParaRPr lang="en-US" altLang="zh-CN" sz="2800" dirty="0" smtClean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D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.1.2</a:t>
            </a:r>
            <a:r>
              <a:rPr lang="zh-CN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×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10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en-US" altLang="zh-CN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kg/m</a:t>
            </a:r>
            <a:r>
              <a:rPr lang="en-US" altLang="zh-CN" sz="2800" baseline="30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endParaRPr lang="zh-CN" altLang="zh-CN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92180" y="131161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6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40" y="2751770"/>
            <a:ext cx="4797826" cy="22801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504" y="186485"/>
            <a:ext cx="84609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0" dirty="0" smtClean="0">
                <a:solidFill>
                  <a:srgbClr val="FF0000"/>
                </a:solidFill>
              </a:rPr>
              <a:t>例：</a:t>
            </a:r>
            <a:r>
              <a:rPr lang="zh-CN" altLang="en-US" b="0" dirty="0" smtClean="0">
                <a:solidFill>
                  <a:schemeClr val="tx1"/>
                </a:solidFill>
              </a:rPr>
              <a:t>用</a:t>
            </a:r>
            <a:r>
              <a:rPr lang="zh-CN" altLang="en-US" b="0" dirty="0">
                <a:solidFill>
                  <a:schemeClr val="tx1"/>
                </a:solidFill>
              </a:rPr>
              <a:t>天平和量筒测量某金属块的密度</a:t>
            </a:r>
            <a:r>
              <a:rPr lang="zh-CN" altLang="en-US" b="0" dirty="0" smtClean="0">
                <a:solidFill>
                  <a:schemeClr val="tx1"/>
                </a:solidFill>
              </a:rPr>
              <a:t>。</a:t>
            </a:r>
            <a:endParaRPr lang="zh-CN" altLang="en-US" b="0" dirty="0">
              <a:solidFill>
                <a:schemeClr val="tx1"/>
              </a:solidFill>
            </a:endParaRPr>
          </a:p>
          <a:p>
            <a:pPr algn="l"/>
            <a:r>
              <a:rPr lang="zh-CN" altLang="en-US" b="0" dirty="0">
                <a:solidFill>
                  <a:schemeClr val="tx1"/>
                </a:solidFill>
              </a:rPr>
              <a:t>（1）在调节天平平衡时，将游码移到横梁标尺的零刻度线上，此时指针偏向分度盘的左侧，要使天平平衡，应将横梁右端的平衡螺母向________（左/右）移动。</a:t>
            </a:r>
          </a:p>
          <a:p>
            <a:pPr algn="l"/>
            <a:r>
              <a:rPr lang="zh-CN" altLang="en-US" b="0" dirty="0">
                <a:solidFill>
                  <a:schemeClr val="tx1"/>
                </a:solidFill>
              </a:rPr>
              <a:t>（2）用调节好的天平称金属块的质量，当天平平衡时，右盘中的砝码和游码位置如图甲所示，则金属块的质量为</a:t>
            </a:r>
            <a:r>
              <a:rPr lang="zh-CN" altLang="en-US" b="0" dirty="0" smtClean="0">
                <a:solidFill>
                  <a:schemeClr val="tx1"/>
                </a:solidFill>
              </a:rPr>
              <a:t>_____g</a:t>
            </a:r>
            <a:r>
              <a:rPr lang="zh-CN" altLang="en-US" b="0" dirty="0">
                <a:solidFill>
                  <a:schemeClr val="tx1"/>
                </a:solidFill>
              </a:rPr>
              <a:t>。</a:t>
            </a:r>
          </a:p>
          <a:p>
            <a:pPr algn="l"/>
            <a:r>
              <a:rPr lang="zh-CN" altLang="en-US" b="0" dirty="0">
                <a:solidFill>
                  <a:schemeClr val="tx1"/>
                </a:solidFill>
              </a:rPr>
              <a:t>（3）用量筒测金属块的体积，如图乙所示，则金属块的体积为________cm</a:t>
            </a:r>
            <a:r>
              <a:rPr lang="zh-CN" altLang="en-US" b="0" baseline="30000" dirty="0">
                <a:solidFill>
                  <a:schemeClr val="tx1"/>
                </a:solidFill>
              </a:rPr>
              <a:t>3</a:t>
            </a:r>
            <a:r>
              <a:rPr lang="zh-CN" altLang="en-US" b="0" dirty="0">
                <a:solidFill>
                  <a:schemeClr val="tx1"/>
                </a:solidFill>
              </a:rPr>
              <a:t>。</a:t>
            </a:r>
          </a:p>
          <a:p>
            <a:pPr algn="l"/>
            <a:r>
              <a:rPr lang="zh-CN" altLang="en-US" b="0" dirty="0">
                <a:solidFill>
                  <a:schemeClr val="tx1"/>
                </a:solidFill>
              </a:rPr>
              <a:t>（4）</a:t>
            </a:r>
            <a:r>
              <a:rPr lang="zh-CN" altLang="en-US" b="0" dirty="0" smtClean="0">
                <a:solidFill>
                  <a:schemeClr val="tx1"/>
                </a:solidFill>
              </a:rPr>
              <a:t>利用密度计算公式算</a:t>
            </a:r>
            <a:endParaRPr lang="en-US" altLang="zh-CN" b="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b="0" dirty="0" smtClean="0">
                <a:solidFill>
                  <a:schemeClr val="tx1"/>
                </a:solidFill>
              </a:rPr>
              <a:t>出金属块的密度为___g</a:t>
            </a:r>
            <a:r>
              <a:rPr lang="zh-CN" altLang="en-US" b="0" dirty="0">
                <a:solidFill>
                  <a:schemeClr val="tx1"/>
                </a:solidFill>
              </a:rPr>
              <a:t>/cm</a:t>
            </a:r>
            <a:r>
              <a:rPr lang="zh-CN" altLang="en-US" b="0" baseline="30000" dirty="0">
                <a:solidFill>
                  <a:schemeClr val="tx1"/>
                </a:solidFill>
              </a:rPr>
              <a:t>3</a:t>
            </a:r>
            <a:r>
              <a:rPr lang="zh-CN" altLang="en-US" b="0" dirty="0">
                <a:solidFill>
                  <a:schemeClr val="tx1"/>
                </a:solidFill>
              </a:rPr>
              <a:t>。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1760" y="3741880"/>
            <a:ext cx="883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7.84</a:t>
            </a:r>
            <a:r>
              <a:rPr lang="zh-CN" altLang="zh-CN" sz="2800" dirty="0" smtClean="0">
                <a:solidFill>
                  <a:srgbClr val="FF0000"/>
                </a:solidFill>
              </a:rPr>
              <a:t>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96725" y="122160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0000"/>
                </a:solidFill>
              </a:rPr>
              <a:t>右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182290" y="1986685"/>
            <a:ext cx="783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78.4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836585" y="2706765"/>
            <a:ext cx="527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619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1660934"/>
            <a:ext cx="738028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第五章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质量与密度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第4节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密度的测量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151620" y="1221600"/>
            <a:ext cx="7114250" cy="3511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marR="286984" algn="just" defTabSz="167408"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1、实验原理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endParaRPr lang="en-US" sz="3200" dirty="0">
              <a:solidFill>
                <a:srgbClr val="FF0000"/>
              </a:solidFill>
              <a:latin typeface="+mn-ea"/>
              <a:ea typeface="+mn-ea"/>
            </a:endParaRPr>
          </a:p>
          <a:p>
            <a:pPr marR="286984" algn="just" defTabSz="167408"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endParaRPr sz="3200" dirty="0">
              <a:solidFill>
                <a:schemeClr val="tx1"/>
              </a:solidFill>
              <a:latin typeface="+mn-ea"/>
              <a:ea typeface="+mn-ea"/>
            </a:endParaRPr>
          </a:p>
          <a:p>
            <a:pPr marR="286984" algn="just" defTabSz="167408"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2、测量方法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endParaRPr lang="en-US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pPr marR="286984" algn="just" defTabSz="167408"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endParaRPr lang="en-US" altLang="zh-CN" sz="32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marR="286984" algn="just" defTabSz="167408"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</a:rPr>
              <a:t>质量</a:t>
            </a:r>
            <a:r>
              <a:rPr lang="en-US" altLang="zh-CN" sz="3200" dirty="0">
                <a:solidFill>
                  <a:schemeClr val="tx1"/>
                </a:solidFill>
                <a:latin typeface="+mn-ea"/>
                <a:ea typeface="+mn-ea"/>
              </a:rPr>
              <a:t>m</a:t>
            </a:r>
            <a:r>
              <a:rPr lang="zh-CN" altLang="en-US" sz="3200" dirty="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r>
              <a:rPr sz="3200" dirty="0">
                <a:solidFill>
                  <a:srgbClr val="FF0000"/>
                </a:solidFill>
                <a:latin typeface="+mn-ea"/>
                <a:ea typeface="+mn-ea"/>
              </a:rPr>
              <a:t>天平</a:t>
            </a:r>
            <a:endParaRPr lang="en-US" sz="3200" dirty="0">
              <a:solidFill>
                <a:srgbClr val="FF0000"/>
              </a:solidFill>
              <a:latin typeface="+mn-ea"/>
              <a:ea typeface="+mn-ea"/>
            </a:endParaRPr>
          </a:p>
          <a:p>
            <a:pPr marR="286984" algn="just" defTabSz="167408"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3200" dirty="0">
                <a:solidFill>
                  <a:schemeClr val="tx1"/>
                </a:solidFill>
                <a:latin typeface="+mn-ea"/>
                <a:ea typeface="+mn-ea"/>
              </a:rPr>
              <a:t>体积</a:t>
            </a:r>
            <a:r>
              <a:rPr lang="en-US" altLang="zh-CN" sz="3200" dirty="0">
                <a:solidFill>
                  <a:schemeClr val="tx1"/>
                </a:solidFill>
                <a:latin typeface="+mn-ea"/>
                <a:ea typeface="+mn-ea"/>
              </a:rPr>
              <a:t>v</a:t>
            </a:r>
            <a:r>
              <a:rPr lang="zh-CN" altLang="en-US" sz="3200" dirty="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r>
              <a:rPr sz="3200" dirty="0">
                <a:solidFill>
                  <a:srgbClr val="FF0000"/>
                </a:solidFill>
                <a:latin typeface="+mn-ea"/>
                <a:ea typeface="+mn-ea"/>
              </a:rPr>
              <a:t>量筒</a:t>
            </a:r>
            <a:r>
              <a:rPr lang="zh-CN" altLang="en-US" sz="3200" dirty="0">
                <a:solidFill>
                  <a:srgbClr val="FF0000"/>
                </a:solidFill>
                <a:latin typeface="+mn-ea"/>
                <a:ea typeface="+mn-ea"/>
              </a:rPr>
              <a:t>（</a:t>
            </a:r>
            <a:r>
              <a:rPr sz="3200" dirty="0">
                <a:solidFill>
                  <a:srgbClr val="FF0000"/>
                </a:solidFill>
                <a:latin typeface="+mn-ea"/>
                <a:ea typeface="+mn-ea"/>
              </a:rPr>
              <a:t>量杯</a:t>
            </a:r>
            <a:r>
              <a:rPr lang="zh-CN" altLang="en-US" sz="3200" dirty="0">
                <a:solidFill>
                  <a:srgbClr val="FF0000"/>
                </a:solidFill>
                <a:latin typeface="+mn-ea"/>
                <a:ea typeface="+mn-ea"/>
              </a:rPr>
              <a:t>）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或等体积法（水）</a:t>
            </a:r>
            <a:endParaRPr lang="en-US" sz="3200" dirty="0">
              <a:solidFill>
                <a:srgbClr val="FF0000"/>
              </a:solidFill>
              <a:latin typeface="+mn-ea"/>
              <a:ea typeface="+mn-ea"/>
            </a:endParaRPr>
          </a:p>
          <a:p>
            <a:pPr marR="286984" algn="just" defTabSz="167408"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3200" dirty="0">
                <a:solidFill>
                  <a:schemeClr val="tx1"/>
                </a:solidFill>
                <a:latin typeface="+mn-ea"/>
                <a:ea typeface="+mn-ea"/>
              </a:rPr>
              <a:t>计算：</a:t>
            </a: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ρ=m/v</a:t>
            </a:r>
          </a:p>
        </p:txBody>
      </p:sp>
      <p:sp>
        <p:nvSpPr>
          <p:cNvPr id="4" name="Shape 121"/>
          <p:cNvSpPr txBox="1">
            <a:spLocks/>
          </p:cNvSpPr>
          <p:nvPr/>
        </p:nvSpPr>
        <p:spPr>
          <a:xfrm>
            <a:off x="462365" y="-70402"/>
            <a:ext cx="8219273" cy="1457366"/>
          </a:xfrm>
          <a:prstGeom prst="rect">
            <a:avLst/>
          </a:prstGeom>
          <a:effectLst/>
        </p:spPr>
        <p:txBody>
          <a:bodyPr lIns="57397" tIns="28698" rIns="57397" bIns="28698" anchor="ctr"/>
          <a:lstStyle>
            <a:lvl1pPr marL="0" marR="0" indent="0" algn="ctr" defTabSz="40309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24" b="0" i="0" u="none" strike="noStrike" cap="all" spc="331" baseline="0">
                <a:ln>
                  <a:noFill/>
                </a:ln>
                <a:solidFill>
                  <a:srgbClr val="87835F"/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marR="0" indent="228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2pPr>
            <a:lvl3pPr marL="0" marR="0" indent="457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3pPr>
            <a:lvl4pPr marL="0" marR="0" indent="685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4pPr>
            <a:lvl5pPr marL="0" marR="0" indent="9144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5pPr>
            <a:lvl6pPr marL="0" marR="0" indent="11430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6pPr>
            <a:lvl7pPr marL="0" marR="0" indent="1371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7pPr>
            <a:lvl8pPr marL="0" marR="0" indent="1600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8pPr>
            <a:lvl9pPr marL="0" marR="0" indent="1828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9pPr>
          </a:lstStyle>
          <a:p>
            <a:pPr>
              <a:defRPr>
                <a:effectLst/>
              </a:defRPr>
            </a:pPr>
            <a:r>
              <a:rPr lang="zh-CN" altLang="en-US" sz="3600" b="1" dirty="0">
                <a:solidFill>
                  <a:schemeClr val="tx1"/>
                </a:solidFill>
                <a:effectLst/>
                <a:latin typeface="+mn-ea"/>
                <a:ea typeface="+mn-ea"/>
              </a:rPr>
              <a:t>密度的测量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51920" y="1221600"/>
            <a:ext cx="141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altLang="zh-CN" sz="3200" dirty="0">
                <a:solidFill>
                  <a:srgbClr val="FF0000"/>
                </a:solidFill>
                <a:latin typeface="+mn-ea"/>
              </a:rPr>
              <a:t>ρ=m/v</a:t>
            </a:r>
            <a:endParaRPr kumimoji="1" lang="zh-CN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3806915" y="2211710"/>
            <a:ext cx="428835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86984" algn="just" defTabSz="167408"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3200" dirty="0">
                <a:solidFill>
                  <a:schemeClr val="tx1"/>
                </a:solidFill>
                <a:latin typeface="+mn-ea"/>
                <a:ea typeface="+mn-ea"/>
                <a:cs typeface="PingFang SC Regular"/>
                <a:sym typeface="PingFang SC Regular"/>
              </a:rPr>
              <a:t>测出</a:t>
            </a:r>
            <a:r>
              <a:rPr lang="zh-CN" altLang="en-US" sz="3200" dirty="0">
                <a:solidFill>
                  <a:srgbClr val="FF0000"/>
                </a:solidFill>
                <a:latin typeface="+mn-ea"/>
                <a:ea typeface="+mn-ea"/>
                <a:cs typeface="PingFang SC Regular"/>
                <a:sym typeface="PingFang SC Regular"/>
              </a:rPr>
              <a:t>质量</a:t>
            </a:r>
            <a:r>
              <a:rPr lang="en-US" altLang="zh-CN" sz="3200" dirty="0">
                <a:solidFill>
                  <a:srgbClr val="FF0000"/>
                </a:solidFill>
                <a:latin typeface="+mn-ea"/>
                <a:ea typeface="+mn-ea"/>
                <a:cs typeface="PingFang SC Regular"/>
                <a:sym typeface="PingFang SC Regular"/>
              </a:rPr>
              <a:t>m</a:t>
            </a:r>
            <a:r>
              <a:rPr lang="zh-CN" altLang="en-US" sz="3200" dirty="0">
                <a:solidFill>
                  <a:schemeClr val="tx1"/>
                </a:solidFill>
                <a:latin typeface="+mn-ea"/>
                <a:ea typeface="+mn-ea"/>
                <a:cs typeface="PingFang SC Regular"/>
                <a:sym typeface="PingFang SC Regular"/>
              </a:rPr>
              <a:t>和测出</a:t>
            </a:r>
            <a:r>
              <a:rPr lang="zh-CN" altLang="en-US" sz="3200" dirty="0">
                <a:solidFill>
                  <a:srgbClr val="FF0000"/>
                </a:solidFill>
                <a:latin typeface="+mn-ea"/>
                <a:ea typeface="+mn-ea"/>
                <a:cs typeface="PingFang SC Regular"/>
                <a:sym typeface="PingFang SC Regular"/>
              </a:rPr>
              <a:t>体积</a:t>
            </a:r>
            <a:r>
              <a:rPr lang="en-US" altLang="zh-CN" sz="3200" dirty="0">
                <a:solidFill>
                  <a:srgbClr val="FF0000"/>
                </a:solidFill>
                <a:latin typeface="+mn-ea"/>
                <a:ea typeface="+mn-ea"/>
                <a:cs typeface="PingFang SC Regular"/>
                <a:sym typeface="PingFang SC Regular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4008581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67"/>
          <p:cNvSpPr txBox="1">
            <a:spLocks noChangeArrowheads="1"/>
          </p:cNvSpPr>
          <p:nvPr/>
        </p:nvSpPr>
        <p:spPr bwMode="auto">
          <a:xfrm>
            <a:off x="836585" y="906565"/>
            <a:ext cx="7574749" cy="94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7397" tIns="28698" rIns="57397" bIns="28698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2800" kern="100" dirty="0">
                <a:solidFill>
                  <a:srgbClr val="000000"/>
                </a:solidFill>
                <a:latin typeface="Cambria"/>
                <a:ea typeface="宋体"/>
                <a:cs typeface="Times New Roman"/>
              </a:rPr>
              <a:t>器材：石块、天平和砝码、量筒、足够多的水和细线</a:t>
            </a:r>
            <a:endParaRPr lang="en-US" altLang="zh-CN" sz="2800" kern="100" dirty="0">
              <a:solidFill>
                <a:srgbClr val="000000"/>
              </a:solidFill>
              <a:latin typeface="Cambria"/>
              <a:ea typeface="宋体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zh-CN" altLang="en-US" sz="2800" kern="100" dirty="0">
              <a:solidFill>
                <a:srgbClr val="000000"/>
              </a:solidFill>
              <a:latin typeface="Cambria"/>
              <a:ea typeface="宋体"/>
              <a:cs typeface="Times New Roman"/>
            </a:endParaRPr>
          </a:p>
        </p:txBody>
      </p:sp>
      <p:sp>
        <p:nvSpPr>
          <p:cNvPr id="6" name="Shape 121"/>
          <p:cNvSpPr txBox="1">
            <a:spLocks/>
          </p:cNvSpPr>
          <p:nvPr/>
        </p:nvSpPr>
        <p:spPr>
          <a:xfrm>
            <a:off x="386535" y="186485"/>
            <a:ext cx="5220580" cy="765085"/>
          </a:xfrm>
          <a:prstGeom prst="rect">
            <a:avLst/>
          </a:prstGeom>
          <a:effectLst/>
        </p:spPr>
        <p:txBody>
          <a:bodyPr lIns="57397" tIns="28698" rIns="57397" bIns="28698" anchor="ctr"/>
          <a:lstStyle>
            <a:lvl1pPr marL="0" marR="0" indent="0" algn="ctr" defTabSz="40309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24" b="0" i="0" u="none" strike="noStrike" cap="all" spc="331" baseline="0">
                <a:ln>
                  <a:noFill/>
                </a:ln>
                <a:solidFill>
                  <a:srgbClr val="87835F"/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marR="0" indent="228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2pPr>
            <a:lvl3pPr marL="0" marR="0" indent="457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3pPr>
            <a:lvl4pPr marL="0" marR="0" indent="685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4pPr>
            <a:lvl5pPr marL="0" marR="0" indent="9144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5pPr>
            <a:lvl6pPr marL="0" marR="0" indent="11430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6pPr>
            <a:lvl7pPr marL="0" marR="0" indent="1371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7pPr>
            <a:lvl8pPr marL="0" marR="0" indent="1600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8pPr>
            <a:lvl9pPr marL="0" marR="0" indent="1828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9pPr>
          </a:lstStyle>
          <a:p>
            <a:pPr algn="l">
              <a:defRPr>
                <a:effectLst/>
              </a:defRPr>
            </a:pPr>
            <a:r>
              <a:rPr lang="zh-CN" altLang="en-US" sz="3200" b="1" kern="100" cap="none" spc="0" dirty="0">
                <a:solidFill>
                  <a:schemeClr val="tx1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一.有天平有量筒</a:t>
            </a:r>
            <a:r>
              <a:rPr lang="zh-CN" altLang="zh-CN" sz="3200" b="1" kern="100" cap="none" spc="0" dirty="0">
                <a:solidFill>
                  <a:schemeClr val="tx1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—</a:t>
            </a:r>
            <a:r>
              <a:rPr lang="zh-CN" altLang="en-US" sz="3200" kern="100" cap="none" spc="0" dirty="0">
                <a:solidFill>
                  <a:srgbClr val="FF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测固体</a:t>
            </a:r>
          </a:p>
        </p:txBody>
      </p:sp>
      <p:pic>
        <p:nvPicPr>
          <p:cNvPr id="2" name="图片 1" descr="屏幕快照 2017-05-30 下午11.59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/>
          <a:stretch/>
        </p:blipFill>
        <p:spPr>
          <a:xfrm>
            <a:off x="386535" y="2031690"/>
            <a:ext cx="3060340" cy="232620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16905" y="189667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5238" indent="-215238" algn="just">
              <a:spcAft>
                <a:spcPts val="0"/>
              </a:spcAft>
              <a:buFont typeface="+mj-lt"/>
              <a:buAutoNum type="arabicPeriod"/>
              <a:tabLst>
                <a:tab pos="286984" algn="l"/>
              </a:tabLst>
            </a:pPr>
            <a:r>
              <a:rPr lang="zh-CN" altLang="en-US" sz="2800" kern="100" dirty="0">
                <a:solidFill>
                  <a:srgbClr val="000000"/>
                </a:solidFill>
                <a:latin typeface="Cambria"/>
                <a:ea typeface="宋体"/>
                <a:cs typeface="Times New Roman"/>
              </a:rPr>
              <a:t>先用调好的天平测量出石块的</a:t>
            </a:r>
            <a:r>
              <a:rPr lang="zh-CN" altLang="en-US" sz="2800" kern="100" dirty="0">
                <a:solidFill>
                  <a:srgbClr val="FF0000"/>
                </a:solidFill>
                <a:latin typeface="Cambria"/>
                <a:ea typeface="宋体"/>
                <a:cs typeface="Times New Roman"/>
              </a:rPr>
              <a:t>质量</a:t>
            </a:r>
            <a:r>
              <a:rPr lang="en-US" altLang="zh-CN" sz="2800" kern="100" dirty="0">
                <a:solidFill>
                  <a:srgbClr val="FF0000"/>
                </a:solidFill>
                <a:latin typeface="Cambria"/>
                <a:ea typeface="宋体"/>
                <a:cs typeface="Times New Roman"/>
              </a:rPr>
              <a:t>m</a:t>
            </a:r>
            <a:r>
              <a:rPr lang="en-US" altLang="zh-CN" sz="2800" kern="100" baseline="-25000" dirty="0">
                <a:solidFill>
                  <a:srgbClr val="FF0000"/>
                </a:solidFill>
                <a:latin typeface="Cambria"/>
                <a:ea typeface="宋体"/>
                <a:cs typeface="Times New Roman"/>
              </a:rPr>
              <a:t>0</a:t>
            </a:r>
            <a:r>
              <a:rPr lang="en-US" altLang="zh-CN" sz="2800" kern="100" dirty="0">
                <a:solidFill>
                  <a:srgbClr val="FF0000"/>
                </a:solidFill>
                <a:latin typeface="Cambria"/>
                <a:ea typeface="宋体"/>
                <a:cs typeface="Times New Roman"/>
              </a:rPr>
              <a:t> </a:t>
            </a:r>
            <a:endParaRPr lang="zh-CN" altLang="en-US" sz="2800" kern="100" dirty="0">
              <a:solidFill>
                <a:srgbClr val="FF0000"/>
              </a:solidFill>
              <a:latin typeface="Cambria"/>
              <a:ea typeface="宋体"/>
              <a:cs typeface="Times New Roman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16905" y="288678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286984" algn="l"/>
              </a:tabLst>
            </a:pPr>
            <a:r>
              <a:rPr lang="en-US" altLang="zh-CN" sz="2800" kern="100" dirty="0" smtClean="0">
                <a:solidFill>
                  <a:srgbClr val="000000"/>
                </a:solidFill>
                <a:latin typeface="Cambria"/>
                <a:ea typeface="宋体"/>
                <a:cs typeface="Times New Roman"/>
              </a:rPr>
              <a:t>2.</a:t>
            </a:r>
            <a:r>
              <a:rPr lang="zh-CN" altLang="en-US" sz="2800" kern="100" dirty="0" smtClean="0">
                <a:solidFill>
                  <a:srgbClr val="000000"/>
                </a:solidFill>
                <a:latin typeface="Cambria"/>
                <a:ea typeface="宋体"/>
                <a:cs typeface="Times New Roman"/>
              </a:rPr>
              <a:t>在量</a:t>
            </a:r>
            <a:r>
              <a:rPr lang="zh-CN" altLang="en-US" sz="2800" kern="100" dirty="0">
                <a:solidFill>
                  <a:srgbClr val="000000"/>
                </a:solidFill>
                <a:latin typeface="Cambria"/>
                <a:ea typeface="宋体"/>
                <a:cs typeface="Times New Roman"/>
              </a:rPr>
              <a:t>筒中装入适量的水，读取示数</a:t>
            </a:r>
            <a:r>
              <a:rPr lang="en-US" altLang="zh-CN" sz="2800" dirty="0">
                <a:solidFill>
                  <a:srgbClr val="FF0000"/>
                </a:solidFill>
              </a:rPr>
              <a:t>v</a:t>
            </a:r>
            <a:r>
              <a:rPr lang="en-US" altLang="zh-CN" sz="2800" baseline="-25000" dirty="0">
                <a:solidFill>
                  <a:srgbClr val="FF0000"/>
                </a:solidFill>
              </a:rPr>
              <a:t>1</a:t>
            </a:r>
            <a:r>
              <a:rPr lang="en-US" altLang="zh-CN" sz="2800" kern="100" dirty="0">
                <a:solidFill>
                  <a:srgbClr val="000000"/>
                </a:solidFill>
                <a:latin typeface="Cambria"/>
                <a:ea typeface="宋体"/>
                <a:cs typeface="Times New Roman"/>
              </a:rPr>
              <a:t> </a:t>
            </a:r>
            <a:endParaRPr lang="zh-CN" altLang="en-US" sz="2800" kern="100" dirty="0">
              <a:solidFill>
                <a:srgbClr val="000000"/>
              </a:solidFill>
              <a:latin typeface="Cambria"/>
              <a:ea typeface="宋体"/>
              <a:cs typeface="Times New Roman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16905" y="39219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286984" algn="l"/>
              </a:tabLst>
            </a:pPr>
            <a:r>
              <a:rPr lang="en-US" altLang="zh-CN" sz="2800" kern="100" dirty="0" smtClean="0">
                <a:solidFill>
                  <a:srgbClr val="000000"/>
                </a:solidFill>
                <a:latin typeface="Cambria"/>
                <a:ea typeface="宋体"/>
                <a:cs typeface="Times New Roman"/>
              </a:rPr>
              <a:t>3.</a:t>
            </a:r>
            <a:r>
              <a:rPr lang="zh-CN" altLang="en-US" sz="2800" kern="100" dirty="0" smtClean="0">
                <a:solidFill>
                  <a:srgbClr val="000000"/>
                </a:solidFill>
                <a:latin typeface="Cambria"/>
                <a:ea typeface="宋体"/>
                <a:cs typeface="Times New Roman"/>
              </a:rPr>
              <a:t>用细线系住石块</a:t>
            </a:r>
            <a:r>
              <a:rPr lang="zh-CN" altLang="en-US" sz="2800" kern="100" dirty="0">
                <a:solidFill>
                  <a:srgbClr val="000000"/>
                </a:solidFill>
                <a:latin typeface="Cambria"/>
                <a:ea typeface="宋体"/>
                <a:cs typeface="Times New Roman"/>
              </a:rPr>
              <a:t>，将其浸没在水中，读取示数</a:t>
            </a:r>
            <a:r>
              <a:rPr lang="en-US" altLang="zh-CN" sz="2800" kern="100" dirty="0">
                <a:solidFill>
                  <a:srgbClr val="FF0000"/>
                </a:solidFill>
                <a:latin typeface="Cambria"/>
                <a:ea typeface="宋体"/>
                <a:cs typeface="Times New Roman"/>
              </a:rPr>
              <a:t>v</a:t>
            </a:r>
            <a:r>
              <a:rPr lang="en-US" altLang="zh-CN" sz="2800" kern="100" baseline="-25000" dirty="0">
                <a:solidFill>
                  <a:srgbClr val="FF0000"/>
                </a:solidFill>
                <a:latin typeface="Cambria"/>
                <a:ea typeface="宋体"/>
                <a:cs typeface="Times New Roman"/>
              </a:rPr>
              <a:t>2</a:t>
            </a:r>
            <a:r>
              <a:rPr lang="en-US" altLang="zh-CN" sz="2800" kern="100" dirty="0">
                <a:solidFill>
                  <a:srgbClr val="FF0000"/>
                </a:solidFill>
                <a:latin typeface="Cambria"/>
                <a:ea typeface="宋体"/>
                <a:cs typeface="Times New Roman"/>
              </a:rPr>
              <a:t> </a:t>
            </a:r>
            <a:endParaRPr lang="zh-CN" altLang="en-US" sz="2800" kern="100" dirty="0">
              <a:solidFill>
                <a:srgbClr val="FF0000"/>
              </a:solidFill>
              <a:latin typeface="Cambria"/>
              <a:ea typeface="宋体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95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521550" y="231490"/>
            <a:ext cx="8235914" cy="2218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marR="286984" algn="just" defTabSz="167408">
              <a:defRPr sz="3000">
                <a:solidFill>
                  <a:schemeClr val="accent2">
                    <a:hueOff val="-171743"/>
                    <a:satOff val="2189"/>
                    <a:lumOff val="-14463"/>
                  </a:schemeClr>
                </a:solidFill>
                <a:effectLst/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</a:t>
            </a:r>
            <a:r>
              <a:rPr sz="2800" dirty="0" smtClean="0">
                <a:solidFill>
                  <a:srgbClr val="FF0000"/>
                </a:solidFill>
                <a:latin typeface="+mn-ea"/>
                <a:ea typeface="+mn-ea"/>
              </a:rPr>
              <a:t>1</a:t>
            </a:r>
            <a:r>
              <a:rPr sz="2800" dirty="0">
                <a:solidFill>
                  <a:srgbClr val="FF0000"/>
                </a:solidFill>
                <a:latin typeface="+mn-ea"/>
                <a:ea typeface="+mn-ea"/>
              </a:rPr>
              <a:t>. 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顺哥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先将盐水倒入量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筒，如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图测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出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盐水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的体积为</a:t>
            </a:r>
            <a:r>
              <a:rPr sz="2800" u="sng" dirty="0">
                <a:solidFill>
                  <a:schemeClr val="tx1"/>
                </a:solidFill>
                <a:latin typeface="+mn-ea"/>
                <a:ea typeface="+mn-ea"/>
              </a:rPr>
              <a:t>    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cm</a:t>
            </a:r>
            <a:r>
              <a:rPr sz="2800" baseline="3000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。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接着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顺哥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用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天平测出空烧杯的质量为30g，然后他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将盐水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全部倒入烧杯，用天平测出烧杯和盐水的总质量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，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如图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则总质量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为</a:t>
            </a:r>
            <a:r>
              <a:rPr sz="2800" u="sng" dirty="0" smtClean="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g。请你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根据实验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数据计算出盐水的密度为</a:t>
            </a:r>
            <a:r>
              <a:rPr sz="2800" u="sng" dirty="0">
                <a:solidFill>
                  <a:schemeClr val="tx1"/>
                </a:solidFill>
                <a:latin typeface="+mn-ea"/>
                <a:ea typeface="+mn-ea"/>
              </a:rPr>
              <a:t>    </a:t>
            </a:r>
            <a:r>
              <a:rPr lang="zh-CN" altLang="en-US" sz="2800" u="sng" dirty="0">
                <a:solidFill>
                  <a:schemeClr val="tx1"/>
                </a:solidFill>
                <a:latin typeface="+mn-ea"/>
                <a:cs typeface="PingFang SC Regular"/>
                <a:sym typeface="PingFang SC Regular"/>
              </a:rPr>
              <a:t>  </a:t>
            </a:r>
            <a:r>
              <a:rPr sz="2800" u="sng" dirty="0" smtClean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kg／m</a:t>
            </a:r>
            <a:r>
              <a:rPr sz="2800" baseline="31999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sz="2800" dirty="0">
                <a:solidFill>
                  <a:schemeClr val="tx1"/>
                </a:solidFill>
                <a:latin typeface="+mn-ea"/>
                <a:ea typeface="+mn-ea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14916" b="9987"/>
          <a:stretch/>
        </p:blipFill>
        <p:spPr>
          <a:xfrm>
            <a:off x="1871700" y="2526745"/>
            <a:ext cx="5040560" cy="253429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78087" y="636535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30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67475" y="1491630"/>
            <a:ext cx="883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78.4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32140" y="1941680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sz="2800" dirty="0" smtClean="0">
                <a:solidFill>
                  <a:srgbClr val="FF0000"/>
                </a:solidFill>
              </a:rPr>
              <a:t>16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00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5212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67"/>
          <p:cNvSpPr txBox="1">
            <a:spLocks noChangeArrowheads="1"/>
          </p:cNvSpPr>
          <p:nvPr/>
        </p:nvSpPr>
        <p:spPr bwMode="auto">
          <a:xfrm>
            <a:off x="971600" y="996575"/>
            <a:ext cx="7574749" cy="55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7397" tIns="28698" rIns="57397" bIns="28698" anchor="t" anchorCtr="0" upright="1">
            <a:noAutofit/>
          </a:bodyPr>
          <a:lstStyle/>
          <a:p>
            <a:pPr algn="l"/>
            <a:r>
              <a:rPr lang="zh-CN" altLang="zh-CN" sz="2800" b="0" dirty="0">
                <a:solidFill>
                  <a:srgbClr val="FF0000"/>
                </a:solidFill>
              </a:rPr>
              <a:t>器材：</a:t>
            </a:r>
            <a:r>
              <a:rPr lang="zh-CN" altLang="zh-CN" sz="2800" b="0" dirty="0">
                <a:solidFill>
                  <a:schemeClr val="tx1"/>
                </a:solidFill>
              </a:rPr>
              <a:t>待测液体、量筒、烧杯、天平和砝码</a:t>
            </a:r>
            <a:endParaRPr lang="en-US" altLang="zh-CN" sz="2800" b="0" dirty="0">
              <a:solidFill>
                <a:schemeClr val="tx1"/>
              </a:solidFill>
            </a:endParaRPr>
          </a:p>
          <a:p>
            <a:pPr lvl="0" algn="l"/>
            <a:r>
              <a:rPr lang="en-US" altLang="zh-CN" sz="2800" b="0" dirty="0" smtClean="0">
                <a:solidFill>
                  <a:schemeClr val="tx1"/>
                </a:solidFill>
              </a:rPr>
              <a:t> </a:t>
            </a:r>
            <a:endParaRPr lang="zh-CN" altLang="zh-CN" sz="2800" b="0" dirty="0">
              <a:solidFill>
                <a:schemeClr val="tx1"/>
              </a:solidFill>
            </a:endParaRPr>
          </a:p>
        </p:txBody>
      </p:sp>
      <p:sp>
        <p:nvSpPr>
          <p:cNvPr id="6" name="Shape 121"/>
          <p:cNvSpPr txBox="1">
            <a:spLocks/>
          </p:cNvSpPr>
          <p:nvPr/>
        </p:nvSpPr>
        <p:spPr>
          <a:xfrm>
            <a:off x="296525" y="231490"/>
            <a:ext cx="4995555" cy="720080"/>
          </a:xfrm>
          <a:prstGeom prst="rect">
            <a:avLst/>
          </a:prstGeom>
          <a:effectLst/>
        </p:spPr>
        <p:txBody>
          <a:bodyPr lIns="57397" tIns="28698" rIns="57397" bIns="28698" anchor="ctr"/>
          <a:lstStyle>
            <a:lvl1pPr marL="0" marR="0" indent="0" algn="ctr" defTabSz="40309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24" b="0" i="0" u="none" strike="noStrike" cap="all" spc="331" baseline="0">
                <a:ln>
                  <a:noFill/>
                </a:ln>
                <a:solidFill>
                  <a:srgbClr val="87835F"/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marR="0" indent="228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2pPr>
            <a:lvl3pPr marL="0" marR="0" indent="457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3pPr>
            <a:lvl4pPr marL="0" marR="0" indent="685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4pPr>
            <a:lvl5pPr marL="0" marR="0" indent="9144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5pPr>
            <a:lvl6pPr marL="0" marR="0" indent="11430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6pPr>
            <a:lvl7pPr marL="0" marR="0" indent="1371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7pPr>
            <a:lvl8pPr marL="0" marR="0" indent="1600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8pPr>
            <a:lvl9pPr marL="0" marR="0" indent="1828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9pPr>
          </a:lstStyle>
          <a:p>
            <a:pPr>
              <a:defRPr>
                <a:effectLst/>
              </a:defRPr>
            </a:pPr>
            <a:r>
              <a:rPr lang="zh-CN" altLang="en-US" sz="3200" b="1" kern="100" cap="none" spc="0" dirty="0">
                <a:solidFill>
                  <a:srgbClr val="00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一.有天平有量筒</a:t>
            </a:r>
            <a:r>
              <a:rPr lang="zh-CN" altLang="zh-CN" sz="3200" b="1" kern="100" cap="none" spc="0" dirty="0">
                <a:solidFill>
                  <a:srgbClr val="00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—</a:t>
            </a:r>
            <a:r>
              <a:rPr lang="zh-CN" altLang="en-US" sz="3200" b="1" kern="100" cap="none" spc="0" dirty="0">
                <a:solidFill>
                  <a:srgbClr val="FF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测液体</a:t>
            </a:r>
          </a:p>
        </p:txBody>
      </p:sp>
      <p:pic>
        <p:nvPicPr>
          <p:cNvPr id="8" name="图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1851670"/>
            <a:ext cx="2721245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3761909" y="1671650"/>
            <a:ext cx="4905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在烧杯中装入适量的待测液体，用调好的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天平测量出</a:t>
            </a:r>
            <a:r>
              <a:rPr lang="zh-CN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烧杯和液体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总</a:t>
            </a:r>
            <a:r>
              <a:rPr lang="zh-CN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质量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m</a:t>
            </a:r>
            <a:r>
              <a:rPr lang="en-US" altLang="zh-CN" sz="2800" baseline="-25000" dirty="0">
                <a:solidFill>
                  <a:srgbClr val="FF0000"/>
                </a:solidFill>
                <a:latin typeface="+mn-ea"/>
                <a:ea typeface="+mn-ea"/>
              </a:rPr>
              <a:t>1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lang="zh-CN" altLang="zh-CN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06915" y="3156815"/>
            <a:ext cx="4770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2.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把烧杯中的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</a:rPr>
              <a:t>部分液体倒入量筒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，读取示数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v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6575" y="4236935"/>
            <a:ext cx="792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3.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用天平测得烧杯中</a:t>
            </a:r>
            <a:r>
              <a:rPr lang="zh-CN" altLang="zh-CN" sz="2800" dirty="0">
                <a:solidFill>
                  <a:srgbClr val="FF0000"/>
                </a:solidFill>
                <a:latin typeface="+mn-ea"/>
                <a:ea typeface="+mn-ea"/>
              </a:rPr>
              <a:t>剩余液体和烧杯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</a:rPr>
              <a:t>的总质量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m</a:t>
            </a:r>
            <a:r>
              <a:rPr lang="en-US" altLang="zh-CN" sz="2800" baseline="-25000" dirty="0">
                <a:solidFill>
                  <a:srgbClr val="FF0000"/>
                </a:solidFill>
                <a:latin typeface="+mn-ea"/>
                <a:ea typeface="+mn-ea"/>
              </a:rPr>
              <a:t>2</a:t>
            </a: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endParaRPr lang="zh-CN" altLang="zh-CN" sz="2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118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67"/>
          <p:cNvSpPr txBox="1">
            <a:spLocks noChangeArrowheads="1"/>
          </p:cNvSpPr>
          <p:nvPr/>
        </p:nvSpPr>
        <p:spPr bwMode="auto">
          <a:xfrm>
            <a:off x="611560" y="1041580"/>
            <a:ext cx="8172400" cy="5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7397" tIns="28698" rIns="57397" bIns="28698" anchor="t" anchorCtr="0" upright="1">
            <a:noAutofit/>
          </a:bodyPr>
          <a:lstStyle/>
          <a:p>
            <a:pPr algn="l"/>
            <a:r>
              <a:rPr lang="zh-CN" altLang="zh-CN" sz="2800" dirty="0">
                <a:solidFill>
                  <a:srgbClr val="FF0000"/>
                </a:solidFill>
              </a:rPr>
              <a:t>器材</a:t>
            </a:r>
            <a:r>
              <a:rPr lang="zh-CN" altLang="zh-CN" sz="2800" dirty="0">
                <a:solidFill>
                  <a:schemeClr val="tx1"/>
                </a:solidFill>
              </a:rPr>
              <a:t>：烧杯、足够多的水，待测液体、</a:t>
            </a:r>
            <a:r>
              <a:rPr lang="zh-CN" altLang="zh-CN" sz="2800" dirty="0" smtClean="0">
                <a:solidFill>
                  <a:schemeClr val="tx1"/>
                </a:solidFill>
              </a:rPr>
              <a:t>天平和砝码</a:t>
            </a:r>
            <a:endParaRPr lang="en-US" altLang="zh-CN" sz="2800" dirty="0">
              <a:solidFill>
                <a:schemeClr val="tx1"/>
              </a:solidFill>
            </a:endParaRPr>
          </a:p>
        </p:txBody>
      </p:sp>
      <p:sp>
        <p:nvSpPr>
          <p:cNvPr id="6" name="Shape 121"/>
          <p:cNvSpPr txBox="1">
            <a:spLocks/>
          </p:cNvSpPr>
          <p:nvPr/>
        </p:nvSpPr>
        <p:spPr>
          <a:xfrm>
            <a:off x="251520" y="276495"/>
            <a:ext cx="6885765" cy="670117"/>
          </a:xfrm>
          <a:prstGeom prst="rect">
            <a:avLst/>
          </a:prstGeom>
          <a:effectLst/>
        </p:spPr>
        <p:txBody>
          <a:bodyPr lIns="57397" tIns="28698" rIns="57397" bIns="28698" anchor="ctr"/>
          <a:lstStyle>
            <a:lvl1pPr marL="0" marR="0" indent="0" algn="ctr" defTabSz="40309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24" b="0" i="0" u="none" strike="noStrike" cap="all" spc="331" baseline="0">
                <a:ln>
                  <a:noFill/>
                </a:ln>
                <a:solidFill>
                  <a:srgbClr val="87835F"/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marR="0" indent="228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2pPr>
            <a:lvl3pPr marL="0" marR="0" indent="457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3pPr>
            <a:lvl4pPr marL="0" marR="0" indent="685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4pPr>
            <a:lvl5pPr marL="0" marR="0" indent="9144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5pPr>
            <a:lvl6pPr marL="0" marR="0" indent="11430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6pPr>
            <a:lvl7pPr marL="0" marR="0" indent="1371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7pPr>
            <a:lvl8pPr marL="0" marR="0" indent="1600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8pPr>
            <a:lvl9pPr marL="0" marR="0" indent="1828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9pPr>
          </a:lstStyle>
          <a:p>
            <a:pPr>
              <a:defRPr>
                <a:effectLst/>
              </a:defRPr>
            </a:pPr>
            <a:r>
              <a:rPr lang="zh-CN" altLang="en-US" sz="3200" b="1" kern="100" cap="none" spc="0" dirty="0">
                <a:solidFill>
                  <a:schemeClr val="tx1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二.有天平无量筒</a:t>
            </a:r>
            <a:r>
              <a:rPr lang="zh-CN" altLang="zh-CN" sz="3200" b="1" kern="100" cap="none" spc="0" dirty="0">
                <a:solidFill>
                  <a:schemeClr val="tx1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—</a:t>
            </a:r>
            <a:r>
              <a:rPr lang="zh-CN" altLang="en-US" sz="3200" b="1" kern="100" cap="none" spc="0" dirty="0">
                <a:solidFill>
                  <a:srgbClr val="FF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等</a:t>
            </a:r>
            <a:r>
              <a:rPr lang="zh-CN" altLang="en-US" sz="3200" b="1" kern="100" cap="none" spc="0" dirty="0" smtClean="0">
                <a:solidFill>
                  <a:srgbClr val="FF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体积法测</a:t>
            </a:r>
            <a:r>
              <a:rPr lang="zh-CN" altLang="en-US" sz="3200" b="1" kern="100" cap="none" spc="0" dirty="0">
                <a:solidFill>
                  <a:srgbClr val="FF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液体</a:t>
            </a:r>
          </a:p>
        </p:txBody>
      </p:sp>
      <p:pic>
        <p:nvPicPr>
          <p:cNvPr id="8" name="图片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535" y="1986685"/>
            <a:ext cx="32403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4121950" y="189667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altLang="zh-CN" sz="2800" dirty="0" smtClean="0">
                <a:solidFill>
                  <a:schemeClr val="tx1"/>
                </a:solidFill>
              </a:rPr>
              <a:t>1</a:t>
            </a:r>
            <a:r>
              <a:rPr lang="en-US" altLang="zh-CN" sz="2800" dirty="0">
                <a:solidFill>
                  <a:schemeClr val="tx1"/>
                </a:solidFill>
              </a:rPr>
              <a:t>.</a:t>
            </a:r>
            <a:r>
              <a:rPr lang="zh-CN" altLang="zh-CN" sz="2800" dirty="0">
                <a:solidFill>
                  <a:schemeClr val="tx1"/>
                </a:solidFill>
              </a:rPr>
              <a:t>用调整好的天平测得</a:t>
            </a:r>
            <a:r>
              <a:rPr lang="zh-CN" altLang="zh-CN" sz="2800" dirty="0">
                <a:solidFill>
                  <a:srgbClr val="FF0000"/>
                </a:solidFill>
              </a:rPr>
              <a:t>空烧杯</a:t>
            </a:r>
            <a:r>
              <a:rPr lang="zh-CN" altLang="zh-CN" sz="2800" dirty="0">
                <a:solidFill>
                  <a:schemeClr val="tx1"/>
                </a:solidFill>
              </a:rPr>
              <a:t>的质量为</a:t>
            </a:r>
            <a:r>
              <a:rPr lang="en-US" altLang="zh-CN" sz="2800" dirty="0">
                <a:solidFill>
                  <a:srgbClr val="FF0000"/>
                </a:solidFill>
              </a:rPr>
              <a:t>m</a:t>
            </a:r>
            <a:r>
              <a:rPr lang="zh-CN" altLang="zh-CN" sz="2800" baseline="-25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" name="矩形 2"/>
          <p:cNvSpPr/>
          <p:nvPr/>
        </p:nvSpPr>
        <p:spPr>
          <a:xfrm>
            <a:off x="4121950" y="297679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altLang="zh-CN" sz="2800" dirty="0">
                <a:solidFill>
                  <a:schemeClr val="tx1"/>
                </a:solidFill>
              </a:rPr>
              <a:t>2.</a:t>
            </a:r>
            <a:r>
              <a:rPr lang="zh-CN" altLang="zh-CN" sz="2800" dirty="0">
                <a:solidFill>
                  <a:schemeClr val="tx1"/>
                </a:solidFill>
              </a:rPr>
              <a:t>将烧杯装</a:t>
            </a:r>
            <a:r>
              <a:rPr lang="zh-CN" altLang="zh-CN" sz="2800" dirty="0">
                <a:solidFill>
                  <a:srgbClr val="FF0000"/>
                </a:solidFill>
              </a:rPr>
              <a:t>满水，用天平测得烧杯和水质量为</a:t>
            </a:r>
            <a:r>
              <a:rPr lang="en-US" altLang="zh-CN" sz="2800" dirty="0">
                <a:solidFill>
                  <a:srgbClr val="FF0000"/>
                </a:solidFill>
              </a:rPr>
              <a:t>m</a:t>
            </a:r>
            <a:r>
              <a:rPr lang="zh-CN" altLang="zh-CN" sz="2800" baseline="-25000" dirty="0">
                <a:solidFill>
                  <a:srgbClr val="FF0000"/>
                </a:solidFill>
              </a:rPr>
              <a:t>1</a:t>
            </a:r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endParaRPr lang="zh-CN" altLang="zh-CN" sz="28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1570" y="3966905"/>
            <a:ext cx="7650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800" dirty="0">
                <a:solidFill>
                  <a:schemeClr val="tx1"/>
                </a:solidFill>
              </a:rPr>
              <a:t>3.</a:t>
            </a:r>
            <a:r>
              <a:rPr lang="zh-CN" altLang="zh-CN" sz="2800" dirty="0">
                <a:solidFill>
                  <a:schemeClr val="tx1"/>
                </a:solidFill>
              </a:rPr>
              <a:t>将烧杯中的水倒掉，然后在烧杯中装满待测液体，测得此时</a:t>
            </a:r>
            <a:r>
              <a:rPr lang="zh-CN" altLang="zh-CN" sz="2800" dirty="0">
                <a:solidFill>
                  <a:srgbClr val="FF0000"/>
                </a:solidFill>
              </a:rPr>
              <a:t>烧杯和液体的质量为</a:t>
            </a:r>
            <a:r>
              <a:rPr lang="en-US" altLang="zh-CN" sz="2800" dirty="0">
                <a:solidFill>
                  <a:srgbClr val="FF0000"/>
                </a:solidFill>
              </a:rPr>
              <a:t>m</a:t>
            </a:r>
            <a:r>
              <a:rPr lang="zh-CN" altLang="zh-CN" sz="2800" baseline="-25000" dirty="0">
                <a:solidFill>
                  <a:srgbClr val="FF0000"/>
                </a:solidFill>
              </a:rPr>
              <a:t>2</a:t>
            </a:r>
            <a:r>
              <a:rPr lang="en-US" altLang="zh-CN" sz="2800" dirty="0">
                <a:solidFill>
                  <a:schemeClr val="tx1"/>
                </a:solidFill>
              </a:rPr>
              <a:t> </a:t>
            </a:r>
            <a:endParaRPr lang="zh-CN" altLang="zh-C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24" descr="菁优网：http://www.jyeoo.c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986685"/>
            <a:ext cx="8190910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701570" y="276495"/>
            <a:ext cx="79658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</a:rPr>
              <a:t>练习</a:t>
            </a:r>
            <a:r>
              <a:rPr lang="zh-CN" altLang="zh-CN" sz="2800" dirty="0" smtClean="0">
                <a:solidFill>
                  <a:srgbClr val="FF0000"/>
                </a:solidFill>
              </a:rPr>
              <a:t>．</a:t>
            </a:r>
            <a:r>
              <a:rPr lang="zh-CN" altLang="zh-CN" sz="2800" dirty="0">
                <a:solidFill>
                  <a:schemeClr val="tx1"/>
                </a:solidFill>
              </a:rPr>
              <a:t>小明用天平、玻璃瓶，水测量酱油的密度，实验过程如图所示。（</a:t>
            </a:r>
            <a:r>
              <a:rPr lang="en-US" altLang="zh-CN" sz="2800" dirty="0" err="1">
                <a:solidFill>
                  <a:schemeClr val="tx1"/>
                </a:solidFill>
              </a:rPr>
              <a:t>ρ</a:t>
            </a:r>
            <a:r>
              <a:rPr lang="zh-CN" altLang="zh-CN" sz="2800" baseline="-25000" dirty="0">
                <a:solidFill>
                  <a:schemeClr val="tx1"/>
                </a:solidFill>
              </a:rPr>
              <a:t>水</a:t>
            </a:r>
            <a:r>
              <a:rPr lang="en-US" altLang="zh-CN" sz="2800" dirty="0">
                <a:solidFill>
                  <a:schemeClr val="tx1"/>
                </a:solidFill>
              </a:rPr>
              <a:t>=1.0</a:t>
            </a:r>
            <a:r>
              <a:rPr lang="zh-CN" altLang="zh-CN" sz="2800" dirty="0">
                <a:solidFill>
                  <a:schemeClr val="tx1"/>
                </a:solidFill>
              </a:rPr>
              <a:t>×</a:t>
            </a:r>
            <a:r>
              <a:rPr lang="en-US" altLang="zh-CN" sz="2800" dirty="0">
                <a:solidFill>
                  <a:schemeClr val="tx1"/>
                </a:solidFill>
              </a:rPr>
              <a:t>10</a:t>
            </a:r>
            <a:r>
              <a:rPr lang="en-US" altLang="zh-CN" sz="2800" baseline="30000" dirty="0">
                <a:solidFill>
                  <a:schemeClr val="tx1"/>
                </a:solidFill>
              </a:rPr>
              <a:t>3</a:t>
            </a:r>
            <a:r>
              <a:rPr lang="en-US" altLang="zh-CN" sz="2800" dirty="0">
                <a:solidFill>
                  <a:schemeClr val="tx1"/>
                </a:solidFill>
              </a:rPr>
              <a:t>kg/m</a:t>
            </a:r>
            <a:r>
              <a:rPr lang="en-US" altLang="zh-CN" sz="2800" baseline="30000" dirty="0">
                <a:solidFill>
                  <a:schemeClr val="tx1"/>
                </a:solidFill>
              </a:rPr>
              <a:t>3</a:t>
            </a:r>
            <a:r>
              <a:rPr lang="zh-CN" altLang="zh-CN" sz="2800" dirty="0">
                <a:solidFill>
                  <a:schemeClr val="tx1"/>
                </a:solidFill>
              </a:rPr>
              <a:t>）</a:t>
            </a:r>
          </a:p>
          <a:p>
            <a:pPr algn="l"/>
            <a:r>
              <a:rPr lang="zh-CN" altLang="zh-CN" sz="2800" dirty="0">
                <a:solidFill>
                  <a:schemeClr val="tx1"/>
                </a:solidFill>
              </a:rPr>
              <a:t>问：（</a:t>
            </a:r>
            <a:r>
              <a:rPr lang="en-US" altLang="zh-CN" sz="2800" dirty="0">
                <a:solidFill>
                  <a:schemeClr val="tx1"/>
                </a:solidFill>
              </a:rPr>
              <a:t>1</a:t>
            </a:r>
            <a:r>
              <a:rPr lang="zh-CN" altLang="zh-CN" sz="2800" dirty="0">
                <a:solidFill>
                  <a:schemeClr val="tx1"/>
                </a:solidFill>
              </a:rPr>
              <a:t>）玻璃瓶的容积有多大？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</a:rPr>
              <a:t>   </a:t>
            </a:r>
            <a:r>
              <a:rPr lang="zh-CN" altLang="zh-CN" sz="2800" dirty="0">
                <a:solidFill>
                  <a:schemeClr val="tx1"/>
                </a:solidFill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</a:rPr>
              <a:t>2</a:t>
            </a:r>
            <a:r>
              <a:rPr lang="zh-CN" altLang="zh-CN" sz="2800" dirty="0">
                <a:solidFill>
                  <a:schemeClr val="tx1"/>
                </a:solidFill>
              </a:rPr>
              <a:t>）酱油的密度多大？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742130" y="1131590"/>
            <a:ext cx="158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20cm</a:t>
            </a:r>
            <a:r>
              <a:rPr kumimoji="1" lang="en-US" altLang="zh-CN" sz="2800" baseline="30000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57065" y="1581640"/>
            <a:ext cx="301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1.</a:t>
            </a:r>
            <a:r>
              <a:rPr lang="en-US" altLang="zh-CN" sz="2800" dirty="0" smtClean="0">
                <a:solidFill>
                  <a:srgbClr val="FF0000"/>
                </a:solidFill>
              </a:rPr>
              <a:t>25</a:t>
            </a:r>
            <a:r>
              <a:rPr lang="zh-CN" altLang="zh-CN" sz="2800" dirty="0" smtClean="0">
                <a:solidFill>
                  <a:srgbClr val="FF0000"/>
                </a:solidFill>
              </a:rPr>
              <a:t>×</a:t>
            </a:r>
            <a:r>
              <a:rPr lang="en-US" altLang="zh-CN" sz="2800" dirty="0">
                <a:solidFill>
                  <a:srgbClr val="FF0000"/>
                </a:solidFill>
              </a:rPr>
              <a:t>10</a:t>
            </a:r>
            <a:r>
              <a:rPr lang="en-US" altLang="zh-CN" sz="2800" baseline="30000" dirty="0">
                <a:solidFill>
                  <a:srgbClr val="FF0000"/>
                </a:solidFill>
              </a:rPr>
              <a:t>3</a:t>
            </a:r>
            <a:r>
              <a:rPr lang="en-US" altLang="zh-CN" sz="2800" dirty="0">
                <a:solidFill>
                  <a:srgbClr val="FF0000"/>
                </a:solidFill>
              </a:rPr>
              <a:t>kg/m</a:t>
            </a:r>
            <a:r>
              <a:rPr lang="en-US" altLang="zh-CN" sz="2800" baseline="30000" dirty="0">
                <a:solidFill>
                  <a:srgbClr val="FF0000"/>
                </a:solidFill>
              </a:rPr>
              <a:t>3</a:t>
            </a:r>
            <a:endParaRPr kumimoji="1" lang="en-US" altLang="zh-CN" sz="2800" baseline="30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67"/>
          <p:cNvSpPr txBox="1">
            <a:spLocks noChangeArrowheads="1"/>
          </p:cNvSpPr>
          <p:nvPr/>
        </p:nvSpPr>
        <p:spPr bwMode="auto">
          <a:xfrm>
            <a:off x="1061610" y="906565"/>
            <a:ext cx="7200800" cy="9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7397" tIns="28698" rIns="57397" bIns="28698" anchor="t" anchorCtr="0" upright="1">
            <a:noAutofit/>
          </a:bodyPr>
          <a:lstStyle/>
          <a:p>
            <a:pPr algn="l"/>
            <a:r>
              <a:rPr lang="zh-CN" altLang="zh-CN" sz="2800" dirty="0">
                <a:solidFill>
                  <a:srgbClr val="FF0000"/>
                </a:solidFill>
              </a:rPr>
              <a:t>器材：</a:t>
            </a:r>
            <a:r>
              <a:rPr lang="zh-CN" altLang="zh-CN" sz="2800" dirty="0">
                <a:solidFill>
                  <a:srgbClr val="000000"/>
                </a:solidFill>
              </a:rPr>
              <a:t>石块、烧杯、天平和砝码、水、足够长的细线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 algn="l"/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6" name="Shape 121"/>
          <p:cNvSpPr txBox="1">
            <a:spLocks/>
          </p:cNvSpPr>
          <p:nvPr/>
        </p:nvSpPr>
        <p:spPr>
          <a:xfrm>
            <a:off x="341530" y="231490"/>
            <a:ext cx="6930770" cy="630070"/>
          </a:xfrm>
          <a:prstGeom prst="rect">
            <a:avLst/>
          </a:prstGeom>
          <a:effectLst/>
        </p:spPr>
        <p:txBody>
          <a:bodyPr lIns="57397" tIns="28698" rIns="57397" bIns="28698" anchor="ctr"/>
          <a:lstStyle>
            <a:lvl1pPr marL="0" marR="0" indent="0" algn="ctr" defTabSz="40309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24" b="0" i="0" u="none" strike="noStrike" cap="all" spc="331" baseline="0">
                <a:ln>
                  <a:noFill/>
                </a:ln>
                <a:solidFill>
                  <a:srgbClr val="87835F"/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marR="0" indent="228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2pPr>
            <a:lvl3pPr marL="0" marR="0" indent="457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3pPr>
            <a:lvl4pPr marL="0" marR="0" indent="685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4pPr>
            <a:lvl5pPr marL="0" marR="0" indent="9144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5pPr>
            <a:lvl6pPr marL="0" marR="0" indent="11430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6pPr>
            <a:lvl7pPr marL="0" marR="0" indent="13716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7pPr>
            <a:lvl8pPr marL="0" marR="0" indent="16002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8pPr>
            <a:lvl9pPr marL="0" marR="0" indent="1828800" algn="ctr" defTabSz="5842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all" spc="320" baseline="0">
                <a:ln>
                  <a:noFill/>
                </a:ln>
                <a:solidFill>
                  <a:srgbClr val="4F5C3F">
                    <a:alpha val="69000"/>
                  </a:srgbClr>
                </a:solidFill>
                <a:effectLst>
                  <a:outerShdw blurRad="25400" dist="12700" dir="16200000" rotWithShape="0">
                    <a:srgbClr val="3A3A3A">
                      <a:alpha val="35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orgia"/>
              </a:defRPr>
            </a:lvl9pPr>
          </a:lstStyle>
          <a:p>
            <a:pPr>
              <a:defRPr>
                <a:effectLst/>
              </a:defRPr>
            </a:pPr>
            <a:r>
              <a:rPr lang="zh-CN" altLang="en-US" sz="3200" b="1" kern="100" cap="none" spc="0" dirty="0">
                <a:solidFill>
                  <a:srgbClr val="00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二.有天平无量筒</a:t>
            </a:r>
            <a:r>
              <a:rPr lang="zh-CN" altLang="zh-CN" sz="3200" b="1" kern="100" cap="none" spc="0" dirty="0">
                <a:solidFill>
                  <a:srgbClr val="00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—</a:t>
            </a:r>
            <a:r>
              <a:rPr lang="zh-CN" altLang="en-US" sz="3200" b="1" kern="100" cap="none" spc="0" dirty="0">
                <a:solidFill>
                  <a:srgbClr val="FF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等</a:t>
            </a:r>
            <a:r>
              <a:rPr lang="zh-CN" altLang="en-US" sz="3200" b="1" kern="100" cap="none" spc="0" dirty="0" smtClean="0">
                <a:solidFill>
                  <a:srgbClr val="FF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体积法测</a:t>
            </a:r>
            <a:r>
              <a:rPr lang="zh-CN" altLang="en-US" sz="3200" b="1" kern="100" cap="none" spc="0" dirty="0">
                <a:solidFill>
                  <a:srgbClr val="FF0000"/>
                </a:solidFill>
                <a:effectLst/>
                <a:latin typeface="Cambria"/>
                <a:ea typeface="宋体"/>
                <a:cs typeface="Times New Roman"/>
                <a:sym typeface="Georgia"/>
              </a:rPr>
              <a:t>固体</a:t>
            </a:r>
          </a:p>
        </p:txBody>
      </p:sp>
      <p:pic>
        <p:nvPicPr>
          <p:cNvPr id="7" name="图片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986684"/>
            <a:ext cx="3124027" cy="166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3986935" y="167165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altLang="zh-CN" sz="2800" dirty="0">
                <a:solidFill>
                  <a:srgbClr val="000000"/>
                </a:solidFill>
              </a:rPr>
              <a:t>1.</a:t>
            </a:r>
            <a:r>
              <a:rPr lang="zh-CN" altLang="zh-CN" sz="2800" dirty="0">
                <a:solidFill>
                  <a:srgbClr val="000000"/>
                </a:solidFill>
              </a:rPr>
              <a:t>用调好的天平测出待测</a:t>
            </a:r>
            <a:r>
              <a:rPr lang="zh-CN" altLang="zh-CN" sz="2800" dirty="0">
                <a:solidFill>
                  <a:srgbClr val="FF0000"/>
                </a:solidFill>
              </a:rPr>
              <a:t>固体</a:t>
            </a:r>
            <a:r>
              <a:rPr lang="zh-CN" altLang="zh-CN" sz="2800" dirty="0">
                <a:solidFill>
                  <a:srgbClr val="000000"/>
                </a:solidFill>
              </a:rPr>
              <a:t>的质量</a:t>
            </a:r>
            <a:r>
              <a:rPr lang="en-US" altLang="zh-CN" sz="2800" dirty="0">
                <a:solidFill>
                  <a:srgbClr val="FF0000"/>
                </a:solidFill>
              </a:rPr>
              <a:t>m</a:t>
            </a:r>
            <a:r>
              <a:rPr lang="zh-CN" altLang="zh-CN" sz="2800" baseline="-25000" dirty="0">
                <a:solidFill>
                  <a:srgbClr val="FF0000"/>
                </a:solidFill>
              </a:rPr>
              <a:t>0</a:t>
            </a:r>
            <a:r>
              <a:rPr lang="en-US" altLang="zh-CN" sz="2800" dirty="0">
                <a:solidFill>
                  <a:srgbClr val="000000"/>
                </a:solidFill>
              </a:rPr>
              <a:t> </a:t>
            </a:r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86935" y="275177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altLang="zh-CN" sz="2800" dirty="0">
                <a:solidFill>
                  <a:srgbClr val="000000"/>
                </a:solidFill>
              </a:rPr>
              <a:t>2.</a:t>
            </a:r>
            <a:r>
              <a:rPr lang="zh-CN" altLang="zh-CN" sz="2800" dirty="0">
                <a:solidFill>
                  <a:srgbClr val="000000"/>
                </a:solidFill>
              </a:rPr>
              <a:t>将烧杯中盛满水，用天平测得</a:t>
            </a:r>
            <a:r>
              <a:rPr lang="zh-CN" altLang="zh-CN" sz="2800" dirty="0">
                <a:solidFill>
                  <a:srgbClr val="FF0000"/>
                </a:solidFill>
              </a:rPr>
              <a:t>烧杯和水</a:t>
            </a:r>
            <a:r>
              <a:rPr lang="zh-CN" altLang="zh-CN" sz="2800" dirty="0">
                <a:solidFill>
                  <a:srgbClr val="000000"/>
                </a:solidFill>
              </a:rPr>
              <a:t>的质量</a:t>
            </a:r>
            <a:r>
              <a:rPr lang="en-US" altLang="zh-CN" sz="2800" dirty="0">
                <a:solidFill>
                  <a:srgbClr val="FF0000"/>
                </a:solidFill>
              </a:rPr>
              <a:t>m</a:t>
            </a:r>
            <a:r>
              <a:rPr lang="zh-CN" altLang="zh-CN" sz="2800" baseline="-25000" dirty="0">
                <a:solidFill>
                  <a:srgbClr val="FF0000"/>
                </a:solidFill>
              </a:rPr>
              <a:t>1</a:t>
            </a:r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endParaRPr lang="zh-CN" altLang="zh-CN" sz="28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6555" y="3921900"/>
            <a:ext cx="8055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800" dirty="0">
                <a:solidFill>
                  <a:srgbClr val="000000"/>
                </a:solidFill>
              </a:rPr>
              <a:t>3.</a:t>
            </a:r>
            <a:r>
              <a:rPr lang="zh-CN" altLang="zh-CN" sz="2800" dirty="0">
                <a:solidFill>
                  <a:srgbClr val="000000"/>
                </a:solidFill>
              </a:rPr>
              <a:t>用细线系住石块，使其浸没在烧杯中，</a:t>
            </a:r>
            <a:r>
              <a:rPr lang="zh-CN" altLang="zh-CN" sz="2800" dirty="0">
                <a:solidFill>
                  <a:srgbClr val="FF0000"/>
                </a:solidFill>
              </a:rPr>
              <a:t>待液体溢出后</a:t>
            </a:r>
            <a:r>
              <a:rPr lang="zh-CN" altLang="zh-CN" sz="2800" dirty="0">
                <a:solidFill>
                  <a:srgbClr val="000000"/>
                </a:solidFill>
              </a:rPr>
              <a:t>，用天平测得此时烧杯</a:t>
            </a:r>
            <a:r>
              <a:rPr lang="zh-CN" altLang="zh-CN" sz="2800" dirty="0">
                <a:solidFill>
                  <a:srgbClr val="FF0000"/>
                </a:solidFill>
              </a:rPr>
              <a:t>总质量</a:t>
            </a:r>
            <a:r>
              <a:rPr lang="en-US" altLang="zh-CN" sz="2800" dirty="0">
                <a:solidFill>
                  <a:srgbClr val="FF0000"/>
                </a:solidFill>
              </a:rPr>
              <a:t>m</a:t>
            </a:r>
            <a:r>
              <a:rPr lang="zh-CN" altLang="zh-CN" sz="2800" baseline="-25000" dirty="0">
                <a:solidFill>
                  <a:srgbClr val="FF0000"/>
                </a:solidFill>
              </a:rPr>
              <a:t>2</a:t>
            </a:r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endParaRPr lang="zh-CN" altLang="zh-C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7300</TotalTime>
  <Words>819</Words>
  <Application>Microsoft Macintosh PowerPoint</Application>
  <PresentationFormat>全屏显示(16:9)</PresentationFormat>
  <Paragraphs>98</Paragraphs>
  <Slides>18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2012-04-02T08:15:09Z</dcterms:created>
  <dcterms:modified xsi:type="dcterms:W3CDTF">2020-03-09T12:20:55Z</dcterms:modified>
</cp:coreProperties>
</file>