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460" r:id="rId3"/>
    <p:sldId id="390" r:id="rId4"/>
    <p:sldId id="453" r:id="rId5"/>
    <p:sldId id="454" r:id="rId6"/>
    <p:sldId id="467" r:id="rId7"/>
    <p:sldId id="468" r:id="rId8"/>
    <p:sldId id="469" r:id="rId9"/>
    <p:sldId id="470" r:id="rId10"/>
    <p:sldId id="471" r:id="rId11"/>
    <p:sldId id="472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456" r:id="rId20"/>
    <p:sldId id="457" r:id="rId21"/>
    <p:sldId id="504" r:id="rId22"/>
    <p:sldId id="505" r:id="rId23"/>
    <p:sldId id="506" r:id="rId24"/>
    <p:sldId id="507" r:id="rId25"/>
    <p:sldId id="528" r:id="rId26"/>
    <p:sldId id="482" r:id="rId27"/>
    <p:sldId id="483" r:id="rId28"/>
    <p:sldId id="458" r:id="rId29"/>
    <p:sldId id="463" r:id="rId30"/>
    <p:sldId id="464" r:id="rId31"/>
    <p:sldId id="465" r:id="rId32"/>
    <p:sldId id="508" r:id="rId33"/>
    <p:sldId id="461" r:id="rId34"/>
    <p:sldId id="459" r:id="rId35"/>
    <p:sldId id="462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509" r:id="rId45"/>
    <p:sldId id="510" r:id="rId46"/>
    <p:sldId id="511" r:id="rId47"/>
    <p:sldId id="512" r:id="rId48"/>
    <p:sldId id="513" r:id="rId49"/>
    <p:sldId id="514" r:id="rId50"/>
    <p:sldId id="515" r:id="rId51"/>
    <p:sldId id="516" r:id="rId52"/>
    <p:sldId id="517" r:id="rId53"/>
    <p:sldId id="518" r:id="rId54"/>
    <p:sldId id="519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</p:sldIdLst>
  <p:sldSz cx="9144000" cy="5143500" type="screen16x9"/>
  <p:notesSz cx="6858000" cy="9144000"/>
  <p:embeddedFontLst>
    <p:embeddedFont>
      <p:font typeface="楷体_GB2312" panose="02010609030101010101" pitchFamily="49" charset="-122"/>
      <p:regular r:id="rId65"/>
    </p:embeddedFont>
    <p:embeddedFont>
      <p:font typeface="黑体" panose="02010609060101010101" pitchFamily="49" charset="-122"/>
      <p:regular r:id="rId66"/>
    </p:embeddedFont>
    <p:embeddedFont>
      <p:font typeface="经典繁仿黑" panose="02010609000101010101" pitchFamily="49" charset="-122"/>
      <p:regular r:id="rId67"/>
    </p:embeddedFont>
    <p:embeddedFont>
      <p:font typeface="等线" panose="02010600030101010101" pitchFamily="2" charset="-122"/>
      <p:regular r:id="rId68"/>
    </p:embeddedFont>
  </p:embeddedFontLst>
  <p:custDataLst>
    <p:tags r:id="rId64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341630" indent="1162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684530" indent="2305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027430" indent="3448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370330" indent="4591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522" y="96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tags" Target="tags/tag1.xml" /><Relationship Id="rId65" Type="http://schemas.openxmlformats.org/officeDocument/2006/relationships/font" Target="fonts/font1.fntdata" /><Relationship Id="rId66" Type="http://schemas.openxmlformats.org/officeDocument/2006/relationships/font" Target="fonts/font2.fntdata" /><Relationship Id="rId67" Type="http://schemas.openxmlformats.org/officeDocument/2006/relationships/font" Target="fonts/font3.fntdata" /><Relationship Id="rId68" Type="http://schemas.openxmlformats.org/officeDocument/2006/relationships/font" Target="fonts/font4.fntdata" /><Relationship Id="rId69" Type="http://schemas.openxmlformats.org/officeDocument/2006/relationships/presProps" Target="presProps.xml" /><Relationship Id="rId7" Type="http://schemas.openxmlformats.org/officeDocument/2006/relationships/slide" Target="slides/slide5.xml" /><Relationship Id="rId70" Type="http://schemas.openxmlformats.org/officeDocument/2006/relationships/viewProps" Target="viewProps.xml" /><Relationship Id="rId71" Type="http://schemas.openxmlformats.org/officeDocument/2006/relationships/theme" Target="theme/theme1.xml" /><Relationship Id="rId72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E54B49-396A-4C8E-A284-4E3097D2F390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单击此处编辑母版文本样式</a:t>
            </a:r>
            <a:endParaRPr lang="zh-CN" altLang="en-US" b="0" smtClean="0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第二级</a:t>
            </a:r>
            <a:endParaRPr lang="zh-CN" altLang="en-US" b="0" smtClean="0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第三级</a:t>
            </a:r>
            <a:endParaRPr lang="zh-CN" altLang="en-US" b="0" smtClean="0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第四级</a:t>
            </a:r>
            <a:endParaRPr lang="zh-CN" altLang="en-US" b="0" smtClean="0"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第五级</a:t>
            </a:r>
            <a:endParaRPr lang="zh-CN" altLang="en-US" b="0" smtClean="0">
              <a:ea typeface="宋体" panose="02010600030101010101" pitchFamily="2" charset="-122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defRPr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1DAB87-FD3C-4C0A-8675-3773B22665CC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2359082D-AF2E-4CD2-984C-E3BBBB3F2E40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2020/12/30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5AF9E42D-A6CA-49EE-81FF-259FD059CCBF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w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w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w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wmf" /><Relationship Id="rId3" Type="http://schemas.openxmlformats.org/officeDocument/2006/relationships/image" Target="../media/image1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image" Target="../media/image16.w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wmf" /><Relationship Id="rId3" Type="http://schemas.openxmlformats.org/officeDocument/2006/relationships/image" Target="../media/image1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w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wmf" /><Relationship Id="rId3" Type="http://schemas.openxmlformats.org/officeDocument/2006/relationships/image" Target="../media/image26.png" /><Relationship Id="rId4" Type="http://schemas.openxmlformats.org/officeDocument/2006/relationships/image" Target="../media/image2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wmf" /><Relationship Id="rId3" Type="http://schemas.openxmlformats.org/officeDocument/2006/relationships/image" Target="../media/image30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w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97025" y="2176463"/>
            <a:ext cx="7151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光的直线传播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539750" y="638175"/>
            <a:ext cx="76676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第四讲　光现象</a:t>
            </a:r>
            <a:endParaRPr lang="zh-CN" altLang="en-US" sz="2700" b="0">
              <a:latin typeface="黑体" panose="02010609060101010101" pitchFamily="49" charset="-122"/>
              <a:ea typeface="黑体" panose="02010609060101010101" pitchFamily="49" charset="-122"/>
              <a:sym typeface="经典繁仿黑" panose="02010609000101010101" pitchFamily="49" charset="-122"/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46075" y="261778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．光源：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定义：自身能够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的物体。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分类：自然光源、人造光源。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．条件：光在 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介质中沿直线传播。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330450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174875" y="3032125"/>
            <a:ext cx="1714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发光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692275" y="3946525"/>
            <a:ext cx="2171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同种均匀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47" grpId="0"/>
      <p:bldP spid="10257" grpId="0"/>
      <p:bldP spid="10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      面镜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．凸面镜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特性：对光有发散作用，起到扩大视野的作用。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应用：汽车后视镜，路口反光镜等。</a:t>
            </a:r>
            <a:endParaRPr lang="zh-CN" altLang="en-US"/>
          </a:p>
          <a:p>
            <a:pPr eaLnBrk="1" hangingPunct="1"/>
            <a:r>
              <a:rPr lang="en-US" altLang="zh-CN"/>
              <a:t>2</a:t>
            </a:r>
            <a:r>
              <a:rPr lang="zh-CN" altLang="en-US"/>
              <a:t>．凹面镜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特性：对光有会聚作用。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应用：太阳灶、大型反射式望远镜、手电筒等。</a:t>
            </a:r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0668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光的折射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．定义：光从一种介质①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入另一种介质时，传播方向发生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808038"/>
            <a:ext cx="10826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60700" y="1025525"/>
            <a:ext cx="1514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斜射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03238" y="1492250"/>
            <a:ext cx="110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偏折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．举例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成语或俗语类：海市蜃楼、潭清疑水浅等；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现象类：筷子在水中“折断”、在岸上看水里的鱼比实际鱼的位置高、彩虹的形成等；</a:t>
            </a:r>
            <a:endParaRPr lang="zh-CN" altLang="en-US"/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应用类：眼镜、望远镜、放大镜、照相机、投影仪等。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．折射规律</a:t>
            </a:r>
            <a:endParaRPr lang="zh-CN" altLang="en-US"/>
          </a:p>
        </p:txBody>
      </p:sp>
      <p:pic>
        <p:nvPicPr>
          <p:cNvPr id="70659" name="Picture 3" descr="17TAWL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125" y="1527175"/>
            <a:ext cx="41036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9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三线共面：①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光线、②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光线和③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都在同一平面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内。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法线居中：④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光线和⑤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光线分居法线两侧。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空气中角大：光从空气斜射入其他介质，折射角⑥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入射角；光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从其他介质斜射入空气，折射角⑦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入射角；当入射角增大时，折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射角也⑧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．在折射现象中，光路是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336800" y="568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入射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254500" y="568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折射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172200" y="568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法线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336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入射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545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折射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4262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小于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2418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大于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4351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增大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311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可逆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  <p:bldP spid="71687" grpId="0"/>
      <p:bldP spid="71688" grpId="0"/>
      <p:bldP spid="71689" grpId="0"/>
      <p:bldP spid="71690" grpId="0"/>
      <p:bldP spid="716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光的色散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．定义：太阳光经过棱镜折射后被分解为 </a:t>
            </a:r>
            <a:r>
              <a:rPr lang="en-US" altLang="zh-CN">
                <a:cs typeface="Times New Roman" panose="02020603050405020304" pitchFamily="18" charset="0"/>
              </a:rPr>
              <a:t>___________________________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七种色光。白光不是单色光，而是由七种色光混合而成的复色光。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．色光的三原色：①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、②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、③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。三原色等量混合后为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④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色。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775" y="771525"/>
            <a:ext cx="10334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932363" y="1046163"/>
            <a:ext cx="4194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红、橙、黄、绿、蓝、靛、紫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711450" y="1960563"/>
            <a:ext cx="835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红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67150" y="1960563"/>
            <a:ext cx="835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绿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022850" y="1960563"/>
            <a:ext cx="835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蓝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39750" y="2417763"/>
            <a:ext cx="835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白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．物体的颜色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透明物体的颜色：由①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  <a:r>
              <a:rPr lang="zh-CN" altLang="en-US">
                <a:cs typeface="Times New Roman" panose="02020603050405020304" pitchFamily="18" charset="0"/>
              </a:rPr>
              <a:t>决定；如蓝色的玻璃只能透过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色光，无色透明物体能够③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所有色光。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不透明物体的颜色：由它④ </a:t>
            </a:r>
            <a:r>
              <a:rPr lang="en-US" altLang="zh-CN">
                <a:cs typeface="Times New Roman" panose="02020603050405020304" pitchFamily="18" charset="0"/>
              </a:rPr>
              <a:t>_____________</a:t>
            </a:r>
            <a:r>
              <a:rPr lang="zh-CN" altLang="en-US">
                <a:cs typeface="Times New Roman" panose="02020603050405020304" pitchFamily="18" charset="0"/>
              </a:rPr>
              <a:t>决定；白色不透明物体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⑤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所有色光，黑色不透明物体⑥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所有色光。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143250" y="1025525"/>
            <a:ext cx="2400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透过光的颜色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4988" y="1482725"/>
            <a:ext cx="974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蓝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192588" y="1482725"/>
            <a:ext cx="1330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透过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651250" y="1939925"/>
            <a:ext cx="2400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反射光的颜色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84188" y="2397125"/>
            <a:ext cx="1330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700588" y="2397125"/>
            <a:ext cx="1330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吸收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  <p:bldP spid="73733" grpId="0"/>
      <p:bldP spid="73734" grpId="0"/>
      <p:bldP spid="73735" grpId="0"/>
      <p:bldP spid="737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．看不见的光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红外线</a:t>
            </a:r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．特性：热效应强。</a:t>
            </a:r>
            <a:endParaRPr lang="zh-CN" altLang="en-US"/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．应用：遥控器、红外线夜视仪、诊断疾病等。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紫外线</a:t>
            </a:r>
            <a:endParaRPr lang="zh-CN" altLang="en-US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．特性：能使荧光物质发光。</a:t>
            </a:r>
            <a:endParaRPr lang="zh-CN" altLang="en-US"/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．应用：灭菌、能使荧光物质发光而作为钞票的防伪标记等。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55763" y="1446213"/>
            <a:ext cx="7021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光现象的辨识  (10年3考)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23850" y="1995488"/>
            <a:ext cx="882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(2020·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如图所示，湖面上一只白鹭正展翅上冲，水中的“白</a:t>
            </a:r>
            <a:endParaRPr lang="zh-CN" altLang="en-US"/>
          </a:p>
          <a:p>
            <a:pPr eaLnBrk="1" hangingPunct="1"/>
            <a:r>
              <a:rPr lang="zh-CN" altLang="en-US"/>
              <a:t>鹭”是光的</a:t>
            </a:r>
            <a:r>
              <a:rPr lang="zh-CN" altLang="en-US" u="sng"/>
              <a:t>     </a:t>
            </a:r>
            <a:r>
              <a:rPr lang="zh-CN" altLang="en-US"/>
              <a:t>形成的虚像。</a:t>
            </a:r>
            <a:endParaRPr lang="zh-CN" altLang="en-US"/>
          </a:p>
        </p:txBody>
      </p:sp>
      <p:sp>
        <p:nvSpPr>
          <p:cNvPr id="21" name="圆角矩形 2"/>
          <p:cNvSpPr/>
          <p:nvPr/>
        </p:nvSpPr>
        <p:spPr bwMode="auto">
          <a:xfrm>
            <a:off x="395741" y="1600200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93" name="Picture 9" descr="20JXWLJ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188" y="3111500"/>
            <a:ext cx="2484437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655763" y="2570163"/>
            <a:ext cx="823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>
                <a:solidFill>
                  <a:srgbClr val="C4000B"/>
                </a:solidFill>
              </a:rPr>
              <a:t>反射 </a:t>
            </a:r>
            <a:endParaRPr lang="zh-CN" altLang="en-US">
              <a:solidFill>
                <a:srgbClr val="C4000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50825" y="158750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(2012·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如图所示，下列成语与其物理知识相符的是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63" y="879475"/>
            <a:ext cx="59404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343775" y="26828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endParaRPr lang="en-US" altLang="zh-CN">
              <a:solidFill>
                <a:srgbClr val="C400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．光的传播速度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真空中的光速：</a:t>
            </a:r>
            <a:r>
              <a:rPr lang="en-US" altLang="zh-CN" i="1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＝①</a:t>
            </a:r>
            <a:r>
              <a:rPr lang="en-US" altLang="zh-CN">
                <a:cs typeface="Times New Roman" panose="02020603050405020304" pitchFamily="18" charset="0"/>
              </a:rPr>
              <a:t>__________m/s</a:t>
            </a:r>
            <a:r>
              <a:rPr lang="zh-CN" altLang="en-US">
                <a:cs typeface="Times New Roman" panose="02020603050405020304" pitchFamily="18" charset="0"/>
              </a:rPr>
              <a:t>＝②</a:t>
            </a:r>
            <a:r>
              <a:rPr lang="en-US" altLang="zh-CN">
                <a:cs typeface="Times New Roman" panose="02020603050405020304" pitchFamily="18" charset="0"/>
              </a:rPr>
              <a:t>__________km/s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光年：③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选填“长度”或“时间”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的单位，光在④ 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zh-CN" altLang="en-US">
                <a:cs typeface="Times New Roman" panose="02020603050405020304" pitchFamily="18" charset="0"/>
              </a:rPr>
              <a:t>内传播的距离等于</a:t>
            </a:r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光年。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6550" y="1025525"/>
            <a:ext cx="203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3.0×10</a:t>
            </a:r>
            <a:r>
              <a:rPr lang="en-US" altLang="zh-CN" baseline="30000">
                <a:solidFill>
                  <a:srgbClr val="C4000B"/>
                </a:solidFill>
                <a:cs typeface="Times New Roman" panose="02020603050405020304" pitchFamily="18" charset="0"/>
              </a:rPr>
              <a:t>8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60950" y="1025525"/>
            <a:ext cx="203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3.0×10</a:t>
            </a:r>
            <a:r>
              <a:rPr lang="en-US" altLang="zh-CN" baseline="30000">
                <a:solidFill>
                  <a:srgbClr val="C4000B"/>
                </a:solidFill>
                <a:cs typeface="Times New Roman" panose="02020603050405020304" pitchFamily="18" charset="0"/>
              </a:rPr>
              <a:t>5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11313" y="1482725"/>
            <a:ext cx="1362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长度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581900" y="1482725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年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光的反射规律的理解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如图所示是探究光的反射规律的实验装置，通过实验归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纳得到的结论是：</a:t>
            </a:r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反射光线、入射光线和法线在同一平面内；</a:t>
            </a:r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反射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光线、入射光线分别位于法线的两侧；</a:t>
            </a:r>
            <a:r>
              <a:rPr lang="en-US" altLang="zh-CN">
                <a:cs typeface="Times New Roman" panose="02020603050405020304" pitchFamily="18" charset="0"/>
              </a:rPr>
              <a:t>(3)∠_____</a:t>
            </a:r>
            <a:r>
              <a:rPr lang="zh-CN" altLang="en-US">
                <a:cs typeface="Times New Roman" panose="02020603050405020304" pitchFamily="18" charset="0"/>
              </a:rPr>
              <a:t>＝∠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。这就是光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的反射定律。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806450"/>
            <a:ext cx="1116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 descr="20JXWLJ-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824163"/>
            <a:ext cx="2232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399088" y="19399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C4000B"/>
                </a:solidFill>
                <a:cs typeface="Times New Roman" panose="02020603050405020304" pitchFamily="18" charset="0"/>
              </a:rPr>
              <a:t>β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681788" y="19399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C4000B"/>
                </a:solidFill>
                <a:cs typeface="Times New Roman" panose="02020603050405020304" pitchFamily="18" charset="0"/>
              </a:rPr>
              <a:t>α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光的折射规律的理解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如图所示，是光在空气和玻璃之间发生折射的光路图，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从图中可以看出，空气在界面的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选填“左”或“右”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侧，此过程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中还有部分光发生了反射，反射角的大小是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771525"/>
            <a:ext cx="11334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7" name="Picture 5" descr="20JXWLJ-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716213"/>
            <a:ext cx="15827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987800" y="1482725"/>
            <a:ext cx="6969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左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14950" y="1951038"/>
            <a:ext cx="6969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60°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49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平面镜成像特点的判断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赣州五校联考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如图所示，小齐从竖直放置的高</a:t>
            </a:r>
            <a:r>
              <a:rPr lang="en-US" altLang="zh-CN">
                <a:cs typeface="Times New Roman" panose="02020603050405020304" pitchFamily="18" charset="0"/>
              </a:rPr>
              <a:t>2 m</a:t>
            </a:r>
            <a:r>
              <a:rPr lang="zh-CN" altLang="en-US">
                <a:cs typeface="Times New Roman" panose="02020603050405020304" pitchFamily="18" charset="0"/>
              </a:rPr>
              <a:t>、宽</a:t>
            </a:r>
            <a:r>
              <a:rPr lang="en-US" altLang="zh-CN">
                <a:cs typeface="Times New Roman" panose="02020603050405020304" pitchFamily="18" charset="0"/>
              </a:rPr>
              <a:t>1 m</a:t>
            </a:r>
            <a:r>
              <a:rPr lang="zh-CN" altLang="en-US">
                <a:cs typeface="Times New Roman" panose="02020603050405020304" pitchFamily="18" charset="0"/>
              </a:rPr>
              <a:t>的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衣帽镜前路过。小齐身高</a:t>
            </a:r>
            <a:r>
              <a:rPr lang="en-US" altLang="zh-CN">
                <a:cs typeface="Times New Roman" panose="02020603050405020304" pitchFamily="18" charset="0"/>
              </a:rPr>
              <a:t>1.5 m</a:t>
            </a:r>
            <a:r>
              <a:rPr lang="zh-CN" altLang="en-US">
                <a:cs typeface="Times New Roman" panose="02020603050405020304" pitchFamily="18" charset="0"/>
              </a:rPr>
              <a:t>，他在镜中的像高</a:t>
            </a:r>
            <a:r>
              <a:rPr lang="en-US" altLang="zh-CN">
                <a:cs typeface="Times New Roman" panose="02020603050405020304" pitchFamily="18" charset="0"/>
              </a:rPr>
              <a:t>______m</a:t>
            </a:r>
            <a:r>
              <a:rPr lang="zh-CN" altLang="en-US">
                <a:cs typeface="Times New Roman" panose="02020603050405020304" pitchFamily="18" charset="0"/>
              </a:rPr>
              <a:t>；当他沿着与镜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面平行方向水平移动</a:t>
            </a:r>
            <a:r>
              <a:rPr lang="en-US" altLang="zh-CN">
                <a:cs typeface="Times New Roman" panose="02020603050405020304" pitchFamily="18" charset="0"/>
              </a:rPr>
              <a:t>1 m</a:t>
            </a:r>
            <a:r>
              <a:rPr lang="zh-CN" altLang="en-US">
                <a:cs typeface="Times New Roman" panose="02020603050405020304" pitchFamily="18" charset="0"/>
              </a:rPr>
              <a:t>后，他在镜中的像大小</a:t>
            </a:r>
            <a:r>
              <a:rPr lang="en-US" altLang="zh-CN">
                <a:cs typeface="Times New Roman" panose="02020603050405020304" pitchFamily="18" charset="0"/>
              </a:rPr>
              <a:t>_______ (</a:t>
            </a:r>
            <a:r>
              <a:rPr lang="zh-CN" altLang="en-US">
                <a:cs typeface="Times New Roman" panose="02020603050405020304" pitchFamily="18" charset="0"/>
              </a:rPr>
              <a:t>选填“变大”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“不变”或“变小”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86019" name="Picture 3" descr="20JXWLJ-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3325" y="2932113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093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918200" y="1482725"/>
            <a:ext cx="827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1.5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6515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不变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光现象作图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(2011·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如图甲所示，是小汽车上的观后镜，请在虚线框乙内画出描述观后镜面的示意图。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808038"/>
            <a:ext cx="1127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613" y="2176463"/>
            <a:ext cx="46704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8" name="Picture 4" descr="20JXWLJ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738" y="1924050"/>
            <a:ext cx="4302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987425" y="944563"/>
            <a:ext cx="2036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如答图所示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727200" y="1482725"/>
            <a:ext cx="7058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平面镜成像特点的应用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358775" y="199548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常考题型：选择题。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常规考法：以潜望镜或生活实例为背景单独考查。</a:t>
            </a:r>
            <a:endParaRPr lang="zh-CN" altLang="en-US"/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备考方法：掌握平面镜成像特点</a:t>
            </a:r>
            <a:r>
              <a:rPr lang="en-US" altLang="zh-CN"/>
              <a:t>(</a:t>
            </a:r>
            <a:r>
              <a:rPr lang="zh-CN" altLang="en-US"/>
              <a:t>等大、等距、垂直、对称、虚像</a:t>
            </a:r>
            <a:r>
              <a:rPr lang="en-US" altLang="zh-CN"/>
              <a:t>)</a:t>
            </a:r>
            <a:r>
              <a:rPr lang="zh-CN" altLang="en-US"/>
              <a:t>是解答的关键。</a:t>
            </a:r>
            <a:endParaRPr lang="zh-CN" alt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00" y="1635125"/>
            <a:ext cx="1114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 (2017·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如图所示，是小安同学自制的潜望镜，利用它能在</a:t>
            </a:r>
            <a:endParaRPr lang="zh-CN" altLang="en-US"/>
          </a:p>
          <a:p>
            <a:pPr eaLnBrk="1" hangingPunct="1"/>
            <a:r>
              <a:rPr lang="zh-CN" altLang="en-US"/>
              <a:t>隐蔽处观察到外围的情况，用它正对如图甲所示的光源“</a:t>
            </a:r>
            <a:r>
              <a:rPr lang="en-US" altLang="zh-CN"/>
              <a:t>F”</a:t>
            </a:r>
            <a:r>
              <a:rPr lang="zh-CN" altLang="en-US"/>
              <a:t>，则所观察</a:t>
            </a:r>
            <a:endParaRPr lang="zh-CN" altLang="en-US"/>
          </a:p>
          <a:p>
            <a:pPr eaLnBrk="1" hangingPunct="1"/>
            <a:r>
              <a:rPr lang="zh-CN" altLang="en-US"/>
              <a:t>到的像是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55300" name="Picture 4" descr="20JXWLJ-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2319338"/>
            <a:ext cx="63722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692275" y="1671638"/>
            <a:ext cx="41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</a:rPr>
              <a:t>B </a:t>
            </a:r>
            <a:endParaRPr lang="en-US" altLang="zh-CN">
              <a:solidFill>
                <a:srgbClr val="C4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82588" y="906463"/>
            <a:ext cx="90138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</a:t>
            </a:r>
            <a:r>
              <a:rPr lang="en-US" altLang="zh-CN"/>
              <a:t>(2011·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当你在竖直放置的平面镜前用右手写字，且正在往右移</a:t>
            </a:r>
            <a:endParaRPr lang="zh-CN" altLang="en-US"/>
          </a:p>
          <a:p>
            <a:pPr eaLnBrk="1" hangingPunct="1"/>
            <a:r>
              <a:rPr lang="zh-CN" altLang="en-US"/>
              <a:t>动笔时，镜中的像正在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en-US" altLang="zh-CN"/>
          </a:p>
          <a:p>
            <a:pPr eaLnBrk="1" hangingPunct="1"/>
            <a:r>
              <a:rPr lang="en-US" altLang="zh-CN"/>
              <a:t>A</a:t>
            </a:r>
            <a:r>
              <a:rPr lang="zh-CN" altLang="en-US"/>
              <a:t>．用右手写字，往左边移动笔</a:t>
            </a:r>
            <a:endParaRPr lang="zh-CN" altLang="en-US"/>
          </a:p>
          <a:p>
            <a:pPr eaLnBrk="1" hangingPunct="1"/>
            <a:r>
              <a:rPr lang="en-US" altLang="zh-CN"/>
              <a:t>B</a:t>
            </a:r>
            <a:r>
              <a:rPr lang="zh-CN" altLang="en-US"/>
              <a:t>．用右手写字，往右边移动笔</a:t>
            </a:r>
            <a:endParaRPr lang="zh-CN" altLang="en-US"/>
          </a:p>
          <a:p>
            <a:pPr eaLnBrk="1" hangingPunct="1"/>
            <a:r>
              <a:rPr lang="en-US" altLang="zh-CN"/>
              <a:t>C</a:t>
            </a:r>
            <a:r>
              <a:rPr lang="zh-CN" altLang="en-US"/>
              <a:t>．用左手写字，往左边移动笔</a:t>
            </a:r>
            <a:endParaRPr lang="zh-CN" altLang="en-US"/>
          </a:p>
          <a:p>
            <a:pPr eaLnBrk="1" hangingPunct="1"/>
            <a:r>
              <a:rPr lang="en-US" altLang="zh-CN"/>
              <a:t>D</a:t>
            </a:r>
            <a:r>
              <a:rPr lang="zh-CN" altLang="en-US"/>
              <a:t>．用左手写字，往右边移动笔 </a:t>
            </a:r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0563" y="14557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endParaRPr lang="en-US" altLang="zh-CN">
              <a:solidFill>
                <a:srgbClr val="C400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对光路图的理解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常考题型：选择题。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常规考法：结合其他示意图</a:t>
            </a:r>
            <a:r>
              <a:rPr lang="en-US" altLang="zh-CN"/>
              <a:t>(</a:t>
            </a:r>
            <a:r>
              <a:rPr lang="zh-CN" altLang="en-US"/>
              <a:t>力的示意图、力臂作图、通电螺线管作图、家庭电路连接等</a:t>
            </a:r>
            <a:r>
              <a:rPr lang="en-US" altLang="zh-CN"/>
              <a:t>)</a:t>
            </a:r>
            <a:r>
              <a:rPr lang="zh-CN" altLang="en-US"/>
              <a:t>考查平面镜成像作图或光的折射作图。</a:t>
            </a:r>
            <a:endParaRPr lang="zh-CN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771525"/>
            <a:ext cx="110172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</a:t>
            </a:r>
            <a:r>
              <a:rPr lang="zh-CN" altLang="en-US"/>
              <a:t>备考方法：</a:t>
            </a:r>
            <a:endParaRPr lang="zh-CN" altLang="en-US"/>
          </a:p>
          <a:p>
            <a:pPr eaLnBrk="1" hangingPunct="1"/>
            <a:r>
              <a:rPr lang="zh-CN" altLang="en-US"/>
              <a:t>判断光路图是否正确一般从这几个方面进行：</a:t>
            </a:r>
            <a:endParaRPr lang="zh-CN" altLang="en-US"/>
          </a:p>
          <a:p>
            <a:pPr eaLnBrk="1" hangingPunct="1"/>
            <a:r>
              <a:rPr lang="zh-CN" altLang="en-US"/>
              <a:t>①光路是否符合光学规律。</a:t>
            </a:r>
            <a:endParaRPr lang="zh-CN" altLang="en-US"/>
          </a:p>
          <a:p>
            <a:pPr eaLnBrk="1" hangingPunct="1"/>
            <a:r>
              <a:rPr lang="zh-CN" altLang="en-US"/>
              <a:t>②光的传播方向是否与实际情况相符。</a:t>
            </a:r>
            <a:endParaRPr lang="zh-CN" altLang="en-US"/>
          </a:p>
          <a:p>
            <a:pPr eaLnBrk="1" hangingPunct="1"/>
            <a:r>
              <a:rPr lang="zh-CN" altLang="en-US"/>
              <a:t>③图中的线段类型是否正确。一般情况下法线、光线的延长线、虚像用虚线，实际光线和实像用实线。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</a:t>
            </a:r>
            <a:r>
              <a:rPr lang="zh-CN" altLang="en-US"/>
              <a:t>．举例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成语或俗语类：一叶障目、坐井观天、立竿见影等；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现象类：影子、日</a:t>
            </a:r>
            <a:r>
              <a:rPr lang="en-US" altLang="zh-CN"/>
              <a:t>(</a:t>
            </a:r>
            <a:r>
              <a:rPr lang="zh-CN" altLang="en-US"/>
              <a:t>月</a:t>
            </a:r>
            <a:r>
              <a:rPr lang="en-US" altLang="zh-CN"/>
              <a:t>)</a:t>
            </a:r>
            <a:r>
              <a:rPr lang="zh-CN" altLang="en-US"/>
              <a:t>食的形成、小孔成像等；</a:t>
            </a:r>
            <a:endParaRPr lang="zh-CN" altLang="en-US"/>
          </a:p>
          <a:p>
            <a:pPr eaLnBrk="1" hangingPunct="1"/>
            <a:r>
              <a:rPr lang="en-US" altLang="zh-CN"/>
              <a:t>(3)</a:t>
            </a:r>
            <a:r>
              <a:rPr lang="zh-CN" altLang="en-US"/>
              <a:t>应用类：激光准直、射击瞄准、站队看齐等。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09563" y="55563"/>
            <a:ext cx="8797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 (2021·</a:t>
            </a:r>
            <a:r>
              <a:rPr lang="zh-CN" altLang="en-US"/>
              <a:t>改编</a:t>
            </a:r>
            <a:r>
              <a:rPr lang="en-US" altLang="zh-CN"/>
              <a:t>)(</a:t>
            </a:r>
            <a:r>
              <a:rPr lang="zh-CN" altLang="en-US"/>
              <a:t>不定项</a:t>
            </a:r>
            <a:r>
              <a:rPr lang="en-US" altLang="zh-CN"/>
              <a:t>)</a:t>
            </a:r>
            <a:r>
              <a:rPr lang="zh-CN" altLang="en-US"/>
              <a:t>如图所示，下列光路图不正确的是</a:t>
            </a:r>
            <a:r>
              <a:rPr lang="en-US" altLang="zh-CN"/>
              <a:t>(</a:t>
            </a:r>
            <a:r>
              <a:rPr lang="zh-CN" altLang="en-US"/>
              <a:t>　  　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763" y="677863"/>
            <a:ext cx="478948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710488" y="195263"/>
            <a:ext cx="78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ABC </a:t>
            </a:r>
            <a:endParaRPr lang="en-US" altLang="zh-CN">
              <a:solidFill>
                <a:srgbClr val="C4000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(2021·</a:t>
            </a:r>
            <a:r>
              <a:rPr lang="zh-CN" altLang="en-US"/>
              <a:t>改编</a:t>
            </a:r>
            <a:r>
              <a:rPr lang="en-US" altLang="zh-CN"/>
              <a:t>)</a:t>
            </a:r>
            <a:r>
              <a:rPr lang="zh-CN" altLang="en-US"/>
              <a:t>如图所示，是同学们所画的几种情景下的图，其中错误</a:t>
            </a:r>
            <a:endParaRPr lang="zh-CN" altLang="en-US"/>
          </a:p>
          <a:p>
            <a:pPr eaLnBrk="1" hangingPunct="1"/>
            <a:r>
              <a:rPr lang="zh-CN" altLang="en-US"/>
              <a:t>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  <a:endParaRPr lang="zh-CN" alt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3" y="1527175"/>
            <a:ext cx="433070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187450" y="1203325"/>
            <a:ext cx="41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</a:rPr>
              <a:t>B </a:t>
            </a:r>
            <a:endParaRPr lang="en-US" altLang="zh-CN">
              <a:solidFill>
                <a:srgbClr val="C4000B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655763" y="1409700"/>
            <a:ext cx="6842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探究光的反射定律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年未考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23850" y="19510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设计和进行实验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．实验器材及作用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1563688"/>
            <a:ext cx="10429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 descr="LHW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3219450"/>
            <a:ext cx="2051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LHWL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050" y="3076575"/>
            <a:ext cx="201771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(1)</a:t>
            </a:r>
            <a:r>
              <a:rPr lang="zh-CN" altLang="en-US"/>
              <a:t>量角器的作用：</a:t>
            </a:r>
            <a:r>
              <a:rPr lang="zh-CN" altLang="en-US" u="sng"/>
              <a:t> 测量反射角、入射角的大小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纸板的作用及操作：</a:t>
            </a:r>
            <a:endParaRPr lang="zh-CN" altLang="en-US"/>
          </a:p>
          <a:p>
            <a:pPr eaLnBrk="1" hangingPunct="1"/>
            <a:r>
              <a:rPr lang="zh-CN" altLang="en-US"/>
              <a:t>①让光线贴着纸板入射的目的：</a:t>
            </a:r>
            <a:r>
              <a:rPr lang="zh-CN" altLang="en-US" u="sng"/>
              <a:t> 显示光的传播路径 </a:t>
            </a:r>
            <a:r>
              <a:rPr lang="zh-CN" altLang="en-US"/>
              <a:t>；</a:t>
            </a:r>
            <a:endParaRPr lang="zh-CN" altLang="en-US"/>
          </a:p>
          <a:p>
            <a:pPr eaLnBrk="1" hangingPunct="1"/>
            <a:r>
              <a:rPr lang="zh-CN" altLang="en-US"/>
              <a:t>②折转纸板的目的：</a:t>
            </a:r>
            <a:r>
              <a:rPr lang="zh-CN" altLang="en-US" u="sng"/>
              <a:t> 探究入射光线、反射光线和法线是否在同一平面内 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．实验操作</a:t>
            </a:r>
            <a:endParaRPr lang="zh-CN" altLang="en-US"/>
          </a:p>
          <a:p>
            <a:pPr eaLnBrk="1" hangingPunct="1"/>
            <a:r>
              <a:rPr lang="en-US" altLang="zh-CN"/>
              <a:t>(1)</a:t>
            </a:r>
            <a:r>
              <a:rPr lang="zh-CN" altLang="en-US"/>
              <a:t>不容易观察到光的路径的解决办法：</a:t>
            </a:r>
            <a:r>
              <a:rPr lang="zh-CN" altLang="en-US" u="sng"/>
              <a:t> 充烟雾、喷水、在黑暗环境下进行实验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(2)</a:t>
            </a:r>
            <a:r>
              <a:rPr lang="zh-CN" altLang="en-US"/>
              <a:t>纸板与平面镜的放置要求：</a:t>
            </a:r>
            <a:r>
              <a:rPr lang="zh-CN" altLang="en-US" u="sng"/>
              <a:t> 纸板与平面镜应垂直放置，否则在纸板上看不到反射光线 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(3)“</a:t>
            </a:r>
            <a:r>
              <a:rPr lang="zh-CN" altLang="en-US"/>
              <a:t>三线共面”的判断方法：</a:t>
            </a:r>
            <a:r>
              <a:rPr lang="zh-CN" altLang="en-US" u="sng"/>
              <a:t> 将纸板</a:t>
            </a:r>
            <a:r>
              <a:rPr lang="en-US" altLang="zh-CN" i="1" u="sng"/>
              <a:t>F</a:t>
            </a:r>
            <a:r>
              <a:rPr lang="zh-CN" altLang="en-US" u="sng"/>
              <a:t>沿</a:t>
            </a:r>
            <a:r>
              <a:rPr lang="en-US" altLang="zh-CN" i="1" u="sng"/>
              <a:t>ON</a:t>
            </a:r>
            <a:r>
              <a:rPr lang="zh-CN" altLang="en-US" u="sng"/>
              <a:t>向后折转，观察纸板</a:t>
            </a:r>
            <a:r>
              <a:rPr lang="en-US" altLang="zh-CN" i="1" u="sng"/>
              <a:t>F</a:t>
            </a:r>
            <a:r>
              <a:rPr lang="zh-CN" altLang="en-US" u="sng"/>
              <a:t>上是否有反射光线，若纸板上没有反射光线，说明三线共面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(4)</a:t>
            </a:r>
            <a:r>
              <a:rPr lang="zh-CN" altLang="en-US"/>
              <a:t>多次改变入射角大小并进行测量的目的：</a:t>
            </a:r>
            <a:r>
              <a:rPr lang="zh-CN" altLang="en-US" u="sng"/>
              <a:t> 保证实验结论具有普遍性 </a:t>
            </a:r>
            <a:r>
              <a:rPr lang="zh-CN" altLang="en-US"/>
              <a:t>。 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．从纸板前不同位置都能看到光的传播路径的原因：</a:t>
            </a:r>
            <a:r>
              <a:rPr lang="zh-CN" altLang="en-US" u="sng">
                <a:cs typeface="Times New Roman" panose="02020603050405020304" pitchFamily="18" charset="0"/>
              </a:rPr>
              <a:t> 光在纸板上发生了漫反射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．入射角与反射角的关系：</a:t>
            </a:r>
            <a:r>
              <a:rPr lang="zh-CN" altLang="en-US" u="sng">
                <a:cs typeface="Times New Roman" panose="02020603050405020304" pitchFamily="18" charset="0"/>
              </a:rPr>
              <a:t> 反射角等于入射角，反射角随入射角的增大而增大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5</a:t>
            </a:r>
            <a:r>
              <a:rPr lang="zh-CN" altLang="en-US"/>
              <a:t>．将激光笔沿着</a:t>
            </a:r>
            <a:r>
              <a:rPr lang="en-US" altLang="zh-CN" i="1"/>
              <a:t>FO</a:t>
            </a:r>
            <a:r>
              <a:rPr lang="zh-CN" altLang="en-US"/>
              <a:t>射入，可观察到光线沿着</a:t>
            </a:r>
            <a:r>
              <a:rPr lang="en-US" altLang="zh-CN" i="1"/>
              <a:t>OE</a:t>
            </a:r>
            <a:r>
              <a:rPr lang="zh-CN" altLang="en-US"/>
              <a:t>射出，说明：</a:t>
            </a:r>
            <a:r>
              <a:rPr lang="zh-CN" altLang="en-US" u="sng"/>
              <a:t> 光路可逆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6</a:t>
            </a:r>
            <a:r>
              <a:rPr lang="zh-CN" altLang="en-US"/>
              <a:t>．实验数据的分析及结论的总结。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实验结论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光的反射定律：①反射光线、入射光线和法线都在同一平面内；②反射光线、入射光线分别位于法线两侧；③反射角等于入射角。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</a:t>
            </a:r>
            <a:r>
              <a:rPr lang="zh-CN" altLang="en-US"/>
              <a:t>．在“探究光的反射规律”的实验中，平面镜</a:t>
            </a:r>
            <a:r>
              <a:rPr lang="en-US" altLang="zh-CN" i="1"/>
              <a:t>M</a:t>
            </a:r>
            <a:r>
              <a:rPr lang="zh-CN" altLang="en-US"/>
              <a:t>放在水平桌面上，</a:t>
            </a:r>
            <a:r>
              <a:rPr lang="en-US" altLang="zh-CN" i="1"/>
              <a:t>E</a:t>
            </a:r>
            <a:r>
              <a:rPr lang="zh-CN" altLang="en-US"/>
              <a:t>、</a:t>
            </a:r>
            <a:r>
              <a:rPr lang="en-US" altLang="zh-CN" i="1"/>
              <a:t>F</a:t>
            </a:r>
            <a:r>
              <a:rPr lang="zh-CN" altLang="en-US"/>
              <a:t>是两块粘接起来的硬纸板，垂直于镜面且可绕</a:t>
            </a:r>
            <a:r>
              <a:rPr lang="en-US" altLang="zh-CN" i="1"/>
              <a:t>ON</a:t>
            </a:r>
            <a:r>
              <a:rPr lang="zh-CN" altLang="en-US"/>
              <a:t>转动。</a:t>
            </a:r>
            <a:endParaRPr lang="zh-CN" altLang="en-US"/>
          </a:p>
        </p:txBody>
      </p:sp>
      <p:pic>
        <p:nvPicPr>
          <p:cNvPr id="61444" name="Picture 4" descr="19ZZWL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50" y="1924050"/>
            <a:ext cx="475297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光的反射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．定义：光从一种介质斜射到另一种介质时，一部分光被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回原来介质的现象叫作光的反射。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．举例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成语或俗语类：镜花水月、杯弓蛇影、江清月近人等；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现象类：倒影、平面镜成像等；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应用类：汽车后视镜、自行车尾灯等。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43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34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交流与评估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如图甲所示，当</a:t>
            </a:r>
            <a:r>
              <a:rPr lang="en-US" altLang="zh-CN" i="1">
                <a:cs typeface="Times New Roman" panose="02020603050405020304" pitchFamily="18" charset="0"/>
              </a:rPr>
              <a:t>E</a:t>
            </a:r>
            <a:r>
              <a:rPr lang="zh-CN" altLang="en-US">
                <a:cs typeface="Times New Roman" panose="02020603050405020304" pitchFamily="18" charset="0"/>
              </a:rPr>
              <a:t>、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在同一平面上时，让入射光线</a:t>
            </a:r>
            <a:r>
              <a:rPr lang="en-US" altLang="zh-CN" i="1">
                <a:cs typeface="Times New Roman" panose="02020603050405020304" pitchFamily="18" charset="0"/>
              </a:rPr>
              <a:t>AO</a:t>
            </a:r>
            <a:r>
              <a:rPr lang="zh-CN" altLang="en-US">
                <a:cs typeface="Times New Roman" panose="02020603050405020304" pitchFamily="18" charset="0"/>
              </a:rPr>
              <a:t>沿纸板</a:t>
            </a:r>
            <a:r>
              <a:rPr lang="en-US" altLang="zh-CN" i="1">
                <a:cs typeface="Times New Roman" panose="02020603050405020304" pitchFamily="18" charset="0"/>
              </a:rPr>
              <a:t>E</a:t>
            </a:r>
            <a:r>
              <a:rPr lang="zh-CN" altLang="en-US">
                <a:cs typeface="Times New Roman" panose="02020603050405020304" pitchFamily="18" charset="0"/>
              </a:rPr>
              <a:t>射向镜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面，在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上可看到反射光线</a:t>
            </a:r>
            <a:r>
              <a:rPr lang="en-US" altLang="zh-CN" i="1">
                <a:cs typeface="Times New Roman" panose="02020603050405020304" pitchFamily="18" charset="0"/>
              </a:rPr>
              <a:t>OB</a:t>
            </a:r>
            <a:r>
              <a:rPr lang="zh-CN" altLang="en-US">
                <a:cs typeface="Times New Roman" panose="02020603050405020304" pitchFamily="18" charset="0"/>
              </a:rPr>
              <a:t>，测出入射角和反射角的大小，便立即得出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实验结论：反射角等于入射角。你认为这样得出的结论 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“合理”或“不合理”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，原因是</a:t>
            </a:r>
            <a:r>
              <a:rPr lang="en-US" altLang="zh-CN">
                <a:cs typeface="Times New Roman" panose="02020603050405020304" pitchFamily="18" charset="0"/>
              </a:rPr>
              <a:t>_________________________________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534150" y="1939925"/>
            <a:ext cx="124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不合理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65513" y="2397125"/>
            <a:ext cx="5591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凭一次实验数据得出的结论具有偶然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400" y="2854325"/>
            <a:ext cx="325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性，应进行多次实验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若将一束光贴着纸板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沿</a:t>
            </a:r>
            <a:r>
              <a:rPr lang="en-US" altLang="zh-CN" i="1">
                <a:cs typeface="Times New Roman" panose="02020603050405020304" pitchFamily="18" charset="0"/>
              </a:rPr>
              <a:t>BO</a:t>
            </a:r>
            <a:r>
              <a:rPr lang="zh-CN" altLang="en-US">
                <a:cs typeface="Times New Roman" panose="02020603050405020304" pitchFamily="18" charset="0"/>
              </a:rPr>
              <a:t>射到</a:t>
            </a:r>
            <a:r>
              <a:rPr lang="en-US" altLang="zh-CN" i="1">
                <a:cs typeface="Times New Roman" panose="02020603050405020304" pitchFamily="18" charset="0"/>
              </a:rPr>
              <a:t>O</a:t>
            </a:r>
            <a:r>
              <a:rPr lang="zh-CN" altLang="en-US">
                <a:cs typeface="Times New Roman" panose="02020603050405020304" pitchFamily="18" charset="0"/>
              </a:rPr>
              <a:t>点，光将沿图中的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方向射出，因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为在光的反射现象中光路是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如图乙所示，以法线</a:t>
            </a:r>
            <a:r>
              <a:rPr lang="en-US" altLang="zh-CN" i="1">
                <a:cs typeface="Times New Roman" panose="02020603050405020304" pitchFamily="18" charset="0"/>
              </a:rPr>
              <a:t>ON</a:t>
            </a:r>
            <a:r>
              <a:rPr lang="zh-CN" altLang="en-US">
                <a:cs typeface="Times New Roman" panose="02020603050405020304" pitchFamily="18" charset="0"/>
              </a:rPr>
              <a:t>为轴线，把纸板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向后缓慢旋转，在纸板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上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选填“能”或“不能”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看到反射光线</a:t>
            </a:r>
            <a:r>
              <a:rPr lang="en-US" altLang="zh-CN" i="1">
                <a:cs typeface="Times New Roman" panose="02020603050405020304" pitchFamily="18" charset="0"/>
              </a:rPr>
              <a:t>OB</a:t>
            </a:r>
            <a:r>
              <a:rPr lang="zh-CN" altLang="en-US">
                <a:cs typeface="Times New Roman" panose="02020603050405020304" pitchFamily="18" charset="0"/>
              </a:rPr>
              <a:t>，这样做是为了探究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___________________________________________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426200" y="568325"/>
            <a:ext cx="698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C4000B"/>
                </a:solidFill>
                <a:cs typeface="Times New Roman" panose="02020603050405020304" pitchFamily="18" charset="0"/>
              </a:rPr>
              <a:t>OA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479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可逆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064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不能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17513" y="2397125"/>
            <a:ext cx="5553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反射光线、入射光线和法线是否在同一平面内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cs typeface="Times New Roman" panose="02020603050405020304" pitchFamily="18" charset="0"/>
              </a:rPr>
              <a:t>补充设问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实验时，从纸板前不同的方向都能看到光的径迹，这是因为光在纸板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上发生了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反射。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366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漫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323850" y="182563"/>
            <a:ext cx="8893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小明让一束光沿</a:t>
            </a:r>
            <a:r>
              <a:rPr lang="en-US" altLang="zh-CN" i="1">
                <a:cs typeface="Times New Roman" panose="02020603050405020304" pitchFamily="18" charset="0"/>
              </a:rPr>
              <a:t>AO</a:t>
            </a:r>
            <a:r>
              <a:rPr lang="zh-CN" altLang="en-US">
                <a:cs typeface="Times New Roman" panose="02020603050405020304" pitchFamily="18" charset="0"/>
              </a:rPr>
              <a:t>贴着纸板</a:t>
            </a:r>
            <a:r>
              <a:rPr lang="en-US" altLang="zh-CN" i="1">
                <a:cs typeface="Times New Roman" panose="02020603050405020304" pitchFamily="18" charset="0"/>
              </a:rPr>
              <a:t>E</a:t>
            </a:r>
            <a:r>
              <a:rPr lang="zh-CN" altLang="en-US">
                <a:cs typeface="Times New Roman" panose="02020603050405020304" pitchFamily="18" charset="0"/>
              </a:rPr>
              <a:t>射到平面镜上，在纸板</a:t>
            </a:r>
            <a:r>
              <a:rPr lang="en-US" altLang="zh-CN" i="1">
                <a:cs typeface="Times New Roman" panose="02020603050405020304" pitchFamily="18" charset="0"/>
              </a:rPr>
              <a:t>F</a:t>
            </a:r>
            <a:r>
              <a:rPr lang="zh-CN" altLang="en-US">
                <a:cs typeface="Times New Roman" panose="02020603050405020304" pitchFamily="18" charset="0"/>
              </a:rPr>
              <a:t>上会看到反射光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i="1">
                <a:cs typeface="Times New Roman" panose="02020603050405020304" pitchFamily="18" charset="0"/>
              </a:rPr>
              <a:t>OB</a:t>
            </a:r>
            <a:r>
              <a:rPr lang="zh-CN" altLang="en-US">
                <a:cs typeface="Times New Roman" panose="02020603050405020304" pitchFamily="18" charset="0"/>
              </a:rPr>
              <a:t>的径迹。三次改变入射角的大小，实验所测得数据如下表所示。他根据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表中数据得出的结论和其他同学的结论并不一致。请你分析小明测量实验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数据过程中出现的问题可能是</a:t>
            </a:r>
            <a:r>
              <a:rPr lang="en-US" altLang="zh-CN">
                <a:cs typeface="Times New Roman" panose="02020603050405020304" pitchFamily="18" charset="0"/>
              </a:rPr>
              <a:t>___________________________________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zh-CN" altLang="en-US"/>
              <a:t> </a:t>
            </a:r>
            <a:endParaRPr lang="zh-CN" altLang="en-US"/>
          </a:p>
        </p:txBody>
      </p:sp>
      <p:graphicFrame>
        <p:nvGraphicFramePr>
          <p:cNvPr id="92240" name="Group 80"/>
          <p:cNvGraphicFramePr>
            <a:graphicFrameLocks noGrp="1"/>
          </p:cNvGraphicFramePr>
          <p:nvPr/>
        </p:nvGraphicFramePr>
        <p:xfrm>
          <a:off x="971550" y="2535238"/>
          <a:ext cx="6121400" cy="1587500"/>
        </p:xfrm>
        <a:graphic>
          <a:graphicData uri="http://schemas.openxmlformats.org/drawingml/2006/table">
            <a:tbl>
              <a:tblPr/>
              <a:tblGrid>
                <a:gridCol w="2228850"/>
                <a:gridCol w="1381125"/>
                <a:gridCol w="2511425"/>
              </a:tblGrid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入射角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反射角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40°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41" name="Text Box 81"/>
          <p:cNvSpPr txBox="1">
            <a:spLocks noChangeArrowheads="1"/>
          </p:cNvSpPr>
          <p:nvPr/>
        </p:nvSpPr>
        <p:spPr bwMode="auto">
          <a:xfrm>
            <a:off x="3184525" y="1501775"/>
            <a:ext cx="560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把反射光线与镜面的夹角当成了反射角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探究平面镜成像特点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设计和进行实验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．平面镜成像原理：光的反射规律。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．重点实验器材及作用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808038"/>
            <a:ext cx="1093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 descr="LHW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188" y="2716213"/>
            <a:ext cx="24114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选择薄玻璃板的目的：</a:t>
            </a:r>
            <a:r>
              <a:rPr lang="zh-CN" altLang="en-US" u="sng">
                <a:cs typeface="Times New Roman" panose="02020603050405020304" pitchFamily="18" charset="0"/>
              </a:rPr>
              <a:t> 防止有重影，太厚的玻璃板的前后表面都会成像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选用两支完全相同的蜡烛的目的：</a:t>
            </a:r>
            <a:r>
              <a:rPr lang="zh-CN" altLang="en-US" u="sng">
                <a:cs typeface="Times New Roman" panose="02020603050405020304" pitchFamily="18" charset="0"/>
              </a:rPr>
              <a:t> 便于比较物与像的大小关系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刻度尺的作用：</a:t>
            </a:r>
            <a:r>
              <a:rPr lang="zh-CN" altLang="en-US" u="sng">
                <a:cs typeface="Times New Roman" panose="02020603050405020304" pitchFamily="18" charset="0"/>
              </a:rPr>
              <a:t> 测物与像到玻璃板的距离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zh-CN" altLang="en-US">
                <a:cs typeface="Times New Roman" panose="02020603050405020304" pitchFamily="18" charset="0"/>
              </a:rPr>
              <a:t>选择在较暗的环境下进行实验是为了</a:t>
            </a:r>
            <a:r>
              <a:rPr lang="zh-CN" altLang="en-US" u="sng">
                <a:cs typeface="Times New Roman" panose="02020603050405020304" pitchFamily="18" charset="0"/>
              </a:rPr>
              <a:t> 使实验现象更加明显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(5)</a:t>
            </a:r>
            <a:r>
              <a:rPr lang="zh-CN" altLang="en-US">
                <a:cs typeface="Times New Roman" panose="02020603050405020304" pitchFamily="18" charset="0"/>
              </a:rPr>
              <a:t>用透明玻璃板代替平面镜是为了</a:t>
            </a:r>
            <a:r>
              <a:rPr lang="zh-CN" altLang="en-US" u="sng">
                <a:cs typeface="Times New Roman" panose="02020603050405020304" pitchFamily="18" charset="0"/>
              </a:rPr>
              <a:t> 便于确定像的位置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(6)</a:t>
            </a:r>
            <a:r>
              <a:rPr lang="zh-CN" altLang="en-US">
                <a:cs typeface="Times New Roman" panose="02020603050405020304" pitchFamily="18" charset="0"/>
              </a:rPr>
              <a:t>方格纸代替白纸的目的：</a:t>
            </a:r>
            <a:r>
              <a:rPr lang="zh-CN" altLang="en-US" u="sng">
                <a:cs typeface="Times New Roman" panose="02020603050405020304" pitchFamily="18" charset="0"/>
              </a:rPr>
              <a:t> 更加准确地确定像和物的位置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(7)</a:t>
            </a:r>
            <a:r>
              <a:rPr lang="zh-CN" altLang="en-US">
                <a:cs typeface="Times New Roman" panose="02020603050405020304" pitchFamily="18" charset="0"/>
              </a:rPr>
              <a:t>等效替代法的应用：移动一支完全相同的蜡烛，使其与点燃的蜡烛成的像完全重合，这个蜡烛的位置就是像的位置。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实验分析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．玻璃板与水平桌面的位置关系：</a:t>
            </a:r>
            <a:r>
              <a:rPr lang="zh-CN" altLang="en-US" u="sng">
                <a:cs typeface="Times New Roman" panose="02020603050405020304" pitchFamily="18" charset="0"/>
              </a:rPr>
              <a:t> 两者保持垂直以确保物和像能够重合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若玻璃板向点燃蜡烛侧倾斜，则蜡烛的像总在未点燃蜡烛的上方处；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若玻璃板向未点燃蜡烛侧倾斜，则蜡烛的像总在未点燃蜡烛的下方处。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．观察像时眼睛的位置：</a:t>
            </a:r>
            <a:r>
              <a:rPr lang="zh-CN" altLang="en-US" u="sng">
                <a:cs typeface="Times New Roman" panose="02020603050405020304" pitchFamily="18" charset="0"/>
              </a:rPr>
              <a:t> 与物同侧 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．平面镜成虚像，用光屏承接不到虚像。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．测得蜡烛和像到玻璃板的距离不等的原因：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后支蜡烛与前支蜡烛在玻璃板中的像没有完全重合；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玻璃板有厚度；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测量长度时存在误差。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7</a:t>
            </a:r>
            <a:r>
              <a:rPr lang="zh-CN" altLang="en-US"/>
              <a:t>．玻璃板厚度的计算：</a:t>
            </a:r>
            <a:r>
              <a:rPr lang="zh-CN" altLang="en-US" u="sng"/>
              <a:t> 根据像距等于物距，计算实际测量值的差值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8</a:t>
            </a:r>
            <a:r>
              <a:rPr lang="zh-CN" altLang="en-US"/>
              <a:t>．物像不能完全重合的原因：</a:t>
            </a:r>
            <a:r>
              <a:rPr lang="zh-CN" altLang="en-US" u="sng"/>
              <a:t> 玻璃板没有竖直放置 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/>
            <a:r>
              <a:rPr lang="en-US" altLang="zh-CN"/>
              <a:t>9</a:t>
            </a:r>
            <a:r>
              <a:rPr lang="zh-CN" altLang="en-US"/>
              <a:t>．多次测量的目的：</a:t>
            </a:r>
            <a:r>
              <a:rPr lang="zh-CN" altLang="en-US" u="sng"/>
              <a:t> 使实验结论具有普遍性 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6075" y="176213"/>
            <a:ext cx="87979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．反射定律</a:t>
            </a:r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三线共面：①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光线、②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光线和③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都在同一平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面内。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法线居中：④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光线和⑤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光线分居法线两侧。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两角相等：⑥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角等于⑦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角。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37891" name="Picture 3" descr="17TAWL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438" y="700088"/>
            <a:ext cx="32035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36800" y="2879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254500" y="2879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入射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172200" y="2879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法线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36800" y="3794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54500" y="3794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入射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336800" y="4251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254500" y="4251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入射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实验结论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平面镜成像特点：①像的大小和物的大小相等；②像和物到平面镜的距离相等；③像和物的连线与镜面垂直；④平面镜成虚像。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en-US" altLang="zh-CN"/>
              <a:t>(2019·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公共场所中经常看到有人饶有兴趣地低头玩手机游戏，殊不知手机中还有很多其他功能。爱好物理的“</a:t>
            </a:r>
            <a:r>
              <a:rPr lang="en-US" altLang="zh-CN"/>
              <a:t>620”</a:t>
            </a:r>
            <a:r>
              <a:rPr lang="zh-CN" altLang="en-US"/>
              <a:t>创新小组的同学们，发现手机有一种“镜子”功能。于是，激起了他们探究平面镜成像特点的兴趣。</a:t>
            </a:r>
            <a:endParaRPr lang="zh-CN" altLang="en-US"/>
          </a:p>
        </p:txBody>
      </p:sp>
      <p:pic>
        <p:nvPicPr>
          <p:cNvPr id="100356" name="Picture 4" descr="20JXWLJ-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113" y="2427288"/>
            <a:ext cx="201771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671888" y="4192588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甲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设计实验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由于用手机中的“镜子”作平面镜进行实验，无法找到像的位置。于是他们选用了玻璃板、规格相同的两个棋子、白纸等，组装成如图甲所示的实验装置。</a:t>
            </a:r>
            <a:endParaRPr lang="zh-CN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05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进行实验与收集证据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小华同学将棋子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移到玻璃板前某位置不动，小普同学在玻璃板另一侧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帮忙移动棋子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，无论小普在水平桌面上怎样移动棋子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，小华都看不到棋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与棋子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的像重合。善于观察的小林同学发现这是因为玻璃板与桌面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，调整后，小华便能看到棋子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与棋子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的像完全重合。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06400" y="23971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不垂直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把棋子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在玻璃板前移动多次，同时调整玻璃板后棋子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的位置，每次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都使得棋子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与棋子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的像重合，这不仅可以找到像的位置，还可以比较出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像与物的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关系。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实验中还需要</a:t>
            </a:r>
            <a:r>
              <a:rPr lang="en-US" altLang="zh-CN">
                <a:cs typeface="Times New Roman" panose="02020603050405020304" pitchFamily="18" charset="0"/>
              </a:rPr>
              <a:t>_________</a:t>
            </a:r>
            <a:r>
              <a:rPr lang="zh-CN" altLang="en-US">
                <a:cs typeface="Times New Roman" panose="02020603050405020304" pitchFamily="18" charset="0"/>
              </a:rPr>
              <a:t>，用来测量像与物到玻璃板的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4351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大小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336800" y="1939925"/>
            <a:ext cx="1208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刻度尺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8072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距离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94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分析与论证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平面镜成像的特点是：像与物的大小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；像与物到镜面的距离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利用数学中的知识，平面镜成像的规律也可以表述为：像与物关于镜面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495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相等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9629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相等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064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对称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  <p:bldP spid="10445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058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cs typeface="Times New Roman" panose="02020603050405020304" pitchFamily="18" charset="0"/>
              </a:rPr>
              <a:t>补充设问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交流与反思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实验中所用的玻璃板越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选填“厚”或“薄”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越好，原因是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移去棋子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，在其原来位置上放置一块光屏，光屏上无法呈现蜡烛的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像，这说明平面镜成的是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像。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354388" y="14827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11163" y="1939925"/>
            <a:ext cx="1719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防止有重影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227388" y="28543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虚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6" grpId="0"/>
      <p:bldP spid="10547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662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若实验过程中小华没有将玻璃板垂直架在纸上，而是倾斜放置，并将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棋子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换成蜡烛，如图乙所示，则蜡烛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的像应是图乙中的</a:t>
            </a:r>
            <a:r>
              <a:rPr lang="en-US" altLang="zh-CN">
                <a:cs typeface="Times New Roman" panose="02020603050405020304" pitchFamily="18" charset="0"/>
              </a:rPr>
              <a:t>____(</a:t>
            </a:r>
            <a:r>
              <a:rPr lang="zh-CN" altLang="en-US">
                <a:cs typeface="Times New Roman" panose="02020603050405020304" pitchFamily="18" charset="0"/>
              </a:rPr>
              <a:t>选填“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en-US" altLang="zh-CN" baseline="-30000">
                <a:cs typeface="Times New Roman" panose="02020603050405020304" pitchFamily="18" charset="0"/>
              </a:rPr>
              <a:t>1</a:t>
            </a:r>
            <a:r>
              <a:rPr lang="en-US" altLang="zh-CN">
                <a:cs typeface="Times New Roman" panose="02020603050405020304" pitchFamily="18" charset="0"/>
              </a:rPr>
              <a:t>”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“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en-US" altLang="zh-CN" baseline="-30000">
                <a:cs typeface="Times New Roman" panose="02020603050405020304" pitchFamily="18" charset="0"/>
              </a:rPr>
              <a:t>2</a:t>
            </a:r>
            <a:r>
              <a:rPr lang="en-US" altLang="zh-CN">
                <a:cs typeface="Times New Roman" panose="02020603050405020304" pitchFamily="18" charset="0"/>
              </a:rPr>
              <a:t>”</a:t>
            </a:r>
            <a:r>
              <a:rPr lang="zh-CN" altLang="en-US">
                <a:cs typeface="Times New Roman" panose="02020603050405020304" pitchFamily="18" charset="0"/>
              </a:rPr>
              <a:t>或“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en-US" altLang="zh-CN" baseline="-30000">
                <a:cs typeface="Times New Roman" panose="02020603050405020304" pitchFamily="18" charset="0"/>
              </a:rPr>
              <a:t>3</a:t>
            </a:r>
            <a:r>
              <a:rPr lang="en-US" altLang="zh-CN">
                <a:cs typeface="Times New Roman" panose="02020603050405020304" pitchFamily="18" charset="0"/>
              </a:rPr>
              <a:t>”)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106499" name="Picture 3" descr="20JXWLJ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8" y="2427288"/>
            <a:ext cx="20526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51275" y="4300538"/>
            <a:ext cx="56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乙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761163" y="987425"/>
            <a:ext cx="6524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i="1">
                <a:solidFill>
                  <a:srgbClr val="C4000B"/>
                </a:solidFill>
                <a:cs typeface="Times New Roman" panose="02020603050405020304" pitchFamily="18" charset="0"/>
              </a:rPr>
              <a:t>A</a:t>
            </a:r>
            <a:r>
              <a:rPr lang="en-US" altLang="zh-CN" baseline="-30000">
                <a:solidFill>
                  <a:srgbClr val="C4000B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3</a:t>
            </a:r>
            <a:r>
              <a:rPr lang="zh-CN" altLang="en-US"/>
              <a:t>．</a:t>
            </a:r>
            <a:r>
              <a:rPr lang="en-US" altLang="zh-CN"/>
              <a:t>(2014·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玲玲同学进行实验时，选择两根完全相同的蜡烛、一块较厚的玻璃板</a:t>
            </a:r>
            <a:r>
              <a:rPr lang="en-US" altLang="zh-CN" i="1"/>
              <a:t>M</a:t>
            </a:r>
            <a:r>
              <a:rPr lang="en-US" altLang="zh-CN"/>
              <a:t>(</a:t>
            </a:r>
            <a:r>
              <a:rPr lang="en-US" altLang="zh-CN" i="1"/>
              <a:t>P</a:t>
            </a:r>
            <a:r>
              <a:rPr lang="zh-CN" altLang="en-US"/>
              <a:t>、</a:t>
            </a:r>
            <a:r>
              <a:rPr lang="en-US" altLang="zh-CN" i="1"/>
              <a:t>Q</a:t>
            </a:r>
            <a:r>
              <a:rPr lang="zh-CN" altLang="en-US"/>
              <a:t>两个面都可以作为平面镜使用</a:t>
            </a:r>
            <a:r>
              <a:rPr lang="en-US" altLang="zh-CN"/>
              <a:t>)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323850" y="50800"/>
            <a:ext cx="83899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进行实验与收集证据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她在桌面上铺一张大纸，竖立一块玻璃板。将蜡烛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放置在玻璃板的前面，点燃蜡烛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，然后将蜡烛</a:t>
            </a:r>
            <a:r>
              <a:rPr lang="en-US" altLang="zh-CN" i="1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放置在玻璃板后面，如图甲所示，进行实验。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玲玲按照图乙中的测量方法，多次改变蜡烛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的位置，认真测量并记录了对应数据：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108547" name="Picture 3" descr="20JXWLJ-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2824163"/>
            <a:ext cx="50768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．光的反射现象中，光路是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的，如垂直入射，原路返回。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．两种反射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镜面反射：平行射向光滑镜面的光线被平行地朝一个方向反射出去，如玻璃、光滑大理石面、金属抛光面等。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606800" y="568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可逆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9671" name="Group 103"/>
          <p:cNvGraphicFramePr>
            <a:graphicFrameLocks noGrp="1"/>
          </p:cNvGraphicFramePr>
          <p:nvPr/>
        </p:nvGraphicFramePr>
        <p:xfrm>
          <a:off x="647700" y="1419225"/>
          <a:ext cx="7704138" cy="1190625"/>
        </p:xfrm>
        <a:graphic>
          <a:graphicData uri="http://schemas.openxmlformats.org/drawingml/2006/table">
            <a:tbl>
              <a:tblPr/>
              <a:tblGrid>
                <a:gridCol w="3203575"/>
                <a:gridCol w="1116013"/>
                <a:gridCol w="1009650"/>
                <a:gridCol w="1150937"/>
                <a:gridCol w="1223963"/>
              </a:tblGrid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实验序号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6.8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分析与论证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endParaRPr lang="en-US" altLang="zh-CN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根据上述实验数据分析得出：像距小于物距。</a:t>
            </a:r>
            <a:endParaRPr lang="zh-CN" altLang="en-US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【</a:t>
            </a:r>
            <a:r>
              <a:rPr lang="zh-CN" altLang="en-US">
                <a:solidFill>
                  <a:srgbClr val="CC0000"/>
                </a:solidFill>
                <a:cs typeface="Times New Roman" panose="02020603050405020304" pitchFamily="18" charset="0"/>
              </a:rPr>
              <a:t>交流与评估</a:t>
            </a:r>
            <a:r>
              <a:rPr lang="en-US" altLang="zh-CN">
                <a:solidFill>
                  <a:srgbClr val="CC0000"/>
                </a:solidFill>
                <a:cs typeface="Times New Roman" panose="02020603050405020304" pitchFamily="18" charset="0"/>
              </a:rPr>
              <a:t>】</a:t>
            </a:r>
            <a:r>
              <a:rPr lang="zh-CN" altLang="en-US">
                <a:cs typeface="Times New Roman" panose="02020603050405020304" pitchFamily="18" charset="0"/>
              </a:rPr>
              <a:t>这个结论与平面镜成像特点不相符，主要是选择了蜡烛</a:t>
            </a:r>
            <a:r>
              <a:rPr lang="en-US" altLang="zh-CN" i="1">
                <a:cs typeface="Times New Roman" panose="02020603050405020304" pitchFamily="18" charset="0"/>
              </a:rPr>
              <a:t>A</a:t>
            </a:r>
            <a:endParaRPr lang="en-US" altLang="zh-CN" i="1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所在的像到反射面的距离 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选填“正确”或“不正确”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；根据上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面数据推算玻璃板的厚度为</a:t>
            </a:r>
            <a:r>
              <a:rPr lang="en-US" altLang="zh-CN">
                <a:cs typeface="Times New Roman" panose="02020603050405020304" pitchFamily="18" charset="0"/>
              </a:rPr>
              <a:t>______cm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833688" y="1939925"/>
            <a:ext cx="1990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不正确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027363" y="2397125"/>
            <a:ext cx="1730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0.5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pic>
        <p:nvPicPr>
          <p:cNvPr id="11059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976100" y="118999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漫反射：凹凸不平的表面会把平行的入射光线向着①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反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射。漫反射和镜面反射都②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选填“遵循”或“不遵循”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光的反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射定律。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39939" name="Picture 3" descr="17TAW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3" y="2392363"/>
            <a:ext cx="42846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353175" y="582613"/>
            <a:ext cx="195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四面八方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40088" y="1039813"/>
            <a:ext cx="1273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遵循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平面镜成像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．成像原理：光的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定律。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．成像特点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等大：像与物大小①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等距：像与物到镜面的距离②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垂直：像与物的连线与镜面③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(4)</a:t>
            </a:r>
            <a:r>
              <a:rPr lang="zh-CN" altLang="en-US">
                <a:cs typeface="Times New Roman" panose="02020603050405020304" pitchFamily="18" charset="0"/>
              </a:rPr>
              <a:t>对称：平面镜所成的像与物体关于镜面④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(5)</a:t>
            </a:r>
            <a:r>
              <a:rPr lang="zh-CN" altLang="en-US">
                <a:cs typeface="Times New Roman" panose="02020603050405020304" pitchFamily="18" charset="0"/>
              </a:rPr>
              <a:t>虚像：平面镜所成的像是虚像，不能在光屏上接收。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12838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590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反射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988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相等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1148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相等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1148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垂直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97500" y="3311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对称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．实、虚像的区别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实像：由①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光线会聚而成，②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用光屏接收。</a:t>
            </a:r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虚像：由实际光线的③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会聚而成，④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用光屏接收。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828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实际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018088" y="10255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能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79800" y="1482725"/>
            <a:ext cx="1462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反向延长线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4262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不能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41990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309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华文中宋</vt:lpstr>
      <vt:lpstr>幼圆</vt:lpstr>
      <vt:lpstr>Wingdings</vt:lpstr>
      <vt:lpstr>Times New Roman</vt:lpstr>
      <vt:lpstr>宋体</vt:lpstr>
      <vt:lpstr>Calibri Light</vt:lpstr>
      <vt:lpstr>Calibri</vt:lpstr>
      <vt:lpstr>黑体</vt:lpstr>
      <vt:lpstr>经典繁仿黑</vt:lpstr>
      <vt:lpstr>等线</vt:lpstr>
      <vt:lpstr>楷体_GB2312</vt:lpstr>
      <vt:lpstr>3_A000120140530A99PPBG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2020-12-30T13:07:27Z</cp:lastPrinted>
  <dcterms:created xsi:type="dcterms:W3CDTF">2020-12-30T13:07:27Z</dcterms:created>
  <dcterms:modified xsi:type="dcterms:W3CDTF">2020-12-30T05:07:28Z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