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2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3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4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5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6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7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8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9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0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1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12.xml" ContentType="application/vnd.openxmlformats-officedocument.presentationml.notesSlide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13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14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15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37"/>
  </p:notesMasterIdLst>
  <p:sldIdLst>
    <p:sldId id="549" r:id="rId3"/>
    <p:sldId id="605" r:id="rId4"/>
    <p:sldId id="857" r:id="rId5"/>
    <p:sldId id="889" r:id="rId6"/>
    <p:sldId id="863" r:id="rId7"/>
    <p:sldId id="864" r:id="rId8"/>
    <p:sldId id="868" r:id="rId9"/>
    <p:sldId id="881" r:id="rId10"/>
    <p:sldId id="882" r:id="rId11"/>
    <p:sldId id="870" r:id="rId12"/>
    <p:sldId id="871" r:id="rId13"/>
    <p:sldId id="872" r:id="rId14"/>
    <p:sldId id="888" r:id="rId15"/>
    <p:sldId id="883" r:id="rId16"/>
    <p:sldId id="885" r:id="rId17"/>
    <p:sldId id="886" r:id="rId18"/>
    <p:sldId id="887" r:id="rId19"/>
    <p:sldId id="257" r:id="rId20"/>
    <p:sldId id="278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76" r:id="rId33"/>
    <p:sldId id="269" r:id="rId34"/>
    <p:sldId id="876" r:id="rId35"/>
    <p:sldId id="550" r:id="rId36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17360D-BD74-4CB3-ACF1-6DBE7DDF47CF}">
          <p14:sldIdLst>
            <p14:sldId id="549"/>
            <p14:sldId id="605"/>
            <p14:sldId id="857"/>
            <p14:sldId id="889"/>
            <p14:sldId id="863"/>
            <p14:sldId id="864"/>
            <p14:sldId id="868"/>
            <p14:sldId id="881"/>
            <p14:sldId id="882"/>
            <p14:sldId id="870"/>
            <p14:sldId id="871"/>
            <p14:sldId id="872"/>
            <p14:sldId id="888"/>
            <p14:sldId id="883"/>
            <p14:sldId id="885"/>
            <p14:sldId id="886"/>
            <p14:sldId id="887"/>
            <p14:sldId id="257"/>
            <p14:sldId id="278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6"/>
            <p14:sldId id="269"/>
            <p14:sldId id="876"/>
          </p14:sldIdLst>
        </p14:section>
        <p14:section name="无标题节" id="{A250D9B6-14D2-4F43-9E41-C77A8CD450AA}">
          <p14:sldIdLst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/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41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heme" Target="../theme/theme3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5" Type="http://schemas.openxmlformats.org/officeDocument/2006/relationships/slide" Target="../slides/slide26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5" Type="http://schemas.openxmlformats.org/officeDocument/2006/relationships/slide" Target="../slides/slide28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5" Type="http://schemas.openxmlformats.org/officeDocument/2006/relationships/slide" Target="../slides/slide30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5" Type="http://schemas.openxmlformats.org/officeDocument/2006/relationships/slide" Target="../slides/slide32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5" Type="http://schemas.openxmlformats.org/officeDocument/2006/relationships/slide" Target="../slides/slide25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17600" y="365125"/>
            <a:ext cx="140208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117600" y="6356350"/>
            <a:ext cx="36576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2025/4/22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5384800" y="6356350"/>
            <a:ext cx="54864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1480800" y="6356350"/>
            <a:ext cx="36576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00173142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3.jpe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audio" Target="../media/audio1.wav"/><Relationship Id="rId2" Type="http://schemas.openxmlformats.org/officeDocument/2006/relationships/tags" Target="../tags/tag19.xml"/><Relationship Id="rId16" Type="http://schemas.openxmlformats.org/officeDocument/2006/relationships/image" Target="../media/image6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2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image" Target="../media/image22.png"/><Relationship Id="rId5" Type="http://schemas.openxmlformats.org/officeDocument/2006/relationships/tags" Target="../tags/tag125.xml"/><Relationship Id="rId10" Type="http://schemas.openxmlformats.org/officeDocument/2006/relationships/image" Target="../media/image21.png"/><Relationship Id="rId4" Type="http://schemas.openxmlformats.org/officeDocument/2006/relationships/tags" Target="../tags/tag124.xml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31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37.xml"/><Relationship Id="rId7" Type="http://schemas.openxmlformats.org/officeDocument/2006/relationships/image" Target="../media/image25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39.xml"/><Relationship Id="rId4" Type="http://schemas.openxmlformats.org/officeDocument/2006/relationships/tags" Target="../tags/tag1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5" Type="http://schemas.openxmlformats.org/officeDocument/2006/relationships/image" Target="../media/image27.jpeg"/><Relationship Id="rId10" Type="http://schemas.openxmlformats.org/officeDocument/2006/relationships/tags" Target="../tags/tag153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15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65.xml"/><Relationship Id="rId7" Type="http://schemas.openxmlformats.org/officeDocument/2006/relationships/image" Target="../media/image30.pn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7.xml"/><Relationship Id="rId4" Type="http://schemas.openxmlformats.org/officeDocument/2006/relationships/tags" Target="../tags/tag16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170.xml"/><Relationship Id="rId7" Type="http://schemas.openxmlformats.org/officeDocument/2006/relationships/image" Target="../media/image32.jpe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2.xml"/><Relationship Id="rId4" Type="http://schemas.openxmlformats.org/officeDocument/2006/relationships/tags" Target="../tags/tag17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175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7" Type="http://schemas.openxmlformats.org/officeDocument/2006/relationships/slide" Target="slide2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tags" Target="../tags/tag67.xml"/><Relationship Id="rId21" Type="http://schemas.openxmlformats.org/officeDocument/2006/relationships/tags" Target="../tags/tag49.xml"/><Relationship Id="rId34" Type="http://schemas.openxmlformats.org/officeDocument/2006/relationships/tags" Target="../tags/tag62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9.png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9" Type="http://schemas.openxmlformats.org/officeDocument/2006/relationships/tags" Target="../tags/tag57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tags" Target="../tags/tag65.xml"/><Relationship Id="rId40" Type="http://schemas.openxmlformats.org/officeDocument/2006/relationships/tags" Target="../tags/tag68.xml"/><Relationship Id="rId45" Type="http://schemas.openxmlformats.org/officeDocument/2006/relationships/image" Target="../media/image8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4" Type="http://schemas.openxmlformats.org/officeDocument/2006/relationships/image" Target="../media/image7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43" Type="http://schemas.openxmlformats.org/officeDocument/2006/relationships/audio" Target="../media/audio1.wav"/><Relationship Id="rId48" Type="http://schemas.openxmlformats.org/officeDocument/2006/relationships/image" Target="../media/image10.png"/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38" Type="http://schemas.openxmlformats.org/officeDocument/2006/relationships/tags" Target="../tags/tag66.xml"/><Relationship Id="rId46" Type="http://schemas.microsoft.com/office/2007/relationships/hdphoto" Target="../media/hdphoto1.wdp"/><Relationship Id="rId20" Type="http://schemas.openxmlformats.org/officeDocument/2006/relationships/tags" Target="../tags/tag48.xml"/><Relationship Id="rId41" Type="http://schemas.openxmlformats.org/officeDocument/2006/relationships/tags" Target="../tags/tag6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tags" Target="../tags/tag190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2.xml"/><Relationship Id="rId4" Type="http://schemas.openxmlformats.org/officeDocument/2006/relationships/tags" Target="../tags/tag19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198.xml"/><Relationship Id="rId7" Type="http://schemas.openxmlformats.org/officeDocument/2006/relationships/image" Target="../media/image34.jpe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7" Type="http://schemas.openxmlformats.org/officeDocument/2006/relationships/image" Target="../media/image36.jpeg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image" Target="../media/image35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211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3.xml"/><Relationship Id="rId4" Type="http://schemas.openxmlformats.org/officeDocument/2006/relationships/tags" Target="../tags/tag2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image" Target="../media/image36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7" Type="http://schemas.openxmlformats.org/officeDocument/2006/relationships/image" Target="../media/image36.jpeg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232.xml"/><Relationship Id="rId7" Type="http://schemas.openxmlformats.org/officeDocument/2006/relationships/image" Target="../media/image37.jpeg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2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9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image" Target="../media/image38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tags" Target="../tags/tag254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tags" Target="../tags/tag262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4.xml"/><Relationship Id="rId4" Type="http://schemas.openxmlformats.org/officeDocument/2006/relationships/tags" Target="../tags/tag26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7" Type="http://schemas.openxmlformats.org/officeDocument/2006/relationships/slide" Target="slide2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image" Target="../media/image3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image" Target="../media/image40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10" Type="http://schemas.openxmlformats.org/officeDocument/2006/relationships/image" Target="../media/image41.png"/><Relationship Id="rId4" Type="http://schemas.openxmlformats.org/officeDocument/2006/relationships/tags" Target="../tags/tag281.xml"/><Relationship Id="rId9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298.xml"/><Relationship Id="rId18" Type="http://schemas.openxmlformats.org/officeDocument/2006/relationships/tags" Target="../tags/tag303.xml"/><Relationship Id="rId26" Type="http://schemas.openxmlformats.org/officeDocument/2006/relationships/image" Target="../media/image42.png"/><Relationship Id="rId39" Type="http://schemas.openxmlformats.org/officeDocument/2006/relationships/image" Target="../media/image55.png"/><Relationship Id="rId21" Type="http://schemas.openxmlformats.org/officeDocument/2006/relationships/tags" Target="../tags/tag306.xml"/><Relationship Id="rId34" Type="http://schemas.openxmlformats.org/officeDocument/2006/relationships/image" Target="../media/image50.png"/><Relationship Id="rId7" Type="http://schemas.openxmlformats.org/officeDocument/2006/relationships/tags" Target="../tags/tag292.xml"/><Relationship Id="rId2" Type="http://schemas.openxmlformats.org/officeDocument/2006/relationships/tags" Target="../tags/tag287.xml"/><Relationship Id="rId16" Type="http://schemas.openxmlformats.org/officeDocument/2006/relationships/tags" Target="../tags/tag301.xml"/><Relationship Id="rId20" Type="http://schemas.openxmlformats.org/officeDocument/2006/relationships/tags" Target="../tags/tag305.xml"/><Relationship Id="rId29" Type="http://schemas.openxmlformats.org/officeDocument/2006/relationships/image" Target="../media/image45.png"/><Relationship Id="rId41" Type="http://schemas.openxmlformats.org/officeDocument/2006/relationships/image" Target="../media/image57.png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5" Type="http://schemas.openxmlformats.org/officeDocument/2006/relationships/tags" Target="../tags/tag290.xml"/><Relationship Id="rId15" Type="http://schemas.openxmlformats.org/officeDocument/2006/relationships/tags" Target="../tags/tag300.xml"/><Relationship Id="rId23" Type="http://schemas.openxmlformats.org/officeDocument/2006/relationships/tags" Target="../tags/tag308.xml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10" Type="http://schemas.openxmlformats.org/officeDocument/2006/relationships/tags" Target="../tags/tag295.xml"/><Relationship Id="rId19" Type="http://schemas.openxmlformats.org/officeDocument/2006/relationships/tags" Target="../tags/tag304.xml"/><Relationship Id="rId31" Type="http://schemas.openxmlformats.org/officeDocument/2006/relationships/image" Target="../media/image47.png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Relationship Id="rId22" Type="http://schemas.openxmlformats.org/officeDocument/2006/relationships/tags" Target="../tags/tag307.xml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8" Type="http://schemas.openxmlformats.org/officeDocument/2006/relationships/tags" Target="../tags/tag293.xml"/><Relationship Id="rId3" Type="http://schemas.openxmlformats.org/officeDocument/2006/relationships/tags" Target="../tags/tag288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5" Type="http://schemas.openxmlformats.org/officeDocument/2006/relationships/audio" Target="../media/audio1.wav"/><Relationship Id="rId33" Type="http://schemas.openxmlformats.org/officeDocument/2006/relationships/image" Target="../media/image49.png"/><Relationship Id="rId38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2" Type="http://schemas.openxmlformats.org/officeDocument/2006/relationships/tags" Target="../tags/tag80.xml"/><Relationship Id="rId16" Type="http://schemas.openxmlformats.org/officeDocument/2006/relationships/image" Target="../media/image15.jpe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5" Type="http://schemas.openxmlformats.org/officeDocument/2006/relationships/image" Target="../media/image14.jpeg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image" Target="../media/image18.jpeg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17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16.jpeg"/><Relationship Id="rId5" Type="http://schemas.openxmlformats.org/officeDocument/2006/relationships/tags" Target="../tags/tag9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10" Type="http://schemas.openxmlformats.org/officeDocument/2006/relationships/image" Target="../media/image20.png"/><Relationship Id="rId4" Type="http://schemas.openxmlformats.org/officeDocument/2006/relationships/tags" Target="../tags/tag116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-465378" y="104939"/>
            <a:ext cx="12990536" cy="6244490"/>
            <a:chOff x="-465378" y="104939"/>
            <a:chExt cx="12990536" cy="6244490"/>
          </a:xfrm>
        </p:grpSpPr>
        <p:sp>
          <p:nvSpPr>
            <p:cNvPr id="5" name="AutoShap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496912" y="1793226"/>
              <a:ext cx="5133948" cy="1134501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8745" tIns="49372" rIns="98745" bIns="49372" anchor="ctr"/>
            <a:lstStyle>
              <a:lvl1pPr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3275" indent="-30988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3507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2910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22500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797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1369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941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513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10.2 </a:t>
              </a:r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分子动理论的初步知识</a:t>
              </a:r>
            </a:p>
          </p:txBody>
        </p:sp>
        <p:sp>
          <p:nvSpPr>
            <p:cNvPr id="6" name="圆角矩形​​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36250" y="1269811"/>
              <a:ext cx="4536000" cy="648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kern="0">
                  <a:solidFill>
                    <a:srgbClr val="FFFF00"/>
                  </a:solidFill>
                  <a:cs typeface="Arial" panose="020B0604020202020204" pitchFamily="34" charset="0"/>
                  <a:sym typeface="Arial"/>
                </a:rPr>
                <a:t>第十章 从粒子到宇宙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-465378" y="104939"/>
              <a:ext cx="60960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2025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沪粤版物理八年级下册</a:t>
              </a:r>
            </a:p>
          </p:txBody>
        </p:sp>
        <p:grpSp>
          <p:nvGrpSpPr>
            <p:cNvPr id="9" name="组合 8"/>
            <p:cNvGrpSpPr/>
            <p:nvPr>
              <p:custDataLst>
                <p:tags r:id="rId5"/>
              </p:custDataLst>
            </p:nvPr>
          </p:nvGrpSpPr>
          <p:grpSpPr>
            <a:xfrm>
              <a:off x="-88308" y="421271"/>
              <a:ext cx="10325384" cy="5394009"/>
              <a:chOff x="-88308" y="421271"/>
              <a:chExt cx="10325384" cy="5394009"/>
            </a:xfrm>
          </p:grpSpPr>
          <p:sp>
            <p:nvSpPr>
              <p:cNvPr id="19" name="TextBox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021553" y="3357228"/>
                <a:ext cx="4215523" cy="138497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accent2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授课教师：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班      级</a:t>
                </a: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时      间：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4">
                <a:alphaModFix amt="35000"/>
              </a:blip>
              <a:stretch>
                <a:fillRect/>
              </a:stretch>
            </p:blipFill>
            <p:spPr>
              <a:xfrm rot="21011104">
                <a:off x="2931774" y="3640664"/>
                <a:ext cx="1535614" cy="21746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-88308" y="421271"/>
                <a:ext cx="2174616" cy="2174616"/>
              </a:xfrm>
              <a:prstGeom prst="rect">
                <a:avLst/>
              </a:prstGeom>
            </p:spPr>
          </p:pic>
        </p:grpSp>
        <p:pic>
          <p:nvPicPr>
            <p:cNvPr id="18" name="图片 17" descr="图片包含 人, 女人, 站, 对着  描述已自动生成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095644" y="1796453"/>
              <a:ext cx="3429514" cy="45529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push dir="u"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60575" y="1303338"/>
          <a:ext cx="8086725" cy="4067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演示</a:t>
                      </a:r>
                    </a:p>
                  </a:txBody>
                  <a:tcPr anchor="ctr">
                    <a:lnL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现象</a:t>
                      </a:r>
                    </a:p>
                  </a:txBody>
                  <a:tcPr anchor="ctr">
                    <a:lnL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分析</a:t>
                      </a:r>
                    </a:p>
                  </a:txBody>
                  <a:tcPr anchor="ctr">
                    <a:lnL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54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将两个铅柱的底面削平，然后紧紧地压在一起，两铅柱会结合在一起</a:t>
                      </a:r>
                    </a:p>
                  </a:txBody>
                  <a:tcPr anchor="ctr">
                    <a:lnL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将注射器中吸入一定量水，用手堵住出口，用力压活塞，水没有明显变化</a:t>
                      </a:r>
                    </a:p>
                  </a:txBody>
                  <a:tcPr anchor="ctr">
                    <a:lnL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9955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619375" y="1817688"/>
            <a:ext cx="1570038" cy="1946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40" name="文本框 77839"/>
          <p:cNvSpPr/>
          <p:nvPr>
            <p:custDataLst>
              <p:tags r:id="rId3"/>
            </p:custDataLst>
          </p:nvPr>
        </p:nvSpPr>
        <p:spPr>
          <a:xfrm>
            <a:off x="2997200" y="5730875"/>
            <a:ext cx="6469063" cy="544650"/>
          </a:xfrm>
          <a:prstGeom prst="roundRect">
            <a:avLst>
              <a:gd name="adj" fmla="val 16667"/>
            </a:avLst>
          </a:prstGeom>
          <a:noFill/>
          <a:ln w="25400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实验表明，分子间同时存在引力和斥力。</a:t>
            </a:r>
          </a:p>
        </p:txBody>
      </p:sp>
      <p:pic>
        <p:nvPicPr>
          <p:cNvPr id="39957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60588" y="4154488"/>
            <a:ext cx="2487612" cy="1020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58" name="文本框 4103"/>
          <p:cNvSpPr txBox="1"/>
          <p:nvPr>
            <p:custDataLst>
              <p:tags r:id="rId5"/>
            </p:custDataLst>
          </p:nvPr>
        </p:nvSpPr>
        <p:spPr>
          <a:xfrm>
            <a:off x="191453" y="33274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7424738" y="2289175"/>
            <a:ext cx="2565400" cy="10147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物体的分子之间存在着引力</a:t>
            </a: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7424738" y="4075113"/>
            <a:ext cx="2563812" cy="10147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物体的分子之间存在着斥力</a:t>
            </a:r>
          </a:p>
        </p:txBody>
      </p:sp>
      <p:sp>
        <p:nvSpPr>
          <p:cNvPr id="39961" name="文本框 4"/>
          <p:cNvSpPr txBox="1"/>
          <p:nvPr>
            <p:custDataLst>
              <p:tags r:id="rId8"/>
            </p:custDataLst>
          </p:nvPr>
        </p:nvSpPr>
        <p:spPr>
          <a:xfrm>
            <a:off x="3805238" y="444500"/>
            <a:ext cx="5205412" cy="7226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8000"/>
              </a:lnSpc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  <a:r>
              <a:rPr lang="en-US" altLang="zh-CN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探究分子间的相互作用力</a:t>
            </a:r>
            <a:endParaRPr lang="zh-CN" altLang="en-US" sz="260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778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0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305175" y="740409"/>
            <a:ext cx="5933438" cy="645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4294967295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运用类比法理解分子间引力和斥力的关系</a:t>
            </a: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85988" y="1671638"/>
          <a:ext cx="7821930" cy="40589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0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41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分子间距离关系</a:t>
                      </a:r>
                    </a:p>
                  </a:txBody>
                  <a:tcPr marL="68578" marR="68578" marT="0" marB="0" anchor="ctr">
                    <a:lnL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类比分析</a:t>
                      </a:r>
                    </a:p>
                  </a:txBody>
                  <a:tcPr marL="68578" marR="68578" marT="0" marB="0" anchor="ctr">
                    <a:lnL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分子间作用力</a:t>
                      </a:r>
                    </a:p>
                  </a:txBody>
                  <a:tcPr marL="68578" marR="68578" marT="0" marB="0" anchor="ctr">
                    <a:lnL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75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分子间距离等于</a:t>
                      </a:r>
                      <a:endParaRPr lang="zh-CN" altLang="zh-CN" sz="2400" kern="1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平衡距离</a:t>
                      </a:r>
                      <a:endParaRPr lang="zh-CN" altLang="zh-CN" sz="2400" kern="1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altLang="zh-CN" sz="240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r=r</a:t>
                      </a:r>
                      <a:r>
                        <a:rPr lang="en-US" altLang="zh-CN" sz="2400" kern="100" baseline="-250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</a:p>
                  </a:txBody>
                  <a:tcPr marL="68578" marR="68578" marT="0" marB="0" anchor="ctr">
                    <a:lnL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分子在平衡位置附近振动，相当于弹簧的自然伸长状态</a:t>
                      </a:r>
                      <a:endParaRPr lang="zh-CN" altLang="zh-CN" sz="2400" kern="1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zh-CN" altLang="zh-CN" sz="2400" kern="1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78" marR="68578" marT="0" marB="0" anchor="ctr">
                    <a:lnL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引力等于斥力，分子间作用力为零</a:t>
                      </a:r>
                    </a:p>
                  </a:txBody>
                  <a:tcPr marL="68578" marR="68578" marT="0" marB="0" anchor="ctr">
                    <a:lnL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275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分子间距离小于</a:t>
                      </a:r>
                      <a:endParaRPr lang="zh-CN" altLang="zh-CN" sz="2400" kern="1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平衡距离</a:t>
                      </a:r>
                      <a:endParaRPr lang="zh-CN" altLang="zh-CN" sz="2400" kern="1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altLang="zh-CN" sz="2400" kern="10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r</a:t>
                      </a:r>
                      <a:r>
                        <a:rPr lang="zh-CN" altLang="en-US" sz="2400" kern="10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＜</a:t>
                      </a:r>
                      <a:r>
                        <a:rPr lang="en-US" altLang="zh-CN" sz="2400" kern="10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r</a:t>
                      </a:r>
                      <a:r>
                        <a:rPr lang="en-US" altLang="zh-CN" sz="2400" kern="100" baseline="-2500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0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zh-CN" altLang="zh-CN" sz="2400" kern="1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78" marR="68578" marT="0" marB="0" anchor="ctr">
                    <a:lnL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相当于压缩弹簧</a:t>
                      </a:r>
                      <a:endParaRPr lang="zh-CN" altLang="zh-CN" sz="2400" kern="1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zh-CN" altLang="zh-CN" sz="2400" kern="1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78" marR="68578" marT="0" marB="0" anchor="ctr">
                    <a:lnL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引力小于斥力，分子间作用力表现为斥力</a:t>
                      </a:r>
                    </a:p>
                  </a:txBody>
                  <a:tcPr marL="68578" marR="68578" marT="0" marB="0" anchor="ctr">
                    <a:lnL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Picture 7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071813" y="4257675"/>
            <a:ext cx="1727200" cy="571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7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375275" y="3662363"/>
            <a:ext cx="1439863" cy="133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556250" y="5148263"/>
            <a:ext cx="1079500" cy="142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3" name="文本框 4103"/>
          <p:cNvSpPr txBox="1"/>
          <p:nvPr>
            <p:custDataLst>
              <p:tags r:id="rId6"/>
            </p:custDataLst>
          </p:nvPr>
        </p:nvSpPr>
        <p:spPr>
          <a:xfrm>
            <a:off x="19145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表格 2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85988" y="1671638"/>
          <a:ext cx="7821930" cy="40589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0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41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b="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分子间距离关系</a:t>
                      </a:r>
                    </a:p>
                  </a:txBody>
                  <a:tcPr marL="68578" marR="68578" marT="0" marB="0" anchor="ctr">
                    <a:lnL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b="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类比分析</a:t>
                      </a:r>
                    </a:p>
                  </a:txBody>
                  <a:tcPr marL="68578" marR="68578" marT="0" marB="0" anchor="ctr">
                    <a:lnL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b="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分子间作用力</a:t>
                      </a:r>
                    </a:p>
                  </a:txBody>
                  <a:tcPr marL="68578" marR="68578" marT="0" marB="0" anchor="ctr">
                    <a:lnL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75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b="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分子间距离大于</a:t>
                      </a:r>
                      <a:endParaRPr lang="zh-CN" altLang="zh-CN" sz="2400" b="0" kern="1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b="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平衡距离</a:t>
                      </a:r>
                      <a:endParaRPr lang="zh-CN" altLang="zh-CN" sz="2400" b="0" kern="1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altLang="zh-CN" sz="2400" kern="10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r</a:t>
                      </a:r>
                      <a:r>
                        <a:rPr lang="zh-CN" altLang="en-US" sz="2400" kern="10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＞</a:t>
                      </a:r>
                      <a:r>
                        <a:rPr lang="en-US" altLang="zh-CN" sz="2400" kern="10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r</a:t>
                      </a:r>
                      <a:r>
                        <a:rPr lang="en-US" altLang="zh-CN" sz="2400" kern="100" baseline="-2500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0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zh-CN" altLang="zh-CN" sz="2400" b="0" kern="1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78" marR="68578" marT="0" marB="0" anchor="ctr">
                    <a:lnL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altLang="zh-CN" sz="2400" b="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相当于拉伸弹簧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zh-CN" altLang="zh-CN" sz="2400" b="0" kern="1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78" marR="68578" marT="0" marB="0" anchor="ctr">
                    <a:lnL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altLang="zh-CN" sz="2400" b="0" kern="10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  <a:sym typeface="+mn-ea"/>
                        </a:rPr>
                        <a:t>引力大于斥力，分子间作用力表现为引力</a:t>
                      </a:r>
                      <a:endParaRPr lang="zh-CN" altLang="zh-CN" sz="2400" b="0" kern="100"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/>
                        <a:sym typeface="+mn-ea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zh-CN" sz="2400" b="0" kern="1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78" marR="68578" marT="0" marB="0" anchor="ctr">
                    <a:lnL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275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b="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分子间距离大于</a:t>
                      </a:r>
                      <a:endParaRPr lang="zh-CN" altLang="zh-CN" sz="2400" b="0" kern="1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altLang="zh-CN" sz="2400" b="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  <a:r>
                        <a:rPr lang="zh-CN" altLang="en-US" sz="2400" b="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倍分子直径</a:t>
                      </a:r>
                      <a:endParaRPr lang="zh-CN" altLang="zh-CN" sz="2400" b="0" kern="1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altLang="zh-CN" sz="2400" kern="10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r</a:t>
                      </a:r>
                      <a:r>
                        <a:rPr lang="zh-CN" altLang="en-US" sz="2400" kern="10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＞</a:t>
                      </a:r>
                      <a:r>
                        <a:rPr lang="en-US" altLang="zh-CN" sz="2400" kern="10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10r</a:t>
                      </a:r>
                      <a:r>
                        <a:rPr lang="en-US" altLang="zh-CN" sz="2400" kern="100" baseline="-2500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0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zh-CN" altLang="zh-CN" sz="2400" b="0" kern="1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78" marR="68578" marT="0" marB="0" anchor="ctr">
                    <a:lnL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b="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相当于弹簧超过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b="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限度</a:t>
                      </a:r>
                      <a:endParaRPr lang="zh-CN" altLang="zh-CN" sz="2400" b="0" kern="1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zh-CN" altLang="zh-CN" sz="2400" b="0" kern="1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78" marR="68578" marT="0" marB="0" anchor="ctr">
                    <a:lnL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b="0" kern="1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分子间作用力十分微弱，可以忽略</a:t>
                      </a:r>
                    </a:p>
                  </a:txBody>
                  <a:tcPr marL="68578" marR="68578" marT="0" marB="0" anchor="ctr">
                    <a:lnL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 rot="5400000">
            <a:off x="6042025" y="2833688"/>
            <a:ext cx="107950" cy="159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481638" y="5165725"/>
            <a:ext cx="1230312" cy="10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005" name="文本框 4103"/>
          <p:cNvSpPr txBox="1"/>
          <p:nvPr>
            <p:custDataLst>
              <p:tags r:id="rId4"/>
            </p:custDataLst>
          </p:nvPr>
        </p:nvSpPr>
        <p:spPr>
          <a:xfrm>
            <a:off x="119063" y="33274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23" name="矩形 22"/>
          <p:cNvSpPr/>
          <p:nvPr>
            <p:custDataLst>
              <p:tags r:id="rId5"/>
            </p:custDataLst>
          </p:nvPr>
        </p:nvSpPr>
        <p:spPr>
          <a:xfrm>
            <a:off x="3305175" y="740409"/>
            <a:ext cx="5933438" cy="645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4294967295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运用类比法理解分子间引力和斥力的关系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352675" y="2482850"/>
            <a:ext cx="7486650" cy="18916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综上所述，</a:t>
            </a:r>
            <a:r>
              <a:rPr lang="en-US" altLang="zh-CN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物质是由大量分子组成的</a:t>
            </a: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，分子间是有空隙的，</a:t>
            </a:r>
            <a:r>
              <a:rPr lang="en-US" altLang="zh-CN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分子在不停息地做无规则运动</a:t>
            </a: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，分子间存在相互作用力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。这就是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分子动理论。</a:t>
            </a:r>
          </a:p>
        </p:txBody>
      </p:sp>
      <p:sp>
        <p:nvSpPr>
          <p:cNvPr id="43010" name="矩形 2"/>
          <p:cNvSpPr/>
          <p:nvPr>
            <p:custDataLst>
              <p:tags r:id="rId2"/>
            </p:custDataLst>
          </p:nvPr>
        </p:nvSpPr>
        <p:spPr>
          <a:xfrm>
            <a:off x="4752975" y="928688"/>
            <a:ext cx="24942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分子动理论内容</a:t>
            </a: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2063750" y="1989138"/>
            <a:ext cx="7996238" cy="2932113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2" name="文本框 4103"/>
          <p:cNvSpPr txBox="1"/>
          <p:nvPr>
            <p:custDataLst>
              <p:tags r:id="rId4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976438" y="2041525"/>
            <a:ext cx="8115300" cy="1291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    物质的状态常分为：固态、液态和气态。在不同的物质状态中，其分子的状态也是不同的。</a:t>
            </a:r>
          </a:p>
        </p:txBody>
      </p:sp>
      <p:sp>
        <p:nvSpPr>
          <p:cNvPr id="44034" name="矩形 3"/>
          <p:cNvSpPr/>
          <p:nvPr>
            <p:custDataLst>
              <p:tags r:id="rId2"/>
            </p:custDataLst>
          </p:nvPr>
        </p:nvSpPr>
        <p:spPr>
          <a:xfrm>
            <a:off x="1885950" y="1549400"/>
            <a:ext cx="28244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1.物质的三种状态</a:t>
            </a: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2876550" y="5565775"/>
            <a:ext cx="843280" cy="69151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固态</a:t>
            </a: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5713413" y="5532438"/>
            <a:ext cx="843280" cy="69151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液态</a:t>
            </a: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8548688" y="5521325"/>
            <a:ext cx="843280" cy="69151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气态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297113" y="3635375"/>
            <a:ext cx="7734300" cy="18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4039" name="组合 6147"/>
          <p:cNvGrpSpPr/>
          <p:nvPr>
            <p:custDataLst>
              <p:tags r:id="rId7"/>
            </p:custDataLst>
          </p:nvPr>
        </p:nvGrpSpPr>
        <p:grpSpPr>
          <a:xfrm>
            <a:off x="191770" y="587058"/>
            <a:ext cx="4651375" cy="809625"/>
            <a:chOff x="0" y="0"/>
            <a:chExt cx="7333" cy="1273"/>
          </a:xfrm>
        </p:grpSpPr>
        <p:sp>
          <p:nvSpPr>
            <p:cNvPr id="44040" name="矩形 7"/>
            <p:cNvSpPr/>
            <p:nvPr>
              <p:custDataLst>
                <p:tags r:id="rId9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1" name="任意多边形 16"/>
            <p:cNvSpPr/>
            <p:nvPr>
              <p:custDataLst>
                <p:tags r:id="rId10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2" name="矩形 17"/>
            <p:cNvSpPr/>
            <p:nvPr>
              <p:custDataLst>
                <p:tags r:id="rId11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43" name="文本框 6151"/>
            <p:cNvSpPr txBox="1"/>
            <p:nvPr>
              <p:custDataLst>
                <p:tags r:id="rId12"/>
              </p:custDataLst>
            </p:nvPr>
          </p:nvSpPr>
          <p:spPr>
            <a:xfrm>
              <a:off x="878" y="432"/>
              <a:ext cx="6455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固、液、气三态中的分子</a:t>
              </a:r>
            </a:p>
          </p:txBody>
        </p:sp>
        <p:sp>
          <p:nvSpPr>
            <p:cNvPr id="44044" name="文本框 6152"/>
            <p:cNvSpPr txBox="1"/>
            <p:nvPr>
              <p:custDataLst>
                <p:tags r:id="rId13"/>
              </p:custDataLst>
            </p:nvPr>
          </p:nvSpPr>
          <p:spPr>
            <a:xfrm>
              <a:off x="0" y="452"/>
              <a:ext cx="873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zh-CN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sp>
        <p:nvSpPr>
          <p:cNvPr id="44045" name="文本框 4103"/>
          <p:cNvSpPr txBox="1"/>
          <p:nvPr>
            <p:custDataLst>
              <p:tags r:id="rId8"/>
            </p:custDataLst>
          </p:nvPr>
        </p:nvSpPr>
        <p:spPr>
          <a:xfrm>
            <a:off x="19145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2"/>
          <p:cNvSpPr/>
          <p:nvPr>
            <p:custDataLst>
              <p:tags r:id="rId1"/>
            </p:custDataLst>
          </p:nvPr>
        </p:nvSpPr>
        <p:spPr>
          <a:xfrm>
            <a:off x="2074863" y="1460500"/>
            <a:ext cx="7834312" cy="1291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（1）在固体中，分子间力的作用比较强，因而，固体有一定的体积和形状，不能流动。</a:t>
            </a:r>
          </a:p>
        </p:txBody>
      </p:sp>
      <p:pic>
        <p:nvPicPr>
          <p:cNvPr id="45058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17763" y="2887663"/>
            <a:ext cx="3181350" cy="3419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CEEEF"/>
              </a:clrFrom>
              <a:clrTo>
                <a:srgbClr val="FCEE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6868" y="3457729"/>
            <a:ext cx="2822448" cy="269071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下箭头 15"/>
          <p:cNvSpPr/>
          <p:nvPr>
            <p:custDataLst>
              <p:tags r:id="rId4"/>
            </p:custDataLst>
          </p:nvPr>
        </p:nvSpPr>
        <p:spPr>
          <a:xfrm rot="16200000">
            <a:off x="6042819" y="4153694"/>
            <a:ext cx="412750" cy="887413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061" name="矩形 3"/>
          <p:cNvSpPr/>
          <p:nvPr>
            <p:custDataLst>
              <p:tags r:id="rId5"/>
            </p:custDataLst>
          </p:nvPr>
        </p:nvSpPr>
        <p:spPr>
          <a:xfrm>
            <a:off x="2074863" y="835025"/>
            <a:ext cx="31546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2.固体、液体和气体</a:t>
            </a:r>
          </a:p>
        </p:txBody>
      </p:sp>
      <p:sp>
        <p:nvSpPr>
          <p:cNvPr id="45062" name="文本框 4103"/>
          <p:cNvSpPr txBox="1"/>
          <p:nvPr>
            <p:custDataLst>
              <p:tags r:id="rId6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矩形 1"/>
          <p:cNvSpPr/>
          <p:nvPr>
            <p:custDataLst>
              <p:tags r:id="rId1"/>
            </p:custDataLst>
          </p:nvPr>
        </p:nvSpPr>
        <p:spPr>
          <a:xfrm>
            <a:off x="1908175" y="701675"/>
            <a:ext cx="8096250" cy="18916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（2）在液体中，分子间力的作用较弱，分子在一定限度内可以运动。因而，液体没有确定的形状，但占有一定的体积，能够流动。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51088" y="2852738"/>
            <a:ext cx="3811588" cy="3097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320136" y="3284979"/>
            <a:ext cx="2582356" cy="252028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下箭头 6"/>
          <p:cNvSpPr/>
          <p:nvPr>
            <p:custDataLst>
              <p:tags r:id="rId4"/>
            </p:custDataLst>
          </p:nvPr>
        </p:nvSpPr>
        <p:spPr>
          <a:xfrm rot="16200000">
            <a:off x="6615113" y="4102100"/>
            <a:ext cx="412750" cy="885825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085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1"/>
          <p:cNvSpPr/>
          <p:nvPr>
            <p:custDataLst>
              <p:tags r:id="rId1"/>
            </p:custDataLst>
          </p:nvPr>
        </p:nvSpPr>
        <p:spPr>
          <a:xfrm>
            <a:off x="1916113" y="746125"/>
            <a:ext cx="8059737" cy="18916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（3）在气体中，分子间力的作用更弱了，因此，气体分子能自由地沿各个方向运动。因而，气体没有固定的形状，也没有确定的体积，能够流动。</a:t>
            </a:r>
          </a:p>
        </p:txBody>
      </p:sp>
      <p:pic>
        <p:nvPicPr>
          <p:cNvPr id="47106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208213" y="2997200"/>
            <a:ext cx="4127500" cy="28797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" name="下箭头 5"/>
          <p:cNvSpPr/>
          <p:nvPr>
            <p:custDataLst>
              <p:tags r:id="rId3"/>
            </p:custDataLst>
          </p:nvPr>
        </p:nvSpPr>
        <p:spPr>
          <a:xfrm rot="16200000">
            <a:off x="6599238" y="3944938"/>
            <a:ext cx="412750" cy="768350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53908" y="3212976"/>
            <a:ext cx="2808311" cy="252028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7109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f7b7e0fe1?vcp=1&amp;pid=884bde3f6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57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知识点1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认识分子动理论</a:t>
            </a:r>
            <a:endParaRPr lang="en-US" altLang="zh-CN" sz="3467"/>
          </a:p>
        </p:txBody>
      </p:sp>
      <p:sp>
        <p:nvSpPr>
          <p:cNvPr id="3" name="QC_5_BD.1_1#b040067c1?vcp=1&amp;vis=1&amp;pid=f7b7e0fe1&amp;color=0,0,0&amp;vtp=1&amp;bbb=1"/>
          <p:cNvSpPr/>
          <p:nvPr>
            <p:custDataLst>
              <p:tags r:id="rId2"/>
            </p:custDataLst>
          </p:nvPr>
        </p:nvSpPr>
        <p:spPr>
          <a:xfrm>
            <a:off x="719328" y="1417855"/>
            <a:ext cx="10753344" cy="607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下列现象能说明分子做无规则运动的是(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5_AN.2_1#b040067c1.bracket?vcp=1&amp;vis=1&amp;pid=f7b7e0fe1&amp;color=0,0,0&amp;vpa=1&amp;vtp=1"/>
          <p:cNvSpPr/>
          <p:nvPr>
            <p:custDataLst>
              <p:tags r:id="rId3"/>
            </p:custDataLst>
          </p:nvPr>
        </p:nvSpPr>
        <p:spPr>
          <a:xfrm>
            <a:off x="8463154" y="1413792"/>
            <a:ext cx="565151" cy="6000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p:sp>
        <p:nvSpPr>
          <p:cNvPr id="5" name="QC_5_BD.1_2#b040067c1.choices?vcp=1&amp;vis=1&amp;pid=f7b7e0fe1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2098549"/>
            <a:ext cx="10753344" cy="13016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春风拂面，柳絮飞扬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晨曦微露，雾漫山野</a:t>
            </a:r>
            <a:endParaRPr lang="en-US" altLang="zh-CN" sz="3200"/>
          </a:p>
          <a:p>
            <a:pPr latinLnBrk="1">
              <a:lnSpc>
                <a:spcPts val="5333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百花齐放，花香四溢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天寒地冻，大雪纷飞</a:t>
            </a:r>
            <a:endParaRPr lang="en-US" altLang="zh-CN" sz="3200"/>
          </a:p>
        </p:txBody>
      </p:sp>
      <p:sp>
        <p:nvSpPr>
          <p:cNvPr id="10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C_5_BD.3_1#ba9970b83?vcp=1&amp;vis=1&amp;pid=f7b7e0fe1&amp;color=0,0,0&amp;vtp=1&amp;bbb=1&amp;hb=1"/>
          <p:cNvSpPr/>
          <p:nvPr>
            <p:custDataLst>
              <p:tags r:id="rId1"/>
            </p:custDataLst>
          </p:nvPr>
        </p:nvSpPr>
        <p:spPr>
          <a:xfrm>
            <a:off x="719328" y="1444012"/>
            <a:ext cx="10753344" cy="13016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[2024·盐城]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 err="1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将两个表面光滑的铅块相互挤压，它们会粘</a:t>
            </a:r>
            <a:endParaRPr lang="en-US" altLang="zh-CN" sz="3200">
              <a:solidFill>
                <a:srgbClr val="000000"/>
              </a:solidFill>
              <a:latin typeface="Times New Roman" pitchFamily="34" charset="0"/>
              <a:ea typeface="微软雅黑" panose="020B0503020204020204" pitchFamily="34" charset="-122"/>
              <a:cs typeface="Times New Roman" pitchFamily="34" charset="-120"/>
            </a:endParaRPr>
          </a:p>
          <a:p>
            <a:pPr latinLnBrk="1">
              <a:lnSpc>
                <a:spcPts val="5333"/>
              </a:lnSpc>
            </a:pPr>
            <a:r>
              <a:rPr lang="en-US" altLang="zh-CN" sz="3200" err="1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在一起，不容易拉开，这一现象说明(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7" name="QC_5_AN.4_1#ba9970b83.bracket?vcp=1&amp;vis=1&amp;pid=f7b7e0fe1&amp;color=0,0,0&amp;vpa=2&amp;vtp=1"/>
          <p:cNvSpPr/>
          <p:nvPr>
            <p:custDataLst>
              <p:tags r:id="rId2"/>
            </p:custDataLst>
          </p:nvPr>
        </p:nvSpPr>
        <p:spPr>
          <a:xfrm>
            <a:off x="7531821" y="2134214"/>
            <a:ext cx="588433" cy="6000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</a:t>
            </a:r>
            <a:endParaRPr lang="en-US" altLang="zh-CN" sz="3200"/>
          </a:p>
        </p:txBody>
      </p:sp>
      <p:sp>
        <p:nvSpPr>
          <p:cNvPr id="8" name="QC_5_BD.3_2#ba9970b83.choices?vcp=1&amp;vis=1&amp;pid=f7b7e0fe1&amp;color=0,0,0&amp;vtp=1&amp;bbb=1"/>
          <p:cNvSpPr/>
          <p:nvPr>
            <p:custDataLst>
              <p:tags r:id="rId3"/>
            </p:custDataLst>
          </p:nvPr>
        </p:nvSpPr>
        <p:spPr>
          <a:xfrm>
            <a:off x="719328" y="2815612"/>
            <a:ext cx="10753344" cy="13016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分子间有空隙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分子在运动</a:t>
            </a:r>
            <a:endParaRPr lang="en-US" altLang="zh-CN" sz="3200"/>
          </a:p>
          <a:p>
            <a:pPr latinLnBrk="1">
              <a:lnSpc>
                <a:spcPts val="5333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分子间有斥力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分子间有引力</a:t>
            </a:r>
            <a:endParaRPr lang="en-US" altLang="zh-CN" sz="3200"/>
          </a:p>
        </p:txBody>
      </p:sp>
      <p:sp>
        <p:nvSpPr>
          <p:cNvPr id="9" name="object 54">
            <a:hlinkClick r:id="rId7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6378292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035740" y="787923"/>
            <a:ext cx="73450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>
                <a:solidFill>
                  <a:schemeClr val="bg1"/>
                </a:solidFill>
              </a:rPr>
              <a:t>第十章 从粒子到宇宙教案​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一、</a:t>
            </a:r>
            <a:endParaRPr lang="en-US" altLang="zh-CN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讲授法：讲解从粒子到宇宙的基本概念、原理和科学史实，确保学生掌握系统的知识体系。​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实验探究法：通过设计并实施扩散实验等，让学生亲身体验微观粒子的运动，增强对知识的感性认识。​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讨论法：组织学生就原子结构模型的发展、宇宙的演化等问题展开讨论，激发学生的思维，培养学生的合作交流能力。​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多媒体辅助教学法：运用图片、动画、视频等多媒体资源，展示微观粒子的结构、太阳系的运行以及宇宙的演化过程，将抽象的知识形象化，帮助学生理解。​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四、教学过程​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（一）导入新课（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展示一些生活中的常见现象，如打开香水瓶盖，香味很快弥漫整个房间；将盐放入水中，水会变咸等。引导学生思考：为什么会出现这些现象？物质是由什么组成的？它们又是如何运动的？​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利用多媒体展示一些宏观宇宙的图片，如星系、星云等，提问学生：我们生活的宇宙是怎样的？它有多大？从而引出本节课的主题 </a:t>
            </a:r>
            <a:r>
              <a:rPr lang="en-US" altLang="zh-CN" sz="400">
                <a:solidFill>
                  <a:schemeClr val="bg1"/>
                </a:solidFill>
              </a:rPr>
              <a:t>—— </a:t>
            </a:r>
            <a:r>
              <a:rPr lang="zh-CN" altLang="en-US" sz="400">
                <a:solidFill>
                  <a:schemeClr val="bg1"/>
                </a:solidFill>
              </a:rPr>
              <a:t>从粒子到宇宙。​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（二）新课教学​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物质的组成（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分子的存在：讲解物质是由大量分子组成的，分子非常小，肉眼无法直接观察到。通过举例说明，如一滴水含有约 </a:t>
            </a:r>
            <a:r>
              <a:rPr lang="en-US" altLang="zh-CN" sz="400">
                <a:solidFill>
                  <a:schemeClr val="bg1"/>
                </a:solidFill>
              </a:rPr>
              <a:t>1.7×10²¹ </a:t>
            </a:r>
            <a:r>
              <a:rPr lang="zh-CN" altLang="en-US" sz="400">
                <a:solidFill>
                  <a:schemeClr val="bg1"/>
                </a:solidFill>
              </a:rPr>
              <a:t>个水分子，让学生感受分子数量的巨大和体积的微小。​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子的运动：进行扩散实验，分别将红墨水缓慢滴入冷水和热水中，观察红墨水的扩散现象。引导学生分析：红墨水在水中逐渐扩散，说明分子在不停地做无规则运动；且热水中红墨水扩散得更快，表明温度越高，分子的无规则运动越剧烈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子间的作用力：通过演示实验，如将两个铅柱的底面削平、削干净，然后紧紧地压在一起，两铅柱就会结合起来，甚至下面吊一个重物都不能把它们拉开，说明分子间存在引力。再举例说明固体和液体很难被压缩，表明分子间存在斥力。总结分子动理论的基本内容：物质是由大量分子组成的；分子在不停地做无规则运动；分子间存在相互作用的引力和斥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原子的结构（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电子的发现：介绍英国科学家汤姆生发现电子的过程，说明原子是可分的，打破了原子不可再分的传统观念。​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原子的核式结构模型：讲解卢瑟福的 </a:t>
            </a:r>
            <a:r>
              <a:rPr lang="en-US" altLang="zh-CN" sz="400">
                <a:solidFill>
                  <a:schemeClr val="bg1"/>
                </a:solidFill>
              </a:rPr>
              <a:t>α </a:t>
            </a:r>
            <a:r>
              <a:rPr lang="zh-CN" altLang="en-US" sz="400">
                <a:solidFill>
                  <a:schemeClr val="bg1"/>
                </a:solidFill>
              </a:rPr>
              <a:t>粒子散射实验，利用动画展示实验过程。引导学生分析实验现象：绝大多数 </a:t>
            </a:r>
            <a:r>
              <a:rPr lang="en-US" altLang="zh-CN" sz="400">
                <a:solidFill>
                  <a:schemeClr val="bg1"/>
                </a:solidFill>
              </a:rPr>
              <a:t>α </a:t>
            </a:r>
            <a:r>
              <a:rPr lang="zh-CN" altLang="en-US" sz="400">
                <a:solidFill>
                  <a:schemeClr val="bg1"/>
                </a:solidFill>
              </a:rPr>
              <a:t>粒子穿过金箔后仍沿原来的方向前进，少数 </a:t>
            </a:r>
            <a:r>
              <a:rPr lang="en-US" altLang="zh-CN" sz="400">
                <a:solidFill>
                  <a:schemeClr val="bg1"/>
                </a:solidFill>
              </a:rPr>
              <a:t>α </a:t>
            </a:r>
            <a:r>
              <a:rPr lang="zh-CN" altLang="en-US" sz="400">
                <a:solidFill>
                  <a:schemeClr val="bg1"/>
                </a:solidFill>
              </a:rPr>
              <a:t>粒子发生了较大角度的偏转，极少数 </a:t>
            </a:r>
            <a:r>
              <a:rPr lang="en-US" altLang="zh-CN" sz="400">
                <a:solidFill>
                  <a:schemeClr val="bg1"/>
                </a:solidFill>
              </a:rPr>
              <a:t>α </a:t>
            </a:r>
            <a:r>
              <a:rPr lang="zh-CN" altLang="en-US" sz="400">
                <a:solidFill>
                  <a:schemeClr val="bg1"/>
                </a:solidFill>
              </a:rPr>
              <a:t>粒子的偏转超过 </a:t>
            </a:r>
            <a:r>
              <a:rPr lang="en-US" altLang="zh-CN" sz="400">
                <a:solidFill>
                  <a:schemeClr val="bg1"/>
                </a:solidFill>
              </a:rPr>
              <a:t>90°</a:t>
            </a:r>
            <a:r>
              <a:rPr lang="zh-CN" altLang="en-US" sz="400">
                <a:solidFill>
                  <a:schemeClr val="bg1"/>
                </a:solidFill>
              </a:rPr>
              <a:t>，有的甚至几乎达到 </a:t>
            </a:r>
            <a:r>
              <a:rPr lang="en-US" altLang="zh-CN" sz="400">
                <a:solidFill>
                  <a:schemeClr val="bg1"/>
                </a:solidFill>
              </a:rPr>
              <a:t>180°</a:t>
            </a:r>
            <a:r>
              <a:rPr lang="zh-CN" altLang="en-US" sz="400">
                <a:solidFill>
                  <a:schemeClr val="bg1"/>
                </a:solidFill>
              </a:rPr>
              <a:t>。从而得出原子的核式结构模型：原子是由位于中心的原子核和核外电子组成，原子核带正电，电子带负电，电子在原子核的引力作用下，绕核高速运动。​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原子核的组成：介绍原子核由质子和中子组成，质子带正电，中子不带电。说明不同种类的原子，核内的质子数不同，进而介绍原子的微观尺度关系，让学生对原子结构有更清晰的认识。​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宇宙探秘（</a:t>
            </a:r>
            <a:r>
              <a:rPr lang="en-US" altLang="zh-CN" sz="400">
                <a:solidFill>
                  <a:schemeClr val="bg1"/>
                </a:solidFill>
              </a:rPr>
              <a:t>20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太阳系：利用多媒体展示太阳系的图片，介绍太阳系的组成，包括太阳、八大行星、卫星以及小行星、彗星等。讲解八大行星的基本特征，如离太阳的远近、行星的大小等，引导学生了解太阳系中天体的运动规律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宇宙的结构：介绍宇宙是一个有层次的天体结构系统，太阳系是银河系中的一员，银河系又是宇宙中众多星系之一。通过图片和数据，让学生感受宇宙的浩瀚和天体结构的层次性。​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宇宙的起源和演化：讲解宇宙大爆炸理论，介绍宇宙起源于一个温度极高、密度极大的 “奇点”，在一次大爆炸后，宇宙开始膨胀，物质逐渐聚集形成恒星、行星等天体。通过动画演示宇宙大爆炸的过程，帮助学生理解这一理论。同时，引导学生思考人类对宇宙的认识是一个不断发展的过程，激发学生对宇宙探索的兴趣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（三）课堂小结（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引导学生回顾本节课所学的主要内容，包括物质的组成、分子动理论、原子的结构、太阳系和宇宙的结构以及宇宙的起源和演化。​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强调重点知识和易错点，帮助学生梳理知识体系，加深对知识的理解和记忆。​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（四）课堂练习（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展示一些与本节课知识点相关的练习题，包括选择题、填空题、简答题等。​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让学生独立完成练习，教师巡视指导，及时发现学生存在的问题并进行解答。​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对学生的练习情况进行点评，强调解题思路和方法，帮助学生提高解题能力。​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（五）布置作业（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布置课后作业，包括课本上的练习题和一些拓展性的作业，如让学生收集有关人类探索宇宙的最新资料，写一篇科普小短文。​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要求学生认真完成作业，下节课进行作业讲解和反馈。​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五、教学反思​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本节课的教学过程中，通过多种教学方法的综合运用，学生对从粒子到宇宙的知识有了较为系统的认识。在实验探究和讨论环节，学生积极参与，思维得到了锻炼。但在教学过程中也发现了一些问题，如部分学生对微观粒子的结构和运动难以理解，对宇宙大爆炸理论的接受存在困难。在今后的教学中，应加强对这些难点知识的讲解，采用更直观、形象的教学手段，如模型演示、多媒体动画等，帮助学生突破难点。同时，鼓励学生积极参与课外的科学探索活动，拓宽学生的视野，培养学生的科学素养。</a:t>
            </a:r>
          </a:p>
        </p:txBody>
      </p:sp>
      <p:pic>
        <p:nvPicPr>
          <p:cNvPr id="116" name="图片 115">
            <a:extLst>
              <a:ext uri="{FF2B5EF4-FFF2-40B4-BE49-F238E27FC236}">
                <a16:creationId xmlns:a16="http://schemas.microsoft.com/office/drawing/2014/main" id="{99134967-9066-439D-2622-EA023A8084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0" y="-23340"/>
            <a:ext cx="12205064" cy="6858000"/>
          </a:xfrm>
          <a:prstGeom prst="rect">
            <a:avLst/>
          </a:prstGeom>
        </p:spPr>
      </p:pic>
      <p:pic>
        <p:nvPicPr>
          <p:cNvPr id="117" name="图片 116">
            <a:extLst>
              <a:ext uri="{FF2B5EF4-FFF2-40B4-BE49-F238E27FC236}">
                <a16:creationId xmlns:a16="http://schemas.microsoft.com/office/drawing/2014/main" id="{874B11B6-73AB-4572-A7C7-F5A0B490A1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159" b="97421" l="1851" r="98561">
                        <a14:foregroundMark x1="33242" y1="21032" x2="33242" y2="21032"/>
                        <a14:foregroundMark x1="28855" y1="16071" x2="38999" y2="27381"/>
                      </a14:backgroundRemoval>
                    </a14:imgEffect>
                  </a14:imgLayer>
                </a14:imgProps>
              </a:ext>
            </a:extLst>
          </a:blip>
          <a:srcRect r="75482" b="34528"/>
          <a:stretch>
            <a:fillRect/>
          </a:stretch>
        </p:blipFill>
        <p:spPr>
          <a:xfrm>
            <a:off x="9072146" y="23305"/>
            <a:ext cx="2989169" cy="2757436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5DB54A56-B527-4782-8F1E-81F66267A2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/>
          <a:srcRect l="56750" t="20549" r="8471" b="5314"/>
          <a:stretch>
            <a:fillRect/>
          </a:stretch>
        </p:blipFill>
        <p:spPr>
          <a:xfrm>
            <a:off x="6510762" y="538860"/>
            <a:ext cx="3060186" cy="2205839"/>
          </a:xfrm>
          <a:prstGeom prst="rect">
            <a:avLst/>
          </a:prstGeom>
        </p:spPr>
      </p:pic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65B295A1-12D0-4E66-BF68-2A7220F6A05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680337" y="4397266"/>
            <a:ext cx="669925" cy="2091055"/>
            <a:chOff x="554" y="3826"/>
            <a:chExt cx="1055" cy="3293"/>
          </a:xfrm>
        </p:grpSpPr>
        <p:sp>
          <p:nvSpPr>
            <p:cNvPr id="120" name="矩形: 圆角 7">
              <a:extLst>
                <a:ext uri="{FF2B5EF4-FFF2-40B4-BE49-F238E27FC236}">
                  <a16:creationId xmlns:a16="http://schemas.microsoft.com/office/drawing/2014/main" id="{082A8FB2-88B4-430C-964B-CEEE8D83A67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1" name="流程图: 可选过程 120">
              <a:extLst>
                <a:ext uri="{FF2B5EF4-FFF2-40B4-BE49-F238E27FC236}">
                  <a16:creationId xmlns:a16="http://schemas.microsoft.com/office/drawing/2014/main" id="{FEEB33C7-F66C-4495-AD82-2F2C51677E5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5</a:t>
              </a: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683D6F2-9D44-45F0-983C-E0740E62BC6B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663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课堂检测</a:t>
              </a: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714EB4CC-2938-4646-8A17-C4427476B44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600020" y="4397266"/>
            <a:ext cx="669925" cy="2091055"/>
            <a:chOff x="554" y="3826"/>
            <a:chExt cx="1055" cy="3293"/>
          </a:xfrm>
        </p:grpSpPr>
        <p:sp>
          <p:nvSpPr>
            <p:cNvPr id="124" name="矩形: 圆角 7">
              <a:extLst>
                <a:ext uri="{FF2B5EF4-FFF2-40B4-BE49-F238E27FC236}">
                  <a16:creationId xmlns:a16="http://schemas.microsoft.com/office/drawing/2014/main" id="{26E96C00-CF1E-4FD4-825B-E6CC1526A17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5" name="流程图: 可选过程 124">
              <a:extLst>
                <a:ext uri="{FF2B5EF4-FFF2-40B4-BE49-F238E27FC236}">
                  <a16:creationId xmlns:a16="http://schemas.microsoft.com/office/drawing/2014/main" id="{84099394-45F0-47BF-8FB4-79DD046D81A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4</a:t>
              </a: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EE40274-0B51-4075-A7BA-203BE42B36AC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501675E2-9312-45DB-A2B8-E5423D546A2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702596" y="4397266"/>
            <a:ext cx="669925" cy="2091055"/>
            <a:chOff x="554" y="3826"/>
            <a:chExt cx="1055" cy="3293"/>
          </a:xfrm>
        </p:grpSpPr>
        <p:sp>
          <p:nvSpPr>
            <p:cNvPr id="128" name="矩形: 圆角 7">
              <a:extLst>
                <a:ext uri="{FF2B5EF4-FFF2-40B4-BE49-F238E27FC236}">
                  <a16:creationId xmlns:a16="http://schemas.microsoft.com/office/drawing/2014/main" id="{7EFFCC47-913B-48BD-BCC0-93C59C766CA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9" name="流程图: 可选过程 128">
              <a:extLst>
                <a:ext uri="{FF2B5EF4-FFF2-40B4-BE49-F238E27FC236}">
                  <a16:creationId xmlns:a16="http://schemas.microsoft.com/office/drawing/2014/main" id="{D2166145-074D-4520-A393-3F54899AABE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6</a:t>
              </a: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4F1CDDE8-0491-4193-AFAB-16EB7CC7133B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变式训练</a:t>
              </a: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97D03634-B3F6-44EE-A73F-DEF93CDA75B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732104" y="4397266"/>
            <a:ext cx="669925" cy="2091055"/>
            <a:chOff x="554" y="3826"/>
            <a:chExt cx="1055" cy="3293"/>
          </a:xfrm>
        </p:grpSpPr>
        <p:sp>
          <p:nvSpPr>
            <p:cNvPr id="132" name="矩形: 圆角 7">
              <a:extLst>
                <a:ext uri="{FF2B5EF4-FFF2-40B4-BE49-F238E27FC236}">
                  <a16:creationId xmlns:a16="http://schemas.microsoft.com/office/drawing/2014/main" id="{944DB09C-56E3-4879-A012-98A48CAE878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3" name="流程图: 可选过程 132">
              <a:extLst>
                <a:ext uri="{FF2B5EF4-FFF2-40B4-BE49-F238E27FC236}">
                  <a16:creationId xmlns:a16="http://schemas.microsoft.com/office/drawing/2014/main" id="{848CA787-1D6C-4F41-A613-0B72C882611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7</a:t>
              </a: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1DDEDF09-C5F9-47A8-8B38-5FA1D8E3152F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考试考法</a:t>
              </a: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6865E746-A0BB-4ED6-ACF4-45DDF548299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9710833" y="4397266"/>
            <a:ext cx="669925" cy="2091055"/>
            <a:chOff x="554" y="3826"/>
            <a:chExt cx="1055" cy="3293"/>
          </a:xfrm>
        </p:grpSpPr>
        <p:sp>
          <p:nvSpPr>
            <p:cNvPr id="136" name="矩形: 圆角 7">
              <a:extLst>
                <a:ext uri="{FF2B5EF4-FFF2-40B4-BE49-F238E27FC236}">
                  <a16:creationId xmlns:a16="http://schemas.microsoft.com/office/drawing/2014/main" id="{8127FB7B-BBCD-46CD-9340-0E3258744A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7" name="流程图: 可选过程 136">
              <a:extLst>
                <a:ext uri="{FF2B5EF4-FFF2-40B4-BE49-F238E27FC236}">
                  <a16:creationId xmlns:a16="http://schemas.microsoft.com/office/drawing/2014/main" id="{6B9A7D45-A0FD-4DED-9385-4BB1C074095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8</a:t>
              </a: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6700AD19-CB75-4A27-8D7E-C0D9A4B4766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小结梳理</a:t>
              </a: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3B547A86-E96C-44CB-956E-EC59494F7D5C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41162" y="1884512"/>
            <a:ext cx="3021496" cy="651622"/>
            <a:chOff x="6385560" y="2209799"/>
            <a:chExt cx="3501856" cy="502921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600000" scaled="0"/>
          </a:gradFill>
        </p:grpSpPr>
        <p:sp>
          <p:nvSpPr>
            <p:cNvPr id="140" name="箭头: 五边形 16">
              <a:extLst>
                <a:ext uri="{FF2B5EF4-FFF2-40B4-BE49-F238E27FC236}">
                  <a16:creationId xmlns:a16="http://schemas.microsoft.com/office/drawing/2014/main" id="{65C4C796-42A9-4D15-974B-F30D6D757D9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85560" y="2209799"/>
              <a:ext cx="2529840" cy="502920"/>
            </a:xfrm>
            <a:prstGeom prst="homePlate">
              <a:avLst>
                <a:gd name="adj" fmla="val 58912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spc="225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学习目录</a:t>
              </a:r>
            </a:p>
          </p:txBody>
        </p:sp>
        <p:sp>
          <p:nvSpPr>
            <p:cNvPr id="141" name="箭头: V 形 17">
              <a:extLst>
                <a:ext uri="{FF2B5EF4-FFF2-40B4-BE49-F238E27FC236}">
                  <a16:creationId xmlns:a16="http://schemas.microsoft.com/office/drawing/2014/main" id="{0C37DE8F-906A-4A45-A22C-978B49C6309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53397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2" name="箭头: V 形 18">
              <a:extLst>
                <a:ext uri="{FF2B5EF4-FFF2-40B4-BE49-F238E27FC236}">
                  <a16:creationId xmlns:a16="http://schemas.microsoft.com/office/drawing/2014/main" id="{71865409-B0CA-48F9-8DA6-DB3EBC82924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239405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82B08F8E-E642-4D41-81C1-00B3C60BCB33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2492593" y="4386471"/>
            <a:ext cx="669925" cy="2091055"/>
            <a:chOff x="554" y="3826"/>
            <a:chExt cx="1055" cy="3293"/>
          </a:xfrm>
        </p:grpSpPr>
        <p:sp>
          <p:nvSpPr>
            <p:cNvPr id="144" name="矩形: 圆角 7">
              <a:extLst>
                <a:ext uri="{FF2B5EF4-FFF2-40B4-BE49-F238E27FC236}">
                  <a16:creationId xmlns:a16="http://schemas.microsoft.com/office/drawing/2014/main" id="{9427D0EA-841F-4A69-BF3B-00BE1C570B4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5" name="圆角矩形 8">
              <a:extLst>
                <a:ext uri="{FF2B5EF4-FFF2-40B4-BE49-F238E27FC236}">
                  <a16:creationId xmlns:a16="http://schemas.microsoft.com/office/drawing/2014/main" id="{FF231A83-8E9F-4B1F-98A3-876E910750E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3" y="4018"/>
              <a:ext cx="593" cy="593"/>
            </a:xfrm>
            <a:prstGeom prst="round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1</a:t>
              </a: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AAB1147C-A67C-4B9F-AF22-013B2943380A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641" y="4575"/>
              <a:ext cx="864" cy="25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复习引入</a:t>
              </a:r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9C8C0DC4-F796-4ED2-BAAF-9E595E8698E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511956" y="4397266"/>
            <a:ext cx="669925" cy="2091055"/>
            <a:chOff x="554" y="3826"/>
            <a:chExt cx="1055" cy="3293"/>
          </a:xfrm>
        </p:grpSpPr>
        <p:sp>
          <p:nvSpPr>
            <p:cNvPr id="148" name="矩形: 圆角 7">
              <a:extLst>
                <a:ext uri="{FF2B5EF4-FFF2-40B4-BE49-F238E27FC236}">
                  <a16:creationId xmlns:a16="http://schemas.microsoft.com/office/drawing/2014/main" id="{E9A841D9-47C1-4E5F-B70D-673B2CB1F6E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9" name="流程图: 可选过程 148">
              <a:extLst>
                <a:ext uri="{FF2B5EF4-FFF2-40B4-BE49-F238E27FC236}">
                  <a16:creationId xmlns:a16="http://schemas.microsoft.com/office/drawing/2014/main" id="{08BCACEC-85DD-467D-BBFE-944C6EF799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2</a:t>
              </a:r>
            </a:p>
          </p:txBody>
        </p: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279D78B0-5DEC-42F8-B6F2-4F481DE4F139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5897EF15-CC42-45D6-92EB-F2360872ED5A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4555988" y="4397266"/>
            <a:ext cx="669925" cy="2091055"/>
            <a:chOff x="554" y="3826"/>
            <a:chExt cx="1055" cy="3293"/>
          </a:xfrm>
        </p:grpSpPr>
        <p:sp>
          <p:nvSpPr>
            <p:cNvPr id="152" name="矩形: 圆角 7">
              <a:extLst>
                <a:ext uri="{FF2B5EF4-FFF2-40B4-BE49-F238E27FC236}">
                  <a16:creationId xmlns:a16="http://schemas.microsoft.com/office/drawing/2014/main" id="{16B566C4-246E-4B7B-A82F-5E6EFF3A05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53" name="流程图: 可选过程 152">
              <a:extLst>
                <a:ext uri="{FF2B5EF4-FFF2-40B4-BE49-F238E27FC236}">
                  <a16:creationId xmlns:a16="http://schemas.microsoft.com/office/drawing/2014/main" id="{BC327D9E-984D-46AD-8EAA-8C6B6797AC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3</a:t>
              </a:r>
            </a:p>
          </p:txBody>
        </p: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39E54908-39A7-4E2F-8CF5-8FB19BA7A684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典例讲解</a:t>
              </a:r>
            </a:p>
          </p:txBody>
        </p:sp>
      </p:grpSp>
      <p:pic>
        <p:nvPicPr>
          <p:cNvPr id="155" name="Picture 3">
            <a:extLst>
              <a:ext uri="{FF2B5EF4-FFF2-40B4-BE49-F238E27FC236}">
                <a16:creationId xmlns:a16="http://schemas.microsoft.com/office/drawing/2014/main" id="{ACE5214E-136A-48FB-B173-D06E3A3D3D5F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/>
          <a:stretch>
            <a:fillRect/>
          </a:stretch>
        </p:blipFill>
        <p:spPr bwMode="auto">
          <a:xfrm>
            <a:off x="-814167" y="3463234"/>
            <a:ext cx="3628755" cy="387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  <p:sndAc>
      <p:stSnd>
        <p:snd r:embed="rId4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5_1#cf9eb2d31?htil=1&amp;vcp=1&amp;vis=1&amp;pid=f7b7e0fe1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712" y="597407"/>
            <a:ext cx="2584704" cy="157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5_2#cf9eb2d31?htil=1&amp;sp=1&amp;vcp=1&amp;vis=1&amp;pid=f7b7e0fe1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536449"/>
            <a:ext cx="7985760" cy="19888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3.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如图所示，在量筒里装一半清水，用细管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在水的下面注入硫酸铜溶液。静置几天后，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硫酸铜溶液与清水的界面变模糊了，且液面</a:t>
            </a:r>
            <a:endParaRPr lang="en-US" altLang="zh-CN" sz="3200"/>
          </a:p>
        </p:txBody>
      </p:sp>
      <p:sp>
        <p:nvSpPr>
          <p:cNvPr id="4" name="QC_5_AN.6_1#cf9eb2d31.bracket?vcp=1&amp;vis=1&amp;pid=f7b7e0fe1&amp;color=0,0,0&amp;vpa=3&amp;vtp=1"/>
          <p:cNvSpPr/>
          <p:nvPr>
            <p:custDataLst>
              <p:tags r:id="rId3"/>
            </p:custDataLst>
          </p:nvPr>
        </p:nvSpPr>
        <p:spPr>
          <a:xfrm>
            <a:off x="8463825" y="2594270"/>
            <a:ext cx="565151" cy="6000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</a:t>
            </a:r>
            <a:endParaRPr lang="en-US" altLang="zh-CN" sz="3200"/>
          </a:p>
        </p:txBody>
      </p:sp>
      <p:sp>
        <p:nvSpPr>
          <p:cNvPr id="5" name="QC_5_BD.5_3#cf9eb2d31.choices?htil=1&amp;vcp=1&amp;vis=1&amp;pid=f7b7e0fe1&amp;color=0,0,0&amp;vtp=1&amp;bbb=1&amp;hs=1"/>
          <p:cNvSpPr/>
          <p:nvPr>
            <p:custDataLst>
              <p:tags r:id="rId4"/>
            </p:custDataLst>
          </p:nvPr>
        </p:nvSpPr>
        <p:spPr>
          <a:xfrm>
            <a:off x="719328" y="3285235"/>
            <a:ext cx="10753344" cy="2690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现象：液体分层；推测：分子之间没有间隙</a:t>
            </a:r>
            <a:endParaRPr lang="en-US" altLang="zh-CN" sz="3200"/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现象：界面变模糊；推测：分子在做无规则运动</a:t>
            </a:r>
            <a:endParaRPr lang="en-US" altLang="zh-CN" sz="3200"/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现象：液面下降；推测：液体分子变小</a:t>
            </a:r>
            <a:endParaRPr lang="en-US" altLang="zh-CN" sz="3200"/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现象：清水在上层；推测：水分子最小</a:t>
            </a:r>
            <a:endParaRPr lang="en-US" altLang="zh-CN" sz="3200"/>
          </a:p>
        </p:txBody>
      </p:sp>
      <p:sp>
        <p:nvSpPr>
          <p:cNvPr id="6" name="QC_5_BD.5_2#cf9eb2d31?htil=1&amp;sp=1&amp;vcp=1&amp;vis=1&amp;pid=f7b7e0fe1&amp;color=0,0,0&amp;vtp=1&amp;bt=1&amp;bbb=1&amp;hb=1&amp;hs=1">
            <a:extLst>
              <a:ext uri="{FF2B5EF4-FFF2-40B4-BE49-F238E27FC236}">
                <a16:creationId xmlns:a16="http://schemas.microsoft.com/office/drawing/2014/main" id="{8D3050AD-A364-B5E3-A4D6-3A098901A3C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0000" y="2598334"/>
            <a:ext cx="10752000" cy="607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下降了一点。对上述现象的推测合理的是 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AS.7_1#cf9eb2d31?htil=2&amp;vcp=1&amp;vis=1&amp;pid=f7b7e0fe1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3264" y="892821"/>
            <a:ext cx="5145024" cy="30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AS.7_2#cf9eb2d31?htil=2&amp;vcp=1&amp;vis=1&amp;pid=f7b7e0fe1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831862"/>
            <a:ext cx="5425440" cy="36186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液体分层，是由于液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体密度不同，故A不符合题意；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界面变模糊，是由于分子在不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停地做无规则运动，故B符合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题意；液面下降，是由于分子</a:t>
            </a:r>
            <a:endParaRPr lang="en-US" altLang="zh-CN" sz="3200"/>
          </a:p>
        </p:txBody>
      </p:sp>
      <p:sp>
        <p:nvSpPr>
          <p:cNvPr id="4" name="QC_5_AS.7_2#cf9eb2d31?htil=2&amp;vcp=1&amp;vis=1&amp;pid=f7b7e0fe1&amp;color=0,0,0&amp;vtp=1&amp;bt=1&amp;bbb=1&amp;hb=1&amp;hs=1">
            <a:extLst>
              <a:ext uri="{FF2B5EF4-FFF2-40B4-BE49-F238E27FC236}">
                <a16:creationId xmlns:a16="http://schemas.microsoft.com/office/drawing/2014/main" id="{1200A9CB-2CA8-BC60-581D-72166913381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20000" y="4505717"/>
            <a:ext cx="10752000" cy="1383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间存在间隙，故C不符合题意；清水在上层，是由于水的密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度小于硫酸铜溶液的密度，故D不符合题意。</a:t>
            </a:r>
            <a:endParaRPr lang="en-US" altLang="zh-CN" sz="3200"/>
          </a:p>
        </p:txBody>
      </p:sp>
      <p:sp>
        <p:nvSpPr>
          <p:cNvPr id="5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5_BD.8_1#ff893f63b?vcp=1&amp;vis=1&amp;pid=f7b7e0fe1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366151"/>
            <a:ext cx="10752672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4.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小明为了研究分子动理论的知识，进行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了几个实验：</a:t>
            </a:r>
            <a:endParaRPr lang="en-US" altLang="zh-CN" sz="3200"/>
          </a:p>
        </p:txBody>
      </p:sp>
      <p:pic>
        <p:nvPicPr>
          <p:cNvPr id="3" name="QO_5_BD.8_1#ff893f63b?vcp=1&amp;vis=1&amp;pid=f7b7e0fe1&amp;color=0,0,0&amp;tib=255,255,255&amp;iip=1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223" y="1512455"/>
            <a:ext cx="3206496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4" name="QO_5_BD.8_2#ff893f63b?vcp=1&amp;vis=1&amp;pid=f7b7e0fe1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1680" y="2928420"/>
            <a:ext cx="8180832" cy="24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6_BD.9_1#eacdefc68?vcp=1&amp;vis=1&amp;pid=ff893f63b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752149"/>
            <a:ext cx="10753344" cy="2122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（1）图（a）实验是水和酒精混合前后的实验现象，主要说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明了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；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（填“能”或“不能”）先加酒精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再加水，原因是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3" name="QB_6_AN.10_1#eacdefc68.blank?vcp=1&amp;vis=1&amp;pid=ff893f63b&amp;color=0,0,0&amp;vpa=4&amp;vtp=1&amp;bbb=1"/>
          <p:cNvSpPr/>
          <p:nvPr>
            <p:custDataLst>
              <p:tags r:id="rId2"/>
            </p:custDataLst>
          </p:nvPr>
        </p:nvSpPr>
        <p:spPr>
          <a:xfrm>
            <a:off x="1554354" y="1459961"/>
            <a:ext cx="27326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分子间有间隙</a:t>
            </a:r>
            <a:endParaRPr lang="en-US" altLang="zh-CN" sz="3200"/>
          </a:p>
        </p:txBody>
      </p:sp>
      <p:sp>
        <p:nvSpPr>
          <p:cNvPr id="4" name="QB_6_AN.11_1#eacdefc68.blank?vcp=1&amp;vis=1&amp;pid=ff893f63b&amp;color=0,0,0&amp;vpa=5&amp;vtp=1&amp;bbb=1"/>
          <p:cNvSpPr/>
          <p:nvPr>
            <p:custDataLst>
              <p:tags r:id="rId3"/>
            </p:custDataLst>
          </p:nvPr>
        </p:nvSpPr>
        <p:spPr>
          <a:xfrm>
            <a:off x="4805554" y="1459961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不能</a:t>
            </a:r>
            <a:endParaRPr lang="en-US" altLang="zh-CN" sz="3200"/>
          </a:p>
        </p:txBody>
      </p:sp>
      <p:sp>
        <p:nvSpPr>
          <p:cNvPr id="5" name="QB_6_AN.13_1#eacdefc68.blank?vcp=1&amp;vis=1&amp;pid=ff893f63b&amp;color=0,0,0&amp;vpa=6&amp;vtp=1&amp;bbb=1"/>
          <p:cNvSpPr/>
          <p:nvPr>
            <p:custDataLst>
              <p:tags r:id="rId4"/>
            </p:custDataLst>
          </p:nvPr>
        </p:nvSpPr>
        <p:spPr>
          <a:xfrm>
            <a:off x="3586353" y="2176241"/>
            <a:ext cx="47646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混合后总体积变化不明显</a:t>
            </a:r>
            <a:endParaRPr lang="en-US" altLang="zh-CN" sz="3200"/>
          </a:p>
        </p:txBody>
      </p:sp>
      <p:pic>
        <p:nvPicPr>
          <p:cNvPr id="6" name="QO_5_BD.12_1#eacdefc68?vcp=1&amp;vis=1&amp;pid=ff893f63b&amp;color=0,0,0&amp;tib=255,255,255&amp;vtp=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8240" y="3044244"/>
            <a:ext cx="9887712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6_BD.14_1#f9b31a148?vcp=1&amp;vis=1&amp;pid=ff893f63b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753842"/>
            <a:ext cx="10753344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（2）图（b）实验，①中是一个铁丝圈，中间较松弛地系着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一根棉线，②中是浸过肥皂水的铁丝圈，③表示用手指轻碰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一下棉线的左边，④表示棉线左边的肥皂液膜破了，棉线被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拉向右边，这个实验说明了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3" name="QB_6_AN.15_1#f9b31a148.blank?vcp=1&amp;vis=1&amp;pid=ff893f63b&amp;color=0,0,0&amp;vpa=7&amp;vtp=1&amp;bbb=1"/>
          <p:cNvSpPr/>
          <p:nvPr>
            <p:custDataLst>
              <p:tags r:id="rId2"/>
            </p:custDataLst>
          </p:nvPr>
        </p:nvSpPr>
        <p:spPr>
          <a:xfrm>
            <a:off x="5618354" y="2923001"/>
            <a:ext cx="27326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分子间有引力</a:t>
            </a:r>
            <a:endParaRPr lang="en-US" altLang="zh-CN" sz="3200"/>
          </a:p>
        </p:txBody>
      </p:sp>
      <p:pic>
        <p:nvPicPr>
          <p:cNvPr id="4" name="QO_5_BD.14_2#f9b31a148?vcp=1&amp;vis=1&amp;pid=ff893f63b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9632" y="3774069"/>
            <a:ext cx="7400544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6_BD.16_1#55c9792b1?vcp=1&amp;vis=1&amp;pid=ff893f63b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536449"/>
            <a:ext cx="10753344" cy="33590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（3）小明先在量筒里装一半清水，再在水下面注入硫酸铜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溶液。如图（c）所示，是小明观察到的溶液在“实验开始时”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“静放10天后”“静放30天后”所呈现的现象，其中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（填“甲”“乙”或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“丙”）量筒表示溶液静放30天后的实验现象，</a:t>
            </a:r>
          </a:p>
          <a:p>
            <a:pPr latinLnBrk="1">
              <a:lnSpc>
                <a:spcPts val="50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现象主要说明了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3" name="QB_6_AN.17_1#55c9792b1.blank?vcp=1&amp;vis=1&amp;pid=ff893f63b&amp;color=0,0,0&amp;vpa=8&amp;vtp=1"/>
          <p:cNvSpPr/>
          <p:nvPr>
            <p:custDataLst>
              <p:tags r:id="rId2"/>
            </p:custDataLst>
          </p:nvPr>
        </p:nvSpPr>
        <p:spPr>
          <a:xfrm>
            <a:off x="9182820" y="1890607"/>
            <a:ext cx="700617" cy="60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甲</a:t>
            </a:r>
            <a:endParaRPr lang="en-US" altLang="zh-CN" sz="3200"/>
          </a:p>
        </p:txBody>
      </p:sp>
      <p:sp>
        <p:nvSpPr>
          <p:cNvPr id="4" name="QB_6_AN.19_1#55c9792b1.blank?vcp=1&amp;vis=1&amp;pid=ff893f63b&amp;color=0,0,0&amp;vpa=9&amp;vtp=1&amp;bbb=1"/>
          <p:cNvSpPr/>
          <p:nvPr>
            <p:custDataLst>
              <p:tags r:id="rId3"/>
            </p:custDataLst>
          </p:nvPr>
        </p:nvSpPr>
        <p:spPr>
          <a:xfrm>
            <a:off x="3586353" y="3236891"/>
            <a:ext cx="5983817" cy="60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分子在永不停息地做无规则运动</a:t>
            </a:r>
            <a:endParaRPr lang="en-US" altLang="zh-CN" sz="3200"/>
          </a:p>
        </p:txBody>
      </p:sp>
      <p:pic>
        <p:nvPicPr>
          <p:cNvPr id="5" name="QO_5_BD.18_1#55c9792b1?vcp=1&amp;vis=1&amp;pid=ff893f63b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4432" y="4030811"/>
            <a:ext cx="6790944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6_BD.20_1#18cad0736?sp=1&amp;vcp=1&amp;vis=1&amp;pid=ff893f63b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874069"/>
            <a:ext cx="10753344" cy="2122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（4）图（d）实验中，用注射器压缩一段被封住的空气柱，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空气柱被压缩到一定程度就压缩不下去了，松开活塞，活塞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被弹开，说明分子间存在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3" name="QB_6_AN.21_1#18cad0736.blank?vcp=1&amp;vis=1&amp;pid=ff893f63b&amp;color=0,0,0&amp;vpa=10&amp;vtp=1&amp;bbb=1"/>
          <p:cNvSpPr/>
          <p:nvPr>
            <p:custDataLst>
              <p:tags r:id="rId2"/>
            </p:custDataLst>
          </p:nvPr>
        </p:nvSpPr>
        <p:spPr>
          <a:xfrm>
            <a:off x="5211954" y="2298161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斥力</a:t>
            </a:r>
            <a:endParaRPr lang="en-US" altLang="zh-CN" sz="3200"/>
          </a:p>
        </p:txBody>
      </p:sp>
      <p:pic>
        <p:nvPicPr>
          <p:cNvPr id="4" name="QB_6_BD.20_2#18cad0736?vcp=1&amp;vis=1&amp;pid=ff893f63b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8432" y="3166163"/>
            <a:ext cx="3767328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f4e36b49e?vcp=1&amp;pid=884bde3f6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4800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知识点2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固、液、气三态中的分子</a:t>
            </a:r>
            <a:endParaRPr lang="en-US" altLang="zh-CN" sz="3467"/>
          </a:p>
        </p:txBody>
      </p:sp>
      <p:sp>
        <p:nvSpPr>
          <p:cNvPr id="3" name="QO_5_BD.22_1#435d39410?sp=1&amp;vcp=1&amp;vis=1&amp;pid=f4e36b49e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1411647"/>
            <a:ext cx="10753344" cy="1129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5.如图所示，每一个卡通小人代表一个分子，建立甲、乙、</a:t>
            </a:r>
          </a:p>
          <a:p>
            <a:pPr latinLnBrk="1">
              <a:lnSpc>
                <a:spcPts val="45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丙三种物质的微观模型。</a:t>
            </a:r>
            <a:endParaRPr lang="en-US" altLang="zh-CN" sz="3200"/>
          </a:p>
        </p:txBody>
      </p:sp>
      <p:pic>
        <p:nvPicPr>
          <p:cNvPr id="4" name="QO_5_BD.22_2#435d39410?vcp=1&amp;vis=1&amp;pid=f4e36b49e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6080" y="2725589"/>
            <a:ext cx="6339840" cy="21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23_1#3fed9ebd2?vcp=1&amp;vis=1&amp;pid=435d39410&amp;color=0,0,0&amp;vtp=1&amp;bbb=1&amp;hb=1"/>
          <p:cNvSpPr/>
          <p:nvPr>
            <p:custDataLst>
              <p:tags r:id="rId4"/>
            </p:custDataLst>
          </p:nvPr>
        </p:nvSpPr>
        <p:spPr>
          <a:xfrm>
            <a:off x="719328" y="5028523"/>
            <a:ext cx="10753344" cy="11111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（1）模型乙代表的是液体，则模型甲代表的是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体，模</a:t>
            </a:r>
          </a:p>
          <a:p>
            <a:pPr latinLnBrk="1">
              <a:lnSpc>
                <a:spcPts val="44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型丙代表的是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体。（均填“气”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或“固”）</a:t>
            </a:r>
            <a:endParaRPr lang="en-US" altLang="zh-CN" sz="3200"/>
          </a:p>
        </p:txBody>
      </p:sp>
      <p:sp>
        <p:nvSpPr>
          <p:cNvPr id="6" name="QB_6_AN.24_1#3fed9ebd2.blank?vcp=1&amp;vis=1&amp;pid=435d39410&amp;color=0,0,0&amp;vpa=11&amp;vtp=1"/>
          <p:cNvSpPr/>
          <p:nvPr>
            <p:custDataLst>
              <p:tags r:id="rId5"/>
            </p:custDataLst>
          </p:nvPr>
        </p:nvSpPr>
        <p:spPr>
          <a:xfrm>
            <a:off x="9072753" y="4985173"/>
            <a:ext cx="700617" cy="5367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533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固</a:t>
            </a:r>
            <a:endParaRPr lang="en-US" altLang="zh-CN" sz="3200"/>
          </a:p>
        </p:txBody>
      </p:sp>
      <p:sp>
        <p:nvSpPr>
          <p:cNvPr id="7" name="QB_6_AN.25_1#3fed9ebd2.blank?vcp=1&amp;vis=1&amp;pid=435d39410&amp;color=0,0,0&amp;vpa=12&amp;vtp=1"/>
          <p:cNvSpPr/>
          <p:nvPr>
            <p:custDataLst>
              <p:tags r:id="rId6"/>
            </p:custDataLst>
          </p:nvPr>
        </p:nvSpPr>
        <p:spPr>
          <a:xfrm>
            <a:off x="3179953" y="5550577"/>
            <a:ext cx="700617" cy="5367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533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气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6_BD.26_1#3d870394d?vcp=1&amp;vis=1&amp;pid=435d39410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353960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（2）物质密度与其组成分子排列的密集度有关，分子排列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越紧密，物质密度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3" name="QB_6_AN.27_1#3d870394d.blank?vcp=1&amp;vis=1&amp;pid=435d39410&amp;color=0,0,0&amp;vpa=13&amp;vtp=1&amp;bbb=1"/>
          <p:cNvSpPr/>
          <p:nvPr>
            <p:custDataLst>
              <p:tags r:id="rId2"/>
            </p:custDataLst>
          </p:nvPr>
        </p:nvSpPr>
        <p:spPr>
          <a:xfrm>
            <a:off x="3992753" y="2032985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越大</a:t>
            </a:r>
            <a:endParaRPr lang="en-US" altLang="zh-CN" sz="3200"/>
          </a:p>
        </p:txBody>
      </p:sp>
      <p:pic>
        <p:nvPicPr>
          <p:cNvPr id="4" name="QO_5_BD.26_2#3d870394d?vcp=1&amp;vis=1&amp;pid=435d39410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0592" y="2916227"/>
            <a:ext cx="7303008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6_BD.28_1#cf09396dc?vcp=1&amp;vis=1&amp;pid=435d39410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826994"/>
            <a:ext cx="10753344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（3）固体分子间距离小、排列有规律，绝大多数分子只能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在固定位置附近振动，导致固体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被压缩和分开；气体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分子间距离大，能自由地在所能到达的空间运动，所以气体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固定的体积。</a:t>
            </a:r>
            <a:endParaRPr lang="en-US" altLang="zh-CN" sz="3200"/>
          </a:p>
        </p:txBody>
      </p:sp>
      <p:sp>
        <p:nvSpPr>
          <p:cNvPr id="3" name="QB_6_AN.29_1#cf09396dc.blank?vcp=1&amp;vis=1&amp;pid=435d39410&amp;color=0,0,0&amp;vpa=14&amp;vtp=1&amp;bbb=1"/>
          <p:cNvSpPr/>
          <p:nvPr>
            <p:custDataLst>
              <p:tags r:id="rId2"/>
            </p:custDataLst>
          </p:nvPr>
        </p:nvSpPr>
        <p:spPr>
          <a:xfrm>
            <a:off x="6431154" y="1534807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很难</a:t>
            </a:r>
            <a:endParaRPr lang="en-US" altLang="zh-CN" sz="3200"/>
          </a:p>
        </p:txBody>
      </p:sp>
      <p:sp>
        <p:nvSpPr>
          <p:cNvPr id="4" name="QB_6_AN.31_1#cf09396dc.blank?vcp=1&amp;vis=1&amp;pid=435d39410&amp;color=0,0,0&amp;vpa=15&amp;vtp=1&amp;bbb=1"/>
          <p:cNvSpPr/>
          <p:nvPr>
            <p:custDataLst>
              <p:tags r:id="rId3"/>
            </p:custDataLst>
          </p:nvPr>
        </p:nvSpPr>
        <p:spPr>
          <a:xfrm>
            <a:off x="741554" y="2996153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没有</a:t>
            </a:r>
            <a:endParaRPr lang="en-US" altLang="zh-CN" sz="3200"/>
          </a:p>
        </p:txBody>
      </p:sp>
      <p:pic>
        <p:nvPicPr>
          <p:cNvPr id="5" name="QO_5_BD.30_1#cf09396dc?vcp=1&amp;vis=1&amp;pid=435d39410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3616" y="3847221"/>
            <a:ext cx="6132576" cy="204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object 54">
            <a:hlinkClick r:id="rId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4103"/>
          <p:cNvSpPr txBox="1"/>
          <p:nvPr>
            <p:custDataLst>
              <p:tags r:id="rId1"/>
            </p:custDataLst>
          </p:nvPr>
        </p:nvSpPr>
        <p:spPr>
          <a:xfrm>
            <a:off x="191453" y="33274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  <p:sp>
        <p:nvSpPr>
          <p:cNvPr id="66572" name="文本框 66571"/>
          <p:cNvSpPr txBox="1"/>
          <p:nvPr>
            <p:custDataLst>
              <p:tags r:id="rId2"/>
            </p:custDataLst>
          </p:nvPr>
        </p:nvSpPr>
        <p:spPr>
          <a:xfrm>
            <a:off x="5159375" y="817563"/>
            <a:ext cx="208756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神奇的软蛋</a:t>
            </a:r>
          </a:p>
        </p:txBody>
      </p:sp>
      <p:sp>
        <p:nvSpPr>
          <p:cNvPr id="66573" name="矩形 66572"/>
          <p:cNvSpPr/>
          <p:nvPr>
            <p:custDataLst>
              <p:tags r:id="rId3"/>
            </p:custDataLst>
          </p:nvPr>
        </p:nvSpPr>
        <p:spPr>
          <a:xfrm>
            <a:off x="2027238" y="3705225"/>
            <a:ext cx="8205787" cy="2489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        星期天，小明来到爷爷家过周末，发现爷爷家的食品柜里有一瓶醋泡蛋，蛋壳已经泡没了，只剩一层蛋膜包着鸡蛋，爷爷说这是一种保健食品。调皮的小明趁爷爷不注意，将“软蛋”冲洗干净后放在了清水中，奇怪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!“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软蛋”竞一点点地长“胖”了。这其中的奥妙，你能解释吗？</a:t>
            </a:r>
          </a:p>
        </p:txBody>
      </p:sp>
      <p:pic>
        <p:nvPicPr>
          <p:cNvPr id="66574" name="图片 6657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287713" y="1990725"/>
            <a:ext cx="1427162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75" name="图片 6657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410450" y="1919288"/>
            <a:ext cx="1281113" cy="151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77" name="右箭头 66576"/>
          <p:cNvSpPr/>
          <p:nvPr>
            <p:custDataLst>
              <p:tags r:id="rId6"/>
            </p:custDataLst>
          </p:nvPr>
        </p:nvSpPr>
        <p:spPr>
          <a:xfrm>
            <a:off x="5159375" y="2422525"/>
            <a:ext cx="1800225" cy="649288"/>
          </a:xfrm>
          <a:prstGeom prst="rightArrow">
            <a:avLst>
              <a:gd name="adj1" fmla="val 50000"/>
              <a:gd name="adj2" fmla="val 69264"/>
            </a:avLst>
          </a:prstGeom>
          <a:solidFill>
            <a:schemeClr val="bg1"/>
          </a:solidFill>
          <a:ln w="9525" cap="flat" cmpd="sng">
            <a:solidFill>
              <a:schemeClr val="accent6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" fill="hold"/>
                                        <p:tgtEl>
                                          <p:spTgt spid="665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665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665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6657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2" grpId="0"/>
      <p:bldP spid="665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4_BD.32_1#c63e0188a?htil=3&amp;vcp=1&amp;vis=1&amp;pid=9ced2dba0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3888" y="857135"/>
            <a:ext cx="251155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4_BD.32_2#c63e0188a?htil=3&amp;sp=1&amp;vcp=1&amp;vis=1&amp;pid=9ced2dba0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796175"/>
            <a:ext cx="8058912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6.传统的焊接金属的方法，一是依照荷叶上的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水珠自动结合进行焊接，用高温熔化金属，</a:t>
            </a:r>
            <a:endParaRPr lang="en-US" altLang="zh-CN" sz="3200"/>
          </a:p>
        </p:txBody>
      </p:sp>
      <p:sp>
        <p:nvSpPr>
          <p:cNvPr id="4" name="QB_4_AN.33_1#c63e0188a.blank?vcp=1&amp;vis=1&amp;pid=9ced2dba0&amp;color=0,0,0&amp;vpa=16&amp;vtp=1"/>
          <p:cNvSpPr/>
          <p:nvPr>
            <p:custDataLst>
              <p:tags r:id="rId3"/>
            </p:custDataLst>
          </p:nvPr>
        </p:nvSpPr>
        <p:spPr>
          <a:xfrm>
            <a:off x="4399154" y="4464951"/>
            <a:ext cx="7006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</a:t>
            </a:r>
            <a:endParaRPr lang="en-US" altLang="zh-CN" sz="3200"/>
          </a:p>
        </p:txBody>
      </p:sp>
      <p:sp>
        <p:nvSpPr>
          <p:cNvPr id="5" name="QB_4_AN.34_1#c63e0188a.blank?vcp=1&amp;vis=1&amp;pid=9ced2dba0&amp;color=0,0,0&amp;vpa=17&amp;vtp=1"/>
          <p:cNvSpPr/>
          <p:nvPr>
            <p:custDataLst>
              <p:tags r:id="rId4"/>
            </p:custDataLst>
          </p:nvPr>
        </p:nvSpPr>
        <p:spPr>
          <a:xfrm>
            <a:off x="741554" y="5210017"/>
            <a:ext cx="7006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引</a:t>
            </a:r>
            <a:endParaRPr lang="en-US" altLang="zh-CN" sz="3200"/>
          </a:p>
        </p:txBody>
      </p:sp>
      <p:sp>
        <p:nvSpPr>
          <p:cNvPr id="7" name="QB_4_BD.32_2#c63e0188a?htil=3&amp;sp=1&amp;vcp=1&amp;vis=1&amp;pid=9ced2dba0&amp;color=0,0,0&amp;vtp=1&amp;bt=1&amp;bbb=1&amp;hb=1&amp;hs=1">
            <a:extLst>
              <a:ext uri="{FF2B5EF4-FFF2-40B4-BE49-F238E27FC236}">
                <a16:creationId xmlns:a16="http://schemas.microsoft.com/office/drawing/2014/main" id="{5D93B346-D940-B5F5-7E9E-10242243E17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9328" y="2267004"/>
            <a:ext cx="10752000" cy="37253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从而使分子间的距离足够近，金属冷却后就焊接到一起；二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是爆破焊接技术，它是将金属表面清洁后靠在一起，然后靠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爆炸产生的巨大压力，将两金属压接在一起。这两种方法都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是利用分子间间距较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（填“大”或“小”）时分子间存在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力实现焊接的。另外一种焊接技术：如图所示，不旋转</a:t>
            </a:r>
          </a:p>
          <a:p>
            <a:pPr latinLnBrk="1">
              <a:lnSpc>
                <a:spcPct val="150000"/>
              </a:lnSpc>
            </a:pP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4_BD.32_2#c63e0188a?htil=3&amp;sp=1&amp;vcp=1&amp;vis=1&amp;pid=9ced2dba0&amp;color=0,0,0&amp;vtp=1&amp;bt=1&amp;bbb=1&amp;hb=1&amp;hs=1&amp;htil=1">
            <a:extLst>
              <a:ext uri="{FF2B5EF4-FFF2-40B4-BE49-F238E27FC236}">
                <a16:creationId xmlns:a16="http://schemas.microsoft.com/office/drawing/2014/main" id="{8205F0D2-ADD8-64ED-06A9-7C71C26F225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9328" y="1205623"/>
            <a:ext cx="8048075" cy="43637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的铝件在强大的压力作用下顶住高速旋转的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铜件通过摩擦使两者接触处温度急剧升高，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加快铜件和铝件接触处的分子相互渗透，由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于分子间存在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力的作用，从而使两者紧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密结合在一起，这就是先进的“旋转焊接”技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术。</a:t>
            </a:r>
            <a:endParaRPr lang="en-US" altLang="zh-CN" sz="3200"/>
          </a:p>
        </p:txBody>
      </p:sp>
      <p:sp>
        <p:nvSpPr>
          <p:cNvPr id="3" name="QB_4_AN.35_1#c63e0188a.blank?vcp=1&amp;vis=1&amp;pid=9ced2dba0&amp;color=0,0,0&amp;vpa=18&amp;vtp=1">
            <a:extLst>
              <a:ext uri="{FF2B5EF4-FFF2-40B4-BE49-F238E27FC236}">
                <a16:creationId xmlns:a16="http://schemas.microsoft.com/office/drawing/2014/main" id="{5F698634-D3DE-1B7F-CFCE-CCB9C2E5B64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179953" y="3403569"/>
            <a:ext cx="7006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引</a:t>
            </a:r>
            <a:endParaRPr lang="en-US" altLang="zh-CN" sz="3200"/>
          </a:p>
        </p:txBody>
      </p:sp>
      <p:pic>
        <p:nvPicPr>
          <p:cNvPr id="4" name="QB_4_BD.32_1#c63e0188a?htil=3&amp;vcp=1&amp;vis=1&amp;pid=9ced2dba0&amp;color=0,0,0&amp;tib=255,255,255&amp;vtp=1&amp;hs=1&amp;hs=1">
            <a:extLst>
              <a:ext uri="{FF2B5EF4-FFF2-40B4-BE49-F238E27FC236}">
                <a16:creationId xmlns:a16="http://schemas.microsoft.com/office/drawing/2014/main" id="{4E771D35-850A-C11C-65E9-2E609C0E90D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1488" y="1542504"/>
            <a:ext cx="251155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object 54">
            <a:hlinkClick r:id="rId7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8017070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4_BD.36_1#496f099c1?vcp=1&amp;vis=1&amp;pid=9ced2dba0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183948"/>
            <a:ext cx="10752672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7.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【提出问题】分子运动的快慢和温度有无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关系？</a:t>
            </a:r>
            <a:endParaRPr lang="en-US" altLang="zh-CN" sz="3200"/>
          </a:p>
        </p:txBody>
      </p:sp>
      <p:pic>
        <p:nvPicPr>
          <p:cNvPr id="3" name="QO_4_BD.36_1#496f099c1?vcp=1&amp;vis=1&amp;pid=9ced2dba0&amp;color=0,0,0&amp;tib=255,255,255&amp;iip=2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0935" y="1330252"/>
            <a:ext cx="293827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4_BD.36_2#496f099c1?vcp=1&amp;vis=1&amp;pid=9ced2dba0&amp;color=0,0,0&amp;vtp=1&amp;bbb=1&amp;hb=1"/>
          <p:cNvSpPr/>
          <p:nvPr>
            <p:custDataLst>
              <p:tags r:id="rId3"/>
            </p:custDataLst>
          </p:nvPr>
        </p:nvSpPr>
        <p:spPr>
          <a:xfrm>
            <a:off x="719328" y="2654777"/>
            <a:ext cx="10753344" cy="28735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【猜想与假设】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猜想1：分子运动的快慢与温度无关；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猜想2：分子运动的快慢与温度有关，且温度越高，分子运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动越快。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/>
          <p:nvPr>
            <p:custDataLst>
              <p:tags r:id="rId1"/>
            </p:custDataLst>
          </p:nvPr>
        </p:nvSpPr>
        <p:spPr>
          <a:xfrm>
            <a:off x="3359785" y="1746250"/>
            <a:ext cx="619760" cy="34061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分子动理论的初步知识</a:t>
            </a:r>
          </a:p>
        </p:txBody>
      </p:sp>
      <p:sp>
        <p:nvSpPr>
          <p:cNvPr id="48130" name="文本框 4103"/>
          <p:cNvSpPr txBox="1"/>
          <p:nvPr>
            <p:custDataLst>
              <p:tags r:id="rId2"/>
            </p:custDataLst>
          </p:nvPr>
        </p:nvSpPr>
        <p:spPr>
          <a:xfrm>
            <a:off x="119063" y="33274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课堂小结</a:t>
            </a:r>
          </a:p>
        </p:txBody>
      </p:sp>
      <p:sp>
        <p:nvSpPr>
          <p:cNvPr id="48131" name="矩形 82950"/>
          <p:cNvSpPr/>
          <p:nvPr>
            <p:custDataLst>
              <p:tags r:id="rId3"/>
            </p:custDataLst>
          </p:nvPr>
        </p:nvSpPr>
        <p:spPr>
          <a:xfrm>
            <a:off x="4389755" y="1717675"/>
            <a:ext cx="4206240" cy="6915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物质是由大量分子组成的</a:t>
            </a:r>
          </a:p>
        </p:txBody>
      </p:sp>
      <p:sp>
        <p:nvSpPr>
          <p:cNvPr id="48132" name="矩形 82950"/>
          <p:cNvSpPr/>
          <p:nvPr>
            <p:custDataLst>
              <p:tags r:id="rId4"/>
            </p:custDataLst>
          </p:nvPr>
        </p:nvSpPr>
        <p:spPr>
          <a:xfrm>
            <a:off x="4389755" y="3546475"/>
            <a:ext cx="5892800" cy="6915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分子永不停息的做无规则运动</a:t>
            </a:r>
          </a:p>
        </p:txBody>
      </p:sp>
      <p:sp>
        <p:nvSpPr>
          <p:cNvPr id="48133" name="矩形 82950"/>
          <p:cNvSpPr/>
          <p:nvPr>
            <p:custDataLst>
              <p:tags r:id="rId5"/>
            </p:custDataLst>
          </p:nvPr>
        </p:nvSpPr>
        <p:spPr>
          <a:xfrm>
            <a:off x="4389755" y="4460875"/>
            <a:ext cx="5892800" cy="6915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分子间存在着引力和斥力</a:t>
            </a:r>
          </a:p>
        </p:txBody>
      </p:sp>
      <p:sp>
        <p:nvSpPr>
          <p:cNvPr id="48134" name="矩形 82950"/>
          <p:cNvSpPr/>
          <p:nvPr>
            <p:custDataLst>
              <p:tags r:id="rId6"/>
            </p:custDataLst>
          </p:nvPr>
        </p:nvSpPr>
        <p:spPr>
          <a:xfrm>
            <a:off x="4389755" y="2632075"/>
            <a:ext cx="4206240" cy="6915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分子间有空隙</a:t>
            </a:r>
          </a:p>
        </p:txBody>
      </p:sp>
      <p:sp>
        <p:nvSpPr>
          <p:cNvPr id="48135" name="AutoShape 14"/>
          <p:cNvSpPr/>
          <p:nvPr>
            <p:custDataLst>
              <p:tags r:id="rId7"/>
            </p:custDataLst>
          </p:nvPr>
        </p:nvSpPr>
        <p:spPr>
          <a:xfrm>
            <a:off x="4175125" y="2129155"/>
            <a:ext cx="243205" cy="2725420"/>
          </a:xfrm>
          <a:prstGeom prst="leftBrace">
            <a:avLst>
              <a:gd name="adj1" fmla="val 69362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11125200" y="109982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>
            <p:custDataLst>
              <p:tags r:id="rId1"/>
            </p:custDataLst>
          </p:nvPr>
        </p:nvGrpSpPr>
        <p:grpSpPr>
          <a:xfrm>
            <a:off x="-30953" y="68211"/>
            <a:ext cx="12253906" cy="6721577"/>
            <a:chOff x="-30953" y="68211"/>
            <a:chExt cx="12253906" cy="6721577"/>
          </a:xfrm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2431948" y="737295"/>
              <a:ext cx="7467359" cy="55741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3821798" y="1854709"/>
              <a:ext cx="4582011" cy="342033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93885B"/>
              </a:solidFill>
            </a:ln>
            <a:effectLst>
              <a:outerShdw blurRad="279400" dist="38100" dir="8100000" algn="tr" rotWithShape="0">
                <a:srgbClr val="9388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>
              <a:biLevel thresh="50000"/>
            </a:blip>
            <a:stretch>
              <a:fillRect/>
            </a:stretch>
          </p:blipFill>
          <p:spPr>
            <a:xfrm flipH="1">
              <a:off x="5183699" y="1854708"/>
              <a:ext cx="1862510" cy="92189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>
              <p:custDataLst>
                <p:tags r:id="rId5"/>
              </p:custDataLst>
            </p:nvPr>
          </p:nvGrpSpPr>
          <p:grpSpPr>
            <a:xfrm>
              <a:off x="3036135" y="1275844"/>
              <a:ext cx="6157642" cy="4596494"/>
              <a:chOff x="3017080" y="416684"/>
              <a:chExt cx="6157841" cy="6157841"/>
            </a:xfrm>
          </p:grpSpPr>
          <p:sp>
            <p:nvSpPr>
              <p:cNvPr id="22" name="椭圆 21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3"/>
                </p:custDataLst>
              </p:nvPr>
            </p:nvSpPr>
            <p:spPr>
              <a:xfrm rot="10800000"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7704881" y="4663979"/>
              <a:ext cx="4518072" cy="21131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-30953" y="4067438"/>
              <a:ext cx="3589399" cy="2722350"/>
            </a:xfrm>
            <a:custGeom>
              <a:avLst/>
              <a:gdLst>
                <a:gd name="connsiteX0" fmla="*/ 0 w 5741080"/>
                <a:gd name="connsiteY0" fmla="*/ 0 h 5833155"/>
                <a:gd name="connsiteX1" fmla="*/ 3254688 w 5741080"/>
                <a:gd name="connsiteY1" fmla="*/ 0 h 5833155"/>
                <a:gd name="connsiteX2" fmla="*/ 3254688 w 5741080"/>
                <a:gd name="connsiteY2" fmla="*/ 1173889 h 5833155"/>
                <a:gd name="connsiteX3" fmla="*/ 5633605 w 5741080"/>
                <a:gd name="connsiteY3" fmla="*/ 1173889 h 5833155"/>
                <a:gd name="connsiteX4" fmla="*/ 5633605 w 5741080"/>
                <a:gd name="connsiteY4" fmla="*/ 0 h 5833155"/>
                <a:gd name="connsiteX5" fmla="*/ 5741080 w 5741080"/>
                <a:gd name="connsiteY5" fmla="*/ 0 h 5833155"/>
                <a:gd name="connsiteX6" fmla="*/ 5741080 w 5741080"/>
                <a:gd name="connsiteY6" fmla="*/ 5833155 h 5833155"/>
                <a:gd name="connsiteX7" fmla="*/ 0 w 5741080"/>
                <a:gd name="connsiteY7" fmla="*/ 5833155 h 583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080" h="5833155">
                  <a:moveTo>
                    <a:pt x="0" y="0"/>
                  </a:moveTo>
                  <a:lnTo>
                    <a:pt x="3254688" y="0"/>
                  </a:lnTo>
                  <a:lnTo>
                    <a:pt x="3254688" y="1173889"/>
                  </a:lnTo>
                  <a:lnTo>
                    <a:pt x="5633605" y="1173889"/>
                  </a:lnTo>
                  <a:lnTo>
                    <a:pt x="5633605" y="0"/>
                  </a:lnTo>
                  <a:lnTo>
                    <a:pt x="5741080" y="0"/>
                  </a:lnTo>
                  <a:lnTo>
                    <a:pt x="5741080" y="5833155"/>
                  </a:lnTo>
                  <a:lnTo>
                    <a:pt x="0" y="5833155"/>
                  </a:lnTo>
                  <a:close/>
                </a:path>
              </a:pathLst>
            </a:custGeom>
          </p:spPr>
        </p:pic>
        <p:pic>
          <p:nvPicPr>
            <p:cNvPr id="8" name="PA-图片 6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294" y="10927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9" name="PA-图片 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595" y="13905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0" name="PA-图片 6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02901" y="72798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1" name="PA-图片 6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96493" y="6821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2" name="PA-图片 5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9315" y="755934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3" name="PA-图片 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0443" y="934948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4" name="PA-图片 5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1188" y="76733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5" name="PA-图片 5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7882" y="1608431"/>
              <a:ext cx="924530" cy="740133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4032863" y="2348565"/>
              <a:ext cx="594568" cy="100968"/>
            </a:xfrm>
            <a:custGeom>
              <a:avLst/>
              <a:gdLst>
                <a:gd name="connsiteX0" fmla="*/ 0 w 594587"/>
                <a:gd name="connsiteY0" fmla="*/ 0 h 135265"/>
                <a:gd name="connsiteX1" fmla="*/ 594587 w 594587"/>
                <a:gd name="connsiteY1" fmla="*/ 0 h 135265"/>
                <a:gd name="connsiteX2" fmla="*/ 555758 w 594587"/>
                <a:gd name="connsiteY2" fmla="*/ 39044 h 135265"/>
                <a:gd name="connsiteX3" fmla="*/ 297293 w 594587"/>
                <a:gd name="connsiteY3" fmla="*/ 135265 h 135265"/>
                <a:gd name="connsiteX4" fmla="*/ 38828 w 594587"/>
                <a:gd name="connsiteY4" fmla="*/ 39044 h 135265"/>
                <a:gd name="connsiteX5" fmla="*/ 0 w 594587"/>
                <a:gd name="connsiteY5" fmla="*/ 0 h 13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587" h="135265">
                  <a:moveTo>
                    <a:pt x="0" y="0"/>
                  </a:moveTo>
                  <a:lnTo>
                    <a:pt x="594587" y="0"/>
                  </a:lnTo>
                  <a:lnTo>
                    <a:pt x="555758" y="39044"/>
                  </a:lnTo>
                  <a:cubicBezTo>
                    <a:pt x="481978" y="99793"/>
                    <a:pt x="393034" y="135265"/>
                    <a:pt x="297293" y="135265"/>
                  </a:cubicBezTo>
                  <a:cubicBezTo>
                    <a:pt x="201552" y="135265"/>
                    <a:pt x="112608" y="99793"/>
                    <a:pt x="38828" y="39044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A-图片 5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538909">
              <a:off x="9473152" y="1726233"/>
              <a:ext cx="659806" cy="528208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>
              <a:grayscl/>
            </a:blip>
            <a:stretch>
              <a:fillRect/>
            </a:stretch>
          </p:blipFill>
          <p:spPr>
            <a:xfrm>
              <a:off x="4629216" y="3893875"/>
              <a:ext cx="3072825" cy="124762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5503535" y="3509207"/>
              <a:ext cx="1324182" cy="91006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4046222" y="4464928"/>
              <a:ext cx="3673641" cy="209738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4070405" y="2453061"/>
              <a:ext cx="4699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60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谢谢观看！</a:t>
              </a:r>
            </a:p>
          </p:txBody>
        </p:sp>
      </p:grpSp>
    </p:spTree>
  </p:cSld>
  <p:clrMapOvr>
    <a:masterClrMapping/>
  </p:clrMapOvr>
  <p:transition spd="slow">
    <p:push dir="u"/>
    <p:sndAc>
      <p:stSnd>
        <p:snd r:embed="rId2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1"/>
          <p:cNvSpPr txBox="1"/>
          <p:nvPr>
            <p:custDataLst>
              <p:tags r:id="rId1"/>
            </p:custDataLst>
          </p:nvPr>
        </p:nvSpPr>
        <p:spPr>
          <a:xfrm>
            <a:off x="2682875" y="2489200"/>
            <a:ext cx="6588125" cy="1291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知道分子动理论的基本内容；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能用分子动理论解释生活中的相关现象。</a:t>
            </a:r>
          </a:p>
        </p:txBody>
      </p:sp>
      <p:sp>
        <p:nvSpPr>
          <p:cNvPr id="30722" name="文本框 2"/>
          <p:cNvSpPr txBox="1"/>
          <p:nvPr>
            <p:custDataLst>
              <p:tags r:id="rId2"/>
            </p:custDataLst>
          </p:nvPr>
        </p:nvSpPr>
        <p:spPr>
          <a:xfrm>
            <a:off x="5118100" y="1454150"/>
            <a:ext cx="171767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30723" name="文本框 4103"/>
          <p:cNvSpPr txBox="1"/>
          <p:nvPr>
            <p:custDataLst>
              <p:tags r:id="rId3"/>
            </p:custDataLst>
          </p:nvPr>
        </p:nvSpPr>
        <p:spPr>
          <a:xfrm>
            <a:off x="19145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7168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193925" y="3333750"/>
            <a:ext cx="19050" cy="1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4" name="矩形 71683"/>
          <p:cNvSpPr/>
          <p:nvPr>
            <p:custDataLst>
              <p:tags r:id="rId2"/>
            </p:custDataLst>
          </p:nvPr>
        </p:nvSpPr>
        <p:spPr>
          <a:xfrm>
            <a:off x="1993900" y="5108417"/>
            <a:ext cx="8307388" cy="119888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打开香水瓶后，不久就会闻到香味，为什么？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在一杯清水中滴入一滴红墨水，整杯水会变红，为什么？</a:t>
            </a:r>
          </a:p>
        </p:txBody>
      </p:sp>
      <p:grpSp>
        <p:nvGrpSpPr>
          <p:cNvPr id="31747" name="组合 6147"/>
          <p:cNvGrpSpPr/>
          <p:nvPr>
            <p:custDataLst>
              <p:tags r:id="rId3"/>
            </p:custDataLst>
          </p:nvPr>
        </p:nvGrpSpPr>
        <p:grpSpPr>
          <a:xfrm>
            <a:off x="191453" y="620713"/>
            <a:ext cx="3228975" cy="808671"/>
            <a:chOff x="0" y="0"/>
            <a:chExt cx="5088" cy="1276"/>
          </a:xfrm>
        </p:grpSpPr>
        <p:sp>
          <p:nvSpPr>
            <p:cNvPr id="31748" name="矩形 7"/>
            <p:cNvSpPr/>
            <p:nvPr>
              <p:custDataLst>
                <p:tags r:id="rId8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9" name="任意多边形 16"/>
            <p:cNvSpPr/>
            <p:nvPr>
              <p:custDataLst>
                <p:tags r:id="rId9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0" name="矩形 17"/>
            <p:cNvSpPr/>
            <p:nvPr>
              <p:custDataLst>
                <p:tags r:id="rId10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51" name="文本框 6151"/>
            <p:cNvSpPr txBox="1"/>
            <p:nvPr>
              <p:custDataLst>
                <p:tags r:id="rId11"/>
              </p:custDataLst>
            </p:nvPr>
          </p:nvSpPr>
          <p:spPr>
            <a:xfrm>
              <a:off x="878" y="432"/>
              <a:ext cx="4210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认识分子动理论</a:t>
              </a:r>
            </a:p>
          </p:txBody>
        </p:sp>
        <p:sp>
          <p:nvSpPr>
            <p:cNvPr id="31752" name="文本框 6152"/>
            <p:cNvSpPr txBox="1"/>
            <p:nvPr>
              <p:custDataLst>
                <p:tags r:id="rId12"/>
              </p:custDataLst>
            </p:nvPr>
          </p:nvSpPr>
          <p:spPr>
            <a:xfrm>
              <a:off x="0" y="452"/>
              <a:ext cx="873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31753" name="文本框 4103"/>
          <p:cNvSpPr txBox="1"/>
          <p:nvPr>
            <p:custDataLst>
              <p:tags r:id="rId4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147888" y="2266950"/>
            <a:ext cx="3606800" cy="2697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21" name="Picture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rcRect l="4546" t="2777" r="2272" b="2777"/>
          <a:stretch>
            <a:fillRect/>
          </a:stretch>
        </p:blipFill>
        <p:spPr>
          <a:xfrm>
            <a:off x="6254750" y="2266950"/>
            <a:ext cx="3597275" cy="2697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6" name="文本框 3"/>
          <p:cNvSpPr txBox="1"/>
          <p:nvPr>
            <p:custDataLst>
              <p:tags r:id="rId7"/>
            </p:custDataLst>
          </p:nvPr>
        </p:nvSpPr>
        <p:spPr>
          <a:xfrm>
            <a:off x="4260850" y="1454150"/>
            <a:ext cx="36703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  <a:r>
              <a:rPr lang="en-US" altLang="zh-CN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体会分子的运动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951038" y="1152525"/>
          <a:ext cx="8035925" cy="4839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3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9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81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事例</a:t>
                      </a:r>
                    </a:p>
                  </a:txBody>
                  <a:tcPr anchor="ctr">
                    <a:lnL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6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现象</a:t>
                      </a:r>
                    </a:p>
                  </a:txBody>
                  <a:tcPr anchor="ctr">
                    <a:lnL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春暖花开，满园飘香</a:t>
                      </a:r>
                    </a:p>
                  </a:txBody>
                  <a:tcPr anchor="ctr">
                    <a:lnL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糖块放入水中，整杯水变甜</a:t>
                      </a:r>
                    </a:p>
                  </a:txBody>
                  <a:tcPr anchor="ctr">
                    <a:lnL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煤炭堆在石灰墙角，石灰墙变黑</a:t>
                      </a:r>
                    </a:p>
                  </a:txBody>
                  <a:tcPr anchor="ctr">
                    <a:lnL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92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分析</a:t>
                      </a:r>
                    </a:p>
                  </a:txBody>
                  <a:tcPr anchor="ctr">
                    <a:lnL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结论</a:t>
                      </a:r>
                    </a:p>
                  </a:txBody>
                  <a:tcPr anchor="ctr">
                    <a:lnL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R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879089" y="1228721"/>
            <a:ext cx="2060575" cy="122427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5785" name="图片 7578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767319" y="1229357"/>
            <a:ext cx="2061200" cy="1224281"/>
          </a:xfrm>
          <a:prstGeom prst="rect">
            <a:avLst/>
          </a:prstGeom>
          <a:noFill/>
          <a:ln w="9525">
            <a:noFill/>
          </a:ln>
          <a:effectLst>
            <a:softEdge rad="31750"/>
          </a:effectLst>
        </p:spPr>
      </p:pic>
      <p:pic>
        <p:nvPicPr>
          <p:cNvPr id="32796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334000" y="1228725"/>
            <a:ext cx="2060575" cy="1225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18" name="文本框 6"/>
          <p:cNvSpPr txBox="1"/>
          <p:nvPr>
            <p:custDataLst>
              <p:tags r:id="rId5"/>
            </p:custDataLst>
          </p:nvPr>
        </p:nvSpPr>
        <p:spPr>
          <a:xfrm>
            <a:off x="2794000" y="3675063"/>
            <a:ext cx="2232025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花香分子跑到空气中，又进入人的鼻孔</a:t>
            </a:r>
          </a:p>
        </p:txBody>
      </p:sp>
      <p:sp>
        <p:nvSpPr>
          <p:cNvPr id="12319" name="文本框 7"/>
          <p:cNvSpPr txBox="1"/>
          <p:nvPr>
            <p:custDataLst>
              <p:tags r:id="rId6"/>
            </p:custDataLst>
          </p:nvPr>
        </p:nvSpPr>
        <p:spPr>
          <a:xfrm>
            <a:off x="5248275" y="3857625"/>
            <a:ext cx="2230438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糖分子扩散到水中去了</a:t>
            </a:r>
          </a:p>
        </p:txBody>
      </p:sp>
      <p:sp>
        <p:nvSpPr>
          <p:cNvPr id="12320" name="文本框 8"/>
          <p:cNvSpPr txBox="1"/>
          <p:nvPr>
            <p:custDataLst>
              <p:tags r:id="rId7"/>
            </p:custDataLst>
          </p:nvPr>
        </p:nvSpPr>
        <p:spPr>
          <a:xfrm>
            <a:off x="7610475" y="3857625"/>
            <a:ext cx="2374900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部分煤炭分子钻进了石灰墙中</a:t>
            </a:r>
          </a:p>
        </p:txBody>
      </p:sp>
      <p:sp>
        <p:nvSpPr>
          <p:cNvPr id="12321" name="文本框 9"/>
          <p:cNvSpPr txBox="1"/>
          <p:nvPr>
            <p:custDataLst>
              <p:tags r:id="rId8"/>
            </p:custDataLst>
          </p:nvPr>
        </p:nvSpPr>
        <p:spPr>
          <a:xfrm>
            <a:off x="3357563" y="5268913"/>
            <a:ext cx="615791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一切物质的分子都在不停地做无规则的运动</a:t>
            </a:r>
          </a:p>
        </p:txBody>
      </p:sp>
      <p:sp>
        <p:nvSpPr>
          <p:cNvPr id="32801" name="文本框 4103"/>
          <p:cNvSpPr txBox="1"/>
          <p:nvPr>
            <p:custDataLst>
              <p:tags r:id="rId9"/>
            </p:custDataLst>
          </p:nvPr>
        </p:nvSpPr>
        <p:spPr>
          <a:xfrm>
            <a:off x="191453" y="33274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" grpId="0"/>
      <p:bldP spid="12319" grpId="0"/>
      <p:bldP spid="12320" grpId="0"/>
      <p:bldP spid="123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49143" y="1486534"/>
            <a:ext cx="8093707" cy="129159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不同物质互相接触时，都会发生彼此进入对方的现象。物理学上把这种现象叫做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扩散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</a:p>
        </p:txBody>
      </p:sp>
      <p:grpSp>
        <p:nvGrpSpPr>
          <p:cNvPr id="36866" name="组合 3"/>
          <p:cNvGrpSpPr/>
          <p:nvPr>
            <p:custDataLst>
              <p:tags r:id="rId2"/>
            </p:custDataLst>
          </p:nvPr>
        </p:nvGrpSpPr>
        <p:grpSpPr>
          <a:xfrm>
            <a:off x="1898650" y="790575"/>
            <a:ext cx="1714500" cy="500063"/>
            <a:chOff x="1076" y="1998"/>
            <a:chExt cx="2699" cy="788"/>
          </a:xfrm>
        </p:grpSpPr>
        <p:sp>
          <p:nvSpPr>
            <p:cNvPr id="5" name="流程图: 文档 4"/>
            <p:cNvSpPr/>
            <p:nvPr>
              <p:custDataLst>
                <p:tags r:id="rId5"/>
              </p:custDataLst>
            </p:nvPr>
          </p:nvSpPr>
          <p:spPr>
            <a:xfrm>
              <a:off x="1076" y="2071"/>
              <a:ext cx="2632" cy="715"/>
            </a:xfrm>
            <a:prstGeom prst="flowChartDocumen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文本框 4101"/>
            <p:cNvSpPr txBox="1"/>
            <p:nvPr>
              <p:custDataLst>
                <p:tags r:id="rId6"/>
              </p:custDataLst>
            </p:nvPr>
          </p:nvSpPr>
          <p:spPr>
            <a:xfrm>
              <a:off x="1076" y="1998"/>
              <a:ext cx="2699" cy="7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300" b="1" i="0" u="none" strike="noStrike" kern="1200" cap="none" spc="0" normalizeH="0" baseline="0" noProof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宋体" panose="02010600030101010101" pitchFamily="2" charset="-122"/>
                  <a:ea typeface="幼圆" panose="02010509060101010101" pitchFamily="49" charset="-122"/>
                  <a:cs typeface="+mn-cs"/>
                </a:rPr>
                <a:t>归纳与小结</a:t>
              </a:r>
            </a:p>
          </p:txBody>
        </p:sp>
      </p:grp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049463" y="3032125"/>
            <a:ext cx="7940675" cy="25920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defTabSz="457200" eaLnBrk="0" hangingPunct="0">
              <a:lnSpc>
                <a:spcPct val="125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一切气体、液体和固体之间都能发生扩散现象。</a:t>
            </a:r>
            <a:endParaRPr lang="zh-CN" altLang="en-US" sz="26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457200" eaLnBrk="0" hangingPunct="0">
              <a:lnSpc>
                <a:spcPct val="125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一般地，固体间扩散最慢，液体次之，气体最快。</a:t>
            </a:r>
            <a:endParaRPr lang="zh-CN" altLang="en-US" sz="26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457200" eaLnBrk="0" hangingPunct="0">
              <a:lnSpc>
                <a:spcPct val="125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扩散现象表明：</a:t>
            </a:r>
          </a:p>
          <a:p>
            <a:pPr defTabSz="457200" eaLnBrk="0" hangingPunct="0">
              <a:lnSpc>
                <a:spcPct val="125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a.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一切物质的分子都在不停地做无规则运动</a:t>
            </a:r>
          </a:p>
          <a:p>
            <a:pPr defTabSz="457200" eaLnBrk="0" hangingPunct="0">
              <a:lnSpc>
                <a:spcPct val="125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b.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分子间存在间隙</a:t>
            </a:r>
            <a:endParaRPr lang="zh-CN" altLang="en-US" sz="2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870" name="文本框 4103"/>
          <p:cNvSpPr txBox="1"/>
          <p:nvPr>
            <p:custDataLst>
              <p:tags r:id="rId4"/>
            </p:custDataLst>
          </p:nvPr>
        </p:nvSpPr>
        <p:spPr>
          <a:xfrm>
            <a:off x="19145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>
            <p:custDataLst>
              <p:tags r:id="rId1"/>
            </p:custDataLst>
          </p:nvPr>
        </p:nvGrpSpPr>
        <p:grpSpPr>
          <a:xfrm>
            <a:off x="5580063" y="1501775"/>
            <a:ext cx="4468812" cy="3185160"/>
            <a:chOff x="5966" y="3410"/>
            <a:chExt cx="7036" cy="5015"/>
          </a:xfrm>
        </p:grpSpPr>
        <p:pic>
          <p:nvPicPr>
            <p:cNvPr id="37890" name="图片 22" descr="学科网(www.zxxk.com)--教育资源门户，提供试卷、教案、课件、论文、素材及各类教学资源下载，还有大量而丰富的教学相关资讯！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>
              <a:lum bright="17999" contrast="35999"/>
            </a:blip>
            <a:srcRect t="3099"/>
            <a:stretch>
              <a:fillRect/>
            </a:stretch>
          </p:blipFill>
          <p:spPr>
            <a:xfrm>
              <a:off x="5967" y="3410"/>
              <a:ext cx="7035" cy="41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891" name="Rectangle 9"/>
            <p:cNvSpPr/>
            <p:nvPr>
              <p:custDataLst>
                <p:tags r:id="rId7"/>
              </p:custDataLst>
            </p:nvPr>
          </p:nvSpPr>
          <p:spPr>
            <a:xfrm>
              <a:off x="5966" y="7700"/>
              <a:ext cx="703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lstStyle/>
            <a:p>
              <a:pPr indent="596900"/>
              <a:r>
                <a:rPr lang="zh-CN" altLang="zh-CN" sz="24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冷水杯</a:t>
              </a:r>
              <a:r>
                <a:rPr lang="zh-CN" altLang="en-US" sz="24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  热水杯</a:t>
              </a:r>
            </a:p>
          </p:txBody>
        </p:sp>
      </p:grpSp>
      <p:sp>
        <p:nvSpPr>
          <p:cNvPr id="37892" name="文本框 3"/>
          <p:cNvSpPr txBox="1"/>
          <p:nvPr>
            <p:custDataLst>
              <p:tags r:id="rId2"/>
            </p:custDataLst>
          </p:nvPr>
        </p:nvSpPr>
        <p:spPr>
          <a:xfrm>
            <a:off x="3505200" y="585788"/>
            <a:ext cx="5330825" cy="7226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8000"/>
              </a:lnSpc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  <a:r>
              <a:rPr lang="en-US" altLang="zh-CN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观察温度对分子运动的影响</a:t>
            </a:r>
          </a:p>
        </p:txBody>
      </p:sp>
      <p:sp>
        <p:nvSpPr>
          <p:cNvPr id="14341" name="文本框 1"/>
          <p:cNvSpPr txBox="1"/>
          <p:nvPr>
            <p:custDataLst>
              <p:tags r:id="rId3"/>
            </p:custDataLst>
          </p:nvPr>
        </p:nvSpPr>
        <p:spPr>
          <a:xfrm>
            <a:off x="2136775" y="4686300"/>
            <a:ext cx="7918450" cy="1641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分子运动的快慢与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温度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有关。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温度越高，分子的无规则运动越快；温度越低，分子运动越慢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。大量分子的无规则运动，叫做分子的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热运动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4342" name="文本框 4"/>
          <p:cNvSpPr txBox="1"/>
          <p:nvPr>
            <p:custDataLst>
              <p:tags r:id="rId4"/>
            </p:custDataLst>
          </p:nvPr>
        </p:nvSpPr>
        <p:spPr>
          <a:xfrm>
            <a:off x="2192338" y="1919288"/>
            <a:ext cx="2687637" cy="23069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如图，在分别盛有冷水和温水的杯中，各滴入一滴墨水，观察现象。</a:t>
            </a:r>
          </a:p>
        </p:txBody>
      </p:sp>
      <p:sp>
        <p:nvSpPr>
          <p:cNvPr id="37895" name="文本框 4103"/>
          <p:cNvSpPr txBox="1"/>
          <p:nvPr>
            <p:custDataLst>
              <p:tags r:id="rId5"/>
            </p:custDataLst>
          </p:nvPr>
        </p:nvSpPr>
        <p:spPr>
          <a:xfrm>
            <a:off x="19145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4103"/>
          <p:cNvSpPr txBox="1"/>
          <p:nvPr>
            <p:custDataLst>
              <p:tags r:id="rId1"/>
            </p:custDataLst>
          </p:nvPr>
        </p:nvSpPr>
        <p:spPr>
          <a:xfrm>
            <a:off x="19145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38914" name="文本框 3"/>
          <p:cNvSpPr txBox="1"/>
          <p:nvPr>
            <p:custDataLst>
              <p:tags r:id="rId2"/>
            </p:custDataLst>
          </p:nvPr>
        </p:nvSpPr>
        <p:spPr>
          <a:xfrm>
            <a:off x="4278313" y="723900"/>
            <a:ext cx="3635375" cy="7226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8000"/>
              </a:lnSpc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  <a:r>
              <a:rPr lang="en-US" altLang="zh-CN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分子间有间隙</a:t>
            </a:r>
            <a:endParaRPr lang="zh-CN" altLang="en-US" sz="260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5363" name="文本框 1"/>
          <p:cNvSpPr txBox="1"/>
          <p:nvPr>
            <p:custDataLst>
              <p:tags r:id="rId3"/>
            </p:custDataLst>
          </p:nvPr>
        </p:nvSpPr>
        <p:spPr>
          <a:xfrm>
            <a:off x="1974850" y="2168525"/>
            <a:ext cx="3865563" cy="34150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当水与酒精混合时，总体积比预计的要小。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虽然肉眼不能直接看到物质内的分子，但上述实验表明：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分子之间确实存在着空隙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6163628" y="2168525"/>
            <a:ext cx="3866197" cy="3502978"/>
            <a:chOff x="7307" y="3415"/>
            <a:chExt cx="6087" cy="5517"/>
          </a:xfrm>
        </p:grpSpPr>
        <p:grpSp>
          <p:nvGrpSpPr>
            <p:cNvPr id="38917" name="组合 6"/>
            <p:cNvGrpSpPr/>
            <p:nvPr>
              <p:custDataLst>
                <p:tags r:id="rId5"/>
              </p:custDataLst>
            </p:nvPr>
          </p:nvGrpSpPr>
          <p:grpSpPr>
            <a:xfrm>
              <a:off x="7307" y="3415"/>
              <a:ext cx="6087" cy="5517"/>
              <a:chOff x="6728" y="3703"/>
              <a:chExt cx="6088" cy="5518"/>
            </a:xfrm>
          </p:grpSpPr>
          <p:pic>
            <p:nvPicPr>
              <p:cNvPr id="10" name="图片 9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0"/>
              <a:stretch>
                <a:fillRect/>
              </a:stretch>
            </p:blipFill>
            <p:spPr>
              <a:xfrm>
                <a:off x="6729" y="3703"/>
                <a:ext cx="6085" cy="551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3" name="矩形 2"/>
              <p:cNvSpPr/>
              <p:nvPr>
                <p:custDataLst>
                  <p:tags r:id="rId8"/>
                </p:custDataLst>
              </p:nvPr>
            </p:nvSpPr>
            <p:spPr>
              <a:xfrm>
                <a:off x="8109" y="6421"/>
                <a:ext cx="2152" cy="1020"/>
              </a:xfrm>
              <a:prstGeom prst="rect">
                <a:avLst/>
              </a:prstGeom>
              <a:solidFill>
                <a:srgbClr val="F7F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8920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7607" y="6427"/>
              <a:ext cx="323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水和酒精混合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IwMWFkZjA2MzZjMzdlMjQ1ZjNiMWY2MTM0NWU4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  <p:tag name="KSO_WM_DIAGRAM_VIRTUALLY_FRAME" val="{&quot;height&quot;:377.45236220472447,&quot;left&quot;:394.9966929133858,&quot;top&quot;:138.0355118110236,&quot;width&quot;:404.24787401574815}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  <p:tag name="KSO_WM_DIAGRAM_VIRTUALLY_FRAME" val="{&quot;height&quot;:281.5,&quot;left&quot;:27.7,&quot;top&quot;:189.5,&quot;width&quot;:664.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  <p:tag name="KSO_WM_DIAGRAM_VIRTUALLY_FRAME" val="{&quot;height&quot;:281.5,&quot;left&quot;:27.7,&quot;top&quot;:189.5,&quot;width&quot;:664.2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  <p:tag name="KSO_WM_DIAGRAM_VIRTUALLY_FRAME" val="{&quot;height&quot;:281.5,&quot;left&quot;:27.7,&quot;top&quot;:189.5,&quot;width&quot;:664.2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  <p:tag name="KSO_WM_DIAGRAM_VIRTUALLY_FRAME" val="{&quot;height&quot;:281.5,&quot;left&quot;:27.7,&quot;top&quot;:189.5,&quot;width&quot;:664.2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  <p:tag name="KSO_WM_DIAGRAM_VIRTUALLY_FRAME" val="{&quot;height&quot;:281.5,&quot;left&quot;:27.7,&quot;top&quot;:189.5,&quot;width&quot;:664.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  <p:tag name="KSO_WM_DIAGRAM_VIRTUALLY_FRAME" val="{&quot;height&quot;:281.5,&quot;left&quot;:27.7,&quot;top&quot;:189.5,&quot;width&quot;:664.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  <p:tag name="KSO_WM_DIAGRAM_VIRTUALLY_FRAME" val="{&quot;height&quot;:281.5,&quot;left&quot;:27.7,&quot;top&quot;:189.5,&quot;width&quot;:664.2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  <p:tag name="KSO_WM_DIAGRAM_VIRTUALLY_FRAME" val="{&quot;height&quot;:281.5,&quot;left&quot;:27.7,&quot;top&quot;:189.5,&quot;width&quot;:664.2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  <p:tag name="KSO_WM_DIAGRAM_VIRTUALLY_FRAME" val="{&quot;height&quot;:281.5,&quot;left&quot;:27.7,&quot;top&quot;:189.5,&quot;width&quot;:664.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  <p:tag name="KSO_WM_DIAGRAM_VIRTUALLY_FRAME" val="{&quot;height&quot;:281.5,&quot;left&quot;:27.7,&quot;top&quot;:189.5,&quot;width&quot;:664.2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  <p:tag name="KSO_WM_DIAGRAM_VIRTUALLY_FRAME" val="{&quot;height&quot;:281.5,&quot;left&quot;:27.7,&quot;top&quot;:189.5,&quot;width&quot;:664.2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  <p:tag name="KSO_WM_DIAGRAM_VIRTUALLY_FRAME" val="{&quot;height&quot;:281.5,&quot;left&quot;:27.7,&quot;top&quot;:189.5,&quot;width&quot;:664.2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  <p:tag name="KSO_WM_DIAGRAM_VIRTUALLY_FRAME" val="{&quot;height&quot;:281.5,&quot;left&quot;:27.7,&quot;top&quot;:189.5,&quot;width&quot;:664.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  <p:tag name="KSO_WM_DIAGRAM_VIRTUALLY_FRAME" val="{&quot;height&quot;:281.5,&quot;left&quot;:27.7,&quot;top&quot;:189.5,&quot;width&quot;:664.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  <p:tag name="KSO_WM_DIAGRAM_VIRTUALLY_FRAME" val="{&quot;height&quot;:281.5,&quot;left&quot;:27.7,&quot;top&quot;:189.5,&quot;width&quot;:664.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  <p:tag name="KSO_WM_DIAGRAM_VIRTUALLY_FRAME" val="{&quot;height&quot;:281.5,&quot;left&quot;:27.7,&quot;top&quot;:189.5,&quot;width&quot;:664.2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  <p:tag name="KSO_WM_DIAGRAM_VIRTUALLY_FRAME" val="{&quot;height&quot;:281.5,&quot;left&quot;:27.7,&quot;top&quot;:189.5,&quot;width&quot;:664.2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  <p:tag name="KSO_WM_DIAGRAM_VIRTUALLY_FRAME" val="{&quot;height&quot;:281.5,&quot;left&quot;:27.7,&quot;top&quot;:189.5,&quot;width&quot;:664.2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  <p:tag name="KSO_WM_DIAGRAM_VIRTUALLY_FRAME" val="{&quot;height&quot;:281.5,&quot;left&quot;:27.7,&quot;top&quot;:189.5,&quot;width&quot;:664.2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  <p:tag name="KSO_WM_DIAGRAM_VIRTUALLY_FRAME" val="{&quot;height&quot;:281.5,&quot;left&quot;:27.7,&quot;top&quot;:189.5,&quot;width&quot;:664.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  <p:tag name="KSO_WM_DIAGRAM_VIRTUALLY_FRAME" val="{&quot;height&quot;:281.5,&quot;left&quot;:27.7,&quot;top&quot;:189.5,&quot;width&quot;:664.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  <p:tag name="KSO_WM_DIAGRAM_VIRTUALLY_FRAME" val="{&quot;height&quot;:281.5,&quot;left&quot;:27.7,&quot;top&quot;:189.5,&quot;width&quot;:664.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  <p:tag name="KSO_WM_DIAGRAM_VIRTUALLY_FRAME" val="{&quot;height&quot;:281.5,&quot;left&quot;:27.7,&quot;top&quot;:189.5,&quot;width&quot;:664.2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  <p:tag name="KSO_WM_DIAGRAM_VIRTUALLY_FRAME" val="{&quot;height&quot;:281.5,&quot;left&quot;:27.7,&quot;top&quot;:189.5,&quot;width&quot;:664.2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  <p:tag name="KSO_WM_DIAGRAM_VIRTUALLY_FRAME" val="{&quot;height&quot;:281.5,&quot;left&quot;:27.7,&quot;top&quot;:189.5,&quot;width&quot;:664.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  <p:tag name="KSO_WM_DIAGRAM_VIRTUALLY_FRAME" val="{&quot;height&quot;:281.5,&quot;left&quot;:27.7,&quot;top&quot;:189.5,&quot;width&quot;:664.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  <p:tag name="KSO_WM_DIAGRAM_VIRTUALLY_FRAME" val="{&quot;height&quot;:281.5,&quot;left&quot;:27.7,&quot;top&quot;:189.5,&quot;width&quot;:664.2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  <p:tag name="KSO_WM_DIAGRAM_VIRTUALLY_FRAME" val="{&quot;height&quot;:281.5,&quot;left&quot;:27.7,&quot;top&quot;:189.5,&quot;width&quot;:664.2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  <p:tag name="KSO_WM_DIAGRAM_VIRTUALLY_FRAME" val="{&quot;height&quot;:281.5,&quot;left&quot;:27.7,&quot;top&quot;:189.5,&quot;width&quot;:664.2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  <p:tag name="KSO_WM_DIAGRAM_VIRTUALLY_FRAME" val="{&quot;height&quot;:281.5,&quot;left&quot;:27.7,&quot;top&quot;:189.5,&quot;width&quot;:664.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  <p:tag name="KSO_WM_DIAGRAM_VIRTUALLY_FRAME" val="{&quot;height&quot;:281.5,&quot;left&quot;:27.7,&quot;top&quot;:189.5,&quot;width&quot;:664.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  <p:tag name="KSO_WM_DIAGRAM_VIRTUALLY_FRAME" val="{&quot;height&quot;:281.5,&quot;left&quot;:27.7,&quot;top&quot;:189.5,&quot;width&quot;:664.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heme/theme1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2623</Words>
  <Application>Microsoft Office PowerPoint</Application>
  <PresentationFormat>宽屏</PresentationFormat>
  <Paragraphs>275</Paragraphs>
  <Slides>34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7" baseType="lpstr">
      <vt:lpstr>方正粗黑宋简体</vt:lpstr>
      <vt:lpstr>黑体</vt:lpstr>
      <vt:lpstr>楷体</vt:lpstr>
      <vt:lpstr>思源宋体 CN</vt:lpstr>
      <vt:lpstr>SimSun</vt:lpstr>
      <vt:lpstr>SimSun</vt:lpstr>
      <vt:lpstr>微软雅黑</vt:lpstr>
      <vt:lpstr>Arial</vt:lpstr>
      <vt:lpstr>Calibri</vt:lpstr>
      <vt:lpstr>Times New Roman</vt:lpstr>
      <vt:lpstr>Wingdings</vt:lpstr>
      <vt:lpstr>2_自定义设计方案</vt:lpstr>
      <vt:lpstr>6_自定义设计方案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2025-04-08T07:43:20Z</cp:lastPrinted>
  <dcterms:created xsi:type="dcterms:W3CDTF">2025-04-08T07:43:20Z</dcterms:created>
  <dcterms:modified xsi:type="dcterms:W3CDTF">2025-04-22T14:17:36Z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