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559" r:id="rId4"/>
    <p:sldId id="560" r:id="rId5"/>
    <p:sldId id="561" r:id="rId6"/>
    <p:sldId id="562" r:id="rId7"/>
    <p:sldId id="568" r:id="rId8"/>
    <p:sldId id="569" r:id="rId9"/>
    <p:sldId id="563" r:id="rId10"/>
    <p:sldId id="570" r:id="rId11"/>
    <p:sldId id="576" r:id="rId12"/>
    <p:sldId id="573" r:id="rId13"/>
    <p:sldId id="574" r:id="rId14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16"/>
    </p:embeddedFont>
    <p:embeddedFont>
      <p:font typeface="Calibri" panose="020F0502020204030204" charset="0"/>
      <p:regular r:id="rId17"/>
      <p:bold r:id="rId18"/>
      <p:italic r:id="rId19"/>
      <p:boldItalic r:id="rId20"/>
    </p:embeddedFont>
  </p:embeddedFontLst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5062" autoAdjust="0"/>
  </p:normalViewPr>
  <p:slideViewPr>
    <p:cSldViewPr showGuides="1">
      <p:cViewPr varScale="1">
        <p:scale>
          <a:sx n="140" d="100"/>
          <a:sy n="140" d="100"/>
        </p:scale>
        <p:origin x="-90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tags" Target="tags/tag38.xml" /><Relationship Id="rId16" Type="http://schemas.openxmlformats.org/officeDocument/2006/relationships/font" Target="fonts/font1.fntdata" /><Relationship Id="rId17" Type="http://schemas.openxmlformats.org/officeDocument/2006/relationships/font" Target="fonts/font2.fntdata" /><Relationship Id="rId18" Type="http://schemas.openxmlformats.org/officeDocument/2006/relationships/font" Target="fonts/font3.fntdata" /><Relationship Id="rId19" Type="http://schemas.openxmlformats.org/officeDocument/2006/relationships/font" Target="fonts/font4.fntdata" /><Relationship Id="rId2" Type="http://schemas.openxmlformats.org/officeDocument/2006/relationships/notesMaster" Target="notesMasters/notesMaster1.xml" /><Relationship Id="rId20" Type="http://schemas.openxmlformats.org/officeDocument/2006/relationships/font" Target="fonts/font5.fntdata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18006E18-4BEF-4595-B3B6-2ABF2F04905E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395A52D7-8F67-41F0-A534-CB8A9A4DB925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tags" Target="../tags/tag37.xml" /><Relationship Id="rId5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.xml" /><Relationship Id="rId2" Type="http://schemas.openxmlformats.org/officeDocument/2006/relationships/tags" Target="../tags/tag3.xml" /><Relationship Id="rId3" Type="http://schemas.openxmlformats.org/officeDocument/2006/relationships/tags" Target="../tags/tag4.xml" /><Relationship Id="rId4" Type="http://schemas.openxmlformats.org/officeDocument/2006/relationships/tags" Target="../tags/tag5.xml" /><Relationship Id="rId5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.xml" /><Relationship Id="rId2" Type="http://schemas.openxmlformats.org/officeDocument/2006/relationships/tags" Target="../tags/tag11.xml" /><Relationship Id="rId3" Type="http://schemas.openxmlformats.org/officeDocument/2006/relationships/tags" Target="../tags/tag12.xml" /><Relationship Id="rId4" Type="http://schemas.openxmlformats.org/officeDocument/2006/relationships/tags" Target="../tags/tag13.xml" /><Relationship Id="rId5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.xml" /><Relationship Id="rId2" Type="http://schemas.openxmlformats.org/officeDocument/2006/relationships/tags" Target="../tags/tag15.xml" /><Relationship Id="rId3" Type="http://schemas.openxmlformats.org/officeDocument/2006/relationships/tags" Target="../tags/tag16.xml" /><Relationship Id="rId4" Type="http://schemas.openxmlformats.org/officeDocument/2006/relationships/tags" Target="../tags/tag17.xml" /><Relationship Id="rId5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.xml" /><Relationship Id="rId2" Type="http://schemas.openxmlformats.org/officeDocument/2006/relationships/tags" Target="../tags/tag19.xml" /><Relationship Id="rId3" Type="http://schemas.openxmlformats.org/officeDocument/2006/relationships/tags" Target="../tags/tag20.xml" /><Relationship Id="rId4" Type="http://schemas.openxmlformats.org/officeDocument/2006/relationships/tags" Target="../tags/tag21.xml" /><Relationship Id="rId5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回顾复习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回顾复习</a:t>
            </a:r>
            <a:endParaRPr lang="zh-CN" altLang="en-US" sz="2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rcRect t="17556" b="14741"/>
          <a:stretch>
            <a:fillRect/>
          </a:stretch>
        </p:blipFill>
        <p:spPr>
          <a:xfrm>
            <a:off x="565150" y="249649"/>
            <a:ext cx="8013065" cy="4698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lum contrast="-12000"/>
          </a:blip>
          <a:srcRect t="40148" b="36667"/>
          <a:stretch>
            <a:fillRect/>
          </a:stretch>
        </p:blipFill>
        <p:spPr>
          <a:xfrm>
            <a:off x="2048828" y="915034"/>
            <a:ext cx="5046344" cy="86462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347546" y="99956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0" smtClean="0"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32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  <a:endParaRPr lang="zh-CN" altLang="en-US" sz="2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思维导图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思维导图</a:t>
            </a:r>
            <a:endParaRPr lang="zh-CN" altLang="en-US" sz="2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学生活动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学生活动</a:t>
            </a:r>
            <a:endParaRPr lang="zh-CN" altLang="en-US" sz="2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课堂例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课堂例题</a:t>
            </a:r>
            <a:endParaRPr lang="zh-CN" altLang="en-US" sz="2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新课教学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新课教学</a:t>
            </a:r>
            <a:endParaRPr lang="zh-CN" altLang="en-US" sz="2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导入新课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  <a:endParaRPr lang="zh-CN" altLang="en-US" sz="2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当堂训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当堂训练</a:t>
            </a:r>
            <a:endParaRPr lang="zh-CN" altLang="en-US" sz="2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3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hyperlink" Target="../../yz/&#26700;&#38754;/&#22768;&#30340;&#21033;&#29992;/&#38647;&#22768;.mp3" TargetMode="Ex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hyperlink" Target="../../yz/&#26700;&#38754;/&#22768;&#30340;&#21033;&#29992;/&#38647;&#22768;.mp3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jpeg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hyperlink" Target="../../yz/&#26700;&#38754;/&#22768;&#30340;&#21033;&#29992;/&#38647;&#22768;.mp3" TargetMode="External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Relationship Id="rId6" Type="http://schemas.openxmlformats.org/officeDocument/2006/relationships/image" Target="../media/image1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4.jpeg" /><Relationship Id="rId3" Type="http://schemas.openxmlformats.org/officeDocument/2006/relationships/hyperlink" Target="../../yz/&#26700;&#38754;/&#22768;&#30340;&#21033;&#29992;/&#38647;&#22768;.mp3" TargetMode="External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7.jpeg" /><Relationship Id="rId3" Type="http://schemas.openxmlformats.org/officeDocument/2006/relationships/hyperlink" Target="../../yz/&#26700;&#38754;/&#22768;&#30340;&#21033;&#29992;/&#38647;&#22768;.mp3" TargetMode="External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1043608" y="1491630"/>
            <a:ext cx="75152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smtClean="0">
                <a:latin typeface="+mj-ea"/>
                <a:ea typeface="+mj-ea"/>
              </a:rPr>
              <a:t>第</a:t>
            </a:r>
            <a:r>
              <a:rPr lang="en-US" altLang="zh-CN" sz="4800" smtClean="0">
                <a:latin typeface="+mj-ea"/>
                <a:ea typeface="+mj-ea"/>
              </a:rPr>
              <a:t>3</a:t>
            </a:r>
            <a:r>
              <a:rPr lang="zh-CN" altLang="en-US" sz="4800" smtClean="0">
                <a:latin typeface="+mj-ea"/>
                <a:ea typeface="+mj-ea"/>
              </a:rPr>
              <a:t>章 声的世界</a:t>
            </a:r>
            <a:endParaRPr lang="en-US" altLang="zh-CN" sz="4800">
              <a:latin typeface="+mj-ea"/>
              <a:ea typeface="+mj-ea"/>
            </a:endParaRPr>
          </a:p>
          <a:p>
            <a:pPr algn="ctr"/>
            <a:endParaRPr lang="en-US" altLang="zh-CN" sz="4000">
              <a:latin typeface="+mj-ea"/>
              <a:ea typeface="+mj-ea"/>
            </a:endParaRPr>
          </a:p>
          <a:p>
            <a:pPr algn="ctr"/>
            <a:r>
              <a:rPr lang="zh-CN" altLang="en-US" sz="4400" smtClean="0">
                <a:solidFill>
                  <a:srgbClr val="FF0000"/>
                </a:solidFill>
                <a:latin typeface="+mj-ea"/>
                <a:ea typeface="+mj-ea"/>
              </a:rPr>
              <a:t>第</a:t>
            </a:r>
            <a:r>
              <a:rPr lang="en-US" altLang="zh-CN" sz="4400" smtClean="0">
                <a:solidFill>
                  <a:srgbClr val="FF0000"/>
                </a:solidFill>
                <a:latin typeface="+mj-ea"/>
                <a:ea typeface="+mj-ea"/>
              </a:rPr>
              <a:t>5</a:t>
            </a:r>
            <a:r>
              <a:rPr lang="zh-CN" altLang="en-US" sz="4400" smtClean="0">
                <a:solidFill>
                  <a:srgbClr val="FF0000"/>
                </a:solidFill>
                <a:latin typeface="+mj-ea"/>
                <a:ea typeface="+mj-ea"/>
              </a:rPr>
              <a:t>节 跨学科实践：中国乐器</a:t>
            </a:r>
            <a:endParaRPr lang="en-US" altLang="zh-CN" sz="440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230" name="文本框 8229" title=""/>
          <p:cNvSpPr txBox="1"/>
          <p:nvPr/>
        </p:nvSpPr>
        <p:spPr>
          <a:xfrm>
            <a:off x="1043608" y="1131590"/>
            <a:ext cx="225996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自制小乐器</a:t>
            </a:r>
            <a:endParaRPr 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 title="">
            <a:hlinkClick r:id="rId2"/>
          </p:cNvPr>
          <p:cNvSpPr txBox="1"/>
          <p:nvPr/>
        </p:nvSpPr>
        <p:spPr>
          <a:xfrm>
            <a:off x="867347" y="1865818"/>
            <a:ext cx="7920880" cy="267765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音乐的旋律由音阶构成，音阶是由从低到高或从高到低的不同音调的音组成的。所以，实用的乐器需要能发出多个音调的音。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控制乐器音调变化是设计和演奏乐器的关键。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899592" y="1235028"/>
            <a:ext cx="334073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自制乐器设计图</a:t>
            </a:r>
            <a:endParaRPr 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 title="">
            <a:hlinkClick r:id="rId2"/>
          </p:cNvPr>
          <p:cNvSpPr txBox="1"/>
          <p:nvPr/>
        </p:nvSpPr>
        <p:spPr>
          <a:xfrm>
            <a:off x="2195736" y="2467824"/>
            <a:ext cx="4650963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注意控制变量法的应用。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extBox 4" title=""/>
          <p:cNvSpPr txBox="1">
            <a:spLocks noChangeArrowheads="1"/>
          </p:cNvSpPr>
          <p:nvPr/>
        </p:nvSpPr>
        <p:spPr bwMode="auto">
          <a:xfrm>
            <a:off x="899592" y="1350924"/>
            <a:ext cx="777686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认识部分中国民族乐器。</a:t>
            </a:r>
            <a:endParaRPr lang="zh-CN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通过自制小乐器，提高动手动脑能力。</a:t>
            </a:r>
            <a:endParaRPr lang="zh-CN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zh-C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弘扬传统文化，培养学生的爱国情感。</a:t>
            </a:r>
            <a:endParaRPr lang="zh-CN" altLang="zh-CN" sz="32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TextBox 10" title=""/>
          <p:cNvSpPr txBox="1"/>
          <p:nvPr/>
        </p:nvSpPr>
        <p:spPr>
          <a:xfrm>
            <a:off x="5220072" y="1172513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smtClean="0"/>
              <a:t>      </a:t>
            </a:r>
            <a:r>
              <a:rPr lang="zh-CN" altLang="en-US" sz="2400" smtClean="0"/>
              <a:t>在远古时期，人们以渔猎为生，劳动之后敲击着石头，装扮成各种野兽的形象跳舞娱乐。这种敲击的石头就被逐渐演变为后来的打击乐器</a:t>
            </a:r>
            <a:r>
              <a:rPr lang="en-US" altLang="zh-CN" sz="2400" smtClean="0"/>
              <a:t>——</a:t>
            </a:r>
            <a:r>
              <a:rPr lang="zh-CN" altLang="en-US" sz="2400" smtClean="0"/>
              <a:t>磬。</a:t>
            </a:r>
            <a:endParaRPr lang="zh-CN" altLang="en-US" sz="2400" smtClean="0">
              <a:sym typeface="+mn-ea"/>
            </a:endParaRPr>
          </a:p>
        </p:txBody>
      </p:sp>
      <p:pic>
        <p:nvPicPr>
          <p:cNvPr id="2" name="图片 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" y="1226820"/>
            <a:ext cx="4585970" cy="3057525"/>
          </a:xfrm>
          <a:prstGeom prst="rect">
            <a:avLst/>
          </a:prstGeom>
        </p:spPr>
      </p:pic>
      <p:sp>
        <p:nvSpPr>
          <p:cNvPr id="4" name="文本框 3" title=""/>
          <p:cNvSpPr txBox="1"/>
          <p:nvPr/>
        </p:nvSpPr>
        <p:spPr>
          <a:xfrm>
            <a:off x="1259632" y="4314749"/>
            <a:ext cx="383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ym typeface="+mn-ea"/>
              </a:rPr>
              <a:t>磬是石质的打击乐器</a:t>
            </a:r>
            <a:endParaRPr lang="zh-CN" altLang="en-US" sz="2800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4" title=""/>
          <p:cNvSpPr txBox="1">
            <a:spLocks noChangeArrowheads="1"/>
          </p:cNvSpPr>
          <p:nvPr/>
        </p:nvSpPr>
        <p:spPr bwMode="auto">
          <a:xfrm>
            <a:off x="910474" y="915566"/>
            <a:ext cx="4231640" cy="65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mtClean="0">
                <a:solidFill>
                  <a:srgbClr val="FF0000"/>
                </a:solidFill>
              </a:rPr>
              <a:t>部分考古发现的中国乐器</a:t>
            </a:r>
            <a:endParaRPr lang="zh-CN" altLang="en-US" sz="2800" b="1" smtClean="0">
              <a:solidFill>
                <a:srgbClr val="FF0000"/>
              </a:solidFill>
            </a:endParaRPr>
          </a:p>
        </p:txBody>
      </p:sp>
      <p:pic>
        <p:nvPicPr>
          <p:cNvPr id="3" name="图片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70554"/>
            <a:ext cx="3234055" cy="2425065"/>
          </a:xfrm>
          <a:prstGeom prst="rect">
            <a:avLst/>
          </a:prstGeom>
        </p:spPr>
      </p:pic>
      <p:sp>
        <p:nvSpPr>
          <p:cNvPr id="4" name="TextBox 4" title=""/>
          <p:cNvSpPr txBox="1">
            <a:spLocks noChangeArrowheads="1"/>
          </p:cNvSpPr>
          <p:nvPr/>
        </p:nvSpPr>
        <p:spPr bwMode="auto">
          <a:xfrm>
            <a:off x="771193" y="3911339"/>
            <a:ext cx="4513059" cy="899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zh-CN" altLang="en-US" sz="2600" b="1" smtClean="0">
                <a:solidFill>
                  <a:schemeClr val="tx1"/>
                </a:solidFill>
              </a:rPr>
              <a:t>贾湖骨笛</a:t>
            </a:r>
            <a:endParaRPr lang="zh-CN" altLang="en-US" sz="2600" b="1" smtClean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</a:pPr>
            <a:r>
              <a:rPr lang="zh-CN" altLang="en-US" sz="2600" b="1" smtClean="0">
                <a:solidFill>
                  <a:schemeClr val="tx1"/>
                </a:solidFill>
              </a:rPr>
              <a:t>（世界上最早的吹奏乐器）</a:t>
            </a:r>
            <a:endParaRPr lang="zh-CN" altLang="en-US" sz="2600" b="1" smtClean="0">
              <a:solidFill>
                <a:schemeClr val="tx1"/>
              </a:solidFill>
            </a:endParaRPr>
          </a:p>
        </p:txBody>
      </p:sp>
      <p:pic>
        <p:nvPicPr>
          <p:cNvPr id="5" name="图片 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634343"/>
            <a:ext cx="2095500" cy="2381885"/>
          </a:xfrm>
          <a:prstGeom prst="rect">
            <a:avLst/>
          </a:prstGeom>
        </p:spPr>
      </p:pic>
      <p:sp>
        <p:nvSpPr>
          <p:cNvPr id="6" name="TextBox 4" title=""/>
          <p:cNvSpPr txBox="1">
            <a:spLocks noChangeArrowheads="1"/>
          </p:cNvSpPr>
          <p:nvPr/>
        </p:nvSpPr>
        <p:spPr bwMode="auto">
          <a:xfrm>
            <a:off x="6232187" y="4033776"/>
            <a:ext cx="1655445" cy="65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smtClean="0">
                <a:solidFill>
                  <a:schemeClr val="tx1"/>
                </a:solidFill>
              </a:rPr>
              <a:t>单孔陶埙</a:t>
            </a:r>
            <a:endParaRPr lang="zh-CN" altLang="en-US" sz="2800" b="1" smtClean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506200" y="116840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0" title=""/>
          <p:cNvSpPr txBox="1"/>
          <p:nvPr/>
        </p:nvSpPr>
        <p:spPr>
          <a:xfrm>
            <a:off x="1367659" y="4094177"/>
            <a:ext cx="2326402" cy="65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smtClean="0"/>
              <a:t>崇阳铜鼓</a:t>
            </a:r>
            <a:endParaRPr lang="zh-CN" altLang="en-US" sz="2800" b="1" smtClean="0"/>
          </a:p>
        </p:txBody>
      </p:sp>
      <p:pic>
        <p:nvPicPr>
          <p:cNvPr id="3" name="图片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61" y="1113781"/>
            <a:ext cx="2578100" cy="3041650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707654"/>
            <a:ext cx="4762252" cy="2041714"/>
          </a:xfrm>
          <a:prstGeom prst="rect">
            <a:avLst/>
          </a:prstGeom>
        </p:spPr>
      </p:pic>
      <p:sp>
        <p:nvSpPr>
          <p:cNvPr id="6" name="TextBox 10" title=""/>
          <p:cNvSpPr txBox="1"/>
          <p:nvPr/>
        </p:nvSpPr>
        <p:spPr>
          <a:xfrm>
            <a:off x="5217160" y="4010501"/>
            <a:ext cx="2955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mtClean="0"/>
              <a:t>西汉二十五弦瑟</a:t>
            </a:r>
            <a:endParaRPr lang="zh-CN" altLang="en-US" sz="2800" b="1" smtClean="0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4" title=""/>
          <p:cNvSpPr txBox="1">
            <a:spLocks noChangeArrowheads="1"/>
          </p:cNvSpPr>
          <p:nvPr/>
        </p:nvSpPr>
        <p:spPr bwMode="auto">
          <a:xfrm>
            <a:off x="971600" y="1132205"/>
            <a:ext cx="3413125" cy="65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mtClean="0">
                <a:solidFill>
                  <a:srgbClr val="FF0000"/>
                </a:solidFill>
              </a:rPr>
              <a:t>中国民族乐器的分类</a:t>
            </a:r>
            <a:endParaRPr lang="zh-CN" altLang="en-US" sz="2800" b="1" smtClean="0">
              <a:solidFill>
                <a:srgbClr val="FF0000"/>
              </a:solidFill>
            </a:endParaRPr>
          </a:p>
        </p:txBody>
      </p:sp>
      <p:sp>
        <p:nvSpPr>
          <p:cNvPr id="6" name="TextBox 10" title=""/>
          <p:cNvSpPr txBox="1"/>
          <p:nvPr/>
        </p:nvSpPr>
        <p:spPr>
          <a:xfrm>
            <a:off x="1009390" y="1851670"/>
            <a:ext cx="70910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400" b="1" smtClean="0">
                <a:solidFill>
                  <a:srgbClr val="0070C0"/>
                </a:solidFill>
              </a:rPr>
              <a:t>按演奏方式分为：</a:t>
            </a:r>
            <a:endParaRPr lang="en-US" altLang="zh-CN" sz="2400" b="1" smtClean="0">
              <a:solidFill>
                <a:srgbClr val="0070C0"/>
              </a:solidFill>
            </a:endParaRPr>
          </a:p>
          <a:p>
            <a:pPr>
              <a:lnSpc>
                <a:spcPct val="135000"/>
              </a:lnSpc>
            </a:pPr>
            <a:r>
              <a:rPr lang="zh-CN" altLang="en-US" sz="2400" b="1" smtClean="0"/>
              <a:t>吹管乐器、拉弦乐器、弹拨乐器、打击乐器。</a:t>
            </a:r>
            <a:endParaRPr lang="zh-CN" altLang="en-US" sz="2400" b="1" smtClean="0"/>
          </a:p>
          <a:p>
            <a:pPr>
              <a:lnSpc>
                <a:spcPct val="135000"/>
              </a:lnSpc>
            </a:pPr>
            <a:endParaRPr lang="zh-CN" altLang="en-US" sz="2400" b="1" smtClean="0"/>
          </a:p>
          <a:p>
            <a:pPr>
              <a:lnSpc>
                <a:spcPct val="135000"/>
              </a:lnSpc>
            </a:pPr>
            <a:r>
              <a:rPr lang="zh-CN" altLang="en-US" sz="2400" b="1" smtClean="0">
                <a:solidFill>
                  <a:srgbClr val="0070C0"/>
                </a:solidFill>
              </a:rPr>
              <a:t>按发声原理的不同分为：</a:t>
            </a:r>
            <a:endParaRPr lang="en-US" altLang="zh-CN" sz="2400" b="1" smtClean="0">
              <a:solidFill>
                <a:srgbClr val="0070C0"/>
              </a:solidFill>
            </a:endParaRPr>
          </a:p>
          <a:p>
            <a:pPr>
              <a:lnSpc>
                <a:spcPct val="135000"/>
              </a:lnSpc>
            </a:pPr>
            <a:r>
              <a:rPr lang="zh-CN" altLang="en-US" sz="2400" b="1" smtClean="0"/>
              <a:t>体鸣乐器、膜鸣乐器、气鸣乐器、弦鸣乐器。</a:t>
            </a:r>
            <a:endParaRPr lang="zh-CN" altLang="en-US" sz="2400" b="1" smtClean="0"/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29" name="文本框 38928" title="">
            <a:hlinkClick r:id="rId2"/>
          </p:cNvPr>
          <p:cNvSpPr txBox="1"/>
          <p:nvPr/>
        </p:nvSpPr>
        <p:spPr>
          <a:xfrm>
            <a:off x="602213" y="4138930"/>
            <a:ext cx="1306399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笙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 title=""/>
          <p:cNvPicPr>
            <a:picLocks noChangeAspect="1"/>
          </p:cNvPicPr>
          <p:nvPr/>
        </p:nvPicPr>
        <p:blipFill>
          <a:blip r:embed="rId3"/>
          <a:srcRect l="25940" r="24945" b="5321"/>
          <a:stretch>
            <a:fillRect/>
          </a:stretch>
        </p:blipFill>
        <p:spPr>
          <a:xfrm>
            <a:off x="477520" y="1772285"/>
            <a:ext cx="1127760" cy="2267585"/>
          </a:xfrm>
          <a:prstGeom prst="rect">
            <a:avLst/>
          </a:prstGeom>
        </p:spPr>
      </p:pic>
      <p:pic>
        <p:nvPicPr>
          <p:cNvPr id="3" name="图片 2" title=""/>
          <p:cNvPicPr>
            <a:picLocks noChangeAspect="1"/>
          </p:cNvPicPr>
          <p:nvPr/>
        </p:nvPicPr>
        <p:blipFill>
          <a:blip r:embed="rId4"/>
          <a:srcRect l="4805" r="10457"/>
          <a:stretch>
            <a:fillRect/>
          </a:stretch>
        </p:blipFill>
        <p:spPr>
          <a:xfrm>
            <a:off x="2111188" y="2060719"/>
            <a:ext cx="2416175" cy="1835785"/>
          </a:xfrm>
          <a:prstGeom prst="rect">
            <a:avLst/>
          </a:prstGeom>
        </p:spPr>
      </p:pic>
      <p:sp>
        <p:nvSpPr>
          <p:cNvPr id="4" name="文本框 3" title="">
            <a:hlinkClick r:id="rId2"/>
          </p:cNvPr>
          <p:cNvSpPr txBox="1"/>
          <p:nvPr/>
        </p:nvSpPr>
        <p:spPr>
          <a:xfrm>
            <a:off x="2611525" y="4088130"/>
            <a:ext cx="1445359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竹笛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 title=""/>
          <p:cNvPicPr>
            <a:picLocks noChangeAspect="1"/>
          </p:cNvPicPr>
          <p:nvPr/>
        </p:nvPicPr>
        <p:blipFill>
          <a:blip r:embed="rId5"/>
          <a:srcRect r="29977" b="2411"/>
          <a:stretch>
            <a:fillRect/>
          </a:stretch>
        </p:blipFill>
        <p:spPr>
          <a:xfrm>
            <a:off x="4815205" y="1772285"/>
            <a:ext cx="1567815" cy="2185035"/>
          </a:xfrm>
          <a:prstGeom prst="rect">
            <a:avLst/>
          </a:prstGeom>
        </p:spPr>
      </p:pic>
      <p:sp>
        <p:nvSpPr>
          <p:cNvPr id="6" name="文本框 5" title="">
            <a:hlinkClick r:id="rId2"/>
          </p:cNvPr>
          <p:cNvSpPr txBox="1"/>
          <p:nvPr/>
        </p:nvSpPr>
        <p:spPr>
          <a:xfrm>
            <a:off x="4876432" y="4075373"/>
            <a:ext cx="1445359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唢呐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7845" y="2036445"/>
            <a:ext cx="1928495" cy="1920875"/>
          </a:xfrm>
          <a:prstGeom prst="rect">
            <a:avLst/>
          </a:prstGeom>
        </p:spPr>
      </p:pic>
      <p:sp>
        <p:nvSpPr>
          <p:cNvPr id="8" name="文本框 7" title="">
            <a:hlinkClick r:id="rId2"/>
          </p:cNvPr>
          <p:cNvSpPr txBox="1"/>
          <p:nvPr/>
        </p:nvSpPr>
        <p:spPr>
          <a:xfrm>
            <a:off x="7408620" y="4075373"/>
            <a:ext cx="88694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鼓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TextBox 4" title=""/>
          <p:cNvSpPr txBox="1">
            <a:spLocks noChangeArrowheads="1"/>
          </p:cNvSpPr>
          <p:nvPr/>
        </p:nvSpPr>
        <p:spPr bwMode="auto">
          <a:xfrm>
            <a:off x="937260" y="1059582"/>
            <a:ext cx="3413125" cy="65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mtClean="0">
                <a:solidFill>
                  <a:srgbClr val="FF0000"/>
                </a:solidFill>
              </a:rPr>
              <a:t>部分中国民族乐器</a:t>
            </a:r>
            <a:endParaRPr lang="zh-CN" altLang="en-US" sz="28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9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/>
        </p:nvPicPr>
        <p:blipFill>
          <a:blip r:embed="rId2"/>
          <a:srcRect l="14831" r="8894"/>
          <a:stretch>
            <a:fillRect/>
          </a:stretch>
        </p:blipFill>
        <p:spPr>
          <a:xfrm>
            <a:off x="410111" y="1123950"/>
            <a:ext cx="2145665" cy="2813050"/>
          </a:xfrm>
          <a:prstGeom prst="rect">
            <a:avLst/>
          </a:prstGeom>
        </p:spPr>
      </p:pic>
      <p:sp>
        <p:nvSpPr>
          <p:cNvPr id="4" name="文本框 3" title="">
            <a:hlinkClick r:id="rId3"/>
          </p:cNvPr>
          <p:cNvSpPr txBox="1"/>
          <p:nvPr/>
        </p:nvSpPr>
        <p:spPr>
          <a:xfrm>
            <a:off x="1115616" y="4032525"/>
            <a:ext cx="90106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云锣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1707654"/>
            <a:ext cx="3115945" cy="1990090"/>
          </a:xfrm>
          <a:prstGeom prst="rect">
            <a:avLst/>
          </a:prstGeom>
        </p:spPr>
      </p:pic>
      <p:sp>
        <p:nvSpPr>
          <p:cNvPr id="6" name="文本框 5" title="">
            <a:hlinkClick r:id="rId3"/>
          </p:cNvPr>
          <p:cNvSpPr txBox="1"/>
          <p:nvPr/>
        </p:nvSpPr>
        <p:spPr>
          <a:xfrm>
            <a:off x="3849199" y="4032525"/>
            <a:ext cx="90106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扬琴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462" y="1244600"/>
            <a:ext cx="2692400" cy="2692400"/>
          </a:xfrm>
          <a:prstGeom prst="rect">
            <a:avLst/>
          </a:prstGeom>
        </p:spPr>
      </p:pic>
      <p:sp>
        <p:nvSpPr>
          <p:cNvPr id="8" name="文本框 7" title="">
            <a:hlinkClick r:id="rId3"/>
          </p:cNvPr>
          <p:cNvSpPr txBox="1"/>
          <p:nvPr/>
        </p:nvSpPr>
        <p:spPr>
          <a:xfrm>
            <a:off x="7009130" y="4032525"/>
            <a:ext cx="90106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二胡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/>
        </p:nvPicPr>
        <p:blipFill>
          <a:blip r:embed="rId2"/>
          <a:srcRect l="9087" r="23844"/>
          <a:stretch>
            <a:fillRect/>
          </a:stretch>
        </p:blipFill>
        <p:spPr>
          <a:xfrm>
            <a:off x="1089761" y="1265554"/>
            <a:ext cx="1336040" cy="2657475"/>
          </a:xfrm>
          <a:prstGeom prst="rect">
            <a:avLst/>
          </a:prstGeom>
        </p:spPr>
      </p:pic>
      <p:sp>
        <p:nvSpPr>
          <p:cNvPr id="8" name="文本框 7" title="">
            <a:hlinkClick r:id="rId3"/>
          </p:cNvPr>
          <p:cNvSpPr txBox="1"/>
          <p:nvPr/>
        </p:nvSpPr>
        <p:spPr>
          <a:xfrm>
            <a:off x="1307248" y="4112582"/>
            <a:ext cx="90106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琵琶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 title="">
            <a:hlinkClick r:id="rId3"/>
          </p:cNvPr>
          <p:cNvSpPr txBox="1"/>
          <p:nvPr/>
        </p:nvSpPr>
        <p:spPr>
          <a:xfrm>
            <a:off x="4010342" y="4120515"/>
            <a:ext cx="6102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阮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455" y="1185545"/>
            <a:ext cx="2112010" cy="281749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245" y="1616075"/>
            <a:ext cx="2386965" cy="2386965"/>
          </a:xfrm>
          <a:prstGeom prst="rect">
            <a:avLst/>
          </a:prstGeom>
        </p:spPr>
      </p:pic>
      <p:sp>
        <p:nvSpPr>
          <p:cNvPr id="9" name="文本框 8" title="">
            <a:hlinkClick r:id="rId3"/>
          </p:cNvPr>
          <p:cNvSpPr txBox="1"/>
          <p:nvPr/>
        </p:nvSpPr>
        <p:spPr>
          <a:xfrm>
            <a:off x="6948264" y="4120515"/>
            <a:ext cx="9112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梆子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mE1MWRiMjIzZDMwOTFhNDdhYzA4OWUzYjdhZDA4NzYifQ=="/>
  <p:tag name="KSO_WPP_MARK_KEY" val="19c94fee-b251-467a-ba52-0c3e5874fd7d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r="http://schemas.openxmlformats.org/officeDocument/2006/relationships"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(16:9)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宋体</vt:lpstr>
      <vt:lpstr>黑体</vt:lpstr>
      <vt:lpstr>Times New Roman</vt:lpstr>
      <vt:lpstr>楷体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2024-07-18T11:08:16Z</cp:lastPrinted>
  <dcterms:created xsi:type="dcterms:W3CDTF">2024-07-18T11:08:16Z</dcterms:created>
  <dcterms:modified xsi:type="dcterms:W3CDTF">2024-07-18T03:08:16Z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