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750" r:id="rId2"/>
    <p:sldId id="751" r:id="rId3"/>
    <p:sldId id="1094" r:id="rId4"/>
    <p:sldId id="1096" r:id="rId5"/>
    <p:sldId id="1221" r:id="rId6"/>
    <p:sldId id="1222" r:id="rId7"/>
    <p:sldId id="1223" r:id="rId8"/>
    <p:sldId id="1224" r:id="rId9"/>
    <p:sldId id="1225" r:id="rId10"/>
    <p:sldId id="1226" r:id="rId11"/>
    <p:sldId id="1227" r:id="rId12"/>
    <p:sldId id="1228" r:id="rId13"/>
    <p:sldId id="1229" r:id="rId14"/>
    <p:sldId id="1230" r:id="rId15"/>
    <p:sldId id="1144" r:id="rId16"/>
    <p:sldId id="1231" r:id="rId17"/>
    <p:sldId id="1232" r:id="rId18"/>
    <p:sldId id="1233" r:id="rId19"/>
    <p:sldId id="1145" r:id="rId20"/>
    <p:sldId id="1234" r:id="rId21"/>
    <p:sldId id="1235" r:id="rId22"/>
    <p:sldId id="1100" r:id="rId23"/>
    <p:sldId id="1118" r:id="rId24"/>
    <p:sldId id="1237" r:id="rId25"/>
    <p:sldId id="1238" r:id="rId26"/>
    <p:sldId id="1239" r:id="rId27"/>
    <p:sldId id="1240" r:id="rId28"/>
    <p:sldId id="1241" r:id="rId29"/>
    <p:sldId id="1242" r:id="rId30"/>
    <p:sldId id="1243" r:id="rId31"/>
    <p:sldId id="1244" r:id="rId32"/>
    <p:sldId id="1245" r:id="rId33"/>
    <p:sldId id="1130" r:id="rId34"/>
    <p:sldId id="1131" r:id="rId35"/>
    <p:sldId id="1171" r:id="rId36"/>
    <p:sldId id="1246" r:id="rId37"/>
    <p:sldId id="1247" r:id="rId38"/>
    <p:sldId id="1248" r:id="rId39"/>
    <p:sldId id="1267" r:id="rId40"/>
    <p:sldId id="1249" r:id="rId41"/>
    <p:sldId id="1250" r:id="rId42"/>
    <p:sldId id="1251" r:id="rId43"/>
    <p:sldId id="1252" r:id="rId44"/>
    <p:sldId id="1253" r:id="rId45"/>
    <p:sldId id="1254" r:id="rId46"/>
    <p:sldId id="1255" r:id="rId47"/>
    <p:sldId id="1256" r:id="rId48"/>
    <p:sldId id="1257" r:id="rId49"/>
    <p:sldId id="1258" r:id="rId50"/>
    <p:sldId id="1259" r:id="rId51"/>
    <p:sldId id="1260" r:id="rId52"/>
    <p:sldId id="1261" r:id="rId53"/>
    <p:sldId id="1262" r:id="rId54"/>
    <p:sldId id="1263" r:id="rId55"/>
    <p:sldId id="1264" r:id="rId56"/>
    <p:sldId id="1265" r:id="rId57"/>
    <p:sldId id="1266" r:id="rId58"/>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Lst>
        </p14:section>
        <p14:section name="考点帮" id="{978995A4-9037-4E87-967E-4A5438635121}">
          <p14:sldIdLst>
            <p14:sldId id="1094"/>
            <p14:sldId id="1096"/>
            <p14:sldId id="1221"/>
            <p14:sldId id="1222"/>
            <p14:sldId id="1223"/>
            <p14:sldId id="1224"/>
            <p14:sldId id="1225"/>
            <p14:sldId id="1226"/>
            <p14:sldId id="1227"/>
            <p14:sldId id="1228"/>
            <p14:sldId id="1229"/>
            <p14:sldId id="1230"/>
            <p14:sldId id="1144"/>
            <p14:sldId id="1231"/>
            <p14:sldId id="1232"/>
            <p14:sldId id="1233"/>
            <p14:sldId id="1145"/>
            <p14:sldId id="1234"/>
            <p14:sldId id="1235"/>
          </p14:sldIdLst>
        </p14:section>
        <p14:section name="方法帮" id="{4648BAD8-85C3-4DAE-941B-012047793868}">
          <p14:sldIdLst>
            <p14:sldId id="1100"/>
            <p14:sldId id="1118"/>
            <p14:sldId id="1237"/>
            <p14:sldId id="1238"/>
            <p14:sldId id="1239"/>
            <p14:sldId id="1240"/>
            <p14:sldId id="1241"/>
            <p14:sldId id="1242"/>
            <p14:sldId id="1243"/>
            <p14:sldId id="1244"/>
            <p14:sldId id="1245"/>
          </p14:sldIdLst>
        </p14:section>
        <p14:section name="实验帮" id="{F398CBF7-8BEC-40DE-AA10-9D0847B8683C}">
          <p14:sldIdLst>
            <p14:sldId id="1130"/>
            <p14:sldId id="1131"/>
            <p14:sldId id="1171"/>
            <p14:sldId id="1246"/>
            <p14:sldId id="1247"/>
            <p14:sldId id="1248"/>
            <p14:sldId id="1267"/>
            <p14:sldId id="1249"/>
            <p14:sldId id="1250"/>
            <p14:sldId id="1251"/>
            <p14:sldId id="1252"/>
            <p14:sldId id="1253"/>
            <p14:sldId id="1254"/>
            <p14:sldId id="1255"/>
            <p14:sldId id="1256"/>
            <p14:sldId id="1257"/>
            <p14:sldId id="1258"/>
            <p14:sldId id="1259"/>
            <p14:sldId id="1260"/>
            <p14:sldId id="1261"/>
            <p14:sldId id="1262"/>
            <p14:sldId id="1263"/>
            <p14:sldId id="1264"/>
            <p14:sldId id="1265"/>
            <p14:sldId id="1266"/>
          </p14:sldIdLst>
        </p14:section>
        <p14:section name="章末" id="{E6420731-106D-45C5-BAA8-A30AF326A190}">
          <p14:sldIdLst/>
        </p14:section>
      </p14:sectionLst>
    </p:ext>
    <p:ext uri="{EFAFB233-063F-42B5-8137-9DF3F51BA10A}">
      <p15:sldGuideLst xmlns:p15="http://schemas.microsoft.com/office/powerpoint/2012/main" xmlns="">
        <p15:guide id="1" orient="horz" pos="2100">
          <p15:clr>
            <a:srgbClr val="A4A3A4"/>
          </p15:clr>
        </p15:guide>
        <p15:guide id="2" pos="380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E3028"/>
    <a:srgbClr val="F1F1F5"/>
    <a:srgbClr val="DCDCE8"/>
    <a:srgbClr val="FF00FF"/>
    <a:srgbClr val="FFFFFF"/>
    <a:srgbClr val="006834"/>
    <a:srgbClr val="00C864"/>
    <a:srgbClr val="0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60"/>
  </p:normalViewPr>
  <p:slideViewPr>
    <p:cSldViewPr snapToGrid="0">
      <p:cViewPr varScale="1">
        <p:scale>
          <a:sx n="114" d="100"/>
          <a:sy n="114" d="100"/>
        </p:scale>
        <p:origin x="-414" y="-108"/>
      </p:cViewPr>
      <p:guideLst>
        <p:guide orient="horz" pos="2100"/>
        <p:guide pos="3805"/>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139385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25.png"/><Relationship Id="rId4" Type="http://schemas.openxmlformats.org/officeDocument/2006/relationships/tags" Target="../tags/tag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33.png"/><Relationship Id="rId4" Type="http://schemas.openxmlformats.org/officeDocument/2006/relationships/tags" Target="../tags/tag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8653"/>
            <a:chOff x="1055077" y="1569507"/>
            <a:chExt cx="10081846" cy="2358653"/>
          </a:xfrm>
        </p:grpSpPr>
        <p:sp>
          <p:nvSpPr>
            <p:cNvPr id="10" name="矩形 9"/>
            <p:cNvSpPr/>
            <p:nvPr/>
          </p:nvSpPr>
          <p:spPr>
            <a:xfrm>
              <a:off x="1055077" y="3221405"/>
              <a:ext cx="10081846" cy="706755"/>
            </a:xfrm>
            <a:prstGeom prst="rect">
              <a:avLst/>
            </a:prstGeom>
          </p:spPr>
          <p:txBody>
            <a:bodyPr wrap="square">
              <a:spAutoFit/>
            </a:bodyPr>
            <a:lstStyle/>
            <a:p>
              <a:pPr algn="ctr"/>
              <a:r>
                <a:rPr lang="zh-CN" altLang="en-US" sz="4000" b="1" dirty="0">
                  <a:solidFill>
                    <a:srgbClr val="EE3028"/>
                  </a:solidFill>
                  <a:cs typeface="+mn-ea"/>
                  <a:sym typeface="+mn-lt"/>
                </a:rPr>
                <a:t>第四讲　质量与密度</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88955" cy="3346237"/>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2.</a:t>
            </a:r>
            <a:r>
              <a:rPr sz="2400" dirty="0">
                <a:latin typeface="黑体" panose="02010609060101010101" pitchFamily="49" charset="-122"/>
                <a:ea typeface="黑体" panose="02010609060101010101" pitchFamily="49" charset="-122"/>
                <a:cs typeface="宋体" panose="02010600030101010101" pitchFamily="2" charset="-122"/>
              </a:rPr>
              <a:t>用量筒测量体积</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(1)量筒的用途:测量液体的体积;利用排液法也可以间接测量固体的体积.</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(2)量筒的使用</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ⅰ.将量筒置于</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上;不可以手持量筒读数.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ⅱ.使用前应观察量程及分度值,量筒读数的单位一般是</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cs typeface="宋体" panose="02010600030101010101" pitchFamily="2" charset="-122"/>
              </a:rPr>
              <a:t>,1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cm</a:t>
            </a:r>
            <a:r>
              <a:rPr sz="2400" baseline="30000" dirty="0">
                <a:latin typeface="宋体" panose="02010600030101010101" pitchFamily="2" charset="-122"/>
                <a:ea typeface="宋体" panose="02010600030101010101" pitchFamily="2" charset="-122"/>
                <a:cs typeface="宋体" panose="02010600030101010101" pitchFamily="2" charset="-122"/>
              </a:rPr>
              <a:t>3</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1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L</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dm</a:t>
            </a:r>
            <a:r>
              <a:rPr sz="2400" baseline="30000" dirty="0">
                <a:latin typeface="宋体" panose="02010600030101010101" pitchFamily="2" charset="-122"/>
                <a:ea typeface="宋体" panose="02010600030101010101" pitchFamily="2" charset="-122"/>
                <a:cs typeface="宋体" panose="02010600030101010101" pitchFamily="2" charset="-122"/>
              </a:rPr>
              <a:t>3</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latin typeface="宋体" panose="02010600030101010101" pitchFamily="2" charset="-122"/>
                <a:ea typeface="宋体" panose="02010600030101010101" pitchFamily="2" charset="-122"/>
                <a:cs typeface="宋体" panose="02010600030101010101" pitchFamily="2" charset="-122"/>
              </a:rPr>
              <a:t>3</a:t>
            </a:r>
            <a:r>
              <a:rPr sz="2400" dirty="0">
                <a:latin typeface="宋体" panose="02010600030101010101" pitchFamily="2" charset="-122"/>
                <a:ea typeface="宋体" panose="02010600030101010101" pitchFamily="2" charset="-122"/>
                <a:cs typeface="宋体" panose="02010600030101010101" pitchFamily="2" charset="-122"/>
              </a:rPr>
              <a:t>. </a:t>
            </a:r>
          </a:p>
        </p:txBody>
      </p:sp>
      <p:sp>
        <p:nvSpPr>
          <p:cNvPr id="5" name="矩形 4"/>
          <p:cNvSpPr/>
          <p:nvPr/>
        </p:nvSpPr>
        <p:spPr>
          <a:xfrm>
            <a:off x="2886075" y="3077210"/>
            <a:ext cx="19062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水平台面</a:t>
            </a:r>
          </a:p>
        </p:txBody>
      </p:sp>
      <p:sp>
        <p:nvSpPr>
          <p:cNvPr id="2" name="矩形 1"/>
          <p:cNvSpPr/>
          <p:nvPr/>
        </p:nvSpPr>
        <p:spPr>
          <a:xfrm>
            <a:off x="9896194" y="3625228"/>
            <a:ext cx="396122"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p>
        </p:txBody>
      </p:sp>
      <p:sp>
        <p:nvSpPr>
          <p:cNvPr id="3" name="矩形 2"/>
          <p:cNvSpPr/>
          <p:nvPr/>
        </p:nvSpPr>
        <p:spPr>
          <a:xfrm>
            <a:off x="1837955" y="4130837"/>
            <a:ext cx="745756"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4" name="矩形 3"/>
          <p:cNvSpPr/>
          <p:nvPr/>
        </p:nvSpPr>
        <p:spPr>
          <a:xfrm>
            <a:off x="3170339" y="4128135"/>
            <a:ext cx="977383"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8" name="矩形 7"/>
          <p:cNvSpPr/>
          <p:nvPr/>
        </p:nvSpPr>
        <p:spPr>
          <a:xfrm>
            <a:off x="4734350" y="4128135"/>
            <a:ext cx="872357"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3" grpId="0"/>
      <p:bldP spid="3" grpId="1"/>
      <p:bldP spid="4" grpId="0"/>
      <p:bldP spid="4"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88955" cy="119888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ⅲ.如图所示,读数时,视线应与量筒内液体的凹面底部或凸面顶部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;仰视将导致读数偏</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,俯视将导致读数偏</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p:txBody>
      </p:sp>
      <p:pic>
        <p:nvPicPr>
          <p:cNvPr id="481" name="18ZKYBWLKDBS35.jpg" descr="id:2147491757;FounderCES"/>
          <p:cNvPicPr>
            <a:picLocks noChangeAspect="1"/>
          </p:cNvPicPr>
          <p:nvPr/>
        </p:nvPicPr>
        <p:blipFill>
          <a:blip r:embed="rId2"/>
          <a:stretch>
            <a:fillRect/>
          </a:stretch>
        </p:blipFill>
        <p:spPr>
          <a:xfrm>
            <a:off x="3985260" y="3134360"/>
            <a:ext cx="3707765" cy="1965325"/>
          </a:xfrm>
          <a:prstGeom prst="rect">
            <a:avLst/>
          </a:prstGeom>
        </p:spPr>
      </p:pic>
      <p:sp>
        <p:nvSpPr>
          <p:cNvPr id="8" name="矩形 7"/>
          <p:cNvSpPr/>
          <p:nvPr/>
        </p:nvSpPr>
        <p:spPr>
          <a:xfrm>
            <a:off x="9830435" y="1447800"/>
            <a:ext cx="19062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相平</a:t>
            </a:r>
          </a:p>
        </p:txBody>
      </p:sp>
      <p:sp>
        <p:nvSpPr>
          <p:cNvPr id="2" name="矩形 1"/>
          <p:cNvSpPr/>
          <p:nvPr/>
        </p:nvSpPr>
        <p:spPr>
          <a:xfrm>
            <a:off x="3216911" y="1908175"/>
            <a:ext cx="547016"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
        <p:nvSpPr>
          <p:cNvPr id="3" name="矩形 2"/>
          <p:cNvSpPr/>
          <p:nvPr/>
        </p:nvSpPr>
        <p:spPr>
          <a:xfrm>
            <a:off x="7028815" y="1908175"/>
            <a:ext cx="19062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88955" cy="286131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(3)排水法测固体体积的方法</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测量步骤:</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ⅰ.在量筒中装入适量的水,读出水的体积</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baseline="-25000" dirty="0">
                <a:latin typeface="宋体" panose="02010600030101010101" pitchFamily="2" charset="-122"/>
                <a:ea typeface="宋体" panose="02010600030101010101" pitchFamily="2" charset="-122"/>
                <a:cs typeface="宋体" panose="02010600030101010101" pitchFamily="2" charset="-122"/>
              </a:rPr>
              <a:t>1</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ⅱ.将被测固体缓缓浸没在水中,读出水和固体的总体积</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baseline="-25000" dirty="0">
                <a:latin typeface="宋体" panose="02010600030101010101" pitchFamily="2" charset="-122"/>
                <a:ea typeface="宋体" panose="02010600030101010101" pitchFamily="2" charset="-122"/>
                <a:cs typeface="宋体" panose="02010600030101010101" pitchFamily="2" charset="-122"/>
              </a:rPr>
              <a:t>2</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ⅲ.固体的体积</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p:txBody>
      </p:sp>
      <p:sp>
        <p:nvSpPr>
          <p:cNvPr id="8" name="矩形 7">
            <a:extLst>
              <a:ext uri="{FF2B5EF4-FFF2-40B4-BE49-F238E27FC236}">
                <a16:creationId xmlns:a16="http://schemas.microsoft.com/office/drawing/2014/main" xmlns="" id="{518EBB29-DEF6-4241-BC8B-3B2D45A47658}"/>
              </a:ext>
            </a:extLst>
          </p:cNvPr>
          <p:cNvSpPr/>
          <p:nvPr/>
        </p:nvSpPr>
        <p:spPr>
          <a:xfrm>
            <a:off x="3291338" y="3588119"/>
            <a:ext cx="940419" cy="461665"/>
          </a:xfrm>
          <a:prstGeom prst="rect">
            <a:avLst/>
          </a:prstGeom>
        </p:spPr>
        <p:txBody>
          <a:bodyPr wrap="square">
            <a:spAutoFit/>
          </a:bodyPr>
          <a:lstStyle/>
          <a:p>
            <a:pPr algn="l"/>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88955" cy="3969385"/>
          </a:xfrm>
          <a:prstGeom prst="rect">
            <a:avLst/>
          </a:prstGeom>
        </p:spPr>
        <p:txBody>
          <a:bodyPr wrap="square">
            <a:spAutoFit/>
          </a:bodyPr>
          <a:lstStyle/>
          <a:p>
            <a:pPr algn="just" fontAlgn="auto">
              <a:lnSpc>
                <a:spcPct val="150000"/>
              </a:lnSpc>
            </a:pPr>
            <a:r>
              <a:rPr sz="2400" dirty="0">
                <a:latin typeface="黑体" panose="02010609060101010101" pitchFamily="49" charset="-122"/>
                <a:ea typeface="黑体" panose="02010609060101010101" pitchFamily="49" charset="-122"/>
                <a:cs typeface="黑体" panose="02010609060101010101" pitchFamily="49" charset="-122"/>
              </a:rPr>
              <a:t>注意事项:</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ⅰ.“适量的水”的标准:水至少能浸没固体,且放入固体后总体积不能超出量筒的量程.</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ⅱ.若先测出水和固体的总体积,再将固体取出测量水的体积,则由于固体会将部分水带出量筒,导致测出的体积值偏</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ⅲ.对于密度比水小的固体,可采用“排油法”“针压法”“悬垂法”等方法使其浸没在液体中;对于易溶于水的固体,可将水换成对应的饱和溶液.</a:t>
            </a:r>
          </a:p>
        </p:txBody>
      </p:sp>
      <p:sp>
        <p:nvSpPr>
          <p:cNvPr id="2" name="矩形 1"/>
          <p:cNvSpPr/>
          <p:nvPr/>
        </p:nvSpPr>
        <p:spPr>
          <a:xfrm>
            <a:off x="6056630" y="3637280"/>
            <a:ext cx="16414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12" name="矩形 11"/>
          <p:cNvSpPr/>
          <p:nvPr/>
        </p:nvSpPr>
        <p:spPr>
          <a:xfrm>
            <a:off x="757367" y="1703442"/>
            <a:ext cx="10694013" cy="3883755"/>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判断以下命题的正误.</a:t>
            </a:r>
          </a:p>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1.宇宙飞船中处于失重状态的物体质量为零.</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p>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2.1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的钢铁比1 </a:t>
            </a:r>
            <a:r>
              <a:rPr sz="2400" dirty="0" err="1">
                <a:latin typeface="Times New Roman" panose="02020603050405020304" pitchFamily="18" charset="0"/>
                <a:ea typeface="宋体" panose="02010600030101010101" pitchFamily="2" charset="-122"/>
                <a:cs typeface="Times New Roman" panose="02020603050405020304" pitchFamily="18" charset="0"/>
              </a:rPr>
              <a:t>kg</a:t>
            </a:r>
            <a:r>
              <a:rPr sz="2400" dirty="0" err="1">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的棉花重</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p>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3.用天平测物体质量时,应通过调节平衡螺母使天平平衡.</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p>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4.正确调节天平平衡后,若将物体放在右盘,将砝码放在左盘,再移动游码使天平平衡,则物体的质量等于砝码的总质量减去游码读数.</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endPar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endParaRPr>
          </a:p>
          <a:p>
            <a:pPr algn="just" fontAlgn="auto">
              <a:lnSpc>
                <a:spcPct val="15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5.量杯上粗下细,其刻度线上密下疏.</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　</a:t>
            </a:r>
            <a:r>
              <a:rPr 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sym typeface="+mn-ea"/>
              </a:rPr>
              <a:t>）</a:t>
            </a:r>
          </a:p>
        </p:txBody>
      </p:sp>
      <p:sp>
        <p:nvSpPr>
          <p:cNvPr id="2" name="矩形 1"/>
          <p:cNvSpPr/>
          <p:nvPr/>
        </p:nvSpPr>
        <p:spPr>
          <a:xfrm>
            <a:off x="10938935" y="2416713"/>
            <a:ext cx="4806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3" name="矩形 2"/>
          <p:cNvSpPr/>
          <p:nvPr/>
        </p:nvSpPr>
        <p:spPr>
          <a:xfrm>
            <a:off x="10951635" y="2974243"/>
            <a:ext cx="4552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4" name="矩形 3"/>
          <p:cNvSpPr/>
          <p:nvPr/>
        </p:nvSpPr>
        <p:spPr>
          <a:xfrm>
            <a:off x="10920520" y="3434618"/>
            <a:ext cx="53086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5" name="矩形 4"/>
          <p:cNvSpPr/>
          <p:nvPr/>
        </p:nvSpPr>
        <p:spPr>
          <a:xfrm>
            <a:off x="10920520" y="4575078"/>
            <a:ext cx="53086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0" name="矩形 9"/>
          <p:cNvSpPr/>
          <p:nvPr/>
        </p:nvSpPr>
        <p:spPr>
          <a:xfrm>
            <a:off x="10977035" y="5189123"/>
            <a:ext cx="4178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5255413"/>
              </a:xfrm>
              <a:prstGeom prst="rect">
                <a:avLst/>
              </a:prstGeom>
            </p:spPr>
            <p:txBody>
              <a:bodyPr wrap="square">
                <a:spAutoFit/>
              </a:bodyPr>
              <a:lstStyle/>
              <a:p>
                <a:pPr algn="just" fontAlgn="auto">
                  <a:lnSpc>
                    <a:spcPct val="140000"/>
                  </a:lnSpc>
                </a:pPr>
                <a:r>
                  <a:rPr lang="en-US" altLang="zh-CN" sz="2400" dirty="0">
                    <a:latin typeface="宋体" panose="02010600030101010101" pitchFamily="2" charset="-122"/>
                    <a:ea typeface="宋体" panose="02010600030101010101" pitchFamily="2" charset="-122"/>
                  </a:rPr>
                  <a:t>1.</a:t>
                </a:r>
                <a:r>
                  <a:rPr lang="zh-CN" altLang="en-US" sz="2400" dirty="0">
                    <a:latin typeface="黑体" panose="02010609060101010101" pitchFamily="49" charset="-122"/>
                    <a:ea typeface="黑体" panose="02010609060101010101" pitchFamily="49" charset="-122"/>
                    <a:cs typeface="黑体" panose="02010609060101010101" pitchFamily="49" charset="-122"/>
                  </a:rPr>
                  <a:t>定义</a:t>
                </a:r>
                <a:r>
                  <a:rPr lang="en-US" altLang="zh-CN" sz="2400" dirty="0">
                    <a:latin typeface="黑体" panose="02010609060101010101" pitchFamily="49" charset="-122"/>
                    <a:ea typeface="黑体" panose="02010609060101010101" pitchFamily="49" charset="-122"/>
                    <a:cs typeface="黑体" panose="02010609060101010101" pitchFamily="49" charset="-122"/>
                  </a:rPr>
                  <a:t>:</a:t>
                </a:r>
                <a:r>
                  <a:rPr lang="zh-CN" altLang="en-US" sz="2400" dirty="0">
                    <a:latin typeface="宋体" panose="02010600030101010101" pitchFamily="2" charset="-122"/>
                    <a:ea typeface="宋体" panose="02010600030101010101" pitchFamily="2" charset="-122"/>
                  </a:rPr>
                  <a:t>某种物质组成的物体的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与它的</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之比叫作这种物质的密度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表示</a:t>
                </a:r>
                <a:r>
                  <a:rPr lang="en-US" altLang="zh-CN" sz="2400" dirty="0">
                    <a:latin typeface="宋体" panose="02010600030101010101" pitchFamily="2" charset="-122"/>
                    <a:ea typeface="宋体" panose="02010600030101010101" pitchFamily="2" charset="-122"/>
                  </a:rPr>
                  <a:t>. </a:t>
                </a:r>
              </a:p>
              <a:p>
                <a:pPr algn="just" fontAlgn="auto">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黑体" panose="02010609060101010101" pitchFamily="49" charset="-122"/>
                    <a:ea typeface="黑体" panose="02010609060101010101" pitchFamily="49" charset="-122"/>
                    <a:cs typeface="黑体" panose="02010609060101010101" pitchFamily="49" charset="-122"/>
                  </a:rPr>
                  <a:t>物理意义</a:t>
                </a:r>
                <a:r>
                  <a:rPr lang="en-US" altLang="zh-CN" sz="2400" dirty="0">
                    <a:latin typeface="黑体" panose="02010609060101010101" pitchFamily="49" charset="-122"/>
                    <a:ea typeface="黑体" panose="02010609060101010101" pitchFamily="49" charset="-122"/>
                    <a:cs typeface="黑体" panose="02010609060101010101" pitchFamily="49" charset="-122"/>
                  </a:rPr>
                  <a:t>:</a:t>
                </a:r>
                <a:r>
                  <a:rPr lang="zh-CN" altLang="en-US" sz="2400" dirty="0">
                    <a:latin typeface="宋体" panose="02010600030101010101" pitchFamily="2" charset="-122"/>
                    <a:ea typeface="宋体" panose="02010600030101010101" pitchFamily="2" charset="-122"/>
                  </a:rPr>
                  <a:t>数值上等于物体单位体积的质量</a:t>
                </a:r>
                <a:r>
                  <a:rPr lang="en-US" altLang="zh-CN" sz="2400" dirty="0">
                    <a:latin typeface="宋体" panose="02010600030101010101" pitchFamily="2" charset="-122"/>
                    <a:ea typeface="宋体" panose="02010600030101010101" pitchFamily="2" charset="-122"/>
                  </a:rPr>
                  <a:t>.</a:t>
                </a:r>
              </a:p>
              <a:p>
                <a:pPr algn="just" fontAlgn="auto">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黑体" panose="02010609060101010101" pitchFamily="49" charset="-122"/>
                    <a:ea typeface="黑体" panose="02010609060101010101" pitchFamily="49" charset="-122"/>
                    <a:cs typeface="黑体" panose="02010609060101010101" pitchFamily="49" charset="-122"/>
                  </a:rPr>
                  <a:t>公式</a:t>
                </a:r>
                <a:r>
                  <a:rPr lang="en-US" altLang="zh-CN" sz="2400" dirty="0">
                    <a:latin typeface="黑体" panose="02010609060101010101" pitchFamily="49" charset="-122"/>
                    <a:ea typeface="黑体" panose="02010609060101010101" pitchFamily="49" charset="-122"/>
                    <a:cs typeface="黑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fontAlgn="auto">
                  <a:lnSpc>
                    <a:spcPts val="4000"/>
                  </a:lnSpc>
                </a:pPr>
                <a:r>
                  <a:rPr lang="zh-CN" altLang="en-US" sz="2400" dirty="0">
                    <a:latin typeface="宋体" panose="02010600030101010101" pitchFamily="2" charset="-122"/>
                    <a:ea typeface="宋体" panose="02010600030101010101" pitchFamily="2" charset="-122"/>
                  </a:rPr>
                  <a:t>变形公式</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ρV</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f>
                      <m:fPr>
                        <m:ctrlPr>
                          <a:rPr lang="en-US" altLang="zh-CN" sz="2400" b="0" i="1" dirty="0" smtClean="0">
                            <a:latin typeface="Cambria Math"/>
                            <a:ea typeface="宋体" panose="02010600030101010101" pitchFamily="2" charset="-122"/>
                          </a:rPr>
                        </m:ctrlPr>
                      </m:fPr>
                      <m:num>
                        <m:r>
                          <a:rPr lang="zh-CN" altLang="en-US" sz="2400" b="0" i="1" dirty="0" smtClean="0">
                            <a:latin typeface="Cambria Math" panose="02040503050406030204" pitchFamily="18" charset="0"/>
                            <a:ea typeface="宋体" panose="02010600030101010101" pitchFamily="2" charset="-122"/>
                          </a:rPr>
                          <m:t>𝑚</m:t>
                        </m:r>
                      </m:num>
                      <m:den>
                        <m:r>
                          <a:rPr lang="en-US" altLang="zh-CN" sz="2400" b="0" i="1" dirty="0" smtClean="0">
                            <a:latin typeface="Cambria Math" panose="02040503050406030204" pitchFamily="18" charset="0"/>
                            <a:ea typeface="宋体" panose="02010600030101010101" pitchFamily="2" charset="-122"/>
                          </a:rPr>
                          <m:t>𝜌</m:t>
                        </m:r>
                      </m:den>
                    </m:f>
                  </m:oMath>
                </a14:m>
                <a:r>
                  <a:rPr lang="en-US" altLang="zh-CN" sz="2400" dirty="0">
                    <a:latin typeface="宋体" panose="02010600030101010101" pitchFamily="2" charset="-122"/>
                    <a:ea typeface="宋体" panose="02010600030101010101" pitchFamily="2" charset="-122"/>
                  </a:rPr>
                  <a:t>.</a:t>
                </a:r>
              </a:p>
              <a:p>
                <a:pPr algn="just" fontAlgn="auto">
                  <a:lnSpc>
                    <a:spcPct val="140000"/>
                  </a:lnSpc>
                </a:pPr>
                <a:r>
                  <a:rPr lang="en-US" altLang="zh-CN" sz="2400" dirty="0">
                    <a:latin typeface="宋体" panose="02010600030101010101" pitchFamily="2" charset="-122"/>
                    <a:ea typeface="宋体" panose="02010600030101010101" pitchFamily="2" charset="-122"/>
                  </a:rPr>
                  <a:t>4.</a:t>
                </a:r>
                <a:r>
                  <a:rPr lang="zh-CN" altLang="en-US" sz="2400" dirty="0">
                    <a:latin typeface="黑体" panose="02010609060101010101" pitchFamily="49" charset="-122"/>
                    <a:ea typeface="黑体" panose="02010609060101010101" pitchFamily="49" charset="-122"/>
                    <a:cs typeface="黑体" panose="02010609060101010101" pitchFamily="49" charset="-122"/>
                  </a:rPr>
                  <a:t>单位</a:t>
                </a:r>
                <a:r>
                  <a:rPr lang="en-US" altLang="zh-CN" sz="2400" dirty="0">
                    <a:latin typeface="黑体" panose="02010609060101010101" pitchFamily="49" charset="-122"/>
                    <a:ea typeface="黑体" panose="02010609060101010101" pitchFamily="49" charset="-122"/>
                    <a:cs typeface="黑体" panose="02010609060101010101" pitchFamily="49" charset="-122"/>
                  </a:rPr>
                  <a:t>:</a:t>
                </a:r>
                <a:r>
                  <a:rPr lang="zh-CN" altLang="en-US" sz="2400" dirty="0">
                    <a:latin typeface="宋体" panose="02010600030101010101" pitchFamily="2" charset="-122"/>
                    <a:ea typeface="宋体" panose="02010600030101010101" pitchFamily="2" charset="-122"/>
                  </a:rPr>
                  <a:t>质量的单位为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dirty="0">
                    <a:latin typeface="宋体" panose="02010600030101010101" pitchFamily="2" charset="-122"/>
                    <a:ea typeface="宋体" panose="02010600030101010101" pitchFamily="2" charset="-122"/>
                  </a:rPr>
                  <a:t>、体积的单位为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密度的单位是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密度还常用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作单位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换算关系</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p>
              <a:p>
                <a:pPr algn="just" fontAlgn="auto">
                  <a:lnSpc>
                    <a:spcPct val="140000"/>
                  </a:lnSpc>
                </a:pPr>
                <a:r>
                  <a:rPr lang="en-US" altLang="zh-CN" sz="2400" dirty="0">
                    <a:latin typeface="宋体" panose="02010600030101010101" pitchFamily="2" charset="-122"/>
                    <a:ea typeface="宋体" panose="02010600030101010101" pitchFamily="2" charset="-122"/>
                  </a:rPr>
                  <a:t>5.</a:t>
                </a:r>
                <a:r>
                  <a:rPr lang="zh-CN" altLang="en-US" sz="2400" dirty="0">
                    <a:latin typeface="黑体" panose="02010609060101010101" pitchFamily="49" charset="-122"/>
                    <a:ea typeface="黑体" panose="02010609060101010101" pitchFamily="49" charset="-122"/>
                    <a:cs typeface="黑体" panose="02010609060101010101" pitchFamily="49" charset="-122"/>
                  </a:rPr>
                  <a:t>重要的密度值</a:t>
                </a:r>
                <a:r>
                  <a:rPr lang="en-US" altLang="zh-CN" sz="2400" dirty="0">
                    <a:latin typeface="黑体" panose="02010609060101010101" pitchFamily="49" charset="-122"/>
                    <a:ea typeface="黑体" panose="02010609060101010101" pitchFamily="49" charset="-122"/>
                    <a:cs typeface="黑体" panose="02010609060101010101" pitchFamily="49" charset="-122"/>
                  </a:rPr>
                  <a:t>:</a:t>
                </a:r>
                <a:r>
                  <a:rPr lang="zh-CN" altLang="en-US" sz="2400" dirty="0">
                    <a:latin typeface="宋体" panose="02010600030101010101" pitchFamily="2" charset="-122"/>
                    <a:ea typeface="宋体" panose="02010600030101010101" pitchFamily="2" charset="-122"/>
                  </a:rPr>
                  <a:t>水的密度是</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合</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物理意义是</a:t>
                </a:r>
                <a:r>
                  <a:rPr lang="en-US" altLang="zh-CN" sz="2400" dirty="0">
                    <a:latin typeface="宋体" panose="02010600030101010101" pitchFamily="2" charset="-122"/>
                    <a:ea typeface="宋体" panose="02010600030101010101" pitchFamily="2" charset="-122"/>
                  </a:rPr>
                  <a:t>1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的水的质量为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一般的木头、冰、蜡、煤油、酒精的密度比水小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盐水、石头、常见的金属的密度比水大</a:t>
                </a:r>
                <a:r>
                  <a:rPr lang="en-US" altLang="zh-CN" sz="2400" dirty="0">
                    <a:latin typeface="宋体" panose="02010600030101010101" pitchFamily="2" charset="-122"/>
                    <a:ea typeface="宋体" panose="02010600030101010101" pitchFamily="2" charset="-122"/>
                  </a:rPr>
                  <a:t>. </a:t>
                </a:r>
                <a:endParaRPr sz="2400" dirty="0">
                  <a:latin typeface="宋体" panose="02010600030101010101" pitchFamily="2" charset="-122"/>
                  <a:ea typeface="宋体" panose="02010600030101010101" pitchFamily="2"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5255413"/>
              </a:xfrm>
              <a:prstGeom prst="rect">
                <a:avLst/>
              </a:prstGeom>
              <a:blipFill>
                <a:blip r:embed="rId2"/>
                <a:stretch>
                  <a:fillRect l="-857" r="-914" b="-1624"/>
                </a:stretch>
              </a:blipFill>
            </p:spPr>
            <p:txBody>
              <a:bodyPr/>
              <a:lstStyle/>
              <a:p>
                <a:r>
                  <a:rPr lang="zh-CN" altLang="en-US">
                    <a:noFill/>
                  </a:rPr>
                  <a:t> </a:t>
                </a:r>
              </a:p>
            </p:txBody>
          </p:sp>
        </mc:Fallback>
      </mc:AlternateContent>
      <p:sp>
        <p:nvSpPr>
          <p:cNvPr id="3" name="矩形 2"/>
          <p:cNvSpPr/>
          <p:nvPr/>
        </p:nvSpPr>
        <p:spPr>
          <a:xfrm>
            <a:off x="5168191" y="133731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质量</a:t>
            </a:r>
          </a:p>
        </p:txBody>
      </p:sp>
      <p:sp>
        <p:nvSpPr>
          <p:cNvPr id="4" name="矩形 3"/>
          <p:cNvSpPr/>
          <p:nvPr/>
        </p:nvSpPr>
        <p:spPr>
          <a:xfrm>
            <a:off x="7277838" y="1337310"/>
            <a:ext cx="93472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体积</a:t>
            </a:r>
          </a:p>
        </p:txBody>
      </p:sp>
      <p:sp>
        <p:nvSpPr>
          <p:cNvPr id="5" name="矩形 4"/>
          <p:cNvSpPr/>
          <p:nvPr/>
        </p:nvSpPr>
        <p:spPr>
          <a:xfrm>
            <a:off x="2275205" y="1876425"/>
            <a:ext cx="455295" cy="460375"/>
          </a:xfrm>
          <a:prstGeom prst="rect">
            <a:avLst/>
          </a:prstGeom>
        </p:spPr>
        <p:txBody>
          <a:bodyPr wrap="square">
            <a:spAutoFit/>
          </a:bodyPr>
          <a:lstStyle/>
          <a:p>
            <a:pPr algn="l"/>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ρ</a:t>
            </a:r>
          </a:p>
        </p:txBody>
      </p:sp>
      <p:sp>
        <p:nvSpPr>
          <p:cNvPr id="10" name="矩形 9"/>
          <p:cNvSpPr/>
          <p:nvPr/>
        </p:nvSpPr>
        <p:spPr>
          <a:xfrm>
            <a:off x="9160879" y="3964787"/>
            <a:ext cx="1099539" cy="460375"/>
          </a:xfrm>
          <a:prstGeom prst="rect">
            <a:avLst/>
          </a:prstGeom>
        </p:spPr>
        <p:txBody>
          <a:bodyPr wrap="square">
            <a:spAutoFit/>
          </a:bodyPr>
          <a:lstStyle/>
          <a:p>
            <a:pPr algn="l"/>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kg</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2" name="矩形 11"/>
          <p:cNvSpPr/>
          <p:nvPr/>
        </p:nvSpPr>
        <p:spPr>
          <a:xfrm>
            <a:off x="6215985" y="4548505"/>
            <a:ext cx="11360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3" name="矩形 12"/>
          <p:cNvSpPr/>
          <p:nvPr/>
        </p:nvSpPr>
        <p:spPr>
          <a:xfrm>
            <a:off x="4903231" y="5060315"/>
            <a:ext cx="19996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4" name="矩形 13"/>
          <p:cNvSpPr/>
          <p:nvPr/>
        </p:nvSpPr>
        <p:spPr>
          <a:xfrm>
            <a:off x="2849244" y="5544089"/>
            <a:ext cx="19069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kg</a:t>
            </a: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9A8EF3D1-7FDF-44AF-ABDB-8D860067AC59}"/>
                  </a:ext>
                </a:extLst>
              </p:cNvPr>
              <p:cNvSpPr/>
              <p:nvPr/>
            </p:nvSpPr>
            <p:spPr>
              <a:xfrm>
                <a:off x="2502852" y="2821185"/>
                <a:ext cx="455295" cy="619400"/>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0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0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00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den>
                      </m:f>
                    </m:oMath>
                  </m:oMathPara>
                </a14:m>
                <a:endParaRPr lang="zh-CN" altLang="en-US" sz="20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9A8EF3D1-7FDF-44AF-ABDB-8D860067AC59}"/>
                  </a:ext>
                </a:extLst>
              </p:cNvPr>
              <p:cNvSpPr>
                <a:spLocks noRot="1" noChangeAspect="1" noMove="1" noResize="1" noEditPoints="1" noAdjustHandles="1" noChangeArrowheads="1" noChangeShapeType="1" noTextEdit="1"/>
              </p:cNvSpPr>
              <p:nvPr/>
            </p:nvSpPr>
            <p:spPr>
              <a:xfrm>
                <a:off x="2502852" y="2821185"/>
                <a:ext cx="455295" cy="619400"/>
              </a:xfrm>
              <a:prstGeom prst="rect">
                <a:avLst/>
              </a:prstGeom>
              <a:blipFill>
                <a:blip r:embed="rId3"/>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10" grpId="0"/>
      <p:bldP spid="10" grpId="1"/>
      <p:bldP spid="12" grpId="0"/>
      <p:bldP spid="12" grpId="1"/>
      <p:bldP spid="13" grpId="0"/>
      <p:bldP spid="13" grpId="1"/>
      <p:bldP spid="14" grpId="0"/>
      <p:bldP spid="14" grpId="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4742815"/>
          </a:xfrm>
          <a:prstGeom prst="rect">
            <a:avLst/>
          </a:prstGeom>
        </p:spPr>
        <p:txBody>
          <a:bodyPr wrap="square">
            <a:spAutoFit/>
          </a:bodyPr>
          <a:lstStyle/>
          <a:p>
            <a:pPr algn="just" fontAlgn="auto">
              <a:lnSpc>
                <a:spcPct val="140000"/>
              </a:lnSpc>
            </a:pPr>
            <a:r>
              <a:rPr sz="2400" dirty="0">
                <a:latin typeface="宋体" panose="02010600030101010101" pitchFamily="2" charset="-122"/>
                <a:ea typeface="宋体" panose="02010600030101010101" pitchFamily="2" charset="-122"/>
              </a:rPr>
              <a:t>6.</a:t>
            </a:r>
            <a:r>
              <a:rPr sz="2400" dirty="0">
                <a:latin typeface="黑体" panose="02010609060101010101" pitchFamily="49" charset="-122"/>
                <a:ea typeface="黑体" panose="02010609060101010101" pitchFamily="49" charset="-122"/>
                <a:cs typeface="黑体" panose="02010609060101010101" pitchFamily="49" charset="-122"/>
              </a:rPr>
              <a:t>密度的性质:</a:t>
            </a:r>
            <a:r>
              <a:rPr sz="2400" spc="-100" dirty="0">
                <a:solidFill>
                  <a:schemeClr val="tx1"/>
                </a:solidFill>
                <a:uFillTx/>
                <a:latin typeface="宋体" panose="02010600030101010101" pitchFamily="2" charset="-122"/>
                <a:ea typeface="宋体" panose="02010600030101010101" pitchFamily="2" charset="-122"/>
              </a:rPr>
              <a:t>密度是物质的一种特性,密度的大小一般与物体的质量、体积无关.</a:t>
            </a:r>
          </a:p>
          <a:p>
            <a:pPr algn="just" fontAlgn="auto">
              <a:lnSpc>
                <a:spcPct val="140000"/>
              </a:lnSpc>
            </a:pPr>
            <a:r>
              <a:rPr sz="2400" dirty="0">
                <a:latin typeface="宋体" panose="02010600030101010101" pitchFamily="2" charset="-122"/>
                <a:ea typeface="宋体" panose="02010600030101010101" pitchFamily="2" charset="-122"/>
              </a:rPr>
              <a:t>(1)每种物质都有自己的密度,不同物质的密度一般</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140000"/>
              </a:lnSpc>
            </a:pPr>
            <a:r>
              <a:rPr sz="2400" dirty="0">
                <a:latin typeface="宋体" panose="02010600030101010101" pitchFamily="2" charset="-122"/>
                <a:ea typeface="宋体" panose="02010600030101010101" pitchFamily="2" charset="-122"/>
              </a:rPr>
              <a:t>(2)同种物质状态不同时,密度一般不同.</a:t>
            </a:r>
          </a:p>
          <a:p>
            <a:pPr algn="just" fontAlgn="auto">
              <a:lnSpc>
                <a:spcPct val="140000"/>
              </a:lnSpc>
            </a:pPr>
            <a:r>
              <a:rPr sz="2400" dirty="0">
                <a:latin typeface="宋体" panose="02010600030101010101" pitchFamily="2" charset="-122"/>
                <a:ea typeface="宋体" panose="02010600030101010101" pitchFamily="2" charset="-122"/>
              </a:rPr>
              <a:t>(3)物体通常有“热胀冷缩”的性质,温度升高时,物体质量不变,体积变大,密度变</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;水在0</a:t>
            </a:r>
            <a:r>
              <a:rPr sz="2400" dirty="0">
                <a:latin typeface="+mn-ea"/>
              </a:rPr>
              <a:t>~</a:t>
            </a:r>
            <a:r>
              <a:rPr sz="2400" dirty="0">
                <a:latin typeface="宋体" panose="02010600030101010101" pitchFamily="2" charset="-122"/>
                <a:ea typeface="宋体" panose="02010600030101010101" pitchFamily="2" charset="-122"/>
              </a:rPr>
              <a:t>4 ℃有“降温膨胀”现象,即在0</a:t>
            </a:r>
            <a:r>
              <a:rPr sz="2400" dirty="0">
                <a:latin typeface="+mn-ea"/>
              </a:rPr>
              <a:t>~</a:t>
            </a:r>
            <a:r>
              <a:rPr sz="2400" dirty="0">
                <a:latin typeface="宋体" panose="02010600030101010101" pitchFamily="2" charset="-122"/>
                <a:ea typeface="宋体" panose="02010600030101010101" pitchFamily="2" charset="-122"/>
              </a:rPr>
              <a:t>4 ℃,温度升高时,水的体积变小,密度变大;水在4 ℃时密度最大. </a:t>
            </a:r>
          </a:p>
          <a:p>
            <a:pPr algn="just" fontAlgn="auto">
              <a:lnSpc>
                <a:spcPct val="140000"/>
              </a:lnSpc>
            </a:pPr>
            <a:r>
              <a:rPr sz="2400" dirty="0">
                <a:latin typeface="宋体" panose="02010600030101010101" pitchFamily="2" charset="-122"/>
                <a:ea typeface="宋体" panose="02010600030101010101" pitchFamily="2" charset="-122"/>
              </a:rPr>
              <a:t>(4)封闭气体的体积与容器容积有关,只改变封闭气体的质量或体积,其密度会变化.</a:t>
            </a:r>
          </a:p>
          <a:p>
            <a:pPr algn="just" fontAlgn="auto">
              <a:lnSpc>
                <a:spcPct val="140000"/>
              </a:lnSpc>
            </a:pPr>
            <a:r>
              <a:rPr sz="2400" dirty="0">
                <a:latin typeface="宋体" panose="02010600030101010101" pitchFamily="2" charset="-122"/>
                <a:ea typeface="宋体" panose="02010600030101010101" pitchFamily="2" charset="-122"/>
              </a:rPr>
              <a:t>7.</a:t>
            </a:r>
            <a:r>
              <a:rPr sz="2400" dirty="0">
                <a:latin typeface="黑体" panose="02010609060101010101" pitchFamily="49" charset="-122"/>
                <a:ea typeface="黑体" panose="02010609060101010101" pitchFamily="49" charset="-122"/>
                <a:cs typeface="黑体" panose="02010609060101010101" pitchFamily="49" charset="-122"/>
              </a:rPr>
              <a:t>密度的应用:</a:t>
            </a:r>
            <a:r>
              <a:rPr sz="2400" dirty="0">
                <a:latin typeface="宋体" panose="02010600030101010101" pitchFamily="2" charset="-122"/>
                <a:ea typeface="宋体" panose="02010600030101010101" pitchFamily="2" charset="-122"/>
              </a:rPr>
              <a:t>鉴别物质、间接测量质量或体积等.</a:t>
            </a:r>
          </a:p>
        </p:txBody>
      </p:sp>
      <p:sp>
        <p:nvSpPr>
          <p:cNvPr id="3" name="矩形 2"/>
          <p:cNvSpPr/>
          <p:nvPr/>
        </p:nvSpPr>
        <p:spPr>
          <a:xfrm>
            <a:off x="7722235" y="185420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不同</a:t>
            </a:r>
          </a:p>
        </p:txBody>
      </p:sp>
      <p:sp>
        <p:nvSpPr>
          <p:cNvPr id="4" name="矩形 3"/>
          <p:cNvSpPr/>
          <p:nvPr/>
        </p:nvSpPr>
        <p:spPr>
          <a:xfrm>
            <a:off x="1689100" y="347853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p>
        </p:txBody>
      </p:sp>
      <mc:AlternateContent xmlns:mc="http://schemas.openxmlformats.org/markup-compatibility/2006" xmlns:a14="http://schemas.microsoft.com/office/drawing/2010/main">
        <mc:Choice Requires="a14">
          <p:sp>
            <p:nvSpPr>
              <p:cNvPr id="12" name="矩形 11"/>
              <p:cNvSpPr/>
              <p:nvPr/>
            </p:nvSpPr>
            <p:spPr>
              <a:xfrm>
                <a:off x="757367" y="1703442"/>
                <a:ext cx="10694013" cy="3302892"/>
              </a:xfrm>
              <a:prstGeom prst="rect">
                <a:avLst/>
              </a:prstGeom>
            </p:spPr>
            <p:txBody>
              <a:bodyPr wrap="square">
                <a:spAutoFit/>
              </a:bodyPr>
              <a:lstStyle/>
              <a:p>
                <a:pPr algn="just" fontAlgn="auto">
                  <a:lnSpc>
                    <a:spcPct val="200000"/>
                  </a:lnSpc>
                </a:pP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对固体和液体来说</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质量不变时体积基本是不变的</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质量变化时</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质量和体积保持正比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因而密度是定值</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它不随质量或体积的改变而改变</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也不能认为密度与质量成正比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与体积成反比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p>
              <a:p>
                <a:pPr algn="just" fontAlgn="auto">
                  <a:lnSpc>
                    <a:spcPct val="200000"/>
                  </a:lnSpc>
                </a:pP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同种物质组成的物体</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物体的质量跟它的体积成正比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即当</a:t>
                </a:r>
                <a:r>
                  <a:rPr lang="en-US" altLang="zh-CN" sz="2400" i="1" dirty="0">
                    <a:solidFill>
                      <a:schemeClr val="tx1">
                        <a:lumMod val="85000"/>
                        <a:lumOff val="15000"/>
                      </a:schemeClr>
                    </a:solidFill>
                    <a:uFillTx/>
                    <a:latin typeface="Times New Roman" panose="02020603050405020304" pitchFamily="18" charset="0"/>
                    <a:ea typeface="宋体" panose="02010600030101010101" pitchFamily="2" charset="-122"/>
                    <a:cs typeface="Times New Roman" panose="02020603050405020304" pitchFamily="18" charset="0"/>
                  </a:rPr>
                  <a:t>ρ</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一定时</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zh-CN" altLang="en-US"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𝑚</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𝑚</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den>
                    </m:f>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𝑉</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𝑉</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den>
                    </m:f>
                  </m:oMath>
                </a14:m>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endPar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757367" y="1703442"/>
                <a:ext cx="10694013" cy="3302892"/>
              </a:xfrm>
              <a:prstGeom prst="rect">
                <a:avLst/>
              </a:prstGeom>
              <a:blipFill>
                <a:blip r:embed="rId2"/>
                <a:stretch>
                  <a:fillRect l="-855" r="-855"/>
                </a:stretch>
              </a:blipFill>
            </p:spPr>
            <p:txBody>
              <a:bodyPr/>
              <a:lstStyle/>
              <a:p>
                <a:r>
                  <a:rPr lang="zh-CN" altLang="en-US">
                    <a:noFill/>
                  </a:rPr>
                  <a:t> </a:t>
                </a:r>
              </a:p>
            </p:txBody>
          </p:sp>
        </mc:Fallback>
      </mc:AlternateContent>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p>
        </p:txBody>
      </p:sp>
      <mc:AlternateContent xmlns:mc="http://schemas.openxmlformats.org/markup-compatibility/2006" xmlns:a14="http://schemas.microsoft.com/office/drawing/2010/main">
        <mc:Choice Requires="a14">
          <p:sp>
            <p:nvSpPr>
              <p:cNvPr id="12" name="矩形 11"/>
              <p:cNvSpPr/>
              <p:nvPr/>
            </p:nvSpPr>
            <p:spPr>
              <a:xfrm>
                <a:off x="757367" y="1703442"/>
                <a:ext cx="10694013" cy="3745256"/>
              </a:xfrm>
              <a:prstGeom prst="rect">
                <a:avLst/>
              </a:prstGeom>
            </p:spPr>
            <p:txBody>
              <a:bodyPr wrap="square">
                <a:spAutoFit/>
              </a:bodyPr>
              <a:lstStyle/>
              <a:p>
                <a:pPr algn="just" fontAlgn="auto">
                  <a:lnSpc>
                    <a:spcPts val="6000"/>
                  </a:lnSpc>
                </a:pP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不同物质组成的物体</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在体积相同的情况下</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物体的质量跟它的密度成正比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即当</a:t>
                </a:r>
                <a:r>
                  <a:rPr lang="en-US" altLang="zh-CN" sz="2400" i="1" dirty="0">
                    <a:solidFill>
                      <a:schemeClr val="tx1">
                        <a:lumMod val="85000"/>
                        <a:lumOff val="15000"/>
                      </a:schemeClr>
                    </a:solidFill>
                    <a:uFillTx/>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一定时</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zh-CN" altLang="en-US"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𝑚</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𝑚</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den>
                    </m:f>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𝜌</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𝜌</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den>
                    </m:f>
                  </m:oMath>
                </a14:m>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在质量相同的情况下</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物体的体积跟它的密度成反比</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即当</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一定时</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14:m>
                  <m:oMath xmlns:m="http://schemas.openxmlformats.org/officeDocument/2006/math">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𝑉</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𝑉</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den>
                    </m:f>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m:t>
                    </m:r>
                    <m:f>
                      <m:f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fPr>
                      <m:num>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𝜌</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2</m:t>
                            </m:r>
                          </m:sub>
                        </m:sSub>
                      </m:num>
                      <m:den>
                        <m:sSub>
                          <m:sSubPr>
                            <m:ctrlPr>
                              <a:rPr lang="en-US" altLang="zh-CN" sz="2400" b="0" i="1" dirty="0" smtClean="0">
                                <a:solidFill>
                                  <a:schemeClr val="tx1">
                                    <a:lumMod val="85000"/>
                                    <a:lumOff val="15000"/>
                                  </a:schemeClr>
                                </a:solidFill>
                                <a:uFillTx/>
                                <a:latin typeface="Cambria Math"/>
                                <a:ea typeface="宋体" panose="02010600030101010101" pitchFamily="2" charset="-122"/>
                                <a:cs typeface="楷体" panose="02010609060101010101" pitchFamily="49" charset="-122"/>
                              </a:rPr>
                            </m:ctrlPr>
                          </m:sSubPr>
                          <m:e>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𝜌</m:t>
                            </m:r>
                          </m:e>
                          <m:sub>
                            <m:r>
                              <a:rPr lang="en-US" altLang="zh-CN" sz="2400" b="0" i="1" dirty="0" smtClean="0">
                                <a:solidFill>
                                  <a:schemeClr val="tx1">
                                    <a:lumMod val="85000"/>
                                    <a:lumOff val="15000"/>
                                  </a:schemeClr>
                                </a:solidFill>
                                <a:uFillTx/>
                                <a:latin typeface="Cambria Math" panose="02040503050406030204" pitchFamily="18" charset="0"/>
                                <a:ea typeface="宋体" panose="02010600030101010101" pitchFamily="2" charset="-122"/>
                                <a:cs typeface="楷体" panose="02010609060101010101" pitchFamily="49" charset="-122"/>
                              </a:rPr>
                              <m:t>1</m:t>
                            </m:r>
                          </m:sub>
                        </m:sSub>
                      </m:den>
                    </m:f>
                  </m:oMath>
                </a14:m>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p>
              <a:p>
                <a:pPr algn="just" fontAlgn="auto">
                  <a:lnSpc>
                    <a:spcPct val="200000"/>
                  </a:lnSpc>
                </a:pP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用比值定义物理量是物理学中常用的方法</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用比值定义的物理量有密度、速度、压强、功率、电阻、比热容、热值等</a:t>
                </a:r>
                <a:r>
                  <a:rPr lang="en-US" altLang="zh-CN"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endPar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757367" y="1703442"/>
                <a:ext cx="10694013" cy="3745256"/>
              </a:xfrm>
              <a:prstGeom prst="rect">
                <a:avLst/>
              </a:prstGeom>
              <a:blipFill>
                <a:blip r:embed="rId2"/>
                <a:stretch>
                  <a:fillRect l="-855" r="-855" b="-2602"/>
                </a:stretch>
              </a:blipFill>
            </p:spPr>
            <p:txBody>
              <a:bodyPr/>
              <a:lstStyle/>
              <a:p>
                <a:r>
                  <a:rPr lang="zh-CN" altLang="en-US">
                    <a:noFill/>
                  </a:rPr>
                  <a:t> </a:t>
                </a:r>
              </a:p>
            </p:txBody>
          </p:sp>
        </mc:Fallback>
      </mc:AlternateContent>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4338320"/>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cs typeface="黑体" panose="02010609060101010101" pitchFamily="49" charset="-122"/>
              </a:rPr>
              <a:t>原理: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.实验室一般用</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测量质量,用</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测量体积. </a:t>
            </a:r>
          </a:p>
          <a:p>
            <a:pPr algn="just">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测形状不规则的固体的密度</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(1)用天平测出固体的质量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latin typeface="宋体" panose="02010600030101010101" pitchFamily="2" charset="-122"/>
                <a:ea typeface="宋体" panose="02010600030101010101" pitchFamily="2" charset="-122"/>
              </a:rPr>
              <a:t>;</a:t>
            </a:r>
          </a:p>
          <a:p>
            <a:pPr algn="just" fontAlgn="auto">
              <a:lnSpc>
                <a:spcPct val="200000"/>
              </a:lnSpc>
            </a:pPr>
            <a:r>
              <a:rPr sz="2400" dirty="0">
                <a:latin typeface="宋体" panose="02010600030101010101" pitchFamily="2" charset="-122"/>
                <a:ea typeface="宋体" panose="02010600030101010101" pitchFamily="2" charset="-122"/>
              </a:rPr>
              <a:t>(2)用排水法测出固体的体积</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dirty="0">
                <a:latin typeface="宋体" panose="02010600030101010101" pitchFamily="2" charset="-122"/>
                <a:ea typeface="宋体" panose="02010600030101010101" pitchFamily="2" charset="-122"/>
              </a:rPr>
              <a:t>=</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a:t>
            </a:r>
          </a:p>
          <a:p>
            <a:pPr algn="just" fontAlgn="auto">
              <a:lnSpc>
                <a:spcPct val="200000"/>
              </a:lnSpc>
            </a:pPr>
            <a:r>
              <a:rPr sz="2400" dirty="0">
                <a:latin typeface="宋体" panose="02010600030101010101" pitchFamily="2" charset="-122"/>
                <a:ea typeface="宋体" panose="02010600030101010101" pitchFamily="2" charset="-122"/>
              </a:rPr>
              <a:t>(3)求出固体的密度</a:t>
            </a:r>
            <a:r>
              <a:rPr sz="2400" i="1" dirty="0">
                <a:latin typeface="Times New Roman" panose="02020603050405020304" pitchFamily="18" charset="0"/>
                <a:ea typeface="宋体" panose="02010600030101010101" pitchFamily="2" charset="-122"/>
                <a:cs typeface="Times New Roman" panose="02020603050405020304" pitchFamily="18" charset="0"/>
              </a:rPr>
              <a:t>ρ</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误差分析:若先用排水法测体积,再测质量,则由于固体表面沾水,会导致质量的测量值偏大,密度值偏</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p>
        </p:txBody>
      </p:sp>
      <p:sp>
        <p:nvSpPr>
          <p:cNvPr id="2" name="矩形 1"/>
          <p:cNvSpPr/>
          <p:nvPr/>
        </p:nvSpPr>
        <p:spPr>
          <a:xfrm>
            <a:off x="5735163" y="1393825"/>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天平</a:t>
            </a:r>
          </a:p>
        </p:txBody>
      </p:sp>
      <p:sp>
        <p:nvSpPr>
          <p:cNvPr id="4" name="矩形 3"/>
          <p:cNvSpPr/>
          <p:nvPr/>
        </p:nvSpPr>
        <p:spPr>
          <a:xfrm>
            <a:off x="8582025" y="1393825"/>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量筒</a:t>
            </a:r>
          </a:p>
        </p:txBody>
      </p:sp>
      <p:sp>
        <p:nvSpPr>
          <p:cNvPr id="10" name="矩形 9"/>
          <p:cNvSpPr/>
          <p:nvPr/>
        </p:nvSpPr>
        <p:spPr>
          <a:xfrm>
            <a:off x="3900805" y="502539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75CBD0F5-582B-46F1-AC19-1D2AD788A1F5}"/>
                  </a:ext>
                </a:extLst>
              </p:cNvPr>
              <p:cNvSpPr/>
              <p:nvPr/>
            </p:nvSpPr>
            <p:spPr>
              <a:xfrm>
                <a:off x="2226152" y="1182599"/>
                <a:ext cx="1022985" cy="724878"/>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𝜌</m:t>
                      </m:r>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4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num>
                        <m:den>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75CBD0F5-582B-46F1-AC19-1D2AD788A1F5}"/>
                  </a:ext>
                </a:extLst>
              </p:cNvPr>
              <p:cNvSpPr>
                <a:spLocks noRot="1" noChangeAspect="1" noMove="1" noResize="1" noEditPoints="1" noAdjustHandles="1" noChangeArrowheads="1" noChangeShapeType="1" noTextEdit="1"/>
              </p:cNvSpPr>
              <p:nvPr/>
            </p:nvSpPr>
            <p:spPr>
              <a:xfrm>
                <a:off x="2226152" y="1182599"/>
                <a:ext cx="1022985" cy="72487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6B7D9CC9-1B47-4C1F-9FCF-F357178AA3D9}"/>
                  </a:ext>
                </a:extLst>
              </p:cNvPr>
              <p:cNvSpPr/>
              <p:nvPr/>
            </p:nvSpPr>
            <p:spPr>
              <a:xfrm>
                <a:off x="3900804" y="3645074"/>
                <a:ext cx="1022985" cy="785280"/>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4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num>
                        <m:den>
                          <m:sSub>
                            <m:sSub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e>
                            <m: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den>
                      </m:f>
                    </m:oMath>
                  </m:oMathPara>
                </a14:m>
                <a:endParaRPr lang="zh-CN" altLang="en-US" sz="24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id="{6B7D9CC9-1B47-4C1F-9FCF-F357178AA3D9}"/>
                  </a:ext>
                </a:extLst>
              </p:cNvPr>
              <p:cNvSpPr>
                <a:spLocks noRot="1" noChangeAspect="1" noMove="1" noResize="1" noEditPoints="1" noAdjustHandles="1" noChangeArrowheads="1" noChangeShapeType="1" noTextEdit="1"/>
              </p:cNvSpPr>
              <p:nvPr/>
            </p:nvSpPr>
            <p:spPr>
              <a:xfrm>
                <a:off x="3900804" y="3645074"/>
                <a:ext cx="1022985" cy="785280"/>
              </a:xfrm>
              <a:prstGeom prst="rect">
                <a:avLst/>
              </a:prstGeom>
              <a:blipFill>
                <a:blip r:embed="rId3"/>
                <a:stretch>
                  <a:fillRect r="-595"/>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10" grpId="0"/>
      <p:bldP spid="10" grpId="1"/>
      <p:bldP spid="13" grpId="0"/>
      <p:bldP spid="13" grpId="1"/>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a:off x="3147938" y="1673480"/>
            <a:ext cx="0" cy="3275965"/>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349789" y="1498502"/>
            <a:ext cx="1596297" cy="576159"/>
            <a:chOff x="5205047" y="4005381"/>
            <a:chExt cx="1596297" cy="576159"/>
          </a:xfrm>
          <a:solidFill>
            <a:srgbClr val="EE3028"/>
          </a:solidFill>
        </p:grpSpPr>
        <p:sp>
          <p:nvSpPr>
            <p:cNvPr id="5" name="圆角矩形 1">
              <a:hlinkClick r:id="rId2" action="ppaction://hlinksldjump"/>
            </p:cNvPr>
            <p:cNvSpPr/>
            <p:nvPr/>
          </p:nvSpPr>
          <p:spPr>
            <a:xfrm>
              <a:off x="5205047" y="400538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409349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483617" y="1498502"/>
            <a:ext cx="6524625" cy="2009775"/>
          </a:xfrm>
          <a:prstGeom prst="rect">
            <a:avLst/>
          </a:prstGeom>
          <a:noFill/>
        </p:spPr>
        <p:txBody>
          <a:bodyPr wrap="square" rtlCol="0">
            <a:spAutoFit/>
          </a:bodyPr>
          <a:lstStyle/>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质量</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质量和体积的测量</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密度</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4</a:t>
            </a:r>
            <a:r>
              <a:rPr lang="zh-CN" altLang="en-US" sz="2400" dirty="0">
                <a:solidFill>
                  <a:schemeClr val="tx1">
                    <a:lumMod val="85000"/>
                    <a:lumOff val="15000"/>
                  </a:schemeClr>
                </a:solidFill>
                <a:latin typeface="+mn-ea"/>
              </a:rPr>
              <a:t>　密度的测量</a:t>
            </a:r>
          </a:p>
        </p:txBody>
      </p:sp>
      <p:grpSp>
        <p:nvGrpSpPr>
          <p:cNvPr id="7" name="组合 6"/>
          <p:cNvGrpSpPr/>
          <p:nvPr/>
        </p:nvGrpSpPr>
        <p:grpSpPr>
          <a:xfrm>
            <a:off x="2349788" y="3599668"/>
            <a:ext cx="1596297" cy="576159"/>
            <a:chOff x="5205047" y="3778051"/>
            <a:chExt cx="1596297" cy="576159"/>
          </a:xfrm>
          <a:solidFill>
            <a:srgbClr val="EE3028"/>
          </a:solidFill>
        </p:grpSpPr>
        <p:sp>
          <p:nvSpPr>
            <p:cNvPr id="8" name="圆角矩形 42">
              <a:hlinkClick r:id="rId3"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483972" y="3599668"/>
            <a:ext cx="6523990" cy="1005788"/>
          </a:xfrm>
          <a:prstGeom prst="rect">
            <a:avLst/>
          </a:prstGeom>
          <a:noFill/>
        </p:spPr>
        <p:txBody>
          <a:bodyPr wrap="square" rtlCol="0">
            <a:spAutoFit/>
          </a:bodyPr>
          <a:lstStyle/>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密度的计算</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考查 </a:t>
            </a:r>
            <a:r>
              <a:rPr lang="zh-CN" altLang="en-US" sz="2400" i="1" dirty="0">
                <a:solidFill>
                  <a:schemeClr val="tx1">
                    <a:lumMod val="85000"/>
                    <a:lumOff val="15000"/>
                  </a:schemeClr>
                </a:solidFill>
                <a:latin typeface="Times New Roman" panose="02020603050405020304" pitchFamily="18" charset="0"/>
                <a:cs typeface="Times New Roman" panose="02020603050405020304" pitchFamily="18" charset="0"/>
              </a:rPr>
              <a:t>m</a:t>
            </a:r>
            <a:r>
              <a:rPr lang="zh-CN" altLang="en-US" sz="2400" dirty="0">
                <a:solidFill>
                  <a:schemeClr val="tx1">
                    <a:lumMod val="85000"/>
                    <a:lumOff val="15000"/>
                  </a:schemeClr>
                </a:solidFill>
                <a:latin typeface="+mn-ea"/>
              </a:rPr>
              <a:t>-</a:t>
            </a:r>
            <a:r>
              <a:rPr lang="zh-CN" altLang="en-US" sz="2400" i="1" dirty="0">
                <a:solidFill>
                  <a:schemeClr val="tx1">
                    <a:lumMod val="85000"/>
                    <a:lumOff val="15000"/>
                  </a:schemeClr>
                </a:solidFill>
                <a:latin typeface="Times New Roman" panose="02020603050405020304" pitchFamily="18" charset="0"/>
                <a:cs typeface="Times New Roman" panose="02020603050405020304" pitchFamily="18" charset="0"/>
              </a:rPr>
              <a:t>V </a:t>
            </a:r>
            <a:r>
              <a:rPr lang="zh-CN" altLang="en-US" sz="2400" dirty="0">
                <a:solidFill>
                  <a:schemeClr val="tx1">
                    <a:lumMod val="85000"/>
                    <a:lumOff val="15000"/>
                  </a:schemeClr>
                </a:solidFill>
                <a:latin typeface="+mn-ea"/>
              </a:rPr>
              <a:t>图像的理解和应用</a:t>
            </a:r>
          </a:p>
        </p:txBody>
      </p:sp>
      <p:grpSp>
        <p:nvGrpSpPr>
          <p:cNvPr id="10" name="组合 9"/>
          <p:cNvGrpSpPr/>
          <p:nvPr/>
        </p:nvGrpSpPr>
        <p:grpSpPr>
          <a:xfrm>
            <a:off x="2349787" y="4741349"/>
            <a:ext cx="1596297" cy="576159"/>
            <a:chOff x="5205047" y="4510206"/>
            <a:chExt cx="1596297" cy="576159"/>
          </a:xfrm>
          <a:solidFill>
            <a:srgbClr val="EE3028"/>
          </a:solidFill>
        </p:grpSpPr>
        <p:sp>
          <p:nvSpPr>
            <p:cNvPr id="11" name="圆角矩形 49">
              <a:hlinkClick r:id="" action="ppaction://noaction"/>
            </p:cNvPr>
            <p:cNvSpPr/>
            <p:nvPr/>
          </p:nvSpPr>
          <p:spPr>
            <a:xfrm>
              <a:off x="5205047" y="4510206"/>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4598323"/>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483337" y="4741349"/>
            <a:ext cx="6524625" cy="1529715"/>
          </a:xfrm>
          <a:prstGeom prst="rect">
            <a:avLst/>
          </a:prstGeom>
          <a:noFill/>
        </p:spPr>
        <p:txBody>
          <a:bodyPr wrap="square" rtlCol="0">
            <a:spAutoFit/>
          </a:bodyPr>
          <a:lstStyle/>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测量物体的质量</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测量固体的密度</a:t>
            </a:r>
          </a:p>
          <a:p>
            <a:pPr marL="285750" indent="-285750" fontAlgn="auto">
              <a:lnSpc>
                <a:spcPct val="13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3</a:t>
            </a:r>
            <a:r>
              <a:rPr lang="zh-CN" altLang="en-US" sz="2400" dirty="0">
                <a:solidFill>
                  <a:schemeClr val="tx1">
                    <a:lumMod val="85000"/>
                    <a:lumOff val="15000"/>
                  </a:schemeClr>
                </a:solidFill>
                <a:latin typeface="+mn-ea"/>
              </a:rPr>
              <a:t>　测量液体的密度</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测液体的密度</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(1)用天平测出烧杯和杯中液体的总质量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a:t>
            </a:r>
          </a:p>
          <a:p>
            <a:pPr algn="just">
              <a:lnSpc>
                <a:spcPct val="150000"/>
              </a:lnSpc>
            </a:pPr>
            <a:r>
              <a:rPr sz="2400" dirty="0">
                <a:latin typeface="宋体" panose="02010600030101010101" pitchFamily="2" charset="-122"/>
                <a:ea typeface="宋体" panose="02010600030101010101" pitchFamily="2" charset="-122"/>
              </a:rPr>
              <a:t>(2)将烧杯中的部分液体倒入量筒中,读出量筒中液体的体积</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dirty="0">
                <a:latin typeface="宋体" panose="02010600030101010101" pitchFamily="2" charset="-122"/>
                <a:ea typeface="宋体" panose="02010600030101010101" pitchFamily="2" charset="-122"/>
              </a:rPr>
              <a:t>;</a:t>
            </a:r>
          </a:p>
          <a:p>
            <a:pPr algn="just">
              <a:lnSpc>
                <a:spcPct val="150000"/>
              </a:lnSpc>
            </a:pPr>
            <a:r>
              <a:rPr sz="2400" dirty="0">
                <a:latin typeface="宋体" panose="02010600030101010101" pitchFamily="2" charset="-122"/>
                <a:ea typeface="宋体" panose="02010600030101010101" pitchFamily="2" charset="-122"/>
              </a:rPr>
              <a:t>(3)用天平测出烧杯和杯中剩余液体的总质量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a:t>
            </a:r>
          </a:p>
          <a:p>
            <a:pPr algn="just">
              <a:lnSpc>
                <a:spcPct val="150000"/>
              </a:lnSpc>
            </a:pPr>
            <a:r>
              <a:rPr sz="2400" dirty="0">
                <a:latin typeface="宋体" panose="02010600030101010101" pitchFamily="2" charset="-122"/>
                <a:ea typeface="宋体" panose="02010600030101010101" pitchFamily="2" charset="-122"/>
              </a:rPr>
              <a:t>(4)量筒中液体的质量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latin typeface="宋体" panose="02010600030101010101" pitchFamily="2" charset="-122"/>
                <a:ea typeface="宋体" panose="02010600030101010101" pitchFamily="2" charset="-122"/>
              </a:rPr>
              <a:t>=</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a:t>
            </a:r>
          </a:p>
          <a:p>
            <a:pPr algn="just">
              <a:lnSpc>
                <a:spcPct val="150000"/>
              </a:lnSpc>
            </a:pPr>
            <a:r>
              <a:rPr sz="2400" dirty="0">
                <a:latin typeface="宋体" panose="02010600030101010101" pitchFamily="2" charset="-122"/>
                <a:ea typeface="宋体" panose="02010600030101010101" pitchFamily="2" charset="-122"/>
              </a:rPr>
              <a:t>(5)液体的密度</a:t>
            </a:r>
            <a:r>
              <a:rPr sz="2400" i="1" dirty="0">
                <a:latin typeface="Times New Roman" panose="02020603050405020304" pitchFamily="18" charset="0"/>
                <a:ea typeface="宋体" panose="02010600030101010101" pitchFamily="2" charset="-122"/>
                <a:cs typeface="Times New Roman" panose="02020603050405020304" pitchFamily="18" charset="0"/>
              </a:rPr>
              <a:t>ρ</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误差分析:若先用量筒测量液体体积,再将液体倒入烧杯中测质量,则由于少量液体留在量筒中,会导致质量测量值偏小,密度值偏</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10" name="矩形 9"/>
          <p:cNvSpPr/>
          <p:nvPr/>
        </p:nvSpPr>
        <p:spPr>
          <a:xfrm>
            <a:off x="7999730" y="524129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0E93FB0A-E5EB-47FE-8693-1D01A9CDE40C}"/>
                  </a:ext>
                </a:extLst>
              </p:cNvPr>
              <p:cNvSpPr/>
              <p:nvPr/>
            </p:nvSpPr>
            <p:spPr>
              <a:xfrm>
                <a:off x="3246473" y="3992037"/>
                <a:ext cx="1022985" cy="619400"/>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00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2</m:t>
                              </m:r>
                            </m:sub>
                          </m:sSub>
                        </m:num>
                        <m:den>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rPr>
                            <m:t>𝑉</m:t>
                          </m:r>
                        </m:den>
                      </m:f>
                    </m:oMath>
                  </m:oMathPara>
                </a14:m>
                <a:endParaRPr lang="zh-CN" altLang="en-US" sz="20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0E93FB0A-E5EB-47FE-8693-1D01A9CDE40C}"/>
                  </a:ext>
                </a:extLst>
              </p:cNvPr>
              <p:cNvSpPr>
                <a:spLocks noRot="1" noChangeAspect="1" noMove="1" noResize="1" noEditPoints="1" noAdjustHandles="1" noChangeArrowheads="1" noChangeShapeType="1" noTextEdit="1"/>
              </p:cNvSpPr>
              <p:nvPr/>
            </p:nvSpPr>
            <p:spPr>
              <a:xfrm>
                <a:off x="3246473" y="3992037"/>
                <a:ext cx="1022985" cy="619400"/>
              </a:xfrm>
              <a:prstGeom prst="rect">
                <a:avLst/>
              </a:prstGeom>
              <a:blipFill>
                <a:blip r:embed="rId2"/>
                <a:stretch>
                  <a:fillRect r="-2994"/>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12" name="矩形 11"/>
          <p:cNvSpPr/>
          <p:nvPr/>
        </p:nvSpPr>
        <p:spPr>
          <a:xfrm>
            <a:off x="757367" y="1703442"/>
            <a:ext cx="10694013" cy="3046095"/>
          </a:xfrm>
          <a:prstGeom prst="rect">
            <a:avLst/>
          </a:prstGeom>
        </p:spPr>
        <p:txBody>
          <a:bodyPr wrap="square">
            <a:spAutoFit/>
          </a:bodyPr>
          <a:lstStyle/>
          <a:p>
            <a:pPr algn="just" fontAlgn="auto">
              <a:lnSpc>
                <a:spcPct val="20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1.汽油机的压缩冲程中,汽缸中汽油和空气的混合物的密度</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;做功冲程中,汽缸中汽油和空气的混合物的密度</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p>
          <a:p>
            <a:pPr algn="just" fontAlgn="auto">
              <a:lnSpc>
                <a:spcPct val="20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2.冰熔化成水,质量</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,密度</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p>
          <a:p>
            <a:pPr algn="just" fontAlgn="auto">
              <a:lnSpc>
                <a:spcPct val="20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3.人体的密度约为</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,普通中学生的体积约为</a:t>
            </a:r>
            <a:r>
              <a:rPr sz="2400" u="sng"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a:t>
            </a: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 </a:t>
            </a:r>
          </a:p>
        </p:txBody>
      </p:sp>
      <p:sp>
        <p:nvSpPr>
          <p:cNvPr id="10" name="矩形 9"/>
          <p:cNvSpPr/>
          <p:nvPr/>
        </p:nvSpPr>
        <p:spPr>
          <a:xfrm>
            <a:off x="8851265" y="1951355"/>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变大</a:t>
            </a:r>
          </a:p>
        </p:txBody>
      </p:sp>
      <p:sp>
        <p:nvSpPr>
          <p:cNvPr id="2" name="矩形 1"/>
          <p:cNvSpPr/>
          <p:nvPr/>
        </p:nvSpPr>
        <p:spPr>
          <a:xfrm>
            <a:off x="5861050" y="262636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变小</a:t>
            </a:r>
          </a:p>
        </p:txBody>
      </p:sp>
      <p:sp>
        <p:nvSpPr>
          <p:cNvPr id="3" name="矩形 2"/>
          <p:cNvSpPr/>
          <p:nvPr/>
        </p:nvSpPr>
        <p:spPr>
          <a:xfrm>
            <a:off x="3563620" y="3329940"/>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4" name="矩形 3"/>
          <p:cNvSpPr/>
          <p:nvPr/>
        </p:nvSpPr>
        <p:spPr>
          <a:xfrm>
            <a:off x="5450840" y="3428365"/>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变大</a:t>
            </a:r>
          </a:p>
        </p:txBody>
      </p:sp>
      <p:sp>
        <p:nvSpPr>
          <p:cNvPr id="5" name="矩形 4"/>
          <p:cNvSpPr/>
          <p:nvPr/>
        </p:nvSpPr>
        <p:spPr>
          <a:xfrm>
            <a:off x="3384550" y="4072255"/>
            <a:ext cx="1657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1" name="矩形 10"/>
          <p:cNvSpPr/>
          <p:nvPr/>
        </p:nvSpPr>
        <p:spPr>
          <a:xfrm>
            <a:off x="9442376" y="4104154"/>
            <a:ext cx="10229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0.05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3" grpId="0"/>
      <p:bldP spid="3" grpId="1"/>
      <p:bldP spid="4" grpId="0"/>
      <p:bldP spid="4" grpId="1"/>
      <p:bldP spid="5" grpId="0"/>
      <p:bldP spid="5"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257200"/>
                <a:ext cx="10741315" cy="5146089"/>
              </a:xfrm>
              <a:prstGeom prst="rect">
                <a:avLst/>
              </a:prstGeom>
            </p:spPr>
            <p:txBody>
              <a:bodyPr wrap="square">
                <a:spAutoFit/>
              </a:bodyPr>
              <a:lstStyle/>
              <a:p>
                <a:pPr algn="just" fontAlgn="auto">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一桶</a:t>
                </a:r>
                <a:r>
                  <a:rPr lang="en-US" altLang="zh-CN" sz="2400" dirty="0">
                    <a:latin typeface="宋体" panose="02010600030101010101" pitchFamily="2" charset="-122"/>
                    <a:ea typeface="宋体" panose="02010600030101010101" pitchFamily="2" charset="-122"/>
                  </a:rPr>
                  <a:t>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L</a:t>
                </a:r>
                <a:r>
                  <a:rPr lang="zh-CN" altLang="en-US" sz="2400" dirty="0">
                    <a:latin typeface="宋体" panose="02010600030101010101" pitchFamily="2" charset="-122"/>
                    <a:ea typeface="宋体" panose="02010600030101010101" pitchFamily="2" charset="-122"/>
                  </a:rPr>
                  <a:t>装植物油的“净重”为</a:t>
                </a:r>
                <a:r>
                  <a:rPr lang="en-US" altLang="zh-CN" sz="2400" dirty="0">
                    <a:latin typeface="宋体" panose="02010600030101010101" pitchFamily="2" charset="-122"/>
                    <a:ea typeface="宋体" panose="02010600030101010101" pitchFamily="2" charset="-122"/>
                  </a:rPr>
                  <a:t>4 500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将植物油倒出一半以后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剩余油的密度为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容积为</a:t>
                </a:r>
                <a:r>
                  <a:rPr lang="en-US" altLang="zh-CN" sz="2400" dirty="0">
                    <a:latin typeface="宋体" panose="02010600030101010101" pitchFamily="2" charset="-122"/>
                    <a:ea typeface="宋体" panose="02010600030101010101" pitchFamily="2" charset="-122"/>
                  </a:rPr>
                  <a:t>0.5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的钢瓶内装有密度为</a:t>
                </a:r>
                <a:r>
                  <a:rPr lang="en-US" altLang="zh-CN" sz="2400" dirty="0">
                    <a:latin typeface="宋体" panose="02010600030101010101" pitchFamily="2" charset="-122"/>
                    <a:ea typeface="宋体" panose="02010600030101010101" pitchFamily="2" charset="-122"/>
                  </a:rPr>
                  <a:t>6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的氧气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某次电焊中用去了其中的</a:t>
                </a:r>
                <a14:m>
                  <m:oMath xmlns:m="http://schemas.openxmlformats.org/officeDocument/2006/math">
                    <m:f>
                      <m:fPr>
                        <m:ctrlPr>
                          <a:rPr lang="en-US" altLang="zh-CN" sz="2400" b="0" i="1" dirty="0" smtClean="0">
                            <a:latin typeface="Cambria Math"/>
                            <a:ea typeface="宋体" panose="02010600030101010101" pitchFamily="2" charset="-122"/>
                          </a:rPr>
                        </m:ctrlPr>
                      </m:fPr>
                      <m:num>
                        <m:r>
                          <a:rPr lang="en-US" altLang="zh-CN" sz="2400" b="0" i="1" dirty="0" smtClean="0">
                            <a:latin typeface="Cambria Math" panose="02040503050406030204" pitchFamily="18" charset="0"/>
                            <a:ea typeface="宋体" panose="02010600030101010101" pitchFamily="2" charset="-122"/>
                          </a:rPr>
                          <m:t>1</m:t>
                        </m:r>
                      </m:num>
                      <m:den>
                        <m:r>
                          <a:rPr lang="en-US" altLang="zh-CN" sz="2400" b="0" i="1" dirty="0" smtClean="0">
                            <a:latin typeface="Cambria Math" panose="02040503050406030204" pitchFamily="18" charset="0"/>
                            <a:ea typeface="宋体" panose="02010600030101010101" pitchFamily="2" charset="-122"/>
                          </a:rPr>
                          <m:t>2</m:t>
                        </m:r>
                      </m:den>
                    </m:f>
                  </m:oMath>
                </a14:m>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则钢瓶内剩余氧气的质量为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剩余氧气的密度为</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a:t>
                </a:r>
                <a:r>
                  <a:rPr lang="en-US" altLang="zh-CN" sz="2400" dirty="0">
                    <a:latin typeface="宋体" panose="02010600030101010101" pitchFamily="2" charset="-122"/>
                    <a:ea typeface="宋体" panose="02010600030101010101" pitchFamily="2" charset="-122"/>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baseline="30000" dirty="0">
                    <a:latin typeface="宋体" panose="02010600030101010101" pitchFamily="2" charset="-122"/>
                    <a:ea typeface="宋体" panose="02010600030101010101" pitchFamily="2" charset="-122"/>
                  </a:rPr>
                  <a:t>3</a:t>
                </a: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 </a:t>
                </a:r>
              </a:p>
              <a:p>
                <a:pPr algn="just" fontAlgn="auto">
                  <a:lnSpc>
                    <a:spcPct val="18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密度是物质的一种特性</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固体和液体不易被压缩</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它们的密度不随质量、体积变化</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气体的体积受压强、温度的影响比较明显</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当压强或温度变化时</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气体的密度一般会发生变化</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但一定仍有</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latin typeface="楷体" panose="02010609060101010101" pitchFamily="49" charset="-122"/>
                    <a:ea typeface="楷体" panose="02010609060101010101" pitchFamily="49" charset="-122"/>
                  </a:rPr>
                  <a:t>=</a:t>
                </a:r>
                <a14:m>
                  <m:oMath xmlns:m="http://schemas.openxmlformats.org/officeDocument/2006/math">
                    <m:f>
                      <m:fPr>
                        <m:ctrlPr>
                          <a:rPr lang="en-US" altLang="zh-CN" sz="2400" b="0" i="1" dirty="0" smtClean="0">
                            <a:latin typeface="Cambria Math"/>
                            <a:ea typeface="楷体" panose="02010609060101010101" pitchFamily="49" charset="-122"/>
                          </a:rPr>
                        </m:ctrlPr>
                      </m:fPr>
                      <m:num>
                        <m:r>
                          <a:rPr lang="zh-CN" altLang="en-US" sz="2400" b="0" i="1" dirty="0" smtClean="0">
                            <a:latin typeface="Cambria Math" panose="02040503050406030204" pitchFamily="18" charset="0"/>
                            <a:ea typeface="楷体" panose="02010609060101010101" pitchFamily="49" charset="-122"/>
                          </a:rPr>
                          <m:t>𝑚</m:t>
                        </m:r>
                      </m:num>
                      <m:den>
                        <m:r>
                          <a:rPr lang="en-US" altLang="zh-CN" sz="2400" b="0" i="1" dirty="0" smtClean="0">
                            <a:latin typeface="Cambria Math" panose="02040503050406030204" pitchFamily="18" charset="0"/>
                            <a:ea typeface="楷体" panose="02010609060101010101" pitchFamily="49" charset="-122"/>
                          </a:rPr>
                          <m:t>𝑉</m:t>
                        </m:r>
                      </m:den>
                    </m:f>
                  </m:oMath>
                </a14:m>
                <a:r>
                  <a:rPr lang="zh-CN" altLang="en-US" sz="24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endParaRPr sz="2400" dirty="0">
                  <a:latin typeface="楷体" panose="02010609060101010101" pitchFamily="49" charset="-122"/>
                  <a:ea typeface="楷体" panose="02010609060101010101" pitchFamily="49"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763112" y="1257200"/>
                <a:ext cx="10741315" cy="5146089"/>
              </a:xfrm>
              <a:prstGeom prst="rect">
                <a:avLst/>
              </a:prstGeom>
              <a:blipFill>
                <a:blip r:embed="rId2"/>
                <a:stretch>
                  <a:fillRect l="-851" r="-908" b="-237"/>
                </a:stretch>
              </a:blipFill>
            </p:spPr>
            <p:txBody>
              <a:bodyPr/>
              <a:lstStyle/>
              <a:p>
                <a:r>
                  <a:rPr lang="zh-CN" altLang="en-US">
                    <a:noFill/>
                  </a:rPr>
                  <a:t> </a:t>
                </a:r>
              </a:p>
            </p:txBody>
          </p:sp>
        </mc:Fallback>
      </mc:AlternateContent>
      <p:sp>
        <p:nvSpPr>
          <p:cNvPr id="4" name="矩形 3"/>
          <p:cNvSpPr/>
          <p:nvPr/>
        </p:nvSpPr>
        <p:spPr>
          <a:xfrm>
            <a:off x="2006600" y="2061845"/>
            <a:ext cx="25800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0.9×10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5" name="矩形 4"/>
          <p:cNvSpPr/>
          <p:nvPr/>
        </p:nvSpPr>
        <p:spPr>
          <a:xfrm>
            <a:off x="8823238" y="2916143"/>
            <a:ext cx="756698"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a:t>
            </a:r>
          </a:p>
        </p:txBody>
      </p:sp>
      <p:sp>
        <p:nvSpPr>
          <p:cNvPr id="11" name="矩形 10"/>
          <p:cNvSpPr/>
          <p:nvPr/>
        </p:nvSpPr>
        <p:spPr>
          <a:xfrm>
            <a:off x="3047416" y="3687128"/>
            <a:ext cx="333737"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3412490"/>
          </a:xfrm>
          <a:prstGeom prst="rect">
            <a:avLst/>
          </a:prstGeom>
        </p:spPr>
        <p:txBody>
          <a:bodyPr wrap="square">
            <a:spAutoFit/>
          </a:bodyPr>
          <a:lstStyle/>
          <a:p>
            <a:pPr algn="just" fontAlgn="auto">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sz="2400" dirty="0">
                <a:latin typeface="仿宋" panose="02010609060101010101" pitchFamily="49" charset="-122"/>
                <a:ea typeface="仿宋" panose="02010609060101010101" pitchFamily="49" charset="-122"/>
                <a:cs typeface="仿宋" panose="02010609060101010101" pitchFamily="49" charset="-122"/>
              </a:rPr>
              <a:t>[2020合肥45中一模]</a:t>
            </a:r>
            <a:r>
              <a:rPr sz="2400" dirty="0">
                <a:latin typeface="宋体" panose="02010600030101010101" pitchFamily="2" charset="-122"/>
                <a:ea typeface="宋体" panose="02010600030101010101" pitchFamily="2" charset="-122"/>
              </a:rPr>
              <a:t>质量为68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的空瓶子,装满水后的总质量为184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,若先在瓶中放入一块46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的金属块,然后再装满水,总质量为226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.此金属块的密度为</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latin typeface="宋体" panose="02010600030101010101" pitchFamily="2" charset="-122"/>
                <a:ea typeface="宋体" panose="02010600030101010101" pitchFamily="2" charset="-122"/>
              </a:rPr>
              <a:t>/</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latin typeface="宋体" panose="02010600030101010101" pitchFamily="2" charset="-122"/>
                <a:ea typeface="宋体" panose="02010600030101010101" pitchFamily="2" charset="-122"/>
              </a:rPr>
              <a:t>3</a:t>
            </a:r>
            <a:r>
              <a:rPr sz="2400" dirty="0">
                <a:latin typeface="宋体" panose="02010600030101010101" pitchFamily="2" charset="-122"/>
                <a:ea typeface="宋体" panose="02010600030101010101" pitchFamily="2" charset="-122"/>
              </a:rPr>
              <a:t>.(水的密度为1.0×10</a:t>
            </a:r>
            <a:r>
              <a:rPr sz="2400" baseline="30000" dirty="0">
                <a:latin typeface="宋体" panose="02010600030101010101" pitchFamily="2" charset="-122"/>
                <a:ea typeface="宋体" panose="02010600030101010101" pitchFamily="2" charset="-122"/>
              </a:rPr>
              <a:t>3</a:t>
            </a:r>
            <a:r>
              <a:rPr sz="2400"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latin typeface="宋体" panose="02010600030101010101" pitchFamily="2" charset="-122"/>
                <a:ea typeface="宋体" panose="02010600030101010101" pitchFamily="2" charset="-122"/>
              </a:rPr>
              <a:t>/</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latin typeface="宋体" panose="02010600030101010101" pitchFamily="2" charset="-122"/>
                <a:ea typeface="宋体" panose="02010600030101010101" pitchFamily="2" charset="-122"/>
              </a:rPr>
              <a:t>3</a:t>
            </a:r>
            <a:r>
              <a:rPr sz="2400" dirty="0">
                <a:latin typeface="宋体" panose="02010600030101010101" pitchFamily="2" charset="-122"/>
                <a:ea typeface="宋体" panose="02010600030101010101" pitchFamily="2" charset="-122"/>
              </a:rPr>
              <a:t>) </a:t>
            </a:r>
          </a:p>
          <a:p>
            <a:pPr algn="just" fontAlgn="auto">
              <a:lnSpc>
                <a:spcPct val="180000"/>
              </a:lnSpc>
            </a:pPr>
            <a:r>
              <a:rPr sz="2400" dirty="0">
                <a:latin typeface="宋体" panose="02010600030101010101" pitchFamily="2" charset="-122"/>
                <a:ea typeface="宋体" panose="02010600030101010101" pitchFamily="2" charset="-122"/>
              </a:rPr>
              <a:t>【</a:t>
            </a:r>
            <a:r>
              <a:rPr sz="2400" dirty="0">
                <a:latin typeface="黑体" panose="02010609060101010101" pitchFamily="49" charset="-122"/>
                <a:ea typeface="黑体" panose="02010609060101010101" pitchFamily="49" charset="-122"/>
              </a:rPr>
              <a:t>思路分析</a:t>
            </a:r>
            <a:r>
              <a:rPr sz="2400" dirty="0">
                <a:latin typeface="宋体" panose="02010600030101010101" pitchFamily="2" charset="-122"/>
                <a:ea typeface="宋体" panose="02010600030101010101" pitchFamily="2" charset="-122"/>
              </a:rPr>
              <a:t>】　</a:t>
            </a:r>
            <a:r>
              <a:rPr sz="2400" dirty="0">
                <a:latin typeface="楷体" panose="02010609060101010101" pitchFamily="49" charset="-122"/>
                <a:ea typeface="楷体" panose="02010609060101010101" pitchFamily="49" charset="-122"/>
                <a:cs typeface="楷体" panose="02010609060101010101" pitchFamily="49" charset="-122"/>
              </a:rPr>
              <a:t>计算密度的关键是确定质量和对应的体积.本题中金属块的质量已知,因此解题的关键是找出金属块的体积</a:t>
            </a:r>
            <a:r>
              <a:rPr sz="2400" dirty="0">
                <a:latin typeface="宋体" panose="02010600030101010101" pitchFamily="2" charset="-122"/>
                <a:ea typeface="宋体" panose="02010600030101010101" pitchFamily="2" charset="-122"/>
              </a:rPr>
              <a:t>.</a:t>
            </a:r>
          </a:p>
        </p:txBody>
      </p:sp>
      <p:sp>
        <p:nvSpPr>
          <p:cNvPr id="11" name="矩形 10"/>
          <p:cNvSpPr/>
          <p:nvPr/>
        </p:nvSpPr>
        <p:spPr>
          <a:xfrm>
            <a:off x="1701799" y="2733257"/>
            <a:ext cx="18459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11.5×10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1988942"/>
          </a:xfrm>
          <a:prstGeom prst="rect">
            <a:avLst/>
          </a:prstGeom>
        </p:spPr>
        <p:txBody>
          <a:bodyPr wrap="square">
            <a:spAutoFit/>
          </a:bodyPr>
          <a:lstStyle/>
          <a:p>
            <a:pPr algn="just" fontAlgn="auto">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sz="2400" spc="-30" dirty="0">
                <a:latin typeface="仿宋" panose="02010609060101010101" pitchFamily="49" charset="-122"/>
                <a:ea typeface="仿宋" panose="02010609060101010101" pitchFamily="49" charset="-122"/>
                <a:cs typeface="仿宋" panose="02010609060101010101" pitchFamily="49" charset="-122"/>
              </a:rPr>
              <a:t>[2019合肥名校联考]</a:t>
            </a:r>
            <a:r>
              <a:rPr sz="2400" spc="-30" dirty="0">
                <a:latin typeface="宋体" panose="02010600030101010101" pitchFamily="2" charset="-122"/>
                <a:ea typeface="宋体" panose="02010600030101010101" pitchFamily="2" charset="-122"/>
              </a:rPr>
              <a:t>如图所示的甲、乙两物体是由同种材料制成的正方体,</a:t>
            </a:r>
            <a:r>
              <a:rPr sz="2400" dirty="0">
                <a:latin typeface="宋体" panose="02010600030101010101" pitchFamily="2" charset="-122"/>
                <a:ea typeface="宋体" panose="02010600030101010101" pitchFamily="2" charset="-122"/>
              </a:rPr>
              <a:t>则</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一定是空心的;若另一个物体是实心的,则空心物体空心部分的体积为</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cm</a:t>
            </a:r>
            <a:r>
              <a:rPr sz="2400" baseline="30000" dirty="0">
                <a:latin typeface="宋体" panose="02010600030101010101" pitchFamily="2" charset="-122"/>
                <a:ea typeface="宋体" panose="02010600030101010101" pitchFamily="2" charset="-122"/>
              </a:rPr>
              <a:t>3</a:t>
            </a:r>
            <a:r>
              <a:rPr sz="2400" dirty="0">
                <a:latin typeface="宋体" panose="02010600030101010101" pitchFamily="2" charset="-122"/>
                <a:ea typeface="宋体" panose="02010600030101010101" pitchFamily="2" charset="-122"/>
              </a:rPr>
              <a:t>. </a:t>
            </a:r>
          </a:p>
        </p:txBody>
      </p:sp>
      <p:pic>
        <p:nvPicPr>
          <p:cNvPr id="532" name="19WJJANZKBWLZYY11.jpg" descr="id:2147491904;FounderCES"/>
          <p:cNvPicPr>
            <a:picLocks noChangeAspect="1"/>
          </p:cNvPicPr>
          <p:nvPr/>
        </p:nvPicPr>
        <p:blipFill>
          <a:blip r:embed="rId2"/>
          <a:stretch>
            <a:fillRect/>
          </a:stretch>
        </p:blipFill>
        <p:spPr>
          <a:xfrm>
            <a:off x="4766627" y="3554195"/>
            <a:ext cx="2658745" cy="2046605"/>
          </a:xfrm>
          <a:prstGeom prst="rect">
            <a:avLst/>
          </a:prstGeom>
        </p:spPr>
      </p:pic>
      <p:sp>
        <p:nvSpPr>
          <p:cNvPr id="11" name="矩形 10"/>
          <p:cNvSpPr/>
          <p:nvPr/>
        </p:nvSpPr>
        <p:spPr>
          <a:xfrm>
            <a:off x="1583749" y="2086912"/>
            <a:ext cx="5041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乙</a:t>
            </a:r>
          </a:p>
        </p:txBody>
      </p:sp>
      <p:sp>
        <p:nvSpPr>
          <p:cNvPr id="2" name="矩形 1"/>
          <p:cNvSpPr/>
          <p:nvPr/>
        </p:nvSpPr>
        <p:spPr>
          <a:xfrm>
            <a:off x="1583749" y="2764501"/>
            <a:ext cx="3917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10476865" cy="2637260"/>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1.已知一个空瓶子装满水后的总质量为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300</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sz="24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,在装满水的瓶子中放入一个小石块,溢出水后其总质量为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320</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,取出石块后,剩余的水和瓶子的总质量为290</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(不计取出石块的过程中带走的水).则石块的质量为</a:t>
            </a:r>
            <a:r>
              <a:rPr sz="2400" u="sng"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sz="24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,石块的密度为</a:t>
            </a:r>
            <a:r>
              <a:rPr sz="2400" u="sng"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2400" i="1"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ρ</a:t>
            </a:r>
            <a:r>
              <a:rPr sz="2400" baseline="-250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水</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=1.0×10</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9089390" y="2978785"/>
            <a:ext cx="6229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30</a:t>
            </a:r>
          </a:p>
        </p:txBody>
      </p:sp>
      <p:sp>
        <p:nvSpPr>
          <p:cNvPr id="3" name="矩形 2"/>
          <p:cNvSpPr/>
          <p:nvPr/>
        </p:nvSpPr>
        <p:spPr>
          <a:xfrm>
            <a:off x="2145030" y="3684905"/>
            <a:ext cx="39179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6602730" cy="3302058"/>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[2020广西柳州]</a:t>
            </a:r>
            <a:r>
              <a:rPr sz="24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甲、乙两个质地均匀的实心正方体棱长分别为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10 </a:t>
            </a:r>
            <a:r>
              <a:rPr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sz="24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5 </a:t>
            </a:r>
            <a:r>
              <a:rPr sz="2400" dirty="0" err="1">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sz="2400" dirty="0" err="1">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,用同一台电子秤分别测量它们的质量,结果如图,则甲、乙两正方体的密度之比为</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p>
          <a:p>
            <a:pPr algn="just">
              <a:lnSpc>
                <a:spcPct val="180000"/>
              </a:lnSpc>
            </a:pPr>
            <a:r>
              <a:rPr 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rPr>
              <a:t>A.1∶4	B.1∶2	C.1∶1	D.4∶1</a:t>
            </a:r>
            <a:endParaRPr 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534" name="ZKB-AH-69.jpg" descr="id:2147491918;FounderCES"/>
          <p:cNvPicPr>
            <a:picLocks noChangeAspect="1"/>
          </p:cNvPicPr>
          <p:nvPr/>
        </p:nvPicPr>
        <p:blipFill>
          <a:blip r:embed="rId2"/>
          <a:stretch>
            <a:fillRect/>
          </a:stretch>
        </p:blipFill>
        <p:spPr>
          <a:xfrm>
            <a:off x="7873365" y="2620645"/>
            <a:ext cx="3449955" cy="1926590"/>
          </a:xfrm>
          <a:prstGeom prst="rect">
            <a:avLst/>
          </a:prstGeom>
        </p:spPr>
      </p:pic>
      <p:sp>
        <p:nvSpPr>
          <p:cNvPr id="3" name="矩形 2"/>
          <p:cNvSpPr/>
          <p:nvPr/>
        </p:nvSpPr>
        <p:spPr>
          <a:xfrm>
            <a:off x="6939716" y="3693499"/>
            <a:ext cx="39179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密度的计算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10539730" cy="3302058"/>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3.泡沫钢是含有丰富气孔的钢材料,可作为防弹服的内芯;孔隙度是指泡沫钢中所有气孔的体积与泡沫钢总体积之比.已知钢的密度为7.9×10</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,一块质量为0.79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kg</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、体积为500 </a:t>
            </a:r>
            <a:r>
              <a:rPr sz="2400"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cm</a:t>
            </a:r>
            <a:r>
              <a:rPr sz="2400" baseline="300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的泡沫钢的孔隙度是	             (　　)</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A.20%	          B.80%	</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C.90%	          D.98%</a:t>
            </a: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3" name="矩形 2"/>
          <p:cNvSpPr/>
          <p:nvPr/>
        </p:nvSpPr>
        <p:spPr>
          <a:xfrm>
            <a:off x="10500995" y="3027045"/>
            <a:ext cx="39179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考查m-V图像的理解和应用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2</a:t>
            </a:r>
          </a:p>
        </p:txBody>
      </p:sp>
      <p:sp>
        <p:nvSpPr>
          <p:cNvPr id="6" name="矩形 5"/>
          <p:cNvSpPr/>
          <p:nvPr/>
        </p:nvSpPr>
        <p:spPr>
          <a:xfrm>
            <a:off x="763270" y="1257300"/>
            <a:ext cx="7459980" cy="4076700"/>
          </a:xfrm>
          <a:prstGeom prst="rect">
            <a:avLst/>
          </a:prstGeom>
        </p:spPr>
        <p:txBody>
          <a:bodyPr wrap="square">
            <a:spAutoFit/>
          </a:bodyPr>
          <a:lstStyle/>
          <a:p>
            <a:pPr algn="just" fontAlgn="auto">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　</a:t>
            </a:r>
            <a:r>
              <a:rPr sz="2400" dirty="0">
                <a:latin typeface="仿宋" panose="02010609060101010101" pitchFamily="49" charset="-122"/>
                <a:ea typeface="仿宋" panose="02010609060101010101" pitchFamily="49" charset="-122"/>
                <a:cs typeface="仿宋" panose="02010609060101010101" pitchFamily="49" charset="-122"/>
              </a:rPr>
              <a:t>[2020贵州黔东南]</a:t>
            </a:r>
            <a:r>
              <a:rPr sz="2400" dirty="0" err="1">
                <a:latin typeface="宋体" panose="02010600030101010101" pitchFamily="2" charset="-122"/>
                <a:ea typeface="宋体" panose="02010600030101010101" pitchFamily="2" charset="-122"/>
                <a:cs typeface="宋体" panose="02010600030101010101" pitchFamily="2" charset="-122"/>
              </a:rPr>
              <a:t>如图所示是甲和乙两种物质的质量与体积的关系图像,下列说法正确的</a:t>
            </a:r>
            <a:r>
              <a:rPr sz="2400" dirty="0">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　　)</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A.甲物质的密度随体积的增大而增大</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B.当甲和乙两种物质的质量相同时,乙物质的体积较大</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C.甲、乙两种物质的密度之比是4∶1</a:t>
            </a:r>
          </a:p>
          <a:p>
            <a:pPr algn="just" fontAlgn="auto">
              <a:lnSpc>
                <a:spcPct val="180000"/>
              </a:lnSpc>
            </a:pPr>
            <a:r>
              <a:rPr sz="2400" dirty="0">
                <a:latin typeface="宋体" panose="02010600030101010101" pitchFamily="2" charset="-122"/>
                <a:ea typeface="宋体" panose="02010600030101010101" pitchFamily="2" charset="-122"/>
                <a:cs typeface="宋体" panose="02010600030101010101" pitchFamily="2" charset="-122"/>
              </a:rPr>
              <a:t>D.体积为5 </a:t>
            </a:r>
            <a:r>
              <a:rPr sz="2400" dirty="0">
                <a:latin typeface="Times New Roman" panose="02020603050405020304" pitchFamily="18" charset="0"/>
                <a:ea typeface="宋体" panose="02010600030101010101" pitchFamily="2" charset="-122"/>
                <a:cs typeface="Times New Roman" panose="02020603050405020304" pitchFamily="18" charset="0"/>
              </a:rPr>
              <a:t>cm</a:t>
            </a:r>
            <a:r>
              <a:rPr sz="2400" baseline="30000" dirty="0">
                <a:latin typeface="宋体" panose="02010600030101010101" pitchFamily="2" charset="-122"/>
                <a:ea typeface="宋体" panose="02010600030101010101" pitchFamily="2" charset="-122"/>
                <a:cs typeface="宋体" panose="02010600030101010101" pitchFamily="2" charset="-122"/>
              </a:rPr>
              <a:t>3</a:t>
            </a:r>
            <a:r>
              <a:rPr sz="2400" dirty="0">
                <a:latin typeface="宋体" panose="02010600030101010101" pitchFamily="2" charset="-122"/>
                <a:ea typeface="宋体" panose="02010600030101010101" pitchFamily="2" charset="-122"/>
                <a:cs typeface="宋体" panose="02010600030101010101" pitchFamily="2" charset="-122"/>
              </a:rPr>
              <a:t>的乙物质,质量为10 </a:t>
            </a:r>
            <a:r>
              <a:rPr sz="2400" dirty="0">
                <a:latin typeface="Times New Roman" panose="02020603050405020304" pitchFamily="18" charset="0"/>
                <a:ea typeface="宋体" panose="02010600030101010101" pitchFamily="2" charset="-122"/>
                <a:cs typeface="Times New Roman" panose="02020603050405020304" pitchFamily="18" charset="0"/>
              </a:rPr>
              <a:t>g</a:t>
            </a:r>
          </a:p>
        </p:txBody>
      </p:sp>
      <p:pic>
        <p:nvPicPr>
          <p:cNvPr id="537" name="ZKB-AH-70.jpg" descr="id:2147491939;FounderCES"/>
          <p:cNvPicPr>
            <a:picLocks noChangeAspect="1"/>
          </p:cNvPicPr>
          <p:nvPr/>
        </p:nvPicPr>
        <p:blipFill>
          <a:blip r:embed="rId2"/>
          <a:stretch>
            <a:fillRect/>
          </a:stretch>
        </p:blipFill>
        <p:spPr>
          <a:xfrm>
            <a:off x="8854440" y="1855470"/>
            <a:ext cx="2647315" cy="2078990"/>
          </a:xfrm>
          <a:prstGeom prst="rect">
            <a:avLst/>
          </a:prstGeom>
        </p:spPr>
      </p:pic>
      <p:sp>
        <p:nvSpPr>
          <p:cNvPr id="3" name="矩形 2"/>
          <p:cNvSpPr/>
          <p:nvPr/>
        </p:nvSpPr>
        <p:spPr>
          <a:xfrm>
            <a:off x="7455535" y="2132330"/>
            <a:ext cx="39179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考查m-V图像的理解和应用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2</a:t>
            </a:r>
          </a:p>
        </p:txBody>
      </p:sp>
      <p:sp>
        <p:nvSpPr>
          <p:cNvPr id="6" name="矩形 5"/>
          <p:cNvSpPr/>
          <p:nvPr/>
        </p:nvSpPr>
        <p:spPr>
          <a:xfrm>
            <a:off x="763270" y="1257300"/>
            <a:ext cx="7459980" cy="3412490"/>
          </a:xfrm>
          <a:prstGeom prst="rect">
            <a:avLst/>
          </a:prstGeom>
        </p:spPr>
        <p:txBody>
          <a:bodyPr wrap="square">
            <a:spAutoFit/>
          </a:bodyPr>
          <a:lstStyle/>
          <a:p>
            <a:pPr algn="just" fontAlgn="auto">
              <a:lnSpc>
                <a:spcPct val="18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　</a:t>
            </a:r>
            <a:r>
              <a:rPr sz="2400" dirty="0" err="1">
                <a:latin typeface="宋体" panose="02010600030101010101" pitchFamily="2" charset="-122"/>
                <a:ea typeface="宋体" panose="02010600030101010101" pitchFamily="2" charset="-122"/>
                <a:cs typeface="宋体" panose="02010600030101010101" pitchFamily="2" charset="-122"/>
              </a:rPr>
              <a:t>小明利用天平和量筒测量某液体的密度,将测得的质量与液体的体积数据绘成</a:t>
            </a: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latin typeface="宋体" panose="02010600030101010101" pitchFamily="2" charset="-122"/>
                <a:ea typeface="宋体" panose="02010600030101010101" pitchFamily="2" charset="-122"/>
                <a:cs typeface="宋体" panose="02010600030101010101" pitchFamily="2" charset="-122"/>
              </a:rPr>
              <a:t>-</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latin typeface="宋体" panose="02010600030101010101" pitchFamily="2" charset="-122"/>
                <a:ea typeface="宋体" panose="02010600030101010101" pitchFamily="2" charset="-122"/>
                <a:cs typeface="宋体" panose="02010600030101010101" pitchFamily="2" charset="-122"/>
              </a:rPr>
              <a:t> </a:t>
            </a:r>
            <a:r>
              <a:rPr sz="2400" dirty="0" err="1">
                <a:latin typeface="宋体" panose="02010600030101010101" pitchFamily="2" charset="-122"/>
                <a:ea typeface="宋体" panose="02010600030101010101" pitchFamily="2" charset="-122"/>
                <a:cs typeface="宋体" panose="02010600030101010101" pitchFamily="2" charset="-122"/>
              </a:rPr>
              <a:t>图像</a:t>
            </a:r>
            <a:r>
              <a:rPr sz="2400" dirty="0">
                <a:latin typeface="宋体" panose="02010600030101010101" pitchFamily="2" charset="-122"/>
                <a:ea typeface="宋体" panose="02010600030101010101" pitchFamily="2" charset="-122"/>
                <a:cs typeface="宋体" panose="02010600030101010101" pitchFamily="2" charset="-122"/>
              </a:rPr>
              <a:t>(如图所示),</a:t>
            </a:r>
            <a:r>
              <a:rPr sz="2400" dirty="0" err="1">
                <a:latin typeface="宋体" panose="02010600030101010101" pitchFamily="2" charset="-122"/>
                <a:ea typeface="宋体" panose="02010600030101010101" pitchFamily="2" charset="-122"/>
                <a:cs typeface="宋体" panose="02010600030101010101" pitchFamily="2" charset="-122"/>
              </a:rPr>
              <a:t>其中质量</a:t>
            </a:r>
            <a:r>
              <a:rPr sz="2400" i="1" dirty="0" err="1">
                <a:latin typeface="Times New Roman" panose="02020603050405020304" pitchFamily="18" charset="0"/>
                <a:ea typeface="宋体" panose="02010600030101010101" pitchFamily="2" charset="-122"/>
                <a:cs typeface="Times New Roman" panose="02020603050405020304" pitchFamily="18" charset="0"/>
              </a:rPr>
              <a:t>m</a:t>
            </a:r>
            <a:r>
              <a:rPr sz="2400" dirty="0" err="1">
                <a:latin typeface="宋体" panose="02010600030101010101" pitchFamily="2" charset="-122"/>
                <a:ea typeface="宋体" panose="02010600030101010101" pitchFamily="2" charset="-122"/>
                <a:cs typeface="宋体" panose="02010600030101010101" pitchFamily="2" charset="-122"/>
              </a:rPr>
              <a:t>是指液体和烧杯的总质量,</a:t>
            </a:r>
            <a:r>
              <a:rPr sz="2400" i="1" dirty="0" err="1">
                <a:latin typeface="Times New Roman" panose="02020603050405020304" pitchFamily="18" charset="0"/>
                <a:ea typeface="宋体" panose="02010600030101010101" pitchFamily="2" charset="-122"/>
                <a:cs typeface="Times New Roman" panose="02020603050405020304" pitchFamily="18" charset="0"/>
              </a:rPr>
              <a:t>V</a:t>
            </a:r>
            <a:r>
              <a:rPr sz="2400" dirty="0" err="1">
                <a:latin typeface="宋体" panose="02010600030101010101" pitchFamily="2" charset="-122"/>
                <a:ea typeface="宋体" panose="02010600030101010101" pitchFamily="2" charset="-122"/>
                <a:cs typeface="宋体" panose="02010600030101010101" pitchFamily="2" charset="-122"/>
              </a:rPr>
              <a:t>指的是烧杯中液体的体积.则烧杯的质量是</a:t>
            </a:r>
            <a:r>
              <a:rPr lang="zh-CN" altLang="en-US" sz="2400" u="sng" dirty="0">
                <a:latin typeface="宋体" panose="02010600030101010101" pitchFamily="2" charset="-122"/>
                <a:ea typeface="宋体" panose="02010600030101010101" pitchFamily="2" charset="-122"/>
                <a:cs typeface="宋体" panose="02010600030101010101" pitchFamily="2" charset="-122"/>
              </a:rPr>
              <a:t>　         </a:t>
            </a:r>
            <a:r>
              <a:rPr sz="2400" dirty="0" err="1">
                <a:latin typeface="Times New Roman" panose="02020603050405020304" pitchFamily="18" charset="0"/>
                <a:ea typeface="宋体" panose="02010600030101010101" pitchFamily="2" charset="-122"/>
                <a:cs typeface="Times New Roman" panose="02020603050405020304" pitchFamily="18" charset="0"/>
              </a:rPr>
              <a:t>g</a:t>
            </a:r>
            <a:r>
              <a:rPr sz="2400" dirty="0" err="1">
                <a:latin typeface="宋体" panose="02010600030101010101" pitchFamily="2" charset="-122"/>
                <a:ea typeface="宋体" panose="02010600030101010101" pitchFamily="2" charset="-122"/>
                <a:cs typeface="宋体" panose="02010600030101010101" pitchFamily="2" charset="-122"/>
              </a:rPr>
              <a:t>,液体的密度是</a:t>
            </a:r>
            <a:r>
              <a:rPr sz="2400" u="sng" dirty="0">
                <a:latin typeface="宋体" panose="02010600030101010101" pitchFamily="2" charset="-122"/>
                <a:ea typeface="宋体" panose="02010600030101010101" pitchFamily="2" charset="-122"/>
                <a:cs typeface="宋体" panose="02010600030101010101" pitchFamily="2" charset="-122"/>
                <a:sym typeface="+mn-ea"/>
              </a:rPr>
              <a:t>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latin typeface="宋体" panose="02010600030101010101" pitchFamily="2" charset="-122"/>
                <a:ea typeface="宋体" panose="02010600030101010101" pitchFamily="2" charset="-122"/>
                <a:cs typeface="宋体" panose="02010600030101010101" pitchFamily="2" charset="-122"/>
              </a:rPr>
              <a:t>/</a:t>
            </a:r>
            <a:r>
              <a:rPr sz="2400" dirty="0">
                <a:latin typeface="Times New Roman" panose="02020603050405020304" pitchFamily="18" charset="0"/>
                <a:ea typeface="宋体" panose="02010600030101010101" pitchFamily="2" charset="-122"/>
                <a:cs typeface="Times New Roman" panose="02020603050405020304" pitchFamily="18" charset="0"/>
              </a:rPr>
              <a:t>m</a:t>
            </a:r>
            <a:r>
              <a:rPr sz="2400" baseline="30000" dirty="0">
                <a:latin typeface="宋体" panose="02010600030101010101" pitchFamily="2" charset="-122"/>
                <a:ea typeface="宋体" panose="02010600030101010101" pitchFamily="2" charset="-122"/>
                <a:cs typeface="宋体" panose="02010600030101010101" pitchFamily="2" charset="-122"/>
              </a:rPr>
              <a:t>3</a:t>
            </a:r>
            <a:r>
              <a:rPr sz="2400" dirty="0">
                <a:latin typeface="宋体" panose="02010600030101010101" pitchFamily="2" charset="-122"/>
                <a:ea typeface="宋体" panose="02010600030101010101" pitchFamily="2" charset="-122"/>
                <a:cs typeface="宋体" panose="02010600030101010101" pitchFamily="2" charset="-122"/>
              </a:rPr>
              <a:t>. </a:t>
            </a:r>
          </a:p>
        </p:txBody>
      </p:sp>
      <p:pic>
        <p:nvPicPr>
          <p:cNvPr id="2" name="图片 1"/>
          <p:cNvPicPr>
            <a:picLocks noChangeAspect="1"/>
          </p:cNvPicPr>
          <p:nvPr/>
        </p:nvPicPr>
        <p:blipFill>
          <a:blip r:embed="rId2"/>
          <a:stretch>
            <a:fillRect/>
          </a:stretch>
        </p:blipFill>
        <p:spPr>
          <a:xfrm>
            <a:off x="8540115" y="1642110"/>
            <a:ext cx="3031490" cy="2643505"/>
          </a:xfrm>
          <a:prstGeom prst="rect">
            <a:avLst/>
          </a:prstGeom>
        </p:spPr>
      </p:pic>
      <p:sp>
        <p:nvSpPr>
          <p:cNvPr id="3" name="矩形 2"/>
          <p:cNvSpPr/>
          <p:nvPr/>
        </p:nvSpPr>
        <p:spPr>
          <a:xfrm>
            <a:off x="4986714" y="3429000"/>
            <a:ext cx="73787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20</a:t>
            </a:r>
          </a:p>
        </p:txBody>
      </p:sp>
      <p:sp>
        <p:nvSpPr>
          <p:cNvPr id="4" name="矩形 3"/>
          <p:cNvSpPr/>
          <p:nvPr/>
        </p:nvSpPr>
        <p:spPr>
          <a:xfrm>
            <a:off x="1561863" y="4055427"/>
            <a:ext cx="1330193"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考查m-V图像的理解和应用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2</a:t>
            </a: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矩形 9"/>
              <p:cNvSpPr/>
              <p:nvPr/>
            </p:nvSpPr>
            <p:spPr>
              <a:xfrm>
                <a:off x="757555" y="1551305"/>
                <a:ext cx="10602595" cy="4265207"/>
              </a:xfrm>
              <a:prstGeom prst="rect">
                <a:avLst/>
              </a:prstGeom>
            </p:spPr>
            <p:txBody>
              <a:bodyPr wrap="square">
                <a:spAutoFit/>
              </a:bodyPr>
              <a:lstStyle/>
              <a:p>
                <a:pPr algn="ctr">
                  <a:lnSpc>
                    <a:spcPct val="180000"/>
                  </a:lnSpc>
                </a:pP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图像的应用</a:t>
                </a:r>
              </a:p>
              <a:p>
                <a:pPr algn="just">
                  <a:lnSpc>
                    <a:spcPct val="180000"/>
                  </a:lnSpc>
                </a:pP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图像中</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体积</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为横轴</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质量</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为纵轴</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当</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和</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描述的是同一个对象时</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400" i="1" spc="-7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图</a:t>
                </a:r>
                <a:r>
                  <a:rPr lang="zh-CN" altLang="en-US"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像是一条过原点的直线</a:t>
                </a:r>
                <a:r>
                  <a:rPr lang="en-US" altLang="zh-CN"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t>
                </a:r>
                <a:r>
                  <a:rPr lang="zh-CN" altLang="en-US"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在第一象限的部分</a:t>
                </a:r>
                <a:r>
                  <a:rPr lang="en-US" altLang="zh-CN"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t>
                </a:r>
                <a:r>
                  <a:rPr lang="zh-CN" altLang="en-US"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该图线的斜率的物理意义就是密度</a:t>
                </a:r>
                <a:r>
                  <a:rPr lang="en-US" altLang="zh-CN" sz="2400" spc="-70" dirty="0">
                    <a:solidFill>
                      <a:schemeClr val="tx1">
                        <a:lumMod val="85000"/>
                        <a:lumOff val="15000"/>
                      </a:schemeClr>
                    </a:solidFill>
                    <a:uFillTx/>
                    <a:latin typeface="宋体" panose="02010600030101010101" pitchFamily="2" charset="-122"/>
                    <a:ea typeface="宋体" panose="02010600030101010101" pitchFamily="2" charset="-122"/>
                    <a:cs typeface="宋体" panose="02010600030101010101" pitchFamily="2" charset="-122"/>
                  </a:rPr>
                  <a:t>.</a:t>
                </a:r>
                <a:endParaRPr lang="zh-CN" altLang="en-US" sz="2400" spc="-7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根据</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图像计算密度</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只需在图像上取两点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尽量取能准确读出数值的点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f>
                      <m:fPr>
                        <m:ctrlPr>
                          <a:rPr lang="en-US" altLang="zh-CN" sz="2400" b="0" i="1" smtClean="0">
                            <a:solidFill>
                              <a:schemeClr val="tx1">
                                <a:lumMod val="85000"/>
                                <a:lumOff val="15000"/>
                              </a:schemeClr>
                            </a:solidFill>
                            <a:latin typeface="Cambria Math"/>
                            <a:ea typeface="宋体" panose="02010600030101010101" pitchFamily="2" charset="-122"/>
                            <a:cs typeface="宋体" panose="02010600030101010101" pitchFamily="2" charset="-122"/>
                          </a:rPr>
                        </m:ctrlPr>
                      </m:fPr>
                      <m:num>
                        <m:r>
                          <m:rPr>
                            <m:sty m:val="p"/>
                          </m:rPr>
                          <a:rPr lang="en-US" altLang="zh-CN" sz="2400" b="0" i="0"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Δ</m:t>
                        </m:r>
                        <m:r>
                          <a:rPr lang="en-US" altLang="zh-CN" sz="2400" b="0" i="1"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𝑚</m:t>
                        </m:r>
                      </m:num>
                      <m:den>
                        <m:r>
                          <m:rPr>
                            <m:sty m:val="p"/>
                          </m:rPr>
                          <a:rPr lang="en-US" altLang="zh-CN" sz="2400" b="0" i="0"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Δ</m:t>
                        </m:r>
                        <m:r>
                          <a:rPr lang="en-US" altLang="zh-CN" sz="2400" b="0" i="1"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𝑉</m:t>
                        </m:r>
                      </m:den>
                    </m:f>
                  </m:oMath>
                </a14:m>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进行计算</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当图线过原点时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则只需取图像上非零的一点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利用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ρ</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f>
                      <m:fPr>
                        <m:ctrlPr>
                          <a:rPr lang="en-US" altLang="zh-CN" sz="2400" b="0" i="1" dirty="0" smtClean="0">
                            <a:solidFill>
                              <a:schemeClr val="tx1">
                                <a:lumMod val="85000"/>
                                <a:lumOff val="15000"/>
                              </a:schemeClr>
                            </a:solidFill>
                            <a:latin typeface="Cambria Math"/>
                            <a:ea typeface="宋体" panose="02010600030101010101" pitchFamily="2" charset="-122"/>
                            <a:cs typeface="宋体" panose="02010600030101010101" pitchFamily="2" charset="-122"/>
                          </a:rPr>
                        </m:ctrlPr>
                      </m:fPr>
                      <m:num>
                        <m:r>
                          <a:rPr lang="en-US" altLang="zh-CN" sz="2400" b="0" i="1" dirty="0"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𝑚</m:t>
                        </m:r>
                      </m:num>
                      <m:den>
                        <m:r>
                          <a:rPr lang="en-US" altLang="zh-CN" sz="2400" b="0" i="1" dirty="0" smtClean="0">
                            <a:solidFill>
                              <a:schemeClr val="tx1">
                                <a:lumMod val="85000"/>
                                <a:lumOff val="15000"/>
                              </a:schemeClr>
                            </a:solidFill>
                            <a:latin typeface="Cambria Math" panose="02040503050406030204" pitchFamily="18" charset="0"/>
                            <a:ea typeface="宋体" panose="02010600030101010101" pitchFamily="2" charset="-122"/>
                            <a:cs typeface="宋体" panose="02010600030101010101" pitchFamily="2" charset="-122"/>
                          </a:rPr>
                          <m:t>𝑉</m:t>
                        </m:r>
                      </m:den>
                    </m:f>
                  </m:oMath>
                </a14:m>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进行计算</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10" name="矩形 9"/>
              <p:cNvSpPr>
                <a:spLocks noRot="1" noChangeAspect="1" noMove="1" noResize="1" noEditPoints="1" noAdjustHandles="1" noChangeArrowheads="1" noChangeShapeType="1" noTextEdit="1"/>
              </p:cNvSpPr>
              <p:nvPr/>
            </p:nvSpPr>
            <p:spPr>
              <a:xfrm>
                <a:off x="757555" y="1551305"/>
                <a:ext cx="10602595" cy="4265207"/>
              </a:xfrm>
              <a:prstGeom prst="rect">
                <a:avLst/>
              </a:prstGeom>
              <a:blipFill>
                <a:blip r:embed="rId2"/>
                <a:stretch>
                  <a:fillRect l="-862" r="-862" b="-2143"/>
                </a:stretch>
              </a:blipFill>
            </p:spPr>
            <p:txBody>
              <a:bodyPr/>
              <a:lstStyle/>
              <a:p>
                <a:r>
                  <a:rPr lang="zh-CN" altLang="en-US">
                    <a:noFill/>
                  </a:rPr>
                  <a:t> </a:t>
                </a:r>
              </a:p>
            </p:txBody>
          </p:sp>
        </mc:Fallback>
      </mc:AlternateContent>
      <p:sp>
        <p:nvSpPr>
          <p:cNvPr id="11" name="文本框 10"/>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考查m-V图像的理解和应用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2</a:t>
            </a: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10602595" cy="1972463"/>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3.在坐标系中作平行于</a:t>
            </a:r>
            <a:r>
              <a:rPr sz="2400" i="1" dirty="0">
                <a:latin typeface="Times New Roman" panose="02020603050405020304" pitchFamily="18" charset="0"/>
                <a:ea typeface="宋体" panose="02010600030101010101" pitchFamily="2" charset="-122"/>
                <a:cs typeface="Times New Roman" panose="02020603050405020304" pitchFamily="18" charset="0"/>
              </a:rPr>
              <a:t>V</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轴的直线,与多条图线相交,可以比较相同质量下的体积,体积大的密度小;作平行于</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轴的直线,与多条图线相交,可以比较相同体积下的质量,质量大的密度大.</a:t>
            </a:r>
          </a:p>
        </p:txBody>
      </p:sp>
      <p:sp>
        <p:nvSpPr>
          <p:cNvPr id="11" name="文本框 10"/>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257300"/>
            <a:ext cx="10662285" cy="5077460"/>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6</a:t>
            </a:r>
            <a:r>
              <a:rPr lang="zh-CN" altLang="en-US" sz="2400" spc="-50" dirty="0">
                <a:latin typeface="黑体" panose="02010609060101010101" pitchFamily="49" charset="-122"/>
                <a:ea typeface="黑体" panose="02010609060101010101" pitchFamily="49" charset="-122"/>
              </a:rPr>
              <a:t>　</a:t>
            </a:r>
            <a:r>
              <a:rPr sz="2400" spc="-50" dirty="0">
                <a:latin typeface="仿宋" panose="02010609060101010101" pitchFamily="49" charset="-122"/>
                <a:ea typeface="仿宋" panose="02010609060101010101" pitchFamily="49" charset="-122"/>
                <a:cs typeface="仿宋" panose="02010609060101010101" pitchFamily="49" charset="-122"/>
              </a:rPr>
              <a:t>[2012安徽,18]</a:t>
            </a:r>
            <a:r>
              <a:rPr sz="2400" spc="-50" dirty="0">
                <a:latin typeface="宋体" panose="02010600030101010101" pitchFamily="2" charset="-122"/>
                <a:ea typeface="宋体" panose="02010600030101010101" pitchFamily="2" charset="-122"/>
                <a:cs typeface="宋体" panose="02010600030101010101" pitchFamily="2" charset="-122"/>
              </a:rPr>
              <a:t>某同学利用天平测物体的质量.测量前,他将天平放在</a:t>
            </a:r>
            <a:r>
              <a:rPr lang="en-US" sz="2400" spc="-50" dirty="0">
                <a:latin typeface="宋体" panose="02010600030101010101" pitchFamily="2" charset="-122"/>
                <a:ea typeface="宋体" panose="02010600030101010101" pitchFamily="2" charset="-122"/>
                <a:cs typeface="宋体" panose="02010600030101010101" pitchFamily="2" charset="-122"/>
              </a:rPr>
              <a:t>______</a:t>
            </a:r>
            <a:r>
              <a:rPr sz="2400" spc="-50" dirty="0">
                <a:latin typeface="宋体" panose="02010600030101010101" pitchFamily="2" charset="-122"/>
                <a:ea typeface="宋体" panose="02010600030101010101" pitchFamily="2" charset="-122"/>
                <a:cs typeface="宋体" panose="02010600030101010101" pitchFamily="2" charset="-122"/>
              </a:rPr>
              <a:t>桌面上,此时指针和游码的位置如图所示.为了调节天平横梁平衡,正确的操作步骤是: </a:t>
            </a:r>
          </a:p>
          <a:p>
            <a:pPr algn="just">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(1)</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a:p>
            <a:pPr algn="just">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(2)</a:t>
            </a:r>
            <a:r>
              <a:rPr lang="en-US" sz="2400" spc="-50" dirty="0">
                <a:latin typeface="宋体" panose="02010600030101010101" pitchFamily="2" charset="-122"/>
                <a:ea typeface="宋体" panose="02010600030101010101" pitchFamily="2" charset="-122"/>
                <a:cs typeface="宋体" panose="02010600030101010101" pitchFamily="2" charset="-122"/>
              </a:rPr>
              <a:t>_____________________________________________________________________________</a:t>
            </a:r>
            <a:r>
              <a:rPr sz="2400" spc="-50" dirty="0">
                <a:latin typeface="宋体" panose="02010600030101010101" pitchFamily="2" charset="-122"/>
                <a:ea typeface="宋体" panose="02010600030101010101" pitchFamily="2" charset="-122"/>
                <a:cs typeface="宋体" panose="02010600030101010101" pitchFamily="2" charset="-122"/>
              </a:rPr>
              <a:t>. </a:t>
            </a:r>
          </a:p>
        </p:txBody>
      </p:sp>
      <p:pic>
        <p:nvPicPr>
          <p:cNvPr id="551" name="18考点帮S73.EPS" descr="id:2147492037;FounderCES"/>
          <p:cNvPicPr>
            <a:picLocks noChangeAspect="1"/>
          </p:cNvPicPr>
          <p:nvPr/>
        </p:nvPicPr>
        <p:blipFill>
          <a:blip r:embed="rId2"/>
          <a:stretch>
            <a:fillRect/>
          </a:stretch>
        </p:blipFill>
        <p:spPr>
          <a:xfrm>
            <a:off x="4474210" y="2789555"/>
            <a:ext cx="2366010" cy="1617980"/>
          </a:xfrm>
          <a:prstGeom prst="rect">
            <a:avLst/>
          </a:prstGeom>
        </p:spPr>
      </p:pic>
      <p:sp>
        <p:nvSpPr>
          <p:cNvPr id="4" name="矩形 3"/>
          <p:cNvSpPr/>
          <p:nvPr/>
        </p:nvSpPr>
        <p:spPr>
          <a:xfrm>
            <a:off x="10543540" y="1363626"/>
            <a:ext cx="88201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a:t>
            </a:r>
          </a:p>
        </p:txBody>
      </p:sp>
      <p:sp>
        <p:nvSpPr>
          <p:cNvPr id="2" name="矩形 1"/>
          <p:cNvSpPr/>
          <p:nvPr/>
        </p:nvSpPr>
        <p:spPr>
          <a:xfrm>
            <a:off x="1306830" y="4578985"/>
            <a:ext cx="543179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将游码移至标尺左端的零刻度线处</a:t>
            </a:r>
          </a:p>
        </p:txBody>
      </p:sp>
      <p:sp>
        <p:nvSpPr>
          <p:cNvPr id="3" name="矩形 2"/>
          <p:cNvSpPr/>
          <p:nvPr/>
        </p:nvSpPr>
        <p:spPr>
          <a:xfrm>
            <a:off x="1306830" y="5125720"/>
            <a:ext cx="993267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调节平衡螺母,使指针指到分度盘的中央刻度(或在中央刻度两侧做等幅</a:t>
            </a:r>
          </a:p>
        </p:txBody>
      </p:sp>
      <p:sp>
        <p:nvSpPr>
          <p:cNvPr id="5" name="矩形 4"/>
          <p:cNvSpPr/>
          <p:nvPr/>
        </p:nvSpPr>
        <p:spPr>
          <a:xfrm>
            <a:off x="847725" y="5685790"/>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摆动)</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23595" y="1541145"/>
            <a:ext cx="10561955" cy="440753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(3)在上面的操作步骤中,应向</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调节平衡螺母. </a:t>
            </a:r>
          </a:p>
          <a:p>
            <a:pPr algn="just" fontAlgn="auto">
              <a:lnSpc>
                <a:spcPct val="130000"/>
              </a:lnSpc>
            </a:pPr>
            <a:r>
              <a:rPr sz="2400" dirty="0">
                <a:latin typeface="宋体" panose="02010600030101010101" pitchFamily="2" charset="-122"/>
                <a:ea typeface="宋体" panose="02010600030101010101" pitchFamily="2" charset="-122"/>
              </a:rPr>
              <a:t>(4)该同学想测量20 </a:t>
            </a:r>
            <a:r>
              <a:rPr sz="2400" dirty="0" err="1">
                <a:latin typeface="Times New Roman" panose="02020603050405020304" pitchFamily="18" charset="0"/>
                <a:ea typeface="宋体" panose="02010600030101010101" pitchFamily="2" charset="-122"/>
                <a:cs typeface="Times New Roman" panose="02020603050405020304" pitchFamily="18" charset="0"/>
              </a:rPr>
              <a:t>mL</a:t>
            </a:r>
            <a:r>
              <a:rPr sz="2400" dirty="0" err="1">
                <a:latin typeface="宋体" panose="02010600030101010101" pitchFamily="2" charset="-122"/>
                <a:ea typeface="宋体" panose="02010600030101010101" pitchFamily="2" charset="-122"/>
              </a:rPr>
              <a:t>水的质量,他首先用量筒向烧杯中注入</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rPr>
              <a:t>的水;实验室提供的烧杯有20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rPr>
              <a:t>、50 </a:t>
            </a:r>
            <a:r>
              <a:rPr sz="2400" dirty="0" err="1">
                <a:latin typeface="Times New Roman" panose="02020603050405020304" pitchFamily="18" charset="0"/>
                <a:ea typeface="宋体" panose="02010600030101010101" pitchFamily="2" charset="-122"/>
                <a:cs typeface="Times New Roman" panose="02020603050405020304" pitchFamily="18" charset="0"/>
              </a:rPr>
              <a:t>mL</a:t>
            </a:r>
            <a:r>
              <a:rPr sz="2400" dirty="0" err="1">
                <a:latin typeface="宋体" panose="02010600030101010101" pitchFamily="2" charset="-122"/>
                <a:ea typeface="宋体" panose="02010600030101010101" pitchFamily="2" charset="-122"/>
              </a:rPr>
              <a:t>两种规格,他最好选取规格为</a:t>
            </a:r>
            <a:r>
              <a:rPr sz="2400" u="sng" dirty="0">
                <a:latin typeface="宋体" panose="02010600030101010101" pitchFamily="2" charset="-122"/>
                <a:ea typeface="宋体" panose="02010600030101010101" pitchFamily="2" charset="-122"/>
              </a:rPr>
              <a:t>　　　</a:t>
            </a:r>
            <a:r>
              <a:rPr sz="2400" dirty="0" err="1">
                <a:latin typeface="Times New Roman" panose="02020603050405020304" pitchFamily="18" charset="0"/>
                <a:ea typeface="宋体" panose="02010600030101010101" pitchFamily="2" charset="-122"/>
                <a:cs typeface="Times New Roman" panose="02020603050405020304" pitchFamily="18" charset="0"/>
              </a:rPr>
              <a:t>mL</a:t>
            </a:r>
            <a:r>
              <a:rPr sz="2400" dirty="0" err="1">
                <a:latin typeface="宋体" panose="02010600030101010101" pitchFamily="2" charset="-122"/>
                <a:ea typeface="宋体" panose="02010600030101010101" pitchFamily="2" charset="-122"/>
              </a:rPr>
              <a:t>的烧杯</a:t>
            </a:r>
            <a:r>
              <a:rPr sz="2400" dirty="0">
                <a:latin typeface="宋体" panose="02010600030101010101" pitchFamily="2" charset="-122"/>
                <a:ea typeface="宋体" panose="02010600030101010101" pitchFamily="2" charset="-122"/>
              </a:rPr>
              <a:t>. </a:t>
            </a:r>
          </a:p>
          <a:p>
            <a:pPr algn="just" fontAlgn="auto">
              <a:lnSpc>
                <a:spcPct val="130000"/>
              </a:lnSpc>
            </a:pPr>
            <a:r>
              <a:rPr sz="2400" dirty="0">
                <a:latin typeface="宋体" panose="02010600030101010101" pitchFamily="2" charset="-122"/>
                <a:ea typeface="宋体" panose="02010600030101010101" pitchFamily="2" charset="-122"/>
              </a:rPr>
              <a:t>(5)</a:t>
            </a:r>
            <a:r>
              <a:rPr sz="2400" dirty="0">
                <a:latin typeface="仿宋" panose="02010609060101010101" pitchFamily="49" charset="-122"/>
                <a:ea typeface="仿宋" panose="02010609060101010101" pitchFamily="49" charset="-122"/>
                <a:cs typeface="仿宋" panose="02010609060101010101" pitchFamily="49" charset="-122"/>
              </a:rPr>
              <a:t>[2007安徽,19改编]</a:t>
            </a:r>
            <a:r>
              <a:rPr sz="2400" dirty="0">
                <a:latin typeface="宋体" panose="02010600030101010101" pitchFamily="2" charset="-122"/>
                <a:ea typeface="宋体" panose="02010600030101010101" pitchFamily="2" charset="-122"/>
              </a:rPr>
              <a:t>砝码盒中配备的砝码有50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、20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、10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和5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,该同学估计水和烧杯的总质量在30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左右;他把装有水的烧杯放入</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盘,用</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夹取</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的砝码各1个放入</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盘中,若指针右偏,则应取下</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的砝码,加上</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的砝码,此时指针左偏,应调节</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,直到天平平衡.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5" name="矩形 4"/>
          <p:cNvSpPr/>
          <p:nvPr/>
        </p:nvSpPr>
        <p:spPr>
          <a:xfrm>
            <a:off x="5162550" y="1541145"/>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右</a:t>
            </a:r>
          </a:p>
        </p:txBody>
      </p:sp>
      <p:sp>
        <p:nvSpPr>
          <p:cNvPr id="2" name="矩形 1"/>
          <p:cNvSpPr/>
          <p:nvPr/>
        </p:nvSpPr>
        <p:spPr>
          <a:xfrm>
            <a:off x="9376092" y="2044065"/>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20</a:t>
            </a:r>
          </a:p>
        </p:txBody>
      </p:sp>
      <p:sp>
        <p:nvSpPr>
          <p:cNvPr id="3" name="矩形 2"/>
          <p:cNvSpPr/>
          <p:nvPr/>
        </p:nvSpPr>
        <p:spPr>
          <a:xfrm>
            <a:off x="9880334" y="2504440"/>
            <a:ext cx="8680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50</a:t>
            </a:r>
          </a:p>
        </p:txBody>
      </p:sp>
      <p:sp>
        <p:nvSpPr>
          <p:cNvPr id="4" name="矩形 3"/>
          <p:cNvSpPr/>
          <p:nvPr/>
        </p:nvSpPr>
        <p:spPr>
          <a:xfrm>
            <a:off x="8834120" y="3928110"/>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左</a:t>
            </a:r>
          </a:p>
        </p:txBody>
      </p:sp>
      <p:sp>
        <p:nvSpPr>
          <p:cNvPr id="6" name="矩形 5"/>
          <p:cNvSpPr/>
          <p:nvPr/>
        </p:nvSpPr>
        <p:spPr>
          <a:xfrm>
            <a:off x="10184765" y="3928110"/>
            <a:ext cx="94361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镊子</a:t>
            </a:r>
          </a:p>
        </p:txBody>
      </p:sp>
      <p:sp>
        <p:nvSpPr>
          <p:cNvPr id="10" name="矩形 9"/>
          <p:cNvSpPr/>
          <p:nvPr/>
        </p:nvSpPr>
        <p:spPr>
          <a:xfrm>
            <a:off x="1609725" y="4388485"/>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20</a:t>
            </a:r>
          </a:p>
        </p:txBody>
      </p:sp>
      <p:sp>
        <p:nvSpPr>
          <p:cNvPr id="11" name="矩形 10"/>
          <p:cNvSpPr/>
          <p:nvPr/>
        </p:nvSpPr>
        <p:spPr>
          <a:xfrm>
            <a:off x="3500120" y="4388485"/>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10</a:t>
            </a:r>
          </a:p>
        </p:txBody>
      </p:sp>
      <p:sp>
        <p:nvSpPr>
          <p:cNvPr id="12" name="矩形 11"/>
          <p:cNvSpPr/>
          <p:nvPr/>
        </p:nvSpPr>
        <p:spPr>
          <a:xfrm>
            <a:off x="6983732" y="4388485"/>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右</a:t>
            </a:r>
          </a:p>
        </p:txBody>
      </p:sp>
      <p:sp>
        <p:nvSpPr>
          <p:cNvPr id="21" name="矩形 20"/>
          <p:cNvSpPr/>
          <p:nvPr/>
        </p:nvSpPr>
        <p:spPr>
          <a:xfrm>
            <a:off x="1609725" y="4909036"/>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10</a:t>
            </a:r>
          </a:p>
        </p:txBody>
      </p:sp>
      <p:sp>
        <p:nvSpPr>
          <p:cNvPr id="22" name="矩形 21"/>
          <p:cNvSpPr/>
          <p:nvPr/>
        </p:nvSpPr>
        <p:spPr>
          <a:xfrm>
            <a:off x="4354195" y="4909036"/>
            <a:ext cx="8540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5</a:t>
            </a:r>
          </a:p>
        </p:txBody>
      </p:sp>
      <p:sp>
        <p:nvSpPr>
          <p:cNvPr id="23" name="矩形 22"/>
          <p:cNvSpPr/>
          <p:nvPr/>
        </p:nvSpPr>
        <p:spPr>
          <a:xfrm>
            <a:off x="9261157" y="4891405"/>
            <a:ext cx="923608"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游码</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3" grpId="0"/>
      <p:bldP spid="3" grpId="1"/>
      <p:bldP spid="4" grpId="0"/>
      <p:bldP spid="4" grpId="1"/>
      <p:bldP spid="6" grpId="0"/>
      <p:bldP spid="6" grpId="1"/>
      <p:bldP spid="10" grpId="0"/>
      <p:bldP spid="10" grpId="1"/>
      <p:bldP spid="11" grpId="0"/>
      <p:bldP spid="11" grpId="1"/>
      <p:bldP spid="12" grpId="0"/>
      <p:bldP spid="12" grpId="1"/>
      <p:bldP spid="21" grpId="0"/>
      <p:bldP spid="21" grpId="1"/>
      <p:bldP spid="22" grpId="0"/>
      <p:bldP spid="22" grpId="1"/>
      <p:bldP spid="23" grpId="0"/>
      <p:bldP spid="2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14705" y="1541145"/>
            <a:ext cx="10561955" cy="440753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(6)天平托盘中的砝码和标尺上游码的位置如下图所示,则烧杯和水的总质量为</a:t>
            </a:r>
          </a:p>
          <a:p>
            <a:pPr algn="just" fontAlgn="auto">
              <a:lnSpc>
                <a:spcPct val="130000"/>
              </a:lnSpc>
            </a:pP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 </a:t>
            </a: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r>
              <a:rPr sz="2400" dirty="0">
                <a:latin typeface="宋体" panose="02010600030101010101" pitchFamily="2" charset="-122"/>
                <a:ea typeface="宋体" panose="02010600030101010101" pitchFamily="2" charset="-122"/>
              </a:rPr>
              <a:t>(7)将烧杯中的水全部倒出,用天平称出空烧杯的质量为9.4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,则该同学测出的20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rPr>
              <a:t>水的质量为</a:t>
            </a:r>
            <a:r>
              <a:rPr sz="2400" u="sng" dirty="0">
                <a:latin typeface="宋体" panose="02010600030101010101" pitchFamily="2" charset="-122"/>
                <a:ea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rPr>
              <a:t>. </a:t>
            </a:r>
          </a:p>
          <a:p>
            <a:pPr algn="just" fontAlgn="auto">
              <a:lnSpc>
                <a:spcPct val="130000"/>
              </a:lnSpc>
            </a:pPr>
            <a:r>
              <a:rPr sz="2400" dirty="0">
                <a:latin typeface="宋体" panose="02010600030101010101" pitchFamily="2" charset="-122"/>
                <a:ea typeface="宋体" panose="02010600030101010101" pitchFamily="2" charset="-122"/>
              </a:rPr>
              <a:t>(8)该同学用这种方法测出的20 </a:t>
            </a:r>
            <a:r>
              <a:rPr sz="2400" dirty="0">
                <a:latin typeface="Times New Roman" panose="02020603050405020304" pitchFamily="18" charset="0"/>
                <a:ea typeface="宋体" panose="02010600030101010101" pitchFamily="2" charset="-122"/>
                <a:cs typeface="Times New Roman" panose="02020603050405020304" pitchFamily="18" charset="0"/>
              </a:rPr>
              <a:t>mL</a:t>
            </a:r>
            <a:r>
              <a:rPr sz="2400" dirty="0">
                <a:latin typeface="宋体" panose="02010600030101010101" pitchFamily="2" charset="-122"/>
                <a:ea typeface="宋体" panose="02010600030101010101" pitchFamily="2" charset="-122"/>
              </a:rPr>
              <a:t>水的质量偏</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561" name="18考点帮S75.EPS" descr="id:2147492107;FounderCES"/>
          <p:cNvPicPr>
            <a:picLocks noChangeAspect="1"/>
          </p:cNvPicPr>
          <p:nvPr/>
        </p:nvPicPr>
        <p:blipFill>
          <a:blip r:embed="rId2"/>
          <a:stretch>
            <a:fillRect/>
          </a:stretch>
        </p:blipFill>
        <p:spPr>
          <a:xfrm>
            <a:off x="3528060" y="2887980"/>
            <a:ext cx="2624455" cy="1412240"/>
          </a:xfrm>
          <a:prstGeom prst="rect">
            <a:avLst/>
          </a:prstGeom>
        </p:spPr>
      </p:pic>
      <p:sp>
        <p:nvSpPr>
          <p:cNvPr id="23" name="矩形 22"/>
          <p:cNvSpPr/>
          <p:nvPr/>
        </p:nvSpPr>
        <p:spPr>
          <a:xfrm>
            <a:off x="1063758" y="2064809"/>
            <a:ext cx="1052121"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29.2</a:t>
            </a:r>
          </a:p>
        </p:txBody>
      </p:sp>
      <p:sp>
        <p:nvSpPr>
          <p:cNvPr id="2" name="矩形 1"/>
          <p:cNvSpPr/>
          <p:nvPr/>
        </p:nvSpPr>
        <p:spPr>
          <a:xfrm>
            <a:off x="3478620" y="4897407"/>
            <a:ext cx="94533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19.8</a:t>
            </a:r>
          </a:p>
        </p:txBody>
      </p:sp>
      <p:sp>
        <p:nvSpPr>
          <p:cNvPr id="3" name="矩形 2"/>
          <p:cNvSpPr/>
          <p:nvPr/>
        </p:nvSpPr>
        <p:spPr>
          <a:xfrm>
            <a:off x="7473628" y="5330640"/>
            <a:ext cx="588837"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 grpId="0"/>
      <p:bldP spid="2" grpId="1"/>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14705" y="1541145"/>
            <a:ext cx="10561955" cy="3329758"/>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1.测量工具:</a:t>
            </a:r>
            <a:r>
              <a:rPr sz="2400" u="wavyHeavy" dirty="0">
                <a:solidFill>
                  <a:schemeClr val="tx1"/>
                </a:solidFill>
                <a:uFill>
                  <a:solidFill>
                    <a:schemeClr val="accent1"/>
                  </a:solidFill>
                </a:uFill>
                <a:latin typeface="宋体" panose="02010600030101010101" pitchFamily="2" charset="-122"/>
                <a:ea typeface="宋体" panose="02010600030101010101" pitchFamily="2" charset="-122"/>
              </a:rPr>
              <a:t>托盘天平</a:t>
            </a:r>
            <a:r>
              <a:rPr sz="2400" dirty="0">
                <a:latin typeface="宋体" panose="02010600030101010101" pitchFamily="2" charset="-122"/>
                <a:ea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rPr>
              <a:t>2.天平的放置:将天平放在</a:t>
            </a:r>
            <a:r>
              <a:rPr sz="2400" u="wavyHeavy" dirty="0">
                <a:uFill>
                  <a:solidFill>
                    <a:schemeClr val="accent1"/>
                  </a:solidFill>
                </a:uFill>
                <a:latin typeface="宋体" panose="02010600030101010101" pitchFamily="2" charset="-122"/>
                <a:ea typeface="宋体" panose="02010600030101010101" pitchFamily="2" charset="-122"/>
              </a:rPr>
              <a:t>水平</a:t>
            </a:r>
            <a:r>
              <a:rPr sz="2400" dirty="0">
                <a:latin typeface="宋体" panose="02010600030101010101" pitchFamily="2" charset="-122"/>
                <a:ea typeface="宋体" panose="02010600030101010101" pitchFamily="2" charset="-122"/>
              </a:rPr>
              <a:t>面上,然后取下两侧的垫圈.</a:t>
            </a:r>
          </a:p>
          <a:p>
            <a:pPr algn="just" fontAlgn="auto">
              <a:lnSpc>
                <a:spcPct val="150000"/>
              </a:lnSpc>
            </a:pPr>
            <a:r>
              <a:rPr sz="2400" dirty="0">
                <a:latin typeface="宋体" panose="02010600030101010101" pitchFamily="2" charset="-122"/>
                <a:ea typeface="宋体" panose="02010600030101010101" pitchFamily="2" charset="-122"/>
              </a:rPr>
              <a:t>3.天平的调节操作:</a:t>
            </a:r>
            <a:endParaRPr lang="en-US" altLang="zh-CN"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①</a:t>
            </a:r>
            <a:r>
              <a:rPr sz="2400" dirty="0" err="1">
                <a:latin typeface="宋体" panose="02010600030101010101" pitchFamily="2" charset="-122"/>
                <a:ea typeface="宋体" panose="02010600030101010101" pitchFamily="2" charset="-122"/>
              </a:rPr>
              <a:t>用镊子将</a:t>
            </a:r>
            <a:r>
              <a:rPr sz="2400" u="wavyHeavy" dirty="0" err="1">
                <a:uFill>
                  <a:solidFill>
                    <a:schemeClr val="accent1"/>
                  </a:solidFill>
                </a:uFill>
                <a:latin typeface="宋体" panose="02010600030101010101" pitchFamily="2" charset="-122"/>
                <a:ea typeface="宋体" panose="02010600030101010101" pitchFamily="2" charset="-122"/>
              </a:rPr>
              <a:t>游码</a:t>
            </a:r>
            <a:r>
              <a:rPr sz="2400" dirty="0" err="1">
                <a:latin typeface="宋体" panose="02010600030101010101" pitchFamily="2" charset="-122"/>
                <a:ea typeface="宋体" panose="02010600030101010101" pitchFamily="2" charset="-122"/>
              </a:rPr>
              <a:t>移到标尺的零刻度线处</a:t>
            </a:r>
            <a:r>
              <a:rPr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②</a:t>
            </a:r>
            <a:r>
              <a:rPr sz="2400" dirty="0" err="1">
                <a:latin typeface="宋体" panose="02010600030101010101" pitchFamily="2" charset="-122"/>
                <a:ea typeface="宋体" panose="02010600030101010101" pitchFamily="2" charset="-122"/>
              </a:rPr>
              <a:t>调节横梁两端的</a:t>
            </a:r>
            <a:r>
              <a:rPr sz="2400" u="wavyHeavy" dirty="0" err="1">
                <a:uFill>
                  <a:solidFill>
                    <a:schemeClr val="accent1"/>
                  </a:solidFill>
                </a:uFill>
                <a:latin typeface="宋体" panose="02010600030101010101" pitchFamily="2" charset="-122"/>
                <a:ea typeface="宋体" panose="02010600030101010101" pitchFamily="2" charset="-122"/>
              </a:rPr>
              <a:t>平衡螺母</a:t>
            </a:r>
            <a:r>
              <a:rPr sz="2400" dirty="0" err="1">
                <a:latin typeface="宋体" panose="02010600030101010101" pitchFamily="2" charset="-122"/>
                <a:ea typeface="宋体" panose="02010600030101010101" pitchFamily="2" charset="-122"/>
              </a:rPr>
              <a:t>,使指针指在分度盘的中央刻度线处或在中央刻度线左右两侧做等幅摆动</a:t>
            </a:r>
            <a:r>
              <a:rPr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14705" y="1541145"/>
            <a:ext cx="10561955" cy="3329758"/>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称量时的操作</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①</a:t>
            </a:r>
            <a:r>
              <a:rPr lang="zh-CN" altLang="en-US" sz="2400" u="wavyHeavy" dirty="0">
                <a:uFill>
                  <a:solidFill>
                    <a:schemeClr val="accent1"/>
                  </a:solidFill>
                </a:uFill>
                <a:latin typeface="宋体" panose="02010600030101010101" pitchFamily="2" charset="-122"/>
                <a:ea typeface="宋体" panose="02010600030101010101" pitchFamily="2" charset="-122"/>
              </a:rPr>
              <a:t>左物右码</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②</a:t>
            </a:r>
            <a:r>
              <a:rPr lang="zh-CN" altLang="en-US" sz="2400" dirty="0">
                <a:latin typeface="宋体" panose="02010600030101010101" pitchFamily="2" charset="-122"/>
                <a:ea typeface="宋体" panose="02010600030101010101" pitchFamily="2" charset="-122"/>
              </a:rPr>
              <a:t>用</a:t>
            </a:r>
            <a:r>
              <a:rPr lang="zh-CN" altLang="en-US" sz="2400" u="wavyHeavy" dirty="0">
                <a:uFill>
                  <a:solidFill>
                    <a:schemeClr val="accent1"/>
                  </a:solidFill>
                </a:uFill>
                <a:latin typeface="宋体" panose="02010600030101010101" pitchFamily="2" charset="-122"/>
                <a:ea typeface="宋体" panose="02010600030101010101" pitchFamily="2" charset="-122"/>
              </a:rPr>
              <a:t>镊子</a:t>
            </a:r>
            <a:r>
              <a:rPr lang="zh-CN" altLang="en-US" sz="2400" dirty="0">
                <a:latin typeface="宋体" panose="02010600030101010101" pitchFamily="2" charset="-122"/>
                <a:ea typeface="宋体" panose="02010600030101010101" pitchFamily="2" charset="-122"/>
              </a:rPr>
              <a:t>加减砝码</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③“</a:t>
            </a:r>
            <a:r>
              <a:rPr lang="zh-CN" altLang="en-US" sz="2400" u="wavyHeavy" dirty="0">
                <a:uFill>
                  <a:solidFill>
                    <a:schemeClr val="accent1"/>
                  </a:solidFill>
                </a:uFill>
                <a:latin typeface="宋体" panose="02010600030101010101" pitchFamily="2" charset="-122"/>
                <a:ea typeface="宋体" panose="02010600030101010101" pitchFamily="2" charset="-122"/>
              </a:rPr>
              <a:t>先大后小</a:t>
            </a:r>
            <a:r>
              <a:rPr lang="zh-CN" altLang="en-US" sz="2400" dirty="0">
                <a:latin typeface="宋体" panose="02010600030101010101" pitchFamily="2" charset="-122"/>
                <a:ea typeface="宋体" panose="02010600030101010101" pitchFamily="2" charset="-122"/>
              </a:rPr>
              <a:t>”加入砝码</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④</a:t>
            </a:r>
            <a:r>
              <a:rPr lang="zh-CN" altLang="en-US" sz="2400" dirty="0">
                <a:latin typeface="宋体" panose="02010600030101010101" pitchFamily="2" charset="-122"/>
                <a:ea typeface="宋体" panose="02010600030101010101" pitchFamily="2" charset="-122"/>
              </a:rPr>
              <a:t>当加入质量最小的砝码使指针从分度盘中央刻度线左侧偏向右侧时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应用镊子将质量最小的砝码取下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再调节</a:t>
            </a:r>
            <a:r>
              <a:rPr lang="zh-CN" altLang="en-US" sz="2400" u="wavyHeavy" dirty="0">
                <a:uFill>
                  <a:solidFill>
                    <a:schemeClr val="accent1"/>
                  </a:solidFill>
                </a:uFill>
                <a:latin typeface="宋体" panose="02010600030101010101" pitchFamily="2" charset="-122"/>
                <a:ea typeface="宋体" panose="02010600030101010101" pitchFamily="2" charset="-122"/>
              </a:rPr>
              <a:t>游码</a:t>
            </a:r>
            <a:r>
              <a:rPr lang="zh-CN" altLang="en-US" sz="2400" dirty="0">
                <a:latin typeface="宋体" panose="02010600030101010101" pitchFamily="2" charset="-122"/>
                <a:ea typeface="宋体" panose="02010600030101010101" pitchFamily="2" charset="-122"/>
              </a:rPr>
              <a:t>使天平平衡</a:t>
            </a:r>
            <a:r>
              <a:rPr lang="en-US" altLang="zh-CN" sz="2400" dirty="0">
                <a:latin typeface="宋体" panose="02010600030101010101" pitchFamily="2" charset="-122"/>
                <a:ea typeface="宋体" panose="02010600030101010101" pitchFamily="2"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14705" y="1541145"/>
            <a:ext cx="10561955" cy="2221762"/>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5.天平的</a:t>
            </a:r>
            <a:r>
              <a:rPr sz="2400" u="wavyHeavy" dirty="0">
                <a:uFill>
                  <a:solidFill>
                    <a:schemeClr val="accent1"/>
                  </a:solidFill>
                </a:uFill>
                <a:latin typeface="宋体" panose="02010600030101010101" pitchFamily="2" charset="-122"/>
                <a:ea typeface="宋体" panose="02010600030101010101" pitchFamily="2" charset="-122"/>
              </a:rPr>
              <a:t>读数</a:t>
            </a:r>
            <a:r>
              <a:rPr sz="2400" dirty="0">
                <a:latin typeface="宋体" panose="02010600030101010101" pitchFamily="2" charset="-122"/>
                <a:ea typeface="宋体" panose="02010600030101010101" pitchFamily="2" charset="-122"/>
              </a:rPr>
              <a:t>:右盘中砝码的质量加游码左侧对应的刻度值.</a:t>
            </a:r>
          </a:p>
          <a:p>
            <a:pPr algn="just" fontAlgn="auto">
              <a:lnSpc>
                <a:spcPct val="150000"/>
              </a:lnSpc>
            </a:pPr>
            <a:r>
              <a:rPr sz="2400" dirty="0">
                <a:latin typeface="宋体" panose="02010600030101010101" pitchFamily="2" charset="-122"/>
                <a:ea typeface="宋体" panose="02010600030101010101" pitchFamily="2" charset="-122"/>
              </a:rPr>
              <a:t>6.误差分析:</a:t>
            </a:r>
            <a:endParaRPr lang="en-US" altLang="zh-CN"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①</a:t>
            </a:r>
            <a:r>
              <a:rPr sz="2400" dirty="0" err="1">
                <a:latin typeface="宋体" panose="02010600030101010101" pitchFamily="2" charset="-122"/>
                <a:ea typeface="宋体" panose="02010600030101010101" pitchFamily="2" charset="-122"/>
              </a:rPr>
              <a:t>若砝码磨损,则测量的质量值偏大,若砝码锈蚀,则测量的质量值偏小</a:t>
            </a:r>
            <a:r>
              <a:rPr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②液体沾在烧杯壁、量筒壁、待测物体上造成的误差.</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测量物体的质量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extLst>
      <p:ext uri="{BB962C8B-B14F-4D97-AF65-F5344CB8AC3E}">
        <p14:creationId xmlns:p14="http://schemas.microsoft.com/office/powerpoint/2010/main" val="346496581"/>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5259070"/>
          </a:xfrm>
          <a:prstGeom prst="rect">
            <a:avLst/>
          </a:prstGeom>
        </p:spPr>
        <p:txBody>
          <a:bodyPr wrap="square">
            <a:spAutoFit/>
          </a:bodyPr>
          <a:lstStyle/>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1.</a:t>
            </a:r>
            <a:r>
              <a:rPr sz="2400" dirty="0">
                <a:latin typeface="黑体" panose="02010609060101010101" pitchFamily="49" charset="-122"/>
                <a:ea typeface="黑体" panose="02010609060101010101" pitchFamily="49" charset="-122"/>
                <a:cs typeface="黑体" panose="02010609060101010101" pitchFamily="49" charset="-122"/>
              </a:rPr>
              <a:t>物体:</a:t>
            </a:r>
            <a:r>
              <a:rPr sz="2400" dirty="0">
                <a:latin typeface="宋体" panose="02010600030101010101" pitchFamily="2" charset="-122"/>
                <a:ea typeface="宋体" panose="02010600030101010101" pitchFamily="2" charset="-122"/>
                <a:cs typeface="宋体" panose="02010600030101010101" pitchFamily="2" charset="-122"/>
              </a:rPr>
              <a:t>物体是由物质构成的、占有一定空间的个体.</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2.</a:t>
            </a:r>
            <a:r>
              <a:rPr sz="2400" dirty="0">
                <a:latin typeface="黑体" panose="02010609060101010101" pitchFamily="49" charset="-122"/>
                <a:ea typeface="黑体" panose="02010609060101010101" pitchFamily="49" charset="-122"/>
                <a:cs typeface="黑体" panose="02010609060101010101" pitchFamily="49" charset="-122"/>
              </a:rPr>
              <a:t>质量的定义:</a:t>
            </a:r>
            <a:r>
              <a:rPr sz="2400" dirty="0">
                <a:latin typeface="宋体" panose="02010600030101010101" pitchFamily="2" charset="-122"/>
                <a:ea typeface="宋体" panose="02010600030101010101" pitchFamily="2" charset="-122"/>
                <a:cs typeface="宋体" panose="02010600030101010101" pitchFamily="2" charset="-122"/>
              </a:rPr>
              <a:t>物体含有物质的多少,用字母</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表示. </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3.</a:t>
            </a:r>
            <a:r>
              <a:rPr sz="2400" dirty="0">
                <a:latin typeface="黑体" panose="02010609060101010101" pitchFamily="49" charset="-122"/>
                <a:ea typeface="黑体" panose="02010609060101010101" pitchFamily="49" charset="-122"/>
                <a:cs typeface="黑体" panose="02010609060101010101" pitchFamily="49" charset="-122"/>
              </a:rPr>
              <a:t>质量的性质:</a:t>
            </a:r>
            <a:r>
              <a:rPr sz="2400" dirty="0">
                <a:latin typeface="宋体" panose="02010600030101010101" pitchFamily="2" charset="-122"/>
                <a:ea typeface="宋体" panose="02010600030101010101" pitchFamily="2" charset="-122"/>
                <a:cs typeface="宋体" panose="02010600030101010101" pitchFamily="2" charset="-122"/>
              </a:rPr>
              <a:t>质量是物体的一种属性,不随物体的形状、物态、位置而改变.</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4.</a:t>
            </a:r>
            <a:r>
              <a:rPr sz="2400" dirty="0">
                <a:latin typeface="黑体" panose="02010609060101010101" pitchFamily="49" charset="-122"/>
                <a:ea typeface="黑体" panose="02010609060101010101" pitchFamily="49" charset="-122"/>
                <a:cs typeface="宋体" panose="02010600030101010101" pitchFamily="2" charset="-122"/>
              </a:rPr>
              <a:t>质量的单位</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(1)基本单位:</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,符号是</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(2)其他常用单位:吨(</a:t>
            </a:r>
            <a:r>
              <a:rPr sz="2400" dirty="0">
                <a:latin typeface="Times New Roman" panose="02020603050405020304" pitchFamily="18" charset="0"/>
                <a:ea typeface="宋体" panose="02010600030101010101" pitchFamily="2" charset="-122"/>
                <a:cs typeface="Times New Roman" panose="02020603050405020304" pitchFamily="18" charset="0"/>
              </a:rPr>
              <a:t>t</a:t>
            </a:r>
            <a:r>
              <a:rPr sz="2400" dirty="0">
                <a:latin typeface="宋体" panose="02010600030101010101" pitchFamily="2" charset="-122"/>
                <a:ea typeface="宋体" panose="02010600030101010101" pitchFamily="2" charset="-122"/>
                <a:cs typeface="宋体" panose="02010600030101010101" pitchFamily="2" charset="-122"/>
              </a:rPr>
              <a:t>)、克(</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cs typeface="宋体" panose="02010600030101010101" pitchFamily="2" charset="-122"/>
              </a:rPr>
              <a:t>)、毫克(</a:t>
            </a:r>
            <a:r>
              <a:rPr sz="2400" dirty="0">
                <a:latin typeface="Times New Roman" panose="02020603050405020304" pitchFamily="18" charset="0"/>
                <a:ea typeface="宋体" panose="02010600030101010101" pitchFamily="2" charset="-122"/>
                <a:cs typeface="Times New Roman" panose="02020603050405020304" pitchFamily="18" charset="0"/>
              </a:rPr>
              <a:t>mg</a:t>
            </a:r>
            <a:r>
              <a:rPr sz="2400" dirty="0">
                <a:latin typeface="宋体" panose="02010600030101010101" pitchFamily="2" charset="-122"/>
                <a:ea typeface="宋体" panose="02010600030101010101" pitchFamily="2" charset="-122"/>
                <a:cs typeface="宋体" panose="02010600030101010101" pitchFamily="2" charset="-122"/>
              </a:rPr>
              <a:t>)、微克(</a:t>
            </a:r>
            <a:r>
              <a:rPr sz="2400" dirty="0">
                <a:latin typeface="Times New Roman" panose="02020603050405020304" pitchFamily="18" charset="0"/>
                <a:ea typeface="宋体" panose="02010600030101010101" pitchFamily="2" charset="-122"/>
                <a:cs typeface="Times New Roman" panose="02020603050405020304" pitchFamily="18" charset="0"/>
              </a:rPr>
              <a:t>μg</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rPr>
              <a:t>(3)换算关系:1 </a:t>
            </a:r>
            <a:r>
              <a:rPr sz="2400" dirty="0">
                <a:latin typeface="Times New Roman" panose="02020603050405020304" pitchFamily="18" charset="0"/>
                <a:ea typeface="宋体" panose="02010600030101010101" pitchFamily="2" charset="-122"/>
                <a:cs typeface="Times New Roman" panose="02020603050405020304" pitchFamily="18" charset="0"/>
              </a:rPr>
              <a:t>t</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latin typeface="宋体" panose="02010600030101010101" pitchFamily="2" charset="-122"/>
                <a:ea typeface="宋体" panose="02010600030101010101" pitchFamily="2" charset="-122"/>
                <a:cs typeface="宋体" panose="02010600030101010101" pitchFamily="2" charset="-122"/>
              </a:rPr>
              <a:t>;1 </a:t>
            </a:r>
            <a:r>
              <a:rPr sz="2400" dirty="0">
                <a:latin typeface="Times New Roman" panose="02020603050405020304" pitchFamily="18" charset="0"/>
                <a:ea typeface="宋体" panose="02010600030101010101" pitchFamily="2" charset="-122"/>
                <a:cs typeface="Times New Roman" panose="02020603050405020304" pitchFamily="18" charset="0"/>
              </a:rPr>
              <a:t>kg</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mg</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Times New Roman" panose="02020603050405020304" pitchFamily="18" charset="0"/>
                <a:ea typeface="宋体" panose="02010600030101010101" pitchFamily="2" charset="-122"/>
                <a:cs typeface="Times New Roman" panose="02020603050405020304" pitchFamily="18" charset="0"/>
              </a:rPr>
              <a:t>μg</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sym typeface="+mn-ea"/>
              </a:rPr>
              <a:t>5.</a:t>
            </a:r>
            <a:r>
              <a:rPr sz="2400" dirty="0">
                <a:latin typeface="黑体" panose="02010609060101010101" pitchFamily="49" charset="-122"/>
                <a:ea typeface="黑体" panose="02010609060101010101" pitchFamily="49" charset="-122"/>
                <a:cs typeface="黑体" panose="02010609060101010101" pitchFamily="49" charset="-122"/>
                <a:sym typeface="+mn-ea"/>
              </a:rPr>
              <a:t>质量的测量工具:</a:t>
            </a:r>
            <a:r>
              <a:rPr sz="2400" u="sng" dirty="0">
                <a:latin typeface="宋体" panose="02010600030101010101" pitchFamily="2" charset="-122"/>
                <a:ea typeface="宋体" panose="02010600030101010101" pitchFamily="2" charset="-122"/>
                <a:cs typeface="宋体" panose="02010600030101010101" pitchFamily="2" charset="-122"/>
                <a:sym typeface="+mn-ea"/>
              </a:rPr>
              <a:t>　　　　</a:t>
            </a:r>
            <a:r>
              <a:rPr sz="2400" dirty="0">
                <a:latin typeface="宋体" panose="02010600030101010101" pitchFamily="2" charset="-122"/>
                <a:ea typeface="宋体" panose="02010600030101010101" pitchFamily="2" charset="-122"/>
                <a:cs typeface="宋体" panose="02010600030101010101" pitchFamily="2" charset="-122"/>
                <a:sym typeface="+mn-ea"/>
              </a:rPr>
              <a:t>(实验室用)、秤(生活用,如电子秤、案秤等). </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r>
              <a:rPr sz="2400" dirty="0">
                <a:latin typeface="宋体" panose="02010600030101010101" pitchFamily="2" charset="-122"/>
                <a:ea typeface="宋体" panose="02010600030101010101" pitchFamily="2" charset="-122"/>
                <a:cs typeface="宋体" panose="02010600030101010101" pitchFamily="2" charset="-122"/>
                <a:sym typeface="+mn-ea"/>
              </a:rPr>
              <a:t>6.</a:t>
            </a:r>
            <a:r>
              <a:rPr sz="2400" dirty="0">
                <a:latin typeface="黑体" panose="02010609060101010101" pitchFamily="49" charset="-122"/>
                <a:ea typeface="黑体" panose="02010609060101010101" pitchFamily="49" charset="-122"/>
                <a:cs typeface="黑体" panose="02010609060101010101" pitchFamily="49" charset="-122"/>
                <a:sym typeface="+mn-ea"/>
              </a:rPr>
              <a:t>质量的估计:</a:t>
            </a:r>
            <a:r>
              <a:rPr sz="2400" dirty="0">
                <a:latin typeface="宋体" panose="02010600030101010101" pitchFamily="2" charset="-122"/>
                <a:ea typeface="宋体" panose="02010600030101010101" pitchFamily="2" charset="-122"/>
                <a:cs typeface="宋体" panose="02010600030101010101" pitchFamily="2" charset="-122"/>
                <a:sym typeface="+mn-ea"/>
              </a:rPr>
              <a:t>1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L</a:t>
            </a:r>
            <a:r>
              <a:rPr sz="2400" dirty="0">
                <a:latin typeface="宋体" panose="02010600030101010101" pitchFamily="2" charset="-122"/>
                <a:ea typeface="宋体" panose="02010600030101010101" pitchFamily="2" charset="-122"/>
                <a:cs typeface="宋体" panose="02010600030101010101" pitchFamily="2" charset="-122"/>
                <a:sym typeface="+mn-ea"/>
              </a:rPr>
              <a:t>水的质量为1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kg</a:t>
            </a:r>
            <a:r>
              <a:rPr sz="2400" dirty="0">
                <a:latin typeface="宋体" panose="02010600030101010101" pitchFamily="2" charset="-122"/>
                <a:ea typeface="宋体" panose="02010600030101010101" pitchFamily="2" charset="-122"/>
                <a:cs typeface="宋体" panose="02010600030101010101" pitchFamily="2" charset="-122"/>
                <a:sym typeface="+mn-ea"/>
              </a:rPr>
              <a:t>,普通中学生的质量约为50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kg</a:t>
            </a:r>
            <a:r>
              <a:rPr sz="2400" dirty="0">
                <a:latin typeface="宋体" panose="02010600030101010101" pitchFamily="2" charset="-122"/>
                <a:ea typeface="宋体" panose="02010600030101010101" pitchFamily="2" charset="-122"/>
                <a:cs typeface="宋体" panose="02010600030101010101" pitchFamily="2" charset="-122"/>
                <a:sym typeface="+mn-ea"/>
              </a:rPr>
              <a:t>,1个鸡蛋的质量约为0.05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kg</a:t>
            </a:r>
            <a:r>
              <a:rPr sz="2400" dirty="0">
                <a:latin typeface="宋体" panose="02010600030101010101" pitchFamily="2" charset="-122"/>
                <a:ea typeface="宋体" panose="02010600030101010101" pitchFamily="2" charset="-122"/>
                <a:cs typeface="宋体" panose="02010600030101010101" pitchFamily="2" charset="-122"/>
                <a:sym typeface="+mn-ea"/>
              </a:rPr>
              <a:t>. </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12" name="矩形 11"/>
          <p:cNvSpPr/>
          <p:nvPr/>
        </p:nvSpPr>
        <p:spPr>
          <a:xfrm>
            <a:off x="7024029" y="1932499"/>
            <a:ext cx="423514" cy="461665"/>
          </a:xfrm>
          <a:prstGeom prst="rect">
            <a:avLst/>
          </a:prstGeom>
        </p:spPr>
        <p:txBody>
          <a:bodyPr wrap="none">
            <a:spAutoFit/>
          </a:bodyPr>
          <a:lstStyle/>
          <a:p>
            <a:pPr algn="l"/>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p>
        </p:txBody>
      </p:sp>
      <p:sp>
        <p:nvSpPr>
          <p:cNvPr id="2" name="矩形 1"/>
          <p:cNvSpPr/>
          <p:nvPr/>
        </p:nvSpPr>
        <p:spPr>
          <a:xfrm>
            <a:off x="2824441" y="339561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千克</a:t>
            </a:r>
          </a:p>
        </p:txBody>
      </p:sp>
      <p:sp>
        <p:nvSpPr>
          <p:cNvPr id="3" name="矩形 2"/>
          <p:cNvSpPr/>
          <p:nvPr/>
        </p:nvSpPr>
        <p:spPr>
          <a:xfrm>
            <a:off x="5080596" y="3395617"/>
            <a:ext cx="490220" cy="460375"/>
          </a:xfrm>
          <a:prstGeom prst="rect">
            <a:avLst/>
          </a:prstGeom>
        </p:spPr>
        <p:txBody>
          <a:bodyPr wrap="none">
            <a:spAutoFit/>
          </a:bodyPr>
          <a:lstStyle/>
          <a:p>
            <a:pPr algn="l"/>
            <a:r>
              <a:rPr lang="zh-CN" altLang="en-US"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kg</a:t>
            </a:r>
          </a:p>
        </p:txBody>
      </p:sp>
      <p:sp>
        <p:nvSpPr>
          <p:cNvPr id="4" name="矩形 3"/>
          <p:cNvSpPr/>
          <p:nvPr/>
        </p:nvSpPr>
        <p:spPr>
          <a:xfrm>
            <a:off x="3472776" y="4431937"/>
            <a:ext cx="5905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5" name="矩形 4"/>
          <p:cNvSpPr/>
          <p:nvPr/>
        </p:nvSpPr>
        <p:spPr>
          <a:xfrm>
            <a:off x="5883871" y="4431937"/>
            <a:ext cx="5905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8" name="矩形 7"/>
          <p:cNvSpPr/>
          <p:nvPr/>
        </p:nvSpPr>
        <p:spPr>
          <a:xfrm>
            <a:off x="7235786" y="4431937"/>
            <a:ext cx="5905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p>
        </p:txBody>
      </p:sp>
      <p:sp>
        <p:nvSpPr>
          <p:cNvPr id="10" name="矩形 9"/>
          <p:cNvSpPr/>
          <p:nvPr/>
        </p:nvSpPr>
        <p:spPr>
          <a:xfrm>
            <a:off x="8991561" y="4431937"/>
            <a:ext cx="5905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a:t>
            </a:r>
          </a:p>
        </p:txBody>
      </p:sp>
      <p:sp>
        <p:nvSpPr>
          <p:cNvPr id="11" name="矩形 10"/>
          <p:cNvSpPr/>
          <p:nvPr/>
        </p:nvSpPr>
        <p:spPr>
          <a:xfrm>
            <a:off x="3619461" y="497676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天平</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p:bldP spid="2" grpId="1"/>
      <p:bldP spid="3" grpId="0"/>
      <p:bldP spid="3" grpId="1"/>
      <p:bldP spid="4" grpId="0"/>
      <p:bldP spid="4" grpId="1"/>
      <p:bldP spid="5" grpId="0"/>
      <p:bldP spid="5" grpId="1"/>
      <p:bldP spid="8" grpId="0"/>
      <p:bldP spid="10" grpId="0"/>
      <p:bldP spid="11" grpId="0"/>
      <p:bldP spid="11"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257300"/>
            <a:ext cx="6592570" cy="4991751"/>
          </a:xfrm>
          <a:prstGeom prst="rect">
            <a:avLst/>
          </a:prstGeom>
        </p:spPr>
        <p:txBody>
          <a:bodyPr wrap="square">
            <a:spAutoFit/>
          </a:bodyPr>
          <a:lstStyle/>
          <a:p>
            <a:pPr algn="just" fontAlgn="auto">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7</a:t>
            </a:r>
            <a:r>
              <a:rPr lang="zh-CN" altLang="en-US" sz="2400" spc="-50" dirty="0">
                <a:latin typeface="黑体" panose="02010609060101010101" pitchFamily="49" charset="-122"/>
                <a:ea typeface="黑体" panose="02010609060101010101" pitchFamily="49" charset="-122"/>
              </a:rPr>
              <a:t>　</a:t>
            </a:r>
            <a:r>
              <a:rPr sz="2400" spc="-50" dirty="0">
                <a:latin typeface="仿宋" panose="02010609060101010101" pitchFamily="49" charset="-122"/>
                <a:ea typeface="仿宋" panose="02010609060101010101" pitchFamily="49" charset="-122"/>
                <a:cs typeface="仿宋" panose="02010609060101010101" pitchFamily="49" charset="-122"/>
              </a:rPr>
              <a:t>[2019马鞍山二模]</a:t>
            </a:r>
            <a:r>
              <a:rPr sz="2400" spc="-50" dirty="0">
                <a:latin typeface="宋体" panose="02010600030101010101" pitchFamily="2" charset="-122"/>
                <a:ea typeface="宋体" panose="02010600030101010101" pitchFamily="2" charset="-122"/>
                <a:cs typeface="宋体" panose="02010600030101010101" pitchFamily="2" charset="-122"/>
              </a:rPr>
              <a:t>小明在做“测量金属块的密度”实验.</a:t>
            </a:r>
          </a:p>
          <a:p>
            <a:pPr algn="di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(1)用调好的天平测量金属块的质量时,将50</a:t>
            </a:r>
            <a:r>
              <a:rPr lang="en-US" altLang="zh-CN" sz="2400" spc="-50" dirty="0">
                <a:latin typeface="宋体" panose="02010600030101010101" pitchFamily="2" charset="-122"/>
                <a:ea typeface="宋体" panose="02010600030101010101" pitchFamily="2" charset="-122"/>
                <a:cs typeface="宋体" panose="02010600030101010101" pitchFamily="2" charset="-122"/>
              </a:rPr>
              <a:t> </a:t>
            </a:r>
            <a:r>
              <a:rPr sz="2400" spc="-50" dirty="0" err="1">
                <a:latin typeface="Times New Roman" panose="02020603050405020304" pitchFamily="18" charset="0"/>
                <a:ea typeface="宋体" panose="02010600030101010101" pitchFamily="2" charset="-122"/>
                <a:cs typeface="Times New Roman" panose="02020603050405020304" pitchFamily="18" charset="0"/>
              </a:rPr>
              <a:t>g</a:t>
            </a:r>
            <a:r>
              <a:rPr sz="2400" spc="-50" dirty="0" err="1">
                <a:latin typeface="宋体" panose="02010600030101010101" pitchFamily="2" charset="-122"/>
                <a:ea typeface="宋体" panose="02010600030101010101" pitchFamily="2" charset="-122"/>
                <a:cs typeface="宋体" panose="02010600030101010101" pitchFamily="2" charset="-122"/>
              </a:rPr>
              <a:t>的砝码放在右盘中,此时指针仍指在刻度盘中央</a:t>
            </a:r>
            <a:r>
              <a:rPr lang="zh-CN" altLang="en-US" sz="2400" spc="-50" dirty="0">
                <a:latin typeface="宋体" panose="02010600030101010101" pitchFamily="2" charset="-122"/>
                <a:ea typeface="宋体" panose="02010600030101010101" pitchFamily="2" charset="-122"/>
                <a:cs typeface="宋体" panose="02010600030101010101" pitchFamily="2" charset="-122"/>
              </a:rPr>
              <a:t>刻</a:t>
            </a:r>
            <a:r>
              <a:rPr sz="2400" spc="-50" dirty="0">
                <a:latin typeface="宋体" panose="02010600030101010101" pitchFamily="2" charset="-122"/>
                <a:ea typeface="宋体" panose="02010600030101010101" pitchFamily="2" charset="-122"/>
                <a:cs typeface="宋体" panose="02010600030101010101" pitchFamily="2" charset="-122"/>
              </a:rPr>
              <a:t>度线的左侧;当又向右盘中加入5 </a:t>
            </a:r>
            <a:r>
              <a:rPr sz="2400" spc="-50" dirty="0">
                <a:latin typeface="Times New Roman" panose="02020603050405020304" pitchFamily="18" charset="0"/>
                <a:ea typeface="宋体" panose="02010600030101010101" pitchFamily="2" charset="-122"/>
                <a:cs typeface="Times New Roman" panose="02020603050405020304" pitchFamily="18" charset="0"/>
              </a:rPr>
              <a:t>g</a:t>
            </a:r>
            <a:r>
              <a:rPr sz="2400" spc="-50" dirty="0">
                <a:latin typeface="宋体" panose="02010600030101010101" pitchFamily="2" charset="-122"/>
                <a:ea typeface="宋体" panose="02010600030101010101" pitchFamily="2" charset="-122"/>
                <a:cs typeface="宋体" panose="02010600030101010101" pitchFamily="2" charset="-122"/>
              </a:rPr>
              <a:t>的砝码后,指针指到了刻度盘中央刻度线的右侧,接下来的操作是</a:t>
            </a:r>
            <a:r>
              <a:rPr lang="en-US" altLang="zh-CN" sz="2400" spc="-50" dirty="0">
                <a:latin typeface="宋体" panose="02010600030101010101" pitchFamily="2" charset="-122"/>
                <a:ea typeface="宋体" panose="02010600030101010101" pitchFamily="2" charset="-122"/>
                <a:cs typeface="宋体" panose="02010600030101010101" pitchFamily="2" charset="-122"/>
              </a:rPr>
              <a:t>______________</a:t>
            </a:r>
            <a:r>
              <a:rPr lang="en-US" sz="2400" spc="-50" dirty="0">
                <a:latin typeface="宋体" panose="02010600030101010101" pitchFamily="2" charset="-122"/>
                <a:ea typeface="宋体" panose="02010600030101010101" pitchFamily="2" charset="-122"/>
                <a:cs typeface="宋体" panose="02010600030101010101" pitchFamily="2" charset="-122"/>
              </a:rPr>
              <a:t>___________________________</a:t>
            </a: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lang="en-US" sz="2400" spc="-50" dirty="0">
                <a:latin typeface="宋体" panose="02010600030101010101" pitchFamily="2" charset="-122"/>
                <a:ea typeface="宋体" panose="02010600030101010101" pitchFamily="2" charset="-122"/>
                <a:cs typeface="宋体" panose="02010600030101010101" pitchFamily="2" charset="-122"/>
              </a:rPr>
              <a:t>______</a:t>
            </a:r>
            <a:r>
              <a:rPr sz="2400" spc="-50" dirty="0">
                <a:latin typeface="宋体" panose="02010600030101010101" pitchFamily="2" charset="-122"/>
                <a:ea typeface="宋体" panose="02010600030101010101" pitchFamily="2" charset="-122"/>
                <a:cs typeface="宋体" panose="02010600030101010101" pitchFamily="2" charset="-122"/>
              </a:rPr>
              <a:t>.将天平调节平衡后,右盘中砝码的质量和游码的位置如图甲所示. </a:t>
            </a:r>
          </a:p>
        </p:txBody>
      </p:sp>
      <p:pic>
        <p:nvPicPr>
          <p:cNvPr id="595" name="19重组-14.EPS" descr="id:2147504919;FounderCES"/>
          <p:cNvPicPr>
            <a:picLocks noChangeAspect="1"/>
          </p:cNvPicPr>
          <p:nvPr/>
        </p:nvPicPr>
        <p:blipFill>
          <a:blip r:embed="rId2"/>
          <a:stretch>
            <a:fillRect/>
          </a:stretch>
        </p:blipFill>
        <p:spPr>
          <a:xfrm>
            <a:off x="7623175" y="3087370"/>
            <a:ext cx="3971290" cy="1749425"/>
          </a:xfrm>
          <a:prstGeom prst="rect">
            <a:avLst/>
          </a:prstGeom>
        </p:spPr>
      </p:pic>
      <p:sp>
        <p:nvSpPr>
          <p:cNvPr id="3" name="矩形 2"/>
          <p:cNvSpPr/>
          <p:nvPr/>
        </p:nvSpPr>
        <p:spPr>
          <a:xfrm>
            <a:off x="1169271" y="4606607"/>
            <a:ext cx="6186569"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用镊子将5 </a:t>
            </a:r>
            <a:r>
              <a:rPr lang="en-US" altLang="zh-CN" sz="2400"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g</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的砝码取下,移动游码直到天平</a:t>
            </a:r>
          </a:p>
        </p:txBody>
      </p:sp>
      <p:sp>
        <p:nvSpPr>
          <p:cNvPr id="2" name="矩形 1"/>
          <p:cNvSpPr/>
          <p:nvPr/>
        </p:nvSpPr>
        <p:spPr>
          <a:xfrm>
            <a:off x="858519" y="5197641"/>
            <a:ext cx="84328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平衡</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270" y="1270000"/>
            <a:ext cx="6370955" cy="3969385"/>
          </a:xfrm>
          <a:prstGeom prst="rect">
            <a:avLst/>
          </a:prstGeom>
        </p:spPr>
        <p:txBody>
          <a:bodyPr wrap="square">
            <a:spAutoFit/>
          </a:bodyPr>
          <a:lstStyle/>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(2)在量筒中加入40 </a:t>
            </a:r>
            <a:r>
              <a:rPr sz="2400" spc="-50" dirty="0">
                <a:latin typeface="Times New Roman" panose="02020603050405020304" pitchFamily="18" charset="0"/>
                <a:ea typeface="宋体" panose="02010600030101010101" pitchFamily="2" charset="-122"/>
                <a:cs typeface="Times New Roman" panose="02020603050405020304" pitchFamily="18" charset="0"/>
              </a:rPr>
              <a:t>mL</a:t>
            </a:r>
            <a:r>
              <a:rPr sz="2400" spc="-50" dirty="0">
                <a:latin typeface="宋体" panose="02010600030101010101" pitchFamily="2" charset="-122"/>
                <a:ea typeface="宋体" panose="02010600030101010101" pitchFamily="2" charset="-122"/>
                <a:cs typeface="宋体" panose="02010600030101010101" pitchFamily="2" charset="-122"/>
              </a:rPr>
              <a:t>的水,然后将金属块浸没在水中,水面位置如图乙所示,则金属块的密度为</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Times New Roman" panose="02020603050405020304" pitchFamily="18" charset="0"/>
                <a:ea typeface="宋体" panose="02010600030101010101" pitchFamily="2" charset="-122"/>
                <a:cs typeface="Times New Roman" panose="02020603050405020304" pitchFamily="18" charset="0"/>
              </a:rPr>
              <a:t>kg</a:t>
            </a:r>
            <a:r>
              <a:rPr sz="2400" spc="-50" dirty="0">
                <a:latin typeface="宋体" panose="02010600030101010101" pitchFamily="2" charset="-122"/>
                <a:ea typeface="宋体" panose="02010600030101010101" pitchFamily="2" charset="-122"/>
                <a:cs typeface="宋体" panose="02010600030101010101" pitchFamily="2" charset="-122"/>
              </a:rPr>
              <a:t>/</a:t>
            </a:r>
            <a:r>
              <a:rPr sz="2400" spc="-50" dirty="0">
                <a:latin typeface="Times New Roman" panose="02020603050405020304" pitchFamily="18" charset="0"/>
                <a:ea typeface="宋体" panose="02010600030101010101" pitchFamily="2" charset="-122"/>
                <a:cs typeface="Times New Roman" panose="02020603050405020304" pitchFamily="18" charset="0"/>
              </a:rPr>
              <a:t>m</a:t>
            </a:r>
            <a:r>
              <a:rPr sz="2400" spc="-50" baseline="30000" dirty="0">
                <a:latin typeface="宋体" panose="02010600030101010101" pitchFamily="2" charset="-122"/>
                <a:ea typeface="宋体" panose="02010600030101010101" pitchFamily="2" charset="-122"/>
                <a:cs typeface="宋体" panose="02010600030101010101" pitchFamily="2" charset="-122"/>
              </a:rPr>
              <a:t>3</a:t>
            </a:r>
            <a:r>
              <a:rPr sz="2400" spc="-5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(3)与小明同组的同学发现,在测量金属块的体积时,因将金属块放入水中的速度较快而导致金属块上有很多气泡,则测得的密度值</a:t>
            </a:r>
            <a:r>
              <a:rPr lang="en-US" sz="2400" spc="-50" dirty="0">
                <a:latin typeface="宋体" panose="02010600030101010101" pitchFamily="2" charset="-122"/>
                <a:ea typeface="宋体" panose="02010600030101010101" pitchFamily="2" charset="-122"/>
                <a:cs typeface="宋体" panose="02010600030101010101" pitchFamily="2" charset="-122"/>
              </a:rPr>
              <a:t>__________</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(选填“偏小”或“偏大”). </a:t>
            </a:r>
          </a:p>
        </p:txBody>
      </p:sp>
      <p:pic>
        <p:nvPicPr>
          <p:cNvPr id="595" name="19重组-14.EPS" descr="id:2147504919;FounderCES"/>
          <p:cNvPicPr>
            <a:picLocks noChangeAspect="1"/>
          </p:cNvPicPr>
          <p:nvPr/>
        </p:nvPicPr>
        <p:blipFill>
          <a:blip r:embed="rId2"/>
          <a:stretch>
            <a:fillRect/>
          </a:stretch>
        </p:blipFill>
        <p:spPr>
          <a:xfrm>
            <a:off x="7428230" y="1713230"/>
            <a:ext cx="4003040" cy="1763395"/>
          </a:xfrm>
          <a:prstGeom prst="rect">
            <a:avLst/>
          </a:prstGeom>
        </p:spPr>
      </p:pic>
      <p:sp>
        <p:nvSpPr>
          <p:cNvPr id="2" name="矩形 1"/>
          <p:cNvSpPr/>
          <p:nvPr/>
        </p:nvSpPr>
        <p:spPr>
          <a:xfrm>
            <a:off x="1780880" y="2471066"/>
            <a:ext cx="17697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2.69×10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p>
        </p:txBody>
      </p:sp>
      <p:sp>
        <p:nvSpPr>
          <p:cNvPr id="3" name="矩形 2"/>
          <p:cNvSpPr/>
          <p:nvPr/>
        </p:nvSpPr>
        <p:spPr>
          <a:xfrm>
            <a:off x="5674360" y="4106722"/>
            <a:ext cx="84328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偏小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3784600"/>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(4)小叶在用同样的方法测量金属块的密度时,若出现了下列情况之一:</a:t>
            </a:r>
          </a:p>
          <a:p>
            <a:pPr algn="just" fontAlgn="auto">
              <a:lnSpc>
                <a:spcPct val="200000"/>
              </a:lnSpc>
            </a:pPr>
            <a:r>
              <a:rPr sz="2400" dirty="0">
                <a:latin typeface="宋体" panose="02010600030101010101" pitchFamily="2" charset="-122"/>
                <a:ea typeface="宋体" panose="02010600030101010101" pitchFamily="2" charset="-122"/>
              </a:rPr>
              <a:t>①在将金属块放入量筒前忘记读取量筒中水的体积,取出金属块后,再读取量筒中水的体积,会导致测出的密度值偏</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200000"/>
              </a:lnSpc>
            </a:pPr>
            <a:r>
              <a:rPr sz="2400" dirty="0">
                <a:latin typeface="宋体" panose="02010600030101010101" pitchFamily="2" charset="-122"/>
                <a:ea typeface="宋体" panose="02010600030101010101" pitchFamily="2" charset="-122"/>
              </a:rPr>
              <a:t>②在将金属块放入量筒时把几滴水溅出量筒,会导致测出的密度值偏</a:t>
            </a:r>
            <a:r>
              <a:rPr lang="en-US" sz="2400" dirty="0">
                <a:latin typeface="宋体" panose="02010600030101010101" pitchFamily="2" charset="-122"/>
                <a:ea typeface="宋体" panose="02010600030101010101" pitchFamily="2" charset="-122"/>
              </a:rPr>
              <a:t>_______</a:t>
            </a:r>
            <a:r>
              <a:rPr sz="2400" dirty="0">
                <a:latin typeface="宋体" panose="02010600030101010101" pitchFamily="2" charset="-122"/>
                <a:ea typeface="宋体" panose="02010600030101010101" pitchFamily="2" charset="-122"/>
              </a:rPr>
              <a:t>; </a:t>
            </a:r>
          </a:p>
          <a:p>
            <a:pPr algn="just" fontAlgn="auto">
              <a:lnSpc>
                <a:spcPct val="200000"/>
              </a:lnSpc>
            </a:pPr>
            <a:r>
              <a:rPr sz="2400" dirty="0">
                <a:latin typeface="宋体" panose="02010600030101010101" pitchFamily="2" charset="-122"/>
                <a:ea typeface="宋体" panose="02010600030101010101" pitchFamily="2" charset="-122"/>
              </a:rPr>
              <a:t>③在读取量筒中金属块和水的总体积时仰视读数,会导致测出的密度值偏</a:t>
            </a:r>
            <a:r>
              <a:rPr lang="en-US" sz="2400" dirty="0">
                <a:latin typeface="宋体" panose="02010600030101010101" pitchFamily="2" charset="-122"/>
                <a:ea typeface="宋体" panose="02010600030101010101" pitchFamily="2" charset="-122"/>
              </a:rPr>
              <a:t>___</a:t>
            </a:r>
            <a:r>
              <a:rPr sz="2400" dirty="0">
                <a:latin typeface="宋体" panose="02010600030101010101" pitchFamily="2" charset="-122"/>
                <a:ea typeface="宋体" panose="02010600030101010101" pitchFamily="2" charset="-122"/>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3" name="矩形 2"/>
          <p:cNvSpPr/>
          <p:nvPr/>
        </p:nvSpPr>
        <p:spPr>
          <a:xfrm>
            <a:off x="5877560" y="3203575"/>
            <a:ext cx="84328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a:t>
            </a:r>
          </a:p>
        </p:txBody>
      </p:sp>
      <p:sp>
        <p:nvSpPr>
          <p:cNvPr id="2" name="矩形 1"/>
          <p:cNvSpPr/>
          <p:nvPr/>
        </p:nvSpPr>
        <p:spPr>
          <a:xfrm>
            <a:off x="10017760" y="3918585"/>
            <a:ext cx="51625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矩形 3"/>
          <p:cNvSpPr/>
          <p:nvPr/>
        </p:nvSpPr>
        <p:spPr>
          <a:xfrm>
            <a:off x="10533380" y="4734560"/>
            <a:ext cx="84328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大</a:t>
            </a:r>
            <a:endPar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4523105"/>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sym typeface="+mn-ea"/>
              </a:rPr>
              <a:t>(5)小红在测出金属块的质量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dirty="0">
                <a:latin typeface="宋体" panose="02010600030101010101" pitchFamily="2" charset="-122"/>
                <a:ea typeface="宋体" panose="02010600030101010101" pitchFamily="2" charset="-122"/>
                <a:sym typeface="+mn-ea"/>
              </a:rPr>
              <a:t>后,不使用量筒,改用溢水杯和小烧杯,也测出了金属块的密度,实验步骤如下(请补充完整):</a:t>
            </a:r>
            <a:endParaRPr sz="2400" dirty="0">
              <a:latin typeface="宋体" panose="02010600030101010101" pitchFamily="2" charset="-122"/>
              <a:ea typeface="宋体" panose="02010600030101010101" pitchFamily="2" charset="-122"/>
            </a:endParaRPr>
          </a:p>
          <a:p>
            <a:pPr algn="just" fontAlgn="auto">
              <a:lnSpc>
                <a:spcPct val="200000"/>
              </a:lnSpc>
            </a:pPr>
            <a:r>
              <a:rPr sz="2400" dirty="0">
                <a:latin typeface="宋体" panose="02010600030101010101" pitchFamily="2" charset="-122"/>
                <a:ea typeface="宋体" panose="02010600030101010101" pitchFamily="2" charset="-122"/>
              </a:rPr>
              <a:t>①用天平测出空的小烧杯的质量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1</a:t>
            </a:r>
            <a:r>
              <a:rPr sz="2400" dirty="0">
                <a:latin typeface="宋体" panose="02010600030101010101" pitchFamily="2" charset="-122"/>
                <a:ea typeface="宋体" panose="02010600030101010101" pitchFamily="2" charset="-122"/>
              </a:rPr>
              <a:t>;</a:t>
            </a:r>
          </a:p>
          <a:p>
            <a:pPr algn="just" fontAlgn="auto">
              <a:lnSpc>
                <a:spcPct val="200000"/>
              </a:lnSpc>
            </a:pPr>
            <a:r>
              <a:rPr sz="2400" dirty="0">
                <a:latin typeface="宋体" panose="02010600030101010101" pitchFamily="2" charset="-122"/>
                <a:ea typeface="宋体" panose="02010600030101010101" pitchFamily="2" charset="-122"/>
              </a:rPr>
              <a:t>②溢水杯装满水,</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200000"/>
              </a:lnSpc>
            </a:pPr>
            <a:r>
              <a:rPr sz="2400" dirty="0">
                <a:latin typeface="宋体" panose="02010600030101010101" pitchFamily="2" charset="-122"/>
                <a:ea typeface="宋体" panose="02010600030101010101" pitchFamily="2" charset="-122"/>
              </a:rPr>
              <a:t>③用天平测出小烧杯和水的总质量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a:t>
            </a:r>
          </a:p>
          <a:p>
            <a:pPr algn="just" fontAlgn="auto">
              <a:lnSpc>
                <a:spcPct val="200000"/>
              </a:lnSpc>
            </a:pPr>
            <a:r>
              <a:rPr sz="2400" dirty="0">
                <a:latin typeface="宋体" panose="02010600030101010101" pitchFamily="2" charset="-122"/>
                <a:ea typeface="宋体" panose="02010600030101010101" pitchFamily="2" charset="-122"/>
              </a:rPr>
              <a:t>④已知水的密度为</a:t>
            </a:r>
            <a:r>
              <a:rPr sz="2400" i="1" dirty="0">
                <a:latin typeface="Times New Roman" panose="02020603050405020304" pitchFamily="18" charset="0"/>
                <a:ea typeface="宋体" panose="02010600030101010101" pitchFamily="2" charset="-122"/>
                <a:cs typeface="Times New Roman" panose="02020603050405020304" pitchFamily="18" charset="0"/>
              </a:rPr>
              <a:t>ρ</a:t>
            </a:r>
            <a:r>
              <a:rPr sz="2400" baseline="-25000" dirty="0">
                <a:latin typeface="宋体" panose="02010600030101010101" pitchFamily="2" charset="-122"/>
                <a:ea typeface="宋体" panose="02010600030101010101" pitchFamily="2" charset="-122"/>
              </a:rPr>
              <a:t>水</a:t>
            </a:r>
            <a:r>
              <a:rPr sz="2400" dirty="0">
                <a:latin typeface="宋体" panose="02010600030101010101" pitchFamily="2" charset="-122"/>
                <a:ea typeface="宋体" panose="02010600030101010101" pitchFamily="2" charset="-122"/>
              </a:rPr>
              <a:t>,则小红测得金属块的密度</a:t>
            </a:r>
            <a:r>
              <a:rPr sz="2400" i="1" dirty="0">
                <a:latin typeface="Times New Roman" panose="02020603050405020304" pitchFamily="18" charset="0"/>
                <a:ea typeface="宋体" panose="02010600030101010101" pitchFamily="2" charset="-122"/>
                <a:cs typeface="Times New Roman" panose="02020603050405020304" pitchFamily="18" charset="0"/>
              </a:rPr>
              <a:t>ρ</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矩形 1"/>
          <p:cNvSpPr/>
          <p:nvPr/>
        </p:nvSpPr>
        <p:spPr>
          <a:xfrm>
            <a:off x="3172460" y="3918585"/>
            <a:ext cx="736155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将金属块缓缓浸没在溢水杯中,用小烧杯接溢出的水</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3B1E6730-18BE-41E6-BFEF-C83EA97D0A0C}"/>
                  </a:ext>
                </a:extLst>
              </p:cNvPr>
              <p:cNvSpPr/>
              <p:nvPr/>
            </p:nvSpPr>
            <p:spPr>
              <a:xfrm>
                <a:off x="7536239" y="5074905"/>
                <a:ext cx="2001166" cy="785280"/>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fPr>
                        <m:num>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num>
                        <m:den>
                          <m:sSub>
                            <m:sSub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2</m:t>
                              </m:r>
                            </m:sub>
                          </m:s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sSub>
                            <m:sSubPr>
                              <m:ctrlPr>
                                <a:rPr lang="en-US" altLang="zh-CN" sz="24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1</m:t>
                              </m:r>
                            </m:sub>
                          </m:sSub>
                        </m:den>
                      </m:f>
                      <m:r>
                        <a:rPr lang="en-US" altLang="zh-CN" sz="24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𝜌</m:t>
                      </m:r>
                      <m:r>
                        <a:rPr lang="zh-CN" altLang="en-US" sz="2400" b="0" i="1" kern="100" baseline="-250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水</m:t>
                      </m:r>
                    </m:oMath>
                  </m:oMathPara>
                </a14:m>
                <a:endParaRPr lang="en-US" altLang="zh-CN" sz="2400"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mc:Choice>
        <mc:Fallback xmlns="">
          <p:sp>
            <p:nvSpPr>
              <p:cNvPr id="10" name="矩形 9">
                <a:extLst>
                  <a:ext uri="{FF2B5EF4-FFF2-40B4-BE49-F238E27FC236}">
                    <a16:creationId xmlns:a16="http://schemas.microsoft.com/office/drawing/2014/main" id="{3B1E6730-18BE-41E6-BFEF-C83EA97D0A0C}"/>
                  </a:ext>
                </a:extLst>
              </p:cNvPr>
              <p:cNvSpPr>
                <a:spLocks noRot="1" noChangeAspect="1" noMove="1" noResize="1" noEditPoints="1" noAdjustHandles="1" noChangeArrowheads="1" noChangeShapeType="1" noTextEdit="1"/>
              </p:cNvSpPr>
              <p:nvPr/>
            </p:nvSpPr>
            <p:spPr>
              <a:xfrm>
                <a:off x="7536239" y="5074905"/>
                <a:ext cx="2001166" cy="785280"/>
              </a:xfrm>
              <a:prstGeom prst="rect">
                <a:avLst/>
              </a:prstGeom>
              <a:blipFill>
                <a:blip r:embed="rId2"/>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396938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(6)小霞在测出金属块的质量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dirty="0">
                <a:latin typeface="宋体" panose="02010600030101010101" pitchFamily="2" charset="-122"/>
                <a:ea typeface="宋体" panose="02010600030101010101" pitchFamily="2" charset="-122"/>
                <a:sym typeface="+mn-ea"/>
              </a:rPr>
              <a:t>后,也设计了两种不使用量筒就能测出金属块的体积的方案(已知水的密度为</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ρ</a:t>
            </a:r>
            <a:r>
              <a:rPr sz="2400" baseline="-25000" dirty="0">
                <a:latin typeface="宋体" panose="02010600030101010101" pitchFamily="2" charset="-122"/>
                <a:ea typeface="宋体" panose="02010600030101010101" pitchFamily="2" charset="-122"/>
                <a:sym typeface="+mn-ea"/>
              </a:rPr>
              <a:t>水</a:t>
            </a:r>
            <a:r>
              <a:rPr sz="2400" dirty="0">
                <a:latin typeface="宋体" panose="02010600030101010101" pitchFamily="2" charset="-122"/>
                <a:ea typeface="宋体" panose="02010600030101010101" pitchFamily="2" charset="-122"/>
                <a:sym typeface="+mn-ea"/>
              </a:rPr>
              <a:t>):</a:t>
            </a:r>
          </a:p>
          <a:p>
            <a:pPr algn="just" fontAlgn="auto">
              <a:lnSpc>
                <a:spcPct val="150000"/>
              </a:lnSpc>
            </a:pPr>
            <a:r>
              <a:rPr sz="2400" dirty="0">
                <a:latin typeface="黑体" panose="02010609060101010101" pitchFamily="49" charset="-122"/>
                <a:ea typeface="黑体" panose="02010609060101010101" pitchFamily="49" charset="-122"/>
                <a:cs typeface="黑体" panose="02010609060101010101" pitchFamily="49" charset="-122"/>
                <a:sym typeface="+mn-ea"/>
              </a:rPr>
              <a:t>方案一:</a:t>
            </a:r>
            <a:endParaRPr sz="2400" dirty="0">
              <a:latin typeface="宋体" panose="02010600030101010101" pitchFamily="2" charset="-122"/>
              <a:ea typeface="宋体" panose="02010600030101010101" pitchFamily="2" charset="-122"/>
              <a:sym typeface="+mn-ea"/>
            </a:endParaRPr>
          </a:p>
          <a:p>
            <a:pPr algn="just" fontAlgn="auto">
              <a:lnSpc>
                <a:spcPct val="150000"/>
              </a:lnSpc>
            </a:pPr>
            <a:r>
              <a:rPr sz="2400" dirty="0">
                <a:latin typeface="宋体" panose="02010600030101010101" pitchFamily="2" charset="-122"/>
                <a:ea typeface="宋体" panose="02010600030101010101" pitchFamily="2" charset="-122"/>
                <a:sym typeface="+mn-ea"/>
              </a:rPr>
              <a:t>①将烧杯放在水平台面上,用细线系住金属块轻轻放入烧杯中,加入适量的水,使金属块浸没在水中,在烧杯壁外标记水面位置;</a:t>
            </a:r>
          </a:p>
          <a:p>
            <a:pPr algn="just" fontAlgn="auto">
              <a:lnSpc>
                <a:spcPct val="150000"/>
              </a:lnSpc>
            </a:pPr>
            <a:r>
              <a:rPr sz="2400" dirty="0">
                <a:latin typeface="宋体" panose="02010600030101010101" pitchFamily="2" charset="-122"/>
                <a:ea typeface="宋体" panose="02010600030101010101" pitchFamily="2" charset="-122"/>
                <a:sym typeface="+mn-ea"/>
              </a:rPr>
              <a:t>②</a:t>
            </a:r>
            <a:r>
              <a:rPr sz="2400" dirty="0" err="1">
                <a:latin typeface="宋体" panose="02010600030101010101" pitchFamily="2" charset="-122"/>
                <a:ea typeface="宋体" panose="02010600030101010101" pitchFamily="2" charset="-122"/>
                <a:sym typeface="+mn-ea"/>
              </a:rPr>
              <a:t>将金属块从水中取出,用天平测出烧杯和水的总质量</a:t>
            </a:r>
            <a:r>
              <a:rPr sz="2400" i="1" dirty="0" err="1">
                <a:latin typeface="Times New Roman" panose="02020603050405020304" pitchFamily="18" charset="0"/>
                <a:ea typeface="宋体" panose="02010600030101010101" pitchFamily="2" charset="-122"/>
                <a:cs typeface="Times New Roman" panose="02020603050405020304" pitchFamily="18" charset="0"/>
                <a:sym typeface="+mn-ea"/>
              </a:rPr>
              <a:t>m</a:t>
            </a:r>
            <a:r>
              <a:rPr 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a:t>
            </a:r>
            <a:r>
              <a:rPr sz="2400" dirty="0">
                <a:latin typeface="宋体" panose="02010600030101010101" pitchFamily="2" charset="-122"/>
                <a:ea typeface="宋体" panose="02010600030101010101" pitchFamily="2" charset="-122"/>
                <a:sym typeface="+mn-ea"/>
              </a:rPr>
              <a:t>;</a:t>
            </a:r>
          </a:p>
          <a:p>
            <a:pPr algn="just" fontAlgn="auto">
              <a:lnSpc>
                <a:spcPct val="150000"/>
              </a:lnSpc>
            </a:pPr>
            <a:r>
              <a:rPr sz="2400" dirty="0">
                <a:latin typeface="宋体" panose="02010600030101010101" pitchFamily="2" charset="-122"/>
                <a:ea typeface="宋体" panose="02010600030101010101" pitchFamily="2" charset="-122"/>
                <a:sym typeface="+mn-ea"/>
              </a:rPr>
              <a:t>③向烧杯内缓缓加水至标记处,再用天平测出烧杯和水的总质量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dirty="0">
                <a:latin typeface="宋体" panose="02010600030101010101" pitchFamily="2" charset="-122"/>
                <a:ea typeface="宋体" panose="02010600030101010101" pitchFamily="2" charset="-122"/>
                <a:sym typeface="+mn-ea"/>
              </a:rPr>
              <a:t>.</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14" name="矩形 13"/>
              <p:cNvSpPr/>
              <p:nvPr/>
            </p:nvSpPr>
            <p:spPr>
              <a:xfrm>
                <a:off x="814705" y="1541145"/>
                <a:ext cx="10561955" cy="4321248"/>
              </a:xfrm>
              <a:prstGeom prst="rect">
                <a:avLst/>
              </a:prstGeom>
            </p:spPr>
            <p:txBody>
              <a:bodyPr wrap="square">
                <a:spAutoFit/>
              </a:bodyPr>
              <a:lstStyle/>
              <a:p>
                <a:pPr algn="just" fontAlgn="auto">
                  <a:lnSpc>
                    <a:spcPct val="150000"/>
                  </a:lnSpc>
                </a:pPr>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方案二</a:t>
                </a:r>
                <a:r>
                  <a:rPr lang="en-US" altLang="zh-CN" sz="2400" dirty="0">
                    <a:latin typeface="黑体" panose="02010609060101010101" pitchFamily="49" charset="-122"/>
                    <a:ea typeface="黑体" panose="02010609060101010101" pitchFamily="49" charset="-122"/>
                    <a:cs typeface="黑体" panose="02010609060101010101" pitchFamily="49" charset="-122"/>
                    <a:sym typeface="+mn-ea"/>
                  </a:rPr>
                  <a:t>:</a:t>
                </a:r>
              </a:p>
              <a:p>
                <a:pPr algn="just" fontAlgn="auto">
                  <a:lnSpc>
                    <a:spcPct val="150000"/>
                  </a:lnSpc>
                </a:pPr>
                <a:r>
                  <a:rPr lang="zh-CN" altLang="en-US" sz="2400" dirty="0">
                    <a:latin typeface="宋体" panose="02010600030101010101" pitchFamily="2" charset="-122"/>
                    <a:ea typeface="宋体" panose="02010600030101010101" pitchFamily="2" charset="-122"/>
                    <a:sym typeface="+mn-ea"/>
                  </a:rPr>
                  <a:t>①</a:t>
                </a:r>
                <a:r>
                  <a:rPr lang="zh-CN" altLang="en-US" sz="2400" dirty="0" err="1">
                    <a:latin typeface="宋体" panose="02010600030101010101" pitchFamily="2" charset="-122"/>
                    <a:ea typeface="宋体" panose="02010600030101010101" pitchFamily="2" charset="-122"/>
                    <a:sym typeface="+mn-ea"/>
                  </a:rPr>
                  <a:t>向烧杯中加入适量的水</a:t>
                </a:r>
                <a:r>
                  <a:rPr lang="en-US" altLang="zh-CN" sz="2400" dirty="0" err="1">
                    <a:latin typeface="宋体" panose="02010600030101010101" pitchFamily="2" charset="-122"/>
                    <a:ea typeface="宋体" panose="02010600030101010101" pitchFamily="2" charset="-122"/>
                    <a:sym typeface="+mn-ea"/>
                  </a:rPr>
                  <a:t>,</a:t>
                </a:r>
                <a:r>
                  <a:rPr lang="zh-CN" altLang="en-US" sz="2400" dirty="0" err="1">
                    <a:latin typeface="宋体" panose="02010600030101010101" pitchFamily="2" charset="-122"/>
                    <a:ea typeface="宋体" panose="02010600030101010101" pitchFamily="2" charset="-122"/>
                    <a:sym typeface="+mn-ea"/>
                  </a:rPr>
                  <a:t>用天平测出烧杯和水的总质量</a:t>
                </a:r>
                <a:r>
                  <a:rPr lang="en-US" altLang="zh-CN" sz="2400" i="1" dirty="0" err="1">
                    <a:latin typeface="Times New Roman" panose="02020603050405020304" pitchFamily="18" charset="0"/>
                    <a:ea typeface="宋体" panose="02010600030101010101" pitchFamily="2" charset="-122"/>
                    <a:cs typeface="Times New Roman" panose="02020603050405020304" pitchFamily="18" charset="0"/>
                    <a:sym typeface="+mn-ea"/>
                  </a:rPr>
                  <a:t>m</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宋体" panose="02010600030101010101" pitchFamily="2" charset="-122"/>
                    <a:ea typeface="宋体" panose="02010600030101010101" pitchFamily="2" charset="-122"/>
                    <a:sym typeface="+mn-ea"/>
                  </a:rPr>
                  <a:t>;</a:t>
                </a:r>
                <a:endParaRPr lang="zh-CN" altLang="en-US" sz="2400" dirty="0">
                  <a:latin typeface="宋体" panose="02010600030101010101" pitchFamily="2" charset="-122"/>
                  <a:ea typeface="宋体" panose="02010600030101010101" pitchFamily="2" charset="-122"/>
                  <a:sym typeface="+mn-ea"/>
                </a:endParaRPr>
              </a:p>
              <a:p>
                <a:pPr algn="just" fontAlgn="auto">
                  <a:lnSpc>
                    <a:spcPct val="150000"/>
                  </a:lnSpc>
                </a:pPr>
                <a:r>
                  <a:rPr lang="zh-CN" altLang="en-US" sz="2400" dirty="0">
                    <a:latin typeface="宋体" panose="02010600030101010101" pitchFamily="2" charset="-122"/>
                    <a:ea typeface="宋体" panose="02010600030101010101" pitchFamily="2" charset="-122"/>
                    <a:sym typeface="+mn-ea"/>
                  </a:rPr>
                  <a:t>②将烧杯放在水平台面上</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用细线系住金属块轻轻放入烧杯中</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使金属块浸没在水中</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在烧杯壁外标记水面位置</a:t>
                </a:r>
                <a:r>
                  <a:rPr lang="en-US" altLang="zh-CN" sz="2400" dirty="0">
                    <a:latin typeface="宋体" panose="02010600030101010101" pitchFamily="2" charset="-122"/>
                    <a:ea typeface="宋体" panose="02010600030101010101" pitchFamily="2" charset="-122"/>
                    <a:sym typeface="+mn-ea"/>
                  </a:rPr>
                  <a:t>;</a:t>
                </a:r>
              </a:p>
              <a:p>
                <a:pPr algn="just" fontAlgn="auto">
                  <a:lnSpc>
                    <a:spcPct val="150000"/>
                  </a:lnSpc>
                </a:pPr>
                <a:r>
                  <a:rPr lang="en-US" altLang="zh-CN" sz="2400" dirty="0">
                    <a:latin typeface="宋体" panose="02010600030101010101" pitchFamily="2" charset="-122"/>
                    <a:ea typeface="宋体" panose="02010600030101010101" pitchFamily="2" charset="-122"/>
                    <a:sym typeface="+mn-ea"/>
                  </a:rPr>
                  <a:t>③</a:t>
                </a:r>
                <a:r>
                  <a:rPr lang="zh-CN" altLang="en-US" sz="2400" dirty="0">
                    <a:latin typeface="宋体" panose="02010600030101010101" pitchFamily="2" charset="-122"/>
                    <a:ea typeface="宋体" panose="02010600030101010101" pitchFamily="2" charset="-122"/>
                    <a:sym typeface="+mn-ea"/>
                  </a:rPr>
                  <a:t>将金属块从水中取出</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向烧杯中缓缓加水至标记处</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再用天平测出烧杯和水的总质量</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lang="en-US" altLang="zh-CN" sz="2400" dirty="0">
                    <a:latin typeface="宋体" panose="02010600030101010101" pitchFamily="2" charset="-122"/>
                    <a:ea typeface="宋体" panose="02010600030101010101" pitchFamily="2" charset="-122"/>
                    <a:sym typeface="+mn-ea"/>
                  </a:rPr>
                  <a:t>.</a:t>
                </a:r>
              </a:p>
              <a:p>
                <a:pPr algn="just" fontAlgn="auto">
                  <a:lnSpc>
                    <a:spcPct val="150000"/>
                  </a:lnSpc>
                </a:pPr>
                <a:r>
                  <a:rPr lang="zh-CN" altLang="en-US" sz="2400" dirty="0">
                    <a:latin typeface="宋体" panose="02010600030101010101" pitchFamily="2" charset="-122"/>
                    <a:ea typeface="宋体" panose="02010600030101010101" pitchFamily="2" charset="-122"/>
                    <a:sym typeface="+mn-ea"/>
                  </a:rPr>
                  <a:t>以</a:t>
                </a:r>
                <a14:m>
                  <m:oMath xmlns:m="http://schemas.openxmlformats.org/officeDocument/2006/math">
                    <m:f>
                      <m:fPr>
                        <m:ctrlPr>
                          <a:rPr lang="en-US" altLang="zh-CN" sz="2400" b="0" i="1" smtClean="0">
                            <a:latin typeface="Cambria Math"/>
                            <a:ea typeface="宋体" panose="02010600030101010101" pitchFamily="2" charset="-122"/>
                            <a:sym typeface="+mn-ea"/>
                          </a:rPr>
                        </m:ctrlPr>
                      </m:fPr>
                      <m:num>
                        <m:sSup>
                          <m:sSupPr>
                            <m:ctrlPr>
                              <a:rPr lang="en-US" altLang="zh-CN" sz="2400" b="0" i="1" smtClean="0">
                                <a:latin typeface="Cambria Math"/>
                                <a:ea typeface="宋体" panose="02010600030101010101" pitchFamily="2" charset="-122"/>
                                <a:sym typeface="+mn-ea"/>
                              </a:rPr>
                            </m:ctrlPr>
                          </m:sSupPr>
                          <m:e>
                            <m:sSup>
                              <m:sSupPr>
                                <m:ctrlPr>
                                  <a:rPr lang="en-US" altLang="zh-CN" sz="2400" i="1">
                                    <a:latin typeface="Cambria Math"/>
                                    <a:ea typeface="宋体" panose="02010600030101010101" pitchFamily="2" charset="-122"/>
                                    <a:sym typeface="+mn-ea"/>
                                  </a:rPr>
                                </m:ctrlPr>
                              </m:sSupPr>
                              <m:e>
                                <m:r>
                                  <a:rPr lang="zh-CN" altLang="en-US" sz="2400" i="1">
                                    <a:latin typeface="Cambria Math" panose="02040503050406030204" pitchFamily="18" charset="0"/>
                                    <a:ea typeface="宋体" panose="02010600030101010101" pitchFamily="2" charset="-122"/>
                                    <a:sym typeface="+mn-ea"/>
                                  </a:rPr>
                                  <m:t>𝑚</m:t>
                                </m:r>
                              </m:e>
                              <m:sup>
                                <m:r>
                                  <a:rPr lang="en-US" altLang="zh-CN" sz="2400" i="1">
                                    <a:latin typeface="Cambria Math" panose="02040503050406030204" pitchFamily="18" charset="0"/>
                                    <a:ea typeface="宋体" panose="02010600030101010101" pitchFamily="2" charset="-122"/>
                                    <a:sym typeface="+mn-ea"/>
                                  </a:rPr>
                                  <m:t>′′</m:t>
                                </m:r>
                              </m:sup>
                            </m:sSup>
                            <m:r>
                              <a:rPr lang="en-US" altLang="zh-CN" sz="2400" i="1">
                                <a:latin typeface="Cambria Math" panose="02040503050406030204" pitchFamily="18" charset="0"/>
                                <a:ea typeface="宋体" panose="02010600030101010101" pitchFamily="2" charset="-122"/>
                                <a:sym typeface="+mn-ea"/>
                              </a:rPr>
                              <m:t>−</m:t>
                            </m:r>
                            <m:r>
                              <a:rPr lang="en-US" altLang="zh-CN" sz="2400" b="0" i="1" smtClean="0">
                                <a:latin typeface="Cambria Math" panose="02040503050406030204" pitchFamily="18" charset="0"/>
                                <a:ea typeface="宋体" panose="02010600030101010101" pitchFamily="2" charset="-122"/>
                                <a:sym typeface="+mn-ea"/>
                              </a:rPr>
                              <m:t>𝑚</m:t>
                            </m:r>
                          </m:e>
                          <m:sup>
                            <m:r>
                              <a:rPr lang="en-US" altLang="zh-CN" sz="2400" b="0" i="1" smtClean="0">
                                <a:latin typeface="Cambria Math" panose="02040503050406030204" pitchFamily="18" charset="0"/>
                                <a:ea typeface="宋体" panose="02010600030101010101" pitchFamily="2" charset="-122"/>
                                <a:sym typeface="+mn-ea"/>
                              </a:rPr>
                              <m:t>′</m:t>
                            </m:r>
                          </m:sup>
                        </m:sSup>
                      </m:num>
                      <m:den>
                        <m:r>
                          <a:rPr lang="en-US" altLang="zh-CN" sz="2400" b="0" i="1" smtClean="0">
                            <a:latin typeface="Cambria Math" panose="02040503050406030204" pitchFamily="18" charset="0"/>
                            <a:ea typeface="宋体" panose="02010600030101010101" pitchFamily="2" charset="-122"/>
                            <a:sym typeface="+mn-ea"/>
                          </a:rPr>
                          <m:t>𝜌</m:t>
                        </m:r>
                        <m:r>
                          <a:rPr lang="zh-CN" altLang="en-US" sz="2400" b="0" i="1" baseline="-25000" smtClean="0">
                            <a:latin typeface="Cambria Math" panose="02040503050406030204" pitchFamily="18" charset="0"/>
                            <a:ea typeface="宋体" panose="02010600030101010101" pitchFamily="2" charset="-122"/>
                            <a:sym typeface="+mn-ea"/>
                          </a:rPr>
                          <m:t>水</m:t>
                        </m:r>
                      </m:den>
                    </m:f>
                    <m:r>
                      <a:rPr lang="en-US" altLang="zh-CN" sz="2400" b="0" i="1" smtClean="0">
                        <a:latin typeface="Cambria Math" panose="02040503050406030204" pitchFamily="18" charset="0"/>
                        <a:ea typeface="宋体" panose="02010600030101010101" pitchFamily="2" charset="-122"/>
                        <a:sym typeface="+mn-ea"/>
                      </a:rPr>
                      <m:t> </m:t>
                    </m:r>
                  </m:oMath>
                </a14:m>
                <a:r>
                  <a:rPr lang="zh-CN" altLang="en-US" sz="2400" dirty="0">
                    <a:latin typeface="宋体" panose="02010600030101010101" pitchFamily="2" charset="-122"/>
                    <a:ea typeface="宋体" panose="02010600030101010101" pitchFamily="2" charset="-122"/>
                    <a:sym typeface="+mn-ea"/>
                  </a:rPr>
                  <a:t>作为</a:t>
                </a:r>
                <a:r>
                  <a:rPr lang="zh-CN" altLang="en-US" sz="2400" dirty="0" err="1">
                    <a:latin typeface="宋体" panose="02010600030101010101" pitchFamily="2" charset="-122"/>
                    <a:ea typeface="宋体" panose="02010600030101010101" pitchFamily="2" charset="-122"/>
                    <a:sym typeface="+mn-ea"/>
                  </a:rPr>
                  <a:t>金属块体积的测量值</a:t>
                </a:r>
                <a:r>
                  <a:rPr lang="en-US" altLang="zh-CN" sz="2400" dirty="0" err="1">
                    <a:latin typeface="宋体" panose="02010600030101010101" pitchFamily="2" charset="-122"/>
                    <a:ea typeface="宋体" panose="02010600030101010101" pitchFamily="2" charset="-122"/>
                    <a:sym typeface="+mn-ea"/>
                  </a:rPr>
                  <a:t>,</a:t>
                </a:r>
                <a:r>
                  <a:rPr lang="zh-CN" altLang="en-US" sz="2400" dirty="0" err="1">
                    <a:latin typeface="宋体" panose="02010600030101010101" pitchFamily="2" charset="-122"/>
                    <a:ea typeface="宋体" panose="02010600030101010101" pitchFamily="2" charset="-122"/>
                    <a:sym typeface="+mn-ea"/>
                  </a:rPr>
                  <a:t>则方案</a:t>
                </a:r>
                <a:r>
                  <a:rPr lang="zh-CN" altLang="en-US" sz="2400" u="sng" dirty="0">
                    <a:latin typeface="宋体" panose="02010600030101010101" pitchFamily="2" charset="-122"/>
                    <a:ea typeface="宋体" panose="02010600030101010101" pitchFamily="2" charset="-122"/>
                    <a:sym typeface="+mn-ea"/>
                  </a:rPr>
                  <a:t>　　　　</a:t>
                </a:r>
                <a:r>
                  <a:rPr lang="zh-CN" altLang="en-US" sz="2400" dirty="0">
                    <a:latin typeface="宋体" panose="02010600030101010101" pitchFamily="2" charset="-122"/>
                    <a:ea typeface="宋体" panose="02010600030101010101" pitchFamily="2" charset="-122"/>
                    <a:sym typeface="+mn-ea"/>
                  </a:rPr>
                  <a:t>更合理</a:t>
                </a:r>
                <a:r>
                  <a:rPr lang="en-US" altLang="zh-CN" sz="2400" dirty="0">
                    <a:latin typeface="宋体" panose="02010600030101010101" pitchFamily="2" charset="-122"/>
                    <a:ea typeface="宋体" panose="02010600030101010101" pitchFamily="2" charset="-122"/>
                    <a:sym typeface="+mn-ea"/>
                  </a:rPr>
                  <a:t>. </a:t>
                </a:r>
                <a:endParaRPr sz="2400" dirty="0">
                  <a:latin typeface="宋体" panose="02010600030101010101" pitchFamily="2" charset="-122"/>
                  <a:ea typeface="宋体" panose="02010600030101010101" pitchFamily="2" charset="-122"/>
                  <a:sym typeface="+mn-ea"/>
                </a:endParaRPr>
              </a:p>
            </p:txBody>
          </p:sp>
        </mc:Choice>
        <mc:Fallback xmlns="">
          <p:sp>
            <p:nvSpPr>
              <p:cNvPr id="14" name="矩形 13"/>
              <p:cNvSpPr>
                <a:spLocks noRot="1" noChangeAspect="1" noMove="1" noResize="1" noEditPoints="1" noAdjustHandles="1" noChangeArrowheads="1" noChangeShapeType="1" noTextEdit="1"/>
              </p:cNvSpPr>
              <p:nvPr/>
            </p:nvSpPr>
            <p:spPr>
              <a:xfrm>
                <a:off x="814705" y="1541145"/>
                <a:ext cx="10561955" cy="4321248"/>
              </a:xfrm>
              <a:prstGeom prst="rect">
                <a:avLst/>
              </a:prstGeom>
              <a:blipFill>
                <a:blip r:embed="rId2"/>
                <a:stretch>
                  <a:fillRect l="-924" r="-924"/>
                </a:stretch>
              </a:blipFill>
            </p:spPr>
            <p:txBody>
              <a:bodyPr/>
              <a:lstStyle/>
              <a:p>
                <a:r>
                  <a:rPr lang="zh-CN" altLang="en-US">
                    <a:noFill/>
                  </a:rPr>
                  <a:t> </a:t>
                </a:r>
              </a:p>
            </p:txBody>
          </p:sp>
        </mc:Fallback>
      </mc:AlternateContent>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3" name="矩形 2"/>
          <p:cNvSpPr/>
          <p:nvPr/>
        </p:nvSpPr>
        <p:spPr>
          <a:xfrm>
            <a:off x="6805546" y="5100453"/>
            <a:ext cx="84328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309892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(7)小刚不用天平,利用弹簧测力计、细线、盛有水的大烧杯等器材,也巧妙地测出了金属块的密度.请你将他的测量步骤补充完整,已知水的密度为</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ρ</a:t>
            </a:r>
            <a:r>
              <a:rPr sz="2400" baseline="-25000" dirty="0">
                <a:latin typeface="宋体" panose="02010600030101010101" pitchFamily="2" charset="-122"/>
                <a:ea typeface="宋体" panose="02010600030101010101" pitchFamily="2" charset="-122"/>
                <a:sym typeface="+mn-ea"/>
              </a:rPr>
              <a:t>水</a:t>
            </a:r>
            <a:r>
              <a:rPr sz="2400" dirty="0">
                <a:latin typeface="宋体" panose="02010600030101010101" pitchFamily="2" charset="-122"/>
                <a:ea typeface="宋体" panose="02010600030101010101" pitchFamily="2" charset="-122"/>
                <a:sym typeface="+mn-ea"/>
              </a:rPr>
              <a:t>.</a:t>
            </a:r>
          </a:p>
          <a:p>
            <a:pPr algn="just" fontAlgn="auto">
              <a:lnSpc>
                <a:spcPct val="150000"/>
              </a:lnSpc>
            </a:pPr>
            <a:r>
              <a:rPr sz="2400" dirty="0">
                <a:latin typeface="宋体" panose="02010600030101010101" pitchFamily="2" charset="-122"/>
                <a:ea typeface="宋体" panose="02010600030101010101" pitchFamily="2" charset="-122"/>
                <a:sym typeface="+mn-ea"/>
              </a:rPr>
              <a:t>①用弹簧测力计测出金属块的重力</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G</a:t>
            </a:r>
            <a:r>
              <a:rPr sz="2400" dirty="0">
                <a:latin typeface="宋体" panose="02010600030101010101" pitchFamily="2" charset="-122"/>
                <a:ea typeface="宋体" panose="02010600030101010101" pitchFamily="2" charset="-122"/>
                <a:sym typeface="+mn-ea"/>
              </a:rPr>
              <a:t>;</a:t>
            </a:r>
          </a:p>
          <a:p>
            <a:pPr algn="just" fontAlgn="auto">
              <a:lnSpc>
                <a:spcPct val="200000"/>
              </a:lnSpc>
            </a:pPr>
            <a:r>
              <a:rPr sz="2400" dirty="0">
                <a:latin typeface="宋体" panose="02010600030101010101" pitchFamily="2" charset="-122"/>
                <a:ea typeface="宋体" panose="02010600030101010101" pitchFamily="2" charset="-122"/>
                <a:sym typeface="+mn-ea"/>
              </a:rPr>
              <a:t>②</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a:p>
            <a:pPr algn="just" fontAlgn="auto">
              <a:lnSpc>
                <a:spcPct val="200000"/>
              </a:lnSpc>
            </a:pPr>
            <a:r>
              <a:rPr sz="2400" dirty="0">
                <a:latin typeface="宋体" panose="02010600030101010101" pitchFamily="2" charset="-122"/>
                <a:ea typeface="宋体" panose="02010600030101010101" pitchFamily="2" charset="-122"/>
                <a:sym typeface="+mn-ea"/>
              </a:rPr>
              <a:t>③金属块密度的表达式为:</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ρ</a:t>
            </a:r>
            <a:r>
              <a:rPr sz="2400" dirty="0">
                <a:latin typeface="宋体" panose="02010600030101010101" pitchFamily="2" charset="-122"/>
                <a:ea typeface="宋体" panose="02010600030101010101" pitchFamily="2" charset="-122"/>
                <a:sym typeface="+mn-ea"/>
              </a:rPr>
              <a:t>=</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3" name="矩形 2"/>
          <p:cNvSpPr/>
          <p:nvPr/>
        </p:nvSpPr>
        <p:spPr>
          <a:xfrm>
            <a:off x="1318260" y="3351530"/>
            <a:ext cx="67595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用弹簧测力计测出金属块浸没在水中时的拉力</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F</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5D621E8F-BC13-4404-87A4-6EB343600A5A}"/>
                  </a:ext>
                </a:extLst>
              </p:cNvPr>
              <p:cNvSpPr/>
              <p:nvPr/>
            </p:nvSpPr>
            <p:spPr>
              <a:xfrm>
                <a:off x="4604606" y="3832803"/>
                <a:ext cx="1583542" cy="786369"/>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400" b="0" i="1" kern="10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fPr>
                        <m:num>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𝐺</m:t>
                          </m:r>
                        </m:num>
                        <m:den>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𝐺</m:t>
                          </m:r>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𝐹</m:t>
                          </m:r>
                        </m:den>
                      </m:f>
                      <m:r>
                        <a:rPr lang="en-US" altLang="zh-CN" sz="24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𝜌</m:t>
                      </m:r>
                      <m:r>
                        <a:rPr lang="zh-CN" altLang="en-US" sz="2400" b="0" i="1" kern="100" baseline="-250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水</m:t>
                      </m:r>
                    </m:oMath>
                  </m:oMathPara>
                </a14:m>
                <a:endParaRPr lang="en-US" altLang="zh-CN" sz="2400"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mc:Choice>
        <mc:Fallback xmlns="">
          <p:sp>
            <p:nvSpPr>
              <p:cNvPr id="10" name="矩形 9">
                <a:extLst>
                  <a:ext uri="{FF2B5EF4-FFF2-40B4-BE49-F238E27FC236}">
                    <a16:creationId xmlns:a16="http://schemas.microsoft.com/office/drawing/2014/main" id="{5D621E8F-BC13-4404-87A4-6EB343600A5A}"/>
                  </a:ext>
                </a:extLst>
              </p:cNvPr>
              <p:cNvSpPr>
                <a:spLocks noRot="1" noChangeAspect="1" noMove="1" noResize="1" noEditPoints="1" noAdjustHandles="1" noChangeArrowheads="1" noChangeShapeType="1" noTextEdit="1"/>
              </p:cNvSpPr>
              <p:nvPr/>
            </p:nvSpPr>
            <p:spPr>
              <a:xfrm>
                <a:off x="4604606" y="3832803"/>
                <a:ext cx="1583542" cy="786369"/>
              </a:xfrm>
              <a:prstGeom prst="rect">
                <a:avLst/>
              </a:prstGeom>
              <a:blipFill>
                <a:blip r:embed="rId2"/>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14" name="矩形 13"/>
              <p:cNvSpPr/>
              <p:nvPr/>
            </p:nvSpPr>
            <p:spPr>
              <a:xfrm>
                <a:off x="814705" y="1541145"/>
                <a:ext cx="10561955" cy="2409314"/>
              </a:xfrm>
              <a:prstGeom prst="rect">
                <a:avLst/>
              </a:prstGeom>
            </p:spPr>
            <p:txBody>
              <a:bodyPr wrap="square">
                <a:spAutoFit/>
              </a:bodyPr>
              <a:lstStyle/>
              <a:p>
                <a:pPr algn="just" fontAlgn="auto">
                  <a:lnSpc>
                    <a:spcPct val="150000"/>
                  </a:lnSpc>
                </a:pPr>
                <a:r>
                  <a:rPr lang="en-US" altLang="zh-CN" sz="2400" dirty="0">
                    <a:latin typeface="宋体" panose="02010600030101010101" pitchFamily="2" charset="-122"/>
                    <a:ea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sym typeface="+mn-ea"/>
                  </a:rPr>
                  <a:t>密度的计算公式</a:t>
                </a:r>
                <a:r>
                  <a:rPr lang="en-US" altLang="zh-CN" sz="2400" dirty="0">
                    <a:latin typeface="宋体" panose="02010600030101010101" pitchFamily="2" charset="-122"/>
                    <a:ea typeface="宋体" panose="02010600030101010101" pitchFamily="2" charset="-122"/>
                    <a:sym typeface="+mn-ea"/>
                  </a:rPr>
                  <a:t>:</a:t>
                </a:r>
                <a14:m>
                  <m:oMath xmlns:m="http://schemas.openxmlformats.org/officeDocument/2006/math">
                    <m:r>
                      <a:rPr lang="en-US" altLang="zh-CN" sz="2400" b="0" i="1" smtClean="0">
                        <a:latin typeface="Cambria Math" panose="02040503050406030204" pitchFamily="18" charset="0"/>
                        <a:ea typeface="宋体" panose="02010600030101010101" pitchFamily="2" charset="-122"/>
                        <a:sym typeface="+mn-ea"/>
                      </a:rPr>
                      <m:t>𝜌</m:t>
                    </m:r>
                    <m:r>
                      <a:rPr lang="en-US" altLang="zh-CN" sz="2400" b="0" i="1" smtClean="0">
                        <a:latin typeface="Cambria Math" panose="02040503050406030204" pitchFamily="18" charset="0"/>
                        <a:ea typeface="宋体" panose="02010600030101010101" pitchFamily="2" charset="-122"/>
                        <a:sym typeface="+mn-ea"/>
                      </a:rPr>
                      <m:t>=</m:t>
                    </m:r>
                    <m:f>
                      <m:fPr>
                        <m:ctrlPr>
                          <a:rPr lang="en-US" altLang="zh-CN" sz="2400" b="0" i="1" smtClean="0">
                            <a:latin typeface="Cambria Math"/>
                            <a:ea typeface="宋体" panose="02010600030101010101" pitchFamily="2" charset="-122"/>
                            <a:sym typeface="+mn-ea"/>
                          </a:rPr>
                        </m:ctrlPr>
                      </m:fPr>
                      <m:num>
                        <m:r>
                          <a:rPr lang="en-US" altLang="zh-CN" sz="2400" b="0" i="1" smtClean="0">
                            <a:latin typeface="Cambria Math" panose="02040503050406030204" pitchFamily="18" charset="0"/>
                            <a:ea typeface="宋体" panose="02010600030101010101" pitchFamily="2" charset="-122"/>
                            <a:sym typeface="+mn-ea"/>
                          </a:rPr>
                          <m:t>𝑚</m:t>
                        </m:r>
                      </m:num>
                      <m:den>
                        <m:r>
                          <a:rPr lang="en-US" altLang="zh-CN" sz="2400" b="0" i="1" smtClean="0">
                            <a:latin typeface="Cambria Math" panose="02040503050406030204" pitchFamily="18" charset="0"/>
                            <a:ea typeface="宋体" panose="02010600030101010101" pitchFamily="2" charset="-122"/>
                            <a:sym typeface="+mn-ea"/>
                          </a:rPr>
                          <m:t>𝑉</m:t>
                        </m:r>
                      </m:den>
                    </m:f>
                  </m:oMath>
                </a14:m>
                <a:r>
                  <a:rPr lang="en-US" altLang="zh-CN" sz="2400" dirty="0">
                    <a:latin typeface="宋体" panose="02010600030101010101" pitchFamily="2" charset="-122"/>
                    <a:ea typeface="宋体" panose="02010600030101010101" pitchFamily="2" charset="-122"/>
                    <a:sym typeface="+mn-ea"/>
                  </a:rPr>
                  <a:t>.</a:t>
                </a:r>
              </a:p>
              <a:p>
                <a:pPr algn="just" fontAlgn="auto">
                  <a:lnSpc>
                    <a:spcPct val="150000"/>
                  </a:lnSpc>
                </a:pPr>
                <a:r>
                  <a:rPr lang="en-US" altLang="zh-CN" sz="2400" dirty="0">
                    <a:latin typeface="宋体" panose="02010600030101010101" pitchFamily="2" charset="-122"/>
                    <a:ea typeface="宋体" panose="02010600030101010101" pitchFamily="2" charset="-122"/>
                    <a:sym typeface="+mn-ea"/>
                  </a:rPr>
                  <a:t>2.</a:t>
                </a:r>
                <a:r>
                  <a:rPr lang="zh-CN" altLang="en-US" sz="2400" dirty="0">
                    <a:latin typeface="宋体" panose="02010600030101010101" pitchFamily="2" charset="-122"/>
                    <a:ea typeface="宋体" panose="02010600030101010101" pitchFamily="2" charset="-122"/>
                    <a:sym typeface="+mn-ea"/>
                  </a:rPr>
                  <a:t>天平的使用及读数</a:t>
                </a:r>
                <a:r>
                  <a:rPr lang="en-US" altLang="zh-CN" sz="2400" dirty="0">
                    <a:latin typeface="宋体" panose="02010600030101010101" pitchFamily="2" charset="-122"/>
                    <a:ea typeface="宋体" panose="02010600030101010101" pitchFamily="2" charset="-122"/>
                    <a:sym typeface="+mn-ea"/>
                  </a:rPr>
                  <a:t>.</a:t>
                </a:r>
              </a:p>
              <a:p>
                <a:pPr algn="just" fontAlgn="auto">
                  <a:lnSpc>
                    <a:spcPct val="150000"/>
                  </a:lnSpc>
                </a:pPr>
                <a:r>
                  <a:rPr lang="en-US" altLang="zh-CN" sz="2400" dirty="0">
                    <a:latin typeface="宋体" panose="02010600030101010101" pitchFamily="2" charset="-122"/>
                    <a:ea typeface="宋体" panose="02010600030101010101" pitchFamily="2" charset="-122"/>
                    <a:sym typeface="+mn-ea"/>
                  </a:rPr>
                  <a:t>3.</a:t>
                </a:r>
                <a:r>
                  <a:rPr lang="zh-CN" altLang="en-US" sz="2400" dirty="0">
                    <a:latin typeface="宋体" panose="02010600030101010101" pitchFamily="2" charset="-122"/>
                    <a:ea typeface="宋体" panose="02010600030101010101" pitchFamily="2" charset="-122"/>
                    <a:sym typeface="+mn-ea"/>
                  </a:rPr>
                  <a:t>量筒的使用及读数</a:t>
                </a:r>
                <a:r>
                  <a:rPr lang="en-US" altLang="zh-CN" sz="2400" dirty="0">
                    <a:latin typeface="宋体" panose="02010600030101010101" pitchFamily="2" charset="-122"/>
                    <a:ea typeface="宋体" panose="02010600030101010101" pitchFamily="2" charset="-122"/>
                    <a:sym typeface="+mn-ea"/>
                  </a:rPr>
                  <a:t>.</a:t>
                </a:r>
              </a:p>
              <a:p>
                <a:pPr algn="just" fontAlgn="auto">
                  <a:lnSpc>
                    <a:spcPct val="150000"/>
                  </a:lnSpc>
                </a:pPr>
                <a:r>
                  <a:rPr lang="en-US" altLang="zh-CN" sz="2400" dirty="0">
                    <a:latin typeface="宋体" panose="02010600030101010101" pitchFamily="2" charset="-122"/>
                    <a:ea typeface="宋体" panose="02010600030101010101" pitchFamily="2" charset="-122"/>
                    <a:sym typeface="+mn-ea"/>
                  </a:rPr>
                  <a:t>4.</a:t>
                </a:r>
                <a:r>
                  <a:rPr lang="zh-CN" altLang="en-US" sz="2400" dirty="0">
                    <a:latin typeface="宋体" panose="02010600030101010101" pitchFamily="2" charset="-122"/>
                    <a:ea typeface="宋体" panose="02010600030101010101" pitchFamily="2" charset="-122"/>
                    <a:sym typeface="+mn-ea"/>
                  </a:rPr>
                  <a:t>实验步骤的补充和分析</a:t>
                </a:r>
                <a:r>
                  <a:rPr lang="en-US" altLang="zh-CN" sz="2400" dirty="0">
                    <a:latin typeface="宋体" panose="02010600030101010101" pitchFamily="2" charset="-122"/>
                    <a:ea typeface="宋体" panose="02010600030101010101" pitchFamily="2" charset="-122"/>
                    <a:sym typeface="+mn-ea"/>
                  </a:rPr>
                  <a:t>.</a:t>
                </a:r>
                <a:endParaRPr sz="2400" dirty="0">
                  <a:latin typeface="宋体" panose="02010600030101010101" pitchFamily="2" charset="-122"/>
                  <a:ea typeface="宋体" panose="02010600030101010101" pitchFamily="2" charset="-122"/>
                  <a:sym typeface="+mn-ea"/>
                </a:endParaRPr>
              </a:p>
            </p:txBody>
          </p:sp>
        </mc:Choice>
        <mc:Fallback xmlns="">
          <p:sp>
            <p:nvSpPr>
              <p:cNvPr id="14" name="矩形 13"/>
              <p:cNvSpPr>
                <a:spLocks noRot="1" noChangeAspect="1" noMove="1" noResize="1" noEditPoints="1" noAdjustHandles="1" noChangeArrowheads="1" noChangeShapeType="1" noTextEdit="1"/>
              </p:cNvSpPr>
              <p:nvPr/>
            </p:nvSpPr>
            <p:spPr>
              <a:xfrm>
                <a:off x="814705" y="1541145"/>
                <a:ext cx="10561955" cy="2409314"/>
              </a:xfrm>
              <a:prstGeom prst="rect">
                <a:avLst/>
              </a:prstGeom>
              <a:blipFill>
                <a:blip r:embed="rId2"/>
                <a:stretch>
                  <a:fillRect l="-924" b="-4810"/>
                </a:stretch>
              </a:blipFill>
            </p:spPr>
            <p:txBody>
              <a:bodyPr/>
              <a:lstStyle/>
              <a:p>
                <a:r>
                  <a:rPr lang="zh-CN" altLang="en-US">
                    <a:noFill/>
                  </a:rPr>
                  <a:t> </a:t>
                </a:r>
              </a:p>
            </p:txBody>
          </p:sp>
        </mc:Fallback>
      </mc:AlternateContent>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14" name="矩形 13"/>
              <p:cNvSpPr/>
              <p:nvPr/>
            </p:nvSpPr>
            <p:spPr>
              <a:xfrm>
                <a:off x="814705" y="1541145"/>
                <a:ext cx="10561955" cy="4071307"/>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5.实验表格:</a:t>
                </a: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r>
                  <a:rPr sz="2400" dirty="0">
                    <a:latin typeface="宋体" panose="02010600030101010101" pitchFamily="2" charset="-122"/>
                    <a:ea typeface="宋体" panose="02010600030101010101" pitchFamily="2" charset="-122"/>
                    <a:sym typeface="+mn-ea"/>
                  </a:rPr>
                  <a:t>6.误差分析:根据</a:t>
                </a:r>
                <a14:m>
                  <m:oMath xmlns:m="http://schemas.openxmlformats.org/officeDocument/2006/math">
                    <m:r>
                      <a:rPr lang="en-US" altLang="zh-CN" sz="2400" i="1">
                        <a:latin typeface="Cambria Math" panose="02040503050406030204" pitchFamily="18" charset="0"/>
                        <a:ea typeface="宋体" panose="02010600030101010101" pitchFamily="2" charset="-122"/>
                        <a:sym typeface="+mn-ea"/>
                      </a:rPr>
                      <m:t>𝜌</m:t>
                    </m:r>
                    <m:r>
                      <a:rPr lang="en-US" altLang="zh-CN" sz="2400" i="1">
                        <a:latin typeface="Cambria Math" panose="02040503050406030204" pitchFamily="18" charset="0"/>
                        <a:ea typeface="宋体" panose="02010600030101010101" pitchFamily="2" charset="-122"/>
                        <a:sym typeface="+mn-ea"/>
                      </a:rPr>
                      <m:t>=</m:t>
                    </m:r>
                    <m:f>
                      <m:fPr>
                        <m:ctrlPr>
                          <a:rPr lang="en-US" altLang="zh-CN" sz="2400" i="1">
                            <a:latin typeface="Cambria Math"/>
                            <a:ea typeface="宋体" panose="02010600030101010101" pitchFamily="2" charset="-122"/>
                            <a:sym typeface="+mn-ea"/>
                          </a:rPr>
                        </m:ctrlPr>
                      </m:fPr>
                      <m:num>
                        <m:r>
                          <a:rPr lang="en-US" altLang="zh-CN" sz="2400" i="1">
                            <a:latin typeface="Cambria Math" panose="02040503050406030204" pitchFamily="18" charset="0"/>
                            <a:ea typeface="宋体" panose="02010600030101010101" pitchFamily="2" charset="-122"/>
                            <a:sym typeface="+mn-ea"/>
                          </a:rPr>
                          <m:t>𝑚</m:t>
                        </m:r>
                      </m:num>
                      <m:den>
                        <m:r>
                          <a:rPr lang="en-US" altLang="zh-CN" sz="2400" i="1">
                            <a:latin typeface="Cambria Math" panose="02040503050406030204" pitchFamily="18" charset="0"/>
                            <a:ea typeface="宋体" panose="02010600030101010101" pitchFamily="2" charset="-122"/>
                            <a:sym typeface="+mn-ea"/>
                          </a:rPr>
                          <m:t>𝑉</m:t>
                        </m:r>
                      </m:den>
                    </m:f>
                    <m:r>
                      <a:rPr lang="en-US" altLang="zh-CN" sz="2400" i="1">
                        <a:latin typeface="Cambria Math" panose="02040503050406030204" pitchFamily="18" charset="0"/>
                        <a:ea typeface="宋体" panose="02010600030101010101" pitchFamily="2" charset="-122"/>
                        <a:sym typeface="+mn-ea"/>
                      </a:rPr>
                      <m:t> </m:t>
                    </m:r>
                  </m:oMath>
                </a14:m>
                <a:r>
                  <a:rPr sz="2400" dirty="0">
                    <a:latin typeface="宋体" panose="02010600030101010101" pitchFamily="2" charset="-122"/>
                    <a:ea typeface="宋体" panose="02010600030101010101" pitchFamily="2" charset="-122"/>
                    <a:sym typeface="+mn-ea"/>
                  </a:rPr>
                  <a:t>进行判断,如先测量体积再测量质量,固体表面会沾水,质量测量值偏大,导致密度测量值偏大.</a:t>
                </a:r>
              </a:p>
            </p:txBody>
          </p:sp>
        </mc:Choice>
        <mc:Fallback xmlns="">
          <p:sp>
            <p:nvSpPr>
              <p:cNvPr id="14" name="矩形 13"/>
              <p:cNvSpPr>
                <a:spLocks noRot="1" noChangeAspect="1" noMove="1" noResize="1" noEditPoints="1" noAdjustHandles="1" noChangeArrowheads="1" noChangeShapeType="1" noTextEdit="1"/>
              </p:cNvSpPr>
              <p:nvPr/>
            </p:nvSpPr>
            <p:spPr>
              <a:xfrm>
                <a:off x="814705" y="1541145"/>
                <a:ext cx="10561955" cy="4071307"/>
              </a:xfrm>
              <a:prstGeom prst="rect">
                <a:avLst/>
              </a:prstGeom>
              <a:blipFill>
                <a:blip r:embed="rId3"/>
                <a:stretch>
                  <a:fillRect l="-924" r="-924" b="-2395"/>
                </a:stretch>
              </a:blipFill>
            </p:spPr>
            <p:txBody>
              <a:bodyPr/>
              <a:lstStyle/>
              <a:p>
                <a:r>
                  <a:rPr lang="zh-CN" altLang="en-US">
                    <a:noFill/>
                  </a:rPr>
                  <a:t> </a:t>
                </a:r>
              </a:p>
            </p:txBody>
          </p:sp>
        </mc:Fallback>
      </mc:AlternateContent>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mc:AlternateContent xmlns:mc="http://schemas.openxmlformats.org/markup-compatibility/2006" xmlns:a14="http://schemas.microsoft.com/office/drawing/2010/main">
        <mc:Choice Requires="a14">
          <p:graphicFrame>
            <p:nvGraphicFramePr>
              <p:cNvPr id="3" name="表格 2"/>
              <p:cNvGraphicFramePr/>
              <p:nvPr>
                <p:custDataLst>
                  <p:tags r:id="rId1"/>
                </p:custDataLst>
                <p:extLst>
                  <p:ext uri="{D42A27DB-BD31-4B8C-83A1-F6EECF244321}">
                    <p14:modId xmlns:p14="http://schemas.microsoft.com/office/powerpoint/2010/main" val="830267024"/>
                  </p:ext>
                </p:extLst>
              </p:nvPr>
            </p:nvGraphicFramePr>
            <p:xfrm>
              <a:off x="1868072" y="2320276"/>
              <a:ext cx="8472599" cy="1849815"/>
            </p:xfrm>
            <a:graphic>
              <a:graphicData uri="http://schemas.openxmlformats.org/drawingml/2006/table">
                <a:tbl>
                  <a:tblPr firstRow="1" bandRow="1">
                    <a:tableStyleId>{5940675A-B579-460E-94D1-54222C63F5DA}</a:tableStyleId>
                  </a:tblPr>
                  <a:tblGrid>
                    <a:gridCol w="1081966">
                      <a:extLst>
                        <a:ext uri="{9D8B030D-6E8A-4147-A177-3AD203B41FA5}">
                          <a16:colId xmlns:a16="http://schemas.microsoft.com/office/drawing/2014/main" xmlns="" val="20000"/>
                        </a:ext>
                      </a:extLst>
                    </a:gridCol>
                    <a:gridCol w="1318437">
                      <a:extLst>
                        <a:ext uri="{9D8B030D-6E8A-4147-A177-3AD203B41FA5}">
                          <a16:colId xmlns:a16="http://schemas.microsoft.com/office/drawing/2014/main" xmlns="" val="20001"/>
                        </a:ext>
                      </a:extLst>
                    </a:gridCol>
                    <a:gridCol w="1786270">
                      <a:extLst>
                        <a:ext uri="{9D8B030D-6E8A-4147-A177-3AD203B41FA5}">
                          <a16:colId xmlns:a16="http://schemas.microsoft.com/office/drawing/2014/main" xmlns="" val="20002"/>
                        </a:ext>
                      </a:extLst>
                    </a:gridCol>
                    <a:gridCol w="1477926">
                      <a:extLst>
                        <a:ext uri="{9D8B030D-6E8A-4147-A177-3AD203B41FA5}">
                          <a16:colId xmlns:a16="http://schemas.microsoft.com/office/drawing/2014/main" xmlns="" val="20003"/>
                        </a:ext>
                      </a:extLst>
                    </a:gridCol>
                    <a:gridCol w="2808000">
                      <a:extLst>
                        <a:ext uri="{9D8B030D-6E8A-4147-A177-3AD203B41FA5}">
                          <a16:colId xmlns:a16="http://schemas.microsoft.com/office/drawing/2014/main" xmlns="" val="20004"/>
                        </a:ext>
                      </a:extLst>
                    </a:gridCol>
                  </a:tblGrid>
                  <a:tr h="1044000">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i="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水的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水和物体的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总体积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物体的密度</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i="1"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5815">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endParaRPr lang="en-US" alt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r>
                            <a:rPr lang="en-US" sz="2000" b="0" dirty="0">
                              <a:solidFill>
                                <a:srgbClr val="000000"/>
                              </a:solidFill>
                              <a:latin typeface="宋体" panose="02010600030101010101" pitchFamily="2" charset="-122"/>
                              <a:ea typeface="宋体" panose="02010600030101010101" pitchFamily="2" charset="-122"/>
                              <a:cs typeface="NEU-BZ-S92" charset="0"/>
                            </a:rPr>
                            <a:t>-</a:t>
                          </a: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14:m>
                            <m:oMathPara xmlns:m="http://schemas.openxmlformats.org/officeDocument/2006/math">
                              <m:oMathParaPr>
                                <m:jc m:val="centerGroup"/>
                              </m:oMathParaPr>
                              <m:oMath xmlns:m="http://schemas.openxmlformats.org/officeDocument/2006/math">
                                <m:f>
                                  <m:fPr>
                                    <m:ctrlPr>
                                      <a:rPr lang="en-US" altLang="en-US" sz="2000" b="0" i="1" smtClean="0">
                                        <a:solidFill>
                                          <a:srgbClr val="000000"/>
                                        </a:solidFill>
                                        <a:latin typeface="Cambria Math"/>
                                        <a:ea typeface="宋体" panose="02010600030101010101" pitchFamily="2" charset="-122"/>
                                        <a:cs typeface="NEU-BZ-S92" charset="0"/>
                                      </a:rPr>
                                    </m:ctrlPr>
                                  </m:fPr>
                                  <m:num>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𝑚</m:t>
                                    </m:r>
                                  </m:num>
                                  <m:den>
                                    <m:sSub>
                                      <m:sSubPr>
                                        <m:ctrlPr>
                                          <a:rPr lang="en-US" altLang="en-US" sz="2000" b="0" i="1" smtClean="0">
                                            <a:solidFill>
                                              <a:srgbClr val="000000"/>
                                            </a:solidFill>
                                            <a:latin typeface="Cambria Math"/>
                                            <a:ea typeface="宋体" panose="02010600030101010101" pitchFamily="2" charset="-122"/>
                                            <a:cs typeface="NEU-BZ-S92" charset="0"/>
                                          </a:rPr>
                                        </m:ctrlPr>
                                      </m:sSubPr>
                                      <m:e>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𝑉</m:t>
                                        </m:r>
                                      </m:e>
                                      <m: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2</m:t>
                                        </m:r>
                                      </m:sub>
                                    </m:s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m:t>
                                    </m:r>
                                    <m:sSub>
                                      <m:sSubPr>
                                        <m:ctrlPr>
                                          <a:rPr lang="en-US" altLang="en-US" sz="2000" b="0" i="1" smtClean="0">
                                            <a:solidFill>
                                              <a:srgbClr val="000000"/>
                                            </a:solidFill>
                                            <a:latin typeface="Cambria Math"/>
                                            <a:ea typeface="宋体" panose="02010600030101010101" pitchFamily="2" charset="-122"/>
                                            <a:cs typeface="NEU-BZ-S92" charset="0"/>
                                          </a:rPr>
                                        </m:ctrlPr>
                                      </m:sSubPr>
                                      <m:e>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𝑉</m:t>
                                        </m:r>
                                      </m:e>
                                      <m: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1</m:t>
                                        </m:r>
                                      </m:sub>
                                    </m:sSub>
                                  </m:den>
                                </m:f>
                              </m:oMath>
                            </m:oMathPara>
                          </a14:m>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mc:Choice>
        <mc:Fallback xmlns="">
          <p:graphicFrame>
            <p:nvGraphicFramePr>
              <p:cNvPr id="3" name="表格 2"/>
              <p:cNvGraphicFramePr/>
              <p:nvPr>
                <p:custDataLst>
                  <p:tags r:id="rId4"/>
                </p:custDataLst>
                <p:extLst>
                  <p:ext uri="{D42A27DB-BD31-4B8C-83A1-F6EECF244321}">
                    <p14:modId xmlns:p14="http://schemas.microsoft.com/office/powerpoint/2010/main" val="830267024"/>
                  </p:ext>
                </p:extLst>
              </p:nvPr>
            </p:nvGraphicFramePr>
            <p:xfrm>
              <a:off x="1868072" y="2320276"/>
              <a:ext cx="8472599" cy="1849815"/>
            </p:xfrm>
            <a:graphic>
              <a:graphicData uri="http://schemas.openxmlformats.org/drawingml/2006/table">
                <a:tbl>
                  <a:tblPr firstRow="1" bandRow="1">
                    <a:tableStyleId>{5940675A-B579-460E-94D1-54222C63F5DA}</a:tableStyleId>
                  </a:tblPr>
                  <a:tblGrid>
                    <a:gridCol w="1081966">
                      <a:extLst>
                        <a:ext uri="{9D8B030D-6E8A-4147-A177-3AD203B41FA5}">
                          <a16:colId xmlns:a16="http://schemas.microsoft.com/office/drawing/2014/main" val="20000"/>
                        </a:ext>
                      </a:extLst>
                    </a:gridCol>
                    <a:gridCol w="1318437">
                      <a:extLst>
                        <a:ext uri="{9D8B030D-6E8A-4147-A177-3AD203B41FA5}">
                          <a16:colId xmlns:a16="http://schemas.microsoft.com/office/drawing/2014/main" val="20001"/>
                        </a:ext>
                      </a:extLst>
                    </a:gridCol>
                    <a:gridCol w="1786270">
                      <a:extLst>
                        <a:ext uri="{9D8B030D-6E8A-4147-A177-3AD203B41FA5}">
                          <a16:colId xmlns:a16="http://schemas.microsoft.com/office/drawing/2014/main" val="20002"/>
                        </a:ext>
                      </a:extLst>
                    </a:gridCol>
                    <a:gridCol w="1477926">
                      <a:extLst>
                        <a:ext uri="{9D8B030D-6E8A-4147-A177-3AD203B41FA5}">
                          <a16:colId xmlns:a16="http://schemas.microsoft.com/office/drawing/2014/main" val="20003"/>
                        </a:ext>
                      </a:extLst>
                    </a:gridCol>
                    <a:gridCol w="2808000">
                      <a:extLst>
                        <a:ext uri="{9D8B030D-6E8A-4147-A177-3AD203B41FA5}">
                          <a16:colId xmlns:a16="http://schemas.microsoft.com/office/drawing/2014/main" val="20004"/>
                        </a:ext>
                      </a:extLst>
                    </a:gridCol>
                  </a:tblGrid>
                  <a:tr h="1044000">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i="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水的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水和物体的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总体积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物体的密度</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i="1"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5815">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endParaRPr lang="en-US" alt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r>
                            <a:rPr lang="en-US" sz="2000" b="0" dirty="0">
                              <a:solidFill>
                                <a:srgbClr val="000000"/>
                              </a:solidFill>
                              <a:latin typeface="宋体" panose="02010600030101010101" pitchFamily="2" charset="-122"/>
                              <a:ea typeface="宋体" panose="02010600030101010101" pitchFamily="2" charset="-122"/>
                              <a:cs typeface="NEU-BZ-S92" charset="0"/>
                            </a:rPr>
                            <a:t>-</a:t>
                          </a: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endParaRPr lang="zh-CN"/>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blipFill>
                          <a:blip r:embed="rId5"/>
                          <a:stretch>
                            <a:fillRect l="-201952" t="-130075" r="-434" b="-150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341503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1.测量易吸水的固体的密度时,直接使用排水法会导致体积的测量值偏小,测出的密度值偏大.</a:t>
            </a:r>
          </a:p>
          <a:p>
            <a:pPr algn="just" fontAlgn="auto">
              <a:lnSpc>
                <a:spcPct val="150000"/>
              </a:lnSpc>
            </a:pPr>
            <a:r>
              <a:rPr sz="2400" dirty="0">
                <a:latin typeface="宋体" panose="02010600030101010101" pitchFamily="2" charset="-122"/>
                <a:ea typeface="宋体" panose="02010600030101010101" pitchFamily="2" charset="-122"/>
                <a:sym typeface="+mn-ea"/>
              </a:rPr>
              <a:t>2.体积的特殊测量法:</a:t>
            </a:r>
          </a:p>
          <a:p>
            <a:pPr algn="just" fontAlgn="auto">
              <a:lnSpc>
                <a:spcPct val="150000"/>
              </a:lnSpc>
            </a:pPr>
            <a:r>
              <a:rPr sz="2400" dirty="0">
                <a:latin typeface="宋体" panose="02010600030101010101" pitchFamily="2" charset="-122"/>
                <a:ea typeface="宋体" panose="02010600030101010101" pitchFamily="2" charset="-122"/>
                <a:sym typeface="+mn-ea"/>
              </a:rPr>
              <a:t>①针压法、悬垂法、排油法、排饱和溶液法.</a:t>
            </a:r>
          </a:p>
          <a:p>
            <a:pPr algn="just" fontAlgn="auto">
              <a:lnSpc>
                <a:spcPct val="150000"/>
              </a:lnSpc>
            </a:pPr>
            <a:r>
              <a:rPr sz="2400" dirty="0">
                <a:latin typeface="宋体" panose="02010600030101010101" pitchFamily="2" charset="-122"/>
                <a:ea typeface="宋体" panose="02010600030101010101" pitchFamily="2" charset="-122"/>
                <a:sym typeface="+mn-ea"/>
              </a:rPr>
              <a:t>②溢水法:对于体积较大的物体,可借助溢水杯测量其体积;若溢水杯未装满水,会导致体积测量值偏小.</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6385560" cy="119888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1.</a:t>
            </a:r>
            <a:r>
              <a:rPr sz="2400" dirty="0">
                <a:latin typeface="黑体" panose="02010609060101010101" pitchFamily="49" charset="-122"/>
                <a:ea typeface="黑体" panose="02010609060101010101" pitchFamily="49" charset="-122"/>
                <a:cs typeface="宋体" panose="02010600030101010101" pitchFamily="2" charset="-122"/>
              </a:rPr>
              <a:t>用托盘天平测量质量</a:t>
            </a:r>
            <a:endParaRPr sz="240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(1)托盘天平的组成:如图所示.</a:t>
            </a:r>
            <a:endParaRPr lang="zh-CN" sz="2400" dirty="0">
              <a:latin typeface="宋体" panose="02010600030101010101" pitchFamily="2" charset="-122"/>
              <a:ea typeface="宋体" panose="02010600030101010101" pitchFamily="2" charset="-122"/>
              <a:cs typeface="宋体" panose="02010600030101010101" pitchFamily="2" charset="-122"/>
            </a:endParaRPr>
          </a:p>
        </p:txBody>
      </p:sp>
      <p:pic>
        <p:nvPicPr>
          <p:cNvPr id="456" name="18WLFLZTS25.jpg" descr="id:2147491750;FounderCES"/>
          <p:cNvPicPr>
            <a:picLocks noChangeAspect="1"/>
          </p:cNvPicPr>
          <p:nvPr/>
        </p:nvPicPr>
        <p:blipFill>
          <a:blip r:embed="rId2"/>
          <a:stretch>
            <a:fillRect/>
          </a:stretch>
        </p:blipFill>
        <p:spPr>
          <a:xfrm>
            <a:off x="2789555" y="2647448"/>
            <a:ext cx="6612890" cy="2983865"/>
          </a:xfrm>
          <a:prstGeom prst="rect">
            <a:avLst/>
          </a:prstGeom>
        </p:spPr>
      </p:pic>
    </p:spTree>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测量固体的密度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814705" y="1541145"/>
            <a:ext cx="10561955" cy="396938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③补水法:在烧杯中装入适量的水,然后将物体浸没在水中,在水面处作标记,取出物体,加水至标记处,则物体的体积等于与放入物体前相比烧杯中的水的体积的增量;但若把实际操作中加水的体积作为物体体积,则由于取出物体时会带出一部分水,会导致该方法测得的体积值偏大.</a:t>
            </a:r>
          </a:p>
          <a:p>
            <a:pPr algn="just" fontAlgn="auto">
              <a:lnSpc>
                <a:spcPct val="150000"/>
              </a:lnSpc>
            </a:pPr>
            <a:r>
              <a:rPr sz="2400" dirty="0">
                <a:latin typeface="宋体" panose="02010600030101010101" pitchFamily="2" charset="-122"/>
                <a:ea typeface="宋体" panose="02010600030101010101" pitchFamily="2" charset="-122"/>
                <a:sym typeface="+mn-ea"/>
              </a:rPr>
              <a:t>④已知水的密度,可以通过测量与物体等体积的水的质量测出物体的体积.</a:t>
            </a:r>
          </a:p>
          <a:p>
            <a:pPr algn="just" fontAlgn="auto">
              <a:lnSpc>
                <a:spcPct val="150000"/>
              </a:lnSpc>
            </a:pPr>
            <a:r>
              <a:rPr sz="2400" dirty="0">
                <a:latin typeface="宋体" panose="02010600030101010101" pitchFamily="2" charset="-122"/>
                <a:ea typeface="宋体" panose="02010600030101010101" pitchFamily="2" charset="-122"/>
                <a:sym typeface="+mn-ea"/>
              </a:rPr>
              <a:t>⑤浮力法:用弹簧测力计测量物体的浮力,利用阿基米德原理计算物体的体积;该方法同时测出了物体的重力,因此不需要再用天平测质量了.</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p:sp>
        <p:nvSpPr>
          <p:cNvPr id="6" name="矩形 5"/>
          <p:cNvSpPr/>
          <p:nvPr/>
        </p:nvSpPr>
        <p:spPr>
          <a:xfrm>
            <a:off x="763270" y="1257300"/>
            <a:ext cx="10599420" cy="2861310"/>
          </a:xfrm>
          <a:prstGeom prst="rect">
            <a:avLst/>
          </a:prstGeom>
        </p:spPr>
        <p:txBody>
          <a:bodyPr wrap="square">
            <a:spAutoFit/>
          </a:bodyPr>
          <a:lstStyle/>
          <a:p>
            <a:pPr algn="just" fontAlgn="auto">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8</a:t>
            </a:r>
            <a:r>
              <a:rPr lang="zh-CN" altLang="en-US" sz="2400" spc="-50" dirty="0">
                <a:latin typeface="黑体" panose="02010609060101010101" pitchFamily="49" charset="-122"/>
                <a:ea typeface="黑体" panose="02010609060101010101" pitchFamily="49" charset="-122"/>
              </a:rPr>
              <a:t>　</a:t>
            </a:r>
            <a:r>
              <a:rPr sz="2400" spc="-50" dirty="0">
                <a:latin typeface="仿宋" panose="02010609060101010101" pitchFamily="49" charset="-122"/>
                <a:ea typeface="仿宋" panose="02010609060101010101" pitchFamily="49" charset="-122"/>
                <a:cs typeface="仿宋" panose="02010609060101010101" pitchFamily="49" charset="-122"/>
              </a:rPr>
              <a:t>[2020山西]</a:t>
            </a:r>
            <a:r>
              <a:rPr sz="2400" spc="-50" dirty="0">
                <a:latin typeface="宋体" panose="02010600030101010101" pitchFamily="2" charset="-122"/>
                <a:ea typeface="宋体" panose="02010600030101010101" pitchFamily="2" charset="-122"/>
                <a:cs typeface="宋体" panose="02010600030101010101" pitchFamily="2" charset="-122"/>
              </a:rPr>
              <a:t>山西老陈醋采用82道传统固态发酵工序酿造而成,与勾兑醋有着本质的不同.小明在实践活动中调查了它们的药用价值和作用,并设计实验测定它们的密度进行比较.请帮助他完善以下实验方案.</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(1)把天平放在</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上,将游码调至标尺左端的零刻度线处时,天平的状态如图所示,接下来的操作应该是</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,直至横梁平衡.</a:t>
            </a:r>
          </a:p>
        </p:txBody>
      </p:sp>
      <p:pic>
        <p:nvPicPr>
          <p:cNvPr id="582" name="2020SXWL-11A.jpg" descr="id:2147492262;FounderCES"/>
          <p:cNvPicPr>
            <a:picLocks noChangeAspect="1"/>
          </p:cNvPicPr>
          <p:nvPr/>
        </p:nvPicPr>
        <p:blipFill>
          <a:blip r:embed="rId2"/>
          <a:stretch>
            <a:fillRect/>
          </a:stretch>
        </p:blipFill>
        <p:spPr>
          <a:xfrm>
            <a:off x="4048760" y="4615815"/>
            <a:ext cx="3049270" cy="1362710"/>
          </a:xfrm>
          <a:prstGeom prst="rect">
            <a:avLst/>
          </a:prstGeom>
        </p:spPr>
      </p:pic>
      <p:sp>
        <p:nvSpPr>
          <p:cNvPr id="3" name="矩形 2"/>
          <p:cNvSpPr/>
          <p:nvPr/>
        </p:nvSpPr>
        <p:spPr>
          <a:xfrm>
            <a:off x="2824539" y="2968625"/>
            <a:ext cx="1363980"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水平台</a:t>
            </a:r>
          </a:p>
        </p:txBody>
      </p:sp>
      <p:sp>
        <p:nvSpPr>
          <p:cNvPr id="2" name="矩形 1"/>
          <p:cNvSpPr/>
          <p:nvPr/>
        </p:nvSpPr>
        <p:spPr>
          <a:xfrm>
            <a:off x="4734560" y="3513455"/>
            <a:ext cx="29000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向左调节平衡螺母</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p:sp>
        <p:nvSpPr>
          <p:cNvPr id="6" name="矩形 5"/>
          <p:cNvSpPr/>
          <p:nvPr/>
        </p:nvSpPr>
        <p:spPr>
          <a:xfrm>
            <a:off x="763270" y="1257300"/>
            <a:ext cx="10599420" cy="3969385"/>
          </a:xfrm>
          <a:prstGeom prst="rect">
            <a:avLst/>
          </a:prstGeom>
        </p:spPr>
        <p:txBody>
          <a:bodyPr wrap="square">
            <a:spAutoFit/>
          </a:bodyPr>
          <a:lstStyle/>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(2)小明进行了如下实验操作:</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a.向烧杯中倒入适量老陈醋,测出烧杯与老陈醋的总质量</a:t>
            </a:r>
            <a:r>
              <a:rPr sz="2400" i="1" spc="-50" dirty="0">
                <a:latin typeface="Times New Roman" panose="02020603050405020304" pitchFamily="18" charset="0"/>
                <a:ea typeface="宋体" panose="02010600030101010101" pitchFamily="2" charset="-122"/>
                <a:cs typeface="Times New Roman" panose="02020603050405020304" pitchFamily="18" charset="0"/>
              </a:rPr>
              <a:t>m</a:t>
            </a:r>
            <a:r>
              <a:rPr sz="2400" spc="-50" baseline="-25000" dirty="0">
                <a:latin typeface="宋体" panose="02010600030101010101" pitchFamily="2" charset="-122"/>
                <a:ea typeface="宋体" panose="02010600030101010101" pitchFamily="2" charset="-122"/>
                <a:cs typeface="宋体" panose="02010600030101010101" pitchFamily="2" charset="-122"/>
              </a:rPr>
              <a:t>1</a:t>
            </a:r>
            <a:r>
              <a:rPr sz="2400" spc="-5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b.将烧杯中一部分老陈醋倒入量筒中,测出老陈醋的体积</a:t>
            </a:r>
            <a:r>
              <a:rPr sz="2400" i="1" spc="-50" dirty="0">
                <a:latin typeface="Times New Roman" panose="02020603050405020304" pitchFamily="18" charset="0"/>
                <a:ea typeface="宋体" panose="02010600030101010101" pitchFamily="2" charset="-122"/>
                <a:cs typeface="Times New Roman" panose="02020603050405020304" pitchFamily="18" charset="0"/>
              </a:rPr>
              <a:t>V</a:t>
            </a:r>
            <a:r>
              <a:rPr sz="2400" spc="-5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c.用天平测出烧杯与剩余老陈醋的总质量</a:t>
            </a:r>
            <a:r>
              <a:rPr sz="2400" i="1" spc="-50" dirty="0">
                <a:latin typeface="Times New Roman" panose="02020603050405020304" pitchFamily="18" charset="0"/>
                <a:ea typeface="宋体" panose="02010600030101010101" pitchFamily="2" charset="-122"/>
                <a:cs typeface="Times New Roman" panose="02020603050405020304" pitchFamily="18" charset="0"/>
              </a:rPr>
              <a:t>m</a:t>
            </a:r>
            <a:r>
              <a:rPr sz="2400" spc="-50" baseline="-25000" dirty="0">
                <a:latin typeface="宋体" panose="02010600030101010101" pitchFamily="2" charset="-122"/>
                <a:ea typeface="宋体" panose="02010600030101010101" pitchFamily="2" charset="-122"/>
                <a:cs typeface="宋体" panose="02010600030101010101" pitchFamily="2" charset="-122"/>
              </a:rPr>
              <a:t>2</a:t>
            </a:r>
            <a:r>
              <a:rPr sz="2400" spc="-5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d.则老陈醋的密度</a:t>
            </a:r>
            <a:r>
              <a:rPr sz="2400" i="1" spc="-50" dirty="0">
                <a:latin typeface="Times New Roman" panose="02020603050405020304" pitchFamily="18" charset="0"/>
                <a:ea typeface="宋体" panose="02010600030101010101" pitchFamily="2" charset="-122"/>
                <a:cs typeface="Times New Roman" panose="02020603050405020304" pitchFamily="18" charset="0"/>
              </a:rPr>
              <a:t>ρ</a:t>
            </a:r>
            <a:r>
              <a:rPr sz="2400" spc="-50" dirty="0">
                <a:latin typeface="宋体" panose="02010600030101010101" pitchFamily="2" charset="-122"/>
                <a:ea typeface="宋体" panose="02010600030101010101" pitchFamily="2" charset="-122"/>
                <a:cs typeface="宋体" panose="02010600030101010101" pitchFamily="2" charset="-122"/>
              </a:rPr>
              <a:t>=</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(用所测物理量的符号表示); </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e.重复上述实验步骤测出勾兑醋的密度.</a:t>
            </a:r>
          </a:p>
          <a:p>
            <a:pPr algn="just" fontAlgn="auto">
              <a:lnSpc>
                <a:spcPct val="150000"/>
              </a:lnSpc>
            </a:pPr>
            <a:r>
              <a:rPr sz="2400" spc="-50" dirty="0">
                <a:latin typeface="宋体" panose="02010600030101010101" pitchFamily="2" charset="-122"/>
                <a:ea typeface="宋体" panose="02010600030101010101" pitchFamily="2" charset="-122"/>
                <a:cs typeface="宋体" panose="02010600030101010101" pitchFamily="2" charset="-122"/>
              </a:rPr>
              <a:t>(3)请你设计记录实验数据的表格.</a:t>
            </a:r>
          </a:p>
        </p:txBody>
      </p:sp>
      <p:graphicFrame>
        <p:nvGraphicFramePr>
          <p:cNvPr id="3" name="表格 2"/>
          <p:cNvGraphicFramePr/>
          <p:nvPr>
            <p:custDataLst>
              <p:tags r:id="rId1"/>
            </p:custDataLst>
            <p:extLst>
              <p:ext uri="{D42A27DB-BD31-4B8C-83A1-F6EECF244321}">
                <p14:modId xmlns:p14="http://schemas.microsoft.com/office/powerpoint/2010/main" val="1670708190"/>
              </p:ext>
            </p:extLst>
          </p:nvPr>
        </p:nvGraphicFramePr>
        <p:xfrm>
          <a:off x="3352800" y="5183368"/>
          <a:ext cx="5486400" cy="1264920"/>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xmlns="" val="20000"/>
                    </a:ext>
                  </a:extLst>
                </a:gridCol>
                <a:gridCol w="570909">
                  <a:extLst>
                    <a:ext uri="{9D8B030D-6E8A-4147-A177-3AD203B41FA5}">
                      <a16:colId xmlns:a16="http://schemas.microsoft.com/office/drawing/2014/main" xmlns="" val="20001"/>
                    </a:ext>
                  </a:extLst>
                </a:gridCol>
                <a:gridCol w="584791">
                  <a:extLst>
                    <a:ext uri="{9D8B030D-6E8A-4147-A177-3AD203B41FA5}">
                      <a16:colId xmlns:a16="http://schemas.microsoft.com/office/drawing/2014/main" xmlns="" val="20002"/>
                    </a:ext>
                  </a:extLst>
                </a:gridCol>
                <a:gridCol w="776177">
                  <a:extLst>
                    <a:ext uri="{9D8B030D-6E8A-4147-A177-3AD203B41FA5}">
                      <a16:colId xmlns:a16="http://schemas.microsoft.com/office/drawing/2014/main" xmlns="" val="20003"/>
                    </a:ext>
                  </a:extLst>
                </a:gridCol>
                <a:gridCol w="1268523">
                  <a:extLst>
                    <a:ext uri="{9D8B030D-6E8A-4147-A177-3AD203B41FA5}">
                      <a16:colId xmlns:a16="http://schemas.microsoft.com/office/drawing/2014/main" xmlns="" val="20004"/>
                    </a:ext>
                  </a:extLst>
                </a:gridCol>
                <a:gridCol w="1485900">
                  <a:extLst>
                    <a:ext uri="{9D8B030D-6E8A-4147-A177-3AD203B41FA5}">
                      <a16:colId xmlns:a16="http://schemas.microsoft.com/office/drawing/2014/main" xmlns="" val="20005"/>
                    </a:ext>
                  </a:extLst>
                </a:gridCol>
              </a:tblGrid>
              <a:tr h="599440">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物理量</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FF0000"/>
                          </a:solidFill>
                          <a:latin typeface="宋体" panose="02010600030101010101" pitchFamily="2" charset="-122"/>
                          <a:ea typeface="宋体" panose="02010600030101010101" pitchFamily="2" charset="-122"/>
                          <a:cs typeface="NEU-BZ-S92" charset="0"/>
                        </a:rPr>
                        <a:t>1</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FF0000"/>
                          </a:solidFill>
                          <a:latin typeface="宋体" panose="02010600030101010101" pitchFamily="2" charset="-122"/>
                          <a:ea typeface="宋体" panose="02010600030101010101" pitchFamily="2" charset="-122"/>
                          <a:cs typeface="NEU-BZ-S92" charset="0"/>
                        </a:rPr>
                        <a:t>2</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FF0000"/>
                          </a:solidFill>
                          <a:latin typeface="宋体" panose="02010600030101010101" pitchFamily="2" charset="-122"/>
                          <a:ea typeface="宋体" panose="02010600030101010101" pitchFamily="2" charset="-122"/>
                          <a:cs typeface="NEU-BZ-S92" charset="0"/>
                        </a:rPr>
                        <a:t>3</a:t>
                      </a:r>
                      <a:endParaRPr lang="en-US" altLang="en-US" sz="2000" b="0" i="1" baseline="30000" dirty="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FF0000"/>
                          </a:solidFill>
                          <a:latin typeface="宋体" panose="02010600030101010101" pitchFamily="2" charset="-122"/>
                          <a:ea typeface="宋体" panose="02010600030101010101" pitchFamily="2" charset="-122"/>
                          <a:cs typeface="方正书宋_GBK" panose="03000509000000000000" charset="-122"/>
                        </a:rPr>
                        <a:t>(</a:t>
                      </a:r>
                      <a:r>
                        <a:rPr lang="en-US" sz="2000" b="0" i="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FF0000"/>
                          </a:solidFill>
                          <a:latin typeface="宋体" panose="02010600030101010101" pitchFamily="2" charset="-122"/>
                          <a:ea typeface="宋体" panose="02010600030101010101" pitchFamily="2" charset="-122"/>
                          <a:cs typeface="NEU-BZ-S92" charset="0"/>
                        </a:rPr>
                        <a:t>1</a:t>
                      </a:r>
                      <a:r>
                        <a:rPr lang="en-US" sz="2000" b="0" i="1" dirty="0">
                          <a:solidFill>
                            <a:srgbClr val="FF0000"/>
                          </a:solidFill>
                          <a:latin typeface="宋体" panose="02010600030101010101" pitchFamily="2" charset="-122"/>
                          <a:ea typeface="宋体" panose="02010600030101010101" pitchFamily="2" charset="-122"/>
                          <a:cs typeface="NEU-BZ-S92" charset="0"/>
                        </a:rPr>
                        <a:t>-</a:t>
                      </a:r>
                      <a:r>
                        <a:rPr lang="en-US" sz="2000" b="0" i="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FF0000"/>
                          </a:solidFill>
                          <a:latin typeface="宋体" panose="02010600030101010101" pitchFamily="2" charset="-122"/>
                          <a:ea typeface="宋体" panose="02010600030101010101" pitchFamily="2" charset="-122"/>
                          <a:cs typeface="NEU-BZ-S92" charset="0"/>
                        </a:rPr>
                        <a:t>2</a:t>
                      </a:r>
                      <a:r>
                        <a:rPr lang="en-US" sz="2000" b="0" dirty="0">
                          <a:solidFill>
                            <a:srgbClr val="FF0000"/>
                          </a:solidFill>
                          <a:latin typeface="宋体" panose="02010600030101010101" pitchFamily="2" charset="-122"/>
                          <a:ea typeface="宋体" panose="02010600030101010101" pitchFamily="2" charset="-122"/>
                          <a:cs typeface="方正书宋_GBK" panose="03000509000000000000" charset="-122"/>
                        </a:rPr>
                        <a:t>)</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i="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ρ</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dirty="0">
                          <a:solidFill>
                            <a:srgbClr val="FF0000"/>
                          </a:solidFill>
                          <a:latin typeface="宋体" panose="02010600030101010101" pitchFamily="2" charset="-122"/>
                          <a:ea typeface="宋体" panose="02010600030101010101" pitchFamily="2" charset="-122"/>
                          <a:cs typeface="方正书宋_GBK" panose="03000509000000000000" charset="-122"/>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a:t>
                      </a:r>
                      <a:r>
                        <a:rPr lang="en-US" sz="2000" b="0" dirty="0">
                          <a:solidFill>
                            <a:srgbClr val="FF0000"/>
                          </a:solidFill>
                          <a:latin typeface="宋体" panose="02010600030101010101" pitchFamily="2" charset="-122"/>
                          <a:ea typeface="宋体" panose="02010600030101010101" pitchFamily="2" charset="-122"/>
                          <a:cs typeface="NEU-BZ-S92" charset="0"/>
                        </a:rPr>
                        <a:t>·</a:t>
                      </a:r>
                      <a:r>
                        <a:rPr lang="en-US" sz="2000" b="0" i="0"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FF0000"/>
                          </a:solidFill>
                          <a:latin typeface="宋体" panose="02010600030101010101" pitchFamily="2" charset="-122"/>
                          <a:ea typeface="宋体" panose="02010600030101010101" pitchFamily="2" charset="-122"/>
                          <a:cs typeface="NEU-BZ-S92" charset="0"/>
                        </a:rPr>
                        <a:t>-3</a:t>
                      </a:r>
                      <a:r>
                        <a:rPr lang="en-US" sz="2000" b="0" dirty="0">
                          <a:solidFill>
                            <a:srgbClr val="FF0000"/>
                          </a:solidFill>
                          <a:latin typeface="宋体" panose="02010600030101010101" pitchFamily="2" charset="-122"/>
                          <a:ea typeface="宋体" panose="02010600030101010101" pitchFamily="2" charset="-122"/>
                          <a:cs typeface="方正书宋_GBK" panose="03000509000000000000" charset="-122"/>
                        </a:rPr>
                        <a:t>)</a:t>
                      </a:r>
                      <a:endParaRPr lang="en-US" altLang="en-US" sz="2000" b="0" i="1" dirty="0">
                        <a:solidFill>
                          <a:srgbClr val="FF0000"/>
                        </a:solidFill>
                        <a:latin typeface="宋体" panose="02010600030101010101" pitchFamily="2" charset="-122"/>
                        <a:ea typeface="宋体" panose="02010600030101010101" pitchFamily="2" charset="-122"/>
                        <a:cs typeface="方正书宋_GBK" panose="03000509000000000000" charset="-122"/>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2740">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老陈醋</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2740">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勾兑醋</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FF0000"/>
                          </a:solidFill>
                          <a:latin typeface="宋体" panose="02010600030101010101" pitchFamily="2" charset="-122"/>
                          <a:ea typeface="宋体" panose="02010600030101010101" pitchFamily="2" charset="-122"/>
                          <a:cs typeface="NEU-BZ-S92" charset="0"/>
                        </a:rPr>
                        <a:t> </a:t>
                      </a:r>
                      <a:endParaRPr lang="en-US" altLang="en-US" sz="2000" b="0" dirty="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FF0000"/>
                          </a:solidFill>
                          <a:latin typeface="宋体" panose="02010600030101010101" pitchFamily="2" charset="-122"/>
                          <a:ea typeface="宋体" panose="02010600030101010101" pitchFamily="2" charset="-122"/>
                          <a:cs typeface="NEU-BZ-S92" charset="0"/>
                        </a:rPr>
                        <a:t> </a:t>
                      </a:r>
                      <a:endParaRPr lang="en-US" altLang="en-US" sz="2000" b="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tc>
                  <a:txBody>
                    <a:bodyPr/>
                    <a:lstStyle/>
                    <a:p>
                      <a:pPr indent="0" algn="ctr">
                        <a:buNone/>
                      </a:pPr>
                      <a:endParaRPr lang="en-US" altLang="en-US" sz="2000" b="0" dirty="0">
                        <a:solidFill>
                          <a:srgbClr val="FF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FF00FF"/>
                      </a:solidFill>
                      <a:prstDash val="solid"/>
                      <a:headEnd type="none" w="med" len="med"/>
                      <a:tailEnd type="none" w="med" len="med"/>
                    </a:lnL>
                    <a:lnR w="12700" cap="flat" cmpd="sng">
                      <a:solidFill>
                        <a:srgbClr val="FF00FF"/>
                      </a:solidFill>
                      <a:prstDash val="solid"/>
                      <a:headEnd type="none" w="med" len="med"/>
                      <a:tailEnd type="none" w="med" len="med"/>
                    </a:lnR>
                    <a:lnT w="12700" cap="flat" cmpd="sng">
                      <a:solidFill>
                        <a:srgbClr val="FF00FF"/>
                      </a:solidFill>
                      <a:prstDash val="solid"/>
                      <a:headEnd type="none" w="med" len="med"/>
                      <a:tailEnd type="none" w="med" len="med"/>
                    </a:lnT>
                    <a:lnB w="12700" cap="flat" cmpd="sng">
                      <a:solidFill>
                        <a:srgbClr val="FF00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494BAE89-CC93-4A09-9F90-3E5C69B9D67B}"/>
                  </a:ext>
                </a:extLst>
              </p:cNvPr>
              <p:cNvSpPr/>
              <p:nvPr/>
            </p:nvSpPr>
            <p:spPr>
              <a:xfrm>
                <a:off x="3480952" y="3429000"/>
                <a:ext cx="1363980" cy="6194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sSub>
                                <m:sSubPr>
                                  <m:ctrlPr>
                                    <a:rPr lang="en-US" altLang="zh-CN" sz="2000" i="1" kern="100" dirty="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00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1</m:t>
                                  </m:r>
                                </m:sub>
                              </m:sSub>
                              <m:r>
                                <a:rPr lang="en-US" altLang="zh-CN" sz="2000" i="1" kern="100" dirty="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2</m:t>
                              </m:r>
                            </m:sub>
                          </m:sSub>
                        </m:num>
                        <m:den>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𝑉</m:t>
                          </m:r>
                        </m:den>
                      </m:f>
                    </m:oMath>
                  </m:oMathPara>
                </a14:m>
                <a:endParaRPr lang="en-US" altLang="zh-CN" sz="2000"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mc:Choice>
        <mc:Fallback xmlns="">
          <p:sp>
            <p:nvSpPr>
              <p:cNvPr id="8" name="矩形 7">
                <a:extLst>
                  <a:ext uri="{FF2B5EF4-FFF2-40B4-BE49-F238E27FC236}">
                    <a16:creationId xmlns:a16="http://schemas.microsoft.com/office/drawing/2014/main" id="{494BAE89-CC93-4A09-9F90-3E5C69B9D67B}"/>
                  </a:ext>
                </a:extLst>
              </p:cNvPr>
              <p:cNvSpPr>
                <a:spLocks noRot="1" noChangeAspect="1" noMove="1" noResize="1" noEditPoints="1" noAdjustHandles="1" noChangeArrowheads="1" noChangeShapeType="1" noTextEdit="1"/>
              </p:cNvSpPr>
              <p:nvPr/>
            </p:nvSpPr>
            <p:spPr>
              <a:xfrm>
                <a:off x="3480952" y="3429000"/>
                <a:ext cx="1363980" cy="619400"/>
              </a:xfrm>
              <a:prstGeom prst="rect">
                <a:avLst/>
              </a:prstGeom>
              <a:blipFill>
                <a:blip r:embed="rId3"/>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p:sp>
        <p:nvSpPr>
          <p:cNvPr id="14" name="矩形 13"/>
          <p:cNvSpPr/>
          <p:nvPr/>
        </p:nvSpPr>
        <p:spPr>
          <a:xfrm>
            <a:off x="814705" y="1541145"/>
            <a:ext cx="10561955" cy="396938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(4)小红不用量筒,也测出了老陈醋的密度,实验步骤如下(请你补充完整):</a:t>
            </a:r>
          </a:p>
          <a:p>
            <a:pPr algn="just" fontAlgn="auto">
              <a:lnSpc>
                <a:spcPct val="150000"/>
              </a:lnSpc>
            </a:pPr>
            <a:r>
              <a:rPr sz="2400" dirty="0">
                <a:latin typeface="宋体" panose="02010600030101010101" pitchFamily="2" charset="-122"/>
                <a:ea typeface="宋体" panose="02010600030101010101" pitchFamily="2" charset="-122"/>
                <a:sym typeface="+mn-ea"/>
              </a:rPr>
              <a:t>①测出空烧杯的质量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baseline="-25000" dirty="0">
                <a:latin typeface="宋体" panose="02010600030101010101" pitchFamily="2" charset="-122"/>
                <a:ea typeface="宋体" panose="02010600030101010101" pitchFamily="2" charset="-122"/>
                <a:sym typeface="+mn-ea"/>
              </a:rPr>
              <a:t>3</a:t>
            </a:r>
            <a:r>
              <a:rPr sz="2400" dirty="0">
                <a:latin typeface="宋体" panose="02010600030101010101" pitchFamily="2" charset="-122"/>
                <a:ea typeface="宋体" panose="02010600030101010101" pitchFamily="2" charset="-122"/>
                <a:sym typeface="+mn-ea"/>
              </a:rPr>
              <a:t>;</a:t>
            </a:r>
          </a:p>
          <a:p>
            <a:pPr algn="just" fontAlgn="auto">
              <a:lnSpc>
                <a:spcPct val="150000"/>
              </a:lnSpc>
            </a:pPr>
            <a:r>
              <a:rPr sz="2400" dirty="0">
                <a:latin typeface="宋体" panose="02010600030101010101" pitchFamily="2" charset="-122"/>
                <a:ea typeface="宋体" panose="02010600030101010101" pitchFamily="2" charset="-122"/>
                <a:sym typeface="+mn-ea"/>
              </a:rPr>
              <a:t>②将适量老陈醋倒入烧杯中,测出烧杯和老陈醋的总质量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baseline="-25000" dirty="0">
                <a:latin typeface="宋体" panose="02010600030101010101" pitchFamily="2" charset="-122"/>
                <a:ea typeface="宋体" panose="02010600030101010101" pitchFamily="2" charset="-122"/>
                <a:sym typeface="+mn-ea"/>
              </a:rPr>
              <a:t>4</a:t>
            </a:r>
            <a:r>
              <a:rPr sz="2400" dirty="0">
                <a:latin typeface="宋体" panose="02010600030101010101" pitchFamily="2" charset="-122"/>
                <a:ea typeface="宋体" panose="02010600030101010101" pitchFamily="2" charset="-122"/>
                <a:sym typeface="+mn-ea"/>
              </a:rPr>
              <a:t>;</a:t>
            </a:r>
          </a:p>
          <a:p>
            <a:pPr algn="just" fontAlgn="auto">
              <a:lnSpc>
                <a:spcPct val="150000"/>
              </a:lnSpc>
            </a:pPr>
            <a:r>
              <a:rPr sz="2400" dirty="0">
                <a:latin typeface="宋体" panose="02010600030101010101" pitchFamily="2" charset="-122"/>
                <a:ea typeface="宋体" panose="02010600030101010101" pitchFamily="2" charset="-122"/>
                <a:sym typeface="+mn-ea"/>
              </a:rPr>
              <a:t>③在液面处作一标记;</a:t>
            </a:r>
          </a:p>
          <a:p>
            <a:pPr algn="just" fontAlgn="auto">
              <a:lnSpc>
                <a:spcPct val="150000"/>
              </a:lnSpc>
            </a:pPr>
            <a:r>
              <a:rPr sz="2400" dirty="0">
                <a:latin typeface="宋体" panose="02010600030101010101" pitchFamily="2" charset="-122"/>
                <a:ea typeface="宋体" panose="02010600030101010101" pitchFamily="2" charset="-122"/>
                <a:sym typeface="+mn-ea"/>
              </a:rPr>
              <a:t>④将老陈醋倒出,把烧杯烘干,在烧杯中加水,</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a:p>
            <a:pPr algn="just" fontAlgn="auto">
              <a:lnSpc>
                <a:spcPct val="150000"/>
              </a:lnSpc>
            </a:pPr>
            <a:r>
              <a:rPr sz="2400" dirty="0">
                <a:latin typeface="宋体" panose="02010600030101010101" pitchFamily="2" charset="-122"/>
                <a:ea typeface="宋体" panose="02010600030101010101" pitchFamily="2" charset="-122"/>
                <a:sym typeface="+mn-ea"/>
              </a:rPr>
              <a:t>⑤测出</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的总质量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baseline="-25000" dirty="0">
                <a:latin typeface="宋体" panose="02010600030101010101" pitchFamily="2" charset="-122"/>
                <a:ea typeface="宋体" panose="02010600030101010101" pitchFamily="2" charset="-122"/>
                <a:sym typeface="+mn-ea"/>
              </a:rPr>
              <a:t>5</a:t>
            </a:r>
            <a:r>
              <a:rPr sz="2400" dirty="0">
                <a:latin typeface="宋体" panose="02010600030101010101" pitchFamily="2" charset="-122"/>
                <a:ea typeface="宋体" panose="02010600030101010101" pitchFamily="2" charset="-122"/>
                <a:sym typeface="+mn-ea"/>
              </a:rPr>
              <a:t>; </a:t>
            </a:r>
          </a:p>
          <a:p>
            <a:pPr algn="just" fontAlgn="auto">
              <a:lnSpc>
                <a:spcPct val="150000"/>
              </a:lnSpc>
            </a:pPr>
            <a:r>
              <a:rPr sz="2400" dirty="0">
                <a:latin typeface="宋体" panose="02010600030101010101" pitchFamily="2" charset="-122"/>
                <a:ea typeface="宋体" panose="02010600030101010101" pitchFamily="2" charset="-122"/>
                <a:sym typeface="+mn-ea"/>
              </a:rPr>
              <a:t>⑥已知水的密度为</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ρ</a:t>
            </a:r>
            <a:r>
              <a:rPr sz="2400" baseline="-25000" dirty="0">
                <a:latin typeface="宋体" panose="02010600030101010101" pitchFamily="2" charset="-122"/>
                <a:ea typeface="宋体" panose="02010600030101010101" pitchFamily="2" charset="-122"/>
                <a:sym typeface="+mn-ea"/>
              </a:rPr>
              <a:t>水</a:t>
            </a:r>
            <a:r>
              <a:rPr sz="2400" dirty="0">
                <a:latin typeface="宋体" panose="02010600030101010101" pitchFamily="2" charset="-122"/>
                <a:ea typeface="宋体" panose="02010600030101010101" pitchFamily="2" charset="-122"/>
                <a:sym typeface="+mn-ea"/>
              </a:rPr>
              <a:t>,则老陈醋的密度</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ρ</a:t>
            </a:r>
            <a:r>
              <a:rPr sz="2400" dirty="0">
                <a:latin typeface="宋体" panose="02010600030101010101" pitchFamily="2" charset="-122"/>
                <a:ea typeface="宋体" panose="02010600030101010101" pitchFamily="2" charset="-122"/>
                <a:sym typeface="+mn-ea"/>
              </a:rPr>
              <a:t>=</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p>
        </p:txBody>
      </p:sp>
      <p:sp>
        <p:nvSpPr>
          <p:cNvPr id="3" name="矩形 2"/>
          <p:cNvSpPr/>
          <p:nvPr/>
        </p:nvSpPr>
        <p:spPr>
          <a:xfrm>
            <a:off x="7007860" y="3776980"/>
            <a:ext cx="36366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直到水面到达标记处</a:t>
            </a:r>
          </a:p>
        </p:txBody>
      </p:sp>
      <p:sp>
        <p:nvSpPr>
          <p:cNvPr id="2" name="矩形 1"/>
          <p:cNvSpPr/>
          <p:nvPr/>
        </p:nvSpPr>
        <p:spPr>
          <a:xfrm>
            <a:off x="1838960" y="4370705"/>
            <a:ext cx="16681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烧杯和水</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E54AD12C-C17C-45A0-93C1-891242B0A864}"/>
                  </a:ext>
                </a:extLst>
              </p:cNvPr>
              <p:cNvSpPr/>
              <p:nvPr/>
            </p:nvSpPr>
            <p:spPr>
              <a:xfrm>
                <a:off x="6252033" y="4677095"/>
                <a:ext cx="1668145" cy="671659"/>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fPr>
                        <m:num>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4</m:t>
                              </m:r>
                            </m:sub>
                          </m:s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3</m:t>
                              </m:r>
                            </m:sub>
                          </m:sSub>
                        </m:num>
                        <m:den>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5</m:t>
                              </m:r>
                            </m:sub>
                          </m:s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sSub>
                            <m:sSubPr>
                              <m:ctrlPr>
                                <a:rPr lang="en-US" altLang="zh-CN" sz="2000" b="0" i="1" kern="100" dirty="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sSubPr>
                            <m:e>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𝑚</m:t>
                              </m:r>
                            </m:e>
                            <m:sub>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3</m:t>
                              </m:r>
                            </m:sub>
                          </m:sSub>
                        </m:den>
                      </m:f>
                      <m:r>
                        <a:rPr lang="en-US" altLang="zh-CN" sz="2000" b="0" i="1" kern="1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𝜌</m:t>
                      </m:r>
                      <m:r>
                        <a:rPr lang="zh-CN" altLang="en-US" sz="2000" b="0" i="1" kern="100" baseline="-25000" dirty="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水</m:t>
                      </m:r>
                    </m:oMath>
                  </m:oMathPara>
                </a14:m>
                <a:endParaRPr lang="en-US" altLang="zh-CN" sz="2000"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mc:Choice>
        <mc:Fallback xmlns="">
          <p:sp>
            <p:nvSpPr>
              <p:cNvPr id="10" name="矩形 9">
                <a:extLst>
                  <a:ext uri="{FF2B5EF4-FFF2-40B4-BE49-F238E27FC236}">
                    <a16:creationId xmlns:a16="http://schemas.microsoft.com/office/drawing/2014/main" id="{E54AD12C-C17C-45A0-93C1-891242B0A864}"/>
                  </a:ext>
                </a:extLst>
              </p:cNvPr>
              <p:cNvSpPr>
                <a:spLocks noRot="1" noChangeAspect="1" noMove="1" noResize="1" noEditPoints="1" noAdjustHandles="1" noChangeArrowheads="1" noChangeShapeType="1" noTextEdit="1"/>
              </p:cNvSpPr>
              <p:nvPr/>
            </p:nvSpPr>
            <p:spPr>
              <a:xfrm>
                <a:off x="6252033" y="4677095"/>
                <a:ext cx="1668145" cy="671659"/>
              </a:xfrm>
              <a:prstGeom prst="rect">
                <a:avLst/>
              </a:prstGeom>
              <a:blipFill>
                <a:blip r:embed="rId2"/>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10" grpId="0"/>
      <p:bldP spid="10"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p:sp>
        <p:nvSpPr>
          <p:cNvPr id="14" name="矩形 13"/>
          <p:cNvSpPr/>
          <p:nvPr/>
        </p:nvSpPr>
        <p:spPr>
          <a:xfrm>
            <a:off x="814705" y="1541145"/>
            <a:ext cx="7432040" cy="230695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(5)小华利用实验测量不同体积的老陈醋装入同一个烧杯时,烧杯和老陈醋的总质量</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dirty="0">
                <a:latin typeface="宋体" panose="02010600030101010101" pitchFamily="2" charset="-122"/>
                <a:ea typeface="宋体" panose="02010600030101010101" pitchFamily="2" charset="-122"/>
                <a:sym typeface="+mn-ea"/>
              </a:rPr>
              <a:t>,并作出了</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dirty="0">
                <a:latin typeface="宋体" panose="02010600030101010101" pitchFamily="2" charset="-122"/>
                <a:ea typeface="宋体" panose="02010600030101010101" pitchFamily="2" charset="-122"/>
                <a:sym typeface="+mn-ea"/>
              </a:rPr>
              <a:t>与老陈醋体积</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V</a:t>
            </a:r>
            <a:r>
              <a:rPr sz="2400" dirty="0">
                <a:latin typeface="宋体" panose="02010600030101010101" pitchFamily="2" charset="-122"/>
                <a:ea typeface="宋体" panose="02010600030101010101" pitchFamily="2" charset="-122"/>
                <a:sym typeface="+mn-ea"/>
              </a:rPr>
              <a:t>的关系图像,如图所示,根据图像可计算老陈醋的密度为</a:t>
            </a:r>
            <a:r>
              <a:rPr sz="2400" u="sng" dirty="0">
                <a:latin typeface="宋体" panose="02010600030101010101" pitchFamily="2" charset="-122"/>
                <a:ea typeface="宋体" panose="02010600030101010101" pitchFamily="2" charset="-122"/>
                <a:sym typeface="+mn-ea"/>
              </a:rPr>
              <a:t>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kg</a:t>
            </a:r>
            <a:r>
              <a:rPr sz="2400" dirty="0">
                <a:latin typeface="宋体" panose="02010600030101010101" pitchFamily="2" charset="-122"/>
                <a:ea typeface="宋体" panose="02010600030101010101" pitchFamily="2" charset="-122"/>
                <a:sym typeface="+mn-ea"/>
              </a:rPr>
              <a:t>/</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m</a:t>
            </a:r>
            <a:r>
              <a:rPr sz="2400" baseline="30000" dirty="0">
                <a:latin typeface="宋体" panose="02010600030101010101" pitchFamily="2" charset="-122"/>
                <a:ea typeface="宋体" panose="02010600030101010101" pitchFamily="2" charset="-122"/>
                <a:sym typeface="+mn-ea"/>
              </a:rPr>
              <a:t>3</a:t>
            </a:r>
            <a:r>
              <a:rPr sz="2400" dirty="0">
                <a:latin typeface="宋体" panose="02010600030101010101" pitchFamily="2" charset="-122"/>
                <a:ea typeface="宋体" panose="02010600030101010101" pitchFamily="2" charset="-122"/>
                <a:sym typeface="+mn-ea"/>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p>
        </p:txBody>
      </p:sp>
      <p:pic>
        <p:nvPicPr>
          <p:cNvPr id="2" name="图片 1"/>
          <p:cNvPicPr>
            <a:picLocks noChangeAspect="1"/>
          </p:cNvPicPr>
          <p:nvPr/>
        </p:nvPicPr>
        <p:blipFill>
          <a:blip r:embed="rId2"/>
          <a:stretch>
            <a:fillRect/>
          </a:stretch>
        </p:blipFill>
        <p:spPr>
          <a:xfrm>
            <a:off x="8498205" y="1640840"/>
            <a:ext cx="2362200" cy="1809750"/>
          </a:xfrm>
          <a:prstGeom prst="rect">
            <a:avLst/>
          </a:prstGeom>
        </p:spPr>
      </p:pic>
      <p:sp>
        <p:nvSpPr>
          <p:cNvPr id="3" name="矩形 2"/>
          <p:cNvSpPr/>
          <p:nvPr/>
        </p:nvSpPr>
        <p:spPr>
          <a:xfrm>
            <a:off x="854075" y="3763010"/>
            <a:ext cx="10373360" cy="199093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(6)小刚用弹簧测力计悬吊一个小铜块,测出小铜块的重力为</a:t>
            </a:r>
            <a:r>
              <a:rPr sz="2400" i="1" dirty="0">
                <a:latin typeface="Times New Roman" panose="02020603050405020304" pitchFamily="18" charset="0"/>
                <a:ea typeface="宋体" panose="02010600030101010101" pitchFamily="2" charset="-122"/>
                <a:cs typeface="Times New Roman" panose="02020603050405020304" pitchFamily="18" charset="0"/>
                <a:sym typeface="+mn-ea"/>
              </a:rPr>
              <a:t>G</a:t>
            </a:r>
            <a:r>
              <a:rPr sz="2400" dirty="0">
                <a:latin typeface="宋体" panose="02010600030101010101" pitchFamily="2" charset="-122"/>
                <a:ea typeface="宋体" panose="02010600030101010101" pitchFamily="2" charset="-122"/>
                <a:sym typeface="+mn-ea"/>
              </a:rPr>
              <a:t>,然后测出</a:t>
            </a:r>
            <a:r>
              <a:rPr lang="en-US" sz="2400" dirty="0">
                <a:latin typeface="宋体" panose="02010600030101010101" pitchFamily="2" charset="-122"/>
                <a:ea typeface="宋体" panose="02010600030101010101" pitchFamily="2" charset="-122"/>
                <a:sym typeface="+mn-ea"/>
              </a:rPr>
              <a:t>____</a:t>
            </a:r>
            <a:endParaRPr sz="2400" dirty="0">
              <a:latin typeface="宋体" panose="02010600030101010101" pitchFamily="2" charset="-122"/>
              <a:ea typeface="宋体" panose="02010600030101010101" pitchFamily="2" charset="-122"/>
              <a:sym typeface="+mn-ea"/>
            </a:endParaRPr>
          </a:p>
          <a:p>
            <a:pPr algn="just" fontAlgn="auto">
              <a:lnSpc>
                <a:spcPct val="200000"/>
              </a:lnSpc>
            </a:pP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a:t>
            </a:r>
            <a:r>
              <a:rPr sz="2400" dirty="0" err="1">
                <a:latin typeface="宋体" panose="02010600030101010101" pitchFamily="2" charset="-122"/>
                <a:ea typeface="宋体" panose="02010600030101010101" pitchFamily="2" charset="-122"/>
                <a:sym typeface="+mn-ea"/>
              </a:rPr>
              <a:t>已知铜的密度为</a:t>
            </a:r>
            <a:r>
              <a:rPr sz="2400" i="1" dirty="0" err="1">
                <a:latin typeface="Times New Roman" panose="02020603050405020304" pitchFamily="18" charset="0"/>
                <a:ea typeface="宋体" panose="02010600030101010101" pitchFamily="2" charset="-122"/>
                <a:cs typeface="Times New Roman" panose="02020603050405020304" pitchFamily="18" charset="0"/>
                <a:sym typeface="+mn-ea"/>
              </a:rPr>
              <a:t>ρ</a:t>
            </a:r>
            <a:r>
              <a:rPr sz="2400" baseline="-25000" dirty="0" err="1">
                <a:latin typeface="宋体" panose="02010600030101010101" pitchFamily="2" charset="-122"/>
                <a:ea typeface="宋体" panose="02010600030101010101" pitchFamily="2" charset="-122"/>
                <a:sym typeface="+mn-ea"/>
              </a:rPr>
              <a:t>铜</a:t>
            </a:r>
            <a:r>
              <a:rPr sz="2400" dirty="0" err="1">
                <a:latin typeface="宋体" panose="02010600030101010101" pitchFamily="2" charset="-122"/>
                <a:ea typeface="宋体" panose="02010600030101010101" pitchFamily="2" charset="-122"/>
                <a:sym typeface="+mn-ea"/>
              </a:rPr>
              <a:t>,则老陈醋的密度</a:t>
            </a:r>
            <a:r>
              <a:rPr sz="2400" i="1" dirty="0" err="1">
                <a:latin typeface="Times New Roman" panose="02020603050405020304" pitchFamily="18" charset="0"/>
                <a:ea typeface="宋体" panose="02010600030101010101" pitchFamily="2" charset="-122"/>
                <a:cs typeface="Times New Roman" panose="02020603050405020304" pitchFamily="18" charset="0"/>
                <a:sym typeface="+mn-ea"/>
              </a:rPr>
              <a:t>ρ</a:t>
            </a:r>
            <a:r>
              <a:rPr sz="2400" dirty="0">
                <a:latin typeface="宋体" panose="02010600030101010101" pitchFamily="2" charset="-122"/>
                <a:ea typeface="宋体" panose="02010600030101010101" pitchFamily="2" charset="-122"/>
                <a:sym typeface="+mn-ea"/>
              </a:rPr>
              <a:t>=</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 </a:t>
            </a:r>
          </a:p>
        </p:txBody>
      </p:sp>
      <p:sp>
        <p:nvSpPr>
          <p:cNvPr id="4" name="矩形 3"/>
          <p:cNvSpPr/>
          <p:nvPr/>
        </p:nvSpPr>
        <p:spPr>
          <a:xfrm>
            <a:off x="1549400" y="3199130"/>
            <a:ext cx="180784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1.1×10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3</a:t>
            </a:r>
          </a:p>
        </p:txBody>
      </p:sp>
      <p:sp>
        <p:nvSpPr>
          <p:cNvPr id="5" name="矩形 4"/>
          <p:cNvSpPr/>
          <p:nvPr/>
        </p:nvSpPr>
        <p:spPr>
          <a:xfrm>
            <a:off x="10350959" y="3837439"/>
            <a:ext cx="930275" cy="46037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小铜</a:t>
            </a:r>
          </a:p>
        </p:txBody>
      </p:sp>
      <p:sp>
        <p:nvSpPr>
          <p:cNvPr id="6" name="矩形 5"/>
          <p:cNvSpPr/>
          <p:nvPr/>
        </p:nvSpPr>
        <p:spPr>
          <a:xfrm>
            <a:off x="951230" y="4505960"/>
            <a:ext cx="6087523" cy="461665"/>
          </a:xfrm>
          <a:prstGeom prst="rect">
            <a:avLst/>
          </a:prstGeom>
        </p:spPr>
        <p:txBody>
          <a:bodyPr wrap="square">
            <a:spAutoFit/>
          </a:bodyPr>
          <a:lstStyle/>
          <a:p>
            <a:pPr algn="l"/>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块浸没在老陈醋中时弹簧测力计的拉力为</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sym typeface="+mn-ea"/>
              </a:rPr>
              <a:t>F</a:t>
            </a: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912CE67D-EE54-4AC0-82FC-FB930867E6D1}"/>
                  </a:ext>
                </a:extLst>
              </p:cNvPr>
              <p:cNvSpPr/>
              <p:nvPr/>
            </p:nvSpPr>
            <p:spPr>
              <a:xfrm>
                <a:off x="2268412" y="5083307"/>
                <a:ext cx="1548130" cy="670633"/>
              </a:xfrm>
              <a:prstGeom prst="rect">
                <a:avLst/>
              </a:prstGeom>
            </p:spPr>
            <p:txBody>
              <a:bodyPr wrap="square">
                <a:spAutoFit/>
              </a:bodyPr>
              <a:lstStyle/>
              <a:p>
                <a:pPr algn="l"/>
                <a14:m>
                  <m:oMathPara xmlns:m="http://schemas.openxmlformats.org/officeDocument/2006/math">
                    <m:oMathParaPr>
                      <m:jc m:val="centerGroup"/>
                    </m:oMathParaPr>
                    <m:oMath xmlns:m="http://schemas.openxmlformats.org/officeDocument/2006/math">
                      <m:f>
                        <m:fPr>
                          <m:ctrlPr>
                            <a:rPr lang="en-US" altLang="zh-CN" sz="2000" b="0" i="1" kern="100" smtClean="0">
                              <a:solidFill>
                                <a:srgbClr val="EE3028"/>
                              </a:solidFill>
                              <a:uFill>
                                <a:solidFill>
                                  <a:srgbClr val="000000"/>
                                </a:solidFill>
                              </a:uFill>
                              <a:latin typeface="Cambria Math"/>
                              <a:ea typeface="宋体" panose="02010600030101010101" pitchFamily="2" charset="-122"/>
                              <a:cs typeface="Times New Roman" panose="02020603050405020304" pitchFamily="18" charset="0"/>
                              <a:sym typeface="+mn-ea"/>
                            </a:rPr>
                          </m:ctrlPr>
                        </m:fPr>
                        <m:num>
                          <m:r>
                            <a:rPr lang="en-US" altLang="zh-CN" sz="20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𝐺</m:t>
                          </m:r>
                          <m:r>
                            <a:rPr lang="en-US" altLang="zh-CN" sz="20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m:t>
                          </m:r>
                          <m:r>
                            <a:rPr lang="en-US" altLang="zh-CN" sz="20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𝐹</m:t>
                          </m:r>
                        </m:num>
                        <m:den>
                          <m:r>
                            <a:rPr lang="en-US" altLang="zh-CN" sz="20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𝐺</m:t>
                          </m:r>
                        </m:den>
                      </m:f>
                      <m:r>
                        <a:rPr lang="en-US" altLang="zh-CN" sz="2000" b="0" i="1" kern="1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𝜌</m:t>
                      </m:r>
                      <m:r>
                        <a:rPr lang="zh-CN" altLang="en-US" sz="2000" b="0" i="1" kern="100" baseline="-25000" smtClean="0">
                          <a:solidFill>
                            <a:srgbClr val="EE3028"/>
                          </a:solidFill>
                          <a:uFill>
                            <a:solidFill>
                              <a:srgbClr val="000000"/>
                            </a:solidFill>
                          </a:uFill>
                          <a:latin typeface="Cambria Math" panose="02040503050406030204" pitchFamily="18" charset="0"/>
                          <a:ea typeface="宋体" panose="02010600030101010101" pitchFamily="2" charset="-122"/>
                          <a:cs typeface="Times New Roman" panose="02020603050405020304" pitchFamily="18" charset="0"/>
                          <a:sym typeface="+mn-ea"/>
                        </a:rPr>
                        <m:t>铜</m:t>
                      </m:r>
                    </m:oMath>
                  </m:oMathPara>
                </a14:m>
                <a:endParaRPr lang="en-US" altLang="zh-CN" sz="2000"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endParaRPr>
              </a:p>
            </p:txBody>
          </p:sp>
        </mc:Choice>
        <mc:Fallback xmlns="">
          <p:sp>
            <p:nvSpPr>
              <p:cNvPr id="16" name="矩形 15">
                <a:extLst>
                  <a:ext uri="{FF2B5EF4-FFF2-40B4-BE49-F238E27FC236}">
                    <a16:creationId xmlns:a16="http://schemas.microsoft.com/office/drawing/2014/main" id="{912CE67D-EE54-4AC0-82FC-FB930867E6D1}"/>
                  </a:ext>
                </a:extLst>
              </p:cNvPr>
              <p:cNvSpPr>
                <a:spLocks noRot="1" noChangeAspect="1" noMove="1" noResize="1" noEditPoints="1" noAdjustHandles="1" noChangeArrowheads="1" noChangeShapeType="1" noTextEdit="1"/>
              </p:cNvSpPr>
              <p:nvPr/>
            </p:nvSpPr>
            <p:spPr>
              <a:xfrm>
                <a:off x="2268412" y="5083307"/>
                <a:ext cx="1548130" cy="670633"/>
              </a:xfrm>
              <a:prstGeom prst="rect">
                <a:avLst/>
              </a:prstGeom>
              <a:blipFill>
                <a:blip r:embed="rId3"/>
                <a:stretch>
                  <a:fillRect/>
                </a:stretch>
              </a:blipFill>
            </p:spPr>
            <p:txBody>
              <a:bodyPr/>
              <a:lstStyle/>
              <a:p>
                <a:r>
                  <a:rPr lang="zh-CN" altLang="en-US">
                    <a:noFill/>
                  </a:rPr>
                  <a:t> </a:t>
                </a:r>
              </a:p>
            </p:txBody>
          </p:sp>
        </mc:Fallback>
      </mc:AlternateContent>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16" grpId="0"/>
      <p:bldP spid="1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mc:AlternateContent xmlns:mc="http://schemas.openxmlformats.org/markup-compatibility/2006" xmlns:a14="http://schemas.microsoft.com/office/drawing/2010/main">
        <mc:Choice Requires="a14">
          <p:sp>
            <p:nvSpPr>
              <p:cNvPr id="14" name="矩形 13"/>
              <p:cNvSpPr/>
              <p:nvPr/>
            </p:nvSpPr>
            <p:spPr>
              <a:xfrm>
                <a:off x="814705" y="1541145"/>
                <a:ext cx="10486390" cy="3164328"/>
              </a:xfrm>
              <a:prstGeom prst="rect">
                <a:avLst/>
              </a:prstGeom>
            </p:spPr>
            <p:txBody>
              <a:bodyPr wrap="square">
                <a:spAutoFit/>
              </a:bodyPr>
              <a:lstStyle/>
              <a:p>
                <a:pPr algn="just" fontAlgn="auto">
                  <a:lnSpc>
                    <a:spcPct val="200000"/>
                  </a:lnSpc>
                </a:pPr>
                <a:r>
                  <a:rPr lang="en-US" altLang="zh-CN" sz="2400" dirty="0">
                    <a:latin typeface="宋体" panose="02010600030101010101" pitchFamily="2" charset="-122"/>
                    <a:ea typeface="宋体" panose="02010600030101010101" pitchFamily="2" charset="-122"/>
                    <a:sym typeface="+mn-ea"/>
                  </a:rPr>
                  <a:t>1.</a:t>
                </a:r>
                <a:r>
                  <a:rPr lang="zh-CN" altLang="en-US" sz="2400" dirty="0">
                    <a:latin typeface="宋体" panose="02010600030101010101" pitchFamily="2" charset="-122"/>
                    <a:ea typeface="宋体" panose="02010600030101010101" pitchFamily="2" charset="-122"/>
                    <a:sym typeface="+mn-ea"/>
                  </a:rPr>
                  <a:t>密度的计算公式</a:t>
                </a:r>
                <a:r>
                  <a:rPr lang="en-US" altLang="zh-CN" sz="2400" dirty="0">
                    <a:latin typeface="宋体" panose="02010600030101010101" pitchFamily="2" charset="-122"/>
                    <a:ea typeface="宋体" panose="02010600030101010101" pitchFamily="2" charset="-122"/>
                    <a:sym typeface="+mn-ea"/>
                  </a:rPr>
                  <a:t>:</a:t>
                </a:r>
                <a14:m>
                  <m:oMath xmlns:m="http://schemas.openxmlformats.org/officeDocument/2006/math">
                    <m:r>
                      <a:rPr lang="en-US" altLang="zh-CN" sz="2400" b="0" i="1" smtClean="0">
                        <a:latin typeface="Cambria Math" panose="02040503050406030204" pitchFamily="18" charset="0"/>
                        <a:ea typeface="宋体" panose="02010600030101010101" pitchFamily="2" charset="-122"/>
                        <a:sym typeface="+mn-ea"/>
                      </a:rPr>
                      <m:t>𝜌</m:t>
                    </m:r>
                    <m:r>
                      <a:rPr lang="en-US" altLang="zh-CN" sz="2400" b="0" i="1" smtClean="0">
                        <a:latin typeface="Cambria Math" panose="02040503050406030204" pitchFamily="18" charset="0"/>
                        <a:ea typeface="宋体" panose="02010600030101010101" pitchFamily="2" charset="-122"/>
                        <a:sym typeface="+mn-ea"/>
                      </a:rPr>
                      <m:t>=</m:t>
                    </m:r>
                    <m:f>
                      <m:fPr>
                        <m:ctrlPr>
                          <a:rPr lang="en-US" altLang="zh-CN" sz="2400" b="0" i="1" smtClean="0">
                            <a:latin typeface="Cambria Math"/>
                            <a:ea typeface="宋体" panose="02010600030101010101" pitchFamily="2" charset="-122"/>
                            <a:sym typeface="+mn-ea"/>
                          </a:rPr>
                        </m:ctrlPr>
                      </m:fPr>
                      <m:num>
                        <m:r>
                          <a:rPr lang="en-US" altLang="zh-CN" sz="2400" b="0" i="1" smtClean="0">
                            <a:latin typeface="Cambria Math" panose="02040503050406030204" pitchFamily="18" charset="0"/>
                            <a:ea typeface="宋体" panose="02010600030101010101" pitchFamily="2" charset="-122"/>
                            <a:sym typeface="+mn-ea"/>
                          </a:rPr>
                          <m:t>𝑚</m:t>
                        </m:r>
                      </m:num>
                      <m:den>
                        <m:r>
                          <a:rPr lang="en-US" altLang="zh-CN" sz="2400" b="0" i="1" smtClean="0">
                            <a:latin typeface="Cambria Math" panose="02040503050406030204" pitchFamily="18" charset="0"/>
                            <a:ea typeface="宋体" panose="02010600030101010101" pitchFamily="2" charset="-122"/>
                            <a:sym typeface="+mn-ea"/>
                          </a:rPr>
                          <m:t>𝑉</m:t>
                        </m:r>
                      </m:den>
                    </m:f>
                  </m:oMath>
                </a14:m>
                <a:r>
                  <a:rPr lang="en-US" altLang="zh-CN" sz="2400" dirty="0">
                    <a:latin typeface="宋体" panose="02010600030101010101" pitchFamily="2" charset="-122"/>
                    <a:ea typeface="宋体" panose="02010600030101010101" pitchFamily="2" charset="-122"/>
                    <a:sym typeface="+mn-ea"/>
                  </a:rPr>
                  <a:t>.</a:t>
                </a:r>
              </a:p>
              <a:p>
                <a:pPr algn="just" fontAlgn="auto">
                  <a:lnSpc>
                    <a:spcPct val="200000"/>
                  </a:lnSpc>
                </a:pPr>
                <a:r>
                  <a:rPr lang="en-US" altLang="zh-CN" sz="2400" dirty="0">
                    <a:latin typeface="宋体" panose="02010600030101010101" pitchFamily="2" charset="-122"/>
                    <a:ea typeface="宋体" panose="02010600030101010101" pitchFamily="2" charset="-122"/>
                    <a:sym typeface="+mn-ea"/>
                  </a:rPr>
                  <a:t>2.</a:t>
                </a:r>
                <a:r>
                  <a:rPr lang="zh-CN" altLang="en-US" sz="2400" dirty="0">
                    <a:latin typeface="宋体" panose="02010600030101010101" pitchFamily="2" charset="-122"/>
                    <a:ea typeface="宋体" panose="02010600030101010101" pitchFamily="2" charset="-122"/>
                    <a:sym typeface="+mn-ea"/>
                  </a:rPr>
                  <a:t>天平的使用及读数</a:t>
                </a:r>
                <a:r>
                  <a:rPr lang="en-US" altLang="zh-CN" sz="2400" dirty="0">
                    <a:latin typeface="宋体" panose="02010600030101010101" pitchFamily="2" charset="-122"/>
                    <a:ea typeface="宋体" panose="02010600030101010101" pitchFamily="2" charset="-122"/>
                    <a:sym typeface="+mn-ea"/>
                  </a:rPr>
                  <a:t>.</a:t>
                </a:r>
              </a:p>
              <a:p>
                <a:pPr algn="just" fontAlgn="auto">
                  <a:lnSpc>
                    <a:spcPct val="200000"/>
                  </a:lnSpc>
                </a:pPr>
                <a:r>
                  <a:rPr lang="en-US" altLang="zh-CN" sz="2400" dirty="0">
                    <a:latin typeface="宋体" panose="02010600030101010101" pitchFamily="2" charset="-122"/>
                    <a:ea typeface="宋体" panose="02010600030101010101" pitchFamily="2" charset="-122"/>
                    <a:sym typeface="+mn-ea"/>
                  </a:rPr>
                  <a:t>3.</a:t>
                </a:r>
                <a:r>
                  <a:rPr lang="zh-CN" altLang="en-US" sz="2400" dirty="0">
                    <a:latin typeface="宋体" panose="02010600030101010101" pitchFamily="2" charset="-122"/>
                    <a:ea typeface="宋体" panose="02010600030101010101" pitchFamily="2" charset="-122"/>
                    <a:sym typeface="+mn-ea"/>
                  </a:rPr>
                  <a:t>量筒的使用及读数</a:t>
                </a:r>
                <a:r>
                  <a:rPr lang="en-US" altLang="zh-CN" sz="2400" dirty="0">
                    <a:latin typeface="宋体" panose="02010600030101010101" pitchFamily="2" charset="-122"/>
                    <a:ea typeface="宋体" panose="02010600030101010101" pitchFamily="2" charset="-122"/>
                    <a:sym typeface="+mn-ea"/>
                  </a:rPr>
                  <a:t>.</a:t>
                </a:r>
              </a:p>
              <a:p>
                <a:pPr algn="just" fontAlgn="auto">
                  <a:lnSpc>
                    <a:spcPct val="200000"/>
                  </a:lnSpc>
                </a:pPr>
                <a:r>
                  <a:rPr lang="en-US" altLang="zh-CN" sz="2400" dirty="0">
                    <a:latin typeface="宋体" panose="02010600030101010101" pitchFamily="2" charset="-122"/>
                    <a:ea typeface="宋体" panose="02010600030101010101" pitchFamily="2" charset="-122"/>
                    <a:sym typeface="+mn-ea"/>
                  </a:rPr>
                  <a:t>4.</a:t>
                </a:r>
                <a:r>
                  <a:rPr lang="zh-CN" altLang="en-US" sz="2400" dirty="0">
                    <a:latin typeface="宋体" panose="02010600030101010101" pitchFamily="2" charset="-122"/>
                    <a:ea typeface="宋体" panose="02010600030101010101" pitchFamily="2" charset="-122"/>
                    <a:sym typeface="+mn-ea"/>
                  </a:rPr>
                  <a:t>实验步骤的补充和分析</a:t>
                </a:r>
                <a:r>
                  <a:rPr lang="en-US" altLang="zh-CN" sz="2400" dirty="0">
                    <a:latin typeface="宋体" panose="02010600030101010101" pitchFamily="2" charset="-122"/>
                    <a:ea typeface="宋体" panose="02010600030101010101" pitchFamily="2" charset="-122"/>
                    <a:sym typeface="+mn-ea"/>
                  </a:rPr>
                  <a:t>.</a:t>
                </a:r>
                <a:endParaRPr sz="2400" dirty="0">
                  <a:latin typeface="宋体" panose="02010600030101010101" pitchFamily="2" charset="-122"/>
                  <a:ea typeface="宋体" panose="02010600030101010101" pitchFamily="2" charset="-122"/>
                  <a:sym typeface="+mn-ea"/>
                </a:endParaRPr>
              </a:p>
            </p:txBody>
          </p:sp>
        </mc:Choice>
        <mc:Fallback xmlns="">
          <p:sp>
            <p:nvSpPr>
              <p:cNvPr id="14" name="矩形 13"/>
              <p:cNvSpPr>
                <a:spLocks noRot="1" noChangeAspect="1" noMove="1" noResize="1" noEditPoints="1" noAdjustHandles="1" noChangeArrowheads="1" noChangeShapeType="1" noTextEdit="1"/>
              </p:cNvSpPr>
              <p:nvPr/>
            </p:nvSpPr>
            <p:spPr>
              <a:xfrm>
                <a:off x="814705" y="1541145"/>
                <a:ext cx="10486390" cy="3164328"/>
              </a:xfrm>
              <a:prstGeom prst="rect">
                <a:avLst/>
              </a:prstGeom>
              <a:blipFill>
                <a:blip r:embed="rId2"/>
                <a:stretch>
                  <a:fillRect l="-930" b="-3468"/>
                </a:stretch>
              </a:blipFill>
            </p:spPr>
            <p:txBody>
              <a:bodyPr/>
              <a:lstStyle/>
              <a:p>
                <a:r>
                  <a:rPr lang="zh-CN" altLang="en-US">
                    <a:noFill/>
                  </a:rPr>
                  <a:t> </a:t>
                </a:r>
              </a:p>
            </p:txBody>
          </p:sp>
        </mc:Fallback>
      </mc:AlternateContent>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mc:AlternateContent xmlns:mc="http://schemas.openxmlformats.org/markup-compatibility/2006" xmlns:a14="http://schemas.microsoft.com/office/drawing/2010/main">
        <mc:Choice Requires="a14">
          <p:sp>
            <p:nvSpPr>
              <p:cNvPr id="14" name="矩形 13"/>
              <p:cNvSpPr/>
              <p:nvPr/>
            </p:nvSpPr>
            <p:spPr>
              <a:xfrm>
                <a:off x="814705" y="1541145"/>
                <a:ext cx="10486390" cy="46253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sym typeface="+mn-ea"/>
                  </a:rPr>
                  <a:t>5.实验表格:</a:t>
                </a: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endParaRPr sz="2400" dirty="0">
                  <a:latin typeface="宋体" panose="02010600030101010101" pitchFamily="2" charset="-122"/>
                  <a:ea typeface="宋体" panose="02010600030101010101" pitchFamily="2" charset="-122"/>
                  <a:sym typeface="+mn-ea"/>
                </a:endParaRPr>
              </a:p>
              <a:p>
                <a:pPr algn="just" fontAlgn="auto">
                  <a:lnSpc>
                    <a:spcPct val="150000"/>
                  </a:lnSpc>
                </a:pPr>
                <a:r>
                  <a:rPr sz="2400" dirty="0">
                    <a:latin typeface="宋体" panose="02010600030101010101" pitchFamily="2" charset="-122"/>
                    <a:ea typeface="宋体" panose="02010600030101010101" pitchFamily="2" charset="-122"/>
                    <a:sym typeface="+mn-ea"/>
                  </a:rPr>
                  <a:t>6.误差分析:根据</a:t>
                </a:r>
                <a14:m>
                  <m:oMath xmlns:m="http://schemas.openxmlformats.org/officeDocument/2006/math">
                    <m:r>
                      <a:rPr lang="en-US" altLang="zh-CN" sz="2400" i="1">
                        <a:latin typeface="Cambria Math" panose="02040503050406030204" pitchFamily="18" charset="0"/>
                        <a:ea typeface="宋体" panose="02010600030101010101" pitchFamily="2" charset="-122"/>
                        <a:sym typeface="+mn-ea"/>
                      </a:rPr>
                      <m:t>𝜌</m:t>
                    </m:r>
                    <m:r>
                      <a:rPr lang="en-US" altLang="zh-CN" sz="2400" i="1">
                        <a:latin typeface="Cambria Math" panose="02040503050406030204" pitchFamily="18" charset="0"/>
                        <a:ea typeface="宋体" panose="02010600030101010101" pitchFamily="2" charset="-122"/>
                        <a:sym typeface="+mn-ea"/>
                      </a:rPr>
                      <m:t>=</m:t>
                    </m:r>
                    <m:f>
                      <m:fPr>
                        <m:ctrlPr>
                          <a:rPr lang="en-US" altLang="zh-CN" sz="2400" i="1">
                            <a:latin typeface="Cambria Math"/>
                            <a:ea typeface="宋体" panose="02010600030101010101" pitchFamily="2" charset="-122"/>
                            <a:sym typeface="+mn-ea"/>
                          </a:rPr>
                        </m:ctrlPr>
                      </m:fPr>
                      <m:num>
                        <m:r>
                          <a:rPr lang="en-US" altLang="zh-CN" sz="2400" i="1">
                            <a:latin typeface="Cambria Math" panose="02040503050406030204" pitchFamily="18" charset="0"/>
                            <a:ea typeface="宋体" panose="02010600030101010101" pitchFamily="2" charset="-122"/>
                            <a:sym typeface="+mn-ea"/>
                          </a:rPr>
                          <m:t>𝑚</m:t>
                        </m:r>
                      </m:num>
                      <m:den>
                        <m:r>
                          <a:rPr lang="en-US" altLang="zh-CN" sz="2400" i="1">
                            <a:latin typeface="Cambria Math" panose="02040503050406030204" pitchFamily="18" charset="0"/>
                            <a:ea typeface="宋体" panose="02010600030101010101" pitchFamily="2" charset="-122"/>
                            <a:sym typeface="+mn-ea"/>
                          </a:rPr>
                          <m:t>𝑉</m:t>
                        </m:r>
                      </m:den>
                    </m:f>
                  </m:oMath>
                </a14:m>
                <a:r>
                  <a:rPr sz="2400" dirty="0">
                    <a:latin typeface="宋体" panose="02010600030101010101" pitchFamily="2" charset="-122"/>
                    <a:ea typeface="宋体" panose="02010600030101010101" pitchFamily="2" charset="-122"/>
                    <a:sym typeface="+mn-ea"/>
                  </a:rPr>
                  <a:t>进行判断,如先测量空烧杯的质量,再测量烧杯和液体的总质量,最后将液体全部倒入量筒中测体积,由于有液体附着在烧杯内壁上,体积的测量值偏小,导致密度的测量值偏大.</a:t>
                </a:r>
              </a:p>
            </p:txBody>
          </p:sp>
        </mc:Choice>
        <mc:Fallback xmlns="">
          <p:sp>
            <p:nvSpPr>
              <p:cNvPr id="14" name="矩形 13"/>
              <p:cNvSpPr>
                <a:spLocks noRot="1" noChangeAspect="1" noMove="1" noResize="1" noEditPoints="1" noAdjustHandles="1" noChangeArrowheads="1" noChangeShapeType="1" noTextEdit="1"/>
              </p:cNvSpPr>
              <p:nvPr/>
            </p:nvSpPr>
            <p:spPr>
              <a:xfrm>
                <a:off x="814705" y="1541145"/>
                <a:ext cx="10486390" cy="4625305"/>
              </a:xfrm>
              <a:prstGeom prst="rect">
                <a:avLst/>
              </a:prstGeom>
              <a:blipFill>
                <a:blip r:embed="rId3"/>
                <a:stretch>
                  <a:fillRect l="-930" r="-872" b="-1976"/>
                </a:stretch>
              </a:blipFill>
            </p:spPr>
            <p:txBody>
              <a:bodyPr/>
              <a:lstStyle/>
              <a:p>
                <a:r>
                  <a:rPr lang="zh-CN" altLang="en-US">
                    <a:noFill/>
                  </a:rPr>
                  <a:t> </a:t>
                </a:r>
              </a:p>
            </p:txBody>
          </p:sp>
        </mc:Fallback>
      </mc:AlternateContent>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mc:AlternateContent xmlns:mc="http://schemas.openxmlformats.org/markup-compatibility/2006" xmlns:a14="http://schemas.microsoft.com/office/drawing/2010/main">
        <mc:Choice Requires="a14">
          <p:graphicFrame>
            <p:nvGraphicFramePr>
              <p:cNvPr id="2" name="表格 1"/>
              <p:cNvGraphicFramePr/>
              <p:nvPr>
                <p:custDataLst>
                  <p:tags r:id="rId1"/>
                </p:custDataLst>
                <p:extLst>
                  <p:ext uri="{D42A27DB-BD31-4B8C-83A1-F6EECF244321}">
                    <p14:modId xmlns:p14="http://schemas.microsoft.com/office/powerpoint/2010/main" val="2785602428"/>
                  </p:ext>
                </p:extLst>
              </p:nvPr>
            </p:nvGraphicFramePr>
            <p:xfrm>
              <a:off x="1658375" y="2263568"/>
              <a:ext cx="8799049" cy="1931035"/>
            </p:xfrm>
            <a:graphic>
              <a:graphicData uri="http://schemas.openxmlformats.org/drawingml/2006/table">
                <a:tbl>
                  <a:tblPr firstRow="1" bandRow="1">
                    <a:tableStyleId>{5940675A-B579-460E-94D1-54222C63F5DA}</a:tableStyleId>
                  </a:tblPr>
                  <a:tblGrid>
                    <a:gridCol w="1631642">
                      <a:extLst>
                        <a:ext uri="{9D8B030D-6E8A-4147-A177-3AD203B41FA5}">
                          <a16:colId xmlns:a16="http://schemas.microsoft.com/office/drawing/2014/main" xmlns="" val="20000"/>
                        </a:ext>
                      </a:extLst>
                    </a:gridCol>
                    <a:gridCol w="2157756">
                      <a:extLst>
                        <a:ext uri="{9D8B030D-6E8A-4147-A177-3AD203B41FA5}">
                          <a16:colId xmlns:a16="http://schemas.microsoft.com/office/drawing/2014/main" xmlns="" val="20001"/>
                        </a:ext>
                      </a:extLst>
                    </a:gridCol>
                    <a:gridCol w="1663367">
                      <a:extLst>
                        <a:ext uri="{9D8B030D-6E8A-4147-A177-3AD203B41FA5}">
                          <a16:colId xmlns:a16="http://schemas.microsoft.com/office/drawing/2014/main" xmlns="" val="20002"/>
                        </a:ext>
                      </a:extLst>
                    </a:gridCol>
                    <a:gridCol w="1706852">
                      <a:extLst>
                        <a:ext uri="{9D8B030D-6E8A-4147-A177-3AD203B41FA5}">
                          <a16:colId xmlns:a16="http://schemas.microsoft.com/office/drawing/2014/main" xmlns="" val="20003"/>
                        </a:ext>
                      </a:extLst>
                    </a:gridCol>
                    <a:gridCol w="1639432">
                      <a:extLst>
                        <a:ext uri="{9D8B030D-6E8A-4147-A177-3AD203B41FA5}">
                          <a16:colId xmlns:a16="http://schemas.microsoft.com/office/drawing/2014/main" xmlns="" val="20004"/>
                        </a:ext>
                      </a:extLst>
                    </a:gridCol>
                  </a:tblGrid>
                  <a:tr h="1148080">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烧杯和液体的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烧杯和剩余液体的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量筒中液体的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量筒中液体的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液体的密度</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92455">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r>
                            <a:rPr lang="en-US" sz="2000" b="0" i="1" dirty="0">
                              <a:solidFill>
                                <a:srgbClr val="000000"/>
                              </a:solidFill>
                              <a:latin typeface="宋体" panose="02010600030101010101" pitchFamily="2" charset="-122"/>
                              <a:ea typeface="宋体" panose="02010600030101010101" pitchFamily="2" charset="-122"/>
                              <a:cs typeface="NEU-BZ-S92" charset="0"/>
                            </a:rPr>
                            <a:t>-</a:t>
                          </a: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endParaRPr lang="en-US" alt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14:m>
                            <m:oMathPara xmlns:m="http://schemas.openxmlformats.org/officeDocument/2006/math">
                              <m:oMathParaPr>
                                <m:jc m:val="centerGroup"/>
                              </m:oMathParaPr>
                              <m:oMath xmlns:m="http://schemas.openxmlformats.org/officeDocument/2006/math">
                                <m:f>
                                  <m:fPr>
                                    <m:ctrlPr>
                                      <a:rPr lang="en-US" altLang="en-US" sz="2000" b="0" i="1" smtClean="0">
                                        <a:solidFill>
                                          <a:srgbClr val="000000"/>
                                        </a:solidFill>
                                        <a:latin typeface="Cambria Math"/>
                                        <a:ea typeface="宋体" panose="02010600030101010101" pitchFamily="2" charset="-122"/>
                                        <a:cs typeface="NEU-BZ-S92" charset="0"/>
                                      </a:rPr>
                                    </m:ctrlPr>
                                  </m:fPr>
                                  <m:num>
                                    <m:sSub>
                                      <m:sSubPr>
                                        <m:ctrlPr>
                                          <a:rPr lang="en-US" altLang="en-US" sz="2000" b="0" i="1" smtClean="0">
                                            <a:solidFill>
                                              <a:srgbClr val="000000"/>
                                            </a:solidFill>
                                            <a:latin typeface="Cambria Math"/>
                                            <a:ea typeface="宋体" panose="02010600030101010101" pitchFamily="2" charset="-122"/>
                                            <a:cs typeface="NEU-BZ-S92" charset="0"/>
                                          </a:rPr>
                                        </m:ctrlPr>
                                      </m:sSubPr>
                                      <m:e>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𝑚</m:t>
                                        </m:r>
                                      </m:e>
                                      <m: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1</m:t>
                                        </m:r>
                                      </m:sub>
                                    </m:s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m:t>
                                    </m:r>
                                    <m:sSub>
                                      <m:sSubPr>
                                        <m:ctrlPr>
                                          <a:rPr lang="en-US" altLang="en-US" sz="2000" b="0" i="1" smtClean="0">
                                            <a:solidFill>
                                              <a:srgbClr val="000000"/>
                                            </a:solidFill>
                                            <a:latin typeface="Cambria Math"/>
                                            <a:ea typeface="宋体" panose="02010600030101010101" pitchFamily="2" charset="-122"/>
                                            <a:cs typeface="NEU-BZ-S92" charset="0"/>
                                          </a:rPr>
                                        </m:ctrlPr>
                                      </m:sSubPr>
                                      <m:e>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𝑚</m:t>
                                        </m:r>
                                      </m:e>
                                      <m:sub>
                                        <m:r>
                                          <a:rPr lang="en-US" altLang="en-US" sz="2000" b="0" i="1" smtClean="0">
                                            <a:solidFill>
                                              <a:srgbClr val="000000"/>
                                            </a:solidFill>
                                            <a:latin typeface="Cambria Math" panose="02040503050406030204" pitchFamily="18" charset="0"/>
                                            <a:ea typeface="宋体" panose="02010600030101010101" pitchFamily="2" charset="-122"/>
                                            <a:cs typeface="NEU-BZ-S92" charset="0"/>
                                          </a:rPr>
                                          <m:t>2</m:t>
                                        </m:r>
                                      </m:sub>
                                    </m:sSub>
                                  </m:num>
                                  <m:den>
                                    <m:r>
                                      <a:rPr lang="en-US" altLang="en-US" sz="2000" b="0" i="1" smtClean="0">
                                        <a:solidFill>
                                          <a:srgbClr val="000000"/>
                                        </a:solidFill>
                                        <a:latin typeface="Cambria Math" panose="02040503050406030204" pitchFamily="18" charset="0"/>
                                        <a:ea typeface="宋体" panose="02010600030101010101" pitchFamily="2" charset="-122"/>
                                        <a:cs typeface="NEU-BZ-S92" charset="0"/>
                                      </a:rPr>
                                      <m:t>𝑉</m:t>
                                    </m:r>
                                  </m:den>
                                </m:f>
                              </m:oMath>
                            </m:oMathPara>
                          </a14:m>
                          <a:endParaRPr lang="en-US" altLang="en-US" sz="2000" b="0"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mc:Choice>
        <mc:Fallback xmlns="">
          <p:graphicFrame>
            <p:nvGraphicFramePr>
              <p:cNvPr id="2" name="表格 1"/>
              <p:cNvGraphicFramePr/>
              <p:nvPr>
                <p:custDataLst>
                  <p:tags r:id="rId4"/>
                </p:custDataLst>
                <p:extLst>
                  <p:ext uri="{D42A27DB-BD31-4B8C-83A1-F6EECF244321}">
                    <p14:modId xmlns:p14="http://schemas.microsoft.com/office/powerpoint/2010/main" val="2785602428"/>
                  </p:ext>
                </p:extLst>
              </p:nvPr>
            </p:nvGraphicFramePr>
            <p:xfrm>
              <a:off x="1658375" y="2263568"/>
              <a:ext cx="8799049" cy="1931035"/>
            </p:xfrm>
            <a:graphic>
              <a:graphicData uri="http://schemas.openxmlformats.org/drawingml/2006/table">
                <a:tbl>
                  <a:tblPr firstRow="1" bandRow="1">
                    <a:tableStyleId>{5940675A-B579-460E-94D1-54222C63F5DA}</a:tableStyleId>
                  </a:tblPr>
                  <a:tblGrid>
                    <a:gridCol w="1631642">
                      <a:extLst>
                        <a:ext uri="{9D8B030D-6E8A-4147-A177-3AD203B41FA5}">
                          <a16:colId xmlns:a16="http://schemas.microsoft.com/office/drawing/2014/main" val="20000"/>
                        </a:ext>
                      </a:extLst>
                    </a:gridCol>
                    <a:gridCol w="2157756">
                      <a:extLst>
                        <a:ext uri="{9D8B030D-6E8A-4147-A177-3AD203B41FA5}">
                          <a16:colId xmlns:a16="http://schemas.microsoft.com/office/drawing/2014/main" val="20001"/>
                        </a:ext>
                      </a:extLst>
                    </a:gridCol>
                    <a:gridCol w="1663367">
                      <a:extLst>
                        <a:ext uri="{9D8B030D-6E8A-4147-A177-3AD203B41FA5}">
                          <a16:colId xmlns:a16="http://schemas.microsoft.com/office/drawing/2014/main" val="20002"/>
                        </a:ext>
                      </a:extLst>
                    </a:gridCol>
                    <a:gridCol w="1706852">
                      <a:extLst>
                        <a:ext uri="{9D8B030D-6E8A-4147-A177-3AD203B41FA5}">
                          <a16:colId xmlns:a16="http://schemas.microsoft.com/office/drawing/2014/main" val="20003"/>
                        </a:ext>
                      </a:extLst>
                    </a:gridCol>
                    <a:gridCol w="1639432">
                      <a:extLst>
                        <a:ext uri="{9D8B030D-6E8A-4147-A177-3AD203B41FA5}">
                          <a16:colId xmlns:a16="http://schemas.microsoft.com/office/drawing/2014/main" val="20004"/>
                        </a:ext>
                      </a:extLst>
                    </a:gridCol>
                  </a:tblGrid>
                  <a:tr h="1148080">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烧杯和液体的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烧杯和剩余液体的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量筒中液体的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质量</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endParaRPr lang="en-US" alt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量筒中液体的</a:t>
                          </a:r>
                          <a:endPar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体积</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dirty="0" err="1">
                              <a:solidFill>
                                <a:srgbClr val="000000"/>
                              </a:solidFill>
                              <a:latin typeface="宋体" panose="02010600030101010101" pitchFamily="2" charset="-122"/>
                              <a:ea typeface="宋体" panose="02010600030101010101" pitchFamily="2" charset="-122"/>
                              <a:cs typeface="宋体" panose="02010600030101010101" pitchFamily="2" charset="-122"/>
                            </a:rPr>
                            <a:t>液体的密度</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cm</a:t>
                          </a:r>
                          <a:r>
                            <a:rPr lang="en-US" sz="2000" b="0" baseline="300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2955">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1</a:t>
                          </a:r>
                          <a:r>
                            <a:rPr lang="en-US" sz="2000" b="0" i="1" dirty="0">
                              <a:solidFill>
                                <a:srgbClr val="000000"/>
                              </a:solidFill>
                              <a:latin typeface="宋体" panose="02010600030101010101" pitchFamily="2" charset="-122"/>
                              <a:ea typeface="宋体" panose="02010600030101010101" pitchFamily="2" charset="-122"/>
                              <a:cs typeface="NEU-BZ-S92" charset="0"/>
                            </a:rPr>
                            <a:t>-</a:t>
                          </a: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
                          </a:r>
                          <a:r>
                            <a:rPr lang="en-US" sz="2000" b="0" baseline="-25000" dirty="0">
                              <a:solidFill>
                                <a:srgbClr val="000000"/>
                              </a:solidFill>
                              <a:latin typeface="宋体" panose="02010600030101010101" pitchFamily="2" charset="-122"/>
                              <a:ea typeface="宋体" panose="02010600030101010101" pitchFamily="2" charset="-122"/>
                              <a:cs typeface="NEU-BZ-S92" charset="0"/>
                            </a:rPr>
                            <a:t>2</a:t>
                          </a:r>
                          <a:endParaRPr lang="en-US" altLang="en-US" sz="2000" b="0" i="1" dirty="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a:t>
                          </a:r>
                          <a:endParaRPr lang="en-US" altLang="en-US" sz="2000" b="0" i="1" kern="12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endParaRPr lang="zh-CN"/>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blipFill>
                          <a:blip r:embed="rId5"/>
                          <a:stretch>
                            <a:fillRect l="-437175" t="-147287" r="-743" b="-1550"/>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测量液体的密度</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dirty="0">
                <a:solidFill>
                  <a:schemeClr val="bg1"/>
                </a:solidFill>
                <a:sym typeface="+mn-lt"/>
              </a:rPr>
              <a:t>3</a:t>
            </a:r>
          </a:p>
        </p:txBody>
      </p:sp>
      <p:sp>
        <p:nvSpPr>
          <p:cNvPr id="14" name="矩形 13"/>
          <p:cNvSpPr/>
          <p:nvPr/>
        </p:nvSpPr>
        <p:spPr>
          <a:xfrm>
            <a:off x="814705" y="1541145"/>
            <a:ext cx="10486390" cy="3784600"/>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sym typeface="+mn-ea"/>
              </a:rPr>
              <a:t>1.黏稠的液体,容易残留在容器、量筒、玻璃棒上,是常见的误差来源.</a:t>
            </a:r>
          </a:p>
          <a:p>
            <a:pPr algn="just" fontAlgn="auto">
              <a:lnSpc>
                <a:spcPct val="200000"/>
              </a:lnSpc>
            </a:pPr>
            <a:r>
              <a:rPr sz="2400" dirty="0">
                <a:latin typeface="宋体" panose="02010600030101010101" pitchFamily="2" charset="-122"/>
                <a:ea typeface="宋体" panose="02010600030101010101" pitchFamily="2" charset="-122"/>
                <a:sym typeface="+mn-ea"/>
              </a:rPr>
              <a:t>2.用“等量替代法”测体积:没有量筒时,常利用容积相同的容器或通过作标记得到与待测液体体积相等的已知液体,间接得到待测液体的体积.</a:t>
            </a:r>
          </a:p>
          <a:p>
            <a:pPr algn="just" fontAlgn="auto">
              <a:lnSpc>
                <a:spcPct val="200000"/>
              </a:lnSpc>
            </a:pPr>
            <a:r>
              <a:rPr sz="2400" dirty="0">
                <a:latin typeface="宋体" panose="02010600030101010101" pitchFamily="2" charset="-122"/>
                <a:ea typeface="宋体" panose="02010600030101010101" pitchFamily="2" charset="-122"/>
                <a:sym typeface="+mn-ea"/>
              </a:rPr>
              <a:t>3.利用弹簧测力计、已知密度的固体、细线等,通过测量重力和浮力来测量未知液体的密度.</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905" y="1350010"/>
            <a:ext cx="1066355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(2)使用前的观察和调节</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ⅰ.观察天平的</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(感量)和</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(称量);实验室中的天平的读数的单位一般是</a:t>
            </a:r>
            <a:r>
              <a:rPr sz="2400" dirty="0">
                <a:latin typeface="Times New Roman" panose="02020603050405020304" pitchFamily="18" charset="0"/>
                <a:ea typeface="宋体" panose="02010600030101010101" pitchFamily="2" charset="-122"/>
                <a:cs typeface="Times New Roman" panose="02020603050405020304" pitchFamily="18" charset="0"/>
              </a:rPr>
              <a:t>g</a:t>
            </a:r>
            <a:r>
              <a:rPr sz="240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ⅱ.将天平放在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上.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ⅲ.将游码移至称量标尺左端的</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处.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ⅳ.调节</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,“左偏</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调、右偏</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调”,使指针</a:t>
            </a:r>
            <a:r>
              <a:rPr lang="en-US" sz="2400" dirty="0">
                <a:latin typeface="宋体" panose="02010600030101010101" pitchFamily="2" charset="-122"/>
                <a:ea typeface="宋体" panose="02010600030101010101" pitchFamily="2" charset="-122"/>
                <a:cs typeface="宋体" panose="02010600030101010101" pitchFamily="2" charset="-122"/>
              </a:rPr>
              <a:t>________________</a:t>
            </a:r>
          </a:p>
          <a:p>
            <a:pPr algn="just" fontAlgn="auto">
              <a:lnSpc>
                <a:spcPct val="150000"/>
              </a:lnSpc>
            </a:pPr>
            <a:r>
              <a:rPr lang="en-US" sz="2400" dirty="0">
                <a:latin typeface="宋体" panose="02010600030101010101" pitchFamily="2" charset="-122"/>
                <a:ea typeface="宋体" panose="02010600030101010101" pitchFamily="2" charset="-122"/>
                <a:cs typeface="宋体" panose="02010600030101010101" pitchFamily="2" charset="-122"/>
              </a:rPr>
              <a:t>______________________________________________________</a:t>
            </a:r>
            <a:r>
              <a:rPr sz="2400" dirty="0">
                <a:latin typeface="宋体" panose="02010600030101010101" pitchFamily="2" charset="-122"/>
                <a:ea typeface="宋体" panose="02010600030101010101" pitchFamily="2" charset="-122"/>
                <a:cs typeface="宋体" panose="02010600030101010101" pitchFamily="2" charset="-122"/>
              </a:rPr>
              <a:t>,此时天平横梁平衡. </a:t>
            </a:r>
          </a:p>
        </p:txBody>
      </p:sp>
      <p:sp>
        <p:nvSpPr>
          <p:cNvPr id="11" name="矩形 10"/>
          <p:cNvSpPr/>
          <p:nvPr/>
        </p:nvSpPr>
        <p:spPr>
          <a:xfrm>
            <a:off x="3040341" y="1922417"/>
            <a:ext cx="110109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分度值</a:t>
            </a:r>
          </a:p>
        </p:txBody>
      </p:sp>
      <p:sp>
        <p:nvSpPr>
          <p:cNvPr id="4" name="矩形 3"/>
          <p:cNvSpPr/>
          <p:nvPr/>
        </p:nvSpPr>
        <p:spPr>
          <a:xfrm>
            <a:off x="5589270" y="1922145"/>
            <a:ext cx="183896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最大测量值</a:t>
            </a:r>
          </a:p>
        </p:txBody>
      </p:sp>
      <p:sp>
        <p:nvSpPr>
          <p:cNvPr id="5" name="矩形 4"/>
          <p:cNvSpPr/>
          <p:nvPr/>
        </p:nvSpPr>
        <p:spPr>
          <a:xfrm>
            <a:off x="3040341" y="3060635"/>
            <a:ext cx="140716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水平台面</a:t>
            </a:r>
          </a:p>
        </p:txBody>
      </p:sp>
      <p:sp>
        <p:nvSpPr>
          <p:cNvPr id="8" name="矩形 7"/>
          <p:cNvSpPr/>
          <p:nvPr/>
        </p:nvSpPr>
        <p:spPr>
          <a:xfrm>
            <a:off x="5183466" y="3591930"/>
            <a:ext cx="140716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零刻度线</a:t>
            </a:r>
          </a:p>
        </p:txBody>
      </p:sp>
      <p:sp>
        <p:nvSpPr>
          <p:cNvPr id="10" name="矩形 9"/>
          <p:cNvSpPr/>
          <p:nvPr/>
        </p:nvSpPr>
        <p:spPr>
          <a:xfrm>
            <a:off x="2059305" y="4184015"/>
            <a:ext cx="18980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平衡螺母</a:t>
            </a:r>
          </a:p>
        </p:txBody>
      </p:sp>
      <p:sp>
        <p:nvSpPr>
          <p:cNvPr id="12" name="矩形 11"/>
          <p:cNvSpPr/>
          <p:nvPr/>
        </p:nvSpPr>
        <p:spPr>
          <a:xfrm>
            <a:off x="4724996" y="418428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右</a:t>
            </a:r>
          </a:p>
        </p:txBody>
      </p:sp>
      <p:sp>
        <p:nvSpPr>
          <p:cNvPr id="13" name="矩形 12"/>
          <p:cNvSpPr/>
          <p:nvPr/>
        </p:nvSpPr>
        <p:spPr>
          <a:xfrm>
            <a:off x="6590626" y="418428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p>
        </p:txBody>
      </p:sp>
      <p:sp>
        <p:nvSpPr>
          <p:cNvPr id="14" name="矩形 13"/>
          <p:cNvSpPr/>
          <p:nvPr/>
        </p:nvSpPr>
        <p:spPr>
          <a:xfrm>
            <a:off x="8874125" y="4162088"/>
            <a:ext cx="21189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静止在分度盘</a:t>
            </a:r>
          </a:p>
        </p:txBody>
      </p:sp>
      <p:sp>
        <p:nvSpPr>
          <p:cNvPr id="15" name="矩形 14"/>
          <p:cNvSpPr/>
          <p:nvPr/>
        </p:nvSpPr>
        <p:spPr>
          <a:xfrm>
            <a:off x="850265" y="4707255"/>
            <a:ext cx="82384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sym typeface="+mn-ea"/>
              </a:rPr>
              <a:t>的中央刻度线处,或在中央刻度线左右摆动的幅度相同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4" grpId="0"/>
      <p:bldP spid="4" grpId="1"/>
      <p:bldP spid="5" grpId="0"/>
      <p:bldP spid="5" grpId="1"/>
      <p:bldP spid="8" grpId="0"/>
      <p:bldP spid="8" grpId="1"/>
      <p:bldP spid="10" grpId="0"/>
      <p:bldP spid="10" grpId="1"/>
      <p:bldP spid="12" grpId="0"/>
      <p:bldP spid="12" grpId="1"/>
      <p:bldP spid="13" grpId="0"/>
      <p:bldP spid="13" grpId="1"/>
      <p:bldP spid="14" grpId="0"/>
      <p:bldP spid="14"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12755" cy="507746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(3)天平的使用</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ⅰ.天平横梁调节平衡后,才能开始测量.</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ⅱ.将被测物体放在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盘中,砝码放在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盘中.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ⅲ.通过增减砝码和移动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,使天平横梁再次平衡.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ⅳ.</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,即为物体的质量.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(4)砝码的正确使用</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ⅰ.砝码要用</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轻拿轻放,不可弄湿或弄脏.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ⅱ.取用砝码时要根据对物体质量大小的估计,按“</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”的顺序取用;当放入最小的砝码仍使指针从左偏变为右偏时,应</a:t>
            </a:r>
            <a:r>
              <a:rPr lang="en-US" sz="2400" dirty="0">
                <a:latin typeface="宋体" panose="02010600030101010101" pitchFamily="2" charset="-122"/>
                <a:ea typeface="宋体" panose="02010600030101010101" pitchFamily="2" charset="-122"/>
                <a:cs typeface="宋体" panose="02010600030101010101" pitchFamily="2" charset="-122"/>
              </a:rPr>
              <a:t>_______________________.</a:t>
            </a:r>
            <a:endParaRPr sz="2400" dirty="0">
              <a:latin typeface="宋体" panose="02010600030101010101" pitchFamily="2" charset="-122"/>
              <a:ea typeface="宋体" panose="02010600030101010101" pitchFamily="2" charset="-122"/>
              <a:cs typeface="宋体" panose="02010600030101010101" pitchFamily="2" charset="-122"/>
            </a:endParaRPr>
          </a:p>
        </p:txBody>
      </p:sp>
      <p:sp>
        <p:nvSpPr>
          <p:cNvPr id="12" name="矩形 11"/>
          <p:cNvSpPr/>
          <p:nvPr/>
        </p:nvSpPr>
        <p:spPr>
          <a:xfrm>
            <a:off x="3765511" y="2492148"/>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p>
        </p:txBody>
      </p:sp>
      <p:sp>
        <p:nvSpPr>
          <p:cNvPr id="2" name="矩形 1"/>
          <p:cNvSpPr/>
          <p:nvPr/>
        </p:nvSpPr>
        <p:spPr>
          <a:xfrm>
            <a:off x="6934161" y="2492148"/>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右</a:t>
            </a:r>
          </a:p>
        </p:txBody>
      </p:sp>
      <p:sp>
        <p:nvSpPr>
          <p:cNvPr id="3" name="矩形 2"/>
          <p:cNvSpPr/>
          <p:nvPr/>
        </p:nvSpPr>
        <p:spPr>
          <a:xfrm>
            <a:off x="4363046" y="3082562"/>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游码</a:t>
            </a:r>
          </a:p>
        </p:txBody>
      </p:sp>
      <p:sp>
        <p:nvSpPr>
          <p:cNvPr id="4" name="矩形 3"/>
          <p:cNvSpPr/>
          <p:nvPr/>
        </p:nvSpPr>
        <p:spPr>
          <a:xfrm>
            <a:off x="1344930" y="3585197"/>
            <a:ext cx="83254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右盘中砝码的总质量加上游码在标尺上所对的刻度值</a:t>
            </a:r>
          </a:p>
        </p:txBody>
      </p:sp>
      <p:sp>
        <p:nvSpPr>
          <p:cNvPr id="5" name="矩形 4"/>
          <p:cNvSpPr/>
          <p:nvPr/>
        </p:nvSpPr>
        <p:spPr>
          <a:xfrm>
            <a:off x="2720936" y="469228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镊子</a:t>
            </a:r>
          </a:p>
        </p:txBody>
      </p:sp>
      <p:sp>
        <p:nvSpPr>
          <p:cNvPr id="8" name="矩形 7"/>
          <p:cNvSpPr/>
          <p:nvPr/>
        </p:nvSpPr>
        <p:spPr>
          <a:xfrm>
            <a:off x="7757795" y="5256530"/>
            <a:ext cx="141986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先大后小</a:t>
            </a:r>
          </a:p>
        </p:txBody>
      </p:sp>
      <p:sp>
        <p:nvSpPr>
          <p:cNvPr id="10" name="矩形 9"/>
          <p:cNvSpPr/>
          <p:nvPr/>
        </p:nvSpPr>
        <p:spPr>
          <a:xfrm>
            <a:off x="7423150" y="5767070"/>
            <a:ext cx="353060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取下最小砝码,调节游码</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p:bldP spid="2" grpId="1"/>
      <p:bldP spid="3" grpId="0"/>
      <p:bldP spid="3" grpId="1"/>
      <p:bldP spid="4" grpId="0"/>
      <p:bldP spid="4" grpId="1"/>
      <p:bldP spid="5" grpId="0"/>
      <p:bldP spid="5" grpId="1"/>
      <p:bldP spid="8" grpId="0"/>
      <p:bldP spid="8"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25455" cy="507746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(5)测液体质量的方法</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方法一:</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ⅰ.先测量空烧杯的质量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cs typeface="宋体" panose="02010600030101010101" pitchFamily="2" charset="-122"/>
              </a:rPr>
              <a:t>1</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ⅱ.将液体倒入烧杯中,测出液体和烧杯的总质量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cs typeface="宋体" panose="02010600030101010101" pitchFamily="2" charset="-122"/>
              </a:rPr>
              <a:t>2</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ⅲ.烧杯中液体的质量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方法二:</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ⅰ.将液体倒入空烧杯中,测出烧杯与液体的总质量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cs typeface="宋体" panose="02010600030101010101" pitchFamily="2" charset="-122"/>
              </a:rPr>
              <a:t>1</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ⅱ.将烧杯中的一部分液体倒入其他容器中,测量烧杯和剩余液体的质量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baseline="-25000" dirty="0">
                <a:latin typeface="宋体" panose="02010600030101010101" pitchFamily="2" charset="-122"/>
                <a:ea typeface="宋体" panose="02010600030101010101" pitchFamily="2" charset="-122"/>
                <a:cs typeface="宋体" panose="02010600030101010101" pitchFamily="2" charset="-122"/>
              </a:rPr>
              <a:t>2</a:t>
            </a:r>
            <a:r>
              <a:rPr sz="2400" dirty="0">
                <a:latin typeface="宋体" panose="02010600030101010101" pitchFamily="2" charset="-122"/>
                <a:ea typeface="宋体" panose="02010600030101010101" pitchFamily="2" charset="-122"/>
                <a:cs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ⅲ.倒出的液体的质量</a:t>
            </a:r>
            <a:r>
              <a:rPr sz="2400" i="1" dirty="0">
                <a:latin typeface="Times New Roman" panose="02020603050405020304" pitchFamily="18" charset="0"/>
                <a:ea typeface="宋体" panose="02010600030101010101" pitchFamily="2" charset="-122"/>
                <a:cs typeface="Times New Roman" panose="02020603050405020304" pitchFamily="18" charset="0"/>
              </a:rPr>
              <a:t>m</a:t>
            </a:r>
            <a:r>
              <a:rPr sz="2400" dirty="0">
                <a:latin typeface="宋体" panose="02010600030101010101" pitchFamily="2" charset="-122"/>
                <a:ea typeface="宋体" panose="02010600030101010101" pitchFamily="2" charset="-122"/>
                <a:cs typeface="宋体" panose="02010600030101010101" pitchFamily="2" charset="-122"/>
              </a:rPr>
              <a:t>=</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p:txBody>
      </p:sp>
      <p:sp>
        <p:nvSpPr>
          <p:cNvPr id="5" name="矩形 4"/>
          <p:cNvSpPr/>
          <p:nvPr/>
        </p:nvSpPr>
        <p:spPr>
          <a:xfrm>
            <a:off x="4224020" y="3592373"/>
            <a:ext cx="984885" cy="460375"/>
          </a:xfrm>
          <a:prstGeom prst="rect">
            <a:avLst/>
          </a:prstGeom>
        </p:spPr>
        <p:txBody>
          <a:bodyPr wrap="square">
            <a:spAutoFit/>
          </a:bodyPr>
          <a:lstStyle/>
          <a:p>
            <a:pPr algn="l"/>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p>
        </p:txBody>
      </p:sp>
      <p:sp>
        <p:nvSpPr>
          <p:cNvPr id="2" name="矩形 1"/>
          <p:cNvSpPr/>
          <p:nvPr/>
        </p:nvSpPr>
        <p:spPr>
          <a:xfrm>
            <a:off x="4224020" y="5796561"/>
            <a:ext cx="1468120" cy="460375"/>
          </a:xfrm>
          <a:prstGeom prst="rect">
            <a:avLst/>
          </a:prstGeom>
        </p:spPr>
        <p:txBody>
          <a:bodyPr wrap="square">
            <a:spAutoFit/>
          </a:bodyPr>
          <a:lstStyle/>
          <a:p>
            <a:pPr algn="l"/>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质量和体积的测量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2635" y="1337310"/>
            <a:ext cx="10688955" cy="230695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(6)注意事项</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ⅰ.被测物体的质量不能超过天平的</a:t>
            </a:r>
            <a:r>
              <a:rPr sz="2400" u="sng" dirty="0">
                <a:latin typeface="宋体" panose="02010600030101010101" pitchFamily="2" charset="-122"/>
                <a:ea typeface="宋体" panose="02010600030101010101" pitchFamily="2" charset="-122"/>
                <a:cs typeface="宋体" panose="02010600030101010101" pitchFamily="2" charset="-122"/>
              </a:rPr>
              <a:t>　　　　　　</a:t>
            </a:r>
            <a:r>
              <a:rPr sz="2400" dirty="0">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ⅱ.潮湿的物品和化学药品不能直接放在天平的托盘中.</a:t>
            </a:r>
          </a:p>
          <a:p>
            <a:pPr algn="just" fontAlgn="auto">
              <a:lnSpc>
                <a:spcPct val="150000"/>
              </a:lnSpc>
            </a:pPr>
            <a:r>
              <a:rPr sz="2400" dirty="0">
                <a:latin typeface="宋体" panose="02010600030101010101" pitchFamily="2" charset="-122"/>
                <a:ea typeface="宋体" panose="02010600030101010101" pitchFamily="2" charset="-122"/>
                <a:cs typeface="宋体" panose="02010600030101010101" pitchFamily="2" charset="-122"/>
              </a:rPr>
              <a:t>ⅲ.若使用中移动了天平的位置,要重新调节天平横梁平衡.</a:t>
            </a:r>
          </a:p>
        </p:txBody>
      </p:sp>
      <p:sp>
        <p:nvSpPr>
          <p:cNvPr id="5" name="矩形 4"/>
          <p:cNvSpPr/>
          <p:nvPr/>
        </p:nvSpPr>
        <p:spPr>
          <a:xfrm>
            <a:off x="5637530" y="1891030"/>
            <a:ext cx="19062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最大测量值</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2fce4f2-4a87-4aa6-98cb-ab772b7d0895}"/>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602a552-38d3-4ae7-ac34-43ac1d6e1d8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43f295e9-841d-4bba-82b6-3834b188d0d9}"/>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69</TotalTime>
  <Words>2694</Words>
  <Application>Microsoft Office PowerPoint</Application>
  <PresentationFormat>自定义</PresentationFormat>
  <Paragraphs>536</Paragraphs>
  <Slides>57</Slides>
  <Notes>0</Notes>
  <HiddenSlides>0</HiddenSlides>
  <MMClips>0</MMClips>
  <ScaleCrop>false</ScaleCrop>
  <HeadingPairs>
    <vt:vector size="4" baseType="variant">
      <vt:variant>
        <vt:lpstr>主题</vt:lpstr>
      </vt:variant>
      <vt:variant>
        <vt:i4>1</vt:i4>
      </vt:variant>
      <vt:variant>
        <vt:lpstr>幻灯片标题</vt:lpstr>
      </vt:variant>
      <vt:variant>
        <vt:i4>57</vt:i4>
      </vt:variant>
    </vt:vector>
  </HeadingPairs>
  <TitlesOfParts>
    <vt:vector size="5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2052-11.1.0.10116</vt:lpwstr>
  </property>
</Properties>
</file>