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notesMasterIdLst>
    <p:notesMasterId r:id="rId27"/>
  </p:notesMasterIdLst>
  <p:handoutMasterIdLst>
    <p:handoutMasterId r:id="rId28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1" r:id="rId21"/>
    <p:sldId id="272" r:id="rId22"/>
    <p:sldId id="275" r:id="rId23"/>
    <p:sldId id="276" r:id="rId24"/>
    <p:sldId id="277" r:id="rId25"/>
    <p:sldId id="281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680970" y="3877310"/>
            <a:ext cx="7108825" cy="1304171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r>
              <a:rPr lang="en-US" altLang="zh-CN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0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液体压强的特点和计算公式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0" y="2106930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9.2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液体的压强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99361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99795" y="1781810"/>
            <a:ext cx="715454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实验：探究液体压强究竟与哪些因素有关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液体压强的特点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470" y="2546985"/>
            <a:ext cx="5685790" cy="320230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99795" y="2705100"/>
            <a:ext cx="4608195" cy="304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：保持探头在水中的深度不变，改变探头的方向；</a:t>
            </a:r>
          </a:p>
          <a:p>
            <a:pPr>
              <a:lnSpc>
                <a:spcPct val="16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：改变探头在水中的深度；</a:t>
            </a:r>
          </a:p>
          <a:p>
            <a:pPr>
              <a:lnSpc>
                <a:spcPct val="16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：在同一深度下，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换用不同液体。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054340" y="1781810"/>
            <a:ext cx="2350770" cy="521970"/>
          </a:xfrm>
          <a:prstGeom prst="rect">
            <a:avLst/>
          </a:prstGeom>
          <a:noFill/>
          <a:ln>
            <a:solidFill>
              <a:srgbClr val="036EB8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控制变量法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99361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99795" y="1781810"/>
            <a:ext cx="884301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实验：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探究液体压强究竟与哪些因素有关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实验9-3研究液体内部的压强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4295" y="2454275"/>
            <a:ext cx="6984365" cy="390652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液体压强的特点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/>
          <p:nvPr/>
        </p:nvPicPr>
        <p:blipFill>
          <a:blip r:embed="rId3">
            <a:alphaModFix amt="90000"/>
            <a:lum contrast="6000"/>
          </a:blip>
          <a:srcRect l="2162" t="20574" b="926"/>
          <a:stretch>
            <a:fillRect/>
          </a:stretch>
        </p:blipFill>
        <p:spPr>
          <a:xfrm>
            <a:off x="-635" y="589915"/>
            <a:ext cx="12190095" cy="6268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334900" y="199361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9795" y="2834640"/>
            <a:ext cx="9725660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n>
                  <a:solidFill>
                    <a:srgbClr val="FB9E13"/>
                  </a:solidFill>
                </a:ln>
                <a:solidFill>
                  <a:schemeClr val="tx1"/>
                </a:solidFill>
              </a:rPr>
              <a:t>结论：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ln>
                  <a:solidFill>
                    <a:srgbClr val="FB9E13"/>
                  </a:solidFill>
                </a:ln>
                <a:solidFill>
                  <a:schemeClr val="tx1"/>
                </a:solidFill>
              </a:rPr>
              <a:t>1.</a:t>
            </a:r>
            <a:r>
              <a:rPr lang="zh-CN" altLang="en-US" sz="3200" b="1">
                <a:ln>
                  <a:solidFill>
                    <a:srgbClr val="FB9E13"/>
                  </a:solidFill>
                </a:ln>
                <a:solidFill>
                  <a:schemeClr val="tx1"/>
                </a:solidFill>
              </a:rPr>
              <a:t>在液体内部的同一深度，向各个方向的压强相等；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ln>
                  <a:solidFill>
                    <a:srgbClr val="FB9E13"/>
                  </a:solidFill>
                </a:ln>
                <a:solidFill>
                  <a:schemeClr val="tx1"/>
                </a:solidFill>
              </a:rPr>
              <a:t>2.</a:t>
            </a:r>
            <a:r>
              <a:rPr lang="zh-CN" altLang="en-US" sz="3200" b="1">
                <a:ln>
                  <a:solidFill>
                    <a:srgbClr val="FB9E13"/>
                  </a:solidFill>
                </a:ln>
                <a:solidFill>
                  <a:schemeClr val="tx1"/>
                </a:solidFill>
              </a:rPr>
              <a:t>同种液体，深度越深，压强越大；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ln>
                  <a:solidFill>
                    <a:srgbClr val="FB9E13"/>
                  </a:solidFill>
                </a:ln>
                <a:solidFill>
                  <a:schemeClr val="tx1"/>
                </a:solidFill>
              </a:rPr>
              <a:t>3.</a:t>
            </a:r>
            <a:r>
              <a:rPr lang="zh-CN" altLang="en-US" sz="3200" b="1">
                <a:ln>
                  <a:solidFill>
                    <a:srgbClr val="FB9E13"/>
                  </a:solidFill>
                </a:ln>
                <a:solidFill>
                  <a:schemeClr val="tx1"/>
                </a:solidFill>
              </a:rPr>
              <a:t>深度相同，液体密度越大，压强越大。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8148955" y="645160"/>
            <a:ext cx="3648075" cy="2907665"/>
            <a:chOff x="10727" y="657"/>
            <a:chExt cx="6177" cy="4579"/>
          </a:xfrm>
        </p:grpSpPr>
        <p:grpSp>
          <p:nvGrpSpPr>
            <p:cNvPr id="68" name="图形 66"/>
            <p:cNvGrpSpPr/>
            <p:nvPr/>
          </p:nvGrpSpPr>
          <p:grpSpPr>
            <a:xfrm rot="21300000" flipH="1">
              <a:off x="10727" y="657"/>
              <a:ext cx="6177" cy="4579"/>
              <a:chOff x="4395787" y="2124075"/>
              <a:chExt cx="3400425" cy="2609850"/>
            </a:xfrm>
          </p:grpSpPr>
          <p:sp>
            <p:nvSpPr>
              <p:cNvPr id="69" name="任意多边形: 形状 68"/>
              <p:cNvSpPr/>
              <p:nvPr/>
            </p:nvSpPr>
            <p:spPr>
              <a:xfrm rot="-3378501">
                <a:off x="7176767" y="4082745"/>
                <a:ext cx="419082" cy="339075"/>
              </a:xfrm>
              <a:custGeom>
                <a:avLst/>
                <a:gdLst>
                  <a:gd name="connsiteX0" fmla="*/ 419082 w 419082"/>
                  <a:gd name="connsiteY0" fmla="*/ 169538 h 339075"/>
                  <a:gd name="connsiteX1" fmla="*/ 209541 w 419082"/>
                  <a:gd name="connsiteY1" fmla="*/ 339076 h 339075"/>
                  <a:gd name="connsiteX2" fmla="*/ 0 w 419082"/>
                  <a:gd name="connsiteY2" fmla="*/ 169538 h 339075"/>
                  <a:gd name="connsiteX3" fmla="*/ 209541 w 419082"/>
                  <a:gd name="connsiteY3" fmla="*/ 0 h 339075"/>
                  <a:gd name="connsiteX4" fmla="*/ 419082 w 419082"/>
                  <a:gd name="connsiteY4" fmla="*/ 169538 h 33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082" h="339075">
                    <a:moveTo>
                      <a:pt x="419082" y="169538"/>
                    </a:moveTo>
                    <a:cubicBezTo>
                      <a:pt x="419082" y="263171"/>
                      <a:pt x="325268" y="339076"/>
                      <a:pt x="209541" y="339076"/>
                    </a:cubicBezTo>
                    <a:cubicBezTo>
                      <a:pt x="93815" y="339076"/>
                      <a:pt x="0" y="263171"/>
                      <a:pt x="0" y="169538"/>
                    </a:cubicBezTo>
                    <a:cubicBezTo>
                      <a:pt x="0" y="75905"/>
                      <a:pt x="93815" y="0"/>
                      <a:pt x="209541" y="0"/>
                    </a:cubicBezTo>
                    <a:cubicBezTo>
                      <a:pt x="325268" y="0"/>
                      <a:pt x="419082" y="75905"/>
                      <a:pt x="419082" y="169538"/>
                    </a:cubicBezTo>
                    <a:close/>
                  </a:path>
                </a:pathLst>
              </a:custGeom>
              <a:noFill/>
              <a:ln w="28574" cap="flat">
                <a:solidFill>
                  <a:srgbClr val="FF8373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 rot="-686956">
                <a:off x="7175143" y="4085497"/>
                <a:ext cx="419099" cy="339089"/>
              </a:xfrm>
              <a:custGeom>
                <a:avLst/>
                <a:gdLst>
                  <a:gd name="connsiteX0" fmla="*/ 419100 w 419099"/>
                  <a:gd name="connsiteY0" fmla="*/ 169545 h 339089"/>
                  <a:gd name="connsiteX1" fmla="*/ 209550 w 419099"/>
                  <a:gd name="connsiteY1" fmla="*/ 339090 h 339089"/>
                  <a:gd name="connsiteX2" fmla="*/ 0 w 419099"/>
                  <a:gd name="connsiteY2" fmla="*/ 169545 h 339089"/>
                  <a:gd name="connsiteX3" fmla="*/ 209550 w 419099"/>
                  <a:gd name="connsiteY3" fmla="*/ 0 h 339089"/>
                  <a:gd name="connsiteX4" fmla="*/ 419100 w 419099"/>
                  <a:gd name="connsiteY4" fmla="*/ 169545 h 33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099" h="339089">
                    <a:moveTo>
                      <a:pt x="419100" y="169545"/>
                    </a:moveTo>
                    <a:cubicBezTo>
                      <a:pt x="419100" y="263182"/>
                      <a:pt x="325281" y="339090"/>
                      <a:pt x="209550" y="339090"/>
                    </a:cubicBezTo>
                    <a:cubicBezTo>
                      <a:pt x="93818" y="339090"/>
                      <a:pt x="0" y="263182"/>
                      <a:pt x="0" y="169545"/>
                    </a:cubicBezTo>
                    <a:cubicBezTo>
                      <a:pt x="0" y="75908"/>
                      <a:pt x="93818" y="0"/>
                      <a:pt x="209550" y="0"/>
                    </a:cubicBezTo>
                    <a:cubicBezTo>
                      <a:pt x="325281" y="0"/>
                      <a:pt x="419100" y="75908"/>
                      <a:pt x="419100" y="169545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 rot="-3599956">
                <a:off x="7512571" y="4500557"/>
                <a:ext cx="192400" cy="236214"/>
              </a:xfrm>
              <a:custGeom>
                <a:avLst/>
                <a:gdLst>
                  <a:gd name="connsiteX0" fmla="*/ 192401 w 192400"/>
                  <a:gd name="connsiteY0" fmla="*/ 118107 h 236214"/>
                  <a:gd name="connsiteX1" fmla="*/ 96200 w 192400"/>
                  <a:gd name="connsiteY1" fmla="*/ 236215 h 236214"/>
                  <a:gd name="connsiteX2" fmla="*/ 0 w 192400"/>
                  <a:gd name="connsiteY2" fmla="*/ 118107 h 236214"/>
                  <a:gd name="connsiteX3" fmla="*/ 96200 w 192400"/>
                  <a:gd name="connsiteY3" fmla="*/ 0 h 236214"/>
                  <a:gd name="connsiteX4" fmla="*/ 192401 w 192400"/>
                  <a:gd name="connsiteY4" fmla="*/ 118107 h 236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400" h="236214">
                    <a:moveTo>
                      <a:pt x="192401" y="118107"/>
                    </a:moveTo>
                    <a:cubicBezTo>
                      <a:pt x="192401" y="183336"/>
                      <a:pt x="149330" y="236215"/>
                      <a:pt x="96200" y="236215"/>
                    </a:cubicBezTo>
                    <a:cubicBezTo>
                      <a:pt x="43070" y="236215"/>
                      <a:pt x="0" y="183336"/>
                      <a:pt x="0" y="118107"/>
                    </a:cubicBezTo>
                    <a:cubicBezTo>
                      <a:pt x="0" y="52878"/>
                      <a:pt x="43070" y="0"/>
                      <a:pt x="96200" y="0"/>
                    </a:cubicBezTo>
                    <a:cubicBezTo>
                      <a:pt x="149330" y="0"/>
                      <a:pt x="192401" y="52878"/>
                      <a:pt x="192401" y="118107"/>
                    </a:cubicBezTo>
                    <a:close/>
                  </a:path>
                </a:pathLst>
              </a:custGeom>
              <a:noFill/>
              <a:ln w="28574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 rot="-1481034">
                <a:off x="7502659" y="4546150"/>
                <a:ext cx="211449" cy="171445"/>
              </a:xfrm>
              <a:custGeom>
                <a:avLst/>
                <a:gdLst>
                  <a:gd name="connsiteX0" fmla="*/ 211449 w 211449"/>
                  <a:gd name="connsiteY0" fmla="*/ 85722 h 171445"/>
                  <a:gd name="connsiteX1" fmla="*/ 105724 w 211449"/>
                  <a:gd name="connsiteY1" fmla="*/ 171445 h 171445"/>
                  <a:gd name="connsiteX2" fmla="*/ 0 w 211449"/>
                  <a:gd name="connsiteY2" fmla="*/ 85722 h 171445"/>
                  <a:gd name="connsiteX3" fmla="*/ 105724 w 211449"/>
                  <a:gd name="connsiteY3" fmla="*/ 0 h 171445"/>
                  <a:gd name="connsiteX4" fmla="*/ 211449 w 211449"/>
                  <a:gd name="connsiteY4" fmla="*/ 85722 h 171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49" h="171445">
                    <a:moveTo>
                      <a:pt x="211449" y="85722"/>
                    </a:moveTo>
                    <a:cubicBezTo>
                      <a:pt x="211449" y="133066"/>
                      <a:pt x="164115" y="171445"/>
                      <a:pt x="105724" y="171445"/>
                    </a:cubicBezTo>
                    <a:cubicBezTo>
                      <a:pt x="47334" y="171445"/>
                      <a:pt x="0" y="133066"/>
                      <a:pt x="0" y="85722"/>
                    </a:cubicBezTo>
                    <a:cubicBezTo>
                      <a:pt x="0" y="38379"/>
                      <a:pt x="47334" y="0"/>
                      <a:pt x="105724" y="0"/>
                    </a:cubicBezTo>
                    <a:cubicBezTo>
                      <a:pt x="164115" y="0"/>
                      <a:pt x="211449" y="38379"/>
                      <a:pt x="211449" y="85722"/>
                    </a:cubicBezTo>
                    <a:close/>
                  </a:path>
                </a:pathLst>
              </a:custGeom>
              <a:noFill/>
              <a:ln w="28574" cap="flat">
                <a:solidFill>
                  <a:srgbClr val="FF8373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4448084" y="2137989"/>
                <a:ext cx="3300106" cy="2353782"/>
              </a:xfrm>
              <a:custGeom>
                <a:avLst/>
                <a:gdLst>
                  <a:gd name="connsiteX0" fmla="*/ 2708047 w 3300106"/>
                  <a:gd name="connsiteY0" fmla="*/ 382325 h 2353782"/>
                  <a:gd name="connsiteX1" fmla="*/ 2137500 w 3300106"/>
                  <a:gd name="connsiteY1" fmla="*/ 13708 h 2353782"/>
                  <a:gd name="connsiteX2" fmla="*/ 1387882 w 3300106"/>
                  <a:gd name="connsiteY2" fmla="*/ 197540 h 2353782"/>
                  <a:gd name="connsiteX3" fmla="*/ 709702 w 3300106"/>
                  <a:gd name="connsiteY3" fmla="*/ 326128 h 2353782"/>
                  <a:gd name="connsiteX4" fmla="*/ 397282 w 3300106"/>
                  <a:gd name="connsiteY4" fmla="*/ 806188 h 2353782"/>
                  <a:gd name="connsiteX5" fmla="*/ 48667 w 3300106"/>
                  <a:gd name="connsiteY5" fmla="*/ 1686298 h 2353782"/>
                  <a:gd name="connsiteX6" fmla="*/ 807810 w 3300106"/>
                  <a:gd name="connsiteY6" fmla="*/ 2052058 h 2353782"/>
                  <a:gd name="connsiteX7" fmla="*/ 1036410 w 3300106"/>
                  <a:gd name="connsiteY7" fmla="*/ 2164453 h 2353782"/>
                  <a:gd name="connsiteX8" fmla="*/ 1882230 w 3300106"/>
                  <a:gd name="connsiteY8" fmla="*/ 2320663 h 2353782"/>
                  <a:gd name="connsiteX9" fmla="*/ 2431822 w 3300106"/>
                  <a:gd name="connsiteY9" fmla="*/ 1968238 h 2353782"/>
                  <a:gd name="connsiteX10" fmla="*/ 2503260 w 3300106"/>
                  <a:gd name="connsiteY10" fmla="*/ 1966333 h 2353782"/>
                  <a:gd name="connsiteX11" fmla="*/ 2764245 w 3300106"/>
                  <a:gd name="connsiteY11" fmla="*/ 1748210 h 2353782"/>
                  <a:gd name="connsiteX12" fmla="*/ 3298597 w 3300106"/>
                  <a:gd name="connsiteY12" fmla="*/ 1139563 h 2353782"/>
                  <a:gd name="connsiteX13" fmla="*/ 2708047 w 3300106"/>
                  <a:gd name="connsiteY13" fmla="*/ 382325 h 2353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00106" h="2353782">
                    <a:moveTo>
                      <a:pt x="2708047" y="382325"/>
                    </a:moveTo>
                    <a:cubicBezTo>
                      <a:pt x="2708047" y="382325"/>
                      <a:pt x="2502308" y="72763"/>
                      <a:pt x="2137500" y="13708"/>
                    </a:cubicBezTo>
                    <a:cubicBezTo>
                      <a:pt x="1673632" y="-61540"/>
                      <a:pt x="1387882" y="197540"/>
                      <a:pt x="1387882" y="197540"/>
                    </a:cubicBezTo>
                    <a:cubicBezTo>
                      <a:pt x="1387882" y="197540"/>
                      <a:pt x="1036410" y="117530"/>
                      <a:pt x="709702" y="326128"/>
                    </a:cubicBezTo>
                    <a:cubicBezTo>
                      <a:pt x="416332" y="513770"/>
                      <a:pt x="397282" y="806188"/>
                      <a:pt x="397282" y="806188"/>
                    </a:cubicBezTo>
                    <a:cubicBezTo>
                      <a:pt x="397282" y="806188"/>
                      <a:pt x="-165645" y="1038598"/>
                      <a:pt x="48667" y="1686298"/>
                    </a:cubicBezTo>
                    <a:cubicBezTo>
                      <a:pt x="172492" y="2061583"/>
                      <a:pt x="588735" y="2079680"/>
                      <a:pt x="807810" y="2052058"/>
                    </a:cubicBezTo>
                    <a:cubicBezTo>
                      <a:pt x="787807" y="2122543"/>
                      <a:pt x="864960" y="2190170"/>
                      <a:pt x="1036410" y="2164453"/>
                    </a:cubicBezTo>
                    <a:cubicBezTo>
                      <a:pt x="1156425" y="2269228"/>
                      <a:pt x="1430745" y="2421628"/>
                      <a:pt x="1882230" y="2320663"/>
                    </a:cubicBezTo>
                    <a:cubicBezTo>
                      <a:pt x="2200365" y="2249225"/>
                      <a:pt x="2356575" y="2091110"/>
                      <a:pt x="2431822" y="1968238"/>
                    </a:cubicBezTo>
                    <a:cubicBezTo>
                      <a:pt x="2455635" y="1970143"/>
                      <a:pt x="2479447" y="1969190"/>
                      <a:pt x="2503260" y="1966333"/>
                    </a:cubicBezTo>
                    <a:cubicBezTo>
                      <a:pt x="2628037" y="1948235"/>
                      <a:pt x="2725192" y="1861558"/>
                      <a:pt x="2764245" y="1748210"/>
                    </a:cubicBezTo>
                    <a:cubicBezTo>
                      <a:pt x="2988083" y="1677725"/>
                      <a:pt x="3276690" y="1514848"/>
                      <a:pt x="3298597" y="1139563"/>
                    </a:cubicBezTo>
                    <a:cubicBezTo>
                      <a:pt x="3334792" y="479480"/>
                      <a:pt x="2708047" y="382325"/>
                      <a:pt x="2708047" y="382325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F8373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4410533" y="2173719"/>
                <a:ext cx="3374238" cy="2302785"/>
              </a:xfrm>
              <a:custGeom>
                <a:avLst/>
                <a:gdLst>
                  <a:gd name="connsiteX0" fmla="*/ 2837992 w 3374238"/>
                  <a:gd name="connsiteY0" fmla="*/ 446608 h 2302785"/>
                  <a:gd name="connsiteX1" fmla="*/ 2296019 w 3374238"/>
                  <a:gd name="connsiteY1" fmla="*/ 32271 h 2302785"/>
                  <a:gd name="connsiteX2" fmla="*/ 1521637 w 3374238"/>
                  <a:gd name="connsiteY2" fmla="*/ 147523 h 2302785"/>
                  <a:gd name="connsiteX3" fmla="*/ 824406 w 3374238"/>
                  <a:gd name="connsiteY3" fmla="*/ 213246 h 2302785"/>
                  <a:gd name="connsiteX4" fmla="*/ 464361 w 3374238"/>
                  <a:gd name="connsiteY4" fmla="*/ 659968 h 2302785"/>
                  <a:gd name="connsiteX5" fmla="*/ 30021 w 3374238"/>
                  <a:gd name="connsiteY5" fmla="*/ 1499121 h 2302785"/>
                  <a:gd name="connsiteX6" fmla="*/ 767256 w 3374238"/>
                  <a:gd name="connsiteY6" fmla="*/ 1986801 h 2302785"/>
                  <a:gd name="connsiteX7" fmla="*/ 978712 w 3374238"/>
                  <a:gd name="connsiteY7" fmla="*/ 2083956 h 2302785"/>
                  <a:gd name="connsiteX8" fmla="*/ 1006334 w 3374238"/>
                  <a:gd name="connsiteY8" fmla="*/ 2081098 h 2302785"/>
                  <a:gd name="connsiteX9" fmla="*/ 1823579 w 3374238"/>
                  <a:gd name="connsiteY9" fmla="*/ 2289696 h 2302785"/>
                  <a:gd name="connsiteX10" fmla="*/ 2411272 w 3374238"/>
                  <a:gd name="connsiteY10" fmla="*/ 1989658 h 2302785"/>
                  <a:gd name="connsiteX11" fmla="*/ 2483661 w 3374238"/>
                  <a:gd name="connsiteY11" fmla="*/ 1993468 h 2302785"/>
                  <a:gd name="connsiteX12" fmla="*/ 2767507 w 3374238"/>
                  <a:gd name="connsiteY12" fmla="*/ 1801063 h 2302785"/>
                  <a:gd name="connsiteX13" fmla="*/ 3363772 w 3374238"/>
                  <a:gd name="connsiteY13" fmla="*/ 1246708 h 2302785"/>
                  <a:gd name="connsiteX14" fmla="*/ 2837992 w 3374238"/>
                  <a:gd name="connsiteY14" fmla="*/ 446608 h 2302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4238" h="2302785">
                    <a:moveTo>
                      <a:pt x="2837992" y="446608"/>
                    </a:moveTo>
                    <a:cubicBezTo>
                      <a:pt x="2837992" y="446608"/>
                      <a:pt x="2658922" y="122758"/>
                      <a:pt x="2296019" y="32271"/>
                    </a:cubicBezTo>
                    <a:cubicBezTo>
                      <a:pt x="1835009" y="-82982"/>
                      <a:pt x="1521637" y="147523"/>
                      <a:pt x="1521637" y="147523"/>
                    </a:cubicBezTo>
                    <a:cubicBezTo>
                      <a:pt x="1521637" y="147523"/>
                      <a:pt x="1173974" y="37033"/>
                      <a:pt x="824406" y="213246"/>
                    </a:cubicBezTo>
                    <a:cubicBezTo>
                      <a:pt x="510081" y="372313"/>
                      <a:pt x="464361" y="659968"/>
                      <a:pt x="464361" y="659968"/>
                    </a:cubicBezTo>
                    <a:cubicBezTo>
                      <a:pt x="464361" y="659968"/>
                      <a:pt x="-139524" y="842848"/>
                      <a:pt x="30021" y="1499121"/>
                    </a:cubicBezTo>
                    <a:cubicBezTo>
                      <a:pt x="144321" y="1943938"/>
                      <a:pt x="542466" y="1995373"/>
                      <a:pt x="767256" y="1986801"/>
                    </a:cubicBezTo>
                    <a:cubicBezTo>
                      <a:pt x="815834" y="2049666"/>
                      <a:pt x="892987" y="2088718"/>
                      <a:pt x="978712" y="2083956"/>
                    </a:cubicBezTo>
                    <a:cubicBezTo>
                      <a:pt x="988237" y="2083003"/>
                      <a:pt x="997762" y="2082051"/>
                      <a:pt x="1006334" y="2081098"/>
                    </a:cubicBezTo>
                    <a:cubicBezTo>
                      <a:pt x="1117777" y="2195398"/>
                      <a:pt x="1357807" y="2348751"/>
                      <a:pt x="1823579" y="2289696"/>
                    </a:cubicBezTo>
                    <a:cubicBezTo>
                      <a:pt x="2151239" y="2247786"/>
                      <a:pt x="2323642" y="2104911"/>
                      <a:pt x="2411272" y="1989658"/>
                    </a:cubicBezTo>
                    <a:cubicBezTo>
                      <a:pt x="2435084" y="1993468"/>
                      <a:pt x="2458897" y="1995373"/>
                      <a:pt x="2483661" y="1993468"/>
                    </a:cubicBezTo>
                    <a:cubicBezTo>
                      <a:pt x="2611297" y="1986801"/>
                      <a:pt x="2717977" y="1909648"/>
                      <a:pt x="2767507" y="1801063"/>
                    </a:cubicBezTo>
                    <a:cubicBezTo>
                      <a:pt x="3000869" y="1751533"/>
                      <a:pt x="3307574" y="1616278"/>
                      <a:pt x="3363772" y="1246708"/>
                    </a:cubicBezTo>
                    <a:cubicBezTo>
                      <a:pt x="3461879" y="598056"/>
                      <a:pt x="2837992" y="446608"/>
                      <a:pt x="2837992" y="446608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FF42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433334" y="2153201"/>
                <a:ext cx="3315630" cy="2307072"/>
              </a:xfrm>
              <a:custGeom>
                <a:avLst/>
                <a:gdLst>
                  <a:gd name="connsiteX0" fmla="*/ 2756135 w 3315630"/>
                  <a:gd name="connsiteY0" fmla="*/ 408071 h 2307072"/>
                  <a:gd name="connsiteX1" fmla="*/ 2203685 w 3315630"/>
                  <a:gd name="connsiteY1" fmla="*/ 21356 h 2307072"/>
                  <a:gd name="connsiteX2" fmla="*/ 1446447 w 3315630"/>
                  <a:gd name="connsiteY2" fmla="*/ 170899 h 2307072"/>
                  <a:gd name="connsiteX3" fmla="*/ 762552 w 3315630"/>
                  <a:gd name="connsiteY3" fmla="*/ 268054 h 2307072"/>
                  <a:gd name="connsiteX4" fmla="*/ 429177 w 3315630"/>
                  <a:gd name="connsiteY4" fmla="*/ 728111 h 2307072"/>
                  <a:gd name="connsiteX5" fmla="*/ 40557 w 3315630"/>
                  <a:gd name="connsiteY5" fmla="*/ 1580599 h 2307072"/>
                  <a:gd name="connsiteX6" fmla="*/ 789222 w 3315630"/>
                  <a:gd name="connsiteY6" fmla="*/ 2031131 h 2307072"/>
                  <a:gd name="connsiteX7" fmla="*/ 1001630 w 3315630"/>
                  <a:gd name="connsiteY7" fmla="*/ 2117809 h 2307072"/>
                  <a:gd name="connsiteX8" fmla="*/ 1028300 w 3315630"/>
                  <a:gd name="connsiteY8" fmla="*/ 2113999 h 2307072"/>
                  <a:gd name="connsiteX9" fmla="*/ 1842687 w 3315630"/>
                  <a:gd name="connsiteY9" fmla="*/ 2283544 h 2307072"/>
                  <a:gd name="connsiteX10" fmla="*/ 2407520 w 3315630"/>
                  <a:gd name="connsiteY10" fmla="*/ 1959694 h 2307072"/>
                  <a:gd name="connsiteX11" fmla="*/ 2478958 w 3315630"/>
                  <a:gd name="connsiteY11" fmla="*/ 1960646 h 2307072"/>
                  <a:gd name="connsiteX12" fmla="*/ 2749468 w 3315630"/>
                  <a:gd name="connsiteY12" fmla="*/ 1756811 h 2307072"/>
                  <a:gd name="connsiteX13" fmla="*/ 3310490 w 3315630"/>
                  <a:gd name="connsiteY13" fmla="*/ 1180549 h 2307072"/>
                  <a:gd name="connsiteX14" fmla="*/ 2756135 w 3315630"/>
                  <a:gd name="connsiteY14" fmla="*/ 408071 h 230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15630" h="2307072">
                    <a:moveTo>
                      <a:pt x="2756135" y="408071"/>
                    </a:moveTo>
                    <a:cubicBezTo>
                      <a:pt x="2756135" y="408071"/>
                      <a:pt x="2564683" y="94699"/>
                      <a:pt x="2203685" y="21356"/>
                    </a:cubicBezTo>
                    <a:cubicBezTo>
                      <a:pt x="1743627" y="-71989"/>
                      <a:pt x="1446447" y="170899"/>
                      <a:pt x="1446447" y="170899"/>
                    </a:cubicBezTo>
                    <a:cubicBezTo>
                      <a:pt x="1446447" y="170899"/>
                      <a:pt x="1098785" y="77554"/>
                      <a:pt x="762552" y="268054"/>
                    </a:cubicBezTo>
                    <a:cubicBezTo>
                      <a:pt x="460610" y="440456"/>
                      <a:pt x="429177" y="728111"/>
                      <a:pt x="429177" y="728111"/>
                    </a:cubicBezTo>
                    <a:cubicBezTo>
                      <a:pt x="429177" y="728111"/>
                      <a:pt x="-156610" y="936709"/>
                      <a:pt x="40557" y="1580599"/>
                    </a:cubicBezTo>
                    <a:cubicBezTo>
                      <a:pt x="173907" y="2015891"/>
                      <a:pt x="568242" y="2049229"/>
                      <a:pt x="789222" y="2031131"/>
                    </a:cubicBezTo>
                    <a:cubicBezTo>
                      <a:pt x="839705" y="2091139"/>
                      <a:pt x="917810" y="2126381"/>
                      <a:pt x="1001630" y="2117809"/>
                    </a:cubicBezTo>
                    <a:cubicBezTo>
                      <a:pt x="1011155" y="2116856"/>
                      <a:pt x="1019727" y="2114951"/>
                      <a:pt x="1028300" y="2113999"/>
                    </a:cubicBezTo>
                    <a:cubicBezTo>
                      <a:pt x="1143552" y="2222584"/>
                      <a:pt x="1387392" y="2363554"/>
                      <a:pt x="1842687" y="2283544"/>
                    </a:cubicBezTo>
                    <a:cubicBezTo>
                      <a:pt x="2163680" y="2227346"/>
                      <a:pt x="2326557" y="2077804"/>
                      <a:pt x="2407520" y="1959694"/>
                    </a:cubicBezTo>
                    <a:cubicBezTo>
                      <a:pt x="2430380" y="1962551"/>
                      <a:pt x="2455145" y="1962551"/>
                      <a:pt x="2478958" y="1960646"/>
                    </a:cubicBezTo>
                    <a:cubicBezTo>
                      <a:pt x="2604687" y="1948264"/>
                      <a:pt x="2705652" y="1866349"/>
                      <a:pt x="2749468" y="1756811"/>
                    </a:cubicBezTo>
                    <a:cubicBezTo>
                      <a:pt x="2977115" y="1696804"/>
                      <a:pt x="3272390" y="1548214"/>
                      <a:pt x="3310490" y="1180549"/>
                    </a:cubicBezTo>
                    <a:cubicBezTo>
                      <a:pt x="3378118" y="529991"/>
                      <a:pt x="2756135" y="408071"/>
                      <a:pt x="2756135" y="408071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 rot="-2179740">
                <a:off x="7163922" y="4065511"/>
                <a:ext cx="419085" cy="339077"/>
              </a:xfrm>
              <a:custGeom>
                <a:avLst/>
                <a:gdLst>
                  <a:gd name="connsiteX0" fmla="*/ 419085 w 419085"/>
                  <a:gd name="connsiteY0" fmla="*/ 169539 h 339077"/>
                  <a:gd name="connsiteX1" fmla="*/ 209543 w 419085"/>
                  <a:gd name="connsiteY1" fmla="*/ 339078 h 339077"/>
                  <a:gd name="connsiteX2" fmla="*/ 0 w 419085"/>
                  <a:gd name="connsiteY2" fmla="*/ 169539 h 339077"/>
                  <a:gd name="connsiteX3" fmla="*/ 209543 w 419085"/>
                  <a:gd name="connsiteY3" fmla="*/ 0 h 339077"/>
                  <a:gd name="connsiteX4" fmla="*/ 419085 w 419085"/>
                  <a:gd name="connsiteY4" fmla="*/ 169539 h 33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085" h="339077">
                    <a:moveTo>
                      <a:pt x="419085" y="169539"/>
                    </a:moveTo>
                    <a:cubicBezTo>
                      <a:pt x="419085" y="263173"/>
                      <a:pt x="325270" y="339078"/>
                      <a:pt x="209543" y="339078"/>
                    </a:cubicBezTo>
                    <a:cubicBezTo>
                      <a:pt x="93815" y="339078"/>
                      <a:pt x="0" y="263173"/>
                      <a:pt x="0" y="169539"/>
                    </a:cubicBezTo>
                    <a:cubicBezTo>
                      <a:pt x="0" y="75905"/>
                      <a:pt x="93815" y="0"/>
                      <a:pt x="209543" y="0"/>
                    </a:cubicBezTo>
                    <a:cubicBezTo>
                      <a:pt x="325270" y="0"/>
                      <a:pt x="419085" y="75905"/>
                      <a:pt x="419085" y="169539"/>
                    </a:cubicBezTo>
                    <a:close/>
                  </a:path>
                </a:pathLst>
              </a:custGeom>
              <a:noFill/>
              <a:ln w="28574" cap="flat">
                <a:solidFill>
                  <a:srgbClr val="FFF42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 rot="-1669547">
                <a:off x="7493557" y="4519311"/>
                <a:ext cx="205746" cy="177170"/>
              </a:xfrm>
              <a:custGeom>
                <a:avLst/>
                <a:gdLst>
                  <a:gd name="connsiteX0" fmla="*/ 205747 w 205746"/>
                  <a:gd name="connsiteY0" fmla="*/ 88585 h 177170"/>
                  <a:gd name="connsiteX1" fmla="*/ 102873 w 205746"/>
                  <a:gd name="connsiteY1" fmla="*/ 177171 h 177170"/>
                  <a:gd name="connsiteX2" fmla="*/ 0 w 205746"/>
                  <a:gd name="connsiteY2" fmla="*/ 88585 h 177170"/>
                  <a:gd name="connsiteX3" fmla="*/ 102873 w 205746"/>
                  <a:gd name="connsiteY3" fmla="*/ 0 h 177170"/>
                  <a:gd name="connsiteX4" fmla="*/ 205747 w 205746"/>
                  <a:gd name="connsiteY4" fmla="*/ 88585 h 17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746" h="177170">
                    <a:moveTo>
                      <a:pt x="205747" y="88585"/>
                    </a:moveTo>
                    <a:cubicBezTo>
                      <a:pt x="205747" y="137510"/>
                      <a:pt x="159689" y="177171"/>
                      <a:pt x="102873" y="177171"/>
                    </a:cubicBezTo>
                    <a:cubicBezTo>
                      <a:pt x="46058" y="177171"/>
                      <a:pt x="0" y="137509"/>
                      <a:pt x="0" y="88585"/>
                    </a:cubicBezTo>
                    <a:cubicBezTo>
                      <a:pt x="0" y="39661"/>
                      <a:pt x="46058" y="0"/>
                      <a:pt x="102873" y="0"/>
                    </a:cubicBezTo>
                    <a:cubicBezTo>
                      <a:pt x="159689" y="0"/>
                      <a:pt x="205747" y="39661"/>
                      <a:pt x="205747" y="88585"/>
                    </a:cubicBezTo>
                    <a:close/>
                  </a:path>
                </a:pathLst>
              </a:custGeom>
              <a:noFill/>
              <a:ln w="28576" cap="flat">
                <a:solidFill>
                  <a:srgbClr val="FFF42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1618" y="1402"/>
              <a:ext cx="4663" cy="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2400"/>
                <a:t>液体压强与深度和液体密度成正比。你能定量分析吗？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81810"/>
            <a:ext cx="884301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实验：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探究液体压强究竟与哪些因素有关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液体压强的大小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7847965" y="1609090"/>
            <a:ext cx="3085465" cy="4248785"/>
            <a:chOff x="8341" y="2534"/>
            <a:chExt cx="4859" cy="6691"/>
          </a:xfrm>
        </p:grpSpPr>
        <p:pic>
          <p:nvPicPr>
            <p:cNvPr id="30" name="图片 29" descr="&amp;pky8533561818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8267" t="44037" r="59921" b="13963"/>
            <a:stretch>
              <a:fillRect/>
            </a:stretch>
          </p:blipFill>
          <p:spPr>
            <a:xfrm>
              <a:off x="8341" y="2534"/>
              <a:ext cx="4859" cy="6691"/>
            </a:xfrm>
            <a:prstGeom prst="rect">
              <a:avLst/>
            </a:prstGeom>
          </p:spPr>
        </p:pic>
        <p:sp>
          <p:nvSpPr>
            <p:cNvPr id="27" name="圆柱形 26"/>
            <p:cNvSpPr/>
            <p:nvPr/>
          </p:nvSpPr>
          <p:spPr>
            <a:xfrm>
              <a:off x="10249" y="4866"/>
              <a:ext cx="1140" cy="2663"/>
            </a:xfrm>
            <a:prstGeom prst="can">
              <a:avLst>
                <a:gd name="adj" fmla="val 29400"/>
              </a:avLst>
            </a:prstGeom>
            <a:noFill/>
            <a:ln w="19050">
              <a:solidFill>
                <a:srgbClr val="FF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40230"/>
            <a:ext cx="5483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求深度</a:t>
            </a:r>
            <a:r>
              <a:rPr lang="en-US" altLang="zh-CN" sz="2800"/>
              <a:t> </a:t>
            </a:r>
            <a:r>
              <a:rPr lang="en-US" altLang="zh-CN" sz="2800" i="1"/>
              <a:t>h </a:t>
            </a:r>
            <a:r>
              <a:rPr lang="zh-CN" altLang="en-US" sz="2800"/>
              <a:t>处平面</a:t>
            </a:r>
            <a:r>
              <a:rPr lang="en-US" altLang="zh-CN" sz="2800"/>
              <a:t> </a:t>
            </a:r>
            <a:r>
              <a:rPr lang="en-US" altLang="zh-CN" sz="2800" i="1"/>
              <a:t>S </a:t>
            </a:r>
            <a:r>
              <a:rPr lang="zh-CN" altLang="en-US" sz="2800"/>
              <a:t>所受到的压强。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06450" y="2565400"/>
            <a:ext cx="642366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要想得到液面下某处的压强，可以设想这里有一个水平放置的</a:t>
            </a:r>
            <a:r>
              <a:rPr lang="en-US" altLang="zh-CN" sz="2800"/>
              <a:t>“</a:t>
            </a:r>
            <a:r>
              <a:rPr lang="zh-CN" altLang="en-US" sz="2800"/>
              <a:t>平面</a:t>
            </a:r>
            <a:r>
              <a:rPr lang="en-US" altLang="zh-CN" sz="2800"/>
              <a:t>”</a:t>
            </a:r>
            <a:r>
              <a:rPr lang="zh-CN" altLang="en-US" sz="2800"/>
              <a:t>。这个平面上面的水组成了一个竖直液柱，该液柱对平面的压力等于液柱所受的重力。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7760335" y="3178810"/>
            <a:ext cx="1290955" cy="1515110"/>
            <a:chOff x="12221" y="5006"/>
            <a:chExt cx="2033" cy="2386"/>
          </a:xfrm>
        </p:grpSpPr>
        <p:cxnSp>
          <p:nvCxnSpPr>
            <p:cNvPr id="6" name="直接连接符 5"/>
            <p:cNvCxnSpPr/>
            <p:nvPr/>
          </p:nvCxnSpPr>
          <p:spPr>
            <a:xfrm flipH="1">
              <a:off x="12330" y="5006"/>
              <a:ext cx="19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12330" y="7392"/>
              <a:ext cx="19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2221" y="5738"/>
              <a:ext cx="81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/>
                <a:t>h</a:t>
              </a:r>
            </a:p>
          </p:txBody>
        </p:sp>
        <p:cxnSp>
          <p:nvCxnSpPr>
            <p:cNvPr id="10" name="直接箭头连接符 9"/>
            <p:cNvCxnSpPr>
              <a:stCxn id="8" idx="0"/>
            </p:cNvCxnSpPr>
            <p:nvPr/>
          </p:nvCxnSpPr>
          <p:spPr>
            <a:xfrm flipH="1" flipV="1">
              <a:off x="12622" y="5006"/>
              <a:ext cx="7" cy="7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>
              <a:off x="12629" y="6657"/>
              <a:ext cx="7" cy="7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9441815" y="4110355"/>
            <a:ext cx="1895475" cy="669925"/>
            <a:chOff x="14869" y="6473"/>
            <a:chExt cx="2985" cy="1055"/>
          </a:xfrm>
        </p:grpSpPr>
        <p:cxnSp>
          <p:nvCxnSpPr>
            <p:cNvPr id="14" name="直接连接符 13"/>
            <p:cNvCxnSpPr/>
            <p:nvPr/>
          </p:nvCxnSpPr>
          <p:spPr>
            <a:xfrm flipH="1">
              <a:off x="14869" y="6960"/>
              <a:ext cx="2186" cy="5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7038" y="6473"/>
              <a:ext cx="81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/>
                <a:t>S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34900" y="1995517"/>
            <a:ext cx="295322" cy="210471"/>
            <a:chOff x="435463" y="1226414"/>
            <a:chExt cx="295380" cy="210512"/>
          </a:xfrm>
        </p:grpSpPr>
        <p:sp>
          <p:nvSpPr>
            <p:cNvPr id="17" name="矩形 1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99795" y="2733675"/>
            <a:ext cx="548322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/>
              <a:t>平面</a:t>
            </a:r>
            <a:r>
              <a:rPr lang="en-US" altLang="zh-CN" sz="2800"/>
              <a:t> </a:t>
            </a:r>
            <a:r>
              <a:rPr lang="en-US" altLang="zh-CN" sz="2800" i="1"/>
              <a:t>S </a:t>
            </a:r>
            <a:r>
              <a:rPr lang="zh-CN" altLang="en-US" sz="2800"/>
              <a:t>上方液柱对平面的压力</a:t>
            </a:r>
          </a:p>
          <a:p>
            <a:pPr algn="ctr">
              <a:lnSpc>
                <a:spcPct val="140000"/>
              </a:lnSpc>
            </a:pPr>
            <a:r>
              <a:rPr lang="en-US" altLang="zh-CN" sz="2800" i="1"/>
              <a:t>F </a:t>
            </a:r>
            <a:r>
              <a:rPr lang="en-US" altLang="zh-CN" sz="2800"/>
              <a:t>= </a:t>
            </a:r>
            <a:r>
              <a:rPr lang="en-US" altLang="zh-CN" sz="2800" i="1"/>
              <a:t>G </a:t>
            </a:r>
            <a:r>
              <a:rPr lang="en-US" altLang="zh-CN" sz="2800"/>
              <a:t>= </a:t>
            </a:r>
            <a:r>
              <a:rPr lang="en-US" altLang="zh-CN" sz="2800" i="1"/>
              <a:t>ρVg </a:t>
            </a:r>
            <a:r>
              <a:rPr lang="en-US" altLang="zh-CN" sz="2800"/>
              <a:t>= </a:t>
            </a:r>
            <a:r>
              <a:rPr lang="en-US" altLang="zh-CN" sz="2800" i="1"/>
              <a:t>ρShg</a:t>
            </a:r>
            <a:endParaRPr lang="en-US" altLang="zh-CN" sz="2800"/>
          </a:p>
        </p:txBody>
      </p:sp>
      <p:grpSp>
        <p:nvGrpSpPr>
          <p:cNvPr id="9" name="组合 8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液体压强的大小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7847965" y="1609090"/>
            <a:ext cx="3085465" cy="4248785"/>
            <a:chOff x="8341" y="2534"/>
            <a:chExt cx="4859" cy="6691"/>
          </a:xfrm>
        </p:grpSpPr>
        <p:pic>
          <p:nvPicPr>
            <p:cNvPr id="30" name="图片 29" descr="&amp;pky8533561818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8267" t="44037" r="59921" b="13963"/>
            <a:stretch>
              <a:fillRect/>
            </a:stretch>
          </p:blipFill>
          <p:spPr>
            <a:xfrm>
              <a:off x="8341" y="2534"/>
              <a:ext cx="4859" cy="6691"/>
            </a:xfrm>
            <a:prstGeom prst="rect">
              <a:avLst/>
            </a:prstGeom>
          </p:spPr>
        </p:pic>
        <p:sp>
          <p:nvSpPr>
            <p:cNvPr id="27" name="圆柱形 26"/>
            <p:cNvSpPr/>
            <p:nvPr/>
          </p:nvSpPr>
          <p:spPr>
            <a:xfrm>
              <a:off x="10249" y="4866"/>
              <a:ext cx="1140" cy="2663"/>
            </a:xfrm>
            <a:prstGeom prst="can">
              <a:avLst>
                <a:gd name="adj" fmla="val 29400"/>
              </a:avLst>
            </a:prstGeom>
            <a:noFill/>
            <a:ln w="19050">
              <a:solidFill>
                <a:srgbClr val="FF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760335" y="3178810"/>
            <a:ext cx="1290955" cy="1515110"/>
            <a:chOff x="12221" y="5006"/>
            <a:chExt cx="2033" cy="2386"/>
          </a:xfrm>
        </p:grpSpPr>
        <p:cxnSp>
          <p:nvCxnSpPr>
            <p:cNvPr id="6" name="直接连接符 5"/>
            <p:cNvCxnSpPr/>
            <p:nvPr/>
          </p:nvCxnSpPr>
          <p:spPr>
            <a:xfrm flipH="1">
              <a:off x="12330" y="5006"/>
              <a:ext cx="19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12330" y="7392"/>
              <a:ext cx="19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2221" y="5738"/>
              <a:ext cx="81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/>
                <a:t>h</a:t>
              </a:r>
            </a:p>
          </p:txBody>
        </p:sp>
        <p:cxnSp>
          <p:nvCxnSpPr>
            <p:cNvPr id="10" name="直接箭头连接符 9"/>
            <p:cNvCxnSpPr>
              <a:stCxn id="8" idx="0"/>
            </p:cNvCxnSpPr>
            <p:nvPr/>
          </p:nvCxnSpPr>
          <p:spPr>
            <a:xfrm flipH="1" flipV="1">
              <a:off x="12622" y="5006"/>
              <a:ext cx="7" cy="7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>
              <a:off x="12629" y="6657"/>
              <a:ext cx="7" cy="7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9441815" y="4110355"/>
            <a:ext cx="1895475" cy="669925"/>
            <a:chOff x="14869" y="6473"/>
            <a:chExt cx="2985" cy="1055"/>
          </a:xfrm>
        </p:grpSpPr>
        <p:cxnSp>
          <p:nvCxnSpPr>
            <p:cNvPr id="2" name="直接连接符 1"/>
            <p:cNvCxnSpPr/>
            <p:nvPr/>
          </p:nvCxnSpPr>
          <p:spPr>
            <a:xfrm flipH="1">
              <a:off x="14869" y="6960"/>
              <a:ext cx="2186" cy="5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7038" y="6473"/>
              <a:ext cx="81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/>
                <a:t>S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40230"/>
            <a:ext cx="5483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求深度</a:t>
            </a:r>
            <a:r>
              <a:rPr lang="en-US" altLang="zh-CN" sz="2800"/>
              <a:t> </a:t>
            </a:r>
            <a:r>
              <a:rPr lang="en-US" altLang="zh-CN" sz="2800" i="1"/>
              <a:t>h </a:t>
            </a:r>
            <a:r>
              <a:rPr lang="zh-CN" altLang="en-US" sz="2800"/>
              <a:t>处平面</a:t>
            </a:r>
            <a:r>
              <a:rPr lang="en-US" altLang="zh-CN" sz="2800"/>
              <a:t> </a:t>
            </a:r>
            <a:r>
              <a:rPr lang="en-US" altLang="zh-CN" sz="2800" i="1"/>
              <a:t>S </a:t>
            </a:r>
            <a:r>
              <a:rPr lang="zh-CN" altLang="en-US" sz="2800"/>
              <a:t>所受到的压强。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34900" y="1995517"/>
            <a:ext cx="295322" cy="210471"/>
            <a:chOff x="435463" y="1226414"/>
            <a:chExt cx="295380" cy="210512"/>
          </a:xfrm>
        </p:grpSpPr>
        <p:sp>
          <p:nvSpPr>
            <p:cNvPr id="17" name="矩形 1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99795" y="4110355"/>
            <a:ext cx="5482590" cy="1656080"/>
            <a:chOff x="1417" y="6473"/>
            <a:chExt cx="8634" cy="2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1417" y="7283"/>
                  <a:ext cx="8635" cy="1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800" i="1"/>
                    <a:t>p </a:t>
                  </a:r>
                  <a:r>
                    <a:rPr lang="en-US" altLang="zh-CN" sz="280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4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CN" sz="4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a14:m>
                  <a:r>
                    <a:rPr lang="en-US" altLang="zh-CN" sz="2800"/>
                    <a:t> = </a:t>
                  </a:r>
                  <a:r>
                    <a:rPr lang="en-US" altLang="zh-CN" sz="2800" i="1"/>
                    <a:t>ρgh</a:t>
                  </a:r>
                </a:p>
              </p:txBody>
            </p:sp>
          </mc:Choice>
          <mc:Fallback xmlns=""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7" y="7283"/>
                  <a:ext cx="8635" cy="1798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文本框 4"/>
            <p:cNvSpPr txBox="1"/>
            <p:nvPr/>
          </p:nvSpPr>
          <p:spPr>
            <a:xfrm>
              <a:off x="1417" y="6473"/>
              <a:ext cx="563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>
                  <a:sym typeface="+mn-ea"/>
                </a:rPr>
                <a:t>则平面</a:t>
              </a:r>
              <a:r>
                <a:rPr lang="en-US" altLang="zh-CN" sz="2800">
                  <a:sym typeface="+mn-ea"/>
                </a:rPr>
                <a:t>S</a:t>
              </a:r>
              <a:r>
                <a:rPr lang="zh-CN" altLang="en-US" sz="2800">
                  <a:sym typeface="+mn-ea"/>
                </a:rPr>
                <a:t>所受到的压强</a:t>
              </a:r>
              <a:endParaRPr lang="zh-CN" altLang="en-US" sz="2800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液体压强的大小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7847965" y="1609090"/>
            <a:ext cx="3085465" cy="4248785"/>
            <a:chOff x="8341" y="2534"/>
            <a:chExt cx="4859" cy="6691"/>
          </a:xfrm>
        </p:grpSpPr>
        <p:pic>
          <p:nvPicPr>
            <p:cNvPr id="30" name="图片 29" descr="&amp;pky8533561818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8267" t="44037" r="59921" b="13963"/>
            <a:stretch>
              <a:fillRect/>
            </a:stretch>
          </p:blipFill>
          <p:spPr>
            <a:xfrm>
              <a:off x="8341" y="2534"/>
              <a:ext cx="4859" cy="6691"/>
            </a:xfrm>
            <a:prstGeom prst="rect">
              <a:avLst/>
            </a:prstGeom>
          </p:spPr>
        </p:pic>
        <p:sp>
          <p:nvSpPr>
            <p:cNvPr id="27" name="圆柱形 26"/>
            <p:cNvSpPr/>
            <p:nvPr/>
          </p:nvSpPr>
          <p:spPr>
            <a:xfrm>
              <a:off x="10249" y="4866"/>
              <a:ext cx="1140" cy="2663"/>
            </a:xfrm>
            <a:prstGeom prst="can">
              <a:avLst>
                <a:gd name="adj" fmla="val 29400"/>
              </a:avLst>
            </a:prstGeom>
            <a:noFill/>
            <a:ln w="19050">
              <a:solidFill>
                <a:srgbClr val="FF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" name="直接连接符 2"/>
          <p:cNvCxnSpPr/>
          <p:nvPr/>
        </p:nvCxnSpPr>
        <p:spPr>
          <a:xfrm flipH="1">
            <a:off x="7829550" y="3178810"/>
            <a:ext cx="12217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7829550" y="4693920"/>
            <a:ext cx="12217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0335" y="3643630"/>
            <a:ext cx="518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/>
              <a:t>h</a:t>
            </a:r>
          </a:p>
        </p:txBody>
      </p:sp>
      <p:cxnSp>
        <p:nvCxnSpPr>
          <p:cNvPr id="6" name="直接箭头连接符 5"/>
          <p:cNvCxnSpPr>
            <a:stCxn id="5" idx="0"/>
          </p:cNvCxnSpPr>
          <p:nvPr/>
        </p:nvCxnSpPr>
        <p:spPr>
          <a:xfrm flipH="1" flipV="1">
            <a:off x="8014970" y="3178810"/>
            <a:ext cx="4445" cy="4648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8019415" y="4227195"/>
            <a:ext cx="4445" cy="4648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9441815" y="4419600"/>
            <a:ext cx="1388110" cy="3613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819130" y="4110355"/>
            <a:ext cx="518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/>
              <a:t>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9795" y="1735455"/>
            <a:ext cx="3449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液体压强公式：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531745" y="2480310"/>
            <a:ext cx="2057400" cy="632460"/>
          </a:xfrm>
          <a:prstGeom prst="rect">
            <a:avLst/>
          </a:prstGeom>
          <a:noFill/>
          <a:ln w="19050">
            <a:solidFill>
              <a:srgbClr val="036EB8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400" i="1">
                <a:sym typeface="+mn-ea"/>
              </a:rPr>
              <a:t>p </a:t>
            </a:r>
            <a:r>
              <a:rPr lang="en-US" altLang="zh-CN" sz="4400">
                <a:sym typeface="+mn-ea"/>
              </a:rPr>
              <a:t> = </a:t>
            </a:r>
            <a:r>
              <a:rPr lang="en-US" altLang="zh-CN" sz="4400" i="1">
                <a:sym typeface="+mn-ea"/>
              </a:rPr>
              <a:t>ρgh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74065" y="3383280"/>
            <a:ext cx="608965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由公式可知，液体内部压强只与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液体密度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深度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有关。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4864735"/>
            <a:ext cx="747522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方法点拨：我们通过液柱对平面的压力等于液柱所受的重力，再根据压强的定义，推导出了液体压强的公式。这里从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一般性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的结论推出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个别性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的结论，这是一种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演绎推理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的方法。</a:t>
            </a:r>
          </a:p>
        </p:txBody>
      </p:sp>
      <p:pic>
        <p:nvPicPr>
          <p:cNvPr id="13" name="图片 12" descr="方法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465" y="4780915"/>
            <a:ext cx="706120" cy="706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液体压强的大小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9795" y="1819275"/>
            <a:ext cx="6441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人们在水中活动需要承受一定的压强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37375" y="5342255"/>
            <a:ext cx="4203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抗压潜水服，可下潜</a:t>
            </a:r>
            <a:r>
              <a:rPr lang="en-US" altLang="zh-CN" sz="2800"/>
              <a:t>300m</a:t>
            </a:r>
          </a:p>
        </p:txBody>
      </p:sp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6579870" y="2507615"/>
            <a:ext cx="4762500" cy="2667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965200" y="2508250"/>
            <a:ext cx="4572000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080135" y="5342255"/>
            <a:ext cx="4457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普通潜水服，最多下潜</a:t>
            </a:r>
            <a:r>
              <a:rPr lang="en-US" altLang="zh-CN" sz="2800"/>
              <a:t>50m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液体压强的大小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1330" y="1774190"/>
            <a:ext cx="522668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如果要进入更深的海底，抗压潜水服也无能为力，需要专门的潜水器，以抵抗巨大的水压。潜艇就是一种潜水器，它的下潜深度是一个非常重要的指标。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1988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年，我国第一代核潜艇在总设计师黄旭华的指挥下下潜到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300m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深。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2003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年，我国的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奋斗者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号，全海深载人潜水器四次下潜深度超过万米，圆满完成国际首次环大洋洲载人科考任务。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12593" b="10194"/>
          <a:stretch>
            <a:fillRect/>
          </a:stretch>
        </p:blipFill>
        <p:spPr>
          <a:xfrm>
            <a:off x="5822315" y="1578610"/>
            <a:ext cx="3229610" cy="4993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1741" t="10472" r="8451" b="7370"/>
          <a:stretch>
            <a:fillRect/>
          </a:stretch>
        </p:blipFill>
        <p:spPr>
          <a:xfrm>
            <a:off x="9050655" y="1579245"/>
            <a:ext cx="3004185" cy="49923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液体压强的大小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88645" y="3103245"/>
            <a:ext cx="11031220" cy="319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解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因为是估算，海水的密度取</a:t>
            </a: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=1×10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取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N/kg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。脚背宽度取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8~10cm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，脚背长度取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12~15cm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，则脚背面积为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96~150cm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，近似取</a:t>
            </a: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=120cm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=1.2×10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-2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万米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深处海水的压强为</a:t>
            </a:r>
          </a:p>
          <a:p>
            <a:pPr algn="ctr">
              <a:lnSpc>
                <a:spcPct val="140000"/>
              </a:lnSpc>
            </a:pP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i="1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ρgh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=1×10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×10N/kg×10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m=10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Pa</a:t>
            </a:r>
          </a:p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脚背所受的压力为</a:t>
            </a:r>
          </a:p>
          <a:p>
            <a:pPr algn="ctr">
              <a:lnSpc>
                <a:spcPct val="140000"/>
              </a:lnSpc>
            </a:pP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i="1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pS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Pa×1.2×10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-2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=1.2×10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N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89560" y="1863090"/>
            <a:ext cx="520700" cy="368300"/>
            <a:chOff x="348846" y="1226414"/>
            <a:chExt cx="297128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348846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4820" y="1824990"/>
            <a:ext cx="11038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有人说，设想你在万米深的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奋斗者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号全海深载人潜水器中把一只脚伸到外面的海水里，海水对你脚背压力的大小相当于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2000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个人所受的重力！海水的压力真有那么大吗？请通过估算加以说明。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液体压强的大小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588645" y="3103245"/>
                <a:ext cx="11031220" cy="3529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一个成年人的质量约为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60 kg</a:t>
                </a:r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，所受的重力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G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=</a:t>
                </a:r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mg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=60kg×10N/kg=6×10</a:t>
                </a:r>
                <a:r>
                  <a:rPr lang="en-US" altLang="zh-CN" sz="2400" baseline="30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2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N</a:t>
                </a:r>
              </a:p>
              <a:p>
                <a:pPr algn="l">
                  <a:lnSpc>
                    <a:spcPct val="130000"/>
                  </a:lnSpc>
                </a:pPr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假设脚背所受压力的大小相当于</a:t>
                </a:r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n</a:t>
                </a:r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个成年人所受的重力，则</a:t>
                </a:r>
              </a:p>
              <a:p>
                <a:pPr algn="ctr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Cambria Math" panose="02040503050406030204" pitchFamily="18" charset="0"/>
                          <a:sym typeface="+mn-ea"/>
                        </a:rPr>
                        <m:t>𝑛</m:t>
                      </m:r>
                      <m: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panose="02020609040205080304" charset="-128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panose="02020609040205080304" charset="-128"/>
                              <a:cs typeface="Cambria Math" panose="02040503050406030204" pitchFamily="18" charset="0"/>
                              <a:sym typeface="+mn-ea"/>
                            </a:rPr>
                            <m:t>1.2×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S Mincho" panose="02020609040205080304" charset="-128"/>
                                  <a:cs typeface="Cambria Math" panose="02040503050406030204" pitchFamily="18" charset="0"/>
                                  <a:sym typeface="+mn-ea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S Mincho" panose="02020609040205080304" charset="-128"/>
                                  <a:cs typeface="Cambria Math" panose="02040503050406030204" pitchFamily="18" charset="0"/>
                                  <a:sym typeface="+mn-ea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  <a:sym typeface="+mn-ea"/>
                            </a:rPr>
                            <m:t>𝑁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panose="02020609040205080304" charset="-128"/>
                              <a:cs typeface="Cambria Math" panose="02040503050406030204" pitchFamily="18" charset="0"/>
                              <a:sym typeface="+mn-ea"/>
                            </a:rPr>
                            <m:t>6×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S Mincho" panose="02020609040205080304" charset="-128"/>
                                  <a:cs typeface="Cambria Math" panose="02040503050406030204" pitchFamily="18" charset="0"/>
                                  <a:sym typeface="+mn-ea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S Mincho" panose="02020609040205080304" charset="-128"/>
                                  <a:cs typeface="Cambria Math" panose="02040503050406030204" pitchFamily="18" charset="0"/>
                                  <a:sym typeface="+mn-ea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  <a:sym typeface="+mn-ea"/>
                            </a:rPr>
                            <m:t>𝑁</m:t>
                          </m:r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panose="02020609040205080304" charset="-128"/>
                          <a:cs typeface="Cambria Math" panose="02040503050406030204" pitchFamily="18" charset="0"/>
                          <a:sym typeface="+mn-ea"/>
                        </a:rPr>
                        <m:t>=2000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endParaRPr>
              </a:p>
              <a:p>
                <a:pPr algn="l">
                  <a:lnSpc>
                    <a:spcPct val="140000"/>
                  </a:lnSpc>
                </a:pPr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估算结果表明，在万米深的海底，水对脚背的压力确实相当于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2000</a:t>
                </a:r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个人所受的重力。</a:t>
                </a: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45" y="3103245"/>
                <a:ext cx="11031220" cy="35299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289560" y="1863090"/>
            <a:ext cx="520700" cy="368300"/>
            <a:chOff x="348846" y="1226414"/>
            <a:chExt cx="297128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348846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4820" y="1824990"/>
            <a:ext cx="11038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有人说，设想你在万米深的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奋斗者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号全海深载人潜水器中把一只脚伸到外面的海水里，海水对你脚背压力的大小相当于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2000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个人所受的重力！海水的压力真有那么大吗？请通过估算加以说明。</a:t>
            </a:r>
          </a:p>
        </p:txBody>
      </p:sp>
      <p:grpSp>
        <p:nvGrpSpPr>
          <p:cNvPr id="7" name="组合 6" descr="7b0a202020202274657874626f78223a2022220a7d0a"/>
          <p:cNvGrpSpPr/>
          <p:nvPr/>
        </p:nvGrpSpPr>
        <p:grpSpPr>
          <a:xfrm>
            <a:off x="6093460" y="2307590"/>
            <a:ext cx="6136640" cy="3126105"/>
            <a:chOff x="7215" y="3208"/>
            <a:chExt cx="9664" cy="4923"/>
          </a:xfrm>
        </p:grpSpPr>
        <p:pic>
          <p:nvPicPr>
            <p:cNvPr id="6" name="图片 5" descr="画板 2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15" y="3208"/>
              <a:ext cx="9664" cy="492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1206" y="4049"/>
              <a:ext cx="4988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>
                  <a:solidFill>
                    <a:schemeClr val="accent5"/>
                  </a:solidFill>
                </a:rPr>
                <a:t>利用公式</a:t>
              </a:r>
              <a:r>
                <a:rPr lang="en-US" altLang="zh-CN" sz="2400" i="1">
                  <a:solidFill>
                    <a:schemeClr val="accent5"/>
                  </a:solidFill>
                </a:rPr>
                <a:t>p = ρgh</a:t>
              </a:r>
              <a:r>
                <a:rPr lang="zh-CN" altLang="en-US" sz="2400">
                  <a:solidFill>
                    <a:schemeClr val="accent5"/>
                  </a:solidFill>
                </a:rPr>
                <a:t>计算的时候，密度</a:t>
              </a:r>
              <a:r>
                <a:rPr lang="en-US" altLang="zh-CN" sz="2400">
                  <a:solidFill>
                    <a:schemeClr val="accent5"/>
                  </a:solidFill>
                </a:rPr>
                <a:t>ρ</a:t>
              </a:r>
              <a:r>
                <a:rPr lang="zh-CN" altLang="en-US" sz="2400">
                  <a:solidFill>
                    <a:schemeClr val="accent5"/>
                  </a:solidFill>
                </a:rPr>
                <a:t>的单位要用</a:t>
              </a:r>
              <a:r>
                <a:rPr lang="en-US" altLang="zh-CN" sz="2400">
                  <a:solidFill>
                    <a:schemeClr val="accent5"/>
                  </a:solidFill>
                </a:rPr>
                <a:t>kg/m</a:t>
              </a:r>
              <a:r>
                <a:rPr lang="en-US" altLang="zh-CN" sz="2400" baseline="30000">
                  <a:solidFill>
                    <a:schemeClr val="accent5"/>
                  </a:solidFill>
                </a:rPr>
                <a:t>3</a:t>
              </a:r>
              <a:r>
                <a:rPr lang="zh-CN" altLang="en-US" sz="2400">
                  <a:solidFill>
                    <a:schemeClr val="accent5"/>
                  </a:solidFill>
                </a:rPr>
                <a:t>，液体深度</a:t>
              </a:r>
              <a:r>
                <a:rPr lang="en-US" altLang="zh-CN" sz="2400">
                  <a:solidFill>
                    <a:schemeClr val="accent5"/>
                  </a:solidFill>
                </a:rPr>
                <a:t>h</a:t>
              </a:r>
              <a:r>
                <a:rPr lang="zh-CN" altLang="en-US" sz="2400">
                  <a:solidFill>
                    <a:schemeClr val="accent5"/>
                  </a:solidFill>
                </a:rPr>
                <a:t>要用单位</a:t>
              </a:r>
              <a:r>
                <a:rPr lang="en-US" altLang="zh-CN" sz="2400">
                  <a:solidFill>
                    <a:schemeClr val="accent5"/>
                  </a:solidFill>
                </a:rPr>
                <a:t>m</a:t>
              </a:r>
              <a:r>
                <a:rPr lang="zh-CN" altLang="en-US" sz="2400">
                  <a:solidFill>
                    <a:schemeClr val="accent5"/>
                  </a:solidFill>
                </a:rPr>
                <a:t>，计算出的</a:t>
              </a:r>
              <a:r>
                <a:rPr lang="en-US" altLang="zh-CN" sz="2400" i="1">
                  <a:solidFill>
                    <a:schemeClr val="accent5"/>
                  </a:solidFill>
                </a:rPr>
                <a:t>p</a:t>
              </a:r>
              <a:r>
                <a:rPr lang="zh-CN" altLang="en-US" sz="2400">
                  <a:solidFill>
                    <a:schemeClr val="accent5"/>
                  </a:solidFill>
                </a:rPr>
                <a:t>的单位才是</a:t>
              </a:r>
              <a:r>
                <a:rPr lang="en-US" altLang="zh-CN" sz="2400">
                  <a:solidFill>
                    <a:schemeClr val="accent5"/>
                  </a:solidFill>
                </a:rPr>
                <a:t>Pa</a:t>
              </a:r>
              <a:r>
                <a:rPr lang="zh-CN" altLang="en-US" sz="2400">
                  <a:solidFill>
                    <a:schemeClr val="accent5"/>
                  </a:solidFill>
                </a:rPr>
                <a:t>。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7745" y="1025525"/>
            <a:ext cx="1017587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 </a:t>
            </a:r>
            <a:r>
              <a:rPr lang="zh-CN" altLang="en-US" sz="2800"/>
              <a:t>如图所示，水平桌面上放有底面积和质量都相同的甲、乙两个平底容器，分别装有深度相同、质量相等的不同液体。下列说法正确的是（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．液体的密度</a:t>
            </a:r>
            <a:r>
              <a:rPr lang="en-US" altLang="zh-CN" sz="2800" i="1"/>
              <a:t>ρ</a:t>
            </a:r>
            <a:r>
              <a:rPr lang="zh-CN" altLang="en-US" sz="2800" i="1" baseline="-25000"/>
              <a:t>甲</a:t>
            </a:r>
            <a:r>
              <a:rPr lang="zh-CN" altLang="en-US" sz="2800" i="1"/>
              <a:t>＞</a:t>
            </a:r>
            <a:r>
              <a:rPr lang="en-US" altLang="zh-CN" sz="2800" i="1"/>
              <a:t>ρ</a:t>
            </a:r>
            <a:r>
              <a:rPr lang="zh-CN" altLang="en-US" sz="2800" i="1" baseline="-25000"/>
              <a:t>乙</a:t>
            </a:r>
            <a:r>
              <a:rPr lang="en-US" altLang="zh-CN" sz="2800"/>
              <a:t>	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．液体对容器底部的压强</a:t>
            </a:r>
            <a:r>
              <a:rPr lang="en-US" altLang="zh-CN" sz="2800" i="1"/>
              <a:t>p</a:t>
            </a:r>
            <a:r>
              <a:rPr lang="zh-CN" altLang="en-US" sz="2800" i="1" baseline="-25000"/>
              <a:t>甲</a:t>
            </a:r>
            <a:r>
              <a:rPr lang="en-US" altLang="zh-CN" sz="2800" i="1"/>
              <a:t>=p</a:t>
            </a:r>
            <a:r>
              <a:rPr lang="zh-CN" altLang="en-US" sz="2800" i="1" baseline="-25000"/>
              <a:t>乙</a:t>
            </a: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．容器对桌面的压力</a:t>
            </a:r>
            <a:r>
              <a:rPr lang="en-US" altLang="zh-CN" sz="2800" i="1"/>
              <a:t>F</a:t>
            </a:r>
            <a:r>
              <a:rPr lang="zh-CN" altLang="en-US" sz="2800" i="1" baseline="-25000"/>
              <a:t>甲</a:t>
            </a:r>
            <a:r>
              <a:rPr lang="zh-CN" altLang="en-US" sz="2800" i="1"/>
              <a:t>＜</a:t>
            </a:r>
            <a:r>
              <a:rPr lang="en-US" altLang="zh-CN" sz="2800" i="1"/>
              <a:t>F</a:t>
            </a:r>
            <a:r>
              <a:rPr lang="zh-CN" altLang="en-US" sz="2800" i="1" baseline="-25000"/>
              <a:t>乙</a:t>
            </a:r>
            <a:r>
              <a:rPr lang="en-US" altLang="zh-CN" sz="2800"/>
              <a:t>	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．容器对桌面的压强</a:t>
            </a:r>
            <a:r>
              <a:rPr lang="en-US" altLang="zh-CN" sz="2800" i="1"/>
              <a:t>p</a:t>
            </a:r>
            <a:r>
              <a:rPr lang="en-US" altLang="en-US" sz="2800"/>
              <a:t>´</a:t>
            </a:r>
            <a:r>
              <a:rPr lang="zh-CN" altLang="en-US" sz="2800" i="1" baseline="-25000"/>
              <a:t>甲</a:t>
            </a:r>
            <a:r>
              <a:rPr lang="en-US" altLang="zh-CN" sz="2800" i="1"/>
              <a:t>=p</a:t>
            </a:r>
            <a:r>
              <a:rPr lang="en-US" altLang="en-US" sz="2800"/>
              <a:t>´</a:t>
            </a:r>
            <a:r>
              <a:rPr lang="zh-CN" altLang="en-US" sz="2800" i="1" baseline="-25000"/>
              <a:t>乙</a:t>
            </a:r>
          </a:p>
        </p:txBody>
      </p:sp>
      <p:pic>
        <p:nvPicPr>
          <p:cNvPr id="100003" name="图片 100003" descr="@@@08f868e8-49a6-4a5c-9f61-7dbccfd427c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900" y="2977515"/>
            <a:ext cx="3676015" cy="23850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22930" y="2488565"/>
            <a:ext cx="954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85495" y="1558925"/>
            <a:ext cx="64535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 </a:t>
            </a:r>
            <a:r>
              <a:rPr lang="zh-CN" altLang="en-US" sz="2800"/>
              <a:t>如图所示，盛有水的容器中有</a:t>
            </a:r>
            <a:r>
              <a:rPr lang="en-US" altLang="zh-CN" sz="2800"/>
              <a:t>a</a:t>
            </a:r>
            <a:r>
              <a:rPr lang="zh-CN" altLang="en-US" sz="2800"/>
              <a:t>、</a:t>
            </a:r>
            <a:r>
              <a:rPr lang="en-US" altLang="zh-CN" sz="2800"/>
              <a:t>b</a:t>
            </a:r>
            <a:r>
              <a:rPr lang="zh-CN" altLang="en-US" sz="2800"/>
              <a:t>、</a:t>
            </a:r>
            <a:r>
              <a:rPr lang="en-US" altLang="zh-CN" sz="2800"/>
              <a:t>c</a:t>
            </a:r>
            <a:r>
              <a:rPr lang="zh-CN" altLang="en-US" sz="2800"/>
              <a:t>三点，它们受到水的压强分别为</a:t>
            </a:r>
            <a:r>
              <a:rPr lang="en-US" altLang="zh-CN" sz="2800" i="1"/>
              <a:t>p</a:t>
            </a:r>
            <a:r>
              <a:rPr lang="en-US" altLang="zh-CN" sz="2800" i="1" baseline="-25000"/>
              <a:t>a</a:t>
            </a:r>
            <a:r>
              <a:rPr lang="zh-CN" altLang="en-US" sz="2800"/>
              <a:t>、</a:t>
            </a:r>
            <a:r>
              <a:rPr lang="en-US" altLang="zh-CN" sz="2800" i="1"/>
              <a:t>p</a:t>
            </a:r>
            <a:r>
              <a:rPr lang="en-US" altLang="zh-CN" sz="2800" i="1" baseline="-25000"/>
              <a:t>b</a:t>
            </a:r>
            <a:r>
              <a:rPr lang="zh-CN" altLang="en-US" sz="2800"/>
              <a:t>和</a:t>
            </a:r>
            <a:r>
              <a:rPr lang="en-US" altLang="zh-CN" sz="2800" i="1"/>
              <a:t>p</a:t>
            </a:r>
            <a:r>
              <a:rPr lang="en-US" altLang="zh-CN" sz="2800" i="1" baseline="-25000"/>
              <a:t>c</a:t>
            </a:r>
            <a:r>
              <a:rPr lang="zh-CN" altLang="en-US" sz="2800"/>
              <a:t>，则</a:t>
            </a:r>
            <a:r>
              <a:rPr lang="en-US" altLang="zh-CN" sz="2800" i="1"/>
              <a:t>p</a:t>
            </a:r>
            <a:r>
              <a:rPr lang="en-US" altLang="zh-CN" sz="2800" i="1" baseline="-25000"/>
              <a:t>a</a:t>
            </a:r>
            <a:r>
              <a:rPr lang="en-US" altLang="zh-CN" sz="2800" u="sng"/>
              <a:t>       </a:t>
            </a:r>
            <a:r>
              <a:rPr lang="en-US" altLang="zh-CN" sz="2800"/>
              <a:t> </a:t>
            </a:r>
            <a:r>
              <a:rPr lang="en-US" altLang="zh-CN" sz="2800" i="1"/>
              <a:t>p</a:t>
            </a:r>
            <a:r>
              <a:rPr lang="en-US" altLang="zh-CN" sz="2800" i="1" baseline="-25000"/>
              <a:t>b</a:t>
            </a:r>
            <a:r>
              <a:rPr lang="en-US" altLang="zh-CN" sz="2800" u="sng"/>
              <a:t>        </a:t>
            </a:r>
            <a:r>
              <a:rPr lang="en-US" altLang="zh-CN" sz="2800"/>
              <a:t> </a:t>
            </a:r>
            <a:r>
              <a:rPr lang="en-US" altLang="zh-CN" sz="2800" i="1"/>
              <a:t>p</a:t>
            </a:r>
            <a:r>
              <a:rPr lang="en-US" altLang="zh-CN" sz="2800" i="1" baseline="-25000"/>
              <a:t>c</a:t>
            </a:r>
            <a:r>
              <a:rPr lang="zh-CN" altLang="en-US" sz="2800"/>
              <a:t>（填</a:t>
            </a:r>
            <a:r>
              <a:rPr lang="en-US" altLang="zh-CN" sz="2800"/>
              <a:t>“&gt;”,“&lt;”</a:t>
            </a:r>
            <a:r>
              <a:rPr lang="zh-CN" altLang="en-US" sz="2800"/>
              <a:t>或</a:t>
            </a:r>
            <a:r>
              <a:rPr lang="en-US" altLang="zh-CN" sz="2800"/>
              <a:t>“=”</a:t>
            </a:r>
            <a:r>
              <a:rPr lang="zh-CN" altLang="en-US" sz="2800"/>
              <a:t>）。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47595" y="2931795"/>
            <a:ext cx="954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＜</a:t>
            </a:r>
          </a:p>
        </p:txBody>
      </p:sp>
      <p:pic>
        <p:nvPicPr>
          <p:cNvPr id="100009" name="图片 100009" descr="@@@5ef012f6-d3af-4e99-8300-142a861640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705" y="1786255"/>
            <a:ext cx="2299970" cy="28752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95345" y="2931795"/>
            <a:ext cx="954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=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7745" y="1704340"/>
            <a:ext cx="578612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 </a:t>
            </a:r>
            <a:r>
              <a:rPr lang="zh-CN" altLang="en-US" sz="2800"/>
              <a:t>如图所示，底面积为</a:t>
            </a:r>
            <a:r>
              <a:rPr lang="en-US" altLang="zh-CN" sz="2800"/>
              <a:t>100cm</a:t>
            </a:r>
            <a:r>
              <a:rPr lang="en-US" altLang="zh-CN" sz="2800" baseline="30000"/>
              <a:t>2</a:t>
            </a:r>
            <a:r>
              <a:rPr lang="zh-CN" altLang="en-US" sz="2800"/>
              <a:t>的容器中装有质量为</a:t>
            </a:r>
            <a:r>
              <a:rPr lang="en-US" altLang="zh-CN" sz="2800"/>
              <a:t>1200g</a:t>
            </a:r>
            <a:r>
              <a:rPr lang="zh-CN" altLang="en-US" sz="2800"/>
              <a:t>的水，容器底部受到由于水的重力而产生的压强为</a:t>
            </a:r>
            <a:r>
              <a:rPr lang="en-US" altLang="zh-CN" sz="2800"/>
              <a:t>1000Pa</a:t>
            </a:r>
            <a:r>
              <a:rPr lang="zh-CN" altLang="en-US" sz="2800"/>
              <a:t>，则容器中水深为</a:t>
            </a:r>
            <a:r>
              <a:rPr lang="en-US" altLang="zh-CN" sz="2800" u="sng"/>
              <a:t>           </a:t>
            </a:r>
            <a:r>
              <a:rPr lang="en-US" altLang="zh-CN" sz="2800"/>
              <a:t>m</a:t>
            </a:r>
            <a:r>
              <a:rPr lang="zh-CN" altLang="en-US" sz="2800"/>
              <a:t>，水对容器底面的压力为</a:t>
            </a:r>
            <a:r>
              <a:rPr lang="en-US" altLang="zh-CN" sz="2800" u="sng"/>
              <a:t>           </a:t>
            </a:r>
            <a:r>
              <a:rPr lang="en-US" altLang="zh-CN" sz="2800"/>
              <a:t>N</a:t>
            </a:r>
            <a:r>
              <a:rPr lang="zh-CN" altLang="en-US" sz="2800"/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429250" y="3767455"/>
            <a:ext cx="954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0.1</a:t>
            </a:r>
          </a:p>
        </p:txBody>
      </p:sp>
      <p:pic>
        <p:nvPicPr>
          <p:cNvPr id="100023" name="图片 100023" descr="@@@79051fe7-9325-41a5-8e66-a250e1c43eb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2119630"/>
            <a:ext cx="3430270" cy="25990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64710" y="4443730"/>
            <a:ext cx="954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767965" y="2177415"/>
            <a:ext cx="283527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液体压强的特点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1320" y="924560"/>
            <a:ext cx="41160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液体内部存在压强的原因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774065" y="2143125"/>
            <a:ext cx="716280" cy="322580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液体的压强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790065" y="2468245"/>
            <a:ext cx="906145" cy="257556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785485" y="1163955"/>
            <a:ext cx="876935" cy="2063115"/>
          </a:xfrm>
          <a:prstGeom prst="leftBrace">
            <a:avLst>
              <a:gd name="adj1" fmla="val 8333"/>
              <a:gd name="adj2" fmla="val 63650"/>
            </a:avLst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70505" y="4747260"/>
            <a:ext cx="2846070" cy="58299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液体压强的大小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5785485" y="4244975"/>
            <a:ext cx="806450" cy="163957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751320" y="1748790"/>
            <a:ext cx="3550920" cy="95313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实验：探究液体压强与哪些因素有关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0210" y="3988435"/>
            <a:ext cx="252412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液体压强公式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60210" y="4803775"/>
            <a:ext cx="354203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液体压强的简单计算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751320" y="2953385"/>
            <a:ext cx="381762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与液体密度、深度有关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60210" y="5619115"/>
            <a:ext cx="240665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生活中的应用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10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docer-ks3.wpscdn.cn/picture/202574071/31a57d359b90744f0d55b610a618cb70_612.jpg" descr="学习潜水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45" y="2834640"/>
            <a:ext cx="517652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365" y="2834640"/>
            <a:ext cx="5149215" cy="34328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9480" y="1128395"/>
            <a:ext cx="103251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据相关资料记载，人类无装备深潜的极限深度为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113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米，而中国自主设计研制的载人深潜器蛟龙号的最大下潜深度为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7062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米。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43940" y="1152525"/>
            <a:ext cx="554926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把装在塑料袋中的方形冰块放在地面上，冰块的四个侧面不会挤压塑料袋。冰块熔化成水后，塑料袋就被水撑得鼓鼓的。这说明液体压强具有跟固体压强不同的特点。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10" y="948690"/>
            <a:ext cx="3523615" cy="2731770"/>
          </a:xfrm>
          <a:prstGeom prst="roundRect">
            <a:avLst>
              <a:gd name="adj" fmla="val 12626"/>
            </a:avLst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10" y="3680460"/>
            <a:ext cx="3523615" cy="2911475"/>
          </a:xfrm>
          <a:prstGeom prst="roundRect">
            <a:avLst>
              <a:gd name="adj" fmla="val 12626"/>
            </a:avLst>
          </a:prstGeom>
        </p:spPr>
      </p:pic>
      <p:pic>
        <p:nvPicPr>
          <p:cNvPr id="3" name="图片 2" descr="创意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540" y="4679315"/>
            <a:ext cx="914400" cy="914400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1438910" y="4679315"/>
            <a:ext cx="5386070" cy="1159510"/>
          </a:xfrm>
          <a:prstGeom prst="wedgeRoundRectCallout">
            <a:avLst>
              <a:gd name="adj1" fmla="val -58912"/>
              <a:gd name="adj2" fmla="val 4654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你知道液体压强有哪些特点吗？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液体压强的特点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33145" y="1782445"/>
            <a:ext cx="6134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观看视频，思考液体压强的方向。</a:t>
            </a:r>
          </a:p>
        </p:txBody>
      </p:sp>
      <p:pic>
        <p:nvPicPr>
          <p:cNvPr id="11" name="实验9-2液体内部对侧面、对上方有压强吗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0135" y="2242820"/>
            <a:ext cx="8317230" cy="4614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液体压强的特点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1529080"/>
            <a:ext cx="46551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液体能从容器侧壁的孔中喷出，说明液体对侧壁有压强；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挤压瓶身水柱能向上喷出，说明液体内部向上也有压强。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600" y="1301750"/>
            <a:ext cx="3035300" cy="3827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520" y="2266315"/>
            <a:ext cx="3688080" cy="20916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99795" y="5841365"/>
            <a:ext cx="8423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由于液体具有</a:t>
            </a:r>
            <a:r>
              <a:rPr lang="zh-CN" altLang="en-US" sz="2800" b="1"/>
              <a:t>流动性</a:t>
            </a:r>
            <a:r>
              <a:rPr lang="zh-CN" altLang="en-US" sz="2800"/>
              <a:t>，液体内向</a:t>
            </a:r>
            <a:r>
              <a:rPr lang="zh-CN" altLang="en-US" sz="2800" b="1"/>
              <a:t>各个方向</a:t>
            </a:r>
            <a:r>
              <a:rPr lang="zh-CN" altLang="en-US" sz="2800"/>
              <a:t>都有压强。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76175" y="599665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5674995" y="784860"/>
            <a:ext cx="3198495" cy="1318260"/>
          </a:xfrm>
          <a:prstGeom prst="round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液体内部的压强大小有什么特点呢？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液体压强的特点</a:t>
            </a:r>
          </a:p>
        </p:txBody>
      </p:sp>
      <p:pic>
        <p:nvPicPr>
          <p:cNvPr id="3" name="735034963-1-16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0210" y="1609090"/>
            <a:ext cx="4022090" cy="51714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33820" y="1703705"/>
            <a:ext cx="42189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随着液体的喷出，容器中液面的高度逐渐下降，从容器下方孔中喷出的液体射得越来越近。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528435" y="4479925"/>
            <a:ext cx="54089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液体压强的大小可能与深度有关。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5925440" y="4823807"/>
            <a:ext cx="295322" cy="210471"/>
            <a:chOff x="435463" y="1226414"/>
            <a:chExt cx="295380" cy="210512"/>
          </a:xfrm>
        </p:grpSpPr>
        <p:sp>
          <p:nvSpPr>
            <p:cNvPr id="17" name="矩形 1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8" name="矩形 1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液体压强的特点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83945" y="2037080"/>
            <a:ext cx="46450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同样的两个容器，装满水的容器比装满食用油的容器更重，所以水比食用油对容器底部的压强更大。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34900" y="5313392"/>
            <a:ext cx="295322" cy="210471"/>
            <a:chOff x="435463" y="1226414"/>
            <a:chExt cx="295380" cy="210512"/>
          </a:xfrm>
        </p:grpSpPr>
        <p:sp>
          <p:nvSpPr>
            <p:cNvPr id="17" name="矩形 1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8" name="矩形 1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83945" y="4942840"/>
            <a:ext cx="45662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液体压强的大小可能与液体的密度有关。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1025525"/>
            <a:ext cx="5631815" cy="3180715"/>
          </a:xfrm>
          <a:prstGeom prst="roundRect">
            <a:avLst>
              <a:gd name="adj" fmla="val 12626"/>
            </a:avLst>
          </a:prstGeom>
        </p:spPr>
      </p:pic>
      <p:grpSp>
        <p:nvGrpSpPr>
          <p:cNvPr id="10" name="博学多才" descr="7b0a202020202274657874626f78223a2022220a7d0a"/>
          <p:cNvGrpSpPr/>
          <p:nvPr/>
        </p:nvGrpSpPr>
        <p:grpSpPr>
          <a:xfrm>
            <a:off x="6472889" y="4206367"/>
            <a:ext cx="4747862" cy="2276856"/>
            <a:chOff x="3216774" y="2048256"/>
            <a:chExt cx="4747862" cy="2276856"/>
          </a:xfrm>
        </p:grpSpPr>
        <p:pic>
          <p:nvPicPr>
            <p:cNvPr id="11" name="图形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16774" y="2048256"/>
              <a:ext cx="4747862" cy="2276856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3986394" y="2614041"/>
              <a:ext cx="2596515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0" i="0" dirty="0">
                  <a:effectLst/>
                  <a:latin typeface="微软雅黑" panose="020B0503020204020204" charset="-122"/>
                  <a:ea typeface="微软雅黑" panose="020B0503020204020204" charset="-122"/>
                </a:rPr>
                <a:t>怎么测量液体压强的大小呢？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2681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739775"/>
            <a:ext cx="3168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液体压强的特点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57125" y="165261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515745"/>
            <a:ext cx="8596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测量液体压强的仪器</a:t>
            </a:r>
            <a:r>
              <a:rPr lang="en-US" altLang="zh-CN" sz="2800"/>
              <a:t> ——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U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型管压强计（微小压强计）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rcRect l="2181" r="5791"/>
          <a:stretch>
            <a:fillRect/>
          </a:stretch>
        </p:blipFill>
        <p:spPr>
          <a:xfrm>
            <a:off x="6233160" y="2129790"/>
            <a:ext cx="4329430" cy="4585335"/>
          </a:xfrm>
          <a:prstGeom prst="rect">
            <a:avLst/>
          </a:prstGeom>
        </p:spPr>
      </p:pic>
      <p:sp>
        <p:nvSpPr>
          <p:cNvPr id="13" name="线形标注 1(带强调线) 12"/>
          <p:cNvSpPr/>
          <p:nvPr/>
        </p:nvSpPr>
        <p:spPr>
          <a:xfrm>
            <a:off x="5114290" y="5578475"/>
            <a:ext cx="1025525" cy="498475"/>
          </a:xfrm>
          <a:prstGeom prst="accentCallout1">
            <a:avLst>
              <a:gd name="adj1" fmla="val 65987"/>
              <a:gd name="adj2" fmla="val 98947"/>
              <a:gd name="adj3" fmla="val -150445"/>
              <a:gd name="adj4" fmla="val 281609"/>
            </a:avLst>
          </a:prstGeom>
          <a:noFill/>
          <a:ln w="19050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2400">
                <a:solidFill>
                  <a:srgbClr val="036EB8"/>
                </a:solidFill>
              </a:rPr>
              <a:t>U</a:t>
            </a:r>
            <a:r>
              <a:rPr lang="zh-CN" altLang="en-US" sz="2400">
                <a:solidFill>
                  <a:srgbClr val="036EB8"/>
                </a:solidFill>
              </a:rPr>
              <a:t>形管</a:t>
            </a:r>
          </a:p>
        </p:txBody>
      </p:sp>
      <p:sp>
        <p:nvSpPr>
          <p:cNvPr id="14" name="线形标注 1(带强调线) 13"/>
          <p:cNvSpPr/>
          <p:nvPr/>
        </p:nvSpPr>
        <p:spPr>
          <a:xfrm>
            <a:off x="5014595" y="3914140"/>
            <a:ext cx="1125220" cy="481965"/>
          </a:xfrm>
          <a:prstGeom prst="accentCallout1">
            <a:avLst>
              <a:gd name="adj1" fmla="val 56916"/>
              <a:gd name="adj2" fmla="val 99379"/>
              <a:gd name="adj3" fmla="val -140974"/>
              <a:gd name="adj4" fmla="val 304345"/>
            </a:avLst>
          </a:prstGeom>
          <a:noFill/>
          <a:ln w="19050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zh-CN" altLang="en-US" sz="2400">
                <a:solidFill>
                  <a:srgbClr val="036EB8"/>
                </a:solidFill>
                <a:sym typeface="+mn-ea"/>
              </a:rPr>
              <a:t>橡皮管</a:t>
            </a:r>
          </a:p>
        </p:txBody>
      </p:sp>
      <p:sp>
        <p:nvSpPr>
          <p:cNvPr id="15" name="线形标注 1(带强调线) 14"/>
          <p:cNvSpPr/>
          <p:nvPr/>
        </p:nvSpPr>
        <p:spPr>
          <a:xfrm>
            <a:off x="10755630" y="2407285"/>
            <a:ext cx="822325" cy="481965"/>
          </a:xfrm>
          <a:prstGeom prst="accentCallout1">
            <a:avLst>
              <a:gd name="adj1" fmla="val 38775"/>
              <a:gd name="adj2" fmla="val 338"/>
              <a:gd name="adj3" fmla="val 108563"/>
              <a:gd name="adj4" fmla="val -165791"/>
            </a:avLst>
          </a:prstGeom>
          <a:noFill/>
          <a:ln w="19050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036EB8"/>
                </a:solidFill>
                <a:sym typeface="+mn-ea"/>
              </a:rPr>
              <a:t>旋钮</a:t>
            </a:r>
          </a:p>
        </p:txBody>
      </p:sp>
      <p:sp>
        <p:nvSpPr>
          <p:cNvPr id="16" name="线形标注 1(带强调线) 15"/>
          <p:cNvSpPr/>
          <p:nvPr/>
        </p:nvSpPr>
        <p:spPr>
          <a:xfrm>
            <a:off x="10755630" y="3827780"/>
            <a:ext cx="822325" cy="481965"/>
          </a:xfrm>
          <a:prstGeom prst="accentCallout1">
            <a:avLst>
              <a:gd name="adj1" fmla="val 38775"/>
              <a:gd name="adj2" fmla="val 338"/>
              <a:gd name="adj3" fmla="val 248484"/>
              <a:gd name="adj4" fmla="val -190965"/>
            </a:avLst>
          </a:prstGeom>
          <a:noFill/>
          <a:ln w="19050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036EB8"/>
                </a:solidFill>
                <a:sym typeface="+mn-ea"/>
              </a:rPr>
              <a:t>探头</a:t>
            </a:r>
          </a:p>
        </p:txBody>
      </p:sp>
      <p:sp>
        <p:nvSpPr>
          <p:cNvPr id="17" name="线形标注 1(带强调线) 16"/>
          <p:cNvSpPr/>
          <p:nvPr/>
        </p:nvSpPr>
        <p:spPr>
          <a:xfrm>
            <a:off x="10755630" y="5308600"/>
            <a:ext cx="1125220" cy="481965"/>
          </a:xfrm>
          <a:prstGeom prst="accentCallout1">
            <a:avLst>
              <a:gd name="adj1" fmla="val 38775"/>
              <a:gd name="adj2" fmla="val 338"/>
              <a:gd name="adj3" fmla="val -39657"/>
              <a:gd name="adj4" fmla="val -149153"/>
            </a:avLst>
          </a:prstGeom>
          <a:noFill/>
          <a:ln w="19050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036EB8"/>
                </a:solidFill>
                <a:sym typeface="+mn-ea"/>
              </a:rPr>
              <a:t>橡皮膜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9795" y="2251710"/>
            <a:ext cx="4215130" cy="3707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液体内部存在压强，探头放在液体里的橡皮膜就会发生形变，从而使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U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形管的两侧液面产生</a:t>
            </a:r>
            <a:r>
              <a:rPr lang="zh-CN" altLang="en-US" sz="2800" b="1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高度差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，高度差的大小反映了橡皮膜所受压强的大小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06575" y="5959475"/>
            <a:ext cx="1353820" cy="521970"/>
          </a:xfrm>
          <a:prstGeom prst="rect">
            <a:avLst/>
          </a:prstGeom>
          <a:noFill/>
          <a:ln>
            <a:solidFill>
              <a:srgbClr val="036EB8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转换法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9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3658699,19966149,21569135],&quot;19&quot;:[20341640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69135],&quot;65&quot;:[20205081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3658699],&quot;65&quot;:[20205081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19966149],&quot;65&quot;:[20205081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9&quot;:[20341640],&quot;65&quot;:[20205081]}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1376</Words>
  <Application>Microsoft Office PowerPoint</Application>
  <PresentationFormat>宽屏</PresentationFormat>
  <Paragraphs>107</Paragraphs>
  <Slides>23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宋体</vt:lpstr>
      <vt:lpstr>微软雅黑</vt:lpstr>
      <vt:lpstr>Arial</vt:lpstr>
      <vt:lpstr>Calibri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163</cp:revision>
  <dcterms:created xsi:type="dcterms:W3CDTF">2019-06-19T02:08:00Z</dcterms:created>
  <dcterms:modified xsi:type="dcterms:W3CDTF">2025-03-03T07:55:37Z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BDCA6CC7CC9A40ECAF8CDAC1377E0517_11</vt:lpwstr>
  </property>
</Properties>
</file>