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23" r:id="rId1"/>
  </p:sldMasterIdLst>
  <p:notesMasterIdLst>
    <p:notesMasterId r:id="rId39"/>
  </p:notesMasterIdLst>
  <p:handoutMasterIdLst>
    <p:handoutMasterId r:id="rId40"/>
  </p:handoutMasterIdLst>
  <p:sldIdLst>
    <p:sldId id="256" r:id="rId2"/>
    <p:sldId id="298" r:id="rId3"/>
    <p:sldId id="299" r:id="rId4"/>
    <p:sldId id="300" r:id="rId5"/>
    <p:sldId id="271" r:id="rId6"/>
    <p:sldId id="260" r:id="rId7"/>
    <p:sldId id="473" r:id="rId8"/>
    <p:sldId id="257" r:id="rId9"/>
    <p:sldId id="377" r:id="rId10"/>
    <p:sldId id="337" r:id="rId11"/>
    <p:sldId id="447" r:id="rId12"/>
    <p:sldId id="448" r:id="rId13"/>
    <p:sldId id="356" r:id="rId14"/>
    <p:sldId id="400" r:id="rId15"/>
    <p:sldId id="358" r:id="rId16"/>
    <p:sldId id="262" r:id="rId17"/>
    <p:sldId id="320" r:id="rId18"/>
    <p:sldId id="336" r:id="rId19"/>
    <p:sldId id="266" r:id="rId20"/>
    <p:sldId id="420" r:id="rId21"/>
    <p:sldId id="444" r:id="rId22"/>
    <p:sldId id="451" r:id="rId23"/>
    <p:sldId id="475" r:id="rId24"/>
    <p:sldId id="265" r:id="rId25"/>
    <p:sldId id="476" r:id="rId26"/>
    <p:sldId id="425" r:id="rId27"/>
    <p:sldId id="421" r:id="rId28"/>
    <p:sldId id="270" r:id="rId29"/>
    <p:sldId id="477" r:id="rId30"/>
    <p:sldId id="449" r:id="rId31"/>
    <p:sldId id="422" r:id="rId32"/>
    <p:sldId id="283" r:id="rId33"/>
    <p:sldId id="289" r:id="rId34"/>
    <p:sldId id="445" r:id="rId35"/>
    <p:sldId id="285" r:id="rId36"/>
    <p:sldId id="478" r:id="rId37"/>
    <p:sldId id="479" r:id="rId38"/>
  </p:sldIdLst>
  <p:sldSz cx="9144000" cy="5143500" type="screen16x9"/>
  <p:notesSz cx="6858000" cy="9144000"/>
  <p:embeddedFontLst>
    <p:embeddedFont>
      <p:font typeface="Segoe Print" panose="02000600000000000000" pitchFamily="2" charset="0"/>
      <p:regular r:id="rId41"/>
      <p:bold r:id="rId42"/>
    </p:embeddedFont>
    <p:embeddedFont>
      <p:font typeface="微软雅黑" panose="020B0503020204020204" pitchFamily="34" charset="-122"/>
      <p:regular r:id="rId43"/>
      <p:bold r:id="rId44"/>
    </p:embeddedFont>
    <p:embeddedFont>
      <p:font typeface="楷体" panose="02010609060101010101" pitchFamily="49" charset="-122"/>
      <p:regular r:id="rId45"/>
    </p:embeddedFont>
    <p:embeddedFont>
      <p:font typeface="黑体" panose="02010609060101010101" pitchFamily="49" charset="-122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Impact" panose="020B0806030902050204" pitchFamily="34" charset="0"/>
      <p:regular r:id="rId51"/>
    </p:embeddedFont>
    <p:embeddedFont>
      <p:font typeface="华文中宋" panose="02010600040101010101" pitchFamily="2" charset="-122"/>
      <p:regular r:id="rId52"/>
    </p:embeddedFont>
  </p:embeddedFontLst>
  <p:custDataLst>
    <p:tags r:id="rId5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26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tags" Target="tags/tag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41.wmf"/><Relationship Id="rId7" Type="http://schemas.openxmlformats.org/officeDocument/2006/relationships/image" Target="../media/image43.wmf"/><Relationship Id="rId2" Type="http://schemas.openxmlformats.org/officeDocument/2006/relationships/image" Target="../media/image35.wmf"/><Relationship Id="rId1" Type="http://schemas.openxmlformats.org/officeDocument/2006/relationships/image" Target="../media/image40.wmf"/><Relationship Id="rId6" Type="http://schemas.openxmlformats.org/officeDocument/2006/relationships/image" Target="../media/image36.wmf"/><Relationship Id="rId5" Type="http://schemas.openxmlformats.org/officeDocument/2006/relationships/image" Target="../media/image34.wmf"/><Relationship Id="rId4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2020/4/3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727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pPr/>
              <a:t>2020/4/3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23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8191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294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578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线连接符 10"/>
          <p:cNvCxnSpPr/>
          <p:nvPr userDrawn="1"/>
        </p:nvCxnSpPr>
        <p:spPr>
          <a:xfrm>
            <a:off x="1588" y="403916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文本框 18"/>
          <p:cNvSpPr txBox="1"/>
          <p:nvPr userDrawn="1"/>
        </p:nvSpPr>
        <p:spPr>
          <a:xfrm>
            <a:off x="552450" y="-54112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00" b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回顾旧知</a:t>
            </a:r>
            <a:endParaRPr lang="zh-CN" altLang="en-US" sz="2500" b="1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Freeform 74"/>
          <p:cNvSpPr>
            <a:spLocks noChangeAspect="1" noEditPoints="1"/>
          </p:cNvSpPr>
          <p:nvPr userDrawn="1"/>
        </p:nvSpPr>
        <p:spPr bwMode="auto">
          <a:xfrm>
            <a:off x="157163" y="40379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573389"/>
      </p:ext>
    </p:extLst>
  </p:cSld>
  <p:clrMapOvr>
    <a:masterClrMapping/>
  </p:clrMapOvr>
  <p:transition spd="slow">
    <p:random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TEMPLAT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  <p:pic>
        <p:nvPicPr>
          <p:cNvPr id="10" name="图片 3"/>
          <p:cNvPicPr>
            <a:picLocks noChangeAspect="1" noChangeArrowheads="1"/>
          </p:cNvPicPr>
          <p:nvPr userDrawn="1"/>
        </p:nvPicPr>
        <p:blipFill>
          <a:blip r:embed="rId3" cstate="print"/>
          <a:srcRect l="-2287" t="32536" b="8661"/>
          <a:stretch>
            <a:fillRect/>
          </a:stretch>
        </p:blipFill>
        <p:spPr bwMode="auto">
          <a:xfrm>
            <a:off x="7761923" y="4415133"/>
            <a:ext cx="1329214" cy="67067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72346033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612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8097"/>
            <a:ext cx="2133600" cy="27468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8097"/>
            <a:ext cx="2895600" cy="27468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8097"/>
            <a:ext cx="2133600" cy="27468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fontAlgn="base"/>
            <a:fld id="{9A0DB2DC-4C9A-4742-B13C-FB6460FD3503}" type="slidenum">
              <a:rPr lang="zh-CN" altLang="en-US" noProof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fontAlgn="base"/>
              <a:t>‹#›</a:t>
            </a:fld>
            <a:endParaRPr lang="zh-CN" altLang="en-US" noProof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75449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458"/>
            <a:ext cx="7886700" cy="326407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8096"/>
            <a:ext cx="2057400" cy="273892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653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893"/>
            <a:ext cx="6858000" cy="12420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2020/4/3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8096"/>
            <a:ext cx="2057400" cy="273892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1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10"/>
          <p:cNvCxnSpPr/>
          <p:nvPr userDrawn="1"/>
        </p:nvCxnSpPr>
        <p:spPr>
          <a:xfrm>
            <a:off x="1588" y="403916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18"/>
          <p:cNvSpPr txBox="1"/>
          <p:nvPr userDrawn="1"/>
        </p:nvSpPr>
        <p:spPr>
          <a:xfrm>
            <a:off x="552450" y="-54112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00" b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素养目标</a:t>
            </a:r>
            <a:endParaRPr lang="zh-CN" altLang="en-US" sz="2500" b="1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Freeform 74"/>
          <p:cNvSpPr>
            <a:spLocks noChangeAspect="1" noEditPoints="1"/>
          </p:cNvSpPr>
          <p:nvPr userDrawn="1"/>
        </p:nvSpPr>
        <p:spPr bwMode="auto">
          <a:xfrm>
            <a:off x="157163" y="40379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1655506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10"/>
          <p:cNvCxnSpPr/>
          <p:nvPr userDrawn="1"/>
        </p:nvCxnSpPr>
        <p:spPr>
          <a:xfrm>
            <a:off x="1588" y="403916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18"/>
          <p:cNvSpPr txBox="1"/>
          <p:nvPr userDrawn="1"/>
        </p:nvSpPr>
        <p:spPr>
          <a:xfrm>
            <a:off x="552450" y="-54112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00" b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探究新知</a:t>
            </a:r>
            <a:endParaRPr lang="zh-CN" altLang="en-US" sz="2500" b="1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Freeform 74"/>
          <p:cNvSpPr>
            <a:spLocks noChangeAspect="1" noEditPoints="1"/>
          </p:cNvSpPr>
          <p:nvPr userDrawn="1"/>
        </p:nvSpPr>
        <p:spPr bwMode="auto">
          <a:xfrm>
            <a:off x="157163" y="40379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0436537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10"/>
          <p:cNvCxnSpPr/>
          <p:nvPr userDrawn="1"/>
        </p:nvCxnSpPr>
        <p:spPr>
          <a:xfrm>
            <a:off x="1588" y="403916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18"/>
          <p:cNvSpPr txBox="1"/>
          <p:nvPr userDrawn="1"/>
        </p:nvSpPr>
        <p:spPr>
          <a:xfrm>
            <a:off x="552450" y="-54112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00" b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巩固练习</a:t>
            </a:r>
            <a:endParaRPr lang="zh-CN" altLang="en-US" sz="2500" b="1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Freeform 74"/>
          <p:cNvSpPr>
            <a:spLocks noChangeAspect="1" noEditPoints="1"/>
          </p:cNvSpPr>
          <p:nvPr userDrawn="1"/>
        </p:nvSpPr>
        <p:spPr bwMode="auto">
          <a:xfrm>
            <a:off x="157163" y="40379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2556808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10"/>
          <p:cNvCxnSpPr/>
          <p:nvPr userDrawn="1"/>
        </p:nvCxnSpPr>
        <p:spPr>
          <a:xfrm>
            <a:off x="1588" y="403916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18"/>
          <p:cNvSpPr txBox="1"/>
          <p:nvPr userDrawn="1"/>
        </p:nvSpPr>
        <p:spPr>
          <a:xfrm>
            <a:off x="552450" y="-54112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00" b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课堂检测</a:t>
            </a:r>
            <a:endParaRPr lang="zh-CN" altLang="en-US" sz="2500" b="1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Freeform 74"/>
          <p:cNvSpPr>
            <a:spLocks noChangeAspect="1" noEditPoints="1"/>
          </p:cNvSpPr>
          <p:nvPr userDrawn="1"/>
        </p:nvSpPr>
        <p:spPr bwMode="auto">
          <a:xfrm>
            <a:off x="157163" y="40379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208128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10"/>
          <p:cNvCxnSpPr/>
          <p:nvPr userDrawn="1"/>
        </p:nvCxnSpPr>
        <p:spPr>
          <a:xfrm>
            <a:off x="1588" y="403916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18"/>
          <p:cNvSpPr txBox="1"/>
          <p:nvPr userDrawn="1"/>
        </p:nvSpPr>
        <p:spPr>
          <a:xfrm>
            <a:off x="552450" y="-54112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00" b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课堂小结</a:t>
            </a:r>
            <a:endParaRPr lang="zh-CN" altLang="en-US" sz="2500" b="1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Freeform 74"/>
          <p:cNvSpPr>
            <a:spLocks noChangeAspect="1" noEditPoints="1"/>
          </p:cNvSpPr>
          <p:nvPr userDrawn="1"/>
        </p:nvSpPr>
        <p:spPr bwMode="auto">
          <a:xfrm>
            <a:off x="157163" y="40379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2249646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TEMPLAT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  <p:cxnSp>
        <p:nvCxnSpPr>
          <p:cNvPr id="3" name="直线连接符 10"/>
          <p:cNvCxnSpPr/>
          <p:nvPr userDrawn="1"/>
        </p:nvCxnSpPr>
        <p:spPr>
          <a:xfrm>
            <a:off x="1588" y="403916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文本框 18"/>
          <p:cNvSpPr txBox="1"/>
          <p:nvPr userDrawn="1"/>
        </p:nvSpPr>
        <p:spPr>
          <a:xfrm>
            <a:off x="552450" y="-54112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00" b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课后作业</a:t>
            </a:r>
            <a:endParaRPr lang="zh-CN" altLang="en-US" sz="2500" b="1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Freeform 74"/>
          <p:cNvSpPr>
            <a:spLocks noChangeAspect="1" noEditPoints="1"/>
          </p:cNvSpPr>
          <p:nvPr userDrawn="1"/>
        </p:nvSpPr>
        <p:spPr bwMode="auto">
          <a:xfrm>
            <a:off x="157163" y="40379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0313585"/>
      </p:ext>
    </p:extLst>
  </p:cSld>
  <p:clrMapOvr>
    <a:masterClrMapping/>
  </p:clrMapOvr>
  <p:transition spd="slow" advTm="0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TEMPLAT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7859"/>
            <a:ext cx="2743200" cy="364395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685800">
              <a:defRPr/>
            </a:pPr>
            <a:fld id="{DE992C8C-F093-4FD8-8873-42F5D5B5915D}" type="datetimeFigureOut">
              <a:rPr lang="zh-CN" altLang="en-US" sz="1350">
                <a:solidFill>
                  <a:prstClr val="black"/>
                </a:solidFill>
              </a:rPr>
              <a:pPr defTabSz="685800">
                <a:defRPr/>
              </a:pPr>
              <a:t>2020/4/3</a:t>
            </a:fld>
            <a:endParaRPr lang="zh-CN" altLang="en-US" sz="1350">
              <a:solidFill>
                <a:prstClr val="black"/>
              </a:solidFill>
              <a:latin typeface="Times New Roman"/>
              <a:ea typeface="微软雅黑"/>
            </a:endParaRPr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7859"/>
            <a:ext cx="4114800" cy="364395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7859"/>
            <a:ext cx="2743200" cy="364395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685800">
              <a:defRPr/>
            </a:pPr>
            <a:fld id="{BBC06761-3C82-4EBB-ABA8-C6146A0EBDEA}" type="slidenum">
              <a:rPr lang="zh-CN" altLang="en-US" sz="135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zh-CN" altLang="en-US" sz="1350">
              <a:solidFill>
                <a:prstClr val="black"/>
              </a:solidFill>
              <a:latin typeface="Times New Roman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700600784"/>
      </p:ext>
    </p:extLst>
  </p:cSld>
  <p:clrMapOvr>
    <a:masterClrMapping/>
  </p:clrMapOvr>
  <p:transition spd="slow">
    <p:random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TEMPLAT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  <p:pic>
        <p:nvPicPr>
          <p:cNvPr id="10" name="图片 3"/>
          <p:cNvPicPr>
            <a:picLocks noChangeAspect="1" noChangeArrowheads="1"/>
          </p:cNvPicPr>
          <p:nvPr userDrawn="1"/>
        </p:nvPicPr>
        <p:blipFill>
          <a:blip r:embed="rId3" cstate="print"/>
          <a:srcRect l="-2287" t="32536" b="8661"/>
          <a:stretch>
            <a:fillRect/>
          </a:stretch>
        </p:blipFill>
        <p:spPr bwMode="auto">
          <a:xfrm>
            <a:off x="7761923" y="4415133"/>
            <a:ext cx="1329214" cy="67067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40489577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557" y="0"/>
            <a:ext cx="1177443" cy="467999"/>
          </a:xfrm>
          <a:prstGeom prst="rect">
            <a:avLst/>
          </a:prstGeom>
        </p:spPr>
      </p:pic>
      <p:pic>
        <p:nvPicPr>
          <p:cNvPr id="6" name="图片 5" descr="C:\Users\ziqian\Desktop\t0157f56304e8824e32.jpgt0157f56304e8824e3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75880" y="4401820"/>
            <a:ext cx="1452245" cy="81661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8" name="文本框 7"/>
          <p:cNvSpPr txBox="1"/>
          <p:nvPr userDrawn="1"/>
        </p:nvSpPr>
        <p:spPr>
          <a:xfrm>
            <a:off x="3215958" y="47647"/>
            <a:ext cx="4781550" cy="3987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  <a:defRPr/>
            </a:pPr>
            <a:r>
              <a:rPr lang="en-US" altLang="zh-CN" sz="2000" b="1" dirty="0">
                <a:solidFill>
                  <a:srgbClr val="F07474">
                    <a:lumMod val="5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17.4 </a:t>
            </a:r>
            <a:r>
              <a:rPr lang="zh-CN" altLang="en-US" sz="2000" b="1" dirty="0">
                <a:solidFill>
                  <a:srgbClr val="F07474">
                    <a:lumMod val="5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欧姆定律在串、并联电路中的应用</a:t>
            </a:r>
            <a:r>
              <a:rPr lang="en-US" altLang="zh-CN" sz="2000" b="1" dirty="0">
                <a:solidFill>
                  <a:srgbClr val="F07474">
                    <a:lumMod val="5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3398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ransition spd="slow">
    <p:random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257175" indent="-257175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3.bin"/><Relationship Id="rId2" Type="http://schemas.openxmlformats.org/officeDocument/2006/relationships/tags" Target="../tags/tag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38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7.wmf"/><Relationship Id="rId20" Type="http://schemas.openxmlformats.org/officeDocument/2006/relationships/image" Target="../media/image3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34.wmf"/><Relationship Id="rId18" Type="http://schemas.openxmlformats.org/officeDocument/2006/relationships/image" Target="../media/image43.w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8.bin"/><Relationship Id="rId17" Type="http://schemas.openxmlformats.org/officeDocument/2006/relationships/oleObject" Target="../embeddings/oleObject41.bin"/><Relationship Id="rId2" Type="http://schemas.openxmlformats.org/officeDocument/2006/relationships/tags" Target="../tags/tag14.xml"/><Relationship Id="rId16" Type="http://schemas.openxmlformats.org/officeDocument/2006/relationships/image" Target="../media/image36.wmf"/><Relationship Id="rId20" Type="http://schemas.openxmlformats.org/officeDocument/2006/relationships/image" Target="../media/image44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2.wmf"/><Relationship Id="rId5" Type="http://schemas.openxmlformats.org/officeDocument/2006/relationships/image" Target="../media/image40.wmf"/><Relationship Id="rId15" Type="http://schemas.openxmlformats.org/officeDocument/2006/relationships/oleObject" Target="../embeddings/oleObject40.bin"/><Relationship Id="rId10" Type="http://schemas.openxmlformats.org/officeDocument/2006/relationships/oleObject" Target="../embeddings/oleObject37.bin"/><Relationship Id="rId19" Type="http://schemas.openxmlformats.org/officeDocument/2006/relationships/oleObject" Target="../embeddings/oleObject42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3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5.wmf"/><Relationship Id="rId2" Type="http://schemas.openxmlformats.org/officeDocument/2006/relationships/tags" Target="../tags/tag1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oleObject" Target="../embeddings/oleObject52.bin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51.bin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6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9.png"/><Relationship Id="rId4" Type="http://schemas.openxmlformats.org/officeDocument/2006/relationships/oleObject" Target="../embeddings/oleObject53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65.png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9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1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9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6.png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u=2818198163,1666436735&amp;fm=26&amp;gp=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73342" y="-26"/>
            <a:ext cx="9144000" cy="5144400"/>
          </a:xfrm>
          <a:prstGeom prst="rect">
            <a:avLst/>
          </a:prstGeom>
        </p:spPr>
      </p:pic>
      <p:sp>
        <p:nvSpPr>
          <p:cNvPr id="7170" name="Rectangle 3"/>
          <p:cNvSpPr>
            <a:spLocks noGrp="1" noChangeArrowheads="1"/>
          </p:cNvSpPr>
          <p:nvPr/>
        </p:nvSpPr>
        <p:spPr bwMode="auto">
          <a:xfrm>
            <a:off x="-95685" y="1661795"/>
            <a:ext cx="9164955" cy="1664335"/>
          </a:xfrm>
          <a:prstGeom prst="rect">
            <a:avLst/>
          </a:prstGeom>
          <a:solidFill>
            <a:schemeClr val="accent6">
              <a:lumMod val="20000"/>
              <a:lumOff val="80000"/>
              <a:alpha val="43922"/>
            </a:schemeClr>
          </a:solidFill>
          <a:ln>
            <a:miter lim="800000"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ctr" defTabSz="6858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914400" algn="ctr" defTabSz="6858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1371600" algn="ctr" defTabSz="6858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1828800" algn="ctr" defTabSz="6858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825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第十七章  欧姆定律</a:t>
            </a:r>
            <a:r>
              <a:rPr lang="zh-CN" altLang="en-US" sz="3825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/>
            </a:r>
            <a:br>
              <a:rPr lang="zh-CN" altLang="en-US" sz="3825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b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第4节  欧姆定律在串、并联电路中的应用  </a:t>
            </a: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-38087" y="40036"/>
            <a:ext cx="3217222" cy="461565"/>
            <a:chOff x="138644" y="130175"/>
            <a:chExt cx="3586444" cy="340499"/>
          </a:xfrm>
        </p:grpSpPr>
        <p:sp>
          <p:nvSpPr>
            <p:cNvPr id="16" name="圆角矩形 15"/>
            <p:cNvSpPr/>
            <p:nvPr/>
          </p:nvSpPr>
          <p:spPr>
            <a:xfrm>
              <a:off x="192088" y="130175"/>
              <a:ext cx="3533000" cy="340499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7" name="文本框 1"/>
            <p:cNvSpPr txBox="1">
              <a:spLocks noChangeArrowheads="1"/>
            </p:cNvSpPr>
            <p:nvPr/>
          </p:nvSpPr>
          <p:spPr bwMode="auto">
            <a:xfrm>
              <a:off x="138644" y="164195"/>
              <a:ext cx="3586444" cy="2951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人教</a:t>
              </a: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版 九年级 </a:t>
              </a:r>
              <a:r>
                <a:rPr lang="zh-CN" altLang="en-US" sz="2000" b="1" kern="0" dirty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物理</a:t>
              </a: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上册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18" name="Picture 2" descr="G:\其他部门资源\美编\图标\QQ图片2020021710422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879" y="1874"/>
            <a:ext cx="1999391" cy="79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6229" y="508609"/>
            <a:ext cx="8532019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2727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例题</a:t>
            </a:r>
            <a:r>
              <a:rPr lang="en-US" altLang="zh-CN" sz="2400" b="1" dirty="0">
                <a:solidFill>
                  <a:srgbClr val="2727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如图所示，电阻</a:t>
            </a:r>
            <a:r>
              <a:rPr lang="en-US" altLang="zh-CN" sz="2400" b="1" i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</a:t>
            </a:r>
            <a:r>
              <a:rPr lang="en-US" altLang="zh-CN" sz="24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为</a:t>
            </a:r>
            <a:r>
              <a:rPr lang="en-US" altLang="zh-CN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10Ω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，电源两端电压为</a:t>
            </a:r>
            <a:r>
              <a:rPr lang="en-US" altLang="zh-CN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6V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。开关</a:t>
            </a:r>
            <a:r>
              <a:rPr lang="en-US" altLang="zh-CN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闭合后，求（</a:t>
            </a:r>
            <a:r>
              <a:rPr lang="en-US" altLang="zh-CN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）当滑动变阻器</a:t>
            </a:r>
            <a:r>
              <a:rPr lang="en-US" altLang="zh-CN" sz="2400" b="1" i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接入电路的电阻</a:t>
            </a:r>
            <a:r>
              <a:rPr lang="en-US" altLang="zh-CN" sz="2400" b="1" i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</a:t>
            </a:r>
            <a:r>
              <a:rPr lang="en-US" altLang="zh-CN" sz="24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为</a:t>
            </a:r>
            <a:r>
              <a:rPr lang="en-US" altLang="zh-CN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50</a:t>
            </a:r>
            <a:r>
              <a:rPr lang="en-US" altLang="zh-CN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Ω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时，通过电阻</a:t>
            </a:r>
            <a:r>
              <a:rPr lang="en-US" altLang="zh-CN" sz="2400" b="1" i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</a:t>
            </a:r>
            <a:r>
              <a:rPr lang="en-US" altLang="zh-CN" sz="24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的电流</a:t>
            </a:r>
            <a:r>
              <a:rPr lang="en-US" altLang="zh-CN" sz="2400" b="1" i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；（</a:t>
            </a:r>
            <a:r>
              <a:rPr lang="en-US" altLang="zh-CN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）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当滑动变阻器接入电路的电阻</a:t>
            </a:r>
            <a:r>
              <a:rPr lang="en-US" altLang="zh-CN" sz="2400" b="1" i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</a:t>
            </a:r>
            <a:r>
              <a:rPr lang="en-US" altLang="zh-CN" sz="24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为</a:t>
            </a:r>
            <a:r>
              <a:rPr lang="en-US" altLang="zh-CN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20</a:t>
            </a:r>
            <a:r>
              <a:rPr lang="en-US" altLang="zh-CN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Ω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时，通过电阻</a:t>
            </a:r>
            <a:r>
              <a:rPr lang="en-US" altLang="zh-CN" sz="2400" b="1" i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</a:t>
            </a:r>
            <a:r>
              <a:rPr lang="en-US" altLang="zh-CN" sz="24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的电流</a:t>
            </a:r>
            <a:r>
              <a:rPr lang="en-US" altLang="zh-CN" sz="2400" b="1" i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＇。</a:t>
            </a:r>
          </a:p>
        </p:txBody>
      </p:sp>
      <p:pic>
        <p:nvPicPr>
          <p:cNvPr id="5131" name="Picture 3"/>
          <p:cNvPicPr>
            <a:picLocks noChangeAspect="1"/>
          </p:cNvPicPr>
          <p:nvPr/>
        </p:nvPicPr>
        <p:blipFill>
          <a:blip r:embed="rId4" cstate="print">
            <a:lum bright="-30000" contrast="54000"/>
          </a:blip>
          <a:srcRect b="16597"/>
          <a:stretch>
            <a:fillRect/>
          </a:stretch>
        </p:blipFill>
        <p:spPr>
          <a:xfrm>
            <a:off x="5399564" y="1713204"/>
            <a:ext cx="3135154" cy="23088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8212931" y="3109569"/>
            <a:ext cx="952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=10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09665" y="2649035"/>
            <a:ext cx="12077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R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=50Ω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09665" y="2649035"/>
            <a:ext cx="1116330" cy="5067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27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5753" y="2156910"/>
            <a:ext cx="4842034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2727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解：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(1)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当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R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=50Ω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时，电路中的总电阻：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R</a:t>
            </a:r>
            <a:r>
              <a:rPr lang="zh-CN" altLang="en-US" sz="2400" b="1" baseline="-25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总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=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R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+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R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=10Ω+50Ω=60Ω.</a:t>
            </a:r>
          </a:p>
          <a:p>
            <a:endParaRPr lang="en-US" altLang="zh-CN" sz="2400" b="1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通过电阻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R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的电流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=</a:t>
            </a:r>
          </a:p>
        </p:txBody>
      </p:sp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107294" y="3109410"/>
          <a:ext cx="2195513" cy="817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r:id="rId5" imgW="1193760" imgH="444240" progId="">
                  <p:embed/>
                </p:oleObj>
              </mc:Choice>
              <mc:Fallback>
                <p:oleObj r:id="rId5" imgW="1193760" imgH="44424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7294" y="3109410"/>
                        <a:ext cx="2195513" cy="8177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306070" y="3927475"/>
            <a:ext cx="6677534" cy="103759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(2)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当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R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=20Ω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时，通过电阻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R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的电流</a:t>
            </a:r>
          </a:p>
          <a:p>
            <a:endParaRPr lang="zh-CN" altLang="en-US" sz="1350" b="1" i="1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I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＇=</a:t>
            </a:r>
          </a:p>
        </p:txBody>
      </p:sp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03576" y="4364567"/>
          <a:ext cx="3339465" cy="794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r:id="rId7" imgW="1815840" imgH="431640" progId="">
                  <p:embed/>
                </p:oleObj>
              </mc:Choice>
              <mc:Fallback>
                <p:oleObj r:id="rId7" imgW="1815840" imgH="43164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576" y="4364567"/>
                        <a:ext cx="3339465" cy="7943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163469" y="2695231"/>
            <a:ext cx="12077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R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=20Ω</a:t>
            </a:r>
          </a:p>
        </p:txBody>
      </p:sp>
    </p:spTree>
    <p:custDataLst>
      <p:tags r:id="rId2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bldLvl="0" animBg="1"/>
      <p:bldP spid="12" grpId="0" bldLvl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63366" y="519086"/>
            <a:ext cx="852678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fontAlgn="auto"/>
            <a:r>
              <a:rPr lang="en-US" altLang="zh-CN" sz="2400" b="1">
                <a:solidFill>
                  <a:srgbClr val="2727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</a:t>
            </a:r>
            <a:r>
              <a:rPr lang="zh-CN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交警使用的某型号酒精测试仪的工作原理如图</a:t>
            </a:r>
            <a:r>
              <a:rPr lang="en-US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zh-CN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所示。电源电压恒为</a:t>
            </a:r>
            <a:r>
              <a:rPr lang="en-US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9V </a:t>
            </a:r>
            <a:r>
              <a:rPr lang="zh-CN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，传感器电阻 </a:t>
            </a:r>
            <a:r>
              <a:rPr lang="en-US" sz="2400" b="1" i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</a:t>
            </a:r>
            <a:r>
              <a:rPr lang="en-US" sz="2400" b="1" baseline="-250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的电阻值</a:t>
            </a:r>
          </a:p>
          <a:p>
            <a:pPr indent="0" algn="l" fontAlgn="auto"/>
            <a:r>
              <a:rPr lang="zh-CN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随酒精气体浓度的增大而减小，当酒</a:t>
            </a:r>
          </a:p>
          <a:p>
            <a:pPr indent="0" algn="l" fontAlgn="auto"/>
            <a:r>
              <a:rPr lang="zh-CN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精气体的浓度为</a:t>
            </a:r>
            <a:r>
              <a:rPr lang="en-US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0 </a:t>
            </a:r>
            <a:r>
              <a:rPr lang="zh-CN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时， </a:t>
            </a:r>
            <a:r>
              <a:rPr lang="en-US" sz="2400" b="1" i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</a:t>
            </a:r>
            <a:r>
              <a:rPr lang="en-US" sz="2400" b="1" baseline="-250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的电阻为</a:t>
            </a:r>
            <a:r>
              <a:rPr lang="en-US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</a:p>
          <a:p>
            <a:pPr indent="0" algn="l" fontAlgn="auto"/>
            <a:r>
              <a:rPr lang="en-US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80Ω</a:t>
            </a:r>
            <a:r>
              <a:rPr lang="zh-CN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。使用前要通过调零旋钮（即滑</a:t>
            </a:r>
          </a:p>
          <a:p>
            <a:pPr indent="0" algn="l" fontAlgn="auto"/>
            <a:r>
              <a:rPr lang="zh-CN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动变阻器 </a:t>
            </a:r>
            <a:r>
              <a:rPr lang="en-US" sz="2400" b="1" i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</a:t>
            </a:r>
            <a:r>
              <a:rPr lang="en-US" sz="2400" b="1" baseline="-250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的滑片）对测试仪进行调</a:t>
            </a:r>
          </a:p>
          <a:p>
            <a:pPr indent="0" algn="l" fontAlgn="auto"/>
            <a:r>
              <a:rPr lang="zh-CN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零，此时电压表的示数为</a:t>
            </a:r>
            <a:r>
              <a:rPr lang="en-US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8 V</a:t>
            </a:r>
            <a:r>
              <a:rPr lang="zh-CN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。求：</a:t>
            </a:r>
          </a:p>
          <a:p>
            <a:pPr indent="0" algn="l" fontAlgn="auto"/>
            <a:r>
              <a:rPr lang="zh-CN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</a:t>
            </a:r>
            <a:r>
              <a:rPr lang="zh-CN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）电压表的示数为</a:t>
            </a:r>
            <a:r>
              <a:rPr lang="en-US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8V </a:t>
            </a:r>
            <a:r>
              <a:rPr lang="zh-CN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时，电流表的示数为多少？ </a:t>
            </a:r>
          </a:p>
          <a:p>
            <a:pPr indent="0" algn="l" fontAlgn="auto"/>
            <a:r>
              <a:rPr lang="zh-CN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）电压表的示数为</a:t>
            </a:r>
            <a:r>
              <a:rPr lang="en-US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8V </a:t>
            </a:r>
            <a:r>
              <a:rPr lang="zh-CN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时，滑动变阻器 </a:t>
            </a:r>
            <a:r>
              <a:rPr lang="en-US" sz="2400" b="1" i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R</a:t>
            </a:r>
            <a:r>
              <a:rPr lang="en-US" sz="2400" b="1" baseline="-250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</a:t>
            </a:r>
            <a:r>
              <a:rPr lang="zh-CN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的电阻值为多少？</a:t>
            </a:r>
            <a:r>
              <a:rPr lang="en-US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</a:t>
            </a:r>
            <a:endParaRPr lang="zh-CN" sz="2400" b="1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indent="0" algn="l" fontAlgn="auto"/>
            <a:r>
              <a:rPr lang="zh-CN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）调零后，</a:t>
            </a:r>
            <a:r>
              <a:rPr lang="en-US" sz="2400" b="1" i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R</a:t>
            </a:r>
            <a:r>
              <a:rPr lang="en-US" sz="2400" b="1" baseline="-250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</a:t>
            </a:r>
            <a:r>
              <a:rPr lang="zh-CN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的电阻保持不变</a:t>
            </a:r>
            <a:r>
              <a:rPr lang="en-US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.</a:t>
            </a:r>
            <a:r>
              <a:rPr lang="zh-CN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某驾驶员对着测试仪吹气 </a:t>
            </a:r>
            <a:r>
              <a:rPr lang="en-US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10s</a:t>
            </a:r>
            <a:r>
              <a:rPr lang="zh-CN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，若电流表的示数达到 </a:t>
            </a:r>
            <a:r>
              <a:rPr lang="en-US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0.3A </a:t>
            </a:r>
            <a:r>
              <a:rPr lang="zh-CN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，表明驾驶员醉驾，此时电压表的示数为多少？</a:t>
            </a:r>
            <a:endParaRPr lang="zh-CN" altLang="en-US" sz="2400" b="1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406390" y="984859"/>
          <a:ext cx="3245644" cy="1787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3" imgW="4323810" imgH="2381582" progId="PBrush">
                  <p:embed/>
                </p:oleObj>
              </mc:Choice>
              <mc:Fallback>
                <p:oleObj r:id="rId3" imgW="4323810" imgH="2381582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6390" y="984859"/>
                        <a:ext cx="3245644" cy="17873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4825" y="804836"/>
            <a:ext cx="3681413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2727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解：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）电流表的示数：</a:t>
            </a:r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952875" y="661961"/>
          <a:ext cx="2887980" cy="892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r:id="rId3" imgW="1396800" imgH="431640" progId="">
                  <p:embed/>
                </p:oleObj>
              </mc:Choice>
              <mc:Fallback>
                <p:oleObj r:id="rId3" imgW="1396800" imgH="43164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661961"/>
                        <a:ext cx="2887980" cy="8924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504825" y="1833060"/>
            <a:ext cx="3681413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）电路的总电阻：</a:t>
            </a:r>
          </a:p>
        </p:txBody>
      </p:sp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451146" y="1681612"/>
          <a:ext cx="2581751" cy="741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r:id="rId5" imgW="1371600" imgH="393480" progId="">
                  <p:embed/>
                </p:oleObj>
              </mc:Choice>
              <mc:Fallback>
                <p:oleObj r:id="rId5" imgW="1371600" imgH="39348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146" y="1681612"/>
                        <a:ext cx="2581751" cy="7410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5520" y="2505710"/>
            <a:ext cx="532511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R</a:t>
            </a:r>
            <a:r>
              <a:rPr lang="en-US" sz="2400" b="1" baseline="-25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的电阻：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-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=90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Ω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-80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Ω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=10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Ω.</a:t>
            </a:r>
            <a:endParaRPr lang="en-US" altLang="zh-CN" sz="2400" b="1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9101" y="3178466"/>
            <a:ext cx="614553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</a:t>
            </a:r>
            <a:r>
              <a:rPr lang="en-US" sz="2400" b="1" i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R</a:t>
            </a:r>
            <a:r>
              <a:rPr lang="en-US" sz="2400" b="1" baseline="-25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的电压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U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＇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＇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=0.3A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×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Ω=3V.</a:t>
            </a:r>
            <a:endParaRPr lang="en-US" altLang="zh-CN" sz="2400" b="1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7061" y="3943006"/>
            <a:ext cx="622363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电压表的示数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U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＇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U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-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U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＇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9V-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3V=6V.</a:t>
            </a:r>
            <a:endParaRPr lang="en-US" altLang="zh-CN" sz="2400" b="1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310313" y="1479682"/>
            <a:ext cx="2748915" cy="1989296"/>
            <a:chOff x="12970" y="3123"/>
            <a:chExt cx="5772" cy="4177"/>
          </a:xfrm>
        </p:grpSpPr>
        <p:graphicFrame>
          <p:nvGraphicFramePr>
            <p:cNvPr id="2" name="对象 1"/>
            <p:cNvGraphicFramePr>
              <a:graphicFrameLocks noChangeAspect="1"/>
            </p:cNvGraphicFramePr>
            <p:nvPr/>
          </p:nvGraphicFramePr>
          <p:xfrm>
            <a:off x="12970" y="3264"/>
            <a:ext cx="5772" cy="3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6" r:id="rId7" imgW="4323810" imgH="2381582" progId="PBrush">
                    <p:embed/>
                  </p:oleObj>
                </mc:Choice>
                <mc:Fallback>
                  <p:oleObj r:id="rId7" imgW="4323810" imgH="2381582" progId="PBrush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70" y="3264"/>
                          <a:ext cx="5772" cy="3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文本框 14"/>
            <p:cNvSpPr txBox="1"/>
            <p:nvPr/>
          </p:nvSpPr>
          <p:spPr>
            <a:xfrm>
              <a:off x="14519" y="4767"/>
              <a:ext cx="2144" cy="77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b="1" i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U</a:t>
              </a:r>
              <a:r>
                <a:rPr lang="en-US" altLang="zh-CN" b="1" baseline="-250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2</a:t>
              </a:r>
              <a:r>
                <a:rPr lang="en-US" altLang="zh-CN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=8V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4364" y="3123"/>
              <a:ext cx="2144" cy="77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=80</a:t>
              </a:r>
              <a:r>
                <a:rPr lang="en-US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Ω</a:t>
              </a:r>
              <a:endParaRPr lang="en-US" altLang="zh-CN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4784" y="6527"/>
              <a:ext cx="2144" cy="77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b="1" i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U</a:t>
              </a:r>
              <a:r>
                <a:rPr lang="en-US" altLang="zh-CN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=9V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4"/>
          <p:cNvGrpSpPr/>
          <p:nvPr/>
        </p:nvGrpSpPr>
        <p:grpSpPr>
          <a:xfrm>
            <a:off x="490220" y="1146175"/>
            <a:ext cx="3256280" cy="1567815"/>
            <a:chOff x="0" y="0"/>
            <a:chExt cx="2735" cy="1317"/>
          </a:xfrm>
        </p:grpSpPr>
        <p:sp>
          <p:nvSpPr>
            <p:cNvPr id="5125" name="Line 5"/>
            <p:cNvSpPr/>
            <p:nvPr/>
          </p:nvSpPr>
          <p:spPr>
            <a:xfrm>
              <a:off x="0" y="408"/>
              <a:ext cx="2359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26" name="Text Box 6"/>
            <p:cNvSpPr txBox="1"/>
            <p:nvPr/>
          </p:nvSpPr>
          <p:spPr>
            <a:xfrm>
              <a:off x="1565" y="0"/>
              <a:ext cx="431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R</a:t>
              </a:r>
              <a:r>
                <a:rPr lang="en-US" altLang="zh-CN" sz="2400" b="1" baseline="-250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</a:p>
          </p:txBody>
        </p:sp>
        <p:sp>
          <p:nvSpPr>
            <p:cNvPr id="5127" name="Rectangle 7"/>
            <p:cNvSpPr/>
            <p:nvPr/>
          </p:nvSpPr>
          <p:spPr>
            <a:xfrm>
              <a:off x="454" y="363"/>
              <a:ext cx="384" cy="124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sz="2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5128" name="Line 8"/>
            <p:cNvSpPr/>
            <p:nvPr/>
          </p:nvSpPr>
          <p:spPr>
            <a:xfrm>
              <a:off x="295" y="408"/>
              <a:ext cx="9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29" name="Rectangle 9"/>
            <p:cNvSpPr/>
            <p:nvPr/>
          </p:nvSpPr>
          <p:spPr>
            <a:xfrm>
              <a:off x="1520" y="340"/>
              <a:ext cx="384" cy="135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sz="2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5130" name="Line 10"/>
            <p:cNvSpPr/>
            <p:nvPr/>
          </p:nvSpPr>
          <p:spPr>
            <a:xfrm>
              <a:off x="1293" y="408"/>
              <a:ext cx="9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1" name="Line 11"/>
            <p:cNvSpPr/>
            <p:nvPr/>
          </p:nvSpPr>
          <p:spPr>
            <a:xfrm>
              <a:off x="1134" y="454"/>
              <a:ext cx="0" cy="45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2" name="Line 12"/>
            <p:cNvSpPr/>
            <p:nvPr/>
          </p:nvSpPr>
          <p:spPr>
            <a:xfrm rot="5400000">
              <a:off x="2291" y="839"/>
              <a:ext cx="13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3" name="Line 13"/>
            <p:cNvSpPr/>
            <p:nvPr/>
          </p:nvSpPr>
          <p:spPr>
            <a:xfrm>
              <a:off x="0" y="412"/>
              <a:ext cx="0" cy="76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4" name="Line 14"/>
            <p:cNvSpPr/>
            <p:nvPr/>
          </p:nvSpPr>
          <p:spPr>
            <a:xfrm>
              <a:off x="2359" y="408"/>
              <a:ext cx="0" cy="76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5" name="Line 15"/>
            <p:cNvSpPr/>
            <p:nvPr/>
          </p:nvSpPr>
          <p:spPr>
            <a:xfrm>
              <a:off x="1497" y="1112"/>
              <a:ext cx="83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6" name="Line 16"/>
            <p:cNvSpPr/>
            <p:nvPr/>
          </p:nvSpPr>
          <p:spPr>
            <a:xfrm flipH="1">
              <a:off x="46" y="1112"/>
              <a:ext cx="771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7" name="Text Box 17"/>
            <p:cNvSpPr txBox="1"/>
            <p:nvPr/>
          </p:nvSpPr>
          <p:spPr>
            <a:xfrm>
              <a:off x="931" y="930"/>
              <a:ext cx="317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solidFill>
                    <a:srgbClr val="CC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U</a:t>
              </a:r>
            </a:p>
          </p:txBody>
        </p:sp>
        <p:sp>
          <p:nvSpPr>
            <p:cNvPr id="5138" name="Text Box 18"/>
            <p:cNvSpPr txBox="1"/>
            <p:nvPr/>
          </p:nvSpPr>
          <p:spPr>
            <a:xfrm>
              <a:off x="2427" y="567"/>
              <a:ext cx="308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I</a:t>
              </a:r>
            </a:p>
          </p:txBody>
        </p:sp>
        <p:sp>
          <p:nvSpPr>
            <p:cNvPr id="5139" name="Text Box 19"/>
            <p:cNvSpPr txBox="1"/>
            <p:nvPr/>
          </p:nvSpPr>
          <p:spPr>
            <a:xfrm>
              <a:off x="522" y="23"/>
              <a:ext cx="481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R</a:t>
              </a:r>
              <a:r>
                <a:rPr lang="en-US" altLang="zh-CN" sz="2400" b="1" baseline="-250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1</a:t>
              </a:r>
            </a:p>
          </p:txBody>
        </p:sp>
        <p:sp>
          <p:nvSpPr>
            <p:cNvPr id="5140" name="Line 20"/>
            <p:cNvSpPr/>
            <p:nvPr/>
          </p:nvSpPr>
          <p:spPr>
            <a:xfrm flipH="1">
              <a:off x="22" y="681"/>
              <a:ext cx="36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41" name="Line 21"/>
            <p:cNvSpPr/>
            <p:nvPr/>
          </p:nvSpPr>
          <p:spPr>
            <a:xfrm>
              <a:off x="702" y="658"/>
              <a:ext cx="38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42" name="Text Box 22"/>
            <p:cNvSpPr txBox="1"/>
            <p:nvPr/>
          </p:nvSpPr>
          <p:spPr>
            <a:xfrm>
              <a:off x="386" y="499"/>
              <a:ext cx="430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solidFill>
                    <a:srgbClr val="CC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U</a:t>
              </a:r>
              <a:r>
                <a:rPr lang="en-US" altLang="zh-CN" sz="2400" b="1" baseline="-25000" dirty="0">
                  <a:solidFill>
                    <a:srgbClr val="CC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1</a:t>
              </a:r>
            </a:p>
          </p:txBody>
        </p:sp>
        <p:sp>
          <p:nvSpPr>
            <p:cNvPr id="5143" name="Line 23"/>
            <p:cNvSpPr/>
            <p:nvPr/>
          </p:nvSpPr>
          <p:spPr>
            <a:xfrm flipH="1">
              <a:off x="1156" y="658"/>
              <a:ext cx="38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44" name="Line 24"/>
            <p:cNvSpPr/>
            <p:nvPr/>
          </p:nvSpPr>
          <p:spPr>
            <a:xfrm>
              <a:off x="1951" y="658"/>
              <a:ext cx="386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45" name="Text Box 25"/>
            <p:cNvSpPr txBox="1"/>
            <p:nvPr/>
          </p:nvSpPr>
          <p:spPr>
            <a:xfrm>
              <a:off x="1520" y="477"/>
              <a:ext cx="452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solidFill>
                    <a:srgbClr val="CC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U</a:t>
              </a:r>
              <a:r>
                <a:rPr lang="en-US" altLang="zh-CN" sz="2400" b="1" baseline="-25000" dirty="0">
                  <a:solidFill>
                    <a:srgbClr val="CC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</a:p>
          </p:txBody>
        </p:sp>
        <p:sp>
          <p:nvSpPr>
            <p:cNvPr id="5146" name="Text Box 26"/>
            <p:cNvSpPr txBox="1"/>
            <p:nvPr/>
          </p:nvSpPr>
          <p:spPr>
            <a:xfrm>
              <a:off x="1087" y="66"/>
              <a:ext cx="453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I</a:t>
              </a:r>
              <a:r>
                <a:rPr lang="en-US" altLang="zh-CN" sz="2400" b="1" baseline="-250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</a:p>
          </p:txBody>
        </p:sp>
        <p:sp>
          <p:nvSpPr>
            <p:cNvPr id="5147" name="Text Box 27"/>
            <p:cNvSpPr txBox="1"/>
            <p:nvPr/>
          </p:nvSpPr>
          <p:spPr>
            <a:xfrm>
              <a:off x="68" y="68"/>
              <a:ext cx="386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I</a:t>
              </a:r>
              <a:r>
                <a:rPr lang="en-US" altLang="zh-CN" sz="2400" b="1" baseline="-250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1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870835" y="624496"/>
            <a:ext cx="3271361" cy="460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串联电路中的分压特点</a:t>
            </a:r>
          </a:p>
        </p:txBody>
      </p:sp>
      <p:sp>
        <p:nvSpPr>
          <p:cNvPr id="62477" name="Text Box 13"/>
          <p:cNvSpPr txBox="1"/>
          <p:nvPr/>
        </p:nvSpPr>
        <p:spPr>
          <a:xfrm>
            <a:off x="3700780" y="1391285"/>
            <a:ext cx="68764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由</a:t>
            </a:r>
            <a:r>
              <a:rPr lang="en-US" altLang="zh-CN" sz="2800" b="1" i="1" dirty="0">
                <a:latin typeface="Times New Roman" panose="02020603050405020304" charset="0"/>
                <a:ea typeface="宋体" panose="02010600030101010101" pitchFamily="2" charset="-122"/>
              </a:rPr>
              <a:t>U</a:t>
            </a:r>
            <a:r>
              <a:rPr lang="en-US" altLang="zh-CN" sz="2800" b="1" baseline="-25000" dirty="0">
                <a:latin typeface="Times New Roman" panose="02020603050405020304" charset="0"/>
                <a:ea typeface="宋体" panose="02010600030101010101" pitchFamily="2" charset="-122"/>
              </a:rPr>
              <a:t>1</a:t>
            </a:r>
            <a:r>
              <a:rPr lang="en-US" altLang="zh-CN" sz="2800" b="1" dirty="0">
                <a:latin typeface="Times New Roman" panose="02020603050405020304" charset="0"/>
                <a:ea typeface="宋体" panose="02010600030101010101" pitchFamily="2" charset="-122"/>
              </a:rPr>
              <a:t>=</a:t>
            </a:r>
            <a:r>
              <a:rPr lang="en-US" altLang="zh-CN" sz="2800" b="1" i="1" dirty="0">
                <a:latin typeface="Times New Roman" panose="02020603050405020304" charset="0"/>
                <a:ea typeface="宋体" panose="02010600030101010101" pitchFamily="2" charset="-122"/>
              </a:rPr>
              <a:t>I</a:t>
            </a:r>
            <a:r>
              <a:rPr lang="en-US" altLang="zh-CN" sz="2800" b="1" baseline="-25000" dirty="0">
                <a:latin typeface="Times New Roman" panose="02020603050405020304" charset="0"/>
                <a:ea typeface="宋体" panose="02010600030101010101" pitchFamily="2" charset="-122"/>
              </a:rPr>
              <a:t>1</a:t>
            </a:r>
            <a:r>
              <a:rPr lang="en-US" altLang="zh-CN" sz="2800" b="1" i="1" dirty="0">
                <a:latin typeface="Times New Roman" panose="02020603050405020304" charset="0"/>
                <a:ea typeface="宋体" panose="02010600030101010101" pitchFamily="2" charset="-122"/>
              </a:rPr>
              <a:t>R</a:t>
            </a:r>
            <a:r>
              <a:rPr lang="en-US" altLang="zh-CN" sz="2800" b="1" baseline="-25000" dirty="0">
                <a:latin typeface="Times New Roman" panose="02020603050405020304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Times New Roman" panose="02020603050405020304" charset="0"/>
                <a:ea typeface="宋体" panose="02010600030101010101" pitchFamily="2" charset="-122"/>
              </a:rPr>
              <a:t>、</a:t>
            </a:r>
            <a:r>
              <a:rPr lang="en-US" altLang="zh-CN" sz="2800" b="1" i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U</a:t>
            </a:r>
            <a:r>
              <a:rPr lang="en-US" altLang="zh-CN" sz="2800" b="1" baseline="-250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</a:t>
            </a:r>
            <a:r>
              <a:rPr lang="en-US" altLang="zh-CN" sz="2800" b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=</a:t>
            </a:r>
            <a:r>
              <a:rPr lang="en-US" altLang="zh-CN" sz="2800" b="1" i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</a:t>
            </a:r>
            <a:r>
              <a:rPr lang="en-US" altLang="zh-CN" sz="2800" b="1" baseline="-250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</a:t>
            </a:r>
            <a:r>
              <a:rPr lang="en-US" altLang="zh-CN" sz="2800" b="1" i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R</a:t>
            </a:r>
            <a:r>
              <a:rPr lang="en-US" altLang="zh-CN" sz="2800" b="1" baseline="-250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800" b="1" baseline="-250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sz="2800" b="1" i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</a:t>
            </a:r>
            <a:r>
              <a:rPr lang="en-US" altLang="zh-CN" sz="2800" b="1" baseline="-250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</a:t>
            </a:r>
            <a:r>
              <a:rPr lang="en-US" altLang="zh-CN" sz="2800" b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=</a:t>
            </a:r>
            <a:r>
              <a:rPr lang="en-US" altLang="zh-CN" sz="2800" b="1" i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</a:t>
            </a:r>
            <a:r>
              <a:rPr lang="en-US" altLang="zh-CN" sz="2800" b="1" baseline="-250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800" b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可得：</a:t>
            </a:r>
            <a:endParaRPr lang="zh-CN" altLang="en-US" sz="2800" b="1" baseline="-25000" dirty="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47030" y="2090711"/>
            <a:ext cx="2072005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en-US" altLang="zh-CN" sz="2800" b="1" i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U</a:t>
            </a:r>
            <a:r>
              <a:rPr lang="en-US" altLang="zh-CN" sz="2800" b="1" baseline="-250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</a:t>
            </a:r>
            <a:r>
              <a:rPr lang="en-US" altLang="zh-CN" sz="2800" b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:</a:t>
            </a:r>
            <a:r>
              <a:rPr lang="en-US" altLang="zh-CN" sz="2800" b="1" i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U</a:t>
            </a:r>
            <a:r>
              <a:rPr lang="en-US" altLang="zh-CN" sz="2800" b="1" baseline="-250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</a:t>
            </a:r>
            <a:r>
              <a:rPr lang="en-US" altLang="zh-CN" sz="2800" b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=</a:t>
            </a:r>
            <a:r>
              <a:rPr lang="en-US" altLang="zh-CN" sz="2800" b="1" i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R</a:t>
            </a:r>
            <a:r>
              <a:rPr lang="en-US" altLang="zh-CN" sz="2800" b="1" baseline="-250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</a:t>
            </a:r>
            <a:r>
              <a:rPr lang="en-US" altLang="zh-CN" sz="2800" b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:</a:t>
            </a:r>
            <a:r>
              <a:rPr lang="en-US" altLang="zh-CN" sz="2800" b="1" i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R</a:t>
            </a:r>
            <a:r>
              <a:rPr lang="en-US" altLang="zh-CN" sz="2800" b="1" baseline="-250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955675" y="2801620"/>
            <a:ext cx="8060069" cy="522057"/>
            <a:chOff x="5734" y="7349"/>
            <a:chExt cx="17725" cy="1096"/>
          </a:xfrm>
        </p:grpSpPr>
        <p:sp>
          <p:nvSpPr>
            <p:cNvPr id="5" name="文本框 4"/>
            <p:cNvSpPr txBox="1"/>
            <p:nvPr/>
          </p:nvSpPr>
          <p:spPr>
            <a:xfrm>
              <a:off x="5734" y="7349"/>
              <a:ext cx="17725" cy="10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rgbClr val="2727FF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拓展：</a:t>
              </a:r>
              <a:r>
                <a:rPr lang="zh-CN" altLang="en-US" sz="2800" b="1" dirty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多电阻串联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U</a:t>
              </a:r>
              <a:r>
                <a:rPr lang="en-US" altLang="zh-CN" sz="2800" b="1" baseline="-25000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1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: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U</a:t>
              </a:r>
              <a:r>
                <a:rPr lang="en-US" altLang="zh-CN" sz="2800" b="1" baseline="-25000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2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:        =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R</a:t>
              </a:r>
              <a:r>
                <a:rPr lang="en-US" altLang="zh-CN" sz="2800" b="1" baseline="-25000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1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: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R</a:t>
              </a:r>
              <a:r>
                <a:rPr lang="en-US" altLang="zh-CN" sz="2800" b="1" baseline="-25000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2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:</a:t>
              </a:r>
              <a:endParaRPr lang="en-US" altLang="zh-CN" sz="2800" b="1" baseline="-250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8765" y="7349"/>
              <a:ext cx="1131" cy="109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…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4588" y="7349"/>
              <a:ext cx="1024" cy="109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…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08610" y="3411220"/>
            <a:ext cx="8707120" cy="52197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串联电路中，各导体两端的电压比等于导体的电阻比。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26695" y="4127500"/>
            <a:ext cx="8870315" cy="82994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2727FF"/>
                </a:solidFill>
                <a:ea typeface="宋体" panose="02010600030101010101" pitchFamily="2" charset="-122"/>
              </a:rPr>
              <a:t>       滑动变阻器阻值减小时，分得电压减小，同时，定值电阻两端电压则增大。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7" grpId="0"/>
      <p:bldP spid="3" grpId="0" bldLvl="0" animBg="1"/>
      <p:bldP spid="7" grpId="0" bldLvl="0" animBg="1"/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4" name="QD92.EPS" descr="id:2147513041;FounderCE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9654" y="2226928"/>
            <a:ext cx="2341721" cy="1983581"/>
          </a:xfrm>
          <a:prstGeom prst="rect">
            <a:avLst/>
          </a:prstGeom>
        </p:spPr>
      </p:pic>
      <p:sp>
        <p:nvSpPr>
          <p:cNvPr id="101" name="文本框 100"/>
          <p:cNvSpPr txBox="1"/>
          <p:nvPr/>
        </p:nvSpPr>
        <p:spPr>
          <a:xfrm>
            <a:off x="227985" y="614087"/>
            <a:ext cx="8510111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2727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在图所示的电路中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,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电源电压不变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,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开关闭合后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,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滑动变阻器的滑片向右移动时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,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三个电表示数的变化情况是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(</a:t>
            </a:r>
            <a:r>
              <a:rPr lang="zh-CN" sz="2400" b="1" i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　　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)</a:t>
            </a: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的示数变小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,V</a:t>
            </a:r>
            <a:r>
              <a:rPr lang="en-US" sz="2400" b="1" baseline="-25000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的示数不变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,V</a:t>
            </a:r>
            <a:r>
              <a:rPr lang="en-US" sz="2400" b="1" baseline="-25000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的示数变小</a:t>
            </a:r>
            <a:endParaRPr lang="en-US" sz="24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的示数变大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,V</a:t>
            </a:r>
            <a:r>
              <a:rPr lang="en-US" sz="2400" b="1" baseline="-25000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的示数变大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,V</a:t>
            </a:r>
            <a:r>
              <a:rPr lang="en-US" sz="2400" b="1" baseline="-25000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的示数变小</a:t>
            </a:r>
            <a:endParaRPr lang="en-US" sz="24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的示数变小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,V</a:t>
            </a:r>
            <a:r>
              <a:rPr lang="en-US" sz="2400" b="1" baseline="-25000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的示数不变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,V</a:t>
            </a:r>
            <a:r>
              <a:rPr lang="en-US" sz="2400" b="1" baseline="-25000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的示数变大</a:t>
            </a:r>
            <a:endParaRPr lang="en-US" sz="24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的示数变大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,V</a:t>
            </a:r>
            <a:r>
              <a:rPr lang="en-US" sz="2400" b="1" baseline="-25000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的示数变大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,V</a:t>
            </a:r>
            <a:r>
              <a:rPr lang="en-US" sz="2400" b="1" baseline="-25000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的示数变大</a:t>
            </a:r>
            <a:endParaRPr lang="zh-CN" altLang="en-US" sz="24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86896" y="2522511"/>
            <a:ext cx="35194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006273" y="2522035"/>
            <a:ext cx="35194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413453" y="1297288"/>
            <a:ext cx="40322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</a:t>
            </a:r>
            <a:endParaRPr lang="en-US" altLang="en-US" sz="24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282416" y="687679"/>
            <a:ext cx="8578691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 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如图甲所</a:t>
            </a:r>
            <a:r>
              <a:rPr lang="zh-CN" sz="2400" b="1" dirty="0" smtClean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示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</a:t>
            </a:r>
            <a:r>
              <a:rPr lang="en-US" sz="2400" b="1" baseline="-25000" dirty="0" smtClean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为定值</a:t>
            </a:r>
            <a:r>
              <a:rPr lang="zh-CN" sz="2400" b="1" dirty="0" smtClean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电阻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</a:t>
            </a:r>
            <a:r>
              <a:rPr lang="en-US" sz="2400" b="1" baseline="-25000" dirty="0" smtClean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为滑动</a:t>
            </a:r>
            <a:r>
              <a:rPr lang="zh-CN" sz="2400" b="1" dirty="0" smtClean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变阻器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</a:t>
            </a:r>
            <a:r>
              <a:rPr lang="zh-CN" sz="2400" b="1" dirty="0" smtClean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电源电压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恒定。闭合开关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</a:t>
            </a:r>
            <a:r>
              <a:rPr lang="zh-CN" sz="2400" b="1" dirty="0" smtClean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调节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滑动变阻器滑</a:t>
            </a:r>
            <a:r>
              <a:rPr lang="zh-CN" sz="2400" b="1" dirty="0" smtClean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片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</a:t>
            </a:r>
            <a:r>
              <a:rPr lang="en-US" sz="2400" b="1" baseline="-25000" dirty="0" smtClean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、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</a:t>
            </a:r>
            <a:r>
              <a:rPr lang="en-US" sz="2400" b="1" baseline="-25000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两端的电压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</a:t>
            </a:r>
            <a:r>
              <a:rPr lang="en-US" sz="2400" b="1" baseline="-25000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、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</a:t>
            </a:r>
            <a:r>
              <a:rPr lang="en-US" sz="2400" b="1" baseline="-25000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与电流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的变化关系图象如图所</a:t>
            </a:r>
            <a:r>
              <a:rPr lang="zh-CN" sz="2400" b="1" dirty="0" smtClean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示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</a:t>
            </a:r>
            <a:r>
              <a:rPr lang="zh-CN" sz="2400" b="1" dirty="0" smtClean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其中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正确的</a:t>
            </a:r>
            <a:r>
              <a:rPr lang="zh-CN" sz="2400" b="1" dirty="0" smtClean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是 </a:t>
            </a:r>
            <a:r>
              <a:rPr 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(</a:t>
            </a:r>
            <a:r>
              <a:rPr lang="zh-CN" sz="2400" b="1" i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　　</a:t>
            </a:r>
            <a:r>
              <a:rPr 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)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pic>
        <p:nvPicPr>
          <p:cNvPr id="1340" name="QD102.EPS" descr="id:2147513171;FounderCE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93" y="2695101"/>
            <a:ext cx="8776335" cy="220265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769673" y="1883015"/>
            <a:ext cx="386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/>
          <p:nvPr/>
        </p:nvSpPr>
        <p:spPr>
          <a:xfrm>
            <a:off x="306705" y="494004"/>
            <a:ext cx="8530590" cy="1641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chemeClr val="hlink"/>
              </a:buClr>
            </a:pPr>
            <a:r>
              <a:rPr lang="zh-CN" altLang="en-US" sz="2800" b="1" dirty="0">
                <a:solidFill>
                  <a:srgbClr val="2727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例题</a:t>
            </a:r>
            <a:r>
              <a:rPr lang="en-US" altLang="zh-CN" sz="2800" b="1" dirty="0">
                <a:solidFill>
                  <a:srgbClr val="2727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  </a:t>
            </a:r>
            <a:r>
              <a:rPr lang="en-US" altLang="zh-CN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一个小灯泡的电阻是</a:t>
            </a:r>
            <a:r>
              <a:rPr lang="en-US" altLang="zh-CN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8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欧，正常工作时的电压是</a:t>
            </a:r>
            <a:r>
              <a:rPr lang="en-US" altLang="zh-CN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3.6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伏，现在要把这盏灯直接接在</a:t>
            </a:r>
            <a:r>
              <a:rPr lang="en-US" altLang="zh-CN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4.5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伏的电源上能行吗？应该</a:t>
            </a:r>
            <a:r>
              <a:rPr lang="en-US" altLang="zh-CN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联一个多大的电阻？</a:t>
            </a:r>
          </a:p>
        </p:txBody>
      </p:sp>
      <p:sp>
        <p:nvSpPr>
          <p:cNvPr id="10248" name="TextBox 9"/>
          <p:cNvSpPr txBox="1"/>
          <p:nvPr/>
        </p:nvSpPr>
        <p:spPr>
          <a:xfrm>
            <a:off x="270510" y="2152650"/>
            <a:ext cx="79978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2727FF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解：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(</a:t>
            </a:r>
            <a:r>
              <a:rPr lang="zh-CN" altLang="zh-CN" sz="2800" b="1" dirty="0">
                <a:solidFill>
                  <a:srgbClr val="7030A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方法一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)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U</a:t>
            </a:r>
            <a:r>
              <a:rPr lang="en-US" altLang="zh-CN" sz="2800" b="1" i="1" baseline="-25000" dirty="0">
                <a:solidFill>
                  <a:schemeClr val="tx1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R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=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U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-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U</a:t>
            </a:r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L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=4.5V-3.6V=0.9V</a:t>
            </a:r>
          </a:p>
        </p:txBody>
      </p:sp>
      <p:sp>
        <p:nvSpPr>
          <p:cNvPr id="10251" name="矩形 12"/>
          <p:cNvSpPr/>
          <p:nvPr/>
        </p:nvSpPr>
        <p:spPr>
          <a:xfrm>
            <a:off x="2418080" y="1545087"/>
            <a:ext cx="53911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pitchFamily="2" charset="-122"/>
              </a:rPr>
              <a:t>串</a:t>
            </a:r>
          </a:p>
        </p:txBody>
      </p:sp>
      <p:grpSp>
        <p:nvGrpSpPr>
          <p:cNvPr id="5124" name="Group 4"/>
          <p:cNvGrpSpPr/>
          <p:nvPr/>
        </p:nvGrpSpPr>
        <p:grpSpPr>
          <a:xfrm>
            <a:off x="5604669" y="2852394"/>
            <a:ext cx="2808446" cy="1568053"/>
            <a:chOff x="0" y="0"/>
            <a:chExt cx="2359" cy="1317"/>
          </a:xfrm>
        </p:grpSpPr>
        <p:sp>
          <p:nvSpPr>
            <p:cNvPr id="5125" name="Line 5"/>
            <p:cNvSpPr/>
            <p:nvPr/>
          </p:nvSpPr>
          <p:spPr>
            <a:xfrm>
              <a:off x="0" y="408"/>
              <a:ext cx="2359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26" name="Text Box 6"/>
            <p:cNvSpPr txBox="1"/>
            <p:nvPr/>
          </p:nvSpPr>
          <p:spPr>
            <a:xfrm>
              <a:off x="1565" y="0"/>
              <a:ext cx="431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R</a:t>
              </a:r>
              <a:endParaRPr lang="en-US" altLang="zh-CN" sz="2400" b="1" i="1" baseline="-25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5128" name="Line 8"/>
            <p:cNvSpPr/>
            <p:nvPr/>
          </p:nvSpPr>
          <p:spPr>
            <a:xfrm>
              <a:off x="295" y="408"/>
              <a:ext cx="9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29" name="Rectangle 9"/>
            <p:cNvSpPr/>
            <p:nvPr/>
          </p:nvSpPr>
          <p:spPr>
            <a:xfrm>
              <a:off x="1520" y="340"/>
              <a:ext cx="384" cy="135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5130" name="Line 10"/>
            <p:cNvSpPr/>
            <p:nvPr/>
          </p:nvSpPr>
          <p:spPr>
            <a:xfrm>
              <a:off x="1293" y="408"/>
              <a:ext cx="9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1" name="Line 11"/>
            <p:cNvSpPr/>
            <p:nvPr/>
          </p:nvSpPr>
          <p:spPr>
            <a:xfrm>
              <a:off x="1134" y="454"/>
              <a:ext cx="0" cy="45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2" name="Line 12"/>
            <p:cNvSpPr/>
            <p:nvPr/>
          </p:nvSpPr>
          <p:spPr>
            <a:xfrm rot="5400000">
              <a:off x="2291" y="839"/>
              <a:ext cx="13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3" name="Line 13"/>
            <p:cNvSpPr/>
            <p:nvPr/>
          </p:nvSpPr>
          <p:spPr>
            <a:xfrm>
              <a:off x="0" y="412"/>
              <a:ext cx="0" cy="76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4" name="Line 14"/>
            <p:cNvSpPr/>
            <p:nvPr/>
          </p:nvSpPr>
          <p:spPr>
            <a:xfrm>
              <a:off x="2359" y="408"/>
              <a:ext cx="0" cy="76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5" name="Line 15"/>
            <p:cNvSpPr/>
            <p:nvPr/>
          </p:nvSpPr>
          <p:spPr>
            <a:xfrm>
              <a:off x="1497" y="1112"/>
              <a:ext cx="83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6" name="Line 16"/>
            <p:cNvSpPr/>
            <p:nvPr/>
          </p:nvSpPr>
          <p:spPr>
            <a:xfrm flipH="1">
              <a:off x="46" y="1112"/>
              <a:ext cx="771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7" name="Text Box 17"/>
            <p:cNvSpPr txBox="1"/>
            <p:nvPr/>
          </p:nvSpPr>
          <p:spPr>
            <a:xfrm>
              <a:off x="931" y="930"/>
              <a:ext cx="317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solidFill>
                    <a:srgbClr val="CC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U</a:t>
              </a:r>
            </a:p>
          </p:txBody>
        </p:sp>
        <p:sp>
          <p:nvSpPr>
            <p:cNvPr id="5139" name="Text Box 19"/>
            <p:cNvSpPr txBox="1"/>
            <p:nvPr/>
          </p:nvSpPr>
          <p:spPr>
            <a:xfrm>
              <a:off x="670" y="40"/>
              <a:ext cx="416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L</a:t>
              </a:r>
              <a:endParaRPr lang="en-US" altLang="zh-CN" sz="2400" b="1" baseline="-25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5140" name="Line 20"/>
            <p:cNvSpPr/>
            <p:nvPr/>
          </p:nvSpPr>
          <p:spPr>
            <a:xfrm flipH="1">
              <a:off x="22" y="681"/>
              <a:ext cx="36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41" name="Line 21"/>
            <p:cNvSpPr/>
            <p:nvPr/>
          </p:nvSpPr>
          <p:spPr>
            <a:xfrm>
              <a:off x="702" y="658"/>
              <a:ext cx="38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42" name="Text Box 22"/>
            <p:cNvSpPr txBox="1"/>
            <p:nvPr/>
          </p:nvSpPr>
          <p:spPr>
            <a:xfrm>
              <a:off x="295" y="608"/>
              <a:ext cx="491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solidFill>
                    <a:srgbClr val="CC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U</a:t>
              </a:r>
              <a:r>
                <a:rPr lang="en-US" altLang="zh-CN" sz="2400" b="1" baseline="-25000" dirty="0">
                  <a:solidFill>
                    <a:srgbClr val="CC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L</a:t>
              </a:r>
            </a:p>
          </p:txBody>
        </p:sp>
      </p:grpSp>
      <p:sp>
        <p:nvSpPr>
          <p:cNvPr id="10245" name="矩形 5"/>
          <p:cNvSpPr/>
          <p:nvPr/>
        </p:nvSpPr>
        <p:spPr>
          <a:xfrm>
            <a:off x="6981031" y="4052544"/>
            <a:ext cx="76390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=4.5V</a:t>
            </a:r>
          </a:p>
        </p:txBody>
      </p:sp>
      <p:sp>
        <p:nvSpPr>
          <p:cNvPr id="10246" name="矩形 6"/>
          <p:cNvSpPr/>
          <p:nvPr/>
        </p:nvSpPr>
        <p:spPr>
          <a:xfrm>
            <a:off x="6310948" y="3663447"/>
            <a:ext cx="76390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=3.6V</a:t>
            </a:r>
          </a:p>
        </p:txBody>
      </p:sp>
      <p:sp>
        <p:nvSpPr>
          <p:cNvPr id="10247" name="矩形 8"/>
          <p:cNvSpPr/>
          <p:nvPr/>
        </p:nvSpPr>
        <p:spPr>
          <a:xfrm>
            <a:off x="5624195" y="2835487"/>
            <a:ext cx="86169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R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L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=8Ω</a:t>
            </a:r>
            <a:endParaRPr lang="zh-CN" altLang="en-US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6139021" y="3181006"/>
            <a:ext cx="332899" cy="314801"/>
            <a:chOff x="0" y="0"/>
            <a:chExt cx="363" cy="408"/>
          </a:xfrm>
        </p:grpSpPr>
        <p:sp>
          <p:nvSpPr>
            <p:cNvPr id="105" name="椭圆 104"/>
            <p:cNvSpPr/>
            <p:nvPr/>
          </p:nvSpPr>
          <p:spPr>
            <a:xfrm>
              <a:off x="0" y="0"/>
              <a:ext cx="363" cy="408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6" name="直接连接符 105"/>
            <p:cNvSpPr/>
            <p:nvPr/>
          </p:nvSpPr>
          <p:spPr>
            <a:xfrm>
              <a:off x="76" y="59"/>
              <a:ext cx="211" cy="28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" name="直接连接符 106"/>
            <p:cNvSpPr/>
            <p:nvPr/>
          </p:nvSpPr>
          <p:spPr>
            <a:xfrm flipV="1">
              <a:off x="45" y="67"/>
              <a:ext cx="256" cy="25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" name="文本框 3"/>
          <p:cNvSpPr txBox="1"/>
          <p:nvPr/>
        </p:nvSpPr>
        <p:spPr>
          <a:xfrm>
            <a:off x="7789228" y="2852870"/>
            <a:ext cx="73628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=?</a:t>
            </a:r>
          </a:p>
        </p:txBody>
      </p:sp>
      <p:grpSp>
        <p:nvGrpSpPr>
          <p:cNvPr id="6" name="Group 4"/>
          <p:cNvGrpSpPr/>
          <p:nvPr/>
        </p:nvGrpSpPr>
        <p:grpSpPr>
          <a:xfrm>
            <a:off x="6974723" y="3425561"/>
            <a:ext cx="1406009" cy="460772"/>
            <a:chOff x="1156" y="477"/>
            <a:chExt cx="1181" cy="387"/>
          </a:xfrm>
        </p:grpSpPr>
        <p:sp>
          <p:nvSpPr>
            <p:cNvPr id="40" name="Line 23"/>
            <p:cNvSpPr/>
            <p:nvPr/>
          </p:nvSpPr>
          <p:spPr>
            <a:xfrm flipH="1">
              <a:off x="1156" y="658"/>
              <a:ext cx="38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" name="Line 24"/>
            <p:cNvSpPr/>
            <p:nvPr/>
          </p:nvSpPr>
          <p:spPr>
            <a:xfrm>
              <a:off x="1951" y="658"/>
              <a:ext cx="386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" name="Text Box 25"/>
            <p:cNvSpPr txBox="1"/>
            <p:nvPr/>
          </p:nvSpPr>
          <p:spPr>
            <a:xfrm>
              <a:off x="1520" y="477"/>
              <a:ext cx="481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solidFill>
                    <a:srgbClr val="CC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U</a:t>
              </a:r>
              <a:r>
                <a:rPr lang="en-US" altLang="zh-CN" sz="2400" b="1" i="1" baseline="-25000" dirty="0">
                  <a:solidFill>
                    <a:srgbClr val="CC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R</a:t>
              </a:r>
            </a:p>
          </p:txBody>
        </p:sp>
      </p:grpSp>
      <p:sp>
        <p:nvSpPr>
          <p:cNvPr id="51" name="Text Box 18"/>
          <p:cNvSpPr txBox="1"/>
          <p:nvPr/>
        </p:nvSpPr>
        <p:spPr>
          <a:xfrm>
            <a:off x="6825298" y="2954787"/>
            <a:ext cx="3667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i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</a:t>
            </a:r>
          </a:p>
        </p:txBody>
      </p:sp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21782" y="2748730"/>
          <a:ext cx="3479959" cy="993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r:id="rId3" imgW="1511280" imgH="431640" progId="">
                  <p:embed/>
                </p:oleObj>
              </mc:Choice>
              <mc:Fallback>
                <p:oleObj r:id="rId3" imgW="1511280" imgH="43164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782" y="2748730"/>
                        <a:ext cx="3479959" cy="9939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93220" y="3823150"/>
          <a:ext cx="3175159" cy="863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r:id="rId5" imgW="1447560" imgH="393480" progId="">
                  <p:embed/>
                </p:oleObj>
              </mc:Choice>
              <mc:Fallback>
                <p:oleObj r:id="rId5" imgW="1447560" imgH="39348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220" y="3823150"/>
                        <a:ext cx="3175159" cy="8634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8" grpId="0"/>
      <p:bldP spid="10251" grpId="0"/>
      <p:bldP spid="10245" grpId="0"/>
      <p:bldP spid="10246" grpId="0"/>
      <p:bldP spid="10247" grpId="0"/>
      <p:bldP spid="4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Box 9"/>
          <p:cNvSpPr txBox="1"/>
          <p:nvPr/>
        </p:nvSpPr>
        <p:spPr>
          <a:xfrm>
            <a:off x="334645" y="822325"/>
            <a:ext cx="31159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2727FF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解：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(</a:t>
            </a:r>
            <a:r>
              <a:rPr lang="zh-CN" altLang="zh-CN" sz="2800" b="1" dirty="0">
                <a:solidFill>
                  <a:srgbClr val="7030A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方法二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)</a:t>
            </a:r>
          </a:p>
        </p:txBody>
      </p:sp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69156" y="1473491"/>
          <a:ext cx="3479483" cy="993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r:id="rId3" imgW="1511280" imgH="431640" progId="">
                  <p:embed/>
                </p:oleObj>
              </mc:Choice>
              <mc:Fallback>
                <p:oleObj r:id="rId3" imgW="1511280" imgH="43164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156" y="1473491"/>
                        <a:ext cx="3479483" cy="9939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98684" y="2467425"/>
          <a:ext cx="3436144" cy="887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r:id="rId5" imgW="1523880" imgH="393480" progId="">
                  <p:embed/>
                </p:oleObj>
              </mc:Choice>
              <mc:Fallback>
                <p:oleObj r:id="rId5" imgW="1523880" imgH="39348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684" y="2467425"/>
                        <a:ext cx="3436144" cy="887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26783" y="3699484"/>
          <a:ext cx="4320540" cy="521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r:id="rId7" imgW="1892160" imgH="228600" progId="">
                  <p:embed/>
                </p:oleObj>
              </mc:Choice>
              <mc:Fallback>
                <p:oleObj r:id="rId7" imgW="1892160" imgH="22860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783" y="3699484"/>
                        <a:ext cx="4320540" cy="5219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4" name="Group 4"/>
          <p:cNvGrpSpPr/>
          <p:nvPr/>
        </p:nvGrpSpPr>
        <p:grpSpPr>
          <a:xfrm>
            <a:off x="5828824" y="1473015"/>
            <a:ext cx="2808446" cy="1568053"/>
            <a:chOff x="0" y="0"/>
            <a:chExt cx="2359" cy="1317"/>
          </a:xfrm>
        </p:grpSpPr>
        <p:sp>
          <p:nvSpPr>
            <p:cNvPr id="5125" name="Line 5"/>
            <p:cNvSpPr/>
            <p:nvPr/>
          </p:nvSpPr>
          <p:spPr>
            <a:xfrm>
              <a:off x="0" y="408"/>
              <a:ext cx="2359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26" name="Text Box 6"/>
            <p:cNvSpPr txBox="1"/>
            <p:nvPr/>
          </p:nvSpPr>
          <p:spPr>
            <a:xfrm>
              <a:off x="1565" y="0"/>
              <a:ext cx="431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R</a:t>
              </a:r>
              <a:endParaRPr lang="en-US" altLang="zh-CN" sz="2400" b="1" i="1" baseline="-25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5128" name="Line 8"/>
            <p:cNvSpPr/>
            <p:nvPr/>
          </p:nvSpPr>
          <p:spPr>
            <a:xfrm>
              <a:off x="295" y="408"/>
              <a:ext cx="9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29" name="Rectangle 9"/>
            <p:cNvSpPr/>
            <p:nvPr/>
          </p:nvSpPr>
          <p:spPr>
            <a:xfrm>
              <a:off x="1520" y="340"/>
              <a:ext cx="384" cy="135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5130" name="Line 10"/>
            <p:cNvSpPr/>
            <p:nvPr/>
          </p:nvSpPr>
          <p:spPr>
            <a:xfrm>
              <a:off x="1293" y="408"/>
              <a:ext cx="9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1" name="Line 11"/>
            <p:cNvSpPr/>
            <p:nvPr/>
          </p:nvSpPr>
          <p:spPr>
            <a:xfrm>
              <a:off x="1134" y="454"/>
              <a:ext cx="0" cy="45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2" name="Line 12"/>
            <p:cNvSpPr/>
            <p:nvPr/>
          </p:nvSpPr>
          <p:spPr>
            <a:xfrm rot="5400000">
              <a:off x="2291" y="839"/>
              <a:ext cx="13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3" name="Line 13"/>
            <p:cNvSpPr/>
            <p:nvPr/>
          </p:nvSpPr>
          <p:spPr>
            <a:xfrm>
              <a:off x="0" y="412"/>
              <a:ext cx="0" cy="76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4" name="Line 14"/>
            <p:cNvSpPr/>
            <p:nvPr/>
          </p:nvSpPr>
          <p:spPr>
            <a:xfrm>
              <a:off x="2359" y="408"/>
              <a:ext cx="0" cy="76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5" name="Line 15"/>
            <p:cNvSpPr/>
            <p:nvPr/>
          </p:nvSpPr>
          <p:spPr>
            <a:xfrm>
              <a:off x="1497" y="1112"/>
              <a:ext cx="83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6" name="Line 16"/>
            <p:cNvSpPr/>
            <p:nvPr/>
          </p:nvSpPr>
          <p:spPr>
            <a:xfrm flipH="1">
              <a:off x="46" y="1112"/>
              <a:ext cx="771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7" name="Text Box 17"/>
            <p:cNvSpPr txBox="1"/>
            <p:nvPr/>
          </p:nvSpPr>
          <p:spPr>
            <a:xfrm>
              <a:off x="931" y="930"/>
              <a:ext cx="317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solidFill>
                    <a:srgbClr val="CC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U</a:t>
              </a:r>
            </a:p>
          </p:txBody>
        </p:sp>
        <p:sp>
          <p:nvSpPr>
            <p:cNvPr id="5139" name="Text Box 19"/>
            <p:cNvSpPr txBox="1"/>
            <p:nvPr/>
          </p:nvSpPr>
          <p:spPr>
            <a:xfrm>
              <a:off x="670" y="40"/>
              <a:ext cx="416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L</a:t>
              </a:r>
              <a:endParaRPr lang="en-US" altLang="zh-CN" sz="2400" b="1" baseline="-25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5140" name="Line 20"/>
            <p:cNvSpPr/>
            <p:nvPr/>
          </p:nvSpPr>
          <p:spPr>
            <a:xfrm flipH="1">
              <a:off x="22" y="681"/>
              <a:ext cx="36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41" name="Line 21"/>
            <p:cNvSpPr/>
            <p:nvPr/>
          </p:nvSpPr>
          <p:spPr>
            <a:xfrm>
              <a:off x="702" y="658"/>
              <a:ext cx="38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42" name="Text Box 22"/>
            <p:cNvSpPr txBox="1"/>
            <p:nvPr/>
          </p:nvSpPr>
          <p:spPr>
            <a:xfrm>
              <a:off x="378" y="562"/>
              <a:ext cx="553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solidFill>
                    <a:srgbClr val="CC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U</a:t>
              </a:r>
              <a:r>
                <a:rPr lang="en-US" altLang="zh-CN" sz="2400" b="1" baseline="-25000" dirty="0">
                  <a:solidFill>
                    <a:srgbClr val="CC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L</a:t>
              </a:r>
            </a:p>
          </p:txBody>
        </p:sp>
      </p:grpSp>
      <p:sp>
        <p:nvSpPr>
          <p:cNvPr id="10245" name="矩形 5"/>
          <p:cNvSpPr/>
          <p:nvPr/>
        </p:nvSpPr>
        <p:spPr>
          <a:xfrm>
            <a:off x="7205186" y="2673165"/>
            <a:ext cx="76390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=4.5V</a:t>
            </a:r>
          </a:p>
        </p:txBody>
      </p:sp>
      <p:sp>
        <p:nvSpPr>
          <p:cNvPr id="10246" name="矩形 6"/>
          <p:cNvSpPr/>
          <p:nvPr/>
        </p:nvSpPr>
        <p:spPr>
          <a:xfrm>
            <a:off x="6649403" y="2235015"/>
            <a:ext cx="76390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=3.6V</a:t>
            </a:r>
          </a:p>
        </p:txBody>
      </p:sp>
      <p:sp>
        <p:nvSpPr>
          <p:cNvPr id="10247" name="矩形 8"/>
          <p:cNvSpPr/>
          <p:nvPr/>
        </p:nvSpPr>
        <p:spPr>
          <a:xfrm>
            <a:off x="5848350" y="1456108"/>
            <a:ext cx="86169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R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L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=8Ω</a:t>
            </a:r>
            <a:endParaRPr lang="zh-CN" altLang="en-US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6363176" y="1801627"/>
            <a:ext cx="332899" cy="314801"/>
            <a:chOff x="0" y="0"/>
            <a:chExt cx="363" cy="408"/>
          </a:xfrm>
        </p:grpSpPr>
        <p:sp>
          <p:nvSpPr>
            <p:cNvPr id="105" name="椭圆 104"/>
            <p:cNvSpPr/>
            <p:nvPr/>
          </p:nvSpPr>
          <p:spPr>
            <a:xfrm>
              <a:off x="0" y="0"/>
              <a:ext cx="363" cy="408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6" name="直接连接符 105"/>
            <p:cNvSpPr/>
            <p:nvPr/>
          </p:nvSpPr>
          <p:spPr>
            <a:xfrm>
              <a:off x="76" y="59"/>
              <a:ext cx="211" cy="28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" name="直接连接符 106"/>
            <p:cNvSpPr/>
            <p:nvPr/>
          </p:nvSpPr>
          <p:spPr>
            <a:xfrm flipV="1">
              <a:off x="45" y="67"/>
              <a:ext cx="256" cy="25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" name="文本框 3"/>
          <p:cNvSpPr txBox="1"/>
          <p:nvPr/>
        </p:nvSpPr>
        <p:spPr>
          <a:xfrm>
            <a:off x="8013383" y="1473491"/>
            <a:ext cx="73628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=?</a:t>
            </a:r>
          </a:p>
        </p:txBody>
      </p:sp>
      <p:sp>
        <p:nvSpPr>
          <p:cNvPr id="51" name="Text Box 18"/>
          <p:cNvSpPr txBox="1"/>
          <p:nvPr/>
        </p:nvSpPr>
        <p:spPr>
          <a:xfrm>
            <a:off x="7049453" y="1575409"/>
            <a:ext cx="3667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i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</a:t>
            </a:r>
          </a:p>
        </p:txBody>
      </p:sp>
      <p:sp>
        <p:nvSpPr>
          <p:cNvPr id="5" name="Text Box 6"/>
          <p:cNvSpPr txBox="1"/>
          <p:nvPr/>
        </p:nvSpPr>
        <p:spPr>
          <a:xfrm>
            <a:off x="7454265" y="2202154"/>
            <a:ext cx="64150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i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</a:t>
            </a:r>
            <a:r>
              <a:rPr lang="zh-CN" altLang="zh-CN" sz="2400" b="1" baseline="-25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总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5" grpId="0"/>
      <p:bldP spid="10246" grpId="0"/>
      <p:bldP spid="10247" grpId="0"/>
      <p:bldP spid="4" grpId="0"/>
      <p:bldP spid="51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4"/>
          <p:cNvGrpSpPr/>
          <p:nvPr/>
        </p:nvGrpSpPr>
        <p:grpSpPr>
          <a:xfrm>
            <a:off x="5806916" y="1494446"/>
            <a:ext cx="2808446" cy="1568053"/>
            <a:chOff x="0" y="0"/>
            <a:chExt cx="2359" cy="1317"/>
          </a:xfrm>
        </p:grpSpPr>
        <p:sp>
          <p:nvSpPr>
            <p:cNvPr id="5125" name="Line 5"/>
            <p:cNvSpPr/>
            <p:nvPr/>
          </p:nvSpPr>
          <p:spPr>
            <a:xfrm>
              <a:off x="0" y="408"/>
              <a:ext cx="2359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26" name="Text Box 6"/>
            <p:cNvSpPr txBox="1"/>
            <p:nvPr/>
          </p:nvSpPr>
          <p:spPr>
            <a:xfrm>
              <a:off x="1565" y="0"/>
              <a:ext cx="431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R</a:t>
              </a:r>
              <a:endParaRPr lang="en-US" altLang="zh-CN" sz="2400" b="1" i="1" baseline="-25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5128" name="Line 8"/>
            <p:cNvSpPr/>
            <p:nvPr/>
          </p:nvSpPr>
          <p:spPr>
            <a:xfrm>
              <a:off x="295" y="408"/>
              <a:ext cx="9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29" name="Rectangle 9"/>
            <p:cNvSpPr/>
            <p:nvPr/>
          </p:nvSpPr>
          <p:spPr>
            <a:xfrm>
              <a:off x="1520" y="340"/>
              <a:ext cx="384" cy="135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5130" name="Line 10"/>
            <p:cNvSpPr/>
            <p:nvPr/>
          </p:nvSpPr>
          <p:spPr>
            <a:xfrm>
              <a:off x="1293" y="408"/>
              <a:ext cx="9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1" name="Line 11"/>
            <p:cNvSpPr/>
            <p:nvPr/>
          </p:nvSpPr>
          <p:spPr>
            <a:xfrm>
              <a:off x="1134" y="454"/>
              <a:ext cx="0" cy="45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2" name="Line 12"/>
            <p:cNvSpPr/>
            <p:nvPr/>
          </p:nvSpPr>
          <p:spPr>
            <a:xfrm rot="5400000">
              <a:off x="2291" y="839"/>
              <a:ext cx="13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3" name="Line 13"/>
            <p:cNvSpPr/>
            <p:nvPr/>
          </p:nvSpPr>
          <p:spPr>
            <a:xfrm>
              <a:off x="0" y="412"/>
              <a:ext cx="0" cy="76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4" name="Line 14"/>
            <p:cNvSpPr/>
            <p:nvPr/>
          </p:nvSpPr>
          <p:spPr>
            <a:xfrm>
              <a:off x="2359" y="408"/>
              <a:ext cx="0" cy="76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5" name="Line 15"/>
            <p:cNvSpPr/>
            <p:nvPr/>
          </p:nvSpPr>
          <p:spPr>
            <a:xfrm>
              <a:off x="1497" y="1112"/>
              <a:ext cx="83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6" name="Line 16"/>
            <p:cNvSpPr/>
            <p:nvPr/>
          </p:nvSpPr>
          <p:spPr>
            <a:xfrm flipH="1">
              <a:off x="46" y="1112"/>
              <a:ext cx="771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7" name="Text Box 17"/>
            <p:cNvSpPr txBox="1"/>
            <p:nvPr/>
          </p:nvSpPr>
          <p:spPr>
            <a:xfrm>
              <a:off x="931" y="930"/>
              <a:ext cx="317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solidFill>
                    <a:srgbClr val="CC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U</a:t>
              </a:r>
            </a:p>
          </p:txBody>
        </p:sp>
        <p:sp>
          <p:nvSpPr>
            <p:cNvPr id="5139" name="Text Box 19"/>
            <p:cNvSpPr txBox="1"/>
            <p:nvPr/>
          </p:nvSpPr>
          <p:spPr>
            <a:xfrm>
              <a:off x="670" y="40"/>
              <a:ext cx="416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L</a:t>
              </a:r>
              <a:endParaRPr lang="en-US" altLang="zh-CN" sz="2400" b="1" baseline="-25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5140" name="Line 20"/>
            <p:cNvSpPr/>
            <p:nvPr/>
          </p:nvSpPr>
          <p:spPr>
            <a:xfrm flipH="1">
              <a:off x="22" y="681"/>
              <a:ext cx="36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41" name="Line 21"/>
            <p:cNvSpPr/>
            <p:nvPr/>
          </p:nvSpPr>
          <p:spPr>
            <a:xfrm>
              <a:off x="702" y="658"/>
              <a:ext cx="38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42" name="Text Box 22"/>
            <p:cNvSpPr txBox="1"/>
            <p:nvPr/>
          </p:nvSpPr>
          <p:spPr>
            <a:xfrm>
              <a:off x="295" y="608"/>
              <a:ext cx="491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solidFill>
                    <a:srgbClr val="CC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U</a:t>
              </a:r>
              <a:r>
                <a:rPr lang="en-US" altLang="zh-CN" sz="2400" b="1" baseline="-25000" dirty="0">
                  <a:solidFill>
                    <a:srgbClr val="CC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L</a:t>
              </a:r>
            </a:p>
          </p:txBody>
        </p:sp>
      </p:grpSp>
      <p:sp>
        <p:nvSpPr>
          <p:cNvPr id="10245" name="矩形 5"/>
          <p:cNvSpPr/>
          <p:nvPr/>
        </p:nvSpPr>
        <p:spPr>
          <a:xfrm>
            <a:off x="7183279" y="2694596"/>
            <a:ext cx="76390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=4.5V</a:t>
            </a:r>
          </a:p>
        </p:txBody>
      </p:sp>
      <p:sp>
        <p:nvSpPr>
          <p:cNvPr id="10246" name="矩形 6"/>
          <p:cNvSpPr/>
          <p:nvPr/>
        </p:nvSpPr>
        <p:spPr>
          <a:xfrm>
            <a:off x="6513195" y="2305500"/>
            <a:ext cx="76390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=3.6V</a:t>
            </a:r>
          </a:p>
        </p:txBody>
      </p:sp>
      <p:sp>
        <p:nvSpPr>
          <p:cNvPr id="10247" name="矩形 8"/>
          <p:cNvSpPr/>
          <p:nvPr/>
        </p:nvSpPr>
        <p:spPr>
          <a:xfrm>
            <a:off x="5826443" y="1477540"/>
            <a:ext cx="86169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R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L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=8Ω</a:t>
            </a:r>
            <a:endParaRPr lang="zh-CN" altLang="en-US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6341269" y="1823059"/>
            <a:ext cx="332899" cy="314801"/>
            <a:chOff x="0" y="0"/>
            <a:chExt cx="363" cy="408"/>
          </a:xfrm>
        </p:grpSpPr>
        <p:sp>
          <p:nvSpPr>
            <p:cNvPr id="105" name="椭圆 104"/>
            <p:cNvSpPr/>
            <p:nvPr/>
          </p:nvSpPr>
          <p:spPr>
            <a:xfrm>
              <a:off x="0" y="0"/>
              <a:ext cx="363" cy="408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6" name="直接连接符 105"/>
            <p:cNvSpPr/>
            <p:nvPr/>
          </p:nvSpPr>
          <p:spPr>
            <a:xfrm>
              <a:off x="76" y="59"/>
              <a:ext cx="211" cy="28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" name="直接连接符 106"/>
            <p:cNvSpPr/>
            <p:nvPr/>
          </p:nvSpPr>
          <p:spPr>
            <a:xfrm flipV="1">
              <a:off x="45" y="67"/>
              <a:ext cx="256" cy="25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" name="文本框 3"/>
          <p:cNvSpPr txBox="1"/>
          <p:nvPr/>
        </p:nvSpPr>
        <p:spPr>
          <a:xfrm>
            <a:off x="7991475" y="1494922"/>
            <a:ext cx="73628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=?</a:t>
            </a:r>
          </a:p>
        </p:txBody>
      </p:sp>
      <p:grpSp>
        <p:nvGrpSpPr>
          <p:cNvPr id="6" name="Group 4"/>
          <p:cNvGrpSpPr/>
          <p:nvPr/>
        </p:nvGrpSpPr>
        <p:grpSpPr>
          <a:xfrm>
            <a:off x="7176971" y="2067613"/>
            <a:ext cx="1406009" cy="460772"/>
            <a:chOff x="1156" y="477"/>
            <a:chExt cx="1181" cy="387"/>
          </a:xfrm>
        </p:grpSpPr>
        <p:sp>
          <p:nvSpPr>
            <p:cNvPr id="40" name="Line 23"/>
            <p:cNvSpPr/>
            <p:nvPr/>
          </p:nvSpPr>
          <p:spPr>
            <a:xfrm flipH="1">
              <a:off x="1156" y="658"/>
              <a:ext cx="38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" name="Line 24"/>
            <p:cNvSpPr/>
            <p:nvPr/>
          </p:nvSpPr>
          <p:spPr>
            <a:xfrm>
              <a:off x="1951" y="658"/>
              <a:ext cx="386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" name="Text Box 25"/>
            <p:cNvSpPr txBox="1"/>
            <p:nvPr/>
          </p:nvSpPr>
          <p:spPr>
            <a:xfrm>
              <a:off x="1520" y="477"/>
              <a:ext cx="481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solidFill>
                    <a:srgbClr val="CC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U</a:t>
              </a:r>
              <a:r>
                <a:rPr lang="en-US" altLang="zh-CN" sz="2400" b="1" i="1" baseline="-25000" dirty="0">
                  <a:solidFill>
                    <a:srgbClr val="CC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R</a:t>
              </a:r>
            </a:p>
          </p:txBody>
        </p:sp>
      </p:grpSp>
      <p:sp>
        <p:nvSpPr>
          <p:cNvPr id="10248" name="TextBox 9"/>
          <p:cNvSpPr txBox="1"/>
          <p:nvPr/>
        </p:nvSpPr>
        <p:spPr>
          <a:xfrm>
            <a:off x="313055" y="843915"/>
            <a:ext cx="28378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2727FF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解：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(</a:t>
            </a:r>
            <a:r>
              <a:rPr lang="zh-CN" altLang="zh-CN" sz="2800" b="1" dirty="0">
                <a:solidFill>
                  <a:srgbClr val="7030A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方法三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)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82028" y="1477777"/>
            <a:ext cx="422402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U</a:t>
            </a:r>
            <a:r>
              <a:rPr lang="en-US" altLang="zh-CN" sz="2800" b="1" i="1" baseline="-25000" dirty="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R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=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U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-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U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L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=4.5V-3.6V=0.9V.</a:t>
            </a:r>
          </a:p>
        </p:txBody>
      </p: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15378" y="2278036"/>
          <a:ext cx="1459230" cy="870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r:id="rId3" imgW="723600" imgH="431640" progId="">
                  <p:embed/>
                </p:oleObj>
              </mc:Choice>
              <mc:Fallback>
                <p:oleObj r:id="rId3" imgW="723600" imgH="43164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378" y="2278036"/>
                        <a:ext cx="1459230" cy="8701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15378" y="3276097"/>
          <a:ext cx="4359593" cy="903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r:id="rId5" imgW="2082600" imgH="431640" progId="">
                  <p:embed/>
                </p:oleObj>
              </mc:Choice>
              <mc:Fallback>
                <p:oleObj r:id="rId5" imgW="2082600" imgH="43164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378" y="3276097"/>
                        <a:ext cx="4359593" cy="9039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10247" grpId="0"/>
      <p:bldP spid="4" grpId="0"/>
      <p:bldP spid="10248" grpId="0"/>
      <p:bldP spid="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1196340" y="779138"/>
            <a:ext cx="6145054" cy="1916906"/>
            <a:chOff x="1523" y="2242"/>
            <a:chExt cx="12903" cy="4025"/>
          </a:xfrm>
        </p:grpSpPr>
        <p:grpSp>
          <p:nvGrpSpPr>
            <p:cNvPr id="6146" name="Group 2"/>
            <p:cNvGrpSpPr/>
            <p:nvPr/>
          </p:nvGrpSpPr>
          <p:grpSpPr>
            <a:xfrm>
              <a:off x="1523" y="2242"/>
              <a:ext cx="6122" cy="4025"/>
              <a:chOff x="0" y="0"/>
              <a:chExt cx="2449" cy="1610"/>
            </a:xfrm>
          </p:grpSpPr>
          <p:sp>
            <p:nvSpPr>
              <p:cNvPr id="6147" name="Rectangle 3"/>
              <p:cNvSpPr/>
              <p:nvPr/>
            </p:nvSpPr>
            <p:spPr>
              <a:xfrm>
                <a:off x="137" y="726"/>
                <a:ext cx="2267" cy="816"/>
              </a:xfrm>
              <a:prstGeom prst="rect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48" name="Rectangle 4"/>
              <p:cNvSpPr/>
              <p:nvPr/>
            </p:nvSpPr>
            <p:spPr>
              <a:xfrm>
                <a:off x="0" y="1429"/>
                <a:ext cx="2449" cy="18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49" name="Rectangle 5"/>
              <p:cNvSpPr/>
              <p:nvPr/>
            </p:nvSpPr>
            <p:spPr>
              <a:xfrm>
                <a:off x="613" y="385"/>
                <a:ext cx="1361" cy="657"/>
              </a:xfrm>
              <a:prstGeom prst="rect">
                <a:avLst/>
              </a:prstGeom>
              <a:solidFill>
                <a:schemeClr val="bg1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50" name="Rectangle 6"/>
              <p:cNvSpPr/>
              <p:nvPr/>
            </p:nvSpPr>
            <p:spPr>
              <a:xfrm>
                <a:off x="1112" y="322"/>
                <a:ext cx="363" cy="131"/>
              </a:xfrm>
              <a:prstGeom prst="rect">
                <a:avLst/>
              </a:prstGeom>
              <a:solidFill>
                <a:schemeClr val="bg1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51" name="Rectangle 7"/>
              <p:cNvSpPr/>
              <p:nvPr/>
            </p:nvSpPr>
            <p:spPr>
              <a:xfrm>
                <a:off x="1134" y="975"/>
                <a:ext cx="363" cy="131"/>
              </a:xfrm>
              <a:prstGeom prst="rect">
                <a:avLst/>
              </a:prstGeom>
              <a:solidFill>
                <a:schemeClr val="bg1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52" name="Line 8"/>
              <p:cNvSpPr/>
              <p:nvPr/>
            </p:nvSpPr>
            <p:spPr>
              <a:xfrm>
                <a:off x="885" y="385"/>
                <a:ext cx="9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53" name="Line 9"/>
              <p:cNvSpPr/>
              <p:nvPr/>
            </p:nvSpPr>
            <p:spPr>
              <a:xfrm>
                <a:off x="862" y="1043"/>
                <a:ext cx="9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54" name="Line 10"/>
              <p:cNvSpPr/>
              <p:nvPr/>
            </p:nvSpPr>
            <p:spPr>
              <a:xfrm rot="5400000">
                <a:off x="2340" y="979"/>
                <a:ext cx="121" cy="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55" name="Line 11"/>
              <p:cNvSpPr/>
              <p:nvPr/>
            </p:nvSpPr>
            <p:spPr>
              <a:xfrm>
                <a:off x="386" y="726"/>
                <a:ext cx="9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56" name="Text Box 12"/>
              <p:cNvSpPr txBox="1"/>
              <p:nvPr/>
            </p:nvSpPr>
            <p:spPr>
              <a:xfrm>
                <a:off x="749" y="68"/>
                <a:ext cx="317" cy="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3500" tIns="8100" rIns="13500" bIns="8100"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b="1" i="1" dirty="0">
                    <a:latin typeface="Times New Roman" panose="02020603050405020304" charset="0"/>
                    <a:ea typeface="宋体" panose="02010600030101010101" pitchFamily="2" charset="-122"/>
                  </a:rPr>
                  <a:t>I</a:t>
                </a:r>
                <a:r>
                  <a:rPr lang="en-US" altLang="zh-CN" sz="2400" b="1" baseline="-25000" dirty="0">
                    <a:latin typeface="Times New Roman" panose="02020603050405020304" charset="0"/>
                    <a:ea typeface="宋体" panose="02010600030101010101" pitchFamily="2" charset="-122"/>
                  </a:rPr>
                  <a:t>1</a:t>
                </a:r>
                <a:endParaRPr lang="en-US" altLang="zh-CN" sz="2400" b="1" dirty="0">
                  <a:latin typeface="Times New Roman" panose="020206030504050203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57" name="Text Box 13"/>
              <p:cNvSpPr txBox="1"/>
              <p:nvPr/>
            </p:nvSpPr>
            <p:spPr>
              <a:xfrm>
                <a:off x="295" y="408"/>
                <a:ext cx="181" cy="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3500" tIns="8100" rIns="13500" bIns="8100"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b="1" i="1" dirty="0">
                    <a:latin typeface="Times New Roman" panose="02020603050405020304" charset="0"/>
                    <a:ea typeface="宋体" panose="02010600030101010101" pitchFamily="2" charset="-122"/>
                  </a:rPr>
                  <a:t>I</a:t>
                </a:r>
              </a:p>
            </p:txBody>
          </p:sp>
          <p:sp>
            <p:nvSpPr>
              <p:cNvPr id="6158" name="Text Box 14"/>
              <p:cNvSpPr txBox="1"/>
              <p:nvPr/>
            </p:nvSpPr>
            <p:spPr>
              <a:xfrm>
                <a:off x="726" y="703"/>
                <a:ext cx="317" cy="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3500" tIns="8100" rIns="13500" bIns="8100"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b="1" i="1" dirty="0">
                    <a:latin typeface="Times New Roman" panose="02020603050405020304" charset="0"/>
                    <a:ea typeface="宋体" panose="02010600030101010101" pitchFamily="2" charset="-122"/>
                  </a:rPr>
                  <a:t>I</a:t>
                </a:r>
                <a:r>
                  <a:rPr lang="en-US" altLang="zh-CN" sz="2400" b="1" baseline="-25000" dirty="0">
                    <a:latin typeface="Times New Roman" panose="02020603050405020304" charset="0"/>
                    <a:ea typeface="宋体" panose="02010600030101010101" pitchFamily="2" charset="-122"/>
                  </a:rPr>
                  <a:t>2</a:t>
                </a:r>
                <a:endParaRPr lang="en-US" altLang="zh-CN" sz="2400" b="1" dirty="0">
                  <a:latin typeface="Times New Roman" panose="020206030504050203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59" name="Text Box 15"/>
              <p:cNvSpPr txBox="1"/>
              <p:nvPr/>
            </p:nvSpPr>
            <p:spPr>
              <a:xfrm>
                <a:off x="1202" y="658"/>
                <a:ext cx="317" cy="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3500" tIns="8100" rIns="13500" bIns="8100"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b="1" i="1" dirty="0">
                    <a:latin typeface="Times New Roman" panose="02020603050405020304" charset="0"/>
                    <a:ea typeface="宋体" panose="02010600030101010101" pitchFamily="2" charset="-122"/>
                  </a:rPr>
                  <a:t>R</a:t>
                </a:r>
                <a:r>
                  <a:rPr lang="en-US" altLang="zh-CN" sz="2400" b="1" baseline="-25000" dirty="0">
                    <a:latin typeface="Times New Roman" panose="02020603050405020304" charset="0"/>
                    <a:ea typeface="宋体" panose="02010600030101010101" pitchFamily="2" charset="-122"/>
                  </a:rPr>
                  <a:t>2</a:t>
                </a:r>
                <a:endParaRPr lang="en-US" altLang="zh-CN" sz="2400" b="1" dirty="0">
                  <a:latin typeface="Times New Roman" panose="020206030504050203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60" name="Text Box 16"/>
              <p:cNvSpPr txBox="1"/>
              <p:nvPr/>
            </p:nvSpPr>
            <p:spPr>
              <a:xfrm>
                <a:off x="1134" y="0"/>
                <a:ext cx="317" cy="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3500" tIns="8100" rIns="13500" bIns="8100"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b="1" i="1" dirty="0">
                    <a:latin typeface="Times New Roman" panose="02020603050405020304" charset="0"/>
                    <a:ea typeface="宋体" panose="02010600030101010101" pitchFamily="2" charset="-122"/>
                  </a:rPr>
                  <a:t>R</a:t>
                </a:r>
                <a:r>
                  <a:rPr lang="en-US" altLang="zh-CN" sz="2400" b="1" baseline="-25000" dirty="0">
                    <a:latin typeface="Times New Roman" panose="02020603050405020304" charset="0"/>
                    <a:ea typeface="宋体" panose="02010600030101010101" pitchFamily="2" charset="-122"/>
                  </a:rPr>
                  <a:t>1</a:t>
                </a:r>
                <a:endParaRPr lang="en-US" altLang="zh-CN" sz="2400" b="1" dirty="0">
                  <a:latin typeface="Times New Roman" panose="020206030504050203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61" name="Oval 125"/>
              <p:cNvSpPr/>
              <p:nvPr/>
            </p:nvSpPr>
            <p:spPr>
              <a:xfrm rot="5400000" flipV="1">
                <a:off x="1932" y="696"/>
                <a:ext cx="57" cy="57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 vert="eaVert"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sz="2400" dirty="0">
                  <a:latin typeface="Times New Roman" panose="020206030504050203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62" name="Oval 125"/>
              <p:cNvSpPr/>
              <p:nvPr/>
            </p:nvSpPr>
            <p:spPr>
              <a:xfrm rot="5400000" flipV="1">
                <a:off x="583" y="696"/>
                <a:ext cx="57" cy="57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 vert="eaVert"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sz="2400" dirty="0">
                  <a:latin typeface="Times New Roman" panose="020206030504050203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63" name="Line 19"/>
              <p:cNvSpPr/>
              <p:nvPr/>
            </p:nvSpPr>
            <p:spPr>
              <a:xfrm>
                <a:off x="182" y="1361"/>
                <a:ext cx="2177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triangle" w="med" len="lg"/>
                <a:tailEnd type="triangle" w="med" len="lg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64" name="Text Box 20"/>
              <p:cNvSpPr txBox="1"/>
              <p:nvPr/>
            </p:nvSpPr>
            <p:spPr>
              <a:xfrm>
                <a:off x="1157" y="1247"/>
                <a:ext cx="408" cy="32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lIns="13500" tIns="8100" rIns="13500" bIns="8100">
                <a:spAutoFit/>
              </a:bodyPr>
              <a:lstStyle/>
              <a:p>
                <a:pPr algn="ctr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b="1" i="1" dirty="0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rPr>
                  <a:t>U</a:t>
                </a:r>
              </a:p>
            </p:txBody>
          </p:sp>
        </p:grpSp>
        <p:grpSp>
          <p:nvGrpSpPr>
            <p:cNvPr id="28" name="Group 4"/>
            <p:cNvGrpSpPr/>
            <p:nvPr/>
          </p:nvGrpSpPr>
          <p:grpSpPr>
            <a:xfrm>
              <a:off x="10424" y="2754"/>
              <a:ext cx="4002" cy="3248"/>
              <a:chOff x="0" y="23"/>
              <a:chExt cx="1601" cy="1299"/>
            </a:xfrm>
          </p:grpSpPr>
          <p:sp>
            <p:nvSpPr>
              <p:cNvPr id="29" name="Line 5"/>
              <p:cNvSpPr/>
              <p:nvPr/>
            </p:nvSpPr>
            <p:spPr>
              <a:xfrm flipV="1">
                <a:off x="0" y="407"/>
                <a:ext cx="1561" cy="1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" name="Rectangle 7"/>
              <p:cNvSpPr/>
              <p:nvPr/>
            </p:nvSpPr>
            <p:spPr>
              <a:xfrm>
                <a:off x="454" y="363"/>
                <a:ext cx="384" cy="124"/>
              </a:xfrm>
              <a:prstGeom prst="rect">
                <a:avLst/>
              </a:prstGeom>
              <a:solidFill>
                <a:schemeClr val="bg1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sz="24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34" name="Line 8"/>
              <p:cNvSpPr/>
              <p:nvPr/>
            </p:nvSpPr>
            <p:spPr>
              <a:xfrm>
                <a:off x="295" y="408"/>
                <a:ext cx="9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Line 10"/>
              <p:cNvSpPr/>
              <p:nvPr/>
            </p:nvSpPr>
            <p:spPr>
              <a:xfrm>
                <a:off x="1293" y="408"/>
                <a:ext cx="9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" name="Line 12"/>
              <p:cNvSpPr/>
              <p:nvPr/>
            </p:nvSpPr>
            <p:spPr>
              <a:xfrm rot="5400000" flipV="1">
                <a:off x="1394" y="733"/>
                <a:ext cx="340" cy="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Line 13"/>
              <p:cNvSpPr/>
              <p:nvPr/>
            </p:nvSpPr>
            <p:spPr>
              <a:xfrm>
                <a:off x="0" y="407"/>
                <a:ext cx="0" cy="76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" name="Line 14"/>
              <p:cNvSpPr/>
              <p:nvPr/>
            </p:nvSpPr>
            <p:spPr>
              <a:xfrm>
                <a:off x="1560" y="412"/>
                <a:ext cx="1" cy="72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" name="Line 15"/>
              <p:cNvSpPr/>
              <p:nvPr/>
            </p:nvSpPr>
            <p:spPr>
              <a:xfrm flipV="1">
                <a:off x="1132" y="1101"/>
                <a:ext cx="418" cy="11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" name="Line 16"/>
              <p:cNvSpPr/>
              <p:nvPr/>
            </p:nvSpPr>
            <p:spPr>
              <a:xfrm flipH="1">
                <a:off x="0" y="1112"/>
                <a:ext cx="527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" name="Text Box 17"/>
              <p:cNvSpPr txBox="1"/>
              <p:nvPr/>
            </p:nvSpPr>
            <p:spPr>
              <a:xfrm>
                <a:off x="686" y="935"/>
                <a:ext cx="317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b="1" i="1" dirty="0">
                    <a:solidFill>
                      <a:srgbClr val="CC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U</a:t>
                </a:r>
              </a:p>
            </p:txBody>
          </p:sp>
          <p:sp>
            <p:nvSpPr>
              <p:cNvPr id="42" name="Text Box 18"/>
              <p:cNvSpPr txBox="1"/>
              <p:nvPr/>
            </p:nvSpPr>
            <p:spPr>
              <a:xfrm>
                <a:off x="1293" y="544"/>
                <a:ext cx="308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b="1" i="1" dirty="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I</a:t>
                </a:r>
              </a:p>
            </p:txBody>
          </p:sp>
          <p:sp>
            <p:nvSpPr>
              <p:cNvPr id="43" name="Text Box 19"/>
              <p:cNvSpPr txBox="1"/>
              <p:nvPr/>
            </p:nvSpPr>
            <p:spPr>
              <a:xfrm>
                <a:off x="522" y="23"/>
                <a:ext cx="481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b="1" i="1" dirty="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R</a:t>
                </a:r>
                <a:endParaRPr lang="en-US" altLang="zh-CN" sz="2400" b="1" baseline="-250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44" name="右箭头 43"/>
            <p:cNvSpPr/>
            <p:nvPr/>
          </p:nvSpPr>
          <p:spPr>
            <a:xfrm>
              <a:off x="7876" y="4510"/>
              <a:ext cx="2324" cy="3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972" y="3688"/>
              <a:ext cx="2228" cy="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等效于</a:t>
              </a:r>
            </a:p>
          </p:txBody>
        </p:sp>
        <p:sp>
          <p:nvSpPr>
            <p:cNvPr id="47" name="Text Box 13"/>
            <p:cNvSpPr txBox="1"/>
            <p:nvPr/>
          </p:nvSpPr>
          <p:spPr>
            <a:xfrm>
              <a:off x="6968" y="4343"/>
              <a:ext cx="452" cy="8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3500" tIns="8100" rIns="13500" bIns="8100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latin typeface="Times New Roman" panose="02020603050405020304" charset="0"/>
                  <a:ea typeface="宋体" panose="02010600030101010101" pitchFamily="2" charset="-122"/>
                </a:rPr>
                <a:t>I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94786" y="3581878"/>
            <a:ext cx="3595211" cy="460534"/>
            <a:chOff x="409" y="7802"/>
            <a:chExt cx="7549" cy="967"/>
          </a:xfrm>
        </p:grpSpPr>
        <p:sp>
          <p:nvSpPr>
            <p:cNvPr id="62480" name="Text Box 16"/>
            <p:cNvSpPr txBox="1"/>
            <p:nvPr/>
          </p:nvSpPr>
          <p:spPr>
            <a:xfrm>
              <a:off x="409" y="7802"/>
              <a:ext cx="5144" cy="9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由</a:t>
              </a:r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并联电路</a:t>
              </a: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可知：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5553" y="7802"/>
              <a:ext cx="2405" cy="9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I</a:t>
              </a:r>
              <a:r>
                <a:rPr lang="en-US" altLang="zh-CN" sz="24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=</a:t>
              </a:r>
              <a:r>
                <a:rPr lang="en-US" altLang="zh-CN" sz="2400" b="1" i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I</a:t>
              </a:r>
              <a:r>
                <a:rPr lang="en-US" altLang="zh-CN" sz="24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1</a:t>
              </a:r>
              <a:r>
                <a:rPr lang="en-US" altLang="zh-CN" sz="24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+</a:t>
              </a:r>
              <a:r>
                <a:rPr lang="en-US" altLang="zh-CN" sz="2400" b="1" i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I</a:t>
              </a:r>
              <a:r>
                <a:rPr lang="en-US" altLang="zh-CN" sz="24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13346" y="3464721"/>
            <a:ext cx="2604850" cy="991076"/>
            <a:chOff x="8217" y="7556"/>
            <a:chExt cx="5470" cy="2081"/>
          </a:xfrm>
        </p:grpSpPr>
        <p:sp>
          <p:nvSpPr>
            <p:cNvPr id="53" name="Text Box 18"/>
            <p:cNvSpPr txBox="1"/>
            <p:nvPr/>
          </p:nvSpPr>
          <p:spPr>
            <a:xfrm>
              <a:off x="8217" y="7802"/>
              <a:ext cx="1468" cy="9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即：</a:t>
              </a: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9651" y="7556"/>
              <a:ext cx="4036" cy="2081"/>
              <a:chOff x="10609" y="7483"/>
              <a:chExt cx="4036" cy="2081"/>
            </a:xfrm>
          </p:grpSpPr>
          <p:graphicFrame>
            <p:nvGraphicFramePr>
              <p:cNvPr id="57" name="对象 56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10609" y="7556"/>
              <a:ext cx="846" cy="17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92" r:id="rId3" imgW="190440" imgH="393480" progId="">
                      <p:embed/>
                    </p:oleObj>
                  </mc:Choice>
                  <mc:Fallback>
                    <p:oleObj r:id="rId3" imgW="190440" imgH="393480" progId="">
                      <p:embed/>
                      <p:pic>
                        <p:nvPicPr>
                          <p:cNvPr id="0" name="Picture 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609" y="7556"/>
                            <a:ext cx="846" cy="175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9" name="对象 58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11422" y="7483"/>
              <a:ext cx="1685" cy="20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93" r:id="rId5" imgW="545760" imgH="672840" progId="">
                      <p:embed/>
                    </p:oleObj>
                  </mc:Choice>
                  <mc:Fallback>
                    <p:oleObj r:id="rId5" imgW="545760" imgH="672840" progId="">
                      <p:embed/>
                      <p:pic>
                        <p:nvPicPr>
                          <p:cNvPr id="0" name="Picture 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422" y="7483"/>
                            <a:ext cx="1685" cy="208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" name="对象 60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13108" y="7484"/>
              <a:ext cx="1537" cy="18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94" r:id="rId7" imgW="368280" imgH="431640" progId="">
                      <p:embed/>
                    </p:oleObj>
                  </mc:Choice>
                  <mc:Fallback>
                    <p:oleObj r:id="rId7" imgW="368280" imgH="431640" progId="">
                      <p:embed/>
                      <p:pic>
                        <p:nvPicPr>
                          <p:cNvPr id="0" name="Picture 6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108" y="7484"/>
                            <a:ext cx="1537" cy="180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64" name="文本框 63"/>
          <p:cNvSpPr txBox="1"/>
          <p:nvPr/>
        </p:nvSpPr>
        <p:spPr>
          <a:xfrm>
            <a:off x="6721316" y="3616645"/>
            <a:ext cx="2384425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b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又因为</a:t>
            </a:r>
            <a:r>
              <a:rPr lang="en-US" altLang="zh-CN" sz="2400" b="1" i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U</a:t>
            </a:r>
            <a:r>
              <a:rPr lang="en-US" altLang="zh-CN" sz="2400" b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=</a:t>
            </a:r>
            <a:r>
              <a:rPr lang="en-US" altLang="zh-CN" sz="2400" b="1" i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U</a:t>
            </a:r>
            <a:r>
              <a:rPr lang="en-US" altLang="zh-CN" sz="2400" b="1" baseline="-250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</a:t>
            </a:r>
            <a:r>
              <a:rPr lang="en-US" altLang="zh-CN" sz="2400" b="1" i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=U</a:t>
            </a:r>
            <a:r>
              <a:rPr lang="en-US" altLang="zh-CN" sz="2400" b="1" baseline="-250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</a:t>
            </a:r>
            <a:endParaRPr lang="zh-CN" altLang="en-US" sz="2400" b="1"/>
          </a:p>
        </p:txBody>
      </p:sp>
      <p:grpSp>
        <p:nvGrpSpPr>
          <p:cNvPr id="18" name="组合 17"/>
          <p:cNvGrpSpPr/>
          <p:nvPr/>
        </p:nvGrpSpPr>
        <p:grpSpPr>
          <a:xfrm>
            <a:off x="294799" y="4019552"/>
            <a:ext cx="3078956" cy="900113"/>
            <a:chOff x="619" y="8721"/>
            <a:chExt cx="6465" cy="1890"/>
          </a:xfrm>
        </p:grpSpPr>
        <p:sp>
          <p:nvSpPr>
            <p:cNvPr id="65" name="Text Box 20"/>
            <p:cNvSpPr txBox="1"/>
            <p:nvPr/>
          </p:nvSpPr>
          <p:spPr>
            <a:xfrm>
              <a:off x="619" y="9385"/>
              <a:ext cx="1935" cy="9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可得：</a:t>
              </a: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3170" y="8721"/>
              <a:ext cx="3914" cy="1890"/>
              <a:chOff x="10674" y="7422"/>
              <a:chExt cx="3914" cy="1890"/>
            </a:xfrm>
          </p:grpSpPr>
          <p:graphicFrame>
            <p:nvGraphicFramePr>
              <p:cNvPr id="67" name="对象 66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10674" y="7422"/>
              <a:ext cx="834" cy="18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95" r:id="rId9" imgW="177480" imgH="393480" progId="">
                      <p:embed/>
                    </p:oleObj>
                  </mc:Choice>
                  <mc:Fallback>
                    <p:oleObj r:id="rId9" imgW="177480" imgH="393480" progId="">
                      <p:embed/>
                      <p:pic>
                        <p:nvPicPr>
                          <p:cNvPr id="0" name="Picture 6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674" y="7422"/>
                            <a:ext cx="834" cy="186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" name="对象 68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11548" y="7422"/>
              <a:ext cx="1442" cy="18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96" r:id="rId11" imgW="330120" imgH="431640" progId="">
                      <p:embed/>
                    </p:oleObj>
                  </mc:Choice>
                  <mc:Fallback>
                    <p:oleObj r:id="rId11" imgW="330120" imgH="431640" progId="">
                      <p:embed/>
                      <p:pic>
                        <p:nvPicPr>
                          <p:cNvPr id="0" name="Picture 6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548" y="7422"/>
                            <a:ext cx="1442" cy="189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" name="对象 70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13161" y="7484"/>
              <a:ext cx="1427" cy="18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97" r:id="rId13" imgW="342720" imgH="431640" progId="">
                      <p:embed/>
                    </p:oleObj>
                  </mc:Choice>
                  <mc:Fallback>
                    <p:oleObj r:id="rId13" imgW="342720" imgH="431640" progId="">
                      <p:embed/>
                      <p:pic>
                        <p:nvPicPr>
                          <p:cNvPr id="0" name="Picture 6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161" y="7484"/>
                            <a:ext cx="1427" cy="180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75" name="Text Box 22"/>
          <p:cNvSpPr txBox="1">
            <a:spLocks noChangeArrowheads="1"/>
          </p:cNvSpPr>
          <p:nvPr/>
        </p:nvSpPr>
        <p:spPr bwMode="auto">
          <a:xfrm>
            <a:off x="3844290" y="4271489"/>
            <a:ext cx="4410888" cy="82725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2727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结论：</a:t>
            </a: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并联电路的总电阻的倒数等于各电阻倒数之和。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94799" y="2502220"/>
            <a:ext cx="6238399" cy="962978"/>
            <a:chOff x="409" y="5535"/>
            <a:chExt cx="13099" cy="2022"/>
          </a:xfrm>
        </p:grpSpPr>
        <p:sp>
          <p:nvSpPr>
            <p:cNvPr id="3" name="Text Box 12"/>
            <p:cNvSpPr txBox="1"/>
            <p:nvPr/>
          </p:nvSpPr>
          <p:spPr>
            <a:xfrm>
              <a:off x="409" y="6123"/>
              <a:ext cx="4323" cy="9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由</a:t>
              </a:r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欧姆定律</a:t>
              </a: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得：</a:t>
              </a:r>
            </a:p>
          </p:txBody>
        </p:sp>
        <p:graphicFrame>
          <p:nvGraphicFramePr>
            <p:cNvPr id="4" name="对象 3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5119" y="5638"/>
            <a:ext cx="2222" cy="18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8" r:id="rId15" imgW="507960" imgH="431640" progId="">
                    <p:embed/>
                  </p:oleObj>
                </mc:Choice>
                <mc:Fallback>
                  <p:oleObj r:id="rId15" imgW="507960" imgH="431640" progId="">
                    <p:embed/>
                    <p:pic>
                      <p:nvPicPr>
                        <p:cNvPr id="0" name="Picture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9" y="5638"/>
                          <a:ext cx="2222" cy="18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7957" y="5608"/>
            <a:ext cx="2407" cy="19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9" r:id="rId17" imgW="533160" imgH="431640" progId="">
                    <p:embed/>
                  </p:oleObj>
                </mc:Choice>
                <mc:Fallback>
                  <p:oleObj r:id="rId17" imgW="533160" imgH="431640" progId="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57" y="5608"/>
                          <a:ext cx="2407" cy="19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对象 11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1587" y="5535"/>
            <a:ext cx="1921" cy="18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0" name="公式编辑器 3.0 中文版" r:id="rId19" imgW="419040" imgH="393480" progId="">
                    <p:embed/>
                  </p:oleObj>
                </mc:Choice>
                <mc:Fallback>
                  <p:oleObj name="公式编辑器 3.0 中文版" r:id="rId19" imgW="419040" imgH="393480" progId="">
                    <p:embed/>
                    <p:pic>
                      <p:nvPicPr>
                        <p:cNvPr id="0" name="Picture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87" y="5535"/>
                          <a:ext cx="1921" cy="18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00" name="组合 18"/>
          <p:cNvGrpSpPr/>
          <p:nvPr/>
        </p:nvGrpSpPr>
        <p:grpSpPr bwMode="auto">
          <a:xfrm>
            <a:off x="2151063" y="439076"/>
            <a:ext cx="1487805" cy="426720"/>
            <a:chOff x="2004695" y="686607"/>
            <a:chExt cx="1983740" cy="570436"/>
          </a:xfrm>
        </p:grpSpPr>
        <p:sp>
          <p:nvSpPr>
            <p:cNvPr id="23" name="圆角矩形 22"/>
            <p:cNvSpPr/>
            <p:nvPr/>
          </p:nvSpPr>
          <p:spPr>
            <a:xfrm>
              <a:off x="2005542" y="686607"/>
              <a:ext cx="1893147" cy="555157"/>
            </a:xfrm>
            <a:prstGeom prst="roundRect">
              <a:avLst/>
            </a:prstGeom>
            <a:solidFill>
              <a:srgbClr val="F07474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00"/>
            </a:p>
          </p:txBody>
        </p:sp>
        <p:sp>
          <p:nvSpPr>
            <p:cNvPr id="30737" name="矩形 1"/>
            <p:cNvSpPr>
              <a:spLocks noChangeArrowheads="1"/>
            </p:cNvSpPr>
            <p:nvPr/>
          </p:nvSpPr>
          <p:spPr bwMode="auto">
            <a:xfrm>
              <a:off x="2004695" y="740934"/>
              <a:ext cx="1983740" cy="5161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CN" altLang="en-US" sz="2400">
                  <a:solidFill>
                    <a:sysClr val="window" lastClr="FFFFFF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知识点 </a:t>
              </a:r>
              <a:r>
                <a:rPr lang="en-US" sz="2400" b="1">
                  <a:solidFill>
                    <a:sysClr val="window" lastClr="FFFFFF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2</a:t>
              </a:r>
            </a:p>
          </p:txBody>
        </p:sp>
      </p:grp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3844290" y="441960"/>
            <a:ext cx="432625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  <a:ea typeface="黑体" panose="02010609060101010101" pitchFamily="49" charset="-122"/>
              </a:rPr>
              <a:t>并联电路中的电阻特点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bldLvl="0" animBg="1"/>
      <p:bldP spid="75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18160" y="1224280"/>
            <a:ext cx="8369935" cy="10577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导体中的电流，跟导体两端的电压成正比，跟导体的电阻成反比</a:t>
            </a:r>
          </a:p>
        </p:txBody>
      </p:sp>
      <p:sp>
        <p:nvSpPr>
          <p:cNvPr id="4099" name="Rectangle 13"/>
          <p:cNvSpPr/>
          <p:nvPr/>
        </p:nvSpPr>
        <p:spPr>
          <a:xfrm>
            <a:off x="552450" y="763879"/>
            <a:ext cx="3726656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．欧姆定律</a:t>
            </a:r>
          </a:p>
        </p:txBody>
      </p:sp>
      <p:sp>
        <p:nvSpPr>
          <p:cNvPr id="4110" name="Rectangle 14"/>
          <p:cNvSpPr/>
          <p:nvPr/>
        </p:nvSpPr>
        <p:spPr>
          <a:xfrm>
            <a:off x="1280954" y="2461392"/>
            <a:ext cx="2240756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数学表达式</a:t>
            </a:r>
          </a:p>
        </p:txBody>
      </p:sp>
      <p:grpSp>
        <p:nvGrpSpPr>
          <p:cNvPr id="2" name="Group 24"/>
          <p:cNvGrpSpPr/>
          <p:nvPr/>
        </p:nvGrpSpPr>
        <p:grpSpPr>
          <a:xfrm>
            <a:off x="3554254" y="2348997"/>
            <a:ext cx="862013" cy="829866"/>
            <a:chOff x="408" y="3809"/>
            <a:chExt cx="724" cy="697"/>
          </a:xfrm>
        </p:grpSpPr>
        <p:sp>
          <p:nvSpPr>
            <p:cNvPr id="4102" name="Rectangle 25"/>
            <p:cNvSpPr/>
            <p:nvPr/>
          </p:nvSpPr>
          <p:spPr>
            <a:xfrm>
              <a:off x="408" y="3945"/>
              <a:ext cx="680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I 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=</a:t>
              </a:r>
            </a:p>
          </p:txBody>
        </p:sp>
        <p:sp>
          <p:nvSpPr>
            <p:cNvPr id="4103" name="Rectangle 26"/>
            <p:cNvSpPr/>
            <p:nvPr/>
          </p:nvSpPr>
          <p:spPr>
            <a:xfrm>
              <a:off x="793" y="3809"/>
              <a:ext cx="339" cy="6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U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R</a:t>
              </a:r>
            </a:p>
          </p:txBody>
        </p:sp>
        <p:sp>
          <p:nvSpPr>
            <p:cNvPr id="4104" name="Line 27"/>
            <p:cNvSpPr/>
            <p:nvPr/>
          </p:nvSpPr>
          <p:spPr>
            <a:xfrm>
              <a:off x="815" y="4123"/>
              <a:ext cx="273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36"/>
          <p:cNvGrpSpPr/>
          <p:nvPr/>
        </p:nvGrpSpPr>
        <p:grpSpPr>
          <a:xfrm>
            <a:off x="3556874" y="3962295"/>
            <a:ext cx="862013" cy="829866"/>
            <a:chOff x="408" y="3809"/>
            <a:chExt cx="724" cy="697"/>
          </a:xfrm>
        </p:grpSpPr>
        <p:sp>
          <p:nvSpPr>
            <p:cNvPr id="4106" name="Rectangle 37"/>
            <p:cNvSpPr/>
            <p:nvPr/>
          </p:nvSpPr>
          <p:spPr>
            <a:xfrm>
              <a:off x="408" y="3945"/>
              <a:ext cx="680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R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=</a:t>
              </a:r>
            </a:p>
          </p:txBody>
        </p:sp>
        <p:sp>
          <p:nvSpPr>
            <p:cNvPr id="4" name="Rectangle 38"/>
            <p:cNvSpPr/>
            <p:nvPr/>
          </p:nvSpPr>
          <p:spPr>
            <a:xfrm>
              <a:off x="793" y="3809"/>
              <a:ext cx="339" cy="6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U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I</a:t>
              </a:r>
            </a:p>
          </p:txBody>
        </p:sp>
        <p:sp>
          <p:nvSpPr>
            <p:cNvPr id="4108" name="Line 39"/>
            <p:cNvSpPr/>
            <p:nvPr/>
          </p:nvSpPr>
          <p:spPr>
            <a:xfrm>
              <a:off x="815" y="4139"/>
              <a:ext cx="273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136" name="Text Box 40"/>
          <p:cNvSpPr txBox="1"/>
          <p:nvPr/>
        </p:nvSpPr>
        <p:spPr>
          <a:xfrm>
            <a:off x="3521631" y="3285861"/>
            <a:ext cx="1175147" cy="5340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U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=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IR</a:t>
            </a:r>
          </a:p>
        </p:txBody>
      </p:sp>
      <p:sp>
        <p:nvSpPr>
          <p:cNvPr id="4142" name="Rectangle 46"/>
          <p:cNvSpPr/>
          <p:nvPr/>
        </p:nvSpPr>
        <p:spPr>
          <a:xfrm>
            <a:off x="1315959" y="3735520"/>
            <a:ext cx="2240756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变形公式</a:t>
            </a:r>
          </a:p>
        </p:txBody>
      </p:sp>
      <p:sp>
        <p:nvSpPr>
          <p:cNvPr id="4143" name="AutoShape 47"/>
          <p:cNvSpPr/>
          <p:nvPr/>
        </p:nvSpPr>
        <p:spPr>
          <a:xfrm>
            <a:off x="3213973" y="3552561"/>
            <a:ext cx="188119" cy="891778"/>
          </a:xfrm>
          <a:prstGeom prst="leftBrace">
            <a:avLst>
              <a:gd name="adj1" fmla="val 39482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15" name="Line 49"/>
          <p:cNvSpPr/>
          <p:nvPr/>
        </p:nvSpPr>
        <p:spPr>
          <a:xfrm>
            <a:off x="6167755" y="3140075"/>
            <a:ext cx="1644015" cy="63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sz="15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16" name="Line 50"/>
          <p:cNvSpPr/>
          <p:nvPr/>
        </p:nvSpPr>
        <p:spPr>
          <a:xfrm>
            <a:off x="6168390" y="3146955"/>
            <a:ext cx="0" cy="378619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sz="15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17" name="Line 51"/>
          <p:cNvSpPr/>
          <p:nvPr/>
        </p:nvSpPr>
        <p:spPr>
          <a:xfrm>
            <a:off x="7788831" y="3146955"/>
            <a:ext cx="0" cy="378619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sz="15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18" name="Line 52"/>
          <p:cNvSpPr/>
          <p:nvPr/>
        </p:nvSpPr>
        <p:spPr>
          <a:xfrm flipH="1">
            <a:off x="6168390" y="3417226"/>
            <a:ext cx="48577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sz="15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19" name="Line 53"/>
          <p:cNvSpPr/>
          <p:nvPr/>
        </p:nvSpPr>
        <p:spPr>
          <a:xfrm>
            <a:off x="7356634" y="3417226"/>
            <a:ext cx="432197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sz="15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50" name="Text Box 54"/>
          <p:cNvSpPr txBox="1">
            <a:spLocks noChangeArrowheads="1"/>
          </p:cNvSpPr>
          <p:nvPr/>
        </p:nvSpPr>
        <p:spPr bwMode="auto">
          <a:xfrm>
            <a:off x="6599396" y="3248157"/>
            <a:ext cx="863204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1" kern="1200" cap="none" spc="0" normalizeH="0" baseline="0" noProof="0"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   </a:t>
            </a:r>
            <a:r>
              <a:rPr kumimoji="0" lang="en-US" sz="2400" b="1" i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U</a:t>
            </a:r>
          </a:p>
        </p:txBody>
      </p:sp>
      <p:sp>
        <p:nvSpPr>
          <p:cNvPr id="4151" name="Text Box 55"/>
          <p:cNvSpPr txBox="1">
            <a:spLocks noChangeArrowheads="1"/>
          </p:cNvSpPr>
          <p:nvPr/>
        </p:nvSpPr>
        <p:spPr bwMode="auto">
          <a:xfrm>
            <a:off x="6600587" y="2573073"/>
            <a:ext cx="1081088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1" kern="1200" cap="none" spc="0" normalizeH="0" baseline="0" noProof="0"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   </a:t>
            </a:r>
            <a:r>
              <a:rPr kumimoji="0" lang="en-US" sz="2400" b="1" i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R</a:t>
            </a:r>
            <a:endParaRPr kumimoji="0" lang="el-GR" altLang="en-US" sz="2400" i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152" name="Text Box 56"/>
          <p:cNvSpPr txBox="1">
            <a:spLocks noChangeArrowheads="1"/>
          </p:cNvSpPr>
          <p:nvPr/>
        </p:nvSpPr>
        <p:spPr bwMode="auto">
          <a:xfrm>
            <a:off x="6168390" y="2600457"/>
            <a:ext cx="32385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+mn-ea"/>
              </a:rPr>
              <a:t>I</a:t>
            </a:r>
          </a:p>
        </p:txBody>
      </p:sp>
      <p:sp>
        <p:nvSpPr>
          <p:cNvPr id="4123" name="Rectangle 57"/>
          <p:cNvSpPr/>
          <p:nvPr/>
        </p:nvSpPr>
        <p:spPr>
          <a:xfrm>
            <a:off x="6654165" y="3058848"/>
            <a:ext cx="485775" cy="13454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24" name="Line 58"/>
          <p:cNvSpPr/>
          <p:nvPr/>
        </p:nvSpPr>
        <p:spPr>
          <a:xfrm>
            <a:off x="6302931" y="3139811"/>
            <a:ext cx="10834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lg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sz="15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/>
      <p:bldP spid="4142" grpId="0"/>
      <p:bldP spid="4143" grpId="0" bldLvl="0" animBg="1"/>
      <p:bldP spid="4150" grpId="0" animBg="1"/>
      <p:bldP spid="4151" grpId="0" animBg="1"/>
      <p:bldP spid="4152" grpId="0" animBg="1"/>
      <p:bldP spid="41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0840" y="929640"/>
            <a:ext cx="534352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ea typeface="宋体" panose="02010600030101010101" pitchFamily="2" charset="-122"/>
              </a:rPr>
              <a:t>①若电路中有多个电阻</a:t>
            </a:r>
            <a:r>
              <a:rPr lang="zh-CN" altLang="en-US" sz="2800" b="1">
                <a:solidFill>
                  <a:srgbClr val="FF0000"/>
                </a:solidFill>
                <a:ea typeface="宋体" panose="02010600030101010101" pitchFamily="2" charset="-122"/>
              </a:rPr>
              <a:t>并联</a:t>
            </a:r>
            <a:r>
              <a:rPr lang="zh-CN" altLang="en-US" sz="2800" b="1">
                <a:ea typeface="宋体" panose="02010600030101010101" pitchFamily="2" charset="-122"/>
              </a:rPr>
              <a:t>，则</a:t>
            </a:r>
          </a:p>
        </p:txBody>
      </p:sp>
      <p:sp>
        <p:nvSpPr>
          <p:cNvPr id="34818" name="Rectangle 4"/>
          <p:cNvSpPr/>
          <p:nvPr/>
        </p:nvSpPr>
        <p:spPr>
          <a:xfrm>
            <a:off x="370840" y="2175510"/>
            <a:ext cx="8035290" cy="499110"/>
          </a:xfrm>
          <a:prstGeom prst="rect">
            <a:avLst/>
          </a:prstGeom>
          <a:noFill/>
          <a:ln w="9525">
            <a:noFill/>
          </a:ln>
        </p:spPr>
        <p:txBody>
          <a:bodyPr wrap="square" lIns="69056" tIns="34528" rIns="69056" bIns="34528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②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若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个阻值都为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的电阻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串联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，总电阻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5714365" y="761339"/>
            <a:ext cx="2101691" cy="858203"/>
            <a:chOff x="10730" y="7484"/>
            <a:chExt cx="4413" cy="1802"/>
          </a:xfrm>
        </p:grpSpPr>
        <p:graphicFrame>
          <p:nvGraphicFramePr>
            <p:cNvPr id="67" name="对象 66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0730" y="7538"/>
            <a:ext cx="716" cy="1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8" r:id="rId4" imgW="177480" imgH="393480" progId="">
                    <p:embed/>
                  </p:oleObj>
                </mc:Choice>
                <mc:Fallback>
                  <p:oleObj r:id="rId4" imgW="177480" imgH="393480" progId="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30" y="7538"/>
                          <a:ext cx="716" cy="1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对象 68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1446" y="7538"/>
            <a:ext cx="1316" cy="1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9" r:id="rId6" imgW="330120" imgH="431640" progId="">
                    <p:embed/>
                  </p:oleObj>
                </mc:Choice>
                <mc:Fallback>
                  <p:oleObj r:id="rId6" imgW="330120" imgH="431640" progId="">
                    <p:embed/>
                    <p:pic>
                      <p:nvPicPr>
                        <p:cNvPr id="0" name="Picture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46" y="7538"/>
                          <a:ext cx="1316" cy="1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对象 70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2606" y="7484"/>
            <a:ext cx="2537" cy="1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00" r:id="rId8" imgW="609480" imgH="431640" progId="">
                    <p:embed/>
                  </p:oleObj>
                </mc:Choice>
                <mc:Fallback>
                  <p:oleObj r:id="rId8" imgW="609480" imgH="431640" progId="">
                    <p:embed/>
                    <p:pic>
                      <p:nvPicPr>
                        <p:cNvPr id="0" name="Picture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06" y="7484"/>
                          <a:ext cx="2537" cy="18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292975" y="1974824"/>
          <a:ext cx="523399" cy="900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" r:id="rId10" imgW="228600" imgH="393480" progId="">
                  <p:embed/>
                </p:oleObj>
              </mc:Choice>
              <mc:Fallback>
                <p:oleObj r:id="rId10" imgW="228600" imgH="393480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2975" y="1974824"/>
                        <a:ext cx="523399" cy="9005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0"/>
          <p:cNvSpPr txBox="1"/>
          <p:nvPr/>
        </p:nvSpPr>
        <p:spPr>
          <a:xfrm>
            <a:off x="430530" y="3291840"/>
            <a:ext cx="29400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③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两电阻并联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时：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216910" y="3073691"/>
            <a:ext cx="1886903" cy="916781"/>
            <a:chOff x="10674" y="7422"/>
            <a:chExt cx="3962" cy="1925"/>
          </a:xfrm>
        </p:grpSpPr>
        <p:graphicFrame>
          <p:nvGraphicFramePr>
            <p:cNvPr id="24" name="对象 23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0674" y="7422"/>
            <a:ext cx="843" cy="18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02" r:id="rId12" imgW="177480" imgH="393480" progId="">
                    <p:embed/>
                  </p:oleObj>
                </mc:Choice>
                <mc:Fallback>
                  <p:oleObj r:id="rId12" imgW="177480" imgH="393480" progId="">
                    <p:embed/>
                    <p:pic>
                      <p:nvPicPr>
                        <p:cNvPr id="0" name="Picture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74" y="7422"/>
                          <a:ext cx="843" cy="18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对象 25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1548" y="7422"/>
            <a:ext cx="1442" cy="18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03" r:id="rId14" imgW="330120" imgH="431640" progId="">
                    <p:embed/>
                  </p:oleObj>
                </mc:Choice>
                <mc:Fallback>
                  <p:oleObj r:id="rId14" imgW="330120" imgH="431640" progId="">
                    <p:embed/>
                    <p:pic>
                      <p:nvPicPr>
                        <p:cNvPr id="0" name="Picture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48" y="7422"/>
                          <a:ext cx="1442" cy="18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对象 27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3161" y="7484"/>
            <a:ext cx="1475" cy="1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04" r:id="rId15" imgW="342720" imgH="431640" progId="">
                    <p:embed/>
                  </p:oleObj>
                </mc:Choice>
                <mc:Fallback>
                  <p:oleObj r:id="rId15" imgW="342720" imgH="431640" progId="">
                    <p:embed/>
                    <p:pic>
                      <p:nvPicPr>
                        <p:cNvPr id="0" name="Picture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61" y="7484"/>
                          <a:ext cx="1475" cy="1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对象 2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103813" y="3114649"/>
          <a:ext cx="1262063" cy="875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r:id="rId17" imgW="622080" imgH="431640" progId="">
                  <p:embed/>
                </p:oleObj>
              </mc:Choice>
              <mc:Fallback>
                <p:oleObj r:id="rId17" imgW="622080" imgH="43164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813" y="3114649"/>
                        <a:ext cx="1262063" cy="8758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253367" y="3103219"/>
          <a:ext cx="1545431" cy="875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" r:id="rId19" imgW="761760" imgH="431640" progId="">
                  <p:embed/>
                </p:oleObj>
              </mc:Choice>
              <mc:Fallback>
                <p:oleObj r:id="rId19" imgW="761760" imgH="431640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3367" y="3103219"/>
                        <a:ext cx="1545431" cy="8758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24"/>
          <p:cNvSpPr/>
          <p:nvPr/>
        </p:nvSpPr>
        <p:spPr bwMode="gray">
          <a:xfrm rot="6968031" flipH="1">
            <a:off x="6616903" y="3272629"/>
            <a:ext cx="288566" cy="501952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1F497D">
              <a:lumMod val="60000"/>
              <a:lumOff val="40000"/>
            </a:srgb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Arial" panose="020B0604020202020204" pitchFamily="34" charset="0"/>
              <a:ea typeface="+mn-ea"/>
            </a:endParaRPr>
          </a:p>
        </p:txBody>
      </p:sp>
    </p:spTree>
    <p:custDataLst>
      <p:tags r:id="rId2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12" grpId="0"/>
      <p:bldP spid="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1576388" y="880084"/>
            <a:ext cx="1033939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</a:rPr>
              <a:t>推导：</a:t>
            </a:r>
          </a:p>
        </p:txBody>
      </p:sp>
      <p:graphicFrame>
        <p:nvGraphicFramePr>
          <p:cNvPr id="35" name="对象 3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610089" y="687679"/>
          <a:ext cx="1545431" cy="875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r:id="rId4" imgW="761760" imgH="431640" progId="">
                  <p:embed/>
                </p:oleObj>
              </mc:Choice>
              <mc:Fallback>
                <p:oleObj r:id="rId4" imgW="761760" imgH="43164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0089" y="687679"/>
                        <a:ext cx="1545431" cy="8758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611291" y="687679"/>
          <a:ext cx="721519" cy="875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r:id="rId6" imgW="355320" imgH="431640" progId="">
                  <p:embed/>
                </p:oleObj>
              </mc:Choice>
              <mc:Fallback>
                <p:oleObj r:id="rId6" imgW="355320" imgH="43164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291" y="687679"/>
                        <a:ext cx="721519" cy="8758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文本框 38"/>
          <p:cNvSpPr txBox="1"/>
          <p:nvPr/>
        </p:nvSpPr>
        <p:spPr>
          <a:xfrm>
            <a:off x="4167188" y="883894"/>
            <a:ext cx="48196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</a:rPr>
              <a:t>＜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5333048" y="880084"/>
            <a:ext cx="939641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＝</a:t>
            </a:r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</a:t>
            </a:r>
            <a:r>
              <a:rPr lang="en-US" altLang="zh-CN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480310" y="1765909"/>
            <a:ext cx="1675448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即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＜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848100" y="1765909"/>
            <a:ext cx="1912620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同理，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R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＜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R</a:t>
            </a:r>
            <a:r>
              <a:rPr lang="en-US" sz="24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481138" y="2620777"/>
            <a:ext cx="5692140" cy="4603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r>
              <a:rPr lang="zh-CN" altLang="en-US" sz="2400" b="1" noProof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并联电阻的总电阻比任何一个分电阻都小</a:t>
            </a:r>
          </a:p>
        </p:txBody>
      </p:sp>
      <p:sp>
        <p:nvSpPr>
          <p:cNvPr id="44" name="下箭头 43"/>
          <p:cNvSpPr/>
          <p:nvPr/>
        </p:nvSpPr>
        <p:spPr>
          <a:xfrm>
            <a:off x="3449955" y="2221204"/>
            <a:ext cx="1374934" cy="3995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5" name="左箭头 44"/>
          <p:cNvSpPr/>
          <p:nvPr/>
        </p:nvSpPr>
        <p:spPr>
          <a:xfrm rot="16200000">
            <a:off x="3916045" y="3223260"/>
            <a:ext cx="501650" cy="216535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1457" name="Picture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173" y="3402304"/>
            <a:ext cx="1441847" cy="7560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58" name="Picture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5626" y="3402304"/>
            <a:ext cx="1594247" cy="8370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0" name="AutoShape 20"/>
          <p:cNvSpPr/>
          <p:nvPr/>
        </p:nvSpPr>
        <p:spPr>
          <a:xfrm>
            <a:off x="4059079" y="3766397"/>
            <a:ext cx="431006" cy="108347"/>
          </a:xfrm>
          <a:prstGeom prst="rightArrow">
            <a:avLst>
              <a:gd name="adj1" fmla="val 50000"/>
              <a:gd name="adj2" fmla="val 99432"/>
            </a:avLst>
          </a:prstGeom>
          <a:solidFill>
            <a:srgbClr val="FF00FF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sz="15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245360" y="4457700"/>
            <a:ext cx="492823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2727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相当于增加了导体的横截面积</a:t>
            </a:r>
          </a:p>
        </p:txBody>
      </p:sp>
    </p:spTree>
    <p:custDataLst>
      <p:tags r:id="rId2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61460" grpId="0" bldLvl="0" animBg="1"/>
      <p:bldP spid="4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0523" y="823410"/>
            <a:ext cx="8573929" cy="332295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2727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4. </a:t>
            </a:r>
            <a:r>
              <a:rPr lang="zh-CN" altLang="en-US" sz="28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如图所示，如果</a:t>
            </a:r>
            <a:r>
              <a:rPr lang="zh-CN" altLang="en-US" sz="2800" b="1" i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</a:t>
            </a:r>
            <a:r>
              <a:rPr lang="zh-CN" altLang="en-US" sz="2800" b="1" baseline="-250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28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＜</a:t>
            </a:r>
            <a:r>
              <a:rPr lang="zh-CN" altLang="en-US" sz="2800" b="1" i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</a:t>
            </a:r>
            <a:r>
              <a:rPr lang="zh-CN" altLang="en-US" sz="2800" b="1" baseline="-250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28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，则图中电阻的四种不同接法，其总电阻最小的是（　　）</a:t>
            </a:r>
          </a:p>
          <a:p>
            <a:pPr>
              <a:lnSpc>
                <a:spcPct val="150000"/>
              </a:lnSpc>
            </a:pPr>
            <a:endParaRPr lang="zh-CN" altLang="en-US" sz="2800" b="1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zh-CN" altLang="en-US" sz="2800" b="1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A                       B                      C                   D </a:t>
            </a:r>
          </a:p>
        </p:txBody>
      </p:sp>
      <p:pic>
        <p:nvPicPr>
          <p:cNvPr id="5" name="图片 4" descr="7068654f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095" y="2603632"/>
            <a:ext cx="1983581" cy="439103"/>
          </a:xfrm>
          <a:prstGeom prst="rect">
            <a:avLst/>
          </a:prstGeom>
        </p:spPr>
      </p:pic>
      <p:pic>
        <p:nvPicPr>
          <p:cNvPr id="6" name="图片 5" descr="a0110b52[1]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6543" y="2392654"/>
            <a:ext cx="2031206" cy="831533"/>
          </a:xfrm>
          <a:prstGeom prst="rect">
            <a:avLst/>
          </a:prstGeom>
        </p:spPr>
      </p:pic>
      <p:pic>
        <p:nvPicPr>
          <p:cNvPr id="7" name="图片 6" descr="7f060aa5[1]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84445" y="2603632"/>
            <a:ext cx="1383506" cy="410051"/>
          </a:xfrm>
          <a:prstGeom prst="rect">
            <a:avLst/>
          </a:prstGeom>
        </p:spPr>
      </p:pic>
      <p:pic>
        <p:nvPicPr>
          <p:cNvPr id="8" name="图片 7" descr="c96cc291[1]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10864" y="2630302"/>
            <a:ext cx="1354455" cy="38338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575810" y="1701139"/>
            <a:ext cx="386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B 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87668" y="984382"/>
            <a:ext cx="8573929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2727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5. </a:t>
            </a:r>
            <a:r>
              <a:rPr lang="zh-CN" altLang="en-US" sz="28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教室中的日光灯全亮时与只亮一两只时相比，电阻要</a:t>
            </a:r>
            <a:r>
              <a:rPr lang="en-US" altLang="zh-CN" sz="28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_______</a:t>
            </a:r>
            <a:r>
              <a:rPr lang="zh-CN" altLang="en-US" sz="28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（大/小），这是因为教室中的灯是</a:t>
            </a:r>
            <a:r>
              <a:rPr lang="en-US" altLang="zh-CN" sz="28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_______</a:t>
            </a:r>
            <a:r>
              <a:rPr lang="zh-CN" altLang="en-US" sz="28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（串联/并联）的连接方式，这种连接方式相当于增加了导体的</a:t>
            </a:r>
            <a:r>
              <a:rPr lang="en-US" altLang="zh-CN" sz="28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_____________</a:t>
            </a:r>
            <a:r>
              <a:rPr lang="zh-CN" altLang="en-US" sz="28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12056" y="1704472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小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676198" y="1785276"/>
            <a:ext cx="8978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并联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312988" y="2956851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横截面积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4087" y="1019586"/>
            <a:ext cx="8648700" cy="332295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例 </a:t>
            </a:r>
            <a:r>
              <a:rPr lang="zh-CN" altLang="en-US" sz="2800" b="1" dirty="0" smtClean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有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两个可变电阻，开始时阻值相等，都为</a:t>
            </a:r>
            <a:r>
              <a:rPr lang="zh-CN" altLang="en-US" sz="2800" b="1" i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，现将其中一个电阻的阻值增大，将另一个电阻的阻值减小，则两个电阻并联后总电阻将（　　）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A．一定大于</a:t>
            </a:r>
            <a:r>
              <a:rPr lang="zh-CN" altLang="en-US" sz="2800" b="1" i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                     B．一定等于</a:t>
            </a:r>
            <a:r>
              <a:rPr lang="zh-CN" altLang="en-US" sz="2800" b="1" i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 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C．一定小于</a:t>
            </a:r>
            <a:r>
              <a:rPr lang="zh-CN" altLang="en-US" sz="2800" b="1" i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                             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D．以上结果都有可能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32137" y="2420079"/>
            <a:ext cx="4394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</a:t>
            </a:r>
          </a:p>
        </p:txBody>
      </p:sp>
      <p:grpSp>
        <p:nvGrpSpPr>
          <p:cNvPr id="45059" name="组合 3"/>
          <p:cNvGrpSpPr/>
          <p:nvPr/>
        </p:nvGrpSpPr>
        <p:grpSpPr bwMode="auto">
          <a:xfrm>
            <a:off x="3591560" y="545241"/>
            <a:ext cx="1879997" cy="474345"/>
            <a:chOff x="497257" y="753279"/>
            <a:chExt cx="1881032" cy="475146"/>
          </a:xfrm>
        </p:grpSpPr>
        <p:grpSp>
          <p:nvGrpSpPr>
            <p:cNvPr id="45080" name="组合 2"/>
            <p:cNvGrpSpPr/>
            <p:nvPr/>
          </p:nvGrpSpPr>
          <p:grpSpPr bwMode="auto">
            <a:xfrm>
              <a:off x="552450" y="789083"/>
              <a:ext cx="1787356" cy="419195"/>
              <a:chOff x="3014293" y="-540899"/>
              <a:chExt cx="1787356" cy="419195"/>
            </a:xfrm>
          </p:grpSpPr>
          <p:sp>
            <p:nvSpPr>
              <p:cNvPr id="45082" name="缺角矩形 18"/>
              <p:cNvSpPr>
                <a:spLocks noChangeArrowheads="1"/>
              </p:cNvSpPr>
              <p:nvPr/>
            </p:nvSpPr>
            <p:spPr bwMode="auto">
              <a:xfrm>
                <a:off x="3470665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008BBB"/>
              </a:solidFill>
              <a:ln w="25400" algn="ctr">
                <a:noFill/>
                <a:miter lim="800000"/>
              </a:ln>
            </p:spPr>
            <p:txBody>
              <a:bodyPr lIns="91437" tIns="45718" rIns="91437" bIns="45718" anchor="ctr"/>
              <a:lstStyle/>
              <a:p>
                <a:pPr algn="ctr" defTabSz="1219200" eaLnBrk="0" hangingPunct="0"/>
                <a:endParaRPr kumimoji="1" lang="zh-CN" altLang="en-US" sz="18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5083" name="缺角矩形 19"/>
              <p:cNvSpPr>
                <a:spLocks noChangeArrowheads="1"/>
              </p:cNvSpPr>
              <p:nvPr/>
            </p:nvSpPr>
            <p:spPr bwMode="auto">
              <a:xfrm>
                <a:off x="3926625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FD9F00"/>
              </a:solidFill>
              <a:ln w="25400" algn="ctr">
                <a:noFill/>
                <a:miter lim="800000"/>
              </a:ln>
            </p:spPr>
            <p:txBody>
              <a:bodyPr lIns="91437" tIns="45718" rIns="91437" bIns="45718" anchor="ctr"/>
              <a:lstStyle/>
              <a:p>
                <a:pPr algn="ctr" defTabSz="1219200" eaLnBrk="0" hangingPunct="0"/>
                <a:endParaRPr kumimoji="1" lang="zh-CN" altLang="en-US" sz="18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5084" name="缺角矩形 20"/>
              <p:cNvSpPr>
                <a:spLocks noChangeArrowheads="1"/>
              </p:cNvSpPr>
              <p:nvPr/>
            </p:nvSpPr>
            <p:spPr bwMode="auto">
              <a:xfrm>
                <a:off x="4382584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00B050"/>
              </a:solidFill>
              <a:ln w="25400" algn="ctr">
                <a:noFill/>
                <a:miter lim="800000"/>
              </a:ln>
            </p:spPr>
            <p:txBody>
              <a:bodyPr lIns="91437" tIns="45718" rIns="91437" bIns="45718" anchor="ctr"/>
              <a:lstStyle/>
              <a:p>
                <a:pPr algn="ctr" defTabSz="1219200" eaLnBrk="0" hangingPunct="0"/>
                <a:endParaRPr kumimoji="1" lang="zh-CN" altLang="en-US" sz="18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5085" name="缺角矩形 7"/>
              <p:cNvSpPr>
                <a:spLocks noChangeArrowheads="1"/>
              </p:cNvSpPr>
              <p:nvPr/>
            </p:nvSpPr>
            <p:spPr bwMode="auto">
              <a:xfrm>
                <a:off x="3014705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E72424"/>
              </a:solidFill>
              <a:ln w="25400" algn="ctr">
                <a:noFill/>
                <a:miter lim="800000"/>
              </a:ln>
            </p:spPr>
            <p:txBody>
              <a:bodyPr lIns="91437" tIns="45718" rIns="91437" bIns="45718" anchor="ctr"/>
              <a:lstStyle/>
              <a:p>
                <a:pPr algn="ctr" defTabSz="1219200" eaLnBrk="0" hangingPunct="0"/>
                <a:endParaRPr kumimoji="1" lang="zh-CN" altLang="en-US" sz="18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5081" name="矩形 1"/>
            <p:cNvSpPr>
              <a:spLocks noChangeArrowheads="1"/>
            </p:cNvSpPr>
            <p:nvPr/>
          </p:nvSpPr>
          <p:spPr bwMode="auto">
            <a:xfrm>
              <a:off x="497257" y="753279"/>
              <a:ext cx="1881032" cy="4751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37" tIns="45718" rIns="91437" bIns="45718">
              <a:spAutoFit/>
            </a:bodyPr>
            <a:lstStyle/>
            <a:p>
              <a:pPr algn="dist" defTabSz="1219200">
                <a:buFont typeface="Arial" panose="020B0604020202020204" pitchFamily="34" charset="0"/>
                <a:buNone/>
              </a:pPr>
              <a:r>
                <a:rPr lang="zh-CN" altLang="en-US" sz="2500" b="1">
                  <a:solidFill>
                    <a:sysClr val="window" lastClr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连接中考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0503" y="1088681"/>
            <a:ext cx="8722043" cy="332295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例 </a:t>
            </a:r>
            <a:r>
              <a:rPr lang="zh-CN" altLang="en-US" sz="2800" b="1" dirty="0" smtClean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一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根粗细均匀的金属导线其电阻值为</a:t>
            </a:r>
            <a:r>
              <a:rPr lang="zh-CN" altLang="en-US" sz="2800" b="1" i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，将其剪成相等的两段后，再进行并联，则并联后的电阻值为（　　）</a:t>
            </a:r>
          </a:p>
          <a:p>
            <a:pPr lvl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A．2</a:t>
            </a:r>
            <a:r>
              <a:rPr lang="zh-CN" altLang="en-US" sz="2800" b="1" i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                                  B．</a:t>
            </a:r>
            <a:r>
              <a:rPr lang="zh-CN" altLang="en-US" sz="2800" b="1" i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 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 </a:t>
            </a:r>
          </a:p>
          <a:p>
            <a:pPr lvl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C．                                                D．  </a:t>
            </a:r>
          </a:p>
        </p:txBody>
      </p:sp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486376" y="3718057"/>
          <a:ext cx="381000" cy="846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r:id="rId4" imgW="177480" imgH="393480" progId="">
                  <p:embed/>
                </p:oleObj>
              </mc:Choice>
              <mc:Fallback>
                <p:oleObj r:id="rId4" imgW="177480" imgH="39348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6376" y="3718057"/>
                        <a:ext cx="381000" cy="8467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153785" y="3718057"/>
          <a:ext cx="381000" cy="846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r:id="rId6" imgW="177480" imgH="393480" progId="">
                  <p:embed/>
                </p:oleObj>
              </mc:Choice>
              <mc:Fallback>
                <p:oleObj r:id="rId6" imgW="177480" imgH="39348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785" y="3718057"/>
                        <a:ext cx="381000" cy="8467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899506" y="2489173"/>
            <a:ext cx="4394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</a:t>
            </a:r>
          </a:p>
        </p:txBody>
      </p:sp>
      <p:grpSp>
        <p:nvGrpSpPr>
          <p:cNvPr id="45059" name="组合 3"/>
          <p:cNvGrpSpPr/>
          <p:nvPr/>
        </p:nvGrpSpPr>
        <p:grpSpPr bwMode="auto">
          <a:xfrm>
            <a:off x="3382010" y="524881"/>
            <a:ext cx="1879997" cy="474345"/>
            <a:chOff x="497257" y="753279"/>
            <a:chExt cx="1881032" cy="475146"/>
          </a:xfrm>
        </p:grpSpPr>
        <p:grpSp>
          <p:nvGrpSpPr>
            <p:cNvPr id="45080" name="组合 2"/>
            <p:cNvGrpSpPr/>
            <p:nvPr/>
          </p:nvGrpSpPr>
          <p:grpSpPr bwMode="auto">
            <a:xfrm>
              <a:off x="552450" y="789083"/>
              <a:ext cx="1787356" cy="419195"/>
              <a:chOff x="3014293" y="-540899"/>
              <a:chExt cx="1787356" cy="419195"/>
            </a:xfrm>
          </p:grpSpPr>
          <p:sp>
            <p:nvSpPr>
              <p:cNvPr id="45082" name="缺角矩形 18"/>
              <p:cNvSpPr>
                <a:spLocks noChangeArrowheads="1"/>
              </p:cNvSpPr>
              <p:nvPr/>
            </p:nvSpPr>
            <p:spPr bwMode="auto">
              <a:xfrm>
                <a:off x="3470665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008BBB"/>
              </a:solidFill>
              <a:ln w="25400" algn="ctr">
                <a:noFill/>
                <a:miter lim="800000"/>
              </a:ln>
            </p:spPr>
            <p:txBody>
              <a:bodyPr lIns="91437" tIns="45718" rIns="91437" bIns="45718" anchor="ctr"/>
              <a:lstStyle/>
              <a:p>
                <a:pPr algn="ctr" defTabSz="1219200" eaLnBrk="0" hangingPunct="0"/>
                <a:endParaRPr kumimoji="1" lang="zh-CN" altLang="en-US" sz="18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5083" name="缺角矩形 19"/>
              <p:cNvSpPr>
                <a:spLocks noChangeArrowheads="1"/>
              </p:cNvSpPr>
              <p:nvPr/>
            </p:nvSpPr>
            <p:spPr bwMode="auto">
              <a:xfrm>
                <a:off x="3926625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FD9F00"/>
              </a:solidFill>
              <a:ln w="25400" algn="ctr">
                <a:noFill/>
                <a:miter lim="800000"/>
              </a:ln>
            </p:spPr>
            <p:txBody>
              <a:bodyPr lIns="91437" tIns="45718" rIns="91437" bIns="45718" anchor="ctr"/>
              <a:lstStyle/>
              <a:p>
                <a:pPr algn="ctr" defTabSz="1219200" eaLnBrk="0" hangingPunct="0"/>
                <a:endParaRPr kumimoji="1" lang="zh-CN" altLang="en-US" sz="18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5084" name="缺角矩形 20"/>
              <p:cNvSpPr>
                <a:spLocks noChangeArrowheads="1"/>
              </p:cNvSpPr>
              <p:nvPr/>
            </p:nvSpPr>
            <p:spPr bwMode="auto">
              <a:xfrm>
                <a:off x="4382584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00B050"/>
              </a:solidFill>
              <a:ln w="25400" algn="ctr">
                <a:noFill/>
                <a:miter lim="800000"/>
              </a:ln>
            </p:spPr>
            <p:txBody>
              <a:bodyPr lIns="91437" tIns="45718" rIns="91437" bIns="45718" anchor="ctr"/>
              <a:lstStyle/>
              <a:p>
                <a:pPr algn="ctr" defTabSz="1219200" eaLnBrk="0" hangingPunct="0"/>
                <a:endParaRPr kumimoji="1" lang="zh-CN" altLang="en-US" sz="18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5085" name="缺角矩形 7"/>
              <p:cNvSpPr>
                <a:spLocks noChangeArrowheads="1"/>
              </p:cNvSpPr>
              <p:nvPr/>
            </p:nvSpPr>
            <p:spPr bwMode="auto">
              <a:xfrm>
                <a:off x="3014705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E72424"/>
              </a:solidFill>
              <a:ln w="25400" algn="ctr">
                <a:noFill/>
                <a:miter lim="800000"/>
              </a:ln>
            </p:spPr>
            <p:txBody>
              <a:bodyPr lIns="91437" tIns="45718" rIns="91437" bIns="45718" anchor="ctr"/>
              <a:lstStyle/>
              <a:p>
                <a:pPr algn="ctr" defTabSz="1219200" eaLnBrk="0" hangingPunct="0"/>
                <a:endParaRPr kumimoji="1" lang="zh-CN" altLang="en-US" sz="18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5081" name="矩形 1"/>
            <p:cNvSpPr>
              <a:spLocks noChangeArrowheads="1"/>
            </p:cNvSpPr>
            <p:nvPr/>
          </p:nvSpPr>
          <p:spPr bwMode="auto">
            <a:xfrm>
              <a:off x="497257" y="753279"/>
              <a:ext cx="1881032" cy="4751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37" tIns="45718" rIns="91437" bIns="45718">
              <a:spAutoFit/>
            </a:bodyPr>
            <a:lstStyle/>
            <a:p>
              <a:pPr algn="dist" defTabSz="1219200">
                <a:buFont typeface="Arial" panose="020B0604020202020204" pitchFamily="34" charset="0"/>
                <a:buNone/>
              </a:pPr>
              <a:r>
                <a:rPr lang="zh-CN" altLang="en-US" sz="2500" b="1">
                  <a:solidFill>
                    <a:sysClr val="window" lastClr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连接中考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75585" y="572426"/>
            <a:ext cx="3271361" cy="460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并联电路中的分流特点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54475" y="3436911"/>
            <a:ext cx="4899660" cy="138366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并联电路中，各支路的电流比等于电阻的倒数比。</a:t>
            </a:r>
          </a:p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阻值大的支路分得的电流小。</a:t>
            </a:r>
          </a:p>
        </p:txBody>
      </p:sp>
      <p:grpSp>
        <p:nvGrpSpPr>
          <p:cNvPr id="6146" name="Group 2"/>
          <p:cNvGrpSpPr/>
          <p:nvPr/>
        </p:nvGrpSpPr>
        <p:grpSpPr>
          <a:xfrm>
            <a:off x="462439" y="951521"/>
            <a:ext cx="2915603" cy="1916906"/>
            <a:chOff x="0" y="0"/>
            <a:chExt cx="2449" cy="1610"/>
          </a:xfrm>
        </p:grpSpPr>
        <p:sp>
          <p:nvSpPr>
            <p:cNvPr id="6147" name="Rectangle 3"/>
            <p:cNvSpPr/>
            <p:nvPr/>
          </p:nvSpPr>
          <p:spPr>
            <a:xfrm>
              <a:off x="137" y="726"/>
              <a:ext cx="2267" cy="816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48" name="Rectangle 4"/>
            <p:cNvSpPr/>
            <p:nvPr/>
          </p:nvSpPr>
          <p:spPr>
            <a:xfrm>
              <a:off x="0" y="1429"/>
              <a:ext cx="2449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49" name="Rectangle 5"/>
            <p:cNvSpPr/>
            <p:nvPr/>
          </p:nvSpPr>
          <p:spPr>
            <a:xfrm>
              <a:off x="613" y="385"/>
              <a:ext cx="1361" cy="657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50" name="Rectangle 6"/>
            <p:cNvSpPr/>
            <p:nvPr/>
          </p:nvSpPr>
          <p:spPr>
            <a:xfrm>
              <a:off x="1112" y="322"/>
              <a:ext cx="363" cy="131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51" name="Rectangle 7"/>
            <p:cNvSpPr/>
            <p:nvPr/>
          </p:nvSpPr>
          <p:spPr>
            <a:xfrm>
              <a:off x="1134" y="975"/>
              <a:ext cx="363" cy="131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52" name="Line 8"/>
            <p:cNvSpPr/>
            <p:nvPr/>
          </p:nvSpPr>
          <p:spPr>
            <a:xfrm>
              <a:off x="885" y="385"/>
              <a:ext cx="9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53" name="Line 9"/>
            <p:cNvSpPr/>
            <p:nvPr/>
          </p:nvSpPr>
          <p:spPr>
            <a:xfrm>
              <a:off x="862" y="1043"/>
              <a:ext cx="9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54" name="Line 10"/>
            <p:cNvSpPr/>
            <p:nvPr/>
          </p:nvSpPr>
          <p:spPr>
            <a:xfrm rot="5400000">
              <a:off x="2340" y="979"/>
              <a:ext cx="121" cy="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55" name="Line 11"/>
            <p:cNvSpPr/>
            <p:nvPr/>
          </p:nvSpPr>
          <p:spPr>
            <a:xfrm>
              <a:off x="386" y="726"/>
              <a:ext cx="9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56" name="Text Box 12"/>
            <p:cNvSpPr txBox="1"/>
            <p:nvPr/>
          </p:nvSpPr>
          <p:spPr>
            <a:xfrm>
              <a:off x="749" y="68"/>
              <a:ext cx="317" cy="3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3500" tIns="8100" rIns="13500" bIns="8100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latin typeface="Times New Roman" panose="02020603050405020304" charset="0"/>
                  <a:ea typeface="宋体" panose="02010600030101010101" pitchFamily="2" charset="-122"/>
                </a:rPr>
                <a:t>I</a:t>
              </a:r>
              <a:r>
                <a:rPr lang="en-US" altLang="zh-CN" sz="2400" b="1" baseline="-25000" dirty="0">
                  <a:latin typeface="Times New Roman" panose="02020603050405020304" charset="0"/>
                  <a:ea typeface="宋体" panose="02010600030101010101" pitchFamily="2" charset="-122"/>
                </a:rPr>
                <a:t>1</a:t>
              </a:r>
              <a:endParaRPr lang="en-US" altLang="zh-CN" sz="2400" b="1" dirty="0"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sp>
          <p:nvSpPr>
            <p:cNvPr id="6157" name="Text Box 13"/>
            <p:cNvSpPr txBox="1"/>
            <p:nvPr/>
          </p:nvSpPr>
          <p:spPr>
            <a:xfrm>
              <a:off x="295" y="408"/>
              <a:ext cx="181" cy="3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3500" tIns="8100" rIns="13500" bIns="8100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latin typeface="Times New Roman" panose="02020603050405020304" charset="0"/>
                  <a:ea typeface="宋体" panose="02010600030101010101" pitchFamily="2" charset="-122"/>
                </a:rPr>
                <a:t>I</a:t>
              </a:r>
            </a:p>
          </p:txBody>
        </p:sp>
        <p:sp>
          <p:nvSpPr>
            <p:cNvPr id="6158" name="Text Box 14"/>
            <p:cNvSpPr txBox="1"/>
            <p:nvPr/>
          </p:nvSpPr>
          <p:spPr>
            <a:xfrm>
              <a:off x="726" y="703"/>
              <a:ext cx="317" cy="3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3500" tIns="8100" rIns="13500" bIns="8100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latin typeface="Times New Roman" panose="02020603050405020304" charset="0"/>
                  <a:ea typeface="宋体" panose="02010600030101010101" pitchFamily="2" charset="-122"/>
                </a:rPr>
                <a:t>I</a:t>
              </a:r>
              <a:r>
                <a:rPr lang="en-US" altLang="zh-CN" sz="2400" b="1" baseline="-25000" dirty="0">
                  <a:latin typeface="Times New Roman" panose="02020603050405020304" charset="0"/>
                  <a:ea typeface="宋体" panose="02010600030101010101" pitchFamily="2" charset="-122"/>
                </a:rPr>
                <a:t>2</a:t>
              </a:r>
              <a:endParaRPr lang="en-US" altLang="zh-CN" sz="2400" b="1" dirty="0"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sp>
          <p:nvSpPr>
            <p:cNvPr id="6159" name="Text Box 15"/>
            <p:cNvSpPr txBox="1"/>
            <p:nvPr/>
          </p:nvSpPr>
          <p:spPr>
            <a:xfrm>
              <a:off x="1202" y="658"/>
              <a:ext cx="317" cy="3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3500" tIns="8100" rIns="13500" bIns="8100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latin typeface="Times New Roman" panose="02020603050405020304" charset="0"/>
                  <a:ea typeface="宋体" panose="02010600030101010101" pitchFamily="2" charset="-122"/>
                </a:rPr>
                <a:t>R</a:t>
              </a:r>
              <a:r>
                <a:rPr lang="en-US" altLang="zh-CN" sz="2400" b="1" baseline="-25000" dirty="0">
                  <a:latin typeface="Times New Roman" panose="02020603050405020304" charset="0"/>
                  <a:ea typeface="宋体" panose="02010600030101010101" pitchFamily="2" charset="-122"/>
                </a:rPr>
                <a:t>2</a:t>
              </a:r>
              <a:endParaRPr lang="en-US" altLang="zh-CN" sz="2400" b="1" dirty="0"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sp>
          <p:nvSpPr>
            <p:cNvPr id="6160" name="Text Box 16"/>
            <p:cNvSpPr txBox="1"/>
            <p:nvPr/>
          </p:nvSpPr>
          <p:spPr>
            <a:xfrm>
              <a:off x="1134" y="0"/>
              <a:ext cx="317" cy="3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3500" tIns="8100" rIns="13500" bIns="8100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latin typeface="Times New Roman" panose="02020603050405020304" charset="0"/>
                  <a:ea typeface="宋体" panose="02010600030101010101" pitchFamily="2" charset="-122"/>
                </a:rPr>
                <a:t>R</a:t>
              </a:r>
              <a:r>
                <a:rPr lang="en-US" altLang="zh-CN" sz="2400" b="1" baseline="-25000" dirty="0">
                  <a:latin typeface="Times New Roman" panose="02020603050405020304" charset="0"/>
                  <a:ea typeface="宋体" panose="02010600030101010101" pitchFamily="2" charset="-122"/>
                </a:rPr>
                <a:t>1</a:t>
              </a:r>
              <a:endParaRPr lang="en-US" altLang="zh-CN" sz="2400" b="1" dirty="0"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sp>
          <p:nvSpPr>
            <p:cNvPr id="6161" name="Oval 125"/>
            <p:cNvSpPr/>
            <p:nvPr/>
          </p:nvSpPr>
          <p:spPr>
            <a:xfrm rot="5400000" flipV="1">
              <a:off x="1932" y="696"/>
              <a:ext cx="57" cy="57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vert="eaVert" wrap="none" anchor="ctr"/>
            <a:lstStyle/>
            <a:p>
              <a:pPr>
                <a:buFont typeface="Arial" panose="020B0604020202020204" pitchFamily="34" charset="0"/>
                <a:buNone/>
              </a:pPr>
              <a:endParaRPr sz="2400" dirty="0"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sp>
          <p:nvSpPr>
            <p:cNvPr id="6162" name="Oval 125"/>
            <p:cNvSpPr/>
            <p:nvPr/>
          </p:nvSpPr>
          <p:spPr>
            <a:xfrm rot="5400000" flipV="1">
              <a:off x="583" y="696"/>
              <a:ext cx="57" cy="57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vert="eaVert" wrap="none" anchor="ctr"/>
            <a:lstStyle/>
            <a:p>
              <a:pPr>
                <a:buFont typeface="Arial" panose="020B0604020202020204" pitchFamily="34" charset="0"/>
                <a:buNone/>
              </a:pPr>
              <a:endParaRPr sz="2400" dirty="0"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sp>
          <p:nvSpPr>
            <p:cNvPr id="6163" name="Line 19"/>
            <p:cNvSpPr/>
            <p:nvPr/>
          </p:nvSpPr>
          <p:spPr>
            <a:xfrm>
              <a:off x="182" y="1361"/>
              <a:ext cx="2177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triangle" w="med" len="lg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64" name="Text Box 20"/>
            <p:cNvSpPr txBox="1"/>
            <p:nvPr/>
          </p:nvSpPr>
          <p:spPr>
            <a:xfrm>
              <a:off x="1157" y="1247"/>
              <a:ext cx="408" cy="32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lIns="13500" tIns="8100" rIns="13500" bIns="8100">
              <a:spAutoFit/>
            </a:bodyPr>
            <a:lstStyle/>
            <a:p>
              <a:pPr algn="ctr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U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968591" y="1211554"/>
            <a:ext cx="3657124" cy="962978"/>
            <a:chOff x="8333" y="2543"/>
            <a:chExt cx="7679" cy="2022"/>
          </a:xfrm>
        </p:grpSpPr>
        <p:sp>
          <p:nvSpPr>
            <p:cNvPr id="62477" name="Text Box 13"/>
            <p:cNvSpPr txBox="1"/>
            <p:nvPr/>
          </p:nvSpPr>
          <p:spPr>
            <a:xfrm>
              <a:off x="8333" y="2893"/>
              <a:ext cx="7679" cy="9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400" b="1"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由      </a:t>
              </a:r>
              <a:r>
                <a:rPr lang="zh-CN" sz="2400" b="1" i="1" dirty="0">
                  <a:latin typeface="Times New Roman" panose="02020603050405020304" charset="0"/>
                  <a:ea typeface="宋体" panose="02010600030101010101" pitchFamily="2" charset="-122"/>
                </a:rPr>
                <a:t>                           </a:t>
              </a:r>
              <a:r>
                <a:rPr lang="zh-CN" altLang="en-US" sz="2400" b="1" dirty="0"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可得：</a:t>
              </a:r>
              <a:endParaRPr lang="en-US" altLang="zh-CN" sz="2400" b="1" baseline="-25000" dirty="0"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2" name="对象 1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9261" y="2543"/>
            <a:ext cx="2111" cy="18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3" r:id="rId4" imgW="482400" imgH="431640" progId="">
                    <p:embed/>
                  </p:oleObj>
                </mc:Choice>
                <mc:Fallback>
                  <p:oleObj r:id="rId4" imgW="482400" imgH="431640" progId="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61" y="2543"/>
                          <a:ext cx="2111" cy="18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10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1711" y="2616"/>
            <a:ext cx="2293" cy="19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4" r:id="rId6" imgW="507960" imgH="431640" progId="">
                    <p:embed/>
                  </p:oleObj>
                </mc:Choice>
                <mc:Fallback>
                  <p:oleObj r:id="rId6" imgW="507960" imgH="431640" progId="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11" y="2616"/>
                          <a:ext cx="2293" cy="19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组合 23"/>
          <p:cNvGrpSpPr/>
          <p:nvPr/>
        </p:nvGrpSpPr>
        <p:grpSpPr>
          <a:xfrm>
            <a:off x="4594384" y="2268829"/>
            <a:ext cx="1975485" cy="949166"/>
            <a:chOff x="9687" y="5327"/>
            <a:chExt cx="4148" cy="1993"/>
          </a:xfrm>
        </p:grpSpPr>
        <p:sp>
          <p:nvSpPr>
            <p:cNvPr id="3" name="文本框 2"/>
            <p:cNvSpPr txBox="1"/>
            <p:nvPr/>
          </p:nvSpPr>
          <p:spPr>
            <a:xfrm>
              <a:off x="9687" y="5757"/>
              <a:ext cx="3051" cy="96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t">
              <a:spAutoFit/>
            </a:bodyPr>
            <a:lstStyle/>
            <a:p>
              <a:r>
                <a:rPr lang="en-US" altLang="zh-CN" sz="2400" b="1" i="1" dirty="0"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I</a:t>
              </a:r>
              <a:r>
                <a:rPr lang="en-US" altLang="zh-CN" sz="2400" b="1" baseline="-25000" dirty="0"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1</a:t>
              </a:r>
              <a:r>
                <a:rPr lang="en-US" altLang="zh-CN" sz="2400" b="1" dirty="0"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:</a:t>
              </a:r>
              <a:r>
                <a:rPr lang="en-US" altLang="zh-CN" sz="2400" b="1" i="1" dirty="0"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I</a:t>
              </a:r>
              <a:r>
                <a:rPr lang="en-US" altLang="zh-CN" sz="2400" b="1" baseline="-25000" dirty="0"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2</a:t>
              </a:r>
              <a:r>
                <a:rPr lang="en-US" altLang="zh-CN" sz="2400" b="1" dirty="0"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=</a:t>
              </a:r>
              <a:r>
                <a:rPr lang="en-US" altLang="zh-CN" sz="2400" b="1" i="1" dirty="0"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      </a:t>
              </a:r>
              <a:r>
                <a:rPr lang="en-US" altLang="zh-CN" sz="2400" b="1" dirty="0"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:</a:t>
              </a:r>
              <a:r>
                <a:rPr lang="en-US" altLang="zh-CN" sz="2400" b="1" i="1" dirty="0"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    </a:t>
              </a:r>
              <a:endParaRPr lang="zh-CN" altLang="en-US" sz="2400" b="1" baseline="-25000"/>
            </a:p>
          </p:txBody>
        </p:sp>
        <p:graphicFrame>
          <p:nvGraphicFramePr>
            <p:cNvPr id="26" name="对象 25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1412" y="5327"/>
            <a:ext cx="943" cy="18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5" r:id="rId8" imgW="215640" imgH="431640" progId="">
                    <p:embed/>
                  </p:oleObj>
                </mc:Choice>
                <mc:Fallback>
                  <p:oleObj r:id="rId8" imgW="215640" imgH="431640" progId="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12" y="5327"/>
                          <a:ext cx="943" cy="18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对象 19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2781" y="5327"/>
            <a:ext cx="1054" cy="19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6" r:id="rId10" imgW="228600" imgH="431640" progId="">
                    <p:embed/>
                  </p:oleObj>
                </mc:Choice>
                <mc:Fallback>
                  <p:oleObj r:id="rId10" imgW="228600" imgH="431640" progId="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81" y="5327"/>
                          <a:ext cx="1054" cy="19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组合 22"/>
          <p:cNvGrpSpPr/>
          <p:nvPr/>
        </p:nvGrpSpPr>
        <p:grpSpPr>
          <a:xfrm>
            <a:off x="261461" y="3007492"/>
            <a:ext cx="3543749" cy="1627823"/>
            <a:chOff x="561" y="6514"/>
            <a:chExt cx="7441" cy="3418"/>
          </a:xfrm>
        </p:grpSpPr>
        <p:grpSp>
          <p:nvGrpSpPr>
            <p:cNvPr id="10" name="组合 9"/>
            <p:cNvGrpSpPr/>
            <p:nvPr/>
          </p:nvGrpSpPr>
          <p:grpSpPr>
            <a:xfrm>
              <a:off x="561" y="6514"/>
              <a:ext cx="7441" cy="2905"/>
              <a:chOff x="1438" y="9647"/>
              <a:chExt cx="6835" cy="2905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1438" y="9647"/>
                <a:ext cx="6689" cy="290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t">
                <a:spAutoFit/>
              </a:bodyPr>
              <a:lstStyle/>
              <a:p>
                <a:pPr algn="l"/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sym typeface="+mn-ea"/>
                  </a:rPr>
                  <a:t>拓展：多电阻并联</a:t>
                </a:r>
              </a:p>
              <a:p>
                <a:pPr algn="l"/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endParaRPr>
              </a:p>
              <a:p>
                <a:pPr algn="l"/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sym typeface="+mn-ea"/>
                  </a:rPr>
                  <a:t>I</a:t>
                </a:r>
                <a:r>
                  <a:rPr lang="en-US" altLang="zh-CN" sz="2800" b="1" baseline="-25000" dirty="0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sym typeface="+mn-ea"/>
                  </a:rPr>
                  <a:t>1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sym typeface="+mn-ea"/>
                  </a:rPr>
                  <a:t>: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sym typeface="+mn-ea"/>
                  </a:rPr>
                  <a:t>I</a:t>
                </a:r>
                <a:r>
                  <a:rPr lang="en-US" altLang="zh-CN" sz="2800" b="1" baseline="-25000" dirty="0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sym typeface="+mn-ea"/>
                  </a:rPr>
                  <a:t>2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sym typeface="+mn-ea"/>
                  </a:rPr>
                  <a:t>:      =   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sym typeface="+mn-ea"/>
                  </a:rPr>
                  <a:t>   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sym typeface="+mn-ea"/>
                  </a:rPr>
                  <a:t>：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sym typeface="+mn-ea"/>
                  </a:rPr>
                  <a:t>     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sym typeface="+mn-ea"/>
                  </a:rPr>
                  <a:t>:</a:t>
                </a:r>
                <a:endParaRPr lang="en-US" altLang="zh-CN" sz="2800" b="1" baseline="-25000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7345" y="11585"/>
                <a:ext cx="928" cy="96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…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3086" y="11517"/>
                <a:ext cx="928" cy="96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…</a:t>
                </a:r>
              </a:p>
            </p:txBody>
          </p:sp>
        </p:grpSp>
        <p:graphicFrame>
          <p:nvGraphicFramePr>
            <p:cNvPr id="12" name="对象 11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987" y="7922"/>
            <a:ext cx="943" cy="18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7" r:id="rId12" imgW="215640" imgH="431640" progId="">
                    <p:embed/>
                  </p:oleObj>
                </mc:Choice>
                <mc:Fallback>
                  <p:oleObj r:id="rId12" imgW="215640" imgH="431640" progId="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7" y="7922"/>
                          <a:ext cx="943" cy="18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5529" y="7939"/>
            <a:ext cx="1054" cy="19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8" r:id="rId13" imgW="228600" imgH="431640" progId="">
                    <p:embed/>
                  </p:oleObj>
                </mc:Choice>
                <mc:Fallback>
                  <p:oleObj r:id="rId13" imgW="228600" imgH="431640" progId="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9" y="7939"/>
                          <a:ext cx="1054" cy="19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90" y="1094872"/>
            <a:ext cx="8381524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2727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8.</a:t>
            </a:r>
            <a:r>
              <a:rPr lang="zh-CN" altLang="en-US" sz="2800" b="1" dirty="0" smtClean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在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如图所示的电路中，闭合开关S，电流表A</a:t>
            </a:r>
            <a:r>
              <a:rPr lang="zh-CN" altLang="en-US" sz="28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1、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28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的示数之比为</a:t>
            </a:r>
            <a:r>
              <a:rPr lang="zh-CN" altLang="en-US" sz="2800" b="1" i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</a:t>
            </a:r>
            <a:r>
              <a:rPr lang="zh-CN" altLang="en-US" sz="28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：</a:t>
            </a:r>
            <a:r>
              <a:rPr lang="zh-CN" altLang="en-US" sz="2800" b="1" i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</a:t>
            </a:r>
            <a:r>
              <a:rPr lang="zh-CN" altLang="en-US" sz="28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=2：1，则电阻之比为</a:t>
            </a:r>
            <a:r>
              <a:rPr lang="zh-CN" altLang="en-US" sz="2800" b="1" i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</a:t>
            </a:r>
            <a:r>
              <a:rPr lang="zh-CN" altLang="en-US" sz="28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：</a:t>
            </a:r>
            <a:r>
              <a:rPr lang="zh-CN" altLang="en-US" sz="2800" b="1" i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</a:t>
            </a:r>
            <a:r>
              <a:rPr lang="zh-CN" altLang="en-US" sz="28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=</a:t>
            </a:r>
            <a:r>
              <a:rPr lang="en-US" altLang="zh-CN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________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</a:t>
            </a:r>
            <a:r>
              <a:rPr lang="zh-CN" altLang="en-US" sz="2800" b="1" dirty="0" smtClean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电流表A</a:t>
            </a:r>
            <a:r>
              <a:rPr lang="zh-CN" altLang="en-US" sz="28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、A</a:t>
            </a:r>
            <a:r>
              <a:rPr lang="zh-CN" altLang="en-US" sz="2800" b="1" baseline="-25000" dirty="0" smtClean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</a:t>
            </a:r>
            <a:endParaRPr lang="en-US" altLang="zh-CN" sz="2800" b="1" baseline="-25000" dirty="0" smtClean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示数之比为</a:t>
            </a:r>
            <a:r>
              <a:rPr lang="zh-CN" altLang="en-US" sz="2800" b="1" i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</a:t>
            </a:r>
            <a:r>
              <a:rPr lang="zh-CN" altLang="en-US" sz="28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：</a:t>
            </a:r>
            <a:r>
              <a:rPr lang="zh-CN" altLang="en-US" sz="2800" b="1" i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</a:t>
            </a:r>
            <a:r>
              <a:rPr lang="zh-CN" altLang="en-US" sz="28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=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_________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46981" y="2459504"/>
            <a:ext cx="8959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1：2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98989" y="3744251"/>
            <a:ext cx="8959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2：3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2007" y="2328836"/>
            <a:ext cx="3147537" cy="2448965"/>
          </a:xfrm>
          <a:prstGeom prst="rect">
            <a:avLst/>
          </a:prstGeom>
          <a:noFill/>
        </p:spPr>
      </p:pic>
      <p:grpSp>
        <p:nvGrpSpPr>
          <p:cNvPr id="45059" name="组合 3"/>
          <p:cNvGrpSpPr/>
          <p:nvPr/>
        </p:nvGrpSpPr>
        <p:grpSpPr bwMode="auto">
          <a:xfrm>
            <a:off x="3382010" y="524881"/>
            <a:ext cx="1879997" cy="474345"/>
            <a:chOff x="497257" y="753279"/>
            <a:chExt cx="1881032" cy="475146"/>
          </a:xfrm>
        </p:grpSpPr>
        <p:grpSp>
          <p:nvGrpSpPr>
            <p:cNvPr id="45080" name="组合 2"/>
            <p:cNvGrpSpPr/>
            <p:nvPr/>
          </p:nvGrpSpPr>
          <p:grpSpPr bwMode="auto">
            <a:xfrm>
              <a:off x="552450" y="789083"/>
              <a:ext cx="1787356" cy="419195"/>
              <a:chOff x="3014293" y="-540899"/>
              <a:chExt cx="1787356" cy="419195"/>
            </a:xfrm>
          </p:grpSpPr>
          <p:sp>
            <p:nvSpPr>
              <p:cNvPr id="45082" name="缺角矩形 18"/>
              <p:cNvSpPr>
                <a:spLocks noChangeArrowheads="1"/>
              </p:cNvSpPr>
              <p:nvPr/>
            </p:nvSpPr>
            <p:spPr bwMode="auto">
              <a:xfrm>
                <a:off x="3470665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008BBB"/>
              </a:solidFill>
              <a:ln w="25400" algn="ctr">
                <a:noFill/>
                <a:miter lim="800000"/>
              </a:ln>
            </p:spPr>
            <p:txBody>
              <a:bodyPr lIns="91437" tIns="45718" rIns="91437" bIns="45718" anchor="ctr"/>
              <a:lstStyle/>
              <a:p>
                <a:pPr algn="ctr" defTabSz="1219200" eaLnBrk="0" hangingPunct="0"/>
                <a:endParaRPr kumimoji="1" lang="zh-CN" altLang="en-US" sz="18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5083" name="缺角矩形 19"/>
              <p:cNvSpPr>
                <a:spLocks noChangeArrowheads="1"/>
              </p:cNvSpPr>
              <p:nvPr/>
            </p:nvSpPr>
            <p:spPr bwMode="auto">
              <a:xfrm>
                <a:off x="3926625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FD9F00"/>
              </a:solidFill>
              <a:ln w="25400" algn="ctr">
                <a:noFill/>
                <a:miter lim="800000"/>
              </a:ln>
            </p:spPr>
            <p:txBody>
              <a:bodyPr lIns="91437" tIns="45718" rIns="91437" bIns="45718" anchor="ctr"/>
              <a:lstStyle/>
              <a:p>
                <a:pPr algn="ctr" defTabSz="1219200" eaLnBrk="0" hangingPunct="0"/>
                <a:endParaRPr kumimoji="1" lang="zh-CN" altLang="en-US" sz="18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5084" name="缺角矩形 20"/>
              <p:cNvSpPr>
                <a:spLocks noChangeArrowheads="1"/>
              </p:cNvSpPr>
              <p:nvPr/>
            </p:nvSpPr>
            <p:spPr bwMode="auto">
              <a:xfrm>
                <a:off x="4382584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00B050"/>
              </a:solidFill>
              <a:ln w="25400" algn="ctr">
                <a:noFill/>
                <a:miter lim="800000"/>
              </a:ln>
            </p:spPr>
            <p:txBody>
              <a:bodyPr lIns="91437" tIns="45718" rIns="91437" bIns="45718" anchor="ctr"/>
              <a:lstStyle/>
              <a:p>
                <a:pPr algn="ctr" defTabSz="1219200" eaLnBrk="0" hangingPunct="0"/>
                <a:endParaRPr kumimoji="1" lang="zh-CN" altLang="en-US" sz="18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5085" name="缺角矩形 7"/>
              <p:cNvSpPr>
                <a:spLocks noChangeArrowheads="1"/>
              </p:cNvSpPr>
              <p:nvPr/>
            </p:nvSpPr>
            <p:spPr bwMode="auto">
              <a:xfrm>
                <a:off x="3014705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E72424"/>
              </a:solidFill>
              <a:ln w="25400" algn="ctr">
                <a:noFill/>
                <a:miter lim="800000"/>
              </a:ln>
            </p:spPr>
            <p:txBody>
              <a:bodyPr lIns="91437" tIns="45718" rIns="91437" bIns="45718" anchor="ctr"/>
              <a:lstStyle/>
              <a:p>
                <a:pPr algn="ctr" defTabSz="1219200" eaLnBrk="0" hangingPunct="0"/>
                <a:endParaRPr kumimoji="1" lang="zh-CN" altLang="en-US" sz="18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5081" name="矩形 1"/>
            <p:cNvSpPr>
              <a:spLocks noChangeArrowheads="1"/>
            </p:cNvSpPr>
            <p:nvPr/>
          </p:nvSpPr>
          <p:spPr bwMode="auto">
            <a:xfrm>
              <a:off x="497257" y="753279"/>
              <a:ext cx="1881032" cy="4751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37" tIns="45718" rIns="91437" bIns="45718">
              <a:spAutoFit/>
            </a:bodyPr>
            <a:lstStyle/>
            <a:p>
              <a:pPr algn="dist" defTabSz="1219200">
                <a:buFont typeface="Arial" panose="020B0604020202020204" pitchFamily="34" charset="0"/>
                <a:buNone/>
              </a:pPr>
              <a:r>
                <a:rPr lang="zh-CN" altLang="en-US" sz="2500" b="1" dirty="0">
                  <a:solidFill>
                    <a:sysClr val="window" lastClr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连接中考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8139" y="1000734"/>
            <a:ext cx="8448199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r>
              <a:rPr lang="zh-CN" altLang="en-US" sz="2800" b="1" dirty="0" smtClean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如今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已是电气化时代，小芳同学回到家中会同时使用多种家用电器。当她每多接通一个家用电器，家庭电路的总电阻</a:t>
            </a:r>
            <a:r>
              <a:rPr lang="en-US" altLang="zh-CN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__________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。（选填“变大”或“变小”）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96169" y="2257530"/>
            <a:ext cx="89789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变小</a:t>
            </a:r>
          </a:p>
        </p:txBody>
      </p:sp>
      <p:grpSp>
        <p:nvGrpSpPr>
          <p:cNvPr id="53250" name="组合 1"/>
          <p:cNvGrpSpPr>
            <a:grpSpLocks noChangeAspect="1"/>
          </p:cNvGrpSpPr>
          <p:nvPr/>
        </p:nvGrpSpPr>
        <p:grpSpPr bwMode="auto">
          <a:xfrm>
            <a:off x="3262313" y="559330"/>
            <a:ext cx="2411016" cy="450056"/>
            <a:chOff x="3564387" y="597378"/>
            <a:chExt cx="2247990" cy="419195"/>
          </a:xfrm>
        </p:grpSpPr>
        <p:sp>
          <p:nvSpPr>
            <p:cNvPr id="53264" name="缺角矩形 21"/>
            <p:cNvSpPr>
              <a:spLocks noChangeArrowheads="1"/>
            </p:cNvSpPr>
            <p:nvPr/>
          </p:nvSpPr>
          <p:spPr bwMode="auto">
            <a:xfrm rot="3000000">
              <a:off x="4021491" y="597567"/>
              <a:ext cx="419195" cy="418816"/>
            </a:xfrm>
            <a:prstGeom prst="plaque">
              <a:avLst>
                <a:gd name="adj" fmla="val 16667"/>
              </a:avLst>
            </a:prstGeom>
            <a:solidFill>
              <a:srgbClr val="008BBB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5" name="缺角矩形 22"/>
            <p:cNvSpPr>
              <a:spLocks noChangeArrowheads="1"/>
            </p:cNvSpPr>
            <p:nvPr/>
          </p:nvSpPr>
          <p:spPr bwMode="auto">
            <a:xfrm rot="3000000">
              <a:off x="4478785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FD9F0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6" name="缺角矩形 23"/>
            <p:cNvSpPr>
              <a:spLocks noChangeArrowheads="1"/>
            </p:cNvSpPr>
            <p:nvPr/>
          </p:nvSpPr>
          <p:spPr bwMode="auto">
            <a:xfrm rot="3000000">
              <a:off x="4936079" y="597567"/>
              <a:ext cx="419195" cy="418816"/>
            </a:xfrm>
            <a:prstGeom prst="plaque">
              <a:avLst>
                <a:gd name="adj" fmla="val 16667"/>
              </a:avLst>
            </a:prstGeom>
            <a:solidFill>
              <a:srgbClr val="00B05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7" name="缺角矩形 24"/>
            <p:cNvSpPr>
              <a:spLocks noChangeArrowheads="1"/>
            </p:cNvSpPr>
            <p:nvPr/>
          </p:nvSpPr>
          <p:spPr bwMode="auto">
            <a:xfrm rot="3000000">
              <a:off x="3564197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E72424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8" name="缺角矩形 25"/>
            <p:cNvSpPr>
              <a:spLocks noChangeArrowheads="1"/>
            </p:cNvSpPr>
            <p:nvPr/>
          </p:nvSpPr>
          <p:spPr bwMode="auto">
            <a:xfrm rot="3000000">
              <a:off x="5393372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A96A0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53251" name="TextBox 15"/>
          <p:cNvSpPr txBox="1">
            <a:spLocks noChangeArrowheads="1"/>
          </p:cNvSpPr>
          <p:nvPr/>
        </p:nvSpPr>
        <p:spPr bwMode="auto">
          <a:xfrm>
            <a:off x="3227785" y="516467"/>
            <a:ext cx="2478881" cy="4743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7" tIns="45718" rIns="91437" bIns="45718">
            <a:spAutoFit/>
          </a:bodyPr>
          <a:lstStyle/>
          <a:p>
            <a:pPr algn="dist" defTabSz="1219200" eaLnBrk="0" hangingPunct="0">
              <a:buFont typeface="Arial" panose="020B0604020202020204" pitchFamily="34" charset="0"/>
              <a:buNone/>
            </a:pPr>
            <a:r>
              <a:rPr lang="zh-CN" altLang="en-US" sz="2500" b="1">
                <a:solidFill>
                  <a:sysClr val="window" lastClr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基础巩固题</a:t>
            </a:r>
          </a:p>
        </p:txBody>
      </p:sp>
      <p:cxnSp>
        <p:nvCxnSpPr>
          <p:cNvPr id="14" name="直线连接符 10"/>
          <p:cNvCxnSpPr/>
          <p:nvPr/>
        </p:nvCxnSpPr>
        <p:spPr>
          <a:xfrm>
            <a:off x="1588" y="402590"/>
            <a:ext cx="2006600" cy="0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" name="Freeform 74"/>
          <p:cNvSpPr>
            <a:spLocks noChangeAspect="1" noEditPoints="1"/>
          </p:cNvSpPr>
          <p:nvPr/>
        </p:nvSpPr>
        <p:spPr bwMode="auto">
          <a:xfrm>
            <a:off x="157163" y="39053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rgbClr val="FFBF53">
              <a:lumMod val="75000"/>
            </a:srgb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7821" y="1234096"/>
            <a:ext cx="844867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r>
              <a:rPr lang="zh-CN" altLang="en-US" sz="2800" b="1" dirty="0" smtClean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两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个标有“5Ω 1A“和“10Ω 0.6A”的定值电阻，将它们串联起来使用时等效电阻为</a:t>
            </a:r>
            <a:r>
              <a:rPr lang="en-US" altLang="zh-CN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_______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Ω，电源电压最多为</a:t>
            </a:r>
            <a:r>
              <a:rPr lang="en-US" altLang="zh-CN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________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V；若将它们并联时干路电流最大是</a:t>
            </a:r>
            <a:r>
              <a:rPr lang="en-US" altLang="zh-CN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_______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30906" y="1835123"/>
            <a:ext cx="53848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15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867105" y="2413609"/>
            <a:ext cx="36068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9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58275" y="3150844"/>
            <a:ext cx="62738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1.5</a:t>
            </a:r>
          </a:p>
        </p:txBody>
      </p:sp>
      <p:grpSp>
        <p:nvGrpSpPr>
          <p:cNvPr id="53250" name="组合 1"/>
          <p:cNvGrpSpPr>
            <a:grpSpLocks noChangeAspect="1"/>
          </p:cNvGrpSpPr>
          <p:nvPr/>
        </p:nvGrpSpPr>
        <p:grpSpPr bwMode="auto">
          <a:xfrm>
            <a:off x="3262313" y="640610"/>
            <a:ext cx="2411016" cy="450056"/>
            <a:chOff x="3564387" y="597378"/>
            <a:chExt cx="2247990" cy="419195"/>
          </a:xfrm>
        </p:grpSpPr>
        <p:sp>
          <p:nvSpPr>
            <p:cNvPr id="53264" name="缺角矩形 21"/>
            <p:cNvSpPr>
              <a:spLocks noChangeArrowheads="1"/>
            </p:cNvSpPr>
            <p:nvPr/>
          </p:nvSpPr>
          <p:spPr bwMode="auto">
            <a:xfrm rot="3000000">
              <a:off x="4021491" y="597567"/>
              <a:ext cx="419195" cy="418816"/>
            </a:xfrm>
            <a:prstGeom prst="plaque">
              <a:avLst>
                <a:gd name="adj" fmla="val 16667"/>
              </a:avLst>
            </a:prstGeom>
            <a:solidFill>
              <a:srgbClr val="008BBB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5" name="缺角矩形 22"/>
            <p:cNvSpPr>
              <a:spLocks noChangeArrowheads="1"/>
            </p:cNvSpPr>
            <p:nvPr/>
          </p:nvSpPr>
          <p:spPr bwMode="auto">
            <a:xfrm rot="3000000">
              <a:off x="4478785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FD9F0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6" name="缺角矩形 23"/>
            <p:cNvSpPr>
              <a:spLocks noChangeArrowheads="1"/>
            </p:cNvSpPr>
            <p:nvPr/>
          </p:nvSpPr>
          <p:spPr bwMode="auto">
            <a:xfrm rot="3000000">
              <a:off x="4936079" y="597567"/>
              <a:ext cx="419195" cy="418816"/>
            </a:xfrm>
            <a:prstGeom prst="plaque">
              <a:avLst>
                <a:gd name="adj" fmla="val 16667"/>
              </a:avLst>
            </a:prstGeom>
            <a:solidFill>
              <a:srgbClr val="00B05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7" name="缺角矩形 24"/>
            <p:cNvSpPr>
              <a:spLocks noChangeArrowheads="1"/>
            </p:cNvSpPr>
            <p:nvPr/>
          </p:nvSpPr>
          <p:spPr bwMode="auto">
            <a:xfrm rot="3000000">
              <a:off x="3564197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E72424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8" name="缺角矩形 25"/>
            <p:cNvSpPr>
              <a:spLocks noChangeArrowheads="1"/>
            </p:cNvSpPr>
            <p:nvPr/>
          </p:nvSpPr>
          <p:spPr bwMode="auto">
            <a:xfrm rot="3000000">
              <a:off x="5393372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A96A0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53251" name="TextBox 15"/>
          <p:cNvSpPr txBox="1">
            <a:spLocks noChangeArrowheads="1"/>
          </p:cNvSpPr>
          <p:nvPr/>
        </p:nvSpPr>
        <p:spPr bwMode="auto">
          <a:xfrm>
            <a:off x="3227785" y="597747"/>
            <a:ext cx="2478881" cy="4743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7" tIns="45718" rIns="91437" bIns="45718">
            <a:spAutoFit/>
          </a:bodyPr>
          <a:lstStyle/>
          <a:p>
            <a:pPr algn="dist" defTabSz="1219200" eaLnBrk="0" hangingPunct="0">
              <a:buFont typeface="Arial" panose="020B0604020202020204" pitchFamily="34" charset="0"/>
              <a:buNone/>
            </a:pPr>
            <a:r>
              <a:rPr lang="zh-CN" altLang="en-US" sz="2500" b="1">
                <a:solidFill>
                  <a:sysClr val="window" lastClr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基础巩固题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573405" y="2578100"/>
            <a:ext cx="8428990" cy="22453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sz="2800" b="1" kern="1200" cap="none" spc="0" normalizeH="0" baseline="0" noProof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）串联电路中的电流处处相等；</a:t>
            </a:r>
          </a:p>
          <a:p>
            <a:pPr marR="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1" kern="1200" cap="none" spc="0" normalizeH="0" baseline="0" noProof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kumimoji="0" lang="en-US" sz="2800" b="1" i="1" kern="1200" cap="none" spc="0" normalizeH="0" baseline="0" noProof="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kumimoji="0" lang="en-US" sz="2800" b="1" kern="1200" cap="none" spc="0" normalizeH="0" baseline="0" noProof="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</a:t>
            </a:r>
            <a:r>
              <a:rPr kumimoji="0" lang="en-US" sz="2800" b="1" i="1" kern="1200" cap="none" spc="0" normalizeH="0" baseline="0" noProof="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kumimoji="0" lang="en-US" sz="2800" b="1" kern="1200" cap="none" spc="0" normalizeH="0" baseline="-25000" noProof="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kumimoji="0" lang="en-US" sz="2800" b="1" kern="1200" cap="none" spc="0" normalizeH="0" baseline="0" noProof="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</a:t>
            </a:r>
            <a:r>
              <a:rPr kumimoji="0" lang="en-US" sz="2800" b="1" i="1" kern="1200" cap="none" spc="0" normalizeH="0" baseline="0" noProof="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kumimoji="0" lang="en-US" sz="2800" b="1" kern="1200" cap="none" spc="0" normalizeH="0" baseline="-25000" noProof="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endParaRPr kumimoji="0" lang="en-US" altLang="zh-CN" sz="2800" b="1" kern="1200" cap="none" spc="0" normalizeH="0" baseline="-25000" noProof="0" dirty="0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R="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sz="2800" b="1" kern="1200" cap="none" spc="0" normalizeH="0" baseline="0" noProof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）串联电路中的总电压等于各部分电路两端电压之和。</a:t>
            </a:r>
          </a:p>
          <a:p>
            <a:pPr>
              <a:defRPr/>
            </a:pPr>
            <a:r>
              <a:rPr kumimoji="0" lang="en-US" sz="2800" b="1" i="1" kern="1200" cap="none" spc="0" normalizeH="0" baseline="0" noProof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</a:t>
            </a:r>
            <a:r>
              <a:rPr lang="en-US" altLang="zh-CN" sz="2800" b="1" i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U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</a:t>
            </a:r>
            <a:r>
              <a:rPr lang="en-US" altLang="zh-CN" sz="2800" b="1" i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U</a:t>
            </a:r>
            <a:r>
              <a:rPr lang="en-US" altLang="zh-CN" sz="2800" b="1" baseline="-25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en-US" altLang="zh-CN" sz="2800" b="1" i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U</a:t>
            </a:r>
            <a:r>
              <a:rPr lang="en-US" altLang="zh-CN" sz="2800" b="1" i="1" baseline="-25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endParaRPr kumimoji="0" lang="en-US" altLang="en-US" sz="2800" b="1" kern="1200" cap="none" spc="0" normalizeH="0" baseline="-25000" noProof="0" dirty="0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123" name="Rectangle 3"/>
          <p:cNvSpPr/>
          <p:nvPr/>
        </p:nvSpPr>
        <p:spPr>
          <a:xfrm>
            <a:off x="518160" y="591820"/>
            <a:ext cx="73044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2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．串联电路中的电流、电压规律</a:t>
            </a:r>
          </a:p>
        </p:txBody>
      </p:sp>
      <p:grpSp>
        <p:nvGrpSpPr>
          <p:cNvPr id="5124" name="Group 4"/>
          <p:cNvGrpSpPr/>
          <p:nvPr/>
        </p:nvGrpSpPr>
        <p:grpSpPr>
          <a:xfrm>
            <a:off x="3032522" y="1032722"/>
            <a:ext cx="3256359" cy="1568052"/>
            <a:chOff x="0" y="0"/>
            <a:chExt cx="2735" cy="1317"/>
          </a:xfrm>
        </p:grpSpPr>
        <p:sp>
          <p:nvSpPr>
            <p:cNvPr id="5125" name="Line 5"/>
            <p:cNvSpPr/>
            <p:nvPr/>
          </p:nvSpPr>
          <p:spPr>
            <a:xfrm>
              <a:off x="0" y="408"/>
              <a:ext cx="2359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26" name="Text Box 6"/>
            <p:cNvSpPr txBox="1"/>
            <p:nvPr/>
          </p:nvSpPr>
          <p:spPr>
            <a:xfrm>
              <a:off x="1565" y="0"/>
              <a:ext cx="431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R</a:t>
              </a:r>
              <a:r>
                <a:rPr lang="en-US" altLang="zh-CN" sz="2400" b="1" baseline="-250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</a:p>
          </p:txBody>
        </p:sp>
        <p:sp>
          <p:nvSpPr>
            <p:cNvPr id="5127" name="Rectangle 7"/>
            <p:cNvSpPr/>
            <p:nvPr/>
          </p:nvSpPr>
          <p:spPr>
            <a:xfrm>
              <a:off x="454" y="363"/>
              <a:ext cx="384" cy="124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sz="2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5128" name="Line 8"/>
            <p:cNvSpPr/>
            <p:nvPr/>
          </p:nvSpPr>
          <p:spPr>
            <a:xfrm>
              <a:off x="295" y="408"/>
              <a:ext cx="9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29" name="Rectangle 9"/>
            <p:cNvSpPr/>
            <p:nvPr/>
          </p:nvSpPr>
          <p:spPr>
            <a:xfrm>
              <a:off x="1520" y="340"/>
              <a:ext cx="384" cy="135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sz="2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5130" name="Line 10"/>
            <p:cNvSpPr/>
            <p:nvPr/>
          </p:nvSpPr>
          <p:spPr>
            <a:xfrm>
              <a:off x="1293" y="408"/>
              <a:ext cx="9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1" name="Line 11"/>
            <p:cNvSpPr/>
            <p:nvPr/>
          </p:nvSpPr>
          <p:spPr>
            <a:xfrm>
              <a:off x="1134" y="454"/>
              <a:ext cx="0" cy="45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2" name="Line 12"/>
            <p:cNvSpPr/>
            <p:nvPr/>
          </p:nvSpPr>
          <p:spPr>
            <a:xfrm rot="5400000">
              <a:off x="2291" y="839"/>
              <a:ext cx="13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3" name="Line 13"/>
            <p:cNvSpPr/>
            <p:nvPr/>
          </p:nvSpPr>
          <p:spPr>
            <a:xfrm>
              <a:off x="0" y="412"/>
              <a:ext cx="0" cy="76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4" name="Line 14"/>
            <p:cNvSpPr/>
            <p:nvPr/>
          </p:nvSpPr>
          <p:spPr>
            <a:xfrm>
              <a:off x="2359" y="408"/>
              <a:ext cx="0" cy="76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5" name="Line 15"/>
            <p:cNvSpPr/>
            <p:nvPr/>
          </p:nvSpPr>
          <p:spPr>
            <a:xfrm>
              <a:off x="1497" y="1112"/>
              <a:ext cx="83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6" name="Line 16"/>
            <p:cNvSpPr/>
            <p:nvPr/>
          </p:nvSpPr>
          <p:spPr>
            <a:xfrm flipH="1">
              <a:off x="46" y="1112"/>
              <a:ext cx="771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7" name="Text Box 17"/>
            <p:cNvSpPr txBox="1"/>
            <p:nvPr/>
          </p:nvSpPr>
          <p:spPr>
            <a:xfrm>
              <a:off x="931" y="930"/>
              <a:ext cx="317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solidFill>
                    <a:srgbClr val="CC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U</a:t>
              </a:r>
            </a:p>
          </p:txBody>
        </p:sp>
        <p:sp>
          <p:nvSpPr>
            <p:cNvPr id="5138" name="Text Box 18"/>
            <p:cNvSpPr txBox="1"/>
            <p:nvPr/>
          </p:nvSpPr>
          <p:spPr>
            <a:xfrm>
              <a:off x="2427" y="567"/>
              <a:ext cx="308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I</a:t>
              </a:r>
            </a:p>
          </p:txBody>
        </p:sp>
        <p:sp>
          <p:nvSpPr>
            <p:cNvPr id="5139" name="Text Box 19"/>
            <p:cNvSpPr txBox="1"/>
            <p:nvPr/>
          </p:nvSpPr>
          <p:spPr>
            <a:xfrm>
              <a:off x="522" y="23"/>
              <a:ext cx="481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R</a:t>
              </a:r>
              <a:r>
                <a:rPr lang="en-US" altLang="zh-CN" sz="2400" b="1" baseline="-250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1</a:t>
              </a:r>
            </a:p>
          </p:txBody>
        </p:sp>
        <p:sp>
          <p:nvSpPr>
            <p:cNvPr id="5140" name="Line 20"/>
            <p:cNvSpPr/>
            <p:nvPr/>
          </p:nvSpPr>
          <p:spPr>
            <a:xfrm flipH="1">
              <a:off x="22" y="681"/>
              <a:ext cx="36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41" name="Line 21"/>
            <p:cNvSpPr/>
            <p:nvPr/>
          </p:nvSpPr>
          <p:spPr>
            <a:xfrm>
              <a:off x="702" y="658"/>
              <a:ext cx="38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42" name="Text Box 22"/>
            <p:cNvSpPr txBox="1"/>
            <p:nvPr/>
          </p:nvSpPr>
          <p:spPr>
            <a:xfrm>
              <a:off x="386" y="499"/>
              <a:ext cx="475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dirty="0">
                  <a:solidFill>
                    <a:srgbClr val="CC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U</a:t>
              </a:r>
              <a:r>
                <a:rPr lang="en-US" altLang="zh-CN" sz="2400" b="1" baseline="-25000" dirty="0">
                  <a:solidFill>
                    <a:srgbClr val="CC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1</a:t>
              </a:r>
            </a:p>
          </p:txBody>
        </p:sp>
        <p:sp>
          <p:nvSpPr>
            <p:cNvPr id="5143" name="Line 23"/>
            <p:cNvSpPr/>
            <p:nvPr/>
          </p:nvSpPr>
          <p:spPr>
            <a:xfrm flipH="1">
              <a:off x="1156" y="658"/>
              <a:ext cx="38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44" name="Line 24"/>
            <p:cNvSpPr/>
            <p:nvPr/>
          </p:nvSpPr>
          <p:spPr>
            <a:xfrm>
              <a:off x="1951" y="658"/>
              <a:ext cx="386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45" name="Text Box 25"/>
            <p:cNvSpPr txBox="1"/>
            <p:nvPr/>
          </p:nvSpPr>
          <p:spPr>
            <a:xfrm>
              <a:off x="1520" y="477"/>
              <a:ext cx="499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solidFill>
                    <a:srgbClr val="CC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U</a:t>
              </a:r>
              <a:r>
                <a:rPr lang="en-US" altLang="zh-CN" sz="2400" b="1" baseline="-25000" dirty="0">
                  <a:solidFill>
                    <a:srgbClr val="CC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</a:p>
          </p:txBody>
        </p:sp>
        <p:sp>
          <p:nvSpPr>
            <p:cNvPr id="5146" name="Text Box 26"/>
            <p:cNvSpPr txBox="1"/>
            <p:nvPr/>
          </p:nvSpPr>
          <p:spPr>
            <a:xfrm>
              <a:off x="1088" y="68"/>
              <a:ext cx="410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I</a:t>
              </a:r>
              <a:r>
                <a:rPr lang="en-US" altLang="zh-CN" sz="2400" b="1" baseline="-250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</a:p>
          </p:txBody>
        </p:sp>
        <p:sp>
          <p:nvSpPr>
            <p:cNvPr id="5147" name="Text Box 27"/>
            <p:cNvSpPr txBox="1"/>
            <p:nvPr/>
          </p:nvSpPr>
          <p:spPr>
            <a:xfrm>
              <a:off x="68" y="68"/>
              <a:ext cx="386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I</a:t>
              </a:r>
              <a:r>
                <a:rPr lang="en-US" altLang="zh-CN" sz="2400" b="1" baseline="-250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1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7508" y="1064710"/>
            <a:ext cx="8512016" cy="396938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如图所示，V</a:t>
            </a:r>
            <a:r>
              <a:rPr lang="zh-CN" altLang="en-US" sz="28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、V</a:t>
            </a:r>
            <a:r>
              <a:rPr lang="zh-CN" altLang="en-US" sz="28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是两个相同的双量程电压表（量程为“0～3V”和“0～15V”）。当电路正常工作时，两表指针偏转角度相同，则电压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表V</a:t>
            </a:r>
            <a:r>
              <a:rPr lang="zh-CN" altLang="en-US" sz="28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所用的量程是</a:t>
            </a:r>
            <a:r>
              <a:rPr lang="en-US" altLang="zh-CN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_________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灯L</a:t>
            </a:r>
            <a:r>
              <a:rPr lang="zh-CN" altLang="en-US" sz="28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与灯L</a:t>
            </a:r>
            <a:r>
              <a:rPr lang="zh-CN" altLang="en-US" sz="28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的电阻之比</a:t>
            </a:r>
            <a:r>
              <a:rPr lang="zh-CN" altLang="en-US" sz="2800" b="1" i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</a:t>
            </a:r>
            <a:r>
              <a:rPr lang="zh-CN" altLang="en-US" sz="28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：</a:t>
            </a:r>
            <a:r>
              <a:rPr lang="zh-CN" altLang="en-US" sz="2800" b="1" i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</a:t>
            </a:r>
            <a:r>
              <a:rPr lang="zh-CN" altLang="en-US" sz="28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=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________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195695" y="2324232"/>
          <a:ext cx="2559368" cy="2423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r:id="rId4" imgW="3409524" imgH="3228571" progId="PBrush">
                  <p:embed/>
                </p:oleObj>
              </mc:Choice>
              <mc:Fallback>
                <p:oleObj r:id="rId4" imgW="3409524" imgH="3228571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5695" y="2324232"/>
                        <a:ext cx="2559368" cy="2423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3617436" y="3075279"/>
            <a:ext cx="13303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0～15V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7863" y="4365599"/>
            <a:ext cx="8959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1：4</a:t>
            </a:r>
          </a:p>
        </p:txBody>
      </p:sp>
      <p:grpSp>
        <p:nvGrpSpPr>
          <p:cNvPr id="53250" name="组合 1"/>
          <p:cNvGrpSpPr>
            <a:grpSpLocks noChangeAspect="1"/>
          </p:cNvGrpSpPr>
          <p:nvPr/>
        </p:nvGrpSpPr>
        <p:grpSpPr bwMode="auto">
          <a:xfrm>
            <a:off x="3262313" y="640610"/>
            <a:ext cx="2411016" cy="450056"/>
            <a:chOff x="3564387" y="597378"/>
            <a:chExt cx="2247990" cy="419195"/>
          </a:xfrm>
        </p:grpSpPr>
        <p:sp>
          <p:nvSpPr>
            <p:cNvPr id="53264" name="缺角矩形 21"/>
            <p:cNvSpPr>
              <a:spLocks noChangeArrowheads="1"/>
            </p:cNvSpPr>
            <p:nvPr/>
          </p:nvSpPr>
          <p:spPr bwMode="auto">
            <a:xfrm rot="3000000">
              <a:off x="4021491" y="597567"/>
              <a:ext cx="419195" cy="418816"/>
            </a:xfrm>
            <a:prstGeom prst="plaque">
              <a:avLst>
                <a:gd name="adj" fmla="val 16667"/>
              </a:avLst>
            </a:prstGeom>
            <a:solidFill>
              <a:srgbClr val="008BBB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5" name="缺角矩形 22"/>
            <p:cNvSpPr>
              <a:spLocks noChangeArrowheads="1"/>
            </p:cNvSpPr>
            <p:nvPr/>
          </p:nvSpPr>
          <p:spPr bwMode="auto">
            <a:xfrm rot="3000000">
              <a:off x="4478785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FD9F0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6" name="缺角矩形 23"/>
            <p:cNvSpPr>
              <a:spLocks noChangeArrowheads="1"/>
            </p:cNvSpPr>
            <p:nvPr/>
          </p:nvSpPr>
          <p:spPr bwMode="auto">
            <a:xfrm rot="3000000">
              <a:off x="4936079" y="597567"/>
              <a:ext cx="419195" cy="418816"/>
            </a:xfrm>
            <a:prstGeom prst="plaque">
              <a:avLst>
                <a:gd name="adj" fmla="val 16667"/>
              </a:avLst>
            </a:prstGeom>
            <a:solidFill>
              <a:srgbClr val="00B05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7" name="缺角矩形 24"/>
            <p:cNvSpPr>
              <a:spLocks noChangeArrowheads="1"/>
            </p:cNvSpPr>
            <p:nvPr/>
          </p:nvSpPr>
          <p:spPr bwMode="auto">
            <a:xfrm rot="3000000">
              <a:off x="3564197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E72424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8" name="缺角矩形 25"/>
            <p:cNvSpPr>
              <a:spLocks noChangeArrowheads="1"/>
            </p:cNvSpPr>
            <p:nvPr/>
          </p:nvSpPr>
          <p:spPr bwMode="auto">
            <a:xfrm rot="3000000">
              <a:off x="5393372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A96A0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53251" name="TextBox 15"/>
          <p:cNvSpPr txBox="1">
            <a:spLocks noChangeArrowheads="1"/>
          </p:cNvSpPr>
          <p:nvPr/>
        </p:nvSpPr>
        <p:spPr bwMode="auto">
          <a:xfrm>
            <a:off x="3227785" y="597747"/>
            <a:ext cx="2478881" cy="4743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7" tIns="45718" rIns="91437" bIns="45718">
            <a:spAutoFit/>
          </a:bodyPr>
          <a:lstStyle/>
          <a:p>
            <a:pPr algn="dist" defTabSz="1219200" eaLnBrk="0" hangingPunct="0">
              <a:buFont typeface="Arial" panose="020B0604020202020204" pitchFamily="34" charset="0"/>
              <a:buNone/>
            </a:pPr>
            <a:r>
              <a:rPr lang="zh-CN" altLang="en-US" sz="2500" b="1">
                <a:solidFill>
                  <a:sysClr val="window" lastClr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基础巩固题</a:t>
            </a:r>
          </a:p>
        </p:txBody>
      </p:sp>
    </p:spTree>
    <p:custDataLst>
      <p:tags r:id="rId2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0184" y="1182661"/>
            <a:ext cx="8744426" cy="28931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r>
              <a:rPr lang="zh-CN" altLang="en-US" sz="2800" b="1" dirty="0" smtClean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如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图所示，电源电压保持不变，开关S闭合后，灯L</a:t>
            </a:r>
            <a:r>
              <a:rPr lang="zh-CN" altLang="en-US" sz="28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和L</a:t>
            </a:r>
            <a:r>
              <a:rPr lang="zh-CN" altLang="en-US" sz="28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都正常发光，甲、乙两个电表示数之比为4：</a:t>
            </a:r>
            <a:r>
              <a:rPr lang="zh-CN" altLang="en-US" sz="2800" b="1" dirty="0" smtClean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3。此时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灯L</a:t>
            </a:r>
            <a:r>
              <a:rPr lang="zh-CN" altLang="en-US" sz="28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和L</a:t>
            </a:r>
            <a:r>
              <a:rPr lang="zh-CN" altLang="en-US" sz="28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</a:t>
            </a:r>
            <a:r>
              <a:rPr lang="zh-CN" altLang="en-US" sz="2800" b="1" dirty="0" smtClean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电阻之</a:t>
            </a: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比为（　　）</a:t>
            </a:r>
          </a:p>
          <a:p>
            <a:pPr fontAlgn="auto"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A．1：3                            B．3：1       </a:t>
            </a:r>
          </a:p>
          <a:p>
            <a:pPr fontAlgn="auto"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C．3：4                           D．4：3 </a:t>
            </a:r>
          </a:p>
        </p:txBody>
      </p:sp>
      <p:pic>
        <p:nvPicPr>
          <p:cNvPr id="3" name="图片 2" descr="9a1df0ef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5829" y="2386304"/>
            <a:ext cx="2948940" cy="25622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78441" y="2368226"/>
            <a:ext cx="3930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</a:t>
            </a:r>
          </a:p>
        </p:txBody>
      </p:sp>
      <p:grpSp>
        <p:nvGrpSpPr>
          <p:cNvPr id="53250" name="组合 1"/>
          <p:cNvGrpSpPr>
            <a:grpSpLocks noChangeAspect="1"/>
          </p:cNvGrpSpPr>
          <p:nvPr/>
        </p:nvGrpSpPr>
        <p:grpSpPr bwMode="auto">
          <a:xfrm>
            <a:off x="3262313" y="640610"/>
            <a:ext cx="2411016" cy="450056"/>
            <a:chOff x="3564387" y="597378"/>
            <a:chExt cx="2247990" cy="419195"/>
          </a:xfrm>
        </p:grpSpPr>
        <p:sp>
          <p:nvSpPr>
            <p:cNvPr id="53264" name="缺角矩形 21"/>
            <p:cNvSpPr>
              <a:spLocks noChangeArrowheads="1"/>
            </p:cNvSpPr>
            <p:nvPr/>
          </p:nvSpPr>
          <p:spPr bwMode="auto">
            <a:xfrm rot="3000000">
              <a:off x="4021491" y="597567"/>
              <a:ext cx="419195" cy="418816"/>
            </a:xfrm>
            <a:prstGeom prst="plaque">
              <a:avLst>
                <a:gd name="adj" fmla="val 16667"/>
              </a:avLst>
            </a:prstGeom>
            <a:solidFill>
              <a:srgbClr val="008BBB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5" name="缺角矩形 22"/>
            <p:cNvSpPr>
              <a:spLocks noChangeArrowheads="1"/>
            </p:cNvSpPr>
            <p:nvPr/>
          </p:nvSpPr>
          <p:spPr bwMode="auto">
            <a:xfrm rot="3000000">
              <a:off x="4478785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FD9F0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6" name="缺角矩形 23"/>
            <p:cNvSpPr>
              <a:spLocks noChangeArrowheads="1"/>
            </p:cNvSpPr>
            <p:nvPr/>
          </p:nvSpPr>
          <p:spPr bwMode="auto">
            <a:xfrm rot="3000000">
              <a:off x="4936079" y="597567"/>
              <a:ext cx="419195" cy="418816"/>
            </a:xfrm>
            <a:prstGeom prst="plaque">
              <a:avLst>
                <a:gd name="adj" fmla="val 16667"/>
              </a:avLst>
            </a:prstGeom>
            <a:solidFill>
              <a:srgbClr val="00B05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7" name="缺角矩形 24"/>
            <p:cNvSpPr>
              <a:spLocks noChangeArrowheads="1"/>
            </p:cNvSpPr>
            <p:nvPr/>
          </p:nvSpPr>
          <p:spPr bwMode="auto">
            <a:xfrm rot="3000000">
              <a:off x="3564197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E72424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8" name="缺角矩形 25"/>
            <p:cNvSpPr>
              <a:spLocks noChangeArrowheads="1"/>
            </p:cNvSpPr>
            <p:nvPr/>
          </p:nvSpPr>
          <p:spPr bwMode="auto">
            <a:xfrm rot="3000000">
              <a:off x="5393372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A96A0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53251" name="TextBox 15"/>
          <p:cNvSpPr txBox="1">
            <a:spLocks noChangeArrowheads="1"/>
          </p:cNvSpPr>
          <p:nvPr/>
        </p:nvSpPr>
        <p:spPr bwMode="auto">
          <a:xfrm>
            <a:off x="3227785" y="597747"/>
            <a:ext cx="2478881" cy="4743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7" tIns="45718" rIns="91437" bIns="45718">
            <a:spAutoFit/>
          </a:bodyPr>
          <a:lstStyle/>
          <a:p>
            <a:pPr algn="dist" defTabSz="1219200" eaLnBrk="0" hangingPunct="0">
              <a:buFont typeface="Arial" panose="020B0604020202020204" pitchFamily="34" charset="0"/>
              <a:buNone/>
            </a:pPr>
            <a:r>
              <a:rPr lang="zh-CN" altLang="en-US" sz="2500" b="1">
                <a:solidFill>
                  <a:sysClr val="window" lastClr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基础巩固题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5748" y="542899"/>
            <a:ext cx="8753475" cy="452310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5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r>
              <a:rPr lang="zh-CN" altLang="en-US" sz="2400" b="1" dirty="0" smtClean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如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图所示，</a:t>
            </a:r>
            <a:r>
              <a:rPr lang="zh-CN" altLang="en-US" sz="2400" b="1" i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</a:t>
            </a:r>
            <a:r>
              <a:rPr lang="zh-CN" altLang="en-US" sz="24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0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为定值电阻，</a:t>
            </a:r>
            <a:r>
              <a:rPr lang="zh-CN" altLang="en-US" sz="2400" b="1" i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</a:t>
            </a:r>
            <a:r>
              <a:rPr lang="zh-CN" altLang="en-US" sz="24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为滑动变阻器，A</a:t>
            </a:r>
            <a:r>
              <a:rPr lang="zh-CN" altLang="en-US" sz="24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，A</a:t>
            </a:r>
            <a:r>
              <a:rPr lang="zh-CN" altLang="en-US" sz="24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为实验室用电流表（接线柱上标有“-”，“0.6”，“3”），闭合开关后，调节滑片P。使两电流表指针所指位置相同。下列说法正确的是（　）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A．电流表A</a:t>
            </a:r>
            <a:r>
              <a:rPr lang="zh-CN" altLang="en-US" sz="24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与A</a:t>
            </a:r>
            <a:r>
              <a:rPr lang="zh-CN" altLang="en-US" sz="24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的示数之比为1：4 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B．通过</a:t>
            </a:r>
            <a:r>
              <a:rPr lang="zh-CN" altLang="en-US" sz="2400" b="1" i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</a:t>
            </a:r>
            <a:r>
              <a:rPr lang="zh-CN" altLang="en-US" sz="24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0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与</a:t>
            </a:r>
            <a:r>
              <a:rPr lang="zh-CN" altLang="en-US" sz="2400" b="1" i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</a:t>
            </a:r>
            <a:r>
              <a:rPr lang="zh-CN" altLang="en-US" sz="24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的电流之比为4：1 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C．</a:t>
            </a:r>
            <a:r>
              <a:rPr lang="zh-CN" altLang="en-US" sz="2400" b="1" i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</a:t>
            </a:r>
            <a:r>
              <a:rPr lang="zh-CN" altLang="en-US" sz="24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0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与</a:t>
            </a:r>
            <a:r>
              <a:rPr lang="zh-CN" altLang="en-US" sz="2400" b="1" i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</a:t>
            </a:r>
            <a:r>
              <a:rPr lang="zh-CN" altLang="en-US" sz="24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两端的电压之比为1：4 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D．</a:t>
            </a:r>
            <a:r>
              <a:rPr lang="zh-CN" altLang="en-US" sz="2400" b="1" i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</a:t>
            </a:r>
            <a:r>
              <a:rPr lang="zh-CN" altLang="en-US" sz="24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0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与</a:t>
            </a:r>
            <a:r>
              <a:rPr lang="zh-CN" altLang="en-US" sz="2400" b="1" i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</a:t>
            </a:r>
            <a:r>
              <a:rPr lang="zh-CN" altLang="en-US" sz="24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的阻值之比为4：1 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659279" y="2577439"/>
          <a:ext cx="3135154" cy="227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r:id="rId3" imgW="3677163" imgH="2647619" progId="PBrush">
                  <p:embed/>
                </p:oleObj>
              </mc:Choice>
              <mc:Fallback>
                <p:oleObj r:id="rId3" imgW="3677163" imgH="2647619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9279" y="2577439"/>
                        <a:ext cx="3135154" cy="22779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572886" y="2159291"/>
            <a:ext cx="40322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7163" y="569569"/>
            <a:ext cx="8795385" cy="415417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endParaRPr lang="zh-CN" altLang="en-US" sz="24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zh-CN" altLang="en-US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</a:t>
            </a:r>
            <a:r>
              <a:rPr lang="zh-CN" altLang="en-US" sz="2400" b="1" dirty="0" smtClean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甲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、乙两地相距40km，在甲、乙两地之间沿直线架设了两条输电线，已知每条输电线每千米的电阻为0.2Ω。现输电线在某处发生了短路，为确定短路位置，抢修员进行了如下操作：在甲地利用电源（电压恒为6</a:t>
            </a:r>
            <a:r>
              <a:rPr lang="en-US" altLang="zh-CN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V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）、定值电阻</a:t>
            </a:r>
            <a:r>
              <a:rPr lang="zh-CN" altLang="en-US" sz="2400" b="1" i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</a:t>
            </a:r>
            <a:r>
              <a:rPr lang="en-US" altLang="zh-CN" sz="2400" b="1" baseline="-25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0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（阻值为20Ω）、电压表（量程为0～3V）以及开关等与输电线组成了一个检测电路（如图所示，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电压表未画出）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：闭合开关后，电压表示数为2V；解答如下问题：</a:t>
            </a:r>
          </a:p>
          <a:p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（1）根据题意判定电压表的连接位置，将它接入检测电路；</a:t>
            </a:r>
          </a:p>
          <a:p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（2）计算出短路位置离甲地的</a:t>
            </a:r>
          </a:p>
          <a:p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距离。</a:t>
            </a:r>
          </a:p>
        </p:txBody>
      </p:sp>
      <p:pic>
        <p:nvPicPr>
          <p:cNvPr id="4" name="图片 3" descr="c8248a5a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9785" y="3943350"/>
            <a:ext cx="4375150" cy="1141730"/>
          </a:xfrm>
          <a:prstGeom prst="rect">
            <a:avLst/>
          </a:prstGeom>
        </p:spPr>
      </p:pic>
      <p:pic>
        <p:nvPicPr>
          <p:cNvPr id="5" name="图片 4" descr="369697bc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2775" y="3943985"/>
            <a:ext cx="3166110" cy="1141095"/>
          </a:xfrm>
          <a:prstGeom prst="rect">
            <a:avLst/>
          </a:prstGeom>
        </p:spPr>
      </p:pic>
      <p:grpSp>
        <p:nvGrpSpPr>
          <p:cNvPr id="53250" name="组合 1"/>
          <p:cNvGrpSpPr>
            <a:grpSpLocks noChangeAspect="1"/>
          </p:cNvGrpSpPr>
          <p:nvPr/>
        </p:nvGrpSpPr>
        <p:grpSpPr bwMode="auto">
          <a:xfrm>
            <a:off x="3262313" y="518690"/>
            <a:ext cx="2411016" cy="450056"/>
            <a:chOff x="3564387" y="597378"/>
            <a:chExt cx="2247990" cy="419195"/>
          </a:xfrm>
        </p:grpSpPr>
        <p:sp>
          <p:nvSpPr>
            <p:cNvPr id="53264" name="缺角矩形 21"/>
            <p:cNvSpPr>
              <a:spLocks noChangeArrowheads="1"/>
            </p:cNvSpPr>
            <p:nvPr/>
          </p:nvSpPr>
          <p:spPr bwMode="auto">
            <a:xfrm rot="3000000">
              <a:off x="4021491" y="597567"/>
              <a:ext cx="419195" cy="418816"/>
            </a:xfrm>
            <a:prstGeom prst="plaque">
              <a:avLst>
                <a:gd name="adj" fmla="val 16667"/>
              </a:avLst>
            </a:prstGeom>
            <a:solidFill>
              <a:srgbClr val="008BBB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5" name="缺角矩形 22"/>
            <p:cNvSpPr>
              <a:spLocks noChangeArrowheads="1"/>
            </p:cNvSpPr>
            <p:nvPr/>
          </p:nvSpPr>
          <p:spPr bwMode="auto">
            <a:xfrm rot="3000000">
              <a:off x="4478785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FD9F0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6" name="缺角矩形 23"/>
            <p:cNvSpPr>
              <a:spLocks noChangeArrowheads="1"/>
            </p:cNvSpPr>
            <p:nvPr/>
          </p:nvSpPr>
          <p:spPr bwMode="auto">
            <a:xfrm rot="3000000">
              <a:off x="4936079" y="597567"/>
              <a:ext cx="419195" cy="418816"/>
            </a:xfrm>
            <a:prstGeom prst="plaque">
              <a:avLst>
                <a:gd name="adj" fmla="val 16667"/>
              </a:avLst>
            </a:prstGeom>
            <a:solidFill>
              <a:srgbClr val="00B05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7" name="缺角矩形 24"/>
            <p:cNvSpPr>
              <a:spLocks noChangeArrowheads="1"/>
            </p:cNvSpPr>
            <p:nvPr/>
          </p:nvSpPr>
          <p:spPr bwMode="auto">
            <a:xfrm rot="3000000">
              <a:off x="3564197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E72424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8" name="缺角矩形 25"/>
            <p:cNvSpPr>
              <a:spLocks noChangeArrowheads="1"/>
            </p:cNvSpPr>
            <p:nvPr/>
          </p:nvSpPr>
          <p:spPr bwMode="auto">
            <a:xfrm rot="3000000">
              <a:off x="5393372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A96A0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53251" name="TextBox 15"/>
          <p:cNvSpPr txBox="1">
            <a:spLocks noChangeArrowheads="1"/>
          </p:cNvSpPr>
          <p:nvPr/>
        </p:nvSpPr>
        <p:spPr bwMode="auto">
          <a:xfrm>
            <a:off x="3227785" y="475827"/>
            <a:ext cx="2478881" cy="4743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7" tIns="45718" rIns="91437" bIns="45718">
            <a:spAutoFit/>
          </a:bodyPr>
          <a:lstStyle/>
          <a:p>
            <a:pPr algn="dist" defTabSz="1219200" eaLnBrk="0" hangingPunct="0">
              <a:buFont typeface="Arial" panose="020B0604020202020204" pitchFamily="34" charset="0"/>
              <a:buNone/>
            </a:pPr>
            <a:r>
              <a:rPr lang="zh-CN" altLang="en-US" sz="2500" b="1">
                <a:solidFill>
                  <a:sysClr val="window" lastClr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能力提升题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文本框 104"/>
          <p:cNvSpPr txBox="1"/>
          <p:nvPr/>
        </p:nvSpPr>
        <p:spPr>
          <a:xfrm>
            <a:off x="518160" y="569595"/>
            <a:ext cx="8332470" cy="1156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100" b="1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（2）</a:t>
            </a:r>
            <a:r>
              <a:rPr lang="en-US" altLang="zh-CN" sz="2100" b="1" kern="1200">
                <a:solidFill>
                  <a:srgbClr val="2727FF"/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解：</a:t>
            </a:r>
            <a:r>
              <a:rPr lang="en-US" altLang="zh-CN" sz="2100" b="1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由题知，闭合开关后，电压表示数为</a:t>
            </a:r>
            <a:r>
              <a:rPr lang="en-US" altLang="zh-CN" sz="2100" b="1" kern="1200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2V</a:t>
            </a:r>
            <a:r>
              <a:rPr lang="en-US" altLang="zh-CN" sz="2100" b="1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，即</a:t>
            </a:r>
            <a:r>
              <a:rPr lang="en-US" altLang="zh-CN" sz="2100" b="1" i="1" kern="1200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U</a:t>
            </a:r>
            <a:r>
              <a:rPr lang="en-US" altLang="zh-CN" sz="2100" b="1" kern="1200" baseline="-2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线</a:t>
            </a:r>
            <a:r>
              <a:rPr lang="en-US" altLang="zh-CN" sz="2100" b="1" kern="1200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=2V</a:t>
            </a:r>
            <a:r>
              <a:rPr lang="en-US" altLang="zh-CN" sz="2100" b="1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，由串联电路的电压特点可得，电阻</a:t>
            </a:r>
            <a:r>
              <a:rPr lang="en-US" altLang="zh-CN" sz="2100" b="1" i="1" kern="1200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R</a:t>
            </a:r>
            <a:r>
              <a:rPr lang="en-US" altLang="zh-CN" sz="2100" b="1" kern="1200" baseline="-22000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0</a:t>
            </a:r>
            <a:r>
              <a:rPr lang="en-US" altLang="zh-CN" sz="2100" b="1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两端的电压：</a:t>
            </a:r>
            <a:r>
              <a:rPr lang="en-US" altLang="zh-CN" sz="2100" b="1" i="1" kern="1200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U</a:t>
            </a:r>
            <a:r>
              <a:rPr lang="en-US" altLang="zh-CN" sz="2100" b="1" kern="1200" baseline="-22000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0</a:t>
            </a:r>
            <a:r>
              <a:rPr lang="en-US" altLang="zh-CN" sz="2100" b="1" kern="1200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=</a:t>
            </a:r>
            <a:r>
              <a:rPr lang="en-US" altLang="zh-CN" sz="2100" b="1" i="1" kern="1200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U</a:t>
            </a:r>
            <a:r>
              <a:rPr lang="en-US" altLang="zh-CN" sz="2100" b="1" kern="1200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-</a:t>
            </a:r>
            <a:r>
              <a:rPr lang="en-US" altLang="zh-CN" sz="2100" b="1" i="1" kern="1200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U</a:t>
            </a:r>
            <a:r>
              <a:rPr lang="en-US" altLang="zh-CN" sz="2100" b="1" kern="1200" baseline="-2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线</a:t>
            </a:r>
            <a:r>
              <a:rPr lang="en-US" altLang="zh-CN" sz="2100" b="1" kern="1200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=6V-2V=4V</a:t>
            </a:r>
            <a:r>
              <a:rPr lang="en-US" altLang="zh-CN" sz="2100" b="1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，因串联电路的电流处处相等，则电路中的电流：</a:t>
            </a:r>
          </a:p>
        </p:txBody>
      </p:sp>
      <p:pic>
        <p:nvPicPr>
          <p:cNvPr id="10" name="图片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2850" y="1630680"/>
            <a:ext cx="2148205" cy="612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" name="文本框 105"/>
          <p:cNvSpPr txBox="1"/>
          <p:nvPr/>
        </p:nvSpPr>
        <p:spPr>
          <a:xfrm>
            <a:off x="659130" y="2149475"/>
            <a:ext cx="628904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/>
            <a:r>
              <a:rPr lang="en-US" altLang="zh-CN" sz="2100" b="1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由          可得，甲地到短路位置两输电线的总电阻：</a:t>
            </a:r>
            <a:endParaRPr lang="en-US" altLang="zh-CN" sz="900" kern="1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marL="0" indent="0" algn="l" eaLnBrk="1"/>
            <a:r>
              <a:rPr lang="en-US" altLang="zh-CN" sz="900" kern="1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 </a:t>
            </a:r>
          </a:p>
        </p:txBody>
      </p:sp>
      <p:pic>
        <p:nvPicPr>
          <p:cNvPr id="11" name="图片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5370" y="2087245"/>
            <a:ext cx="609600" cy="543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39620" y="2526030"/>
            <a:ext cx="2400935" cy="6146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" name="文本框 107"/>
          <p:cNvSpPr txBox="1"/>
          <p:nvPr/>
        </p:nvSpPr>
        <p:spPr>
          <a:xfrm>
            <a:off x="708660" y="3140075"/>
            <a:ext cx="6764655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/>
            <a:r>
              <a:rPr lang="en-US" altLang="zh-CN" sz="2100" b="1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根据题意可得，甲地到短路位置两输电线的总长度：</a:t>
            </a:r>
          </a:p>
        </p:txBody>
      </p:sp>
      <p:pic>
        <p:nvPicPr>
          <p:cNvPr id="13" name="图片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44775" y="3462655"/>
            <a:ext cx="1985645" cy="568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9" name="文本框 108"/>
          <p:cNvSpPr txBox="1"/>
          <p:nvPr/>
        </p:nvSpPr>
        <p:spPr>
          <a:xfrm>
            <a:off x="708660" y="4032250"/>
            <a:ext cx="7366635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/>
            <a:r>
              <a:rPr lang="en-US" altLang="zh-CN" sz="2100" b="1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因两条输电线是并排架设的，所以短路位置离甲地的距离：</a:t>
            </a:r>
          </a:p>
        </p:txBody>
      </p: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644775" y="4446270"/>
          <a:ext cx="2757170" cy="689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r:id="rId7" imgW="2438280" imgH="609480" progId="">
                  <p:embed/>
                </p:oleObj>
              </mc:Choice>
              <mc:Fallback>
                <p:oleObj r:id="rId7" imgW="2438280" imgH="60948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4446270"/>
                        <a:ext cx="2757170" cy="6896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8" grpId="0"/>
      <p:bldP spid="10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3" name="17梳理4.eps" descr="id:2147513201;FounderCE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7285" y="616717"/>
            <a:ext cx="6044089" cy="438340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>
            <p:custDataLst>
              <p:tags r:id="rId1"/>
            </p:custDataLst>
          </p:nvPr>
        </p:nvSpPr>
        <p:spPr bwMode="auto">
          <a:xfrm rot="16200000">
            <a:off x="395753" y="995212"/>
            <a:ext cx="3283208" cy="3057488"/>
          </a:xfrm>
          <a:prstGeom prst="triangle">
            <a:avLst/>
          </a:prstGeom>
          <a:solidFill>
            <a:srgbClr val="4276AA">
              <a:lumMod val="20000"/>
              <a:lumOff val="80000"/>
            </a:srgb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 bwMode="auto">
          <a:xfrm>
            <a:off x="508490" y="1651854"/>
            <a:ext cx="1744204" cy="1744205"/>
          </a:xfrm>
          <a:prstGeom prst="ellipse">
            <a:avLst/>
          </a:prstGeom>
          <a:solidFill>
            <a:srgbClr val="4276AA"/>
          </a:solidFill>
          <a:ln w="9525">
            <a:noFill/>
            <a:round/>
          </a:ln>
        </p:spPr>
        <p:txBody>
          <a:bodyPr vert="horz" wrap="square" lIns="67500" tIns="67500" rIns="67500" bIns="67500" anchor="ctr" anchorCtr="1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24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作业</a:t>
            </a:r>
          </a:p>
          <a:p>
            <a:pPr algn="ctr">
              <a:lnSpc>
                <a:spcPct val="120000"/>
              </a:lnSpc>
            </a:pPr>
            <a:r>
              <a:rPr lang="zh-CN" altLang="zh-CN" sz="24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557961" y="1798935"/>
            <a:ext cx="101088" cy="531880"/>
          </a:xfrm>
          <a:prstGeom prst="roundRect">
            <a:avLst/>
          </a:prstGeom>
          <a:solidFill>
            <a:srgbClr val="178AA1"/>
          </a:solidFill>
          <a:ln>
            <a:noFill/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>
            <p:custDataLst>
              <p:tags r:id="rId4"/>
            </p:custDataLst>
          </p:nvPr>
        </p:nvSpPr>
        <p:spPr>
          <a:xfrm>
            <a:off x="3557961" y="2732921"/>
            <a:ext cx="101088" cy="531880"/>
          </a:xfrm>
          <a:prstGeom prst="roundRect">
            <a:avLst/>
          </a:prstGeom>
          <a:solidFill>
            <a:srgbClr val="40A693"/>
          </a:solidFill>
          <a:ln>
            <a:noFill/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 bwMode="auto">
          <a:xfrm>
            <a:off x="3816033" y="1651899"/>
            <a:ext cx="1544955" cy="311944"/>
          </a:xfrm>
          <a:prstGeom prst="rect">
            <a:avLst/>
          </a:prstGeom>
          <a:noFill/>
        </p:spPr>
        <p:txBody>
          <a:bodyPr wrap="square" lIns="67500" tIns="67500" rIns="67500" bIns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100" b="1" spc="300" dirty="0">
                <a:solidFill>
                  <a:srgbClr val="178AA1">
                    <a:lumMod val="100000"/>
                  </a:srgb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教材作业</a:t>
            </a:r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 bwMode="auto">
          <a:xfrm>
            <a:off x="3816033" y="1989084"/>
            <a:ext cx="5541169" cy="376714"/>
          </a:xfrm>
          <a:prstGeom prst="rect">
            <a:avLst/>
          </a:prstGeom>
          <a:noFill/>
        </p:spPr>
        <p:txBody>
          <a:bodyPr wrap="square" lIns="67500" tIns="0" rIns="67500" bIns="35100" anchor="ctr" anchorCtr="0">
            <a:no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2100" b="1" spc="15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完成课后</a:t>
            </a:r>
            <a:r>
              <a:rPr lang="en-US" altLang="zh-CN" sz="2100" b="1" spc="15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“</a:t>
            </a:r>
            <a:r>
              <a:rPr lang="zh-CN" altLang="en-US" sz="2100" b="1" spc="15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动手动脑学物理</a:t>
            </a:r>
            <a:r>
              <a:rPr lang="en-US" altLang="zh-CN" sz="2100" b="1" spc="15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”</a:t>
            </a:r>
            <a:r>
              <a:rPr lang="zh-CN" altLang="en-US" sz="2100" b="1" spc="15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练习</a:t>
            </a: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 bwMode="auto">
          <a:xfrm>
            <a:off x="3816033" y="2585826"/>
            <a:ext cx="1545431" cy="311944"/>
          </a:xfrm>
          <a:prstGeom prst="rect">
            <a:avLst/>
          </a:prstGeom>
          <a:noFill/>
        </p:spPr>
        <p:txBody>
          <a:bodyPr wrap="square" lIns="67500" tIns="67500" rIns="67500" bIns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100" b="1" spc="300" dirty="0">
                <a:solidFill>
                  <a:srgbClr val="40A693">
                    <a:lumMod val="100000"/>
                  </a:srgb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自主安排</a:t>
            </a:r>
          </a:p>
        </p:txBody>
      </p:sp>
      <p:sp>
        <p:nvSpPr>
          <p:cNvPr id="18" name="文本框 17"/>
          <p:cNvSpPr txBox="1"/>
          <p:nvPr>
            <p:custDataLst>
              <p:tags r:id="rId8"/>
            </p:custDataLst>
          </p:nvPr>
        </p:nvSpPr>
        <p:spPr bwMode="auto">
          <a:xfrm>
            <a:off x="3816033" y="2888244"/>
            <a:ext cx="3659505" cy="376714"/>
          </a:xfrm>
          <a:prstGeom prst="rect">
            <a:avLst/>
          </a:prstGeom>
          <a:noFill/>
        </p:spPr>
        <p:txBody>
          <a:bodyPr wrap="square" lIns="67500" tIns="0" rIns="67500" bIns="35100" anchor="ctr" anchorCtr="0">
            <a:no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2100" b="1" spc="15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配套练习册练习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文本框 3"/>
          <p:cNvSpPr txBox="1"/>
          <p:nvPr/>
        </p:nvSpPr>
        <p:spPr>
          <a:xfrm>
            <a:off x="774065" y="1419675"/>
            <a:ext cx="7589520" cy="11068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defTabSz="685800"/>
            <a:r>
              <a:rPr lang="zh-CN" altLang="en-US" sz="6600" b="1" dirty="0">
                <a:solidFill>
                  <a:srgbClr val="FF6600"/>
                </a:solidFill>
                <a:latin typeface="Segoe Print" panose="02000600000000000000" charset="0"/>
                <a:ea typeface="Segoe Print" panose="02000600000000000000" charset="0"/>
              </a:rPr>
              <a:t>七彩课堂  伴你成长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/>
          <p:nvPr/>
        </p:nvGrpSpPr>
        <p:grpSpPr>
          <a:xfrm>
            <a:off x="3114080" y="1073604"/>
            <a:ext cx="2915840" cy="1916906"/>
            <a:chOff x="0" y="0"/>
            <a:chExt cx="2449" cy="1610"/>
          </a:xfrm>
        </p:grpSpPr>
        <p:sp>
          <p:nvSpPr>
            <p:cNvPr id="6147" name="Rectangle 3"/>
            <p:cNvSpPr/>
            <p:nvPr/>
          </p:nvSpPr>
          <p:spPr>
            <a:xfrm>
              <a:off x="137" y="726"/>
              <a:ext cx="2267" cy="816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48" name="Rectangle 4"/>
            <p:cNvSpPr/>
            <p:nvPr/>
          </p:nvSpPr>
          <p:spPr>
            <a:xfrm>
              <a:off x="0" y="1429"/>
              <a:ext cx="2449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49" name="Rectangle 5"/>
            <p:cNvSpPr/>
            <p:nvPr/>
          </p:nvSpPr>
          <p:spPr>
            <a:xfrm>
              <a:off x="613" y="385"/>
              <a:ext cx="1361" cy="657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50" name="Rectangle 6"/>
            <p:cNvSpPr/>
            <p:nvPr/>
          </p:nvSpPr>
          <p:spPr>
            <a:xfrm>
              <a:off x="1112" y="322"/>
              <a:ext cx="363" cy="131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51" name="Rectangle 7"/>
            <p:cNvSpPr/>
            <p:nvPr/>
          </p:nvSpPr>
          <p:spPr>
            <a:xfrm>
              <a:off x="1134" y="975"/>
              <a:ext cx="363" cy="131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52" name="Line 8"/>
            <p:cNvSpPr/>
            <p:nvPr/>
          </p:nvSpPr>
          <p:spPr>
            <a:xfrm>
              <a:off x="885" y="385"/>
              <a:ext cx="9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53" name="Line 9"/>
            <p:cNvSpPr/>
            <p:nvPr/>
          </p:nvSpPr>
          <p:spPr>
            <a:xfrm>
              <a:off x="862" y="1043"/>
              <a:ext cx="9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54" name="Line 10"/>
            <p:cNvSpPr/>
            <p:nvPr/>
          </p:nvSpPr>
          <p:spPr>
            <a:xfrm rot="5400000">
              <a:off x="2340" y="979"/>
              <a:ext cx="121" cy="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55" name="Line 11"/>
            <p:cNvSpPr/>
            <p:nvPr/>
          </p:nvSpPr>
          <p:spPr>
            <a:xfrm>
              <a:off x="386" y="726"/>
              <a:ext cx="9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56" name="Text Box 12"/>
            <p:cNvSpPr txBox="1"/>
            <p:nvPr/>
          </p:nvSpPr>
          <p:spPr>
            <a:xfrm>
              <a:off x="749" y="68"/>
              <a:ext cx="317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3500" tIns="8100" rIns="13500" bIns="8100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100" b="1" i="1" dirty="0">
                  <a:latin typeface="Times New Roman" panose="02020603050405020304" charset="0"/>
                  <a:ea typeface="宋体" panose="02010600030101010101" pitchFamily="2" charset="-122"/>
                </a:rPr>
                <a:t>I</a:t>
              </a:r>
              <a:r>
                <a:rPr lang="en-US" altLang="zh-CN" sz="2100" b="1" baseline="-25000" dirty="0">
                  <a:latin typeface="Times New Roman" panose="02020603050405020304" charset="0"/>
                  <a:ea typeface="宋体" panose="02010600030101010101" pitchFamily="2" charset="-122"/>
                </a:rPr>
                <a:t>1</a:t>
              </a:r>
              <a:endParaRPr lang="en-US" altLang="zh-CN" sz="2100" b="1" dirty="0"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sp>
          <p:nvSpPr>
            <p:cNvPr id="6157" name="Text Box 13"/>
            <p:cNvSpPr txBox="1"/>
            <p:nvPr/>
          </p:nvSpPr>
          <p:spPr>
            <a:xfrm>
              <a:off x="295" y="408"/>
              <a:ext cx="181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3500" tIns="8100" rIns="13500" bIns="8100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100" b="1" i="1" dirty="0">
                  <a:latin typeface="Times New Roman" panose="02020603050405020304" charset="0"/>
                  <a:ea typeface="宋体" panose="02010600030101010101" pitchFamily="2" charset="-122"/>
                </a:rPr>
                <a:t>I</a:t>
              </a:r>
            </a:p>
          </p:txBody>
        </p:sp>
        <p:sp>
          <p:nvSpPr>
            <p:cNvPr id="6158" name="Text Box 14"/>
            <p:cNvSpPr txBox="1"/>
            <p:nvPr/>
          </p:nvSpPr>
          <p:spPr>
            <a:xfrm>
              <a:off x="726" y="703"/>
              <a:ext cx="317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3500" tIns="8100" rIns="13500" bIns="8100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100" b="1" i="1" dirty="0">
                  <a:latin typeface="Times New Roman" panose="02020603050405020304" charset="0"/>
                  <a:ea typeface="宋体" panose="02010600030101010101" pitchFamily="2" charset="-122"/>
                </a:rPr>
                <a:t>I</a:t>
              </a:r>
              <a:r>
                <a:rPr lang="en-US" altLang="zh-CN" sz="2100" b="1" baseline="-25000" dirty="0">
                  <a:latin typeface="Times New Roman" panose="02020603050405020304" charset="0"/>
                  <a:ea typeface="宋体" panose="02010600030101010101" pitchFamily="2" charset="-122"/>
                </a:rPr>
                <a:t>2</a:t>
              </a:r>
              <a:endParaRPr lang="en-US" altLang="zh-CN" sz="2100" b="1" dirty="0"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sp>
          <p:nvSpPr>
            <p:cNvPr id="6159" name="Text Box 15"/>
            <p:cNvSpPr txBox="1"/>
            <p:nvPr/>
          </p:nvSpPr>
          <p:spPr>
            <a:xfrm>
              <a:off x="1202" y="658"/>
              <a:ext cx="317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3500" tIns="8100" rIns="13500" bIns="8100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100" b="1" i="1" dirty="0">
                  <a:latin typeface="Times New Roman" panose="02020603050405020304" charset="0"/>
                  <a:ea typeface="宋体" panose="02010600030101010101" pitchFamily="2" charset="-122"/>
                </a:rPr>
                <a:t>R</a:t>
              </a:r>
              <a:r>
                <a:rPr lang="en-US" altLang="zh-CN" sz="2100" b="1" baseline="-25000" dirty="0">
                  <a:latin typeface="Times New Roman" panose="02020603050405020304" charset="0"/>
                  <a:ea typeface="宋体" panose="02010600030101010101" pitchFamily="2" charset="-122"/>
                </a:rPr>
                <a:t>2</a:t>
              </a:r>
              <a:endParaRPr lang="en-US" altLang="zh-CN" sz="2100" b="1" dirty="0"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sp>
          <p:nvSpPr>
            <p:cNvPr id="6160" name="Text Box 16"/>
            <p:cNvSpPr txBox="1"/>
            <p:nvPr/>
          </p:nvSpPr>
          <p:spPr>
            <a:xfrm>
              <a:off x="1134" y="0"/>
              <a:ext cx="317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3500" tIns="8100" rIns="13500" bIns="8100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100" b="1" i="1" dirty="0">
                  <a:latin typeface="Times New Roman" panose="02020603050405020304" charset="0"/>
                  <a:ea typeface="宋体" panose="02010600030101010101" pitchFamily="2" charset="-122"/>
                </a:rPr>
                <a:t>R</a:t>
              </a:r>
              <a:r>
                <a:rPr lang="en-US" altLang="zh-CN" sz="2100" b="1" baseline="-25000" dirty="0">
                  <a:latin typeface="Times New Roman" panose="02020603050405020304" charset="0"/>
                  <a:ea typeface="宋体" panose="02010600030101010101" pitchFamily="2" charset="-122"/>
                </a:rPr>
                <a:t>1</a:t>
              </a:r>
              <a:endParaRPr lang="en-US" altLang="zh-CN" sz="2100" b="1" dirty="0"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sp>
          <p:nvSpPr>
            <p:cNvPr id="6161" name="Oval 125"/>
            <p:cNvSpPr/>
            <p:nvPr/>
          </p:nvSpPr>
          <p:spPr>
            <a:xfrm rot="5400000" flipV="1">
              <a:off x="1932" y="696"/>
              <a:ext cx="57" cy="57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vert="eaVert" wrap="none" anchor="ctr"/>
            <a:lstStyle/>
            <a:p>
              <a:pPr>
                <a:buFont typeface="Arial" panose="020B0604020202020204" pitchFamily="34" charset="0"/>
                <a:buNone/>
              </a:pPr>
              <a:endParaRPr sz="1350" dirty="0"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sp>
          <p:nvSpPr>
            <p:cNvPr id="6162" name="Oval 125"/>
            <p:cNvSpPr/>
            <p:nvPr/>
          </p:nvSpPr>
          <p:spPr>
            <a:xfrm rot="5400000" flipV="1">
              <a:off x="583" y="696"/>
              <a:ext cx="57" cy="57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vert="eaVert" wrap="none" anchor="ctr"/>
            <a:lstStyle/>
            <a:p>
              <a:pPr>
                <a:buFont typeface="Arial" panose="020B0604020202020204" pitchFamily="34" charset="0"/>
                <a:buNone/>
              </a:pPr>
              <a:endParaRPr sz="1350" dirty="0"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sp>
          <p:nvSpPr>
            <p:cNvPr id="6163" name="Line 19"/>
            <p:cNvSpPr/>
            <p:nvPr/>
          </p:nvSpPr>
          <p:spPr>
            <a:xfrm>
              <a:off x="182" y="1361"/>
              <a:ext cx="2177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triangle" w="med" len="lg"/>
              <a:tailEnd type="triangle" w="med" len="lg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64" name="Text Box 20"/>
            <p:cNvSpPr txBox="1"/>
            <p:nvPr/>
          </p:nvSpPr>
          <p:spPr>
            <a:xfrm>
              <a:off x="1157" y="1247"/>
              <a:ext cx="408" cy="28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lIns="13500" tIns="8100" rIns="13500" bIns="8100">
              <a:spAutoFit/>
            </a:bodyPr>
            <a:lstStyle/>
            <a:p>
              <a:pPr algn="ctr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100" b="1" i="1" dirty="0">
                  <a:latin typeface="Times New Roman" panose="02020603050405020304" charset="0"/>
                  <a:ea typeface="宋体" panose="02010600030101010101" pitchFamily="2" charset="-122"/>
                </a:rPr>
                <a:t>U</a:t>
              </a:r>
            </a:p>
          </p:txBody>
        </p:sp>
      </p:grp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688658" y="2816516"/>
            <a:ext cx="8074343" cy="22453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）并联电路干路中的电流等于各支路中的电流之和；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endParaRPr kumimoji="0" lang="en-US" altLang="zh-CN" sz="2800" b="1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）并联电路中各支路两端电压相等。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U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U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U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endParaRPr kumimoji="0" lang="en-US" altLang="en-US" sz="2800" b="1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66" name="Rectangle 22"/>
          <p:cNvSpPr/>
          <p:nvPr/>
        </p:nvSpPr>
        <p:spPr>
          <a:xfrm>
            <a:off x="521335" y="619020"/>
            <a:ext cx="5562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．并联电路中的电流、电压规律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/>
          <p:cNvSpPr txBox="1"/>
          <p:nvPr/>
        </p:nvSpPr>
        <p:spPr bwMode="auto">
          <a:xfrm>
            <a:off x="772795" y="2663190"/>
            <a:ext cx="7127240" cy="1720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algn="l" rtl="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1. </a:t>
            </a:r>
            <a:r>
              <a:rPr lang="zh-CN" altLang="en-US" sz="28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会用欧姆定律，结合串、并联电路中电流、电压、电阻的特点，解决一些综合性的问题。</a:t>
            </a:r>
          </a:p>
        </p:txBody>
      </p:sp>
      <p:sp>
        <p:nvSpPr>
          <p:cNvPr id="27" name="内容占位符 2"/>
          <p:cNvSpPr txBox="1"/>
          <p:nvPr/>
        </p:nvSpPr>
        <p:spPr bwMode="auto">
          <a:xfrm>
            <a:off x="1041400" y="925195"/>
            <a:ext cx="7433310" cy="1610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algn="l" rtl="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</a:t>
            </a:r>
            <a:r>
              <a:rPr lang="zh-CN" altLang="en-US" sz="28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通过计算，学会解答电学计算题的一般方法，培养逻辑思维能力、解答电学题的良好习惯。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43230" y="645160"/>
            <a:ext cx="8214995" cy="3888105"/>
            <a:chOff x="987" y="819"/>
            <a:chExt cx="12937" cy="6123"/>
          </a:xfrm>
        </p:grpSpPr>
        <p:cxnSp>
          <p:nvCxnSpPr>
            <p:cNvPr id="12" name="直接连接符 11"/>
            <p:cNvCxnSpPr/>
            <p:nvPr/>
          </p:nvCxnSpPr>
          <p:spPr>
            <a:xfrm flipV="1">
              <a:off x="987" y="6916"/>
              <a:ext cx="12104" cy="26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3027" y="4042"/>
              <a:ext cx="0" cy="2874"/>
            </a:xfrm>
            <a:prstGeom prst="line">
              <a:avLst/>
            </a:prstGeom>
            <a:ln w="57150">
              <a:solidFill>
                <a:srgbClr val="0B5F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12993" y="4057"/>
              <a:ext cx="912" cy="7"/>
            </a:xfrm>
            <a:prstGeom prst="line">
              <a:avLst/>
            </a:prstGeom>
            <a:ln w="57150">
              <a:solidFill>
                <a:srgbClr val="0B5F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H="1" flipV="1">
              <a:off x="13924" y="819"/>
              <a:ext cx="0" cy="3291"/>
            </a:xfrm>
            <a:prstGeom prst="straightConnector1">
              <a:avLst/>
            </a:prstGeom>
            <a:ln w="57150">
              <a:solidFill>
                <a:srgbClr val="0B5FD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6836569" y="1929421"/>
          <a:ext cx="1444466" cy="1415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r:id="rId3" imgW="1924319" imgH="1886213" progId="PBrush">
                  <p:embed/>
                </p:oleObj>
              </mc:Choice>
              <mc:Fallback>
                <p:oleObj r:id="rId3" imgW="1924319" imgH="1886213" progId="PBrush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6569" y="1929421"/>
                        <a:ext cx="1444466" cy="14154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6206331" y="1241716"/>
          <a:ext cx="836771" cy="1343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r:id="rId5" imgW="1114581" imgH="1790476" progId="PBrush">
                  <p:embed/>
                </p:oleObj>
              </mc:Choice>
              <mc:Fallback>
                <p:oleObj r:id="rId5" imgW="1114581" imgH="1790476" progId="PBrush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6331" y="1241716"/>
                        <a:ext cx="836771" cy="13439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63366" y="1978951"/>
          <a:ext cx="1322546" cy="1365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r:id="rId7" imgW="1762371" imgH="1819529" progId="PBrush">
                  <p:embed/>
                </p:oleObj>
              </mc:Choice>
              <mc:Fallback>
                <p:oleObj r:id="rId7" imgW="1762371" imgH="1819529" progId="PBrush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6" y="1978951"/>
                        <a:ext cx="1322546" cy="13658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011103" y="2152306"/>
          <a:ext cx="1322546" cy="1365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r:id="rId9" imgW="1762371" imgH="1819529" progId="PBrush">
                  <p:embed/>
                </p:oleObj>
              </mc:Choice>
              <mc:Fallback>
                <p:oleObj r:id="rId9" imgW="1762371" imgH="1819529" progId="PBrush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103" y="2152306"/>
                        <a:ext cx="1322546" cy="13658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004060" y="2152306"/>
          <a:ext cx="1444466" cy="1415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r:id="rId10" imgW="1924319" imgH="1886213" progId="PBrush">
                  <p:embed/>
                </p:oleObj>
              </mc:Choice>
              <mc:Fallback>
                <p:oleObj r:id="rId10" imgW="1924319" imgH="1886213" progId="PBrush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4060" y="2152306"/>
                        <a:ext cx="1444466" cy="14154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1585913" y="1242351"/>
          <a:ext cx="836771" cy="1343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r:id="rId11" imgW="1114581" imgH="1790476" progId="PBrush">
                  <p:embed/>
                </p:oleObj>
              </mc:Choice>
              <mc:Fallback>
                <p:oleObj r:id="rId11" imgW="1114581" imgH="1790476" progId="PBrush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913" y="1242351"/>
                        <a:ext cx="836771" cy="13439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2422684" y="3624395"/>
          <a:ext cx="1408271" cy="71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r:id="rId12" imgW="1876190" imgH="952633" progId="PBrush">
                  <p:embed/>
                </p:oleObj>
              </mc:Choice>
              <mc:Fallback>
                <p:oleObj r:id="rId12" imgW="1876190" imgH="952633" progId="PBrush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684" y="3624395"/>
                        <a:ext cx="1408271" cy="714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673894" y="3624395"/>
          <a:ext cx="1408271" cy="71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r:id="rId14" imgW="1876190" imgH="952633" progId="PBrush">
                  <p:embed/>
                </p:oleObj>
              </mc:Choice>
              <mc:Fallback>
                <p:oleObj r:id="rId14" imgW="1876190" imgH="952633" progId="PBrush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4" y="3624395"/>
                        <a:ext cx="1408271" cy="714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3421856" y="1870366"/>
          <a:ext cx="1353979" cy="857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r:id="rId15" imgW="2066667" imgH="1142857" progId="PBrush">
                  <p:embed/>
                </p:oleObj>
              </mc:Choice>
              <mc:Fallback>
                <p:oleObj r:id="rId15" imgW="2066667" imgH="1142857" progId="PBrush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711"/>
                      <a:stretch>
                        <a:fillRect/>
                      </a:stretch>
                    </p:blipFill>
                    <p:spPr bwMode="auto">
                      <a:xfrm>
                        <a:off x="3421856" y="1870366"/>
                        <a:ext cx="1353979" cy="8577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任意多边形 27"/>
          <p:cNvSpPr/>
          <p:nvPr/>
        </p:nvSpPr>
        <p:spPr>
          <a:xfrm>
            <a:off x="3614261" y="2376144"/>
            <a:ext cx="303371" cy="1558290"/>
          </a:xfrm>
          <a:custGeom>
            <a:avLst/>
            <a:gdLst>
              <a:gd name="connisteX0" fmla="*/ 36195 w 404424"/>
              <a:gd name="connsiteY0" fmla="*/ 0 h 2077720"/>
              <a:gd name="connisteX1" fmla="*/ 195580 w 404424"/>
              <a:gd name="connsiteY1" fmla="*/ 228600 h 2077720"/>
              <a:gd name="connisteX2" fmla="*/ 252730 w 404424"/>
              <a:gd name="connsiteY2" fmla="*/ 320040 h 2077720"/>
              <a:gd name="connisteX3" fmla="*/ 309880 w 404424"/>
              <a:gd name="connsiteY3" fmla="*/ 433705 h 2077720"/>
              <a:gd name="connisteX4" fmla="*/ 378460 w 404424"/>
              <a:gd name="connsiteY4" fmla="*/ 582295 h 2077720"/>
              <a:gd name="connisteX5" fmla="*/ 389890 w 404424"/>
              <a:gd name="connsiteY5" fmla="*/ 662305 h 2077720"/>
              <a:gd name="connisteX6" fmla="*/ 401320 w 404424"/>
              <a:gd name="connsiteY6" fmla="*/ 810895 h 2077720"/>
              <a:gd name="connisteX7" fmla="*/ 401320 w 404424"/>
              <a:gd name="connsiteY7" fmla="*/ 879475 h 2077720"/>
              <a:gd name="connisteX8" fmla="*/ 401320 w 404424"/>
              <a:gd name="connsiteY8" fmla="*/ 970280 h 2077720"/>
              <a:gd name="connisteX9" fmla="*/ 367030 w 404424"/>
              <a:gd name="connsiteY9" fmla="*/ 1050290 h 2077720"/>
              <a:gd name="connisteX10" fmla="*/ 332740 w 404424"/>
              <a:gd name="connsiteY10" fmla="*/ 1130300 h 2077720"/>
              <a:gd name="connisteX11" fmla="*/ 287020 w 404424"/>
              <a:gd name="connsiteY11" fmla="*/ 1221740 h 2077720"/>
              <a:gd name="connisteX12" fmla="*/ 252730 w 404424"/>
              <a:gd name="connsiteY12" fmla="*/ 1301750 h 2077720"/>
              <a:gd name="connisteX13" fmla="*/ 195580 w 404424"/>
              <a:gd name="connsiteY13" fmla="*/ 1381760 h 2077720"/>
              <a:gd name="connisteX14" fmla="*/ 149860 w 404424"/>
              <a:gd name="connsiteY14" fmla="*/ 1461135 h 2077720"/>
              <a:gd name="connisteX15" fmla="*/ 115570 w 404424"/>
              <a:gd name="connsiteY15" fmla="*/ 1529715 h 2077720"/>
              <a:gd name="connisteX16" fmla="*/ 81280 w 404424"/>
              <a:gd name="connsiteY16" fmla="*/ 1598295 h 2077720"/>
              <a:gd name="connisteX17" fmla="*/ 59055 w 404424"/>
              <a:gd name="connsiteY17" fmla="*/ 1666875 h 2077720"/>
              <a:gd name="connisteX18" fmla="*/ 36195 w 404424"/>
              <a:gd name="connsiteY18" fmla="*/ 1735455 h 2077720"/>
              <a:gd name="connisteX19" fmla="*/ 13335 w 404424"/>
              <a:gd name="connsiteY19" fmla="*/ 1804035 h 2077720"/>
              <a:gd name="connisteX20" fmla="*/ 1905 w 404424"/>
              <a:gd name="connsiteY20" fmla="*/ 1872615 h 2077720"/>
              <a:gd name="connisteX21" fmla="*/ 1905 w 404424"/>
              <a:gd name="connsiteY21" fmla="*/ 1940560 h 2077720"/>
              <a:gd name="connisteX22" fmla="*/ 13335 w 404424"/>
              <a:gd name="connsiteY22" fmla="*/ 2009140 h 2077720"/>
              <a:gd name="connisteX23" fmla="*/ 24765 w 404424"/>
              <a:gd name="connsiteY23" fmla="*/ 2077720 h 20777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</a:cxnLst>
            <a:rect l="l" t="t" r="r" b="b"/>
            <a:pathLst>
              <a:path w="404424" h="2077720">
                <a:moveTo>
                  <a:pt x="36195" y="0"/>
                </a:moveTo>
                <a:cubicBezTo>
                  <a:pt x="66675" y="43815"/>
                  <a:pt x="152400" y="164465"/>
                  <a:pt x="195580" y="228600"/>
                </a:cubicBezTo>
                <a:cubicBezTo>
                  <a:pt x="238760" y="292735"/>
                  <a:pt x="229870" y="278765"/>
                  <a:pt x="252730" y="320040"/>
                </a:cubicBezTo>
                <a:cubicBezTo>
                  <a:pt x="275590" y="361315"/>
                  <a:pt x="284480" y="381000"/>
                  <a:pt x="309880" y="433705"/>
                </a:cubicBezTo>
                <a:cubicBezTo>
                  <a:pt x="335280" y="486410"/>
                  <a:pt x="362585" y="536575"/>
                  <a:pt x="378460" y="582295"/>
                </a:cubicBezTo>
                <a:cubicBezTo>
                  <a:pt x="394335" y="628015"/>
                  <a:pt x="385445" y="616585"/>
                  <a:pt x="389890" y="662305"/>
                </a:cubicBezTo>
                <a:cubicBezTo>
                  <a:pt x="394335" y="708025"/>
                  <a:pt x="398780" y="767715"/>
                  <a:pt x="401320" y="810895"/>
                </a:cubicBezTo>
                <a:cubicBezTo>
                  <a:pt x="403860" y="854075"/>
                  <a:pt x="401320" y="847725"/>
                  <a:pt x="401320" y="879475"/>
                </a:cubicBezTo>
                <a:cubicBezTo>
                  <a:pt x="401320" y="911225"/>
                  <a:pt x="408305" y="935990"/>
                  <a:pt x="401320" y="970280"/>
                </a:cubicBezTo>
                <a:cubicBezTo>
                  <a:pt x="394335" y="1004570"/>
                  <a:pt x="381000" y="1018540"/>
                  <a:pt x="367030" y="1050290"/>
                </a:cubicBezTo>
                <a:cubicBezTo>
                  <a:pt x="353060" y="1082040"/>
                  <a:pt x="348615" y="1096010"/>
                  <a:pt x="332740" y="1130300"/>
                </a:cubicBezTo>
                <a:cubicBezTo>
                  <a:pt x="316865" y="1164590"/>
                  <a:pt x="302895" y="1187450"/>
                  <a:pt x="287020" y="1221740"/>
                </a:cubicBezTo>
                <a:cubicBezTo>
                  <a:pt x="271145" y="1256030"/>
                  <a:pt x="271145" y="1270000"/>
                  <a:pt x="252730" y="1301750"/>
                </a:cubicBezTo>
                <a:cubicBezTo>
                  <a:pt x="234315" y="1333500"/>
                  <a:pt x="215900" y="1350010"/>
                  <a:pt x="195580" y="1381760"/>
                </a:cubicBezTo>
                <a:cubicBezTo>
                  <a:pt x="175260" y="1413510"/>
                  <a:pt x="165735" y="1431290"/>
                  <a:pt x="149860" y="1461135"/>
                </a:cubicBezTo>
                <a:cubicBezTo>
                  <a:pt x="133985" y="1490980"/>
                  <a:pt x="129540" y="1502410"/>
                  <a:pt x="115570" y="1529715"/>
                </a:cubicBezTo>
                <a:cubicBezTo>
                  <a:pt x="101600" y="1557020"/>
                  <a:pt x="92710" y="1570990"/>
                  <a:pt x="81280" y="1598295"/>
                </a:cubicBezTo>
                <a:cubicBezTo>
                  <a:pt x="69850" y="1625600"/>
                  <a:pt x="67945" y="1639570"/>
                  <a:pt x="59055" y="1666875"/>
                </a:cubicBezTo>
                <a:cubicBezTo>
                  <a:pt x="50165" y="1694180"/>
                  <a:pt x="45085" y="1708150"/>
                  <a:pt x="36195" y="1735455"/>
                </a:cubicBezTo>
                <a:cubicBezTo>
                  <a:pt x="27305" y="1762760"/>
                  <a:pt x="20320" y="1776730"/>
                  <a:pt x="13335" y="1804035"/>
                </a:cubicBezTo>
                <a:cubicBezTo>
                  <a:pt x="6350" y="1831340"/>
                  <a:pt x="4445" y="1845310"/>
                  <a:pt x="1905" y="1872615"/>
                </a:cubicBezTo>
                <a:cubicBezTo>
                  <a:pt x="-635" y="1899920"/>
                  <a:pt x="-635" y="1913255"/>
                  <a:pt x="1905" y="1940560"/>
                </a:cubicBezTo>
                <a:cubicBezTo>
                  <a:pt x="4445" y="1967865"/>
                  <a:pt x="8890" y="1981835"/>
                  <a:pt x="13335" y="2009140"/>
                </a:cubicBezTo>
                <a:cubicBezTo>
                  <a:pt x="17780" y="2036445"/>
                  <a:pt x="22860" y="2065655"/>
                  <a:pt x="24765" y="207772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任意多边形 28"/>
          <p:cNvSpPr/>
          <p:nvPr/>
        </p:nvSpPr>
        <p:spPr>
          <a:xfrm>
            <a:off x="1885950" y="3925861"/>
            <a:ext cx="907733" cy="96679"/>
          </a:xfrm>
          <a:custGeom>
            <a:avLst/>
            <a:gdLst>
              <a:gd name="connisteX0" fmla="*/ 1210310 w 1210310"/>
              <a:gd name="connsiteY0" fmla="*/ 0 h 128834"/>
              <a:gd name="connisteX1" fmla="*/ 1130300 w 1210310"/>
              <a:gd name="connsiteY1" fmla="*/ 34290 h 128834"/>
              <a:gd name="connisteX2" fmla="*/ 1050290 w 1210310"/>
              <a:gd name="connsiteY2" fmla="*/ 80010 h 128834"/>
              <a:gd name="connisteX3" fmla="*/ 970280 w 1210310"/>
              <a:gd name="connsiteY3" fmla="*/ 91440 h 128834"/>
              <a:gd name="connisteX4" fmla="*/ 845185 w 1210310"/>
              <a:gd name="connsiteY4" fmla="*/ 114300 h 128834"/>
              <a:gd name="connisteX5" fmla="*/ 776605 w 1210310"/>
              <a:gd name="connsiteY5" fmla="*/ 125730 h 128834"/>
              <a:gd name="connisteX6" fmla="*/ 708025 w 1210310"/>
              <a:gd name="connsiteY6" fmla="*/ 125730 h 128834"/>
              <a:gd name="connisteX7" fmla="*/ 628015 w 1210310"/>
              <a:gd name="connsiteY7" fmla="*/ 125730 h 128834"/>
              <a:gd name="connisteX8" fmla="*/ 525145 w 1210310"/>
              <a:gd name="connsiteY8" fmla="*/ 125730 h 128834"/>
              <a:gd name="connisteX9" fmla="*/ 433705 w 1210310"/>
              <a:gd name="connsiteY9" fmla="*/ 125730 h 128834"/>
              <a:gd name="connisteX10" fmla="*/ 353695 w 1210310"/>
              <a:gd name="connsiteY10" fmla="*/ 125730 h 128834"/>
              <a:gd name="connisteX11" fmla="*/ 285750 w 1210310"/>
              <a:gd name="connsiteY11" fmla="*/ 125730 h 128834"/>
              <a:gd name="connisteX12" fmla="*/ 205740 w 1210310"/>
              <a:gd name="connsiteY12" fmla="*/ 91440 h 128834"/>
              <a:gd name="connisteX13" fmla="*/ 137160 w 1210310"/>
              <a:gd name="connsiteY13" fmla="*/ 45720 h 128834"/>
              <a:gd name="connisteX14" fmla="*/ 68580 w 1210310"/>
              <a:gd name="connsiteY14" fmla="*/ 34290 h 128834"/>
              <a:gd name="connisteX15" fmla="*/ 0 w 1210310"/>
              <a:gd name="connsiteY15" fmla="*/ 34290 h 12883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</a:cxnLst>
            <a:rect l="l" t="t" r="r" b="b"/>
            <a:pathLst>
              <a:path w="1210310" h="128834">
                <a:moveTo>
                  <a:pt x="1210310" y="0"/>
                </a:moveTo>
                <a:cubicBezTo>
                  <a:pt x="1195705" y="5715"/>
                  <a:pt x="1162050" y="18415"/>
                  <a:pt x="1130300" y="34290"/>
                </a:cubicBezTo>
                <a:cubicBezTo>
                  <a:pt x="1098550" y="50165"/>
                  <a:pt x="1082040" y="68580"/>
                  <a:pt x="1050290" y="80010"/>
                </a:cubicBezTo>
                <a:cubicBezTo>
                  <a:pt x="1018540" y="91440"/>
                  <a:pt x="1011555" y="84455"/>
                  <a:pt x="970280" y="91440"/>
                </a:cubicBezTo>
                <a:cubicBezTo>
                  <a:pt x="929005" y="98425"/>
                  <a:pt x="883920" y="107315"/>
                  <a:pt x="845185" y="114300"/>
                </a:cubicBezTo>
                <a:cubicBezTo>
                  <a:pt x="806450" y="121285"/>
                  <a:pt x="803910" y="123190"/>
                  <a:pt x="776605" y="125730"/>
                </a:cubicBezTo>
                <a:cubicBezTo>
                  <a:pt x="749300" y="128270"/>
                  <a:pt x="737870" y="125730"/>
                  <a:pt x="708025" y="125730"/>
                </a:cubicBezTo>
                <a:cubicBezTo>
                  <a:pt x="678180" y="125730"/>
                  <a:pt x="664845" y="125730"/>
                  <a:pt x="628015" y="125730"/>
                </a:cubicBezTo>
                <a:cubicBezTo>
                  <a:pt x="591185" y="125730"/>
                  <a:pt x="563880" y="125730"/>
                  <a:pt x="525145" y="125730"/>
                </a:cubicBezTo>
                <a:cubicBezTo>
                  <a:pt x="486410" y="125730"/>
                  <a:pt x="467995" y="125730"/>
                  <a:pt x="433705" y="125730"/>
                </a:cubicBezTo>
                <a:cubicBezTo>
                  <a:pt x="399415" y="125730"/>
                  <a:pt x="383540" y="125730"/>
                  <a:pt x="353695" y="125730"/>
                </a:cubicBezTo>
                <a:cubicBezTo>
                  <a:pt x="323850" y="125730"/>
                  <a:pt x="315595" y="132715"/>
                  <a:pt x="285750" y="125730"/>
                </a:cubicBezTo>
                <a:cubicBezTo>
                  <a:pt x="255905" y="118745"/>
                  <a:pt x="235585" y="107315"/>
                  <a:pt x="205740" y="91440"/>
                </a:cubicBezTo>
                <a:cubicBezTo>
                  <a:pt x="175895" y="75565"/>
                  <a:pt x="164465" y="57150"/>
                  <a:pt x="137160" y="45720"/>
                </a:cubicBezTo>
                <a:cubicBezTo>
                  <a:pt x="109855" y="34290"/>
                  <a:pt x="95885" y="36830"/>
                  <a:pt x="68580" y="34290"/>
                </a:cubicBezTo>
                <a:cubicBezTo>
                  <a:pt x="41275" y="31750"/>
                  <a:pt x="12065" y="34290"/>
                  <a:pt x="0" y="3429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0" name="任意多边形 29"/>
          <p:cNvSpPr/>
          <p:nvPr/>
        </p:nvSpPr>
        <p:spPr>
          <a:xfrm>
            <a:off x="806291" y="2984315"/>
            <a:ext cx="240506" cy="984409"/>
          </a:xfrm>
          <a:custGeom>
            <a:avLst/>
            <a:gdLst>
              <a:gd name="connisteX0" fmla="*/ 320533 w 320533"/>
              <a:gd name="connsiteY0" fmla="*/ 1312545 h 1312545"/>
              <a:gd name="connisteX1" fmla="*/ 218298 w 320533"/>
              <a:gd name="connsiteY1" fmla="*/ 1198245 h 1312545"/>
              <a:gd name="connisteX2" fmla="*/ 115428 w 320533"/>
              <a:gd name="connsiteY2" fmla="*/ 1084580 h 1312545"/>
              <a:gd name="connisteX3" fmla="*/ 35418 w 320533"/>
              <a:gd name="connsiteY3" fmla="*/ 1004570 h 1312545"/>
              <a:gd name="connisteX4" fmla="*/ 12558 w 320533"/>
              <a:gd name="connsiteY4" fmla="*/ 924560 h 1312545"/>
              <a:gd name="connisteX5" fmla="*/ 1128 w 320533"/>
              <a:gd name="connsiteY5" fmla="*/ 844550 h 1312545"/>
              <a:gd name="connisteX6" fmla="*/ 1128 w 320533"/>
              <a:gd name="connsiteY6" fmla="*/ 775970 h 1312545"/>
              <a:gd name="connisteX7" fmla="*/ 1128 w 320533"/>
              <a:gd name="connsiteY7" fmla="*/ 707390 h 1312545"/>
              <a:gd name="connisteX8" fmla="*/ 1128 w 320533"/>
              <a:gd name="connsiteY8" fmla="*/ 627380 h 1312545"/>
              <a:gd name="connisteX9" fmla="*/ 12558 w 320533"/>
              <a:gd name="connsiteY9" fmla="*/ 559435 h 1312545"/>
              <a:gd name="connisteX10" fmla="*/ 12558 w 320533"/>
              <a:gd name="connsiteY10" fmla="*/ 490855 h 1312545"/>
              <a:gd name="connisteX11" fmla="*/ 12558 w 320533"/>
              <a:gd name="connsiteY11" fmla="*/ 422275 h 1312545"/>
              <a:gd name="connisteX12" fmla="*/ 12558 w 320533"/>
              <a:gd name="connsiteY12" fmla="*/ 342265 h 1312545"/>
              <a:gd name="connisteX13" fmla="*/ 23988 w 320533"/>
              <a:gd name="connsiteY13" fmla="*/ 273685 h 1312545"/>
              <a:gd name="connisteX14" fmla="*/ 23988 w 320533"/>
              <a:gd name="connsiteY14" fmla="*/ 205105 h 1312545"/>
              <a:gd name="connisteX15" fmla="*/ 23988 w 320533"/>
              <a:gd name="connsiteY15" fmla="*/ 136525 h 1312545"/>
              <a:gd name="connisteX16" fmla="*/ 23988 w 320533"/>
              <a:gd name="connsiteY16" fmla="*/ 68580 h 1312545"/>
              <a:gd name="connisteX17" fmla="*/ 35418 w 320533"/>
              <a:gd name="connsiteY17" fmla="*/ 0 h 131254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320534" h="1312545">
                <a:moveTo>
                  <a:pt x="320534" y="1312545"/>
                </a:moveTo>
                <a:cubicBezTo>
                  <a:pt x="302119" y="1292225"/>
                  <a:pt x="259574" y="1243965"/>
                  <a:pt x="218299" y="1198245"/>
                </a:cubicBezTo>
                <a:cubicBezTo>
                  <a:pt x="177024" y="1152525"/>
                  <a:pt x="152259" y="1123315"/>
                  <a:pt x="115429" y="1084580"/>
                </a:cubicBezTo>
                <a:cubicBezTo>
                  <a:pt x="78599" y="1045845"/>
                  <a:pt x="55739" y="1036320"/>
                  <a:pt x="35419" y="1004570"/>
                </a:cubicBezTo>
                <a:cubicBezTo>
                  <a:pt x="15099" y="972820"/>
                  <a:pt x="19544" y="956310"/>
                  <a:pt x="12559" y="924560"/>
                </a:cubicBezTo>
                <a:cubicBezTo>
                  <a:pt x="5574" y="892810"/>
                  <a:pt x="3669" y="874395"/>
                  <a:pt x="1129" y="844550"/>
                </a:cubicBezTo>
                <a:cubicBezTo>
                  <a:pt x="-1411" y="814705"/>
                  <a:pt x="1129" y="803275"/>
                  <a:pt x="1129" y="775970"/>
                </a:cubicBezTo>
                <a:cubicBezTo>
                  <a:pt x="1129" y="748665"/>
                  <a:pt x="1129" y="737235"/>
                  <a:pt x="1129" y="707390"/>
                </a:cubicBezTo>
                <a:cubicBezTo>
                  <a:pt x="1129" y="677545"/>
                  <a:pt x="-1411" y="657225"/>
                  <a:pt x="1129" y="627380"/>
                </a:cubicBezTo>
                <a:cubicBezTo>
                  <a:pt x="3669" y="597535"/>
                  <a:pt x="10019" y="586740"/>
                  <a:pt x="12559" y="559435"/>
                </a:cubicBezTo>
                <a:cubicBezTo>
                  <a:pt x="15099" y="532130"/>
                  <a:pt x="12559" y="518160"/>
                  <a:pt x="12559" y="490855"/>
                </a:cubicBezTo>
                <a:cubicBezTo>
                  <a:pt x="12559" y="463550"/>
                  <a:pt x="12559" y="452120"/>
                  <a:pt x="12559" y="422275"/>
                </a:cubicBezTo>
                <a:cubicBezTo>
                  <a:pt x="12559" y="392430"/>
                  <a:pt x="10019" y="372110"/>
                  <a:pt x="12559" y="342265"/>
                </a:cubicBezTo>
                <a:cubicBezTo>
                  <a:pt x="15099" y="312420"/>
                  <a:pt x="21449" y="300990"/>
                  <a:pt x="23989" y="273685"/>
                </a:cubicBezTo>
                <a:cubicBezTo>
                  <a:pt x="26529" y="246380"/>
                  <a:pt x="23989" y="232410"/>
                  <a:pt x="23989" y="205105"/>
                </a:cubicBezTo>
                <a:cubicBezTo>
                  <a:pt x="23989" y="177800"/>
                  <a:pt x="23989" y="163830"/>
                  <a:pt x="23989" y="136525"/>
                </a:cubicBezTo>
                <a:cubicBezTo>
                  <a:pt x="23989" y="109220"/>
                  <a:pt x="21449" y="95885"/>
                  <a:pt x="23989" y="68580"/>
                </a:cubicBezTo>
                <a:cubicBezTo>
                  <a:pt x="26529" y="41275"/>
                  <a:pt x="32879" y="12065"/>
                  <a:pt x="35419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1" name="任意多边形 30"/>
          <p:cNvSpPr/>
          <p:nvPr/>
        </p:nvSpPr>
        <p:spPr>
          <a:xfrm>
            <a:off x="308134" y="1622716"/>
            <a:ext cx="1543526" cy="1310164"/>
          </a:xfrm>
          <a:custGeom>
            <a:avLst/>
            <a:gdLst>
              <a:gd name="connisteX0" fmla="*/ 323144 w 2057964"/>
              <a:gd name="connsiteY0" fmla="*/ 1746885 h 1746885"/>
              <a:gd name="connisteX1" fmla="*/ 208844 w 2057964"/>
              <a:gd name="connsiteY1" fmla="*/ 1666875 h 1746885"/>
              <a:gd name="connisteX2" fmla="*/ 140264 w 2057964"/>
              <a:gd name="connsiteY2" fmla="*/ 1609725 h 1746885"/>
              <a:gd name="connisteX3" fmla="*/ 94544 w 2057964"/>
              <a:gd name="connsiteY3" fmla="*/ 1541145 h 1746885"/>
              <a:gd name="connisteX4" fmla="*/ 60254 w 2057964"/>
              <a:gd name="connsiteY4" fmla="*/ 1472565 h 1746885"/>
              <a:gd name="connisteX5" fmla="*/ 37394 w 2057964"/>
              <a:gd name="connsiteY5" fmla="*/ 1381125 h 1746885"/>
              <a:gd name="connisteX6" fmla="*/ 3104 w 2057964"/>
              <a:gd name="connsiteY6" fmla="*/ 1301750 h 1746885"/>
              <a:gd name="connisteX7" fmla="*/ 3104 w 2057964"/>
              <a:gd name="connsiteY7" fmla="*/ 1221740 h 1746885"/>
              <a:gd name="connisteX8" fmla="*/ 3104 w 2057964"/>
              <a:gd name="connsiteY8" fmla="*/ 1153160 h 1746885"/>
              <a:gd name="connisteX9" fmla="*/ 3104 w 2057964"/>
              <a:gd name="connsiteY9" fmla="*/ 1073150 h 1746885"/>
              <a:gd name="connisteX10" fmla="*/ 25964 w 2057964"/>
              <a:gd name="connsiteY10" fmla="*/ 970280 h 1746885"/>
              <a:gd name="connisteX11" fmla="*/ 60254 w 2057964"/>
              <a:gd name="connsiteY11" fmla="*/ 901700 h 1746885"/>
              <a:gd name="connisteX12" fmla="*/ 83114 w 2057964"/>
              <a:gd name="connsiteY12" fmla="*/ 833755 h 1746885"/>
              <a:gd name="connisteX13" fmla="*/ 128834 w 2057964"/>
              <a:gd name="connsiteY13" fmla="*/ 765175 h 1746885"/>
              <a:gd name="connisteX14" fmla="*/ 185984 w 2057964"/>
              <a:gd name="connsiteY14" fmla="*/ 696595 h 1746885"/>
              <a:gd name="connisteX15" fmla="*/ 243134 w 2057964"/>
              <a:gd name="connsiteY15" fmla="*/ 628015 h 1746885"/>
              <a:gd name="connisteX16" fmla="*/ 288854 w 2057964"/>
              <a:gd name="connsiteY16" fmla="*/ 559435 h 1746885"/>
              <a:gd name="connisteX17" fmla="*/ 334574 w 2057964"/>
              <a:gd name="connsiteY17" fmla="*/ 490855 h 1746885"/>
              <a:gd name="connisteX18" fmla="*/ 391724 w 2057964"/>
              <a:gd name="connsiteY18" fmla="*/ 422275 h 1746885"/>
              <a:gd name="connisteX19" fmla="*/ 448239 w 2057964"/>
              <a:gd name="connsiteY19" fmla="*/ 354330 h 1746885"/>
              <a:gd name="connisteX20" fmla="*/ 516819 w 2057964"/>
              <a:gd name="connsiteY20" fmla="*/ 331470 h 1746885"/>
              <a:gd name="connisteX21" fmla="*/ 596829 w 2057964"/>
              <a:gd name="connsiteY21" fmla="*/ 274320 h 1746885"/>
              <a:gd name="connisteX22" fmla="*/ 665409 w 2057964"/>
              <a:gd name="connsiteY22" fmla="*/ 228600 h 1746885"/>
              <a:gd name="connisteX23" fmla="*/ 733989 w 2057964"/>
              <a:gd name="connsiteY23" fmla="*/ 182880 h 1746885"/>
              <a:gd name="connisteX24" fmla="*/ 802569 w 2057964"/>
              <a:gd name="connsiteY24" fmla="*/ 171450 h 1746885"/>
              <a:gd name="connisteX25" fmla="*/ 871149 w 2057964"/>
              <a:gd name="connsiteY25" fmla="*/ 160020 h 1746885"/>
              <a:gd name="connisteX26" fmla="*/ 939094 w 2057964"/>
              <a:gd name="connsiteY26" fmla="*/ 137160 h 1746885"/>
              <a:gd name="connisteX27" fmla="*/ 1007674 w 2057964"/>
              <a:gd name="connsiteY27" fmla="*/ 114300 h 1746885"/>
              <a:gd name="connisteX28" fmla="*/ 1076254 w 2057964"/>
              <a:gd name="connsiteY28" fmla="*/ 80010 h 1746885"/>
              <a:gd name="connisteX29" fmla="*/ 1144834 w 2057964"/>
              <a:gd name="connsiteY29" fmla="*/ 68580 h 1746885"/>
              <a:gd name="connisteX30" fmla="*/ 1213414 w 2057964"/>
              <a:gd name="connsiteY30" fmla="*/ 57150 h 1746885"/>
              <a:gd name="connisteX31" fmla="*/ 1293424 w 2057964"/>
              <a:gd name="connsiteY31" fmla="*/ 45720 h 1746885"/>
              <a:gd name="connisteX32" fmla="*/ 1362004 w 2057964"/>
              <a:gd name="connsiteY32" fmla="*/ 45720 h 1746885"/>
              <a:gd name="connisteX33" fmla="*/ 1430584 w 2057964"/>
              <a:gd name="connsiteY33" fmla="*/ 45720 h 1746885"/>
              <a:gd name="connisteX34" fmla="*/ 1498529 w 2057964"/>
              <a:gd name="connsiteY34" fmla="*/ 45720 h 1746885"/>
              <a:gd name="connisteX35" fmla="*/ 1567109 w 2057964"/>
              <a:gd name="connsiteY35" fmla="*/ 45720 h 1746885"/>
              <a:gd name="connisteX36" fmla="*/ 1635689 w 2057964"/>
              <a:gd name="connsiteY36" fmla="*/ 57150 h 1746885"/>
              <a:gd name="connisteX37" fmla="*/ 1704269 w 2057964"/>
              <a:gd name="connsiteY37" fmla="*/ 57150 h 1746885"/>
              <a:gd name="connisteX38" fmla="*/ 1772849 w 2057964"/>
              <a:gd name="connsiteY38" fmla="*/ 57150 h 1746885"/>
              <a:gd name="connisteX39" fmla="*/ 1841429 w 2057964"/>
              <a:gd name="connsiteY39" fmla="*/ 57150 h 1746885"/>
              <a:gd name="connisteX40" fmla="*/ 1921439 w 2057964"/>
              <a:gd name="connsiteY40" fmla="*/ 57150 h 1746885"/>
              <a:gd name="connisteX41" fmla="*/ 1989384 w 2057964"/>
              <a:gd name="connsiteY41" fmla="*/ 45720 h 1746885"/>
              <a:gd name="connisteX42" fmla="*/ 2057964 w 2057964"/>
              <a:gd name="connsiteY42" fmla="*/ 0 h 17468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</a:cxnLst>
            <a:rect l="l" t="t" r="r" b="b"/>
            <a:pathLst>
              <a:path w="2057964" h="1746885">
                <a:moveTo>
                  <a:pt x="323144" y="1746885"/>
                </a:moveTo>
                <a:cubicBezTo>
                  <a:pt x="301554" y="1732280"/>
                  <a:pt x="245674" y="1694180"/>
                  <a:pt x="208844" y="1666875"/>
                </a:cubicBezTo>
                <a:cubicBezTo>
                  <a:pt x="172014" y="1639570"/>
                  <a:pt x="163124" y="1635125"/>
                  <a:pt x="140264" y="1609725"/>
                </a:cubicBezTo>
                <a:cubicBezTo>
                  <a:pt x="117404" y="1584325"/>
                  <a:pt x="110419" y="1568450"/>
                  <a:pt x="94544" y="1541145"/>
                </a:cubicBezTo>
                <a:cubicBezTo>
                  <a:pt x="78669" y="1513840"/>
                  <a:pt x="71684" y="1504315"/>
                  <a:pt x="60254" y="1472565"/>
                </a:cubicBezTo>
                <a:cubicBezTo>
                  <a:pt x="48824" y="1440815"/>
                  <a:pt x="48824" y="1415415"/>
                  <a:pt x="37394" y="1381125"/>
                </a:cubicBezTo>
                <a:cubicBezTo>
                  <a:pt x="25964" y="1346835"/>
                  <a:pt x="10089" y="1333500"/>
                  <a:pt x="3104" y="1301750"/>
                </a:cubicBezTo>
                <a:cubicBezTo>
                  <a:pt x="-3881" y="1270000"/>
                  <a:pt x="3104" y="1251585"/>
                  <a:pt x="3104" y="1221740"/>
                </a:cubicBezTo>
                <a:cubicBezTo>
                  <a:pt x="3104" y="1191895"/>
                  <a:pt x="3104" y="1183005"/>
                  <a:pt x="3104" y="1153160"/>
                </a:cubicBezTo>
                <a:cubicBezTo>
                  <a:pt x="3104" y="1123315"/>
                  <a:pt x="-1341" y="1109980"/>
                  <a:pt x="3104" y="1073150"/>
                </a:cubicBezTo>
                <a:cubicBezTo>
                  <a:pt x="7549" y="1036320"/>
                  <a:pt x="14534" y="1004570"/>
                  <a:pt x="25964" y="970280"/>
                </a:cubicBezTo>
                <a:cubicBezTo>
                  <a:pt x="37394" y="935990"/>
                  <a:pt x="48824" y="929005"/>
                  <a:pt x="60254" y="901700"/>
                </a:cubicBezTo>
                <a:cubicBezTo>
                  <a:pt x="71684" y="874395"/>
                  <a:pt x="69144" y="861060"/>
                  <a:pt x="83114" y="833755"/>
                </a:cubicBezTo>
                <a:cubicBezTo>
                  <a:pt x="97084" y="806450"/>
                  <a:pt x="108514" y="792480"/>
                  <a:pt x="128834" y="765175"/>
                </a:cubicBezTo>
                <a:cubicBezTo>
                  <a:pt x="149154" y="737870"/>
                  <a:pt x="163124" y="723900"/>
                  <a:pt x="185984" y="696595"/>
                </a:cubicBezTo>
                <a:cubicBezTo>
                  <a:pt x="208844" y="669290"/>
                  <a:pt x="222814" y="655320"/>
                  <a:pt x="243134" y="628015"/>
                </a:cubicBezTo>
                <a:cubicBezTo>
                  <a:pt x="263454" y="600710"/>
                  <a:pt x="270439" y="586740"/>
                  <a:pt x="288854" y="559435"/>
                </a:cubicBezTo>
                <a:cubicBezTo>
                  <a:pt x="307269" y="532130"/>
                  <a:pt x="314254" y="518160"/>
                  <a:pt x="334574" y="490855"/>
                </a:cubicBezTo>
                <a:cubicBezTo>
                  <a:pt x="354894" y="463550"/>
                  <a:pt x="368864" y="449580"/>
                  <a:pt x="391724" y="422275"/>
                </a:cubicBezTo>
                <a:cubicBezTo>
                  <a:pt x="414584" y="394970"/>
                  <a:pt x="423474" y="372745"/>
                  <a:pt x="448239" y="354330"/>
                </a:cubicBezTo>
                <a:cubicBezTo>
                  <a:pt x="473004" y="335915"/>
                  <a:pt x="486974" y="347345"/>
                  <a:pt x="516819" y="331470"/>
                </a:cubicBezTo>
                <a:cubicBezTo>
                  <a:pt x="546664" y="315595"/>
                  <a:pt x="566984" y="294640"/>
                  <a:pt x="596829" y="274320"/>
                </a:cubicBezTo>
                <a:cubicBezTo>
                  <a:pt x="626674" y="254000"/>
                  <a:pt x="638104" y="247015"/>
                  <a:pt x="665409" y="228600"/>
                </a:cubicBezTo>
                <a:cubicBezTo>
                  <a:pt x="692714" y="210185"/>
                  <a:pt x="706684" y="194310"/>
                  <a:pt x="733989" y="182880"/>
                </a:cubicBezTo>
                <a:cubicBezTo>
                  <a:pt x="761294" y="171450"/>
                  <a:pt x="775264" y="175895"/>
                  <a:pt x="802569" y="171450"/>
                </a:cubicBezTo>
                <a:cubicBezTo>
                  <a:pt x="829874" y="167005"/>
                  <a:pt x="843844" y="167005"/>
                  <a:pt x="871149" y="160020"/>
                </a:cubicBezTo>
                <a:cubicBezTo>
                  <a:pt x="898454" y="153035"/>
                  <a:pt x="911789" y="146050"/>
                  <a:pt x="939094" y="137160"/>
                </a:cubicBezTo>
                <a:cubicBezTo>
                  <a:pt x="966399" y="128270"/>
                  <a:pt x="980369" y="125730"/>
                  <a:pt x="1007674" y="114300"/>
                </a:cubicBezTo>
                <a:cubicBezTo>
                  <a:pt x="1034979" y="102870"/>
                  <a:pt x="1048949" y="88900"/>
                  <a:pt x="1076254" y="80010"/>
                </a:cubicBezTo>
                <a:cubicBezTo>
                  <a:pt x="1103559" y="71120"/>
                  <a:pt x="1117529" y="73025"/>
                  <a:pt x="1144834" y="68580"/>
                </a:cubicBezTo>
                <a:cubicBezTo>
                  <a:pt x="1172139" y="64135"/>
                  <a:pt x="1183569" y="61595"/>
                  <a:pt x="1213414" y="57150"/>
                </a:cubicBezTo>
                <a:cubicBezTo>
                  <a:pt x="1243259" y="52705"/>
                  <a:pt x="1263579" y="48260"/>
                  <a:pt x="1293424" y="45720"/>
                </a:cubicBezTo>
                <a:cubicBezTo>
                  <a:pt x="1323269" y="43180"/>
                  <a:pt x="1334699" y="45720"/>
                  <a:pt x="1362004" y="45720"/>
                </a:cubicBezTo>
                <a:cubicBezTo>
                  <a:pt x="1389309" y="45720"/>
                  <a:pt x="1403279" y="45720"/>
                  <a:pt x="1430584" y="45720"/>
                </a:cubicBezTo>
                <a:cubicBezTo>
                  <a:pt x="1457889" y="45720"/>
                  <a:pt x="1471224" y="45720"/>
                  <a:pt x="1498529" y="45720"/>
                </a:cubicBezTo>
                <a:cubicBezTo>
                  <a:pt x="1525834" y="45720"/>
                  <a:pt x="1539804" y="43180"/>
                  <a:pt x="1567109" y="45720"/>
                </a:cubicBezTo>
                <a:cubicBezTo>
                  <a:pt x="1594414" y="48260"/>
                  <a:pt x="1608384" y="54610"/>
                  <a:pt x="1635689" y="57150"/>
                </a:cubicBezTo>
                <a:cubicBezTo>
                  <a:pt x="1662994" y="59690"/>
                  <a:pt x="1676964" y="57150"/>
                  <a:pt x="1704269" y="57150"/>
                </a:cubicBezTo>
                <a:cubicBezTo>
                  <a:pt x="1731574" y="57150"/>
                  <a:pt x="1745544" y="57150"/>
                  <a:pt x="1772849" y="57150"/>
                </a:cubicBezTo>
                <a:cubicBezTo>
                  <a:pt x="1800154" y="57150"/>
                  <a:pt x="1811584" y="57150"/>
                  <a:pt x="1841429" y="57150"/>
                </a:cubicBezTo>
                <a:cubicBezTo>
                  <a:pt x="1871274" y="57150"/>
                  <a:pt x="1891594" y="59690"/>
                  <a:pt x="1921439" y="57150"/>
                </a:cubicBezTo>
                <a:cubicBezTo>
                  <a:pt x="1951284" y="54610"/>
                  <a:pt x="1962079" y="57150"/>
                  <a:pt x="1989384" y="45720"/>
                </a:cubicBezTo>
                <a:cubicBezTo>
                  <a:pt x="2016689" y="34290"/>
                  <a:pt x="2045899" y="8890"/>
                  <a:pt x="2057964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2" name="任意多边形 31"/>
          <p:cNvSpPr/>
          <p:nvPr/>
        </p:nvSpPr>
        <p:spPr>
          <a:xfrm>
            <a:off x="2679383" y="3189579"/>
            <a:ext cx="970598" cy="762000"/>
          </a:xfrm>
          <a:custGeom>
            <a:avLst/>
            <a:gdLst>
              <a:gd name="connisteX0" fmla="*/ 4096 w 1294416"/>
              <a:gd name="connsiteY0" fmla="*/ 0 h 1016000"/>
              <a:gd name="connisteX1" fmla="*/ 4096 w 1294416"/>
              <a:gd name="connsiteY1" fmla="*/ 125730 h 1016000"/>
              <a:gd name="connisteX2" fmla="*/ 49816 w 1294416"/>
              <a:gd name="connsiteY2" fmla="*/ 205740 h 1016000"/>
              <a:gd name="connisteX3" fmla="*/ 95536 w 1294416"/>
              <a:gd name="connsiteY3" fmla="*/ 274320 h 1016000"/>
              <a:gd name="connisteX4" fmla="*/ 129826 w 1294416"/>
              <a:gd name="connsiteY4" fmla="*/ 353695 h 1016000"/>
              <a:gd name="connisteX5" fmla="*/ 198406 w 1294416"/>
              <a:gd name="connsiteY5" fmla="*/ 399415 h 1016000"/>
              <a:gd name="connisteX6" fmla="*/ 266986 w 1294416"/>
              <a:gd name="connsiteY6" fmla="*/ 445135 h 1016000"/>
              <a:gd name="connisteX7" fmla="*/ 334931 w 1294416"/>
              <a:gd name="connsiteY7" fmla="*/ 467995 h 1016000"/>
              <a:gd name="connisteX8" fmla="*/ 403511 w 1294416"/>
              <a:gd name="connsiteY8" fmla="*/ 490855 h 1016000"/>
              <a:gd name="connisteX9" fmla="*/ 472091 w 1294416"/>
              <a:gd name="connsiteY9" fmla="*/ 502285 h 1016000"/>
              <a:gd name="connisteX10" fmla="*/ 540671 w 1294416"/>
              <a:gd name="connsiteY10" fmla="*/ 513715 h 1016000"/>
              <a:gd name="connisteX11" fmla="*/ 609251 w 1294416"/>
              <a:gd name="connsiteY11" fmla="*/ 525145 h 1016000"/>
              <a:gd name="connisteX12" fmla="*/ 677831 w 1294416"/>
              <a:gd name="connsiteY12" fmla="*/ 536575 h 1016000"/>
              <a:gd name="connisteX13" fmla="*/ 746411 w 1294416"/>
              <a:gd name="connsiteY13" fmla="*/ 548005 h 1016000"/>
              <a:gd name="connisteX14" fmla="*/ 814356 w 1294416"/>
              <a:gd name="connsiteY14" fmla="*/ 559435 h 1016000"/>
              <a:gd name="connisteX15" fmla="*/ 882936 w 1294416"/>
              <a:gd name="connsiteY15" fmla="*/ 570865 h 1016000"/>
              <a:gd name="connisteX16" fmla="*/ 951516 w 1294416"/>
              <a:gd name="connsiteY16" fmla="*/ 582295 h 1016000"/>
              <a:gd name="connisteX17" fmla="*/ 1020096 w 1294416"/>
              <a:gd name="connsiteY17" fmla="*/ 605155 h 1016000"/>
              <a:gd name="connisteX18" fmla="*/ 1100106 w 1294416"/>
              <a:gd name="connsiteY18" fmla="*/ 662305 h 1016000"/>
              <a:gd name="connisteX19" fmla="*/ 1168686 w 1294416"/>
              <a:gd name="connsiteY19" fmla="*/ 696595 h 1016000"/>
              <a:gd name="connisteX20" fmla="*/ 1237266 w 1294416"/>
              <a:gd name="connsiteY20" fmla="*/ 742315 h 1016000"/>
              <a:gd name="connisteX21" fmla="*/ 1282986 w 1294416"/>
              <a:gd name="connsiteY21" fmla="*/ 810895 h 1016000"/>
              <a:gd name="connisteX22" fmla="*/ 1294416 w 1294416"/>
              <a:gd name="connsiteY22" fmla="*/ 878840 h 1016000"/>
              <a:gd name="connisteX23" fmla="*/ 1282986 w 1294416"/>
              <a:gd name="connsiteY23" fmla="*/ 947420 h 1016000"/>
              <a:gd name="connisteX24" fmla="*/ 1271556 w 1294416"/>
              <a:gd name="connsiteY24" fmla="*/ 1016000 h 1016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294416" h="1016000">
                <a:moveTo>
                  <a:pt x="4096" y="0"/>
                </a:moveTo>
                <a:cubicBezTo>
                  <a:pt x="3461" y="23495"/>
                  <a:pt x="-4794" y="84455"/>
                  <a:pt x="4096" y="125730"/>
                </a:cubicBezTo>
                <a:cubicBezTo>
                  <a:pt x="12986" y="167005"/>
                  <a:pt x="31401" y="175895"/>
                  <a:pt x="49816" y="205740"/>
                </a:cubicBezTo>
                <a:cubicBezTo>
                  <a:pt x="68231" y="235585"/>
                  <a:pt x="79661" y="244475"/>
                  <a:pt x="95536" y="274320"/>
                </a:cubicBezTo>
                <a:cubicBezTo>
                  <a:pt x="111411" y="304165"/>
                  <a:pt x="109506" y="328930"/>
                  <a:pt x="129826" y="353695"/>
                </a:cubicBezTo>
                <a:cubicBezTo>
                  <a:pt x="150146" y="378460"/>
                  <a:pt x="171101" y="381000"/>
                  <a:pt x="198406" y="399415"/>
                </a:cubicBezTo>
                <a:cubicBezTo>
                  <a:pt x="225711" y="417830"/>
                  <a:pt x="239681" y="431165"/>
                  <a:pt x="266986" y="445135"/>
                </a:cubicBezTo>
                <a:cubicBezTo>
                  <a:pt x="294291" y="459105"/>
                  <a:pt x="307626" y="459105"/>
                  <a:pt x="334931" y="467995"/>
                </a:cubicBezTo>
                <a:cubicBezTo>
                  <a:pt x="362236" y="476885"/>
                  <a:pt x="376206" y="483870"/>
                  <a:pt x="403511" y="490855"/>
                </a:cubicBezTo>
                <a:cubicBezTo>
                  <a:pt x="430816" y="497840"/>
                  <a:pt x="444786" y="497840"/>
                  <a:pt x="472091" y="502285"/>
                </a:cubicBezTo>
                <a:cubicBezTo>
                  <a:pt x="499396" y="506730"/>
                  <a:pt x="513366" y="509270"/>
                  <a:pt x="540671" y="513715"/>
                </a:cubicBezTo>
                <a:cubicBezTo>
                  <a:pt x="567976" y="518160"/>
                  <a:pt x="581946" y="520700"/>
                  <a:pt x="609251" y="525145"/>
                </a:cubicBezTo>
                <a:cubicBezTo>
                  <a:pt x="636556" y="529590"/>
                  <a:pt x="650526" y="532130"/>
                  <a:pt x="677831" y="536575"/>
                </a:cubicBezTo>
                <a:cubicBezTo>
                  <a:pt x="705136" y="541020"/>
                  <a:pt x="719106" y="543560"/>
                  <a:pt x="746411" y="548005"/>
                </a:cubicBezTo>
                <a:cubicBezTo>
                  <a:pt x="773716" y="552450"/>
                  <a:pt x="787051" y="554990"/>
                  <a:pt x="814356" y="559435"/>
                </a:cubicBezTo>
                <a:cubicBezTo>
                  <a:pt x="841661" y="563880"/>
                  <a:pt x="855631" y="566420"/>
                  <a:pt x="882936" y="570865"/>
                </a:cubicBezTo>
                <a:cubicBezTo>
                  <a:pt x="910241" y="575310"/>
                  <a:pt x="924211" y="575310"/>
                  <a:pt x="951516" y="582295"/>
                </a:cubicBezTo>
                <a:cubicBezTo>
                  <a:pt x="978821" y="589280"/>
                  <a:pt x="990251" y="589280"/>
                  <a:pt x="1020096" y="605155"/>
                </a:cubicBezTo>
                <a:cubicBezTo>
                  <a:pt x="1049941" y="621030"/>
                  <a:pt x="1070261" y="643890"/>
                  <a:pt x="1100106" y="662305"/>
                </a:cubicBezTo>
                <a:cubicBezTo>
                  <a:pt x="1129951" y="680720"/>
                  <a:pt x="1141381" y="680720"/>
                  <a:pt x="1168686" y="696595"/>
                </a:cubicBezTo>
                <a:cubicBezTo>
                  <a:pt x="1195991" y="712470"/>
                  <a:pt x="1214406" y="719455"/>
                  <a:pt x="1237266" y="742315"/>
                </a:cubicBezTo>
                <a:cubicBezTo>
                  <a:pt x="1260126" y="765175"/>
                  <a:pt x="1271556" y="783590"/>
                  <a:pt x="1282986" y="810895"/>
                </a:cubicBezTo>
                <a:cubicBezTo>
                  <a:pt x="1294416" y="838200"/>
                  <a:pt x="1294416" y="851535"/>
                  <a:pt x="1294416" y="878840"/>
                </a:cubicBezTo>
                <a:cubicBezTo>
                  <a:pt x="1294416" y="906145"/>
                  <a:pt x="1287431" y="920115"/>
                  <a:pt x="1282986" y="947420"/>
                </a:cubicBezTo>
                <a:cubicBezTo>
                  <a:pt x="1278541" y="974725"/>
                  <a:pt x="1273461" y="1003935"/>
                  <a:pt x="1271556" y="1016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3" name="任意多边形 32"/>
          <p:cNvSpPr/>
          <p:nvPr/>
        </p:nvSpPr>
        <p:spPr>
          <a:xfrm>
            <a:off x="910114" y="3181006"/>
            <a:ext cx="1489710" cy="753428"/>
          </a:xfrm>
          <a:custGeom>
            <a:avLst/>
            <a:gdLst>
              <a:gd name="connisteX0" fmla="*/ 1986460 w 1986460"/>
              <a:gd name="connsiteY0" fmla="*/ 0 h 1004570"/>
              <a:gd name="connisteX1" fmla="*/ 1883590 w 1986460"/>
              <a:gd name="connsiteY1" fmla="*/ 45720 h 1004570"/>
              <a:gd name="connisteX2" fmla="*/ 1803580 w 1986460"/>
              <a:gd name="connsiteY2" fmla="*/ 68580 h 1004570"/>
              <a:gd name="connisteX3" fmla="*/ 1735000 w 1986460"/>
              <a:gd name="connsiteY3" fmla="*/ 91440 h 1004570"/>
              <a:gd name="connisteX4" fmla="*/ 1654990 w 1986460"/>
              <a:gd name="connsiteY4" fmla="*/ 114300 h 1004570"/>
              <a:gd name="connisteX5" fmla="*/ 1541325 w 1986460"/>
              <a:gd name="connsiteY5" fmla="*/ 148590 h 1004570"/>
              <a:gd name="connisteX6" fmla="*/ 1404165 w 1986460"/>
              <a:gd name="connsiteY6" fmla="*/ 182880 h 1004570"/>
              <a:gd name="connisteX7" fmla="*/ 1301295 w 1986460"/>
              <a:gd name="connsiteY7" fmla="*/ 217170 h 1004570"/>
              <a:gd name="connisteX8" fmla="*/ 1221285 w 1986460"/>
              <a:gd name="connsiteY8" fmla="*/ 217170 h 1004570"/>
              <a:gd name="connisteX9" fmla="*/ 1096190 w 1986460"/>
              <a:gd name="connsiteY9" fmla="*/ 228600 h 1004570"/>
              <a:gd name="connisteX10" fmla="*/ 1016180 w 1986460"/>
              <a:gd name="connsiteY10" fmla="*/ 251460 h 1004570"/>
              <a:gd name="connisteX11" fmla="*/ 947600 w 1986460"/>
              <a:gd name="connsiteY11" fmla="*/ 274320 h 1004570"/>
              <a:gd name="connisteX12" fmla="*/ 844730 w 1986460"/>
              <a:gd name="connsiteY12" fmla="*/ 319405 h 1004570"/>
              <a:gd name="connisteX13" fmla="*/ 776150 w 1986460"/>
              <a:gd name="connsiteY13" fmla="*/ 330835 h 1004570"/>
              <a:gd name="connisteX14" fmla="*/ 696140 w 1986460"/>
              <a:gd name="connsiteY14" fmla="*/ 376555 h 1004570"/>
              <a:gd name="connisteX15" fmla="*/ 628195 w 1986460"/>
              <a:gd name="connsiteY15" fmla="*/ 422275 h 1004570"/>
              <a:gd name="connisteX16" fmla="*/ 559615 w 1986460"/>
              <a:gd name="connsiteY16" fmla="*/ 456565 h 1004570"/>
              <a:gd name="connisteX17" fmla="*/ 479605 w 1986460"/>
              <a:gd name="connsiteY17" fmla="*/ 502285 h 1004570"/>
              <a:gd name="connisteX18" fmla="*/ 399595 w 1986460"/>
              <a:gd name="connsiteY18" fmla="*/ 525145 h 1004570"/>
              <a:gd name="connisteX19" fmla="*/ 331015 w 1986460"/>
              <a:gd name="connsiteY19" fmla="*/ 548005 h 1004570"/>
              <a:gd name="connisteX20" fmla="*/ 262435 w 1986460"/>
              <a:gd name="connsiteY20" fmla="*/ 582295 h 1004570"/>
              <a:gd name="connisteX21" fmla="*/ 193855 w 1986460"/>
              <a:gd name="connsiteY21" fmla="*/ 605155 h 1004570"/>
              <a:gd name="connisteX22" fmla="*/ 125275 w 1986460"/>
              <a:gd name="connsiteY22" fmla="*/ 650875 h 1004570"/>
              <a:gd name="connisteX23" fmla="*/ 57330 w 1986460"/>
              <a:gd name="connsiteY23" fmla="*/ 708025 h 1004570"/>
              <a:gd name="connisteX24" fmla="*/ 11610 w 1986460"/>
              <a:gd name="connsiteY24" fmla="*/ 776605 h 1004570"/>
              <a:gd name="connisteX25" fmla="*/ 180 w 1986460"/>
              <a:gd name="connsiteY25" fmla="*/ 844550 h 1004570"/>
              <a:gd name="connisteX26" fmla="*/ 11610 w 1986460"/>
              <a:gd name="connsiteY26" fmla="*/ 913130 h 1004570"/>
              <a:gd name="connisteX27" fmla="*/ 68760 w 1986460"/>
              <a:gd name="connsiteY27" fmla="*/ 981710 h 1004570"/>
              <a:gd name="connisteX28" fmla="*/ 136705 w 1986460"/>
              <a:gd name="connsiteY28" fmla="*/ 1004570 h 100457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</a:cxnLst>
            <a:rect l="l" t="t" r="r" b="b"/>
            <a:pathLst>
              <a:path w="1986461" h="1004570">
                <a:moveTo>
                  <a:pt x="1986461" y="0"/>
                </a:moveTo>
                <a:cubicBezTo>
                  <a:pt x="1967411" y="8890"/>
                  <a:pt x="1920421" y="31750"/>
                  <a:pt x="1883591" y="45720"/>
                </a:cubicBezTo>
                <a:cubicBezTo>
                  <a:pt x="1846761" y="59690"/>
                  <a:pt x="1833426" y="59690"/>
                  <a:pt x="1803581" y="68580"/>
                </a:cubicBezTo>
                <a:cubicBezTo>
                  <a:pt x="1773736" y="77470"/>
                  <a:pt x="1764846" y="82550"/>
                  <a:pt x="1735001" y="91440"/>
                </a:cubicBezTo>
                <a:cubicBezTo>
                  <a:pt x="1705156" y="100330"/>
                  <a:pt x="1693726" y="102870"/>
                  <a:pt x="1654991" y="114300"/>
                </a:cubicBezTo>
                <a:cubicBezTo>
                  <a:pt x="1616256" y="125730"/>
                  <a:pt x="1591491" y="134620"/>
                  <a:pt x="1541326" y="148590"/>
                </a:cubicBezTo>
                <a:cubicBezTo>
                  <a:pt x="1491161" y="162560"/>
                  <a:pt x="1452426" y="168910"/>
                  <a:pt x="1404166" y="182880"/>
                </a:cubicBezTo>
                <a:cubicBezTo>
                  <a:pt x="1355906" y="196850"/>
                  <a:pt x="1338126" y="210185"/>
                  <a:pt x="1301296" y="217170"/>
                </a:cubicBezTo>
                <a:cubicBezTo>
                  <a:pt x="1264466" y="224155"/>
                  <a:pt x="1262561" y="214630"/>
                  <a:pt x="1221286" y="217170"/>
                </a:cubicBezTo>
                <a:cubicBezTo>
                  <a:pt x="1180011" y="219710"/>
                  <a:pt x="1137466" y="221615"/>
                  <a:pt x="1096191" y="228600"/>
                </a:cubicBezTo>
                <a:cubicBezTo>
                  <a:pt x="1054916" y="235585"/>
                  <a:pt x="1046026" y="242570"/>
                  <a:pt x="1016181" y="251460"/>
                </a:cubicBezTo>
                <a:cubicBezTo>
                  <a:pt x="986336" y="260350"/>
                  <a:pt x="981891" y="260985"/>
                  <a:pt x="947601" y="274320"/>
                </a:cubicBezTo>
                <a:cubicBezTo>
                  <a:pt x="913311" y="287655"/>
                  <a:pt x="879021" y="307975"/>
                  <a:pt x="844731" y="319405"/>
                </a:cubicBezTo>
                <a:cubicBezTo>
                  <a:pt x="810441" y="330835"/>
                  <a:pt x="805996" y="319405"/>
                  <a:pt x="776151" y="330835"/>
                </a:cubicBezTo>
                <a:cubicBezTo>
                  <a:pt x="746306" y="342265"/>
                  <a:pt x="725986" y="358140"/>
                  <a:pt x="696141" y="376555"/>
                </a:cubicBezTo>
                <a:cubicBezTo>
                  <a:pt x="666296" y="394970"/>
                  <a:pt x="655501" y="406400"/>
                  <a:pt x="628196" y="422275"/>
                </a:cubicBezTo>
                <a:cubicBezTo>
                  <a:pt x="600891" y="438150"/>
                  <a:pt x="589461" y="440690"/>
                  <a:pt x="559616" y="456565"/>
                </a:cubicBezTo>
                <a:cubicBezTo>
                  <a:pt x="529771" y="472440"/>
                  <a:pt x="511356" y="488315"/>
                  <a:pt x="479606" y="502285"/>
                </a:cubicBezTo>
                <a:cubicBezTo>
                  <a:pt x="447856" y="516255"/>
                  <a:pt x="429441" y="516255"/>
                  <a:pt x="399596" y="525145"/>
                </a:cubicBezTo>
                <a:cubicBezTo>
                  <a:pt x="369751" y="534035"/>
                  <a:pt x="358321" y="536575"/>
                  <a:pt x="331016" y="548005"/>
                </a:cubicBezTo>
                <a:cubicBezTo>
                  <a:pt x="303711" y="559435"/>
                  <a:pt x="289741" y="570865"/>
                  <a:pt x="262436" y="582295"/>
                </a:cubicBezTo>
                <a:cubicBezTo>
                  <a:pt x="235131" y="593725"/>
                  <a:pt x="221161" y="591185"/>
                  <a:pt x="193856" y="605155"/>
                </a:cubicBezTo>
                <a:cubicBezTo>
                  <a:pt x="166551" y="619125"/>
                  <a:pt x="152581" y="630555"/>
                  <a:pt x="125276" y="650875"/>
                </a:cubicBezTo>
                <a:cubicBezTo>
                  <a:pt x="97971" y="671195"/>
                  <a:pt x="80191" y="682625"/>
                  <a:pt x="57331" y="708025"/>
                </a:cubicBezTo>
                <a:cubicBezTo>
                  <a:pt x="34471" y="733425"/>
                  <a:pt x="23041" y="749300"/>
                  <a:pt x="11611" y="776605"/>
                </a:cubicBezTo>
                <a:cubicBezTo>
                  <a:pt x="181" y="803910"/>
                  <a:pt x="181" y="817245"/>
                  <a:pt x="181" y="844550"/>
                </a:cubicBezTo>
                <a:cubicBezTo>
                  <a:pt x="181" y="871855"/>
                  <a:pt x="-2359" y="885825"/>
                  <a:pt x="11611" y="913130"/>
                </a:cubicBezTo>
                <a:cubicBezTo>
                  <a:pt x="25581" y="940435"/>
                  <a:pt x="43996" y="963295"/>
                  <a:pt x="68761" y="981710"/>
                </a:cubicBezTo>
                <a:cubicBezTo>
                  <a:pt x="93526" y="1000125"/>
                  <a:pt x="124006" y="1001395"/>
                  <a:pt x="136706" y="100457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aphicFrame>
        <p:nvGraphicFramePr>
          <p:cNvPr id="34" name="对象 33"/>
          <p:cNvGraphicFramePr>
            <a:graphicFrameLocks noChangeAspect="1"/>
          </p:cNvGraphicFramePr>
          <p:nvPr/>
        </p:nvGraphicFramePr>
        <p:xfrm>
          <a:off x="7655243" y="3301021"/>
          <a:ext cx="1343978" cy="650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r:id="rId17" imgW="1790476" imgH="866896" progId="PBrush">
                  <p:embed/>
                </p:oleObj>
              </mc:Choice>
              <mc:Fallback>
                <p:oleObj r:id="rId17" imgW="1790476" imgH="866896" progId="PBrush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5243" y="3301021"/>
                        <a:ext cx="1343978" cy="6505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/>
          <p:cNvGraphicFramePr>
            <a:graphicFrameLocks noChangeAspect="1"/>
          </p:cNvGraphicFramePr>
          <p:nvPr/>
        </p:nvGraphicFramePr>
        <p:xfrm>
          <a:off x="5845493" y="3624395"/>
          <a:ext cx="1322546" cy="550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r:id="rId19" imgW="1762371" imgH="733333" progId="PBrush">
                  <p:embed/>
                </p:oleObj>
              </mc:Choice>
              <mc:Fallback>
                <p:oleObj r:id="rId19" imgW="1762371" imgH="733333" progId="PBrush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5493" y="3624395"/>
                        <a:ext cx="1322546" cy="5505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任意多边形 37"/>
          <p:cNvSpPr/>
          <p:nvPr/>
        </p:nvSpPr>
        <p:spPr>
          <a:xfrm>
            <a:off x="6766084" y="1475079"/>
            <a:ext cx="2154079" cy="2143601"/>
          </a:xfrm>
          <a:custGeom>
            <a:avLst/>
            <a:gdLst>
              <a:gd name="connisteX0" fmla="*/ 0 w 2871963"/>
              <a:gd name="connsiteY0" fmla="*/ 3104 h 2857923"/>
              <a:gd name="connisteX1" fmla="*/ 68580 w 2871963"/>
              <a:gd name="connsiteY1" fmla="*/ 3104 h 2857923"/>
              <a:gd name="connisteX2" fmla="*/ 262890 w 2871963"/>
              <a:gd name="connsiteY2" fmla="*/ 3104 h 2857923"/>
              <a:gd name="connisteX3" fmla="*/ 445135 w 2871963"/>
              <a:gd name="connsiteY3" fmla="*/ 3104 h 2857923"/>
              <a:gd name="connisteX4" fmla="*/ 673735 w 2871963"/>
              <a:gd name="connsiteY4" fmla="*/ 3104 h 2857923"/>
              <a:gd name="connisteX5" fmla="*/ 765175 w 2871963"/>
              <a:gd name="connsiteY5" fmla="*/ 3104 h 2857923"/>
              <a:gd name="connisteX6" fmla="*/ 833755 w 2871963"/>
              <a:gd name="connsiteY6" fmla="*/ 3104 h 2857923"/>
              <a:gd name="connisteX7" fmla="*/ 902335 w 2871963"/>
              <a:gd name="connsiteY7" fmla="*/ 3104 h 2857923"/>
              <a:gd name="connisteX8" fmla="*/ 1027430 w 2871963"/>
              <a:gd name="connsiteY8" fmla="*/ 37394 h 2857923"/>
              <a:gd name="connisteX9" fmla="*/ 1118870 w 2871963"/>
              <a:gd name="connsiteY9" fmla="*/ 71049 h 2857923"/>
              <a:gd name="connisteX10" fmla="*/ 1244600 w 2871963"/>
              <a:gd name="connsiteY10" fmla="*/ 105339 h 2857923"/>
              <a:gd name="connisteX11" fmla="*/ 1313180 w 2871963"/>
              <a:gd name="connsiteY11" fmla="*/ 151059 h 2857923"/>
              <a:gd name="connisteX12" fmla="*/ 1381760 w 2871963"/>
              <a:gd name="connsiteY12" fmla="*/ 173919 h 2857923"/>
              <a:gd name="connisteX13" fmla="*/ 1483995 w 2871963"/>
              <a:gd name="connsiteY13" fmla="*/ 219639 h 2857923"/>
              <a:gd name="connisteX14" fmla="*/ 1644015 w 2871963"/>
              <a:gd name="connsiteY14" fmla="*/ 288219 h 2857923"/>
              <a:gd name="connisteX15" fmla="*/ 1769745 w 2871963"/>
              <a:gd name="connsiteY15" fmla="*/ 356799 h 2857923"/>
              <a:gd name="connisteX16" fmla="*/ 1906905 w 2871963"/>
              <a:gd name="connsiteY16" fmla="*/ 413949 h 2857923"/>
              <a:gd name="connisteX17" fmla="*/ 1986280 w 2871963"/>
              <a:gd name="connsiteY17" fmla="*/ 471099 h 2857923"/>
              <a:gd name="connisteX18" fmla="*/ 2089150 w 2871963"/>
              <a:gd name="connsiteY18" fmla="*/ 539679 h 2857923"/>
              <a:gd name="connisteX19" fmla="*/ 2169160 w 2871963"/>
              <a:gd name="connsiteY19" fmla="*/ 584764 h 2857923"/>
              <a:gd name="connisteX20" fmla="*/ 2272030 w 2871963"/>
              <a:gd name="connsiteY20" fmla="*/ 641914 h 2857923"/>
              <a:gd name="connisteX21" fmla="*/ 2363470 w 2871963"/>
              <a:gd name="connsiteY21" fmla="*/ 687634 h 2857923"/>
              <a:gd name="connisteX22" fmla="*/ 2432050 w 2871963"/>
              <a:gd name="connsiteY22" fmla="*/ 733354 h 2857923"/>
              <a:gd name="connisteX23" fmla="*/ 2499995 w 2871963"/>
              <a:gd name="connsiteY23" fmla="*/ 801934 h 2857923"/>
              <a:gd name="connisteX24" fmla="*/ 2568575 w 2871963"/>
              <a:gd name="connsiteY24" fmla="*/ 893374 h 2857923"/>
              <a:gd name="connisteX25" fmla="*/ 2625725 w 2871963"/>
              <a:gd name="connsiteY25" fmla="*/ 973384 h 2857923"/>
              <a:gd name="connisteX26" fmla="*/ 2648585 w 2871963"/>
              <a:gd name="connsiteY26" fmla="*/ 1053394 h 2857923"/>
              <a:gd name="connisteX27" fmla="*/ 2660015 w 2871963"/>
              <a:gd name="connsiteY27" fmla="*/ 1132769 h 2857923"/>
              <a:gd name="connisteX28" fmla="*/ 2694305 w 2871963"/>
              <a:gd name="connsiteY28" fmla="*/ 1201349 h 2857923"/>
              <a:gd name="connisteX29" fmla="*/ 2705735 w 2871963"/>
              <a:gd name="connsiteY29" fmla="*/ 1269929 h 2857923"/>
              <a:gd name="connisteX30" fmla="*/ 2717165 w 2871963"/>
              <a:gd name="connsiteY30" fmla="*/ 1338509 h 2857923"/>
              <a:gd name="connisteX31" fmla="*/ 2717165 w 2871963"/>
              <a:gd name="connsiteY31" fmla="*/ 1418519 h 2857923"/>
              <a:gd name="connisteX32" fmla="*/ 2717165 w 2871963"/>
              <a:gd name="connsiteY32" fmla="*/ 1487099 h 2857923"/>
              <a:gd name="connisteX33" fmla="*/ 2728595 w 2871963"/>
              <a:gd name="connsiteY33" fmla="*/ 1555679 h 2857923"/>
              <a:gd name="connisteX34" fmla="*/ 2740025 w 2871963"/>
              <a:gd name="connsiteY34" fmla="*/ 1635054 h 2857923"/>
              <a:gd name="connisteX35" fmla="*/ 2751455 w 2871963"/>
              <a:gd name="connsiteY35" fmla="*/ 1715064 h 2857923"/>
              <a:gd name="connisteX36" fmla="*/ 2751455 w 2871963"/>
              <a:gd name="connsiteY36" fmla="*/ 1795074 h 2857923"/>
              <a:gd name="connisteX37" fmla="*/ 2762885 w 2871963"/>
              <a:gd name="connsiteY37" fmla="*/ 1863654 h 2857923"/>
              <a:gd name="connisteX38" fmla="*/ 2762885 w 2871963"/>
              <a:gd name="connsiteY38" fmla="*/ 1932234 h 2857923"/>
              <a:gd name="connisteX39" fmla="*/ 2762885 w 2871963"/>
              <a:gd name="connsiteY39" fmla="*/ 2012244 h 2857923"/>
              <a:gd name="connisteX40" fmla="*/ 2774315 w 2871963"/>
              <a:gd name="connsiteY40" fmla="*/ 2080824 h 2857923"/>
              <a:gd name="connisteX41" fmla="*/ 2785745 w 2871963"/>
              <a:gd name="connsiteY41" fmla="*/ 2148769 h 2857923"/>
              <a:gd name="connisteX42" fmla="*/ 2808605 w 2871963"/>
              <a:gd name="connsiteY42" fmla="*/ 2228779 h 2857923"/>
              <a:gd name="connisteX43" fmla="*/ 2820035 w 2871963"/>
              <a:gd name="connsiteY43" fmla="*/ 2297359 h 2857923"/>
              <a:gd name="connisteX44" fmla="*/ 2842895 w 2871963"/>
              <a:gd name="connsiteY44" fmla="*/ 2365939 h 2857923"/>
              <a:gd name="connisteX45" fmla="*/ 2842895 w 2871963"/>
              <a:gd name="connsiteY45" fmla="*/ 2434519 h 2857923"/>
              <a:gd name="connisteX46" fmla="*/ 2854325 w 2871963"/>
              <a:gd name="connsiteY46" fmla="*/ 2503099 h 2857923"/>
              <a:gd name="connisteX47" fmla="*/ 2865755 w 2871963"/>
              <a:gd name="connsiteY47" fmla="*/ 2571679 h 2857923"/>
              <a:gd name="connisteX48" fmla="*/ 2865755 w 2871963"/>
              <a:gd name="connsiteY48" fmla="*/ 2651054 h 2857923"/>
              <a:gd name="connisteX49" fmla="*/ 2865755 w 2871963"/>
              <a:gd name="connsiteY49" fmla="*/ 2719634 h 2857923"/>
              <a:gd name="connisteX50" fmla="*/ 2865755 w 2871963"/>
              <a:gd name="connsiteY50" fmla="*/ 2788214 h 2857923"/>
              <a:gd name="connisteX51" fmla="*/ 2797175 w 2871963"/>
              <a:gd name="connsiteY51" fmla="*/ 2822504 h 2857923"/>
              <a:gd name="connisteX52" fmla="*/ 2728595 w 2871963"/>
              <a:gd name="connsiteY52" fmla="*/ 2833934 h 2857923"/>
              <a:gd name="connisteX53" fmla="*/ 2660015 w 2871963"/>
              <a:gd name="connsiteY53" fmla="*/ 2845364 h 2857923"/>
              <a:gd name="connisteX54" fmla="*/ 2580005 w 2871963"/>
              <a:gd name="connsiteY54" fmla="*/ 2856794 h 2857923"/>
              <a:gd name="connisteX55" fmla="*/ 2511425 w 2871963"/>
              <a:gd name="connsiteY55" fmla="*/ 2856794 h 285792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</a:cxnLst>
            <a:rect l="l" t="t" r="r" b="b"/>
            <a:pathLst>
              <a:path w="2871964" h="2857923">
                <a:moveTo>
                  <a:pt x="0" y="3104"/>
                </a:moveTo>
                <a:cubicBezTo>
                  <a:pt x="9525" y="3104"/>
                  <a:pt x="15875" y="3104"/>
                  <a:pt x="68580" y="3104"/>
                </a:cubicBezTo>
                <a:cubicBezTo>
                  <a:pt x="121285" y="3104"/>
                  <a:pt x="187325" y="3104"/>
                  <a:pt x="262890" y="3104"/>
                </a:cubicBezTo>
                <a:cubicBezTo>
                  <a:pt x="338455" y="3104"/>
                  <a:pt x="363220" y="3104"/>
                  <a:pt x="445135" y="3104"/>
                </a:cubicBezTo>
                <a:cubicBezTo>
                  <a:pt x="527050" y="3104"/>
                  <a:pt x="609600" y="3104"/>
                  <a:pt x="673735" y="3104"/>
                </a:cubicBezTo>
                <a:cubicBezTo>
                  <a:pt x="737870" y="3104"/>
                  <a:pt x="733425" y="3104"/>
                  <a:pt x="765175" y="3104"/>
                </a:cubicBezTo>
                <a:cubicBezTo>
                  <a:pt x="796925" y="3104"/>
                  <a:pt x="806450" y="3104"/>
                  <a:pt x="833755" y="3104"/>
                </a:cubicBezTo>
                <a:cubicBezTo>
                  <a:pt x="861060" y="3104"/>
                  <a:pt x="863600" y="-3881"/>
                  <a:pt x="902335" y="3104"/>
                </a:cubicBezTo>
                <a:cubicBezTo>
                  <a:pt x="941070" y="10089"/>
                  <a:pt x="984250" y="24059"/>
                  <a:pt x="1027430" y="37394"/>
                </a:cubicBezTo>
                <a:cubicBezTo>
                  <a:pt x="1070610" y="50729"/>
                  <a:pt x="1075690" y="57714"/>
                  <a:pt x="1118870" y="71049"/>
                </a:cubicBezTo>
                <a:cubicBezTo>
                  <a:pt x="1162050" y="84384"/>
                  <a:pt x="1205865" y="89464"/>
                  <a:pt x="1244600" y="105339"/>
                </a:cubicBezTo>
                <a:cubicBezTo>
                  <a:pt x="1283335" y="121214"/>
                  <a:pt x="1285875" y="137089"/>
                  <a:pt x="1313180" y="151059"/>
                </a:cubicBezTo>
                <a:cubicBezTo>
                  <a:pt x="1340485" y="165029"/>
                  <a:pt x="1347470" y="159949"/>
                  <a:pt x="1381760" y="173919"/>
                </a:cubicBezTo>
                <a:cubicBezTo>
                  <a:pt x="1416050" y="187889"/>
                  <a:pt x="1431290" y="196779"/>
                  <a:pt x="1483995" y="219639"/>
                </a:cubicBezTo>
                <a:cubicBezTo>
                  <a:pt x="1536700" y="242499"/>
                  <a:pt x="1586865" y="260914"/>
                  <a:pt x="1644015" y="288219"/>
                </a:cubicBezTo>
                <a:cubicBezTo>
                  <a:pt x="1701165" y="315524"/>
                  <a:pt x="1717040" y="331399"/>
                  <a:pt x="1769745" y="356799"/>
                </a:cubicBezTo>
                <a:cubicBezTo>
                  <a:pt x="1822450" y="382199"/>
                  <a:pt x="1863725" y="391089"/>
                  <a:pt x="1906905" y="413949"/>
                </a:cubicBezTo>
                <a:cubicBezTo>
                  <a:pt x="1950085" y="436809"/>
                  <a:pt x="1950085" y="445699"/>
                  <a:pt x="1986280" y="471099"/>
                </a:cubicBezTo>
                <a:cubicBezTo>
                  <a:pt x="2022475" y="496499"/>
                  <a:pt x="2052320" y="516819"/>
                  <a:pt x="2089150" y="539679"/>
                </a:cubicBezTo>
                <a:cubicBezTo>
                  <a:pt x="2125980" y="562539"/>
                  <a:pt x="2132330" y="564444"/>
                  <a:pt x="2169160" y="584764"/>
                </a:cubicBezTo>
                <a:cubicBezTo>
                  <a:pt x="2205990" y="605084"/>
                  <a:pt x="2233295" y="621594"/>
                  <a:pt x="2272030" y="641914"/>
                </a:cubicBezTo>
                <a:cubicBezTo>
                  <a:pt x="2310765" y="662234"/>
                  <a:pt x="2331720" y="669219"/>
                  <a:pt x="2363470" y="687634"/>
                </a:cubicBezTo>
                <a:cubicBezTo>
                  <a:pt x="2395220" y="706049"/>
                  <a:pt x="2404745" y="710494"/>
                  <a:pt x="2432050" y="733354"/>
                </a:cubicBezTo>
                <a:cubicBezTo>
                  <a:pt x="2459355" y="756214"/>
                  <a:pt x="2472690" y="770184"/>
                  <a:pt x="2499995" y="801934"/>
                </a:cubicBezTo>
                <a:cubicBezTo>
                  <a:pt x="2527300" y="833684"/>
                  <a:pt x="2543175" y="859084"/>
                  <a:pt x="2568575" y="893374"/>
                </a:cubicBezTo>
                <a:cubicBezTo>
                  <a:pt x="2593975" y="927664"/>
                  <a:pt x="2609850" y="941634"/>
                  <a:pt x="2625725" y="973384"/>
                </a:cubicBezTo>
                <a:cubicBezTo>
                  <a:pt x="2641600" y="1005134"/>
                  <a:pt x="2641600" y="1021644"/>
                  <a:pt x="2648585" y="1053394"/>
                </a:cubicBezTo>
                <a:cubicBezTo>
                  <a:pt x="2655570" y="1085144"/>
                  <a:pt x="2651125" y="1102924"/>
                  <a:pt x="2660015" y="1132769"/>
                </a:cubicBezTo>
                <a:cubicBezTo>
                  <a:pt x="2668905" y="1162614"/>
                  <a:pt x="2685415" y="1174044"/>
                  <a:pt x="2694305" y="1201349"/>
                </a:cubicBezTo>
                <a:cubicBezTo>
                  <a:pt x="2703195" y="1228654"/>
                  <a:pt x="2701290" y="1242624"/>
                  <a:pt x="2705735" y="1269929"/>
                </a:cubicBezTo>
                <a:cubicBezTo>
                  <a:pt x="2710180" y="1297234"/>
                  <a:pt x="2714625" y="1308664"/>
                  <a:pt x="2717165" y="1338509"/>
                </a:cubicBezTo>
                <a:cubicBezTo>
                  <a:pt x="2719705" y="1368354"/>
                  <a:pt x="2717165" y="1388674"/>
                  <a:pt x="2717165" y="1418519"/>
                </a:cubicBezTo>
                <a:cubicBezTo>
                  <a:pt x="2717165" y="1448364"/>
                  <a:pt x="2714625" y="1459794"/>
                  <a:pt x="2717165" y="1487099"/>
                </a:cubicBezTo>
                <a:cubicBezTo>
                  <a:pt x="2719705" y="1514404"/>
                  <a:pt x="2724150" y="1525834"/>
                  <a:pt x="2728595" y="1555679"/>
                </a:cubicBezTo>
                <a:cubicBezTo>
                  <a:pt x="2733040" y="1585524"/>
                  <a:pt x="2735580" y="1603304"/>
                  <a:pt x="2740025" y="1635054"/>
                </a:cubicBezTo>
                <a:cubicBezTo>
                  <a:pt x="2744470" y="1666804"/>
                  <a:pt x="2748915" y="1683314"/>
                  <a:pt x="2751455" y="1715064"/>
                </a:cubicBezTo>
                <a:cubicBezTo>
                  <a:pt x="2753995" y="1746814"/>
                  <a:pt x="2748915" y="1765229"/>
                  <a:pt x="2751455" y="1795074"/>
                </a:cubicBezTo>
                <a:cubicBezTo>
                  <a:pt x="2753995" y="1824919"/>
                  <a:pt x="2760345" y="1836349"/>
                  <a:pt x="2762885" y="1863654"/>
                </a:cubicBezTo>
                <a:cubicBezTo>
                  <a:pt x="2765425" y="1890959"/>
                  <a:pt x="2762885" y="1902389"/>
                  <a:pt x="2762885" y="1932234"/>
                </a:cubicBezTo>
                <a:cubicBezTo>
                  <a:pt x="2762885" y="1962079"/>
                  <a:pt x="2760345" y="1982399"/>
                  <a:pt x="2762885" y="2012244"/>
                </a:cubicBezTo>
                <a:cubicBezTo>
                  <a:pt x="2765425" y="2042089"/>
                  <a:pt x="2769870" y="2053519"/>
                  <a:pt x="2774315" y="2080824"/>
                </a:cubicBezTo>
                <a:cubicBezTo>
                  <a:pt x="2778760" y="2108129"/>
                  <a:pt x="2778760" y="2118924"/>
                  <a:pt x="2785745" y="2148769"/>
                </a:cubicBezTo>
                <a:cubicBezTo>
                  <a:pt x="2792730" y="2178614"/>
                  <a:pt x="2801620" y="2198934"/>
                  <a:pt x="2808605" y="2228779"/>
                </a:cubicBezTo>
                <a:cubicBezTo>
                  <a:pt x="2815590" y="2258624"/>
                  <a:pt x="2813050" y="2270054"/>
                  <a:pt x="2820035" y="2297359"/>
                </a:cubicBezTo>
                <a:cubicBezTo>
                  <a:pt x="2827020" y="2324664"/>
                  <a:pt x="2838450" y="2338634"/>
                  <a:pt x="2842895" y="2365939"/>
                </a:cubicBezTo>
                <a:cubicBezTo>
                  <a:pt x="2847340" y="2393244"/>
                  <a:pt x="2840355" y="2407214"/>
                  <a:pt x="2842895" y="2434519"/>
                </a:cubicBezTo>
                <a:cubicBezTo>
                  <a:pt x="2845435" y="2461824"/>
                  <a:pt x="2849880" y="2475794"/>
                  <a:pt x="2854325" y="2503099"/>
                </a:cubicBezTo>
                <a:cubicBezTo>
                  <a:pt x="2858770" y="2530404"/>
                  <a:pt x="2863215" y="2541834"/>
                  <a:pt x="2865755" y="2571679"/>
                </a:cubicBezTo>
                <a:cubicBezTo>
                  <a:pt x="2868295" y="2601524"/>
                  <a:pt x="2865755" y="2621209"/>
                  <a:pt x="2865755" y="2651054"/>
                </a:cubicBezTo>
                <a:cubicBezTo>
                  <a:pt x="2865755" y="2680899"/>
                  <a:pt x="2865755" y="2692329"/>
                  <a:pt x="2865755" y="2719634"/>
                </a:cubicBezTo>
                <a:cubicBezTo>
                  <a:pt x="2865755" y="2746939"/>
                  <a:pt x="2879725" y="2767894"/>
                  <a:pt x="2865755" y="2788214"/>
                </a:cubicBezTo>
                <a:cubicBezTo>
                  <a:pt x="2851785" y="2808534"/>
                  <a:pt x="2824480" y="2813614"/>
                  <a:pt x="2797175" y="2822504"/>
                </a:cubicBezTo>
                <a:cubicBezTo>
                  <a:pt x="2769870" y="2831394"/>
                  <a:pt x="2755900" y="2829489"/>
                  <a:pt x="2728595" y="2833934"/>
                </a:cubicBezTo>
                <a:cubicBezTo>
                  <a:pt x="2701290" y="2838379"/>
                  <a:pt x="2689860" y="2840919"/>
                  <a:pt x="2660015" y="2845364"/>
                </a:cubicBezTo>
                <a:cubicBezTo>
                  <a:pt x="2630170" y="2849809"/>
                  <a:pt x="2609850" y="2854254"/>
                  <a:pt x="2580005" y="2856794"/>
                </a:cubicBezTo>
                <a:cubicBezTo>
                  <a:pt x="2550160" y="2859334"/>
                  <a:pt x="2523490" y="2856794"/>
                  <a:pt x="2511425" y="285679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9" name="任意多边形 38"/>
          <p:cNvSpPr/>
          <p:nvPr/>
        </p:nvSpPr>
        <p:spPr>
          <a:xfrm>
            <a:off x="6903244" y="3652017"/>
            <a:ext cx="992981" cy="170974"/>
          </a:xfrm>
          <a:custGeom>
            <a:avLst/>
            <a:gdLst>
              <a:gd name="connisteX0" fmla="*/ 1323975 w 1323975"/>
              <a:gd name="connsiteY0" fmla="*/ 0 h 227965"/>
              <a:gd name="connisteX1" fmla="*/ 1244600 w 1323975"/>
              <a:gd name="connsiteY1" fmla="*/ 22860 h 227965"/>
              <a:gd name="connisteX2" fmla="*/ 1164590 w 1323975"/>
              <a:gd name="connsiteY2" fmla="*/ 45720 h 227965"/>
              <a:gd name="connisteX3" fmla="*/ 1084580 w 1323975"/>
              <a:gd name="connsiteY3" fmla="*/ 57150 h 227965"/>
              <a:gd name="connisteX4" fmla="*/ 1004570 w 1323975"/>
              <a:gd name="connsiteY4" fmla="*/ 68580 h 227965"/>
              <a:gd name="connisteX5" fmla="*/ 844550 w 1323975"/>
              <a:gd name="connsiteY5" fmla="*/ 80010 h 227965"/>
              <a:gd name="connisteX6" fmla="*/ 730885 w 1323975"/>
              <a:gd name="connsiteY6" fmla="*/ 80010 h 227965"/>
              <a:gd name="connisteX7" fmla="*/ 662305 w 1323975"/>
              <a:gd name="connsiteY7" fmla="*/ 80010 h 227965"/>
              <a:gd name="connisteX8" fmla="*/ 582295 w 1323975"/>
              <a:gd name="connsiteY8" fmla="*/ 80010 h 227965"/>
              <a:gd name="connisteX9" fmla="*/ 513715 w 1323975"/>
              <a:gd name="connsiteY9" fmla="*/ 80010 h 227965"/>
              <a:gd name="connisteX10" fmla="*/ 433705 w 1323975"/>
              <a:gd name="connsiteY10" fmla="*/ 80010 h 227965"/>
              <a:gd name="connisteX11" fmla="*/ 365125 w 1323975"/>
              <a:gd name="connsiteY11" fmla="*/ 91440 h 227965"/>
              <a:gd name="connisteX12" fmla="*/ 285115 w 1323975"/>
              <a:gd name="connsiteY12" fmla="*/ 91440 h 227965"/>
              <a:gd name="connisteX13" fmla="*/ 205740 w 1323975"/>
              <a:gd name="connsiteY13" fmla="*/ 102870 h 227965"/>
              <a:gd name="connisteX14" fmla="*/ 125730 w 1323975"/>
              <a:gd name="connsiteY14" fmla="*/ 114300 h 227965"/>
              <a:gd name="connisteX15" fmla="*/ 57150 w 1323975"/>
              <a:gd name="connsiteY15" fmla="*/ 148590 h 227965"/>
              <a:gd name="connisteX16" fmla="*/ 0 w 1323975"/>
              <a:gd name="connsiteY16" fmla="*/ 227965 h 22796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</a:cxnLst>
            <a:rect l="l" t="t" r="r" b="b"/>
            <a:pathLst>
              <a:path w="1323975" h="227965">
                <a:moveTo>
                  <a:pt x="1323975" y="0"/>
                </a:moveTo>
                <a:cubicBezTo>
                  <a:pt x="1310005" y="3810"/>
                  <a:pt x="1276350" y="13970"/>
                  <a:pt x="1244600" y="22860"/>
                </a:cubicBezTo>
                <a:cubicBezTo>
                  <a:pt x="1212850" y="31750"/>
                  <a:pt x="1196340" y="38735"/>
                  <a:pt x="1164590" y="45720"/>
                </a:cubicBezTo>
                <a:cubicBezTo>
                  <a:pt x="1132840" y="52705"/>
                  <a:pt x="1116330" y="52705"/>
                  <a:pt x="1084580" y="57150"/>
                </a:cubicBezTo>
                <a:cubicBezTo>
                  <a:pt x="1052830" y="61595"/>
                  <a:pt x="1052830" y="64135"/>
                  <a:pt x="1004570" y="68580"/>
                </a:cubicBezTo>
                <a:cubicBezTo>
                  <a:pt x="956310" y="73025"/>
                  <a:pt x="899160" y="77470"/>
                  <a:pt x="844550" y="80010"/>
                </a:cubicBezTo>
                <a:cubicBezTo>
                  <a:pt x="789940" y="82550"/>
                  <a:pt x="767080" y="80010"/>
                  <a:pt x="730885" y="80010"/>
                </a:cubicBezTo>
                <a:cubicBezTo>
                  <a:pt x="694690" y="80010"/>
                  <a:pt x="692150" y="80010"/>
                  <a:pt x="662305" y="80010"/>
                </a:cubicBezTo>
                <a:cubicBezTo>
                  <a:pt x="632460" y="80010"/>
                  <a:pt x="612140" y="80010"/>
                  <a:pt x="582295" y="80010"/>
                </a:cubicBezTo>
                <a:cubicBezTo>
                  <a:pt x="552450" y="80010"/>
                  <a:pt x="543560" y="80010"/>
                  <a:pt x="513715" y="80010"/>
                </a:cubicBezTo>
                <a:cubicBezTo>
                  <a:pt x="483870" y="80010"/>
                  <a:pt x="463550" y="77470"/>
                  <a:pt x="433705" y="80010"/>
                </a:cubicBezTo>
                <a:cubicBezTo>
                  <a:pt x="403860" y="82550"/>
                  <a:pt x="394970" y="88900"/>
                  <a:pt x="365125" y="91440"/>
                </a:cubicBezTo>
                <a:cubicBezTo>
                  <a:pt x="335280" y="93980"/>
                  <a:pt x="316865" y="88900"/>
                  <a:pt x="285115" y="91440"/>
                </a:cubicBezTo>
                <a:cubicBezTo>
                  <a:pt x="253365" y="93980"/>
                  <a:pt x="237490" y="98425"/>
                  <a:pt x="205740" y="102870"/>
                </a:cubicBezTo>
                <a:cubicBezTo>
                  <a:pt x="173990" y="107315"/>
                  <a:pt x="155575" y="105410"/>
                  <a:pt x="125730" y="114300"/>
                </a:cubicBezTo>
                <a:cubicBezTo>
                  <a:pt x="95885" y="123190"/>
                  <a:pt x="82550" y="125730"/>
                  <a:pt x="57150" y="148590"/>
                </a:cubicBezTo>
                <a:cubicBezTo>
                  <a:pt x="31750" y="171450"/>
                  <a:pt x="10160" y="212725"/>
                  <a:pt x="0" y="22796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0" name="任意多边形 39"/>
          <p:cNvSpPr/>
          <p:nvPr/>
        </p:nvSpPr>
        <p:spPr>
          <a:xfrm>
            <a:off x="5593080" y="3120999"/>
            <a:ext cx="539591" cy="687229"/>
          </a:xfrm>
          <a:custGeom>
            <a:avLst/>
            <a:gdLst>
              <a:gd name="connisteX0" fmla="*/ 719455 w 719455"/>
              <a:gd name="connsiteY0" fmla="*/ 913130 h 916234"/>
              <a:gd name="connisteX1" fmla="*/ 650875 w 719455"/>
              <a:gd name="connsiteY1" fmla="*/ 913130 h 916234"/>
              <a:gd name="connisteX2" fmla="*/ 582295 w 719455"/>
              <a:gd name="connsiteY2" fmla="*/ 913130 h 916234"/>
              <a:gd name="connisteX3" fmla="*/ 513715 w 719455"/>
              <a:gd name="connsiteY3" fmla="*/ 879475 h 916234"/>
              <a:gd name="connisteX4" fmla="*/ 445770 w 719455"/>
              <a:gd name="connsiteY4" fmla="*/ 833755 h 916234"/>
              <a:gd name="connisteX5" fmla="*/ 365760 w 719455"/>
              <a:gd name="connsiteY5" fmla="*/ 765175 h 916234"/>
              <a:gd name="connisteX6" fmla="*/ 320040 w 719455"/>
              <a:gd name="connsiteY6" fmla="*/ 650875 h 916234"/>
              <a:gd name="connisteX7" fmla="*/ 297180 w 719455"/>
              <a:gd name="connsiteY7" fmla="*/ 570865 h 916234"/>
              <a:gd name="connisteX8" fmla="*/ 297180 w 719455"/>
              <a:gd name="connsiteY8" fmla="*/ 467995 h 916234"/>
              <a:gd name="connisteX9" fmla="*/ 262890 w 719455"/>
              <a:gd name="connsiteY9" fmla="*/ 388620 h 916234"/>
              <a:gd name="connisteX10" fmla="*/ 228600 w 719455"/>
              <a:gd name="connsiteY10" fmla="*/ 285750 h 916234"/>
              <a:gd name="connisteX11" fmla="*/ 171450 w 719455"/>
              <a:gd name="connsiteY11" fmla="*/ 194310 h 916234"/>
              <a:gd name="connisteX12" fmla="*/ 125730 w 719455"/>
              <a:gd name="connsiteY12" fmla="*/ 125730 h 916234"/>
              <a:gd name="connisteX13" fmla="*/ 57150 w 719455"/>
              <a:gd name="connsiteY13" fmla="*/ 68580 h 916234"/>
              <a:gd name="connisteX14" fmla="*/ 0 w 719455"/>
              <a:gd name="connsiteY14" fmla="*/ 0 h 91623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</a:cxnLst>
            <a:rect l="l" t="t" r="r" b="b"/>
            <a:pathLst>
              <a:path w="719455" h="916234">
                <a:moveTo>
                  <a:pt x="719455" y="913130"/>
                </a:moveTo>
                <a:cubicBezTo>
                  <a:pt x="707390" y="913130"/>
                  <a:pt x="678180" y="913130"/>
                  <a:pt x="650875" y="913130"/>
                </a:cubicBezTo>
                <a:cubicBezTo>
                  <a:pt x="623570" y="913130"/>
                  <a:pt x="609600" y="920115"/>
                  <a:pt x="582295" y="913130"/>
                </a:cubicBezTo>
                <a:cubicBezTo>
                  <a:pt x="554990" y="906145"/>
                  <a:pt x="541020" y="895350"/>
                  <a:pt x="513715" y="879475"/>
                </a:cubicBezTo>
                <a:cubicBezTo>
                  <a:pt x="486410" y="863600"/>
                  <a:pt x="475615" y="856615"/>
                  <a:pt x="445770" y="833755"/>
                </a:cubicBezTo>
                <a:cubicBezTo>
                  <a:pt x="415925" y="810895"/>
                  <a:pt x="391160" y="802005"/>
                  <a:pt x="365760" y="765175"/>
                </a:cubicBezTo>
                <a:cubicBezTo>
                  <a:pt x="340360" y="728345"/>
                  <a:pt x="334010" y="689610"/>
                  <a:pt x="320040" y="650875"/>
                </a:cubicBezTo>
                <a:cubicBezTo>
                  <a:pt x="306070" y="612140"/>
                  <a:pt x="301625" y="607695"/>
                  <a:pt x="297180" y="570865"/>
                </a:cubicBezTo>
                <a:cubicBezTo>
                  <a:pt x="292735" y="534035"/>
                  <a:pt x="304165" y="504190"/>
                  <a:pt x="297180" y="467995"/>
                </a:cubicBezTo>
                <a:cubicBezTo>
                  <a:pt x="290195" y="431800"/>
                  <a:pt x="276860" y="424815"/>
                  <a:pt x="262890" y="388620"/>
                </a:cubicBezTo>
                <a:cubicBezTo>
                  <a:pt x="248920" y="352425"/>
                  <a:pt x="247015" y="324485"/>
                  <a:pt x="228600" y="285750"/>
                </a:cubicBezTo>
                <a:cubicBezTo>
                  <a:pt x="210185" y="247015"/>
                  <a:pt x="191770" y="226060"/>
                  <a:pt x="171450" y="194310"/>
                </a:cubicBezTo>
                <a:cubicBezTo>
                  <a:pt x="151130" y="162560"/>
                  <a:pt x="148590" y="151130"/>
                  <a:pt x="125730" y="125730"/>
                </a:cubicBezTo>
                <a:cubicBezTo>
                  <a:pt x="102870" y="100330"/>
                  <a:pt x="82550" y="93980"/>
                  <a:pt x="57150" y="68580"/>
                </a:cubicBezTo>
                <a:cubicBezTo>
                  <a:pt x="31750" y="43180"/>
                  <a:pt x="10160" y="1270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1" name="任意多边形 40"/>
          <p:cNvSpPr/>
          <p:nvPr/>
        </p:nvSpPr>
        <p:spPr>
          <a:xfrm>
            <a:off x="5023485" y="1605571"/>
            <a:ext cx="1408748" cy="1532573"/>
          </a:xfrm>
          <a:custGeom>
            <a:avLst/>
            <a:gdLst>
              <a:gd name="connisteX0" fmla="*/ 394193 w 1878188"/>
              <a:gd name="connsiteY0" fmla="*/ 2043430 h 2043430"/>
              <a:gd name="connisteX1" fmla="*/ 302753 w 1878188"/>
              <a:gd name="connsiteY1" fmla="*/ 2009140 h 2043430"/>
              <a:gd name="connisteX2" fmla="*/ 211948 w 1878188"/>
              <a:gd name="connsiteY2" fmla="*/ 1895475 h 2043430"/>
              <a:gd name="connisteX3" fmla="*/ 109078 w 1878188"/>
              <a:gd name="connsiteY3" fmla="*/ 1758315 h 2043430"/>
              <a:gd name="connisteX4" fmla="*/ 74788 w 1878188"/>
              <a:gd name="connsiteY4" fmla="*/ 1689735 h 2043430"/>
              <a:gd name="connisteX5" fmla="*/ 29068 w 1878188"/>
              <a:gd name="connsiteY5" fmla="*/ 1621155 h 2043430"/>
              <a:gd name="connisteX6" fmla="*/ 6208 w 1878188"/>
              <a:gd name="connsiteY6" fmla="*/ 1552575 h 2043430"/>
              <a:gd name="connisteX7" fmla="*/ 6208 w 1878188"/>
              <a:gd name="connsiteY7" fmla="*/ 1472565 h 2043430"/>
              <a:gd name="connisteX8" fmla="*/ 6208 w 1878188"/>
              <a:gd name="connsiteY8" fmla="*/ 1403985 h 2043430"/>
              <a:gd name="connisteX9" fmla="*/ 6208 w 1878188"/>
              <a:gd name="connsiteY9" fmla="*/ 1324610 h 2043430"/>
              <a:gd name="connisteX10" fmla="*/ 74788 w 1878188"/>
              <a:gd name="connsiteY10" fmla="*/ 1187450 h 2043430"/>
              <a:gd name="connisteX11" fmla="*/ 120508 w 1878188"/>
              <a:gd name="connsiteY11" fmla="*/ 1107440 h 2043430"/>
              <a:gd name="connisteX12" fmla="*/ 166228 w 1878188"/>
              <a:gd name="connsiteY12" fmla="*/ 1016000 h 2043430"/>
              <a:gd name="connisteX13" fmla="*/ 223378 w 1878188"/>
              <a:gd name="connsiteY13" fmla="*/ 924560 h 2043430"/>
              <a:gd name="connisteX14" fmla="*/ 279893 w 1878188"/>
              <a:gd name="connsiteY14" fmla="*/ 810895 h 2043430"/>
              <a:gd name="connisteX15" fmla="*/ 337043 w 1878188"/>
              <a:gd name="connsiteY15" fmla="*/ 719455 h 2043430"/>
              <a:gd name="connisteX16" fmla="*/ 405623 w 1878188"/>
              <a:gd name="connsiteY16" fmla="*/ 639445 h 2043430"/>
              <a:gd name="connisteX17" fmla="*/ 462773 w 1878188"/>
              <a:gd name="connsiteY17" fmla="*/ 536575 h 2043430"/>
              <a:gd name="connisteX18" fmla="*/ 519923 w 1878188"/>
              <a:gd name="connsiteY18" fmla="*/ 467995 h 2043430"/>
              <a:gd name="connisteX19" fmla="*/ 588503 w 1878188"/>
              <a:gd name="connsiteY19" fmla="*/ 422275 h 2043430"/>
              <a:gd name="connisteX20" fmla="*/ 668513 w 1878188"/>
              <a:gd name="connsiteY20" fmla="*/ 387985 h 2043430"/>
              <a:gd name="connisteX21" fmla="*/ 736458 w 1878188"/>
              <a:gd name="connsiteY21" fmla="*/ 354330 h 2043430"/>
              <a:gd name="connisteX22" fmla="*/ 850758 w 1878188"/>
              <a:gd name="connsiteY22" fmla="*/ 320040 h 2043430"/>
              <a:gd name="connisteX23" fmla="*/ 919338 w 1878188"/>
              <a:gd name="connsiteY23" fmla="*/ 285750 h 2043430"/>
              <a:gd name="connisteX24" fmla="*/ 1033638 w 1878188"/>
              <a:gd name="connsiteY24" fmla="*/ 262890 h 2043430"/>
              <a:gd name="connisteX25" fmla="*/ 1113648 w 1878188"/>
              <a:gd name="connsiteY25" fmla="*/ 240030 h 2043430"/>
              <a:gd name="connisteX26" fmla="*/ 1193658 w 1878188"/>
              <a:gd name="connsiteY26" fmla="*/ 217170 h 2043430"/>
              <a:gd name="connisteX27" fmla="*/ 1295893 w 1878188"/>
              <a:gd name="connsiteY27" fmla="*/ 182880 h 2043430"/>
              <a:gd name="connisteX28" fmla="*/ 1364473 w 1878188"/>
              <a:gd name="connsiteY28" fmla="*/ 171450 h 2043430"/>
              <a:gd name="connisteX29" fmla="*/ 1444483 w 1878188"/>
              <a:gd name="connsiteY29" fmla="*/ 160020 h 2043430"/>
              <a:gd name="connisteX30" fmla="*/ 1524493 w 1878188"/>
              <a:gd name="connsiteY30" fmla="*/ 137160 h 2043430"/>
              <a:gd name="connisteX31" fmla="*/ 1604503 w 1878188"/>
              <a:gd name="connsiteY31" fmla="*/ 91440 h 2043430"/>
              <a:gd name="connisteX32" fmla="*/ 1673083 w 1878188"/>
              <a:gd name="connsiteY32" fmla="*/ 57150 h 2043430"/>
              <a:gd name="connisteX33" fmla="*/ 1741663 w 1878188"/>
              <a:gd name="connsiteY33" fmla="*/ 34290 h 2043430"/>
              <a:gd name="connisteX34" fmla="*/ 1809608 w 1878188"/>
              <a:gd name="connsiteY34" fmla="*/ 11430 h 2043430"/>
              <a:gd name="connisteX35" fmla="*/ 1878188 w 1878188"/>
              <a:gd name="connsiteY35" fmla="*/ 0 h 20434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</a:cxnLst>
            <a:rect l="l" t="t" r="r" b="b"/>
            <a:pathLst>
              <a:path w="1878189" h="2043430">
                <a:moveTo>
                  <a:pt x="394194" y="2043430"/>
                </a:moveTo>
                <a:cubicBezTo>
                  <a:pt x="377684" y="2038985"/>
                  <a:pt x="338949" y="2038985"/>
                  <a:pt x="302754" y="2009140"/>
                </a:cubicBezTo>
                <a:cubicBezTo>
                  <a:pt x="266559" y="1979295"/>
                  <a:pt x="250684" y="1945640"/>
                  <a:pt x="211949" y="1895475"/>
                </a:cubicBezTo>
                <a:cubicBezTo>
                  <a:pt x="173214" y="1845310"/>
                  <a:pt x="136384" y="1799590"/>
                  <a:pt x="109079" y="1758315"/>
                </a:cubicBezTo>
                <a:cubicBezTo>
                  <a:pt x="81774" y="1717040"/>
                  <a:pt x="90664" y="1717040"/>
                  <a:pt x="74789" y="1689735"/>
                </a:cubicBezTo>
                <a:cubicBezTo>
                  <a:pt x="58914" y="1662430"/>
                  <a:pt x="43039" y="1648460"/>
                  <a:pt x="29069" y="1621155"/>
                </a:cubicBezTo>
                <a:cubicBezTo>
                  <a:pt x="15099" y="1593850"/>
                  <a:pt x="10654" y="1582420"/>
                  <a:pt x="6209" y="1552575"/>
                </a:cubicBezTo>
                <a:cubicBezTo>
                  <a:pt x="1764" y="1522730"/>
                  <a:pt x="6209" y="1502410"/>
                  <a:pt x="6209" y="1472565"/>
                </a:cubicBezTo>
                <a:cubicBezTo>
                  <a:pt x="6209" y="1442720"/>
                  <a:pt x="6209" y="1433830"/>
                  <a:pt x="6209" y="1403985"/>
                </a:cubicBezTo>
                <a:cubicBezTo>
                  <a:pt x="6209" y="1374140"/>
                  <a:pt x="-7761" y="1367790"/>
                  <a:pt x="6209" y="1324610"/>
                </a:cubicBezTo>
                <a:cubicBezTo>
                  <a:pt x="20179" y="1281430"/>
                  <a:pt x="51929" y="1230630"/>
                  <a:pt x="74789" y="1187450"/>
                </a:cubicBezTo>
                <a:cubicBezTo>
                  <a:pt x="97649" y="1144270"/>
                  <a:pt x="102094" y="1141730"/>
                  <a:pt x="120509" y="1107440"/>
                </a:cubicBezTo>
                <a:cubicBezTo>
                  <a:pt x="138924" y="1073150"/>
                  <a:pt x="145909" y="1052830"/>
                  <a:pt x="166229" y="1016000"/>
                </a:cubicBezTo>
                <a:cubicBezTo>
                  <a:pt x="186549" y="979170"/>
                  <a:pt x="200519" y="965835"/>
                  <a:pt x="223379" y="924560"/>
                </a:cubicBezTo>
                <a:cubicBezTo>
                  <a:pt x="246239" y="883285"/>
                  <a:pt x="257034" y="852170"/>
                  <a:pt x="279894" y="810895"/>
                </a:cubicBezTo>
                <a:cubicBezTo>
                  <a:pt x="302754" y="769620"/>
                  <a:pt x="311644" y="753745"/>
                  <a:pt x="337044" y="719455"/>
                </a:cubicBezTo>
                <a:cubicBezTo>
                  <a:pt x="362444" y="685165"/>
                  <a:pt x="380224" y="676275"/>
                  <a:pt x="405624" y="639445"/>
                </a:cubicBezTo>
                <a:cubicBezTo>
                  <a:pt x="431024" y="602615"/>
                  <a:pt x="439914" y="570865"/>
                  <a:pt x="462774" y="536575"/>
                </a:cubicBezTo>
                <a:cubicBezTo>
                  <a:pt x="485634" y="502285"/>
                  <a:pt x="494524" y="490855"/>
                  <a:pt x="519924" y="467995"/>
                </a:cubicBezTo>
                <a:cubicBezTo>
                  <a:pt x="545324" y="445135"/>
                  <a:pt x="558659" y="438150"/>
                  <a:pt x="588504" y="422275"/>
                </a:cubicBezTo>
                <a:cubicBezTo>
                  <a:pt x="618349" y="406400"/>
                  <a:pt x="638669" y="401320"/>
                  <a:pt x="668514" y="387985"/>
                </a:cubicBezTo>
                <a:cubicBezTo>
                  <a:pt x="698359" y="374650"/>
                  <a:pt x="700264" y="367665"/>
                  <a:pt x="736459" y="354330"/>
                </a:cubicBezTo>
                <a:cubicBezTo>
                  <a:pt x="772654" y="340995"/>
                  <a:pt x="813929" y="334010"/>
                  <a:pt x="850759" y="320040"/>
                </a:cubicBezTo>
                <a:cubicBezTo>
                  <a:pt x="887589" y="306070"/>
                  <a:pt x="882509" y="297180"/>
                  <a:pt x="919339" y="285750"/>
                </a:cubicBezTo>
                <a:cubicBezTo>
                  <a:pt x="956169" y="274320"/>
                  <a:pt x="994904" y="271780"/>
                  <a:pt x="1033639" y="262890"/>
                </a:cubicBezTo>
                <a:cubicBezTo>
                  <a:pt x="1072374" y="254000"/>
                  <a:pt x="1081899" y="248920"/>
                  <a:pt x="1113649" y="240030"/>
                </a:cubicBezTo>
                <a:cubicBezTo>
                  <a:pt x="1145399" y="231140"/>
                  <a:pt x="1157464" y="228600"/>
                  <a:pt x="1193659" y="217170"/>
                </a:cubicBezTo>
                <a:cubicBezTo>
                  <a:pt x="1229854" y="205740"/>
                  <a:pt x="1261604" y="191770"/>
                  <a:pt x="1295894" y="182880"/>
                </a:cubicBezTo>
                <a:cubicBezTo>
                  <a:pt x="1330184" y="173990"/>
                  <a:pt x="1334629" y="175895"/>
                  <a:pt x="1364474" y="171450"/>
                </a:cubicBezTo>
                <a:cubicBezTo>
                  <a:pt x="1394319" y="167005"/>
                  <a:pt x="1412734" y="167005"/>
                  <a:pt x="1444484" y="160020"/>
                </a:cubicBezTo>
                <a:cubicBezTo>
                  <a:pt x="1476234" y="153035"/>
                  <a:pt x="1492744" y="151130"/>
                  <a:pt x="1524494" y="137160"/>
                </a:cubicBezTo>
                <a:cubicBezTo>
                  <a:pt x="1556244" y="123190"/>
                  <a:pt x="1574659" y="107315"/>
                  <a:pt x="1604504" y="91440"/>
                </a:cubicBezTo>
                <a:cubicBezTo>
                  <a:pt x="1634349" y="75565"/>
                  <a:pt x="1645779" y="68580"/>
                  <a:pt x="1673084" y="57150"/>
                </a:cubicBezTo>
                <a:cubicBezTo>
                  <a:pt x="1700389" y="45720"/>
                  <a:pt x="1714359" y="43180"/>
                  <a:pt x="1741664" y="34290"/>
                </a:cubicBezTo>
                <a:cubicBezTo>
                  <a:pt x="1768969" y="25400"/>
                  <a:pt x="1782304" y="18415"/>
                  <a:pt x="1809609" y="11430"/>
                </a:cubicBezTo>
                <a:cubicBezTo>
                  <a:pt x="1836914" y="4445"/>
                  <a:pt x="1866124" y="1905"/>
                  <a:pt x="1878189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任意多边形 41"/>
          <p:cNvSpPr/>
          <p:nvPr/>
        </p:nvSpPr>
        <p:spPr>
          <a:xfrm>
            <a:off x="6886099" y="2984315"/>
            <a:ext cx="634841" cy="881539"/>
          </a:xfrm>
          <a:custGeom>
            <a:avLst/>
            <a:gdLst>
              <a:gd name="connisteX0" fmla="*/ 844550 w 846674"/>
              <a:gd name="connsiteY0" fmla="*/ 0 h 1175385"/>
              <a:gd name="connisteX1" fmla="*/ 844550 w 846674"/>
              <a:gd name="connsiteY1" fmla="*/ 90805 h 1175385"/>
              <a:gd name="connisteX2" fmla="*/ 821690 w 846674"/>
              <a:gd name="connsiteY2" fmla="*/ 170815 h 1175385"/>
              <a:gd name="connisteX3" fmla="*/ 788035 w 846674"/>
              <a:gd name="connsiteY3" fmla="*/ 296545 h 1175385"/>
              <a:gd name="connisteX4" fmla="*/ 753745 w 846674"/>
              <a:gd name="connsiteY4" fmla="*/ 376555 h 1175385"/>
              <a:gd name="connisteX5" fmla="*/ 719455 w 846674"/>
              <a:gd name="connsiteY5" fmla="*/ 467995 h 1175385"/>
              <a:gd name="connisteX6" fmla="*/ 650875 w 846674"/>
              <a:gd name="connsiteY6" fmla="*/ 559435 h 1175385"/>
              <a:gd name="connisteX7" fmla="*/ 582295 w 846674"/>
              <a:gd name="connsiteY7" fmla="*/ 638810 h 1175385"/>
              <a:gd name="connisteX8" fmla="*/ 513715 w 846674"/>
              <a:gd name="connsiteY8" fmla="*/ 695960 h 1175385"/>
              <a:gd name="connisteX9" fmla="*/ 433705 w 846674"/>
              <a:gd name="connsiteY9" fmla="*/ 753110 h 1175385"/>
              <a:gd name="connisteX10" fmla="*/ 365125 w 846674"/>
              <a:gd name="connsiteY10" fmla="*/ 810260 h 1175385"/>
              <a:gd name="connisteX11" fmla="*/ 296545 w 846674"/>
              <a:gd name="connsiteY11" fmla="*/ 867410 h 1175385"/>
              <a:gd name="connisteX12" fmla="*/ 228600 w 846674"/>
              <a:gd name="connsiteY12" fmla="*/ 935990 h 1175385"/>
              <a:gd name="connisteX13" fmla="*/ 160020 w 846674"/>
              <a:gd name="connsiteY13" fmla="*/ 981710 h 1175385"/>
              <a:gd name="connisteX14" fmla="*/ 91440 w 846674"/>
              <a:gd name="connsiteY14" fmla="*/ 1038860 h 1175385"/>
              <a:gd name="connisteX15" fmla="*/ 22860 w 846674"/>
              <a:gd name="connsiteY15" fmla="*/ 1095375 h 1175385"/>
              <a:gd name="connisteX16" fmla="*/ 0 w 846674"/>
              <a:gd name="connsiteY16" fmla="*/ 1175385 h 11753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</a:cxnLst>
            <a:rect l="l" t="t" r="r" b="b"/>
            <a:pathLst>
              <a:path w="846674" h="1175385">
                <a:moveTo>
                  <a:pt x="844550" y="0"/>
                </a:moveTo>
                <a:cubicBezTo>
                  <a:pt x="845185" y="16510"/>
                  <a:pt x="848995" y="56515"/>
                  <a:pt x="844550" y="90805"/>
                </a:cubicBezTo>
                <a:cubicBezTo>
                  <a:pt x="840105" y="125095"/>
                  <a:pt x="833120" y="129540"/>
                  <a:pt x="821690" y="170815"/>
                </a:cubicBezTo>
                <a:cubicBezTo>
                  <a:pt x="810260" y="212090"/>
                  <a:pt x="801370" y="255270"/>
                  <a:pt x="788035" y="296545"/>
                </a:cubicBezTo>
                <a:cubicBezTo>
                  <a:pt x="774700" y="337820"/>
                  <a:pt x="767715" y="342265"/>
                  <a:pt x="753745" y="376555"/>
                </a:cubicBezTo>
                <a:cubicBezTo>
                  <a:pt x="739775" y="410845"/>
                  <a:pt x="739775" y="431165"/>
                  <a:pt x="719455" y="467995"/>
                </a:cubicBezTo>
                <a:cubicBezTo>
                  <a:pt x="699135" y="504825"/>
                  <a:pt x="678180" y="525145"/>
                  <a:pt x="650875" y="559435"/>
                </a:cubicBezTo>
                <a:cubicBezTo>
                  <a:pt x="623570" y="593725"/>
                  <a:pt x="609600" y="611505"/>
                  <a:pt x="582295" y="638810"/>
                </a:cubicBezTo>
                <a:cubicBezTo>
                  <a:pt x="554990" y="666115"/>
                  <a:pt x="543560" y="673100"/>
                  <a:pt x="513715" y="695960"/>
                </a:cubicBezTo>
                <a:cubicBezTo>
                  <a:pt x="483870" y="718820"/>
                  <a:pt x="463550" y="730250"/>
                  <a:pt x="433705" y="753110"/>
                </a:cubicBezTo>
                <a:cubicBezTo>
                  <a:pt x="403860" y="775970"/>
                  <a:pt x="392430" y="787400"/>
                  <a:pt x="365125" y="810260"/>
                </a:cubicBezTo>
                <a:cubicBezTo>
                  <a:pt x="337820" y="833120"/>
                  <a:pt x="323850" y="842010"/>
                  <a:pt x="296545" y="867410"/>
                </a:cubicBezTo>
                <a:cubicBezTo>
                  <a:pt x="269240" y="892810"/>
                  <a:pt x="255905" y="913130"/>
                  <a:pt x="228600" y="935990"/>
                </a:cubicBezTo>
                <a:cubicBezTo>
                  <a:pt x="201295" y="958850"/>
                  <a:pt x="187325" y="961390"/>
                  <a:pt x="160020" y="981710"/>
                </a:cubicBezTo>
                <a:cubicBezTo>
                  <a:pt x="132715" y="1002030"/>
                  <a:pt x="118745" y="1016000"/>
                  <a:pt x="91440" y="1038860"/>
                </a:cubicBezTo>
                <a:cubicBezTo>
                  <a:pt x="64135" y="1061720"/>
                  <a:pt x="41275" y="1068070"/>
                  <a:pt x="22860" y="1095375"/>
                </a:cubicBezTo>
                <a:cubicBezTo>
                  <a:pt x="4445" y="1122680"/>
                  <a:pt x="3175" y="1160780"/>
                  <a:pt x="0" y="117538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3" name="任意多边形 42"/>
          <p:cNvSpPr/>
          <p:nvPr/>
        </p:nvSpPr>
        <p:spPr>
          <a:xfrm>
            <a:off x="6028373" y="2941452"/>
            <a:ext cx="1191578" cy="872966"/>
          </a:xfrm>
          <a:custGeom>
            <a:avLst/>
            <a:gdLst>
              <a:gd name="connisteX0" fmla="*/ 1588770 w 1588770"/>
              <a:gd name="connsiteY0" fmla="*/ 0 h 1163955"/>
              <a:gd name="connisteX1" fmla="*/ 1485900 w 1588770"/>
              <a:gd name="connsiteY1" fmla="*/ 34290 h 1163955"/>
              <a:gd name="connisteX2" fmla="*/ 1406525 w 1588770"/>
              <a:gd name="connsiteY2" fmla="*/ 45720 h 1163955"/>
              <a:gd name="connisteX3" fmla="*/ 1326515 w 1588770"/>
              <a:gd name="connsiteY3" fmla="*/ 68580 h 1163955"/>
              <a:gd name="connisteX4" fmla="*/ 1246505 w 1588770"/>
              <a:gd name="connsiteY4" fmla="*/ 91440 h 1163955"/>
              <a:gd name="connisteX5" fmla="*/ 1143635 w 1588770"/>
              <a:gd name="connsiteY5" fmla="*/ 114300 h 1163955"/>
              <a:gd name="connisteX6" fmla="*/ 1063625 w 1588770"/>
              <a:gd name="connsiteY6" fmla="*/ 147955 h 1163955"/>
              <a:gd name="connisteX7" fmla="*/ 983615 w 1588770"/>
              <a:gd name="connsiteY7" fmla="*/ 182245 h 1163955"/>
              <a:gd name="connisteX8" fmla="*/ 881380 w 1588770"/>
              <a:gd name="connsiteY8" fmla="*/ 205105 h 1163955"/>
              <a:gd name="connisteX9" fmla="*/ 812800 w 1588770"/>
              <a:gd name="connsiteY9" fmla="*/ 239395 h 1163955"/>
              <a:gd name="connisteX10" fmla="*/ 744220 w 1588770"/>
              <a:gd name="connsiteY10" fmla="*/ 273685 h 1163955"/>
              <a:gd name="connisteX11" fmla="*/ 652780 w 1588770"/>
              <a:gd name="connsiteY11" fmla="*/ 307975 h 1163955"/>
              <a:gd name="connisteX12" fmla="*/ 572770 w 1588770"/>
              <a:gd name="connsiteY12" fmla="*/ 365125 h 1163955"/>
              <a:gd name="connisteX13" fmla="*/ 504190 w 1588770"/>
              <a:gd name="connsiteY13" fmla="*/ 410845 h 1163955"/>
              <a:gd name="connisteX14" fmla="*/ 435610 w 1588770"/>
              <a:gd name="connsiteY14" fmla="*/ 456565 h 1163955"/>
              <a:gd name="connisteX15" fmla="*/ 367665 w 1588770"/>
              <a:gd name="connsiteY15" fmla="*/ 513715 h 1163955"/>
              <a:gd name="connisteX16" fmla="*/ 299085 w 1588770"/>
              <a:gd name="connsiteY16" fmla="*/ 582295 h 1163955"/>
              <a:gd name="connisteX17" fmla="*/ 230505 w 1588770"/>
              <a:gd name="connsiteY17" fmla="*/ 650240 h 1163955"/>
              <a:gd name="connisteX18" fmla="*/ 161925 w 1588770"/>
              <a:gd name="connsiteY18" fmla="*/ 707390 h 1163955"/>
              <a:gd name="connisteX19" fmla="*/ 104775 w 1588770"/>
              <a:gd name="connsiteY19" fmla="*/ 775970 h 1163955"/>
              <a:gd name="connisteX20" fmla="*/ 59055 w 1588770"/>
              <a:gd name="connsiteY20" fmla="*/ 844550 h 1163955"/>
              <a:gd name="connisteX21" fmla="*/ 13335 w 1588770"/>
              <a:gd name="connsiteY21" fmla="*/ 913130 h 1163955"/>
              <a:gd name="connisteX22" fmla="*/ 1905 w 1588770"/>
              <a:gd name="connsiteY22" fmla="*/ 981710 h 1163955"/>
              <a:gd name="connisteX23" fmla="*/ 1905 w 1588770"/>
              <a:gd name="connsiteY23" fmla="*/ 1050290 h 1163955"/>
              <a:gd name="connisteX24" fmla="*/ 13335 w 1588770"/>
              <a:gd name="connsiteY24" fmla="*/ 1118870 h 1163955"/>
              <a:gd name="connisteX25" fmla="*/ 81915 w 1588770"/>
              <a:gd name="connsiteY25" fmla="*/ 1163955 h 11639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</a:cxnLst>
            <a:rect l="l" t="t" r="r" b="b"/>
            <a:pathLst>
              <a:path w="1588770" h="1163955">
                <a:moveTo>
                  <a:pt x="1588770" y="0"/>
                </a:moveTo>
                <a:cubicBezTo>
                  <a:pt x="1569720" y="6350"/>
                  <a:pt x="1522095" y="25400"/>
                  <a:pt x="1485900" y="34290"/>
                </a:cubicBezTo>
                <a:cubicBezTo>
                  <a:pt x="1449705" y="43180"/>
                  <a:pt x="1438275" y="38735"/>
                  <a:pt x="1406525" y="45720"/>
                </a:cubicBezTo>
                <a:cubicBezTo>
                  <a:pt x="1374775" y="52705"/>
                  <a:pt x="1358265" y="59690"/>
                  <a:pt x="1326515" y="68580"/>
                </a:cubicBezTo>
                <a:cubicBezTo>
                  <a:pt x="1294765" y="77470"/>
                  <a:pt x="1283335" y="82550"/>
                  <a:pt x="1246505" y="91440"/>
                </a:cubicBezTo>
                <a:cubicBezTo>
                  <a:pt x="1209675" y="100330"/>
                  <a:pt x="1180465" y="102870"/>
                  <a:pt x="1143635" y="114300"/>
                </a:cubicBezTo>
                <a:cubicBezTo>
                  <a:pt x="1106805" y="125730"/>
                  <a:pt x="1095375" y="134620"/>
                  <a:pt x="1063625" y="147955"/>
                </a:cubicBezTo>
                <a:cubicBezTo>
                  <a:pt x="1031875" y="161290"/>
                  <a:pt x="1019810" y="170815"/>
                  <a:pt x="983615" y="182245"/>
                </a:cubicBezTo>
                <a:cubicBezTo>
                  <a:pt x="947420" y="193675"/>
                  <a:pt x="915670" y="193675"/>
                  <a:pt x="881380" y="205105"/>
                </a:cubicBezTo>
                <a:cubicBezTo>
                  <a:pt x="847090" y="216535"/>
                  <a:pt x="840105" y="225425"/>
                  <a:pt x="812800" y="239395"/>
                </a:cubicBezTo>
                <a:cubicBezTo>
                  <a:pt x="785495" y="253365"/>
                  <a:pt x="775970" y="259715"/>
                  <a:pt x="744220" y="273685"/>
                </a:cubicBezTo>
                <a:cubicBezTo>
                  <a:pt x="712470" y="287655"/>
                  <a:pt x="687070" y="289560"/>
                  <a:pt x="652780" y="307975"/>
                </a:cubicBezTo>
                <a:cubicBezTo>
                  <a:pt x="618490" y="326390"/>
                  <a:pt x="602615" y="344805"/>
                  <a:pt x="572770" y="365125"/>
                </a:cubicBezTo>
                <a:cubicBezTo>
                  <a:pt x="542925" y="385445"/>
                  <a:pt x="531495" y="392430"/>
                  <a:pt x="504190" y="410845"/>
                </a:cubicBezTo>
                <a:cubicBezTo>
                  <a:pt x="476885" y="429260"/>
                  <a:pt x="462915" y="436245"/>
                  <a:pt x="435610" y="456565"/>
                </a:cubicBezTo>
                <a:cubicBezTo>
                  <a:pt x="408305" y="476885"/>
                  <a:pt x="394970" y="488315"/>
                  <a:pt x="367665" y="513715"/>
                </a:cubicBezTo>
                <a:cubicBezTo>
                  <a:pt x="340360" y="539115"/>
                  <a:pt x="326390" y="554990"/>
                  <a:pt x="299085" y="582295"/>
                </a:cubicBezTo>
                <a:cubicBezTo>
                  <a:pt x="271780" y="609600"/>
                  <a:pt x="257810" y="625475"/>
                  <a:pt x="230505" y="650240"/>
                </a:cubicBezTo>
                <a:cubicBezTo>
                  <a:pt x="203200" y="675005"/>
                  <a:pt x="187325" y="681990"/>
                  <a:pt x="161925" y="707390"/>
                </a:cubicBezTo>
                <a:cubicBezTo>
                  <a:pt x="136525" y="732790"/>
                  <a:pt x="125095" y="748665"/>
                  <a:pt x="104775" y="775970"/>
                </a:cubicBezTo>
                <a:cubicBezTo>
                  <a:pt x="84455" y="803275"/>
                  <a:pt x="77470" y="817245"/>
                  <a:pt x="59055" y="844550"/>
                </a:cubicBezTo>
                <a:cubicBezTo>
                  <a:pt x="40640" y="871855"/>
                  <a:pt x="24765" y="885825"/>
                  <a:pt x="13335" y="913130"/>
                </a:cubicBezTo>
                <a:cubicBezTo>
                  <a:pt x="1905" y="940435"/>
                  <a:pt x="4445" y="954405"/>
                  <a:pt x="1905" y="981710"/>
                </a:cubicBezTo>
                <a:cubicBezTo>
                  <a:pt x="-635" y="1009015"/>
                  <a:pt x="-635" y="1022985"/>
                  <a:pt x="1905" y="1050290"/>
                </a:cubicBezTo>
                <a:cubicBezTo>
                  <a:pt x="4445" y="1077595"/>
                  <a:pt x="-2540" y="1096010"/>
                  <a:pt x="13335" y="1118870"/>
                </a:cubicBezTo>
                <a:cubicBezTo>
                  <a:pt x="29210" y="1141730"/>
                  <a:pt x="68580" y="1156335"/>
                  <a:pt x="81915" y="116395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4" name="文本框 43"/>
          <p:cNvSpPr txBox="1"/>
          <p:nvPr/>
        </p:nvSpPr>
        <p:spPr>
          <a:xfrm>
            <a:off x="3265805" y="640715"/>
            <a:ext cx="2580005" cy="5219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等效电路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6375559" y="3257682"/>
            <a:ext cx="45386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</a:t>
            </a:r>
            <a:endParaRPr lang="en-US" altLang="zh-CN" sz="2400" b="1" i="1" baseline="-2500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243965" y="3428180"/>
            <a:ext cx="641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561749" y="3428180"/>
            <a:ext cx="641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</a:p>
        </p:txBody>
      </p:sp>
      <p:sp>
        <p:nvSpPr>
          <p:cNvPr id="48" name="任意多边形 47"/>
          <p:cNvSpPr/>
          <p:nvPr/>
        </p:nvSpPr>
        <p:spPr>
          <a:xfrm>
            <a:off x="2177415" y="1485080"/>
            <a:ext cx="2684145" cy="857250"/>
          </a:xfrm>
          <a:custGeom>
            <a:avLst/>
            <a:gdLst>
              <a:gd name="connisteX0" fmla="*/ 0 w 3579119"/>
              <a:gd name="connsiteY0" fmla="*/ 1128 h 1142858"/>
              <a:gd name="connisteX1" fmla="*/ 125095 w 3579119"/>
              <a:gd name="connsiteY1" fmla="*/ 1128 h 1142858"/>
              <a:gd name="connisteX2" fmla="*/ 307975 w 3579119"/>
              <a:gd name="connsiteY2" fmla="*/ 12558 h 1142858"/>
              <a:gd name="connisteX3" fmla="*/ 399415 w 3579119"/>
              <a:gd name="connsiteY3" fmla="*/ 12558 h 1142858"/>
              <a:gd name="connisteX4" fmla="*/ 467995 w 3579119"/>
              <a:gd name="connsiteY4" fmla="*/ 23988 h 1142858"/>
              <a:gd name="connisteX5" fmla="*/ 558800 w 3579119"/>
              <a:gd name="connsiteY5" fmla="*/ 23988 h 1142858"/>
              <a:gd name="connisteX6" fmla="*/ 638810 w 3579119"/>
              <a:gd name="connsiteY6" fmla="*/ 23988 h 1142858"/>
              <a:gd name="connisteX7" fmla="*/ 718820 w 3579119"/>
              <a:gd name="connsiteY7" fmla="*/ 23988 h 1142858"/>
              <a:gd name="connisteX8" fmla="*/ 821690 w 3579119"/>
              <a:gd name="connsiteY8" fmla="*/ 35418 h 1142858"/>
              <a:gd name="connisteX9" fmla="*/ 924560 w 3579119"/>
              <a:gd name="connsiteY9" fmla="*/ 35418 h 1142858"/>
              <a:gd name="connisteX10" fmla="*/ 1061085 w 3579119"/>
              <a:gd name="connsiteY10" fmla="*/ 46848 h 1142858"/>
              <a:gd name="connisteX11" fmla="*/ 1163955 w 3579119"/>
              <a:gd name="connsiteY11" fmla="*/ 46848 h 1142858"/>
              <a:gd name="connisteX12" fmla="*/ 1312545 w 3579119"/>
              <a:gd name="connsiteY12" fmla="*/ 46848 h 1142858"/>
              <a:gd name="connisteX13" fmla="*/ 1392555 w 3579119"/>
              <a:gd name="connsiteY13" fmla="*/ 69708 h 1142858"/>
              <a:gd name="connisteX14" fmla="*/ 1472565 w 3579119"/>
              <a:gd name="connsiteY14" fmla="*/ 69708 h 1142858"/>
              <a:gd name="connisteX15" fmla="*/ 1552575 w 3579119"/>
              <a:gd name="connsiteY15" fmla="*/ 92568 h 1142858"/>
              <a:gd name="connisteX16" fmla="*/ 1654810 w 3579119"/>
              <a:gd name="connsiteY16" fmla="*/ 103998 h 1142858"/>
              <a:gd name="connisteX17" fmla="*/ 1723390 w 3579119"/>
              <a:gd name="connsiteY17" fmla="*/ 126858 h 1142858"/>
              <a:gd name="connisteX18" fmla="*/ 1883410 w 3579119"/>
              <a:gd name="connsiteY18" fmla="*/ 172578 h 1142858"/>
              <a:gd name="connisteX19" fmla="*/ 2043430 w 3579119"/>
              <a:gd name="connsiteY19" fmla="*/ 218298 h 1142858"/>
              <a:gd name="connisteX20" fmla="*/ 2168525 w 3579119"/>
              <a:gd name="connsiteY20" fmla="*/ 252588 h 1142858"/>
              <a:gd name="connisteX21" fmla="*/ 2237105 w 3579119"/>
              <a:gd name="connsiteY21" fmla="*/ 252588 h 1142858"/>
              <a:gd name="connisteX22" fmla="*/ 2339975 w 3579119"/>
              <a:gd name="connsiteY22" fmla="*/ 275448 h 1142858"/>
              <a:gd name="connisteX23" fmla="*/ 2419985 w 3579119"/>
              <a:gd name="connsiteY23" fmla="*/ 286878 h 1142858"/>
              <a:gd name="connisteX24" fmla="*/ 2499995 w 3579119"/>
              <a:gd name="connsiteY24" fmla="*/ 309738 h 1142858"/>
              <a:gd name="connisteX25" fmla="*/ 2579370 w 3579119"/>
              <a:gd name="connsiteY25" fmla="*/ 321168 h 1142858"/>
              <a:gd name="connisteX26" fmla="*/ 2647950 w 3579119"/>
              <a:gd name="connsiteY26" fmla="*/ 332598 h 1142858"/>
              <a:gd name="connisteX27" fmla="*/ 2727960 w 3579119"/>
              <a:gd name="connsiteY27" fmla="*/ 332598 h 1142858"/>
              <a:gd name="connisteX28" fmla="*/ 2807970 w 3579119"/>
              <a:gd name="connsiteY28" fmla="*/ 332598 h 1142858"/>
              <a:gd name="connisteX29" fmla="*/ 2899410 w 3579119"/>
              <a:gd name="connsiteY29" fmla="*/ 343393 h 1142858"/>
              <a:gd name="connisteX30" fmla="*/ 2967990 w 3579119"/>
              <a:gd name="connsiteY30" fmla="*/ 354823 h 1142858"/>
              <a:gd name="connisteX31" fmla="*/ 3036570 w 3579119"/>
              <a:gd name="connsiteY31" fmla="*/ 377683 h 1142858"/>
              <a:gd name="connisteX32" fmla="*/ 3115945 w 3579119"/>
              <a:gd name="connsiteY32" fmla="*/ 389113 h 1142858"/>
              <a:gd name="connisteX33" fmla="*/ 3184525 w 3579119"/>
              <a:gd name="connsiteY33" fmla="*/ 400543 h 1142858"/>
              <a:gd name="connisteX34" fmla="*/ 3253105 w 3579119"/>
              <a:gd name="connsiteY34" fmla="*/ 434833 h 1142858"/>
              <a:gd name="connisteX35" fmla="*/ 3321685 w 3579119"/>
              <a:gd name="connsiteY35" fmla="*/ 457693 h 1142858"/>
              <a:gd name="connisteX36" fmla="*/ 3401695 w 3579119"/>
              <a:gd name="connsiteY36" fmla="*/ 514843 h 1142858"/>
              <a:gd name="connisteX37" fmla="*/ 3470275 w 3579119"/>
              <a:gd name="connsiteY37" fmla="*/ 560563 h 1142858"/>
              <a:gd name="connisteX38" fmla="*/ 3538855 w 3579119"/>
              <a:gd name="connsiteY38" fmla="*/ 617713 h 1142858"/>
              <a:gd name="connisteX39" fmla="*/ 3573145 w 3579119"/>
              <a:gd name="connsiteY39" fmla="*/ 686293 h 1142858"/>
              <a:gd name="connisteX40" fmla="*/ 3573145 w 3579119"/>
              <a:gd name="connsiteY40" fmla="*/ 754873 h 1142858"/>
              <a:gd name="connisteX41" fmla="*/ 3527425 w 3579119"/>
              <a:gd name="connsiteY41" fmla="*/ 823453 h 1142858"/>
              <a:gd name="connisteX42" fmla="*/ 3470275 w 3579119"/>
              <a:gd name="connsiteY42" fmla="*/ 902828 h 1142858"/>
              <a:gd name="connisteX43" fmla="*/ 3424555 w 3579119"/>
              <a:gd name="connsiteY43" fmla="*/ 971408 h 1142858"/>
              <a:gd name="connisteX44" fmla="*/ 3378835 w 3579119"/>
              <a:gd name="connsiteY44" fmla="*/ 1039988 h 1142858"/>
              <a:gd name="connisteX45" fmla="*/ 3310255 w 3579119"/>
              <a:gd name="connsiteY45" fmla="*/ 1074278 h 1142858"/>
              <a:gd name="connisteX46" fmla="*/ 3241675 w 3579119"/>
              <a:gd name="connsiteY46" fmla="*/ 1108568 h 1142858"/>
              <a:gd name="connisteX47" fmla="*/ 3173095 w 3579119"/>
              <a:gd name="connsiteY47" fmla="*/ 1119998 h 1142858"/>
              <a:gd name="connisteX48" fmla="*/ 3104515 w 3579119"/>
              <a:gd name="connsiteY48" fmla="*/ 1131428 h 1142858"/>
              <a:gd name="connisteX49" fmla="*/ 3036570 w 3579119"/>
              <a:gd name="connsiteY49" fmla="*/ 1131428 h 1142858"/>
              <a:gd name="connisteX50" fmla="*/ 2967990 w 3579119"/>
              <a:gd name="connsiteY50" fmla="*/ 1142858 h 114285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</a:cxnLst>
            <a:rect l="l" t="t" r="r" b="b"/>
            <a:pathLst>
              <a:path w="3579119" h="1142859">
                <a:moveTo>
                  <a:pt x="0" y="1129"/>
                </a:moveTo>
                <a:cubicBezTo>
                  <a:pt x="21590" y="1129"/>
                  <a:pt x="63500" y="-1411"/>
                  <a:pt x="125095" y="1129"/>
                </a:cubicBezTo>
                <a:cubicBezTo>
                  <a:pt x="186690" y="3669"/>
                  <a:pt x="253365" y="10019"/>
                  <a:pt x="307975" y="12559"/>
                </a:cubicBezTo>
                <a:cubicBezTo>
                  <a:pt x="362585" y="15099"/>
                  <a:pt x="367665" y="10019"/>
                  <a:pt x="399415" y="12559"/>
                </a:cubicBezTo>
                <a:cubicBezTo>
                  <a:pt x="431165" y="15099"/>
                  <a:pt x="436245" y="21449"/>
                  <a:pt x="467995" y="23989"/>
                </a:cubicBezTo>
                <a:cubicBezTo>
                  <a:pt x="499745" y="26529"/>
                  <a:pt x="524510" y="23989"/>
                  <a:pt x="558800" y="23989"/>
                </a:cubicBezTo>
                <a:cubicBezTo>
                  <a:pt x="593090" y="23989"/>
                  <a:pt x="607060" y="23989"/>
                  <a:pt x="638810" y="23989"/>
                </a:cubicBezTo>
                <a:cubicBezTo>
                  <a:pt x="670560" y="23989"/>
                  <a:pt x="681990" y="21449"/>
                  <a:pt x="718820" y="23989"/>
                </a:cubicBezTo>
                <a:cubicBezTo>
                  <a:pt x="755650" y="26529"/>
                  <a:pt x="780415" y="32879"/>
                  <a:pt x="821690" y="35419"/>
                </a:cubicBezTo>
                <a:cubicBezTo>
                  <a:pt x="862965" y="37959"/>
                  <a:pt x="876935" y="32879"/>
                  <a:pt x="924560" y="35419"/>
                </a:cubicBezTo>
                <a:cubicBezTo>
                  <a:pt x="972185" y="37959"/>
                  <a:pt x="1013460" y="44309"/>
                  <a:pt x="1061085" y="46849"/>
                </a:cubicBezTo>
                <a:cubicBezTo>
                  <a:pt x="1108710" y="49389"/>
                  <a:pt x="1113790" y="46849"/>
                  <a:pt x="1163955" y="46849"/>
                </a:cubicBezTo>
                <a:cubicBezTo>
                  <a:pt x="1214120" y="46849"/>
                  <a:pt x="1266825" y="42404"/>
                  <a:pt x="1312545" y="46849"/>
                </a:cubicBezTo>
                <a:cubicBezTo>
                  <a:pt x="1358265" y="51294"/>
                  <a:pt x="1360805" y="65264"/>
                  <a:pt x="1392555" y="69709"/>
                </a:cubicBezTo>
                <a:cubicBezTo>
                  <a:pt x="1424305" y="74154"/>
                  <a:pt x="1440815" y="65264"/>
                  <a:pt x="1472565" y="69709"/>
                </a:cubicBezTo>
                <a:cubicBezTo>
                  <a:pt x="1504315" y="74154"/>
                  <a:pt x="1516380" y="85584"/>
                  <a:pt x="1552575" y="92569"/>
                </a:cubicBezTo>
                <a:cubicBezTo>
                  <a:pt x="1588770" y="99554"/>
                  <a:pt x="1620520" y="97014"/>
                  <a:pt x="1654810" y="103999"/>
                </a:cubicBezTo>
                <a:cubicBezTo>
                  <a:pt x="1689100" y="110984"/>
                  <a:pt x="1677670" y="112889"/>
                  <a:pt x="1723390" y="126859"/>
                </a:cubicBezTo>
                <a:cubicBezTo>
                  <a:pt x="1769110" y="140829"/>
                  <a:pt x="1819275" y="154164"/>
                  <a:pt x="1883410" y="172579"/>
                </a:cubicBezTo>
                <a:cubicBezTo>
                  <a:pt x="1947545" y="190994"/>
                  <a:pt x="1986280" y="202424"/>
                  <a:pt x="2043430" y="218299"/>
                </a:cubicBezTo>
                <a:cubicBezTo>
                  <a:pt x="2100580" y="234174"/>
                  <a:pt x="2129790" y="245604"/>
                  <a:pt x="2168525" y="252589"/>
                </a:cubicBezTo>
                <a:cubicBezTo>
                  <a:pt x="2207260" y="259574"/>
                  <a:pt x="2202815" y="248144"/>
                  <a:pt x="2237105" y="252589"/>
                </a:cubicBezTo>
                <a:cubicBezTo>
                  <a:pt x="2271395" y="257034"/>
                  <a:pt x="2303145" y="268464"/>
                  <a:pt x="2339975" y="275449"/>
                </a:cubicBezTo>
                <a:cubicBezTo>
                  <a:pt x="2376805" y="282434"/>
                  <a:pt x="2388235" y="279894"/>
                  <a:pt x="2419985" y="286879"/>
                </a:cubicBezTo>
                <a:cubicBezTo>
                  <a:pt x="2451735" y="293864"/>
                  <a:pt x="2468245" y="302754"/>
                  <a:pt x="2499995" y="309739"/>
                </a:cubicBezTo>
                <a:cubicBezTo>
                  <a:pt x="2531745" y="316724"/>
                  <a:pt x="2549525" y="316724"/>
                  <a:pt x="2579370" y="321169"/>
                </a:cubicBezTo>
                <a:cubicBezTo>
                  <a:pt x="2609215" y="325614"/>
                  <a:pt x="2618105" y="330059"/>
                  <a:pt x="2647950" y="332599"/>
                </a:cubicBezTo>
                <a:cubicBezTo>
                  <a:pt x="2677795" y="335139"/>
                  <a:pt x="2696210" y="332599"/>
                  <a:pt x="2727960" y="332599"/>
                </a:cubicBezTo>
                <a:cubicBezTo>
                  <a:pt x="2759710" y="332599"/>
                  <a:pt x="2773680" y="330694"/>
                  <a:pt x="2807970" y="332599"/>
                </a:cubicBezTo>
                <a:cubicBezTo>
                  <a:pt x="2842260" y="334504"/>
                  <a:pt x="2867660" y="338949"/>
                  <a:pt x="2899410" y="343394"/>
                </a:cubicBezTo>
                <a:cubicBezTo>
                  <a:pt x="2931160" y="347839"/>
                  <a:pt x="2940685" y="347839"/>
                  <a:pt x="2967990" y="354824"/>
                </a:cubicBezTo>
                <a:cubicBezTo>
                  <a:pt x="2995295" y="361809"/>
                  <a:pt x="3006725" y="370699"/>
                  <a:pt x="3036570" y="377684"/>
                </a:cubicBezTo>
                <a:cubicBezTo>
                  <a:pt x="3066415" y="384669"/>
                  <a:pt x="3086100" y="384669"/>
                  <a:pt x="3115945" y="389114"/>
                </a:cubicBezTo>
                <a:cubicBezTo>
                  <a:pt x="3145790" y="393559"/>
                  <a:pt x="3157220" y="391654"/>
                  <a:pt x="3184525" y="400544"/>
                </a:cubicBezTo>
                <a:cubicBezTo>
                  <a:pt x="3211830" y="409434"/>
                  <a:pt x="3225800" y="423404"/>
                  <a:pt x="3253105" y="434834"/>
                </a:cubicBezTo>
                <a:cubicBezTo>
                  <a:pt x="3280410" y="446264"/>
                  <a:pt x="3291840" y="441819"/>
                  <a:pt x="3321685" y="457694"/>
                </a:cubicBezTo>
                <a:cubicBezTo>
                  <a:pt x="3351530" y="473569"/>
                  <a:pt x="3371850" y="494524"/>
                  <a:pt x="3401695" y="514844"/>
                </a:cubicBezTo>
                <a:cubicBezTo>
                  <a:pt x="3431540" y="535164"/>
                  <a:pt x="3442970" y="540244"/>
                  <a:pt x="3470275" y="560564"/>
                </a:cubicBezTo>
                <a:cubicBezTo>
                  <a:pt x="3497580" y="580884"/>
                  <a:pt x="3518535" y="592314"/>
                  <a:pt x="3538855" y="617714"/>
                </a:cubicBezTo>
                <a:cubicBezTo>
                  <a:pt x="3559175" y="643114"/>
                  <a:pt x="3566160" y="658989"/>
                  <a:pt x="3573145" y="686294"/>
                </a:cubicBezTo>
                <a:cubicBezTo>
                  <a:pt x="3580130" y="713599"/>
                  <a:pt x="3582035" y="727569"/>
                  <a:pt x="3573145" y="754874"/>
                </a:cubicBezTo>
                <a:cubicBezTo>
                  <a:pt x="3564255" y="782179"/>
                  <a:pt x="3547745" y="793609"/>
                  <a:pt x="3527425" y="823454"/>
                </a:cubicBezTo>
                <a:cubicBezTo>
                  <a:pt x="3507105" y="853299"/>
                  <a:pt x="3490595" y="872984"/>
                  <a:pt x="3470275" y="902829"/>
                </a:cubicBezTo>
                <a:cubicBezTo>
                  <a:pt x="3449955" y="932674"/>
                  <a:pt x="3442970" y="944104"/>
                  <a:pt x="3424555" y="971409"/>
                </a:cubicBezTo>
                <a:cubicBezTo>
                  <a:pt x="3406140" y="998714"/>
                  <a:pt x="3401695" y="1019669"/>
                  <a:pt x="3378835" y="1039989"/>
                </a:cubicBezTo>
                <a:cubicBezTo>
                  <a:pt x="3355975" y="1060309"/>
                  <a:pt x="3337560" y="1060309"/>
                  <a:pt x="3310255" y="1074279"/>
                </a:cubicBezTo>
                <a:cubicBezTo>
                  <a:pt x="3282950" y="1088249"/>
                  <a:pt x="3268980" y="1099679"/>
                  <a:pt x="3241675" y="1108569"/>
                </a:cubicBezTo>
                <a:cubicBezTo>
                  <a:pt x="3214370" y="1117459"/>
                  <a:pt x="3200400" y="1115554"/>
                  <a:pt x="3173095" y="1119999"/>
                </a:cubicBezTo>
                <a:cubicBezTo>
                  <a:pt x="3145790" y="1124444"/>
                  <a:pt x="3131820" y="1128889"/>
                  <a:pt x="3104515" y="1131429"/>
                </a:cubicBezTo>
                <a:cubicBezTo>
                  <a:pt x="3077210" y="1133969"/>
                  <a:pt x="3063875" y="1128889"/>
                  <a:pt x="3036570" y="1131429"/>
                </a:cubicBezTo>
                <a:cubicBezTo>
                  <a:pt x="3009265" y="1133969"/>
                  <a:pt x="2980055" y="1140319"/>
                  <a:pt x="2967990" y="114285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0" name="文本框 49"/>
          <p:cNvSpPr txBox="1"/>
          <p:nvPr/>
        </p:nvSpPr>
        <p:spPr>
          <a:xfrm>
            <a:off x="1851501" y="4339564"/>
            <a:ext cx="7950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甲图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7161371" y="4175257"/>
            <a:ext cx="69342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乙图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17950" y="4175257"/>
            <a:ext cx="16449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2727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电压相同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947795" y="4635632"/>
            <a:ext cx="16449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2727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电流相同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/>
      <p:bldP spid="46" grpId="0"/>
      <p:bldP spid="47" grpId="0"/>
      <p:bldP spid="48" grpId="0" animBg="1"/>
      <p:bldP spid="50" grpId="0"/>
      <p:bldP spid="51" grpId="0"/>
      <p:bldP spid="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/>
          <p:cNvSpPr txBox="1"/>
          <p:nvPr/>
        </p:nvSpPr>
        <p:spPr>
          <a:xfrm>
            <a:off x="1211580" y="786765"/>
            <a:ext cx="7467600" cy="332295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甲、乙两电路中，</a:t>
            </a:r>
            <a:r>
              <a:rPr lang="zh-CN" altLang="en-US" sz="2800" b="1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电压和电流均相同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。对电路中的电流而言，乙图中的电阻</a:t>
            </a:r>
            <a:r>
              <a:rPr lang="en-US" altLang="zh-CN" sz="2800" b="1" i="1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产生的效果与甲图中两个电阻</a:t>
            </a:r>
            <a:r>
              <a:rPr lang="en-US" altLang="zh-CN" sz="2800" b="1" i="1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</a:t>
            </a:r>
            <a:r>
              <a:rPr lang="en-US" altLang="zh-CN" sz="2800" b="1" baseline="-2500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和</a:t>
            </a:r>
            <a:r>
              <a:rPr lang="en-US" altLang="zh-CN" sz="2800" b="1" i="1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</a:t>
            </a:r>
            <a:r>
              <a:rPr lang="en-US" altLang="zh-CN" sz="2800" b="1" baseline="-2500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产生的效果相同，我们把电阻</a:t>
            </a:r>
            <a:r>
              <a:rPr lang="en-US" altLang="zh-CN" sz="2800" b="1" i="1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叫做</a:t>
            </a:r>
            <a:r>
              <a:rPr lang="en-US" altLang="zh-CN" sz="2800" b="1" i="1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</a:t>
            </a:r>
            <a:r>
              <a:rPr lang="en-US" altLang="zh-CN" sz="2800" b="1" baseline="-2500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和</a:t>
            </a:r>
            <a:r>
              <a:rPr lang="en-US" altLang="zh-CN" sz="2800" b="1" i="1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</a:t>
            </a:r>
            <a:r>
              <a:rPr lang="en-US" altLang="zh-CN" sz="2800" b="1" baseline="-2500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的</a:t>
            </a:r>
            <a:r>
              <a:rPr lang="zh-CN" altLang="en-US" sz="2800" b="1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等效电阻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，也叫</a:t>
            </a:r>
            <a:r>
              <a:rPr lang="zh-CN" altLang="en-US" sz="2800" b="1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总电阻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212215"/>
            <a:ext cx="1271270" cy="175895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6" name="Text Box 12"/>
          <p:cNvSpPr txBox="1"/>
          <p:nvPr/>
        </p:nvSpPr>
        <p:spPr>
          <a:xfrm>
            <a:off x="270986" y="2530766"/>
            <a:ext cx="205882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由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欧姆定律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得：</a:t>
            </a:r>
          </a:p>
        </p:txBody>
      </p:sp>
      <p:sp>
        <p:nvSpPr>
          <p:cNvPr id="62477" name="Text Box 13"/>
          <p:cNvSpPr txBox="1"/>
          <p:nvPr/>
        </p:nvSpPr>
        <p:spPr>
          <a:xfrm>
            <a:off x="2419350" y="2530766"/>
            <a:ext cx="1199674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i="1" dirty="0">
                <a:latin typeface="Times New Roman" panose="02020603050405020304" charset="0"/>
                <a:ea typeface="宋体" panose="02010600030101010101" pitchFamily="2" charset="-122"/>
              </a:rPr>
              <a:t>U</a:t>
            </a:r>
            <a:r>
              <a:rPr lang="en-US" altLang="zh-CN" sz="2400" b="1" baseline="-25000" dirty="0">
                <a:latin typeface="Times New Roman" panose="02020603050405020304" charset="0"/>
                <a:ea typeface="宋体" panose="02010600030101010101" pitchFamily="2" charset="-122"/>
              </a:rPr>
              <a:t>1</a:t>
            </a:r>
            <a:r>
              <a:rPr lang="en-US" altLang="zh-CN" sz="2400" b="1" dirty="0">
                <a:latin typeface="Times New Roman" panose="02020603050405020304" charset="0"/>
                <a:ea typeface="宋体" panose="02010600030101010101" pitchFamily="2" charset="-122"/>
              </a:rPr>
              <a:t>=</a:t>
            </a:r>
            <a:r>
              <a:rPr lang="en-US" altLang="zh-CN" sz="2400" b="1" i="1" dirty="0">
                <a:latin typeface="Times New Roman" panose="02020603050405020304" charset="0"/>
                <a:ea typeface="宋体" panose="02010600030101010101" pitchFamily="2" charset="-122"/>
              </a:rPr>
              <a:t>I</a:t>
            </a:r>
            <a:r>
              <a:rPr lang="en-US" altLang="zh-CN" sz="2400" b="1" baseline="-25000" dirty="0">
                <a:latin typeface="Times New Roman" panose="02020603050405020304" charset="0"/>
                <a:ea typeface="宋体" panose="02010600030101010101" pitchFamily="2" charset="-122"/>
              </a:rPr>
              <a:t>1</a:t>
            </a:r>
            <a:r>
              <a:rPr lang="en-US" altLang="zh-CN" sz="2400" b="1" i="1" dirty="0">
                <a:latin typeface="Times New Roman" panose="02020603050405020304" charset="0"/>
                <a:ea typeface="宋体" panose="02010600030101010101" pitchFamily="2" charset="-122"/>
              </a:rPr>
              <a:t>R</a:t>
            </a:r>
            <a:endParaRPr lang="en-US" altLang="zh-CN" sz="2400" b="1" baseline="-25000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2478" name="Text Box 14"/>
          <p:cNvSpPr txBox="1"/>
          <p:nvPr/>
        </p:nvSpPr>
        <p:spPr>
          <a:xfrm>
            <a:off x="4068128" y="2509335"/>
            <a:ext cx="12420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i="1" dirty="0">
                <a:latin typeface="Times New Roman" panose="02020603050405020304" charset="0"/>
                <a:ea typeface="宋体" panose="02010600030101010101" pitchFamily="2" charset="-122"/>
              </a:rPr>
              <a:t>U</a:t>
            </a:r>
            <a:r>
              <a:rPr lang="en-US" altLang="zh-CN" sz="2400" b="1" baseline="-25000" dirty="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altLang="zh-CN" sz="2400" b="1" dirty="0">
                <a:latin typeface="Times New Roman" panose="02020603050405020304" charset="0"/>
                <a:ea typeface="宋体" panose="02010600030101010101" pitchFamily="2" charset="-122"/>
              </a:rPr>
              <a:t>=</a:t>
            </a:r>
            <a:r>
              <a:rPr lang="en-US" altLang="zh-CN" sz="2400" b="1" i="1" dirty="0">
                <a:latin typeface="Times New Roman" panose="02020603050405020304" charset="0"/>
                <a:ea typeface="宋体" panose="02010600030101010101" pitchFamily="2" charset="-122"/>
              </a:rPr>
              <a:t>I</a:t>
            </a:r>
            <a:r>
              <a:rPr lang="en-US" altLang="zh-CN" sz="2400" b="1" baseline="-25000" dirty="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altLang="zh-CN" sz="2400" b="1" i="1" dirty="0">
                <a:latin typeface="Times New Roman" panose="02020603050405020304" charset="0"/>
                <a:ea typeface="宋体" panose="02010600030101010101" pitchFamily="2" charset="-122"/>
              </a:rPr>
              <a:t>R</a:t>
            </a:r>
            <a:r>
              <a:rPr lang="en-US" altLang="zh-CN" sz="2400" b="1" baseline="-25000" dirty="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62479" name="Text Box 15"/>
          <p:cNvSpPr txBox="1"/>
          <p:nvPr/>
        </p:nvSpPr>
        <p:spPr>
          <a:xfrm>
            <a:off x="6202045" y="2530475"/>
            <a:ext cx="13328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i="1" dirty="0">
                <a:latin typeface="Times New Roman" panose="02020603050405020304" charset="0"/>
                <a:ea typeface="宋体" panose="02010600030101010101" pitchFamily="2" charset="-122"/>
              </a:rPr>
              <a:t>U</a:t>
            </a:r>
            <a:r>
              <a:rPr lang="en-US" altLang="zh-CN" sz="2400" b="1" dirty="0">
                <a:latin typeface="Times New Roman" panose="02020603050405020304" charset="0"/>
                <a:ea typeface="宋体" panose="02010600030101010101" pitchFamily="2" charset="-122"/>
              </a:rPr>
              <a:t>=</a:t>
            </a:r>
            <a:r>
              <a:rPr lang="en-US" altLang="zh-CN" sz="2400" b="1" i="1" dirty="0">
                <a:latin typeface="Times New Roman" panose="02020603050405020304" charset="0"/>
                <a:ea typeface="宋体" panose="02010600030101010101" pitchFamily="2" charset="-122"/>
              </a:rPr>
              <a:t>IR</a:t>
            </a:r>
            <a:endParaRPr lang="en-US" altLang="zh-CN" sz="2400" b="1" baseline="-25000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2480" name="Text Box 16"/>
          <p:cNvSpPr txBox="1"/>
          <p:nvPr/>
        </p:nvSpPr>
        <p:spPr>
          <a:xfrm>
            <a:off x="189241" y="3086390"/>
            <a:ext cx="24498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由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串联电路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可知：</a:t>
            </a:r>
          </a:p>
        </p:txBody>
      </p:sp>
      <p:sp>
        <p:nvSpPr>
          <p:cNvPr id="62481" name="Text Box 17"/>
          <p:cNvSpPr txBox="1"/>
          <p:nvPr/>
        </p:nvSpPr>
        <p:spPr>
          <a:xfrm>
            <a:off x="2467813" y="3100307"/>
            <a:ext cx="1892618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i="1" dirty="0">
                <a:latin typeface="Times New Roman" panose="02020603050405020304" charset="0"/>
                <a:ea typeface="宋体" panose="02010600030101010101" pitchFamily="2" charset="-122"/>
              </a:rPr>
              <a:t>U =U</a:t>
            </a:r>
            <a:r>
              <a:rPr lang="en-US" altLang="zh-CN" sz="2400" b="1" baseline="-25000" dirty="0">
                <a:latin typeface="Times New Roman" panose="02020603050405020304" charset="0"/>
                <a:ea typeface="宋体" panose="02010600030101010101" pitchFamily="2" charset="-122"/>
              </a:rPr>
              <a:t>1</a:t>
            </a:r>
            <a:r>
              <a:rPr lang="en-US" altLang="zh-CN" sz="2400" b="1" i="1" dirty="0">
                <a:latin typeface="Times New Roman" panose="02020603050405020304" charset="0"/>
                <a:ea typeface="宋体" panose="02010600030101010101" pitchFamily="2" charset="-122"/>
              </a:rPr>
              <a:t>+U</a:t>
            </a:r>
            <a:r>
              <a:rPr lang="en-US" altLang="zh-CN" sz="2400" b="1" baseline="-25000" dirty="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altLang="zh-CN" sz="2400" b="1" dirty="0">
                <a:latin typeface="Times New Roman" panose="02020603050405020304" charset="0"/>
                <a:ea typeface="宋体" panose="02010600030101010101" pitchFamily="2" charset="-122"/>
              </a:rPr>
              <a:t>            </a:t>
            </a:r>
            <a:endParaRPr lang="en-US" altLang="zh-CN" sz="2400" b="1" baseline="-25000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2482" name="Text Box 18"/>
          <p:cNvSpPr txBox="1"/>
          <p:nvPr/>
        </p:nvSpPr>
        <p:spPr>
          <a:xfrm>
            <a:off x="1830229" y="3608044"/>
            <a:ext cx="6991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即：</a:t>
            </a:r>
          </a:p>
        </p:txBody>
      </p:sp>
      <p:sp>
        <p:nvSpPr>
          <p:cNvPr id="62483" name="Text Box 19"/>
          <p:cNvSpPr txBox="1"/>
          <p:nvPr/>
        </p:nvSpPr>
        <p:spPr>
          <a:xfrm>
            <a:off x="2604611" y="3608044"/>
            <a:ext cx="1915478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i="1" dirty="0">
                <a:latin typeface="Times New Roman" panose="02020603050405020304" charset="0"/>
                <a:ea typeface="宋体" panose="02010600030101010101" pitchFamily="2" charset="-122"/>
              </a:rPr>
              <a:t>IR=I</a:t>
            </a:r>
            <a:r>
              <a:rPr lang="en-US" altLang="zh-CN" sz="2400" b="1" baseline="-25000" dirty="0">
                <a:latin typeface="Times New Roman" panose="02020603050405020304" charset="0"/>
                <a:ea typeface="宋体" panose="02010600030101010101" pitchFamily="2" charset="-122"/>
              </a:rPr>
              <a:t>1</a:t>
            </a:r>
            <a:r>
              <a:rPr lang="en-US" altLang="zh-CN" sz="2400" b="1" i="1" dirty="0">
                <a:latin typeface="Times New Roman" panose="02020603050405020304" charset="0"/>
                <a:ea typeface="宋体" panose="02010600030101010101" pitchFamily="2" charset="-122"/>
              </a:rPr>
              <a:t>R</a:t>
            </a:r>
            <a:r>
              <a:rPr lang="en-US" altLang="zh-CN" sz="2400" b="1" baseline="-25000" dirty="0">
                <a:latin typeface="Times New Roman" panose="02020603050405020304" charset="0"/>
                <a:ea typeface="宋体" panose="02010600030101010101" pitchFamily="2" charset="-122"/>
              </a:rPr>
              <a:t>1</a:t>
            </a:r>
            <a:r>
              <a:rPr lang="en-US" altLang="zh-CN" sz="2400" b="1" i="1" dirty="0">
                <a:latin typeface="Times New Roman" panose="02020603050405020304" charset="0"/>
                <a:ea typeface="宋体" panose="02010600030101010101" pitchFamily="2" charset="-122"/>
              </a:rPr>
              <a:t>+I</a:t>
            </a:r>
            <a:r>
              <a:rPr lang="en-US" altLang="zh-CN" sz="2400" b="1" baseline="-25000" dirty="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altLang="zh-CN" sz="2400" b="1" i="1" dirty="0">
                <a:latin typeface="Times New Roman" panose="02020603050405020304" charset="0"/>
                <a:ea typeface="宋体" panose="02010600030101010101" pitchFamily="2" charset="-122"/>
              </a:rPr>
              <a:t>R</a:t>
            </a:r>
            <a:r>
              <a:rPr lang="en-US" altLang="zh-CN" sz="2400" b="1" baseline="-25000" dirty="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62484" name="Text Box 20"/>
          <p:cNvSpPr txBox="1"/>
          <p:nvPr/>
        </p:nvSpPr>
        <p:spPr>
          <a:xfrm>
            <a:off x="1607820" y="4102391"/>
            <a:ext cx="921544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可得：</a:t>
            </a:r>
          </a:p>
        </p:txBody>
      </p:sp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2700814" y="4102391"/>
            <a:ext cx="168592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i="1">
                <a:solidFill>
                  <a:srgbClr val="99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charset="0"/>
                <a:ea typeface="宋体" panose="02010600030101010101" pitchFamily="2" charset="-122"/>
              </a:rPr>
              <a:t>R=R</a:t>
            </a:r>
            <a:r>
              <a:rPr lang="en-US" altLang="zh-CN" sz="2400" b="1" baseline="-25000">
                <a:solidFill>
                  <a:srgbClr val="99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charset="0"/>
                <a:ea typeface="宋体" panose="02010600030101010101" pitchFamily="2" charset="-122"/>
              </a:rPr>
              <a:t>1</a:t>
            </a:r>
            <a:r>
              <a:rPr lang="en-US" altLang="zh-CN" sz="2400" b="1" i="1">
                <a:solidFill>
                  <a:srgbClr val="99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charset="0"/>
                <a:ea typeface="宋体" panose="02010600030101010101" pitchFamily="2" charset="-122"/>
              </a:rPr>
              <a:t>+R</a:t>
            </a:r>
            <a:r>
              <a:rPr lang="en-US" altLang="zh-CN" sz="2400" b="1" baseline="-25000">
                <a:solidFill>
                  <a:srgbClr val="99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2329815" y="4540250"/>
            <a:ext cx="658114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串联电路的总电阻等于各电阻之和。</a:t>
            </a:r>
          </a:p>
        </p:txBody>
      </p:sp>
      <p:sp>
        <p:nvSpPr>
          <p:cNvPr id="62487" name="Text Box 23"/>
          <p:cNvSpPr txBox="1"/>
          <p:nvPr/>
        </p:nvSpPr>
        <p:spPr>
          <a:xfrm>
            <a:off x="1304449" y="4540065"/>
            <a:ext cx="1025366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2727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结论：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2064068" y="955336"/>
            <a:ext cx="5724049" cy="1598052"/>
            <a:chOff x="3006" y="1871"/>
            <a:chExt cx="12019" cy="3356"/>
          </a:xfrm>
        </p:grpSpPr>
        <p:grpSp>
          <p:nvGrpSpPr>
            <p:cNvPr id="5124" name="Group 4"/>
            <p:cNvGrpSpPr/>
            <p:nvPr/>
          </p:nvGrpSpPr>
          <p:grpSpPr>
            <a:xfrm>
              <a:off x="3006" y="1871"/>
              <a:ext cx="5897" cy="3356"/>
              <a:chOff x="0" y="-25"/>
              <a:chExt cx="2359" cy="1342"/>
            </a:xfrm>
          </p:grpSpPr>
          <p:sp>
            <p:nvSpPr>
              <p:cNvPr id="5125" name="Line 5"/>
              <p:cNvSpPr/>
              <p:nvPr/>
            </p:nvSpPr>
            <p:spPr>
              <a:xfrm>
                <a:off x="0" y="408"/>
                <a:ext cx="2359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26" name="Text Box 6"/>
              <p:cNvSpPr txBox="1"/>
              <p:nvPr/>
            </p:nvSpPr>
            <p:spPr>
              <a:xfrm>
                <a:off x="1610" y="-25"/>
                <a:ext cx="431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b="1" i="1" dirty="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R</a:t>
                </a:r>
                <a:r>
                  <a:rPr lang="en-US" altLang="zh-CN" sz="2400" b="1" baseline="-25000" dirty="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2</a:t>
                </a:r>
              </a:p>
            </p:txBody>
          </p:sp>
          <p:sp>
            <p:nvSpPr>
              <p:cNvPr id="5127" name="Rectangle 7"/>
              <p:cNvSpPr/>
              <p:nvPr/>
            </p:nvSpPr>
            <p:spPr>
              <a:xfrm>
                <a:off x="454" y="363"/>
                <a:ext cx="384" cy="124"/>
              </a:xfrm>
              <a:prstGeom prst="rect">
                <a:avLst/>
              </a:prstGeom>
              <a:solidFill>
                <a:schemeClr val="bg1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sz="24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5128" name="Line 8"/>
              <p:cNvSpPr/>
              <p:nvPr/>
            </p:nvSpPr>
            <p:spPr>
              <a:xfrm>
                <a:off x="295" y="408"/>
                <a:ext cx="9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29" name="Rectangle 9"/>
              <p:cNvSpPr/>
              <p:nvPr/>
            </p:nvSpPr>
            <p:spPr>
              <a:xfrm>
                <a:off x="1520" y="340"/>
                <a:ext cx="384" cy="135"/>
              </a:xfrm>
              <a:prstGeom prst="rect">
                <a:avLst/>
              </a:prstGeom>
              <a:solidFill>
                <a:schemeClr val="bg1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sz="24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5130" name="Line 10"/>
              <p:cNvSpPr/>
              <p:nvPr/>
            </p:nvSpPr>
            <p:spPr>
              <a:xfrm>
                <a:off x="1293" y="408"/>
                <a:ext cx="9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31" name="Line 11"/>
              <p:cNvSpPr/>
              <p:nvPr/>
            </p:nvSpPr>
            <p:spPr>
              <a:xfrm>
                <a:off x="1134" y="454"/>
                <a:ext cx="0" cy="45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32" name="Line 12"/>
              <p:cNvSpPr/>
              <p:nvPr/>
            </p:nvSpPr>
            <p:spPr>
              <a:xfrm rot="5400000">
                <a:off x="2291" y="839"/>
                <a:ext cx="13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33" name="Line 13"/>
              <p:cNvSpPr/>
              <p:nvPr/>
            </p:nvSpPr>
            <p:spPr>
              <a:xfrm>
                <a:off x="0" y="412"/>
                <a:ext cx="0" cy="76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34" name="Line 14"/>
              <p:cNvSpPr/>
              <p:nvPr/>
            </p:nvSpPr>
            <p:spPr>
              <a:xfrm>
                <a:off x="2359" y="408"/>
                <a:ext cx="0" cy="76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35" name="Line 15"/>
              <p:cNvSpPr/>
              <p:nvPr/>
            </p:nvSpPr>
            <p:spPr>
              <a:xfrm>
                <a:off x="1497" y="1112"/>
                <a:ext cx="835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36" name="Line 16"/>
              <p:cNvSpPr/>
              <p:nvPr/>
            </p:nvSpPr>
            <p:spPr>
              <a:xfrm flipH="1">
                <a:off x="46" y="1112"/>
                <a:ext cx="771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37" name="Text Box 17"/>
              <p:cNvSpPr txBox="1"/>
              <p:nvPr/>
            </p:nvSpPr>
            <p:spPr>
              <a:xfrm>
                <a:off x="931" y="930"/>
                <a:ext cx="317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b="1" i="1" dirty="0">
                    <a:solidFill>
                      <a:srgbClr val="CC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U</a:t>
                </a:r>
              </a:p>
            </p:txBody>
          </p:sp>
          <p:sp>
            <p:nvSpPr>
              <p:cNvPr id="5138" name="Text Box 18"/>
              <p:cNvSpPr txBox="1"/>
              <p:nvPr/>
            </p:nvSpPr>
            <p:spPr>
              <a:xfrm>
                <a:off x="2051" y="658"/>
                <a:ext cx="308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b="1" i="1" dirty="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I</a:t>
                </a:r>
              </a:p>
            </p:txBody>
          </p:sp>
          <p:sp>
            <p:nvSpPr>
              <p:cNvPr id="5139" name="Text Box 19"/>
              <p:cNvSpPr txBox="1"/>
              <p:nvPr/>
            </p:nvSpPr>
            <p:spPr>
              <a:xfrm>
                <a:off x="522" y="23"/>
                <a:ext cx="481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b="1" i="1" dirty="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R</a:t>
                </a:r>
                <a:r>
                  <a:rPr lang="en-US" altLang="zh-CN" sz="2400" b="1" baseline="-25000" dirty="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1</a:t>
                </a:r>
              </a:p>
            </p:txBody>
          </p:sp>
          <p:sp>
            <p:nvSpPr>
              <p:cNvPr id="5140" name="Line 20"/>
              <p:cNvSpPr/>
              <p:nvPr/>
            </p:nvSpPr>
            <p:spPr>
              <a:xfrm flipH="1">
                <a:off x="22" y="681"/>
                <a:ext cx="363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41" name="Line 21"/>
              <p:cNvSpPr/>
              <p:nvPr/>
            </p:nvSpPr>
            <p:spPr>
              <a:xfrm>
                <a:off x="702" y="658"/>
                <a:ext cx="38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42" name="Text Box 22"/>
              <p:cNvSpPr txBox="1"/>
              <p:nvPr/>
            </p:nvSpPr>
            <p:spPr>
              <a:xfrm>
                <a:off x="386" y="499"/>
                <a:ext cx="457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b="1" i="1" dirty="0">
                    <a:solidFill>
                      <a:srgbClr val="CC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U</a:t>
                </a:r>
                <a:r>
                  <a:rPr lang="en-US" altLang="zh-CN" sz="2400" b="1" baseline="-25000" dirty="0">
                    <a:solidFill>
                      <a:srgbClr val="CC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1</a:t>
                </a:r>
              </a:p>
            </p:txBody>
          </p:sp>
          <p:sp>
            <p:nvSpPr>
              <p:cNvPr id="5143" name="Line 23"/>
              <p:cNvSpPr/>
              <p:nvPr/>
            </p:nvSpPr>
            <p:spPr>
              <a:xfrm flipH="1">
                <a:off x="1156" y="658"/>
                <a:ext cx="38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44" name="Line 24"/>
              <p:cNvSpPr/>
              <p:nvPr/>
            </p:nvSpPr>
            <p:spPr>
              <a:xfrm>
                <a:off x="1951" y="658"/>
                <a:ext cx="386" cy="1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45" name="Text Box 25"/>
              <p:cNvSpPr txBox="1"/>
              <p:nvPr/>
            </p:nvSpPr>
            <p:spPr>
              <a:xfrm>
                <a:off x="1520" y="477"/>
                <a:ext cx="457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b="1" i="1" dirty="0">
                    <a:solidFill>
                      <a:srgbClr val="CC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U</a:t>
                </a:r>
                <a:r>
                  <a:rPr lang="en-US" altLang="zh-CN" sz="2400" b="1" baseline="-25000" dirty="0">
                    <a:solidFill>
                      <a:srgbClr val="CC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2</a:t>
                </a:r>
              </a:p>
            </p:txBody>
          </p:sp>
          <p:sp>
            <p:nvSpPr>
              <p:cNvPr id="5146" name="Text Box 26"/>
              <p:cNvSpPr txBox="1"/>
              <p:nvPr/>
            </p:nvSpPr>
            <p:spPr>
              <a:xfrm>
                <a:off x="1224" y="18"/>
                <a:ext cx="362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b="1" i="1" dirty="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I</a:t>
                </a:r>
                <a:r>
                  <a:rPr lang="en-US" altLang="zh-CN" sz="2400" b="1" baseline="-25000" dirty="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2</a:t>
                </a:r>
              </a:p>
            </p:txBody>
          </p:sp>
          <p:sp>
            <p:nvSpPr>
              <p:cNvPr id="5147" name="Text Box 27"/>
              <p:cNvSpPr txBox="1"/>
              <p:nvPr/>
            </p:nvSpPr>
            <p:spPr>
              <a:xfrm>
                <a:off x="68" y="68"/>
                <a:ext cx="386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b="1" i="1" dirty="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I</a:t>
                </a:r>
                <a:r>
                  <a:rPr lang="en-US" altLang="zh-CN" sz="2400" b="1" baseline="-25000" dirty="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1</a:t>
                </a:r>
              </a:p>
            </p:txBody>
          </p:sp>
        </p:grpSp>
        <p:grpSp>
          <p:nvGrpSpPr>
            <p:cNvPr id="10" name="Group 4"/>
            <p:cNvGrpSpPr/>
            <p:nvPr/>
          </p:nvGrpSpPr>
          <p:grpSpPr>
            <a:xfrm>
              <a:off x="11023" y="1934"/>
              <a:ext cx="4002" cy="3248"/>
              <a:chOff x="0" y="23"/>
              <a:chExt cx="1601" cy="1299"/>
            </a:xfrm>
          </p:grpSpPr>
          <p:sp>
            <p:nvSpPr>
              <p:cNvPr id="11" name="Line 5"/>
              <p:cNvSpPr/>
              <p:nvPr/>
            </p:nvSpPr>
            <p:spPr>
              <a:xfrm flipV="1">
                <a:off x="0" y="407"/>
                <a:ext cx="1561" cy="1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Rectangle 7"/>
              <p:cNvSpPr/>
              <p:nvPr/>
            </p:nvSpPr>
            <p:spPr>
              <a:xfrm>
                <a:off x="454" y="363"/>
                <a:ext cx="384" cy="124"/>
              </a:xfrm>
              <a:prstGeom prst="rect">
                <a:avLst/>
              </a:prstGeom>
              <a:solidFill>
                <a:schemeClr val="bg1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sz="24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3" name="Line 8"/>
              <p:cNvSpPr/>
              <p:nvPr/>
            </p:nvSpPr>
            <p:spPr>
              <a:xfrm>
                <a:off x="295" y="408"/>
                <a:ext cx="9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Line 10"/>
              <p:cNvSpPr/>
              <p:nvPr/>
            </p:nvSpPr>
            <p:spPr>
              <a:xfrm>
                <a:off x="1293" y="408"/>
                <a:ext cx="9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Line 12"/>
              <p:cNvSpPr/>
              <p:nvPr/>
            </p:nvSpPr>
            <p:spPr>
              <a:xfrm rot="5400000" flipV="1">
                <a:off x="1394" y="733"/>
                <a:ext cx="340" cy="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Line 13"/>
              <p:cNvSpPr/>
              <p:nvPr/>
            </p:nvSpPr>
            <p:spPr>
              <a:xfrm>
                <a:off x="0" y="407"/>
                <a:ext cx="0" cy="76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Line 14"/>
              <p:cNvSpPr/>
              <p:nvPr/>
            </p:nvSpPr>
            <p:spPr>
              <a:xfrm>
                <a:off x="1560" y="412"/>
                <a:ext cx="1" cy="72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Line 15"/>
              <p:cNvSpPr/>
              <p:nvPr/>
            </p:nvSpPr>
            <p:spPr>
              <a:xfrm flipV="1">
                <a:off x="1132" y="1101"/>
                <a:ext cx="418" cy="11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Line 16"/>
              <p:cNvSpPr/>
              <p:nvPr/>
            </p:nvSpPr>
            <p:spPr>
              <a:xfrm flipH="1">
                <a:off x="0" y="1112"/>
                <a:ext cx="527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sz="15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Text Box 17"/>
              <p:cNvSpPr txBox="1"/>
              <p:nvPr/>
            </p:nvSpPr>
            <p:spPr>
              <a:xfrm>
                <a:off x="686" y="935"/>
                <a:ext cx="317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b="1" i="1" dirty="0">
                    <a:solidFill>
                      <a:srgbClr val="CC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U</a:t>
                </a:r>
              </a:p>
            </p:txBody>
          </p:sp>
          <p:sp>
            <p:nvSpPr>
              <p:cNvPr id="21" name="Text Box 18"/>
              <p:cNvSpPr txBox="1"/>
              <p:nvPr/>
            </p:nvSpPr>
            <p:spPr>
              <a:xfrm>
                <a:off x="1293" y="544"/>
                <a:ext cx="308" cy="3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b="1" i="1" dirty="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I</a:t>
                </a:r>
              </a:p>
            </p:txBody>
          </p:sp>
          <p:sp>
            <p:nvSpPr>
              <p:cNvPr id="22" name="Text Box 19"/>
              <p:cNvSpPr txBox="1"/>
              <p:nvPr/>
            </p:nvSpPr>
            <p:spPr>
              <a:xfrm>
                <a:off x="522" y="23"/>
                <a:ext cx="481" cy="3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b="1" i="1" dirty="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R</a:t>
                </a:r>
                <a:endParaRPr lang="en-US" altLang="zh-CN" sz="2400" b="1" baseline="-250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30" name="右箭头 29"/>
            <p:cNvSpPr/>
            <p:nvPr/>
          </p:nvSpPr>
          <p:spPr>
            <a:xfrm>
              <a:off x="9042" y="3646"/>
              <a:ext cx="1762" cy="3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042" y="2964"/>
              <a:ext cx="2228" cy="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等效于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808696" y="3608044"/>
            <a:ext cx="218200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b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又因为</a:t>
            </a:r>
            <a:r>
              <a:rPr lang="en-US" altLang="zh-CN" sz="2400" b="1" i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</a:t>
            </a:r>
            <a:r>
              <a:rPr lang="en-US" altLang="zh-CN" sz="2400" b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=</a:t>
            </a:r>
            <a:r>
              <a:rPr lang="en-US" altLang="zh-CN" sz="2400" b="1" i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</a:t>
            </a:r>
            <a:r>
              <a:rPr lang="en-US" altLang="zh-CN" sz="2400" b="1" baseline="-250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</a:t>
            </a:r>
            <a:r>
              <a:rPr lang="en-US" altLang="zh-CN" sz="2400" b="1" i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=I </a:t>
            </a:r>
            <a:r>
              <a:rPr lang="en-US" altLang="zh-CN" sz="2400" b="1" baseline="-250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</a:t>
            </a:r>
            <a:endParaRPr lang="zh-CN" altLang="en-US" sz="2400" b="1" dirty="0"/>
          </a:p>
        </p:txBody>
      </p:sp>
      <p:grpSp>
        <p:nvGrpSpPr>
          <p:cNvPr id="8200" name="组合 18"/>
          <p:cNvGrpSpPr/>
          <p:nvPr/>
        </p:nvGrpSpPr>
        <p:grpSpPr bwMode="auto">
          <a:xfrm>
            <a:off x="2151063" y="550836"/>
            <a:ext cx="1487805" cy="426720"/>
            <a:chOff x="2004695" y="686607"/>
            <a:chExt cx="1983740" cy="570436"/>
          </a:xfrm>
        </p:grpSpPr>
        <p:sp>
          <p:nvSpPr>
            <p:cNvPr id="2" name="圆角矩形 1"/>
            <p:cNvSpPr/>
            <p:nvPr/>
          </p:nvSpPr>
          <p:spPr>
            <a:xfrm>
              <a:off x="2005542" y="686607"/>
              <a:ext cx="1893147" cy="555157"/>
            </a:xfrm>
            <a:prstGeom prst="roundRect">
              <a:avLst/>
            </a:prstGeom>
            <a:solidFill>
              <a:srgbClr val="F07474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00"/>
            </a:p>
          </p:txBody>
        </p:sp>
        <p:sp>
          <p:nvSpPr>
            <p:cNvPr id="30737" name="矩形 1"/>
            <p:cNvSpPr>
              <a:spLocks noChangeArrowheads="1"/>
            </p:cNvSpPr>
            <p:nvPr/>
          </p:nvSpPr>
          <p:spPr bwMode="auto">
            <a:xfrm>
              <a:off x="2004695" y="740934"/>
              <a:ext cx="1983740" cy="5161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CN" altLang="en-US" sz="2400">
                  <a:solidFill>
                    <a:sysClr val="window" lastClr="FFFFFF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知识点 </a:t>
              </a:r>
              <a:r>
                <a:rPr lang="en-US" altLang="zh-CN" sz="2400" b="1">
                  <a:solidFill>
                    <a:sysClr val="window" lastClr="FFFFFF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1</a:t>
              </a:r>
              <a:endParaRPr lang="zh-CN" altLang="en-US" sz="2400" b="1">
                <a:solidFill>
                  <a:sysClr val="window" lastClr="FFFFFF"/>
                </a:solidFill>
                <a:latin typeface="Times New Roman" panose="0202060305040502030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3844290" y="553720"/>
            <a:ext cx="432625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  <a:ea typeface="黑体" panose="02010609060101010101" pitchFamily="49" charset="-122"/>
              </a:rPr>
              <a:t>串联电路中的电阻特点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6" grpId="0"/>
      <p:bldP spid="62477" grpId="0"/>
      <p:bldP spid="62478" grpId="0"/>
      <p:bldP spid="62479" grpId="0"/>
      <p:bldP spid="62480" grpId="0"/>
      <p:bldP spid="62481" grpId="0"/>
      <p:bldP spid="62482" grpId="0"/>
      <p:bldP spid="62483" grpId="0"/>
      <p:bldP spid="62484" grpId="0"/>
      <p:bldP spid="62485" grpId="0" bldLvl="0" animBg="1"/>
      <p:bldP spid="62486" grpId="0" bldLvl="0" animBg="1"/>
      <p:bldP spid="62487" grpId="0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2915" y="965200"/>
            <a:ext cx="727773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ea typeface="宋体" panose="02010600030101010101" pitchFamily="2" charset="-122"/>
              </a:rPr>
              <a:t>①若电路中有多个电阻串联，则</a:t>
            </a:r>
          </a:p>
        </p:txBody>
      </p:sp>
      <p:sp>
        <p:nvSpPr>
          <p:cNvPr id="34818" name="Rectangle 4"/>
          <p:cNvSpPr/>
          <p:nvPr/>
        </p:nvSpPr>
        <p:spPr>
          <a:xfrm>
            <a:off x="462915" y="1695450"/>
            <a:ext cx="8283575" cy="499110"/>
          </a:xfrm>
          <a:prstGeom prst="rect">
            <a:avLst/>
          </a:prstGeom>
          <a:noFill/>
          <a:ln w="9525">
            <a:noFill/>
          </a:ln>
        </p:spPr>
        <p:txBody>
          <a:bodyPr wrap="square" lIns="69056" tIns="34528" rIns="69056" bIns="34528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②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若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个阻值都为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的电阻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串联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，总电阻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</a:t>
            </a:r>
          </a:p>
        </p:txBody>
      </p:sp>
      <p:sp>
        <p:nvSpPr>
          <p:cNvPr id="51217" name="Rectangle 17"/>
          <p:cNvSpPr/>
          <p:nvPr/>
        </p:nvSpPr>
        <p:spPr>
          <a:xfrm>
            <a:off x="7240746" y="1695424"/>
            <a:ext cx="8280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/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nR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7526" y="2368075"/>
            <a:ext cx="778954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③</a:t>
            </a:r>
            <a:r>
              <a:rPr lang="zh-CN" altLang="en-US" sz="2800" b="1" noProof="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串联电阻的总电阻比任何一个分电阻都大</a:t>
            </a:r>
            <a:endParaRPr lang="zh-CN" altLang="en-US" sz="2800" b="1" baseline="-25000" noProof="0" dirty="0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61455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7215" y="3208391"/>
            <a:ext cx="2106216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56" name="Pictur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8312" y="3208391"/>
            <a:ext cx="1835944" cy="5643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59" name="AutoShape 19"/>
          <p:cNvSpPr/>
          <p:nvPr/>
        </p:nvSpPr>
        <p:spPr>
          <a:xfrm>
            <a:off x="4174411" y="3442467"/>
            <a:ext cx="431006" cy="108347"/>
          </a:xfrm>
          <a:prstGeom prst="rightArrow">
            <a:avLst>
              <a:gd name="adj1" fmla="val 50000"/>
              <a:gd name="adj2" fmla="val 99431"/>
            </a:avLst>
          </a:prstGeom>
          <a:solidFill>
            <a:srgbClr val="FF00FF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sz="1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05655" y="3887470"/>
            <a:ext cx="403923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2727FF"/>
                </a:solidFill>
                <a:latin typeface="Times New Roman" panose="02020603050405020304" charset="0"/>
                <a:ea typeface="宋体" panose="02010600030101010101" pitchFamily="2" charset="-122"/>
              </a:rPr>
              <a:t>相当于增加了导体的长度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803265" y="965332"/>
            <a:ext cx="2089785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R=R</a:t>
            </a:r>
            <a:r>
              <a:rPr lang="en-US" altLang="zh-CN" sz="2800" b="1" baseline="-250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</a:t>
            </a:r>
            <a:r>
              <a:rPr lang="en-US" altLang="zh-CN" sz="2800" b="1" i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+R</a:t>
            </a:r>
            <a:r>
              <a:rPr lang="en-US" altLang="zh-CN" sz="2800" b="1" baseline="-250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+…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51217" grpId="0"/>
      <p:bldP spid="5" grpId="0" bldLvl="0" animBg="1"/>
      <p:bldP spid="61459" grpId="0" bldLvl="0" animBg="1"/>
      <p:bldP spid="6" grpId="0" bldLvl="0" animBg="1"/>
      <p:bldP spid="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be745648-95fd-4a02-b51e-2fd549abfa1a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TYPE" val="n_h_i"/>
  <p:tag name="KSO_WM_UNIT_INDEX" val="1_1_1"/>
  <p:tag name="KSO_WM_UNIT_ID" val="diagram20187637_2*n_h_i*1_1_1"/>
  <p:tag name="KSO_WM_TEMPLATE_CATEGORY" val="diagram"/>
  <p:tag name="KSO_WM_TEMPLATE_INDEX" val="2018763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VALUE" val="54"/>
  <p:tag name="KSO_WM_UNIT_HIGHLIGHT" val="0"/>
  <p:tag name="KSO_WM_UNIT_COMPATIBLE" val="0"/>
  <p:tag name="KSO_WM_DIAGRAM_GROUP_CODE" val="n1-1"/>
  <p:tag name="KSO_WM_UNIT_TYPE" val="n_h_a"/>
  <p:tag name="KSO_WM_UNIT_INDEX" val="1_1_1"/>
  <p:tag name="KSO_WM_UNIT_ID" val="diagram20187637_2*n_h_a*1_1_1"/>
  <p:tag name="KSO_WM_TEMPLATE_CATEGORY" val="diagram"/>
  <p:tag name="KSO_WM_TEMPLATE_INDEX" val="20187637"/>
  <p:tag name="KSO_WM_UNIT_LAYERLEVEL" val="1_1_1"/>
  <p:tag name="KSO_WM_TAG_VERSION" val="1.0"/>
  <p:tag name="KSO_WM_BEAUTIFY_FLAG" val="#wm#"/>
  <p:tag name="KSO_WM_UNIT_PRESET_TEXT" val="添加标题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1_1"/>
  <p:tag name="KSO_WM_UNIT_ID" val="diagram20187637_2*n_h_h_i*1_2_1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2_1"/>
  <p:tag name="KSO_WM_UNIT_ID" val="diagram20187637_2*n_h_h_i*1_2_2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VALUE" val="16"/>
  <p:tag name="KSO_WM_UNIT_HIGHLIGHT" val="0"/>
  <p:tag name="KSO_WM_UNIT_COMPATIBLE" val="0"/>
  <p:tag name="KSO_WM_DIAGRAM_GROUP_CODE" val="n1-1"/>
  <p:tag name="KSO_WM_UNIT_TYPE" val="n_h_h_a"/>
  <p:tag name="KSO_WM_UNIT_INDEX" val="1_2_1_1"/>
  <p:tag name="KSO_WM_UNIT_ID" val="diagram20187637_2*n_h_h_a*1_2_1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38"/>
  <p:tag name="KSO_WM_UNIT_HIGHLIGHT" val="0"/>
  <p:tag name="KSO_WM_UNIT_COMPATIBLE" val="0"/>
  <p:tag name="KSO_WM_DIAGRAM_GROUP_CODE" val="n1-1"/>
  <p:tag name="KSO_WM_UNIT_TYPE" val="n_h_h_f"/>
  <p:tag name="KSO_WM_UNIT_INDEX" val="1_2_1_1"/>
  <p:tag name="KSO_WM_UNIT_ID" val="diagram20187637_2*n_h_h_f*1_2_1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VALUE" val="16"/>
  <p:tag name="KSO_WM_UNIT_HIGHLIGHT" val="0"/>
  <p:tag name="KSO_WM_UNIT_COMPATIBLE" val="0"/>
  <p:tag name="KSO_WM_DIAGRAM_GROUP_CODE" val="n1-1"/>
  <p:tag name="KSO_WM_UNIT_TYPE" val="n_h_h_a"/>
  <p:tag name="KSO_WM_UNIT_INDEX" val="1_2_2_1"/>
  <p:tag name="KSO_WM_UNIT_ID" val="diagram20187637_2*n_h_h_a*1_2_2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38"/>
  <p:tag name="KSO_WM_UNIT_HIGHLIGHT" val="0"/>
  <p:tag name="KSO_WM_UNIT_COMPATIBLE" val="0"/>
  <p:tag name="KSO_WM_DIAGRAM_GROUP_CODE" val="n1-1"/>
  <p:tag name="KSO_WM_UNIT_TYPE" val="n_h_h_f"/>
  <p:tag name="KSO_WM_UNIT_INDEX" val="1_2_2_1"/>
  <p:tag name="KSO_WM_UNIT_ID" val="diagram20187637_2*n_h_h_f*1_2_2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1_《七彩课堂》课件模板（新）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1976</Words>
  <Application>Microsoft Office PowerPoint</Application>
  <PresentationFormat>全屏显示(16:9)</PresentationFormat>
  <Paragraphs>289</Paragraphs>
  <Slides>37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9" baseType="lpstr">
      <vt:lpstr>宋体</vt:lpstr>
      <vt:lpstr>Segoe Print</vt:lpstr>
      <vt:lpstr>微软雅黑</vt:lpstr>
      <vt:lpstr>楷体</vt:lpstr>
      <vt:lpstr>黑体</vt:lpstr>
      <vt:lpstr>Calibri</vt:lpstr>
      <vt:lpstr>Impact</vt:lpstr>
      <vt:lpstr>Times New Roman</vt:lpstr>
      <vt:lpstr>华文中宋</vt:lpstr>
      <vt:lpstr>Arial</vt:lpstr>
      <vt:lpstr>1_《七彩课堂》课件模板（新）</vt:lpstr>
      <vt:lpstr>公式编辑器 3.0 中文版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39</cp:revision>
  <dcterms:created xsi:type="dcterms:W3CDTF">2018-03-01T02:03:00Z</dcterms:created>
  <dcterms:modified xsi:type="dcterms:W3CDTF">2020-04-03T07:55:18Z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  <property fmtid="{D5CDD505-2E9C-101B-9397-08002B2CF9AE}" pid="3" name="KSORubyTemplateID">
    <vt:lpwstr>13</vt:lpwstr>
  </property>
</Properties>
</file>