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93" r:id="rId5"/>
    <p:sldId id="294" r:id="rId6"/>
    <p:sldId id="258" r:id="rId7"/>
    <p:sldId id="257" r:id="rId8"/>
    <p:sldId id="260" r:id="rId9"/>
    <p:sldId id="278" r:id="rId10"/>
    <p:sldId id="295" r:id="rId11"/>
    <p:sldId id="281" r:id="rId12"/>
    <p:sldId id="282" r:id="rId13"/>
    <p:sldId id="289" r:id="rId14"/>
    <p:sldId id="284" r:id="rId15"/>
    <p:sldId id="288" r:id="rId16"/>
    <p:sldId id="287" r:id="rId17"/>
    <p:sldId id="286" r:id="rId18"/>
    <p:sldId id="261" r:id="rId19"/>
    <p:sldId id="291" r:id="rId20"/>
    <p:sldId id="292" r:id="rId21"/>
    <p:sldId id="267" r:id="rId22"/>
    <p:sldId id="290" r:id="rId23"/>
    <p:sldId id="272" r:id="rId24"/>
    <p:sldId id="26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577" y="103691"/>
            <a:ext cx="8243768" cy="131341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745" y="1600008"/>
            <a:ext cx="8229600" cy="445726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745" y="6244496"/>
            <a:ext cx="2132874" cy="456528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55" y="6248817"/>
            <a:ext cx="2895781" cy="45652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382" y="6244496"/>
            <a:ext cx="2133963" cy="456528"/>
          </a:xfrm>
        </p:spPr>
        <p:txBody>
          <a:bodyPr/>
          <a:lstStyle>
            <a:lvl1pPr>
              <a:defRPr/>
            </a:lvl1pPr>
          </a:lstStyle>
          <a:p>
            <a:fld id="{EB2BFC4C-9404-442E-8659-CC3637B49F1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12.sw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G_20170304_09225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60" y="332656"/>
            <a:ext cx="4443958" cy="5925277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5580112" y="1196752"/>
            <a:ext cx="3310136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探寻力量与美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hlinkClick r:id="rId1" action="ppaction://hlinkfile"/>
          </p:cNvPr>
          <p:cNvSpPr txBox="1">
            <a:spLocks noChangeArrowheads="1"/>
          </p:cNvSpPr>
          <p:nvPr/>
        </p:nvSpPr>
        <p:spPr bwMode="auto">
          <a:xfrm>
            <a:off x="533400" y="620713"/>
            <a:ext cx="86106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练习</a:t>
            </a:r>
            <a:r>
              <a:rPr lang="en-US" altLang="zh-CN" sz="36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6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：</a:t>
            </a:r>
            <a:r>
              <a:rPr lang="zh-CN" sz="3600" b="1" dirty="0" smtClean="0">
                <a:solidFill>
                  <a:srgbClr val="3333CC"/>
                </a:solidFill>
                <a:latin typeface="Arial" panose="020B0604020202020204" pitchFamily="34" charset="0"/>
              </a:rPr>
              <a:t>下</a:t>
            </a:r>
            <a:r>
              <a:rPr lang="zh-CN" sz="3600" b="1" dirty="0">
                <a:solidFill>
                  <a:srgbClr val="3333CC"/>
                </a:solidFill>
                <a:latin typeface="Arial" panose="020B0604020202020204" pitchFamily="34" charset="0"/>
              </a:rPr>
              <a:t>图中，二力能平衡的是（     ）</a:t>
            </a:r>
            <a:endParaRPr lang="zh-CN" sz="3600" b="1" dirty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044700" y="2289175"/>
            <a:ext cx="137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930900" y="2405063"/>
            <a:ext cx="137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044700" y="4767263"/>
            <a:ext cx="1371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069013" y="4732338"/>
            <a:ext cx="457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6907213" y="4732338"/>
            <a:ext cx="457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2730500" y="26495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H="1">
            <a:off x="1816100" y="2670175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 flipV="1">
            <a:off x="5688013" y="2114550"/>
            <a:ext cx="928687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H="1">
            <a:off x="1739900" y="49196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3000375" y="53006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H="1">
            <a:off x="5743575" y="50927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7115175" y="50927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4086225" y="2024063"/>
            <a:ext cx="658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5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130300" y="3203575"/>
            <a:ext cx="658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5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5840413" y="1733550"/>
            <a:ext cx="658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3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7235825" y="3562350"/>
            <a:ext cx="658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3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5286375" y="4503738"/>
            <a:ext cx="658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2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7558088" y="4510088"/>
            <a:ext cx="658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2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1116013" y="4676775"/>
            <a:ext cx="658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2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3741738" y="5072063"/>
            <a:ext cx="658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latin typeface="Arial" panose="020B0604020202020204" pitchFamily="34" charset="0"/>
              </a:rPr>
              <a:t>2</a:t>
            </a:r>
            <a:r>
              <a:rPr lang="zh-CN" b="1">
                <a:latin typeface="Arial" panose="020B0604020202020204" pitchFamily="34" charset="0"/>
              </a:rPr>
              <a:t>牛</a:t>
            </a:r>
            <a:endParaRPr lang="zh-CN" b="1">
              <a:latin typeface="Arial" panose="020B0604020202020204" pitchFamily="34" charset="0"/>
            </a:endParaRP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1968500" y="3581400"/>
            <a:ext cx="1566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（</a:t>
            </a:r>
            <a:r>
              <a:rPr lang="zh-CN" alt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A</a:t>
            </a:r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）</a:t>
            </a:r>
            <a:endParaRPr lang="zh-CN" sz="40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5930900" y="3624263"/>
            <a:ext cx="1566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（</a:t>
            </a:r>
            <a:r>
              <a:rPr lang="zh-CN" alt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B</a:t>
            </a:r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）</a:t>
            </a:r>
            <a:endParaRPr lang="zh-CN" sz="40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1997075" y="5659438"/>
            <a:ext cx="1566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（</a:t>
            </a:r>
            <a:r>
              <a:rPr lang="zh-CN" alt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C</a:t>
            </a:r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）</a:t>
            </a:r>
            <a:endParaRPr lang="zh-CN" sz="40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5918200" y="5680075"/>
            <a:ext cx="15668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（</a:t>
            </a:r>
            <a:r>
              <a:rPr lang="zh-CN" alt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D</a:t>
            </a:r>
            <a:r>
              <a:rPr lang="zh-CN" sz="4000" b="1">
                <a:solidFill>
                  <a:srgbClr val="3333CC"/>
                </a:solidFill>
                <a:latin typeface="Arial" panose="020B0604020202020204" pitchFamily="34" charset="0"/>
              </a:rPr>
              <a:t>）</a:t>
            </a:r>
            <a:endParaRPr lang="zh-CN" sz="40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rot="16200000" flipH="1">
            <a:off x="6731001" y="2700337"/>
            <a:ext cx="762000" cy="96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97" name="Oval 29"/>
          <p:cNvSpPr>
            <a:spLocks noChangeArrowheads="1"/>
          </p:cNvSpPr>
          <p:nvPr/>
        </p:nvSpPr>
        <p:spPr bwMode="auto">
          <a:xfrm>
            <a:off x="2716213" y="2595563"/>
            <a:ext cx="73025" cy="107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98" name="Oval 30"/>
          <p:cNvSpPr>
            <a:spLocks noChangeArrowheads="1"/>
          </p:cNvSpPr>
          <p:nvPr/>
        </p:nvSpPr>
        <p:spPr bwMode="auto">
          <a:xfrm>
            <a:off x="6577013" y="2724150"/>
            <a:ext cx="73025" cy="107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999" name="Oval 31"/>
          <p:cNvSpPr>
            <a:spLocks noChangeArrowheads="1"/>
          </p:cNvSpPr>
          <p:nvPr/>
        </p:nvSpPr>
        <p:spPr bwMode="auto">
          <a:xfrm>
            <a:off x="2973388" y="5221288"/>
            <a:ext cx="73025" cy="107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000" name="Oval 32"/>
          <p:cNvSpPr>
            <a:spLocks noChangeArrowheads="1"/>
          </p:cNvSpPr>
          <p:nvPr/>
        </p:nvSpPr>
        <p:spPr bwMode="auto">
          <a:xfrm>
            <a:off x="2390775" y="4849813"/>
            <a:ext cx="73025" cy="107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001" name="Oval 33"/>
          <p:cNvSpPr>
            <a:spLocks noChangeArrowheads="1"/>
          </p:cNvSpPr>
          <p:nvPr/>
        </p:nvSpPr>
        <p:spPr bwMode="auto">
          <a:xfrm>
            <a:off x="6245225" y="5033963"/>
            <a:ext cx="73025" cy="107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002" name="Oval 34"/>
          <p:cNvSpPr>
            <a:spLocks noChangeArrowheads="1"/>
          </p:cNvSpPr>
          <p:nvPr/>
        </p:nvSpPr>
        <p:spPr bwMode="auto">
          <a:xfrm>
            <a:off x="7062788" y="5026025"/>
            <a:ext cx="73025" cy="107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9181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b="1" dirty="0" smtClean="0"/>
              <a:t>练习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如图所示，三个质量相同的物体分</a:t>
            </a:r>
            <a:r>
              <a:rPr lang="zh-CN" altLang="en-US" b="1" dirty="0" smtClean="0"/>
              <a:t>别</a:t>
            </a:r>
            <a:endParaRPr lang="en-US" altLang="zh-CN" b="1" dirty="0" smtClean="0"/>
          </a:p>
          <a:p>
            <a:pPr>
              <a:buNone/>
            </a:pPr>
            <a:r>
              <a:rPr lang="zh-CN" altLang="zh-CN" b="1" dirty="0" smtClean="0"/>
              <a:t>受到竖直向上的拉力作用，处于不同的状态：</a:t>
            </a:r>
            <a:endParaRPr lang="en-US" altLang="zh-CN" b="1" dirty="0" smtClean="0"/>
          </a:p>
          <a:p>
            <a:pPr>
              <a:buNone/>
            </a:pPr>
            <a:r>
              <a:rPr lang="zh-CN" altLang="zh-CN" b="1" dirty="0" smtClean="0"/>
              <a:t>甲静止，乙以</a:t>
            </a:r>
            <a:r>
              <a:rPr lang="en-US" altLang="zh-CN" b="1" dirty="0" smtClean="0"/>
              <a:t>5m/s</a:t>
            </a:r>
            <a:r>
              <a:rPr lang="zh-CN" altLang="zh-CN" b="1" dirty="0" smtClean="0"/>
              <a:t>的速度向上做匀速直线运</a:t>
            </a:r>
            <a:endParaRPr lang="en-US" altLang="zh-CN" b="1" dirty="0" smtClean="0"/>
          </a:p>
          <a:p>
            <a:pPr>
              <a:buNone/>
            </a:pPr>
            <a:r>
              <a:rPr lang="zh-CN" altLang="zh-CN" b="1" dirty="0" smtClean="0"/>
              <a:t>动，丙以</a:t>
            </a:r>
            <a:r>
              <a:rPr lang="en-US" altLang="zh-CN" b="1" dirty="0" smtClean="0"/>
              <a:t>5m/s</a:t>
            </a:r>
            <a:r>
              <a:rPr lang="zh-CN" altLang="zh-CN" b="1" dirty="0" smtClean="0"/>
              <a:t>的速度向下作匀速直线运动。</a:t>
            </a:r>
            <a:endParaRPr lang="en-US" altLang="zh-CN" b="1" dirty="0" smtClean="0"/>
          </a:p>
          <a:p>
            <a:pPr>
              <a:buNone/>
            </a:pPr>
            <a:r>
              <a:rPr lang="zh-CN" altLang="zh-CN" b="1" dirty="0" smtClean="0"/>
              <a:t>则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甲</a:t>
            </a:r>
            <a:r>
              <a:rPr lang="zh-CN" altLang="zh-CN" b="1" dirty="0" smtClean="0"/>
              <a:t>、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乙</a:t>
            </a:r>
            <a:r>
              <a:rPr lang="zh-CN" altLang="zh-CN" b="1" dirty="0" smtClean="0"/>
              <a:t>、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丙</a:t>
            </a:r>
            <a:r>
              <a:rPr lang="zh-CN" altLang="zh-CN" b="1" dirty="0" smtClean="0"/>
              <a:t>的大小关系是（</a:t>
            </a:r>
            <a:r>
              <a:rPr lang="en-US" altLang="zh-CN" b="1" dirty="0" smtClean="0"/>
              <a:t>    </a:t>
            </a:r>
            <a:r>
              <a:rPr lang="zh-CN" altLang="zh-CN" b="1" dirty="0" smtClean="0"/>
              <a:t>） 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A</a:t>
            </a:r>
            <a:r>
              <a:rPr lang="zh-CN" altLang="zh-CN" b="1" dirty="0" smtClean="0"/>
              <a:t>．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甲</a:t>
            </a:r>
            <a:r>
              <a:rPr lang="zh-CN" altLang="zh-CN" b="1" dirty="0" smtClean="0"/>
              <a:t>＝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乙</a:t>
            </a:r>
            <a:r>
              <a:rPr lang="zh-CN" altLang="zh-CN" b="1" dirty="0" smtClean="0"/>
              <a:t>＝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丙</a:t>
            </a:r>
            <a:r>
              <a:rPr lang="en-US" altLang="zh-CN" b="1" dirty="0" smtClean="0"/>
              <a:t>       B</a:t>
            </a:r>
            <a:r>
              <a:rPr lang="zh-CN" altLang="zh-CN" b="1" dirty="0" smtClean="0"/>
              <a:t>．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甲</a:t>
            </a:r>
            <a:r>
              <a:rPr lang="zh-CN" altLang="zh-CN" b="1" dirty="0" smtClean="0"/>
              <a:t>＜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乙</a:t>
            </a:r>
            <a:r>
              <a:rPr lang="zh-CN" altLang="zh-CN" b="1" dirty="0" smtClean="0"/>
              <a:t>＜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丙</a:t>
            </a:r>
            <a:endParaRPr lang="zh-CN" altLang="zh-CN" b="1" dirty="0" smtClean="0"/>
          </a:p>
          <a:p>
            <a:pPr>
              <a:buNone/>
            </a:pPr>
            <a:r>
              <a:rPr lang="en-US" altLang="zh-CN" b="1" dirty="0" smtClean="0"/>
              <a:t>C</a:t>
            </a:r>
            <a:r>
              <a:rPr lang="zh-CN" altLang="zh-CN" b="1" dirty="0" smtClean="0"/>
              <a:t>．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乙</a:t>
            </a:r>
            <a:r>
              <a:rPr lang="zh-CN" altLang="zh-CN" b="1" dirty="0" smtClean="0"/>
              <a:t>＞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甲</a:t>
            </a:r>
            <a:r>
              <a:rPr lang="zh-CN" altLang="zh-CN" b="1" dirty="0" smtClean="0"/>
              <a:t>＞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丙</a:t>
            </a:r>
            <a:r>
              <a:rPr lang="en-US" altLang="zh-CN" b="1" dirty="0" smtClean="0"/>
              <a:t>       D</a:t>
            </a:r>
            <a:r>
              <a:rPr lang="zh-CN" altLang="zh-CN" b="1" dirty="0" smtClean="0"/>
              <a:t>．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丙</a:t>
            </a:r>
            <a:r>
              <a:rPr lang="zh-CN" altLang="zh-CN" b="1" dirty="0" smtClean="0"/>
              <a:t>＞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甲</a:t>
            </a:r>
            <a:r>
              <a:rPr lang="zh-CN" altLang="zh-CN" b="1" dirty="0" smtClean="0"/>
              <a:t>＞</a:t>
            </a:r>
            <a:r>
              <a:rPr lang="en-US" altLang="zh-CN" b="1" i="1" dirty="0" smtClean="0"/>
              <a:t>F</a:t>
            </a:r>
            <a:r>
              <a:rPr lang="zh-CN" altLang="zh-CN" b="1" baseline="-25000" dirty="0" smtClean="0"/>
              <a:t>乙 </a:t>
            </a:r>
            <a:r>
              <a:rPr lang="en-US" altLang="zh-CN" b="1" dirty="0" smtClean="0"/>
              <a:t>                                             </a:t>
            </a:r>
            <a:endParaRPr lang="zh-CN" altLang="zh-CN" b="1" dirty="0"/>
          </a:p>
        </p:txBody>
      </p:sp>
      <p:pic>
        <p:nvPicPr>
          <p:cNvPr id="1025" name="Picture 1" descr="C:\Users\Administrator\AppData\Roaming\Tencent\Users\309403139\QQ\WinTemp\RichOle\L3A$ME`029DAJBBGOL_BP)X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30444" y="4392488"/>
            <a:ext cx="4589828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38058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b="1" dirty="0" smtClean="0"/>
              <a:t>练习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：起重机以</a:t>
            </a:r>
            <a:r>
              <a:rPr lang="en-US" altLang="zh-CN" b="1" dirty="0" smtClean="0"/>
              <a:t>1m/s</a:t>
            </a:r>
            <a:r>
              <a:rPr lang="zh-CN" altLang="en-US" b="1" dirty="0" smtClean="0"/>
              <a:t>的速度匀速吊起一个重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物，钢丝绳对重物的拉力是</a:t>
            </a:r>
            <a:r>
              <a:rPr lang="en-US" altLang="zh-CN" b="1" dirty="0" smtClean="0"/>
              <a:t>6000N</a:t>
            </a:r>
            <a:r>
              <a:rPr lang="zh-CN" altLang="en-US" b="1" dirty="0" smtClean="0"/>
              <a:t>。若起重机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吊着这个物体以</a:t>
            </a:r>
            <a:r>
              <a:rPr lang="en-US" altLang="zh-CN" b="1" dirty="0" smtClean="0"/>
              <a:t>2m/s</a:t>
            </a:r>
            <a:r>
              <a:rPr lang="zh-CN" altLang="en-US" b="1" dirty="0" smtClean="0"/>
              <a:t>的速度匀速下降，这时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钢丝绳对重物的拉力是（     ）</a:t>
            </a:r>
            <a:endParaRPr lang="zh-CN" altLang="en-US" b="1" dirty="0" smtClean="0"/>
          </a:p>
          <a:p>
            <a:pPr>
              <a:buNone/>
            </a:pPr>
            <a:r>
              <a:rPr lang="en-US" altLang="zh-CN" b="1" dirty="0" smtClean="0"/>
              <a:t>    A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12000N	           B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6000N	 </a:t>
            </a:r>
            <a:br>
              <a:rPr lang="en-US" altLang="zh-CN" b="1" dirty="0" smtClean="0"/>
            </a:br>
            <a:r>
              <a:rPr lang="en-US" altLang="zh-CN" b="1" dirty="0" smtClean="0"/>
              <a:t>C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3000N	           D</a:t>
            </a:r>
            <a:r>
              <a:rPr lang="zh-CN" altLang="en-US" b="1" dirty="0" smtClean="0"/>
              <a:t>、无法判定</a:t>
            </a: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0" y="4581128"/>
            <a:ext cx="720080" cy="1143000"/>
          </a:xfrm>
        </p:spPr>
        <p:txBody>
          <a:bodyPr/>
          <a:lstStyle/>
          <a:p>
            <a:r>
              <a:rPr lang="en-US" altLang="zh-CN" dirty="0" smtClean="0"/>
              <a:t>G</a:t>
            </a:r>
            <a:endParaRPr lang="zh-CN" altLang="en-US" dirty="0"/>
          </a:p>
        </p:txBody>
      </p:sp>
      <p:pic>
        <p:nvPicPr>
          <p:cNvPr id="2049" name="Picture 1" descr="C:\Users\Administrator\AppData\Roaming\Tencent\Users\309403139\QQ\WinTemp\RichOle\@~S9]MGGPF~9M`ZRFX9$QDO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3" y="2348880"/>
            <a:ext cx="2935109" cy="2160240"/>
          </a:xfrm>
          <a:prstGeom prst="rect">
            <a:avLst/>
          </a:prstGeom>
          <a:noFill/>
        </p:spPr>
      </p:pic>
      <p:cxnSp>
        <p:nvCxnSpPr>
          <p:cNvPr id="8" name="直接箭头连接符 7"/>
          <p:cNvCxnSpPr/>
          <p:nvPr/>
        </p:nvCxnSpPr>
        <p:spPr>
          <a:xfrm>
            <a:off x="4842933" y="1844824"/>
            <a:ext cx="0" cy="32403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820356" y="3450125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004048" y="1196752"/>
            <a:ext cx="720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F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1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59" y="1196752"/>
            <a:ext cx="7680853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528" y="84499"/>
            <a:ext cx="8629972" cy="672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309403139\QQ\WinTemp\RichOle\}Y%MIOU6C@5WP[N]{)X16OB.png"/>
          <p:cNvPicPr>
            <a:picLocks noChangeAspect="1" noChangeArrowheads="1"/>
          </p:cNvPicPr>
          <p:nvPr/>
        </p:nvPicPr>
        <p:blipFill>
          <a:blip r:embed="rId1" cstate="print"/>
          <a:srcRect l="8868"/>
          <a:stretch>
            <a:fillRect/>
          </a:stretch>
        </p:blipFill>
        <p:spPr bwMode="auto">
          <a:xfrm>
            <a:off x="107504" y="260648"/>
            <a:ext cx="2817572" cy="4968552"/>
          </a:xfrm>
          <a:prstGeom prst="rect">
            <a:avLst/>
          </a:prstGeom>
          <a:noFill/>
        </p:spPr>
      </p:pic>
      <p:pic>
        <p:nvPicPr>
          <p:cNvPr id="10" name="图片 9" descr="IMG_20170304_092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620" y="260648"/>
            <a:ext cx="3705876" cy="4941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5517232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</a:rPr>
              <a:t>永恒的静止之美，平衡之美</a:t>
            </a:r>
            <a:endParaRPr lang="zh-CN" altLang="en-US" sz="4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1414490"/>
            <a:ext cx="1015663" cy="30226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物理之美</a:t>
            </a:r>
            <a:endParaRPr lang="zh-CN" altLang="en-US" sz="5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4841" y="938337"/>
            <a:ext cx="7993583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用细绳将小球静止悬吊在天花板上（如图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）。下列关于平衡力的说法正确的是（    ）</a:t>
            </a:r>
            <a:b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．球所受的重力和球对绳的拉力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．球对绳的拉力和绳对球的拉力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．绳对球的拉力和球所受的重力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．球对绳的拉力和绳对天花板的拉力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" cstate="print">
            <a:lum contrast="12000"/>
          </a:blip>
          <a:srcRect/>
          <a:stretch>
            <a:fillRect/>
          </a:stretch>
        </p:blipFill>
        <p:spPr bwMode="auto">
          <a:xfrm>
            <a:off x="6804248" y="2492896"/>
            <a:ext cx="21605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>
            <p:ph idx="1"/>
          </p:nvPr>
        </p:nvGraphicFramePr>
        <p:xfrm>
          <a:off x="457745" y="116632"/>
          <a:ext cx="8229601" cy="6550791"/>
        </p:xfrm>
        <a:graphic>
          <a:graphicData uri="http://schemas.openxmlformats.org/drawingml/2006/table">
            <a:tbl>
              <a:tblPr/>
              <a:tblGrid>
                <a:gridCol w="479542"/>
                <a:gridCol w="1160711"/>
                <a:gridCol w="3278326"/>
                <a:gridCol w="3311022"/>
              </a:tblGrid>
              <a:tr h="603711">
                <a:tc gridSpan="2"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平衡力</a:t>
                      </a:r>
                      <a:endParaRPr kumimoji="0" 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相互作用的力</a:t>
                      </a:r>
                      <a:endParaRPr kumimoji="0" 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0919">
                <a:tc gridSpan="2"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实例</a:t>
                      </a:r>
                      <a:endParaRPr kumimoji="0" 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 smtClean="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球对绳的拉力</a:t>
                      </a:r>
                      <a:endParaRPr lang="en-US" altLang="zh-CN" sz="3600" b="1" dirty="0" smtClean="0">
                        <a:solidFill>
                          <a:srgbClr val="0070C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3600" b="1" dirty="0" smtClean="0">
                          <a:solidFill>
                            <a:srgbClr val="0070C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绳对球的拉力</a:t>
                      </a: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184">
                <a:tc rowSpan="2"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相同点</a:t>
                      </a:r>
                      <a:endParaRPr kumimoji="0" 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大小</a:t>
                      </a:r>
                      <a:endParaRPr kumimoji="0" 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60918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方向</a:t>
                      </a:r>
                      <a:endParaRPr kumimoji="0" 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861210">
                <a:tc rowSpan="3"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不同点</a:t>
                      </a:r>
                      <a:endParaRPr kumimoji="0" 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作用点</a:t>
                      </a:r>
                      <a:endParaRPr kumimoji="0" 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71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效果</a:t>
                      </a:r>
                      <a:endParaRPr kumimoji="0" 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98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存在性</a:t>
                      </a:r>
                      <a:endParaRPr kumimoji="0" lang="zh-CN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967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L="80214" marR="80214" marT="52998" marB="52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2844558" y="875807"/>
            <a:ext cx="1715454" cy="1905121"/>
            <a:chOff x="2844558" y="1621610"/>
            <a:chExt cx="1715454" cy="1905121"/>
          </a:xfrm>
        </p:grpSpPr>
        <p:pic>
          <p:nvPicPr>
            <p:cNvPr id="18471" name="Picture 39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4558" y="1621610"/>
              <a:ext cx="1715454" cy="161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" name="Group 40"/>
            <p:cNvGrpSpPr/>
            <p:nvPr/>
          </p:nvGrpSpPr>
          <p:grpSpPr bwMode="auto">
            <a:xfrm>
              <a:off x="3610736" y="2145826"/>
              <a:ext cx="447809" cy="1380905"/>
              <a:chOff x="0" y="0"/>
              <a:chExt cx="282" cy="869"/>
            </a:xfrm>
          </p:grpSpPr>
          <p:sp>
            <p:nvSpPr>
              <p:cNvPr id="18473" name="Oval 41"/>
              <p:cNvSpPr>
                <a:spLocks noChangeArrowheads="1"/>
              </p:cNvSpPr>
              <p:nvPr/>
            </p:nvSpPr>
            <p:spPr bwMode="auto">
              <a:xfrm>
                <a:off x="16" y="393"/>
                <a:ext cx="58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auto">
              <a:xfrm>
                <a:off x="45" y="152"/>
                <a:ext cx="0" cy="54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  <a:headEnd type="arrow" w="med" len="lg"/>
                <a:tailEnd type="arrow" w="med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5" name="Text Box 43"/>
              <p:cNvSpPr txBox="1">
                <a:spLocks noChangeArrowheads="1"/>
              </p:cNvSpPr>
              <p:nvPr/>
            </p:nvSpPr>
            <p:spPr bwMode="auto">
              <a:xfrm>
                <a:off x="44" y="0"/>
                <a:ext cx="238" cy="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116997" tIns="58498" rIns="116997" bIns="58498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  <a:endParaRPr lang="zh-CN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76" name="Text Box 44"/>
              <p:cNvSpPr txBox="1">
                <a:spLocks noChangeArrowheads="1"/>
              </p:cNvSpPr>
              <p:nvPr/>
            </p:nvSpPr>
            <p:spPr bwMode="auto">
              <a:xfrm>
                <a:off x="0" y="620"/>
                <a:ext cx="228" cy="2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116997" tIns="58498" rIns="116997" bIns="58498">
                <a:spAutoFit/>
              </a:bodyPr>
              <a:lstStyle/>
              <a:p>
                <a:r>
                  <a:rPr lang="zh-CN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endParaRPr lang="zh-CN" altLang="zh-CN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4067944" y="2636912"/>
            <a:ext cx="2523046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itchFamily="2" charset="-122"/>
              </a:rPr>
              <a:t>大小相等</a:t>
            </a:r>
            <a:endParaRPr lang="zh-CN" altLang="en-US" sz="3100" b="1" dirty="0">
              <a:solidFill>
                <a:srgbClr val="CC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2483768" y="3212976"/>
            <a:ext cx="5746711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itchFamily="2" charset="-122"/>
              </a:rPr>
              <a:t>方向相反，并且在同一条直线上</a:t>
            </a:r>
            <a:endParaRPr lang="zh-CN" altLang="en-US" sz="3100" b="1" dirty="0">
              <a:solidFill>
                <a:srgbClr val="CC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2627784" y="4077072"/>
            <a:ext cx="2523047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itchFamily="2" charset="-122"/>
              </a:rPr>
              <a:t>同一物体上</a:t>
            </a:r>
            <a:endParaRPr lang="zh-CN" altLang="en-US" sz="3100" b="1" dirty="0">
              <a:solidFill>
                <a:srgbClr val="CC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5652120" y="4077072"/>
            <a:ext cx="2523047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华文中宋" pitchFamily="2" charset="-122"/>
              </a:rPr>
              <a:t>不同物体上</a:t>
            </a:r>
            <a:endParaRPr lang="zh-CN" altLang="en-US" sz="3100" b="1" dirty="0">
              <a:solidFill>
                <a:srgbClr val="0070C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2555776" y="4941168"/>
            <a:ext cx="2521957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itchFamily="2" charset="-122"/>
              </a:rPr>
              <a:t>能相互抵消</a:t>
            </a:r>
            <a:endParaRPr lang="zh-CN" altLang="en-US" sz="3100" b="1" dirty="0">
              <a:solidFill>
                <a:srgbClr val="CC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5508104" y="5013176"/>
            <a:ext cx="3303392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华文中宋" pitchFamily="2" charset="-122"/>
              </a:rPr>
              <a:t>不能相互抵消</a:t>
            </a:r>
            <a:endParaRPr lang="zh-CN" altLang="en-US" sz="3100" b="1" dirty="0">
              <a:solidFill>
                <a:srgbClr val="0070C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2555776" y="5805264"/>
            <a:ext cx="3304482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华文中宋" pitchFamily="2" charset="-122"/>
              </a:rPr>
              <a:t>互相独立</a:t>
            </a:r>
            <a:endParaRPr lang="zh-CN" altLang="en-US" sz="3100" b="1" dirty="0">
              <a:solidFill>
                <a:srgbClr val="CC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5580112" y="5805264"/>
            <a:ext cx="3303393" cy="5675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9667" tIns="44833" rIns="89667" bIns="44833">
            <a:spAutoFit/>
          </a:bodyPr>
          <a:lstStyle/>
          <a:p>
            <a:r>
              <a:rPr lang="zh-CN" alt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华文中宋" pitchFamily="2" charset="-122"/>
              </a:rPr>
              <a:t>同时变化</a:t>
            </a:r>
            <a:endParaRPr lang="zh-CN" altLang="en-US" sz="3100" b="1" dirty="0">
              <a:solidFill>
                <a:srgbClr val="0070C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43768" cy="417646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200" b="1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、</a:t>
            </a:r>
            <a:r>
              <a:rPr lang="zh-CN" altLang="zh-CN" sz="3200" b="1" dirty="0" smtClean="0">
                <a:latin typeface="隶书" pitchFamily="49" charset="-122"/>
                <a:ea typeface="隶书" pitchFamily="49" charset="-122"/>
              </a:rPr>
              <a:t>将一本物理书放在水平桌面上，当书静止时，书受到的平衡力是(     ) </a:t>
            </a:r>
            <a:br>
              <a:rPr lang="zh-CN" altLang="zh-CN" sz="3200" b="1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zh-CN" sz="3200" b="1" dirty="0" smtClean="0">
                <a:latin typeface="隶书" pitchFamily="49" charset="-122"/>
                <a:ea typeface="隶书" pitchFamily="49" charset="-122"/>
              </a:rPr>
              <a:t>A.书受到的重力和书对桌面的压力</a:t>
            </a:r>
            <a:br>
              <a:rPr lang="zh-CN" altLang="zh-CN" sz="3200" b="1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zh-CN" sz="3200" b="1" dirty="0" smtClean="0">
                <a:latin typeface="隶书" pitchFamily="49" charset="-122"/>
                <a:ea typeface="隶书" pitchFamily="49" charset="-122"/>
              </a:rPr>
              <a:t>B.书受到的重力和桌面对书的支持力</a:t>
            </a:r>
            <a:br>
              <a:rPr lang="zh-CN" altLang="zh-CN" sz="3200" b="1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zh-CN" sz="3200" b="1" dirty="0" smtClean="0">
                <a:latin typeface="隶书" pitchFamily="49" charset="-122"/>
                <a:ea typeface="隶书" pitchFamily="49" charset="-122"/>
              </a:rPr>
              <a:t>C.书对桌面的压力和桌面对书的支持力</a:t>
            </a:r>
            <a:br>
              <a:rPr lang="zh-CN" altLang="zh-CN" sz="3200" b="1" dirty="0" smtClean="0">
                <a:latin typeface="隶书" pitchFamily="49" charset="-122"/>
                <a:ea typeface="隶书" pitchFamily="49" charset="-122"/>
              </a:rPr>
            </a:br>
            <a:r>
              <a:rPr lang="zh-CN" altLang="zh-CN" sz="3200" b="1" dirty="0" smtClean="0">
                <a:latin typeface="隶书" pitchFamily="49" charset="-122"/>
                <a:ea typeface="隶书" pitchFamily="49" charset="-122"/>
              </a:rPr>
              <a:t>D.桌子受到的重力和书对桌面的压力</a:t>
            </a:r>
            <a:br>
              <a:rPr lang="zh-CN" altLang="zh-CN" sz="3200" b="1" dirty="0" smtClean="0">
                <a:latin typeface="隶书" pitchFamily="49" charset="-122"/>
                <a:ea typeface="隶书" pitchFamily="49" charset="-122"/>
              </a:rPr>
            </a:br>
            <a:endParaRPr lang="zh-CN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3832" y="5085184"/>
            <a:ext cx="3310136" cy="1442591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神奇力量！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pic>
        <p:nvPicPr>
          <p:cNvPr id="6" name="图片 5" descr="c576debe-f78a-4d16-94db-05481f2518ad_size635_w900_h600.jpg"/>
          <p:cNvPicPr>
            <a:picLocks noChangeAspect="1"/>
          </p:cNvPicPr>
          <p:nvPr/>
        </p:nvPicPr>
        <p:blipFill>
          <a:blip r:embed="rId1" cstate="print"/>
          <a:srcRect b="11728"/>
          <a:stretch>
            <a:fillRect/>
          </a:stretch>
        </p:blipFill>
        <p:spPr>
          <a:xfrm>
            <a:off x="696416" y="240928"/>
            <a:ext cx="7620000" cy="4484216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5294312" y="5082753"/>
            <a:ext cx="3310136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力量之美！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52513"/>
            <a:ext cx="8820150" cy="4938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</a:rPr>
              <a:t>3</a:t>
            </a:r>
            <a:r>
              <a:rPr lang="zh-CN" altLang="en-US" sz="4000" b="1" dirty="0" smtClean="0">
                <a:solidFill>
                  <a:srgbClr val="0000CC"/>
                </a:solidFill>
              </a:rPr>
              <a:t>、</a:t>
            </a:r>
            <a:r>
              <a:rPr lang="zh-CN" altLang="en-US" sz="4000" b="1" dirty="0">
                <a:solidFill>
                  <a:srgbClr val="0000CC"/>
                </a:solidFill>
              </a:rPr>
              <a:t>一个物体受到两</a:t>
            </a:r>
            <a:r>
              <a:rPr lang="zh-CN" altLang="en-US" sz="4000" b="1" dirty="0" smtClean="0">
                <a:solidFill>
                  <a:srgbClr val="0000CC"/>
                </a:solidFill>
              </a:rPr>
              <a:t>个力的</a:t>
            </a:r>
            <a:r>
              <a:rPr lang="zh-CN" altLang="en-US" sz="4000" b="1" dirty="0">
                <a:solidFill>
                  <a:srgbClr val="0000CC"/>
                </a:solidFill>
              </a:rPr>
              <a:t>作用，且这两个力的三要素完全相同，则下列说法中正确的是（ 　　）</a:t>
            </a:r>
            <a:endParaRPr lang="zh-CN" altLang="en-US" sz="4000" b="1" dirty="0">
              <a:solidFill>
                <a:srgbClr val="0000CC"/>
              </a:solidFill>
            </a:endParaRPr>
          </a:p>
          <a:p>
            <a:r>
              <a:rPr lang="zh-CN" altLang="en-US" sz="3600" b="1" dirty="0"/>
              <a:t> A、这两个力一定是一对平衡力　　  </a:t>
            </a:r>
            <a:endParaRPr lang="zh-CN" altLang="en-US" sz="3600" b="1" dirty="0"/>
          </a:p>
          <a:p>
            <a:r>
              <a:rPr lang="zh-CN" altLang="en-US" sz="3600" b="1" dirty="0"/>
              <a:t> B、这两个力可能是一对平衡力　　</a:t>
            </a:r>
            <a:endParaRPr lang="zh-CN" altLang="en-US" sz="3600" b="1" dirty="0"/>
          </a:p>
          <a:p>
            <a:r>
              <a:rPr lang="zh-CN" altLang="en-US" sz="3600" b="1" dirty="0"/>
              <a:t> C、这两个力一定不是一对平衡力　</a:t>
            </a:r>
            <a:endParaRPr lang="zh-CN" altLang="en-US" sz="3600" b="1" dirty="0"/>
          </a:p>
          <a:p>
            <a:r>
              <a:rPr lang="zh-CN" altLang="en-US" sz="3600" b="1" dirty="0"/>
              <a:t> D、以上说法都不正确</a:t>
            </a:r>
            <a:endParaRPr lang="zh-CN" altLang="en-US" sz="3600" b="1" dirty="0"/>
          </a:p>
          <a:p>
            <a:pPr>
              <a:spcBef>
                <a:spcPct val="50000"/>
              </a:spcBef>
            </a:pP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31236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</a:t>
            </a:r>
            <a:r>
              <a:rPr lang="zh-CN" altLang="zh-CN" sz="2800" b="1" dirty="0" smtClean="0"/>
              <a:t>如图所示，人沿水平方向拉牛，但没有拉动．其中说法正确的是（　　）</a:t>
            </a:r>
            <a:endParaRPr lang="zh-CN" altLang="zh-CN" sz="2800" b="1" dirty="0" smtClean="0"/>
          </a:p>
          <a:p>
            <a:r>
              <a:rPr lang="en-US" altLang="zh-CN" sz="2800" b="1" dirty="0" smtClean="0"/>
              <a:t>A</a:t>
            </a:r>
            <a:r>
              <a:rPr lang="zh-CN" altLang="zh-CN" sz="2800" b="1" dirty="0" smtClean="0"/>
              <a:t>．绳拉牛的力与牛拉绳的力是一对平衡力</a:t>
            </a:r>
            <a:endParaRPr lang="zh-CN" altLang="zh-CN" sz="2800" b="1" dirty="0" smtClean="0"/>
          </a:p>
          <a:p>
            <a:r>
              <a:rPr lang="en-US" altLang="zh-CN" sz="2800" b="1" dirty="0" smtClean="0"/>
              <a:t>B</a:t>
            </a:r>
            <a:r>
              <a:rPr lang="zh-CN" altLang="zh-CN" sz="2800" b="1" dirty="0" smtClean="0"/>
              <a:t>．绳拉牛的力与地面对牛的摩擦力是一对平衡力</a:t>
            </a:r>
            <a:endParaRPr lang="zh-CN" altLang="zh-CN" sz="2800" b="1" dirty="0" smtClean="0"/>
          </a:p>
          <a:p>
            <a:r>
              <a:rPr lang="en-US" altLang="zh-CN" sz="2800" b="1" dirty="0" smtClean="0"/>
              <a:t>C</a:t>
            </a:r>
            <a:r>
              <a:rPr lang="zh-CN" altLang="zh-CN" sz="2800" b="1" dirty="0" smtClean="0"/>
              <a:t>．绳拉牛的力与牛受的重力是一对平衡力</a:t>
            </a:r>
            <a:endParaRPr lang="zh-CN" altLang="zh-CN" sz="2800" b="1" dirty="0" smtClean="0"/>
          </a:p>
          <a:p>
            <a:r>
              <a:rPr lang="en-US" altLang="zh-CN" sz="2800" b="1" dirty="0" smtClean="0"/>
              <a:t>D</a:t>
            </a:r>
            <a:r>
              <a:rPr lang="zh-CN" altLang="zh-CN" sz="2800" b="1" dirty="0" smtClean="0"/>
              <a:t>．绳拉牛的力小于地面对牛的摩擦力</a:t>
            </a:r>
            <a:endParaRPr lang="zh-CN" altLang="zh-CN" sz="2800" b="1" dirty="0" smtClean="0"/>
          </a:p>
          <a:p>
            <a:pPr>
              <a:buNone/>
            </a:pPr>
            <a:endParaRPr lang="zh-CN" altLang="en-US" sz="2800" b="1" dirty="0"/>
          </a:p>
        </p:txBody>
      </p:sp>
      <p:pic>
        <p:nvPicPr>
          <p:cNvPr id="44034" name="图片24" descr="菁优网：http://www.jyeoo.co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411760" y="4149080"/>
            <a:ext cx="3888432" cy="1929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84213" y="1966188"/>
            <a:ext cx="8135937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、</a:t>
            </a:r>
            <a:r>
              <a:rPr lang="zh-CN" altLang="en-US" sz="3200" b="1" dirty="0"/>
              <a:t>正在空中下降的降落伞，若它受到一对平衡力的作用，则它的运动是</a:t>
            </a:r>
            <a:r>
              <a:rPr lang="en-US" altLang="zh-CN" sz="3200" b="1" dirty="0"/>
              <a:t>(  </a:t>
            </a:r>
            <a:r>
              <a:rPr lang="en-US" altLang="zh-CN" sz="3200" b="1" dirty="0" smtClean="0"/>
              <a:t>   </a:t>
            </a:r>
            <a:r>
              <a:rPr lang="en-US" altLang="zh-CN" sz="3200" b="1" dirty="0"/>
              <a:t>)</a:t>
            </a:r>
            <a:endParaRPr lang="en-US" altLang="zh-CN" sz="3200" b="1" dirty="0"/>
          </a:p>
          <a:p>
            <a:r>
              <a:rPr lang="en-US" altLang="zh-CN" sz="3200" b="1" dirty="0"/>
              <a:t>A.</a:t>
            </a:r>
            <a:r>
              <a:rPr lang="zh-CN" altLang="en-US" sz="3200" b="1" dirty="0"/>
              <a:t>匀速直线运动              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B</a:t>
            </a:r>
            <a:r>
              <a:rPr lang="en-US" altLang="zh-CN" sz="3200" b="1" dirty="0"/>
              <a:t>.</a:t>
            </a:r>
            <a:r>
              <a:rPr lang="zh-CN" altLang="en-US" sz="3200" b="1" dirty="0"/>
              <a:t>匀速直线运动或静止</a:t>
            </a:r>
            <a:endParaRPr lang="zh-CN" altLang="en-US" sz="3200" b="1" dirty="0"/>
          </a:p>
          <a:p>
            <a:r>
              <a:rPr lang="en-US" altLang="zh-CN" sz="3200" b="1" dirty="0"/>
              <a:t>C.</a:t>
            </a:r>
            <a:r>
              <a:rPr lang="zh-CN" altLang="en-US" sz="3200" b="1" dirty="0"/>
              <a:t>越来越快的运动            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D</a:t>
            </a:r>
            <a:r>
              <a:rPr lang="en-US" altLang="zh-CN" sz="3200" b="1" dirty="0"/>
              <a:t>.</a:t>
            </a:r>
            <a:r>
              <a:rPr lang="zh-CN" altLang="en-US" sz="3200" b="1" dirty="0"/>
              <a:t>越来越慢的运动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872" y="1268760"/>
            <a:ext cx="8915128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、</a:t>
            </a:r>
            <a:r>
              <a:rPr lang="zh-CN" sz="3600" b="1" dirty="0" smtClean="0"/>
              <a:t>关于</a:t>
            </a:r>
            <a:r>
              <a:rPr lang="zh-CN" sz="3600" b="1" dirty="0"/>
              <a:t>运动和力，下列说法正确的是（   ）</a:t>
            </a:r>
            <a:br>
              <a:rPr lang="zh-CN" sz="3600" b="1" dirty="0"/>
            </a:br>
            <a:r>
              <a:rPr lang="zh-CN" altLang="zh-CN" sz="3600" b="1" dirty="0"/>
              <a:t>A.</a:t>
            </a:r>
            <a:r>
              <a:rPr lang="zh-CN" sz="3600" b="1" dirty="0"/>
              <a:t>物体处于静止，一定不受外力	 </a:t>
            </a:r>
            <a:br>
              <a:rPr lang="zh-CN" sz="3600" b="1" dirty="0"/>
            </a:br>
            <a:r>
              <a:rPr lang="zh-CN" altLang="zh-CN" sz="3600" b="1" dirty="0"/>
              <a:t>B.</a:t>
            </a:r>
            <a:r>
              <a:rPr lang="zh-CN" sz="3600" b="1" dirty="0"/>
              <a:t>物体在平衡力作用下，一定保持静止状态</a:t>
            </a:r>
            <a:br>
              <a:rPr lang="zh-CN" sz="3600" b="1" dirty="0"/>
            </a:br>
            <a:r>
              <a:rPr lang="zh-CN" altLang="zh-CN" sz="3600" b="1" dirty="0"/>
              <a:t>C.</a:t>
            </a:r>
            <a:r>
              <a:rPr lang="zh-CN" sz="3600" b="1" dirty="0"/>
              <a:t>物体在平衡力作用下，一定作匀速直线运动</a:t>
            </a:r>
            <a:br>
              <a:rPr lang="zh-CN" sz="3600" b="1" dirty="0"/>
            </a:br>
            <a:r>
              <a:rPr lang="zh-CN" altLang="zh-CN" sz="3600" b="1" dirty="0"/>
              <a:t>D.</a:t>
            </a:r>
            <a:r>
              <a:rPr lang="zh-CN" sz="3600" b="1" dirty="0"/>
              <a:t>运动的物体在平衡力作用下，一定作匀速直线运动</a:t>
            </a:r>
            <a:endParaRPr 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4401"/>
            <a:ext cx="3310136" cy="1442591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002060"/>
                </a:solidFill>
              </a:rPr>
              <a:t>二力平衡</a:t>
            </a:r>
            <a:endParaRPr lang="zh-CN" alt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1261864" y="3789040"/>
            <a:ext cx="3310136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深圳市光明中学</a:t>
            </a:r>
            <a:endParaRPr lang="en-US" altLang="zh-CN" sz="28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温剑飞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图片 4" descr="IMG_20170304_09225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55976" y="404664"/>
            <a:ext cx="4443958" cy="5925277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0" y="620688"/>
            <a:ext cx="3310136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探寻力量与美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MG_20170308_09321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99792" y="620688"/>
            <a:ext cx="408391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058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b="1" dirty="0" smtClean="0"/>
              <a:t>练习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zh-CN" altLang="zh-CN" sz="3600" b="1" dirty="0" smtClean="0"/>
              <a:t>如图所示的各种现象中，物体</a:t>
            </a:r>
            <a:r>
              <a:rPr lang="zh-CN" altLang="en-US" sz="3600" b="1" dirty="0" smtClean="0"/>
              <a:t>处于平衡状态</a:t>
            </a:r>
            <a:r>
              <a:rPr lang="zh-CN" altLang="zh-CN" sz="3600" b="1" dirty="0" smtClean="0"/>
              <a:t>的是（</a:t>
            </a:r>
            <a:r>
              <a:rPr lang="en-US" altLang="zh-CN" sz="3600" b="1" dirty="0" smtClean="0"/>
              <a:t>      </a:t>
            </a:r>
            <a:r>
              <a:rPr lang="zh-CN" altLang="zh-CN" sz="3600" b="1" dirty="0" smtClean="0"/>
              <a:t>）</a:t>
            </a:r>
            <a:endParaRPr lang="zh-CN" altLang="en-US" sz="3600" b="1" dirty="0"/>
          </a:p>
        </p:txBody>
      </p:sp>
      <p:pic>
        <p:nvPicPr>
          <p:cNvPr id="1026" name="图片 1" descr="20080924173807685470507-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2780928"/>
            <a:ext cx="85149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MG_20170308_09321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99792" y="620688"/>
            <a:ext cx="4083918" cy="5445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4008" y="5526360"/>
            <a:ext cx="72008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72000" y="2924944"/>
            <a:ext cx="72008" cy="3240360"/>
            <a:chOff x="1115616" y="1268760"/>
            <a:chExt cx="72008" cy="3240360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1138193" y="1268760"/>
              <a:ext cx="0" cy="3240360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115616" y="2874061"/>
              <a:ext cx="72008" cy="7200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标题 1"/>
          <p:cNvSpPr txBox="1"/>
          <p:nvPr/>
        </p:nvSpPr>
        <p:spPr>
          <a:xfrm>
            <a:off x="4572000" y="2420888"/>
            <a:ext cx="720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关于方向相反</a:t>
            </a:r>
            <a:endParaRPr lang="zh-CN" altLang="en-US" b="1" dirty="0"/>
          </a:p>
        </p:txBody>
      </p:sp>
      <p:pic>
        <p:nvPicPr>
          <p:cNvPr id="18433" name="Picture 1" descr="C:\Users\Administrator\AppData\Roaming\Tencent\Users\309403139\QQ\WinTemp\RichOle\YF]QA@44}MQW9B[]EA@K{R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496" y="2492896"/>
            <a:ext cx="1971675" cy="1924050"/>
          </a:xfrm>
          <a:prstGeom prst="rect">
            <a:avLst/>
          </a:prstGeom>
          <a:noFill/>
        </p:spPr>
      </p:pic>
      <p:pic>
        <p:nvPicPr>
          <p:cNvPr id="18435" name="Picture 3" descr="C:\Users\Administrator\AppData\Roaming\Tencent\Users\309403139\QQ\WinTemp\RichOle\YDX4~HTJE1RWC26Z6_W93U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88121"/>
            <a:ext cx="2705100" cy="1704975"/>
          </a:xfrm>
          <a:prstGeom prst="rect">
            <a:avLst/>
          </a:prstGeom>
          <a:noFill/>
        </p:spPr>
      </p:pic>
      <p:pic>
        <p:nvPicPr>
          <p:cNvPr id="18436" name="Picture 4" descr="C:\Users\Administrator\AppData\Roaming\Tencent\Users\309403139\QQ\WinTemp\RichOle\KWTC2@_({OORK(}NQ)A7HMY.png"/>
          <p:cNvPicPr>
            <a:picLocks noChangeAspect="1" noChangeArrowheads="1"/>
          </p:cNvPicPr>
          <p:nvPr/>
        </p:nvPicPr>
        <p:blipFill>
          <a:blip r:embed="rId3" cstate="print"/>
          <a:srcRect l="13941"/>
          <a:stretch>
            <a:fillRect/>
          </a:stretch>
        </p:blipFill>
        <p:spPr bwMode="auto">
          <a:xfrm>
            <a:off x="6444208" y="2780928"/>
            <a:ext cx="2520280" cy="1389084"/>
          </a:xfrm>
          <a:prstGeom prst="rect">
            <a:avLst/>
          </a:prstGeom>
          <a:noFill/>
        </p:spPr>
      </p:pic>
      <p:sp>
        <p:nvSpPr>
          <p:cNvPr id="79" name="标题 6"/>
          <p:cNvSpPr txBox="1"/>
          <p:nvPr/>
        </p:nvSpPr>
        <p:spPr>
          <a:xfrm>
            <a:off x="251520" y="4365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dirty="0" smtClean="0">
                <a:latin typeface="+mj-lt"/>
                <a:ea typeface="+mj-ea"/>
                <a:cs typeface="+mj-cs"/>
              </a:rPr>
              <a:t>    A               B                 C               D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627784" y="2852936"/>
            <a:ext cx="1080120" cy="1008112"/>
            <a:chOff x="2627784" y="2852936"/>
            <a:chExt cx="1080120" cy="1008112"/>
          </a:xfrm>
        </p:grpSpPr>
        <p:sp>
          <p:nvSpPr>
            <p:cNvPr id="8" name="矩形 7"/>
            <p:cNvSpPr/>
            <p:nvPr/>
          </p:nvSpPr>
          <p:spPr>
            <a:xfrm>
              <a:off x="2627784" y="3284984"/>
              <a:ext cx="108012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360000" flipV="1">
              <a:off x="3347864" y="2852936"/>
              <a:ext cx="144016" cy="5040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rot="600000" flipH="1" flipV="1">
              <a:off x="2699792" y="2874116"/>
              <a:ext cx="288032" cy="5040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zh-CN" altLang="zh-CN" b="1" dirty="0" smtClean="0"/>
              <a:t>探究二力平衡的条件</a:t>
            </a:r>
            <a:endParaRPr lang="zh-CN" altLang="zh-CN" b="1" dirty="0"/>
          </a:p>
        </p:txBody>
      </p:sp>
      <p:pic>
        <p:nvPicPr>
          <p:cNvPr id="1025" name="Picture 1" descr="C:\Users\Administrator\AppData\Roaming\Tencent\Users\309403139\QQ\WinTemp\RichOle\KK8OE@Y{[FDAD2LN74P}D%R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2276872"/>
            <a:ext cx="829245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043608" y="2996952"/>
            <a:ext cx="2736304" cy="792088"/>
            <a:chOff x="1835696" y="1124744"/>
            <a:chExt cx="2736304" cy="792088"/>
          </a:xfrm>
        </p:grpSpPr>
        <p:sp>
          <p:nvSpPr>
            <p:cNvPr id="15" name="矩形 14"/>
            <p:cNvSpPr/>
            <p:nvPr/>
          </p:nvSpPr>
          <p:spPr>
            <a:xfrm>
              <a:off x="2555776" y="1124744"/>
              <a:ext cx="13681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>
              <a:off x="1835696" y="1556792"/>
              <a:ext cx="100811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491880" y="1556792"/>
              <a:ext cx="108012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076056" y="3068960"/>
            <a:ext cx="2808312" cy="792088"/>
            <a:chOff x="5076056" y="3068960"/>
            <a:chExt cx="2808312" cy="792088"/>
          </a:xfrm>
        </p:grpSpPr>
        <p:sp>
          <p:nvSpPr>
            <p:cNvPr id="24" name="矩形 23"/>
            <p:cNvSpPr/>
            <p:nvPr/>
          </p:nvSpPr>
          <p:spPr>
            <a:xfrm rot="1140000">
              <a:off x="5796136" y="3068960"/>
              <a:ext cx="136815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5076056" y="3212976"/>
              <a:ext cx="100811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6804248" y="3717032"/>
              <a:ext cx="108012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WPS 演示</Application>
  <PresentationFormat>全屏显示(4:3)</PresentationFormat>
  <Paragraphs>154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Arial Unicode MS</vt:lpstr>
      <vt:lpstr>华文隶书</vt:lpstr>
      <vt:lpstr>黑体</vt:lpstr>
      <vt:lpstr>华文中宋</vt:lpstr>
      <vt:lpstr>Times New Roman</vt:lpstr>
      <vt:lpstr>隶书</vt:lpstr>
      <vt:lpstr>Office 主题</vt:lpstr>
      <vt:lpstr>PowerPoint 演示文稿</vt:lpstr>
      <vt:lpstr>神奇力量！</vt:lpstr>
      <vt:lpstr>二力平衡</vt:lpstr>
      <vt:lpstr>PowerPoint 演示文稿</vt:lpstr>
      <vt:lpstr>练习1：如图所示的各种现象中，物体处于平衡状态的是（      ）</vt:lpstr>
      <vt:lpstr>G</vt:lpstr>
      <vt:lpstr>关于方向相反</vt:lpstr>
      <vt:lpstr>探究二力平衡的条件</vt:lpstr>
      <vt:lpstr>PowerPoint 演示文稿</vt:lpstr>
      <vt:lpstr>PowerPoint 演示文稿</vt:lpstr>
      <vt:lpstr>PowerPoint 演示文稿</vt:lpstr>
      <vt:lpstr>PowerPoint 演示文稿</vt:lpstr>
      <vt:lpstr>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2、将一本物理书放在水平桌面上，当书静止时，书受到的平衡力是(     )  A.书受到的重力和书对桌面的压力 B.书受到的重力和桌面对书的支持力 C.书对桌面的压力和桌面对书的支持力 D.桌子受到的重力和书对桌面的压力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二力平衡</dc:title>
  <dc:creator>Administrator</dc:creator>
  <cp:lastModifiedBy>淡淡风铃</cp:lastModifiedBy>
  <cp:revision>44</cp:revision>
  <dcterms:created xsi:type="dcterms:W3CDTF">2017-03-04T01:58:00Z</dcterms:created>
  <dcterms:modified xsi:type="dcterms:W3CDTF">2019-03-10T13:54:26Z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2052-11.1.0.8389</vt:lpwstr>
  </property>
</Properties>
</file>