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30"/>
  </p:handoutMasterIdLst>
  <p:sldIdLst>
    <p:sldId id="261" r:id="rId3"/>
    <p:sldId id="260" r:id="rId4"/>
    <p:sldId id="339" r:id="rId6"/>
    <p:sldId id="265" r:id="rId7"/>
    <p:sldId id="421" r:id="rId8"/>
    <p:sldId id="409" r:id="rId9"/>
    <p:sldId id="411" r:id="rId10"/>
    <p:sldId id="412" r:id="rId11"/>
    <p:sldId id="413" r:id="rId12"/>
    <p:sldId id="414" r:id="rId13"/>
    <p:sldId id="415" r:id="rId14"/>
    <p:sldId id="416" r:id="rId15"/>
    <p:sldId id="417" r:id="rId16"/>
    <p:sldId id="418" r:id="rId17"/>
    <p:sldId id="419" r:id="rId18"/>
    <p:sldId id="420" r:id="rId19"/>
    <p:sldId id="374" r:id="rId20"/>
    <p:sldId id="422" r:id="rId21"/>
    <p:sldId id="367" r:id="rId22"/>
    <p:sldId id="368" r:id="rId23"/>
    <p:sldId id="402" r:id="rId24"/>
    <p:sldId id="403" r:id="rId25"/>
    <p:sldId id="405" r:id="rId26"/>
    <p:sldId id="406" r:id="rId27"/>
    <p:sldId id="404" r:id="rId28"/>
    <p:sldId id="423" r:id="rId29"/>
  </p:sldIdLst>
  <p:sldSz cx="12190095" cy="6859270"/>
  <p:notesSz cx="6858000" cy="9144000"/>
  <p:defaultTextStyle>
    <a:defPPr>
      <a:defRPr lang="zh-CN"/>
    </a:defPPr>
    <a:lvl1pPr marL="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1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7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3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5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1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B48F"/>
    <a:srgbClr val="1BB18D"/>
    <a:srgbClr val="80E4BC"/>
    <a:srgbClr val="1CB6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02" autoAdjust="0"/>
    <p:restoredTop sz="94712" autoAdjust="0"/>
  </p:normalViewPr>
  <p:slideViewPr>
    <p:cSldViewPr>
      <p:cViewPr varScale="1">
        <p:scale>
          <a:sx n="82" d="100"/>
          <a:sy n="82" d="100"/>
        </p:scale>
        <p:origin x="-691" y="-86"/>
      </p:cViewPr>
      <p:guideLst>
        <p:guide orient="horz" pos="2161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-234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3" Type="http://schemas.openxmlformats.org/officeDocument/2006/relationships/tableStyles" Target="tableStyles.xml"/><Relationship Id="rId32" Type="http://schemas.openxmlformats.org/officeDocument/2006/relationships/viewProps" Target="viewProps.xml"/><Relationship Id="rId31" Type="http://schemas.openxmlformats.org/officeDocument/2006/relationships/presProps" Target="presProps.xml"/><Relationship Id="rId30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3C0901-3DCA-48F9-B0CB-D8F0D1E6B36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4D9095-D5A4-4D04-8CEB-69FB25E1308C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84836C-7D3D-44DD-AD4F-98DBA4D1058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C9960B-A742-4F79-9BC8-14A4E98934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613" y="914569"/>
            <a:ext cx="9797669" cy="2570876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613" y="3561059"/>
            <a:ext cx="9797669" cy="1472673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5365" indent="0" algn="ctr">
              <a:buNone/>
              <a:defRPr sz="1600"/>
            </a:lvl6pPr>
            <a:lvl7pPr marL="2742565" indent="0" algn="ctr">
              <a:buNone/>
              <a:defRPr sz="1600"/>
            </a:lvl7pPr>
            <a:lvl8pPr marL="3199765" indent="0" algn="ctr">
              <a:buNone/>
              <a:defRPr sz="1600"/>
            </a:lvl8pPr>
            <a:lvl9pPr marL="3656965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305" y="774143"/>
            <a:ext cx="10971086" cy="5483815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613" y="2484460"/>
            <a:ext cx="9797669" cy="1018989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613" y="3561059"/>
            <a:ext cx="9797669" cy="471687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305" y="1490676"/>
            <a:ext cx="10967486" cy="4760081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489" y="3849113"/>
            <a:ext cx="7767586" cy="766942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489" y="4616055"/>
            <a:ext cx="7767586" cy="867761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3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5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7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69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305" y="1501478"/>
            <a:ext cx="5175991" cy="4749279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0598" y="1501478"/>
            <a:ext cx="5175991" cy="4749279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305" y="1429465"/>
            <a:ext cx="5341565" cy="381671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5365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765" indent="0">
              <a:buNone/>
              <a:defRPr sz="1600" b="1"/>
            </a:lvl8pPr>
            <a:lvl9pPr marL="3656965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305" y="1854343"/>
            <a:ext cx="5341565" cy="4396414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4776" y="1421992"/>
            <a:ext cx="5341565" cy="381671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5365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765" indent="0">
              <a:buNone/>
              <a:defRPr sz="1600" b="1"/>
            </a:lvl8pPr>
            <a:lvl9pPr marL="3656965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4776" y="1854343"/>
            <a:ext cx="5341565" cy="4396414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305" y="1555488"/>
            <a:ext cx="5232259" cy="4608853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49408" y="1555488"/>
            <a:ext cx="5226383" cy="4608853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3201" y="914569"/>
            <a:ext cx="1043837" cy="5030131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257" y="914569"/>
            <a:ext cx="9167767" cy="5030131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6765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5" Type="http://schemas.openxmlformats.org/officeDocument/2006/relationships/theme" Target="../theme/theme1.xml"/><Relationship Id="rId44" Type="http://schemas.openxmlformats.org/officeDocument/2006/relationships/tags" Target="../tags/tag62.xml"/><Relationship Id="rId43" Type="http://schemas.openxmlformats.org/officeDocument/2006/relationships/tags" Target="../tags/tag61.xml"/><Relationship Id="rId42" Type="http://schemas.openxmlformats.org/officeDocument/2006/relationships/tags" Target="../tags/tag60.xml"/><Relationship Id="rId41" Type="http://schemas.openxmlformats.org/officeDocument/2006/relationships/tags" Target="../tags/tag59.xml"/><Relationship Id="rId40" Type="http://schemas.openxmlformats.org/officeDocument/2006/relationships/tags" Target="../tags/tag58.xml"/><Relationship Id="rId4" Type="http://schemas.openxmlformats.org/officeDocument/2006/relationships/slideLayout" Target="../slideLayouts/slideLayout4.xml"/><Relationship Id="rId39" Type="http://schemas.openxmlformats.org/officeDocument/2006/relationships/tags" Target="../tags/tag57.xml"/><Relationship Id="rId38" Type="http://schemas.openxmlformats.org/officeDocument/2006/relationships/slideLayout" Target="../slideLayouts/slideLayout38.xml"/><Relationship Id="rId37" Type="http://schemas.openxmlformats.org/officeDocument/2006/relationships/slideLayout" Target="../slideLayouts/slideLayout37.xml"/><Relationship Id="rId36" Type="http://schemas.openxmlformats.org/officeDocument/2006/relationships/slideLayout" Target="../slideLayouts/slideLayout36.xml"/><Relationship Id="rId35" Type="http://schemas.openxmlformats.org/officeDocument/2006/relationships/slideLayout" Target="../slideLayouts/slideLayout35.xml"/><Relationship Id="rId34" Type="http://schemas.openxmlformats.org/officeDocument/2006/relationships/slideLayout" Target="../slideLayouts/slideLayout34.xml"/><Relationship Id="rId33" Type="http://schemas.openxmlformats.org/officeDocument/2006/relationships/slideLayout" Target="../slideLayouts/slideLayout33.xml"/><Relationship Id="rId32" Type="http://schemas.openxmlformats.org/officeDocument/2006/relationships/slideLayout" Target="../slideLayouts/slideLayout32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3" Type="http://schemas.openxmlformats.org/officeDocument/2006/relationships/slideLayout" Target="../slideLayouts/slideLayout3.xml"/><Relationship Id="rId29" Type="http://schemas.openxmlformats.org/officeDocument/2006/relationships/slideLayout" Target="../slideLayouts/slideLayout29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39"/>
            </p:custDataLst>
          </p:nvPr>
        </p:nvSpPr>
        <p:spPr>
          <a:xfrm>
            <a:off x="608305" y="608513"/>
            <a:ext cx="10967486" cy="705731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40"/>
            </p:custDataLst>
          </p:nvPr>
        </p:nvSpPr>
        <p:spPr>
          <a:xfrm>
            <a:off x="608305" y="1490676"/>
            <a:ext cx="10967486" cy="4760081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41"/>
            </p:custDataLst>
          </p:nvPr>
        </p:nvSpPr>
        <p:spPr>
          <a:xfrm>
            <a:off x="611904" y="6315569"/>
            <a:ext cx="2699578" cy="316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42"/>
            </p:custDataLst>
          </p:nvPr>
        </p:nvSpPr>
        <p:spPr>
          <a:xfrm>
            <a:off x="4115357" y="6315569"/>
            <a:ext cx="3959381" cy="316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43"/>
            </p:custDataLst>
          </p:nvPr>
        </p:nvSpPr>
        <p:spPr>
          <a:xfrm>
            <a:off x="8876213" y="6315569"/>
            <a:ext cx="2699578" cy="316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44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6765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39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3.xml"/><Relationship Id="rId1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4.xml"/><Relationship Id="rId1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5.xml"/><Relationship Id="rId1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6.xml"/><Relationship Id="rId1" Type="http://schemas.openxmlformats.org/officeDocument/2006/relationships/image" Target="../media/image8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0.xml"/><Relationship Id="rId1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5.xml"/><Relationship Id="rId1" Type="http://schemas.openxmlformats.org/officeDocument/2006/relationships/image" Target="../media/image10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6.xml"/><Relationship Id="rId1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4"/>
          <p:cNvGrpSpPr/>
          <p:nvPr/>
        </p:nvGrpSpPr>
        <p:grpSpPr>
          <a:xfrm>
            <a:off x="1523174" y="2501100"/>
            <a:ext cx="9144064" cy="1846659"/>
            <a:chOff x="1523174" y="2501100"/>
            <a:chExt cx="9144064" cy="1846659"/>
          </a:xfrm>
        </p:grpSpPr>
        <p:sp>
          <p:nvSpPr>
            <p:cNvPr id="6" name="文本框 5"/>
            <p:cNvSpPr txBox="1"/>
            <p:nvPr/>
          </p:nvSpPr>
          <p:spPr>
            <a:xfrm>
              <a:off x="1951802" y="2501100"/>
              <a:ext cx="8406064" cy="18466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fontAlgn="auto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4400" b="1" spc="200" dirty="0">
                  <a:solidFill>
                    <a:srgbClr val="1BB18D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第 </a:t>
              </a:r>
              <a:r>
                <a:rPr lang="en-US" altLang="zh-CN" sz="4400" b="1" spc="200" dirty="0" smtClean="0">
                  <a:solidFill>
                    <a:srgbClr val="1BB18D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12 </a:t>
              </a:r>
              <a:r>
                <a:rPr lang="zh-CN" altLang="en-US" sz="4400" b="1" spc="200" dirty="0" smtClean="0">
                  <a:solidFill>
                    <a:srgbClr val="1BB18D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课时</a:t>
              </a:r>
              <a:endParaRPr lang="en-US" altLang="zh-CN" sz="4400" b="1" spc="200" dirty="0" smtClean="0">
                <a:solidFill>
                  <a:srgbClr val="1BB18D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>
                <a:lnSpc>
                  <a:spcPct val="150000"/>
                </a:lnSpc>
                <a:defRPr/>
              </a:pPr>
              <a:r>
                <a:rPr lang="zh-CN" altLang="en-US" sz="3200" spc="2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分子热运动　内能</a:t>
              </a:r>
              <a:endParaRPr lang="zh-CN" altLang="en-US" sz="3200" spc="200" dirty="0" smtClean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7" name="直接连接符 6"/>
            <p:cNvCxnSpPr/>
            <p:nvPr/>
          </p:nvCxnSpPr>
          <p:spPr>
            <a:xfrm>
              <a:off x="1523174" y="3501232"/>
              <a:ext cx="914406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80232" y="641034"/>
            <a:ext cx="10858576" cy="642924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dirty="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重难一　分子动理论</a:t>
            </a:r>
            <a:endParaRPr lang="zh-CN" altLang="en-US" sz="2800" b="1" spc="150" dirty="0" smtClean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880232" y="1500968"/>
            <a:ext cx="10858576" cy="173469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1.</a:t>
            </a:r>
            <a:r>
              <a:rPr lang="en-US" b="1" smtClean="0">
                <a:solidFill>
                  <a:srgbClr val="4C4C4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 </a:t>
            </a:r>
            <a:r>
              <a:rPr lang="en-US" altLang="zh-CN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</a:t>
            </a:r>
            <a:r>
              <a:rPr lang="en-US" altLang="zh-CN" spc="150" dirty="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2020·</a:t>
            </a:r>
            <a:r>
              <a:rPr lang="zh-CN" altLang="en-US" spc="150" dirty="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山西适应性训练</a:t>
            </a:r>
            <a:r>
              <a:rPr lang="en-US" altLang="zh-CN" spc="150" dirty="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在抗击新型冠状病毒期间，社区工作人员为居民楼里喷洒消毒液，楼道里弥漫着消毒液味，能闻到消毒液的气味实质是</a:t>
            </a:r>
            <a:r>
              <a:rPr lang="zh-CN" altLang="en-US" u="sng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　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现象，随着气温的升高，这种现象会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                   </a:t>
            </a:r>
            <a:r>
              <a:rPr 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选填“加快”或“减慢</a:t>
            </a:r>
            <a:r>
              <a:rPr 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"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）。</a:t>
            </a:r>
            <a:endParaRPr lang="zh-CN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10024296" y="2001034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扩散</a:t>
            </a:r>
            <a:endParaRPr lang="en-US" altLang="zh-CN" sz="2400" b="1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5595140" y="2572538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加快</a:t>
            </a:r>
            <a:endParaRPr lang="en-US" altLang="zh-CN" sz="2400" b="1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1"/>
          <p:cNvSpPr txBox="1">
            <a:spLocks noChangeArrowheads="1"/>
          </p:cNvSpPr>
          <p:nvPr/>
        </p:nvSpPr>
        <p:spPr bwMode="auto">
          <a:xfrm>
            <a:off x="880232" y="929464"/>
            <a:ext cx="10858576" cy="173469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2.</a:t>
            </a:r>
            <a:r>
              <a:rPr lang="en-US" altLang="zh-CN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 </a:t>
            </a:r>
            <a:r>
              <a:rPr lang="en-US" altLang="zh-CN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[2020</a:t>
            </a:r>
            <a:r>
              <a:rPr lang="en-US" altLang="zh-CN" spc="150" dirty="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r>
              <a:rPr lang="zh-CN" altLang="en-US" spc="150" dirty="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山西适应性考试</a:t>
            </a:r>
            <a:r>
              <a:rPr lang="en-US" altLang="zh-CN" spc="150" dirty="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六月荷香亭畔，空气中飘来阵阵花香，说明分子在不停地做</a:t>
            </a:r>
            <a:r>
              <a:rPr lang="zh-CN" altLang="en-US" u="sng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             </a:t>
            </a:r>
            <a:r>
              <a:rPr lang="zh-CN" altLang="en-US" u="sng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；荷叶上的两颗露珠接触后形成一颗大水珠，表明分子之间存在</a:t>
            </a:r>
            <a:r>
              <a:rPr lang="zh-CN" altLang="en-US" u="sng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　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</a:t>
            </a:r>
            <a:r>
              <a:rPr 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zh-CN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6" name="文本框 1"/>
          <p:cNvSpPr txBox="1">
            <a:spLocks noChangeArrowheads="1"/>
          </p:cNvSpPr>
          <p:nvPr/>
        </p:nvSpPr>
        <p:spPr bwMode="auto">
          <a:xfrm>
            <a:off x="2237554" y="1358092"/>
            <a:ext cx="161158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无规则运动</a:t>
            </a:r>
            <a:endParaRPr lang="en-US" altLang="zh-CN" sz="2400" b="1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2380430" y="1929596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引力</a:t>
            </a:r>
            <a:endParaRPr lang="en-US" altLang="zh-CN" sz="2400" b="1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880232" y="929464"/>
            <a:ext cx="10858576" cy="4789735"/>
            <a:chOff x="880232" y="929464"/>
            <a:chExt cx="10858576" cy="4789735"/>
          </a:xfrm>
        </p:grpSpPr>
        <p:sp>
          <p:nvSpPr>
            <p:cNvPr id="4" name="文本框 1"/>
            <p:cNvSpPr txBox="1">
              <a:spLocks noChangeArrowheads="1"/>
            </p:cNvSpPr>
            <p:nvPr/>
          </p:nvSpPr>
          <p:spPr bwMode="auto">
            <a:xfrm>
              <a:off x="880232" y="929464"/>
              <a:ext cx="10858576" cy="173469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36000" tIns="36000" rIns="36000" bIns="36000">
              <a:spAutoFit/>
            </a:bodyPr>
            <a:lstStyle/>
            <a:p>
              <a:pPr>
                <a:lnSpc>
                  <a:spcPct val="150000"/>
                </a:lnSpc>
                <a:spcAft>
                  <a:spcPts val="0"/>
                </a:spcAft>
              </a:pPr>
              <a:r>
                <a:rPr lang="en-US" b="1" dirty="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3.</a:t>
              </a:r>
              <a:r>
                <a:rPr lang="zh-CN" altLang="en-US" dirty="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dirty="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12-1</a:t>
              </a:r>
              <a:r>
                <a:rPr lang="zh-CN" altLang="en-US" dirty="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两幅图运用了类比的方法说明分子也具有动能和势能。图乙中，两位同学分别握住处于原长的弹簧的两端，可以将人比作组成某些物质的分子，物质被压缩，分子间表现为</a:t>
              </a:r>
              <a:r>
                <a:rPr lang="zh-CN" altLang="en-US" u="sng" dirty="0" smtClean="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　　　　　</a:t>
              </a:r>
              <a:r>
                <a:rPr lang="zh-CN" altLang="en-US" dirty="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；物质被拉伸，分子间表现为</a:t>
              </a:r>
              <a:r>
                <a:rPr lang="zh-CN" altLang="en-US" u="sng" dirty="0" smtClean="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　　　　　　</a:t>
              </a:r>
              <a:r>
                <a:rPr lang="zh-CN" altLang="en-US" dirty="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。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 </a:t>
              </a:r>
              <a:endPara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  <p:pic>
          <p:nvPicPr>
            <p:cNvPr id="6" name="SX83.EPS" descr="id:2147507642;FounderCES"/>
            <p:cNvPicPr/>
            <p:nvPr/>
          </p:nvPicPr>
          <p:blipFill>
            <a:blip r:embed="rId1"/>
            <a:stretch>
              <a:fillRect/>
            </a:stretch>
          </p:blipFill>
          <p:spPr>
            <a:xfrm>
              <a:off x="1451736" y="3001166"/>
              <a:ext cx="4712683" cy="1643074"/>
            </a:xfrm>
            <a:prstGeom prst="rect">
              <a:avLst/>
            </a:prstGeom>
          </p:spPr>
        </p:pic>
        <p:sp>
          <p:nvSpPr>
            <p:cNvPr id="7" name="矩形 6"/>
            <p:cNvSpPr/>
            <p:nvPr/>
          </p:nvSpPr>
          <p:spPr>
            <a:xfrm>
              <a:off x="2809058" y="5072868"/>
              <a:ext cx="116891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ct val="150000"/>
                </a:lnSpc>
                <a:spcAft>
                  <a:spcPts val="0"/>
                </a:spcAft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12-1</a:t>
              </a:r>
              <a:endParaRPr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</p:grpSp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4023504" y="1929596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斥力</a:t>
            </a:r>
            <a:endParaRPr lang="en-US" altLang="zh-CN" sz="2400" b="1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1"/>
          <p:cNvSpPr txBox="1">
            <a:spLocks noChangeArrowheads="1"/>
          </p:cNvSpPr>
          <p:nvPr/>
        </p:nvSpPr>
        <p:spPr bwMode="auto">
          <a:xfrm>
            <a:off x="9524230" y="1929596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引力</a:t>
            </a:r>
            <a:endParaRPr lang="en-US" altLang="zh-CN" sz="2400" b="1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880232" y="929464"/>
            <a:ext cx="10858576" cy="3950688"/>
            <a:chOff x="880232" y="929464"/>
            <a:chExt cx="10858576" cy="3950688"/>
          </a:xfrm>
        </p:grpSpPr>
        <p:sp>
          <p:nvSpPr>
            <p:cNvPr id="4" name="文本框 1"/>
            <p:cNvSpPr txBox="1">
              <a:spLocks noChangeArrowheads="1"/>
            </p:cNvSpPr>
            <p:nvPr/>
          </p:nvSpPr>
          <p:spPr bwMode="auto">
            <a:xfrm>
              <a:off x="880232" y="929464"/>
              <a:ext cx="10858576" cy="39506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36000" tIns="36000" rIns="36000" bIns="36000">
              <a:spAutoFit/>
            </a:bodyPr>
            <a:lstStyle/>
            <a:p>
              <a:pPr>
                <a:lnSpc>
                  <a:spcPct val="150000"/>
                </a:lnSpc>
                <a:spcAft>
                  <a:spcPts val="0"/>
                </a:spcAft>
              </a:pPr>
              <a:r>
                <a:rPr lang="en-US" b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4. </a:t>
              </a:r>
              <a:r>
                <a:rPr lang="en-US" altLang="zh-CN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《</a:t>
              </a:r>
              <a:r>
                <a:rPr lang="zh-CN" altLang="en-US" dirty="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舌尖上的中国</a:t>
              </a:r>
              <a:r>
                <a:rPr lang="en-US" dirty="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2</a:t>
              </a:r>
              <a:r>
                <a:rPr lang="en-US" altLang="zh-CN" dirty="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》</a:t>
              </a:r>
              <a:r>
                <a:rPr lang="zh-CN" altLang="en-US" dirty="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中推出了扬州烫干丝：大白干切成细丝，反复洗烫，去尽豆腥味，浇上精制卤汁及芝麻油，佐以姜丝、虾米而成。下列有关说法中错误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的是（</a:t>
              </a:r>
              <a:r>
                <a:rPr lang="zh-CN" altLang="en-US" dirty="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　　）</a:t>
              </a:r>
              <a:endPara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ts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A</a:t>
              </a:r>
              <a:r>
                <a:rPr lang="en-US" dirty="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.</a:t>
              </a:r>
              <a:r>
                <a:rPr lang="zh-CN" altLang="en-US" dirty="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烫干丝是由分子和原子构成的</a:t>
              </a:r>
              <a:endPara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ts val="0"/>
                </a:spcAft>
              </a:pPr>
              <a:r>
                <a:rPr lang="en-US" dirty="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B.</a:t>
              </a:r>
              <a:r>
                <a:rPr lang="zh-CN" altLang="en-US" dirty="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切成细丝的干丝“藕断丝连”是由于分子间存在斥力</a:t>
              </a:r>
              <a:endPara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ts val="0"/>
                </a:spcAft>
              </a:pPr>
              <a:r>
                <a:rPr lang="en-US" dirty="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C.</a:t>
              </a:r>
              <a:r>
                <a:rPr lang="zh-CN" altLang="en-US" dirty="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烫干丝香味四射说明分子在永不停息地做无规则运动</a:t>
              </a:r>
              <a:endPara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ts val="0"/>
                </a:spcAft>
              </a:pPr>
              <a:r>
                <a:rPr lang="en-US" dirty="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D.</a:t>
              </a:r>
              <a:r>
                <a:rPr lang="zh-CN" altLang="en-US" dirty="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烫干丝的温度越高越能入味说明分子运动快慢与温度有关</a:t>
              </a:r>
              <a:endParaRPr lang="zh-CN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  <p:pic>
          <p:nvPicPr>
            <p:cNvPr id="6" name="21fawls79.jpg" descr="id:2147507649;FounderCES"/>
            <p:cNvPicPr/>
            <p:nvPr/>
          </p:nvPicPr>
          <p:blipFill>
            <a:blip r:embed="rId1"/>
            <a:stretch>
              <a:fillRect/>
            </a:stretch>
          </p:blipFill>
          <p:spPr>
            <a:xfrm>
              <a:off x="9452792" y="2358224"/>
              <a:ext cx="2165100" cy="1571636"/>
            </a:xfrm>
            <a:prstGeom prst="rect">
              <a:avLst/>
            </a:prstGeom>
          </p:spPr>
        </p:pic>
        <p:sp>
          <p:nvSpPr>
            <p:cNvPr id="7" name="矩形 6"/>
            <p:cNvSpPr/>
            <p:nvPr/>
          </p:nvSpPr>
          <p:spPr>
            <a:xfrm>
              <a:off x="9881420" y="4001298"/>
              <a:ext cx="116891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ct val="150000"/>
                </a:lnSpc>
                <a:spcAft>
                  <a:spcPts val="0"/>
                </a:spcAft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12-2</a:t>
              </a:r>
              <a:endPara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</p:grpSp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1737488" y="2001034"/>
            <a:ext cx="282697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endParaRPr lang="en-US" altLang="zh-CN" sz="2400" b="1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880364" y="0"/>
            <a:ext cx="39677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spc="150" dirty="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重难二　内能及其改变</a:t>
            </a:r>
            <a:endParaRPr lang="zh-CN" altLang="en-US" sz="2800" b="1" spc="150" dirty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880232" y="929464"/>
            <a:ext cx="10858576" cy="3396690"/>
            <a:chOff x="880232" y="929464"/>
            <a:chExt cx="10858576" cy="3396690"/>
          </a:xfrm>
        </p:grpSpPr>
        <p:sp>
          <p:nvSpPr>
            <p:cNvPr id="4" name="文本框 1"/>
            <p:cNvSpPr txBox="1">
              <a:spLocks noChangeArrowheads="1"/>
            </p:cNvSpPr>
            <p:nvPr/>
          </p:nvSpPr>
          <p:spPr bwMode="auto">
            <a:xfrm>
              <a:off x="880232" y="929464"/>
              <a:ext cx="10858576" cy="339669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36000" tIns="36000" rIns="36000" bIns="36000">
              <a:spAutoFit/>
            </a:bodyPr>
            <a:lstStyle/>
            <a:p>
              <a:pPr>
                <a:lnSpc>
                  <a:spcPct val="150000"/>
                </a:lnSpc>
                <a:spcAft>
                  <a:spcPts val="0"/>
                </a:spcAft>
              </a:pPr>
              <a:r>
                <a:rPr lang="en-US" b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5.</a:t>
              </a:r>
              <a:r>
                <a:rPr lang="en-US" b="1" smtClean="0">
                  <a:solidFill>
                    <a:srgbClr val="4C4C4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 </a:t>
              </a:r>
              <a:r>
                <a:rPr lang="en-US" altLang="zh-CN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[</a:t>
              </a:r>
              <a:r>
                <a:rPr lang="en-US" altLang="zh-CN" spc="150" dirty="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2020·</a:t>
              </a:r>
              <a:r>
                <a:rPr lang="zh-CN" altLang="en-US" spc="150" dirty="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山西模拟</a:t>
              </a:r>
              <a:r>
                <a:rPr lang="en-US" altLang="zh-CN" spc="150" dirty="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]</a:t>
              </a:r>
              <a:r>
                <a:rPr lang="zh-CN" altLang="en-US" dirty="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如图</a:t>
              </a:r>
              <a:r>
                <a:rPr lang="en-US" dirty="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12-3</a:t>
              </a:r>
              <a:r>
                <a:rPr lang="zh-CN" altLang="en-US" dirty="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所示的事例中，属于做功改变物体内能的一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组是（</a:t>
              </a:r>
              <a:r>
                <a:rPr lang="zh-CN" altLang="en-US" dirty="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　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　）</a:t>
              </a:r>
              <a:endParaRPr lang="en-US" altLang="zh-CN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ts val="0"/>
                </a:spcAft>
              </a:pPr>
              <a:endParaRPr lang="en-US" altLang="zh-CN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ts val="0"/>
                </a:spcAft>
              </a:pPr>
              <a:endPara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 algn="ctr">
                <a:lnSpc>
                  <a:spcPct val="150000"/>
                </a:lnSpc>
                <a:spcAft>
                  <a:spcPts val="0"/>
                </a:spcAft>
              </a:pPr>
              <a:r>
                <a:rPr lang="zh-CN" altLang="en-US" dirty="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dirty="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12-3</a:t>
              </a:r>
              <a:endPara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ts val="0"/>
                </a:spcAft>
              </a:pPr>
              <a:r>
                <a:rPr lang="en-US" dirty="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A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.①③④ </a:t>
              </a:r>
              <a:r>
                <a:rPr lang="en-US" dirty="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	B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.①②③               C</a:t>
              </a:r>
              <a:r>
                <a:rPr lang="en-US" dirty="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.②③④	D.①②④</a:t>
              </a:r>
              <a:endParaRPr lang="zh-CN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  <p:pic>
          <p:nvPicPr>
            <p:cNvPr id="7" name="21FAWLS80.EPS" descr="id:2147507663;FounderCES"/>
            <p:cNvPicPr/>
            <p:nvPr/>
          </p:nvPicPr>
          <p:blipFill>
            <a:blip r:embed="rId1"/>
            <a:stretch>
              <a:fillRect/>
            </a:stretch>
          </p:blipFill>
          <p:spPr>
            <a:xfrm>
              <a:off x="4094942" y="1715282"/>
              <a:ext cx="3929090" cy="1263468"/>
            </a:xfrm>
            <a:prstGeom prst="rect">
              <a:avLst/>
            </a:prstGeom>
          </p:spPr>
        </p:pic>
      </p:grpSp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1451736" y="1572406"/>
            <a:ext cx="316360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endParaRPr lang="en-US" altLang="zh-CN" sz="2400" b="1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880232" y="929464"/>
            <a:ext cx="10858576" cy="3950688"/>
            <a:chOff x="880232" y="929464"/>
            <a:chExt cx="10858576" cy="3950688"/>
          </a:xfrm>
        </p:grpSpPr>
        <p:sp>
          <p:nvSpPr>
            <p:cNvPr id="4" name="文本框 1"/>
            <p:cNvSpPr txBox="1">
              <a:spLocks noChangeArrowheads="1"/>
            </p:cNvSpPr>
            <p:nvPr/>
          </p:nvSpPr>
          <p:spPr bwMode="auto">
            <a:xfrm>
              <a:off x="880232" y="929464"/>
              <a:ext cx="10858576" cy="39506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36000" tIns="36000" rIns="36000" bIns="36000">
              <a:spAutoFit/>
            </a:bodyPr>
            <a:lstStyle/>
            <a:p>
              <a:pPr>
                <a:lnSpc>
                  <a:spcPct val="150000"/>
                </a:lnSpc>
                <a:spcAft>
                  <a:spcPts val="0"/>
                </a:spcAft>
              </a:pPr>
              <a:r>
                <a:rPr lang="en-US" b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6. </a:t>
              </a:r>
              <a:r>
                <a:rPr lang="en-US" altLang="zh-CN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[</a:t>
              </a:r>
              <a:r>
                <a:rPr lang="en-US" altLang="zh-CN" spc="150" dirty="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2020·</a:t>
              </a:r>
              <a:r>
                <a:rPr lang="zh-CN" altLang="en-US" spc="150" dirty="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平遥县一模</a:t>
              </a:r>
              <a:r>
                <a:rPr lang="en-US" altLang="zh-CN" spc="150" dirty="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]</a:t>
              </a:r>
              <a:r>
                <a:rPr lang="zh-CN" altLang="en-US" dirty="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如图</a:t>
              </a:r>
              <a:r>
                <a:rPr lang="en-US" dirty="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12-4</a:t>
              </a:r>
              <a:r>
                <a:rPr lang="zh-CN" altLang="en-US" dirty="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所示，用塞子塞紧瓶口，再用打气筒向瓶内打气，当瓶内气压达到足够大时，塞子从瓶口冲出。下列关于瓶内气体的说法，正确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的是（</a:t>
              </a:r>
              <a:r>
                <a:rPr lang="zh-CN" altLang="en-US" dirty="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　　）</a:t>
              </a:r>
              <a:endPara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ts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A</a:t>
              </a:r>
              <a:r>
                <a:rPr lang="en-US" dirty="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.</a:t>
              </a:r>
              <a:r>
                <a:rPr lang="zh-CN" altLang="en-US" dirty="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向瓶内打气，外界对气体做功，气体内能减少</a:t>
              </a:r>
              <a:endPara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ts val="0"/>
                </a:spcAft>
              </a:pPr>
              <a:r>
                <a:rPr lang="en-US" dirty="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B.</a:t>
              </a:r>
              <a:r>
                <a:rPr lang="zh-CN" altLang="en-US" dirty="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向瓶内打气，气体对外界做功，气体内能增加</a:t>
              </a:r>
              <a:endPara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ts val="0"/>
                </a:spcAft>
              </a:pPr>
              <a:r>
                <a:rPr lang="en-US" dirty="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C.</a:t>
              </a:r>
              <a:r>
                <a:rPr lang="zh-CN" altLang="en-US" dirty="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塞子从瓶口冲出，气体对外界做功，气体内能减少</a:t>
              </a:r>
              <a:endPara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ts val="0"/>
                </a:spcAft>
              </a:pPr>
              <a:r>
                <a:rPr lang="en-US" dirty="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D.</a:t>
              </a:r>
              <a:r>
                <a:rPr lang="zh-CN" altLang="en-US" dirty="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塞子从瓶口冲出，外界对气体做功，气体内能不变</a:t>
              </a:r>
              <a:endParaRPr lang="zh-CN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  <p:pic>
          <p:nvPicPr>
            <p:cNvPr id="6" name="21fawls81.jpg" descr="id:2147507677;FounderCES"/>
            <p:cNvPicPr/>
            <p:nvPr/>
          </p:nvPicPr>
          <p:blipFill>
            <a:blip r:embed="rId1"/>
            <a:stretch>
              <a:fillRect/>
            </a:stretch>
          </p:blipFill>
          <p:spPr>
            <a:xfrm>
              <a:off x="9524230" y="2358224"/>
              <a:ext cx="1571636" cy="1519980"/>
            </a:xfrm>
            <a:prstGeom prst="rect">
              <a:avLst/>
            </a:prstGeom>
          </p:spPr>
        </p:pic>
        <p:sp>
          <p:nvSpPr>
            <p:cNvPr id="7" name="矩形 6"/>
            <p:cNvSpPr/>
            <p:nvPr/>
          </p:nvSpPr>
          <p:spPr>
            <a:xfrm>
              <a:off x="9595668" y="3997909"/>
              <a:ext cx="116891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ct val="150000"/>
                </a:lnSpc>
                <a:spcAft>
                  <a:spcPts val="0"/>
                </a:spcAft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12-4</a:t>
              </a:r>
              <a:endPara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</p:grpSp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2308992" y="2072472"/>
            <a:ext cx="279491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endParaRPr lang="en-US" altLang="zh-CN" sz="2400" b="1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1"/>
          <p:cNvSpPr txBox="1">
            <a:spLocks noChangeArrowheads="1"/>
          </p:cNvSpPr>
          <p:nvPr/>
        </p:nvSpPr>
        <p:spPr bwMode="auto">
          <a:xfrm>
            <a:off x="1094546" y="1500968"/>
            <a:ext cx="10858576" cy="284269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7. </a:t>
            </a:r>
            <a:r>
              <a:rPr lang="en-US" altLang="zh-CN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</a:t>
            </a:r>
            <a:r>
              <a:rPr lang="en-US" altLang="zh-CN" spc="150" dirty="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2020·</a:t>
            </a:r>
            <a:r>
              <a:rPr lang="zh-CN" altLang="en-US" spc="150" dirty="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常德</a:t>
            </a:r>
            <a:r>
              <a:rPr lang="en-US" altLang="zh-CN" spc="150" dirty="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关于温度、热量和内能，下列说法正确的是</a:t>
            </a:r>
            <a:r>
              <a:rPr 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	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　　）</a:t>
            </a:r>
            <a:endParaRPr lang="zh-CN" altLang="en-US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A.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物体吸收热量，温度一定升高</a:t>
            </a:r>
            <a:endParaRPr lang="zh-CN" altLang="en-US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B.80 ℃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的水一定比</a:t>
            </a:r>
            <a:r>
              <a:rPr 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30 ℃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的水含有的热量多</a:t>
            </a:r>
            <a:endParaRPr lang="zh-CN" altLang="en-US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C.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物体的内能增加，一定是从外界吸收了热量</a:t>
            </a:r>
            <a:endParaRPr lang="zh-CN" altLang="en-US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D.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温度相同的物体接触时不发生热传递</a:t>
            </a:r>
            <a:endParaRPr lang="zh-CN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951670" y="715150"/>
            <a:ext cx="58592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spc="150" dirty="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重难三　温度、内能、热量的关系</a:t>
            </a:r>
            <a:endParaRPr lang="zh-CN" altLang="en-US" sz="2800" b="1" spc="150" dirty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10024296" y="1572406"/>
            <a:ext cx="316360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endParaRPr lang="en-US" altLang="zh-CN" sz="2400" b="1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049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设计实验 拓展提升</a:t>
            </a:r>
            <a:endParaRPr lang="zh-CN" altLang="en-US" sz="2200" spc="60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"/>
          <p:cNvSpPr txBox="1">
            <a:spLocks noChangeArrowheads="1"/>
          </p:cNvSpPr>
          <p:nvPr/>
        </p:nvSpPr>
        <p:spPr bwMode="auto">
          <a:xfrm>
            <a:off x="1023108" y="758183"/>
            <a:ext cx="10858576" cy="505868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altLang="zh-CN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【</a:t>
            </a:r>
            <a:r>
              <a:rPr lang="zh-CN" alt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探究温度对分子动能的影响</a:t>
            </a:r>
            <a:r>
              <a:rPr lang="en-US" altLang="zh-CN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】</a:t>
            </a:r>
            <a:r>
              <a:rPr lang="en-US" smtClean="0">
                <a:solidFill>
                  <a:srgbClr val="4C4C4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 </a:t>
            </a:r>
            <a:r>
              <a:rPr lang="en-US" altLang="zh-CN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</a:t>
            </a:r>
            <a:r>
              <a:rPr lang="en-US" altLang="zh-CN" spc="150" dirty="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2019·</a:t>
            </a:r>
            <a:r>
              <a:rPr lang="zh-CN" altLang="en-US" spc="150" dirty="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山西百校联考四</a:t>
            </a:r>
            <a:r>
              <a:rPr lang="en-US" altLang="zh-CN" spc="150" dirty="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物体的温度越高，分子的动能越大。请你设计实验进行验证。</a:t>
            </a:r>
            <a:endParaRPr lang="zh-CN" altLang="en-US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1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）实验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器材：</a:t>
            </a:r>
            <a:endParaRPr lang="en-US" u="sng" smtClean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                                                                                                           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r>
              <a:rPr 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zh-CN" altLang="en-US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2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）实验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步骤：</a:t>
            </a:r>
            <a:r>
              <a:rPr 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                                                                                            </a:t>
            </a:r>
            <a:endParaRPr lang="en-US" u="sng" smtClean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 </a:t>
            </a:r>
            <a:r>
              <a:rPr 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                                                                                                              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 </a:t>
            </a:r>
            <a:r>
              <a:rPr 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 </a:t>
            </a:r>
            <a:r>
              <a:rPr 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 </a:t>
            </a:r>
            <a:r>
              <a:rPr 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 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 algn="r">
              <a:lnSpc>
                <a:spcPct val="150000"/>
              </a:lnSpc>
            </a:pPr>
            <a:r>
              <a:rPr 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                                                                                                                  </a:t>
            </a:r>
            <a:r>
              <a:rPr 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 algn="r">
              <a:lnSpc>
                <a:spcPct val="150000"/>
              </a:lnSpc>
              <a:spcAft>
                <a:spcPts val="0"/>
              </a:spcAft>
            </a:pP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                                                                                                            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</a:t>
            </a:r>
            <a:r>
              <a:rPr 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zh-CN" altLang="en-US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endParaRPr lang="zh-CN" altLang="en-US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4" name="文本框 1"/>
          <p:cNvSpPr txBox="1">
            <a:spLocks noChangeArrowheads="1"/>
          </p:cNvSpPr>
          <p:nvPr/>
        </p:nvSpPr>
        <p:spPr bwMode="auto">
          <a:xfrm>
            <a:off x="1594612" y="2358224"/>
            <a:ext cx="8998223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两个相同的烧杯、热水、冷水、电子秤、滴管一支、红墨水、停表</a:t>
            </a:r>
            <a:endParaRPr lang="en-US" altLang="zh-CN" sz="2400" b="1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1"/>
          <p:cNvSpPr txBox="1">
            <a:spLocks noChangeArrowheads="1"/>
          </p:cNvSpPr>
          <p:nvPr/>
        </p:nvSpPr>
        <p:spPr bwMode="auto">
          <a:xfrm>
            <a:off x="1380298" y="3429794"/>
            <a:ext cx="9929882" cy="173469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①在两个相同的烧杯中分别装入等质量的热水和冷水；②用滴管将红墨水从同样的高度分别往两杯水中各滴一滴；③静置</a:t>
            </a: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 min</a:t>
            </a: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后，观察热水和冷水中红墨水的扩散现象</a:t>
            </a:r>
            <a:endParaRPr lang="en-US" altLang="zh-CN" sz="2400" b="1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049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设计实验 拓展提升</a:t>
            </a:r>
            <a:endParaRPr lang="zh-CN" altLang="en-US" sz="2200" spc="60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"/>
          <p:cNvSpPr txBox="1">
            <a:spLocks noChangeArrowheads="1"/>
          </p:cNvSpPr>
          <p:nvPr/>
        </p:nvSpPr>
        <p:spPr bwMode="auto">
          <a:xfrm>
            <a:off x="1023108" y="1143778"/>
            <a:ext cx="10858576" cy="284269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3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）实验现象及结论</a:t>
            </a:r>
            <a:r>
              <a:rPr lang="en-US" altLang="zh-CN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: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 algn="r">
              <a:lnSpc>
                <a:spcPct val="150000"/>
              </a:lnSpc>
            </a:pPr>
            <a:r>
              <a:rPr 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                                                                                                                  </a:t>
            </a:r>
            <a:r>
              <a:rPr 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 algn="r">
              <a:lnSpc>
                <a:spcPct val="150000"/>
              </a:lnSpc>
              <a:spcAft>
                <a:spcPts val="0"/>
              </a:spcAft>
            </a:pP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                                                                                                            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</a:t>
            </a:r>
            <a:r>
              <a:rPr 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zh-CN" altLang="en-US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                                                                                                                  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 algn="r">
              <a:lnSpc>
                <a:spcPct val="150000"/>
              </a:lnSpc>
              <a:spcAft>
                <a:spcPts val="0"/>
              </a:spcAft>
            </a:pP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                                                                                                             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zh-CN" altLang="en-US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4" name="文本框 1"/>
          <p:cNvSpPr txBox="1">
            <a:spLocks noChangeArrowheads="1"/>
          </p:cNvSpPr>
          <p:nvPr/>
        </p:nvSpPr>
        <p:spPr bwMode="auto">
          <a:xfrm>
            <a:off x="1594612" y="1606153"/>
            <a:ext cx="8501122" cy="118069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红墨水在热水中扩散得快；物体的温度越高，分子的无规则运动越剧烈，分子的动能越大（开放性试题，答案合理即可）</a:t>
            </a:r>
            <a:endParaRPr lang="en-US" altLang="zh-CN" sz="2400" b="1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03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真题回顾 把握考向</a:t>
            </a:r>
            <a:endParaRPr lang="zh-CN" altLang="en-US" sz="2200" spc="6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094546" y="858026"/>
            <a:ext cx="35894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spc="150" dirty="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考点一　热综合基础</a:t>
            </a:r>
            <a:endParaRPr lang="zh-CN" altLang="en-US" sz="2800" b="1" spc="150" dirty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880232" y="1572406"/>
            <a:ext cx="10858576" cy="4932611"/>
            <a:chOff x="880232" y="1572406"/>
            <a:chExt cx="10858576" cy="4932611"/>
          </a:xfrm>
        </p:grpSpPr>
        <p:sp>
          <p:nvSpPr>
            <p:cNvPr id="11" name="文本框 1"/>
            <p:cNvSpPr txBox="1">
              <a:spLocks noChangeArrowheads="1"/>
            </p:cNvSpPr>
            <p:nvPr/>
          </p:nvSpPr>
          <p:spPr bwMode="auto">
            <a:xfrm>
              <a:off x="880232" y="1572406"/>
              <a:ext cx="10858576" cy="339669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36000" tIns="36000" rIns="36000" bIns="36000">
              <a:spAutoFit/>
            </a:bodyPr>
            <a:lstStyle/>
            <a:p>
              <a:pPr>
                <a:lnSpc>
                  <a:spcPct val="150000"/>
                </a:lnSpc>
                <a:spcAft>
                  <a:spcPts val="0"/>
                </a:spcAft>
              </a:pPr>
              <a:r>
                <a:rPr lang="en-US" b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1. </a:t>
              </a:r>
              <a:r>
                <a:rPr lang="en-US" altLang="zh-CN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[2020</a:t>
              </a:r>
              <a:r>
                <a:rPr lang="en-US" altLang="zh-CN" spc="150" dirty="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·</a:t>
              </a:r>
              <a:r>
                <a:rPr lang="zh-CN" altLang="en-US" spc="150" dirty="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山西</a:t>
              </a:r>
              <a:r>
                <a:rPr lang="en-US" altLang="zh-CN" spc="150" dirty="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37</a:t>
              </a:r>
              <a:r>
                <a:rPr lang="zh-CN" altLang="en-US" spc="150" dirty="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题</a:t>
              </a:r>
              <a:r>
                <a:rPr lang="en-US" altLang="zh-CN" spc="150" dirty="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</a:t>
              </a:r>
              <a:r>
                <a:rPr lang="zh-CN" altLang="en-US" spc="150" dirty="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分</a:t>
              </a:r>
              <a:r>
                <a:rPr lang="en-US" altLang="zh-CN" spc="150" dirty="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]</a:t>
              </a:r>
              <a:r>
                <a:rPr lang="zh-CN" altLang="en-US" dirty="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新冠疫情期间，科学家为了说明戴口罩防护的重要性，</a:t>
              </a:r>
              <a:endPara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ts val="0"/>
                </a:spcAft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用</a:t>
              </a:r>
              <a:r>
                <a:rPr lang="zh-CN" altLang="en-US" dirty="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高速摄像机拍下了打喷嚏的过程。如图</a:t>
              </a:r>
              <a:r>
                <a:rPr lang="en-US" dirty="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12-5</a:t>
              </a:r>
              <a:r>
                <a:rPr lang="zh-CN" altLang="en-US" dirty="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所示，数万个几十微米的小液滴（气溶胶），组成高密度喷射物，最远可达</a:t>
              </a:r>
              <a:r>
                <a:rPr lang="en-US" dirty="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8</a:t>
              </a:r>
              <a:r>
                <a:rPr lang="zh-CN" altLang="en-US" dirty="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米，大量病毒随产生的小液滴传播开来。小明认为病毒随喷嚏向四周飞散是扩散现象。你认为他的说法是否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正确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?</a:t>
              </a:r>
              <a:endPara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ts val="0"/>
                </a:spcAft>
              </a:pPr>
              <a:r>
                <a:rPr lang="zh-CN" altLang="en-US" u="sng" dirty="0" smtClean="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　　　　</a:t>
              </a:r>
              <a:r>
                <a:rPr lang="zh-CN" altLang="en-US" dirty="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（选填“正确”或“不正确”），你判断的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依据是 </a:t>
              </a:r>
              <a:endParaRPr lang="en-US" altLang="zh-CN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ts val="0"/>
                </a:spcAft>
              </a:pPr>
              <a:r>
                <a:rPr lang="zh-CN" altLang="en-US" u="sng" smtClean="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　                                                                  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。</a:t>
              </a:r>
              <a:r>
                <a:rPr lang="en-US" dirty="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 </a:t>
              </a:r>
              <a:endParaRPr lang="zh-CN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  <p:pic>
          <p:nvPicPr>
            <p:cNvPr id="5" name="21ZTW-188.EPS" descr="id:2147507712;FounderCES"/>
            <p:cNvPicPr/>
            <p:nvPr/>
          </p:nvPicPr>
          <p:blipFill>
            <a:blip r:embed="rId1"/>
            <a:stretch>
              <a:fillRect/>
            </a:stretch>
          </p:blipFill>
          <p:spPr>
            <a:xfrm>
              <a:off x="8095470" y="4501364"/>
              <a:ext cx="3000396" cy="1284601"/>
            </a:xfrm>
            <a:prstGeom prst="rect">
              <a:avLst/>
            </a:prstGeom>
          </p:spPr>
        </p:pic>
        <p:sp>
          <p:nvSpPr>
            <p:cNvPr id="6" name="矩形 5"/>
            <p:cNvSpPr/>
            <p:nvPr/>
          </p:nvSpPr>
          <p:spPr>
            <a:xfrm>
              <a:off x="8952726" y="5858686"/>
              <a:ext cx="116891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ct val="150000"/>
                </a:lnSpc>
                <a:spcAft>
                  <a:spcPts val="0"/>
                </a:spcAft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12-5</a:t>
              </a:r>
              <a:endPara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</p:grp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1023108" y="3644108"/>
            <a:ext cx="996033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不正确</a:t>
            </a:r>
            <a:endParaRPr lang="en-US" altLang="zh-CN" sz="2400" b="1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1523174" y="4215612"/>
            <a:ext cx="4689352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小液滴不是分子（答案合理即可）</a:t>
            </a:r>
            <a:endParaRPr lang="en-US" altLang="zh-CN" sz="2400" b="1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97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思维导图 构建体系</a:t>
            </a:r>
            <a:endParaRPr lang="zh-CN" altLang="en-US" sz="2200" spc="6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TextBox 15"/>
          <p:cNvSpPr txBox="1"/>
          <p:nvPr/>
        </p:nvSpPr>
        <p:spPr>
          <a:xfrm>
            <a:off x="1023108" y="1247550"/>
            <a:ext cx="10715700" cy="284269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US" altLang="zh-CN" sz="2400" b="1" spc="150" dirty="0" smtClean="0">
                <a:solidFill>
                  <a:srgbClr val="1BB18D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|</a:t>
            </a:r>
            <a:r>
              <a:rPr lang="zh-CN" altLang="en-US" sz="2400" b="1" spc="150" dirty="0" smtClean="0">
                <a:solidFill>
                  <a:srgbClr val="1BB18D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课标要求</a:t>
            </a:r>
            <a:r>
              <a:rPr lang="en-US" altLang="zh-CN" sz="2400" b="1" spc="150" dirty="0" smtClean="0">
                <a:solidFill>
                  <a:srgbClr val="1BB18D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|</a:t>
            </a:r>
            <a:endParaRPr lang="en-US" altLang="zh-CN" sz="2400" b="1" spc="150" dirty="0" smtClean="0">
              <a:solidFill>
                <a:srgbClr val="1BB18D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 spc="15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en-US" sz="2400" spc="15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知道常见的物质是由分子、原子构成的。</a:t>
            </a:r>
            <a:endParaRPr lang="zh-CN" altLang="en-US" sz="2400" spc="15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 spc="15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zh-CN" altLang="en-US" sz="2400" spc="15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通过自然界和生活中的一些简单热现象，了解分子热运动的一些特点。知道分子动理论的基本观点。</a:t>
            </a:r>
            <a:endParaRPr lang="zh-CN" altLang="en-US" sz="2400" spc="15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 spc="15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3.</a:t>
            </a:r>
            <a:r>
              <a:rPr lang="zh-CN" altLang="en-US" sz="2400" spc="15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了解内能和热量。</a:t>
            </a:r>
            <a:endParaRPr lang="zh-CN" altLang="en-US" sz="2400" spc="15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03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真题回顾 把握考向</a:t>
            </a:r>
            <a:endParaRPr lang="zh-CN" altLang="en-US" sz="2200" spc="6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"/>
          <p:cNvSpPr txBox="1">
            <a:spLocks noChangeArrowheads="1"/>
          </p:cNvSpPr>
          <p:nvPr/>
        </p:nvSpPr>
        <p:spPr bwMode="auto">
          <a:xfrm>
            <a:off x="1023108" y="929464"/>
            <a:ext cx="10858576" cy="228869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2. </a:t>
            </a:r>
            <a:r>
              <a:rPr lang="en-US" altLang="zh-CN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</a:t>
            </a:r>
            <a:r>
              <a:rPr lang="en-US" altLang="zh-CN" spc="150" dirty="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2019·</a:t>
            </a:r>
            <a:r>
              <a:rPr lang="zh-CN" altLang="en-US" spc="150" dirty="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山西</a:t>
            </a:r>
            <a:r>
              <a:rPr lang="en-US" altLang="zh-CN" spc="150" dirty="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36</a:t>
            </a:r>
            <a:r>
              <a:rPr lang="zh-CN" altLang="en-US" spc="150" dirty="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题</a:t>
            </a:r>
            <a:r>
              <a:rPr lang="en-US" altLang="zh-CN" spc="150" dirty="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pc="150" dirty="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</a:t>
            </a:r>
            <a:r>
              <a:rPr lang="en-US" altLang="zh-CN" spc="150" dirty="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山西老陈醋已有</a:t>
            </a:r>
            <a:r>
              <a:rPr 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3000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余年的历史，素有“天下第一醋”的盛誉，以色、香、醇、浓、酸五大特征著称于世。小明周末参观醋厂，远远就闻到了浓郁的醋香，这是</a:t>
            </a:r>
            <a:r>
              <a:rPr lang="zh-CN" altLang="en-US" u="sng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           </a:t>
            </a:r>
            <a:r>
              <a:rPr lang="zh-CN" altLang="en-US" u="sng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现象，这种现象说明</a:t>
            </a:r>
            <a:r>
              <a:rPr lang="zh-CN" altLang="en-US" u="sng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　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                     　               </a:t>
            </a:r>
            <a:r>
              <a:rPr lang="zh-CN" altLang="en-US" u="sng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　　　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</a:t>
            </a:r>
            <a:r>
              <a:rPr 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zh-CN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4" name="文本框 1"/>
          <p:cNvSpPr txBox="1">
            <a:spLocks noChangeArrowheads="1"/>
          </p:cNvSpPr>
          <p:nvPr/>
        </p:nvSpPr>
        <p:spPr bwMode="auto">
          <a:xfrm>
            <a:off x="5166512" y="1929596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扩散</a:t>
            </a:r>
            <a:endParaRPr lang="en-US" altLang="zh-CN" sz="2400" b="1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1"/>
          <p:cNvSpPr txBox="1">
            <a:spLocks noChangeArrowheads="1"/>
          </p:cNvSpPr>
          <p:nvPr/>
        </p:nvSpPr>
        <p:spPr bwMode="auto">
          <a:xfrm>
            <a:off x="1666050" y="2501100"/>
            <a:ext cx="3766022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分子在不停地做无规则运动</a:t>
            </a:r>
            <a:endParaRPr lang="en-US" altLang="zh-CN" sz="2400" b="1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03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真题回顾 把握考向</a:t>
            </a:r>
            <a:endParaRPr lang="zh-CN" altLang="en-US" sz="2200" spc="6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"/>
          <p:cNvSpPr txBox="1">
            <a:spLocks noChangeArrowheads="1"/>
          </p:cNvSpPr>
          <p:nvPr/>
        </p:nvSpPr>
        <p:spPr bwMode="auto">
          <a:xfrm>
            <a:off x="808794" y="1000902"/>
            <a:ext cx="10858576" cy="339669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3. </a:t>
            </a:r>
            <a:r>
              <a:rPr lang="en-US" altLang="zh-CN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</a:t>
            </a:r>
            <a:r>
              <a:rPr lang="en-US" altLang="zh-CN" spc="150" dirty="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2016·</a:t>
            </a:r>
            <a:r>
              <a:rPr lang="zh-CN" altLang="en-US" spc="150" dirty="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山西</a:t>
            </a:r>
            <a:r>
              <a:rPr lang="en-US" altLang="zh-CN" spc="150" dirty="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29</a:t>
            </a:r>
            <a:r>
              <a:rPr lang="zh-CN" altLang="en-US" spc="150" dirty="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题</a:t>
            </a:r>
            <a:r>
              <a:rPr lang="en-US" altLang="zh-CN" spc="150" dirty="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pc="150" dirty="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</a:t>
            </a:r>
            <a:r>
              <a:rPr lang="en-US" altLang="zh-CN" spc="150" dirty="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 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物理应用广泛，广告中也常蕴含着物理知识。例如：“你觉得美味，别人呢</a:t>
            </a:r>
            <a:r>
              <a:rPr 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?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”倡议人们不要在公交、地铁上用餐，因为食物气味会弥漫在整个车厢，这是</a:t>
            </a:r>
            <a:r>
              <a:rPr lang="zh-CN" altLang="en-US" u="sng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　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现象；又如“开发新型能源，共创碧水蓝天”，太阳能等新型能源的开发利用是解决社会发展中的能源危机、环境污染、气候变化等问题的必由之路，太阳能属于</a:t>
            </a:r>
            <a:r>
              <a:rPr lang="zh-CN" altLang="en-US" u="sng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   </a:t>
            </a:r>
            <a:r>
              <a:rPr lang="zh-CN" altLang="en-US" u="sng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（选填“可再生”或“不可再生”）能源。</a:t>
            </a:r>
            <a:r>
              <a:rPr 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zh-CN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4" name="文本框 1"/>
          <p:cNvSpPr txBox="1">
            <a:spLocks noChangeArrowheads="1"/>
          </p:cNvSpPr>
          <p:nvPr/>
        </p:nvSpPr>
        <p:spPr bwMode="auto">
          <a:xfrm>
            <a:off x="4166380" y="2001034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扩散</a:t>
            </a:r>
            <a:endParaRPr lang="en-US" altLang="zh-CN" sz="2400" b="1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1"/>
          <p:cNvSpPr txBox="1">
            <a:spLocks noChangeArrowheads="1"/>
          </p:cNvSpPr>
          <p:nvPr/>
        </p:nvSpPr>
        <p:spPr bwMode="auto">
          <a:xfrm>
            <a:off x="5666578" y="3072604"/>
            <a:ext cx="996033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可再生</a:t>
            </a:r>
            <a:endParaRPr lang="en-US" altLang="zh-CN" sz="2400" b="1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03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真题回顾 把握考向</a:t>
            </a:r>
            <a:endParaRPr lang="zh-CN" altLang="en-US" sz="2200" spc="6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"/>
          <p:cNvSpPr txBox="1">
            <a:spLocks noChangeArrowheads="1"/>
          </p:cNvSpPr>
          <p:nvPr/>
        </p:nvSpPr>
        <p:spPr bwMode="auto">
          <a:xfrm>
            <a:off x="880232" y="1072340"/>
            <a:ext cx="10858576" cy="339669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4. </a:t>
            </a:r>
            <a:r>
              <a:rPr lang="en-US" altLang="zh-CN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</a:t>
            </a:r>
            <a:r>
              <a:rPr lang="en-US" altLang="zh-CN" spc="150" dirty="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2018·</a:t>
            </a:r>
            <a:r>
              <a:rPr lang="zh-CN" altLang="en-US" spc="150" dirty="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山西</a:t>
            </a:r>
            <a:r>
              <a:rPr lang="en-US" altLang="zh-CN" spc="150" dirty="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13</a:t>
            </a:r>
            <a:r>
              <a:rPr lang="zh-CN" altLang="en-US" spc="150" dirty="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题</a:t>
            </a:r>
            <a:r>
              <a:rPr lang="en-US" altLang="zh-CN" spc="150" dirty="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pc="150" dirty="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</a:t>
            </a:r>
            <a:r>
              <a:rPr lang="en-US" altLang="zh-CN" spc="150" dirty="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 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端午情浓，粽叶飘香。端午节那天，小明家里弥漫着粽子的清香。这一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现象表明（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）</a:t>
            </a:r>
            <a:endParaRPr lang="zh-CN" altLang="en-US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A.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分子间存在引力</a:t>
            </a:r>
            <a:endParaRPr lang="zh-CN" altLang="en-US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B.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分子间存在斥力</a:t>
            </a:r>
            <a:endParaRPr lang="zh-CN" altLang="en-US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C.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温度越高，分子运动越慢</a:t>
            </a:r>
            <a:endParaRPr lang="zh-CN" altLang="en-US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D.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分子在不停地做无规则运动</a:t>
            </a:r>
            <a:endParaRPr lang="zh-CN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4" name="文本框 1"/>
          <p:cNvSpPr txBox="1">
            <a:spLocks noChangeArrowheads="1"/>
          </p:cNvSpPr>
          <p:nvPr/>
        </p:nvSpPr>
        <p:spPr bwMode="auto">
          <a:xfrm>
            <a:off x="5095074" y="1715282"/>
            <a:ext cx="316360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endParaRPr lang="en-US" altLang="zh-CN" sz="2400" b="1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TextBox 26"/>
          <p:cNvSpPr txBox="1">
            <a:spLocks noChangeArrowheads="1"/>
          </p:cNvSpPr>
          <p:nvPr/>
        </p:nvSpPr>
        <p:spPr bwMode="auto">
          <a:xfrm>
            <a:off x="951670" y="4787116"/>
            <a:ext cx="10501386" cy="111542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dirty="0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解析</a:t>
            </a:r>
            <a:r>
              <a:rPr lang="en-US" altLang="zh-CN" dirty="0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dirty="0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小明闻到了粽子的香味，说明粽子的香味分子在不停地做无规则运动，扩散到空气中，被小明闻到了。</a:t>
            </a:r>
            <a:endParaRPr lang="en-US" altLang="zh-CN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03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真题回顾 把握考向</a:t>
            </a:r>
            <a:endParaRPr lang="zh-CN" altLang="en-US" sz="2200" spc="6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"/>
          <p:cNvSpPr txBox="1">
            <a:spLocks noChangeArrowheads="1"/>
          </p:cNvSpPr>
          <p:nvPr/>
        </p:nvSpPr>
        <p:spPr bwMode="auto">
          <a:xfrm>
            <a:off x="880232" y="1143778"/>
            <a:ext cx="10858576" cy="284269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5. </a:t>
            </a:r>
            <a:r>
              <a:rPr lang="en-US" altLang="zh-CN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</a:t>
            </a:r>
            <a:r>
              <a:rPr lang="en-US" altLang="zh-CN" spc="150" dirty="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2020·</a:t>
            </a:r>
            <a:r>
              <a:rPr lang="zh-CN" altLang="en-US" spc="150" dirty="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山西</a:t>
            </a:r>
            <a:r>
              <a:rPr lang="en-US" altLang="zh-CN" spc="150" dirty="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14</a:t>
            </a:r>
            <a:r>
              <a:rPr lang="zh-CN" altLang="en-US" spc="150" dirty="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题</a:t>
            </a:r>
            <a:r>
              <a:rPr lang="en-US" altLang="zh-CN" spc="150" dirty="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pc="150" dirty="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</a:t>
            </a:r>
            <a:r>
              <a:rPr lang="en-US" altLang="zh-CN" spc="150" dirty="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寒假，小明在漠北参加冬令营活动。随行老师提出，在漠北这样温度低于</a:t>
            </a:r>
            <a:r>
              <a:rPr 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0 ℃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的环境里，若不提供热源加热，用什么办法可以让冰熔化。结果小明用两块冰来回摩擦的方法使冰熔化了。下列成语中描述的现象与小明的方法原理相同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的是（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）</a:t>
            </a:r>
            <a:endParaRPr lang="zh-CN" altLang="en-US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A.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炙手可热</a:t>
            </a:r>
            <a:r>
              <a:rPr 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	B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扬汤止沸            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C</a:t>
            </a:r>
            <a:r>
              <a:rPr 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.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滴水成冰</a:t>
            </a:r>
            <a:r>
              <a:rPr 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	D.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钻木取火</a:t>
            </a:r>
            <a:endParaRPr lang="zh-CN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880232" y="572274"/>
            <a:ext cx="39677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spc="150" dirty="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考点二　课外实践活动</a:t>
            </a:r>
            <a:endParaRPr lang="zh-CN" altLang="en-US" sz="2800" b="1" spc="150" dirty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1"/>
          <p:cNvSpPr txBox="1">
            <a:spLocks noChangeArrowheads="1"/>
          </p:cNvSpPr>
          <p:nvPr/>
        </p:nvSpPr>
        <p:spPr bwMode="auto">
          <a:xfrm>
            <a:off x="3809190" y="2715414"/>
            <a:ext cx="316360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endParaRPr lang="en-US" altLang="zh-CN" sz="2400" b="1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TextBox 26"/>
          <p:cNvSpPr txBox="1">
            <a:spLocks noChangeArrowheads="1"/>
          </p:cNvSpPr>
          <p:nvPr/>
        </p:nvSpPr>
        <p:spPr bwMode="auto">
          <a:xfrm>
            <a:off x="808794" y="4144174"/>
            <a:ext cx="11001452" cy="228869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解析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用两块冰来回摩擦，克服摩擦力做功，机械能转化为内能，使冰的内能增大，温度升高而逐渐熔化。炙手可热的意思是热的烫手；扬汤止沸是通过加快蒸发降低水的温度；滴水成冰是指温度很低，水发生凝固；钻木取火是机械能转化为内能，使木头内能增大，温度升高，达到着火点便会燃烧，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D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符合题意。</a:t>
            </a:r>
            <a:endParaRPr lang="en-US" altLang="zh-CN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03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真题回顾 把握考向</a:t>
            </a:r>
            <a:endParaRPr lang="zh-CN" altLang="en-US" sz="2200" spc="6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808794" y="715150"/>
            <a:ext cx="10858576" cy="5700595"/>
            <a:chOff x="808794" y="715150"/>
            <a:chExt cx="10858576" cy="5700595"/>
          </a:xfrm>
        </p:grpSpPr>
        <p:sp>
          <p:nvSpPr>
            <p:cNvPr id="11" name="文本框 1"/>
            <p:cNvSpPr txBox="1">
              <a:spLocks noChangeArrowheads="1"/>
            </p:cNvSpPr>
            <p:nvPr/>
          </p:nvSpPr>
          <p:spPr bwMode="auto">
            <a:xfrm>
              <a:off x="808794" y="715150"/>
              <a:ext cx="10858576" cy="4504686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36000" tIns="36000" rIns="36000" bIns="36000">
              <a:spAutoFit/>
            </a:bodyPr>
            <a:lstStyle/>
            <a:p>
              <a:pPr>
                <a:lnSpc>
                  <a:spcPct val="150000"/>
                </a:lnSpc>
                <a:spcAft>
                  <a:spcPts val="0"/>
                </a:spcAft>
              </a:pPr>
              <a:r>
                <a:rPr lang="en-US" b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6. </a:t>
              </a:r>
              <a:r>
                <a:rPr lang="en-US" altLang="zh-CN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[</a:t>
              </a:r>
              <a:r>
                <a:rPr lang="en-US" altLang="zh-CN" spc="150" dirty="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2016·</a:t>
              </a:r>
              <a:r>
                <a:rPr lang="zh-CN" altLang="en-US" spc="150" dirty="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山西</a:t>
              </a:r>
              <a:r>
                <a:rPr lang="en-US" altLang="zh-CN" spc="150" dirty="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31</a:t>
              </a:r>
              <a:r>
                <a:rPr lang="zh-CN" altLang="en-US" spc="150" dirty="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题</a:t>
              </a:r>
              <a:r>
                <a:rPr lang="en-US" altLang="zh-CN" spc="150" dirty="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4</a:t>
              </a:r>
              <a:r>
                <a:rPr lang="zh-CN" altLang="en-US" spc="150" dirty="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分</a:t>
              </a:r>
              <a:r>
                <a:rPr lang="en-US" altLang="zh-CN" spc="150" dirty="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] </a:t>
              </a:r>
              <a:r>
                <a:rPr lang="zh-CN" altLang="en-US" dirty="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“科技给我力量，创新伴我成长”。在刚刚结束的学校科技创新节活动中，“创新”学习小组的同学们用一支蜡烛使小汽艇开动起来（如图</a:t>
              </a:r>
              <a:r>
                <a:rPr lang="en-US" dirty="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12-6</a:t>
              </a:r>
              <a:r>
                <a:rPr lang="zh-CN" altLang="en-US" dirty="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），获得创意一等奖。同学们展示了制作过程：用中空铜管在高温下弯曲成螺旋状制成发动机，用双面胶将发动机黏在塑料泡沫船体上。然后将铜管里注满水，把汽艇放入水池中，点燃放在螺旋状铜管下的蜡烛，铜管中的水加热沸腾后，产生的水蒸气推动管内水猛烈向后喷出，使汽艇向前行驶，同时管内压力变小，池中的水就会从管外流入管内。如此一来，铜管内的水再次被加热，反复进行，汽艇就不断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前行。</a:t>
              </a:r>
              <a:endPara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  <p:pic>
          <p:nvPicPr>
            <p:cNvPr id="4" name="z78.jpg" descr="id:2147507726;FounderCES"/>
            <p:cNvPicPr/>
            <p:nvPr/>
          </p:nvPicPr>
          <p:blipFill>
            <a:blip r:embed="rId1"/>
            <a:stretch>
              <a:fillRect/>
            </a:stretch>
          </p:blipFill>
          <p:spPr>
            <a:xfrm>
              <a:off x="951670" y="5358620"/>
              <a:ext cx="3357586" cy="1057125"/>
            </a:xfrm>
            <a:prstGeom prst="rect">
              <a:avLst/>
            </a:prstGeom>
          </p:spPr>
        </p:pic>
        <p:sp>
          <p:nvSpPr>
            <p:cNvPr id="5" name="矩形 4"/>
            <p:cNvSpPr/>
            <p:nvPr/>
          </p:nvSpPr>
          <p:spPr>
            <a:xfrm>
              <a:off x="4809322" y="5644372"/>
              <a:ext cx="116891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ct val="150000"/>
                </a:lnSpc>
                <a:spcAft>
                  <a:spcPts val="0"/>
                </a:spcAft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12-6</a:t>
              </a:r>
              <a:endParaRPr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</p:grp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03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真题回顾 把握考向</a:t>
            </a:r>
            <a:endParaRPr lang="zh-CN" altLang="en-US" sz="2200" spc="6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"/>
          <p:cNvSpPr txBox="1">
            <a:spLocks noChangeArrowheads="1"/>
          </p:cNvSpPr>
          <p:nvPr/>
        </p:nvSpPr>
        <p:spPr bwMode="auto">
          <a:xfrm>
            <a:off x="951670" y="929464"/>
            <a:ext cx="10858576" cy="39506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请你阅读上述“制作过程”，回答下列问题：</a:t>
            </a:r>
            <a:endParaRPr lang="zh-CN" altLang="en-US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1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）蜡烛汽艇发动机把内能转化为</a:t>
            </a:r>
            <a:r>
              <a:rPr lang="zh-CN" altLang="en-US" u="sng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　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能；铜管内水沸腾后产生的水蒸气推动管内水猛烈向后喷出时，喷出去的水就会给汽艇一个向前的力，这是因为物体间力的作用是</a:t>
            </a:r>
            <a:r>
              <a:rPr lang="zh-CN" altLang="en-US" u="sng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　　　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。汽艇铜管中的水喷出后，管内压力变小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，在</a:t>
            </a:r>
            <a:endParaRPr lang="en-US" altLang="zh-CN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zh-CN" altLang="en-US" u="sng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  </a:t>
            </a:r>
            <a:r>
              <a:rPr lang="zh-CN" altLang="en-US" u="sng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作用下，池中的水从管外流入管内。</a:t>
            </a:r>
            <a:r>
              <a:rPr 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zh-CN" altLang="en-US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2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）如何提高汽艇运动的速度</a:t>
            </a:r>
            <a:r>
              <a:rPr 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?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请你给“创新”小组的同学们提出一条合理的建议：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                                                                                          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</a:t>
            </a:r>
            <a:r>
              <a:rPr 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zh-CN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4" name="文本框 1"/>
          <p:cNvSpPr txBox="1">
            <a:spLocks noChangeArrowheads="1"/>
          </p:cNvSpPr>
          <p:nvPr/>
        </p:nvSpPr>
        <p:spPr bwMode="auto">
          <a:xfrm>
            <a:off x="6023768" y="1429530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机械</a:t>
            </a:r>
            <a:endParaRPr lang="en-US" altLang="zh-CN" sz="2400" b="1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1"/>
          <p:cNvSpPr txBox="1">
            <a:spLocks noChangeArrowheads="1"/>
          </p:cNvSpPr>
          <p:nvPr/>
        </p:nvSpPr>
        <p:spPr bwMode="auto">
          <a:xfrm>
            <a:off x="3452000" y="2501100"/>
            <a:ext cx="996033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相互的</a:t>
            </a:r>
            <a:endParaRPr lang="en-US" altLang="zh-CN" sz="2400" b="1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1"/>
          <p:cNvSpPr txBox="1">
            <a:spLocks noChangeArrowheads="1"/>
          </p:cNvSpPr>
          <p:nvPr/>
        </p:nvSpPr>
        <p:spPr bwMode="auto">
          <a:xfrm>
            <a:off x="1523174" y="3072604"/>
            <a:ext cx="996033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大气压</a:t>
            </a:r>
            <a:endParaRPr lang="en-US" altLang="zh-CN" sz="2400" b="1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1880364" y="4072736"/>
            <a:ext cx="2227139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用两支蜡烛加热</a:t>
            </a:r>
            <a:endParaRPr lang="en-US" altLang="zh-CN" sz="2400" b="1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03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真题回顾 把握考向</a:t>
            </a:r>
            <a:endParaRPr lang="zh-CN" altLang="en-US" sz="2200" spc="6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TextBox 26"/>
          <p:cNvSpPr txBox="1">
            <a:spLocks noChangeArrowheads="1"/>
          </p:cNvSpPr>
          <p:nvPr/>
        </p:nvSpPr>
        <p:spPr bwMode="auto">
          <a:xfrm>
            <a:off x="808794" y="1143778"/>
            <a:ext cx="10501386" cy="3331416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解析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）蜡烛汽艇发动机工作时，消耗蜡烛内能，转化为机械能，从而推动汽艇前进；铜管内水沸腾后产生的水蒸气推动管内水猛烈向后喷出时，喷出去的水就会给汽艇一个向前的力，这是因为物体间力的作用是相互的；汽艇铜管中的水喷出后，管内压力变小，在大气压作用下，池中的水从管外流入管内。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）若想提高汽艇运动的速度，可以采用两支蜡烛加热、增大铜管的内径、制作两个同样的发动机一起工作等方法。</a:t>
            </a:r>
            <a:endParaRPr lang="en-US" altLang="zh-CN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97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思维导图 构建体系</a:t>
            </a:r>
            <a:endParaRPr lang="zh-CN" altLang="en-US" sz="2200" spc="6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21RJWL-124.EPS" descr="id:2147507568;FounderCES"/>
          <p:cNvPicPr/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237422" y="1715282"/>
            <a:ext cx="10455347" cy="3357586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格 7"/>
          <p:cNvGraphicFramePr>
            <a:graphicFrameLocks noGrp="1"/>
          </p:cNvGraphicFramePr>
          <p:nvPr/>
        </p:nvGraphicFramePr>
        <p:xfrm>
          <a:off x="1023108" y="1500968"/>
          <a:ext cx="10501386" cy="4980642"/>
        </p:xfrm>
        <a:graphic>
          <a:graphicData uri="http://schemas.openxmlformats.org/drawingml/2006/table">
            <a:tbl>
              <a:tblPr/>
              <a:tblGrid>
                <a:gridCol w="714379"/>
                <a:gridCol w="9787007"/>
              </a:tblGrid>
              <a:tr h="20838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1</a:t>
                      </a:r>
                      <a:endParaRPr lang="zh-CN" sz="2400" b="1" kern="100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物体是由大量分子组成的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25324" marR="25324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7442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2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2400" kern="100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25324" marR="25324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2706"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不同的物质在互相接触时彼此进入对方的现象叫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。如图所示，气体、液体或固体都会发生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，它说明了分子间有间隙、组成物质的分子在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　　　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。举例：“花气袭人知骤暖”“酒香不怕巷子深”“桂花飘香”等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25324" marR="25324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001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教材梳理 夯实基础</a:t>
            </a:r>
            <a:endParaRPr lang="zh-CN" altLang="en-US" sz="2200" spc="60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7ER441.eps"/>
          <p:cNvPicPr>
            <a:picLocks noChangeAspect="1" noChangeArrowheads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80496" y="2358224"/>
            <a:ext cx="6000792" cy="1754078"/>
          </a:xfrm>
          <a:prstGeom prst="rect">
            <a:avLst/>
          </a:prstGeom>
          <a:noFill/>
        </p:spPr>
      </p:pic>
      <p:sp>
        <p:nvSpPr>
          <p:cNvPr id="7" name="文本框 16"/>
          <p:cNvSpPr txBox="1">
            <a:spLocks noChangeArrowheads="1"/>
          </p:cNvSpPr>
          <p:nvPr/>
        </p:nvSpPr>
        <p:spPr bwMode="auto">
          <a:xfrm>
            <a:off x="951670" y="715150"/>
            <a:ext cx="10644262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dirty="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考点一　分子动理论</a:t>
            </a:r>
            <a:endParaRPr lang="zh-CN" altLang="en-US" sz="2800" b="1" spc="150" dirty="0" smtClean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1"/>
          <p:cNvSpPr txBox="1">
            <a:spLocks noChangeArrowheads="1"/>
          </p:cNvSpPr>
          <p:nvPr/>
        </p:nvSpPr>
        <p:spPr bwMode="auto">
          <a:xfrm>
            <a:off x="8738412" y="4215612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扩散</a:t>
            </a:r>
            <a:endParaRPr lang="en-US" altLang="zh-CN" sz="2400" b="1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5523702" y="4715678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扩散</a:t>
            </a:r>
            <a:endParaRPr lang="en-US" altLang="zh-CN" sz="2400" b="1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1"/>
          <p:cNvSpPr txBox="1">
            <a:spLocks noChangeArrowheads="1"/>
          </p:cNvSpPr>
          <p:nvPr/>
        </p:nvSpPr>
        <p:spPr bwMode="auto">
          <a:xfrm>
            <a:off x="3166248" y="5215744"/>
            <a:ext cx="2842692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不停地做无规则运动</a:t>
            </a:r>
            <a:endParaRPr lang="en-US" altLang="zh-CN" sz="2400" b="1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格 7"/>
          <p:cNvGraphicFramePr>
            <a:graphicFrameLocks noGrp="1"/>
          </p:cNvGraphicFramePr>
          <p:nvPr/>
        </p:nvGraphicFramePr>
        <p:xfrm>
          <a:off x="880232" y="1000902"/>
          <a:ext cx="10930014" cy="5119166"/>
        </p:xfrm>
        <a:graphic>
          <a:graphicData uri="http://schemas.openxmlformats.org/drawingml/2006/table">
            <a:tbl>
              <a:tblPr/>
              <a:tblGrid>
                <a:gridCol w="714379"/>
                <a:gridCol w="10215635"/>
              </a:tblGrid>
              <a:tr h="2440609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3</a:t>
                      </a:r>
                      <a:endParaRPr lang="zh-CN" sz="2400" b="1" kern="100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2400" kern="100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25324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64"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 dirty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大量的实验表明：物质中分子的运动情况跟</a:t>
                      </a:r>
                      <a:r>
                        <a:rPr lang="zh-CN" sz="24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</a:t>
                      </a:r>
                      <a:r>
                        <a:rPr lang="zh-CN" sz="2400" kern="100" dirty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有关，温度越</a:t>
                      </a:r>
                      <a:r>
                        <a:rPr lang="zh-CN" sz="24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 dirty="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，分子</a:t>
                      </a:r>
                      <a:r>
                        <a:rPr lang="zh-CN" sz="2400" kern="100" dirty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的无规则运动越剧烈。物理学中，将大量分子的无规则运动，叫</a:t>
                      </a:r>
                      <a:r>
                        <a:rPr lang="zh-CN" sz="2400" kern="100" dirty="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分子</a:t>
                      </a:r>
                      <a:endParaRPr lang="en-US" altLang="zh-CN" sz="2400" kern="100" dirty="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 dirty="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的</a:t>
                      </a:r>
                      <a:r>
                        <a:rPr lang="zh-CN" altLang="en-US" sz="2400" u="sng" kern="10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</a:t>
                      </a:r>
                      <a:r>
                        <a:rPr lang="zh-CN" altLang="en-US" sz="2400" kern="100" dirty="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运动。</a:t>
                      </a:r>
                      <a:r>
                        <a:rPr lang="en-US" sz="2400" kern="100" dirty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 dirty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kern="1200" dirty="0" smtClean="0">
                          <a:solidFill>
                            <a:srgbClr val="18B48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[</a:t>
                      </a:r>
                      <a:r>
                        <a:rPr lang="zh-CN" altLang="zh-CN" sz="2400" kern="1200" dirty="0" smtClean="0">
                          <a:solidFill>
                            <a:srgbClr val="18B48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注意</a:t>
                      </a:r>
                      <a:r>
                        <a:rPr lang="en-US" altLang="zh-CN" sz="2400" kern="1200" dirty="0">
                          <a:solidFill>
                            <a:srgbClr val="18B48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</a:t>
                      </a:r>
                      <a:r>
                        <a:rPr lang="zh-CN" sz="2400" kern="100" dirty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分子运动和机械运动不同。分子运动是肉眼看不到的，其现象一般与外力无关，机械运动则需要受外力作用，如“尘土飞扬”“沙尘翻滚”等</a:t>
                      </a:r>
                      <a:endParaRPr lang="zh-CN" sz="2400" kern="100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25324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001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教材梳理 夯实基础</a:t>
            </a:r>
            <a:endParaRPr lang="zh-CN" altLang="en-US" sz="2200" spc="60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6" name="7ER442.eps"/>
          <p:cNvPicPr>
            <a:picLocks noChangeAspect="1" noChangeArrowheads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2066" y="1358091"/>
            <a:ext cx="4786346" cy="1909703"/>
          </a:xfrm>
          <a:prstGeom prst="rect">
            <a:avLst/>
          </a:prstGeom>
          <a:noFill/>
        </p:spPr>
      </p:pic>
      <p:sp>
        <p:nvSpPr>
          <p:cNvPr id="5" name="文本框 1"/>
          <p:cNvSpPr txBox="1">
            <a:spLocks noChangeArrowheads="1"/>
          </p:cNvSpPr>
          <p:nvPr/>
        </p:nvSpPr>
        <p:spPr bwMode="auto">
          <a:xfrm>
            <a:off x="7881156" y="3286918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dirty="0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温度</a:t>
            </a:r>
            <a:endParaRPr lang="en-US" altLang="zh-CN" sz="2400" b="1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10810114" y="3358356"/>
            <a:ext cx="380480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dirty="0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</a:t>
            </a:r>
            <a:endParaRPr lang="en-US" altLang="zh-CN" sz="2400" b="1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2237554" y="4429926"/>
            <a:ext cx="380480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dirty="0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热</a:t>
            </a:r>
            <a:endParaRPr lang="en-US" altLang="zh-CN" sz="2400" b="1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教材梳理 夯实基础</a:t>
            </a:r>
            <a:endParaRPr lang="zh-CN" altLang="en-US" sz="2200" spc="60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1023108" y="786588"/>
          <a:ext cx="10358510" cy="5486400"/>
        </p:xfrm>
        <a:graphic>
          <a:graphicData uri="http://schemas.openxmlformats.org/drawingml/2006/table">
            <a:tbl>
              <a:tblPr/>
              <a:tblGrid>
                <a:gridCol w="785817"/>
                <a:gridCol w="9572693"/>
              </a:tblGrid>
              <a:tr h="338623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4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10800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108000" marR="41152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0234"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 dirty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组成物体的分子间存在相互作用的</a:t>
                      </a:r>
                      <a:r>
                        <a:rPr lang="zh-CN" sz="24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 dirty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和</a:t>
                      </a:r>
                      <a:r>
                        <a:rPr lang="zh-CN" sz="24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 dirty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。如图甲所示，两个铝柱没有被拉开，说明分子间有</a:t>
                      </a:r>
                      <a:r>
                        <a:rPr lang="zh-CN" sz="24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 dirty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；如图乙所示，由于分子间有引力，则将玻璃板刚要拉离液面时，弹簧测力计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示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数</a:t>
                      </a:r>
                      <a:endParaRPr lang="en-US" altLang="zh-CN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 dirty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玻璃板自身重力；如图丙所示，水的体积很难被压缩，说明分子间有</a:t>
                      </a:r>
                      <a:r>
                        <a:rPr lang="zh-CN" sz="24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 dirty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。分子间的距离大于</a:t>
                      </a:r>
                      <a:r>
                        <a:rPr lang="en-US" sz="2400" kern="100" dirty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10</a:t>
                      </a:r>
                      <a:r>
                        <a:rPr lang="en-US" sz="2400" kern="100" baseline="30000" dirty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-9</a:t>
                      </a:r>
                      <a:r>
                        <a:rPr lang="en-US" sz="2400" kern="100" dirty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m</a:t>
                      </a:r>
                      <a:r>
                        <a:rPr lang="zh-CN" sz="2400" kern="100" dirty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时，分子间的相互作用会变得十分微弱，可以认为没有相互作用（如破镜难圆）</a:t>
                      </a:r>
                      <a:r>
                        <a:rPr lang="en-US" sz="2400" kern="100" dirty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108000" marR="41152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86369" name="QZ85.eps"/>
          <p:cNvPicPr>
            <a:picLocks noChangeAspect="1" noChangeArrowheads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66380" y="1000902"/>
            <a:ext cx="4643470" cy="1764939"/>
          </a:xfrm>
          <a:prstGeom prst="rect">
            <a:avLst/>
          </a:prstGeom>
          <a:noFill/>
        </p:spPr>
      </p:pic>
      <p:sp>
        <p:nvSpPr>
          <p:cNvPr id="6" name="文本框 1"/>
          <p:cNvSpPr txBox="1">
            <a:spLocks noChangeArrowheads="1"/>
          </p:cNvSpPr>
          <p:nvPr/>
        </p:nvSpPr>
        <p:spPr bwMode="auto">
          <a:xfrm>
            <a:off x="7095338" y="2858290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引力</a:t>
            </a:r>
            <a:endParaRPr lang="en-US" altLang="zh-CN" sz="2400" b="1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8595536" y="2858290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斥力</a:t>
            </a:r>
            <a:endParaRPr lang="en-US" altLang="zh-CN" sz="2400" b="1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7666842" y="3358356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引力</a:t>
            </a:r>
            <a:endParaRPr lang="en-US" altLang="zh-CN" sz="2400" b="1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2308992" y="4501364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大于</a:t>
            </a:r>
            <a:endParaRPr lang="en-US" altLang="zh-CN" sz="2400" b="1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1"/>
          <p:cNvSpPr txBox="1">
            <a:spLocks noChangeArrowheads="1"/>
          </p:cNvSpPr>
          <p:nvPr/>
        </p:nvSpPr>
        <p:spPr bwMode="auto">
          <a:xfrm>
            <a:off x="3452000" y="5001430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斥力</a:t>
            </a:r>
            <a:endParaRPr lang="en-US" altLang="zh-CN" sz="2400" b="1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教材梳理 夯实基础</a:t>
            </a:r>
            <a:endParaRPr lang="zh-CN" altLang="en-US" sz="2200" spc="60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4321" name="Rectangle 1"/>
          <p:cNvSpPr>
            <a:spLocks noChangeArrowheads="1"/>
          </p:cNvSpPr>
          <p:nvPr/>
        </p:nvSpPr>
        <p:spPr bwMode="auto">
          <a:xfrm>
            <a:off x="880232" y="643712"/>
            <a:ext cx="3967753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2800" b="1" spc="150" dirty="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考点二　内能及其改变</a:t>
            </a:r>
            <a:endParaRPr lang="zh-CN" altLang="en-US" sz="2800" b="1" spc="150" dirty="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880232" y="1358092"/>
          <a:ext cx="10858576" cy="4480560"/>
        </p:xfrm>
        <a:graphic>
          <a:graphicData uri="http://schemas.openxmlformats.org/drawingml/2006/table">
            <a:tbl>
              <a:tblPr/>
              <a:tblGrid>
                <a:gridCol w="1214446"/>
                <a:gridCol w="4643470"/>
                <a:gridCol w="5000660"/>
              </a:tblGrid>
              <a:tr h="72239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400" b="1" kern="1200" spc="15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定义</a:t>
                      </a:r>
                      <a:endParaRPr lang="zh-CN" altLang="en-US" sz="2400" b="1" kern="1200" spc="15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800" b="0" kern="1200" spc="15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　</a:t>
                      </a:r>
                      <a:r>
                        <a:rPr lang="zh-CN" altLang="en-US" sz="2400" b="0" kern="1200" spc="15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构成物体的所有分子，其热运动的动能与分子势能的总和叫物体的内能，单位是焦耳（</a:t>
                      </a:r>
                      <a:r>
                        <a:rPr lang="en-US" altLang="en-US" sz="2400" b="0" kern="1200" spc="15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</a:t>
                      </a:r>
                      <a:r>
                        <a:rPr lang="zh-CN" altLang="en-US" sz="2400" b="0" kern="1200" spc="15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）</a:t>
                      </a:r>
                      <a:endParaRPr lang="zh-CN" altLang="en-US" sz="2400" b="0" kern="1200" spc="15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3896" marR="43896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</a:tr>
              <a:tr h="144479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影响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因素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一切物体，在任何情况下都具有内能，同一物体，在相同状态下，温度越高，内能越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，温度越低，内能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。此外，内能还与物体质量、种类、结构、状态有关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43896" marR="43896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方式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热传递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做功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157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实质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内能的转移，从高温物体传到低温物体，直到温度相同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43896" marR="43896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 dirty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能量的转化（内能和其他形式能量的转化）</a:t>
                      </a:r>
                      <a:endParaRPr lang="zh-CN" sz="2400" kern="100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84322" name="Rectangle 2"/>
          <p:cNvSpPr>
            <a:spLocks noChangeArrowheads="1"/>
          </p:cNvSpPr>
          <p:nvPr/>
        </p:nvSpPr>
        <p:spPr bwMode="auto">
          <a:xfrm>
            <a:off x="0" y="0"/>
            <a:ext cx="12190413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文本框 1"/>
          <p:cNvSpPr txBox="1">
            <a:spLocks noChangeArrowheads="1"/>
          </p:cNvSpPr>
          <p:nvPr/>
        </p:nvSpPr>
        <p:spPr bwMode="auto">
          <a:xfrm>
            <a:off x="4737884" y="2929728"/>
            <a:ext cx="380480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大</a:t>
            </a:r>
            <a:endParaRPr lang="en-US" altLang="zh-CN" sz="2400" b="1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8095470" y="3001166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越小</a:t>
            </a:r>
            <a:endParaRPr lang="en-US" altLang="zh-CN" sz="2400" b="1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教材梳理 夯实基础</a:t>
            </a:r>
            <a:endParaRPr lang="zh-CN" altLang="en-US" sz="2200" spc="60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951671" y="1783873"/>
          <a:ext cx="9929881" cy="1645920"/>
        </p:xfrm>
        <a:graphic>
          <a:graphicData uri="http://schemas.openxmlformats.org/drawingml/2006/table">
            <a:tbl>
              <a:tblPr/>
              <a:tblGrid>
                <a:gridCol w="1500197"/>
                <a:gridCol w="3500462"/>
                <a:gridCol w="4929222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举例</a:t>
                      </a:r>
                      <a:endParaRPr lang="zh-CN" sz="105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晒太阳、烧水水变热、哈气取暖</a:t>
                      </a:r>
                      <a:endParaRPr lang="zh-CN" sz="105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钻木取火、搓手取暖、铁丝弯折处发热</a:t>
                      </a:r>
                      <a:endParaRPr lang="zh-CN" sz="105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联系</a:t>
                      </a:r>
                      <a:endParaRPr lang="zh-CN" sz="105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 dirty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热传递和做功在改变物体的内能上是</a:t>
                      </a:r>
                      <a:r>
                        <a:rPr lang="zh-CN" sz="24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 dirty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的</a:t>
                      </a:r>
                      <a:r>
                        <a:rPr lang="en-US" sz="2400" kern="100" dirty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1050" kern="100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</a:tr>
            </a:tbl>
          </a:graphicData>
        </a:graphic>
      </p:graphicFrame>
      <p:sp>
        <p:nvSpPr>
          <p:cNvPr id="183297" name="Rectangle 1"/>
          <p:cNvSpPr>
            <a:spLocks noChangeArrowheads="1"/>
          </p:cNvSpPr>
          <p:nvPr/>
        </p:nvSpPr>
        <p:spPr bwMode="auto">
          <a:xfrm>
            <a:off x="0" y="0"/>
            <a:ext cx="12190413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文本框 1"/>
          <p:cNvSpPr txBox="1">
            <a:spLocks noChangeArrowheads="1"/>
          </p:cNvSpPr>
          <p:nvPr/>
        </p:nvSpPr>
        <p:spPr bwMode="auto">
          <a:xfrm>
            <a:off x="7881156" y="2786852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等效</a:t>
            </a:r>
            <a:endParaRPr lang="en-US" altLang="zh-CN" sz="2400" b="1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教材梳理 夯实基础</a:t>
            </a:r>
            <a:endParaRPr lang="zh-CN" altLang="en-US" sz="2200" spc="60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1"/>
          <p:cNvSpPr txBox="1">
            <a:spLocks noChangeArrowheads="1"/>
          </p:cNvSpPr>
          <p:nvPr/>
        </p:nvSpPr>
        <p:spPr bwMode="auto">
          <a:xfrm>
            <a:off x="880232" y="929464"/>
            <a:ext cx="10858576" cy="173469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altLang="zh-CN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[</a:t>
            </a:r>
            <a:r>
              <a:rPr lang="zh-CN" alt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点拨</a:t>
            </a:r>
            <a:r>
              <a:rPr lang="en-US" altLang="zh-CN" dirty="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1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）热量是一个过程量，不能说“具有热量”“含有热量”，只能说“吸收热量”“放出热量”。（</a:t>
            </a:r>
            <a:r>
              <a:rPr 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2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）物体吸收热量，内能增大，但温度不一定升高（如晶体熔化）；物体温度升高，内能增大，但不一定吸收热量。</a:t>
            </a:r>
            <a:endParaRPr lang="zh-CN" sz="105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自定义设计方案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5351</Words>
  <Application>WPS 演示</Application>
  <PresentationFormat>自定义</PresentationFormat>
  <Paragraphs>304</Paragraphs>
  <Slides>26</Slides>
  <Notes>13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26</vt:i4>
      </vt:variant>
    </vt:vector>
  </HeadingPairs>
  <TitlesOfParts>
    <vt:vector size="36" baseType="lpstr">
      <vt:lpstr>Arial</vt:lpstr>
      <vt:lpstr>宋体</vt:lpstr>
      <vt:lpstr>Wingdings</vt:lpstr>
      <vt:lpstr>微软雅黑</vt:lpstr>
      <vt:lpstr>Times New Roman</vt:lpstr>
      <vt:lpstr>Arial Unicode MS</vt:lpstr>
      <vt:lpstr>Calibri</vt:lpstr>
      <vt:lpstr>Times New Roman</vt:lpstr>
      <vt:lpstr>Wingdings</vt:lpstr>
      <vt:lpstr>自定义设计方案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2020-08-14T09:43:00Z</dcterms:created>
  <dcterms:modified xsi:type="dcterms:W3CDTF">2021-02-05T02:03:53Z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2052-11.1.0.10314</vt:lpwstr>
  </property>
</Properties>
</file>