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31"/>
  </p:notesMasterIdLst>
  <p:sldIdLst>
    <p:sldId id="276" r:id="rId4"/>
    <p:sldId id="368" r:id="rId5"/>
    <p:sldId id="369" r:id="rId6"/>
    <p:sldId id="370" r:id="rId7"/>
    <p:sldId id="348" r:id="rId8"/>
    <p:sldId id="349" r:id="rId9"/>
    <p:sldId id="350" r:id="rId10"/>
    <p:sldId id="351" r:id="rId11"/>
    <p:sldId id="352" r:id="rId12"/>
    <p:sldId id="353" r:id="rId13"/>
    <p:sldId id="354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62" r:id="rId22"/>
    <p:sldId id="363" r:id="rId23"/>
    <p:sldId id="364" r:id="rId24"/>
    <p:sldId id="365" r:id="rId25"/>
    <p:sldId id="366" r:id="rId26"/>
    <p:sldId id="372" r:id="rId27"/>
    <p:sldId id="373" r:id="rId28"/>
    <p:sldId id="374" r:id="rId29"/>
    <p:sldId id="367" r:id="rId30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张艳" initials="张" lastIdx="5" clrIdx="0"/>
  <p:cmAuthor id="2" name="xkb1.com" initials="x" lastIdx="4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2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>
        <p:scale>
          <a:sx n="66" d="100"/>
          <a:sy n="66" d="100"/>
        </p:scale>
        <p:origin x="-1098" y="-61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5" Type="http://schemas.openxmlformats.org/officeDocument/2006/relationships/commentAuthors" Target="commentAuthors.xml"/><Relationship Id="rId34" Type="http://schemas.openxmlformats.org/officeDocument/2006/relationships/tableStyles" Target="tableStyles.xml"/><Relationship Id="rId33" Type="http://schemas.openxmlformats.org/officeDocument/2006/relationships/viewProps" Target="viewProps.xml"/><Relationship Id="rId32" Type="http://schemas.openxmlformats.org/officeDocument/2006/relationships/presProps" Target="presProps.xml"/><Relationship Id="rId31" Type="http://schemas.openxmlformats.org/officeDocument/2006/relationships/notesMaster" Target="notesMasters/notesMaster1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p>
            <a:pPr lvl="0" algn="r" eaLnBrk="1" hangingPunct="1"/>
            <a:fld id="{9A0DB2DC-4C9A-4742-B13C-FB6460FD3503}" type="slidenum">
              <a:rPr lang="zh-CN" altLang="en-US" sz="1200" dirty="0">
                <a:latin typeface="Calibri" panose="020F0502020204030204" pitchFamily="34" charset="0"/>
              </a:rPr>
            </a:fld>
            <a:endParaRPr lang="zh-CN" altLang="en-US" sz="1200" dirty="0">
              <a:latin typeface="Calibri" panose="020F050202020403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514350" y="5349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标题 28"/>
          <p:cNvSpPr>
            <a:spLocks noGrp="1"/>
          </p:cNvSpPr>
          <p:nvPr>
            <p:ph type="ctrTitle"/>
          </p:nvPr>
        </p:nvSpPr>
        <p:spPr>
          <a:xfrm>
            <a:off x="381000" y="4853413"/>
            <a:ext cx="8458200" cy="1222375"/>
          </a:xfrm>
        </p:spPr>
        <p:txBody>
          <a:bodyPr anchor="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14" name="日期占位符 15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1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14"/>
          <p:cNvSpPr>
            <a:spLocks noGrp="1"/>
          </p:cNvSpPr>
          <p:nvPr>
            <p:ph type="sldNum" sz="quarter" idx="4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</p:spPr>
        <p:txBody>
          <a:bodyPr vert="horz"/>
          <a:p>
            <a:pPr lvl="0" algn="r" eaLnBrk="1" hangingPunct="1"/>
            <a:fld id="{9A0DB2DC-4C9A-4742-B13C-FB6460FD3503}" type="slidenum">
              <a:rPr lang="en-US" altLang="zh-CN" sz="1200">
                <a:solidFill>
                  <a:srgbClr val="D38E27"/>
                </a:solidFill>
              </a:rPr>
            </a:fld>
            <a:endParaRPr lang="en-US" altLang="zh-CN" sz="1200">
              <a:solidFill>
                <a:srgbClr val="D38E27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2" name="标题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27" name="内容占位符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日期占位符 24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页脚占位符 18"/>
          <p:cNvSpPr>
            <a:spLocks noGrp="1"/>
          </p:cNvSpPr>
          <p:nvPr>
            <p:ph type="ftr" sz="quarter" idx="3"/>
          </p:nvPr>
        </p:nvSpPr>
        <p:spPr>
          <a:xfrm>
            <a:off x="3581400" y="76200"/>
            <a:ext cx="2895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灯片编号占位符 15"/>
          <p:cNvSpPr>
            <a:spLocks noGrp="1"/>
          </p:cNvSpPr>
          <p:nvPr>
            <p:ph type="sldNum" sz="quarter" idx="4"/>
          </p:nvPr>
        </p:nvSpPr>
        <p:spPr>
          <a:xfrm>
            <a:off x="8229600" y="6473825"/>
            <a:ext cx="758825" cy="247650"/>
          </a:xfrm>
          <a:prstGeom prst="rect">
            <a:avLst/>
          </a:prstGeom>
        </p:spPr>
        <p:txBody>
          <a:bodyPr vert="horz"/>
          <a:p>
            <a:pPr lvl="0" algn="r" eaLnBrk="1" hangingPunct="1"/>
            <a:fld id="{9A0DB2DC-4C9A-4742-B13C-FB6460FD3503}" type="slidenum">
              <a:rPr lang="en-US" altLang="zh-CN" sz="1200">
                <a:solidFill>
                  <a:srgbClr val="D38E27"/>
                </a:solidFill>
              </a:rPr>
            </a:fld>
            <a:endParaRPr lang="en-US" altLang="zh-CN" sz="1200">
              <a:solidFill>
                <a:srgbClr val="D38E27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514350" y="3444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文本占位符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8" name="标题 7"/>
          <p:cNvSpPr>
            <a:spLocks noGrp="1"/>
          </p:cNvSpPr>
          <p:nvPr>
            <p:ph type="title"/>
          </p:nvPr>
        </p:nvSpPr>
        <p:spPr>
          <a:xfrm>
            <a:off x="180475" y="2947087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4" name="日期占位符 18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10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15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p>
            <a:pPr lvl="0" algn="r" eaLnBrk="1" hangingPunct="1"/>
            <a:fld id="{9A0DB2DC-4C9A-4742-B13C-FB6460FD3503}" type="slidenum">
              <a:rPr lang="en-US" altLang="zh-CN" sz="1200">
                <a:solidFill>
                  <a:srgbClr val="D38E27"/>
                </a:solidFill>
              </a:rPr>
            </a:fld>
            <a:endParaRPr lang="en-US" altLang="zh-CN" sz="1200">
              <a:solidFill>
                <a:srgbClr val="D38E27"/>
              </a:solidFill>
            </a:endParaRP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直接连接符 12"/>
          <p:cNvSpPr>
            <a:spLocks noChangeShapeType="1"/>
          </p:cNvSpPr>
          <p:nvPr/>
        </p:nvSpPr>
        <p:spPr bwMode="auto">
          <a:xfrm>
            <a:off x="514350" y="60198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标题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281445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25" name="文本占位符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281445" y="1316039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28" name="内容占位符 27"/>
          <p:cNvSpPr>
            <a:spLocks noGrp="1"/>
          </p:cNvSpPr>
          <p:nvPr>
            <p:ph sz="quarter" idx="4"/>
          </p:nvPr>
        </p:nvSpPr>
        <p:spPr>
          <a:xfrm>
            <a:off x="4648730" y="1316039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4" name="日期占位符 9"/>
          <p:cNvSpPr>
            <a:spLocks noGrp="1"/>
          </p:cNvSpPr>
          <p:nvPr>
            <p:ph type="dt" sz="half" idx="1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5"/>
          <p:cNvSpPr>
            <a:spLocks noGrp="1"/>
          </p:cNvSpPr>
          <p:nvPr>
            <p:ph type="ftr" sz="quarter" idx="1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14"/>
          </p:nvPr>
        </p:nvSpPr>
        <p:spPr>
          <a:xfrm>
            <a:off x="8229600" y="6477000"/>
            <a:ext cx="762000" cy="247650"/>
          </a:xfrm>
          <a:prstGeom prst="rect">
            <a:avLst/>
          </a:prstGeom>
        </p:spPr>
        <p:txBody>
          <a:bodyPr vert="horz"/>
          <a:p>
            <a:pPr lvl="0" algn="r" eaLnBrk="1" hangingPunct="1"/>
            <a:fld id="{9A0DB2DC-4C9A-4742-B13C-FB6460FD3503}" type="slidenum">
              <a:rPr lang="en-US" altLang="zh-CN" sz="1200">
                <a:solidFill>
                  <a:srgbClr val="D38E27"/>
                </a:solidFill>
              </a:rPr>
            </a:fld>
            <a:endParaRPr lang="en-US" altLang="zh-CN" sz="1200">
              <a:solidFill>
                <a:srgbClr val="D38E27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514350" y="5849119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标题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26" name="文本占位符 25"/>
          <p:cNvSpPr>
            <a:spLocks noGrp="1"/>
          </p:cNvSpPr>
          <p:nvPr>
            <p:ph type="body" idx="2"/>
          </p:nvPr>
        </p:nvSpPr>
        <p:spPr>
          <a:xfrm>
            <a:off x="457201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14" name="内容占位符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3" name="日期占位符 24"/>
          <p:cNvSpPr>
            <a:spLocks noGrp="1"/>
          </p:cNvSpPr>
          <p:nvPr>
            <p:ph type="dt" sz="half" idx="1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页脚占位符 28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200" b="0" i="0" u="none" strike="noStrike" kern="1200" cap="none" spc="0" normalizeH="0" baseline="0" noProof="0">
              <a:ln>
                <a:noFill/>
              </a:ln>
              <a:solidFill>
                <a:schemeClr val="accent1">
                  <a:shade val="7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灯片编号占位符 6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p>
            <a:pPr lvl="0" algn="r" eaLnBrk="1" hangingPunct="1"/>
            <a:fld id="{9A0DB2DC-4C9A-4742-B13C-FB6460FD3503}" type="slidenum">
              <a:rPr lang="en-US" altLang="zh-CN" sz="1200">
                <a:solidFill>
                  <a:srgbClr val="D38E27"/>
                </a:solidFill>
              </a:rPr>
            </a:fld>
            <a:endParaRPr lang="en-US" altLang="zh-CN" sz="1200">
              <a:solidFill>
                <a:srgbClr val="D38E27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7" Type="http://schemas.openxmlformats.org/officeDocument/2006/relationships/theme" Target="../theme/theme2.xml"/><Relationship Id="rId6" Type="http://schemas.openxmlformats.org/officeDocument/2006/relationships/image" Target="../media/image1.jpeg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41986" name="标题 4198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41987" name="文本占位符 41986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1988" name="日期占位符 4198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1989" name="页脚占位符 4198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eaLnBrk="1" hangingPunct="1"/>
            <a:endParaRPr lang="zh-CN" altLang="en-US" dirty="0">
              <a:latin typeface="Arial" panose="020B0604020202020204" pitchFamily="34" charset="0"/>
            </a:endParaRPr>
          </a:p>
        </p:txBody>
      </p:sp>
      <p:sp>
        <p:nvSpPr>
          <p:cNvPr id="41990" name="灯片编号占位符 4198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eaLnBrk="1" hangingPunct="1"/>
            <a:fld id="{9A0DB2DC-4C9A-4742-B13C-FB6460FD3503}" type="slidenum">
              <a:rPr lang="zh-CN" altLang="en-US" dirty="0">
                <a:latin typeface="Arial" panose="020B0604020202020204" pitchFamily="34" charset="0"/>
              </a:rPr>
            </a:fld>
            <a:endParaRPr lang="zh-CN" alt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0" fontAlgn="base" latinLnBrk="0" hangingPunct="0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6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514350" y="10509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514350" y="105798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514350" y="5349904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62" name="文本占位符 7"/>
          <p:cNvSpPr>
            <a:spLocks noGrp="1"/>
          </p:cNvSpPr>
          <p:nvPr>
            <p:ph type="body" idx="1"/>
          </p:nvPr>
        </p:nvSpPr>
        <p:spPr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en-US" altLang="zh-CN" dirty="0"/>
          </a:p>
        </p:txBody>
      </p:sp>
      <p:sp>
        <p:nvSpPr>
          <p:cNvPr id="10" name="标题占位符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anose="020B0603020102020204" pitchFamily="34" charset="0"/>
          <a:ea typeface="隶书" panose="02010509060101010101" pitchFamily="49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18" charset="2"/>
        <a:buChar char=""/>
        <a:defRPr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Text Box 4"/>
          <p:cNvSpPr txBox="1"/>
          <p:nvPr/>
        </p:nvSpPr>
        <p:spPr>
          <a:xfrm>
            <a:off x="53975" y="448628"/>
            <a:ext cx="9036050" cy="64516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3600" dirty="0">
                <a:solidFill>
                  <a:srgbClr val="070707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人教版八年级物理上第五章  透镜及其应用</a:t>
            </a:r>
            <a:endParaRPr lang="zh-CN" altLang="en-US" sz="3600" dirty="0">
              <a:solidFill>
                <a:srgbClr val="070707"/>
              </a:solidFill>
              <a:latin typeface="隶书" panose="02010509060101010101" pitchFamily="49" charset="-122"/>
              <a:ea typeface="隶书" panose="02010509060101010101" pitchFamily="49" charset="-122"/>
            </a:endParaRPr>
          </a:p>
        </p:txBody>
      </p:sp>
      <p:sp>
        <p:nvSpPr>
          <p:cNvPr id="5121" name="Rectangle 5"/>
          <p:cNvSpPr/>
          <p:nvPr/>
        </p:nvSpPr>
        <p:spPr>
          <a:xfrm>
            <a:off x="1744663" y="3021965"/>
            <a:ext cx="6081712" cy="814388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第</a:t>
            </a:r>
            <a:r>
              <a:rPr lang="en-US" altLang="zh-CN" sz="4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5</a:t>
            </a:r>
            <a:r>
              <a:rPr lang="zh-CN" altLang="en-US" sz="4000" b="1" dirty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节  显微镜和望远镜</a:t>
            </a:r>
            <a:endParaRPr lang="zh-CN" altLang="en-US" sz="4000" b="1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2" name="Text Box 2"/>
          <p:cNvSpPr txBox="1"/>
          <p:nvPr/>
        </p:nvSpPr>
        <p:spPr>
          <a:xfrm>
            <a:off x="1260475" y="1412875"/>
            <a:ext cx="3457575" cy="701675"/>
          </a:xfrm>
          <a:prstGeom prst="rect">
            <a:avLst/>
          </a:prstGeom>
          <a:solidFill>
            <a:srgbClr val="66FF33"/>
          </a:solidFill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solidFill>
                  <a:schemeClr val="accent1"/>
                </a:solidFill>
                <a:latin typeface="宋体" panose="02010600030101010101" pitchFamily="2" charset="-122"/>
              </a:rPr>
              <a:t>光学显微镜的原理：</a:t>
            </a:r>
            <a:r>
              <a:rPr lang="zh-CN" altLang="en-US" sz="4000" b="1" dirty="0">
                <a:solidFill>
                  <a:schemeClr val="tx2"/>
                </a:solidFill>
                <a:latin typeface="宋体" panose="02010600030101010101" pitchFamily="2" charset="-122"/>
              </a:rPr>
              <a:t> </a:t>
            </a:r>
            <a:endParaRPr lang="zh-CN" altLang="en-US" sz="4000" b="1" dirty="0">
              <a:solidFill>
                <a:schemeClr val="tx2"/>
              </a:solidFill>
              <a:latin typeface="宋体" panose="02010600030101010101" pitchFamily="2" charset="-122"/>
            </a:endParaRPr>
          </a:p>
        </p:txBody>
      </p:sp>
      <p:sp>
        <p:nvSpPr>
          <p:cNvPr id="10243" name="Text Box 3"/>
          <p:cNvSpPr txBox="1"/>
          <p:nvPr/>
        </p:nvSpPr>
        <p:spPr>
          <a:xfrm>
            <a:off x="0" y="2133600"/>
            <a:ext cx="6084888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Arial" panose="020B0604020202020204" pitchFamily="34" charset="0"/>
              </a:rPr>
              <a:t>（</a:t>
            </a:r>
            <a:r>
              <a:rPr lang="en-US" altLang="zh-CN" sz="2800">
                <a:latin typeface="Arial" panose="020B0604020202020204" pitchFamily="34" charset="0"/>
              </a:rPr>
              <a:t>1</a:t>
            </a:r>
            <a:r>
              <a:rPr lang="zh-CN" altLang="en-US" sz="2800" dirty="0">
                <a:latin typeface="Arial" panose="020B0604020202020204" pitchFamily="34" charset="0"/>
              </a:rPr>
              <a:t>）物镜：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相当于投影仪的镜头，</a:t>
            </a:r>
            <a:endParaRPr lang="zh-CN" altLang="en-US"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0244" name="Text Box 4"/>
          <p:cNvSpPr txBox="1"/>
          <p:nvPr/>
        </p:nvSpPr>
        <p:spPr>
          <a:xfrm>
            <a:off x="2124075" y="2636838"/>
            <a:ext cx="33115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成倒立放大的实像。</a:t>
            </a:r>
            <a:endParaRPr lang="zh-CN" altLang="en-US"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0245" name="Text Box 5"/>
          <p:cNvSpPr txBox="1"/>
          <p:nvPr/>
        </p:nvSpPr>
        <p:spPr>
          <a:xfrm>
            <a:off x="0" y="3500438"/>
            <a:ext cx="6300788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Arial" panose="020B0604020202020204" pitchFamily="34" charset="0"/>
              </a:rPr>
              <a:t>（</a:t>
            </a:r>
            <a:r>
              <a:rPr lang="en-US" altLang="zh-CN" sz="2800">
                <a:latin typeface="Arial" panose="020B0604020202020204" pitchFamily="34" charset="0"/>
              </a:rPr>
              <a:t>2</a:t>
            </a:r>
            <a:r>
              <a:rPr lang="zh-CN" altLang="en-US" sz="2800" dirty="0">
                <a:latin typeface="Arial" panose="020B0604020202020204" pitchFamily="34" charset="0"/>
              </a:rPr>
              <a:t>）目镜：</a:t>
            </a: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相当于放大镜，</a:t>
            </a:r>
            <a:endParaRPr lang="zh-CN" altLang="en-US" sz="280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just"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Arial" panose="020B0604020202020204" pitchFamily="34" charset="0"/>
              </a:rPr>
              <a:t>                  把物镜所成的像再放大一次。</a:t>
            </a:r>
            <a:endParaRPr lang="zh-CN" altLang="en-US" sz="2800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12294" name="Text Box 6"/>
          <p:cNvSpPr txBox="1"/>
          <p:nvPr/>
        </p:nvSpPr>
        <p:spPr>
          <a:xfrm>
            <a:off x="684213" y="4508500"/>
            <a:ext cx="57150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grpSp>
        <p:nvGrpSpPr>
          <p:cNvPr id="2" name="Group 8"/>
          <p:cNvGrpSpPr/>
          <p:nvPr/>
        </p:nvGrpSpPr>
        <p:grpSpPr>
          <a:xfrm>
            <a:off x="6516688" y="1385888"/>
            <a:ext cx="2232025" cy="4995862"/>
            <a:chOff x="0" y="0"/>
            <a:chExt cx="1406" cy="3447"/>
          </a:xfrm>
        </p:grpSpPr>
        <p:pic>
          <p:nvPicPr>
            <p:cNvPr id="12297" name="Picture 9" descr="显微镜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0" y="0"/>
              <a:ext cx="1406" cy="3447"/>
            </a:xfrm>
            <a:prstGeom prst="rect">
              <a:avLst/>
            </a:prstGeom>
            <a:noFill/>
            <a:ln w="9525">
              <a:noFill/>
            </a:ln>
          </p:spPr>
        </p:pic>
        <p:grpSp>
          <p:nvGrpSpPr>
            <p:cNvPr id="12298" name="Group 10"/>
            <p:cNvGrpSpPr/>
            <p:nvPr/>
          </p:nvGrpSpPr>
          <p:grpSpPr>
            <a:xfrm>
              <a:off x="153" y="3169"/>
              <a:ext cx="1021" cy="170"/>
              <a:chOff x="0" y="0"/>
              <a:chExt cx="1021" cy="170"/>
            </a:xfrm>
          </p:grpSpPr>
          <p:sp>
            <p:nvSpPr>
              <p:cNvPr id="12299" name="Line 11"/>
              <p:cNvSpPr/>
              <p:nvPr/>
            </p:nvSpPr>
            <p:spPr>
              <a:xfrm>
                <a:off x="0" y="57"/>
                <a:ext cx="726" cy="0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300" name="Line 12"/>
              <p:cNvSpPr/>
              <p:nvPr/>
            </p:nvSpPr>
            <p:spPr>
              <a:xfrm>
                <a:off x="0" y="113"/>
                <a:ext cx="726" cy="0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301" name="Line 13"/>
              <p:cNvSpPr/>
              <p:nvPr/>
            </p:nvSpPr>
            <p:spPr>
              <a:xfrm>
                <a:off x="0" y="57"/>
                <a:ext cx="0" cy="56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302" name="Line 14"/>
              <p:cNvSpPr/>
              <p:nvPr/>
            </p:nvSpPr>
            <p:spPr>
              <a:xfrm>
                <a:off x="709" y="0"/>
                <a:ext cx="284" cy="85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303" name="Line 15"/>
              <p:cNvSpPr/>
              <p:nvPr/>
            </p:nvSpPr>
            <p:spPr>
              <a:xfrm flipV="1">
                <a:off x="709" y="85"/>
                <a:ext cx="312" cy="85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304" name="Line 16"/>
              <p:cNvSpPr/>
              <p:nvPr/>
            </p:nvSpPr>
            <p:spPr>
              <a:xfrm>
                <a:off x="709" y="0"/>
                <a:ext cx="0" cy="57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  <p:sp>
            <p:nvSpPr>
              <p:cNvPr id="12305" name="Line 17"/>
              <p:cNvSpPr/>
              <p:nvPr/>
            </p:nvSpPr>
            <p:spPr>
              <a:xfrm>
                <a:off x="709" y="113"/>
                <a:ext cx="0" cy="57"/>
              </a:xfrm>
              <a:prstGeom prst="line">
                <a:avLst/>
              </a:prstGeom>
              <a:ln w="19050" cap="flat" cmpd="sng">
                <a:solidFill>
                  <a:srgbClr val="FF9933"/>
                </a:solidFill>
                <a:prstDash val="dash"/>
                <a:headEnd type="none" w="med" len="med"/>
                <a:tailEnd type="none" w="med" len="med"/>
              </a:ln>
            </p:spPr>
          </p:sp>
        </p:grpSp>
      </p:grpSp>
      <p:sp>
        <p:nvSpPr>
          <p:cNvPr id="10257" name="Rectangle 19"/>
          <p:cNvSpPr/>
          <p:nvPr/>
        </p:nvSpPr>
        <p:spPr>
          <a:xfrm>
            <a:off x="107950" y="4797425"/>
            <a:ext cx="6329363" cy="639763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400" dirty="0">
                <a:latin typeface="Arial" panose="020B0604020202020204" pitchFamily="34" charset="0"/>
                <a:ea typeface="黑体" panose="02010609060101010101" pitchFamily="2" charset="-122"/>
              </a:rPr>
              <a:t>显微镜放大倍数</a:t>
            </a:r>
            <a:r>
              <a:rPr lang="en-US" altLang="zh-CN" sz="2400">
                <a:latin typeface="Arial" panose="020B0604020202020204" pitchFamily="34" charset="0"/>
                <a:ea typeface="黑体" panose="02010609060101010101" pitchFamily="2" charset="-122"/>
              </a:rPr>
              <a:t>=</a:t>
            </a:r>
            <a:r>
              <a:rPr lang="zh-CN" altLang="en-US" sz="2400" dirty="0">
                <a:latin typeface="Arial" panose="020B0604020202020204" pitchFamily="34" charset="0"/>
                <a:ea typeface="黑体" panose="02010609060101010101" pitchFamily="2" charset="-122"/>
              </a:rPr>
              <a:t>物镜放大倍数</a:t>
            </a:r>
            <a:r>
              <a:rPr lang="zh-CN" altLang="en-US" sz="2400" dirty="0">
                <a:latin typeface="Arial" panose="020B0604020202020204" pitchFamily="34" charset="0"/>
                <a:ea typeface="黑体" panose="02010609060101010101" pitchFamily="2" charset="-122"/>
                <a:sym typeface="Arial" panose="020B0604020202020204" pitchFamily="34" charset="0"/>
              </a:rPr>
              <a:t>×</a:t>
            </a:r>
            <a:r>
              <a:rPr lang="zh-CN" altLang="en-US" sz="2400" dirty="0">
                <a:latin typeface="Arial" panose="020B0604020202020204" pitchFamily="34" charset="0"/>
                <a:ea typeface="黑体" panose="02010609060101010101" pitchFamily="2" charset="-122"/>
                <a:sym typeface="Wingdings 2" panose="05020102010507070707" pitchFamily="18" charset="2"/>
              </a:rPr>
              <a:t>目镜</a:t>
            </a:r>
            <a:r>
              <a:rPr lang="zh-CN" altLang="en-US" sz="2400" dirty="0">
                <a:latin typeface="Arial" panose="020B0604020202020204" pitchFamily="34" charset="0"/>
                <a:ea typeface="黑体" panose="02010609060101010101" pitchFamily="2" charset="-122"/>
              </a:rPr>
              <a:t>放大倍数</a:t>
            </a:r>
            <a:endParaRPr lang="zh-CN" altLang="en-US" sz="24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bldLvl="0" animBg="1"/>
      <p:bldP spid="10243" grpId="0" bldLvl="0"/>
      <p:bldP spid="10244" grpId="0" bldLvl="0"/>
      <p:bldP spid="10245" grpId="0" bldLvl="0"/>
      <p:bldP spid="10257" grpId="0" bldLvl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3336" name="表格 13335"/>
          <p:cNvGraphicFramePr/>
          <p:nvPr/>
        </p:nvGraphicFramePr>
        <p:xfrm>
          <a:off x="1189038" y="1558925"/>
          <a:ext cx="7758113" cy="4500563"/>
        </p:xfrm>
        <a:graphic>
          <a:graphicData uri="http://schemas.openxmlformats.org/drawingml/2006/table">
            <a:tbl>
              <a:tblPr/>
              <a:tblGrid>
                <a:gridCol w="1317625"/>
                <a:gridCol w="1901825"/>
                <a:gridCol w="1908175"/>
                <a:gridCol w="2630488"/>
              </a:tblGrid>
              <a:tr h="1373188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endParaRPr lang="zh-CN" altLang="zh-CN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黑体" panose="02010609060101010101" pitchFamily="2" charset="-122"/>
                        </a:rPr>
                        <a:t>物镜的</a:t>
                      </a:r>
                      <a:endParaRPr lang="zh-CN" altLang="en-US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黑体" panose="02010609060101010101" pitchFamily="2" charset="-122"/>
                        </a:rPr>
                        <a:t>作用</a:t>
                      </a:r>
                      <a:endParaRPr lang="zh-CN" altLang="en-US" dirty="0">
                        <a:solidFill>
                          <a:srgbClr val="0000FF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黑体" panose="02010609060101010101" pitchFamily="2" charset="-122"/>
                        </a:rPr>
                        <a:t>目镜的</a:t>
                      </a:r>
                      <a:endParaRPr lang="zh-CN" altLang="en-US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黑体" panose="02010609060101010101" pitchFamily="2" charset="-122"/>
                        </a:rPr>
                        <a:t>作用</a:t>
                      </a:r>
                      <a:endParaRPr lang="zh-CN" altLang="en-US" dirty="0">
                        <a:solidFill>
                          <a:srgbClr val="0000FF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黑体" panose="02010609060101010101" pitchFamily="2" charset="-122"/>
                        </a:rPr>
                        <a:t>增大视角</a:t>
                      </a:r>
                      <a:endParaRPr lang="zh-CN" altLang="en-US" dirty="0">
                        <a:solidFill>
                          <a:srgbClr val="0000FF"/>
                        </a:solidFill>
                        <a:latin typeface="Arial" panose="020B0604020202020204" pitchFamily="34" charset="0"/>
                        <a:ea typeface="黑体" panose="02010609060101010101" pitchFamily="2" charset="-122"/>
                      </a:endParaRPr>
                    </a:p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rgbClr val="0000FF"/>
                          </a:solidFill>
                          <a:latin typeface="Arial" panose="020B0604020202020204" pitchFamily="34" charset="0"/>
                          <a:ea typeface="黑体" panose="02010609060101010101" pitchFamily="2" charset="-122"/>
                        </a:rPr>
                        <a:t>的方法</a:t>
                      </a:r>
                      <a:endParaRPr lang="zh-CN" altLang="en-US" dirty="0">
                        <a:solidFill>
                          <a:srgbClr val="0000FF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27375"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eaLnBrk="1" hangingPunct="1"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r>
                        <a:rPr lang="zh-CN" altLang="en-US" dirty="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显微镜</a:t>
                      </a:r>
                      <a:endParaRPr lang="zh-CN" altLang="en-US" dirty="0">
                        <a:solidFill>
                          <a:schemeClr val="tx1"/>
                        </a:solidFill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endParaRPr lang="zh-CN" altLang="zh-CN" dirty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endParaRPr lang="zh-CN" altLang="zh-CN" b="1" dirty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34290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80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1pPr>
                      <a:lvl2pPr marL="742950" lvl="1" indent="-2857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24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2pPr>
                      <a:lvl3pPr marL="1143000" lvl="2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•"/>
                        <a:defRPr sz="20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3pPr>
                      <a:lvl4pPr marL="1600200" lvl="3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–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4pPr>
                      <a:lvl5pPr marL="2057400" lvl="4" indent="-2286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1800" b="0" i="0" u="none" kern="120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宋体" panose="02010600030101010101" pitchFamily="2" charset="-122"/>
                        </a:defRPr>
                      </a:lvl5pPr>
                    </a:lstStyle>
                    <a:p>
                      <a:pPr marL="0" lvl="0" indent="0" algn="ctr" eaLnBrk="1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buClrTx/>
                        <a:buSzPct val="100000"/>
                        <a:buFont typeface="Arial" panose="020B0604020202020204" pitchFamily="34" charset="0"/>
                        <a:buNone/>
                      </a:pPr>
                      <a:endParaRPr lang="zh-CN" altLang="zh-CN" b="1" dirty="0">
                        <a:solidFill>
                          <a:schemeClr val="tx1"/>
                        </a:solidFill>
                        <a:latin typeface="黑体" panose="02010609060101010101" pitchFamily="2" charset="-122"/>
                        <a:ea typeface="黑体" panose="02010609060101010101" pitchFamily="2" charset="-122"/>
                      </a:endParaRPr>
                    </a:p>
                  </a:txBody>
                  <a:tcPr anchor="ctr"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331" name="Rectangle 19"/>
          <p:cNvSpPr>
            <a:spLocks noGrp="1"/>
          </p:cNvSpPr>
          <p:nvPr/>
        </p:nvSpPr>
        <p:spPr>
          <a:xfrm>
            <a:off x="3979863" y="695325"/>
            <a:ext cx="2319337" cy="6604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>
              <a:lnSpc>
                <a:spcPct val="150000"/>
              </a:lnSpc>
            </a:pPr>
            <a:r>
              <a:rPr lang="zh-CN" altLang="en-US" sz="2800" b="1" dirty="0">
                <a:latin typeface="Arial" panose="020B0604020202020204" pitchFamily="34" charset="0"/>
                <a:ea typeface="黑体" panose="02010609060101010101" pitchFamily="2" charset="-122"/>
              </a:rPr>
              <a:t>显微镜的原理</a:t>
            </a:r>
            <a:endParaRPr lang="zh-CN" altLang="en-US" sz="2800" b="1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3332" name="Text Box 20"/>
          <p:cNvSpPr txBox="1"/>
          <p:nvPr/>
        </p:nvSpPr>
        <p:spPr>
          <a:xfrm>
            <a:off x="2506663" y="3211513"/>
            <a:ext cx="2065337" cy="27368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使被观察的物体成一个倒立的放大的实像。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相当于投影仪的镜头。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13333" name="Text Box 21"/>
          <p:cNvSpPr txBox="1"/>
          <p:nvPr/>
        </p:nvSpPr>
        <p:spPr>
          <a:xfrm>
            <a:off x="4486275" y="3271838"/>
            <a:ext cx="1731963" cy="24384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把物镜成的实像再一次放大。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相当于放大镜。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  <p:sp>
        <p:nvSpPr>
          <p:cNvPr id="13334" name="Text Box 22"/>
          <p:cNvSpPr txBox="1"/>
          <p:nvPr/>
        </p:nvSpPr>
        <p:spPr>
          <a:xfrm>
            <a:off x="6502400" y="3805238"/>
            <a:ext cx="2238375" cy="103028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把物体的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像放大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Rectangle 5"/>
          <p:cNvSpPr/>
          <p:nvPr/>
        </p:nvSpPr>
        <p:spPr>
          <a:xfrm>
            <a:off x="322263" y="2062163"/>
            <a:ext cx="8713787" cy="1800225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pPr indent="266700" eaLnBrk="0" hangingPunct="0">
              <a:buFont typeface="Wingdings" panose="05000000000000000000" pitchFamily="2" charset="2"/>
              <a:buNone/>
            </a:pPr>
            <a:r>
              <a:rPr lang="zh-CN" altLang="en-US" sz="2800" dirty="0">
                <a:latin typeface="Times New Roman" panose="02020603050405020304" pitchFamily="18" charset="0"/>
                <a:ea typeface="黑体" panose="02010609060101010101" pitchFamily="2" charset="-122"/>
              </a:rPr>
              <a:t>自制简易望远镜，并使用它观察远处的物体。</a:t>
            </a:r>
            <a:endParaRPr lang="zh-CN" altLang="en-US" sz="2800" dirty="0">
              <a:latin typeface="Times New Roman" panose="02020603050405020304" pitchFamily="18" charset="0"/>
              <a:ea typeface="黑体" panose="02010609060101010101" pitchFamily="2" charset="-122"/>
            </a:endParaRPr>
          </a:p>
          <a:p>
            <a:pPr indent="266700" eaLnBrk="0" hangingPunct="0">
              <a:buFont typeface="Wingdings" panose="05000000000000000000" pitchFamily="2" charset="2"/>
              <a:buNone/>
            </a:pPr>
            <a:endParaRPr lang="zh-CN" altLang="zh-CN" sz="2800" dirty="0">
              <a:latin typeface="Arial" panose="020B0604020202020204" pitchFamily="34" charset="0"/>
              <a:ea typeface="黑体" panose="02010609060101010101" pitchFamily="2" charset="-122"/>
            </a:endParaRPr>
          </a:p>
          <a:p>
            <a:pPr indent="266700" eaLnBrk="0" hangingPunct="0">
              <a:buFont typeface="Wingdings" panose="05000000000000000000" pitchFamily="2" charset="2"/>
              <a:buNone/>
            </a:pPr>
            <a:r>
              <a:rPr lang="zh-CN" altLang="en-US" sz="2800" b="1" dirty="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实验器材：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大凸透镜、小凸透镜、直尺、橡皮泥</a:t>
            </a:r>
            <a:r>
              <a:rPr lang="zh-CN" altLang="en-US" sz="2800" dirty="0">
                <a:solidFill>
                  <a:srgbClr val="000000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等。</a:t>
            </a:r>
            <a:endParaRPr lang="zh-CN" altLang="en-US" sz="2800" dirty="0">
              <a:latin typeface="Arial" panose="020B0604020202020204" pitchFamily="34" charset="0"/>
              <a:ea typeface="黑体" panose="02010609060101010101" pitchFamily="2" charset="-122"/>
            </a:endParaRPr>
          </a:p>
          <a:p>
            <a:pPr indent="266700" eaLnBrk="0" hangingPunct="0">
              <a:buFont typeface="Wingdings" panose="05000000000000000000" pitchFamily="2" charset="2"/>
              <a:buNone/>
            </a:pPr>
            <a:endParaRPr lang="zh-CN" altLang="zh-CN" sz="28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pic>
        <p:nvPicPr>
          <p:cNvPr id="14339" name="Picture 4" descr="制作望远镜 高清_20141123133914"/>
          <p:cNvPicPr>
            <a:picLocks noChangeAspect="1"/>
          </p:cNvPicPr>
          <p:nvPr/>
        </p:nvPicPr>
        <p:blipFill>
          <a:blip r:embed="rId1"/>
          <a:srcRect t="11066"/>
          <a:stretch>
            <a:fillRect/>
          </a:stretch>
        </p:blipFill>
        <p:spPr>
          <a:xfrm>
            <a:off x="2411413" y="3717925"/>
            <a:ext cx="4248150" cy="2844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标题 1"/>
          <p:cNvSpPr/>
          <p:nvPr/>
        </p:nvSpPr>
        <p:spPr>
          <a:xfrm>
            <a:off x="1979613" y="909638"/>
            <a:ext cx="2954337" cy="8651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4000" b="1" dirty="0">
                <a:latin typeface="黑体" panose="02010609060101010101" pitchFamily="2" charset="-122"/>
                <a:ea typeface="黑体" panose="02010609060101010101" pitchFamily="2" charset="-122"/>
              </a:rPr>
              <a:t>二、望远镜</a:t>
            </a:r>
            <a:endParaRPr lang="zh-CN" altLang="en-US" sz="40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3314" name="Picture 2" descr="未命名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41650" y="2330450"/>
            <a:ext cx="4787900" cy="36449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3315" name="Rectangle 4"/>
          <p:cNvSpPr/>
          <p:nvPr/>
        </p:nvSpPr>
        <p:spPr>
          <a:xfrm>
            <a:off x="1692275" y="1270000"/>
            <a:ext cx="2447925" cy="809625"/>
          </a:xfrm>
          <a:prstGeom prst="rect">
            <a:avLst/>
          </a:prstGeom>
          <a:solidFill>
            <a:srgbClr val="66FF33"/>
          </a:solidFill>
          <a:ln w="9525">
            <a:noFill/>
          </a:ln>
        </p:spPr>
        <p:txBody>
          <a:bodyPr/>
          <a:p>
            <a:pPr algn="just" eaLnBrk="0" hangingPunct="0">
              <a:lnSpc>
                <a:spcPct val="125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开普勒望远镜</a:t>
            </a:r>
            <a:endParaRPr lang="en-US" altLang="zh-CN" sz="280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3316" name="Rectangle 5"/>
          <p:cNvSpPr/>
          <p:nvPr/>
        </p:nvSpPr>
        <p:spPr>
          <a:xfrm>
            <a:off x="900113" y="2171700"/>
            <a:ext cx="6210300" cy="1935163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en-US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1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．基本构成：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     目镜和物镜都是凸透镜  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 marL="342900" indent="-342900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       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ldLvl="0" animBg="1"/>
      <p:bldP spid="13316" grpId="0" bldLvl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4338" name="Text Box 3"/>
          <p:cNvSpPr txBox="1"/>
          <p:nvPr/>
        </p:nvSpPr>
        <p:spPr>
          <a:xfrm>
            <a:off x="171450" y="1487488"/>
            <a:ext cx="6615113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（</a:t>
            </a:r>
            <a:r>
              <a:rPr lang="en-US" altLang="zh-CN" sz="2800">
                <a:latin typeface="Calibri" panose="020F0502020204030204" pitchFamily="34" charset="0"/>
              </a:rPr>
              <a:t>1</a:t>
            </a:r>
            <a:r>
              <a:rPr lang="zh-CN" altLang="en-US" sz="2800" dirty="0">
                <a:latin typeface="Calibri" panose="020F0502020204030204" pitchFamily="34" charset="0"/>
              </a:rPr>
              <a:t>）物镜：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相当于照相机的镜头，</a:t>
            </a:r>
            <a:endParaRPr lang="zh-CN" altLang="en-US" sz="2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14339" name="Text Box 4"/>
          <p:cNvSpPr txBox="1"/>
          <p:nvPr/>
        </p:nvSpPr>
        <p:spPr>
          <a:xfrm>
            <a:off x="611188" y="2000250"/>
            <a:ext cx="43910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成倒立缩小的实像。</a:t>
            </a:r>
            <a:endParaRPr lang="zh-CN" altLang="en-US" sz="2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14340" name="Text Box 5"/>
          <p:cNvSpPr txBox="1"/>
          <p:nvPr/>
        </p:nvSpPr>
        <p:spPr>
          <a:xfrm>
            <a:off x="-19050" y="2498725"/>
            <a:ext cx="9072563" cy="6254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lnSpc>
                <a:spcPct val="125000"/>
              </a:lnSpc>
            </a:pPr>
            <a:r>
              <a:rPr lang="zh-CN" altLang="en-US" sz="2800" b="1" dirty="0">
                <a:latin typeface="宋体" panose="02010600030101010101" pitchFamily="2" charset="-122"/>
              </a:rPr>
              <a:t> </a:t>
            </a:r>
            <a:r>
              <a:rPr lang="zh-CN" altLang="en-US" sz="2800" dirty="0">
                <a:latin typeface="Calibri" panose="020F0502020204030204" pitchFamily="34" charset="0"/>
              </a:rPr>
              <a:t>（</a:t>
            </a:r>
            <a:r>
              <a:rPr lang="en-US" altLang="zh-CN" sz="2800">
                <a:latin typeface="Calibri" panose="020F0502020204030204" pitchFamily="34" charset="0"/>
              </a:rPr>
              <a:t>2</a:t>
            </a:r>
            <a:r>
              <a:rPr lang="zh-CN" altLang="en-US" sz="2800" dirty="0">
                <a:latin typeface="Calibri" panose="020F0502020204030204" pitchFamily="34" charset="0"/>
              </a:rPr>
              <a:t>）目镜：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相当于放大镜（成正立放大的虚像），</a:t>
            </a:r>
            <a:endParaRPr lang="zh-CN" altLang="en-US" sz="2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sp>
        <p:nvSpPr>
          <p:cNvPr id="14341" name="Text Box 6"/>
          <p:cNvSpPr txBox="1"/>
          <p:nvPr/>
        </p:nvSpPr>
        <p:spPr>
          <a:xfrm>
            <a:off x="655638" y="3095625"/>
            <a:ext cx="5851525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dirty="0">
                <a:solidFill>
                  <a:srgbClr val="000099"/>
                </a:solidFill>
                <a:latin typeface="Calibri" panose="020F0502020204030204" pitchFamily="34" charset="0"/>
              </a:rPr>
              <a:t>把物镜所成的像再放大一次。</a:t>
            </a:r>
            <a:endParaRPr lang="zh-CN" altLang="en-US" sz="2800" dirty="0">
              <a:solidFill>
                <a:srgbClr val="000099"/>
              </a:solidFill>
              <a:latin typeface="Calibri" panose="020F0502020204030204" pitchFamily="34" charset="0"/>
            </a:endParaRPr>
          </a:p>
        </p:txBody>
      </p:sp>
      <p:pic>
        <p:nvPicPr>
          <p:cNvPr id="14342" name="Picture 7" descr="望远镜光路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0475" y="3717925"/>
            <a:ext cx="7292975" cy="2470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bldLvl="0"/>
      <p:bldP spid="14339" grpId="0" bldLvl="0"/>
      <p:bldP spid="14340" grpId="0" bldLvl="0"/>
      <p:bldP spid="14341" grpId="0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15362" name="Group 2"/>
          <p:cNvGraphicFramePr>
            <a:graphicFrameLocks noGrp="1"/>
          </p:cNvGraphicFramePr>
          <p:nvPr/>
        </p:nvGraphicFramePr>
        <p:xfrm>
          <a:off x="1116013" y="1679575"/>
          <a:ext cx="7793038" cy="4341813"/>
        </p:xfrm>
        <a:graphic>
          <a:graphicData uri="http://schemas.openxmlformats.org/drawingml/2006/table">
            <a:tbl>
              <a:tblPr/>
              <a:tblGrid>
                <a:gridCol w="1398587"/>
                <a:gridCol w="1957388"/>
                <a:gridCol w="1816100"/>
                <a:gridCol w="2620962"/>
              </a:tblGrid>
              <a:tr h="10302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物镜的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作用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目镜的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作用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增大视角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的方法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3115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望远镜</a:t>
                      </a:r>
                      <a:endParaRPr kumimoji="0" 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8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7427" name="Rectangle 19"/>
          <p:cNvSpPr>
            <a:spLocks noGrp="1"/>
          </p:cNvSpPr>
          <p:nvPr/>
        </p:nvSpPr>
        <p:spPr>
          <a:xfrm>
            <a:off x="3563938" y="1052513"/>
            <a:ext cx="2519362" cy="430212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r>
              <a:rPr lang="zh-CN" altLang="en-US" sz="2800" b="1" dirty="0">
                <a:solidFill>
                  <a:srgbClr val="000099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望远镜的原理</a:t>
            </a:r>
            <a:endParaRPr lang="zh-CN" altLang="en-US" sz="2800" b="1" dirty="0">
              <a:solidFill>
                <a:srgbClr val="000099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28" name="Text Box 20"/>
          <p:cNvSpPr txBox="1"/>
          <p:nvPr/>
        </p:nvSpPr>
        <p:spPr>
          <a:xfrm>
            <a:off x="2476500" y="2746375"/>
            <a:ext cx="2057400" cy="2654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使远处的物体在焦点附近成倒立的缩小的实像</a:t>
            </a:r>
            <a:r>
              <a:rPr lang="en-US" altLang="zh-CN" sz="2800">
                <a:latin typeface="黑体" panose="02010609060101010101" pitchFamily="2" charset="-122"/>
                <a:ea typeface="黑体" panose="02010609060101010101" pitchFamily="2" charset="-122"/>
              </a:rPr>
              <a:t>,</a:t>
            </a: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像照相机的镜头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29" name="Text Box 21"/>
          <p:cNvSpPr txBox="1"/>
          <p:nvPr/>
        </p:nvSpPr>
        <p:spPr>
          <a:xfrm>
            <a:off x="4395788" y="3371850"/>
            <a:ext cx="2057400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把物镜成的实像，放大成虚像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17430" name="Text Box 22"/>
          <p:cNvSpPr txBox="1"/>
          <p:nvPr/>
        </p:nvSpPr>
        <p:spPr>
          <a:xfrm>
            <a:off x="6227763" y="3644900"/>
            <a:ext cx="2895600" cy="1031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把物体的像移近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800" dirty="0">
                <a:latin typeface="黑体" panose="02010609060101010101" pitchFamily="2" charset="-122"/>
                <a:ea typeface="黑体" panose="02010609060101010101" pitchFamily="2" charset="-122"/>
              </a:rPr>
              <a:t>把物体的像放大</a:t>
            </a:r>
            <a:endParaRPr lang="zh-CN" altLang="en-US" sz="28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6386" name="Picture 2" descr="眼球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2549525"/>
            <a:ext cx="2654300" cy="21844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7" name="Text Box 4"/>
          <p:cNvSpPr txBox="1"/>
          <p:nvPr/>
        </p:nvSpPr>
        <p:spPr>
          <a:xfrm>
            <a:off x="603250" y="1409700"/>
            <a:ext cx="7829550" cy="1158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宋体" panose="02010600030101010101" pitchFamily="2" charset="-122"/>
              </a:rPr>
              <a:t>视角</a:t>
            </a:r>
            <a:r>
              <a:rPr lang="zh-CN" altLang="en-US" sz="2800" dirty="0">
                <a:latin typeface="宋体" panose="02010600030101010101" pitchFamily="2" charset="-122"/>
              </a:rPr>
              <a:t>──</a:t>
            </a:r>
            <a:r>
              <a:rPr lang="zh-CN" altLang="en-US" sz="2800" dirty="0">
                <a:latin typeface="Calibri" panose="020F0502020204030204" pitchFamily="34" charset="0"/>
              </a:rPr>
              <a:t>从眼睛的中心向物体两端所引的两条直线的夹角。</a:t>
            </a:r>
            <a:endParaRPr lang="en-US" altLang="zh-CN" sz="2800">
              <a:latin typeface="Calibri" panose="020F0502020204030204" pitchFamily="34" charset="0"/>
            </a:endParaRPr>
          </a:p>
        </p:txBody>
      </p:sp>
      <p:sp>
        <p:nvSpPr>
          <p:cNvPr id="16388" name="Tree"/>
          <p:cNvSpPr>
            <a:spLocks noEditPoints="1"/>
          </p:cNvSpPr>
          <p:nvPr/>
        </p:nvSpPr>
        <p:spPr bwMode="auto">
          <a:xfrm>
            <a:off x="1177925" y="2457450"/>
            <a:ext cx="1216025" cy="2339975"/>
          </a:xfrm>
          <a:custGeom>
            <a:avLst/>
            <a:gdLst>
              <a:gd name="T0" fmla="*/ 761 w 21600"/>
              <a:gd name="T1" fmla="*/ 22454 h 21600"/>
              <a:gd name="T2" fmla="*/ 21069 w 21600"/>
              <a:gd name="T3" fmla="*/ 28282 h 21600"/>
            </a:gdLst>
            <a:ahLst/>
            <a:cxnLst>
              <a:cxn ang="0">
                <a:pos x="0" y="18900"/>
              </a:cxn>
              <a:cxn ang="0">
                <a:pos x="9257" y="18900"/>
              </a:cxn>
              <a:cxn ang="0">
                <a:pos x="9257" y="21600"/>
              </a:cxn>
              <a:cxn ang="0">
                <a:pos x="12343" y="21600"/>
              </a:cxn>
              <a:cxn ang="0">
                <a:pos x="12343" y="18900"/>
              </a:cxn>
              <a:cxn ang="0">
                <a:pos x="21600" y="18900"/>
              </a:cxn>
              <a:cxn ang="0">
                <a:pos x="12343" y="12600"/>
              </a:cxn>
              <a:cxn ang="0">
                <a:pos x="18514" y="12600"/>
              </a:cxn>
              <a:cxn ang="0">
                <a:pos x="12343" y="6300"/>
              </a:cxn>
              <a:cxn ang="0">
                <a:pos x="15429" y="6300"/>
              </a:cxn>
              <a:cxn ang="0">
                <a:pos x="10800" y="0"/>
              </a:cxn>
              <a:cxn ang="0">
                <a:pos x="6171" y="6300"/>
              </a:cxn>
              <a:cxn ang="0">
                <a:pos x="9257" y="6300"/>
              </a:cxn>
              <a:cxn ang="0">
                <a:pos x="3086" y="12600"/>
              </a:cxn>
              <a:cxn ang="0">
                <a:pos x="9257" y="12600"/>
              </a:cxn>
              <a:cxn ang="0">
                <a:pos x="0" y="18900"/>
              </a:cxn>
            </a:cxnLst>
            <a:rect l="T0" t="T1" r="T2" b="T3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389" name="Line 6"/>
          <p:cNvSpPr/>
          <p:nvPr/>
        </p:nvSpPr>
        <p:spPr>
          <a:xfrm>
            <a:off x="1943100" y="2574925"/>
            <a:ext cx="5446713" cy="148590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0" name="Line 7"/>
          <p:cNvSpPr/>
          <p:nvPr/>
        </p:nvSpPr>
        <p:spPr>
          <a:xfrm flipV="1">
            <a:off x="2033588" y="3159125"/>
            <a:ext cx="5310187" cy="1755775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6391" name="Arc 8"/>
          <p:cNvSpPr/>
          <p:nvPr/>
        </p:nvSpPr>
        <p:spPr>
          <a:xfrm rot="-98193" flipH="1">
            <a:off x="5002213" y="3425825"/>
            <a:ext cx="136525" cy="49847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27817" y="0"/>
              </a:cxn>
              <a:cxn ang="0">
                <a:pos x="136525" y="250184"/>
              </a:cxn>
              <a:cxn ang="0">
                <a:pos x="32298" y="498463"/>
              </a:cxn>
              <a:cxn ang="0">
                <a:pos x="27817" y="0"/>
              </a:cxn>
              <a:cxn ang="0">
                <a:pos x="136525" y="250184"/>
              </a:cxn>
              <a:cxn ang="0">
                <a:pos x="32298" y="498463"/>
              </a:cxn>
              <a:cxn ang="0">
                <a:pos x="0" y="250184"/>
              </a:cxn>
              <a:cxn ang="0">
                <a:pos x="27817" y="0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6392" name="Arc 9"/>
          <p:cNvSpPr/>
          <p:nvPr/>
        </p:nvSpPr>
        <p:spPr>
          <a:xfrm rot="-130512">
            <a:off x="6577013" y="3387725"/>
            <a:ext cx="90487" cy="44767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18437" y="0"/>
              </a:cxn>
              <a:cxn ang="0">
                <a:pos x="90487" y="224688"/>
              </a:cxn>
              <a:cxn ang="0">
                <a:pos x="21407" y="447664"/>
              </a:cxn>
              <a:cxn ang="0">
                <a:pos x="18437" y="0"/>
              </a:cxn>
              <a:cxn ang="0">
                <a:pos x="90487" y="224688"/>
              </a:cxn>
              <a:cxn ang="0">
                <a:pos x="21407" y="447664"/>
              </a:cxn>
              <a:cxn ang="0">
                <a:pos x="0" y="224688"/>
              </a:cxn>
              <a:cxn ang="0">
                <a:pos x="18437" y="0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6393" name="Text Box 10"/>
          <p:cNvSpPr txBox="1"/>
          <p:nvPr/>
        </p:nvSpPr>
        <p:spPr>
          <a:xfrm>
            <a:off x="1908175" y="6019800"/>
            <a:ext cx="3959225" cy="520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视角与什么因素有关？</a:t>
            </a:r>
            <a:endParaRPr lang="zh-CN" altLang="en-US" sz="2800" dirty="0">
              <a:solidFill>
                <a:srgbClr val="FF0000"/>
              </a:solidFill>
              <a:latin typeface="Calibri" panose="020F0502020204030204" pitchFamily="34" charset="0"/>
            </a:endParaRPr>
          </a:p>
        </p:txBody>
      </p:sp>
      <p:sp>
        <p:nvSpPr>
          <p:cNvPr id="16394" name="Text Box 11"/>
          <p:cNvSpPr txBox="1"/>
          <p:nvPr/>
        </p:nvSpPr>
        <p:spPr>
          <a:xfrm>
            <a:off x="4914900" y="3384550"/>
            <a:ext cx="584200" cy="488950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6395" name="Text Box 12"/>
          <p:cNvSpPr txBox="1"/>
          <p:nvPr/>
        </p:nvSpPr>
        <p:spPr>
          <a:xfrm>
            <a:off x="6219825" y="3295650"/>
            <a:ext cx="449263" cy="508000"/>
          </a:xfrm>
          <a:prstGeom prst="rect">
            <a:avLst/>
          </a:prstGeom>
          <a:noFill/>
          <a:ln w="9525">
            <a:noFill/>
          </a:ln>
        </p:spPr>
        <p:txBody>
          <a:bodyPr lIns="0" tIns="10800" rIns="0" bIns="10800">
            <a:spAutoFit/>
          </a:bodyPr>
          <a:p>
            <a:pPr algn="ctr"/>
            <a:r>
              <a:rPr lang="en-US" altLang="zh-CN" sz="3200" b="1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6396" name="Rectangle 14"/>
          <p:cNvSpPr/>
          <p:nvPr/>
        </p:nvSpPr>
        <p:spPr>
          <a:xfrm>
            <a:off x="1260475" y="5086350"/>
            <a:ext cx="7667625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Calibri" panose="020F0502020204030204" pitchFamily="34" charset="0"/>
              </a:rPr>
              <a:t>物体对眼睛所成的</a:t>
            </a:r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视角越大</a:t>
            </a:r>
            <a:r>
              <a:rPr lang="zh-CN" altLang="en-US" sz="2800" dirty="0">
                <a:latin typeface="Calibri" panose="020F0502020204030204" pitchFamily="34" charset="0"/>
              </a:rPr>
              <a:t>，它在视网膜上所成的</a:t>
            </a:r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像就越大</a:t>
            </a:r>
            <a:r>
              <a:rPr lang="zh-CN" altLang="en-US" sz="2800" dirty="0">
                <a:latin typeface="Calibri" panose="020F0502020204030204" pitchFamily="34" charset="0"/>
              </a:rPr>
              <a:t>。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63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3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63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16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3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ldLvl="0"/>
      <p:bldP spid="16393" grpId="0" bldLvl="0"/>
      <p:bldP spid="16394" grpId="0" bldLvl="0"/>
      <p:bldP spid="16395" grpId="0" bldLvl="0"/>
      <p:bldP spid="16396" grpId="0" bldLvl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2" descr="眼睛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438882">
            <a:off x="8062913" y="4611688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9459" name="Picture 3" descr="眼睛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438882">
            <a:off x="8062913" y="2765425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0" name="Line 4"/>
          <p:cNvSpPr/>
          <p:nvPr/>
        </p:nvSpPr>
        <p:spPr>
          <a:xfrm flipV="1">
            <a:off x="1447800" y="3171825"/>
            <a:ext cx="6796088" cy="715963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3" name="Tree"/>
          <p:cNvSpPr>
            <a:spLocks noEditPoints="1"/>
          </p:cNvSpPr>
          <p:nvPr/>
        </p:nvSpPr>
        <p:spPr bwMode="auto">
          <a:xfrm>
            <a:off x="682625" y="1506538"/>
            <a:ext cx="1524000" cy="2362200"/>
          </a:xfrm>
          <a:custGeom>
            <a:avLst/>
            <a:gdLst>
              <a:gd name="T0" fmla="*/ 761 w 21600"/>
              <a:gd name="T1" fmla="*/ 22454 h 21600"/>
              <a:gd name="T2" fmla="*/ 21069 w 21600"/>
              <a:gd name="T3" fmla="*/ 28282 h 21600"/>
            </a:gdLst>
            <a:ahLst/>
            <a:cxnLst>
              <a:cxn ang="0">
                <a:pos x="0" y="18900"/>
              </a:cxn>
              <a:cxn ang="0">
                <a:pos x="9257" y="18900"/>
              </a:cxn>
              <a:cxn ang="0">
                <a:pos x="9257" y="21600"/>
              </a:cxn>
              <a:cxn ang="0">
                <a:pos x="12343" y="21600"/>
              </a:cxn>
              <a:cxn ang="0">
                <a:pos x="12343" y="18900"/>
              </a:cxn>
              <a:cxn ang="0">
                <a:pos x="21600" y="18900"/>
              </a:cxn>
              <a:cxn ang="0">
                <a:pos x="12343" y="12600"/>
              </a:cxn>
              <a:cxn ang="0">
                <a:pos x="18514" y="12600"/>
              </a:cxn>
              <a:cxn ang="0">
                <a:pos x="12343" y="6300"/>
              </a:cxn>
              <a:cxn ang="0">
                <a:pos x="15429" y="6300"/>
              </a:cxn>
              <a:cxn ang="0">
                <a:pos x="10800" y="0"/>
              </a:cxn>
              <a:cxn ang="0">
                <a:pos x="6171" y="6300"/>
              </a:cxn>
              <a:cxn ang="0">
                <a:pos x="9257" y="6300"/>
              </a:cxn>
              <a:cxn ang="0">
                <a:pos x="3086" y="12600"/>
              </a:cxn>
              <a:cxn ang="0">
                <a:pos x="9257" y="12600"/>
              </a:cxn>
              <a:cxn ang="0">
                <a:pos x="0" y="18900"/>
              </a:cxn>
            </a:cxnLst>
            <a:rect l="T0" t="T1" r="T2" b="T3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462" name="Line 6"/>
          <p:cNvSpPr/>
          <p:nvPr/>
        </p:nvSpPr>
        <p:spPr>
          <a:xfrm>
            <a:off x="1447800" y="1506538"/>
            <a:ext cx="6840538" cy="1665287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9463" name="AutoShape 7"/>
          <p:cNvSpPr/>
          <p:nvPr/>
        </p:nvSpPr>
        <p:spPr>
          <a:xfrm>
            <a:off x="6083300" y="1460500"/>
            <a:ext cx="1485900" cy="533400"/>
          </a:xfrm>
          <a:prstGeom prst="wedgeRoundRectCallout">
            <a:avLst>
              <a:gd name="adj1" fmla="val 35361"/>
              <a:gd name="adj2" fmla="val 257736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视角大</a:t>
            </a:r>
            <a:endParaRPr lang="zh-CN" altLang="en-US" sz="2800" b="1" dirty="0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19464" name="Line 8"/>
          <p:cNvSpPr/>
          <p:nvPr/>
        </p:nvSpPr>
        <p:spPr>
          <a:xfrm flipV="1">
            <a:off x="1447800" y="5016500"/>
            <a:ext cx="6796088" cy="5397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7417" name="Tree"/>
          <p:cNvSpPr>
            <a:spLocks noEditPoints="1"/>
          </p:cNvSpPr>
          <p:nvPr/>
        </p:nvSpPr>
        <p:spPr bwMode="auto">
          <a:xfrm>
            <a:off x="817563" y="4116388"/>
            <a:ext cx="1171575" cy="1439863"/>
          </a:xfrm>
          <a:custGeom>
            <a:avLst/>
            <a:gdLst>
              <a:gd name="T0" fmla="*/ 761 w 21600"/>
              <a:gd name="T1" fmla="*/ 22454 h 21600"/>
              <a:gd name="T2" fmla="*/ 21069 w 21600"/>
              <a:gd name="T3" fmla="*/ 28282 h 21600"/>
            </a:gdLst>
            <a:ahLst/>
            <a:cxnLst>
              <a:cxn ang="0">
                <a:pos x="0" y="18900"/>
              </a:cxn>
              <a:cxn ang="0">
                <a:pos x="9257" y="18900"/>
              </a:cxn>
              <a:cxn ang="0">
                <a:pos x="9257" y="21600"/>
              </a:cxn>
              <a:cxn ang="0">
                <a:pos x="12343" y="21600"/>
              </a:cxn>
              <a:cxn ang="0">
                <a:pos x="12343" y="18900"/>
              </a:cxn>
              <a:cxn ang="0">
                <a:pos x="21600" y="18900"/>
              </a:cxn>
              <a:cxn ang="0">
                <a:pos x="12343" y="12600"/>
              </a:cxn>
              <a:cxn ang="0">
                <a:pos x="18514" y="12600"/>
              </a:cxn>
              <a:cxn ang="0">
                <a:pos x="12343" y="6300"/>
              </a:cxn>
              <a:cxn ang="0">
                <a:pos x="15429" y="6300"/>
              </a:cxn>
              <a:cxn ang="0">
                <a:pos x="10800" y="0"/>
              </a:cxn>
              <a:cxn ang="0">
                <a:pos x="6171" y="6300"/>
              </a:cxn>
              <a:cxn ang="0">
                <a:pos x="9257" y="6300"/>
              </a:cxn>
              <a:cxn ang="0">
                <a:pos x="3086" y="12600"/>
              </a:cxn>
              <a:cxn ang="0">
                <a:pos x="9257" y="12600"/>
              </a:cxn>
              <a:cxn ang="0">
                <a:pos x="0" y="18900"/>
              </a:cxn>
            </a:cxnLst>
            <a:rect l="T0" t="T1" r="T2" b="T3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466" name="Line 10"/>
          <p:cNvSpPr/>
          <p:nvPr/>
        </p:nvSpPr>
        <p:spPr>
          <a:xfrm>
            <a:off x="1403350" y="4116388"/>
            <a:ext cx="6840538" cy="900112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9467" name="Arc 12"/>
          <p:cNvSpPr/>
          <p:nvPr/>
        </p:nvSpPr>
        <p:spPr>
          <a:xfrm rot="13682" flipH="1">
            <a:off x="6892925" y="2855913"/>
            <a:ext cx="88900" cy="449262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18113" y="0"/>
              </a:cxn>
              <a:cxn ang="0">
                <a:pos x="88900" y="225484"/>
              </a:cxn>
              <a:cxn ang="0">
                <a:pos x="21031" y="449251"/>
              </a:cxn>
              <a:cxn ang="0">
                <a:pos x="18113" y="0"/>
              </a:cxn>
              <a:cxn ang="0">
                <a:pos x="88900" y="225484"/>
              </a:cxn>
              <a:cxn ang="0">
                <a:pos x="21031" y="449251"/>
              </a:cxn>
              <a:cxn ang="0">
                <a:pos x="0" y="225484"/>
              </a:cxn>
              <a:cxn ang="0">
                <a:pos x="18113" y="0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9468" name="Text Box 13"/>
          <p:cNvSpPr txBox="1"/>
          <p:nvPr/>
        </p:nvSpPr>
        <p:spPr>
          <a:xfrm>
            <a:off x="6848475" y="2811463"/>
            <a:ext cx="584200" cy="48736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9469" name="Arc 14"/>
          <p:cNvSpPr/>
          <p:nvPr/>
        </p:nvSpPr>
        <p:spPr>
          <a:xfrm rot="251695" flipH="1">
            <a:off x="7162800" y="4881563"/>
            <a:ext cx="44450" cy="22542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9057" y="0"/>
              </a:cxn>
              <a:cxn ang="0">
                <a:pos x="44450" y="113141"/>
              </a:cxn>
              <a:cxn ang="0">
                <a:pos x="10516" y="225420"/>
              </a:cxn>
              <a:cxn ang="0">
                <a:pos x="9057" y="0"/>
              </a:cxn>
              <a:cxn ang="0">
                <a:pos x="44450" y="113141"/>
              </a:cxn>
              <a:cxn ang="0">
                <a:pos x="10516" y="225420"/>
              </a:cxn>
              <a:cxn ang="0">
                <a:pos x="0" y="113141"/>
              </a:cxn>
              <a:cxn ang="0">
                <a:pos x="9057" y="0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19470" name="AutoShape 15"/>
          <p:cNvSpPr/>
          <p:nvPr/>
        </p:nvSpPr>
        <p:spPr>
          <a:xfrm>
            <a:off x="6038850" y="3665538"/>
            <a:ext cx="1350963" cy="495300"/>
          </a:xfrm>
          <a:prstGeom prst="wedgeRoundRectCallout">
            <a:avLst>
              <a:gd name="adj1" fmla="val 52116"/>
              <a:gd name="adj2" fmla="val 217306"/>
              <a:gd name="adj3" fmla="val 16667"/>
            </a:avLst>
          </a:prstGeom>
          <a:solidFill>
            <a:schemeClr val="bg1"/>
          </a:solidFill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3300"/>
                </a:solidFill>
                <a:latin typeface="宋体" panose="02010600030101010101" pitchFamily="2" charset="-122"/>
              </a:rPr>
              <a:t>视角小</a:t>
            </a:r>
            <a:endParaRPr lang="zh-CN" altLang="en-US" sz="2800" b="1" dirty="0">
              <a:solidFill>
                <a:srgbClr val="FF3300"/>
              </a:solidFill>
              <a:latin typeface="宋体" panose="02010600030101010101" pitchFamily="2" charset="-122"/>
            </a:endParaRPr>
          </a:p>
        </p:txBody>
      </p:sp>
      <p:sp>
        <p:nvSpPr>
          <p:cNvPr id="19471" name="Text Box 16"/>
          <p:cNvSpPr txBox="1"/>
          <p:nvPr/>
        </p:nvSpPr>
        <p:spPr>
          <a:xfrm>
            <a:off x="6578600" y="4656138"/>
            <a:ext cx="584200" cy="48736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19472" name="Text Box 17"/>
          <p:cNvSpPr txBox="1"/>
          <p:nvPr/>
        </p:nvSpPr>
        <p:spPr>
          <a:xfrm>
            <a:off x="989013" y="5859463"/>
            <a:ext cx="7670800" cy="630237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距离相等</a:t>
            </a:r>
            <a:r>
              <a:rPr lang="zh-CN" altLang="en-US" sz="2800" dirty="0">
                <a:latin typeface="Calibri" panose="020F0502020204030204" pitchFamily="34" charset="0"/>
              </a:rPr>
              <a:t>时，大物体的视角大，小物体的视角小。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0482" name="Picture 2" descr="眼睛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438882">
            <a:off x="8140700" y="4348163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3" name="Picture 3" descr="眼睛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2438882">
            <a:off x="8128000" y="2209800"/>
            <a:ext cx="752475" cy="752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Line 4"/>
          <p:cNvSpPr/>
          <p:nvPr/>
        </p:nvSpPr>
        <p:spPr>
          <a:xfrm flipV="1">
            <a:off x="1258888" y="2636838"/>
            <a:ext cx="7056437" cy="827087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37" name="Tree"/>
          <p:cNvSpPr>
            <a:spLocks noEditPoints="1"/>
          </p:cNvSpPr>
          <p:nvPr/>
        </p:nvSpPr>
        <p:spPr bwMode="auto">
          <a:xfrm>
            <a:off x="4225925" y="3267075"/>
            <a:ext cx="1350963" cy="2071688"/>
          </a:xfrm>
          <a:custGeom>
            <a:avLst/>
            <a:gdLst>
              <a:gd name="T0" fmla="*/ 761 w 21600"/>
              <a:gd name="T1" fmla="*/ 22454 h 21600"/>
              <a:gd name="T2" fmla="*/ 21069 w 21600"/>
              <a:gd name="T3" fmla="*/ 28282 h 21600"/>
            </a:gdLst>
            <a:ahLst/>
            <a:cxnLst>
              <a:cxn ang="0">
                <a:pos x="0" y="18900"/>
              </a:cxn>
              <a:cxn ang="0">
                <a:pos x="9257" y="18900"/>
              </a:cxn>
              <a:cxn ang="0">
                <a:pos x="9257" y="21600"/>
              </a:cxn>
              <a:cxn ang="0">
                <a:pos x="12343" y="21600"/>
              </a:cxn>
              <a:cxn ang="0">
                <a:pos x="12343" y="18900"/>
              </a:cxn>
              <a:cxn ang="0">
                <a:pos x="21600" y="18900"/>
              </a:cxn>
              <a:cxn ang="0">
                <a:pos x="12343" y="12600"/>
              </a:cxn>
              <a:cxn ang="0">
                <a:pos x="18514" y="12600"/>
              </a:cxn>
              <a:cxn ang="0">
                <a:pos x="12343" y="6300"/>
              </a:cxn>
              <a:cxn ang="0">
                <a:pos x="15429" y="6300"/>
              </a:cxn>
              <a:cxn ang="0">
                <a:pos x="10800" y="0"/>
              </a:cxn>
              <a:cxn ang="0">
                <a:pos x="6171" y="6300"/>
              </a:cxn>
              <a:cxn ang="0">
                <a:pos x="9257" y="6300"/>
              </a:cxn>
              <a:cxn ang="0">
                <a:pos x="3086" y="12600"/>
              </a:cxn>
              <a:cxn ang="0">
                <a:pos x="9257" y="12600"/>
              </a:cxn>
              <a:cxn ang="0">
                <a:pos x="0" y="18900"/>
              </a:cxn>
            </a:cxnLst>
            <a:rect l="T0" t="T1" r="T2" b="T3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86" name="Line 6"/>
          <p:cNvSpPr/>
          <p:nvPr/>
        </p:nvSpPr>
        <p:spPr>
          <a:xfrm>
            <a:off x="1331913" y="1398588"/>
            <a:ext cx="6975475" cy="1216025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487" name="AutoShape 7"/>
          <p:cNvSpPr/>
          <p:nvPr/>
        </p:nvSpPr>
        <p:spPr>
          <a:xfrm>
            <a:off x="6372225" y="1555750"/>
            <a:ext cx="1574800" cy="533400"/>
          </a:xfrm>
          <a:prstGeom prst="wedgeRoundRectCallout">
            <a:avLst>
              <a:gd name="adj1" fmla="val 38912"/>
              <a:gd name="adj2" fmla="val 164583"/>
              <a:gd name="adj3" fmla="val 16667"/>
            </a:avLst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视角小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0488" name="Line 8"/>
          <p:cNvSpPr/>
          <p:nvPr/>
        </p:nvSpPr>
        <p:spPr>
          <a:xfrm flipV="1">
            <a:off x="4945063" y="4797425"/>
            <a:ext cx="3392487" cy="5397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18441" name="Tree"/>
          <p:cNvSpPr>
            <a:spLocks noEditPoints="1"/>
          </p:cNvSpPr>
          <p:nvPr/>
        </p:nvSpPr>
        <p:spPr bwMode="auto">
          <a:xfrm>
            <a:off x="701675" y="1398588"/>
            <a:ext cx="1344613" cy="2047875"/>
          </a:xfrm>
          <a:custGeom>
            <a:avLst/>
            <a:gdLst>
              <a:gd name="T0" fmla="*/ 761 w 21600"/>
              <a:gd name="T1" fmla="*/ 22454 h 21600"/>
              <a:gd name="T2" fmla="*/ 21069 w 21600"/>
              <a:gd name="T3" fmla="*/ 28282 h 21600"/>
            </a:gdLst>
            <a:ahLst/>
            <a:cxnLst>
              <a:cxn ang="0">
                <a:pos x="0" y="18900"/>
              </a:cxn>
              <a:cxn ang="0">
                <a:pos x="9257" y="18900"/>
              </a:cxn>
              <a:cxn ang="0">
                <a:pos x="9257" y="21600"/>
              </a:cxn>
              <a:cxn ang="0">
                <a:pos x="12343" y="21600"/>
              </a:cxn>
              <a:cxn ang="0">
                <a:pos x="12343" y="18900"/>
              </a:cxn>
              <a:cxn ang="0">
                <a:pos x="21600" y="18900"/>
              </a:cxn>
              <a:cxn ang="0">
                <a:pos x="12343" y="12600"/>
              </a:cxn>
              <a:cxn ang="0">
                <a:pos x="18514" y="12600"/>
              </a:cxn>
              <a:cxn ang="0">
                <a:pos x="12343" y="6300"/>
              </a:cxn>
              <a:cxn ang="0">
                <a:pos x="15429" y="6300"/>
              </a:cxn>
              <a:cxn ang="0">
                <a:pos x="10800" y="0"/>
              </a:cxn>
              <a:cxn ang="0">
                <a:pos x="6171" y="6300"/>
              </a:cxn>
              <a:cxn ang="0">
                <a:pos x="9257" y="6300"/>
              </a:cxn>
              <a:cxn ang="0">
                <a:pos x="3086" y="12600"/>
              </a:cxn>
              <a:cxn ang="0">
                <a:pos x="9257" y="12600"/>
              </a:cxn>
              <a:cxn ang="0">
                <a:pos x="0" y="18900"/>
              </a:cxn>
            </a:cxnLst>
            <a:rect l="T0" t="T1" r="T2" b="T3"/>
            <a:pathLst>
              <a:path w="21600" h="21600">
                <a:moveTo>
                  <a:pt x="0" y="18900"/>
                </a:moveTo>
                <a:lnTo>
                  <a:pt x="9257" y="18900"/>
                </a:lnTo>
                <a:lnTo>
                  <a:pt x="9257" y="21600"/>
                </a:lnTo>
                <a:lnTo>
                  <a:pt x="12343" y="21600"/>
                </a:lnTo>
                <a:lnTo>
                  <a:pt x="12343" y="18900"/>
                </a:lnTo>
                <a:lnTo>
                  <a:pt x="21600" y="18900"/>
                </a:lnTo>
                <a:lnTo>
                  <a:pt x="12343" y="12600"/>
                </a:lnTo>
                <a:lnTo>
                  <a:pt x="18514" y="12600"/>
                </a:lnTo>
                <a:lnTo>
                  <a:pt x="12343" y="6300"/>
                </a:lnTo>
                <a:lnTo>
                  <a:pt x="15429" y="6300"/>
                </a:lnTo>
                <a:lnTo>
                  <a:pt x="10800" y="0"/>
                </a:lnTo>
                <a:lnTo>
                  <a:pt x="6171" y="6300"/>
                </a:lnTo>
                <a:lnTo>
                  <a:pt x="9257" y="6300"/>
                </a:lnTo>
                <a:lnTo>
                  <a:pt x="3086" y="12600"/>
                </a:lnTo>
                <a:lnTo>
                  <a:pt x="9257" y="12600"/>
                </a:lnTo>
                <a:lnTo>
                  <a:pt x="0" y="18900"/>
                </a:lnTo>
                <a:close/>
              </a:path>
            </a:pathLst>
          </a:custGeom>
          <a:solidFill>
            <a:srgbClr val="008000"/>
          </a:solidFill>
          <a:ln w="9525" cap="flat" cmpd="sng">
            <a:solidFill>
              <a:srgbClr val="000000"/>
            </a:solidFill>
            <a:round/>
          </a:ln>
          <a:effectLst>
            <a:outerShdw dist="107763" dir="2700000" algn="ctr" rotWithShape="0">
              <a:srgbClr val="808080"/>
            </a:outerShdw>
          </a:effec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0490" name="Line 10"/>
          <p:cNvSpPr/>
          <p:nvPr/>
        </p:nvSpPr>
        <p:spPr>
          <a:xfrm>
            <a:off x="4900613" y="3267075"/>
            <a:ext cx="3419475" cy="1530350"/>
          </a:xfrm>
          <a:prstGeom prst="line">
            <a:avLst/>
          </a:prstGeom>
          <a:ln w="28575" cap="flat" cmpd="sng">
            <a:solidFill>
              <a:srgbClr val="0066CC"/>
            </a:solidFill>
            <a:prstDash val="solid"/>
            <a:headEnd type="none" w="med" len="med"/>
            <a:tailEnd type="none" w="med" len="med"/>
          </a:ln>
        </p:spPr>
      </p:sp>
      <p:sp>
        <p:nvSpPr>
          <p:cNvPr id="20491" name="Text Box 12"/>
          <p:cNvSpPr txBox="1"/>
          <p:nvPr/>
        </p:nvSpPr>
        <p:spPr>
          <a:xfrm>
            <a:off x="473075" y="4194175"/>
            <a:ext cx="4211638" cy="13731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solidFill>
                  <a:srgbClr val="FF0000"/>
                </a:solidFill>
                <a:latin typeface="Calibri" panose="020F0502020204030204" pitchFamily="34" charset="0"/>
              </a:rPr>
              <a:t>物体大小一定时</a:t>
            </a:r>
            <a:r>
              <a:rPr lang="zh-CN" altLang="en-US" sz="2800" dirty="0">
                <a:latin typeface="Calibri" panose="020F0502020204030204" pitchFamily="34" charset="0"/>
              </a:rPr>
              <a:t>，</a:t>
            </a:r>
            <a:endParaRPr lang="zh-CN" altLang="en-US" sz="2800" dirty="0">
              <a:latin typeface="Calibri" panose="020F0502020204030204" pitchFamily="34" charset="0"/>
            </a:endParaRPr>
          </a:p>
          <a:p>
            <a:r>
              <a:rPr lang="zh-CN" altLang="en-US" sz="2800" dirty="0">
                <a:latin typeface="Calibri" panose="020F0502020204030204" pitchFamily="34" charset="0"/>
              </a:rPr>
              <a:t>看近处的物体，视角大，</a:t>
            </a:r>
            <a:endParaRPr lang="zh-CN" altLang="en-US" sz="2800" dirty="0">
              <a:latin typeface="Calibri" panose="020F0502020204030204" pitchFamily="34" charset="0"/>
            </a:endParaRPr>
          </a:p>
          <a:p>
            <a:r>
              <a:rPr lang="zh-CN" altLang="en-US" sz="2800" dirty="0">
                <a:latin typeface="Calibri" panose="020F0502020204030204" pitchFamily="34" charset="0"/>
              </a:rPr>
              <a:t>远处的物体视角小。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  <p:sp>
        <p:nvSpPr>
          <p:cNvPr id="20492" name="AutoShape 13"/>
          <p:cNvSpPr/>
          <p:nvPr/>
        </p:nvSpPr>
        <p:spPr>
          <a:xfrm>
            <a:off x="6610350" y="3178175"/>
            <a:ext cx="1350963" cy="577850"/>
          </a:xfrm>
          <a:prstGeom prst="wedgeRoundRectCallout">
            <a:avLst>
              <a:gd name="adj1" fmla="val 34134"/>
              <a:gd name="adj2" fmla="val 225000"/>
              <a:gd name="adj3" fmla="val 16667"/>
            </a:avLst>
          </a:prstGeom>
          <a:noFill/>
          <a:ln w="9525" cap="flat" cmpd="sng">
            <a:solidFill>
              <a:srgbClr val="3D8F95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anose="02010600030101010101" pitchFamily="2" charset="-122"/>
              </a:rPr>
              <a:t>视角大</a:t>
            </a:r>
            <a:endParaRPr lang="zh-CN" altLang="en-US" sz="2800" b="1" dirty="0">
              <a:solidFill>
                <a:srgbClr val="FF0000"/>
              </a:solidFill>
              <a:latin typeface="宋体" panose="02010600030101010101" pitchFamily="2" charset="-122"/>
            </a:endParaRPr>
          </a:p>
        </p:txBody>
      </p:sp>
      <p:sp>
        <p:nvSpPr>
          <p:cNvPr id="20493" name="Arc 14"/>
          <p:cNvSpPr/>
          <p:nvPr/>
        </p:nvSpPr>
        <p:spPr>
          <a:xfrm rot="13682" flipH="1">
            <a:off x="7554913" y="4483100"/>
            <a:ext cx="88900" cy="449263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18113" y="0"/>
              </a:cxn>
              <a:cxn ang="0">
                <a:pos x="88900" y="225485"/>
              </a:cxn>
              <a:cxn ang="0">
                <a:pos x="21031" y="449252"/>
              </a:cxn>
              <a:cxn ang="0">
                <a:pos x="18113" y="0"/>
              </a:cxn>
              <a:cxn ang="0">
                <a:pos x="88900" y="225485"/>
              </a:cxn>
              <a:cxn ang="0">
                <a:pos x="21031" y="449252"/>
              </a:cxn>
              <a:cxn ang="0">
                <a:pos x="0" y="225485"/>
              </a:cxn>
              <a:cxn ang="0">
                <a:pos x="18113" y="0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0494" name="Text Box 15"/>
          <p:cNvSpPr txBox="1"/>
          <p:nvPr/>
        </p:nvSpPr>
        <p:spPr>
          <a:xfrm>
            <a:off x="6732588" y="2298700"/>
            <a:ext cx="584200" cy="487363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0495" name="Arc 16"/>
          <p:cNvSpPr/>
          <p:nvPr/>
        </p:nvSpPr>
        <p:spPr>
          <a:xfrm rot="-35749" flipH="1">
            <a:off x="7542213" y="2479675"/>
            <a:ext cx="44450" cy="225425"/>
          </a:xfrm>
          <a:custGeom>
            <a:avLst/>
            <a:gdLst>
              <a:gd name="txL" fmla="*/ 0 w 21600"/>
              <a:gd name="txT" fmla="*/ 0 h 42134"/>
              <a:gd name="txR" fmla="*/ 21600 w 21600"/>
              <a:gd name="txB" fmla="*/ 42134 h 42134"/>
            </a:gdLst>
            <a:ahLst/>
            <a:cxnLst>
              <a:cxn ang="0">
                <a:pos x="9057" y="0"/>
              </a:cxn>
              <a:cxn ang="0">
                <a:pos x="44450" y="113141"/>
              </a:cxn>
              <a:cxn ang="0">
                <a:pos x="10516" y="225420"/>
              </a:cxn>
              <a:cxn ang="0">
                <a:pos x="9057" y="0"/>
              </a:cxn>
              <a:cxn ang="0">
                <a:pos x="44450" y="113141"/>
              </a:cxn>
              <a:cxn ang="0">
                <a:pos x="10516" y="225420"/>
              </a:cxn>
              <a:cxn ang="0">
                <a:pos x="0" y="113141"/>
              </a:cxn>
              <a:cxn ang="0">
                <a:pos x="9057" y="0"/>
              </a:cxn>
            </a:cxnLst>
            <a:rect l="txL" t="txT" r="txR" b="txB"/>
            <a:pathLst>
              <a:path w="21600" h="42134" fill="none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</a:path>
              <a:path w="21600" h="42134" stroke="0">
                <a:moveTo>
                  <a:pt x="4401" y="0"/>
                </a:moveTo>
                <a:cubicBezTo>
                  <a:pt x="14419" y="2085"/>
                  <a:pt x="21600" y="10914"/>
                  <a:pt x="21600" y="21147"/>
                </a:cubicBezTo>
                <a:cubicBezTo>
                  <a:pt x="21600" y="31107"/>
                  <a:pt x="14788" y="39776"/>
                  <a:pt x="5110" y="42133"/>
                </a:cubicBezTo>
                <a:lnTo>
                  <a:pt x="0" y="21147"/>
                </a:lnTo>
                <a:lnTo>
                  <a:pt x="4401" y="0"/>
                </a:lnTo>
                <a:close/>
              </a:path>
            </a:pathLst>
          </a:custGeom>
          <a:noFill/>
          <a:ln w="28575" cap="flat" cmpd="sng">
            <a:solidFill>
              <a:srgbClr val="CC0000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/>
          <a:p>
            <a:endParaRPr lang="zh-CN" altLang="en-US"/>
          </a:p>
        </p:txBody>
      </p:sp>
      <p:sp>
        <p:nvSpPr>
          <p:cNvPr id="20496" name="Text Box 17"/>
          <p:cNvSpPr txBox="1"/>
          <p:nvPr/>
        </p:nvSpPr>
        <p:spPr>
          <a:xfrm>
            <a:off x="6970713" y="4392613"/>
            <a:ext cx="584200" cy="487362"/>
          </a:xfrm>
          <a:prstGeom prst="rect">
            <a:avLst/>
          </a:prstGeom>
          <a:noFill/>
          <a:ln w="9525">
            <a:noFill/>
          </a:ln>
        </p:spPr>
        <p:txBody>
          <a:bodyPr lIns="0" tIns="0" rIns="0" bIns="0">
            <a:spAutoFit/>
          </a:bodyPr>
          <a:p>
            <a:pPr algn="ctr"/>
            <a:r>
              <a:rPr lang="en-US" altLang="zh-CN" sz="3200" b="1" i="1">
                <a:solidFill>
                  <a:srgbClr val="0066CC"/>
                </a:solidFill>
                <a:latin typeface="Symbol" panose="05050102010706020507" pitchFamily="18" charset="2"/>
                <a:ea typeface="楷体_GB2312" pitchFamily="1" charset="-122"/>
              </a:rPr>
              <a:t>a</a:t>
            </a:r>
            <a:endParaRPr lang="el-GR" altLang="en-US" sz="3200" b="1" i="1" dirty="0">
              <a:solidFill>
                <a:srgbClr val="0066CC"/>
              </a:solidFill>
              <a:latin typeface="楷体_GB2312" pitchFamily="1" charset="-122"/>
              <a:ea typeface="楷体_GB2312" pitchFamily="1" charset="-122"/>
            </a:endParaRPr>
          </a:p>
        </p:txBody>
      </p:sp>
      <p:sp>
        <p:nvSpPr>
          <p:cNvPr id="20497" name="Rectangle 19"/>
          <p:cNvSpPr/>
          <p:nvPr/>
        </p:nvSpPr>
        <p:spPr>
          <a:xfrm>
            <a:off x="1116013" y="5661025"/>
            <a:ext cx="7705725" cy="9461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2800" dirty="0">
                <a:latin typeface="Arial" panose="020B0604020202020204" pitchFamily="34" charset="0"/>
              </a:rPr>
              <a:t>视角的大小不仅与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物体本身大小</a:t>
            </a:r>
            <a:r>
              <a:rPr lang="zh-CN" altLang="en-US" sz="2800" dirty="0">
                <a:latin typeface="Arial" panose="020B0604020202020204" pitchFamily="34" charset="0"/>
              </a:rPr>
              <a:t>有关，还和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物体到眼睛的距离</a:t>
            </a:r>
            <a:r>
              <a:rPr lang="zh-CN" altLang="en-US" sz="2800" dirty="0">
                <a:latin typeface="Arial" panose="020B0604020202020204" pitchFamily="34" charset="0"/>
              </a:rPr>
              <a:t>有关。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9458" name="Picture 2" descr="10404012##伽利略望远镜"/>
          <p:cNvPicPr>
            <a:picLocks noChangeAspect="1"/>
          </p:cNvPicPr>
          <p:nvPr/>
        </p:nvPicPr>
        <p:blipFill>
          <a:blip r:embed="rId1"/>
          <a:srcRect t="5164"/>
          <a:stretch>
            <a:fillRect/>
          </a:stretch>
        </p:blipFill>
        <p:spPr>
          <a:xfrm>
            <a:off x="5797550" y="1412875"/>
            <a:ext cx="2747963" cy="41402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59" name="Text Box 3"/>
          <p:cNvSpPr txBox="1"/>
          <p:nvPr/>
        </p:nvSpPr>
        <p:spPr>
          <a:xfrm>
            <a:off x="5724525" y="5661025"/>
            <a:ext cx="2771775" cy="5207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伽利略望远镜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  <p:sp>
        <p:nvSpPr>
          <p:cNvPr id="19460" name="Text Box 4"/>
          <p:cNvSpPr txBox="1"/>
          <p:nvPr/>
        </p:nvSpPr>
        <p:spPr>
          <a:xfrm>
            <a:off x="252413" y="2133600"/>
            <a:ext cx="4679950" cy="27574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lnSpc>
                <a:spcPct val="125000"/>
              </a:lnSpc>
            </a:pPr>
            <a:r>
              <a:rPr lang="zh-CN" altLang="en-US" sz="2800" dirty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第一个把望远镜指向天空的是伽利略，支持了哥白尼的“日心说”。第一个观测到了木星的卫星，太阳黑子和月球上的环形山。</a:t>
            </a:r>
            <a:endParaRPr lang="zh-CN" altLang="en-US" sz="2800" dirty="0">
              <a:solidFill>
                <a:srgbClr val="0000FF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509" name="标题 1"/>
          <p:cNvSpPr/>
          <p:nvPr/>
        </p:nvSpPr>
        <p:spPr>
          <a:xfrm>
            <a:off x="1763713" y="46038"/>
            <a:ext cx="3600450" cy="8651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三、探索宇宙</a:t>
            </a:r>
            <a:endParaRPr lang="zh-CN" altLang="en-US" sz="40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9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460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000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460">
                                            <p:txEl>
                                              <p:charRg st="0" end="5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122" name="图片 5121" descr="xwj4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9600" y="2971800"/>
            <a:ext cx="4800600" cy="314801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123" name="文本框 5122"/>
          <p:cNvSpPr txBox="1"/>
          <p:nvPr/>
        </p:nvSpPr>
        <p:spPr>
          <a:xfrm>
            <a:off x="207963" y="587375"/>
            <a:ext cx="8518525" cy="731838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zh-CN" altLang="en-US" sz="28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这个仪器是我们在生物实验课上用过的，这是什么？</a:t>
            </a:r>
            <a:endParaRPr lang="zh-CN" altLang="en-US" sz="280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5124" name="图片 5123" descr="CJ0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0" y="2232025"/>
            <a:ext cx="2438400" cy="17303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5125" name="图片 5124" descr="显微镜"/>
          <p:cNvPicPr>
            <a:picLocks noChangeAspect="1"/>
          </p:cNvPicPr>
          <p:nvPr/>
        </p:nvPicPr>
        <p:blipFill>
          <a:blip r:embed="rId3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172200" y="3124200"/>
            <a:ext cx="2074863" cy="297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149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2530" name="Text Box 2"/>
          <p:cNvSpPr txBox="1"/>
          <p:nvPr/>
        </p:nvSpPr>
        <p:spPr>
          <a:xfrm>
            <a:off x="1116013" y="5373688"/>
            <a:ext cx="3240087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哈勃空间望远镜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  <p:pic>
        <p:nvPicPr>
          <p:cNvPr id="22531" name="Picture 3" descr="哈勃空间望远镜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7088" y="1412875"/>
            <a:ext cx="3816350" cy="36512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532" name="Picture 4" descr="全球最大的单镜面光学望远镜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87900" y="1401763"/>
            <a:ext cx="3579813" cy="36734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3" name="Text Box 5"/>
          <p:cNvSpPr txBox="1"/>
          <p:nvPr/>
        </p:nvSpPr>
        <p:spPr>
          <a:xfrm>
            <a:off x="4351338" y="5351463"/>
            <a:ext cx="4645025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全球最大单镜面光学望远镜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3554" name="Text Box 2"/>
          <p:cNvSpPr txBox="1"/>
          <p:nvPr/>
        </p:nvSpPr>
        <p:spPr>
          <a:xfrm>
            <a:off x="755650" y="1714500"/>
            <a:ext cx="2808288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Calibri" panose="020F0502020204030204" pitchFamily="34" charset="0"/>
              </a:rPr>
              <a:t>海王星的发现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  <p:pic>
        <p:nvPicPr>
          <p:cNvPr id="23555" name="Picture 3" descr="海王星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95288" y="2420938"/>
            <a:ext cx="2808287" cy="279241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556" name="Rectangle 4"/>
          <p:cNvSpPr/>
          <p:nvPr/>
        </p:nvSpPr>
        <p:spPr>
          <a:xfrm>
            <a:off x="3708400" y="1974850"/>
            <a:ext cx="5040313" cy="3275013"/>
          </a:xfrm>
          <a:prstGeom prst="rect">
            <a:avLst/>
          </a:prstGeom>
          <a:solidFill>
            <a:srgbClr val="FAFAFA"/>
          </a:solidFill>
          <a:ln w="9525">
            <a:noFill/>
          </a:ln>
        </p:spPr>
        <p:txBody>
          <a:bodyPr tIns="44436" rIns="17457" anchor="ctr">
            <a:spAutoFit/>
          </a:bodyPr>
          <a:p>
            <a:pPr>
              <a:lnSpc>
                <a:spcPct val="125000"/>
              </a:lnSpc>
            </a:pPr>
            <a:r>
              <a:rPr lang="zh-CN" altLang="en-US" sz="2800" dirty="0">
                <a:latin typeface="Calibri" panose="020F0502020204030204" pitchFamily="34" charset="0"/>
              </a:rPr>
              <a:t>海王星外观为蓝色，原因是其大气层中的甲烷。海王星表面温度为摄氏</a:t>
            </a:r>
            <a:r>
              <a:rPr lang="en-US" altLang="zh-CN" sz="2800">
                <a:latin typeface="Calibri" panose="020F0502020204030204" pitchFamily="34" charset="0"/>
              </a:rPr>
              <a:t>-218</a:t>
            </a:r>
            <a:r>
              <a:rPr lang="zh-CN" altLang="en-US" sz="2800" dirty="0">
                <a:latin typeface="Calibri" panose="020F0502020204030204" pitchFamily="34" charset="0"/>
              </a:rPr>
              <a:t>度，表面风速可达每小时</a:t>
            </a:r>
            <a:r>
              <a:rPr lang="en-US" altLang="zh-CN" sz="2800">
                <a:latin typeface="Calibri" panose="020F0502020204030204" pitchFamily="34" charset="0"/>
              </a:rPr>
              <a:t>2000</a:t>
            </a:r>
            <a:r>
              <a:rPr lang="zh-CN" altLang="en-US" sz="2800" dirty="0">
                <a:latin typeface="Calibri" panose="020F0502020204030204" pitchFamily="34" charset="0"/>
              </a:rPr>
              <a:t>公里。 此外，海王星有磁场和极光。还有因甲烷受太阳照射而产生的烟雾。 </a:t>
            </a:r>
            <a:endParaRPr lang="zh-CN" altLang="en-US" sz="2800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4578" name="Picture 6" descr="10"/>
          <p:cNvPicPr>
            <a:picLocks noChangeAspect="1"/>
          </p:cNvPicPr>
          <p:nvPr/>
        </p:nvPicPr>
        <p:blipFill>
          <a:blip r:embed="rId1"/>
          <a:srcRect l="2425" t="-14395" r="-2425" b="14395"/>
          <a:stretch>
            <a:fillRect/>
          </a:stretch>
        </p:blipFill>
        <p:spPr>
          <a:xfrm>
            <a:off x="1619250" y="742950"/>
            <a:ext cx="6262688" cy="47529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4579" name="Rectangle 11"/>
          <p:cNvSpPr/>
          <p:nvPr/>
        </p:nvSpPr>
        <p:spPr>
          <a:xfrm>
            <a:off x="2482850" y="5518150"/>
            <a:ext cx="4105275" cy="7302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000099"/>
                </a:solidFill>
                <a:latin typeface="宋体" panose="02010600030101010101" pitchFamily="2" charset="-122"/>
                <a:ea typeface="黑体" panose="02010609060101010101" pitchFamily="2" charset="-122"/>
              </a:rPr>
              <a:t>用望远镜看遥远的天体</a:t>
            </a:r>
            <a:endParaRPr lang="zh-CN" altLang="en-US" sz="2800" dirty="0">
              <a:solidFill>
                <a:srgbClr val="000099"/>
              </a:solidFill>
              <a:latin typeface="宋体" panose="0201060003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aphicFrame>
        <p:nvGraphicFramePr>
          <p:cNvPr id="23554" name="Group 2"/>
          <p:cNvGraphicFramePr>
            <a:graphicFrameLocks noGrp="1"/>
          </p:cNvGraphicFramePr>
          <p:nvPr/>
        </p:nvGraphicFramePr>
        <p:xfrm>
          <a:off x="1260475" y="1376363"/>
          <a:ext cx="7578725" cy="4860926"/>
        </p:xfrm>
        <a:graphic>
          <a:graphicData uri="http://schemas.openxmlformats.org/drawingml/2006/table">
            <a:tbl>
              <a:tblPr/>
              <a:tblGrid>
                <a:gridCol w="1390650"/>
                <a:gridCol w="1790700"/>
                <a:gridCol w="1758950"/>
                <a:gridCol w="2638425"/>
              </a:tblGrid>
              <a:tr h="688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物镜的作用</a:t>
                      </a:r>
                      <a:endParaRPr kumimoji="0" 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目镜的作用</a:t>
                      </a:r>
                      <a:endParaRPr kumimoji="0" 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增大视角的方法</a:t>
                      </a:r>
                      <a:endParaRPr kumimoji="0" 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</a:tr>
              <a:tr h="22463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显微镜</a:t>
                      </a:r>
                      <a:endParaRPr kumimoji="0" 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256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3300"/>
                        </a:buClr>
                        <a:buSzTx/>
                        <a:buFont typeface="Arial" panose="020B0604020202020204" pitchFamily="34" charset="0"/>
                        <a:buNone/>
                      </a:pPr>
                      <a:r>
                        <a:rPr kumimoji="0" lang="zh-CN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黑体" panose="02010609060101010101" pitchFamily="2" charset="-122"/>
                        </a:rPr>
                        <a:t>望远镜</a:t>
                      </a:r>
                      <a:endParaRPr kumimoji="0" 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</a:pPr>
                      <a:endParaRPr kumimoji="0" lang="zh-CN" altLang="zh-CN" sz="2400" b="0" i="0" u="none" strike="noStrike" cap="none" normalizeH="0" baseline="0" smtClean="0">
                        <a:ln>
                          <a:noFill/>
                        </a:ln>
                        <a:solidFill>
                          <a:srgbClr val="FF3300"/>
                        </a:solidFill>
                        <a:effectLst/>
                        <a:latin typeface="Calibri" panose="020F0502020204030204" pitchFamily="34" charset="0"/>
                        <a:ea typeface="黑体" panose="02010609060101010101" pitchFamily="2" charset="-122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5624" name="Text Box 26"/>
          <p:cNvSpPr txBox="1"/>
          <p:nvPr/>
        </p:nvSpPr>
        <p:spPr>
          <a:xfrm>
            <a:off x="2768600" y="2205038"/>
            <a:ext cx="1676400" cy="19208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使被观察的物体成一个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倒立</a:t>
            </a: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放大</a:t>
            </a: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实像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25" name="Text Box 27"/>
          <p:cNvSpPr txBox="1"/>
          <p:nvPr/>
        </p:nvSpPr>
        <p:spPr>
          <a:xfrm>
            <a:off x="4397375" y="2286000"/>
            <a:ext cx="1752600" cy="15541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把物镜成的实像，再一次放大成虚像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26" name="Text Box 28"/>
          <p:cNvSpPr txBox="1"/>
          <p:nvPr/>
        </p:nvSpPr>
        <p:spPr>
          <a:xfrm>
            <a:off x="6230938" y="2986088"/>
            <a:ext cx="2819400" cy="457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把物体的像放大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27" name="Text Box 29"/>
          <p:cNvSpPr txBox="1"/>
          <p:nvPr/>
        </p:nvSpPr>
        <p:spPr>
          <a:xfrm>
            <a:off x="2627313" y="4414838"/>
            <a:ext cx="1905000" cy="1554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使远处的物体在焦点附近成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倒立</a:t>
            </a: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缩小</a:t>
            </a: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的</a:t>
            </a:r>
            <a:r>
              <a:rPr lang="zh-CN" altLang="en-US" sz="2400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实像</a:t>
            </a:r>
            <a:endParaRPr lang="zh-CN" altLang="en-US" sz="2400" dirty="0">
              <a:solidFill>
                <a:srgbClr val="FF0000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28" name="Text Box 30"/>
          <p:cNvSpPr txBox="1"/>
          <p:nvPr/>
        </p:nvSpPr>
        <p:spPr>
          <a:xfrm>
            <a:off x="4425950" y="4437063"/>
            <a:ext cx="1727200" cy="155416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把物镜成的实像，再一次放大成虚像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29" name="Text Box 31"/>
          <p:cNvSpPr txBox="1"/>
          <p:nvPr/>
        </p:nvSpPr>
        <p:spPr>
          <a:xfrm>
            <a:off x="6302375" y="4987925"/>
            <a:ext cx="2743200" cy="89535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把物体的像移近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  <a:p>
            <a:pPr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dirty="0">
                <a:latin typeface="黑体" panose="02010609060101010101" pitchFamily="2" charset="-122"/>
                <a:ea typeface="黑体" panose="02010609060101010101" pitchFamily="2" charset="-122"/>
              </a:rPr>
              <a:t>把物体的像放大</a:t>
            </a:r>
            <a:endParaRPr lang="zh-CN" altLang="en-US" sz="2400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5630" name="标题 1"/>
          <p:cNvSpPr/>
          <p:nvPr/>
        </p:nvSpPr>
        <p:spPr>
          <a:xfrm>
            <a:off x="3775075" y="46038"/>
            <a:ext cx="2447925" cy="865187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36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课堂小结</a:t>
            </a:r>
            <a:endParaRPr lang="zh-CN" altLang="en-US" sz="36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7649" name="文本框 33793"/>
          <p:cNvSpPr txBox="1"/>
          <p:nvPr/>
        </p:nvSpPr>
        <p:spPr>
          <a:xfrm>
            <a:off x="374650" y="779463"/>
            <a:ext cx="8229600" cy="522446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  <a:spcBef>
                <a:spcPts val="5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   1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、显微镜镜筒两端各有一组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_______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，靠近眼睛的叫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______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，靠近被观察物体的是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_______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5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   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2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、用显微镜观察物体时，物镜对物体所成的像是一个放大的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像（“虚”或“实”），道理就像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_______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的镜头成像一样，目镜的作用则像一个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_______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再次对这个像成放大的</a:t>
            </a: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______ 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（“虚像”或“实像”）。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5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        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5" name="文本框 33794"/>
          <p:cNvSpPr txBox="1"/>
          <p:nvPr/>
        </p:nvSpPr>
        <p:spPr>
          <a:xfrm>
            <a:off x="5464175" y="900113"/>
            <a:ext cx="1462088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凸透镜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6" name="文本框 33795"/>
          <p:cNvSpPr txBox="1"/>
          <p:nvPr/>
        </p:nvSpPr>
        <p:spPr>
          <a:xfrm>
            <a:off x="1228725" y="1477963"/>
            <a:ext cx="1219200" cy="519112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目镜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7" name="文本框 33796"/>
          <p:cNvSpPr txBox="1"/>
          <p:nvPr/>
        </p:nvSpPr>
        <p:spPr>
          <a:xfrm>
            <a:off x="5854700" y="1479550"/>
            <a:ext cx="1371600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物镜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8" name="文本框 33797"/>
          <p:cNvSpPr txBox="1"/>
          <p:nvPr/>
        </p:nvSpPr>
        <p:spPr>
          <a:xfrm>
            <a:off x="2603500" y="2790825"/>
            <a:ext cx="698500" cy="5175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799" name="文本框 33798"/>
          <p:cNvSpPr txBox="1"/>
          <p:nvPr/>
        </p:nvSpPr>
        <p:spPr>
          <a:xfrm>
            <a:off x="919163" y="3467100"/>
            <a:ext cx="1836737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投影仪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800" name="文本框 33799"/>
          <p:cNvSpPr txBox="1"/>
          <p:nvPr/>
        </p:nvSpPr>
        <p:spPr>
          <a:xfrm>
            <a:off x="522288" y="4054475"/>
            <a:ext cx="236220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放大镜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3801" name="文本框 33800"/>
          <p:cNvSpPr txBox="1"/>
          <p:nvPr/>
        </p:nvSpPr>
        <p:spPr>
          <a:xfrm>
            <a:off x="5326063" y="3986213"/>
            <a:ext cx="160020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虚像</a:t>
            </a:r>
            <a:endParaRPr lang="zh-CN" altLang="en-US" sz="2800" b="1">
              <a:solidFill>
                <a:srgbClr val="FF33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7657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随堂练习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3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37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337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33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338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  <p:bldP spid="33796" grpId="0"/>
      <p:bldP spid="33797" grpId="0"/>
      <p:bldP spid="33798" grpId="0"/>
      <p:bldP spid="33799" grpId="0"/>
      <p:bldP spid="33800" grpId="0"/>
      <p:bldP spid="3380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8673" name="文本框 34817"/>
          <p:cNvSpPr txBox="1"/>
          <p:nvPr/>
        </p:nvSpPr>
        <p:spPr>
          <a:xfrm>
            <a:off x="552450" y="611188"/>
            <a:ext cx="8208963" cy="3938587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  <a:spcBef>
                <a:spcPts val="5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3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、望远镜物镜的作用是使远处的物体在焦点附近成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_____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像（填“虚”或“实”），这个像是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__________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（填“放大的”或“缩小的”），道理就像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__________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的镜头成像一样，目镜的作用则像一个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__________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用来把这个像放大。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ts val="50"/>
              </a:spcBef>
              <a:buClr>
                <a:srgbClr val="FF3300"/>
              </a:buClr>
              <a:buFont typeface="Wingdings" panose="05000000000000000000" pitchFamily="2" charset="2"/>
              <a:buNone/>
            </a:pP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        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819" name="文本框 34818"/>
          <p:cNvSpPr txBox="1"/>
          <p:nvPr/>
        </p:nvSpPr>
        <p:spPr>
          <a:xfrm>
            <a:off x="1143000" y="1347788"/>
            <a:ext cx="68580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实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820" name="文本框 34819"/>
          <p:cNvSpPr txBox="1"/>
          <p:nvPr/>
        </p:nvSpPr>
        <p:spPr>
          <a:xfrm>
            <a:off x="811213" y="2000250"/>
            <a:ext cx="1905000" cy="5191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缩小的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821" name="文本框 34820"/>
          <p:cNvSpPr txBox="1"/>
          <p:nvPr/>
        </p:nvSpPr>
        <p:spPr>
          <a:xfrm>
            <a:off x="1663700" y="2624138"/>
            <a:ext cx="1600200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照相机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822" name="文本框 34821"/>
          <p:cNvSpPr txBox="1"/>
          <p:nvPr/>
        </p:nvSpPr>
        <p:spPr>
          <a:xfrm>
            <a:off x="1604963" y="3236913"/>
            <a:ext cx="160020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放大镜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678" name="矩形 34822"/>
          <p:cNvSpPr/>
          <p:nvPr/>
        </p:nvSpPr>
        <p:spPr>
          <a:xfrm>
            <a:off x="552450" y="4130675"/>
            <a:ext cx="8326438" cy="137160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  4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、物体对眼睛所成视角的大小不仅和</a:t>
            </a:r>
            <a:r>
              <a:rPr lang="zh-CN" altLang="en-US" sz="2800" u="sng">
                <a:latin typeface="Times New Roman" panose="02020603050405020304" pitchFamily="18" charset="0"/>
                <a:ea typeface="宋体" panose="02010600030101010101" pitchFamily="2" charset="-122"/>
              </a:rPr>
              <a:t>               </a:t>
            </a: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的大小有关，还和</a:t>
            </a:r>
            <a:r>
              <a:rPr lang="zh-CN" altLang="en-US" sz="2800" u="sng">
                <a:latin typeface="Times New Roman" panose="02020603050405020304" pitchFamily="18" charset="0"/>
                <a:ea typeface="宋体" panose="02010600030101010101" pitchFamily="2" charset="-122"/>
              </a:rPr>
              <a:t>                                  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 有关系。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4824" name="文本框 34823"/>
          <p:cNvSpPr txBox="1"/>
          <p:nvPr/>
        </p:nvSpPr>
        <p:spPr>
          <a:xfrm>
            <a:off x="6716713" y="4246563"/>
            <a:ext cx="2449512" cy="519112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物体本身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4825" name="文本框 34824"/>
          <p:cNvSpPr txBox="1"/>
          <p:nvPr/>
        </p:nvSpPr>
        <p:spPr>
          <a:xfrm>
            <a:off x="3192463" y="4867275"/>
            <a:ext cx="403225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spcBef>
                <a:spcPct val="50000"/>
              </a:spcBef>
            </a:pPr>
            <a:r>
              <a:rPr lang="zh-CN" altLang="en-US" sz="280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物体到眼睛的距离</a:t>
            </a:r>
            <a:endParaRPr lang="zh-CN" altLang="en-US" sz="2800">
              <a:solidFill>
                <a:srgbClr val="FF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28681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随堂练习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8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48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48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9" grpId="0"/>
      <p:bldP spid="34820" grpId="0"/>
      <p:bldP spid="34821" grpId="0"/>
      <p:bldP spid="34822" grpId="0"/>
      <p:bldP spid="34824" grpId="0"/>
      <p:bldP spid="3482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9697" name="文本框 35841"/>
          <p:cNvSpPr txBox="1"/>
          <p:nvPr/>
        </p:nvSpPr>
        <p:spPr>
          <a:xfrm>
            <a:off x="685800" y="927100"/>
            <a:ext cx="7848600" cy="4786313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5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、小明在用显微镜时，物镜和目镜的成像情况是（     ）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A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、物镜成放大的虚像，目镜成放大的虚像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B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、物镜成放大的实像，目镜成放大的实像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C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、物镜成放大的虚像，目镜成放大的实像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r>
              <a:rPr lang="zh-CN" altLang="en-US" sz="2800">
                <a:latin typeface="Times New Roman" panose="02020603050405020304" pitchFamily="18" charset="0"/>
                <a:ea typeface="宋体" panose="02010600030101010101" pitchFamily="2" charset="-122"/>
              </a:rPr>
              <a:t>、物镜成放大的实像，目镜成放大的虚像</a:t>
            </a:r>
            <a:endParaRPr lang="zh-CN" altLang="en-US" sz="2800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35843" name="文本框 35842"/>
          <p:cNvSpPr txBox="1"/>
          <p:nvPr/>
        </p:nvSpPr>
        <p:spPr>
          <a:xfrm>
            <a:off x="1160463" y="1673225"/>
            <a:ext cx="477837" cy="579438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p>
            <a:r>
              <a:rPr lang="en-US" altLang="zh-CN" sz="3200" b="1">
                <a:solidFill>
                  <a:srgbClr val="FF33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D</a:t>
            </a:r>
            <a:endParaRPr lang="en-US" altLang="zh-CN" sz="3200" b="1">
              <a:solidFill>
                <a:srgbClr val="FF33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29699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随堂练习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6626" name="Rectangle 2"/>
          <p:cNvSpPr>
            <a:spLocks noGrp="1"/>
          </p:cNvSpPr>
          <p:nvPr/>
        </p:nvSpPr>
        <p:spPr>
          <a:xfrm>
            <a:off x="1331913" y="1198563"/>
            <a:ext cx="7239000" cy="1727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/>
            <a:r>
              <a:rPr lang="en-US" altLang="zh-CN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6.</a:t>
            </a:r>
            <a:r>
              <a:rPr lang="zh-CN" altLang="en-US" sz="2400" b="1" dirty="0">
                <a:solidFill>
                  <a:srgbClr val="0000FF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为什么显微镜物镜的焦距要比较短，目镜的焦距要比较长？为什么望远镜的物镜的焦距要比较长而目镜的焦距要比较短？</a:t>
            </a:r>
            <a:endParaRPr lang="zh-CN" altLang="en-US" sz="2400" b="1" dirty="0">
              <a:solidFill>
                <a:srgbClr val="0000FF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  <p:sp>
        <p:nvSpPr>
          <p:cNvPr id="24579" name="Rectangle 3"/>
          <p:cNvSpPr>
            <a:spLocks noGrp="1"/>
          </p:cNvSpPr>
          <p:nvPr/>
        </p:nvSpPr>
        <p:spPr>
          <a:xfrm>
            <a:off x="-323850" y="2925763"/>
            <a:ext cx="8712200" cy="3487737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4" eaLnBrk="0" hangingPunct="0">
              <a:spcBef>
                <a:spcPct val="20000"/>
              </a:spcBef>
              <a:buFont typeface="Wingdings" panose="05000000000000000000" pitchFamily="2" charset="2"/>
              <a:buNone/>
            </a:pP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解析：使用显微镜时，从物体（标本）射出的光线，经过物镜后形成一个放大的实像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这个实像被目镜再次放大，经过两次放大，光线变得很弱，不容易看清楚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因此，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一方面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要使被观察的物体明亮，</a:t>
            </a:r>
            <a:r>
              <a:rPr lang="zh-CN" altLang="en-US" sz="2400" b="1" dirty="0">
                <a:solidFill>
                  <a:srgbClr val="FF0000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一方面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物体要尽可能离物镜近一些，以便更多的光线进入物镜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为了保证物体经物镜成放大的实像，物体要在一倍焦距以外，故物镜的焦距要设计得短一些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r>
              <a:rPr lang="zh-CN" altLang="en-US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为使经物镜成的实像落在目镜的焦距以内，目镜的焦距又总是设计得长一些</a:t>
            </a:r>
            <a:r>
              <a:rPr lang="zh-CN" altLang="zh-CN" sz="2400" b="1" dirty="0">
                <a:latin typeface="黑体" panose="02010609060101010101" pitchFamily="2" charset="-122"/>
                <a:ea typeface="黑体" panose="02010609060101010101" pitchFamily="2" charset="-122"/>
              </a:rPr>
              <a:t>.</a:t>
            </a:r>
            <a:endParaRPr lang="zh-CN" altLang="zh-CN" sz="2400" b="1" dirty="0"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79" grpId="0" bldLvl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146" name="图片 6145" descr="5cac2e3131691080a9018e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1297937"/>
            <a:ext cx="6733540" cy="4740275"/>
          </a:xfrm>
          <a:prstGeom prst="rect">
            <a:avLst/>
          </a:prstGeom>
          <a:noFill/>
          <a:ln w="9525">
            <a:noFill/>
          </a:ln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  <a:softEdge rad="31750"/>
          </a:effectLst>
        </p:spPr>
      </p:pic>
      <p:sp>
        <p:nvSpPr>
          <p:cNvPr id="6147" name="文本框 6146"/>
          <p:cNvSpPr txBox="1"/>
          <p:nvPr/>
        </p:nvSpPr>
        <p:spPr>
          <a:xfrm>
            <a:off x="396875" y="611188"/>
            <a:ext cx="7010400" cy="517525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p>
            <a:r>
              <a:rPr lang="zh-CN" altLang="en-US" sz="2800">
                <a:solidFill>
                  <a:srgbClr val="0000FF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科学家在观察夜象时，要用什么？</a:t>
            </a:r>
            <a:endParaRPr lang="zh-CN" altLang="en-US" sz="2800">
              <a:solidFill>
                <a:srgbClr val="0000FF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pic>
        <p:nvPicPr>
          <p:cNvPr id="6148" name="图片 6147" descr="d80_900"/>
          <p:cNvPicPr>
            <a:picLocks noChangeAspect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62700" y="2219325"/>
            <a:ext cx="2425700" cy="39624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图片 6148" descr="20080526102111418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999" t="5492" b="11198"/>
          <a:stretch>
            <a:fillRect/>
          </a:stretch>
        </p:blipFill>
        <p:spPr>
          <a:xfrm>
            <a:off x="250825" y="3379788"/>
            <a:ext cx="3124200" cy="237648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173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8193" name="文本框 99"/>
          <p:cNvSpPr txBox="1"/>
          <p:nvPr/>
        </p:nvSpPr>
        <p:spPr>
          <a:xfrm>
            <a:off x="542925" y="1365250"/>
            <a:ext cx="8058150" cy="265112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800" b="1">
                <a:latin typeface="宋体" panose="02010600030101010101" pitchFamily="2" charset="-122"/>
                <a:ea typeface="宋体" panose="02010600030101010101" pitchFamily="2" charset="-122"/>
              </a:rPr>
              <a:t>                </a:t>
            </a:r>
            <a:r>
              <a:rPr lang="zh-CN" altLang="en-US" sz="2800" b="1">
                <a:latin typeface="宋体" panose="02010600030101010101" pitchFamily="2" charset="-122"/>
                <a:ea typeface="宋体" panose="02010600030101010101" pitchFamily="2" charset="-122"/>
              </a:rPr>
              <a:t>学习目标</a:t>
            </a:r>
            <a:endParaRPr lang="zh-CN" altLang="en-US" sz="2800" b="1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了解显微镜和望远镜的基本结构。（重点）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知道影响视角大小的因素。（重点） 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800"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800">
                <a:latin typeface="宋体" panose="02010600030101010101" pitchFamily="2" charset="-122"/>
                <a:ea typeface="宋体" panose="02010600030101010101" pitchFamily="2" charset="-122"/>
              </a:rPr>
              <a:t>能说出显微镜和望远镜的成像原理。（难点）</a:t>
            </a:r>
            <a:endParaRPr lang="zh-CN" altLang="en-US" sz="28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194" name="文本框 4103"/>
          <p:cNvSpPr txBox="1"/>
          <p:nvPr/>
        </p:nvSpPr>
        <p:spPr>
          <a:xfrm>
            <a:off x="106363" y="44450"/>
            <a:ext cx="1295400" cy="398463"/>
          </a:xfrm>
          <a:prstGeom prst="rect">
            <a:avLst/>
          </a:prstGeom>
          <a:noFill/>
          <a:ln w="9525">
            <a:noFill/>
          </a:ln>
        </p:spPr>
        <p:txBody>
          <a:bodyPr lIns="90170" tIns="46990" rIns="90170" bIns="46990" anchor="t">
            <a:spAutoFit/>
          </a:bodyPr>
          <a:p>
            <a:r>
              <a:rPr lang="zh-CN" altLang="en-US" sz="2000" b="1" dirty="0">
                <a:solidFill>
                  <a:srgbClr val="006666"/>
                </a:solidFill>
                <a:latin typeface="Arial" panose="020B0604020202020204" pitchFamily="34" charset="0"/>
                <a:ea typeface="方正姚体" panose="02010601030101010101" pitchFamily="2" charset="-122"/>
              </a:rPr>
              <a:t>导入新课</a:t>
            </a:r>
            <a:endParaRPr lang="zh-CN" altLang="en-US" sz="2000" b="1" dirty="0">
              <a:solidFill>
                <a:srgbClr val="006666"/>
              </a:solidFill>
              <a:latin typeface="Arial" panose="020B0604020202020204" pitchFamily="34" charset="0"/>
              <a:ea typeface="方正姚体" panose="02010601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122" name="WordArt 2"/>
          <p:cNvSpPr>
            <a:spLocks noChangeArrowheads="1" noChangeShapeType="1"/>
          </p:cNvSpPr>
          <p:nvPr/>
        </p:nvSpPr>
        <p:spPr bwMode="auto">
          <a:xfrm>
            <a:off x="2484438" y="188913"/>
            <a:ext cx="4572000" cy="522287"/>
          </a:xfrm>
          <a:prstGeom prst="rect">
            <a:avLst/>
          </a:prstGeom>
        </p:spPr>
        <p:txBody>
          <a:bodyPr wrap="none" numCol="1" fromWordArt="1">
            <a:prstTxWarp prst="textPlain">
              <a:avLst>
                <a:gd name="adj" fmla="val 50000"/>
              </a:avLst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第</a:t>
            </a:r>
            <a:r>
              <a:rPr kumimoji="0" lang="en-US" altLang="zh-CN" sz="3600" b="0" i="0" u="none" strike="noStrike" kern="1200" cap="none" spc="0" normalizeH="0" baseline="0" noProof="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5</a:t>
            </a:r>
            <a:r>
              <a:rPr kumimoji="0" lang="zh-CN" altLang="en-US" sz="3600" b="0" i="0" u="none" strike="noStrike" kern="1200" cap="none" spc="0" normalizeH="0" baseline="0" noProof="0" dirty="0">
                <a:ln w="9525">
                  <a:noFill/>
                  <a:round/>
                </a:ln>
                <a:solidFill>
                  <a:srgbClr val="FF0000"/>
                </a:solidFill>
                <a:effectLst>
                  <a:outerShdw dist="38100" dir="5400000" algn="ctr" rotWithShape="0">
                    <a:srgbClr val="4D4D4D">
                      <a:alpha val="75000"/>
                    </a:srgbClr>
                  </a:outerShdw>
                </a:effectLst>
                <a:uLnTx/>
                <a:uFillTx/>
                <a:latin typeface="宋体" panose="02010600030101010101" pitchFamily="2" charset="-122"/>
                <a:ea typeface="宋体" panose="02010600030101010101" pitchFamily="2" charset="-122"/>
                <a:cs typeface="+mn-cs"/>
              </a:rPr>
              <a:t>节  显微镜和望远镜</a:t>
            </a:r>
            <a:endParaRPr kumimoji="0" lang="zh-CN" altLang="en-US" sz="3600" b="0" i="0" u="none" strike="noStrike" kern="1200" cap="none" spc="0" normalizeH="0" baseline="0" noProof="0" dirty="0">
              <a:ln w="9525">
                <a:noFill/>
                <a:round/>
              </a:ln>
              <a:solidFill>
                <a:srgbClr val="FF0000"/>
              </a:solidFill>
              <a:effectLst>
                <a:outerShdw dist="38100" dir="5400000" algn="ctr" rotWithShape="0">
                  <a:srgbClr val="4D4D4D">
                    <a:alpha val="75000"/>
                  </a:srgbClr>
                </a:outerShdw>
              </a:effectLst>
              <a:uLnTx/>
              <a:uFillTx/>
              <a:latin typeface="宋体" panose="02010600030101010101" pitchFamily="2" charset="-122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171" name="Rectangle 4"/>
          <p:cNvSpPr/>
          <p:nvPr/>
        </p:nvSpPr>
        <p:spPr>
          <a:xfrm>
            <a:off x="3130550" y="1196975"/>
            <a:ext cx="5851525" cy="2678113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800" b="1" dirty="0">
                <a:latin typeface="Arial" panose="020B0604020202020204" pitchFamily="34" charset="0"/>
              </a:rPr>
              <a:t>小实验：</a:t>
            </a:r>
            <a:endParaRPr lang="zh-CN" altLang="en-US" sz="2800" b="1" dirty="0">
              <a:latin typeface="Arial" panose="020B0604020202020204" pitchFamily="34" charset="0"/>
            </a:endParaRPr>
          </a:p>
          <a:p>
            <a:r>
              <a:rPr lang="zh-CN" altLang="en-US" sz="2800" dirty="0">
                <a:latin typeface="Arial" panose="020B0604020202020204" pitchFamily="34" charset="0"/>
              </a:rPr>
              <a:t>在白纸上画一个小箭头，将磁带盒盖中的一块，放在白纸上，再在盒盖上用滴管滴一小滴水，透过水观察白纸上的小箭头。观察到什么现象？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7172" name="Rectangle 5"/>
          <p:cNvSpPr/>
          <p:nvPr/>
        </p:nvSpPr>
        <p:spPr>
          <a:xfrm>
            <a:off x="3192463" y="3884613"/>
            <a:ext cx="5689600" cy="1814512"/>
          </a:xfrm>
          <a:prstGeom prst="rect">
            <a:avLst/>
          </a:prstGeom>
          <a:noFill/>
          <a:ln w="9525">
            <a:noFill/>
          </a:ln>
        </p:spPr>
        <p:txBody>
          <a:bodyPr anchor="ctr">
            <a:spAutoFit/>
          </a:bodyPr>
          <a:p>
            <a:r>
              <a:rPr lang="zh-CN" altLang="en-US" sz="2800" dirty="0">
                <a:latin typeface="Arial" panose="020B0604020202020204" pitchFamily="34" charset="0"/>
              </a:rPr>
              <a:t>小水滴相当于一个凸透镜，通过水滴可以观察到一个正立、放大的箭头；或者会观察到一个倒立、放大的箭头。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7173" name="Text Box 6"/>
          <p:cNvSpPr txBox="1"/>
          <p:nvPr/>
        </p:nvSpPr>
        <p:spPr>
          <a:xfrm>
            <a:off x="2051050" y="5949950"/>
            <a:ext cx="6265863" cy="5175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dirty="0">
                <a:latin typeface="Arial" panose="020B0604020202020204" pitchFamily="34" charset="0"/>
              </a:rPr>
              <a:t>怎样能观察到更大的箭头？──显微镜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pic>
        <p:nvPicPr>
          <p:cNvPr id="7174" name="Picture 8" descr="13887024890876534"/>
          <p:cNvPicPr>
            <a:picLocks noChangeAspect="1"/>
          </p:cNvPicPr>
          <p:nvPr/>
        </p:nvPicPr>
        <p:blipFill>
          <a:blip r:embed="rId1"/>
          <a:srcRect r="53299" b="-13580"/>
          <a:stretch>
            <a:fillRect/>
          </a:stretch>
        </p:blipFill>
        <p:spPr>
          <a:xfrm>
            <a:off x="468313" y="1628775"/>
            <a:ext cx="2376487" cy="23764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9" descr="1388702489087653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2413" y="4076700"/>
            <a:ext cx="2916237" cy="12001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8194" name="Picture 7" descr="230c59d8ba547f3933fa1c1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1774825"/>
            <a:ext cx="3633788" cy="377666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Picture 8" descr="3e335bb584d8c2c036d3ca2d"/>
          <p:cNvPicPr>
            <a:picLocks noChangeAspect="1"/>
          </p:cNvPicPr>
          <p:nvPr/>
        </p:nvPicPr>
        <p:blipFill>
          <a:blip r:embed="rId2"/>
          <a:srcRect b="3691"/>
          <a:stretch>
            <a:fillRect/>
          </a:stretch>
        </p:blipFill>
        <p:spPr>
          <a:xfrm>
            <a:off x="4740275" y="2028825"/>
            <a:ext cx="4010025" cy="3560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6" name="Rectangle 12"/>
          <p:cNvSpPr/>
          <p:nvPr/>
        </p:nvSpPr>
        <p:spPr>
          <a:xfrm>
            <a:off x="3149600" y="5668963"/>
            <a:ext cx="3241675" cy="733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显微镜下的雪花</a:t>
            </a:r>
            <a:endParaRPr lang="zh-CN" altLang="en-US" sz="28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8197" name="标题 1"/>
          <p:cNvSpPr/>
          <p:nvPr/>
        </p:nvSpPr>
        <p:spPr>
          <a:xfrm>
            <a:off x="1692275" y="44450"/>
            <a:ext cx="4175125" cy="8667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一、显微镜</a:t>
            </a:r>
            <a:endParaRPr lang="zh-CN" altLang="en-US" sz="40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18" name="Picture 7" descr="2008012209064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1196975"/>
            <a:ext cx="6165850" cy="4421188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9219" name="Group 8"/>
          <p:cNvGrpSpPr/>
          <p:nvPr/>
        </p:nvGrpSpPr>
        <p:grpSpPr>
          <a:xfrm>
            <a:off x="2555875" y="5546725"/>
            <a:ext cx="3736975" cy="817563"/>
            <a:chOff x="0" y="0"/>
            <a:chExt cx="1598" cy="666"/>
          </a:xfrm>
        </p:grpSpPr>
        <p:sp>
          <p:nvSpPr>
            <p:cNvPr id="9220" name="AutoShape 9"/>
            <p:cNvSpPr/>
            <p:nvPr/>
          </p:nvSpPr>
          <p:spPr>
            <a:xfrm>
              <a:off x="4" y="0"/>
              <a:ext cx="1594" cy="324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  <a:buFont typeface="Wingdings" panose="05000000000000000000" pitchFamily="2" charset="2"/>
                <a:buNone/>
              </a:pPr>
              <a:endParaRPr lang="zh-CN" altLang="zh-CN" b="1" dirty="0">
                <a:solidFill>
                  <a:srgbClr val="8E163E"/>
                </a:solidFill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  <p:sp>
          <p:nvSpPr>
            <p:cNvPr id="9221" name="Rectangle 10"/>
            <p:cNvSpPr/>
            <p:nvPr/>
          </p:nvSpPr>
          <p:spPr>
            <a:xfrm>
              <a:off x="0" y="69"/>
              <a:ext cx="1589" cy="5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lnSpc>
                  <a:spcPct val="150000"/>
                </a:lnSpc>
                <a:buFont typeface="Wingdings" panose="05000000000000000000" pitchFamily="2" charset="2"/>
                <a:buNone/>
              </a:pPr>
              <a:r>
                <a:rPr lang="zh-CN" altLang="en-US" sz="2800" dirty="0">
                  <a:latin typeface="Arial" panose="020B0604020202020204" pitchFamily="34" charset="0"/>
                  <a:ea typeface="黑体" panose="02010609060101010101" pitchFamily="2" charset="-122"/>
                </a:rPr>
                <a:t>显微镜下的细菌</a:t>
              </a:r>
              <a:endParaRPr lang="zh-CN" altLang="en-US" sz="2800" dirty="0"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0242" name="Picture 8" descr="1640827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19250" y="1268413"/>
            <a:ext cx="6121400" cy="4554537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0243" name="Group 9"/>
          <p:cNvGrpSpPr/>
          <p:nvPr/>
        </p:nvGrpSpPr>
        <p:grpSpPr>
          <a:xfrm>
            <a:off x="2771775" y="5600700"/>
            <a:ext cx="3732213" cy="828675"/>
            <a:chOff x="0" y="0"/>
            <a:chExt cx="1596" cy="586"/>
          </a:xfrm>
        </p:grpSpPr>
        <p:sp>
          <p:nvSpPr>
            <p:cNvPr id="10244" name="AutoShape 10"/>
            <p:cNvSpPr/>
            <p:nvPr/>
          </p:nvSpPr>
          <p:spPr>
            <a:xfrm>
              <a:off x="5" y="0"/>
              <a:ext cx="1591" cy="281"/>
            </a:xfrm>
            <a:prstGeom prst="roundRect">
              <a:avLst>
                <a:gd name="adj" fmla="val 16667"/>
              </a:avLst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spcBef>
                  <a:spcPct val="50000"/>
                </a:spcBef>
                <a:buFont typeface="Wingdings" panose="05000000000000000000" pitchFamily="2" charset="2"/>
                <a:buNone/>
              </a:pPr>
              <a:endParaRPr lang="zh-CN" altLang="zh-CN" b="1" dirty="0">
                <a:solidFill>
                  <a:srgbClr val="8E163E"/>
                </a:solidFill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  <p:sp>
          <p:nvSpPr>
            <p:cNvPr id="10245" name="Rectangle 11"/>
            <p:cNvSpPr/>
            <p:nvPr/>
          </p:nvSpPr>
          <p:spPr>
            <a:xfrm>
              <a:off x="0" y="67"/>
              <a:ext cx="1589" cy="519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>
                <a:lnSpc>
                  <a:spcPct val="150000"/>
                </a:lnSpc>
                <a:buFont typeface="Wingdings" panose="05000000000000000000" pitchFamily="2" charset="2"/>
                <a:buNone/>
              </a:pPr>
              <a:r>
                <a:rPr lang="zh-CN" altLang="en-US" sz="2800" dirty="0">
                  <a:latin typeface="Arial" panose="020B0604020202020204" pitchFamily="34" charset="0"/>
                  <a:ea typeface="黑体" panose="02010609060101010101" pitchFamily="2" charset="-122"/>
                </a:rPr>
                <a:t>显微镜下的头发</a:t>
              </a:r>
              <a:endParaRPr lang="zh-CN" altLang="en-US" sz="2800" dirty="0">
                <a:latin typeface="Arial" panose="020B0604020202020204" pitchFamily="34" charset="0"/>
                <a:ea typeface="黑体" panose="02010609060101010101" pitchFamily="2" charset="-122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6" name="Picture 2" descr="显微镜原理图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67400" y="1114425"/>
            <a:ext cx="3170238" cy="52197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267" name="Text Box 3"/>
          <p:cNvSpPr txBox="1"/>
          <p:nvPr/>
        </p:nvSpPr>
        <p:spPr>
          <a:xfrm>
            <a:off x="250825" y="3357563"/>
            <a:ext cx="5472113" cy="733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（</a:t>
            </a:r>
            <a:r>
              <a:rPr lang="en-US" altLang="zh-CN" sz="2800">
                <a:latin typeface="Arial" panose="020B0604020202020204" pitchFamily="34" charset="0"/>
                <a:ea typeface="黑体" panose="02010609060101010101" pitchFamily="2" charset="-122"/>
              </a:rPr>
              <a:t>2</a:t>
            </a: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目镜</a:t>
            </a: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：靠近眼睛的透镜，</a:t>
            </a:r>
            <a:endParaRPr lang="zh-CN" altLang="en-US" sz="28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268" name="Text Box 4"/>
          <p:cNvSpPr txBox="1"/>
          <p:nvPr/>
        </p:nvSpPr>
        <p:spPr>
          <a:xfrm>
            <a:off x="539750" y="1916113"/>
            <a:ext cx="5967413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latin typeface="宋体" panose="02010600030101010101" pitchFamily="2" charset="-122"/>
              </a:rPr>
              <a:t>（</a:t>
            </a:r>
            <a:r>
              <a:rPr lang="en-US" altLang="zh-CN" sz="2800" b="1">
                <a:latin typeface="宋体" panose="02010600030101010101" pitchFamily="2" charset="-122"/>
              </a:rPr>
              <a:t>1</a:t>
            </a:r>
            <a:r>
              <a:rPr lang="zh-CN" altLang="en-US" sz="2800" b="1" dirty="0">
                <a:latin typeface="宋体" panose="02010600030101010101" pitchFamily="2" charset="-122"/>
              </a:rPr>
              <a:t>）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</a:rPr>
              <a:t>物镜</a:t>
            </a:r>
            <a:r>
              <a:rPr lang="zh-CN" altLang="en-US" sz="2800" dirty="0">
                <a:latin typeface="Arial" panose="020B0604020202020204" pitchFamily="34" charset="0"/>
              </a:rPr>
              <a:t>：靠近物体的透镜，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1269" name="Rectangle 5"/>
          <p:cNvSpPr/>
          <p:nvPr/>
        </p:nvSpPr>
        <p:spPr>
          <a:xfrm>
            <a:off x="468313" y="1196975"/>
            <a:ext cx="5791200" cy="7191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chemeClr val="hlink"/>
                </a:solidFill>
                <a:latin typeface="Arial" panose="020B0604020202020204" pitchFamily="34" charset="0"/>
                <a:ea typeface="黑体" panose="02010609060101010101" pitchFamily="2" charset="-122"/>
              </a:rPr>
              <a:t>显微镜的基本构造</a:t>
            </a:r>
            <a:endParaRPr lang="zh-CN" altLang="en-US" sz="2800" dirty="0">
              <a:solidFill>
                <a:schemeClr val="hlink"/>
              </a:solidFill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270" name="Text Box 6"/>
          <p:cNvSpPr txBox="1"/>
          <p:nvPr/>
        </p:nvSpPr>
        <p:spPr>
          <a:xfrm>
            <a:off x="0" y="2636838"/>
            <a:ext cx="6243638" cy="5191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just">
              <a:spcBef>
                <a:spcPct val="50000"/>
              </a:spcBef>
            </a:pPr>
            <a:r>
              <a:rPr lang="zh-CN" altLang="en-US" sz="2800" b="1" dirty="0">
                <a:solidFill>
                  <a:srgbClr val="0066CC"/>
                </a:solidFill>
                <a:latin typeface="宋体" panose="02010600030101010101" pitchFamily="2" charset="-122"/>
              </a:rPr>
              <a:t>    </a:t>
            </a:r>
            <a:r>
              <a:rPr lang="zh-CN" altLang="en-US" sz="2800" dirty="0">
                <a:latin typeface="Arial" panose="020B0604020202020204" pitchFamily="34" charset="0"/>
              </a:rPr>
              <a:t>一组透镜，相当于一个凸透镜。</a:t>
            </a:r>
            <a:endParaRPr lang="zh-CN" altLang="en-US" sz="2800" dirty="0">
              <a:latin typeface="Arial" panose="020B0604020202020204" pitchFamily="34" charset="0"/>
            </a:endParaRPr>
          </a:p>
        </p:txBody>
      </p:sp>
      <p:sp>
        <p:nvSpPr>
          <p:cNvPr id="11271" name="Text Box 7"/>
          <p:cNvSpPr txBox="1"/>
          <p:nvPr/>
        </p:nvSpPr>
        <p:spPr>
          <a:xfrm>
            <a:off x="88900" y="4149725"/>
            <a:ext cx="6408738" cy="733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一组透镜，相当于一个凸透镜。</a:t>
            </a:r>
            <a:endParaRPr lang="zh-CN" altLang="en-US" sz="28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272" name="Text Box 9"/>
          <p:cNvSpPr txBox="1"/>
          <p:nvPr/>
        </p:nvSpPr>
        <p:spPr>
          <a:xfrm>
            <a:off x="319088" y="5143500"/>
            <a:ext cx="6408737" cy="7334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（</a:t>
            </a:r>
            <a:r>
              <a:rPr lang="en-US" altLang="zh-CN" sz="2800">
                <a:latin typeface="Arial" panose="020B0604020202020204" pitchFamily="34" charset="0"/>
                <a:ea typeface="黑体" panose="02010609060101010101" pitchFamily="2" charset="-122"/>
              </a:rPr>
              <a:t>3</a:t>
            </a:r>
            <a:r>
              <a:rPr lang="zh-CN" altLang="en-US" sz="2800" dirty="0">
                <a:latin typeface="Arial" panose="020B0604020202020204" pitchFamily="34" charset="0"/>
                <a:ea typeface="黑体" panose="02010609060101010101" pitchFamily="2" charset="-122"/>
              </a:rPr>
              <a:t>）反光镜：凹面镜，使光线集中。</a:t>
            </a:r>
            <a:endParaRPr lang="zh-CN" altLang="en-US" sz="2800" dirty="0">
              <a:latin typeface="Arial" panose="020B0604020202020204" pitchFamily="34" charset="0"/>
              <a:ea typeface="黑体" panose="02010609060101010101" pitchFamily="2" charset="-122"/>
            </a:endParaRPr>
          </a:p>
        </p:txBody>
      </p:sp>
      <p:sp>
        <p:nvSpPr>
          <p:cNvPr id="11273" name="标题 1"/>
          <p:cNvSpPr/>
          <p:nvPr/>
        </p:nvSpPr>
        <p:spPr>
          <a:xfrm>
            <a:off x="1547813" y="44450"/>
            <a:ext cx="3384550" cy="866775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eaLnBrk="0" hangingPunct="0">
              <a:buFont typeface="Wingdings" panose="05000000000000000000" pitchFamily="2" charset="2"/>
              <a:buNone/>
            </a:pPr>
            <a:r>
              <a:rPr lang="zh-CN" altLang="en-US" sz="4000" b="1" dirty="0">
                <a:solidFill>
                  <a:schemeClr val="bg1"/>
                </a:solidFill>
                <a:latin typeface="黑体" panose="02010609060101010101" pitchFamily="2" charset="-122"/>
                <a:ea typeface="黑体" panose="02010609060101010101" pitchFamily="2" charset="-122"/>
              </a:rPr>
              <a:t>一、显微镜</a:t>
            </a:r>
            <a:endParaRPr lang="zh-CN" altLang="en-US" sz="4000" b="1" dirty="0">
              <a:solidFill>
                <a:schemeClr val="bg1"/>
              </a:solidFill>
              <a:latin typeface="黑体" panose="02010609060101010101" pitchFamily="2" charset="-122"/>
              <a:ea typeface="黑体" panose="02010609060101010101" pitchFamily="2" charset="-122"/>
            </a:endParaRPr>
          </a:p>
        </p:txBody>
      </p:sp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母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跋涉">
  <a:themeElements>
    <a:clrScheme name="跋涉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跋涉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跋涉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0</TotalTime>
  <Words>2104</Words>
  <Application>WPS 演示</Application>
  <PresentationFormat> </PresentationFormat>
  <Paragraphs>254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27</vt:i4>
      </vt:variant>
    </vt:vector>
  </HeadingPairs>
  <TitlesOfParts>
    <vt:vector size="52" baseType="lpstr">
      <vt:lpstr>Arial</vt:lpstr>
      <vt:lpstr>宋体</vt:lpstr>
      <vt:lpstr>Wingdings</vt:lpstr>
      <vt:lpstr>Franklin Gothic Medium</vt:lpstr>
      <vt:lpstr>隶书</vt:lpstr>
      <vt:lpstr>Wingdings 2</vt:lpstr>
      <vt:lpstr>Wingdings 2</vt:lpstr>
      <vt:lpstr>Calibri</vt:lpstr>
      <vt:lpstr>微软雅黑</vt:lpstr>
      <vt:lpstr>方正姚体</vt:lpstr>
      <vt:lpstr>Times New Roman</vt:lpstr>
      <vt:lpstr>黑体</vt:lpstr>
      <vt:lpstr>幼圆</vt:lpstr>
      <vt:lpstr>华文行楷</vt:lpstr>
      <vt:lpstr>华文新魏</vt:lpstr>
      <vt:lpstr>楷体</vt:lpstr>
      <vt:lpstr>Monotype Corsiva</vt:lpstr>
      <vt:lpstr>Arial Unicode MS</vt:lpstr>
      <vt:lpstr>楷体_GB2312</vt:lpstr>
      <vt:lpstr>Comic Sans MS</vt:lpstr>
      <vt:lpstr>Tahoma</vt:lpstr>
      <vt:lpstr>新宋体</vt:lpstr>
      <vt:lpstr>Symbol</vt:lpstr>
      <vt:lpstr>母版</vt:lpstr>
      <vt:lpstr>1_跋涉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人教版八年级物理上第五章  透镜及其应用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人教版八年级物理上第五章  透镜及其应用</dc:title>
  <dc:creator>gzhq</dc:creator>
  <dc:description>人教版八年级物理上第五章  透镜及其应用</dc:description>
  <dc:subject> </dc:subject>
  <cp:category>  </cp:category>
  <cp:lastModifiedBy>gzhq</cp:lastModifiedBy>
  <cp:revision>6</cp:revision>
  <dcterms:created xsi:type="dcterms:W3CDTF">2016-08-01T07:47:00Z</dcterms:created>
  <dcterms:modified xsi:type="dcterms:W3CDTF">2018-10-23T00:18:41Z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2052-10.1.0.7520</vt:lpwstr>
  </property>
</Properties>
</file>