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31"/>
  </p:notesMasterIdLst>
  <p:sldIdLst>
    <p:sldId id="276" r:id="rId4"/>
    <p:sldId id="368" r:id="rId5"/>
    <p:sldId id="369" r:id="rId6"/>
    <p:sldId id="370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72" r:id="rId27"/>
    <p:sldId id="373" r:id="rId28"/>
    <p:sldId id="374" r:id="rId29"/>
    <p:sldId id="367" r:id="rId3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张艳" initials="张" lastIdx="5" clrIdx="0"/>
  <p:cmAuthor id="2" name="xkb1.com" initials="x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-1098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直接连接符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14" name="日期占位符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p>
            <a:pPr lvl="0" algn="r" eaLnBrk="1" hangingPunct="1"/>
            <a:fld id="{9A0DB2DC-4C9A-4742-B13C-FB6460FD3503}" type="slidenum">
              <a:rPr lang="en-US" altLang="zh-CN" sz="1200">
                <a:solidFill>
                  <a:srgbClr val="D38E27"/>
                </a:solidFill>
              </a:rPr>
            </a:fld>
            <a:endParaRPr lang="en-US" altLang="zh-CN" sz="1200">
              <a:solidFill>
                <a:srgbClr val="D38E27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日期占位符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p>
            <a:pPr lvl="0" algn="r" eaLnBrk="1" hangingPunct="1"/>
            <a:fld id="{9A0DB2DC-4C9A-4742-B13C-FB6460FD3503}" type="slidenum">
              <a:rPr lang="en-US" altLang="zh-CN" sz="1200">
                <a:solidFill>
                  <a:srgbClr val="D38E27"/>
                </a:solidFill>
              </a:rPr>
            </a:fld>
            <a:endParaRPr lang="en-US" altLang="zh-CN" sz="1200">
              <a:solidFill>
                <a:srgbClr val="D38E27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4" name="日期占位符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lvl="0" algn="r" eaLnBrk="1" hangingPunct="1"/>
            <a:fld id="{9A0DB2DC-4C9A-4742-B13C-FB6460FD3503}" type="slidenum">
              <a:rPr lang="en-US" altLang="zh-CN" sz="1200">
                <a:solidFill>
                  <a:srgbClr val="D38E27"/>
                </a:solidFill>
              </a:rPr>
            </a:fld>
            <a:endParaRPr lang="en-US" altLang="zh-CN" sz="1200">
              <a:solidFill>
                <a:srgbClr val="D38E27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直接连接符 12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4" name="日期占位符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/>
          <a:p>
            <a:pPr lvl="0" algn="r" eaLnBrk="1" hangingPunct="1"/>
            <a:fld id="{9A0DB2DC-4C9A-4742-B13C-FB6460FD3503}" type="slidenum">
              <a:rPr lang="en-US" altLang="zh-CN" sz="1200">
                <a:solidFill>
                  <a:srgbClr val="D38E27"/>
                </a:solidFill>
              </a:rPr>
            </a:fld>
            <a:endParaRPr lang="en-US" altLang="zh-CN" sz="1200">
              <a:solidFill>
                <a:srgbClr val="D38E27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直接连接符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日期占位符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p>
            <a:pPr lvl="0" algn="r" eaLnBrk="1" hangingPunct="1"/>
            <a:fld id="{9A0DB2DC-4C9A-4742-B13C-FB6460FD3503}" type="slidenum">
              <a:rPr lang="en-US" altLang="zh-CN" sz="1200">
                <a:solidFill>
                  <a:srgbClr val="D38E27"/>
                </a:solidFill>
              </a:rPr>
            </a:fld>
            <a:endParaRPr lang="en-US" altLang="zh-CN" sz="1200">
              <a:solidFill>
                <a:srgbClr val="D38E27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1986" name="标题 4198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1987" name="文本占位符 4198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1988" name="日期占位符 4198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989" name="页脚占位符 4198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990" name="灯片编号占位符 4198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62" name="文本占位符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ext Box 4"/>
          <p:cNvSpPr txBox="1"/>
          <p:nvPr/>
        </p:nvSpPr>
        <p:spPr>
          <a:xfrm>
            <a:off x="53975" y="448628"/>
            <a:ext cx="903605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dirty="0">
                <a:solidFill>
                  <a:srgbClr val="070707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人教版八年级物理上第五章  透镜及其应用</a:t>
            </a:r>
            <a:endParaRPr lang="zh-CN" altLang="en-US" sz="3600" dirty="0">
              <a:solidFill>
                <a:srgbClr val="070707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121" name="Rectangle 5"/>
          <p:cNvSpPr/>
          <p:nvPr/>
        </p:nvSpPr>
        <p:spPr>
          <a:xfrm>
            <a:off x="1744663" y="3021965"/>
            <a:ext cx="6081712" cy="81438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节  显微镜和望远镜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2"/>
          <p:cNvSpPr txBox="1"/>
          <p:nvPr/>
        </p:nvSpPr>
        <p:spPr>
          <a:xfrm>
            <a:off x="1260475" y="1412875"/>
            <a:ext cx="3457575" cy="701675"/>
          </a:xfrm>
          <a:prstGeom prst="rect">
            <a:avLst/>
          </a:prstGeom>
          <a:solidFill>
            <a:srgbClr val="66FF33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accent1"/>
                </a:solidFill>
                <a:latin typeface="宋体" panose="02010600030101010101" pitchFamily="2" charset="-122"/>
              </a:rPr>
              <a:t>光学显微镜的原理：</a:t>
            </a:r>
            <a:r>
              <a:rPr lang="zh-CN" altLang="en-US" sz="4000" b="1" dirty="0">
                <a:solidFill>
                  <a:schemeClr val="tx2"/>
                </a:solidFill>
                <a:latin typeface="宋体" panose="02010600030101010101" pitchFamily="2" charset="-122"/>
              </a:rPr>
              <a:t> </a:t>
            </a:r>
            <a:endParaRPr lang="zh-CN" altLang="en-US" sz="4000" b="1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10243" name="Text Box 3"/>
          <p:cNvSpPr txBox="1"/>
          <p:nvPr/>
        </p:nvSpPr>
        <p:spPr>
          <a:xfrm>
            <a:off x="0" y="2133600"/>
            <a:ext cx="6084888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</a:rPr>
              <a:t> </a:t>
            </a:r>
            <a:r>
              <a:rPr lang="zh-CN" altLang="en-US" sz="2800" dirty="0">
                <a:latin typeface="Arial" panose="020B0604020202020204" pitchFamily="34" charset="0"/>
              </a:rPr>
              <a:t>（</a:t>
            </a:r>
            <a:r>
              <a:rPr lang="en-US" altLang="zh-CN" sz="2800">
                <a:latin typeface="Arial" panose="020B0604020202020204" pitchFamily="34" charset="0"/>
              </a:rPr>
              <a:t>1</a:t>
            </a:r>
            <a:r>
              <a:rPr lang="zh-CN" altLang="en-US" sz="2800" dirty="0">
                <a:latin typeface="Arial" panose="020B0604020202020204" pitchFamily="34" charset="0"/>
              </a:rPr>
              <a:t>）物镜：</a:t>
            </a: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相当于投影仪的镜头，</a:t>
            </a:r>
            <a:endParaRPr lang="zh-CN" altLang="en-US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Text Box 4"/>
          <p:cNvSpPr txBox="1"/>
          <p:nvPr/>
        </p:nvSpPr>
        <p:spPr>
          <a:xfrm>
            <a:off x="2124075" y="2636838"/>
            <a:ext cx="33115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成倒立放大的实像。</a:t>
            </a:r>
            <a:endParaRPr lang="zh-CN" altLang="en-US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Text Box 5"/>
          <p:cNvSpPr txBox="1"/>
          <p:nvPr/>
        </p:nvSpPr>
        <p:spPr>
          <a:xfrm>
            <a:off x="0" y="3500438"/>
            <a:ext cx="6300788" cy="1158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25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 </a:t>
            </a:r>
            <a:r>
              <a:rPr lang="zh-CN" altLang="en-US" sz="2800" dirty="0">
                <a:latin typeface="Arial" panose="020B0604020202020204" pitchFamily="34" charset="0"/>
              </a:rPr>
              <a:t>（</a:t>
            </a:r>
            <a:r>
              <a:rPr lang="en-US" altLang="zh-CN" sz="2800">
                <a:latin typeface="Arial" panose="020B0604020202020204" pitchFamily="34" charset="0"/>
              </a:rPr>
              <a:t>2</a:t>
            </a:r>
            <a:r>
              <a:rPr lang="zh-CN" altLang="en-US" sz="2800" dirty="0">
                <a:latin typeface="Arial" panose="020B0604020202020204" pitchFamily="34" charset="0"/>
              </a:rPr>
              <a:t>）目镜：</a:t>
            </a: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相当于放大镜，</a:t>
            </a:r>
            <a:endParaRPr lang="zh-CN" altLang="en-US" sz="2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                 把物镜所成的像再放大一次。</a:t>
            </a:r>
            <a:endParaRPr lang="zh-CN" altLang="en-US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Text Box 6"/>
          <p:cNvSpPr txBox="1"/>
          <p:nvPr/>
        </p:nvSpPr>
        <p:spPr>
          <a:xfrm>
            <a:off x="684213" y="4508500"/>
            <a:ext cx="5715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2800" b="1" dirty="0">
                <a:solidFill>
                  <a:srgbClr val="0066CC"/>
                </a:solidFill>
                <a:latin typeface="宋体" panose="02010600030101010101" pitchFamily="2" charset="-122"/>
              </a:rPr>
              <a:t>    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6516688" y="1385888"/>
            <a:ext cx="2232025" cy="4995862"/>
            <a:chOff x="0" y="0"/>
            <a:chExt cx="1406" cy="3447"/>
          </a:xfrm>
        </p:grpSpPr>
        <p:pic>
          <p:nvPicPr>
            <p:cNvPr id="12297" name="Picture 9" descr="显微镜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406" cy="3447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2298" name="Group 10"/>
            <p:cNvGrpSpPr/>
            <p:nvPr/>
          </p:nvGrpSpPr>
          <p:grpSpPr>
            <a:xfrm>
              <a:off x="153" y="3169"/>
              <a:ext cx="1021" cy="170"/>
              <a:chOff x="0" y="0"/>
              <a:chExt cx="1021" cy="170"/>
            </a:xfrm>
          </p:grpSpPr>
          <p:sp>
            <p:nvSpPr>
              <p:cNvPr id="12299" name="Line 11"/>
              <p:cNvSpPr/>
              <p:nvPr/>
            </p:nvSpPr>
            <p:spPr>
              <a:xfrm>
                <a:off x="0" y="57"/>
                <a:ext cx="726" cy="0"/>
              </a:xfrm>
              <a:prstGeom prst="line">
                <a:avLst/>
              </a:prstGeom>
              <a:ln w="19050" cap="flat" cmpd="sng">
                <a:solidFill>
                  <a:srgbClr val="FF9933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2300" name="Line 12"/>
              <p:cNvSpPr/>
              <p:nvPr/>
            </p:nvSpPr>
            <p:spPr>
              <a:xfrm>
                <a:off x="0" y="113"/>
                <a:ext cx="726" cy="0"/>
              </a:xfrm>
              <a:prstGeom prst="line">
                <a:avLst/>
              </a:prstGeom>
              <a:ln w="19050" cap="flat" cmpd="sng">
                <a:solidFill>
                  <a:srgbClr val="FF9933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2301" name="Line 13"/>
              <p:cNvSpPr/>
              <p:nvPr/>
            </p:nvSpPr>
            <p:spPr>
              <a:xfrm>
                <a:off x="0" y="57"/>
                <a:ext cx="0" cy="56"/>
              </a:xfrm>
              <a:prstGeom prst="line">
                <a:avLst/>
              </a:prstGeom>
              <a:ln w="19050" cap="flat" cmpd="sng">
                <a:solidFill>
                  <a:srgbClr val="FF9933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2302" name="Line 14"/>
              <p:cNvSpPr/>
              <p:nvPr/>
            </p:nvSpPr>
            <p:spPr>
              <a:xfrm>
                <a:off x="709" y="0"/>
                <a:ext cx="284" cy="85"/>
              </a:xfrm>
              <a:prstGeom prst="line">
                <a:avLst/>
              </a:prstGeom>
              <a:ln w="19050" cap="flat" cmpd="sng">
                <a:solidFill>
                  <a:srgbClr val="FF9933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2303" name="Line 15"/>
              <p:cNvSpPr/>
              <p:nvPr/>
            </p:nvSpPr>
            <p:spPr>
              <a:xfrm flipV="1">
                <a:off x="709" y="85"/>
                <a:ext cx="312" cy="85"/>
              </a:xfrm>
              <a:prstGeom prst="line">
                <a:avLst/>
              </a:prstGeom>
              <a:ln w="19050" cap="flat" cmpd="sng">
                <a:solidFill>
                  <a:srgbClr val="FF9933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2304" name="Line 16"/>
              <p:cNvSpPr/>
              <p:nvPr/>
            </p:nvSpPr>
            <p:spPr>
              <a:xfrm>
                <a:off x="709" y="0"/>
                <a:ext cx="0" cy="57"/>
              </a:xfrm>
              <a:prstGeom prst="line">
                <a:avLst/>
              </a:prstGeom>
              <a:ln w="19050" cap="flat" cmpd="sng">
                <a:solidFill>
                  <a:srgbClr val="FF9933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2305" name="Line 17"/>
              <p:cNvSpPr/>
              <p:nvPr/>
            </p:nvSpPr>
            <p:spPr>
              <a:xfrm>
                <a:off x="709" y="113"/>
                <a:ext cx="0" cy="57"/>
              </a:xfrm>
              <a:prstGeom prst="line">
                <a:avLst/>
              </a:prstGeom>
              <a:ln w="19050" cap="flat" cmpd="sng">
                <a:solidFill>
                  <a:srgbClr val="FF9933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</p:grpSp>
      <p:sp>
        <p:nvSpPr>
          <p:cNvPr id="10257" name="Rectangle 19"/>
          <p:cNvSpPr/>
          <p:nvPr/>
        </p:nvSpPr>
        <p:spPr>
          <a:xfrm>
            <a:off x="107950" y="4797425"/>
            <a:ext cx="6329363" cy="6397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显微镜放大倍数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2" charset="-122"/>
              </a:rPr>
              <a:t>=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物镜放大倍数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  <a:sym typeface="Arial" panose="020B0604020202020204" pitchFamily="34" charset="0"/>
              </a:rPr>
              <a:t>×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  <a:sym typeface="Wingdings 2" panose="05020102010507070707" pitchFamily="18" charset="2"/>
              </a:rPr>
              <a:t>目镜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放大倍数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ldLvl="0" animBg="1"/>
      <p:bldP spid="10243" grpId="0" bldLvl="0"/>
      <p:bldP spid="10244" grpId="0" bldLvl="0"/>
      <p:bldP spid="10245" grpId="0" bldLvl="0"/>
      <p:bldP spid="10257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336" name="表格 13335"/>
          <p:cNvGraphicFramePr/>
          <p:nvPr/>
        </p:nvGraphicFramePr>
        <p:xfrm>
          <a:off x="1189038" y="1558925"/>
          <a:ext cx="7758113" cy="4500563"/>
        </p:xfrm>
        <a:graphic>
          <a:graphicData uri="http://schemas.openxmlformats.org/drawingml/2006/table">
            <a:tbl>
              <a:tblPr/>
              <a:tblGrid>
                <a:gridCol w="1317625"/>
                <a:gridCol w="1901825"/>
                <a:gridCol w="1908175"/>
                <a:gridCol w="2630488"/>
              </a:tblGrid>
              <a:tr h="137318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lang="zh-CN" altLang="zh-CN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黑体" panose="0201060906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物镜的</a:t>
                      </a:r>
                      <a:endParaRPr lang="zh-CN" altLang="en-US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作用</a:t>
                      </a:r>
                      <a:endParaRPr lang="zh-CN" altLang="en-US" dirty="0">
                        <a:solidFill>
                          <a:srgbClr val="0000FF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目镜的</a:t>
                      </a:r>
                      <a:endParaRPr lang="zh-CN" altLang="en-US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作用</a:t>
                      </a:r>
                      <a:endParaRPr lang="zh-CN" altLang="en-US" dirty="0">
                        <a:solidFill>
                          <a:srgbClr val="0000FF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增大视角</a:t>
                      </a:r>
                      <a:endParaRPr lang="zh-CN" altLang="en-US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的方法</a:t>
                      </a:r>
                      <a:endParaRPr lang="zh-CN" altLang="en-US" dirty="0">
                        <a:solidFill>
                          <a:srgbClr val="0000FF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黑体" panose="02010609060101010101" pitchFamily="2" charset="-122"/>
                        </a:rPr>
                        <a:t>显微镜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lang="zh-CN" altLang="zh-CN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lang="zh-CN" altLang="zh-CN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lang="zh-CN" altLang="zh-CN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1" name="Rectangle 19"/>
          <p:cNvSpPr>
            <a:spLocks noGrp="1"/>
          </p:cNvSpPr>
          <p:nvPr/>
        </p:nvSpPr>
        <p:spPr>
          <a:xfrm>
            <a:off x="3979863" y="695325"/>
            <a:ext cx="2319337" cy="660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显微镜的原理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3332" name="Text Box 20"/>
          <p:cNvSpPr txBox="1"/>
          <p:nvPr/>
        </p:nvSpPr>
        <p:spPr>
          <a:xfrm>
            <a:off x="2506663" y="3211513"/>
            <a:ext cx="2065337" cy="2736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使被观察的物体成一个倒立的放大的实像。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相当于投影仪的镜头。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3333" name="Text Box 21"/>
          <p:cNvSpPr txBox="1"/>
          <p:nvPr/>
        </p:nvSpPr>
        <p:spPr>
          <a:xfrm>
            <a:off x="4486275" y="3271838"/>
            <a:ext cx="1731963" cy="243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把物镜成的实像再一次放大。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相当于放大镜。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3334" name="Text Box 22"/>
          <p:cNvSpPr txBox="1"/>
          <p:nvPr/>
        </p:nvSpPr>
        <p:spPr>
          <a:xfrm>
            <a:off x="6502400" y="3805238"/>
            <a:ext cx="2238375" cy="1030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把物体的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像放大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5"/>
          <p:cNvSpPr/>
          <p:nvPr/>
        </p:nvSpPr>
        <p:spPr>
          <a:xfrm>
            <a:off x="322263" y="2062163"/>
            <a:ext cx="8713787" cy="18002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266700" eaLnBrk="0" hangingPunct="0">
              <a:buFont typeface="Wingdings" panose="05000000000000000000" pitchFamily="2" charset="2"/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自制简易望远镜，并使用它观察远处的物体。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266700" eaLnBrk="0" hangingPunct="0">
              <a:buFont typeface="Wingdings" panose="05000000000000000000" pitchFamily="2" charset="2"/>
              <a:buNone/>
            </a:pPr>
            <a:endParaRPr lang="zh-CN" altLang="zh-CN" sz="2800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indent="266700" eaLnBrk="0" hangingPunct="0"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实验器材：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大凸透镜、小凸透镜、直尺、橡皮泥</a:t>
            </a:r>
            <a:r>
              <a:rPr lang="zh-CN" altLang="en-US" sz="280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等。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indent="266700" eaLnBrk="0" hangingPunct="0">
              <a:buFont typeface="Wingdings" panose="05000000000000000000" pitchFamily="2" charset="2"/>
              <a:buNone/>
            </a:pPr>
            <a:endParaRPr lang="zh-CN" altLang="zh-CN" sz="28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14339" name="Picture 4" descr="制作望远镜 高清_20141123133914"/>
          <p:cNvPicPr>
            <a:picLocks noChangeAspect="1"/>
          </p:cNvPicPr>
          <p:nvPr/>
        </p:nvPicPr>
        <p:blipFill>
          <a:blip r:embed="rId1"/>
          <a:srcRect t="11066"/>
          <a:stretch>
            <a:fillRect/>
          </a:stretch>
        </p:blipFill>
        <p:spPr>
          <a:xfrm>
            <a:off x="2411413" y="3717925"/>
            <a:ext cx="4248150" cy="284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标题 1"/>
          <p:cNvSpPr/>
          <p:nvPr/>
        </p:nvSpPr>
        <p:spPr>
          <a:xfrm>
            <a:off x="1979613" y="909638"/>
            <a:ext cx="2954337" cy="8651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>
              <a:buFont typeface="Wingdings" panose="05000000000000000000" pitchFamily="2" charset="2"/>
              <a:buNone/>
            </a:pP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二、望远镜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未命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1650" y="2330450"/>
            <a:ext cx="4787900" cy="3644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Rectangle 4"/>
          <p:cNvSpPr/>
          <p:nvPr/>
        </p:nvSpPr>
        <p:spPr>
          <a:xfrm>
            <a:off x="1692275" y="1270000"/>
            <a:ext cx="2447925" cy="809625"/>
          </a:xfrm>
          <a:prstGeom prst="rect">
            <a:avLst/>
          </a:prstGeom>
          <a:solidFill>
            <a:srgbClr val="66FF33"/>
          </a:solidFill>
          <a:ln w="9525">
            <a:noFill/>
          </a:ln>
        </p:spPr>
        <p:txBody>
          <a:bodyPr/>
          <a:p>
            <a:pPr algn="just" eaLnBrk="0" hangingPunct="0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开普勒望远镜</a:t>
            </a:r>
            <a:endParaRPr lang="en-US" altLang="zh-CN" sz="28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316" name="Rectangle 5"/>
          <p:cNvSpPr/>
          <p:nvPr/>
        </p:nvSpPr>
        <p:spPr>
          <a:xfrm>
            <a:off x="900113" y="2171700"/>
            <a:ext cx="6210300" cy="19351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．基本构成：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      目镜和物镜都是凸透镜  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       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ldLvl="0" animBg="1"/>
      <p:bldP spid="13316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 Box 3"/>
          <p:cNvSpPr txBox="1"/>
          <p:nvPr/>
        </p:nvSpPr>
        <p:spPr>
          <a:xfrm>
            <a:off x="171450" y="1487488"/>
            <a:ext cx="6615113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2800" dirty="0">
                <a:latin typeface="Calibri" panose="020F0502020204030204" pitchFamily="34" charset="0"/>
              </a:rPr>
              <a:t>（</a:t>
            </a:r>
            <a:r>
              <a:rPr lang="en-US" altLang="zh-CN" sz="2800">
                <a:latin typeface="Calibri" panose="020F0502020204030204" pitchFamily="34" charset="0"/>
              </a:rPr>
              <a:t>1</a:t>
            </a:r>
            <a:r>
              <a:rPr lang="zh-CN" altLang="en-US" sz="2800" dirty="0">
                <a:latin typeface="Calibri" panose="020F0502020204030204" pitchFamily="34" charset="0"/>
              </a:rPr>
              <a:t>）物镜：</a:t>
            </a:r>
            <a:r>
              <a:rPr lang="zh-CN" altLang="en-US" sz="2800" dirty="0">
                <a:solidFill>
                  <a:srgbClr val="000099"/>
                </a:solidFill>
                <a:latin typeface="Calibri" panose="020F0502020204030204" pitchFamily="34" charset="0"/>
              </a:rPr>
              <a:t>相当于照相机的镜头，</a:t>
            </a:r>
            <a:endParaRPr lang="zh-CN" altLang="en-US" sz="2800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14339" name="Text Box 4"/>
          <p:cNvSpPr txBox="1"/>
          <p:nvPr/>
        </p:nvSpPr>
        <p:spPr>
          <a:xfrm>
            <a:off x="611188" y="2000250"/>
            <a:ext cx="43910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2800" b="1" dirty="0">
                <a:solidFill>
                  <a:srgbClr val="0066CC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800" dirty="0">
                <a:solidFill>
                  <a:srgbClr val="000099"/>
                </a:solidFill>
                <a:latin typeface="Calibri" panose="020F0502020204030204" pitchFamily="34" charset="0"/>
              </a:rPr>
              <a:t>成倒立缩小的实像。</a:t>
            </a:r>
            <a:endParaRPr lang="zh-CN" altLang="en-US" sz="2800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14340" name="Text Box 5"/>
          <p:cNvSpPr txBox="1"/>
          <p:nvPr/>
        </p:nvSpPr>
        <p:spPr>
          <a:xfrm>
            <a:off x="-19050" y="2498725"/>
            <a:ext cx="9072563" cy="625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25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 </a:t>
            </a:r>
            <a:r>
              <a:rPr lang="zh-CN" altLang="en-US" sz="2800" dirty="0">
                <a:latin typeface="Calibri" panose="020F0502020204030204" pitchFamily="34" charset="0"/>
              </a:rPr>
              <a:t>（</a:t>
            </a:r>
            <a:r>
              <a:rPr lang="en-US" altLang="zh-CN" sz="2800">
                <a:latin typeface="Calibri" panose="020F0502020204030204" pitchFamily="34" charset="0"/>
              </a:rPr>
              <a:t>2</a:t>
            </a:r>
            <a:r>
              <a:rPr lang="zh-CN" altLang="en-US" sz="2800" dirty="0">
                <a:latin typeface="Calibri" panose="020F0502020204030204" pitchFamily="34" charset="0"/>
              </a:rPr>
              <a:t>）目镜：</a:t>
            </a:r>
            <a:r>
              <a:rPr lang="zh-CN" altLang="en-US" sz="2800" dirty="0">
                <a:solidFill>
                  <a:srgbClr val="000099"/>
                </a:solidFill>
                <a:latin typeface="Calibri" panose="020F0502020204030204" pitchFamily="34" charset="0"/>
              </a:rPr>
              <a:t>相当于放大镜（成正立放大的虚像），</a:t>
            </a:r>
            <a:endParaRPr lang="zh-CN" altLang="en-US" sz="2800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14341" name="Text Box 6"/>
          <p:cNvSpPr txBox="1"/>
          <p:nvPr/>
        </p:nvSpPr>
        <p:spPr>
          <a:xfrm>
            <a:off x="655638" y="3095625"/>
            <a:ext cx="58515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2800" b="1" dirty="0">
                <a:solidFill>
                  <a:srgbClr val="0066CC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800" dirty="0">
                <a:solidFill>
                  <a:srgbClr val="000099"/>
                </a:solidFill>
                <a:latin typeface="Calibri" panose="020F0502020204030204" pitchFamily="34" charset="0"/>
              </a:rPr>
              <a:t>把物镜所成的像再放大一次。</a:t>
            </a:r>
            <a:endParaRPr lang="zh-CN" altLang="en-US" sz="2800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pic>
        <p:nvPicPr>
          <p:cNvPr id="14342" name="Picture 7" descr="望远镜光路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0475" y="3717925"/>
            <a:ext cx="7292975" cy="2470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/>
      <p:bldP spid="14339" grpId="0" bldLvl="0"/>
      <p:bldP spid="14340" grpId="0" bldLvl="0"/>
      <p:bldP spid="14341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362" name="Group 2"/>
          <p:cNvGraphicFramePr>
            <a:graphicFrameLocks noGrp="1"/>
          </p:cNvGraphicFramePr>
          <p:nvPr/>
        </p:nvGraphicFramePr>
        <p:xfrm>
          <a:off x="1116013" y="1679575"/>
          <a:ext cx="7793038" cy="4341813"/>
        </p:xfrm>
        <a:graphic>
          <a:graphicData uri="http://schemas.openxmlformats.org/drawingml/2006/table">
            <a:tbl>
              <a:tblPr/>
              <a:tblGrid>
                <a:gridCol w="1398587"/>
                <a:gridCol w="1957388"/>
                <a:gridCol w="1816100"/>
                <a:gridCol w="2620962"/>
              </a:tblGrid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2" charset="-122"/>
                        </a:rPr>
                        <a:t>物镜的</a:t>
                      </a: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2" charset="-122"/>
                        </a:rPr>
                        <a:t>作用</a:t>
                      </a: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2" charset="-122"/>
                        </a:rPr>
                        <a:t>目镜的</a:t>
                      </a: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2" charset="-122"/>
                        </a:rPr>
                        <a:t>作用</a:t>
                      </a: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2" charset="-122"/>
                        </a:rPr>
                        <a:t>增大视角</a:t>
                      </a: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2" charset="-122"/>
                        </a:rPr>
                        <a:t>的方法</a:t>
                      </a: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2" charset="-122"/>
                        </a:rPr>
                        <a:t>望远镜</a:t>
                      </a:r>
                      <a:endParaRPr kumimoji="0" 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7" name="Rectangle 19"/>
          <p:cNvSpPr>
            <a:spLocks noGrp="1"/>
          </p:cNvSpPr>
          <p:nvPr/>
        </p:nvSpPr>
        <p:spPr>
          <a:xfrm>
            <a:off x="3563938" y="1052513"/>
            <a:ext cx="2519362" cy="4302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望远镜的原理</a:t>
            </a:r>
            <a:endParaRPr lang="zh-CN" altLang="en-US" sz="2800" b="1" dirty="0">
              <a:solidFill>
                <a:srgbClr val="0000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428" name="Text Box 20"/>
          <p:cNvSpPr txBox="1"/>
          <p:nvPr/>
        </p:nvSpPr>
        <p:spPr>
          <a:xfrm>
            <a:off x="2476500" y="2746375"/>
            <a:ext cx="2057400" cy="265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使远处的物体在焦点附近成倒立的缩小的实像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像照相机的镜头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429" name="Text Box 21"/>
          <p:cNvSpPr txBox="1"/>
          <p:nvPr/>
        </p:nvSpPr>
        <p:spPr>
          <a:xfrm>
            <a:off x="4395788" y="3371850"/>
            <a:ext cx="205740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把物镜成的实像，放大成虚像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430" name="Text Box 22"/>
          <p:cNvSpPr txBox="1"/>
          <p:nvPr/>
        </p:nvSpPr>
        <p:spPr>
          <a:xfrm>
            <a:off x="6227763" y="3644900"/>
            <a:ext cx="2895600" cy="1031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把物体的像移近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把物体的像放大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 descr="眼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3550" y="2549525"/>
            <a:ext cx="2654300" cy="218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ext Box 4"/>
          <p:cNvSpPr txBox="1"/>
          <p:nvPr/>
        </p:nvSpPr>
        <p:spPr>
          <a:xfrm>
            <a:off x="603250" y="1409700"/>
            <a:ext cx="7829550" cy="1158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视角</a:t>
            </a:r>
            <a:r>
              <a:rPr lang="zh-CN" altLang="en-US" sz="2800" dirty="0">
                <a:latin typeface="宋体" panose="02010600030101010101" pitchFamily="2" charset="-122"/>
              </a:rPr>
              <a:t>──</a:t>
            </a:r>
            <a:r>
              <a:rPr lang="zh-CN" altLang="en-US" sz="2800" dirty="0">
                <a:latin typeface="Calibri" panose="020F0502020204030204" pitchFamily="34" charset="0"/>
              </a:rPr>
              <a:t>从眼睛的中心向物体两端所引的两条直线的夹角。</a:t>
            </a:r>
            <a:endParaRPr lang="en-US" altLang="zh-CN" sz="2800">
              <a:latin typeface="Calibri" panose="020F0502020204030204" pitchFamily="34" charset="0"/>
            </a:endParaRPr>
          </a:p>
        </p:txBody>
      </p:sp>
      <p:sp>
        <p:nvSpPr>
          <p:cNvPr id="16388" name="Tree"/>
          <p:cNvSpPr>
            <a:spLocks noEditPoints="1"/>
          </p:cNvSpPr>
          <p:nvPr/>
        </p:nvSpPr>
        <p:spPr bwMode="auto">
          <a:xfrm>
            <a:off x="1177925" y="2457450"/>
            <a:ext cx="1216025" cy="2339975"/>
          </a:xfrm>
          <a:custGeom>
            <a:avLst/>
            <a:gdLst>
              <a:gd name="T0" fmla="*/ 761 w 21600"/>
              <a:gd name="T1" fmla="*/ 22454 h 21600"/>
              <a:gd name="T2" fmla="*/ 21069 w 21600"/>
              <a:gd name="T3" fmla="*/ 28282 h 21600"/>
            </a:gdLst>
            <a:ahLst/>
            <a:cxnLst>
              <a:cxn ang="0">
                <a:pos x="0" y="18900"/>
              </a:cxn>
              <a:cxn ang="0">
                <a:pos x="9257" y="18900"/>
              </a:cxn>
              <a:cxn ang="0">
                <a:pos x="9257" y="21600"/>
              </a:cxn>
              <a:cxn ang="0">
                <a:pos x="12343" y="21600"/>
              </a:cxn>
              <a:cxn ang="0">
                <a:pos x="12343" y="18900"/>
              </a:cxn>
              <a:cxn ang="0">
                <a:pos x="21600" y="18900"/>
              </a:cxn>
              <a:cxn ang="0">
                <a:pos x="12343" y="12600"/>
              </a:cxn>
              <a:cxn ang="0">
                <a:pos x="18514" y="12600"/>
              </a:cxn>
              <a:cxn ang="0">
                <a:pos x="12343" y="6300"/>
              </a:cxn>
              <a:cxn ang="0">
                <a:pos x="15429" y="6300"/>
              </a:cxn>
              <a:cxn ang="0">
                <a:pos x="10800" y="0"/>
              </a:cxn>
              <a:cxn ang="0">
                <a:pos x="6171" y="6300"/>
              </a:cxn>
              <a:cxn ang="0">
                <a:pos x="9257" y="6300"/>
              </a:cxn>
              <a:cxn ang="0">
                <a:pos x="3086" y="12600"/>
              </a:cxn>
              <a:cxn ang="0">
                <a:pos x="9257" y="12600"/>
              </a:cxn>
              <a:cxn ang="0">
                <a:pos x="0" y="18900"/>
              </a:cxn>
            </a:cxnLst>
            <a:rect l="T0" t="T1" r="T2" b="T3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 cap="flat" cmpd="sng">
            <a:solidFill>
              <a:srgbClr val="000000"/>
            </a:solidFill>
            <a:rou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9" name="Line 6"/>
          <p:cNvSpPr/>
          <p:nvPr/>
        </p:nvSpPr>
        <p:spPr>
          <a:xfrm>
            <a:off x="1943100" y="2574925"/>
            <a:ext cx="5446713" cy="1485900"/>
          </a:xfrm>
          <a:prstGeom prst="line">
            <a:avLst/>
          </a:prstGeom>
          <a:ln w="28575" cap="flat" cmpd="sng">
            <a:solidFill>
              <a:srgbClr val="0066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0" name="Line 7"/>
          <p:cNvSpPr/>
          <p:nvPr/>
        </p:nvSpPr>
        <p:spPr>
          <a:xfrm flipV="1">
            <a:off x="2033588" y="3159125"/>
            <a:ext cx="5310187" cy="1755775"/>
          </a:xfrm>
          <a:prstGeom prst="line">
            <a:avLst/>
          </a:prstGeom>
          <a:ln w="28575" cap="flat" cmpd="sng">
            <a:solidFill>
              <a:srgbClr val="0066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1" name="Arc 8"/>
          <p:cNvSpPr/>
          <p:nvPr/>
        </p:nvSpPr>
        <p:spPr>
          <a:xfrm rot="-98193" flipH="1">
            <a:off x="5002213" y="3425825"/>
            <a:ext cx="136525" cy="498475"/>
          </a:xfrm>
          <a:custGeom>
            <a:avLst/>
            <a:gdLst>
              <a:gd name="txL" fmla="*/ 0 w 21600"/>
              <a:gd name="txT" fmla="*/ 0 h 42134"/>
              <a:gd name="txR" fmla="*/ 21600 w 21600"/>
              <a:gd name="txB" fmla="*/ 42134 h 42134"/>
            </a:gdLst>
            <a:ahLst/>
            <a:cxnLst>
              <a:cxn ang="0">
                <a:pos x="27817" y="0"/>
              </a:cxn>
              <a:cxn ang="0">
                <a:pos x="136525" y="250184"/>
              </a:cxn>
              <a:cxn ang="0">
                <a:pos x="32298" y="498463"/>
              </a:cxn>
              <a:cxn ang="0">
                <a:pos x="27817" y="0"/>
              </a:cxn>
              <a:cxn ang="0">
                <a:pos x="136525" y="250184"/>
              </a:cxn>
              <a:cxn ang="0">
                <a:pos x="32298" y="498463"/>
              </a:cxn>
              <a:cxn ang="0">
                <a:pos x="0" y="250184"/>
              </a:cxn>
              <a:cxn ang="0">
                <a:pos x="27817" y="0"/>
              </a:cxn>
            </a:cxnLst>
            <a:rect l="txL" t="txT" r="txR" b="txB"/>
            <a:pathLst>
              <a:path w="21600" h="42134" fill="none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</a:path>
              <a:path w="21600" h="42134" stroke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  <a:lnTo>
                  <a:pt x="0" y="21147"/>
                </a:lnTo>
                <a:lnTo>
                  <a:pt x="4401" y="0"/>
                </a:lnTo>
                <a:close/>
              </a:path>
            </a:pathLst>
          </a:custGeom>
          <a:noFill/>
          <a:ln w="28575" cap="flat" cmpd="sng">
            <a:solidFill>
              <a:srgbClr val="CC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392" name="Arc 9"/>
          <p:cNvSpPr/>
          <p:nvPr/>
        </p:nvSpPr>
        <p:spPr>
          <a:xfrm rot="-130512">
            <a:off x="6577013" y="3387725"/>
            <a:ext cx="90487" cy="447675"/>
          </a:xfrm>
          <a:custGeom>
            <a:avLst/>
            <a:gdLst>
              <a:gd name="txL" fmla="*/ 0 w 21600"/>
              <a:gd name="txT" fmla="*/ 0 h 42134"/>
              <a:gd name="txR" fmla="*/ 21600 w 21600"/>
              <a:gd name="txB" fmla="*/ 42134 h 42134"/>
            </a:gdLst>
            <a:ahLst/>
            <a:cxnLst>
              <a:cxn ang="0">
                <a:pos x="18437" y="0"/>
              </a:cxn>
              <a:cxn ang="0">
                <a:pos x="90487" y="224688"/>
              </a:cxn>
              <a:cxn ang="0">
                <a:pos x="21407" y="447664"/>
              </a:cxn>
              <a:cxn ang="0">
                <a:pos x="18437" y="0"/>
              </a:cxn>
              <a:cxn ang="0">
                <a:pos x="90487" y="224688"/>
              </a:cxn>
              <a:cxn ang="0">
                <a:pos x="21407" y="447664"/>
              </a:cxn>
              <a:cxn ang="0">
                <a:pos x="0" y="224688"/>
              </a:cxn>
              <a:cxn ang="0">
                <a:pos x="18437" y="0"/>
              </a:cxn>
            </a:cxnLst>
            <a:rect l="txL" t="txT" r="txR" b="txB"/>
            <a:pathLst>
              <a:path w="21600" h="42134" fill="none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</a:path>
              <a:path w="21600" h="42134" stroke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  <a:lnTo>
                  <a:pt x="0" y="21147"/>
                </a:lnTo>
                <a:lnTo>
                  <a:pt x="4401" y="0"/>
                </a:lnTo>
                <a:close/>
              </a:path>
            </a:pathLst>
          </a:custGeom>
          <a:noFill/>
          <a:ln w="28575" cap="flat" cmpd="sng">
            <a:solidFill>
              <a:srgbClr val="CC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393" name="Text Box 10"/>
          <p:cNvSpPr txBox="1"/>
          <p:nvPr/>
        </p:nvSpPr>
        <p:spPr>
          <a:xfrm>
            <a:off x="1908175" y="6019800"/>
            <a:ext cx="3959225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视角与什么因素有关？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6394" name="Text Box 11"/>
          <p:cNvSpPr txBox="1"/>
          <p:nvPr/>
        </p:nvSpPr>
        <p:spPr>
          <a:xfrm>
            <a:off x="4914900" y="3384550"/>
            <a:ext cx="584200" cy="4889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/>
            <a:r>
              <a:rPr lang="en-US" altLang="zh-CN" sz="3200" b="1" i="1">
                <a:solidFill>
                  <a:srgbClr val="0066CC"/>
                </a:solidFill>
                <a:latin typeface="Symbol" panose="05050102010706020507" pitchFamily="18" charset="2"/>
                <a:ea typeface="楷体_GB2312" pitchFamily="1" charset="-122"/>
              </a:rPr>
              <a:t>a</a:t>
            </a:r>
            <a:endParaRPr lang="el-GR" altLang="en-US" sz="3200" b="1" i="1" dirty="0">
              <a:solidFill>
                <a:srgbClr val="0066CC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6395" name="Text Box 12"/>
          <p:cNvSpPr txBox="1"/>
          <p:nvPr/>
        </p:nvSpPr>
        <p:spPr>
          <a:xfrm>
            <a:off x="6219825" y="3295650"/>
            <a:ext cx="449263" cy="508000"/>
          </a:xfrm>
          <a:prstGeom prst="rect">
            <a:avLst/>
          </a:prstGeom>
          <a:noFill/>
          <a:ln w="9525">
            <a:noFill/>
          </a:ln>
        </p:spPr>
        <p:txBody>
          <a:bodyPr lIns="0" tIns="10800" rIns="0" bIns="10800">
            <a:spAutoFit/>
          </a:bodyPr>
          <a:p>
            <a:pPr algn="ctr"/>
            <a:r>
              <a:rPr lang="en-US" altLang="zh-CN" sz="3200" b="1" i="1">
                <a:solidFill>
                  <a:srgbClr val="0066CC"/>
                </a:solidFill>
                <a:latin typeface="Symbol" panose="05050102010706020507" pitchFamily="18" charset="2"/>
                <a:ea typeface="楷体_GB2312" pitchFamily="1" charset="-122"/>
              </a:rPr>
              <a:t>a</a:t>
            </a:r>
            <a:endParaRPr lang="el-GR" altLang="en-US" sz="3200" b="1" i="1" dirty="0">
              <a:solidFill>
                <a:srgbClr val="0066CC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6396" name="Rectangle 14"/>
          <p:cNvSpPr/>
          <p:nvPr/>
        </p:nvSpPr>
        <p:spPr>
          <a:xfrm>
            <a:off x="1260475" y="5086350"/>
            <a:ext cx="7667625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latin typeface="Calibri" panose="020F0502020204030204" pitchFamily="34" charset="0"/>
              </a:rPr>
              <a:t>物体对眼睛所成的</a:t>
            </a:r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视角越大</a:t>
            </a:r>
            <a:r>
              <a:rPr lang="zh-CN" altLang="en-US" sz="2800" dirty="0">
                <a:latin typeface="Calibri" panose="020F0502020204030204" pitchFamily="34" charset="0"/>
              </a:rPr>
              <a:t>，它在视网膜上所成的</a:t>
            </a:r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像就越大</a:t>
            </a:r>
            <a:r>
              <a:rPr lang="zh-CN" altLang="en-US" sz="2800" dirty="0">
                <a:latin typeface="Calibri" panose="020F0502020204030204" pitchFamily="34" charset="0"/>
              </a:rPr>
              <a:t>。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/>
      <p:bldP spid="16393" grpId="0" bldLvl="0"/>
      <p:bldP spid="16394" grpId="0" bldLvl="0"/>
      <p:bldP spid="16395" grpId="0" bldLvl="0"/>
      <p:bldP spid="16396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眼睛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438882">
            <a:off x="8062913" y="4611688"/>
            <a:ext cx="752475" cy="752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3" descr="眼睛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438882">
            <a:off x="8062913" y="2765425"/>
            <a:ext cx="752475" cy="752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Line 4"/>
          <p:cNvSpPr/>
          <p:nvPr/>
        </p:nvSpPr>
        <p:spPr>
          <a:xfrm flipV="1">
            <a:off x="1447800" y="3171825"/>
            <a:ext cx="6796088" cy="715963"/>
          </a:xfrm>
          <a:prstGeom prst="line">
            <a:avLst/>
          </a:prstGeom>
          <a:ln w="28575" cap="flat" cmpd="sng">
            <a:solidFill>
              <a:srgbClr val="0066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3" name="Tree"/>
          <p:cNvSpPr>
            <a:spLocks noEditPoints="1"/>
          </p:cNvSpPr>
          <p:nvPr/>
        </p:nvSpPr>
        <p:spPr bwMode="auto">
          <a:xfrm>
            <a:off x="682625" y="1506538"/>
            <a:ext cx="1524000" cy="2362200"/>
          </a:xfrm>
          <a:custGeom>
            <a:avLst/>
            <a:gdLst>
              <a:gd name="T0" fmla="*/ 761 w 21600"/>
              <a:gd name="T1" fmla="*/ 22454 h 21600"/>
              <a:gd name="T2" fmla="*/ 21069 w 21600"/>
              <a:gd name="T3" fmla="*/ 28282 h 21600"/>
            </a:gdLst>
            <a:ahLst/>
            <a:cxnLst>
              <a:cxn ang="0">
                <a:pos x="0" y="18900"/>
              </a:cxn>
              <a:cxn ang="0">
                <a:pos x="9257" y="18900"/>
              </a:cxn>
              <a:cxn ang="0">
                <a:pos x="9257" y="21600"/>
              </a:cxn>
              <a:cxn ang="0">
                <a:pos x="12343" y="21600"/>
              </a:cxn>
              <a:cxn ang="0">
                <a:pos x="12343" y="18900"/>
              </a:cxn>
              <a:cxn ang="0">
                <a:pos x="21600" y="18900"/>
              </a:cxn>
              <a:cxn ang="0">
                <a:pos x="12343" y="12600"/>
              </a:cxn>
              <a:cxn ang="0">
                <a:pos x="18514" y="12600"/>
              </a:cxn>
              <a:cxn ang="0">
                <a:pos x="12343" y="6300"/>
              </a:cxn>
              <a:cxn ang="0">
                <a:pos x="15429" y="6300"/>
              </a:cxn>
              <a:cxn ang="0">
                <a:pos x="10800" y="0"/>
              </a:cxn>
              <a:cxn ang="0">
                <a:pos x="6171" y="6300"/>
              </a:cxn>
              <a:cxn ang="0">
                <a:pos x="9257" y="6300"/>
              </a:cxn>
              <a:cxn ang="0">
                <a:pos x="3086" y="12600"/>
              </a:cxn>
              <a:cxn ang="0">
                <a:pos x="9257" y="12600"/>
              </a:cxn>
              <a:cxn ang="0">
                <a:pos x="0" y="18900"/>
              </a:cxn>
            </a:cxnLst>
            <a:rect l="T0" t="T1" r="T2" b="T3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 cap="flat" cmpd="sng">
            <a:solidFill>
              <a:srgbClr val="000000"/>
            </a:solidFill>
            <a:rou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2" name="Line 6"/>
          <p:cNvSpPr/>
          <p:nvPr/>
        </p:nvSpPr>
        <p:spPr>
          <a:xfrm>
            <a:off x="1447800" y="1506538"/>
            <a:ext cx="6840538" cy="1665287"/>
          </a:xfrm>
          <a:prstGeom prst="line">
            <a:avLst/>
          </a:prstGeom>
          <a:ln w="28575" cap="flat" cmpd="sng">
            <a:solidFill>
              <a:srgbClr val="0066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63" name="AutoShape 7"/>
          <p:cNvSpPr/>
          <p:nvPr/>
        </p:nvSpPr>
        <p:spPr>
          <a:xfrm>
            <a:off x="6083300" y="1460500"/>
            <a:ext cx="1485900" cy="533400"/>
          </a:xfrm>
          <a:prstGeom prst="wedgeRoundRectCallout">
            <a:avLst>
              <a:gd name="adj1" fmla="val 35361"/>
              <a:gd name="adj2" fmla="val 257736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800" b="1" dirty="0">
                <a:solidFill>
                  <a:srgbClr val="FF3300"/>
                </a:solidFill>
                <a:latin typeface="宋体" panose="02010600030101010101" pitchFamily="2" charset="-122"/>
              </a:rPr>
              <a:t>视角大</a:t>
            </a:r>
            <a:endParaRPr lang="zh-CN" altLang="en-US" sz="2800" b="1" dirty="0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sp>
        <p:nvSpPr>
          <p:cNvPr id="19464" name="Line 8"/>
          <p:cNvSpPr/>
          <p:nvPr/>
        </p:nvSpPr>
        <p:spPr>
          <a:xfrm flipV="1">
            <a:off x="1447800" y="5016500"/>
            <a:ext cx="6796088" cy="539750"/>
          </a:xfrm>
          <a:prstGeom prst="line">
            <a:avLst/>
          </a:prstGeom>
          <a:ln w="28575" cap="flat" cmpd="sng">
            <a:solidFill>
              <a:srgbClr val="0066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7" name="Tree"/>
          <p:cNvSpPr>
            <a:spLocks noEditPoints="1"/>
          </p:cNvSpPr>
          <p:nvPr/>
        </p:nvSpPr>
        <p:spPr bwMode="auto">
          <a:xfrm>
            <a:off x="817563" y="4116388"/>
            <a:ext cx="1171575" cy="1439863"/>
          </a:xfrm>
          <a:custGeom>
            <a:avLst/>
            <a:gdLst>
              <a:gd name="T0" fmla="*/ 761 w 21600"/>
              <a:gd name="T1" fmla="*/ 22454 h 21600"/>
              <a:gd name="T2" fmla="*/ 21069 w 21600"/>
              <a:gd name="T3" fmla="*/ 28282 h 21600"/>
            </a:gdLst>
            <a:ahLst/>
            <a:cxnLst>
              <a:cxn ang="0">
                <a:pos x="0" y="18900"/>
              </a:cxn>
              <a:cxn ang="0">
                <a:pos x="9257" y="18900"/>
              </a:cxn>
              <a:cxn ang="0">
                <a:pos x="9257" y="21600"/>
              </a:cxn>
              <a:cxn ang="0">
                <a:pos x="12343" y="21600"/>
              </a:cxn>
              <a:cxn ang="0">
                <a:pos x="12343" y="18900"/>
              </a:cxn>
              <a:cxn ang="0">
                <a:pos x="21600" y="18900"/>
              </a:cxn>
              <a:cxn ang="0">
                <a:pos x="12343" y="12600"/>
              </a:cxn>
              <a:cxn ang="0">
                <a:pos x="18514" y="12600"/>
              </a:cxn>
              <a:cxn ang="0">
                <a:pos x="12343" y="6300"/>
              </a:cxn>
              <a:cxn ang="0">
                <a:pos x="15429" y="6300"/>
              </a:cxn>
              <a:cxn ang="0">
                <a:pos x="10800" y="0"/>
              </a:cxn>
              <a:cxn ang="0">
                <a:pos x="6171" y="6300"/>
              </a:cxn>
              <a:cxn ang="0">
                <a:pos x="9257" y="6300"/>
              </a:cxn>
              <a:cxn ang="0">
                <a:pos x="3086" y="12600"/>
              </a:cxn>
              <a:cxn ang="0">
                <a:pos x="9257" y="12600"/>
              </a:cxn>
              <a:cxn ang="0">
                <a:pos x="0" y="18900"/>
              </a:cxn>
            </a:cxnLst>
            <a:rect l="T0" t="T1" r="T2" b="T3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 cap="flat" cmpd="sng">
            <a:solidFill>
              <a:srgbClr val="000000"/>
            </a:solidFill>
            <a:rou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6" name="Line 10"/>
          <p:cNvSpPr/>
          <p:nvPr/>
        </p:nvSpPr>
        <p:spPr>
          <a:xfrm>
            <a:off x="1403350" y="4116388"/>
            <a:ext cx="6840538" cy="900112"/>
          </a:xfrm>
          <a:prstGeom prst="line">
            <a:avLst/>
          </a:prstGeom>
          <a:ln w="28575" cap="flat" cmpd="sng">
            <a:solidFill>
              <a:srgbClr val="0066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67" name="Arc 12"/>
          <p:cNvSpPr/>
          <p:nvPr/>
        </p:nvSpPr>
        <p:spPr>
          <a:xfrm rot="13682" flipH="1">
            <a:off x="6892925" y="2855913"/>
            <a:ext cx="88900" cy="449262"/>
          </a:xfrm>
          <a:custGeom>
            <a:avLst/>
            <a:gdLst>
              <a:gd name="txL" fmla="*/ 0 w 21600"/>
              <a:gd name="txT" fmla="*/ 0 h 42134"/>
              <a:gd name="txR" fmla="*/ 21600 w 21600"/>
              <a:gd name="txB" fmla="*/ 42134 h 42134"/>
            </a:gdLst>
            <a:ahLst/>
            <a:cxnLst>
              <a:cxn ang="0">
                <a:pos x="18113" y="0"/>
              </a:cxn>
              <a:cxn ang="0">
                <a:pos x="88900" y="225484"/>
              </a:cxn>
              <a:cxn ang="0">
                <a:pos x="21031" y="449251"/>
              </a:cxn>
              <a:cxn ang="0">
                <a:pos x="18113" y="0"/>
              </a:cxn>
              <a:cxn ang="0">
                <a:pos x="88900" y="225484"/>
              </a:cxn>
              <a:cxn ang="0">
                <a:pos x="21031" y="449251"/>
              </a:cxn>
              <a:cxn ang="0">
                <a:pos x="0" y="225484"/>
              </a:cxn>
              <a:cxn ang="0">
                <a:pos x="18113" y="0"/>
              </a:cxn>
            </a:cxnLst>
            <a:rect l="txL" t="txT" r="txR" b="txB"/>
            <a:pathLst>
              <a:path w="21600" h="42134" fill="none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</a:path>
              <a:path w="21600" h="42134" stroke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  <a:lnTo>
                  <a:pt x="0" y="21147"/>
                </a:lnTo>
                <a:lnTo>
                  <a:pt x="4401" y="0"/>
                </a:lnTo>
                <a:close/>
              </a:path>
            </a:pathLst>
          </a:custGeom>
          <a:noFill/>
          <a:ln w="28575" cap="flat" cmpd="sng">
            <a:solidFill>
              <a:srgbClr val="CC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68" name="Text Box 13"/>
          <p:cNvSpPr txBox="1"/>
          <p:nvPr/>
        </p:nvSpPr>
        <p:spPr>
          <a:xfrm>
            <a:off x="6848475" y="2811463"/>
            <a:ext cx="584200" cy="4873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/>
            <a:r>
              <a:rPr lang="en-US" altLang="zh-CN" sz="3200" b="1" i="1">
                <a:solidFill>
                  <a:srgbClr val="0066CC"/>
                </a:solidFill>
                <a:latin typeface="Symbol" panose="05050102010706020507" pitchFamily="18" charset="2"/>
                <a:ea typeface="楷体_GB2312" pitchFamily="1" charset="-122"/>
              </a:rPr>
              <a:t>a</a:t>
            </a:r>
            <a:endParaRPr lang="el-GR" altLang="en-US" sz="3200" b="1" i="1" dirty="0">
              <a:solidFill>
                <a:srgbClr val="0066CC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9469" name="Arc 14"/>
          <p:cNvSpPr/>
          <p:nvPr/>
        </p:nvSpPr>
        <p:spPr>
          <a:xfrm rot="251695" flipH="1">
            <a:off x="7162800" y="4881563"/>
            <a:ext cx="44450" cy="225425"/>
          </a:xfrm>
          <a:custGeom>
            <a:avLst/>
            <a:gdLst>
              <a:gd name="txL" fmla="*/ 0 w 21600"/>
              <a:gd name="txT" fmla="*/ 0 h 42134"/>
              <a:gd name="txR" fmla="*/ 21600 w 21600"/>
              <a:gd name="txB" fmla="*/ 42134 h 42134"/>
            </a:gdLst>
            <a:ahLst/>
            <a:cxnLst>
              <a:cxn ang="0">
                <a:pos x="9057" y="0"/>
              </a:cxn>
              <a:cxn ang="0">
                <a:pos x="44450" y="113141"/>
              </a:cxn>
              <a:cxn ang="0">
                <a:pos x="10516" y="225420"/>
              </a:cxn>
              <a:cxn ang="0">
                <a:pos x="9057" y="0"/>
              </a:cxn>
              <a:cxn ang="0">
                <a:pos x="44450" y="113141"/>
              </a:cxn>
              <a:cxn ang="0">
                <a:pos x="10516" y="225420"/>
              </a:cxn>
              <a:cxn ang="0">
                <a:pos x="0" y="113141"/>
              </a:cxn>
              <a:cxn ang="0">
                <a:pos x="9057" y="0"/>
              </a:cxn>
            </a:cxnLst>
            <a:rect l="txL" t="txT" r="txR" b="txB"/>
            <a:pathLst>
              <a:path w="21600" h="42134" fill="none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</a:path>
              <a:path w="21600" h="42134" stroke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  <a:lnTo>
                  <a:pt x="0" y="21147"/>
                </a:lnTo>
                <a:lnTo>
                  <a:pt x="4401" y="0"/>
                </a:lnTo>
                <a:close/>
              </a:path>
            </a:pathLst>
          </a:custGeom>
          <a:noFill/>
          <a:ln w="28575" cap="flat" cmpd="sng">
            <a:solidFill>
              <a:srgbClr val="CC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70" name="AutoShape 15"/>
          <p:cNvSpPr/>
          <p:nvPr/>
        </p:nvSpPr>
        <p:spPr>
          <a:xfrm>
            <a:off x="6038850" y="3665538"/>
            <a:ext cx="1350963" cy="495300"/>
          </a:xfrm>
          <a:prstGeom prst="wedgeRoundRectCallout">
            <a:avLst>
              <a:gd name="adj1" fmla="val 52116"/>
              <a:gd name="adj2" fmla="val 217306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800" b="1" dirty="0">
                <a:solidFill>
                  <a:srgbClr val="FF3300"/>
                </a:solidFill>
                <a:latin typeface="宋体" panose="02010600030101010101" pitchFamily="2" charset="-122"/>
              </a:rPr>
              <a:t>视角小</a:t>
            </a:r>
            <a:endParaRPr lang="zh-CN" altLang="en-US" sz="2800" b="1" dirty="0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sp>
        <p:nvSpPr>
          <p:cNvPr id="19471" name="Text Box 16"/>
          <p:cNvSpPr txBox="1"/>
          <p:nvPr/>
        </p:nvSpPr>
        <p:spPr>
          <a:xfrm>
            <a:off x="6578600" y="4656138"/>
            <a:ext cx="584200" cy="4873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/>
            <a:r>
              <a:rPr lang="en-US" altLang="zh-CN" sz="3200" b="1" i="1">
                <a:solidFill>
                  <a:srgbClr val="0066CC"/>
                </a:solidFill>
                <a:latin typeface="Symbol" panose="05050102010706020507" pitchFamily="18" charset="2"/>
                <a:ea typeface="楷体_GB2312" pitchFamily="1" charset="-122"/>
              </a:rPr>
              <a:t>a</a:t>
            </a:r>
            <a:endParaRPr lang="el-GR" altLang="en-US" sz="3200" b="1" i="1" dirty="0">
              <a:solidFill>
                <a:srgbClr val="0066CC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9472" name="Text Box 17"/>
          <p:cNvSpPr txBox="1"/>
          <p:nvPr/>
        </p:nvSpPr>
        <p:spPr>
          <a:xfrm>
            <a:off x="989013" y="5859463"/>
            <a:ext cx="7670800" cy="630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距离相等</a:t>
            </a:r>
            <a:r>
              <a:rPr lang="zh-CN" altLang="en-US" sz="2800" dirty="0">
                <a:latin typeface="Calibri" panose="020F0502020204030204" pitchFamily="34" charset="0"/>
              </a:rPr>
              <a:t>时，大物体的视角大，小物体的视角小。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 descr="眼睛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438882">
            <a:off x="8140700" y="4348163"/>
            <a:ext cx="752475" cy="752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3" descr="眼睛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438882">
            <a:off x="8128000" y="2209800"/>
            <a:ext cx="752475" cy="752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Line 4"/>
          <p:cNvSpPr/>
          <p:nvPr/>
        </p:nvSpPr>
        <p:spPr>
          <a:xfrm flipV="1">
            <a:off x="1258888" y="2636838"/>
            <a:ext cx="7056437" cy="827087"/>
          </a:xfrm>
          <a:prstGeom prst="line">
            <a:avLst/>
          </a:prstGeom>
          <a:ln w="28575" cap="flat" cmpd="sng">
            <a:solidFill>
              <a:srgbClr val="0066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37" name="Tree"/>
          <p:cNvSpPr>
            <a:spLocks noEditPoints="1"/>
          </p:cNvSpPr>
          <p:nvPr/>
        </p:nvSpPr>
        <p:spPr bwMode="auto">
          <a:xfrm>
            <a:off x="4225925" y="3267075"/>
            <a:ext cx="1350963" cy="2071688"/>
          </a:xfrm>
          <a:custGeom>
            <a:avLst/>
            <a:gdLst>
              <a:gd name="T0" fmla="*/ 761 w 21600"/>
              <a:gd name="T1" fmla="*/ 22454 h 21600"/>
              <a:gd name="T2" fmla="*/ 21069 w 21600"/>
              <a:gd name="T3" fmla="*/ 28282 h 21600"/>
            </a:gdLst>
            <a:ahLst/>
            <a:cxnLst>
              <a:cxn ang="0">
                <a:pos x="0" y="18900"/>
              </a:cxn>
              <a:cxn ang="0">
                <a:pos x="9257" y="18900"/>
              </a:cxn>
              <a:cxn ang="0">
                <a:pos x="9257" y="21600"/>
              </a:cxn>
              <a:cxn ang="0">
                <a:pos x="12343" y="21600"/>
              </a:cxn>
              <a:cxn ang="0">
                <a:pos x="12343" y="18900"/>
              </a:cxn>
              <a:cxn ang="0">
                <a:pos x="21600" y="18900"/>
              </a:cxn>
              <a:cxn ang="0">
                <a:pos x="12343" y="12600"/>
              </a:cxn>
              <a:cxn ang="0">
                <a:pos x="18514" y="12600"/>
              </a:cxn>
              <a:cxn ang="0">
                <a:pos x="12343" y="6300"/>
              </a:cxn>
              <a:cxn ang="0">
                <a:pos x="15429" y="6300"/>
              </a:cxn>
              <a:cxn ang="0">
                <a:pos x="10800" y="0"/>
              </a:cxn>
              <a:cxn ang="0">
                <a:pos x="6171" y="6300"/>
              </a:cxn>
              <a:cxn ang="0">
                <a:pos x="9257" y="6300"/>
              </a:cxn>
              <a:cxn ang="0">
                <a:pos x="3086" y="12600"/>
              </a:cxn>
              <a:cxn ang="0">
                <a:pos x="9257" y="12600"/>
              </a:cxn>
              <a:cxn ang="0">
                <a:pos x="0" y="18900"/>
              </a:cxn>
            </a:cxnLst>
            <a:rect l="T0" t="T1" r="T2" b="T3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 cap="flat" cmpd="sng">
            <a:solidFill>
              <a:srgbClr val="000000"/>
            </a:solidFill>
            <a:rou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6" name="Line 6"/>
          <p:cNvSpPr/>
          <p:nvPr/>
        </p:nvSpPr>
        <p:spPr>
          <a:xfrm>
            <a:off x="1331913" y="1398588"/>
            <a:ext cx="6975475" cy="1216025"/>
          </a:xfrm>
          <a:prstGeom prst="line">
            <a:avLst/>
          </a:prstGeom>
          <a:ln w="28575" cap="flat" cmpd="sng">
            <a:solidFill>
              <a:srgbClr val="0066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87" name="AutoShape 7"/>
          <p:cNvSpPr/>
          <p:nvPr/>
        </p:nvSpPr>
        <p:spPr>
          <a:xfrm>
            <a:off x="6372225" y="1555750"/>
            <a:ext cx="1574800" cy="533400"/>
          </a:xfrm>
          <a:prstGeom prst="wedgeRoundRectCallout">
            <a:avLst>
              <a:gd name="adj1" fmla="val 38912"/>
              <a:gd name="adj2" fmla="val 164583"/>
              <a:gd name="adj3" fmla="val 16667"/>
            </a:avLst>
          </a:prstGeom>
          <a:noFill/>
          <a:ln w="952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视角小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0488" name="Line 8"/>
          <p:cNvSpPr/>
          <p:nvPr/>
        </p:nvSpPr>
        <p:spPr>
          <a:xfrm flipV="1">
            <a:off x="4945063" y="4797425"/>
            <a:ext cx="3392487" cy="539750"/>
          </a:xfrm>
          <a:prstGeom prst="line">
            <a:avLst/>
          </a:prstGeom>
          <a:ln w="28575" cap="flat" cmpd="sng">
            <a:solidFill>
              <a:srgbClr val="0066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41" name="Tree"/>
          <p:cNvSpPr>
            <a:spLocks noEditPoints="1"/>
          </p:cNvSpPr>
          <p:nvPr/>
        </p:nvSpPr>
        <p:spPr bwMode="auto">
          <a:xfrm>
            <a:off x="701675" y="1398588"/>
            <a:ext cx="1344613" cy="2047875"/>
          </a:xfrm>
          <a:custGeom>
            <a:avLst/>
            <a:gdLst>
              <a:gd name="T0" fmla="*/ 761 w 21600"/>
              <a:gd name="T1" fmla="*/ 22454 h 21600"/>
              <a:gd name="T2" fmla="*/ 21069 w 21600"/>
              <a:gd name="T3" fmla="*/ 28282 h 21600"/>
            </a:gdLst>
            <a:ahLst/>
            <a:cxnLst>
              <a:cxn ang="0">
                <a:pos x="0" y="18900"/>
              </a:cxn>
              <a:cxn ang="0">
                <a:pos x="9257" y="18900"/>
              </a:cxn>
              <a:cxn ang="0">
                <a:pos x="9257" y="21600"/>
              </a:cxn>
              <a:cxn ang="0">
                <a:pos x="12343" y="21600"/>
              </a:cxn>
              <a:cxn ang="0">
                <a:pos x="12343" y="18900"/>
              </a:cxn>
              <a:cxn ang="0">
                <a:pos x="21600" y="18900"/>
              </a:cxn>
              <a:cxn ang="0">
                <a:pos x="12343" y="12600"/>
              </a:cxn>
              <a:cxn ang="0">
                <a:pos x="18514" y="12600"/>
              </a:cxn>
              <a:cxn ang="0">
                <a:pos x="12343" y="6300"/>
              </a:cxn>
              <a:cxn ang="0">
                <a:pos x="15429" y="6300"/>
              </a:cxn>
              <a:cxn ang="0">
                <a:pos x="10800" y="0"/>
              </a:cxn>
              <a:cxn ang="0">
                <a:pos x="6171" y="6300"/>
              </a:cxn>
              <a:cxn ang="0">
                <a:pos x="9257" y="6300"/>
              </a:cxn>
              <a:cxn ang="0">
                <a:pos x="3086" y="12600"/>
              </a:cxn>
              <a:cxn ang="0">
                <a:pos x="9257" y="12600"/>
              </a:cxn>
              <a:cxn ang="0">
                <a:pos x="0" y="18900"/>
              </a:cxn>
            </a:cxnLst>
            <a:rect l="T0" t="T1" r="T2" b="T3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 cap="flat" cmpd="sng">
            <a:solidFill>
              <a:srgbClr val="000000"/>
            </a:solidFill>
            <a:rou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90" name="Line 10"/>
          <p:cNvSpPr/>
          <p:nvPr/>
        </p:nvSpPr>
        <p:spPr>
          <a:xfrm>
            <a:off x="4900613" y="3267075"/>
            <a:ext cx="3419475" cy="1530350"/>
          </a:xfrm>
          <a:prstGeom prst="line">
            <a:avLst/>
          </a:prstGeom>
          <a:ln w="28575" cap="flat" cmpd="sng">
            <a:solidFill>
              <a:srgbClr val="0066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91" name="Text Box 12"/>
          <p:cNvSpPr txBox="1"/>
          <p:nvPr/>
        </p:nvSpPr>
        <p:spPr>
          <a:xfrm>
            <a:off x="473075" y="4194175"/>
            <a:ext cx="4211638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物体大小一定时</a:t>
            </a:r>
            <a:r>
              <a:rPr lang="zh-CN" altLang="en-US" sz="2800" dirty="0">
                <a:latin typeface="Calibri" panose="020F0502020204030204" pitchFamily="34" charset="0"/>
              </a:rPr>
              <a:t>，</a:t>
            </a:r>
            <a:endParaRPr lang="zh-CN" altLang="en-US" sz="2800" dirty="0">
              <a:latin typeface="Calibri" panose="020F0502020204030204" pitchFamily="34" charset="0"/>
            </a:endParaRPr>
          </a:p>
          <a:p>
            <a:r>
              <a:rPr lang="zh-CN" altLang="en-US" sz="2800" dirty="0">
                <a:latin typeface="Calibri" panose="020F0502020204030204" pitchFamily="34" charset="0"/>
              </a:rPr>
              <a:t>看近处的物体，视角大，</a:t>
            </a:r>
            <a:endParaRPr lang="zh-CN" altLang="en-US" sz="2800" dirty="0">
              <a:latin typeface="Calibri" panose="020F0502020204030204" pitchFamily="34" charset="0"/>
            </a:endParaRPr>
          </a:p>
          <a:p>
            <a:r>
              <a:rPr lang="zh-CN" altLang="en-US" sz="2800" dirty="0">
                <a:latin typeface="Calibri" panose="020F0502020204030204" pitchFamily="34" charset="0"/>
              </a:rPr>
              <a:t>远处的物体视角小。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  <p:sp>
        <p:nvSpPr>
          <p:cNvPr id="20492" name="AutoShape 13"/>
          <p:cNvSpPr/>
          <p:nvPr/>
        </p:nvSpPr>
        <p:spPr>
          <a:xfrm>
            <a:off x="6610350" y="3178175"/>
            <a:ext cx="1350963" cy="577850"/>
          </a:xfrm>
          <a:prstGeom prst="wedgeRoundRectCallout">
            <a:avLst>
              <a:gd name="adj1" fmla="val 34134"/>
              <a:gd name="adj2" fmla="val 225000"/>
              <a:gd name="adj3" fmla="val 16667"/>
            </a:avLst>
          </a:prstGeom>
          <a:noFill/>
          <a:ln w="952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视角大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0493" name="Arc 14"/>
          <p:cNvSpPr/>
          <p:nvPr/>
        </p:nvSpPr>
        <p:spPr>
          <a:xfrm rot="13682" flipH="1">
            <a:off x="7554913" y="4483100"/>
            <a:ext cx="88900" cy="449263"/>
          </a:xfrm>
          <a:custGeom>
            <a:avLst/>
            <a:gdLst>
              <a:gd name="txL" fmla="*/ 0 w 21600"/>
              <a:gd name="txT" fmla="*/ 0 h 42134"/>
              <a:gd name="txR" fmla="*/ 21600 w 21600"/>
              <a:gd name="txB" fmla="*/ 42134 h 42134"/>
            </a:gdLst>
            <a:ahLst/>
            <a:cxnLst>
              <a:cxn ang="0">
                <a:pos x="18113" y="0"/>
              </a:cxn>
              <a:cxn ang="0">
                <a:pos x="88900" y="225485"/>
              </a:cxn>
              <a:cxn ang="0">
                <a:pos x="21031" y="449252"/>
              </a:cxn>
              <a:cxn ang="0">
                <a:pos x="18113" y="0"/>
              </a:cxn>
              <a:cxn ang="0">
                <a:pos x="88900" y="225485"/>
              </a:cxn>
              <a:cxn ang="0">
                <a:pos x="21031" y="449252"/>
              </a:cxn>
              <a:cxn ang="0">
                <a:pos x="0" y="225485"/>
              </a:cxn>
              <a:cxn ang="0">
                <a:pos x="18113" y="0"/>
              </a:cxn>
            </a:cxnLst>
            <a:rect l="txL" t="txT" r="txR" b="txB"/>
            <a:pathLst>
              <a:path w="21600" h="42134" fill="none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</a:path>
              <a:path w="21600" h="42134" stroke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  <a:lnTo>
                  <a:pt x="0" y="21147"/>
                </a:lnTo>
                <a:lnTo>
                  <a:pt x="4401" y="0"/>
                </a:lnTo>
                <a:close/>
              </a:path>
            </a:pathLst>
          </a:custGeom>
          <a:noFill/>
          <a:ln w="28575" cap="flat" cmpd="sng">
            <a:solidFill>
              <a:srgbClr val="CC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494" name="Text Box 15"/>
          <p:cNvSpPr txBox="1"/>
          <p:nvPr/>
        </p:nvSpPr>
        <p:spPr>
          <a:xfrm>
            <a:off x="6732588" y="2298700"/>
            <a:ext cx="584200" cy="4873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/>
            <a:r>
              <a:rPr lang="en-US" altLang="zh-CN" sz="3200" b="1" i="1">
                <a:solidFill>
                  <a:srgbClr val="0066CC"/>
                </a:solidFill>
                <a:latin typeface="Symbol" panose="05050102010706020507" pitchFamily="18" charset="2"/>
                <a:ea typeface="楷体_GB2312" pitchFamily="1" charset="-122"/>
              </a:rPr>
              <a:t>a</a:t>
            </a:r>
            <a:endParaRPr lang="el-GR" altLang="en-US" sz="3200" b="1" i="1" dirty="0">
              <a:solidFill>
                <a:srgbClr val="0066CC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0495" name="Arc 16"/>
          <p:cNvSpPr/>
          <p:nvPr/>
        </p:nvSpPr>
        <p:spPr>
          <a:xfrm rot="-35749" flipH="1">
            <a:off x="7542213" y="2479675"/>
            <a:ext cx="44450" cy="225425"/>
          </a:xfrm>
          <a:custGeom>
            <a:avLst/>
            <a:gdLst>
              <a:gd name="txL" fmla="*/ 0 w 21600"/>
              <a:gd name="txT" fmla="*/ 0 h 42134"/>
              <a:gd name="txR" fmla="*/ 21600 w 21600"/>
              <a:gd name="txB" fmla="*/ 42134 h 42134"/>
            </a:gdLst>
            <a:ahLst/>
            <a:cxnLst>
              <a:cxn ang="0">
                <a:pos x="9057" y="0"/>
              </a:cxn>
              <a:cxn ang="0">
                <a:pos x="44450" y="113141"/>
              </a:cxn>
              <a:cxn ang="0">
                <a:pos x="10516" y="225420"/>
              </a:cxn>
              <a:cxn ang="0">
                <a:pos x="9057" y="0"/>
              </a:cxn>
              <a:cxn ang="0">
                <a:pos x="44450" y="113141"/>
              </a:cxn>
              <a:cxn ang="0">
                <a:pos x="10516" y="225420"/>
              </a:cxn>
              <a:cxn ang="0">
                <a:pos x="0" y="113141"/>
              </a:cxn>
              <a:cxn ang="0">
                <a:pos x="9057" y="0"/>
              </a:cxn>
            </a:cxnLst>
            <a:rect l="txL" t="txT" r="txR" b="txB"/>
            <a:pathLst>
              <a:path w="21600" h="42134" fill="none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</a:path>
              <a:path w="21600" h="42134" stroke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  <a:lnTo>
                  <a:pt x="0" y="21147"/>
                </a:lnTo>
                <a:lnTo>
                  <a:pt x="4401" y="0"/>
                </a:lnTo>
                <a:close/>
              </a:path>
            </a:pathLst>
          </a:custGeom>
          <a:noFill/>
          <a:ln w="28575" cap="flat" cmpd="sng">
            <a:solidFill>
              <a:srgbClr val="CC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496" name="Text Box 17"/>
          <p:cNvSpPr txBox="1"/>
          <p:nvPr/>
        </p:nvSpPr>
        <p:spPr>
          <a:xfrm>
            <a:off x="6970713" y="4392613"/>
            <a:ext cx="584200" cy="4873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/>
            <a:r>
              <a:rPr lang="en-US" altLang="zh-CN" sz="3200" b="1" i="1">
                <a:solidFill>
                  <a:srgbClr val="0066CC"/>
                </a:solidFill>
                <a:latin typeface="Symbol" panose="05050102010706020507" pitchFamily="18" charset="2"/>
                <a:ea typeface="楷体_GB2312" pitchFamily="1" charset="-122"/>
              </a:rPr>
              <a:t>a</a:t>
            </a:r>
            <a:endParaRPr lang="el-GR" altLang="en-US" sz="3200" b="1" i="1" dirty="0">
              <a:solidFill>
                <a:srgbClr val="0066CC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0497" name="Rectangle 19"/>
          <p:cNvSpPr/>
          <p:nvPr/>
        </p:nvSpPr>
        <p:spPr>
          <a:xfrm>
            <a:off x="1116013" y="5661025"/>
            <a:ext cx="7705725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latin typeface="Arial" panose="020B0604020202020204" pitchFamily="34" charset="0"/>
              </a:rPr>
              <a:t>视角的大小不仅与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物体本身大小</a:t>
            </a:r>
            <a:r>
              <a:rPr lang="zh-CN" altLang="en-US" sz="2800" dirty="0">
                <a:latin typeface="Arial" panose="020B0604020202020204" pitchFamily="34" charset="0"/>
              </a:rPr>
              <a:t>有关，还和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物体到眼睛的距离</a:t>
            </a:r>
            <a:r>
              <a:rPr lang="zh-CN" altLang="en-US" sz="2800" dirty="0">
                <a:latin typeface="Arial" panose="020B0604020202020204" pitchFamily="34" charset="0"/>
              </a:rPr>
              <a:t>有关。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10404012##伽利略望远镜"/>
          <p:cNvPicPr>
            <a:picLocks noChangeAspect="1"/>
          </p:cNvPicPr>
          <p:nvPr/>
        </p:nvPicPr>
        <p:blipFill>
          <a:blip r:embed="rId1"/>
          <a:srcRect t="5164"/>
          <a:stretch>
            <a:fillRect/>
          </a:stretch>
        </p:blipFill>
        <p:spPr>
          <a:xfrm>
            <a:off x="5797550" y="1412875"/>
            <a:ext cx="2747963" cy="414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3"/>
          <p:cNvSpPr txBox="1"/>
          <p:nvPr/>
        </p:nvSpPr>
        <p:spPr>
          <a:xfrm>
            <a:off x="5724525" y="5661025"/>
            <a:ext cx="2771775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Calibri" panose="020F0502020204030204" pitchFamily="34" charset="0"/>
              </a:rPr>
              <a:t>伽利略望远镜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  <p:sp>
        <p:nvSpPr>
          <p:cNvPr id="19460" name="Text Box 4"/>
          <p:cNvSpPr txBox="1"/>
          <p:nvPr/>
        </p:nvSpPr>
        <p:spPr>
          <a:xfrm>
            <a:off x="252413" y="2133600"/>
            <a:ext cx="4679950" cy="2757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第一个把望远镜指向天空的是伽利略，支持了哥白尼的“日心说”。第一个观测到了木星的卫星，太阳黑子和月球上的环形山。</a:t>
            </a:r>
            <a:endParaRPr lang="zh-CN" alt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9" name="标题 1"/>
          <p:cNvSpPr/>
          <p:nvPr/>
        </p:nvSpPr>
        <p:spPr>
          <a:xfrm>
            <a:off x="1763713" y="46038"/>
            <a:ext cx="3600450" cy="8651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>
              <a:buFont typeface="Wingdings" panose="05000000000000000000" pitchFamily="2" charset="2"/>
              <a:buNone/>
            </a:pPr>
            <a:r>
              <a:rPr lang="zh-CN" altLang="en-US" sz="40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三、探索宇宙</a:t>
            </a:r>
            <a:endParaRPr lang="zh-CN" altLang="en-US" sz="40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0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0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5121" descr="xwj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2971800"/>
            <a:ext cx="4800600" cy="3148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文本框 5122"/>
          <p:cNvSpPr txBox="1"/>
          <p:nvPr/>
        </p:nvSpPr>
        <p:spPr>
          <a:xfrm>
            <a:off x="207963" y="587375"/>
            <a:ext cx="8518525" cy="7318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这个仪器是我们在生物实验课上用过的，这是什么？</a:t>
            </a:r>
            <a:endParaRPr lang="zh-CN" altLang="en-US" sz="280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124" name="图片 5123" descr="CJ0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232025"/>
            <a:ext cx="2438400" cy="1730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5124" descr="显微镜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3124200"/>
            <a:ext cx="2074863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文本框 4103"/>
          <p:cNvSpPr txBox="1"/>
          <p:nvPr/>
        </p:nvSpPr>
        <p:spPr>
          <a:xfrm>
            <a:off x="106363" y="44450"/>
            <a:ext cx="1295400" cy="398463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>
            <a:spAutoFit/>
          </a:bodyPr>
          <a:p>
            <a:r>
              <a:rPr lang="zh-CN" altLang="en-US" sz="2000" b="1" dirty="0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  <a:endParaRPr lang="zh-CN" altLang="en-US" sz="2000" b="1" dirty="0">
              <a:solidFill>
                <a:srgbClr val="006666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 Box 2"/>
          <p:cNvSpPr txBox="1"/>
          <p:nvPr/>
        </p:nvSpPr>
        <p:spPr>
          <a:xfrm>
            <a:off x="1116013" y="5373688"/>
            <a:ext cx="32400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Calibri" panose="020F0502020204030204" pitchFamily="34" charset="0"/>
              </a:rPr>
              <a:t>哈勃空间望远镜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  <p:pic>
        <p:nvPicPr>
          <p:cNvPr id="22531" name="Picture 3" descr="哈勃空间望远镜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1412875"/>
            <a:ext cx="3816350" cy="365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4" descr="全球最大的单镜面光学望远镜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1401763"/>
            <a:ext cx="3579813" cy="367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Text Box 5"/>
          <p:cNvSpPr txBox="1"/>
          <p:nvPr/>
        </p:nvSpPr>
        <p:spPr>
          <a:xfrm>
            <a:off x="4351338" y="5351463"/>
            <a:ext cx="46450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Calibri" panose="020F0502020204030204" pitchFamily="34" charset="0"/>
              </a:rPr>
              <a:t>全球最大单镜面光学望远镜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ext Box 2"/>
          <p:cNvSpPr txBox="1"/>
          <p:nvPr/>
        </p:nvSpPr>
        <p:spPr>
          <a:xfrm>
            <a:off x="755650" y="1714500"/>
            <a:ext cx="28082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Calibri" panose="020F0502020204030204" pitchFamily="34" charset="0"/>
              </a:rPr>
              <a:t>海王星的发现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  <p:pic>
        <p:nvPicPr>
          <p:cNvPr id="23555" name="Picture 3" descr="海王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2420938"/>
            <a:ext cx="2808287" cy="2792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Rectangle 4"/>
          <p:cNvSpPr/>
          <p:nvPr/>
        </p:nvSpPr>
        <p:spPr>
          <a:xfrm>
            <a:off x="3708400" y="1974850"/>
            <a:ext cx="5040313" cy="3275013"/>
          </a:xfrm>
          <a:prstGeom prst="rect">
            <a:avLst/>
          </a:prstGeom>
          <a:solidFill>
            <a:srgbClr val="FAFAFA"/>
          </a:solidFill>
          <a:ln w="9525">
            <a:noFill/>
          </a:ln>
        </p:spPr>
        <p:txBody>
          <a:bodyPr tIns="44436" rIns="17457" anchor="ctr">
            <a:spAutoFit/>
          </a:bodyPr>
          <a:p>
            <a:pPr>
              <a:lnSpc>
                <a:spcPct val="125000"/>
              </a:lnSpc>
            </a:pPr>
            <a:r>
              <a:rPr lang="zh-CN" altLang="en-US" sz="2800" dirty="0">
                <a:latin typeface="Calibri" panose="020F0502020204030204" pitchFamily="34" charset="0"/>
              </a:rPr>
              <a:t>海王星外观为蓝色，原因是其大气层中的甲烷。海王星表面温度为摄氏</a:t>
            </a:r>
            <a:r>
              <a:rPr lang="en-US" altLang="zh-CN" sz="2800">
                <a:latin typeface="Calibri" panose="020F0502020204030204" pitchFamily="34" charset="0"/>
              </a:rPr>
              <a:t>-218</a:t>
            </a:r>
            <a:r>
              <a:rPr lang="zh-CN" altLang="en-US" sz="2800" dirty="0">
                <a:latin typeface="Calibri" panose="020F0502020204030204" pitchFamily="34" charset="0"/>
              </a:rPr>
              <a:t>度，表面风速可达每小时</a:t>
            </a:r>
            <a:r>
              <a:rPr lang="en-US" altLang="zh-CN" sz="2800">
                <a:latin typeface="Calibri" panose="020F0502020204030204" pitchFamily="34" charset="0"/>
              </a:rPr>
              <a:t>2000</a:t>
            </a:r>
            <a:r>
              <a:rPr lang="zh-CN" altLang="en-US" sz="2800" dirty="0">
                <a:latin typeface="Calibri" panose="020F0502020204030204" pitchFamily="34" charset="0"/>
              </a:rPr>
              <a:t>公里。 此外，海王星有磁场和极光。还有因甲烷受太阳照射而产生的烟雾。 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6" descr="10"/>
          <p:cNvPicPr>
            <a:picLocks noChangeAspect="1"/>
          </p:cNvPicPr>
          <p:nvPr/>
        </p:nvPicPr>
        <p:blipFill>
          <a:blip r:embed="rId1"/>
          <a:srcRect l="2425" t="-14395" r="-2425" b="14395"/>
          <a:stretch>
            <a:fillRect/>
          </a:stretch>
        </p:blipFill>
        <p:spPr>
          <a:xfrm>
            <a:off x="1619250" y="742950"/>
            <a:ext cx="6262688" cy="475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Rectangle 11"/>
          <p:cNvSpPr/>
          <p:nvPr/>
        </p:nvSpPr>
        <p:spPr>
          <a:xfrm>
            <a:off x="2482850" y="5518150"/>
            <a:ext cx="4105275" cy="730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rgbClr val="000099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用望远镜看遥远的天体</a:t>
            </a:r>
            <a:endParaRPr lang="zh-CN" altLang="en-US" sz="2800" dirty="0">
              <a:solidFill>
                <a:srgbClr val="000099"/>
              </a:solidFill>
              <a:latin typeface="宋体" panose="0201060003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3554" name="Group 2"/>
          <p:cNvGraphicFramePr>
            <a:graphicFrameLocks noGrp="1"/>
          </p:cNvGraphicFramePr>
          <p:nvPr/>
        </p:nvGraphicFramePr>
        <p:xfrm>
          <a:off x="1260475" y="1376363"/>
          <a:ext cx="7578725" cy="4860926"/>
        </p:xfrm>
        <a:graphic>
          <a:graphicData uri="http://schemas.openxmlformats.org/drawingml/2006/table">
            <a:tbl>
              <a:tblPr/>
              <a:tblGrid>
                <a:gridCol w="1390650"/>
                <a:gridCol w="1790700"/>
                <a:gridCol w="1758950"/>
                <a:gridCol w="2638425"/>
              </a:tblGrid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2" charset="-122"/>
                        </a:rPr>
                        <a:t>物镜的作用</a:t>
                      </a:r>
                      <a:endParaRPr kumimoji="0" 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2" charset="-122"/>
                        </a:rPr>
                        <a:t>目镜的作用</a:t>
                      </a:r>
                      <a:endParaRPr kumimoji="0" 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2" charset="-122"/>
                        </a:rPr>
                        <a:t>增大视角的方法</a:t>
                      </a:r>
                      <a:endParaRPr kumimoji="0" 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224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2" charset="-122"/>
                        </a:rPr>
                        <a:t>显微镜</a:t>
                      </a:r>
                      <a:endParaRPr kumimoji="0" 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2" charset="-122"/>
                        </a:rPr>
                        <a:t>望远镜</a:t>
                      </a:r>
                      <a:endParaRPr kumimoji="0" 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24" name="Text Box 26"/>
          <p:cNvSpPr txBox="1"/>
          <p:nvPr/>
        </p:nvSpPr>
        <p:spPr>
          <a:xfrm>
            <a:off x="2768600" y="2205038"/>
            <a:ext cx="1676400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使被观察的物体成一个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倒立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的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放大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的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实像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625" name="Text Box 27"/>
          <p:cNvSpPr txBox="1"/>
          <p:nvPr/>
        </p:nvSpPr>
        <p:spPr>
          <a:xfrm>
            <a:off x="4397375" y="2286000"/>
            <a:ext cx="1752600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把物镜成的实像，再一次放大成虚像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626" name="Text Box 28"/>
          <p:cNvSpPr txBox="1"/>
          <p:nvPr/>
        </p:nvSpPr>
        <p:spPr>
          <a:xfrm>
            <a:off x="6230938" y="2986088"/>
            <a:ext cx="2819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把物体的像放大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627" name="Text Box 29"/>
          <p:cNvSpPr txBox="1"/>
          <p:nvPr/>
        </p:nvSpPr>
        <p:spPr>
          <a:xfrm>
            <a:off x="2627313" y="4414838"/>
            <a:ext cx="1905000" cy="1554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使远处的物体在焦点附近成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倒立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的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缩小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的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实像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628" name="Text Box 30"/>
          <p:cNvSpPr txBox="1"/>
          <p:nvPr/>
        </p:nvSpPr>
        <p:spPr>
          <a:xfrm>
            <a:off x="4425950" y="4437063"/>
            <a:ext cx="1727200" cy="1554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把物镜成的实像，再一次放大成虚像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629" name="Text Box 31"/>
          <p:cNvSpPr txBox="1"/>
          <p:nvPr/>
        </p:nvSpPr>
        <p:spPr>
          <a:xfrm>
            <a:off x="6302375" y="4987925"/>
            <a:ext cx="2743200" cy="895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把物体的像移近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把物体的像放大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630" name="标题 1"/>
          <p:cNvSpPr/>
          <p:nvPr/>
        </p:nvSpPr>
        <p:spPr>
          <a:xfrm>
            <a:off x="3775075" y="46038"/>
            <a:ext cx="2447925" cy="8651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课堂小结</a:t>
            </a:r>
            <a:endParaRPr lang="zh-CN" altLang="en-US" sz="3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文本框 33793"/>
          <p:cNvSpPr txBox="1"/>
          <p:nvPr/>
        </p:nvSpPr>
        <p:spPr>
          <a:xfrm>
            <a:off x="374650" y="779463"/>
            <a:ext cx="8229600" cy="52244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  <a:spcBef>
                <a:spcPts val="5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   1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、显微镜镜筒两端各有一组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_______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，靠近眼睛的叫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______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，靠近被观察物体的是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_______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5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、用显微镜观察物体时，物镜对物体所成的像是一个放大的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____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像（“虚”或“实”），道理就像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_______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的镜头成像一样，目镜的作用则像一个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_______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再次对这个像成放大的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______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（“虚像”或“实像”）。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5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795" name="文本框 33794"/>
          <p:cNvSpPr txBox="1"/>
          <p:nvPr/>
        </p:nvSpPr>
        <p:spPr>
          <a:xfrm>
            <a:off x="5464175" y="900113"/>
            <a:ext cx="1462088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凸透镜</a:t>
            </a:r>
            <a:endParaRPr lang="zh-CN" altLang="en-US" sz="28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796" name="文本框 33795"/>
          <p:cNvSpPr txBox="1"/>
          <p:nvPr/>
        </p:nvSpPr>
        <p:spPr>
          <a:xfrm>
            <a:off x="1228725" y="1477963"/>
            <a:ext cx="1219200" cy="519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目镜</a:t>
            </a:r>
            <a:endParaRPr lang="zh-CN" altLang="en-US" sz="28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797" name="文本框 33796"/>
          <p:cNvSpPr txBox="1"/>
          <p:nvPr/>
        </p:nvSpPr>
        <p:spPr>
          <a:xfrm>
            <a:off x="5854700" y="1479550"/>
            <a:ext cx="1371600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物镜</a:t>
            </a:r>
            <a:endParaRPr lang="zh-CN" altLang="en-US" sz="28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798" name="文本框 33797"/>
          <p:cNvSpPr txBox="1"/>
          <p:nvPr/>
        </p:nvSpPr>
        <p:spPr>
          <a:xfrm>
            <a:off x="2603500" y="2790825"/>
            <a:ext cx="698500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</a:t>
            </a:r>
            <a:endParaRPr lang="zh-CN" altLang="en-US" sz="28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799" name="文本框 33798"/>
          <p:cNvSpPr txBox="1"/>
          <p:nvPr/>
        </p:nvSpPr>
        <p:spPr>
          <a:xfrm>
            <a:off x="919163" y="3467100"/>
            <a:ext cx="1836737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投影仪</a:t>
            </a:r>
            <a:endParaRPr lang="zh-CN" altLang="en-US" sz="28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800" name="文本框 33799"/>
          <p:cNvSpPr txBox="1"/>
          <p:nvPr/>
        </p:nvSpPr>
        <p:spPr>
          <a:xfrm>
            <a:off x="522288" y="4054475"/>
            <a:ext cx="2362200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放大镜</a:t>
            </a:r>
            <a:endParaRPr lang="zh-CN" altLang="en-US" sz="28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801" name="文本框 33800"/>
          <p:cNvSpPr txBox="1"/>
          <p:nvPr/>
        </p:nvSpPr>
        <p:spPr>
          <a:xfrm>
            <a:off x="5326063" y="3986213"/>
            <a:ext cx="1600200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虚像</a:t>
            </a:r>
            <a:endParaRPr lang="zh-CN" altLang="en-US" sz="28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57" name="文本框 4103"/>
          <p:cNvSpPr txBox="1"/>
          <p:nvPr/>
        </p:nvSpPr>
        <p:spPr>
          <a:xfrm>
            <a:off x="106363" y="44450"/>
            <a:ext cx="1295400" cy="398463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>
            <a:spAutoFit/>
          </a:bodyPr>
          <a:p>
            <a:r>
              <a:rPr lang="zh-CN" altLang="en-US" sz="2000" b="1" dirty="0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随堂练习</a:t>
            </a:r>
            <a:endParaRPr lang="zh-CN" altLang="en-US" sz="2000" b="1" dirty="0">
              <a:solidFill>
                <a:srgbClr val="006666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  <p:bldP spid="33797" grpId="0"/>
      <p:bldP spid="33798" grpId="0"/>
      <p:bldP spid="33799" grpId="0"/>
      <p:bldP spid="33800" grpId="0"/>
      <p:bldP spid="3380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文本框 34817"/>
          <p:cNvSpPr txBox="1"/>
          <p:nvPr/>
        </p:nvSpPr>
        <p:spPr>
          <a:xfrm>
            <a:off x="552450" y="611188"/>
            <a:ext cx="8208963" cy="39385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  <a:spcBef>
                <a:spcPts val="5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  3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、望远镜物镜的作用是使远处的物体在焦点附近成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_____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像（填“虚”或“实”），这个像是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__________ 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（填“放大的”或“缩小的”），道理就像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__________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的镜头成像一样，目镜的作用则像一个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__________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用来把这个像放大。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5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819" name="文本框 34818"/>
          <p:cNvSpPr txBox="1"/>
          <p:nvPr/>
        </p:nvSpPr>
        <p:spPr>
          <a:xfrm>
            <a:off x="1143000" y="1347788"/>
            <a:ext cx="685800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</a:t>
            </a:r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820" name="文本框 34819"/>
          <p:cNvSpPr txBox="1"/>
          <p:nvPr/>
        </p:nvSpPr>
        <p:spPr>
          <a:xfrm>
            <a:off x="811213" y="2000250"/>
            <a:ext cx="19050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缩小的</a:t>
            </a:r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821" name="文本框 34820"/>
          <p:cNvSpPr txBox="1"/>
          <p:nvPr/>
        </p:nvSpPr>
        <p:spPr>
          <a:xfrm>
            <a:off x="1663700" y="2624138"/>
            <a:ext cx="16002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照相机</a:t>
            </a:r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822" name="文本框 34821"/>
          <p:cNvSpPr txBox="1"/>
          <p:nvPr/>
        </p:nvSpPr>
        <p:spPr>
          <a:xfrm>
            <a:off x="1604963" y="3236913"/>
            <a:ext cx="1600200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放大镜</a:t>
            </a:r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678" name="矩形 34822"/>
          <p:cNvSpPr/>
          <p:nvPr/>
        </p:nvSpPr>
        <p:spPr>
          <a:xfrm>
            <a:off x="552450" y="4130675"/>
            <a:ext cx="8326438" cy="1371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  4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、物体对眼睛所成视角的大小不仅和</a:t>
            </a:r>
            <a:r>
              <a:rPr lang="zh-CN" altLang="en-US" sz="2800" u="sng">
                <a:latin typeface="Times New Roman" panose="02020603050405020304" pitchFamily="18" charset="0"/>
                <a:ea typeface="宋体" panose="02010600030101010101" pitchFamily="2" charset="-122"/>
              </a:rPr>
              <a:t>              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的大小有关，还和</a:t>
            </a:r>
            <a:r>
              <a:rPr lang="zh-CN" altLang="en-US" sz="2800" u="sng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 有关系。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824" name="文本框 34823"/>
          <p:cNvSpPr txBox="1"/>
          <p:nvPr/>
        </p:nvSpPr>
        <p:spPr>
          <a:xfrm>
            <a:off x="6716713" y="4246563"/>
            <a:ext cx="2449512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物体本身</a:t>
            </a:r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825" name="文本框 34824"/>
          <p:cNvSpPr txBox="1"/>
          <p:nvPr/>
        </p:nvSpPr>
        <p:spPr>
          <a:xfrm>
            <a:off x="3192463" y="4867275"/>
            <a:ext cx="4032250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物体到眼睛的距离</a:t>
            </a:r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681" name="文本框 4103"/>
          <p:cNvSpPr txBox="1"/>
          <p:nvPr/>
        </p:nvSpPr>
        <p:spPr>
          <a:xfrm>
            <a:off x="106363" y="44450"/>
            <a:ext cx="1295400" cy="398463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>
            <a:spAutoFit/>
          </a:bodyPr>
          <a:p>
            <a:r>
              <a:rPr lang="zh-CN" altLang="en-US" sz="2000" b="1" dirty="0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随堂练习</a:t>
            </a:r>
            <a:endParaRPr lang="zh-CN" altLang="en-US" sz="2000" b="1" dirty="0">
              <a:solidFill>
                <a:srgbClr val="006666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0" grpId="0"/>
      <p:bldP spid="34821" grpId="0"/>
      <p:bldP spid="34822" grpId="0"/>
      <p:bldP spid="34824" grpId="0"/>
      <p:bldP spid="348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文本框 35841"/>
          <p:cNvSpPr txBox="1"/>
          <p:nvPr/>
        </p:nvSpPr>
        <p:spPr>
          <a:xfrm>
            <a:off x="685800" y="927100"/>
            <a:ext cx="7848600" cy="47863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、小明在用显微镜时，物镜和目镜的成像情况是（     ）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、物镜成放大的虚像，目镜成放大的虚像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、物镜成放大的实像，目镜成放大的实像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、物镜成放大的虚像，目镜成放大的实像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、物镜成放大的实像，目镜成放大的虚像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5843" name="文本框 35842"/>
          <p:cNvSpPr txBox="1"/>
          <p:nvPr/>
        </p:nvSpPr>
        <p:spPr>
          <a:xfrm>
            <a:off x="1160463" y="1673225"/>
            <a:ext cx="477837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699" name="文本框 4103"/>
          <p:cNvSpPr txBox="1"/>
          <p:nvPr/>
        </p:nvSpPr>
        <p:spPr>
          <a:xfrm>
            <a:off x="106363" y="44450"/>
            <a:ext cx="1295400" cy="398463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>
            <a:spAutoFit/>
          </a:bodyPr>
          <a:p>
            <a:r>
              <a:rPr lang="zh-CN" altLang="en-US" sz="2000" b="1" dirty="0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随堂练习</a:t>
            </a:r>
            <a:endParaRPr lang="zh-CN" altLang="en-US" sz="2000" b="1" dirty="0">
              <a:solidFill>
                <a:srgbClr val="006666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/>
          </p:cNvSpPr>
          <p:nvPr/>
        </p:nvSpPr>
        <p:spPr>
          <a:xfrm>
            <a:off x="1331913" y="1198563"/>
            <a:ext cx="7239000" cy="172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/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6.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为什么显微镜物镜的焦距要比较短，目镜的焦距要比较长？为什么望远镜的物镜的焦距要比较长而目镜的焦距要比较短？</a:t>
            </a:r>
            <a:endParaRPr lang="zh-CN" altLang="en-US" sz="24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579" name="Rectangle 3"/>
          <p:cNvSpPr>
            <a:spLocks noGrp="1"/>
          </p:cNvSpPr>
          <p:nvPr/>
        </p:nvSpPr>
        <p:spPr>
          <a:xfrm>
            <a:off x="-323850" y="2925763"/>
            <a:ext cx="8712200" cy="34877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4"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解析：使用显微镜时，从物体（标本）射出的光线，经过物镜后形成一个放大的实像</a:t>
            </a:r>
            <a:r>
              <a:rPr lang="zh-CN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这个实像被目镜再次放大，经过两次放大，光线变得很弱，不容易看清楚</a:t>
            </a:r>
            <a:r>
              <a:rPr lang="zh-CN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因此，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一方面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要使被观察的物体明亮，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一方面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物体要尽可能离物镜近一些，以便更多的光线进入物镜</a:t>
            </a:r>
            <a:r>
              <a:rPr lang="zh-CN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为了保证物体经物镜成放大的实像，物体要在一倍焦距以外，故物镜的焦距要设计得短一些</a:t>
            </a:r>
            <a:r>
              <a:rPr lang="zh-CN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为使经物镜成的实像落在目镜的焦距以内，目镜的焦距又总是设计得长一些</a:t>
            </a:r>
            <a:r>
              <a:rPr lang="zh-CN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lang="zh-CN" altLang="zh-CN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6145" descr="5cac2e3131691080a9018e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4900" y="1297937"/>
            <a:ext cx="6733540" cy="474027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6147" name="文本框 6146"/>
          <p:cNvSpPr txBox="1"/>
          <p:nvPr/>
        </p:nvSpPr>
        <p:spPr>
          <a:xfrm>
            <a:off x="396875" y="611188"/>
            <a:ext cx="7010400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科学家在观察夜象时，要用什么？</a:t>
            </a:r>
            <a:endParaRPr lang="zh-CN" altLang="en-US" sz="280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148" name="图片 6147" descr="d80_900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2700" y="2219325"/>
            <a:ext cx="24257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6148" descr="200805261021114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99" t="5492" b="11198"/>
          <a:stretch>
            <a:fillRect/>
          </a:stretch>
        </p:blipFill>
        <p:spPr>
          <a:xfrm>
            <a:off x="250825" y="3379788"/>
            <a:ext cx="3124200" cy="2376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文本框 4103"/>
          <p:cNvSpPr txBox="1"/>
          <p:nvPr/>
        </p:nvSpPr>
        <p:spPr>
          <a:xfrm>
            <a:off x="106363" y="44450"/>
            <a:ext cx="1295400" cy="398463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>
            <a:spAutoFit/>
          </a:bodyPr>
          <a:p>
            <a:r>
              <a:rPr lang="zh-CN" altLang="en-US" sz="2000" b="1" dirty="0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  <a:endParaRPr lang="zh-CN" altLang="en-US" sz="2000" b="1" dirty="0">
              <a:solidFill>
                <a:srgbClr val="006666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文本框 99"/>
          <p:cNvSpPr txBox="1"/>
          <p:nvPr/>
        </p:nvSpPr>
        <p:spPr>
          <a:xfrm>
            <a:off x="542925" y="1365250"/>
            <a:ext cx="8058150" cy="2651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           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学习目标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了解显微镜和望远镜的基本结构。（重点）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知道影响视角大小的因素。（重点） 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能说出显微镜和望远镜的成像原理。（难点）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94" name="文本框 4103"/>
          <p:cNvSpPr txBox="1"/>
          <p:nvPr/>
        </p:nvSpPr>
        <p:spPr>
          <a:xfrm>
            <a:off x="106363" y="44450"/>
            <a:ext cx="1295400" cy="398463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>
            <a:spAutoFit/>
          </a:bodyPr>
          <a:p>
            <a:r>
              <a:rPr lang="zh-CN" altLang="en-US" sz="2000" b="1" dirty="0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  <a:endParaRPr lang="zh-CN" altLang="en-US" sz="2000" b="1" dirty="0">
              <a:solidFill>
                <a:srgbClr val="006666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WordArt 2"/>
          <p:cNvSpPr>
            <a:spLocks noChangeArrowheads="1" noChangeShapeType="1"/>
          </p:cNvSpPr>
          <p:nvPr/>
        </p:nvSpPr>
        <p:spPr bwMode="auto">
          <a:xfrm>
            <a:off x="2484438" y="188913"/>
            <a:ext cx="4572000" cy="52228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 w="9525">
                  <a:noFill/>
                  <a:round/>
                </a:ln>
                <a:solidFill>
                  <a:srgbClr val="FF0000"/>
                </a:solidFill>
                <a:effectLst>
                  <a:outerShdw dist="38100" dir="5400000" algn="ctr" rotWithShape="0">
                    <a:srgbClr val="4D4D4D">
                      <a:alpha val="75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第</a:t>
            </a:r>
            <a:r>
              <a:rPr kumimoji="0" lang="en-US" altLang="zh-CN" sz="3600" b="0" i="0" u="none" strike="noStrike" kern="1200" cap="none" spc="0" normalizeH="0" baseline="0" noProof="0" dirty="0">
                <a:ln w="9525">
                  <a:noFill/>
                  <a:round/>
                </a:ln>
                <a:solidFill>
                  <a:srgbClr val="FF0000"/>
                </a:solidFill>
                <a:effectLst>
                  <a:outerShdw dist="38100" dir="5400000" algn="ctr" rotWithShape="0">
                    <a:srgbClr val="4D4D4D">
                      <a:alpha val="75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5</a:t>
            </a:r>
            <a:r>
              <a:rPr kumimoji="0" lang="zh-CN" altLang="en-US" sz="3600" b="0" i="0" u="none" strike="noStrike" kern="1200" cap="none" spc="0" normalizeH="0" baseline="0" noProof="0" dirty="0">
                <a:ln w="9525">
                  <a:noFill/>
                  <a:round/>
                </a:ln>
                <a:solidFill>
                  <a:srgbClr val="FF0000"/>
                </a:solidFill>
                <a:effectLst>
                  <a:outerShdw dist="38100" dir="5400000" algn="ctr" rotWithShape="0">
                    <a:srgbClr val="4D4D4D">
                      <a:alpha val="75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节  显微镜和望远镜</a:t>
            </a:r>
            <a:endParaRPr kumimoji="0" lang="zh-CN" altLang="en-US" sz="3600" b="0" i="0" u="none" strike="noStrike" kern="1200" cap="none" spc="0" normalizeH="0" baseline="0" noProof="0" dirty="0">
              <a:ln w="9525">
                <a:noFill/>
                <a:round/>
              </a:ln>
              <a:solidFill>
                <a:srgbClr val="FF0000"/>
              </a:solidFill>
              <a:effectLst>
                <a:outerShdw dist="38100" dir="5400000" algn="ctr" rotWithShape="0">
                  <a:srgbClr val="4D4D4D">
                    <a:alpha val="75000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1" name="Rectangle 4"/>
          <p:cNvSpPr/>
          <p:nvPr/>
        </p:nvSpPr>
        <p:spPr>
          <a:xfrm>
            <a:off x="3130550" y="1196975"/>
            <a:ext cx="5851525" cy="267811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小实验：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r>
              <a:rPr lang="zh-CN" altLang="en-US" sz="2800" dirty="0">
                <a:latin typeface="Arial" panose="020B0604020202020204" pitchFamily="34" charset="0"/>
              </a:rPr>
              <a:t>在白纸上画一个小箭头，将磁带盒盖中的一块，放在白纸上，再在盒盖上用滴管滴一小滴水，透过水观察白纸上的小箭头。观察到什么现象？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7172" name="Rectangle 5"/>
          <p:cNvSpPr/>
          <p:nvPr/>
        </p:nvSpPr>
        <p:spPr>
          <a:xfrm>
            <a:off x="3192463" y="3884613"/>
            <a:ext cx="5689600" cy="181451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2800" dirty="0">
                <a:latin typeface="Arial" panose="020B0604020202020204" pitchFamily="34" charset="0"/>
              </a:rPr>
              <a:t>小水滴相当于一个凸透镜，通过水滴可以观察到一个正立、放大的箭头；或者会观察到一个倒立、放大的箭头。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7173" name="Text Box 6"/>
          <p:cNvSpPr txBox="1"/>
          <p:nvPr/>
        </p:nvSpPr>
        <p:spPr>
          <a:xfrm>
            <a:off x="2051050" y="5949950"/>
            <a:ext cx="6265863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Arial" panose="020B0604020202020204" pitchFamily="34" charset="0"/>
              </a:rPr>
              <a:t>怎样能观察到更大的箭头？──显微镜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pic>
        <p:nvPicPr>
          <p:cNvPr id="7174" name="Picture 8" descr="13887024890876534"/>
          <p:cNvPicPr>
            <a:picLocks noChangeAspect="1"/>
          </p:cNvPicPr>
          <p:nvPr/>
        </p:nvPicPr>
        <p:blipFill>
          <a:blip r:embed="rId1"/>
          <a:srcRect r="53299" b="-13580"/>
          <a:stretch>
            <a:fillRect/>
          </a:stretch>
        </p:blipFill>
        <p:spPr>
          <a:xfrm>
            <a:off x="468313" y="1628775"/>
            <a:ext cx="2376487" cy="2376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9" descr="138870248908765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413" y="4076700"/>
            <a:ext cx="2916237" cy="1200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7" descr="230c59d8ba547f3933fa1c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675" y="1774825"/>
            <a:ext cx="3633788" cy="3776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8" descr="3e335bb584d8c2c036d3ca2d"/>
          <p:cNvPicPr>
            <a:picLocks noChangeAspect="1"/>
          </p:cNvPicPr>
          <p:nvPr/>
        </p:nvPicPr>
        <p:blipFill>
          <a:blip r:embed="rId2"/>
          <a:srcRect b="3691"/>
          <a:stretch>
            <a:fillRect/>
          </a:stretch>
        </p:blipFill>
        <p:spPr>
          <a:xfrm>
            <a:off x="4740275" y="2028825"/>
            <a:ext cx="4010025" cy="3560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Rectangle 12"/>
          <p:cNvSpPr/>
          <p:nvPr/>
        </p:nvSpPr>
        <p:spPr>
          <a:xfrm>
            <a:off x="3149600" y="5668963"/>
            <a:ext cx="3241675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pitchFamily="2" charset="-122"/>
              </a:rPr>
              <a:t>显微镜下的雪花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197" name="标题 1"/>
          <p:cNvSpPr/>
          <p:nvPr/>
        </p:nvSpPr>
        <p:spPr>
          <a:xfrm>
            <a:off x="1692275" y="44450"/>
            <a:ext cx="4175125" cy="8667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>
              <a:buFont typeface="Wingdings" panose="05000000000000000000" pitchFamily="2" charset="2"/>
              <a:buNone/>
            </a:pPr>
            <a:r>
              <a:rPr lang="zh-CN" altLang="en-US" sz="40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一、显微镜</a:t>
            </a:r>
            <a:endParaRPr lang="zh-CN" altLang="en-US" sz="40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7" descr="200801220906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1196975"/>
            <a:ext cx="6165850" cy="44211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19" name="Group 8"/>
          <p:cNvGrpSpPr/>
          <p:nvPr/>
        </p:nvGrpSpPr>
        <p:grpSpPr>
          <a:xfrm>
            <a:off x="2555875" y="5546725"/>
            <a:ext cx="3736975" cy="817563"/>
            <a:chOff x="0" y="0"/>
            <a:chExt cx="1598" cy="666"/>
          </a:xfrm>
        </p:grpSpPr>
        <p:sp>
          <p:nvSpPr>
            <p:cNvPr id="9220" name="AutoShape 9"/>
            <p:cNvSpPr/>
            <p:nvPr/>
          </p:nvSpPr>
          <p:spPr>
            <a:xfrm>
              <a:off x="4" y="0"/>
              <a:ext cx="1594" cy="32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endParaRPr lang="zh-CN" altLang="zh-CN" b="1" dirty="0">
                <a:solidFill>
                  <a:srgbClr val="8E163E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9221" name="Rectangle 10"/>
            <p:cNvSpPr/>
            <p:nvPr/>
          </p:nvSpPr>
          <p:spPr>
            <a:xfrm>
              <a:off x="0" y="69"/>
              <a:ext cx="1589" cy="5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zh-CN" altLang="en-US" sz="2800" dirty="0">
                  <a:latin typeface="Arial" panose="020B0604020202020204" pitchFamily="34" charset="0"/>
                  <a:ea typeface="黑体" panose="02010609060101010101" pitchFamily="2" charset="-122"/>
                </a:rPr>
                <a:t>显微镜下的细菌</a:t>
              </a:r>
              <a:endParaRPr lang="zh-CN" altLang="en-US" sz="2800" dirty="0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8" descr="164082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1268413"/>
            <a:ext cx="6121400" cy="45545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3" name="Group 9"/>
          <p:cNvGrpSpPr/>
          <p:nvPr/>
        </p:nvGrpSpPr>
        <p:grpSpPr>
          <a:xfrm>
            <a:off x="2771775" y="5600700"/>
            <a:ext cx="3732213" cy="828675"/>
            <a:chOff x="0" y="0"/>
            <a:chExt cx="1596" cy="586"/>
          </a:xfrm>
        </p:grpSpPr>
        <p:sp>
          <p:nvSpPr>
            <p:cNvPr id="10244" name="AutoShape 10"/>
            <p:cNvSpPr/>
            <p:nvPr/>
          </p:nvSpPr>
          <p:spPr>
            <a:xfrm>
              <a:off x="5" y="0"/>
              <a:ext cx="1591" cy="281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endParaRPr lang="zh-CN" altLang="zh-CN" b="1" dirty="0">
                <a:solidFill>
                  <a:srgbClr val="8E163E"/>
                </a:solidFill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10245" name="Rectangle 11"/>
            <p:cNvSpPr/>
            <p:nvPr/>
          </p:nvSpPr>
          <p:spPr>
            <a:xfrm>
              <a:off x="0" y="67"/>
              <a:ext cx="1589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zh-CN" altLang="en-US" sz="2800" dirty="0">
                  <a:latin typeface="Arial" panose="020B0604020202020204" pitchFamily="34" charset="0"/>
                  <a:ea typeface="黑体" panose="02010609060101010101" pitchFamily="2" charset="-122"/>
                </a:rPr>
                <a:t>显微镜下的头发</a:t>
              </a:r>
              <a:endParaRPr lang="zh-CN" altLang="en-US" sz="2800" dirty="0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显微镜原理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7400" y="1114425"/>
            <a:ext cx="3170238" cy="5219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 Box 3"/>
          <p:cNvSpPr txBox="1"/>
          <p:nvPr/>
        </p:nvSpPr>
        <p:spPr>
          <a:xfrm>
            <a:off x="250825" y="3357563"/>
            <a:ext cx="5472113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pitchFamily="2" charset="-122"/>
              </a:rPr>
              <a:t>（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2" charset="-122"/>
              </a:rPr>
              <a:t>2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2" charset="-122"/>
              </a:rPr>
              <a:t>）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目镜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2" charset="-122"/>
              </a:rPr>
              <a:t>：靠近眼睛的透镜，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1268" name="Text Box 4"/>
          <p:cNvSpPr txBox="1"/>
          <p:nvPr/>
        </p:nvSpPr>
        <p:spPr>
          <a:xfrm>
            <a:off x="539750" y="1916113"/>
            <a:ext cx="596741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）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物镜</a:t>
            </a:r>
            <a:r>
              <a:rPr lang="zh-CN" altLang="en-US" sz="2800" dirty="0">
                <a:latin typeface="Arial" panose="020B0604020202020204" pitchFamily="34" charset="0"/>
              </a:rPr>
              <a:t>：靠近物体的透镜，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11269" name="Rectangle 5"/>
          <p:cNvSpPr/>
          <p:nvPr/>
        </p:nvSpPr>
        <p:spPr>
          <a:xfrm>
            <a:off x="468313" y="1196975"/>
            <a:ext cx="5791200" cy="7191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chemeClr val="hlink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显微镜的基本构造</a:t>
            </a:r>
            <a:endParaRPr lang="zh-CN" altLang="en-US" sz="2800" dirty="0">
              <a:solidFill>
                <a:schemeClr val="hlink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1270" name="Text Box 6"/>
          <p:cNvSpPr txBox="1"/>
          <p:nvPr/>
        </p:nvSpPr>
        <p:spPr>
          <a:xfrm>
            <a:off x="0" y="2636838"/>
            <a:ext cx="624363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2800" b="1" dirty="0">
                <a:solidFill>
                  <a:srgbClr val="0066CC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800" dirty="0">
                <a:latin typeface="Arial" panose="020B0604020202020204" pitchFamily="34" charset="0"/>
              </a:rPr>
              <a:t>一组透镜，相当于一个凸透镜。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11271" name="Text Box 7"/>
          <p:cNvSpPr txBox="1"/>
          <p:nvPr/>
        </p:nvSpPr>
        <p:spPr>
          <a:xfrm>
            <a:off x="88900" y="4149725"/>
            <a:ext cx="6408738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pitchFamily="2" charset="-122"/>
              </a:rPr>
              <a:t>一组透镜，相当于一个凸透镜。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1272" name="Text Box 9"/>
          <p:cNvSpPr txBox="1"/>
          <p:nvPr/>
        </p:nvSpPr>
        <p:spPr>
          <a:xfrm>
            <a:off x="319088" y="5143500"/>
            <a:ext cx="6408737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pitchFamily="2" charset="-122"/>
              </a:rPr>
              <a:t>（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2" charset="-122"/>
              </a:rPr>
              <a:t>3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2" charset="-122"/>
              </a:rPr>
              <a:t>）反光镜：凹面镜，使光线集中。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1273" name="标题 1"/>
          <p:cNvSpPr/>
          <p:nvPr/>
        </p:nvSpPr>
        <p:spPr>
          <a:xfrm>
            <a:off x="1547813" y="44450"/>
            <a:ext cx="3384550" cy="8667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hangingPunct="0">
              <a:buFont typeface="Wingdings" panose="05000000000000000000" pitchFamily="2" charset="2"/>
              <a:buNone/>
            </a:pPr>
            <a:r>
              <a:rPr lang="zh-CN" altLang="en-US" sz="40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一、显微镜</a:t>
            </a:r>
            <a:endParaRPr lang="zh-CN" altLang="en-US" sz="40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母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2104</Words>
  <Application>WPS 演示</Application>
  <PresentationFormat> </PresentationFormat>
  <Paragraphs>254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52" baseType="lpstr">
      <vt:lpstr>Arial</vt:lpstr>
      <vt:lpstr>宋体</vt:lpstr>
      <vt:lpstr>Wingdings</vt:lpstr>
      <vt:lpstr>Franklin Gothic Medium</vt:lpstr>
      <vt:lpstr>隶书</vt:lpstr>
      <vt:lpstr>Wingdings 2</vt:lpstr>
      <vt:lpstr>Wingdings 2</vt:lpstr>
      <vt:lpstr>Calibri</vt:lpstr>
      <vt:lpstr>微软雅黑</vt:lpstr>
      <vt:lpstr>方正姚体</vt:lpstr>
      <vt:lpstr>Times New Roman</vt:lpstr>
      <vt:lpstr>黑体</vt:lpstr>
      <vt:lpstr>幼圆</vt:lpstr>
      <vt:lpstr>华文行楷</vt:lpstr>
      <vt:lpstr>华文新魏</vt:lpstr>
      <vt:lpstr>楷体</vt:lpstr>
      <vt:lpstr>Monotype Corsiva</vt:lpstr>
      <vt:lpstr>Arial Unicode MS</vt:lpstr>
      <vt:lpstr>楷体_GB2312</vt:lpstr>
      <vt:lpstr>Comic Sans MS</vt:lpstr>
      <vt:lpstr>Tahoma</vt:lpstr>
      <vt:lpstr>新宋体</vt:lpstr>
      <vt:lpstr>Symbol</vt:lpstr>
      <vt:lpstr>母版</vt:lpstr>
      <vt:lpstr>1_跋涉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人教版八年级物理上第五章  透镜及其应用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人教版八年级物理上第五章  透镜及其应用</dc:title>
  <dc:creator>gzhq</dc:creator>
  <dc:description>人教版八年级物理上第五章  透镜及其应用</dc:description>
  <dc:subject> </dc:subject>
  <cp:category>  </cp:category>
  <cp:lastModifiedBy>gzhq</cp:lastModifiedBy>
  <cp:revision>6</cp:revision>
  <dcterms:created xsi:type="dcterms:W3CDTF">2016-08-01T07:47:00Z</dcterms:created>
  <dcterms:modified xsi:type="dcterms:W3CDTF">2018-10-23T00:18:41Z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