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6"/>
  </p:notesMasterIdLst>
  <p:sldIdLst>
    <p:sldId id="460" r:id="rId2"/>
    <p:sldId id="390" r:id="rId3"/>
    <p:sldId id="454" r:id="rId4"/>
    <p:sldId id="468" r:id="rId5"/>
    <p:sldId id="470" r:id="rId6"/>
    <p:sldId id="537" r:id="rId7"/>
    <p:sldId id="538" r:id="rId8"/>
    <p:sldId id="494" r:id="rId9"/>
    <p:sldId id="471" r:id="rId10"/>
    <p:sldId id="498" r:id="rId11"/>
    <p:sldId id="499" r:id="rId12"/>
    <p:sldId id="503" r:id="rId13"/>
    <p:sldId id="504" r:id="rId14"/>
    <p:sldId id="505" r:id="rId15"/>
    <p:sldId id="506" r:id="rId16"/>
    <p:sldId id="507" r:id="rId17"/>
    <p:sldId id="508" r:id="rId18"/>
    <p:sldId id="509" r:id="rId19"/>
    <p:sldId id="510" r:id="rId20"/>
    <p:sldId id="511" r:id="rId21"/>
    <p:sldId id="512" r:id="rId22"/>
    <p:sldId id="501" r:id="rId23"/>
    <p:sldId id="513" r:id="rId24"/>
    <p:sldId id="514" r:id="rId25"/>
    <p:sldId id="516" r:id="rId26"/>
    <p:sldId id="517" r:id="rId27"/>
    <p:sldId id="518" r:id="rId28"/>
    <p:sldId id="519" r:id="rId29"/>
    <p:sldId id="520" r:id="rId30"/>
    <p:sldId id="521" r:id="rId31"/>
    <p:sldId id="524" r:id="rId32"/>
    <p:sldId id="525" r:id="rId33"/>
    <p:sldId id="526" r:id="rId34"/>
    <p:sldId id="522" r:id="rId35"/>
    <p:sldId id="527" r:id="rId36"/>
    <p:sldId id="539" r:id="rId37"/>
    <p:sldId id="528" r:id="rId38"/>
    <p:sldId id="529" r:id="rId39"/>
    <p:sldId id="530" r:id="rId40"/>
    <p:sldId id="540" r:id="rId41"/>
    <p:sldId id="531" r:id="rId42"/>
    <p:sldId id="533" r:id="rId43"/>
    <p:sldId id="534" r:id="rId44"/>
    <p:sldId id="541" r:id="rId45"/>
  </p:sldIdLst>
  <p:sldSz cx="9144000" cy="5143500" type="screen16x9"/>
  <p:notesSz cx="6858000" cy="9144000"/>
  <p:embeddedFontLst>
    <p:embeddedFont>
      <p:font typeface="楷体_GB2312" charset="-122"/>
      <p:regular r:id="rId47"/>
    </p:embeddedFont>
    <p:embeddedFont>
      <p:font typeface="黑体" pitchFamily="49" charset="-122"/>
      <p:regular r:id="rId48"/>
    </p:embeddedFont>
    <p:embeddedFont>
      <p:font typeface="幼圆" pitchFamily="49" charset="-122"/>
      <p:regular r:id="rId49"/>
    </p:embeddedFont>
    <p:embeddedFont>
      <p:font typeface="华文中宋" pitchFamily="2" charset="-122"/>
      <p:regular r:id="rId50"/>
    </p:embeddedFont>
  </p:embeddedFontLst>
  <p:custDataLst>
    <p:tags r:id="rId51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1pPr>
    <a:lvl2pPr marL="341630" indent="1162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2pPr>
    <a:lvl3pPr marL="684530" indent="2305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3pPr>
    <a:lvl4pPr marL="1027430" indent="3448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4pPr>
    <a:lvl5pPr marL="1370330" indent="459105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b="1" kern="1200">
        <a:solidFill>
          <a:srgbClr val="000000"/>
        </a:solidFill>
        <a:latin typeface="宋体" panose="02010600030101010101" pitchFamily="2" charset="-122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  <p:ext uri="{1BD7E111-0CB8-44D6-8891-C1BB2F81B7CC}">
      <p1710:readonlyRecommended xmlns="" xmlns:p1710="http://schemas.microsoft.com/office/powerpoint/2017/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3" autoAdjust="0"/>
    <p:restoredTop sz="94728" autoAdjust="0"/>
  </p:normalViewPr>
  <p:slideViewPr>
    <p:cSldViewPr>
      <p:cViewPr varScale="1">
        <p:scale>
          <a:sx n="144" d="100"/>
          <a:sy n="144" d="100"/>
        </p:scale>
        <p:origin x="-684" y="-102"/>
      </p:cViewPr>
      <p:guideLst>
        <p:guide orient="horz" pos="1692"/>
        <p:guide pos="2861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font" Target="fonts/font1.fntdata"/><Relationship Id="rId50" Type="http://schemas.openxmlformats.org/officeDocument/2006/relationships/font" Target="fonts/font4.fntdata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2.fntdata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4.wmf"/><Relationship Id="rId1" Type="http://schemas.openxmlformats.org/officeDocument/2006/relationships/image" Target="../media/image5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1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lnSpc>
                <a:spcPct val="100000"/>
              </a:lnSpc>
              <a:buFont typeface="Arial" panose="020B0604020202020204" pitchFamily="34" charset="0"/>
              <a:buNone/>
              <a:defRPr sz="18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D31C36-CCB5-490C-906A-F28F4183F080}" type="datetime1">
              <a:rPr lang="zh-CN" altLang="en-US"/>
              <a:t>2021/2/25</a:t>
            </a:fld>
            <a:endParaRPr lang="zh-CN" altLang="en-US" sz="1200"/>
          </a:p>
        </p:txBody>
      </p:sp>
      <p:sp>
        <p:nvSpPr>
          <p:cNvPr id="7172" name="幻灯片图像占位符 3"/>
          <p:cNvSpPr>
            <a:spLocks noGrp="1" noRot="1" noChangeAspect="1" noChangeArrowheads="1"/>
          </p:cNvSpPr>
          <p:nvPr>
            <p:ph type="sldImg" idx="9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备注占位符 4"/>
          <p:cNvSpPr>
            <a:spLocks noGrp="1" noRot="1" noChangeAspect="1"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defTabSz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zh-CN" altLang="en-US" b="0" smtClean="0"/>
              <a:t>单击此处编辑母版文本样式</a:t>
            </a:r>
          </a:p>
          <a:p>
            <a:pPr>
              <a:defRPr/>
            </a:pPr>
            <a:r>
              <a:rPr lang="zh-CN" altLang="en-US" b="0" smtClean="0"/>
              <a:t>第二级</a:t>
            </a:r>
          </a:p>
          <a:p>
            <a:pPr>
              <a:defRPr/>
            </a:pPr>
            <a:r>
              <a:rPr lang="zh-CN" altLang="en-US" b="0" smtClean="0"/>
              <a:t>第三级</a:t>
            </a:r>
          </a:p>
          <a:p>
            <a:pPr>
              <a:defRPr/>
            </a:pPr>
            <a:r>
              <a:rPr lang="zh-CN" altLang="en-US" b="0" smtClean="0"/>
              <a:t>第四级</a:t>
            </a:r>
          </a:p>
          <a:p>
            <a:pPr>
              <a:defRPr/>
            </a:pPr>
            <a:r>
              <a:rPr lang="zh-CN" altLang="en-US" b="0" smtClean="0"/>
              <a:t>第五级</a:t>
            </a:r>
          </a:p>
        </p:txBody>
      </p:sp>
      <p:sp>
        <p:nvSpPr>
          <p:cNvPr id="2054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lnSpc>
                <a:spcPct val="100000"/>
              </a:lnSpc>
              <a:buFont typeface="Arial" panose="020B0604020202020204" pitchFamily="34" charset="0"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2055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lnSpc>
                <a:spcPct val="100000"/>
              </a:lnSpc>
              <a:defRPr sz="1800" b="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E937AE1-0964-4EB6-AA94-8D2C4B224F24}" type="slidenum">
              <a:rPr lang="zh-CN" altLang="en-US"/>
              <a:t>‹#›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310590058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/>
      </p:sp>
      <p:sp>
        <p:nvSpPr>
          <p:cNvPr id="11267" name="备注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/>
          </a:p>
        </p:txBody>
      </p:sp>
      <p:sp>
        <p:nvSpPr>
          <p:cNvPr id="11268" name="日期占位符 3"/>
          <p:cNvSpPr txBox="1">
            <a:spLocks noGrp="1" noChangeArrowheads="1"/>
          </p:cNvSpPr>
          <p:nvPr/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271409F7-9915-417B-BE8C-02425A9073FF}" type="datetime1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2021/2/25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灯片编号占位符 4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r" eaLnBrk="1" hangingPunct="1">
              <a:lnSpc>
                <a:spcPct val="100000"/>
              </a:lnSpc>
            </a:pPr>
            <a:fld id="{4C3468DA-CCBC-4133-9434-CDC65E496602}" type="slidenum">
              <a:rPr lang="zh-CN" altLang="en-US" sz="1000" b="0">
                <a:solidFill>
                  <a:schemeClr val="tx1"/>
                </a:solidFill>
                <a:latin typeface="Arial" panose="020B0604020202020204" pitchFamily="34" charset="0"/>
              </a:rPr>
              <a:t>1</a:t>
            </a:fld>
            <a:endParaRPr lang="en-US" altLang="zh-CN" sz="1000" b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2pPr>
      <a:lvl3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3pPr>
      <a:lvl4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4pPr>
      <a:lvl5pPr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5pPr>
      <a:lvl6pPr marL="4572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6pPr>
      <a:lvl7pPr marL="9144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7pPr>
      <a:lvl8pPr marL="13716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8pPr>
      <a:lvl9pPr marL="1828800" algn="l" defTabSz="51435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华文中宋" panose="02010600040101010101" pitchFamily="2" charset="-122"/>
          <a:ea typeface="华文中宋" panose="02010600040101010101" pitchFamily="2" charset="-122"/>
        </a:defRPr>
      </a:lvl9pPr>
    </p:titleStyle>
    <p:bodyStyle>
      <a:lvl1pPr marL="271780" indent="-271780" algn="just" defTabSz="514350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chemeClr val="accent1"/>
        </a:buClr>
        <a:buSzPct val="60000"/>
        <a:buFont typeface="Wingdings" panose="05000000000000000000" pitchFamily="2" charset="2"/>
        <a:buChar char="u"/>
        <a:defRPr sz="3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71780" indent="-271780" algn="just" defTabSz="514350" rtl="0" eaLnBrk="0" fontAlgn="base" hangingPunct="0">
        <a:lnSpc>
          <a:spcPct val="120000"/>
        </a:lnSpc>
        <a:spcBef>
          <a:spcPct val="0"/>
        </a:spcBef>
        <a:spcAft>
          <a:spcPts val="900"/>
        </a:spcAft>
        <a:buClr>
          <a:srgbClr val="ECA280"/>
        </a:buClr>
        <a:buFont typeface="幼圆" panose="02010509060101010101" pitchFamily="49" charset="-122"/>
        <a:buChar char=" 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325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900430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1157605" indent="-128905" algn="l" defTabSz="514350" rtl="0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7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8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32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34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38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40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42.wmf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46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9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51.w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54.wmf"/><Relationship Id="rId4" Type="http://schemas.openxmlformats.org/officeDocument/2006/relationships/oleObject" Target="../embeddings/oleObject25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56.wmf"/><Relationship Id="rId9" Type="http://schemas.openxmlformats.org/officeDocument/2006/relationships/image" Target="../media/image57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59.png"/><Relationship Id="rId4" Type="http://schemas.openxmlformats.org/officeDocument/2006/relationships/image" Target="../media/image58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Box 15"/>
          <p:cNvSpPr>
            <a:spLocks noChangeArrowheads="1"/>
          </p:cNvSpPr>
          <p:nvPr/>
        </p:nvSpPr>
        <p:spPr bwMode="auto">
          <a:xfrm>
            <a:off x="539750" y="638425"/>
            <a:ext cx="7667625" cy="63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sz="2700" dirty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第二十一</a:t>
            </a:r>
            <a:r>
              <a:rPr lang="zh-CN" altLang="en-US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讲 动</a:t>
            </a:r>
            <a:r>
              <a:rPr lang="zh-CN" altLang="en-US" sz="28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态电路的分析与计算</a:t>
            </a:r>
            <a:endParaRPr lang="zh-CN" altLang="en-US" sz="2800" b="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经典繁仿黑" panose="02010609000101010101" pitchFamily="49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【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参考答案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】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都闭合时，定值电阻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并联，干路电流为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，通过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的电流为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，则电源电压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因为小灯泡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的电流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所以小灯泡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的电阻：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</a:t>
            </a:r>
            <a:endParaRPr lang="zh-CN" altLang="en-US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都断开时，灯泡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串联，电路中电流为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则电路的总功率：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总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总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2892425" y="2516188"/>
          <a:ext cx="1497013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1218565" imgH="431800" progId="Equation.DSMT4">
                  <p:embed/>
                </p:oleObj>
              </mc:Choice>
              <mc:Fallback>
                <p:oleObj name="Equation" r:id="rId3" imgW="12185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892425" y="2516188"/>
                        <a:ext cx="1497013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346075" y="406400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考法❸　滑动变阻器与开关通断结合引起的动态电路计算</a:t>
            </a:r>
            <a:endParaRPr lang="zh-CN" altLang="en-US">
              <a:solidFill>
                <a:srgbClr val="C4000B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zh-CN"/>
              <a:t>  </a:t>
            </a:r>
            <a:r>
              <a:rPr lang="zh-CN" altLang="en-US"/>
              <a:t>     </a:t>
            </a:r>
            <a:r>
              <a:rPr lang="zh-CN" altLang="zh-CN"/>
              <a:t>(2019·江西)如图所示，电源电压保持不变，</a:t>
            </a:r>
            <a:endParaRPr lang="en-US" altLang="zh-CN"/>
          </a:p>
          <a:p>
            <a:pPr eaLnBrk="1" hangingPunct="1"/>
            <a:r>
              <a:rPr lang="zh-CN" altLang="zh-CN"/>
              <a:t>电流表的量程为0～0.6 A，电压表的量程为0～15 V，</a:t>
            </a:r>
            <a:endParaRPr lang="en-US" altLang="zh-CN"/>
          </a:p>
          <a:p>
            <a:pPr eaLnBrk="1" hangingPunct="1"/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zh-CN"/>
              <a:t>＝20 Ω，滑动变阻器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zh-CN"/>
              <a:t>的规格为“100 Ω　1 A”。</a:t>
            </a:r>
            <a:endParaRPr lang="en-US" altLang="zh-CN"/>
          </a:p>
          <a:p>
            <a:pPr eaLnBrk="1" hangingPunct="1"/>
            <a:r>
              <a:rPr lang="zh-CN" altLang="zh-CN"/>
              <a:t>(1)闭合开关S</a:t>
            </a:r>
            <a:r>
              <a:rPr lang="zh-CN" altLang="zh-CN" baseline="-25000"/>
              <a:t>1</a:t>
            </a:r>
            <a:r>
              <a:rPr lang="zh-CN" altLang="zh-CN"/>
              <a:t>，断开开关S</a:t>
            </a:r>
            <a:r>
              <a:rPr lang="zh-CN" altLang="zh-CN" baseline="-25000"/>
              <a:t>2</a:t>
            </a:r>
            <a:r>
              <a:rPr lang="zh-CN" altLang="zh-CN"/>
              <a:t>、S</a:t>
            </a:r>
            <a:r>
              <a:rPr lang="zh-CN" altLang="zh-CN" baseline="-25000"/>
              <a:t>3</a:t>
            </a:r>
            <a:r>
              <a:rPr lang="zh-CN" altLang="zh-CN"/>
              <a:t>，电流表示数为0.4 A，求电源电压；</a:t>
            </a:r>
            <a:endParaRPr lang="zh-CN" altLang="en-US"/>
          </a:p>
          <a:p>
            <a:pPr eaLnBrk="1" hangingPunct="1"/>
            <a:r>
              <a:rPr lang="zh-CN" altLang="zh-CN"/>
              <a:t>(2)闭合开关S</a:t>
            </a:r>
            <a:r>
              <a:rPr lang="zh-CN" altLang="zh-CN" baseline="-25000"/>
              <a:t>3</a:t>
            </a:r>
            <a:r>
              <a:rPr lang="zh-CN" altLang="zh-CN"/>
              <a:t>，断开开关S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2</a:t>
            </a:r>
            <a:r>
              <a:rPr lang="zh-CN" altLang="zh-CN"/>
              <a:t>，滑动变阻器滑片置于中点位置时，电压表的示数为4 V，求</a:t>
            </a:r>
            <a:r>
              <a:rPr lang="zh-CN" altLang="zh-CN" i="1"/>
              <a:t>R</a:t>
            </a:r>
            <a:r>
              <a:rPr lang="zh-CN" altLang="zh-CN" baseline="-25000"/>
              <a:t>3</a:t>
            </a:r>
            <a:r>
              <a:rPr lang="zh-CN" altLang="zh-CN"/>
              <a:t>的阻值；</a:t>
            </a:r>
            <a:endParaRPr lang="zh-CN" altLang="en-US"/>
          </a:p>
          <a:p>
            <a:pPr eaLnBrk="1" hangingPunct="1"/>
            <a:r>
              <a:rPr lang="zh-CN" altLang="zh-CN"/>
              <a:t>(3)闭合开关S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2</a:t>
            </a:r>
            <a:r>
              <a:rPr lang="zh-CN" altLang="zh-CN"/>
              <a:t>和S</a:t>
            </a:r>
            <a:r>
              <a:rPr lang="zh-CN" altLang="zh-CN" baseline="-25000"/>
              <a:t>3</a:t>
            </a:r>
            <a:r>
              <a:rPr lang="zh-CN" altLang="zh-CN"/>
              <a:t>，在不损坏电流表、电压表的情况下，求滑动变阻器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zh-CN"/>
              <a:t>的阻值取值范围。</a:t>
            </a:r>
            <a:endParaRPr lang="zh-CN" altLang="en-US"/>
          </a:p>
        </p:txBody>
      </p:sp>
      <p:pic>
        <p:nvPicPr>
          <p:cNvPr id="23556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088" y="1046163"/>
            <a:ext cx="8604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7163" y="987425"/>
            <a:ext cx="1935162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并联，电压表测电源电压，电流表测干路电流，根据并联电路各支路互不影响，可知通过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的电流，由并联电路电流的规律得出通过滑动变阻器的最大电流，由欧姆定律求出滑动变阻器连入的最小电阻；当滑动变阻器滑片移到最左端时，没有超过电流表和电压表量程，故滑动变阻器的最大电阻为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，据此确定滑动变阻器的阻值取值范围。</a:t>
            </a: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905875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【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参考答案</a:t>
            </a:r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】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，断开开关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，电路中只有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连入电路，电路中电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流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0.4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，电源电压：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0.4 A×20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8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，断开开关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，电阻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与电阻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串联，电压表并联在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endParaRPr lang="zh-CN" altLang="en-US" baseline="-25000"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两端，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两端电压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两端电压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8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，因串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联电路电流处处相等，则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中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462463" y="2936875"/>
          <a:ext cx="5476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444500" imgH="393700" progId="Equation.DSMT4">
                  <p:embed/>
                </p:oleObj>
              </mc:Choice>
              <mc:Fallback>
                <p:oleObj name="Equation" r:id="rId3" imgW="4445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462463" y="2936875"/>
                        <a:ext cx="54768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36550" y="782638"/>
            <a:ext cx="880745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，电阻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被短接，电阻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与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并联，根据并联电路</a:t>
            </a:r>
            <a:endParaRPr lang="en-US" altLang="zh-CN"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电压规律，各支路两端电压均等于电源电压，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&lt;15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，故电压表安全，为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保护电流表安全，则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最大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0.6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0.4 A, 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 2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最大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最大</a:t>
            </a:r>
            <a:endParaRPr lang="en-US" altLang="zh-CN" baseline="-25000"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0.6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0.4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0.2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最小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 滑动变阻器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endParaRPr lang="en-US" altLang="zh-CN" baseline="-2500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的取值为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～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4864100" y="1825625"/>
          <a:ext cx="97155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698500" imgH="431800" progId="Equation.DSMT4">
                  <p:embed/>
                </p:oleObj>
              </mc:Choice>
              <mc:Fallback>
                <p:oleObj name="Equation" r:id="rId3" imgW="6985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864100" y="1825625"/>
                        <a:ext cx="97155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4718050" y="2425700"/>
          <a:ext cx="120491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862965" imgH="444500" progId="Equation.DSMT4">
                  <p:embed/>
                </p:oleObj>
              </mc:Choice>
              <mc:Fallback>
                <p:oleObj name="Equation" r:id="rId5" imgW="862965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718050" y="2425700"/>
                        <a:ext cx="1204913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1"/>
          <p:cNvSpPr txBox="1">
            <a:spLocks noChangeArrowheads="1"/>
          </p:cNvSpPr>
          <p:nvPr/>
        </p:nvSpPr>
        <p:spPr bwMode="auto">
          <a:xfrm>
            <a:off x="346075" y="901700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 动态电路分析</a:t>
            </a:r>
          </a:p>
        </p:txBody>
      </p:sp>
      <p:sp>
        <p:nvSpPr>
          <p:cNvPr id="30723" name="TextBox 1"/>
          <p:cNvSpPr txBox="1">
            <a:spLocks noChangeArrowheads="1"/>
          </p:cNvSpPr>
          <p:nvPr/>
        </p:nvSpPr>
        <p:spPr bwMode="auto">
          <a:xfrm>
            <a:off x="300038" y="1366838"/>
            <a:ext cx="8843962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考法❶　滑动变阻器滑片移动引起的动态电路分析</a:t>
            </a:r>
          </a:p>
          <a:p>
            <a:pPr eaLnBrk="1" hangingPunct="1"/>
            <a:r>
              <a:rPr lang="zh-CN" altLang="zh-CN"/>
              <a:t>1</a:t>
            </a:r>
            <a:r>
              <a:rPr lang="zh-CN" altLang="en-US"/>
              <a:t>．</a:t>
            </a:r>
            <a:r>
              <a:rPr lang="zh-CN" altLang="zh-CN"/>
              <a:t>(2017·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如图所示，电源电压保持不变，闭合开关，当滑动变阻</a:t>
            </a:r>
          </a:p>
          <a:p>
            <a:pPr eaLnBrk="1" hangingPunct="1"/>
            <a:r>
              <a:rPr lang="zh-CN" altLang="en-US"/>
              <a:t>器的滑片</a:t>
            </a:r>
            <a:r>
              <a:rPr lang="zh-CN" altLang="zh-CN" i="1"/>
              <a:t>P</a:t>
            </a:r>
            <a:r>
              <a:rPr lang="zh-CN" altLang="en-US"/>
              <a:t>向右滑动时，下列判断正确的是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．电压表示数变大，电流表示数变大</a:t>
            </a:r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．电压表示数变小，电流表示数变小</a:t>
            </a:r>
            <a:endParaRPr lang="en-US" altLang="zh-CN"/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．电压表示数变小，电流表示数变大</a:t>
            </a:r>
          </a:p>
          <a:p>
            <a:pPr eaLnBrk="1" hangingPunct="1"/>
            <a:r>
              <a:rPr lang="zh-CN" altLang="zh-CN"/>
              <a:t>D</a:t>
            </a:r>
            <a:r>
              <a:rPr lang="zh-CN" altLang="en-US"/>
              <a:t>．电压表示数变大，电流表示数变小</a:t>
            </a:r>
            <a:endParaRPr lang="en-US" altLang="zh-CN"/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37238" y="2917825"/>
            <a:ext cx="22764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圆角矩形 2"/>
          <p:cNvSpPr/>
          <p:nvPr/>
        </p:nvSpPr>
        <p:spPr bwMode="auto">
          <a:xfrm>
            <a:off x="425620" y="1059920"/>
            <a:ext cx="1188827" cy="357957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类型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5338763" y="2244725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1"/>
          <p:cNvSpPr txBox="1">
            <a:spLocks noChangeArrowheads="1"/>
          </p:cNvSpPr>
          <p:nvPr/>
        </p:nvSpPr>
        <p:spPr bwMode="auto">
          <a:xfrm>
            <a:off x="381000" y="454025"/>
            <a:ext cx="876300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2. (2015·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如图所示，电源电压恒定不变，闭合开关</a:t>
            </a:r>
            <a:r>
              <a:rPr lang="zh-CN" altLang="zh-CN"/>
              <a:t>S</a:t>
            </a:r>
            <a:r>
              <a:rPr lang="zh-CN" altLang="en-US"/>
              <a:t>，滑片</a:t>
            </a:r>
            <a:r>
              <a:rPr lang="zh-CN" altLang="zh-CN" i="1"/>
              <a:t>P</a:t>
            </a:r>
            <a:r>
              <a:rPr lang="zh-CN" altLang="en-US"/>
              <a:t>向右</a:t>
            </a:r>
          </a:p>
          <a:p>
            <a:pPr eaLnBrk="1" hangingPunct="1"/>
            <a:r>
              <a:rPr lang="zh-CN" altLang="en-US"/>
              <a:t>移动，下列说法正确的是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zh-CN" baseline="-25000"/>
              <a:t>1</a:t>
            </a:r>
            <a:r>
              <a:rPr lang="zh-CN" altLang="en-US"/>
              <a:t>示数变小，</a:t>
            </a:r>
            <a:r>
              <a:rPr lang="zh-CN" altLang="zh-CN"/>
              <a:t>V</a:t>
            </a:r>
            <a:r>
              <a:rPr lang="zh-CN" altLang="en-US"/>
              <a:t>示数变小            </a:t>
            </a:r>
            <a:r>
              <a:rPr lang="zh-CN" altLang="zh-CN"/>
              <a:t>B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zh-CN" baseline="-25000"/>
              <a:t>1</a:t>
            </a:r>
            <a:r>
              <a:rPr lang="zh-CN" altLang="en-US"/>
              <a:t>示数不变，</a:t>
            </a:r>
            <a:r>
              <a:rPr lang="zh-CN" altLang="zh-CN"/>
              <a:t>V</a:t>
            </a:r>
            <a:r>
              <a:rPr lang="zh-CN" altLang="en-US"/>
              <a:t>示数变小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zh-CN" baseline="-25000"/>
              <a:t>1</a:t>
            </a:r>
            <a:r>
              <a:rPr lang="zh-CN" altLang="en-US"/>
              <a:t>示数不变，</a:t>
            </a:r>
            <a:r>
              <a:rPr lang="zh-CN" altLang="zh-CN"/>
              <a:t>V</a:t>
            </a:r>
            <a:r>
              <a:rPr lang="zh-CN" altLang="en-US"/>
              <a:t>示数不变            </a:t>
            </a:r>
            <a:r>
              <a:rPr lang="zh-CN" altLang="zh-CN"/>
              <a:t>D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zh-CN" baseline="-25000"/>
              <a:t>1</a:t>
            </a:r>
            <a:r>
              <a:rPr lang="zh-CN" altLang="en-US"/>
              <a:t>示数变小，</a:t>
            </a:r>
            <a:r>
              <a:rPr lang="zh-CN" altLang="zh-CN"/>
              <a:t>V</a:t>
            </a:r>
            <a:r>
              <a:rPr lang="zh-CN" altLang="en-US"/>
              <a:t>示数不变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3513138" y="893763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</a:p>
        </p:txBody>
      </p:sp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52788" y="1550988"/>
            <a:ext cx="20859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346075" y="195263"/>
            <a:ext cx="8905875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3</a:t>
            </a:r>
            <a:r>
              <a:rPr lang="zh-CN" altLang="en-US"/>
              <a:t>．</a:t>
            </a:r>
            <a:r>
              <a:rPr lang="zh-CN" altLang="zh-CN"/>
              <a:t>(2012·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如图所示的电路图中，电源电压保持不变，闭合开关</a:t>
            </a:r>
            <a:r>
              <a:rPr lang="zh-CN" altLang="zh-CN"/>
              <a:t>S</a:t>
            </a:r>
            <a:endParaRPr lang="zh-CN" altLang="en-US"/>
          </a:p>
          <a:p>
            <a:pPr eaLnBrk="1" hangingPunct="1"/>
            <a:r>
              <a:rPr lang="zh-CN" altLang="en-US"/>
              <a:t>后，将滑动变阻器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en-US"/>
              <a:t>的滑片</a:t>
            </a:r>
            <a:r>
              <a:rPr lang="zh-CN" altLang="zh-CN" i="1"/>
              <a:t>P</a:t>
            </a:r>
            <a:r>
              <a:rPr lang="zh-CN" altLang="en-US"/>
              <a:t>向左滑动，下列说法正确的是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．电流表</a:t>
            </a:r>
            <a:r>
              <a:rPr lang="zh-CN" altLang="zh-CN"/>
              <a:t>A</a:t>
            </a:r>
            <a:r>
              <a:rPr lang="zh-CN" altLang="en-US"/>
              <a:t>的示数变小，电压表</a:t>
            </a:r>
            <a:r>
              <a:rPr lang="zh-CN" altLang="zh-CN"/>
              <a:t>V</a:t>
            </a:r>
            <a:r>
              <a:rPr lang="zh-CN" altLang="zh-CN" baseline="-25000"/>
              <a:t>1</a:t>
            </a:r>
            <a:r>
              <a:rPr lang="zh-CN" altLang="en-US"/>
              <a:t>的示数变大</a:t>
            </a:r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．电流表</a:t>
            </a:r>
            <a:r>
              <a:rPr lang="zh-CN" altLang="zh-CN"/>
              <a:t>A</a:t>
            </a:r>
            <a:r>
              <a:rPr lang="zh-CN" altLang="en-US"/>
              <a:t>的示数变小，电压表</a:t>
            </a:r>
            <a:r>
              <a:rPr lang="zh-CN" altLang="zh-CN"/>
              <a:t>V</a:t>
            </a:r>
            <a:r>
              <a:rPr lang="zh-CN" altLang="zh-CN" baseline="-25000"/>
              <a:t>1</a:t>
            </a:r>
            <a:r>
              <a:rPr lang="zh-CN" altLang="en-US"/>
              <a:t>的示数不变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．电压表</a:t>
            </a:r>
            <a:r>
              <a:rPr lang="zh-CN" altLang="zh-CN"/>
              <a:t>V</a:t>
            </a:r>
            <a:r>
              <a:rPr lang="zh-CN" altLang="zh-CN" baseline="-25000"/>
              <a:t>1</a:t>
            </a:r>
            <a:r>
              <a:rPr lang="zh-CN" altLang="en-US"/>
              <a:t>与电压表</a:t>
            </a:r>
            <a:r>
              <a:rPr lang="zh-CN" altLang="zh-CN"/>
              <a:t>V</a:t>
            </a:r>
            <a:r>
              <a:rPr lang="zh-CN" altLang="zh-CN" baseline="-25000"/>
              <a:t>2</a:t>
            </a:r>
            <a:r>
              <a:rPr lang="zh-CN" altLang="en-US"/>
              <a:t>的示数之和不变</a:t>
            </a:r>
          </a:p>
          <a:p>
            <a:pPr eaLnBrk="1" hangingPunct="1"/>
            <a:r>
              <a:rPr lang="zh-CN" altLang="zh-CN"/>
              <a:t>D</a:t>
            </a:r>
            <a:r>
              <a:rPr lang="zh-CN" altLang="en-US"/>
              <a:t>．电压表</a:t>
            </a:r>
            <a:r>
              <a:rPr lang="zh-CN" altLang="zh-CN"/>
              <a:t>V</a:t>
            </a:r>
            <a:r>
              <a:rPr lang="zh-CN" altLang="zh-CN" baseline="-25000"/>
              <a:t>2</a:t>
            </a:r>
            <a:r>
              <a:rPr lang="zh-CN" altLang="en-US"/>
              <a:t>与电流表</a:t>
            </a:r>
            <a:r>
              <a:rPr lang="zh-CN" altLang="zh-CN"/>
              <a:t>A</a:t>
            </a:r>
            <a:r>
              <a:rPr lang="zh-CN" altLang="en-US"/>
              <a:t>的示数之比不变</a:t>
            </a:r>
          </a:p>
        </p:txBody>
      </p:sp>
      <p:pic>
        <p:nvPicPr>
          <p:cNvPr id="378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6600" y="1384300"/>
            <a:ext cx="22193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7164388" y="622300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346075" y="574675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4</a:t>
            </a:r>
            <a:r>
              <a:rPr lang="zh-CN" altLang="en-US"/>
              <a:t>．</a:t>
            </a:r>
            <a:r>
              <a:rPr lang="zh-CN" altLang="zh-CN"/>
              <a:t>(2020·</a:t>
            </a:r>
            <a:r>
              <a:rPr lang="zh-CN" altLang="en-US"/>
              <a:t>潍坊</a:t>
            </a:r>
            <a:r>
              <a:rPr lang="zh-CN" altLang="zh-CN"/>
              <a:t>)(</a:t>
            </a:r>
            <a:r>
              <a:rPr lang="zh-CN" altLang="en-US"/>
              <a:t>不定项</a:t>
            </a:r>
            <a:r>
              <a:rPr lang="zh-CN" altLang="zh-CN"/>
              <a:t>)</a:t>
            </a:r>
            <a:r>
              <a:rPr lang="zh-CN" altLang="en-US"/>
              <a:t>如图所示电路，电源电压不变，闭合开关</a:t>
            </a:r>
            <a:r>
              <a:rPr lang="zh-CN" altLang="zh-CN"/>
              <a:t>S</a:t>
            </a:r>
            <a:r>
              <a:rPr lang="zh-CN" altLang="en-US"/>
              <a:t>，</a:t>
            </a:r>
          </a:p>
          <a:p>
            <a:pPr eaLnBrk="1" hangingPunct="1"/>
            <a:r>
              <a:rPr lang="zh-CN" altLang="en-US"/>
              <a:t>灯泡</a:t>
            </a:r>
            <a:r>
              <a:rPr lang="zh-CN" altLang="zh-CN"/>
              <a:t>L</a:t>
            </a:r>
            <a:r>
              <a:rPr lang="zh-CN" altLang="en-US"/>
              <a:t>发光。向左移动滑动变阻器的滑片</a:t>
            </a:r>
            <a:r>
              <a:rPr lang="zh-CN" altLang="zh-CN" i="1"/>
              <a:t>P</a:t>
            </a:r>
            <a:r>
              <a:rPr lang="zh-CN" altLang="en-US"/>
              <a:t>，发生的变化是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．电流表示数变大        </a:t>
            </a:r>
            <a:r>
              <a:rPr lang="zh-CN" altLang="zh-CN"/>
              <a:t>B</a:t>
            </a:r>
            <a:r>
              <a:rPr lang="zh-CN" altLang="en-US"/>
              <a:t>．电压表示数变大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．电路的总功率变小      </a:t>
            </a:r>
            <a:r>
              <a:rPr lang="zh-CN" altLang="zh-CN"/>
              <a:t>D</a:t>
            </a:r>
            <a:r>
              <a:rPr lang="zh-CN" altLang="en-US"/>
              <a:t>．灯泡</a:t>
            </a:r>
            <a:r>
              <a:rPr lang="zh-CN" altLang="zh-CN"/>
              <a:t>L</a:t>
            </a:r>
            <a:r>
              <a:rPr lang="zh-CN" altLang="en-US"/>
              <a:t>变亮</a:t>
            </a:r>
          </a:p>
        </p:txBody>
      </p:sp>
      <p:pic>
        <p:nvPicPr>
          <p:cNvPr id="389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2425" y="1781175"/>
            <a:ext cx="22383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7010400" y="1038225"/>
            <a:ext cx="441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BC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16963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考法❷　开关通断引起的动态电路分析</a:t>
            </a:r>
          </a:p>
          <a:p>
            <a:pPr eaLnBrk="1" hangingPunct="1"/>
            <a:r>
              <a:rPr lang="zh-CN" altLang="zh-CN"/>
              <a:t>5</a:t>
            </a:r>
            <a:r>
              <a:rPr lang="zh-CN" altLang="en-US"/>
              <a:t>．</a:t>
            </a:r>
            <a:r>
              <a:rPr lang="zh-CN" altLang="zh-CN"/>
              <a:t>(2020·</a:t>
            </a:r>
            <a:r>
              <a:rPr lang="zh-CN" altLang="en-US"/>
              <a:t>江西模拟</a:t>
            </a:r>
            <a:r>
              <a:rPr lang="zh-CN" altLang="zh-CN"/>
              <a:t>)</a:t>
            </a:r>
            <a:r>
              <a:rPr lang="zh-CN" altLang="en-US"/>
              <a:t>在如图所示的电路中，电源电压保持不变，闭合开</a:t>
            </a:r>
            <a:endParaRPr lang="en-US" altLang="zh-CN"/>
          </a:p>
          <a:p>
            <a:pPr eaLnBrk="1" hangingPunct="1"/>
            <a:r>
              <a:rPr lang="zh-CN" altLang="en-US"/>
              <a:t>关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、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，两灯泡都发光。当开关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断开时，灯泡</a:t>
            </a:r>
            <a:r>
              <a:rPr lang="zh-CN" altLang="zh-CN"/>
              <a:t>L</a:t>
            </a:r>
            <a:r>
              <a:rPr lang="zh-CN" altLang="zh-CN" baseline="-25000"/>
              <a:t>1</a:t>
            </a:r>
            <a:r>
              <a:rPr lang="zh-CN" altLang="en-US"/>
              <a:t>的亮度</a:t>
            </a:r>
            <a:r>
              <a:rPr lang="en-US" altLang="zh-CN"/>
              <a:t>______</a:t>
            </a:r>
            <a:r>
              <a:rPr lang="zh-CN" altLang="en-US"/>
              <a:t>，电流</a:t>
            </a:r>
            <a:endParaRPr lang="en-US" altLang="zh-CN"/>
          </a:p>
          <a:p>
            <a:pPr eaLnBrk="1" hangingPunct="1"/>
            <a:r>
              <a:rPr lang="zh-CN" altLang="en-US"/>
              <a:t>表的示数</a:t>
            </a:r>
            <a:r>
              <a:rPr lang="en-US" altLang="zh-CN"/>
              <a:t>______</a:t>
            </a:r>
            <a:r>
              <a:rPr lang="zh-CN" altLang="zh-CN"/>
              <a:t>(</a:t>
            </a:r>
            <a:r>
              <a:rPr lang="zh-CN" altLang="en-US"/>
              <a:t>均选填“增大”“不变”或“减小”</a:t>
            </a:r>
            <a:r>
              <a:rPr lang="zh-CN" altLang="zh-CN"/>
              <a:t>)</a:t>
            </a:r>
            <a:r>
              <a:rPr lang="zh-CN" altLang="en-US"/>
              <a:t>。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9625" y="2717800"/>
            <a:ext cx="2171700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945313" y="1512888"/>
            <a:ext cx="903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不变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1541463" y="1951038"/>
            <a:ext cx="903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减小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346075" y="563563"/>
            <a:ext cx="8797925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考法❶　滑动变阻器滑片移动引起的动态电路分析</a:t>
            </a:r>
          </a:p>
          <a:p>
            <a:pPr eaLnBrk="1" hangingPunct="1"/>
            <a:r>
              <a:rPr lang="zh-CN" altLang="en-US"/>
              <a:t>       </a:t>
            </a:r>
            <a:r>
              <a:rPr lang="zh-CN" altLang="zh-CN"/>
              <a:t>(2020·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如图所示，电源电压恒定不变，闭合开关</a:t>
            </a:r>
            <a:r>
              <a:rPr lang="zh-CN" altLang="zh-CN"/>
              <a:t>S</a:t>
            </a:r>
            <a:r>
              <a:rPr lang="zh-CN" altLang="en-US"/>
              <a:t>，若滑片</a:t>
            </a:r>
          </a:p>
          <a:p>
            <a:pPr eaLnBrk="1" hangingPunct="1"/>
            <a:r>
              <a:rPr lang="zh-CN" altLang="zh-CN" i="1"/>
              <a:t>P</a:t>
            </a:r>
            <a:r>
              <a:rPr lang="zh-CN" altLang="en-US"/>
              <a:t>向上移动，下列说法正确的是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en-US"/>
              <a:t>示数变小，</a:t>
            </a:r>
            <a:r>
              <a:rPr lang="zh-CN" altLang="zh-CN"/>
              <a:t>V</a:t>
            </a:r>
            <a:r>
              <a:rPr lang="zh-CN" altLang="en-US"/>
              <a:t>示数变大       </a:t>
            </a:r>
            <a:r>
              <a:rPr lang="zh-CN" altLang="zh-CN"/>
              <a:t>B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en-US"/>
              <a:t>示数变小，</a:t>
            </a:r>
            <a:r>
              <a:rPr lang="zh-CN" altLang="zh-CN"/>
              <a:t>V</a:t>
            </a:r>
            <a:r>
              <a:rPr lang="zh-CN" altLang="en-US"/>
              <a:t>示数不变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en-US"/>
              <a:t>示数变大，</a:t>
            </a:r>
            <a:r>
              <a:rPr lang="zh-CN" altLang="zh-CN"/>
              <a:t>V</a:t>
            </a:r>
            <a:r>
              <a:rPr lang="zh-CN" altLang="en-US"/>
              <a:t>示数变小       </a:t>
            </a:r>
            <a:r>
              <a:rPr lang="zh-CN" altLang="zh-CN"/>
              <a:t>D</a:t>
            </a:r>
            <a:r>
              <a:rPr lang="zh-CN" altLang="en-US"/>
              <a:t>．</a:t>
            </a:r>
            <a:r>
              <a:rPr lang="zh-CN" altLang="zh-CN"/>
              <a:t>A</a:t>
            </a:r>
            <a:r>
              <a:rPr lang="zh-CN" altLang="en-US"/>
              <a:t>示数变大，</a:t>
            </a:r>
            <a:r>
              <a:rPr lang="zh-CN" altLang="zh-CN"/>
              <a:t>V</a:t>
            </a:r>
            <a:r>
              <a:rPr lang="zh-CN" altLang="en-US"/>
              <a:t>示数不变</a:t>
            </a:r>
          </a:p>
        </p:txBody>
      </p:sp>
      <p:pic>
        <p:nvPicPr>
          <p:cNvPr id="9219" name="Picture 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875" y="1206500"/>
            <a:ext cx="925513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74988" y="2152650"/>
            <a:ext cx="2081212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111625" y="1489075"/>
            <a:ext cx="3127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Box 1"/>
          <p:cNvSpPr txBox="1">
            <a:spLocks noChangeArrowheads="1"/>
          </p:cNvSpPr>
          <p:nvPr/>
        </p:nvSpPr>
        <p:spPr bwMode="auto">
          <a:xfrm>
            <a:off x="346075" y="841375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6</a:t>
            </a:r>
            <a:r>
              <a:rPr lang="zh-CN" altLang="en-US"/>
              <a:t>．</a:t>
            </a:r>
            <a:r>
              <a:rPr lang="zh-CN" altLang="zh-CN"/>
              <a:t>(2020·</a:t>
            </a:r>
            <a:r>
              <a:rPr lang="zh-CN" altLang="en-US"/>
              <a:t>南昌模拟</a:t>
            </a:r>
            <a:r>
              <a:rPr lang="zh-CN" altLang="zh-CN"/>
              <a:t>)</a:t>
            </a:r>
            <a:r>
              <a:rPr lang="zh-CN" altLang="en-US"/>
              <a:t>如图所示，开关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闭合，当开关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由</a:t>
            </a:r>
            <a:r>
              <a:rPr lang="zh-CN" altLang="zh-CN"/>
              <a:t>1</a:t>
            </a:r>
            <a:r>
              <a:rPr lang="zh-CN" altLang="en-US"/>
              <a:t>掷到</a:t>
            </a:r>
            <a:r>
              <a:rPr lang="zh-CN" altLang="zh-CN"/>
              <a:t>2</a:t>
            </a:r>
            <a:r>
              <a:rPr lang="zh-CN" altLang="en-US"/>
              <a:t>，</a:t>
            </a:r>
          </a:p>
          <a:p>
            <a:pPr eaLnBrk="1" hangingPunct="1"/>
            <a:r>
              <a:rPr lang="zh-CN" altLang="en-US"/>
              <a:t>电流表和电压表的示数变化情况是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．电流表示数变小，电压表示数变大</a:t>
            </a:r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．电流表示数变小，电压表示数不变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．电流表示数变大，电压表示数不变</a:t>
            </a:r>
          </a:p>
          <a:p>
            <a:pPr eaLnBrk="1" hangingPunct="1"/>
            <a:r>
              <a:rPr lang="zh-CN" altLang="zh-CN"/>
              <a:t>D</a:t>
            </a:r>
            <a:r>
              <a:rPr lang="zh-CN" altLang="en-US"/>
              <a:t>．电流表示数不变，电压表示数变小</a:t>
            </a:r>
          </a:p>
        </p:txBody>
      </p:sp>
      <p:pic>
        <p:nvPicPr>
          <p:cNvPr id="4096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22963" y="1700213"/>
            <a:ext cx="207645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475163" y="1298575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Box 1"/>
          <p:cNvSpPr txBox="1">
            <a:spLocks noChangeArrowheads="1"/>
          </p:cNvSpPr>
          <p:nvPr/>
        </p:nvSpPr>
        <p:spPr bwMode="auto">
          <a:xfrm>
            <a:off x="490538" y="636588"/>
            <a:ext cx="8389937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7</a:t>
            </a:r>
            <a:r>
              <a:rPr lang="zh-CN" altLang="en-US"/>
              <a:t>．</a:t>
            </a:r>
            <a:r>
              <a:rPr lang="zh-CN" altLang="zh-CN"/>
              <a:t>(2020·</a:t>
            </a:r>
            <a:r>
              <a:rPr lang="zh-CN" altLang="en-US"/>
              <a:t>江西模拟</a:t>
            </a:r>
            <a:r>
              <a:rPr lang="zh-CN" altLang="zh-CN"/>
              <a:t>)(</a:t>
            </a:r>
            <a:r>
              <a:rPr lang="zh-CN" altLang="en-US"/>
              <a:t>不定项</a:t>
            </a:r>
            <a:r>
              <a:rPr lang="zh-CN" altLang="zh-CN"/>
              <a:t>)</a:t>
            </a:r>
            <a:r>
              <a:rPr lang="zh-CN" altLang="en-US"/>
              <a:t>如图所示电路，电源电压保持不变，</a:t>
            </a:r>
            <a:endParaRPr lang="en-US" altLang="zh-CN"/>
          </a:p>
          <a:p>
            <a:pPr eaLnBrk="1" hangingPunct="1"/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＝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en-US"/>
              <a:t>＝</a:t>
            </a:r>
            <a:r>
              <a:rPr lang="zh-CN" altLang="zh-CN" i="1"/>
              <a:t>R</a:t>
            </a:r>
            <a:r>
              <a:rPr lang="zh-CN" altLang="zh-CN" baseline="-25000"/>
              <a:t>3</a:t>
            </a:r>
            <a:r>
              <a:rPr lang="zh-CN" altLang="en-US"/>
              <a:t>，先闭合开关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，再闭合开关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、</a:t>
            </a:r>
            <a:r>
              <a:rPr lang="zh-CN" altLang="zh-CN"/>
              <a:t>S</a:t>
            </a:r>
            <a:r>
              <a:rPr lang="zh-CN" altLang="zh-CN" baseline="-25000"/>
              <a:t>3</a:t>
            </a:r>
            <a:r>
              <a:rPr lang="zh-CN" altLang="en-US"/>
              <a:t>，下列说法中正确的</a:t>
            </a:r>
            <a:endParaRPr lang="en-US" altLang="zh-CN"/>
          </a:p>
          <a:p>
            <a:pPr eaLnBrk="1" hangingPunct="1"/>
            <a:r>
              <a:rPr lang="zh-CN" altLang="en-US"/>
              <a:t>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．电流表示数变大，电压表示数变大</a:t>
            </a:r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．电流表示数变小，电压表示数变小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．电压表示数与电流表示数的乘积变大</a:t>
            </a:r>
          </a:p>
          <a:p>
            <a:pPr eaLnBrk="1" hangingPunct="1"/>
            <a:r>
              <a:rPr lang="zh-CN" altLang="zh-CN"/>
              <a:t>D</a:t>
            </a:r>
            <a:r>
              <a:rPr lang="zh-CN" altLang="en-US"/>
              <a:t>．电压表示数与电流表示数的比值变小</a:t>
            </a:r>
          </a:p>
        </p:txBody>
      </p:sp>
      <p:pic>
        <p:nvPicPr>
          <p:cNvPr id="4198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65788" y="2024063"/>
            <a:ext cx="230505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957263" y="1549400"/>
            <a:ext cx="5699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ACD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797925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考法❸　滑动变阻器与开关通断结合引起的动态电路分析</a:t>
            </a:r>
          </a:p>
          <a:p>
            <a:pPr eaLnBrk="1" hangingPunct="1"/>
            <a:r>
              <a:rPr lang="zh-CN" altLang="zh-CN"/>
              <a:t>8</a:t>
            </a:r>
            <a:r>
              <a:rPr lang="zh-CN" altLang="en-US"/>
              <a:t>．</a:t>
            </a:r>
            <a:r>
              <a:rPr lang="zh-CN" altLang="zh-CN"/>
              <a:t>(2020·</a:t>
            </a:r>
            <a:r>
              <a:rPr lang="zh-CN" altLang="en-US"/>
              <a:t>吉安一模</a:t>
            </a:r>
            <a:r>
              <a:rPr lang="zh-CN" altLang="zh-CN"/>
              <a:t>)</a:t>
            </a:r>
            <a:r>
              <a:rPr lang="zh-CN" altLang="en-US"/>
              <a:t>在如图所示的电路中，电源电压保持不变。闭合开</a:t>
            </a:r>
            <a:endParaRPr lang="en-US" altLang="zh-CN"/>
          </a:p>
          <a:p>
            <a:pPr eaLnBrk="1" hangingPunct="1"/>
            <a:r>
              <a:rPr lang="zh-CN" altLang="en-US"/>
              <a:t>关</a:t>
            </a:r>
            <a:r>
              <a:rPr lang="zh-CN" altLang="zh-CN"/>
              <a:t>S</a:t>
            </a:r>
            <a:r>
              <a:rPr lang="zh-CN" altLang="en-US"/>
              <a:t>，当滑动变阻器的滑片</a:t>
            </a:r>
            <a:r>
              <a:rPr lang="zh-CN" altLang="zh-CN" i="1"/>
              <a:t>P</a:t>
            </a:r>
            <a:r>
              <a:rPr lang="zh-CN" altLang="en-US"/>
              <a:t>向右移动时，电压表</a:t>
            </a:r>
            <a:r>
              <a:rPr lang="zh-CN" altLang="zh-CN"/>
              <a:t>V</a:t>
            </a:r>
            <a:r>
              <a:rPr lang="zh-CN" altLang="en-US"/>
              <a:t>的示数将</a:t>
            </a:r>
            <a:r>
              <a:rPr lang="en-US" altLang="zh-CN"/>
              <a:t>_____</a:t>
            </a:r>
            <a:r>
              <a:rPr lang="zh-CN" altLang="en-US"/>
              <a:t>，电流</a:t>
            </a:r>
            <a:endParaRPr lang="en-US" altLang="zh-CN"/>
          </a:p>
          <a:p>
            <a:pPr eaLnBrk="1" hangingPunct="1"/>
            <a:r>
              <a:rPr lang="zh-CN" altLang="en-US"/>
              <a:t>表</a:t>
            </a:r>
            <a:r>
              <a:rPr lang="zh-CN" altLang="zh-CN"/>
              <a:t>A</a:t>
            </a:r>
            <a:r>
              <a:rPr lang="zh-CN" altLang="zh-CN" baseline="-25000"/>
              <a:t>1</a:t>
            </a:r>
            <a:r>
              <a:rPr lang="zh-CN" altLang="en-US"/>
              <a:t>与电流表</a:t>
            </a:r>
            <a:r>
              <a:rPr lang="zh-CN" altLang="zh-CN"/>
              <a:t>A</a:t>
            </a:r>
            <a:r>
              <a:rPr lang="zh-CN" altLang="en-US"/>
              <a:t>示数的比值将</a:t>
            </a:r>
            <a:r>
              <a:rPr lang="en-US" altLang="zh-CN"/>
              <a:t>_____</a:t>
            </a:r>
            <a:r>
              <a:rPr lang="zh-CN" altLang="en-US"/>
              <a:t>。</a:t>
            </a:r>
            <a:r>
              <a:rPr lang="zh-CN" altLang="zh-CN"/>
              <a:t>(</a:t>
            </a:r>
            <a:r>
              <a:rPr lang="zh-CN" altLang="en-US"/>
              <a:t>均选填“变小”“不变”或“变</a:t>
            </a:r>
            <a:endParaRPr lang="en-US" altLang="zh-CN"/>
          </a:p>
          <a:p>
            <a:pPr eaLnBrk="1" hangingPunct="1"/>
            <a:r>
              <a:rPr lang="zh-CN" altLang="en-US"/>
              <a:t>大”</a:t>
            </a:r>
            <a:r>
              <a:rPr lang="zh-CN" altLang="zh-CN"/>
              <a:t>)</a:t>
            </a:r>
            <a:endParaRPr lang="zh-CN" altLang="en-US"/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57525" y="2717800"/>
            <a:ext cx="19526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6945313" y="1512888"/>
            <a:ext cx="9747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不变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3652838" y="1951038"/>
            <a:ext cx="9747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变小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Box 1"/>
          <p:cNvSpPr txBox="1">
            <a:spLocks noChangeArrowheads="1"/>
          </p:cNvSpPr>
          <p:nvPr/>
        </p:nvSpPr>
        <p:spPr bwMode="auto">
          <a:xfrm>
            <a:off x="346075" y="708025"/>
            <a:ext cx="8389938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9</a:t>
            </a:r>
            <a:r>
              <a:rPr lang="zh-CN" altLang="en-US"/>
              <a:t>．</a:t>
            </a:r>
            <a:r>
              <a:rPr lang="zh-CN" altLang="zh-CN"/>
              <a:t>(2016·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如图所示，已知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＝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en-US"/>
              <a:t>，当开关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闭</a:t>
            </a:r>
            <a:endParaRPr lang="en-US" altLang="zh-CN"/>
          </a:p>
          <a:p>
            <a:pPr eaLnBrk="1" hangingPunct="1"/>
            <a:r>
              <a:rPr lang="zh-CN" altLang="en-US"/>
              <a:t>合，开关</a:t>
            </a:r>
            <a:r>
              <a:rPr lang="zh-CN" altLang="zh-CN"/>
              <a:t>S</a:t>
            </a:r>
            <a:r>
              <a:rPr lang="zh-CN" altLang="en-US"/>
              <a:t>掷到</a:t>
            </a:r>
            <a:r>
              <a:rPr lang="zh-CN" altLang="zh-CN"/>
              <a:t>2</a:t>
            </a:r>
            <a:r>
              <a:rPr lang="zh-CN" altLang="en-US"/>
              <a:t>时，电压表与电流表的示数分别为</a:t>
            </a:r>
            <a:r>
              <a:rPr lang="zh-CN" altLang="zh-CN" i="1"/>
              <a:t>U</a:t>
            </a:r>
            <a:r>
              <a:rPr lang="zh-CN" altLang="zh-CN" baseline="-25000"/>
              <a:t>1</a:t>
            </a:r>
            <a:endParaRPr lang="en-US" altLang="zh-CN" baseline="-25000"/>
          </a:p>
          <a:p>
            <a:pPr eaLnBrk="1" hangingPunct="1"/>
            <a:r>
              <a:rPr lang="zh-CN" altLang="en-US"/>
              <a:t>和</a:t>
            </a:r>
            <a:r>
              <a:rPr lang="zh-CN" altLang="zh-CN" i="1"/>
              <a:t>I</a:t>
            </a:r>
            <a:r>
              <a:rPr lang="zh-CN" altLang="zh-CN" baseline="-25000"/>
              <a:t>1</a:t>
            </a:r>
            <a:r>
              <a:rPr lang="zh-CN" altLang="en-US"/>
              <a:t>；当开关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断开，开关</a:t>
            </a:r>
            <a:r>
              <a:rPr lang="zh-CN" altLang="zh-CN"/>
              <a:t>S</a:t>
            </a:r>
            <a:r>
              <a:rPr lang="zh-CN" altLang="en-US"/>
              <a:t>由</a:t>
            </a:r>
            <a:r>
              <a:rPr lang="zh-CN" altLang="zh-CN"/>
              <a:t>2</a:t>
            </a:r>
            <a:r>
              <a:rPr lang="zh-CN" altLang="en-US"/>
              <a:t>掷到</a:t>
            </a:r>
            <a:r>
              <a:rPr lang="zh-CN" altLang="zh-CN"/>
              <a:t>1</a:t>
            </a:r>
            <a:r>
              <a:rPr lang="zh-CN" altLang="en-US"/>
              <a:t>的同时，将滑动</a:t>
            </a:r>
            <a:endParaRPr lang="en-US" altLang="zh-CN"/>
          </a:p>
          <a:p>
            <a:pPr eaLnBrk="1" hangingPunct="1"/>
            <a:r>
              <a:rPr lang="zh-CN" altLang="en-US"/>
              <a:t>变阻器的滑片移到最左端，电压表与电流表的示数分</a:t>
            </a:r>
            <a:endParaRPr lang="en-US" altLang="zh-CN"/>
          </a:p>
          <a:p>
            <a:pPr eaLnBrk="1" hangingPunct="1"/>
            <a:r>
              <a:rPr lang="zh-CN" altLang="en-US"/>
              <a:t>别为</a:t>
            </a:r>
            <a:r>
              <a:rPr lang="zh-CN" altLang="zh-CN" i="1"/>
              <a:t>U</a:t>
            </a:r>
            <a:r>
              <a:rPr lang="zh-CN" altLang="zh-CN" baseline="-25000"/>
              <a:t>2</a:t>
            </a:r>
            <a:r>
              <a:rPr lang="zh-CN" altLang="en-US"/>
              <a:t>和</a:t>
            </a:r>
            <a:r>
              <a:rPr lang="zh-CN" altLang="zh-CN" i="1"/>
              <a:t>I</a:t>
            </a:r>
            <a:r>
              <a:rPr lang="zh-CN" altLang="zh-CN" baseline="-25000"/>
              <a:t>2</a:t>
            </a:r>
            <a:r>
              <a:rPr lang="zh-CN" altLang="en-US"/>
              <a:t>，则下列判断正确的是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</a:t>
            </a:r>
            <a:r>
              <a:rPr lang="zh-CN" altLang="zh-CN" i="1"/>
              <a:t>U</a:t>
            </a:r>
            <a:r>
              <a:rPr lang="zh-CN" altLang="zh-CN" baseline="-25000"/>
              <a:t>1</a:t>
            </a:r>
            <a:r>
              <a:rPr lang="zh-CN" altLang="en-US"/>
              <a:t>＞</a:t>
            </a:r>
            <a:r>
              <a:rPr lang="zh-CN" altLang="zh-CN" i="1"/>
              <a:t>U</a:t>
            </a:r>
            <a:r>
              <a:rPr lang="zh-CN" altLang="zh-CN" baseline="-25000"/>
              <a:t>2</a:t>
            </a:r>
            <a:r>
              <a:rPr lang="zh-CN" altLang="en-US"/>
              <a:t>　</a:t>
            </a:r>
            <a:r>
              <a:rPr lang="zh-CN" altLang="zh-CN" i="1"/>
              <a:t>I</a:t>
            </a:r>
            <a:r>
              <a:rPr lang="zh-CN" altLang="zh-CN" baseline="-25000"/>
              <a:t>1</a:t>
            </a:r>
            <a:r>
              <a:rPr lang="zh-CN" altLang="en-US"/>
              <a:t>＞</a:t>
            </a:r>
            <a:r>
              <a:rPr lang="zh-CN" altLang="zh-CN" i="1"/>
              <a:t>I</a:t>
            </a:r>
            <a:r>
              <a:rPr lang="zh-CN" altLang="zh-CN" baseline="-25000"/>
              <a:t>2</a:t>
            </a:r>
            <a:r>
              <a:rPr lang="zh-CN" altLang="en-US"/>
              <a:t>　　　　</a:t>
            </a:r>
            <a:r>
              <a:rPr lang="zh-CN" altLang="zh-CN"/>
              <a:t>B</a:t>
            </a:r>
            <a:r>
              <a:rPr lang="zh-CN" altLang="en-US"/>
              <a:t>．</a:t>
            </a:r>
            <a:r>
              <a:rPr lang="zh-CN" altLang="zh-CN" i="1"/>
              <a:t>U</a:t>
            </a:r>
            <a:r>
              <a:rPr lang="zh-CN" altLang="zh-CN" baseline="-25000"/>
              <a:t>1</a:t>
            </a:r>
            <a:r>
              <a:rPr lang="zh-CN" altLang="en-US"/>
              <a:t>＜</a:t>
            </a:r>
            <a:r>
              <a:rPr lang="zh-CN" altLang="zh-CN" i="1"/>
              <a:t>U</a:t>
            </a:r>
            <a:r>
              <a:rPr lang="zh-CN" altLang="zh-CN" baseline="-25000"/>
              <a:t>2</a:t>
            </a:r>
            <a:r>
              <a:rPr lang="zh-CN" altLang="en-US"/>
              <a:t>　</a:t>
            </a:r>
            <a:r>
              <a:rPr lang="zh-CN" altLang="zh-CN" i="1"/>
              <a:t>I</a:t>
            </a:r>
            <a:r>
              <a:rPr lang="zh-CN" altLang="zh-CN" baseline="-25000"/>
              <a:t>1</a:t>
            </a:r>
            <a:r>
              <a:rPr lang="zh-CN" altLang="en-US"/>
              <a:t>＞</a:t>
            </a:r>
            <a:r>
              <a:rPr lang="zh-CN" altLang="zh-CN" i="1"/>
              <a:t>I</a:t>
            </a:r>
            <a:r>
              <a:rPr lang="zh-CN" altLang="zh-CN" baseline="-25000"/>
              <a:t>2</a:t>
            </a:r>
            <a:endParaRPr lang="zh-CN" altLang="en-US"/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</a:t>
            </a:r>
            <a:r>
              <a:rPr lang="zh-CN" altLang="zh-CN" i="1"/>
              <a:t>U</a:t>
            </a:r>
            <a:r>
              <a:rPr lang="zh-CN" altLang="zh-CN" baseline="-25000"/>
              <a:t>1</a:t>
            </a:r>
            <a:r>
              <a:rPr lang="zh-CN" altLang="en-US"/>
              <a:t>＝</a:t>
            </a:r>
            <a:r>
              <a:rPr lang="zh-CN" altLang="zh-CN" i="1"/>
              <a:t>U</a:t>
            </a:r>
            <a:r>
              <a:rPr lang="zh-CN" altLang="zh-CN" baseline="-25000"/>
              <a:t>2</a:t>
            </a:r>
            <a:r>
              <a:rPr lang="zh-CN" altLang="en-US"/>
              <a:t>　</a:t>
            </a:r>
            <a:r>
              <a:rPr lang="zh-CN" altLang="zh-CN" i="1"/>
              <a:t>I</a:t>
            </a:r>
            <a:r>
              <a:rPr lang="zh-CN" altLang="zh-CN" baseline="-25000"/>
              <a:t>1</a:t>
            </a:r>
            <a:r>
              <a:rPr lang="zh-CN" altLang="en-US"/>
              <a:t>＜</a:t>
            </a:r>
            <a:r>
              <a:rPr lang="zh-CN" altLang="zh-CN" i="1"/>
              <a:t>I</a:t>
            </a:r>
            <a:r>
              <a:rPr lang="zh-CN" altLang="zh-CN" baseline="-25000"/>
              <a:t>2</a:t>
            </a:r>
            <a:r>
              <a:rPr lang="zh-CN" altLang="zh-CN"/>
              <a:t>  </a:t>
            </a:r>
            <a:r>
              <a:rPr lang="zh-CN" altLang="en-US"/>
              <a:t>      </a:t>
            </a:r>
            <a:r>
              <a:rPr lang="zh-CN" altLang="zh-CN"/>
              <a:t>D</a:t>
            </a:r>
            <a:r>
              <a:rPr lang="zh-CN" altLang="en-US"/>
              <a:t>．</a:t>
            </a:r>
            <a:r>
              <a:rPr lang="zh-CN" altLang="zh-CN" i="1"/>
              <a:t>U</a:t>
            </a:r>
            <a:r>
              <a:rPr lang="zh-CN" altLang="zh-CN" baseline="-25000"/>
              <a:t>1</a:t>
            </a:r>
            <a:r>
              <a:rPr lang="zh-CN" altLang="en-US"/>
              <a:t>＜</a:t>
            </a:r>
            <a:r>
              <a:rPr lang="zh-CN" altLang="zh-CN" i="1"/>
              <a:t>U</a:t>
            </a:r>
            <a:r>
              <a:rPr lang="zh-CN" altLang="zh-CN" baseline="-25000"/>
              <a:t>2</a:t>
            </a:r>
            <a:r>
              <a:rPr lang="zh-CN" altLang="en-US"/>
              <a:t>　</a:t>
            </a:r>
            <a:r>
              <a:rPr lang="zh-CN" altLang="zh-CN" i="1"/>
              <a:t>I</a:t>
            </a:r>
            <a:r>
              <a:rPr lang="zh-CN" altLang="zh-CN" baseline="-25000"/>
              <a:t>1</a:t>
            </a:r>
            <a:r>
              <a:rPr lang="zh-CN" altLang="en-US"/>
              <a:t>＜</a:t>
            </a:r>
            <a:r>
              <a:rPr lang="zh-CN" altLang="zh-CN" i="1"/>
              <a:t>I</a:t>
            </a:r>
            <a:r>
              <a:rPr lang="zh-CN" altLang="zh-CN" baseline="-25000"/>
              <a:t>2</a:t>
            </a:r>
            <a:endParaRPr lang="zh-CN" altLang="en-US"/>
          </a:p>
        </p:txBody>
      </p:sp>
      <p:pic>
        <p:nvPicPr>
          <p:cNvPr id="4403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3675" y="963613"/>
            <a:ext cx="21050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414838" y="2533650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870950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10</a:t>
            </a:r>
            <a:r>
              <a:rPr lang="zh-CN" altLang="en-US"/>
              <a:t>．</a:t>
            </a:r>
            <a:r>
              <a:rPr lang="zh-CN" altLang="zh-CN"/>
              <a:t>(2020·</a:t>
            </a:r>
            <a:r>
              <a:rPr lang="zh-CN" altLang="en-US"/>
              <a:t>乐平模拟</a:t>
            </a:r>
            <a:r>
              <a:rPr lang="zh-CN" altLang="zh-CN"/>
              <a:t>)</a:t>
            </a:r>
            <a:r>
              <a:rPr lang="zh-CN" altLang="en-US"/>
              <a:t>如图所示，电源电压不变。先将开关</a:t>
            </a:r>
            <a:r>
              <a:rPr lang="zh-CN" altLang="zh-CN"/>
              <a:t>S</a:t>
            </a:r>
            <a:r>
              <a:rPr lang="zh-CN" altLang="zh-CN" baseline="-25000"/>
              <a:t>l</a:t>
            </a:r>
            <a:r>
              <a:rPr lang="zh-CN" altLang="en-US"/>
              <a:t>和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都断</a:t>
            </a:r>
          </a:p>
          <a:p>
            <a:pPr eaLnBrk="1" hangingPunct="1"/>
            <a:r>
              <a:rPr lang="zh-CN" altLang="en-US"/>
              <a:t>开，滑动变阻器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的滑片位于最右端，灯泡发光，电表有示数；再将开关</a:t>
            </a:r>
          </a:p>
          <a:p>
            <a:pPr eaLnBrk="1" hangingPunct="1"/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和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都闭合，滑动变阻器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的滑片移至最左端，灯泡发光，电表有示</a:t>
            </a:r>
          </a:p>
          <a:p>
            <a:pPr eaLnBrk="1" hangingPunct="1"/>
            <a:r>
              <a:rPr lang="zh-CN" altLang="en-US"/>
              <a:t>数。则下列说法正确的是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．电流表示数变大，电压表示数变小，灯泡亮度不变</a:t>
            </a:r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．电流表和电压表示数都变大，灯泡亮度变大</a:t>
            </a:r>
            <a:endParaRPr lang="en-US" altLang="zh-CN"/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．电流表示数变大，电压表示数不变，灯泡亮度不变</a:t>
            </a:r>
          </a:p>
          <a:p>
            <a:pPr eaLnBrk="1" hangingPunct="1"/>
            <a:r>
              <a:rPr lang="en-US" altLang="zh-CN"/>
              <a:t>D</a:t>
            </a:r>
            <a:r>
              <a:rPr lang="zh-CN" altLang="en-US"/>
              <a:t>．电流表示数变小，电压表示数不变，灯泡亮度变大</a:t>
            </a:r>
          </a:p>
        </p:txBody>
      </p:sp>
      <p:pic>
        <p:nvPicPr>
          <p:cNvPr id="4505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26238" y="2352675"/>
            <a:ext cx="1981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3430588" y="2017713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 动态电路计算</a:t>
            </a:r>
          </a:p>
        </p:txBody>
      </p:sp>
      <p:sp>
        <p:nvSpPr>
          <p:cNvPr id="41987" name="TextBox 1"/>
          <p:cNvSpPr txBox="1">
            <a:spLocks noChangeArrowheads="1"/>
          </p:cNvSpPr>
          <p:nvPr/>
        </p:nvSpPr>
        <p:spPr bwMode="auto">
          <a:xfrm>
            <a:off x="336550" y="1147763"/>
            <a:ext cx="861695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考法❶　滑动变阻器滑片移动引起的动态电路计算</a:t>
            </a:r>
          </a:p>
          <a:p>
            <a:pPr eaLnBrk="1" hangingPunct="1"/>
            <a:r>
              <a:rPr lang="zh-CN" altLang="zh-CN"/>
              <a:t>11</a:t>
            </a:r>
            <a:r>
              <a:rPr lang="zh-CN" altLang="en-US"/>
              <a:t>．</a:t>
            </a:r>
            <a:r>
              <a:rPr lang="zh-CN" altLang="zh-CN"/>
              <a:t>(2020·</a:t>
            </a:r>
            <a:r>
              <a:rPr lang="zh-CN" altLang="en-US"/>
              <a:t>娄底</a:t>
            </a:r>
            <a:r>
              <a:rPr lang="zh-CN" altLang="zh-CN"/>
              <a:t>)</a:t>
            </a:r>
            <a:r>
              <a:rPr lang="zh-CN" altLang="en-US"/>
              <a:t>如图所示的电路中，电源电压为</a:t>
            </a:r>
            <a:r>
              <a:rPr lang="zh-CN" altLang="zh-CN"/>
              <a:t>13.5 V</a:t>
            </a:r>
            <a:r>
              <a:rPr lang="zh-CN" altLang="en-US"/>
              <a:t>，调节滑动变阻</a:t>
            </a:r>
            <a:endParaRPr lang="en-US" altLang="zh-CN"/>
          </a:p>
          <a:p>
            <a:pPr eaLnBrk="1" hangingPunct="1"/>
            <a:r>
              <a:rPr lang="zh-CN" altLang="en-US"/>
              <a:t>器滑片</a:t>
            </a:r>
            <a:r>
              <a:rPr lang="zh-CN" altLang="zh-CN" i="1"/>
              <a:t>P</a:t>
            </a:r>
            <a:r>
              <a:rPr lang="zh-CN" altLang="en-US"/>
              <a:t>从最右端</a:t>
            </a:r>
            <a:r>
              <a:rPr lang="zh-CN" altLang="zh-CN" i="1"/>
              <a:t>b</a:t>
            </a:r>
            <a:r>
              <a:rPr lang="zh-CN" altLang="en-US"/>
              <a:t>移动到最左端</a:t>
            </a:r>
            <a:r>
              <a:rPr lang="zh-CN" altLang="zh-CN" i="1"/>
              <a:t>a</a:t>
            </a:r>
            <a:r>
              <a:rPr lang="zh-CN" altLang="en-US"/>
              <a:t>，电流表示数由</a:t>
            </a:r>
            <a:r>
              <a:rPr lang="zh-CN" altLang="zh-CN"/>
              <a:t>0.18 A</a:t>
            </a:r>
            <a:r>
              <a:rPr lang="zh-CN" altLang="en-US"/>
              <a:t>变为</a:t>
            </a:r>
            <a:r>
              <a:rPr lang="zh-CN" altLang="zh-CN"/>
              <a:t>0.54 A</a:t>
            </a:r>
            <a:r>
              <a:rPr lang="zh-CN" altLang="en-US"/>
              <a:t>，则</a:t>
            </a:r>
            <a:endParaRPr lang="en-US" altLang="zh-CN"/>
          </a:p>
          <a:p>
            <a:pPr eaLnBrk="1" hangingPunct="1"/>
            <a:r>
              <a:rPr lang="zh-CN" altLang="en-US"/>
              <a:t>定值电阻</a:t>
            </a:r>
            <a:r>
              <a:rPr lang="zh-CN" altLang="zh-CN" i="1"/>
              <a:t>R</a:t>
            </a:r>
            <a:r>
              <a:rPr lang="zh-CN" altLang="zh-CN" baseline="-25000"/>
              <a:t>0</a:t>
            </a:r>
            <a:r>
              <a:rPr lang="zh-CN" altLang="en-US"/>
              <a:t>＝</a:t>
            </a:r>
            <a:r>
              <a:rPr lang="en-US" altLang="zh-CN"/>
              <a:t>____</a:t>
            </a:r>
            <a:r>
              <a:rPr lang="zh-CN" altLang="zh-CN"/>
              <a:t>Ω</a:t>
            </a:r>
            <a:r>
              <a:rPr lang="zh-CN" altLang="en-US"/>
              <a:t>，滑片位于</a:t>
            </a:r>
            <a:r>
              <a:rPr lang="zh-CN" altLang="zh-CN" i="1"/>
              <a:t>b</a:t>
            </a:r>
            <a:r>
              <a:rPr lang="zh-CN" altLang="en-US"/>
              <a:t>点时电压表示数为</a:t>
            </a:r>
            <a:r>
              <a:rPr lang="en-US" altLang="zh-CN"/>
              <a:t>___</a:t>
            </a:r>
            <a:r>
              <a:rPr lang="zh-CN" altLang="zh-CN"/>
              <a:t>V</a:t>
            </a:r>
            <a:r>
              <a:rPr lang="zh-CN" altLang="en-US"/>
              <a:t>。</a:t>
            </a:r>
          </a:p>
        </p:txBody>
      </p:sp>
      <p:sp>
        <p:nvSpPr>
          <p:cNvPr id="5" name="圆角矩形 2"/>
          <p:cNvSpPr/>
          <p:nvPr/>
        </p:nvSpPr>
        <p:spPr bwMode="auto">
          <a:xfrm>
            <a:off x="462133" y="774674"/>
            <a:ext cx="1188827" cy="35795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类型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57550" y="3192463"/>
            <a:ext cx="2314575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1943100" y="2498725"/>
            <a:ext cx="441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25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6192838" y="2498725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9</a:t>
            </a:r>
            <a:endParaRPr lang="zh-CN" altLang="en-US">
              <a:solidFill>
                <a:srgbClr val="C0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12．(2020·滨州)如图所示，电源电压4.5 V保持不变，电流表的量程为0～0.6 A，电压表的量程为0～3 V，灯泡L标有“3 V　1.5 W”字样，滑动变阻器</a:t>
            </a:r>
            <a:r>
              <a:rPr lang="zh-CN" altLang="zh-CN" i="1"/>
              <a:t>R</a:t>
            </a:r>
            <a:r>
              <a:rPr lang="zh-CN" altLang="zh-CN"/>
              <a:t>标有“20 Ω　1 A”字样。闭合开关S，调节滑动变阻器的滑片</a:t>
            </a:r>
            <a:r>
              <a:rPr lang="zh-CN" altLang="zh-CN" i="1"/>
              <a:t>P</a:t>
            </a:r>
            <a:r>
              <a:rPr lang="zh-CN" altLang="zh-CN"/>
              <a:t>，使灯泡L正常工作，不考虑灯丝电阻的变化。求：</a:t>
            </a:r>
            <a:endParaRPr lang="en-US" altLang="zh-CN"/>
          </a:p>
          <a:p>
            <a:pPr eaLnBrk="1" hangingPunct="1"/>
            <a:r>
              <a:rPr lang="zh-CN" altLang="zh-CN"/>
              <a:t>(1)灯泡L正常工作时的电流和电阻；</a:t>
            </a:r>
            <a:endParaRPr lang="zh-CN" altLang="en-US"/>
          </a:p>
          <a:p>
            <a:pPr eaLnBrk="1" hangingPunct="1"/>
            <a:r>
              <a:rPr lang="zh-CN" altLang="zh-CN"/>
              <a:t>(2)灯泡L正常工作1 min所放出的热量；</a:t>
            </a:r>
            <a:endParaRPr lang="zh-CN" altLang="en-US"/>
          </a:p>
          <a:p>
            <a:pPr eaLnBrk="1" hangingPunct="1"/>
            <a:r>
              <a:rPr lang="zh-CN" altLang="zh-CN"/>
              <a:t>(3)在保证电路安全的条件下，滑动变</a:t>
            </a:r>
            <a:endParaRPr lang="en-US" altLang="zh-CN"/>
          </a:p>
          <a:p>
            <a:pPr eaLnBrk="1" hangingPunct="1"/>
            <a:r>
              <a:rPr lang="zh-CN" altLang="zh-CN"/>
              <a:t>阻器连入电路的电阻的变化范围。</a:t>
            </a:r>
            <a:endParaRPr lang="zh-CN" altLang="en-US"/>
          </a:p>
          <a:p>
            <a:pPr eaLnBrk="1" hangingPunct="1"/>
            <a:endParaRPr lang="zh-CN" altLang="en-US"/>
          </a:p>
        </p:txBody>
      </p:sp>
      <p:pic>
        <p:nvPicPr>
          <p:cNvPr id="4710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29300" y="2717800"/>
            <a:ext cx="22479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Box 1"/>
          <p:cNvSpPr txBox="1">
            <a:spLocks noChangeArrowheads="1"/>
          </p:cNvSpPr>
          <p:nvPr/>
        </p:nvSpPr>
        <p:spPr bwMode="auto">
          <a:xfrm>
            <a:off x="346075" y="307975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灯泡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正常工作时的电流：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＝0.5 A，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灯泡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的阻值：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＝6 </a:t>
            </a:r>
            <a:r>
              <a:rPr lang="el-GR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Ω。</a:t>
            </a:r>
          </a:p>
          <a:p>
            <a:pPr eaLnBrk="1" hangingPunct="1"/>
            <a:r>
              <a:rPr lang="el-GR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灯泡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min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所放出的热量即电流所做的功：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Q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W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Pt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＝1.5 W×60 s＝90 J。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闭合开关，灯泡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和滑动变阻器串联，电路中的最大电流等于灯泡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正常工作时的电流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IL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0.5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，灯泡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正常发光。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030288" y="908050"/>
          <a:ext cx="9858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774065" imgH="431800" progId="Equation.DSMT4">
                  <p:embed/>
                </p:oleObj>
              </mc:Choice>
              <mc:Fallback>
                <p:oleObj name="Equation" r:id="rId3" imgW="7740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30288" y="908050"/>
                        <a:ext cx="98583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009650" y="2147888"/>
          <a:ext cx="969963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5" imgW="761365" imgH="431800" progId="Equation.DSMT4">
                  <p:embed/>
                </p:oleObj>
              </mc:Choice>
              <mc:Fallback>
                <p:oleObj name="Equation" r:id="rId5" imgW="7613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09650" y="2147888"/>
                        <a:ext cx="969963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Box 1"/>
          <p:cNvSpPr txBox="1">
            <a:spLocks noChangeArrowheads="1"/>
          </p:cNvSpPr>
          <p:nvPr/>
        </p:nvSpPr>
        <p:spPr bwMode="auto">
          <a:xfrm>
            <a:off x="346075" y="184150"/>
            <a:ext cx="8389938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此时滑动变阻器两端的电压：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4.5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1.5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滑动变阻器连入电路的电阻：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当电压表的示数为最大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时，电路中电流：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0.25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此时滑动变阻器连入电路的电阻：</a:t>
            </a:r>
          </a:p>
          <a:p>
            <a:pPr eaLnBrk="1" hangingPunct="1">
              <a:lnSpc>
                <a:spcPct val="200000"/>
              </a:lnSpc>
            </a:pP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所以滑动变阻器连入电路的电阻为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～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957263" y="1717675"/>
          <a:ext cx="912812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748665" imgH="431800" progId="Equation.DSMT4">
                  <p:embed/>
                </p:oleObj>
              </mc:Choice>
              <mc:Fallback>
                <p:oleObj name="Equation" r:id="rId3" imgW="7486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57263" y="1717675"/>
                        <a:ext cx="912812" cy="525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139825" y="2849563"/>
          <a:ext cx="14700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1205865" imgH="495300" progId="Equation.DSMT4">
                  <p:embed/>
                </p:oleObj>
              </mc:Choice>
              <mc:Fallback>
                <p:oleObj name="Equation" r:id="rId5" imgW="1205865" imgH="4953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139825" y="2849563"/>
                        <a:ext cx="1470025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162050" y="4059238"/>
          <a:ext cx="103663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850900" imgH="457200" progId="Equation.DSMT4">
                  <p:embed/>
                </p:oleObj>
              </mc:Choice>
              <mc:Fallback>
                <p:oleObj name="Equation" r:id="rId7" imgW="8509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162050" y="4059238"/>
                        <a:ext cx="1036638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Box 1"/>
          <p:cNvSpPr txBox="1">
            <a:spLocks noChangeArrowheads="1"/>
          </p:cNvSpPr>
          <p:nvPr/>
        </p:nvSpPr>
        <p:spPr bwMode="auto">
          <a:xfrm>
            <a:off x="346075" y="307975"/>
            <a:ext cx="8389938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13．(2020·德州)如图甲所示，电源电压保持不变，小灯泡L正常发光时的电阻为6 Ω，闭合开关S，调节滑动变阻器的滑片</a:t>
            </a:r>
            <a:r>
              <a:rPr lang="zh-CN" altLang="zh-CN" i="1"/>
              <a:t>P</a:t>
            </a:r>
            <a:r>
              <a:rPr lang="zh-CN" altLang="zh-CN"/>
              <a:t>，从最上端</a:t>
            </a:r>
            <a:r>
              <a:rPr lang="zh-CN" altLang="zh-CN" i="1"/>
              <a:t>a</a:t>
            </a:r>
            <a:r>
              <a:rPr lang="zh-CN" altLang="zh-CN"/>
              <a:t>滑至最下端</a:t>
            </a:r>
            <a:r>
              <a:rPr lang="zh-CN" altLang="zh-CN" i="1"/>
              <a:t>b</a:t>
            </a:r>
            <a:r>
              <a:rPr lang="zh-CN" altLang="zh-CN"/>
              <a:t>的过程中，电流表示数与两电压表示数的关系图象如图乙所示。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求：(1)小灯泡L的额定功率和定值电阻</a:t>
            </a:r>
            <a:r>
              <a:rPr lang="zh-CN" altLang="zh-CN" i="1"/>
              <a:t>R</a:t>
            </a:r>
            <a:r>
              <a:rPr lang="zh-CN" altLang="zh-CN" baseline="-25000"/>
              <a:t>0</a:t>
            </a:r>
            <a:r>
              <a:rPr lang="zh-CN" altLang="zh-CN"/>
              <a:t>的阻值；</a:t>
            </a:r>
            <a:endParaRPr lang="zh-CN" altLang="en-US"/>
          </a:p>
          <a:p>
            <a:pPr eaLnBrk="1" hangingPunct="1"/>
            <a:r>
              <a:rPr lang="zh-CN" altLang="zh-CN"/>
              <a:t>(2)滑动变阻器的最大阻值；</a:t>
            </a:r>
            <a:endParaRPr lang="zh-CN" altLang="en-US"/>
          </a:p>
          <a:p>
            <a:pPr eaLnBrk="1" hangingPunct="1"/>
            <a:r>
              <a:rPr lang="zh-CN" altLang="zh-CN"/>
              <a:t>(3)电路总功率的变化范围。</a:t>
            </a:r>
            <a:endParaRPr lang="zh-CN" altLang="en-US"/>
          </a:p>
        </p:txBody>
      </p:sp>
      <p:pic>
        <p:nvPicPr>
          <p:cNvPr id="5017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71700" y="1878013"/>
            <a:ext cx="4810125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344488" y="527050"/>
            <a:ext cx="8389937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考法❷　开关通断引起的动态电路分析</a:t>
            </a:r>
          </a:p>
          <a:p>
            <a:pPr eaLnBrk="1" hangingPunct="1"/>
            <a:r>
              <a:rPr lang="zh-CN" altLang="en-US"/>
              <a:t>     </a:t>
            </a:r>
            <a:r>
              <a:rPr lang="en-US" altLang="zh-CN"/>
              <a:t>  </a:t>
            </a:r>
            <a:r>
              <a:rPr lang="zh-CN" altLang="zh-CN"/>
              <a:t>(2019·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如图所示，电源电压保持不变，</a:t>
            </a:r>
            <a:endParaRPr lang="en-US" altLang="zh-CN"/>
          </a:p>
          <a:p>
            <a:pPr eaLnBrk="1" hangingPunct="1"/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掷到</a:t>
            </a:r>
            <a:r>
              <a:rPr lang="zh-CN" altLang="zh-CN"/>
              <a:t>1</a:t>
            </a:r>
            <a:r>
              <a:rPr lang="zh-CN" altLang="en-US"/>
              <a:t>时，小灯泡恰好正常发光。当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由</a:t>
            </a:r>
            <a:r>
              <a:rPr lang="zh-CN" altLang="zh-CN"/>
              <a:t>1</a:t>
            </a:r>
            <a:r>
              <a:rPr lang="zh-CN" altLang="en-US"/>
              <a:t>掷到</a:t>
            </a:r>
            <a:r>
              <a:rPr lang="zh-CN" altLang="zh-CN"/>
              <a:t>2</a:t>
            </a:r>
            <a:r>
              <a:rPr lang="zh-CN" altLang="en-US"/>
              <a:t>时，</a:t>
            </a:r>
            <a:endParaRPr lang="en-US" altLang="zh-CN"/>
          </a:p>
          <a:p>
            <a:pPr eaLnBrk="1" hangingPunct="1"/>
            <a:r>
              <a:rPr lang="zh-CN" altLang="en-US"/>
              <a:t>下列说法正确的是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．电流表示数变小，小灯泡正常发光</a:t>
            </a:r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．电压表示数不变，小灯泡发光暗淡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．电流表示数变小，电压表示数变小</a:t>
            </a:r>
          </a:p>
          <a:p>
            <a:pPr eaLnBrk="1" hangingPunct="1"/>
            <a:r>
              <a:rPr lang="zh-CN" altLang="zh-CN"/>
              <a:t>D</a:t>
            </a:r>
            <a:r>
              <a:rPr lang="zh-CN" altLang="en-US"/>
              <a:t>．电压表示数不变，电流表示数变大</a:t>
            </a:r>
          </a:p>
        </p:txBody>
      </p:sp>
      <p:pic>
        <p:nvPicPr>
          <p:cNvPr id="11267" name="Picture 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4500" y="1147763"/>
            <a:ext cx="877888" cy="28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6213" y="1147763"/>
            <a:ext cx="19526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724150" y="1878013"/>
            <a:ext cx="3127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Box 1"/>
          <p:cNvSpPr txBox="1">
            <a:spLocks noChangeArrowheads="1"/>
          </p:cNvSpPr>
          <p:nvPr/>
        </p:nvSpPr>
        <p:spPr bwMode="auto">
          <a:xfrm>
            <a:off x="346075" y="7826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当滑片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滑到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端时，电路中电流最大，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大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示数即电源电压为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此时小灯泡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的电阻：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，恰正常发光。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所以小灯泡的额定功率：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V×1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W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两端的电压：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的电阻：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403600" y="1731963"/>
          <a:ext cx="798513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3" imgW="647700" imgH="444500" progId="Equation.DSMT4">
                  <p:embed/>
                </p:oleObj>
              </mc:Choice>
              <mc:Fallback>
                <p:oleObj name="Equation" r:id="rId3" imgW="647700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403600" y="1731963"/>
                        <a:ext cx="798513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2228850" y="3557588"/>
          <a:ext cx="809625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635000" imgH="444500" progId="Equation.DSMT4">
                  <p:embed/>
                </p:oleObj>
              </mc:Choice>
              <mc:Fallback>
                <p:oleObj name="Equation" r:id="rId5" imgW="635000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228850" y="3557588"/>
                        <a:ext cx="809625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Box 1"/>
          <p:cNvSpPr txBox="1">
            <a:spLocks noChangeArrowheads="1"/>
          </p:cNvSpPr>
          <p:nvPr/>
        </p:nvSpPr>
        <p:spPr bwMode="auto">
          <a:xfrm>
            <a:off x="346075" y="417513"/>
            <a:ext cx="83899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当滑片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在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端时，电路中电流最小，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小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0.5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，此时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V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示数为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滑动变阻器两端电压：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i="1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′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－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5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7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滑动变阻器的最大电阻：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14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当电路中电流最大时，电路总功率最大：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大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大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V×1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当电路中电流最小时，电路总功率最小：</a:t>
            </a:r>
          </a:p>
          <a:p>
            <a:pPr eaLnBrk="1" hangingPunct="1"/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小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UI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小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V×0.5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电路总功率的变化为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～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732213" y="1857375"/>
          <a:ext cx="9128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3" imgW="761365" imgH="444500" progId="Equation.DSMT4">
                  <p:embed/>
                </p:oleObj>
              </mc:Choice>
              <mc:Fallback>
                <p:oleObj name="Equation" r:id="rId3" imgW="761365" imgH="4445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732213" y="1857375"/>
                        <a:ext cx="912812" cy="531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Box 1"/>
          <p:cNvSpPr txBox="1">
            <a:spLocks noChangeArrowheads="1"/>
          </p:cNvSpPr>
          <p:nvPr/>
        </p:nvSpPr>
        <p:spPr bwMode="auto">
          <a:xfrm>
            <a:off x="346075" y="974725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考法❷　开关通断引起的动态电路计算</a:t>
            </a:r>
            <a:endParaRPr lang="zh-CN" altLang="en-US">
              <a:solidFill>
                <a:srgbClr val="C4000B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zh-CN"/>
              <a:t>14．(2016·江西)如图所示，已知电源电压为</a:t>
            </a:r>
            <a:r>
              <a:rPr lang="zh-CN" altLang="zh-CN" i="1"/>
              <a:t>U</a:t>
            </a:r>
            <a:r>
              <a:rPr lang="zh-CN" altLang="zh-CN"/>
              <a:t>，</a:t>
            </a:r>
            <a:endParaRPr lang="en-US" altLang="zh-CN"/>
          </a:p>
          <a:p>
            <a:pPr eaLnBrk="1" hangingPunct="1"/>
            <a:r>
              <a:rPr lang="zh-CN" altLang="zh-CN"/>
              <a:t>三个电阻的阻值分别为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zh-CN"/>
              <a:t>、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zh-CN"/>
              <a:t>和</a:t>
            </a:r>
            <a:r>
              <a:rPr lang="zh-CN" altLang="zh-CN" i="1"/>
              <a:t>R</a:t>
            </a:r>
            <a:r>
              <a:rPr lang="zh-CN" altLang="zh-CN" baseline="-25000"/>
              <a:t>3</a:t>
            </a:r>
            <a:r>
              <a:rPr lang="zh-CN" altLang="zh-CN"/>
              <a:t>，求：</a:t>
            </a:r>
            <a:endParaRPr lang="en-US" altLang="zh-CN"/>
          </a:p>
          <a:p>
            <a:pPr eaLnBrk="1" hangingPunct="1"/>
            <a:r>
              <a:rPr lang="zh-CN" altLang="zh-CN"/>
              <a:t>(1)当S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2</a:t>
            </a:r>
            <a:r>
              <a:rPr lang="zh-CN" altLang="zh-CN"/>
              <a:t>均断开时，电流表和电压表的示数；</a:t>
            </a:r>
            <a:endParaRPr lang="zh-CN" altLang="en-US"/>
          </a:p>
          <a:p>
            <a:pPr eaLnBrk="1" hangingPunct="1"/>
            <a:r>
              <a:rPr lang="zh-CN" altLang="zh-CN"/>
              <a:t>(2)当S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2</a:t>
            </a:r>
            <a:r>
              <a:rPr lang="zh-CN" altLang="zh-CN"/>
              <a:t>均闭合时，电压表和电流表的示数。</a:t>
            </a:r>
            <a:endParaRPr lang="zh-CN" altLang="en-US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1863" y="1614488"/>
            <a:ext cx="22479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Box 1"/>
          <p:cNvSpPr txBox="1">
            <a:spLocks noChangeArrowheads="1"/>
          </p:cNvSpPr>
          <p:nvPr/>
        </p:nvSpPr>
        <p:spPr bwMode="auto">
          <a:xfrm>
            <a:off x="346075" y="690563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均断开时，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与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串联在电路中，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电流表的示数为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，则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电压表测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两端的电压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，则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均闭合时，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被短路，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与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并联在电路中，电压表的示数等于电源电压，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即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电流表的示数为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074988" y="1239838"/>
          <a:ext cx="8842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774065" imgH="431800" progId="Equation.DSMT4">
                  <p:embed/>
                </p:oleObj>
              </mc:Choice>
              <mc:Fallback>
                <p:oleObj name="Equation" r:id="rId3" imgW="7740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074988" y="1239838"/>
                        <a:ext cx="88423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4891088" y="1658938"/>
          <a:ext cx="7397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647700" imgH="431800" progId="Equation.DSMT4">
                  <p:embed/>
                </p:oleObj>
              </mc:Choice>
              <mc:Fallback>
                <p:oleObj name="Equation" r:id="rId5" imgW="6477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891088" y="1658938"/>
                        <a:ext cx="7397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2746375" y="3503613"/>
          <a:ext cx="14493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1269365" imgH="431800" progId="Equation.DSMT4">
                  <p:embed/>
                </p:oleObj>
              </mc:Choice>
              <mc:Fallback>
                <p:oleObj name="Equation" r:id="rId7" imgW="12693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746375" y="3503613"/>
                        <a:ext cx="14493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Box 1"/>
          <p:cNvSpPr txBox="1">
            <a:spLocks noChangeArrowheads="1"/>
          </p:cNvSpPr>
          <p:nvPr/>
        </p:nvSpPr>
        <p:spPr bwMode="auto">
          <a:xfrm>
            <a:off x="346075" y="307975"/>
            <a:ext cx="8389938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15．(2018·江西)如图所示，电源电压可调，小灯泡L</a:t>
            </a:r>
            <a:r>
              <a:rPr lang="zh-CN" altLang="zh-CN" baseline="-25000"/>
              <a:t>1</a:t>
            </a:r>
            <a:r>
              <a:rPr lang="zh-CN" altLang="zh-CN"/>
              <a:t>标有“6 V　6 W”的字样，小灯泡L</a:t>
            </a:r>
            <a:r>
              <a:rPr lang="zh-CN" altLang="zh-CN" baseline="-25000"/>
              <a:t>2</a:t>
            </a:r>
            <a:r>
              <a:rPr lang="zh-CN" altLang="zh-CN"/>
              <a:t>、L</a:t>
            </a:r>
            <a:r>
              <a:rPr lang="zh-CN" altLang="zh-CN" baseline="-25000"/>
              <a:t>3</a:t>
            </a:r>
            <a:r>
              <a:rPr lang="zh-CN" altLang="zh-CN"/>
              <a:t>标有“6 V　12 W”的字样。(不考虑温度对小灯泡电阻的影响)</a:t>
            </a:r>
            <a:endParaRPr lang="en-US" altLang="zh-CN"/>
          </a:p>
          <a:p>
            <a:pPr eaLnBrk="1" hangingPunct="1"/>
            <a:r>
              <a:rPr lang="zh-CN" altLang="zh-CN"/>
              <a:t>(1)闭合开关S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2</a:t>
            </a:r>
            <a:r>
              <a:rPr lang="zh-CN" altLang="zh-CN"/>
              <a:t>、S</a:t>
            </a:r>
            <a:r>
              <a:rPr lang="zh-CN" altLang="zh-CN" baseline="-25000"/>
              <a:t>3</a:t>
            </a:r>
            <a:r>
              <a:rPr lang="zh-CN" altLang="zh-CN"/>
              <a:t>，调节电源电压为6 V</a:t>
            </a:r>
            <a:endParaRPr lang="en-US" altLang="zh-CN"/>
          </a:p>
          <a:p>
            <a:pPr eaLnBrk="1" hangingPunct="1"/>
            <a:r>
              <a:rPr lang="zh-CN" altLang="zh-CN"/>
              <a:t>时，求电流表A</a:t>
            </a:r>
            <a:r>
              <a:rPr lang="zh-CN" altLang="zh-CN" baseline="-25000"/>
              <a:t>1</a:t>
            </a:r>
            <a:r>
              <a:rPr lang="zh-CN" altLang="zh-CN"/>
              <a:t>的示数；</a:t>
            </a:r>
            <a:endParaRPr lang="zh-CN" altLang="en-US"/>
          </a:p>
          <a:p>
            <a:pPr eaLnBrk="1" hangingPunct="1"/>
            <a:r>
              <a:rPr lang="zh-CN" altLang="zh-CN"/>
              <a:t>(2)闭合开关S</a:t>
            </a:r>
            <a:r>
              <a:rPr lang="zh-CN" altLang="zh-CN" baseline="-25000"/>
              <a:t>2</a:t>
            </a:r>
            <a:r>
              <a:rPr lang="zh-CN" altLang="zh-CN"/>
              <a:t>，断开开关S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3</a:t>
            </a:r>
            <a:r>
              <a:rPr lang="zh-CN" altLang="zh-CN"/>
              <a:t>，调节电源</a:t>
            </a:r>
            <a:endParaRPr lang="en-US" altLang="zh-CN"/>
          </a:p>
          <a:p>
            <a:pPr eaLnBrk="1" hangingPunct="1"/>
            <a:r>
              <a:rPr lang="zh-CN" altLang="zh-CN"/>
              <a:t>电压为12 V 时，求电路消耗的总功率；</a:t>
            </a:r>
            <a:endParaRPr lang="zh-CN" altLang="en-US"/>
          </a:p>
          <a:p>
            <a:pPr eaLnBrk="1" hangingPunct="1"/>
            <a:r>
              <a:rPr lang="zh-CN" altLang="zh-CN"/>
              <a:t>(3)闭合开关S</a:t>
            </a:r>
            <a:r>
              <a:rPr lang="zh-CN" altLang="zh-CN" baseline="-25000"/>
              <a:t>2</a:t>
            </a:r>
            <a:r>
              <a:rPr lang="zh-CN" altLang="zh-CN"/>
              <a:t>、S</a:t>
            </a:r>
            <a:r>
              <a:rPr lang="zh-CN" altLang="zh-CN" baseline="-25000"/>
              <a:t>3</a:t>
            </a:r>
            <a:r>
              <a:rPr lang="zh-CN" altLang="zh-CN"/>
              <a:t>，断开开关S</a:t>
            </a:r>
            <a:r>
              <a:rPr lang="zh-CN" altLang="zh-CN" baseline="-25000"/>
              <a:t>1</a:t>
            </a:r>
            <a:r>
              <a:rPr lang="zh-CN" altLang="zh-CN"/>
              <a:t>，调节电源电压为10 V 时，求小灯泡L</a:t>
            </a:r>
            <a:r>
              <a:rPr lang="zh-CN" altLang="zh-CN" baseline="-25000"/>
              <a:t>3</a:t>
            </a:r>
            <a:r>
              <a:rPr lang="zh-CN" altLang="zh-CN"/>
              <a:t>的实际发光功率。</a:t>
            </a:r>
            <a:endParaRPr lang="zh-CN" altLang="en-US"/>
          </a:p>
        </p:txBody>
      </p:sp>
      <p:pic>
        <p:nvPicPr>
          <p:cNvPr id="5529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8000" y="1568450"/>
            <a:ext cx="300037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Box 1"/>
          <p:cNvSpPr txBox="1">
            <a:spLocks noChangeArrowheads="1"/>
          </p:cNvSpPr>
          <p:nvPr/>
        </p:nvSpPr>
        <p:spPr bwMode="auto">
          <a:xfrm>
            <a:off x="346075" y="1184275"/>
            <a:ext cx="8389938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并联，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实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均正常发光，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电流表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的示数：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973138" y="2244725"/>
          <a:ext cx="82391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647700" imgH="431800" progId="Equation.DSMT4">
                  <p:embed/>
                </p:oleObj>
              </mc:Choice>
              <mc:Fallback>
                <p:oleObj name="Equation" r:id="rId3" imgW="6477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73138" y="2244725"/>
                        <a:ext cx="823912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3440113" y="2244725"/>
          <a:ext cx="9207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5" imgW="723900" imgH="431800" progId="Equation.DSMT4">
                  <p:embed/>
                </p:oleObj>
              </mc:Choice>
              <mc:Fallback>
                <p:oleObj name="Equation" r:id="rId5" imgW="7239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440113" y="2244725"/>
                        <a:ext cx="9207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Box 1"/>
          <p:cNvSpPr txBox="1">
            <a:spLocks noChangeArrowheads="1"/>
          </p:cNvSpPr>
          <p:nvPr/>
        </p:nvSpPr>
        <p:spPr bwMode="auto">
          <a:xfrm>
            <a:off x="346075" y="83978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，断开开关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串联，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实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额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均正常发光，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总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12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24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，断开开关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，电路中只有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连入电路，且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实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，远远超出其额定电压，灯泡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烧坏，不能发光，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实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</p:spTree>
  </p:cSld>
  <p:clrMapOvr>
    <a:masterClrMapping/>
  </p:clrMapOvr>
  <p:transition spd="med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Box 1"/>
          <p:cNvSpPr txBox="1">
            <a:spLocks noChangeArrowheads="1"/>
          </p:cNvSpPr>
          <p:nvPr/>
        </p:nvSpPr>
        <p:spPr bwMode="auto">
          <a:xfrm>
            <a:off x="346075" y="490538"/>
            <a:ext cx="8389938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16．(2020·扬州)如图所示电路中，电源电压不变，小灯泡L标有“3 V　1.2 W”的字样，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zh-CN"/>
              <a:t>、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zh-CN"/>
              <a:t>为定值电阻，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zh-CN"/>
              <a:t>＝15 Ω，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zh-CN"/>
              <a:t>＝30 Ω。当开关S闭合，S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2</a:t>
            </a:r>
            <a:r>
              <a:rPr lang="zh-CN" altLang="zh-CN"/>
              <a:t>都断开时小灯泡L正常发光(不考虑温度对灯丝电阻的影响)。求：</a:t>
            </a:r>
            <a:endParaRPr lang="en-US" altLang="zh-CN"/>
          </a:p>
          <a:p>
            <a:pPr eaLnBrk="1" hangingPunct="1"/>
            <a:r>
              <a:rPr lang="zh-CN" altLang="zh-CN"/>
              <a:t>(1)电压表的示数；</a:t>
            </a:r>
            <a:endParaRPr lang="zh-CN" altLang="en-US"/>
          </a:p>
          <a:p>
            <a:pPr eaLnBrk="1" hangingPunct="1"/>
            <a:r>
              <a:rPr lang="zh-CN" altLang="zh-CN"/>
              <a:t>(2)当开关S、S</a:t>
            </a:r>
            <a:r>
              <a:rPr lang="zh-CN" altLang="zh-CN" baseline="-25000"/>
              <a:t>1</a:t>
            </a:r>
            <a:r>
              <a:rPr lang="zh-CN" altLang="zh-CN"/>
              <a:t>闭合，S</a:t>
            </a:r>
            <a:r>
              <a:rPr lang="zh-CN" altLang="zh-CN" baseline="-25000"/>
              <a:t>2</a:t>
            </a:r>
            <a:r>
              <a:rPr lang="zh-CN" altLang="zh-CN"/>
              <a:t>断开时，电流表的示数；</a:t>
            </a:r>
            <a:endParaRPr lang="zh-CN" altLang="en-US"/>
          </a:p>
          <a:p>
            <a:pPr eaLnBrk="1" hangingPunct="1"/>
            <a:r>
              <a:rPr lang="zh-CN" altLang="zh-CN"/>
              <a:t>(3)当开关S、S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2</a:t>
            </a:r>
            <a:r>
              <a:rPr lang="zh-CN" altLang="zh-CN"/>
              <a:t>都闭合时，整个电路消耗的电</a:t>
            </a:r>
            <a:endParaRPr lang="en-US" altLang="zh-CN"/>
          </a:p>
          <a:p>
            <a:pPr eaLnBrk="1" hangingPunct="1"/>
            <a:r>
              <a:rPr lang="zh-CN" altLang="zh-CN"/>
              <a:t>功率。</a:t>
            </a:r>
            <a:endParaRPr lang="zh-CN" altLang="en-US"/>
          </a:p>
        </p:txBody>
      </p:sp>
      <p:pic>
        <p:nvPicPr>
          <p:cNvPr id="5837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34113" y="2097088"/>
            <a:ext cx="2171700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Box 1"/>
          <p:cNvSpPr txBox="1">
            <a:spLocks noChangeArrowheads="1"/>
          </p:cNvSpPr>
          <p:nvPr/>
        </p:nvSpPr>
        <p:spPr bwMode="auto">
          <a:xfrm>
            <a:off x="346075" y="83978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都断开时，灯泡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与电阻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串联，电压表测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两端的电压，因串联电路中各处的电流相等，且小灯泡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正常发光，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所以，由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可得，电路中的电流：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0.4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由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可得，电压表的示数：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0.4 A×15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847725" y="2244725"/>
          <a:ext cx="985838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3" imgW="774065" imgH="431800" progId="Equation.DSMT4">
                  <p:embed/>
                </p:oleObj>
              </mc:Choice>
              <mc:Fallback>
                <p:oleObj name="Equation" r:id="rId3" imgW="774065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47725" y="2244725"/>
                        <a:ext cx="985838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Box 1"/>
          <p:cNvSpPr txBox="1">
            <a:spLocks noChangeArrowheads="1"/>
          </p:cNvSpPr>
          <p:nvPr/>
        </p:nvSpPr>
        <p:spPr bwMode="auto">
          <a:xfrm>
            <a:off x="346075" y="936625"/>
            <a:ext cx="83899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因串联电路中总电压等于各分电压之和，所以，电源电压：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6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9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闭合，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断开时，电路为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的简单电路，电流表测电路中电流，则电流表的示数：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0.6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004888" y="2790825"/>
          <a:ext cx="86518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3" imgW="673100" imgH="431800" progId="Equation.DSMT4">
                  <p:embed/>
                </p:oleObj>
              </mc:Choice>
              <mc:Fallback>
                <p:oleObj name="Equation" r:id="rId3" imgW="6731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04888" y="2790825"/>
                        <a:ext cx="865187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346075" y="527050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考法❸　滑动变阻器与开关通断结合引起的动态电路分析</a:t>
            </a:r>
          </a:p>
          <a:p>
            <a:pPr eaLnBrk="1" hangingPunct="1"/>
            <a:r>
              <a:rPr lang="zh-CN" altLang="en-US"/>
              <a:t>       </a:t>
            </a:r>
            <a:r>
              <a:rPr lang="zh-CN" altLang="zh-CN"/>
              <a:t>(2018·</a:t>
            </a:r>
            <a:r>
              <a:rPr lang="zh-CN" altLang="en-US"/>
              <a:t>江西</a:t>
            </a:r>
            <a:r>
              <a:rPr lang="zh-CN" altLang="zh-CN"/>
              <a:t>)(</a:t>
            </a:r>
            <a:r>
              <a:rPr lang="zh-CN" altLang="en-US"/>
              <a:t>不定项</a:t>
            </a:r>
            <a:r>
              <a:rPr lang="zh-CN" altLang="zh-CN"/>
              <a:t>)</a:t>
            </a:r>
            <a:r>
              <a:rPr lang="zh-CN" altLang="en-US"/>
              <a:t>如图所示，电源</a:t>
            </a:r>
            <a:endParaRPr lang="en-US" altLang="zh-CN"/>
          </a:p>
          <a:p>
            <a:pPr eaLnBrk="1" hangingPunct="1"/>
            <a:r>
              <a:rPr lang="zh-CN" altLang="en-US"/>
              <a:t>电压保持不变，闭合开关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、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，断开开关</a:t>
            </a:r>
            <a:r>
              <a:rPr lang="zh-CN" altLang="zh-CN"/>
              <a:t>S</a:t>
            </a:r>
            <a:r>
              <a:rPr lang="zh-CN" altLang="zh-CN" baseline="-25000"/>
              <a:t>3</a:t>
            </a:r>
            <a:r>
              <a:rPr lang="zh-CN" altLang="en-US"/>
              <a:t>，</a:t>
            </a:r>
            <a:endParaRPr lang="en-US" altLang="zh-CN"/>
          </a:p>
          <a:p>
            <a:pPr eaLnBrk="1" hangingPunct="1"/>
            <a:r>
              <a:rPr lang="zh-CN" altLang="en-US"/>
              <a:t>当滑片</a:t>
            </a:r>
            <a:r>
              <a:rPr lang="zh-CN" altLang="zh-CN" i="1"/>
              <a:t>P</a:t>
            </a:r>
            <a:r>
              <a:rPr lang="zh-CN" altLang="en-US"/>
              <a:t>向左滑动时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．灯泡</a:t>
            </a:r>
            <a:r>
              <a:rPr lang="zh-CN" altLang="zh-CN"/>
              <a:t>L</a:t>
            </a:r>
            <a:r>
              <a:rPr lang="zh-CN" altLang="zh-CN" baseline="-25000"/>
              <a:t>2</a:t>
            </a:r>
            <a:r>
              <a:rPr lang="zh-CN" altLang="en-US"/>
              <a:t>亮度变亮，电流表示数减小</a:t>
            </a:r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．灯泡</a:t>
            </a:r>
            <a:r>
              <a:rPr lang="zh-CN" altLang="zh-CN"/>
              <a:t>L</a:t>
            </a:r>
            <a:r>
              <a:rPr lang="zh-CN" altLang="zh-CN" baseline="-25000"/>
              <a:t>1</a:t>
            </a:r>
            <a:r>
              <a:rPr lang="zh-CN" altLang="en-US"/>
              <a:t>亮度不变，电压表示数增大</a:t>
            </a:r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．电流表示数不变，电压表示数增大</a:t>
            </a:r>
          </a:p>
          <a:p>
            <a:pPr eaLnBrk="1" hangingPunct="1"/>
            <a:r>
              <a:rPr lang="zh-CN" altLang="zh-CN"/>
              <a:t>D</a:t>
            </a:r>
            <a:r>
              <a:rPr lang="zh-CN" altLang="en-US"/>
              <a:t>．电流表示数不变，电压表示数不变</a:t>
            </a:r>
          </a:p>
        </p:txBody>
      </p:sp>
      <p:pic>
        <p:nvPicPr>
          <p:cNvPr id="13316" name="Picture 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088" y="1111250"/>
            <a:ext cx="849312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37250" y="1230313"/>
            <a:ext cx="250507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776538" y="1878013"/>
            <a:ext cx="8953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BC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Box 1"/>
          <p:cNvSpPr txBox="1">
            <a:spLocks noChangeArrowheads="1"/>
          </p:cNvSpPr>
          <p:nvPr/>
        </p:nvSpPr>
        <p:spPr bwMode="auto">
          <a:xfrm>
            <a:off x="346075" y="914400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都闭合时，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与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并联，因并联电路中总电阻等于各分电阻的倒数之和，所以，电路的总电阻：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整个电路消耗的电功率：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8.1 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61443" name="Object 2"/>
          <p:cNvGraphicFramePr>
            <a:graphicFrameLocks noChangeAspect="1"/>
          </p:cNvGraphicFramePr>
          <p:nvPr/>
        </p:nvGraphicFramePr>
        <p:xfrm>
          <a:off x="1006475" y="1985963"/>
          <a:ext cx="18129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3" imgW="1371600" imgH="431800" progId="Equation.DSMT4">
                  <p:embed/>
                </p:oleObj>
              </mc:Choice>
              <mc:Fallback>
                <p:oleObj name="Equation" r:id="rId3" imgW="13716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06475" y="1985963"/>
                        <a:ext cx="181292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3"/>
          <p:cNvGraphicFramePr>
            <a:graphicFrameLocks noChangeAspect="1"/>
          </p:cNvGraphicFramePr>
          <p:nvPr/>
        </p:nvGraphicFramePr>
        <p:xfrm>
          <a:off x="884238" y="3141663"/>
          <a:ext cx="104140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5" imgW="787400" imgH="419100" progId="Equation.DSMT4">
                  <p:embed/>
                </p:oleObj>
              </mc:Choice>
              <mc:Fallback>
                <p:oleObj name="Equation" r:id="rId5" imgW="7874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84238" y="3141663"/>
                        <a:ext cx="1041400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Box 1"/>
          <p:cNvSpPr txBox="1">
            <a:spLocks noChangeArrowheads="1"/>
          </p:cNvSpPr>
          <p:nvPr/>
        </p:nvSpPr>
        <p:spPr bwMode="auto">
          <a:xfrm>
            <a:off x="346075" y="161925"/>
            <a:ext cx="8389938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考法❸　滑动变阻器与开关通断结合引起的动态电路计算</a:t>
            </a:r>
          </a:p>
          <a:p>
            <a:pPr eaLnBrk="1" hangingPunct="1"/>
            <a:r>
              <a:rPr lang="zh-CN" altLang="zh-CN"/>
              <a:t>17</a:t>
            </a:r>
            <a:r>
              <a:rPr lang="zh-CN" altLang="en-US"/>
              <a:t>．</a:t>
            </a:r>
            <a:r>
              <a:rPr lang="zh-CN" altLang="zh-CN"/>
              <a:t>(2011·</a:t>
            </a:r>
            <a:r>
              <a:rPr lang="zh-CN" altLang="en-US"/>
              <a:t>江西</a:t>
            </a:r>
            <a:r>
              <a:rPr lang="zh-CN" altLang="zh-CN"/>
              <a:t>)</a:t>
            </a:r>
            <a:r>
              <a:rPr lang="zh-CN" altLang="en-US"/>
              <a:t>如图所示，滑动变阻器的滑片</a:t>
            </a:r>
            <a:r>
              <a:rPr lang="zh-CN" altLang="zh-CN" i="1"/>
              <a:t>P</a:t>
            </a:r>
            <a:r>
              <a:rPr lang="zh-CN" altLang="en-US"/>
              <a:t>在</a:t>
            </a:r>
            <a:endParaRPr lang="en-US" altLang="zh-CN"/>
          </a:p>
          <a:p>
            <a:pPr eaLnBrk="1" hangingPunct="1"/>
            <a:r>
              <a:rPr lang="zh-CN" altLang="en-US"/>
              <a:t>中点时，连入电路中的阻值为</a:t>
            </a:r>
            <a:r>
              <a:rPr lang="zh-CN" altLang="zh-CN" i="1"/>
              <a:t>R</a:t>
            </a:r>
            <a:r>
              <a:rPr lang="zh-CN" altLang="en-US"/>
              <a:t>，只闭合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时，</a:t>
            </a:r>
            <a:r>
              <a:rPr lang="zh-CN" altLang="zh-CN" i="1"/>
              <a:t>R</a:t>
            </a:r>
            <a:r>
              <a:rPr lang="zh-CN" altLang="en-US"/>
              <a:t>两</a:t>
            </a:r>
            <a:endParaRPr lang="en-US" altLang="zh-CN"/>
          </a:p>
          <a:p>
            <a:pPr eaLnBrk="1" hangingPunct="1"/>
            <a:r>
              <a:rPr lang="zh-CN" altLang="en-US"/>
              <a:t>端电压与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两端电压之比为</a:t>
            </a:r>
            <a:r>
              <a:rPr lang="zh-CN" altLang="zh-CN"/>
              <a:t>1∶2</a:t>
            </a:r>
            <a:r>
              <a:rPr lang="zh-CN" altLang="en-US"/>
              <a:t>，只闭合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时，</a:t>
            </a:r>
            <a:r>
              <a:rPr lang="zh-CN" altLang="zh-CN" i="1"/>
              <a:t>R</a:t>
            </a:r>
            <a:r>
              <a:rPr lang="zh-CN" altLang="en-US"/>
              <a:t>两</a:t>
            </a:r>
            <a:endParaRPr lang="en-US" altLang="zh-CN"/>
          </a:p>
          <a:p>
            <a:pPr eaLnBrk="1" hangingPunct="1"/>
            <a:r>
              <a:rPr lang="zh-CN" altLang="en-US"/>
              <a:t>端电压与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en-US"/>
              <a:t>两端电压之比为</a:t>
            </a:r>
            <a:r>
              <a:rPr lang="zh-CN" altLang="zh-CN"/>
              <a:t>1∶4</a:t>
            </a:r>
            <a:r>
              <a:rPr lang="zh-CN" altLang="en-US"/>
              <a:t>，当滑片</a:t>
            </a:r>
            <a:r>
              <a:rPr lang="zh-CN" altLang="zh-CN" i="1"/>
              <a:t>P</a:t>
            </a:r>
            <a:r>
              <a:rPr lang="zh-CN" altLang="en-US"/>
              <a:t>移动到</a:t>
            </a:r>
            <a:r>
              <a:rPr lang="zh-CN" altLang="zh-CN" i="1"/>
              <a:t>b</a:t>
            </a:r>
            <a:r>
              <a:rPr lang="zh-CN" altLang="en-US"/>
              <a:t>端，</a:t>
            </a:r>
            <a:endParaRPr lang="en-US" altLang="zh-CN"/>
          </a:p>
          <a:p>
            <a:pPr eaLnBrk="1" hangingPunct="1"/>
            <a:r>
              <a:rPr lang="zh-CN" altLang="en-US"/>
              <a:t>则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</a:t>
            </a:r>
            <a:r>
              <a:rPr lang="zh-CN" altLang="en-US"/>
              <a:t>．只闭合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时，滑动变阻器两端电压与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两端电压之</a:t>
            </a:r>
            <a:r>
              <a:rPr lang="zh-CN" altLang="zh-CN"/>
              <a:t>1∶1</a:t>
            </a:r>
            <a:endParaRPr lang="zh-CN" altLang="en-US"/>
          </a:p>
          <a:p>
            <a:pPr eaLnBrk="1" hangingPunct="1"/>
            <a:r>
              <a:rPr lang="zh-CN" altLang="zh-CN"/>
              <a:t>B</a:t>
            </a:r>
            <a:r>
              <a:rPr lang="zh-CN" altLang="en-US"/>
              <a:t>．只闭合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时，滑动变阻器两端电压与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en-US"/>
              <a:t>两端电压之</a:t>
            </a:r>
            <a:r>
              <a:rPr lang="zh-CN" altLang="zh-CN"/>
              <a:t>1∶1</a:t>
            </a:r>
            <a:endParaRPr lang="zh-CN" altLang="en-US"/>
          </a:p>
          <a:p>
            <a:pPr eaLnBrk="1" hangingPunct="1"/>
            <a:r>
              <a:rPr lang="zh-CN" altLang="zh-CN"/>
              <a:t>C</a:t>
            </a:r>
            <a:r>
              <a:rPr lang="zh-CN" altLang="en-US"/>
              <a:t>．当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、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闭合时，通过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与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en-US"/>
              <a:t>的电流之比是</a:t>
            </a:r>
            <a:r>
              <a:rPr lang="zh-CN" altLang="zh-CN"/>
              <a:t>1∶2</a:t>
            </a:r>
            <a:endParaRPr lang="zh-CN" altLang="en-US"/>
          </a:p>
          <a:p>
            <a:pPr eaLnBrk="1" hangingPunct="1"/>
            <a:r>
              <a:rPr lang="zh-CN" altLang="zh-CN"/>
              <a:t>D</a:t>
            </a:r>
            <a:r>
              <a:rPr lang="zh-CN" altLang="en-US"/>
              <a:t>．当</a:t>
            </a:r>
            <a:r>
              <a:rPr lang="zh-CN" altLang="zh-CN"/>
              <a:t>S</a:t>
            </a:r>
            <a:r>
              <a:rPr lang="zh-CN" altLang="zh-CN" baseline="-25000"/>
              <a:t>1</a:t>
            </a:r>
            <a:r>
              <a:rPr lang="zh-CN" altLang="en-US"/>
              <a:t>、</a:t>
            </a:r>
            <a:r>
              <a:rPr lang="zh-CN" altLang="zh-CN"/>
              <a:t>S</a:t>
            </a:r>
            <a:r>
              <a:rPr lang="zh-CN" altLang="zh-CN" baseline="-25000"/>
              <a:t>2</a:t>
            </a:r>
            <a:r>
              <a:rPr lang="zh-CN" altLang="en-US"/>
              <a:t>闭合时，通过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en-US"/>
              <a:t>与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en-US"/>
              <a:t>的电流之比是</a:t>
            </a:r>
            <a:r>
              <a:rPr lang="zh-CN" altLang="zh-CN"/>
              <a:t>1∶1</a:t>
            </a:r>
            <a:endParaRPr lang="zh-CN" altLang="en-US"/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7163" y="911225"/>
            <a:ext cx="2157412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935038" y="2425700"/>
            <a:ext cx="3127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1"/>
          <p:cNvSpPr txBox="1">
            <a:spLocks noChangeArrowheads="1"/>
          </p:cNvSpPr>
          <p:nvPr/>
        </p:nvSpPr>
        <p:spPr bwMode="auto">
          <a:xfrm>
            <a:off x="346075" y="465138"/>
            <a:ext cx="8389938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/>
              <a:t>18．(2015·江西)如图所示，电源电压恒定，小灯泡</a:t>
            </a:r>
            <a:endParaRPr lang="en-US" altLang="zh-CN"/>
          </a:p>
          <a:p>
            <a:pPr eaLnBrk="1" hangingPunct="1"/>
            <a:r>
              <a:rPr lang="zh-CN" altLang="zh-CN"/>
              <a:t>L上标有“2 V　1 W”的字样，滑动变阻器</a:t>
            </a:r>
            <a:r>
              <a:rPr lang="zh-CN" altLang="zh-CN" i="1"/>
              <a:t>R</a:t>
            </a:r>
            <a:r>
              <a:rPr lang="zh-CN" altLang="zh-CN" baseline="-25000"/>
              <a:t>2</a:t>
            </a:r>
            <a:r>
              <a:rPr lang="zh-CN" altLang="zh-CN"/>
              <a:t>的最大阻</a:t>
            </a:r>
            <a:endParaRPr lang="en-US" altLang="zh-CN"/>
          </a:p>
          <a:p>
            <a:pPr eaLnBrk="1" hangingPunct="1"/>
            <a:r>
              <a:rPr lang="zh-CN" altLang="zh-CN"/>
              <a:t>值为50 Ω。求：</a:t>
            </a:r>
            <a:endParaRPr lang="en-US" altLang="zh-CN"/>
          </a:p>
          <a:p>
            <a:pPr eaLnBrk="1" hangingPunct="1"/>
            <a:r>
              <a:rPr lang="zh-CN" altLang="zh-CN"/>
              <a:t>(1)小灯泡L正常发光时的电阻；</a:t>
            </a:r>
            <a:endParaRPr lang="zh-CN" altLang="en-US"/>
          </a:p>
          <a:p>
            <a:pPr eaLnBrk="1" hangingPunct="1"/>
            <a:r>
              <a:rPr lang="zh-CN" altLang="zh-CN"/>
              <a:t>(2)断开开关S</a:t>
            </a:r>
            <a:r>
              <a:rPr lang="zh-CN" altLang="zh-CN" baseline="-25000"/>
              <a:t>1</a:t>
            </a:r>
            <a:r>
              <a:rPr lang="zh-CN" altLang="zh-CN"/>
              <a:t>，闭合开关S、S</a:t>
            </a:r>
            <a:r>
              <a:rPr lang="zh-CN" altLang="zh-CN" baseline="-25000"/>
              <a:t>2</a:t>
            </a:r>
            <a:r>
              <a:rPr lang="zh-CN" altLang="zh-CN"/>
              <a:t>、S</a:t>
            </a:r>
            <a:r>
              <a:rPr lang="zh-CN" altLang="zh-CN" baseline="-25000"/>
              <a:t>3</a:t>
            </a:r>
            <a:r>
              <a:rPr lang="zh-CN" altLang="zh-CN"/>
              <a:t>，将滑片</a:t>
            </a:r>
            <a:r>
              <a:rPr lang="zh-CN" altLang="zh-CN" i="1"/>
              <a:t>P</a:t>
            </a:r>
            <a:r>
              <a:rPr lang="zh-CN" altLang="zh-CN"/>
              <a:t>移到距</a:t>
            </a:r>
            <a:r>
              <a:rPr lang="zh-CN" altLang="zh-CN" i="1"/>
              <a:t>a</a:t>
            </a:r>
            <a:r>
              <a:rPr lang="zh-CN" altLang="zh-CN"/>
              <a:t>端的长度为总长</a:t>
            </a:r>
            <a:r>
              <a:rPr lang="zh-CN" altLang="zh-CN" i="1"/>
              <a:t>ab</a:t>
            </a:r>
            <a:r>
              <a:rPr lang="zh-CN" altLang="zh-CN"/>
              <a:t>的</a:t>
            </a:r>
            <a:r>
              <a:rPr lang="en-US" altLang="zh-CN"/>
              <a:t>   </a:t>
            </a:r>
            <a:r>
              <a:rPr lang="zh-CN" altLang="zh-CN"/>
              <a:t>位置时，小灯泡L恰好正常发光，电源电压是多少？</a:t>
            </a:r>
            <a:endParaRPr lang="zh-CN" altLang="en-US"/>
          </a:p>
          <a:p>
            <a:pPr eaLnBrk="1" hangingPunct="1"/>
            <a:r>
              <a:rPr lang="zh-CN" altLang="zh-CN"/>
              <a:t>(3)断开开关S</a:t>
            </a:r>
            <a:r>
              <a:rPr lang="zh-CN" altLang="zh-CN" baseline="-25000"/>
              <a:t>2</a:t>
            </a:r>
            <a:r>
              <a:rPr lang="zh-CN" altLang="zh-CN"/>
              <a:t>，闭合开关S、S</a:t>
            </a:r>
            <a:r>
              <a:rPr lang="zh-CN" altLang="zh-CN" baseline="-25000"/>
              <a:t>1</a:t>
            </a:r>
            <a:r>
              <a:rPr lang="zh-CN" altLang="zh-CN"/>
              <a:t>、S</a:t>
            </a:r>
            <a:r>
              <a:rPr lang="zh-CN" altLang="zh-CN" baseline="-25000"/>
              <a:t>3</a:t>
            </a:r>
            <a:r>
              <a:rPr lang="zh-CN" altLang="zh-CN"/>
              <a:t>，将滑片</a:t>
            </a:r>
            <a:r>
              <a:rPr lang="zh-CN" altLang="zh-CN" i="1"/>
              <a:t>P</a:t>
            </a:r>
            <a:r>
              <a:rPr lang="zh-CN" altLang="zh-CN"/>
              <a:t>移到</a:t>
            </a:r>
            <a:r>
              <a:rPr lang="zh-CN" altLang="zh-CN" i="1"/>
              <a:t>a</a:t>
            </a:r>
            <a:r>
              <a:rPr lang="zh-CN" altLang="zh-CN"/>
              <a:t>端时，电流表示数为</a:t>
            </a:r>
            <a:endParaRPr lang="en-US" altLang="zh-CN"/>
          </a:p>
          <a:p>
            <a:pPr eaLnBrk="1" hangingPunct="1"/>
            <a:r>
              <a:rPr lang="zh-CN" altLang="zh-CN"/>
              <a:t>2 A，此时电压表示数是多少？定值电阻</a:t>
            </a:r>
            <a:r>
              <a:rPr lang="zh-CN" altLang="zh-CN" i="1"/>
              <a:t>R</a:t>
            </a:r>
            <a:r>
              <a:rPr lang="zh-CN" altLang="zh-CN" baseline="-25000"/>
              <a:t>1</a:t>
            </a:r>
            <a:r>
              <a:rPr lang="zh-CN" altLang="zh-CN"/>
              <a:t>的阻值是多少？</a:t>
            </a:r>
            <a:endParaRPr lang="zh-CN" altLang="en-US"/>
          </a:p>
        </p:txBody>
      </p:sp>
      <p:pic>
        <p:nvPicPr>
          <p:cNvPr id="6349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43675" y="611188"/>
            <a:ext cx="2081213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3492" name="Object 5"/>
          <p:cNvGraphicFramePr>
            <a:graphicFrameLocks noChangeAspect="1"/>
          </p:cNvGraphicFramePr>
          <p:nvPr/>
        </p:nvGraphicFramePr>
        <p:xfrm>
          <a:off x="774700" y="2754313"/>
          <a:ext cx="2079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4" imgW="139700" imgH="393700" progId="Equation.DSMT4">
                  <p:embed/>
                </p:oleObj>
              </mc:Choice>
              <mc:Fallback>
                <p:oleObj name="Equation" r:id="rId4" imgW="139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774700" y="2754313"/>
                        <a:ext cx="2079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解：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小灯泡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正常发光时的电阻：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当断开开关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，闭合开关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时，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被短路，灯泡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与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串联，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最大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×50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10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因为小灯泡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正常发光，则电路中的电流：</a:t>
            </a:r>
          </a:p>
          <a:p>
            <a:pPr eaLnBrk="1" hangingPunct="1"/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   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0.5 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电源电压：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IR</a:t>
            </a:r>
            <a:r>
              <a:rPr lang="zh-CN" altLang="en-US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总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0.5 A×(10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4 Ω)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zh-CN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7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1019175" y="1111250"/>
          <a:ext cx="8874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850900" imgH="457200" progId="Equation.DSMT4">
                  <p:embed/>
                </p:oleObj>
              </mc:Choice>
              <mc:Fallback>
                <p:oleObj name="Equation" r:id="rId3" imgW="8509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019175" y="1111250"/>
                        <a:ext cx="887413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920750" y="1987550"/>
          <a:ext cx="2079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5" imgW="139700" imgH="393700" progId="Equation.DSMT4">
                  <p:embed/>
                </p:oleObj>
              </mc:Choice>
              <mc:Fallback>
                <p:oleObj name="Equation" r:id="rId5" imgW="139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920750" y="1987550"/>
                        <a:ext cx="2079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4"/>
          <p:cNvGraphicFramePr>
            <a:graphicFrameLocks noChangeAspect="1"/>
          </p:cNvGraphicFramePr>
          <p:nvPr/>
        </p:nvGraphicFramePr>
        <p:xfrm>
          <a:off x="1917700" y="1987550"/>
          <a:ext cx="2079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7" imgW="139700" imgH="393700" progId="Equation.DSMT4">
                  <p:embed/>
                </p:oleObj>
              </mc:Choice>
              <mc:Fallback>
                <p:oleObj name="Equation" r:id="rId7" imgW="1397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917700" y="1987550"/>
                        <a:ext cx="2079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1395413" y="2935288"/>
          <a:ext cx="83978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8" imgW="660400" imgH="431800" progId="Equation.DSMT4">
                  <p:embed/>
                </p:oleObj>
              </mc:Choice>
              <mc:Fallback>
                <p:oleObj name="Equation" r:id="rId8" imgW="6604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395413" y="2935288"/>
                        <a:ext cx="839787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Box 1"/>
          <p:cNvSpPr txBox="1">
            <a:spLocks noChangeArrowheads="1"/>
          </p:cNvSpPr>
          <p:nvPr/>
        </p:nvSpPr>
        <p:spPr bwMode="auto">
          <a:xfrm>
            <a:off x="346075" y="1165225"/>
            <a:ext cx="86439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当断开开关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S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3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闭合，滑片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移至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端时，滑动变阻器接入电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路的阻值为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0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，小灯泡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两端的实际电压为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7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，远大于它的额定电压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2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endParaRPr lang="en-US" altLang="zh-CN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所以小灯泡将被烧坏，电压表示数为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7 V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，此时电路中只有电阻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在工作，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故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  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3.5 Ω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65539" name="Object 6"/>
          <p:cNvGraphicFramePr>
            <a:graphicFrameLocks noChangeAspect="1"/>
          </p:cNvGraphicFramePr>
          <p:nvPr/>
        </p:nvGraphicFramePr>
        <p:xfrm>
          <a:off x="1285875" y="2566988"/>
          <a:ext cx="7302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3" imgW="571500" imgH="431800" progId="Equation.DSMT4">
                  <p:embed/>
                </p:oleObj>
              </mc:Choice>
              <mc:Fallback>
                <p:oleObj name="Equation" r:id="rId3" imgW="571500" imgH="431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1285875" y="2566988"/>
                        <a:ext cx="730250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5541" name="New picture" hidden="1"/>
          <p:cNvPicPr/>
          <p:nvPr/>
        </p:nvPicPr>
        <p:blipFill>
          <a:blip r:embed="rId5"/>
          <a:stretch>
            <a:fillRect/>
          </a:stretch>
        </p:blipFill>
        <p:spPr>
          <a:xfrm>
            <a:off x="12649200" y="11201400"/>
            <a:ext cx="495300" cy="355600"/>
          </a:xfrm>
          <a:prstGeom prst="cube">
            <a:avLst/>
          </a:prstGeom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  <a:r>
              <a:rPr lang="zh-CN" altLang="zh-CN">
                <a:latin typeface="黑体" panose="02010609060101010101" pitchFamily="49" charset="-122"/>
                <a:ea typeface="黑体" panose="02010609060101010101" pitchFamily="49" charset="-122"/>
              </a:rPr>
              <a:t>动态电路计算</a:t>
            </a:r>
            <a:endParaRPr lang="en-US" altLang="zh-CN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en-US"/>
              <a:t>    分析近</a:t>
            </a:r>
            <a:r>
              <a:rPr lang="en-US" altLang="zh-CN"/>
              <a:t>10</a:t>
            </a:r>
            <a:r>
              <a:rPr lang="zh-CN" altLang="en-US"/>
              <a:t>年江西中考真题发现，动态电路计算近</a:t>
            </a:r>
            <a:r>
              <a:rPr lang="en-US" altLang="zh-CN"/>
              <a:t>10</a:t>
            </a:r>
            <a:r>
              <a:rPr lang="zh-CN" altLang="en-US"/>
              <a:t>年考查了</a:t>
            </a:r>
            <a:r>
              <a:rPr lang="en-US" altLang="zh-CN"/>
              <a:t>9</a:t>
            </a:r>
            <a:r>
              <a:rPr lang="zh-CN" altLang="en-US"/>
              <a:t>次</a:t>
            </a:r>
            <a:r>
              <a:rPr lang="en-US" altLang="zh-CN"/>
              <a:t>(</a:t>
            </a:r>
            <a:r>
              <a:rPr lang="zh-CN" altLang="en-US"/>
              <a:t>除</a:t>
            </a:r>
            <a:r>
              <a:rPr lang="en-US" altLang="zh-CN"/>
              <a:t>2012</a:t>
            </a:r>
            <a:r>
              <a:rPr lang="zh-CN" altLang="en-US"/>
              <a:t>年未考</a:t>
            </a:r>
            <a:r>
              <a:rPr lang="en-US" altLang="zh-CN"/>
              <a:t>)</a:t>
            </a:r>
            <a:r>
              <a:rPr lang="zh-CN" altLang="en-US"/>
              <a:t>，有</a:t>
            </a:r>
            <a:r>
              <a:rPr lang="en-US" altLang="zh-CN"/>
              <a:t>3</a:t>
            </a:r>
            <a:r>
              <a:rPr lang="zh-CN" altLang="en-US"/>
              <a:t>种考查形式：①滑动变阻器滑片移动引起的动态电路计算</a:t>
            </a:r>
            <a:r>
              <a:rPr lang="en-US" altLang="zh-CN"/>
              <a:t>(10</a:t>
            </a:r>
            <a:r>
              <a:rPr lang="zh-CN" altLang="en-US"/>
              <a:t>年</a:t>
            </a:r>
            <a:r>
              <a:rPr lang="en-US" altLang="zh-CN"/>
              <a:t>1</a:t>
            </a:r>
            <a:r>
              <a:rPr lang="zh-CN" altLang="en-US"/>
              <a:t>考</a:t>
            </a:r>
            <a:r>
              <a:rPr lang="en-US" altLang="zh-CN"/>
              <a:t>)</a:t>
            </a:r>
            <a:r>
              <a:rPr lang="zh-CN" altLang="en-US"/>
              <a:t>；②开关通断引起的动态电路计算</a:t>
            </a:r>
            <a:r>
              <a:rPr lang="en-US" altLang="zh-CN"/>
              <a:t>(10</a:t>
            </a:r>
            <a:r>
              <a:rPr lang="zh-CN" altLang="en-US"/>
              <a:t>年</a:t>
            </a:r>
            <a:r>
              <a:rPr lang="en-US" altLang="zh-CN"/>
              <a:t>4</a:t>
            </a:r>
            <a:r>
              <a:rPr lang="zh-CN" altLang="en-US"/>
              <a:t>考</a:t>
            </a:r>
            <a:r>
              <a:rPr lang="en-US" altLang="zh-CN"/>
              <a:t>)</a:t>
            </a:r>
            <a:r>
              <a:rPr lang="zh-CN" altLang="en-US"/>
              <a:t>；③滑动变阻器与开关通断结合引起的动态电路计算</a:t>
            </a:r>
            <a:r>
              <a:rPr lang="en-US" altLang="zh-CN"/>
              <a:t>(10</a:t>
            </a:r>
            <a:r>
              <a:rPr lang="zh-CN" altLang="en-US"/>
              <a:t>年</a:t>
            </a:r>
            <a:r>
              <a:rPr lang="en-US" altLang="zh-CN"/>
              <a:t>4</a:t>
            </a:r>
            <a:r>
              <a:rPr lang="zh-CN" altLang="en-US"/>
              <a:t>考</a:t>
            </a:r>
            <a:r>
              <a:rPr lang="en-US" altLang="zh-CN"/>
              <a:t>)</a:t>
            </a:r>
            <a:r>
              <a:rPr lang="zh-CN" altLang="en-US"/>
              <a:t>，除了</a:t>
            </a:r>
            <a:r>
              <a:rPr lang="en-US" altLang="zh-CN"/>
              <a:t>2011</a:t>
            </a:r>
            <a:r>
              <a:rPr lang="zh-CN" altLang="en-US"/>
              <a:t>年在选择题中考查外</a:t>
            </a:r>
            <a:r>
              <a:rPr lang="en-US" altLang="zh-CN"/>
              <a:t>(</a:t>
            </a:r>
            <a:r>
              <a:rPr lang="zh-CN" altLang="en-US"/>
              <a:t>分值为</a:t>
            </a:r>
            <a:r>
              <a:rPr lang="en-US" altLang="zh-CN"/>
              <a:t>3</a:t>
            </a:r>
            <a:r>
              <a:rPr lang="zh-CN" altLang="en-US"/>
              <a:t>分</a:t>
            </a:r>
            <a:r>
              <a:rPr lang="en-US" altLang="zh-CN"/>
              <a:t>)</a:t>
            </a:r>
            <a:r>
              <a:rPr lang="zh-CN" altLang="en-US"/>
              <a:t>，其余都在计算题中考查</a:t>
            </a:r>
            <a:r>
              <a:rPr lang="en-US" altLang="zh-CN"/>
              <a:t>(</a:t>
            </a:r>
            <a:r>
              <a:rPr lang="zh-CN" altLang="en-US"/>
              <a:t>分值在</a:t>
            </a:r>
            <a:r>
              <a:rPr lang="en-US" altLang="zh-CN"/>
              <a:t>7</a:t>
            </a:r>
            <a:r>
              <a:rPr lang="zh-CN" altLang="en-US"/>
              <a:t>～</a:t>
            </a:r>
            <a:r>
              <a:rPr lang="en-US" altLang="zh-CN"/>
              <a:t>8</a:t>
            </a:r>
            <a:r>
              <a:rPr lang="zh-CN" altLang="en-US"/>
              <a:t>分</a:t>
            </a:r>
            <a:r>
              <a:rPr lang="en-US" altLang="zh-CN"/>
              <a:t>)</a:t>
            </a:r>
            <a:r>
              <a:rPr lang="zh-CN" altLang="en-US"/>
              <a:t>。</a:t>
            </a:r>
          </a:p>
        </p:txBody>
      </p:sp>
      <p:sp>
        <p:nvSpPr>
          <p:cNvPr id="3" name="圆角矩形 2"/>
          <p:cNvSpPr/>
          <p:nvPr/>
        </p:nvSpPr>
        <p:spPr bwMode="auto">
          <a:xfrm>
            <a:off x="462133" y="774674"/>
            <a:ext cx="1188827" cy="35795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lvl1pPr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zh-CN" altLang="en-US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类型</a:t>
            </a:r>
            <a:r>
              <a:rPr lang="en-US" altLang="zh-CN" b="0" smtClean="0">
                <a:ln>
                  <a:solidFill>
                    <a:schemeClr val="bg1"/>
                  </a:solidFill>
                </a:ln>
                <a:solidFill>
                  <a:srgbClr val="FFFF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b="0">
              <a:ln>
                <a:solidFill>
                  <a:schemeClr val="bg1"/>
                </a:solidFill>
              </a:ln>
              <a:solidFill>
                <a:srgbClr val="FFFFFF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【</a:t>
            </a:r>
            <a:r>
              <a:rPr lang="zh-CN" altLang="en-US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方法指导</a:t>
            </a:r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】</a:t>
            </a:r>
            <a:endParaRPr lang="zh-CN" altLang="en-US">
              <a:solidFill>
                <a:srgbClr val="C00000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(1)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动态电路计算常考查以下计算公式及其变形公式：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①欧姆定律：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；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②电功：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UIt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W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Rt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     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适用于纯电阻电路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>
              <a:lnSpc>
                <a:spcPct val="200000"/>
              </a:lnSpc>
            </a:pP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③电功率公式：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30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R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     (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适用于纯电阻电路</a:t>
            </a:r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</p:txBody>
      </p:sp>
      <p:graphicFrame>
        <p:nvGraphicFramePr>
          <p:cNvPr id="23555" name="Object 2"/>
          <p:cNvGraphicFramePr>
            <a:graphicFrameLocks noChangeAspect="1"/>
          </p:cNvGraphicFramePr>
          <p:nvPr/>
        </p:nvGraphicFramePr>
        <p:xfrm>
          <a:off x="2482850" y="1658938"/>
          <a:ext cx="2635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190500" imgH="393700" progId="Equation.DSMT4">
                  <p:embed/>
                </p:oleObj>
              </mc:Choice>
              <mc:Fallback>
                <p:oleObj name="Equation" r:id="rId3" imgW="1905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482850" y="1658938"/>
                        <a:ext cx="263525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3"/>
          <p:cNvGraphicFramePr>
            <a:graphicFrameLocks noChangeAspect="1"/>
          </p:cNvGraphicFramePr>
          <p:nvPr/>
        </p:nvGraphicFramePr>
        <p:xfrm>
          <a:off x="3694113" y="2268538"/>
          <a:ext cx="43973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330200" imgH="419100" progId="Equation.DSMT4">
                  <p:embed/>
                </p:oleObj>
              </mc:Choice>
              <mc:Fallback>
                <p:oleObj name="Equation" r:id="rId5" imgW="3302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694113" y="2268538"/>
                        <a:ext cx="43973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3"/>
          <p:cNvGraphicFramePr>
            <a:graphicFrameLocks noChangeAspect="1"/>
          </p:cNvGraphicFramePr>
          <p:nvPr/>
        </p:nvGraphicFramePr>
        <p:xfrm>
          <a:off x="3394075" y="2863850"/>
          <a:ext cx="3381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7" imgW="254000" imgH="419100" progId="Equation.DSMT4">
                  <p:embed/>
                </p:oleObj>
              </mc:Choice>
              <mc:Fallback>
                <p:oleObj name="Equation" r:id="rId7" imgW="254000" imgH="4191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3394075" y="2863850"/>
                        <a:ext cx="33813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346075" y="617538"/>
            <a:ext cx="83899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(2)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涉及的规律：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①串联电路中的电流、电压的规律：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②并联电路中电流、电压的规律：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＋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I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＝</a:t>
            </a:r>
            <a:r>
              <a:rPr lang="en-US" altLang="zh-CN" i="1">
                <a:latin typeface="楷体_GB2312" panose="02010609030101010101" pitchFamily="49" charset="-122"/>
                <a:ea typeface="楷体_GB2312" panose="02010609030101010101" pitchFamily="49" charset="-122"/>
              </a:rPr>
              <a:t>U</a:t>
            </a:r>
            <a:r>
              <a:rPr lang="en-US" altLang="zh-CN" baseline="-25000"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</a:p>
          <a:p>
            <a:pPr eaLnBrk="1" hangingPunct="1"/>
            <a:r>
              <a:rPr lang="en-US" altLang="zh-CN">
                <a:latin typeface="楷体_GB2312" panose="02010609030101010101" pitchFamily="49" charset="-122"/>
                <a:ea typeface="楷体_GB2312" panose="02010609030101010101" pitchFamily="49" charset="-122"/>
              </a:rPr>
              <a:t>(3)</a:t>
            </a:r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解答这类题的步骤：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①认真审题、分析题意、判断电路特点；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②根据不同情况画出等效电路图；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③寻找电路中物理量之间的联系；</a:t>
            </a:r>
          </a:p>
          <a:p>
            <a:pPr eaLnBrk="1" hangingPunct="1"/>
            <a:r>
              <a:rPr lang="zh-CN" altLang="en-US">
                <a:latin typeface="楷体_GB2312" panose="02010609030101010101" pitchFamily="49" charset="-122"/>
                <a:ea typeface="楷体_GB2312" panose="02010609030101010101" pitchFamily="49" charset="-122"/>
              </a:rPr>
              <a:t>④准确运用公式进行计算。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346075" y="381000"/>
            <a:ext cx="9050338" cy="420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考法❶　滑动变阻器滑片移动引起的动态电路计算</a:t>
            </a:r>
          </a:p>
          <a:p>
            <a:pPr eaLnBrk="1" hangingPunct="1"/>
            <a:r>
              <a:rPr lang="zh-CN" altLang="en-US"/>
              <a:t>       </a:t>
            </a:r>
            <a:r>
              <a:rPr lang="zh-CN" altLang="zh-CN"/>
              <a:t>(2020·</a:t>
            </a:r>
            <a:r>
              <a:rPr lang="zh-CN" altLang="en-US"/>
              <a:t>宜春奉新模拟</a:t>
            </a:r>
            <a:r>
              <a:rPr lang="zh-CN" altLang="zh-CN"/>
              <a:t>)(</a:t>
            </a:r>
            <a:r>
              <a:rPr lang="zh-CN" altLang="en-US"/>
              <a:t>不定项</a:t>
            </a:r>
            <a:r>
              <a:rPr lang="zh-CN" altLang="zh-CN"/>
              <a:t>)</a:t>
            </a:r>
            <a:r>
              <a:rPr lang="zh-CN" altLang="en-US"/>
              <a:t>如图所示，电源电压</a:t>
            </a:r>
            <a:r>
              <a:rPr lang="zh-CN" altLang="zh-CN" i="1"/>
              <a:t>U</a:t>
            </a:r>
            <a:r>
              <a:rPr lang="zh-CN" altLang="en-US"/>
              <a:t>为</a:t>
            </a:r>
            <a:r>
              <a:rPr lang="zh-CN" altLang="zh-CN"/>
              <a:t>10 V</a:t>
            </a:r>
            <a:r>
              <a:rPr lang="zh-CN" altLang="en-US"/>
              <a:t>保持</a:t>
            </a:r>
          </a:p>
          <a:p>
            <a:pPr eaLnBrk="1" hangingPunct="1"/>
            <a:r>
              <a:rPr lang="zh-CN" altLang="en-US"/>
              <a:t>不变，滑动变阻器规格为“</a:t>
            </a:r>
            <a:r>
              <a:rPr lang="zh-CN" altLang="zh-CN"/>
              <a:t>20 Ω</a:t>
            </a:r>
            <a:r>
              <a:rPr lang="zh-CN" altLang="en-US"/>
              <a:t>　</a:t>
            </a:r>
            <a:r>
              <a:rPr lang="zh-CN" altLang="zh-CN"/>
              <a:t>1 A”</a:t>
            </a:r>
            <a:r>
              <a:rPr lang="zh-CN" altLang="en-US"/>
              <a:t>。闭合开关</a:t>
            </a:r>
            <a:r>
              <a:rPr lang="zh-CN" altLang="zh-CN"/>
              <a:t>S</a:t>
            </a:r>
            <a:r>
              <a:rPr lang="zh-CN" altLang="en-US"/>
              <a:t>，当滑片</a:t>
            </a:r>
            <a:r>
              <a:rPr lang="zh-CN" altLang="zh-CN" i="1"/>
              <a:t>P</a:t>
            </a:r>
            <a:r>
              <a:rPr lang="zh-CN" altLang="en-US"/>
              <a:t>移至最左</a:t>
            </a:r>
          </a:p>
          <a:p>
            <a:pPr eaLnBrk="1" hangingPunct="1"/>
            <a:r>
              <a:rPr lang="zh-CN" altLang="en-US"/>
              <a:t>端时，灯泡</a:t>
            </a:r>
            <a:r>
              <a:rPr lang="zh-CN" altLang="zh-CN"/>
              <a:t>L</a:t>
            </a:r>
            <a:r>
              <a:rPr lang="zh-CN" altLang="en-US"/>
              <a:t>正常发光，电流表示数为</a:t>
            </a:r>
            <a:r>
              <a:rPr lang="zh-CN" altLang="zh-CN"/>
              <a:t>0.5 A</a:t>
            </a:r>
            <a:r>
              <a:rPr lang="zh-CN" altLang="en-US"/>
              <a:t>；当滑片</a:t>
            </a:r>
            <a:r>
              <a:rPr lang="zh-CN" altLang="zh-CN" i="1"/>
              <a:t>P</a:t>
            </a:r>
            <a:r>
              <a:rPr lang="zh-CN" altLang="en-US"/>
              <a:t>移至中点时，电流</a:t>
            </a:r>
          </a:p>
          <a:p>
            <a:pPr eaLnBrk="1" hangingPunct="1"/>
            <a:r>
              <a:rPr lang="zh-CN" altLang="en-US"/>
              <a:t>表示数为 </a:t>
            </a:r>
            <a:r>
              <a:rPr lang="zh-CN" altLang="zh-CN"/>
              <a:t>0.4 A</a:t>
            </a:r>
            <a:r>
              <a:rPr lang="zh-CN" altLang="en-US"/>
              <a:t>。则</a:t>
            </a:r>
            <a:r>
              <a:rPr lang="zh-CN" altLang="zh-CN"/>
              <a:t>(</a:t>
            </a:r>
            <a:r>
              <a:rPr lang="zh-CN" altLang="en-US"/>
              <a:t>　　</a:t>
            </a:r>
            <a:r>
              <a:rPr lang="zh-CN" altLang="zh-CN"/>
              <a:t>)</a:t>
            </a:r>
            <a:endParaRPr lang="en-US" altLang="zh-CN"/>
          </a:p>
          <a:p>
            <a:pPr eaLnBrk="1" hangingPunct="1"/>
            <a:r>
              <a:rPr lang="zh-CN" altLang="zh-CN"/>
              <a:t>A. </a:t>
            </a:r>
            <a:r>
              <a:rPr lang="zh-CN" altLang="en-US"/>
              <a:t>电路消耗的最小功率为</a:t>
            </a:r>
            <a:r>
              <a:rPr lang="zh-CN" altLang="zh-CN"/>
              <a:t>2.5 W</a:t>
            </a:r>
            <a:endParaRPr lang="zh-CN" altLang="en-US"/>
          </a:p>
          <a:p>
            <a:pPr eaLnBrk="1" hangingPunct="1"/>
            <a:r>
              <a:rPr lang="zh-CN" altLang="zh-CN"/>
              <a:t>B. </a:t>
            </a:r>
            <a:r>
              <a:rPr lang="zh-CN" altLang="en-US"/>
              <a:t>滑片</a:t>
            </a:r>
            <a:r>
              <a:rPr lang="zh-CN" altLang="zh-CN" i="1"/>
              <a:t>P</a:t>
            </a:r>
            <a:r>
              <a:rPr lang="zh-CN" altLang="en-US"/>
              <a:t>在中点时，灯泡</a:t>
            </a:r>
            <a:r>
              <a:rPr lang="zh-CN" altLang="zh-CN"/>
              <a:t>L</a:t>
            </a:r>
            <a:r>
              <a:rPr lang="zh-CN" altLang="en-US"/>
              <a:t>消耗的功率为 </a:t>
            </a:r>
            <a:r>
              <a:rPr lang="zh-CN" altLang="zh-CN"/>
              <a:t>2.4 W</a:t>
            </a:r>
            <a:endParaRPr lang="zh-CN" altLang="en-US"/>
          </a:p>
          <a:p>
            <a:pPr eaLnBrk="1" hangingPunct="1"/>
            <a:r>
              <a:rPr lang="zh-CN" altLang="zh-CN"/>
              <a:t>C. </a:t>
            </a:r>
            <a:r>
              <a:rPr lang="zh-CN" altLang="en-US"/>
              <a:t>滑片</a:t>
            </a:r>
            <a:r>
              <a:rPr lang="zh-CN" altLang="zh-CN" i="1"/>
              <a:t>P</a:t>
            </a:r>
            <a:r>
              <a:rPr lang="zh-CN" altLang="en-US"/>
              <a:t>在中点时，灯泡</a:t>
            </a:r>
            <a:r>
              <a:rPr lang="zh-CN" altLang="zh-CN"/>
              <a:t>L</a:t>
            </a:r>
            <a:r>
              <a:rPr lang="zh-CN" altLang="en-US"/>
              <a:t>消耗的功率为 </a:t>
            </a:r>
            <a:r>
              <a:rPr lang="zh-CN" altLang="zh-CN"/>
              <a:t>3.2 W</a:t>
            </a:r>
            <a:endParaRPr lang="zh-CN" altLang="en-US"/>
          </a:p>
          <a:p>
            <a:pPr eaLnBrk="1" hangingPunct="1"/>
            <a:r>
              <a:rPr lang="zh-CN" altLang="zh-CN"/>
              <a:t>D. </a:t>
            </a:r>
            <a:r>
              <a:rPr lang="zh-CN" altLang="en-US"/>
              <a:t>滑片</a:t>
            </a:r>
            <a:r>
              <a:rPr lang="zh-CN" altLang="zh-CN" i="1"/>
              <a:t>P</a:t>
            </a:r>
            <a:r>
              <a:rPr lang="zh-CN" altLang="en-US"/>
              <a:t>在最左端时，</a:t>
            </a:r>
            <a:r>
              <a:rPr lang="zh-CN" altLang="zh-CN"/>
              <a:t>2 min </a:t>
            </a:r>
            <a:r>
              <a:rPr lang="zh-CN" altLang="en-US"/>
              <a:t>内电流通过灯泡</a:t>
            </a:r>
            <a:r>
              <a:rPr lang="zh-CN" altLang="zh-CN"/>
              <a:t>L</a:t>
            </a:r>
            <a:r>
              <a:rPr lang="zh-CN" altLang="en-US"/>
              <a:t>所做的功为 </a:t>
            </a:r>
            <a:r>
              <a:rPr lang="zh-CN" altLang="zh-CN"/>
              <a:t>600 J</a:t>
            </a:r>
            <a:endParaRPr lang="zh-CN" altLang="en-US"/>
          </a:p>
        </p:txBody>
      </p:sp>
      <p:pic>
        <p:nvPicPr>
          <p:cNvPr id="16387" name="Picture 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600" y="984250"/>
            <a:ext cx="860425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99238" y="2425700"/>
            <a:ext cx="1952625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2892425" y="2206625"/>
            <a:ext cx="4413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>
                <a:solidFill>
                  <a:srgbClr val="C0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BD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346075" y="125413"/>
            <a:ext cx="8618538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1pPr>
            <a:lvl2pPr marL="742950" indent="-28575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2pPr>
            <a:lvl3pPr marL="11430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3pPr>
            <a:lvl4pPr marL="16002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4pPr>
            <a:lvl5pPr marL="2057400" indent="-228600">
              <a:lnSpc>
                <a:spcPct val="150000"/>
              </a:lnSpc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zh-CN">
                <a:solidFill>
                  <a:srgbClr val="C4000B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考法❷　开关通断引起的动态电路计算</a:t>
            </a:r>
            <a:endParaRPr lang="zh-CN" altLang="en-US">
              <a:solidFill>
                <a:srgbClr val="C4000B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eaLnBrk="1" hangingPunct="1"/>
            <a:r>
              <a:rPr lang="zh-CN" altLang="zh-CN"/>
              <a:t> </a:t>
            </a:r>
            <a:r>
              <a:rPr lang="zh-CN" altLang="en-US"/>
              <a:t>      </a:t>
            </a:r>
            <a:r>
              <a:rPr lang="zh-CN" altLang="zh-CN"/>
              <a:t>(2020·江西)如图所示，电源电压恒定不变，已知定值电阻的阻值为</a:t>
            </a:r>
            <a:r>
              <a:rPr lang="zh-CN" altLang="zh-CN" i="1"/>
              <a:t>R</a:t>
            </a:r>
            <a:r>
              <a:rPr lang="zh-CN" altLang="zh-CN" baseline="-25000"/>
              <a:t>0</a:t>
            </a:r>
            <a:r>
              <a:rPr lang="zh-CN" altLang="zh-CN"/>
              <a:t>，不考虑温度对灯丝电阻的影响。</a:t>
            </a:r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endParaRPr lang="en-US" altLang="zh-CN"/>
          </a:p>
          <a:p>
            <a:pPr eaLnBrk="1" hangingPunct="1"/>
            <a:r>
              <a:rPr lang="zh-CN" altLang="zh-CN"/>
              <a:t>(1)当S</a:t>
            </a:r>
            <a:r>
              <a:rPr lang="zh-CN" altLang="zh-CN" baseline="-25000"/>
              <a:t>1</a:t>
            </a:r>
            <a:r>
              <a:rPr lang="zh-CN" altLang="zh-CN"/>
              <a:t>和S</a:t>
            </a:r>
            <a:r>
              <a:rPr lang="zh-CN" altLang="zh-CN" baseline="-25000"/>
              <a:t>2</a:t>
            </a:r>
            <a:r>
              <a:rPr lang="zh-CN" altLang="zh-CN"/>
              <a:t>都闭合时，电流表的示数分别为</a:t>
            </a:r>
            <a:r>
              <a:rPr lang="zh-CN" altLang="zh-CN" i="1"/>
              <a:t>I</a:t>
            </a:r>
            <a:r>
              <a:rPr lang="zh-CN" altLang="zh-CN" baseline="-25000"/>
              <a:t>1</a:t>
            </a:r>
            <a:r>
              <a:rPr lang="zh-CN" altLang="zh-CN"/>
              <a:t>、</a:t>
            </a:r>
            <a:r>
              <a:rPr lang="zh-CN" altLang="zh-CN" i="1"/>
              <a:t>I</a:t>
            </a:r>
            <a:r>
              <a:rPr lang="zh-CN" altLang="zh-CN" baseline="-25000"/>
              <a:t>2</a:t>
            </a:r>
            <a:r>
              <a:rPr lang="zh-CN" altLang="zh-CN"/>
              <a:t>，且</a:t>
            </a:r>
            <a:r>
              <a:rPr lang="zh-CN" altLang="zh-CN" i="1"/>
              <a:t>I</a:t>
            </a:r>
            <a:r>
              <a:rPr lang="zh-CN" altLang="zh-CN" baseline="-25000"/>
              <a:t>1</a:t>
            </a:r>
            <a:r>
              <a:rPr lang="zh-CN" altLang="zh-CN"/>
              <a:t>＞</a:t>
            </a:r>
            <a:r>
              <a:rPr lang="zh-CN" altLang="zh-CN" i="1"/>
              <a:t>I</a:t>
            </a:r>
            <a:r>
              <a:rPr lang="zh-CN" altLang="zh-CN" baseline="-25000"/>
              <a:t>2</a:t>
            </a:r>
            <a:r>
              <a:rPr lang="zh-CN" altLang="zh-CN"/>
              <a:t>，小灯泡L</a:t>
            </a:r>
            <a:r>
              <a:rPr lang="zh-CN" altLang="zh-CN" baseline="-25000"/>
              <a:t>1</a:t>
            </a:r>
            <a:r>
              <a:rPr lang="zh-CN" altLang="zh-CN"/>
              <a:t>恰好正常发光，求电源电压及小灯泡L</a:t>
            </a:r>
            <a:r>
              <a:rPr lang="zh-CN" altLang="zh-CN" baseline="-25000"/>
              <a:t>1</a:t>
            </a:r>
            <a:r>
              <a:rPr lang="zh-CN" altLang="zh-CN"/>
              <a:t>的电阻值；</a:t>
            </a:r>
            <a:endParaRPr lang="zh-CN" altLang="en-US"/>
          </a:p>
          <a:p>
            <a:pPr eaLnBrk="1" hangingPunct="1"/>
            <a:r>
              <a:rPr lang="zh-CN" altLang="zh-CN"/>
              <a:t>(2)当开关S</a:t>
            </a:r>
            <a:r>
              <a:rPr lang="zh-CN" altLang="zh-CN" baseline="-25000"/>
              <a:t>1</a:t>
            </a:r>
            <a:r>
              <a:rPr lang="zh-CN" altLang="zh-CN"/>
              <a:t>和S</a:t>
            </a:r>
            <a:r>
              <a:rPr lang="zh-CN" altLang="zh-CN" baseline="-25000"/>
              <a:t>2</a:t>
            </a:r>
            <a:r>
              <a:rPr lang="zh-CN" altLang="zh-CN"/>
              <a:t>都断开时，某一电表示数为</a:t>
            </a:r>
            <a:r>
              <a:rPr lang="zh-CN" altLang="zh-CN" i="1"/>
              <a:t>I</a:t>
            </a:r>
            <a:r>
              <a:rPr lang="zh-CN" altLang="zh-CN" baseline="-25000"/>
              <a:t>3</a:t>
            </a:r>
            <a:r>
              <a:rPr lang="zh-CN" altLang="zh-CN"/>
              <a:t>(</a:t>
            </a:r>
            <a:r>
              <a:rPr lang="zh-CN" altLang="zh-CN" i="1"/>
              <a:t>I</a:t>
            </a:r>
            <a:r>
              <a:rPr lang="zh-CN" altLang="zh-CN" baseline="-25000"/>
              <a:t>3</a:t>
            </a:r>
            <a:r>
              <a:rPr lang="zh-CN" altLang="zh-CN"/>
              <a:t>≠0)，求电路的总功率。</a:t>
            </a:r>
            <a:endParaRPr lang="zh-CN" altLang="en-US"/>
          </a:p>
        </p:txBody>
      </p:sp>
      <p:pic>
        <p:nvPicPr>
          <p:cNvPr id="19459" name="Picture 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088" y="728663"/>
            <a:ext cx="92551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8938" y="1787525"/>
            <a:ext cx="27146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1.7601 Service Pack 1"/>
  <p:tag name="AS_RELEASE_DATE" val="2020.05.14"/>
  <p:tag name="AS_TITLE" val="Aspose.Slides for .NET 4.0 Client Profile"/>
  <p:tag name="AS_VERSION" val="20.5"/>
</p:tagLst>
</file>

<file path=ppt/theme/theme1.xml><?xml version="1.0" encoding="utf-8"?>
<a:theme xmlns:a="http://schemas.openxmlformats.org/drawingml/2006/main" name="3_A000120140530A99PPBG">
  <a:themeElements>
    <a:clrScheme name="3_A000120140530A99PPBG 1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E74E3E"/>
      </a:accent1>
      <a:accent2>
        <a:srgbClr val="E0642C"/>
      </a:accent2>
      <a:accent3>
        <a:srgbClr val="FFFFFF"/>
      </a:accent3>
      <a:accent4>
        <a:srgbClr val="505050"/>
      </a:accent4>
      <a:accent5>
        <a:srgbClr val="F1B2AF"/>
      </a:accent5>
      <a:accent6>
        <a:srgbClr val="CB5A27"/>
      </a:accent6>
      <a:hlink>
        <a:srgbClr val="00B0F0"/>
      </a:hlink>
      <a:folHlink>
        <a:srgbClr val="7F7F7F"/>
      </a:folHlink>
    </a:clrScheme>
    <a:fontScheme name="3_A000120140530A99PPBG">
      <a:majorFont>
        <a:latin typeface="华文中宋"/>
        <a:ea typeface="华文中宋"/>
        <a:cs typeface="Arial"/>
      </a:majorFont>
      <a:minorFont>
        <a:latin typeface="幼圆"/>
        <a:ea typeface="幼圆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3_A000120140530A99PPBG 1">
        <a:dk1>
          <a:srgbClr val="5F5F5F"/>
        </a:dk1>
        <a:lt1>
          <a:srgbClr val="FFFFFF"/>
        </a:lt1>
        <a:dk2>
          <a:srgbClr val="5F5F5F"/>
        </a:dk2>
        <a:lt2>
          <a:srgbClr val="FFFFFF"/>
        </a:lt2>
        <a:accent1>
          <a:srgbClr val="E74E3E"/>
        </a:accent1>
        <a:accent2>
          <a:srgbClr val="E0642C"/>
        </a:accent2>
        <a:accent3>
          <a:srgbClr val="FFFFFF"/>
        </a:accent3>
        <a:accent4>
          <a:srgbClr val="505050"/>
        </a:accent4>
        <a:accent5>
          <a:srgbClr val="F1B2AF"/>
        </a:accent5>
        <a:accent6>
          <a:srgbClr val="CB5A27"/>
        </a:accent6>
        <a:hlink>
          <a:srgbClr val="00B0F0"/>
        </a:hlink>
        <a:folHlink>
          <a:srgbClr val="7F7F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r="http://schemas.openxmlformats.org/officeDocument/2006/relationships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3091</Words>
  <Application>Microsoft Office PowerPoint</Application>
  <PresentationFormat>全屏显示(16:9)</PresentationFormat>
  <Paragraphs>298</Paragraphs>
  <Slides>44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44</vt:i4>
      </vt:variant>
    </vt:vector>
  </HeadingPairs>
  <TitlesOfParts>
    <vt:vector size="55" baseType="lpstr">
      <vt:lpstr>Arial</vt:lpstr>
      <vt:lpstr>宋体</vt:lpstr>
      <vt:lpstr>楷体_GB2312</vt:lpstr>
      <vt:lpstr>黑体</vt:lpstr>
      <vt:lpstr>幼圆</vt:lpstr>
      <vt:lpstr>经典繁仿黑</vt:lpstr>
      <vt:lpstr>Times New Roman</vt:lpstr>
      <vt:lpstr>Wingdings</vt:lpstr>
      <vt:lpstr>华文中宋</vt:lpstr>
      <vt:lpstr>3_A000120140530A99PPBG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User</cp:lastModifiedBy>
  <cp:revision>1</cp:revision>
  <cp:lastPrinted>2020-12-31T10:16:13Z</cp:lastPrinted>
  <dcterms:created xsi:type="dcterms:W3CDTF">2020-12-31T10:16:13Z</dcterms:created>
  <dcterms:modified xsi:type="dcterms:W3CDTF">2021-02-25T01:28:08Z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