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5" r:id="rId2"/>
    <p:sldId id="295" r:id="rId3"/>
    <p:sldId id="256" r:id="rId4"/>
    <p:sldId id="296" r:id="rId5"/>
    <p:sldId id="297" r:id="rId6"/>
    <p:sldId id="298" r:id="rId7"/>
    <p:sldId id="299" r:id="rId8"/>
    <p:sldId id="300" r:id="rId9"/>
    <p:sldId id="301" r:id="rId10"/>
    <p:sldId id="302" r:id="rId11"/>
    <p:sldId id="303" r:id="rId12"/>
    <p:sldId id="304" r:id="rId13"/>
    <p:sldId id="305" r:id="rId14"/>
    <p:sldId id="306" r:id="rId15"/>
    <p:sldId id="308" r:id="rId16"/>
    <p:sldId id="309" r:id="rId17"/>
    <p:sldId id="307"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258" r:id="rId33"/>
    <p:sldId id="324" r:id="rId34"/>
    <p:sldId id="325" r:id="rId35"/>
    <p:sldId id="326" r:id="rId36"/>
    <p:sldId id="327" r:id="rId37"/>
    <p:sldId id="328" r:id="rId38"/>
    <p:sldId id="329" r:id="rId39"/>
    <p:sldId id="330" r:id="rId40"/>
    <p:sldId id="331" r:id="rId41"/>
    <p:sldId id="333" r:id="rId42"/>
    <p:sldId id="332" r:id="rId43"/>
    <p:sldId id="334" r:id="rId44"/>
    <p:sldId id="335" r:id="rId45"/>
    <p:sldId id="336" r:id="rId46"/>
    <p:sldId id="257" r:id="rId47"/>
    <p:sldId id="259" r:id="rId48"/>
    <p:sldId id="260" r:id="rId49"/>
    <p:sldId id="261" r:id="rId50"/>
    <p:sldId id="262" r:id="rId51"/>
    <p:sldId id="337" r:id="rId52"/>
    <p:sldId id="338" r:id="rId53"/>
    <p:sldId id="339" r:id="rId54"/>
    <p:sldId id="340" r:id="rId55"/>
    <p:sldId id="341" r:id="rId56"/>
    <p:sldId id="342" r:id="rId57"/>
    <p:sldId id="343" r:id="rId58"/>
    <p:sldId id="344"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9E5916-EB75-48C5-B2A9-B473AAC9FB08}"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6B1C6A-D5FF-47F3-9964-39279D1B9D8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E5916-EB75-48C5-B2A9-B473AAC9FB08}" type="datetimeFigureOut">
              <a:rPr lang="zh-CN" altLang="en-US" smtClean="0"/>
              <a:pPr/>
              <a:t>2020/3/30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B1C6A-D5FF-47F3-9964-39279D1B9D8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9464" y="2492895"/>
            <a:ext cx="4824536" cy="1938992"/>
          </a:xfrm>
          <a:prstGeom prst="rect">
            <a:avLst/>
          </a:prstGeom>
          <a:noFill/>
        </p:spPr>
        <p:txBody>
          <a:bodyPr wrap="square" rtlCol="0">
            <a:spAutoFit/>
          </a:bodyPr>
          <a:lstStyle/>
          <a:p>
            <a:pPr algn="ctr"/>
            <a:r>
              <a:rPr lang="zh-CN" altLang="en-US" sz="4000" b="1" dirty="0" smtClean="0">
                <a:solidFill>
                  <a:schemeClr val="tx1">
                    <a:lumMod val="95000"/>
                    <a:lumOff val="5000"/>
                  </a:schemeClr>
                </a:solidFill>
                <a:latin typeface="微软雅黑" pitchFamily="34" charset="-122"/>
                <a:ea typeface="微软雅黑" pitchFamily="34" charset="-122"/>
              </a:rPr>
              <a:t>人教版八年级物理</a:t>
            </a:r>
            <a:endParaRPr lang="en-US" altLang="zh-CN" sz="4000" b="1" dirty="0" smtClean="0">
              <a:solidFill>
                <a:schemeClr val="tx1">
                  <a:lumMod val="95000"/>
                  <a:lumOff val="5000"/>
                </a:schemeClr>
              </a:solidFill>
              <a:latin typeface="微软雅黑" pitchFamily="34" charset="-122"/>
              <a:ea typeface="微软雅黑" pitchFamily="34" charset="-122"/>
            </a:endParaRPr>
          </a:p>
          <a:p>
            <a:pPr algn="ctr"/>
            <a:endParaRPr lang="en-US" altLang="zh-CN" sz="4000" b="1" dirty="0" smtClean="0">
              <a:solidFill>
                <a:schemeClr val="tx1">
                  <a:lumMod val="95000"/>
                  <a:lumOff val="5000"/>
                </a:schemeClr>
              </a:solidFill>
              <a:latin typeface="微软雅黑" pitchFamily="34" charset="-122"/>
              <a:ea typeface="微软雅黑" pitchFamily="34" charset="-122"/>
            </a:endParaRPr>
          </a:p>
          <a:p>
            <a:pPr algn="ctr"/>
            <a:r>
              <a:rPr lang="en-US" altLang="zh-CN" sz="4000" b="1" dirty="0" smtClean="0">
                <a:solidFill>
                  <a:schemeClr val="tx1">
                    <a:lumMod val="95000"/>
                    <a:lumOff val="5000"/>
                  </a:schemeClr>
                </a:solidFill>
                <a:latin typeface="微软雅黑" pitchFamily="34" charset="-122"/>
                <a:ea typeface="微软雅黑" pitchFamily="34" charset="-122"/>
              </a:rPr>
              <a:t>7.3 </a:t>
            </a:r>
            <a:r>
              <a:rPr lang="zh-CN" altLang="en-US" sz="4000" b="1" dirty="0">
                <a:solidFill>
                  <a:schemeClr val="tx1">
                    <a:lumMod val="95000"/>
                    <a:lumOff val="5000"/>
                  </a:schemeClr>
                </a:solidFill>
                <a:latin typeface="微软雅黑" pitchFamily="34" charset="-122"/>
                <a:ea typeface="微软雅黑" pitchFamily="34" charset="-122"/>
              </a:rPr>
              <a:t>摩擦</a:t>
            </a:r>
            <a:r>
              <a:rPr lang="zh-CN" altLang="en-US" sz="4000" b="1" dirty="0" smtClean="0">
                <a:solidFill>
                  <a:schemeClr val="tx1">
                    <a:lumMod val="95000"/>
                    <a:lumOff val="5000"/>
                  </a:schemeClr>
                </a:solidFill>
                <a:latin typeface="微软雅黑" pitchFamily="34" charset="-122"/>
                <a:ea typeface="微软雅黑" pitchFamily="34" charset="-122"/>
              </a:rPr>
              <a:t>力</a:t>
            </a:r>
            <a:endParaRPr lang="zh-CN" altLang="en-US" sz="4000" b="1" dirty="0">
              <a:solidFill>
                <a:schemeClr val="tx1">
                  <a:lumMod val="95000"/>
                  <a:lumOff val="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1" y="1109974"/>
            <a:ext cx="4427984" cy="4861926"/>
          </a:xfrm>
          <a:prstGeom prst="rect">
            <a:avLst/>
          </a:prstGeom>
        </p:spPr>
      </p:pic>
    </p:spTree>
    <p:extLst>
      <p:ext uri="{BB962C8B-B14F-4D97-AF65-F5344CB8AC3E}">
        <p14:creationId xmlns:p14="http://schemas.microsoft.com/office/powerpoint/2010/main" val="561097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488832" cy="584775"/>
          </a:xfrm>
          <a:prstGeom prst="rect">
            <a:avLst/>
          </a:prstGeom>
        </p:spPr>
        <p:txBody>
          <a:bodyPr wrap="square">
            <a:spAutoFit/>
          </a:bodyPr>
          <a:lstStyle/>
          <a:p>
            <a:r>
              <a:rPr lang="zh-CN" altLang="en-US" sz="3200" dirty="0"/>
              <a:t>下列有关摩擦力的说法中正确的是（ </a:t>
            </a:r>
            <a:r>
              <a:rPr lang="zh-CN" altLang="en-US" sz="3200" dirty="0" smtClean="0"/>
              <a:t>  ）。</a:t>
            </a:r>
            <a:endParaRPr lang="zh-CN" altLang="en-US" sz="3200" dirty="0">
              <a:latin typeface="微软雅黑" pitchFamily="34" charset="-122"/>
              <a:ea typeface="微软雅黑" pitchFamily="34" charset="-122"/>
            </a:endParaRPr>
          </a:p>
        </p:txBody>
      </p:sp>
      <p:sp>
        <p:nvSpPr>
          <p:cNvPr id="7" name="矩形 6"/>
          <p:cNvSpPr/>
          <p:nvPr/>
        </p:nvSpPr>
        <p:spPr>
          <a:xfrm>
            <a:off x="467544" y="2276872"/>
            <a:ext cx="8352928" cy="3785652"/>
          </a:xfrm>
          <a:prstGeom prst="rect">
            <a:avLst/>
          </a:prstGeom>
        </p:spPr>
        <p:txBody>
          <a:bodyPr wrap="square">
            <a:spAutoFit/>
          </a:bodyPr>
          <a:lstStyle/>
          <a:p>
            <a:pPr fontAlgn="ctr">
              <a:lnSpc>
                <a:spcPct val="150000"/>
              </a:lnSpc>
            </a:pPr>
            <a:r>
              <a:rPr lang="en-US" altLang="zh-CN" sz="3200" dirty="0"/>
              <a:t>A. </a:t>
            </a:r>
            <a:r>
              <a:rPr lang="zh-CN" altLang="en-US" sz="3200" dirty="0"/>
              <a:t>只有相互接触的物体间才可能产生摩擦力</a:t>
            </a:r>
          </a:p>
          <a:p>
            <a:pPr fontAlgn="ctr">
              <a:lnSpc>
                <a:spcPct val="150000"/>
              </a:lnSpc>
            </a:pPr>
            <a:r>
              <a:rPr lang="en-US" altLang="zh-CN" sz="3200" dirty="0"/>
              <a:t>B. </a:t>
            </a:r>
            <a:r>
              <a:rPr lang="zh-CN" altLang="en-US" sz="3200" dirty="0"/>
              <a:t>只要两个物体相互接触，则这两个物体间一定存在摩擦力</a:t>
            </a:r>
          </a:p>
          <a:p>
            <a:pPr fontAlgn="ctr">
              <a:lnSpc>
                <a:spcPct val="150000"/>
              </a:lnSpc>
            </a:pPr>
            <a:r>
              <a:rPr lang="en-US" altLang="zh-CN" sz="3200" dirty="0"/>
              <a:t>C. </a:t>
            </a:r>
            <a:r>
              <a:rPr lang="zh-CN" altLang="en-US" sz="3200" dirty="0"/>
              <a:t>摩擦力总是与物体的运动方向相反</a:t>
            </a:r>
          </a:p>
          <a:p>
            <a:pPr fontAlgn="ctr">
              <a:lnSpc>
                <a:spcPct val="150000"/>
              </a:lnSpc>
            </a:pPr>
            <a:r>
              <a:rPr lang="en-US" altLang="zh-CN" sz="3200" dirty="0"/>
              <a:t>D. </a:t>
            </a:r>
            <a:r>
              <a:rPr lang="zh-CN" altLang="en-US" sz="3200" dirty="0"/>
              <a:t>摩擦力总是有害的</a:t>
            </a:r>
          </a:p>
        </p:txBody>
      </p:sp>
      <p:sp>
        <p:nvSpPr>
          <p:cNvPr id="8" name="矩形 7"/>
          <p:cNvSpPr/>
          <p:nvPr/>
        </p:nvSpPr>
        <p:spPr>
          <a:xfrm>
            <a:off x="7668344" y="836712"/>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a:t>下面关于滑动摩擦力的说法中正确的是</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7" name="矩形 6"/>
          <p:cNvSpPr/>
          <p:nvPr/>
        </p:nvSpPr>
        <p:spPr>
          <a:xfrm>
            <a:off x="0" y="1844824"/>
            <a:ext cx="9144000" cy="4524315"/>
          </a:xfrm>
          <a:prstGeom prst="rect">
            <a:avLst/>
          </a:prstGeom>
        </p:spPr>
        <p:txBody>
          <a:bodyPr wrap="square">
            <a:spAutoFit/>
          </a:bodyPr>
          <a:lstStyle/>
          <a:p>
            <a:pPr fontAlgn="ctr">
              <a:lnSpc>
                <a:spcPct val="150000"/>
              </a:lnSpc>
            </a:pPr>
            <a:r>
              <a:rPr lang="en-US" altLang="zh-CN" sz="3200" dirty="0"/>
              <a:t>A. </a:t>
            </a:r>
            <a:r>
              <a:rPr lang="zh-CN" altLang="en-US" sz="3200" dirty="0"/>
              <a:t>摩擦力一定是阻力</a:t>
            </a:r>
          </a:p>
          <a:p>
            <a:pPr fontAlgn="ctr">
              <a:lnSpc>
                <a:spcPct val="150000"/>
              </a:lnSpc>
            </a:pPr>
            <a:r>
              <a:rPr lang="en-US" altLang="zh-CN" sz="3200" dirty="0"/>
              <a:t>B. </a:t>
            </a:r>
            <a:r>
              <a:rPr lang="zh-CN" altLang="en-US" sz="3200" dirty="0"/>
              <a:t>只要物体相互接触，物体间就一定会产生摩擦力</a:t>
            </a:r>
          </a:p>
          <a:p>
            <a:pPr fontAlgn="ctr">
              <a:lnSpc>
                <a:spcPct val="150000"/>
              </a:lnSpc>
            </a:pPr>
            <a:r>
              <a:rPr lang="en-US" altLang="zh-CN" sz="3200" dirty="0"/>
              <a:t>C. </a:t>
            </a:r>
            <a:r>
              <a:rPr lang="zh-CN" altLang="en-US" sz="3200" dirty="0"/>
              <a:t>物体在接触部位受压力作用，则物体一定受到摩擦力作用</a:t>
            </a:r>
          </a:p>
          <a:p>
            <a:pPr fontAlgn="ctr">
              <a:lnSpc>
                <a:spcPct val="150000"/>
              </a:lnSpc>
            </a:pPr>
            <a:r>
              <a:rPr lang="en-US" altLang="zh-CN" sz="3200" dirty="0"/>
              <a:t>D. </a:t>
            </a:r>
            <a:r>
              <a:rPr lang="zh-CN" altLang="en-US" sz="3200" dirty="0"/>
              <a:t>如果物体受摩擦力作用，则在摩擦部位一定存在压力作用</a:t>
            </a:r>
          </a:p>
        </p:txBody>
      </p:sp>
      <p:sp>
        <p:nvSpPr>
          <p:cNvPr id="8" name="矩形 7"/>
          <p:cNvSpPr/>
          <p:nvPr/>
        </p:nvSpPr>
        <p:spPr>
          <a:xfrm>
            <a:off x="1979712" y="1340768"/>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D</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404664"/>
            <a:ext cx="7632848" cy="2062103"/>
          </a:xfrm>
          <a:prstGeom prst="rect">
            <a:avLst/>
          </a:prstGeom>
          <a:noFill/>
          <a:ln>
            <a:solidFill>
              <a:srgbClr val="FF0000"/>
            </a:solidFill>
          </a:ln>
        </p:spPr>
        <p:txBody>
          <a:bodyPr wrap="square" rtlCol="0">
            <a:spAutoFit/>
          </a:bodyPr>
          <a:lstStyle/>
          <a:p>
            <a:r>
              <a:rPr lang="zh-CN" altLang="en-US" sz="3200" dirty="0"/>
              <a:t>两个相互</a:t>
            </a:r>
            <a:r>
              <a:rPr lang="zh-CN" altLang="en-US" sz="3200" b="1" dirty="0">
                <a:solidFill>
                  <a:srgbClr val="FF0000"/>
                </a:solidFill>
              </a:rPr>
              <a:t>接触</a:t>
            </a:r>
            <a:r>
              <a:rPr lang="zh-CN" altLang="en-US" sz="3200" dirty="0"/>
              <a:t>的物体，当它们发生</a:t>
            </a:r>
            <a:r>
              <a:rPr lang="zh-CN" altLang="en-US" sz="3200" b="1" dirty="0">
                <a:solidFill>
                  <a:srgbClr val="FF0000"/>
                </a:solidFill>
              </a:rPr>
              <a:t>相对运动或具有相对运动的趋势</a:t>
            </a:r>
            <a:r>
              <a:rPr lang="zh-CN" altLang="en-US" sz="3200" dirty="0"/>
              <a:t>时，就会在接触面上产生</a:t>
            </a:r>
            <a:r>
              <a:rPr lang="zh-CN" altLang="en-US" sz="3200" b="1" dirty="0">
                <a:solidFill>
                  <a:srgbClr val="FF0000"/>
                </a:solidFill>
              </a:rPr>
              <a:t>阻碍</a:t>
            </a:r>
            <a:r>
              <a:rPr lang="zh-CN" altLang="en-US" sz="3200" dirty="0"/>
              <a:t>相对运动或相对运动趋势的力，这种力就叫做</a:t>
            </a:r>
            <a:r>
              <a:rPr lang="zh-CN" altLang="en-US" sz="3200" b="1" dirty="0">
                <a:solidFill>
                  <a:srgbClr val="FF0000"/>
                </a:solidFill>
              </a:rPr>
              <a:t>摩擦力</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0" y="6273225"/>
            <a:ext cx="2304256" cy="584775"/>
          </a:xfrm>
          <a:prstGeom prst="rect">
            <a:avLst/>
          </a:prstGeom>
        </p:spPr>
        <p:txBody>
          <a:bodyPr wrap="square">
            <a:spAutoFit/>
          </a:bodyPr>
          <a:lstStyle/>
          <a:p>
            <a:pPr fontAlgn="ctr"/>
            <a:r>
              <a:rPr lang="zh-CN" altLang="en-US" sz="3200" dirty="0"/>
              <a:t>﻿滑动摩擦</a:t>
            </a:r>
            <a:r>
              <a:rPr lang="zh-CN" altLang="en-US" sz="3200" dirty="0" smtClean="0"/>
              <a:t>力</a:t>
            </a:r>
            <a:endParaRPr lang="zh-CN" altLang="en-US" sz="3200" dirty="0"/>
          </a:p>
        </p:txBody>
      </p:sp>
      <p:sp>
        <p:nvSpPr>
          <p:cNvPr id="17" name="矩形 16"/>
          <p:cNvSpPr/>
          <p:nvPr/>
        </p:nvSpPr>
        <p:spPr>
          <a:xfrm>
            <a:off x="3419872" y="6273225"/>
            <a:ext cx="2376264" cy="584775"/>
          </a:xfrm>
          <a:prstGeom prst="rect">
            <a:avLst/>
          </a:prstGeom>
        </p:spPr>
        <p:txBody>
          <a:bodyPr wrap="square">
            <a:spAutoFit/>
          </a:bodyPr>
          <a:lstStyle/>
          <a:p>
            <a:pPr fontAlgn="ctr"/>
            <a:r>
              <a:rPr lang="zh-CN" altLang="en-US" sz="3200" dirty="0"/>
              <a:t>滚动摩擦力</a:t>
            </a:r>
          </a:p>
        </p:txBody>
      </p:sp>
      <p:sp>
        <p:nvSpPr>
          <p:cNvPr id="8" name="矩形 7"/>
          <p:cNvSpPr/>
          <p:nvPr/>
        </p:nvSpPr>
        <p:spPr>
          <a:xfrm>
            <a:off x="6660232" y="5157192"/>
            <a:ext cx="2016224" cy="584775"/>
          </a:xfrm>
          <a:prstGeom prst="rect">
            <a:avLst/>
          </a:prstGeom>
        </p:spPr>
        <p:txBody>
          <a:bodyPr wrap="square">
            <a:spAutoFit/>
          </a:bodyPr>
          <a:lstStyle/>
          <a:p>
            <a:pPr fontAlgn="ctr"/>
            <a:r>
              <a:rPr lang="zh-CN" altLang="en-US" sz="3200" dirty="0"/>
              <a:t>静摩擦力</a:t>
            </a:r>
          </a:p>
        </p:txBody>
      </p:sp>
      <p:pic>
        <p:nvPicPr>
          <p:cNvPr id="5122" name="Picture 2"/>
          <p:cNvPicPr>
            <a:picLocks noChangeAspect="1" noChangeArrowheads="1"/>
          </p:cNvPicPr>
          <p:nvPr/>
        </p:nvPicPr>
        <p:blipFill>
          <a:blip r:embed="rId2" cstate="print"/>
          <a:srcRect/>
          <a:stretch>
            <a:fillRect/>
          </a:stretch>
        </p:blipFill>
        <p:spPr bwMode="auto">
          <a:xfrm>
            <a:off x="179512" y="4725144"/>
            <a:ext cx="2053310" cy="158417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11560" y="2492896"/>
            <a:ext cx="1552575" cy="22383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851920" y="4005064"/>
            <a:ext cx="2200275" cy="230505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2483768" y="2492896"/>
            <a:ext cx="2085975" cy="2219325"/>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6010275" y="2708920"/>
            <a:ext cx="3133725"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additive="base">
                                        <p:cTn id="23" dur="500" fill="hold"/>
                                        <p:tgtEl>
                                          <p:spTgt spid="5125"/>
                                        </p:tgtEl>
                                        <p:attrNameLst>
                                          <p:attrName>ppt_x</p:attrName>
                                        </p:attrNameLst>
                                      </p:cBhvr>
                                      <p:tavLst>
                                        <p:tav tm="0">
                                          <p:val>
                                            <p:strVal val="#ppt_x"/>
                                          </p:val>
                                        </p:tav>
                                        <p:tav tm="100000">
                                          <p:val>
                                            <p:strVal val="#ppt_x"/>
                                          </p:val>
                                        </p:tav>
                                      </p:tavLst>
                                    </p:anim>
                                    <p:anim calcmode="lin" valueType="num">
                                      <p:cBhvr additive="base">
                                        <p:cTn id="24" dur="500" fill="hold"/>
                                        <p:tgtEl>
                                          <p:spTgt spid="51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additive="base">
                                        <p:cTn id="27" dur="500" fill="hold"/>
                                        <p:tgtEl>
                                          <p:spTgt spid="5124"/>
                                        </p:tgtEl>
                                        <p:attrNameLst>
                                          <p:attrName>ppt_x</p:attrName>
                                        </p:attrNameLst>
                                      </p:cBhvr>
                                      <p:tavLst>
                                        <p:tav tm="0">
                                          <p:val>
                                            <p:strVal val="#ppt_x"/>
                                          </p:val>
                                        </p:tav>
                                        <p:tav tm="100000">
                                          <p:val>
                                            <p:strVal val="#ppt_x"/>
                                          </p:val>
                                        </p:tav>
                                      </p:tavLst>
                                    </p:anim>
                                    <p:anim calcmode="lin" valueType="num">
                                      <p:cBhvr additive="base">
                                        <p:cTn id="2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 calcmode="lin" valueType="num">
                                      <p:cBhvr additive="base">
                                        <p:cTn id="39" dur="500" fill="hold"/>
                                        <p:tgtEl>
                                          <p:spTgt spid="5126"/>
                                        </p:tgtEl>
                                        <p:attrNameLst>
                                          <p:attrName>ppt_x</p:attrName>
                                        </p:attrNameLst>
                                      </p:cBhvr>
                                      <p:tavLst>
                                        <p:tav tm="0">
                                          <p:val>
                                            <p:strVal val="#ppt_x"/>
                                          </p:val>
                                        </p:tav>
                                        <p:tav tm="100000">
                                          <p:val>
                                            <p:strVal val="#ppt_x"/>
                                          </p:val>
                                        </p:tav>
                                      </p:tavLst>
                                    </p:anim>
                                    <p:anim calcmode="lin" valueType="num">
                                      <p:cBhvr additive="base">
                                        <p:cTn id="4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a:solidFill>
                  <a:schemeClr val="tx2"/>
                </a:solidFill>
                <a:latin typeface="微软雅黑" pitchFamily="34" charset="-122"/>
                <a:ea typeface="微软雅黑" pitchFamily="34" charset="-122"/>
              </a:rPr>
              <a:t>问题</a:t>
            </a:r>
          </a:p>
        </p:txBody>
      </p:sp>
      <p:sp>
        <p:nvSpPr>
          <p:cNvPr id="4" name="矩形 3"/>
          <p:cNvSpPr/>
          <p:nvPr/>
        </p:nvSpPr>
        <p:spPr>
          <a:xfrm>
            <a:off x="1115616" y="836712"/>
            <a:ext cx="6120680" cy="523220"/>
          </a:xfrm>
          <a:prstGeom prst="rect">
            <a:avLst/>
          </a:prstGeom>
        </p:spPr>
        <p:txBody>
          <a:bodyPr wrap="square">
            <a:spAutoFit/>
          </a:bodyPr>
          <a:lstStyle/>
          <a:p>
            <a:r>
              <a:rPr lang="zh-CN" altLang="en-US" sz="2800" dirty="0"/>
              <a:t>试一试，你会对下列摩擦现象分类么？</a:t>
            </a:r>
            <a:endParaRPr lang="zh-CN" altLang="en-US" sz="2800" dirty="0">
              <a:latin typeface="微软雅黑" pitchFamily="34" charset="-122"/>
              <a:ea typeface="微软雅黑" pitchFamily="34" charset="-122"/>
            </a:endParaRPr>
          </a:p>
        </p:txBody>
      </p:sp>
      <p:sp>
        <p:nvSpPr>
          <p:cNvPr id="8" name="矩形 7"/>
          <p:cNvSpPr/>
          <p:nvPr/>
        </p:nvSpPr>
        <p:spPr>
          <a:xfrm>
            <a:off x="1259632" y="1916832"/>
            <a:ext cx="2232248"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滑动摩擦力</a:t>
            </a:r>
            <a:endParaRPr lang="zh-CN" altLang="en-US" sz="2800" dirty="0">
              <a:solidFill>
                <a:srgbClr val="FF0000"/>
              </a:solidFill>
              <a:latin typeface="华文楷体" pitchFamily="2" charset="-122"/>
              <a:ea typeface="华文楷体" pitchFamily="2" charset="-122"/>
            </a:endParaRPr>
          </a:p>
        </p:txBody>
      </p:sp>
      <p:sp>
        <p:nvSpPr>
          <p:cNvPr id="9" name="矩形 8"/>
          <p:cNvSpPr/>
          <p:nvPr/>
        </p:nvSpPr>
        <p:spPr>
          <a:xfrm>
            <a:off x="1187624" y="1412776"/>
            <a:ext cx="7200800" cy="523220"/>
          </a:xfrm>
          <a:prstGeom prst="rect">
            <a:avLst/>
          </a:prstGeom>
        </p:spPr>
        <p:txBody>
          <a:bodyPr wrap="square">
            <a:spAutoFit/>
          </a:bodyPr>
          <a:lstStyle/>
          <a:p>
            <a:r>
              <a:rPr lang="en-US" altLang="zh-CN" sz="2800" dirty="0"/>
              <a:t>1. </a:t>
            </a:r>
            <a:r>
              <a:rPr lang="zh-CN" altLang="en-US" sz="2800" dirty="0"/>
              <a:t>用钢笔写字时，笔尖与纸面之间的摩擦。</a:t>
            </a:r>
            <a:r>
              <a:rPr lang="zh-CN" altLang="en-US" sz="2800" dirty="0" smtClean="0"/>
              <a:t>？</a:t>
            </a:r>
            <a:endParaRPr lang="zh-CN" altLang="en-US" sz="2800" dirty="0">
              <a:latin typeface="微软雅黑" pitchFamily="34" charset="-122"/>
              <a:ea typeface="微软雅黑" pitchFamily="34" charset="-122"/>
            </a:endParaRPr>
          </a:p>
        </p:txBody>
      </p:sp>
      <p:sp>
        <p:nvSpPr>
          <p:cNvPr id="12" name="矩形 11"/>
          <p:cNvSpPr/>
          <p:nvPr/>
        </p:nvSpPr>
        <p:spPr>
          <a:xfrm>
            <a:off x="1331640" y="2996952"/>
            <a:ext cx="2160240"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滚动摩擦力</a:t>
            </a:r>
            <a:endParaRPr lang="zh-CN" altLang="en-US" sz="2800" dirty="0">
              <a:solidFill>
                <a:srgbClr val="FF0000"/>
              </a:solidFill>
              <a:latin typeface="华文楷体" pitchFamily="2" charset="-122"/>
              <a:ea typeface="华文楷体" pitchFamily="2" charset="-122"/>
            </a:endParaRPr>
          </a:p>
        </p:txBody>
      </p:sp>
      <p:sp>
        <p:nvSpPr>
          <p:cNvPr id="13" name="矩形 12"/>
          <p:cNvSpPr/>
          <p:nvPr/>
        </p:nvSpPr>
        <p:spPr>
          <a:xfrm>
            <a:off x="1187624" y="3573016"/>
            <a:ext cx="6696744" cy="523220"/>
          </a:xfrm>
          <a:prstGeom prst="rect">
            <a:avLst/>
          </a:prstGeom>
        </p:spPr>
        <p:txBody>
          <a:bodyPr wrap="square">
            <a:spAutoFit/>
          </a:bodyPr>
          <a:lstStyle/>
          <a:p>
            <a:r>
              <a:rPr lang="en-US" altLang="zh-CN" sz="2800" dirty="0"/>
              <a:t>3. </a:t>
            </a:r>
            <a:r>
              <a:rPr lang="zh-CN" altLang="en-US" sz="2800" dirty="0"/>
              <a:t>手拿书本，手与书本之间的摩擦。</a:t>
            </a:r>
            <a:endParaRPr lang="zh-CN" altLang="en-US" sz="2800" dirty="0">
              <a:latin typeface="微软雅黑" pitchFamily="34" charset="-122"/>
              <a:ea typeface="微软雅黑" pitchFamily="34" charset="-122"/>
            </a:endParaRPr>
          </a:p>
        </p:txBody>
      </p:sp>
      <p:sp>
        <p:nvSpPr>
          <p:cNvPr id="14" name="矩形 13"/>
          <p:cNvSpPr/>
          <p:nvPr/>
        </p:nvSpPr>
        <p:spPr>
          <a:xfrm>
            <a:off x="1403648" y="4149080"/>
            <a:ext cx="1800200"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静摩擦力</a:t>
            </a:r>
            <a:endParaRPr lang="zh-CN" altLang="en-US" sz="2800" dirty="0">
              <a:solidFill>
                <a:srgbClr val="FF0000"/>
              </a:solidFill>
              <a:latin typeface="华文楷体" pitchFamily="2" charset="-122"/>
              <a:ea typeface="华文楷体" pitchFamily="2" charset="-122"/>
            </a:endParaRPr>
          </a:p>
        </p:txBody>
      </p:sp>
      <p:sp>
        <p:nvSpPr>
          <p:cNvPr id="11" name="矩形 10"/>
          <p:cNvSpPr/>
          <p:nvPr/>
        </p:nvSpPr>
        <p:spPr>
          <a:xfrm>
            <a:off x="1187624" y="4725144"/>
            <a:ext cx="5400600" cy="523220"/>
          </a:xfrm>
          <a:prstGeom prst="rect">
            <a:avLst/>
          </a:prstGeom>
        </p:spPr>
        <p:txBody>
          <a:bodyPr wrap="square">
            <a:spAutoFit/>
          </a:bodyPr>
          <a:lstStyle/>
          <a:p>
            <a:r>
              <a:rPr lang="en-US" altLang="zh-CN" sz="2800" dirty="0"/>
              <a:t>4. </a:t>
            </a:r>
            <a:r>
              <a:rPr lang="zh-CN" altLang="en-US" sz="2800" dirty="0"/>
              <a:t>擦黑板时板擦与黑板间的摩擦。</a:t>
            </a:r>
            <a:endParaRPr lang="zh-CN" altLang="en-US" sz="2800" dirty="0">
              <a:latin typeface="微软雅黑" pitchFamily="34" charset="-122"/>
              <a:ea typeface="微软雅黑" pitchFamily="34" charset="-122"/>
            </a:endParaRPr>
          </a:p>
        </p:txBody>
      </p:sp>
      <p:sp>
        <p:nvSpPr>
          <p:cNvPr id="15" name="矩形 14"/>
          <p:cNvSpPr/>
          <p:nvPr/>
        </p:nvSpPr>
        <p:spPr>
          <a:xfrm>
            <a:off x="1187624" y="2492896"/>
            <a:ext cx="5112568" cy="523220"/>
          </a:xfrm>
          <a:prstGeom prst="rect">
            <a:avLst/>
          </a:prstGeom>
        </p:spPr>
        <p:txBody>
          <a:bodyPr wrap="square">
            <a:spAutoFit/>
          </a:bodyPr>
          <a:lstStyle/>
          <a:p>
            <a:r>
              <a:rPr lang="en-US" altLang="zh-CN" sz="2800" dirty="0"/>
              <a:t>2. </a:t>
            </a:r>
            <a:r>
              <a:rPr lang="zh-CN" altLang="en-US" sz="2800" dirty="0"/>
              <a:t>自行车轮与地面之间的摩擦。</a:t>
            </a:r>
            <a:endParaRPr lang="zh-CN" altLang="en-US" sz="2800" dirty="0">
              <a:latin typeface="微软雅黑" pitchFamily="34" charset="-122"/>
              <a:ea typeface="微软雅黑" pitchFamily="34" charset="-122"/>
            </a:endParaRPr>
          </a:p>
        </p:txBody>
      </p:sp>
      <p:sp>
        <p:nvSpPr>
          <p:cNvPr id="16" name="矩形 15"/>
          <p:cNvSpPr/>
          <p:nvPr/>
        </p:nvSpPr>
        <p:spPr>
          <a:xfrm>
            <a:off x="1403648" y="5373216"/>
            <a:ext cx="2160240"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滑动摩擦力</a:t>
            </a:r>
            <a:endParaRPr lang="zh-CN" altLang="en-US" sz="28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a:solidFill>
                  <a:schemeClr val="tx2"/>
                </a:solidFill>
                <a:latin typeface="微软雅黑" pitchFamily="34" charset="-122"/>
                <a:ea typeface="微软雅黑" pitchFamily="34" charset="-122"/>
              </a:rPr>
              <a:t>思考</a:t>
            </a:r>
          </a:p>
        </p:txBody>
      </p:sp>
      <p:sp>
        <p:nvSpPr>
          <p:cNvPr id="4" name="矩形 3"/>
          <p:cNvSpPr/>
          <p:nvPr/>
        </p:nvSpPr>
        <p:spPr>
          <a:xfrm>
            <a:off x="1187624" y="836712"/>
            <a:ext cx="7488832" cy="1569660"/>
          </a:xfrm>
          <a:prstGeom prst="rect">
            <a:avLst/>
          </a:prstGeom>
        </p:spPr>
        <p:txBody>
          <a:bodyPr wrap="square">
            <a:spAutoFit/>
          </a:bodyPr>
          <a:lstStyle/>
          <a:p>
            <a:r>
              <a:rPr lang="zh-CN" altLang="en-US" sz="3200" dirty="0"/>
              <a:t>将木块放在水平放置的长木板上，用弹簧测力计水平拉动木块，使它沿长木板做匀速直线运动，这时木块都受什么力？</a:t>
            </a:r>
            <a:endParaRPr lang="zh-CN" altLang="en-US" sz="3200" dirty="0">
              <a:latin typeface="微软雅黑" pitchFamily="34" charset="-122"/>
              <a:ea typeface="微软雅黑" pitchFamily="34" charset="-122"/>
            </a:endParaRPr>
          </a:p>
        </p:txBody>
      </p:sp>
      <p:sp>
        <p:nvSpPr>
          <p:cNvPr id="7" name="矩形 6"/>
          <p:cNvSpPr/>
          <p:nvPr/>
        </p:nvSpPr>
        <p:spPr>
          <a:xfrm>
            <a:off x="1691680" y="1844824"/>
            <a:ext cx="2520280" cy="738664"/>
          </a:xfrm>
          <a:prstGeom prst="rect">
            <a:avLst/>
          </a:prstGeom>
          <a:ln>
            <a:solidFill>
              <a:srgbClr val="FF0000"/>
            </a:solidFill>
          </a:ln>
        </p:spPr>
        <p:txBody>
          <a:bodyPr wrap="square">
            <a:spAutoFit/>
          </a:bodyPr>
          <a:lstStyle/>
          <a:p>
            <a:pPr fontAlgn="ctr">
              <a:lnSpc>
                <a:spcPct val="150000"/>
              </a:lnSpc>
            </a:pPr>
            <a:endParaRPr lang="zh-CN" altLang="en-US" sz="2800" dirty="0"/>
          </a:p>
        </p:txBody>
      </p:sp>
      <p:pic>
        <p:nvPicPr>
          <p:cNvPr id="6146" name="Picture 2"/>
          <p:cNvPicPr>
            <a:picLocks noChangeAspect="1" noChangeArrowheads="1"/>
          </p:cNvPicPr>
          <p:nvPr/>
        </p:nvPicPr>
        <p:blipFill>
          <a:blip r:embed="rId2" cstate="print"/>
          <a:srcRect/>
          <a:stretch>
            <a:fillRect/>
          </a:stretch>
        </p:blipFill>
        <p:spPr bwMode="auto">
          <a:xfrm>
            <a:off x="11113" y="2996952"/>
            <a:ext cx="9132887" cy="3076575"/>
          </a:xfrm>
          <a:prstGeom prst="rect">
            <a:avLst/>
          </a:prstGeom>
          <a:noFill/>
          <a:ln w="9525">
            <a:noFill/>
            <a:miter lim="800000"/>
            <a:headEnd/>
            <a:tailEnd/>
          </a:ln>
        </p:spPr>
      </p:pic>
      <p:cxnSp>
        <p:nvCxnSpPr>
          <p:cNvPr id="9" name="直接箭头连接符 8"/>
          <p:cNvCxnSpPr/>
          <p:nvPr/>
        </p:nvCxnSpPr>
        <p:spPr>
          <a:xfrm>
            <a:off x="2915816" y="4293096"/>
            <a:ext cx="0" cy="144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915816" y="2924944"/>
            <a:ext cx="0"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915816" y="4293096"/>
            <a:ext cx="15841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1403648" y="4293096"/>
            <a:ext cx="15121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87824" y="5373216"/>
            <a:ext cx="504056" cy="584775"/>
          </a:xfrm>
          <a:prstGeom prst="rect">
            <a:avLst/>
          </a:prstGeom>
          <a:noFill/>
        </p:spPr>
        <p:txBody>
          <a:bodyPr wrap="square" rtlCol="0">
            <a:spAutoFit/>
          </a:bodyPr>
          <a:lstStyle/>
          <a:p>
            <a:r>
              <a:rPr lang="en-US" altLang="zh-CN" sz="3200" dirty="0" smtClean="0"/>
              <a:t>G</a:t>
            </a:r>
            <a:endParaRPr lang="zh-CN" altLang="en-US" sz="3200" dirty="0"/>
          </a:p>
        </p:txBody>
      </p:sp>
      <p:sp>
        <p:nvSpPr>
          <p:cNvPr id="20" name="TextBox 19"/>
          <p:cNvSpPr txBox="1"/>
          <p:nvPr/>
        </p:nvSpPr>
        <p:spPr>
          <a:xfrm>
            <a:off x="3059832" y="2708920"/>
            <a:ext cx="792088" cy="584775"/>
          </a:xfrm>
          <a:prstGeom prst="rect">
            <a:avLst/>
          </a:prstGeom>
          <a:noFill/>
        </p:spPr>
        <p:txBody>
          <a:bodyPr wrap="square" rtlCol="0">
            <a:spAutoFit/>
          </a:bodyPr>
          <a:lstStyle/>
          <a:p>
            <a:r>
              <a:rPr lang="en-US" altLang="zh-CN" sz="3200" dirty="0" smtClean="0"/>
              <a:t>F</a:t>
            </a:r>
            <a:r>
              <a:rPr lang="zh-CN" altLang="en-US" sz="3200" baseline="-25000" dirty="0" smtClean="0"/>
              <a:t>支</a:t>
            </a:r>
            <a:endParaRPr lang="zh-CN" altLang="en-US" sz="3200" baseline="-25000" dirty="0"/>
          </a:p>
        </p:txBody>
      </p:sp>
      <p:sp>
        <p:nvSpPr>
          <p:cNvPr id="21" name="TextBox 20"/>
          <p:cNvSpPr txBox="1"/>
          <p:nvPr/>
        </p:nvSpPr>
        <p:spPr>
          <a:xfrm>
            <a:off x="971600" y="4005064"/>
            <a:ext cx="504056" cy="584775"/>
          </a:xfrm>
          <a:prstGeom prst="rect">
            <a:avLst/>
          </a:prstGeom>
          <a:noFill/>
        </p:spPr>
        <p:txBody>
          <a:bodyPr wrap="square" rtlCol="0">
            <a:spAutoFit/>
          </a:bodyPr>
          <a:lstStyle/>
          <a:p>
            <a:r>
              <a:rPr lang="en-US" altLang="zh-CN" sz="3200" dirty="0" smtClean="0">
                <a:solidFill>
                  <a:srgbClr val="FF0000"/>
                </a:solidFill>
                <a:ea typeface="Ebrima" pitchFamily="2" charset="0"/>
                <a:cs typeface="Ebrima" pitchFamily="2" charset="0"/>
              </a:rPr>
              <a:t>f</a:t>
            </a:r>
            <a:endParaRPr lang="zh-CN" altLang="en-US" sz="3200" dirty="0">
              <a:solidFill>
                <a:srgbClr val="FF0000"/>
              </a:solidFill>
              <a:cs typeface="Ebrima" pitchFamily="2" charset="0"/>
            </a:endParaRPr>
          </a:p>
        </p:txBody>
      </p:sp>
      <p:sp>
        <p:nvSpPr>
          <p:cNvPr id="22" name="TextBox 21"/>
          <p:cNvSpPr txBox="1"/>
          <p:nvPr/>
        </p:nvSpPr>
        <p:spPr>
          <a:xfrm>
            <a:off x="4139952" y="3645024"/>
            <a:ext cx="792088" cy="584775"/>
          </a:xfrm>
          <a:prstGeom prst="rect">
            <a:avLst/>
          </a:prstGeom>
          <a:noFill/>
        </p:spPr>
        <p:txBody>
          <a:bodyPr wrap="square" rtlCol="0">
            <a:spAutoFit/>
          </a:bodyPr>
          <a:lstStyle/>
          <a:p>
            <a:r>
              <a:rPr lang="en-US" altLang="zh-CN" sz="3200" dirty="0" smtClean="0">
                <a:solidFill>
                  <a:srgbClr val="FF0000"/>
                </a:solidFill>
              </a:rPr>
              <a:t>F</a:t>
            </a:r>
            <a:r>
              <a:rPr lang="zh-CN" altLang="en-US" sz="3200" baseline="-25000" dirty="0" smtClean="0">
                <a:solidFill>
                  <a:srgbClr val="FF0000"/>
                </a:solidFill>
              </a:rPr>
              <a:t>拉</a:t>
            </a:r>
            <a:endParaRPr lang="zh-CN" altLang="en-US" sz="3200" baseline="-25000" dirty="0">
              <a:solidFill>
                <a:srgbClr val="FF0000"/>
              </a:solidFill>
            </a:endParaRPr>
          </a:p>
        </p:txBody>
      </p:sp>
      <p:sp>
        <p:nvSpPr>
          <p:cNvPr id="23" name="TextBox 22"/>
          <p:cNvSpPr txBox="1"/>
          <p:nvPr/>
        </p:nvSpPr>
        <p:spPr>
          <a:xfrm>
            <a:off x="5940152" y="5373216"/>
            <a:ext cx="1296144" cy="584775"/>
          </a:xfrm>
          <a:prstGeom prst="rect">
            <a:avLst/>
          </a:prstGeom>
          <a:noFill/>
        </p:spPr>
        <p:txBody>
          <a:bodyPr wrap="square" rtlCol="0">
            <a:spAutoFit/>
          </a:bodyPr>
          <a:lstStyle/>
          <a:p>
            <a:r>
              <a:rPr lang="en-US" altLang="zh-CN" sz="3200" dirty="0" smtClean="0">
                <a:solidFill>
                  <a:srgbClr val="FF0000"/>
                </a:solidFill>
              </a:rPr>
              <a:t>f</a:t>
            </a:r>
            <a:r>
              <a:rPr lang="zh-CN" altLang="en-US" sz="3200" dirty="0" smtClean="0">
                <a:solidFill>
                  <a:srgbClr val="FF0000"/>
                </a:solidFill>
              </a:rPr>
              <a:t>＝</a:t>
            </a:r>
            <a:r>
              <a:rPr lang="en-US" altLang="zh-CN" sz="3200" dirty="0" smtClean="0">
                <a:solidFill>
                  <a:srgbClr val="FF0000"/>
                </a:solidFill>
              </a:rPr>
              <a:t>F</a:t>
            </a:r>
            <a:r>
              <a:rPr lang="zh-CN" altLang="en-US" sz="3200" baseline="-25000" dirty="0" smtClean="0">
                <a:solidFill>
                  <a:srgbClr val="FF0000"/>
                </a:solidFill>
              </a:rPr>
              <a:t>拉</a:t>
            </a:r>
            <a:endParaRPr lang="zh-CN" altLang="en-US" sz="3200" baseline="-25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smtClean="0"/>
              <a:t>某人用 </a:t>
            </a:r>
            <a:r>
              <a:rPr lang="en-US" altLang="zh-CN" sz="3200" dirty="0" smtClean="0"/>
              <a:t>50 N </a:t>
            </a:r>
            <a:r>
              <a:rPr lang="zh-CN" altLang="en-US" sz="3200" dirty="0" smtClean="0"/>
              <a:t>的力拉小车在水平路上匀速向右行驶，下列说法正确的是（      ）。</a:t>
            </a:r>
            <a:endParaRPr lang="zh-CN" altLang="en-US" sz="3200" dirty="0">
              <a:latin typeface="微软雅黑" pitchFamily="34" charset="-122"/>
              <a:ea typeface="微软雅黑" pitchFamily="34" charset="-122"/>
            </a:endParaRPr>
          </a:p>
        </p:txBody>
      </p:sp>
      <p:sp>
        <p:nvSpPr>
          <p:cNvPr id="7" name="矩形 6"/>
          <p:cNvSpPr/>
          <p:nvPr/>
        </p:nvSpPr>
        <p:spPr>
          <a:xfrm>
            <a:off x="683568" y="2996952"/>
            <a:ext cx="7632848" cy="3046988"/>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小车受到的阻力小于 </a:t>
            </a:r>
            <a:r>
              <a:rPr lang="en-US" altLang="zh-CN" sz="3200" dirty="0" smtClean="0"/>
              <a:t>50 N </a:t>
            </a:r>
            <a:r>
              <a:rPr lang="zh-CN" altLang="en-US" sz="3200" dirty="0" smtClean="0"/>
              <a:t>，方向向左</a:t>
            </a:r>
          </a:p>
          <a:p>
            <a:pPr fontAlgn="ctr">
              <a:lnSpc>
                <a:spcPct val="150000"/>
              </a:lnSpc>
            </a:pPr>
            <a:r>
              <a:rPr lang="en-US" altLang="zh-CN" sz="3200" dirty="0" smtClean="0"/>
              <a:t>B. </a:t>
            </a:r>
            <a:r>
              <a:rPr lang="zh-CN" altLang="en-US" sz="3200" dirty="0" smtClean="0"/>
              <a:t>小车受到的阻力等于 </a:t>
            </a:r>
            <a:r>
              <a:rPr lang="en-US" altLang="zh-CN" sz="3200" dirty="0" smtClean="0"/>
              <a:t>50 N </a:t>
            </a:r>
            <a:r>
              <a:rPr lang="zh-CN" altLang="en-US" sz="3200" dirty="0" smtClean="0"/>
              <a:t>，方向向左</a:t>
            </a:r>
          </a:p>
          <a:p>
            <a:pPr fontAlgn="ctr">
              <a:lnSpc>
                <a:spcPct val="150000"/>
              </a:lnSpc>
            </a:pPr>
            <a:r>
              <a:rPr lang="en-US" altLang="zh-CN" sz="3200" dirty="0" smtClean="0"/>
              <a:t>C. </a:t>
            </a:r>
            <a:r>
              <a:rPr lang="zh-CN" altLang="en-US" sz="3200" dirty="0" smtClean="0"/>
              <a:t>小车受到的阻力等于 </a:t>
            </a:r>
            <a:r>
              <a:rPr lang="en-US" altLang="zh-CN" sz="3200" dirty="0" smtClean="0"/>
              <a:t>50 N </a:t>
            </a:r>
            <a:r>
              <a:rPr lang="zh-CN" altLang="en-US" sz="3200" dirty="0" smtClean="0"/>
              <a:t>，方向向右</a:t>
            </a:r>
          </a:p>
          <a:p>
            <a:pPr fontAlgn="ctr">
              <a:lnSpc>
                <a:spcPct val="150000"/>
              </a:lnSpc>
            </a:pPr>
            <a:r>
              <a:rPr lang="en-US" altLang="zh-CN" sz="3200" dirty="0" smtClean="0"/>
              <a:t>D. </a:t>
            </a:r>
            <a:r>
              <a:rPr lang="zh-CN" altLang="en-US" sz="3200" dirty="0" smtClean="0"/>
              <a:t>小车受到的阻力大于 </a:t>
            </a:r>
            <a:r>
              <a:rPr lang="en-US" altLang="zh-CN" sz="3200" dirty="0" smtClean="0"/>
              <a:t>50 N </a:t>
            </a:r>
            <a:r>
              <a:rPr lang="zh-CN" altLang="en-US" sz="3200" dirty="0" smtClean="0"/>
              <a:t>，方向向右</a:t>
            </a:r>
            <a:endParaRPr lang="zh-CN" altLang="en-US" sz="3200" dirty="0"/>
          </a:p>
        </p:txBody>
      </p:sp>
      <p:sp>
        <p:nvSpPr>
          <p:cNvPr id="8" name="矩形 7"/>
          <p:cNvSpPr/>
          <p:nvPr/>
        </p:nvSpPr>
        <p:spPr>
          <a:xfrm>
            <a:off x="7236296" y="1340768"/>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B</a:t>
            </a:r>
            <a:endParaRPr lang="zh-CN" altLang="en-US" sz="3200" dirty="0">
              <a:solidFill>
                <a:srgbClr val="FF000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3131840" y="1988840"/>
            <a:ext cx="2895600"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2554545"/>
          </a:xfrm>
          <a:prstGeom prst="rect">
            <a:avLst/>
          </a:prstGeom>
        </p:spPr>
        <p:txBody>
          <a:bodyPr wrap="square">
            <a:spAutoFit/>
          </a:bodyPr>
          <a:lstStyle/>
          <a:p>
            <a:r>
              <a:rPr lang="zh-CN" altLang="en-US" sz="3200" dirty="0" smtClean="0"/>
              <a:t>一辆重为 </a:t>
            </a:r>
            <a:r>
              <a:rPr lang="en-US" altLang="zh-CN" sz="3200" dirty="0" smtClean="0"/>
              <a:t>2×10</a:t>
            </a:r>
            <a:r>
              <a:rPr lang="en-US" altLang="zh-CN" sz="3200" baseline="30000" dirty="0" smtClean="0"/>
              <a:t>4</a:t>
            </a:r>
            <a:r>
              <a:rPr lang="en-US" altLang="zh-CN" sz="3200" dirty="0" smtClean="0"/>
              <a:t>N</a:t>
            </a:r>
            <a:r>
              <a:rPr lang="zh-CN" altLang="en-US" sz="3200" i="1" dirty="0" smtClean="0"/>
              <a:t>﻿﻿﻿﻿﻿﻿</a:t>
            </a:r>
            <a:r>
              <a:rPr lang="zh-CN" altLang="en-US" sz="3200" dirty="0" smtClean="0"/>
              <a:t> 的汽车在马路面上水平向右做匀速直线运动，汽车的自身的拉力大小为</a:t>
            </a:r>
            <a:r>
              <a:rPr lang="en-US" altLang="zh-CN" sz="3200" dirty="0" smtClean="0"/>
              <a:t>4×10</a:t>
            </a:r>
            <a:r>
              <a:rPr lang="en-US" altLang="zh-CN" sz="3200" baseline="30000" dirty="0" smtClean="0"/>
              <a:t>3</a:t>
            </a:r>
            <a:r>
              <a:rPr lang="en-US" altLang="zh-CN" sz="3200" dirty="0" smtClean="0"/>
              <a:t>N</a:t>
            </a:r>
            <a:r>
              <a:rPr lang="zh-CN" altLang="en-US" sz="3200" dirty="0" smtClean="0"/>
              <a:t> </a:t>
            </a:r>
            <a:r>
              <a:rPr lang="zh-CN" altLang="en-US" sz="3200" i="1" dirty="0" smtClean="0"/>
              <a:t>﻿﻿﻿﻿</a:t>
            </a:r>
            <a:r>
              <a:rPr lang="zh-CN" altLang="en-US" sz="3200" dirty="0" smtClean="0"/>
              <a:t> ，则汽车受到的摩擦力大小为</a:t>
            </a:r>
            <a:r>
              <a:rPr lang="en-US" altLang="zh-CN" sz="3200" dirty="0" smtClean="0"/>
              <a:t>________ N </a:t>
            </a:r>
            <a:r>
              <a:rPr lang="zh-CN" altLang="en-US" sz="3200" dirty="0" smtClean="0"/>
              <a:t>，方向水平</a:t>
            </a:r>
            <a:r>
              <a:rPr lang="en-US" altLang="zh-CN" sz="3200" dirty="0" smtClean="0"/>
              <a:t>_____</a:t>
            </a:r>
            <a:r>
              <a:rPr lang="zh-CN" altLang="en-US" sz="3200" dirty="0" smtClean="0"/>
              <a:t>。</a:t>
            </a:r>
            <a:endParaRPr lang="zh-CN" altLang="en-US" sz="3200" dirty="0">
              <a:latin typeface="微软雅黑" pitchFamily="34" charset="-122"/>
              <a:ea typeface="微软雅黑" pitchFamily="34" charset="-122"/>
            </a:endParaRPr>
          </a:p>
        </p:txBody>
      </p:sp>
      <p:sp>
        <p:nvSpPr>
          <p:cNvPr id="8" name="矩形 7"/>
          <p:cNvSpPr/>
          <p:nvPr/>
        </p:nvSpPr>
        <p:spPr>
          <a:xfrm>
            <a:off x="3563888" y="2276872"/>
            <a:ext cx="1512168" cy="584775"/>
          </a:xfrm>
          <a:prstGeom prst="rect">
            <a:avLst/>
          </a:prstGeom>
        </p:spPr>
        <p:txBody>
          <a:bodyPr wrap="square">
            <a:spAutoFit/>
          </a:bodyPr>
          <a:lstStyle/>
          <a:p>
            <a:pPr fontAlgn="ctr"/>
            <a:r>
              <a:rPr lang="en-US" altLang="zh-CN" sz="3200" dirty="0" smtClean="0">
                <a:solidFill>
                  <a:srgbClr val="FF0000"/>
                </a:solidFill>
              </a:rPr>
              <a:t>4×10</a:t>
            </a:r>
            <a:r>
              <a:rPr lang="en-US" altLang="zh-CN" sz="3200" baseline="30000" dirty="0" smtClean="0">
                <a:solidFill>
                  <a:srgbClr val="FF0000"/>
                </a:solidFill>
              </a:rPr>
              <a:t>3</a:t>
            </a:r>
            <a:endParaRPr lang="zh-CN" altLang="en-US" sz="3200" dirty="0">
              <a:solidFill>
                <a:srgbClr val="FF0000"/>
              </a:solidFill>
              <a:latin typeface="微软雅黑" pitchFamily="34" charset="-122"/>
              <a:ea typeface="微软雅黑" pitchFamily="34" charset="-122"/>
            </a:endParaRPr>
          </a:p>
        </p:txBody>
      </p:sp>
      <p:sp>
        <p:nvSpPr>
          <p:cNvPr id="9" name="矩形 8"/>
          <p:cNvSpPr/>
          <p:nvPr/>
        </p:nvSpPr>
        <p:spPr>
          <a:xfrm>
            <a:off x="1475656" y="2780928"/>
            <a:ext cx="1152128"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向左</a:t>
            </a:r>
            <a:endParaRPr lang="zh-CN" altLang="en-US" sz="3200" dirty="0">
              <a:solidFill>
                <a:srgbClr val="FF0000"/>
              </a:solidFill>
              <a:latin typeface="华文楷体" pitchFamily="2" charset="-122"/>
              <a:ea typeface="华文楷体" pitchFamily="2" charset="-122"/>
            </a:endParaRPr>
          </a:p>
        </p:txBody>
      </p:sp>
      <p:sp>
        <p:nvSpPr>
          <p:cNvPr id="11" name="TextBox 10"/>
          <p:cNvSpPr txBox="1"/>
          <p:nvPr/>
        </p:nvSpPr>
        <p:spPr>
          <a:xfrm>
            <a:off x="0" y="371703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1331640" y="3573016"/>
            <a:ext cx="2808312" cy="3046988"/>
          </a:xfrm>
          <a:prstGeom prst="rect">
            <a:avLst/>
          </a:prstGeom>
        </p:spPr>
        <p:txBody>
          <a:bodyPr wrap="square">
            <a:spAutoFit/>
          </a:bodyPr>
          <a:lstStyle/>
          <a:p>
            <a:r>
              <a:rPr lang="zh-CN" altLang="en-US" sz="3200" dirty="0" smtClean="0"/>
              <a:t>如图所示，一物体沿斜面滑下，请画出该物体所受斜面弹力 </a:t>
            </a:r>
            <a:r>
              <a:rPr lang="en-US" altLang="zh-CN" sz="3200" dirty="0" smtClean="0"/>
              <a:t>N </a:t>
            </a:r>
            <a:r>
              <a:rPr lang="zh-CN" altLang="en-US" sz="3200" dirty="0" smtClean="0"/>
              <a:t>及摩擦力 </a:t>
            </a:r>
            <a:r>
              <a:rPr lang="en-US" altLang="zh-CN" sz="3200" dirty="0" smtClean="0"/>
              <a:t>f </a:t>
            </a:r>
            <a:r>
              <a:rPr lang="zh-CN" altLang="en-US" sz="3200" dirty="0" smtClean="0"/>
              <a:t>示意图。</a:t>
            </a:r>
            <a:endParaRPr lang="zh-CN" altLang="en-US" sz="32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4200525" y="3619500"/>
            <a:ext cx="4943475" cy="3238500"/>
          </a:xfrm>
          <a:prstGeom prst="rect">
            <a:avLst/>
          </a:prstGeom>
          <a:noFill/>
          <a:ln w="9525">
            <a:noFill/>
            <a:miter lim="800000"/>
            <a:headEnd/>
            <a:tailEnd/>
          </a:ln>
        </p:spPr>
      </p:pic>
      <p:cxnSp>
        <p:nvCxnSpPr>
          <p:cNvPr id="14" name="直接箭头连接符 13"/>
          <p:cNvCxnSpPr/>
          <p:nvPr/>
        </p:nvCxnSpPr>
        <p:spPr>
          <a:xfrm flipV="1">
            <a:off x="6876256" y="4437112"/>
            <a:ext cx="864096"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6444208" y="4149080"/>
            <a:ext cx="432048"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56176" y="3645024"/>
            <a:ext cx="576064" cy="584775"/>
          </a:xfrm>
          <a:prstGeom prst="rect">
            <a:avLst/>
          </a:prstGeom>
          <a:noFill/>
        </p:spPr>
        <p:txBody>
          <a:bodyPr wrap="square" rtlCol="0">
            <a:spAutoFit/>
          </a:bodyPr>
          <a:lstStyle/>
          <a:p>
            <a:r>
              <a:rPr lang="en-US" altLang="zh-CN" sz="3200" dirty="0" smtClean="0">
                <a:solidFill>
                  <a:srgbClr val="FF0000"/>
                </a:solidFill>
                <a:latin typeface="微软雅黑" pitchFamily="34" charset="-122"/>
                <a:ea typeface="微软雅黑" pitchFamily="34" charset="-122"/>
              </a:rPr>
              <a:t>N</a:t>
            </a:r>
            <a:endParaRPr lang="zh-CN" altLang="en-US" sz="3200" dirty="0">
              <a:solidFill>
                <a:srgbClr val="FF0000"/>
              </a:solidFill>
              <a:latin typeface="微软雅黑" pitchFamily="34" charset="-122"/>
              <a:ea typeface="微软雅黑" pitchFamily="34" charset="-122"/>
            </a:endParaRPr>
          </a:p>
        </p:txBody>
      </p:sp>
      <p:sp>
        <p:nvSpPr>
          <p:cNvPr id="19" name="TextBox 18"/>
          <p:cNvSpPr txBox="1"/>
          <p:nvPr/>
        </p:nvSpPr>
        <p:spPr>
          <a:xfrm>
            <a:off x="7596336" y="3933056"/>
            <a:ext cx="576064" cy="584775"/>
          </a:xfrm>
          <a:prstGeom prst="rect">
            <a:avLst/>
          </a:prstGeom>
          <a:noFill/>
        </p:spPr>
        <p:txBody>
          <a:bodyPr wrap="square" rtlCol="0">
            <a:spAutoFit/>
          </a:bodyPr>
          <a:lstStyle/>
          <a:p>
            <a:r>
              <a:rPr lang="en-US" altLang="zh-CN" sz="3200" dirty="0" smtClean="0">
                <a:solidFill>
                  <a:srgbClr val="FF0000"/>
                </a:solidFill>
                <a:latin typeface="微软雅黑" pitchFamily="34" charset="-122"/>
                <a:ea typeface="微软雅黑" pitchFamily="34" charset="-122"/>
              </a:rPr>
              <a:t>f</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488832" cy="1077218"/>
          </a:xfrm>
          <a:prstGeom prst="rect">
            <a:avLst/>
          </a:prstGeom>
        </p:spPr>
        <p:txBody>
          <a:bodyPr wrap="square">
            <a:spAutoFit/>
          </a:bodyPr>
          <a:lstStyle/>
          <a:p>
            <a:r>
              <a:rPr lang="zh-CN" altLang="en-US" sz="3200" dirty="0" smtClean="0"/>
              <a:t>如图，传送带以速度 </a:t>
            </a:r>
            <a:r>
              <a:rPr lang="en-US" altLang="zh-CN" sz="3200" dirty="0" smtClean="0"/>
              <a:t>v </a:t>
            </a:r>
            <a:r>
              <a:rPr lang="zh-CN" altLang="en-US" sz="3200" dirty="0" smtClean="0"/>
              <a:t>匀速转动，请画出物体 </a:t>
            </a:r>
            <a:r>
              <a:rPr lang="en-US" altLang="zh-CN" sz="3200" dirty="0" smtClean="0"/>
              <a:t>A </a:t>
            </a:r>
            <a:r>
              <a:rPr lang="zh-CN" altLang="en-US" sz="3200" dirty="0" smtClean="0"/>
              <a:t>刚放上去时所受摩擦力的示意图。</a:t>
            </a:r>
            <a:endParaRPr lang="zh-CN" altLang="en-US" sz="32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899592" y="2564904"/>
            <a:ext cx="7799387" cy="3590925"/>
          </a:xfrm>
          <a:prstGeom prst="rect">
            <a:avLst/>
          </a:prstGeom>
          <a:noFill/>
          <a:ln w="9525">
            <a:noFill/>
            <a:miter lim="800000"/>
            <a:headEnd/>
            <a:tailEnd/>
          </a:ln>
        </p:spPr>
      </p:pic>
      <p:cxnSp>
        <p:nvCxnSpPr>
          <p:cNvPr id="11" name="直接箭头连接符 10"/>
          <p:cNvCxnSpPr/>
          <p:nvPr/>
        </p:nvCxnSpPr>
        <p:spPr>
          <a:xfrm>
            <a:off x="5076056" y="3645024"/>
            <a:ext cx="187220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92280" y="3212976"/>
            <a:ext cx="432048" cy="584775"/>
          </a:xfrm>
          <a:prstGeom prst="rect">
            <a:avLst/>
          </a:prstGeom>
          <a:noFill/>
        </p:spPr>
        <p:txBody>
          <a:bodyPr wrap="square" rtlCol="0">
            <a:spAutoFit/>
          </a:bodyPr>
          <a:lstStyle/>
          <a:p>
            <a:r>
              <a:rPr lang="en-US" altLang="zh-CN" sz="3200" smtClean="0">
                <a:solidFill>
                  <a:srgbClr val="FF0000"/>
                </a:solidFill>
                <a:latin typeface="微软雅黑" pitchFamily="34" charset="-122"/>
                <a:ea typeface="微软雅黑" pitchFamily="34" charset="-122"/>
              </a:rPr>
              <a:t>f</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4680520" cy="584775"/>
          </a:xfrm>
          <a:prstGeom prst="rect">
            <a:avLst/>
          </a:prstGeom>
        </p:spPr>
        <p:txBody>
          <a:bodyPr wrap="square">
            <a:spAutoFit/>
          </a:bodyPr>
          <a:lstStyle/>
          <a:p>
            <a:r>
              <a:rPr lang="zh-CN" altLang="en-US" sz="3200" dirty="0" smtClean="0"/>
              <a:t>影响滑动摩擦力的因素。</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403648" y="1556792"/>
            <a:ext cx="4896544" cy="4524315"/>
          </a:xfrm>
          <a:prstGeom prst="rect">
            <a:avLst/>
          </a:prstGeom>
        </p:spPr>
        <p:txBody>
          <a:bodyPr wrap="square">
            <a:spAutoFit/>
          </a:bodyPr>
          <a:lstStyle/>
          <a:p>
            <a:pPr fontAlgn="ctr">
              <a:lnSpc>
                <a:spcPct val="150000"/>
              </a:lnSpc>
            </a:pPr>
            <a:r>
              <a:rPr lang="zh-CN" altLang="en-US" sz="3200" dirty="0" smtClean="0"/>
              <a:t>① 接触面的粗糙程度； </a:t>
            </a:r>
          </a:p>
          <a:p>
            <a:pPr fontAlgn="ctr">
              <a:lnSpc>
                <a:spcPct val="150000"/>
              </a:lnSpc>
            </a:pPr>
            <a:r>
              <a:rPr lang="zh-CN" altLang="en-US" sz="3200" dirty="0" smtClean="0"/>
              <a:t>② 接触面受到的压力；</a:t>
            </a:r>
          </a:p>
          <a:p>
            <a:pPr fontAlgn="ctr">
              <a:lnSpc>
                <a:spcPct val="150000"/>
              </a:lnSpc>
            </a:pPr>
            <a:r>
              <a:rPr lang="zh-CN" altLang="en-US" sz="3200" dirty="0" smtClean="0"/>
              <a:t>③ 接触面积的大小 ；</a:t>
            </a:r>
          </a:p>
          <a:p>
            <a:pPr fontAlgn="ctr">
              <a:lnSpc>
                <a:spcPct val="150000"/>
              </a:lnSpc>
            </a:pPr>
            <a:r>
              <a:rPr lang="zh-CN" altLang="en-US" sz="3200" dirty="0" smtClean="0"/>
              <a:t>④ 物体运动的速度；</a:t>
            </a:r>
          </a:p>
          <a:p>
            <a:pPr fontAlgn="ctr">
              <a:lnSpc>
                <a:spcPct val="150000"/>
              </a:lnSpc>
            </a:pPr>
            <a:r>
              <a:rPr lang="zh-CN" altLang="en-US" sz="3200" dirty="0" smtClean="0"/>
              <a:t>⑤物体受到的拉力；</a:t>
            </a:r>
          </a:p>
          <a:p>
            <a:pPr fontAlgn="ctr">
              <a:lnSpc>
                <a:spcPct val="150000"/>
              </a:lnSpc>
            </a:pPr>
            <a:r>
              <a:rPr lang="zh-CN" altLang="en-US" sz="3200" i="1" dirty="0" smtClean="0"/>
              <a:t>﻿﻿﻿﻿﻿﻿</a:t>
            </a:r>
            <a:r>
              <a:rPr lang="zh-CN" altLang="en-US" sz="3200" dirty="0" smtClean="0"/>
              <a:t> </a:t>
            </a:r>
            <a:r>
              <a:rPr lang="en-US" altLang="zh-CN" sz="3200" dirty="0" smtClean="0"/>
              <a:t>……</a:t>
            </a:r>
            <a:endParaRPr lang="zh-CN" altLang="en-US" sz="3200" dirty="0"/>
          </a:p>
        </p:txBody>
      </p:sp>
      <p:sp>
        <p:nvSpPr>
          <p:cNvPr id="8" name="TextBox 7"/>
          <p:cNvSpPr txBox="1"/>
          <p:nvPr/>
        </p:nvSpPr>
        <p:spPr>
          <a:xfrm>
            <a:off x="0" y="17728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55576" y="476672"/>
            <a:ext cx="7388561" cy="707886"/>
          </a:xfrm>
          <a:prstGeom prst="rect">
            <a:avLst/>
          </a:prstGeom>
        </p:spPr>
        <p:txBody>
          <a:bodyPr wrap="none">
            <a:spAutoFit/>
          </a:bodyPr>
          <a:lstStyle/>
          <a:p>
            <a:r>
              <a:rPr lang="zh-CN" altLang="en-US" sz="4000" b="1" dirty="0" smtClean="0">
                <a:latin typeface="微软雅黑" pitchFamily="34" charset="-122"/>
                <a:ea typeface="微软雅黑" pitchFamily="34" charset="-122"/>
              </a:rPr>
              <a:t>影响滑动摩擦力大小的影响因素</a:t>
            </a:r>
            <a:endParaRPr lang="zh-CN" altLang="en-US" sz="4000" b="1" dirty="0">
              <a:latin typeface="微软雅黑" pitchFamily="34" charset="-122"/>
              <a:ea typeface="微软雅黑" pitchFamily="34" charset="-122"/>
            </a:endParaRPr>
          </a:p>
        </p:txBody>
      </p:sp>
      <p:sp>
        <p:nvSpPr>
          <p:cNvPr id="13" name="TextBox 12"/>
          <p:cNvSpPr txBox="1"/>
          <p:nvPr/>
        </p:nvSpPr>
        <p:spPr>
          <a:xfrm>
            <a:off x="0" y="155679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14" name="矩形 13"/>
          <p:cNvSpPr/>
          <p:nvPr/>
        </p:nvSpPr>
        <p:spPr>
          <a:xfrm>
            <a:off x="1331640" y="1556792"/>
            <a:ext cx="5904656" cy="584775"/>
          </a:xfrm>
          <a:prstGeom prst="rect">
            <a:avLst/>
          </a:prstGeom>
        </p:spPr>
        <p:txBody>
          <a:bodyPr wrap="square">
            <a:spAutoFit/>
          </a:bodyPr>
          <a:lstStyle/>
          <a:p>
            <a:r>
              <a:rPr lang="en-US" altLang="zh-CN" sz="3200" dirty="0" smtClean="0"/>
              <a:t>1. </a:t>
            </a:r>
            <a:r>
              <a:rPr lang="zh-CN" altLang="en-US" sz="3200" dirty="0" smtClean="0"/>
              <a:t>怎样测量滑动摩擦力的大小？</a:t>
            </a:r>
            <a:endParaRPr lang="zh-CN" altLang="en-US" sz="3200" dirty="0">
              <a:solidFill>
                <a:schemeClr val="tx2"/>
              </a:solidFill>
              <a:latin typeface="微软雅黑" pitchFamily="34" charset="-122"/>
              <a:ea typeface="微软雅黑" pitchFamily="34" charset="-122"/>
            </a:endParaRPr>
          </a:p>
        </p:txBody>
      </p:sp>
      <p:sp>
        <p:nvSpPr>
          <p:cNvPr id="8" name="矩形 7"/>
          <p:cNvSpPr/>
          <p:nvPr/>
        </p:nvSpPr>
        <p:spPr>
          <a:xfrm>
            <a:off x="1475656" y="2780928"/>
            <a:ext cx="5904656" cy="584775"/>
          </a:xfrm>
          <a:prstGeom prst="rect">
            <a:avLst/>
          </a:prstGeom>
        </p:spPr>
        <p:txBody>
          <a:bodyPr wrap="square">
            <a:spAutoFit/>
          </a:bodyPr>
          <a:lstStyle/>
          <a:p>
            <a:r>
              <a:rPr lang="zh-CN" altLang="en-US" sz="3200" b="1" dirty="0" smtClean="0">
                <a:solidFill>
                  <a:srgbClr val="FF0000"/>
                </a:solidFill>
                <a:latin typeface="华文楷体" pitchFamily="2" charset="-122"/>
                <a:ea typeface="华文楷体" pitchFamily="2" charset="-122"/>
              </a:rPr>
              <a:t>利用二力平衡的原理测量。</a:t>
            </a:r>
            <a:endParaRPr lang="zh-CN" altLang="en-US" sz="3200" dirty="0">
              <a:solidFill>
                <a:srgbClr val="FF0000"/>
              </a:solidFill>
              <a:latin typeface="华文楷体" pitchFamily="2" charset="-122"/>
              <a:ea typeface="华文楷体" pitchFamily="2" charset="-122"/>
            </a:endParaRPr>
          </a:p>
        </p:txBody>
      </p:sp>
      <p:sp>
        <p:nvSpPr>
          <p:cNvPr id="10" name="矩形 9"/>
          <p:cNvSpPr/>
          <p:nvPr/>
        </p:nvSpPr>
        <p:spPr>
          <a:xfrm>
            <a:off x="1259632" y="3861048"/>
            <a:ext cx="7884368" cy="584775"/>
          </a:xfrm>
          <a:prstGeom prst="rect">
            <a:avLst/>
          </a:prstGeom>
        </p:spPr>
        <p:txBody>
          <a:bodyPr wrap="square">
            <a:spAutoFit/>
          </a:bodyPr>
          <a:lstStyle/>
          <a:p>
            <a:r>
              <a:rPr lang="en-US" altLang="zh-CN" sz="3200" dirty="0" smtClean="0"/>
              <a:t>2. </a:t>
            </a:r>
            <a:r>
              <a:rPr lang="zh-CN" altLang="en-US" sz="3200" dirty="0" smtClean="0"/>
              <a:t>探究其中一个因素时，其他因素怎么办？</a:t>
            </a:r>
            <a:endParaRPr lang="zh-CN" altLang="en-US" sz="3200" dirty="0">
              <a:solidFill>
                <a:schemeClr val="tx2"/>
              </a:solidFill>
              <a:latin typeface="微软雅黑" pitchFamily="34" charset="-122"/>
              <a:ea typeface="微软雅黑" pitchFamily="34" charset="-122"/>
            </a:endParaRPr>
          </a:p>
        </p:txBody>
      </p:sp>
      <p:sp>
        <p:nvSpPr>
          <p:cNvPr id="11" name="矩形 10"/>
          <p:cNvSpPr/>
          <p:nvPr/>
        </p:nvSpPr>
        <p:spPr>
          <a:xfrm>
            <a:off x="1619672" y="4869160"/>
            <a:ext cx="5688632" cy="584775"/>
          </a:xfrm>
          <a:prstGeom prst="rect">
            <a:avLst/>
          </a:prstGeom>
        </p:spPr>
        <p:txBody>
          <a:bodyPr wrap="square">
            <a:spAutoFit/>
          </a:bodyPr>
          <a:lstStyle/>
          <a:p>
            <a:r>
              <a:rPr lang="zh-CN" altLang="en-US" sz="3200" b="1" dirty="0" smtClean="0">
                <a:solidFill>
                  <a:srgbClr val="FF0000"/>
                </a:solidFill>
                <a:latin typeface="华文楷体" pitchFamily="2" charset="-122"/>
                <a:ea typeface="华文楷体" pitchFamily="2" charset="-122"/>
              </a:rPr>
              <a:t>保持不变，这是控制变量法。</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55576" y="476672"/>
            <a:ext cx="2242922" cy="707886"/>
          </a:xfrm>
          <a:prstGeom prst="rect">
            <a:avLst/>
          </a:prstGeom>
        </p:spPr>
        <p:txBody>
          <a:bodyPr wrap="none">
            <a:spAutoFit/>
          </a:bodyPr>
          <a:lstStyle/>
          <a:p>
            <a:r>
              <a:rPr lang="zh-CN" altLang="en-US" sz="4000" b="1" dirty="0"/>
              <a:t>游戏导入</a:t>
            </a:r>
            <a:endParaRPr lang="zh-CN" altLang="en-US" sz="4000" b="1"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0" y="1484784"/>
            <a:ext cx="4703164" cy="32461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16016" y="1484784"/>
            <a:ext cx="4427984" cy="3240359"/>
          </a:xfrm>
          <a:prstGeom prst="rect">
            <a:avLst/>
          </a:prstGeom>
          <a:noFill/>
          <a:ln w="9525">
            <a:noFill/>
            <a:miter lim="800000"/>
            <a:headEnd/>
            <a:tailEnd/>
          </a:ln>
        </p:spPr>
      </p:pic>
      <p:sp>
        <p:nvSpPr>
          <p:cNvPr id="13" name="TextBox 12"/>
          <p:cNvSpPr txBox="1"/>
          <p:nvPr/>
        </p:nvSpPr>
        <p:spPr>
          <a:xfrm>
            <a:off x="0" y="53732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14" name="矩形 13"/>
          <p:cNvSpPr/>
          <p:nvPr/>
        </p:nvSpPr>
        <p:spPr>
          <a:xfrm>
            <a:off x="1331640" y="5301208"/>
            <a:ext cx="7128792" cy="1077218"/>
          </a:xfrm>
          <a:prstGeom prst="rect">
            <a:avLst/>
          </a:prstGeom>
        </p:spPr>
        <p:txBody>
          <a:bodyPr wrap="square">
            <a:spAutoFit/>
          </a:bodyPr>
          <a:lstStyle/>
          <a:p>
            <a:r>
              <a:rPr lang="zh-CN" altLang="en-US" sz="3200" dirty="0"/>
              <a:t>为什么会有这些现象？什么情况下容易出现这类情况呢？</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4680520" cy="584775"/>
          </a:xfrm>
          <a:prstGeom prst="rect">
            <a:avLst/>
          </a:prstGeom>
        </p:spPr>
        <p:txBody>
          <a:bodyPr wrap="square">
            <a:spAutoFit/>
          </a:bodyPr>
          <a:lstStyle/>
          <a:p>
            <a:r>
              <a:rPr lang="zh-CN" altLang="en-US" sz="3200" dirty="0" smtClean="0"/>
              <a:t>影响滑动摩擦力的因素。</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259632" y="3140968"/>
            <a:ext cx="7272808" cy="1077218"/>
          </a:xfrm>
          <a:prstGeom prst="rect">
            <a:avLst/>
          </a:prstGeom>
        </p:spPr>
        <p:txBody>
          <a:bodyPr wrap="square">
            <a:spAutoFit/>
          </a:bodyPr>
          <a:lstStyle/>
          <a:p>
            <a:pPr fontAlgn="ctr"/>
            <a:r>
              <a:rPr lang="zh-CN" altLang="en-US" sz="3200" dirty="0" smtClean="0"/>
              <a:t>滑动摩擦力与物体对接触面的压力、接触面的粗糙程度有关。</a:t>
            </a:r>
            <a:endParaRPr lang="zh-CN" altLang="en-US" sz="3200" dirty="0"/>
          </a:p>
        </p:txBody>
      </p:sp>
      <p:sp>
        <p:nvSpPr>
          <p:cNvPr id="8" name="TextBox 7"/>
          <p:cNvSpPr txBox="1"/>
          <p:nvPr/>
        </p:nvSpPr>
        <p:spPr>
          <a:xfrm>
            <a:off x="0" y="321297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1259632" y="4365104"/>
            <a:ext cx="7272808" cy="1077218"/>
          </a:xfrm>
          <a:prstGeom prst="rect">
            <a:avLst/>
          </a:prstGeom>
        </p:spPr>
        <p:txBody>
          <a:bodyPr wrap="square">
            <a:spAutoFit/>
          </a:bodyPr>
          <a:lstStyle/>
          <a:p>
            <a:pPr fontAlgn="ctr"/>
            <a:r>
              <a:rPr lang="zh-CN" altLang="en-US" sz="3200" dirty="0" smtClean="0"/>
              <a:t>压力越大，接触面越粗糙，滑动摩擦力越大。</a:t>
            </a:r>
            <a:endParaRPr lang="zh-CN" altLang="en-US" sz="3200" dirty="0"/>
          </a:p>
        </p:txBody>
      </p:sp>
      <p:sp>
        <p:nvSpPr>
          <p:cNvPr id="10" name="矩形 9"/>
          <p:cNvSpPr/>
          <p:nvPr/>
        </p:nvSpPr>
        <p:spPr>
          <a:xfrm>
            <a:off x="1259632" y="5589240"/>
            <a:ext cx="7272808" cy="584775"/>
          </a:xfrm>
          <a:prstGeom prst="rect">
            <a:avLst/>
          </a:prstGeom>
        </p:spPr>
        <p:txBody>
          <a:bodyPr wrap="square">
            <a:spAutoFit/>
          </a:bodyPr>
          <a:lstStyle/>
          <a:p>
            <a:pPr fontAlgn="ctr"/>
            <a:r>
              <a:rPr lang="zh-CN" altLang="en-US" sz="3200" dirty="0" smtClean="0"/>
              <a:t>滑动摩擦力与接触面积、运动速度无关。</a:t>
            </a:r>
            <a:endParaRPr lang="zh-CN" altLang="en-US" sz="3200" dirty="0"/>
          </a:p>
        </p:txBody>
      </p:sp>
      <p:pic>
        <p:nvPicPr>
          <p:cNvPr id="4098" name="Picture 2"/>
          <p:cNvPicPr>
            <a:picLocks noChangeAspect="1" noChangeArrowheads="1"/>
          </p:cNvPicPr>
          <p:nvPr/>
        </p:nvPicPr>
        <p:blipFill>
          <a:blip r:embed="rId2" cstate="print"/>
          <a:srcRect/>
          <a:stretch>
            <a:fillRect/>
          </a:stretch>
        </p:blipFill>
        <p:spPr bwMode="auto">
          <a:xfrm>
            <a:off x="5768896" y="1124744"/>
            <a:ext cx="3375103" cy="19983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2062103"/>
          </a:xfrm>
          <a:prstGeom prst="rect">
            <a:avLst/>
          </a:prstGeom>
        </p:spPr>
        <p:txBody>
          <a:bodyPr wrap="square">
            <a:spAutoFit/>
          </a:bodyPr>
          <a:lstStyle/>
          <a:p>
            <a:r>
              <a:rPr lang="zh-CN" altLang="en-US" sz="3200" dirty="0" smtClean="0"/>
              <a:t>﻿小明在测出物理课本与桌面的滑动摩擦力大小后，又将实验报告册叠放在物理课本上，他这样做是为了研究滑动摩擦力与（        ）。</a:t>
            </a:r>
            <a:endParaRPr lang="zh-CN" altLang="en-US" sz="3200" dirty="0">
              <a:latin typeface="微软雅黑" pitchFamily="34" charset="-122"/>
              <a:ea typeface="微软雅黑" pitchFamily="34" charset="-122"/>
            </a:endParaRPr>
          </a:p>
        </p:txBody>
      </p:sp>
      <p:sp>
        <p:nvSpPr>
          <p:cNvPr id="7" name="矩形 6"/>
          <p:cNvSpPr/>
          <p:nvPr/>
        </p:nvSpPr>
        <p:spPr>
          <a:xfrm>
            <a:off x="1259632" y="3645024"/>
            <a:ext cx="4968552" cy="3046988"/>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压力大小的关系  </a:t>
            </a:r>
          </a:p>
          <a:p>
            <a:pPr fontAlgn="ctr">
              <a:lnSpc>
                <a:spcPct val="150000"/>
              </a:lnSpc>
            </a:pPr>
            <a:r>
              <a:rPr lang="en-US" altLang="zh-CN" sz="3200" dirty="0" smtClean="0"/>
              <a:t>B. </a:t>
            </a:r>
            <a:r>
              <a:rPr lang="zh-CN" altLang="en-US" sz="3200" dirty="0" smtClean="0"/>
              <a:t>接触面材料的关系</a:t>
            </a:r>
          </a:p>
          <a:p>
            <a:pPr fontAlgn="ctr">
              <a:lnSpc>
                <a:spcPct val="150000"/>
              </a:lnSpc>
            </a:pPr>
            <a:r>
              <a:rPr lang="en-US" altLang="zh-CN" sz="3200" dirty="0" smtClean="0"/>
              <a:t>C. </a:t>
            </a:r>
            <a:r>
              <a:rPr lang="zh-CN" altLang="en-US" sz="3200" dirty="0" smtClean="0"/>
              <a:t>接触面积大小的关系  </a:t>
            </a:r>
          </a:p>
          <a:p>
            <a:pPr fontAlgn="ctr">
              <a:lnSpc>
                <a:spcPct val="150000"/>
              </a:lnSpc>
            </a:pPr>
            <a:r>
              <a:rPr lang="en-US" altLang="zh-CN" sz="3200" dirty="0" smtClean="0"/>
              <a:t>D. </a:t>
            </a:r>
            <a:r>
              <a:rPr lang="zh-CN" altLang="en-US" sz="3200" dirty="0" smtClean="0"/>
              <a:t>接触面粗糙程度的关系</a:t>
            </a:r>
            <a:endParaRPr lang="zh-CN" altLang="en-US" sz="3200" dirty="0"/>
          </a:p>
        </p:txBody>
      </p:sp>
      <p:sp>
        <p:nvSpPr>
          <p:cNvPr id="8" name="矩形 7"/>
          <p:cNvSpPr/>
          <p:nvPr/>
        </p:nvSpPr>
        <p:spPr>
          <a:xfrm>
            <a:off x="2987824" y="2348880"/>
            <a:ext cx="504056" cy="584775"/>
          </a:xfrm>
          <a:prstGeom prst="rect">
            <a:avLst/>
          </a:prstGeom>
        </p:spPr>
        <p:txBody>
          <a:bodyPr wrap="square">
            <a:spAutoFit/>
          </a:bodyPr>
          <a:lstStyle/>
          <a:p>
            <a:pPr fontAlgn="ctr"/>
            <a:r>
              <a:rPr lang="en-US" altLang="zh-CN" sz="320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cstate="print"/>
          <a:srcRect/>
          <a:stretch>
            <a:fillRect/>
          </a:stretch>
        </p:blipFill>
        <p:spPr bwMode="auto">
          <a:xfrm>
            <a:off x="4139952" y="2564904"/>
            <a:ext cx="5004048" cy="1351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4031873"/>
          </a:xfrm>
          <a:prstGeom prst="rect">
            <a:avLst/>
          </a:prstGeom>
        </p:spPr>
        <p:txBody>
          <a:bodyPr wrap="square">
            <a:spAutoFit/>
          </a:bodyPr>
          <a:lstStyle/>
          <a:p>
            <a:r>
              <a:rPr lang="zh-CN" altLang="en-US" sz="3200" dirty="0" smtClean="0"/>
              <a:t>小明在测量滑动摩擦力大小的实验中发现，弹簧测力计不沿水平方向拉动时，也可以使木块在木板上沿水平方向做匀速直线运动，如图所示，此过程中，木块处于</a:t>
            </a:r>
            <a:r>
              <a:rPr lang="en-US" altLang="zh-CN" sz="3200" dirty="0" smtClean="0"/>
              <a:t>_____</a:t>
            </a:r>
            <a:r>
              <a:rPr lang="zh-CN" altLang="en-US" sz="3200" dirty="0" smtClean="0"/>
              <a:t>（平衡</a:t>
            </a:r>
            <a:r>
              <a:rPr lang="en-US" altLang="zh-CN" sz="3200" dirty="0" smtClean="0"/>
              <a:t>/</a:t>
            </a:r>
            <a:r>
              <a:rPr lang="zh-CN" altLang="en-US" sz="3200" dirty="0" smtClean="0"/>
              <a:t>不平衡）状态；弹簧测力计对木块的拉力和木块受到的滑动摩擦力</a:t>
            </a:r>
            <a:r>
              <a:rPr lang="en-US" altLang="zh-CN" sz="3200" dirty="0" smtClean="0"/>
              <a:t>______</a:t>
            </a:r>
            <a:r>
              <a:rPr lang="zh-CN" altLang="en-US" sz="3200" dirty="0" smtClean="0"/>
              <a:t>（是</a:t>
            </a:r>
            <a:r>
              <a:rPr lang="en-US" altLang="zh-CN" sz="3200" dirty="0" smtClean="0"/>
              <a:t>/</a:t>
            </a:r>
            <a:r>
              <a:rPr lang="zh-CN" altLang="en-US" sz="3200" dirty="0" smtClean="0"/>
              <a:t>不是）一对平衡力，理由是：</a:t>
            </a:r>
            <a:r>
              <a:rPr lang="en-US" altLang="zh-CN" sz="3200" dirty="0" smtClean="0"/>
              <a:t>______________ </a:t>
            </a:r>
            <a:r>
              <a:rPr lang="zh-CN" altLang="en-US" sz="3200" dirty="0" smtClean="0"/>
              <a:t>。</a:t>
            </a:r>
            <a:endParaRPr lang="zh-CN" altLang="en-US" sz="3200" dirty="0">
              <a:latin typeface="微软雅黑" pitchFamily="34" charset="-122"/>
              <a:ea typeface="微软雅黑" pitchFamily="34" charset="-122"/>
            </a:endParaRPr>
          </a:p>
        </p:txBody>
      </p:sp>
      <p:sp>
        <p:nvSpPr>
          <p:cNvPr id="8" name="矩形 7"/>
          <p:cNvSpPr/>
          <p:nvPr/>
        </p:nvSpPr>
        <p:spPr>
          <a:xfrm>
            <a:off x="3203848" y="4293096"/>
            <a:ext cx="4104456" cy="584775"/>
          </a:xfrm>
          <a:prstGeom prst="rect">
            <a:avLst/>
          </a:prstGeom>
        </p:spPr>
        <p:txBody>
          <a:bodyPr wrap="square">
            <a:spAutoFit/>
          </a:bodyPr>
          <a:lstStyle/>
          <a:p>
            <a:pPr fontAlgn="ctr"/>
            <a:r>
              <a:rPr lang="zh-CN" altLang="en-US" sz="3200" b="1" dirty="0" smtClean="0">
                <a:solidFill>
                  <a:srgbClr val="FF0000"/>
                </a:solidFill>
                <a:latin typeface="华文楷体" pitchFamily="2" charset="-122"/>
                <a:ea typeface="华文楷体" pitchFamily="2" charset="-122"/>
              </a:rPr>
              <a:t>两个力不在同一直线</a:t>
            </a:r>
            <a:endParaRPr lang="zh-CN" altLang="en-US" sz="3200" dirty="0">
              <a:solidFill>
                <a:srgbClr val="FF0000"/>
              </a:solidFill>
              <a:latin typeface="华文楷体" pitchFamily="2" charset="-122"/>
              <a:ea typeface="华文楷体" pitchFamily="2" charset="-122"/>
            </a:endParaRPr>
          </a:p>
        </p:txBody>
      </p:sp>
      <p:sp>
        <p:nvSpPr>
          <p:cNvPr id="9" name="矩形 8"/>
          <p:cNvSpPr/>
          <p:nvPr/>
        </p:nvSpPr>
        <p:spPr>
          <a:xfrm>
            <a:off x="2699792" y="2780928"/>
            <a:ext cx="1152128" cy="584775"/>
          </a:xfrm>
          <a:prstGeom prst="rect">
            <a:avLst/>
          </a:prstGeom>
        </p:spPr>
        <p:txBody>
          <a:bodyPr wrap="square">
            <a:spAutoFit/>
          </a:bodyPr>
          <a:lstStyle/>
          <a:p>
            <a:pPr fontAlgn="ctr"/>
            <a:r>
              <a:rPr lang="zh-CN" altLang="en-US" sz="3200" b="1" dirty="0" smtClean="0">
                <a:solidFill>
                  <a:srgbClr val="FF0000"/>
                </a:solidFill>
                <a:latin typeface="华文楷体" pitchFamily="2" charset="-122"/>
                <a:ea typeface="华文楷体" pitchFamily="2" charset="-122"/>
              </a:rPr>
              <a:t>平衡</a:t>
            </a:r>
            <a:endParaRPr lang="zh-CN" altLang="en-US" sz="3200" b="1" dirty="0">
              <a:solidFill>
                <a:srgbClr val="FF0000"/>
              </a:solidFill>
              <a:latin typeface="华文楷体" pitchFamily="2" charset="-122"/>
              <a:ea typeface="华文楷体" pitchFamily="2" charset="-122"/>
            </a:endParaRPr>
          </a:p>
        </p:txBody>
      </p:sp>
      <p:sp>
        <p:nvSpPr>
          <p:cNvPr id="13" name="矩形 12"/>
          <p:cNvSpPr/>
          <p:nvPr/>
        </p:nvSpPr>
        <p:spPr>
          <a:xfrm>
            <a:off x="3131840" y="3717032"/>
            <a:ext cx="1152128" cy="584775"/>
          </a:xfrm>
          <a:prstGeom prst="rect">
            <a:avLst/>
          </a:prstGeom>
        </p:spPr>
        <p:txBody>
          <a:bodyPr wrap="square">
            <a:spAutoFit/>
          </a:bodyPr>
          <a:lstStyle/>
          <a:p>
            <a:pPr fontAlgn="ctr"/>
            <a:r>
              <a:rPr lang="zh-CN" altLang="en-US" sz="3200" b="1" dirty="0" smtClean="0">
                <a:solidFill>
                  <a:srgbClr val="FF0000"/>
                </a:solidFill>
                <a:latin typeface="华文楷体" pitchFamily="2" charset="-122"/>
                <a:ea typeface="华文楷体" pitchFamily="2" charset="-122"/>
              </a:rPr>
              <a:t>不是</a:t>
            </a:r>
            <a:endParaRPr lang="zh-CN" altLang="en-US" sz="3200" b="1" dirty="0">
              <a:solidFill>
                <a:srgbClr val="FF0000"/>
              </a:solidFill>
              <a:latin typeface="华文楷体" pitchFamily="2" charset="-122"/>
              <a:ea typeface="华文楷体" pitchFamily="2" charset="-122"/>
            </a:endParaRPr>
          </a:p>
        </p:txBody>
      </p:sp>
      <p:pic>
        <p:nvPicPr>
          <p:cNvPr id="6146" name="Picture 2"/>
          <p:cNvPicPr>
            <a:picLocks noChangeAspect="1" noChangeArrowheads="1"/>
          </p:cNvPicPr>
          <p:nvPr/>
        </p:nvPicPr>
        <p:blipFill>
          <a:blip r:embed="rId2" cstate="print"/>
          <a:srcRect/>
          <a:stretch>
            <a:fillRect/>
          </a:stretch>
        </p:blipFill>
        <p:spPr bwMode="auto">
          <a:xfrm>
            <a:off x="2339752" y="4868159"/>
            <a:ext cx="4819278" cy="19898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043608" y="836712"/>
            <a:ext cx="8100392" cy="4524315"/>
          </a:xfrm>
          <a:prstGeom prst="rect">
            <a:avLst/>
          </a:prstGeom>
        </p:spPr>
        <p:txBody>
          <a:bodyPr wrap="square">
            <a:spAutoFit/>
          </a:bodyPr>
          <a:lstStyle/>
          <a:p>
            <a:r>
              <a:rPr lang="zh-CN" altLang="en-US" sz="3200" dirty="0" smtClean="0"/>
              <a:t>在“探究滑动摩擦力大小与哪些因素有关”的实验中，小红同学用弹簧测力计沿水平方向匀速拉动同一木块（木块各面粗糙程度相同）在同一长木板上进行了甲、乙、丙三次实验，如图所示。比较甲、乙两次实验可得：滑动摩擦力的大小跟 </a:t>
            </a:r>
            <a:r>
              <a:rPr lang="en-US" altLang="zh-CN" sz="3200" dirty="0" smtClean="0"/>
              <a:t>______ </a:t>
            </a:r>
            <a:r>
              <a:rPr lang="zh-CN" altLang="en-US" sz="3200" dirty="0" smtClean="0"/>
              <a:t>有关；比较甲、丙两次实验，若弹簧测力计示数分别为 </a:t>
            </a:r>
            <a:r>
              <a:rPr lang="zh-CN" altLang="en-US" sz="3200" i="1" dirty="0" smtClean="0"/>
              <a:t>﻿﻿﻿﻿﻿﻿﻿</a:t>
            </a:r>
            <a:r>
              <a:rPr lang="en-US" altLang="zh-CN" sz="3200" i="1" dirty="0" smtClean="0"/>
              <a:t>F</a:t>
            </a:r>
            <a:r>
              <a:rPr lang="zh-CN" altLang="en-US" sz="3200" baseline="-25000" dirty="0" smtClean="0"/>
              <a:t>甲﻿﻿﻿﻿﻿﻿﻿</a:t>
            </a:r>
            <a:r>
              <a:rPr lang="zh-CN" altLang="en-US" sz="3200" dirty="0" smtClean="0"/>
              <a:t> 和</a:t>
            </a:r>
            <a:r>
              <a:rPr lang="en-US" altLang="zh-CN" sz="3200" dirty="0" smtClean="0"/>
              <a:t>F</a:t>
            </a:r>
            <a:r>
              <a:rPr lang="zh-CN" altLang="en-US" sz="3200" dirty="0" smtClean="0"/>
              <a:t> </a:t>
            </a:r>
            <a:r>
              <a:rPr lang="zh-CN" altLang="en-US" sz="3200" i="1" dirty="0" smtClean="0"/>
              <a:t>﻿﻿﻿﻿﻿﻿</a:t>
            </a:r>
            <a:r>
              <a:rPr lang="zh-CN" altLang="en-US" sz="3200" baseline="-25000" dirty="0" smtClean="0"/>
              <a:t>丙﻿﻿﻿﻿﻿﻿</a:t>
            </a:r>
            <a:r>
              <a:rPr lang="zh-CN" altLang="en-US" sz="3200" dirty="0" smtClean="0"/>
              <a:t> ，则 </a:t>
            </a:r>
            <a:r>
              <a:rPr lang="en-US" altLang="zh-CN" sz="3200" dirty="0" smtClean="0"/>
              <a:t>F</a:t>
            </a:r>
            <a:r>
              <a:rPr lang="zh-CN" altLang="en-US" sz="3200" i="1" dirty="0" smtClean="0"/>
              <a:t>﻿﻿﻿﻿﻿﻿</a:t>
            </a:r>
            <a:r>
              <a:rPr lang="zh-CN" altLang="en-US" sz="3200" baseline="-25000" dirty="0" smtClean="0"/>
              <a:t>甲</a:t>
            </a:r>
            <a:r>
              <a:rPr lang="zh-CN" altLang="en-US" sz="3200" i="1" dirty="0" smtClean="0"/>
              <a:t>﻿﻿﻿﻿﻿﻿</a:t>
            </a:r>
            <a:r>
              <a:rPr lang="zh-CN" altLang="en-US" sz="3200" dirty="0" smtClean="0"/>
              <a:t> </a:t>
            </a:r>
            <a:r>
              <a:rPr lang="en-US" altLang="zh-CN" sz="3200" dirty="0" smtClean="0"/>
              <a:t>___ </a:t>
            </a:r>
            <a:r>
              <a:rPr lang="zh-CN" altLang="en-US" sz="3200" i="1" dirty="0" smtClean="0"/>
              <a:t>﻿﻿﻿﻿﻿﻿﻿</a:t>
            </a:r>
            <a:r>
              <a:rPr lang="en-US" altLang="zh-CN" sz="3200" i="1" dirty="0" smtClean="0"/>
              <a:t>F</a:t>
            </a:r>
            <a:r>
              <a:rPr lang="zh-CN" altLang="en-US" sz="3200" i="1" baseline="-25000" dirty="0" smtClean="0"/>
              <a:t>丙﻿﻿﻿﻿﻿﻿﻿</a:t>
            </a:r>
            <a:r>
              <a:rPr lang="zh-CN" altLang="en-US" sz="3200" baseline="-25000" dirty="0" smtClean="0"/>
              <a:t> </a:t>
            </a:r>
            <a:r>
              <a:rPr lang="zh-CN" altLang="en-US" sz="3200" dirty="0" smtClean="0"/>
              <a:t>（选填“ ＞</a:t>
            </a:r>
            <a:r>
              <a:rPr lang="zh-CN" altLang="en-US" sz="3200" i="1" dirty="0" smtClean="0"/>
              <a:t>﻿﻿﻿﻿﻿﻿﻿﻿</a:t>
            </a:r>
            <a:r>
              <a:rPr lang="zh-CN" altLang="en-US" sz="3200" dirty="0" smtClean="0"/>
              <a:t> ”、“ ＜</a:t>
            </a:r>
            <a:r>
              <a:rPr lang="zh-CN" altLang="en-US" sz="3200" i="1" dirty="0" smtClean="0"/>
              <a:t>﻿﻿﻿﻿﻿﻿﻿﻿</a:t>
            </a:r>
            <a:r>
              <a:rPr lang="zh-CN" altLang="en-US" sz="3200" dirty="0" smtClean="0"/>
              <a:t> ”或“ </a:t>
            </a:r>
            <a:r>
              <a:rPr lang="zh-CN" altLang="en-US" sz="3200" i="1" dirty="0" smtClean="0"/>
              <a:t>﻿﻿﻿﻿﻿﻿﻿﻿＝</a:t>
            </a:r>
            <a:r>
              <a:rPr lang="zh-CN" altLang="en-US" sz="3200" dirty="0" smtClean="0"/>
              <a:t> ”）。</a:t>
            </a:r>
            <a:endParaRPr lang="zh-CN" altLang="en-US" sz="3200" dirty="0">
              <a:latin typeface="微软雅黑" pitchFamily="34" charset="-122"/>
              <a:ea typeface="微软雅黑" pitchFamily="34" charset="-122"/>
            </a:endParaRPr>
          </a:p>
        </p:txBody>
      </p:sp>
      <p:sp>
        <p:nvSpPr>
          <p:cNvPr id="8" name="矩形 7"/>
          <p:cNvSpPr/>
          <p:nvPr/>
        </p:nvSpPr>
        <p:spPr>
          <a:xfrm>
            <a:off x="3635896" y="4149081"/>
            <a:ext cx="504056" cy="584775"/>
          </a:xfrm>
          <a:prstGeom prst="rect">
            <a:avLst/>
          </a:prstGeom>
        </p:spPr>
        <p:txBody>
          <a:bodyPr wrap="square">
            <a:spAutoFit/>
          </a:bodyPr>
          <a:lstStyle/>
          <a:p>
            <a:pPr fontAlgn="ctr"/>
            <a:r>
              <a:rPr lang="zh-CN" altLang="en-US" sz="3200" dirty="0" smtClean="0">
                <a:solidFill>
                  <a:srgbClr val="FF0000"/>
                </a:solidFill>
                <a:latin typeface="微软雅黑" pitchFamily="34" charset="-122"/>
                <a:ea typeface="微软雅黑" pitchFamily="34" charset="-122"/>
              </a:rPr>
              <a:t>＝</a:t>
            </a:r>
            <a:endParaRPr lang="zh-CN" altLang="en-US" sz="3200" dirty="0">
              <a:solidFill>
                <a:srgbClr val="FF0000"/>
              </a:solidFill>
              <a:latin typeface="微软雅黑" pitchFamily="34" charset="-122"/>
              <a:ea typeface="微软雅黑" pitchFamily="34" charset="-122"/>
            </a:endParaRPr>
          </a:p>
        </p:txBody>
      </p:sp>
      <p:sp>
        <p:nvSpPr>
          <p:cNvPr id="9" name="矩形 8"/>
          <p:cNvSpPr/>
          <p:nvPr/>
        </p:nvSpPr>
        <p:spPr>
          <a:xfrm>
            <a:off x="4860032" y="3212976"/>
            <a:ext cx="1152128" cy="584775"/>
          </a:xfrm>
          <a:prstGeom prst="rect">
            <a:avLst/>
          </a:prstGeom>
        </p:spPr>
        <p:txBody>
          <a:bodyPr wrap="square">
            <a:spAutoFit/>
          </a:bodyPr>
          <a:lstStyle/>
          <a:p>
            <a:pPr fontAlgn="ctr"/>
            <a:r>
              <a:rPr lang="zh-CN" altLang="en-US" sz="3200" b="1" dirty="0" smtClean="0">
                <a:solidFill>
                  <a:srgbClr val="FF0000"/>
                </a:solidFill>
                <a:latin typeface="华文楷体" pitchFamily="2" charset="-122"/>
                <a:ea typeface="华文楷体" pitchFamily="2" charset="-122"/>
              </a:rPr>
              <a:t>压力</a:t>
            </a:r>
            <a:endParaRPr lang="zh-CN" altLang="en-US" sz="3200" b="1" dirty="0">
              <a:solidFill>
                <a:srgbClr val="FF0000"/>
              </a:solidFill>
              <a:latin typeface="华文楷体" pitchFamily="2" charset="-122"/>
              <a:ea typeface="华文楷体" pitchFamily="2" charset="-122"/>
            </a:endParaRPr>
          </a:p>
        </p:txBody>
      </p:sp>
      <p:pic>
        <p:nvPicPr>
          <p:cNvPr id="7170" name="Picture 2"/>
          <p:cNvPicPr>
            <a:picLocks noChangeAspect="1" noChangeArrowheads="1"/>
          </p:cNvPicPr>
          <p:nvPr/>
        </p:nvPicPr>
        <p:blipFill>
          <a:blip r:embed="rId2" cstate="print"/>
          <a:srcRect/>
          <a:stretch>
            <a:fillRect/>
          </a:stretch>
        </p:blipFill>
        <p:spPr bwMode="auto">
          <a:xfrm>
            <a:off x="0" y="5229200"/>
            <a:ext cx="9144000" cy="16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smtClean="0"/>
              <a:t>﻿在探究“滑动摩擦力的大小与哪些因素有关”的实验中，如图所示。</a:t>
            </a:r>
            <a:endParaRPr lang="zh-CN" altLang="en-US" sz="3200" dirty="0">
              <a:latin typeface="微软雅黑" pitchFamily="34" charset="-122"/>
              <a:ea typeface="微软雅黑" pitchFamily="34" charset="-122"/>
            </a:endParaRPr>
          </a:p>
        </p:txBody>
      </p:sp>
      <p:sp>
        <p:nvSpPr>
          <p:cNvPr id="12" name="矩形 11"/>
          <p:cNvSpPr/>
          <p:nvPr/>
        </p:nvSpPr>
        <p:spPr>
          <a:xfrm>
            <a:off x="251520" y="3573016"/>
            <a:ext cx="8568952" cy="2554545"/>
          </a:xfrm>
          <a:prstGeom prst="rect">
            <a:avLst/>
          </a:prstGeom>
        </p:spPr>
        <p:txBody>
          <a:bodyPr wrap="square">
            <a:spAutoFit/>
          </a:bodyPr>
          <a:lstStyle/>
          <a:p>
            <a:pPr fontAlgn="ctr"/>
            <a:r>
              <a:rPr lang="zh-CN" altLang="en-US" sz="3200" dirty="0" smtClean="0"/>
              <a:t>（</a:t>
            </a:r>
            <a:r>
              <a:rPr lang="en-US" altLang="zh-CN" sz="3200" dirty="0" smtClean="0"/>
              <a:t>1</a:t>
            </a:r>
            <a:r>
              <a:rPr lang="zh-CN" altLang="en-US" sz="3200" dirty="0" smtClean="0"/>
              <a:t>）实验中用弹簧测力计测量摩擦力的大小，应拉着物体沿水平方向做 </a:t>
            </a:r>
            <a:r>
              <a:rPr lang="en-US" altLang="zh-CN" sz="3200" dirty="0" smtClean="0"/>
              <a:t>_________ </a:t>
            </a:r>
            <a:r>
              <a:rPr lang="zh-CN" altLang="en-US" sz="3200" dirty="0" smtClean="0"/>
              <a:t>运动，本实验的原理是 </a:t>
            </a:r>
            <a:r>
              <a:rPr lang="en-US" altLang="zh-CN" sz="3200" dirty="0" smtClean="0"/>
              <a:t>__________ </a:t>
            </a:r>
            <a:r>
              <a:rPr lang="zh-CN" altLang="en-US" sz="3200" dirty="0" smtClean="0"/>
              <a:t>；</a:t>
            </a:r>
          </a:p>
          <a:p>
            <a:pPr fontAlgn="ctr"/>
            <a:r>
              <a:rPr lang="zh-CN" altLang="en-US" sz="3200" dirty="0" smtClean="0"/>
              <a:t>﻿（</a:t>
            </a:r>
            <a:r>
              <a:rPr lang="en-US" altLang="zh-CN" sz="3200" dirty="0" smtClean="0"/>
              <a:t>2</a:t>
            </a:r>
            <a:r>
              <a:rPr lang="zh-CN" altLang="en-US" sz="3200" dirty="0" smtClean="0"/>
              <a:t>）由甲、乙实验可得，在接触面粗糙程度相等时，压力越大，滑动摩擦力越 </a:t>
            </a:r>
            <a:r>
              <a:rPr lang="en-US" altLang="zh-CN" sz="3200" dirty="0" smtClean="0"/>
              <a:t>_____ </a:t>
            </a:r>
            <a:r>
              <a:rPr lang="zh-CN" altLang="en-US" sz="3200" dirty="0" smtClean="0"/>
              <a:t>；</a:t>
            </a:r>
            <a:endParaRPr lang="zh-CN" altLang="en-US" sz="3200" dirty="0"/>
          </a:p>
        </p:txBody>
      </p:sp>
      <p:sp>
        <p:nvSpPr>
          <p:cNvPr id="8" name="矩形 7"/>
          <p:cNvSpPr/>
          <p:nvPr/>
        </p:nvSpPr>
        <p:spPr>
          <a:xfrm>
            <a:off x="3059832" y="4509120"/>
            <a:ext cx="1944216"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二力平衡</a:t>
            </a:r>
            <a:endParaRPr lang="zh-CN" altLang="en-US" sz="3200" dirty="0">
              <a:solidFill>
                <a:srgbClr val="FF0000"/>
              </a:solidFill>
              <a:latin typeface="华文楷体" pitchFamily="2" charset="-122"/>
              <a:ea typeface="华文楷体" pitchFamily="2" charset="-122"/>
            </a:endParaRPr>
          </a:p>
        </p:txBody>
      </p:sp>
      <p:sp>
        <p:nvSpPr>
          <p:cNvPr id="9" name="矩形 8"/>
          <p:cNvSpPr/>
          <p:nvPr/>
        </p:nvSpPr>
        <p:spPr>
          <a:xfrm>
            <a:off x="5076056" y="4005064"/>
            <a:ext cx="1872208"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匀速直线</a:t>
            </a:r>
            <a:endParaRPr lang="zh-CN" altLang="en-US" sz="3200" dirty="0">
              <a:solidFill>
                <a:srgbClr val="FF0000"/>
              </a:solidFill>
              <a:latin typeface="华文楷体" pitchFamily="2" charset="-122"/>
              <a:ea typeface="华文楷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0" y="1916833"/>
            <a:ext cx="9144000" cy="1656183"/>
          </a:xfrm>
          <a:prstGeom prst="rect">
            <a:avLst/>
          </a:prstGeom>
          <a:noFill/>
          <a:ln w="9525">
            <a:noFill/>
            <a:miter lim="800000"/>
            <a:headEnd/>
            <a:tailEnd/>
          </a:ln>
        </p:spPr>
      </p:pic>
      <p:sp>
        <p:nvSpPr>
          <p:cNvPr id="13" name="矩形 12"/>
          <p:cNvSpPr/>
          <p:nvPr/>
        </p:nvSpPr>
        <p:spPr>
          <a:xfrm>
            <a:off x="6084168" y="5517232"/>
            <a:ext cx="792088"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大</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smtClean="0"/>
              <a:t>﻿在探究“滑动摩擦力的大小与哪些因素有关”的实验中，如图所示。</a:t>
            </a:r>
            <a:endParaRPr lang="zh-CN" altLang="en-US" sz="3200" dirty="0">
              <a:latin typeface="微软雅黑" pitchFamily="34" charset="-122"/>
              <a:ea typeface="微软雅黑" pitchFamily="34" charset="-122"/>
            </a:endParaRPr>
          </a:p>
        </p:txBody>
      </p:sp>
      <p:sp>
        <p:nvSpPr>
          <p:cNvPr id="12" name="矩形 11"/>
          <p:cNvSpPr/>
          <p:nvPr/>
        </p:nvSpPr>
        <p:spPr>
          <a:xfrm>
            <a:off x="251520" y="3573016"/>
            <a:ext cx="8568952" cy="2554545"/>
          </a:xfrm>
          <a:prstGeom prst="rect">
            <a:avLst/>
          </a:prstGeom>
        </p:spPr>
        <p:txBody>
          <a:bodyPr wrap="square">
            <a:spAutoFit/>
          </a:bodyPr>
          <a:lstStyle/>
          <a:p>
            <a:pPr fontAlgn="ctr"/>
            <a:r>
              <a:rPr lang="zh-CN" altLang="en-US" sz="3200" dirty="0" smtClean="0"/>
              <a:t>（</a:t>
            </a:r>
            <a:r>
              <a:rPr lang="en-US" altLang="zh-CN" sz="3200" dirty="0" smtClean="0"/>
              <a:t>3</a:t>
            </a:r>
            <a:r>
              <a:rPr lang="zh-CN" altLang="en-US" sz="3200" dirty="0" smtClean="0"/>
              <a:t>）由 </a:t>
            </a:r>
            <a:r>
              <a:rPr lang="en-US" altLang="zh-CN" sz="3200" dirty="0" smtClean="0"/>
              <a:t>________ </a:t>
            </a:r>
            <a:r>
              <a:rPr lang="zh-CN" altLang="en-US" sz="3200" dirty="0" smtClean="0"/>
              <a:t>实验可得，在压力相同时，接触面越粗糙，滑动摩擦力越大；</a:t>
            </a:r>
          </a:p>
          <a:p>
            <a:pPr fontAlgn="ctr"/>
            <a:r>
              <a:rPr lang="zh-CN" altLang="en-US" sz="3200" dirty="0" smtClean="0"/>
              <a:t>（</a:t>
            </a:r>
            <a:r>
              <a:rPr lang="en-US" altLang="zh-CN" sz="3200" dirty="0" smtClean="0"/>
              <a:t>4</a:t>
            </a:r>
            <a:r>
              <a:rPr lang="zh-CN" altLang="en-US" sz="3200" dirty="0" smtClean="0"/>
              <a:t>）在甲实验中，当木板的运动速度变大时，滑动摩擦力的大小 </a:t>
            </a:r>
            <a:r>
              <a:rPr lang="en-US" altLang="zh-CN" sz="3200" dirty="0" smtClean="0"/>
              <a:t>_____ </a:t>
            </a:r>
            <a:r>
              <a:rPr lang="zh-CN" altLang="en-US" sz="3200" dirty="0" smtClean="0"/>
              <a:t>（选填“变大”、“变小”或“不变”）。</a:t>
            </a:r>
            <a:endParaRPr lang="zh-CN" altLang="en-US" sz="3200" dirty="0"/>
          </a:p>
        </p:txBody>
      </p:sp>
      <p:sp>
        <p:nvSpPr>
          <p:cNvPr id="9" name="矩形 8"/>
          <p:cNvSpPr/>
          <p:nvPr/>
        </p:nvSpPr>
        <p:spPr>
          <a:xfrm>
            <a:off x="1763688" y="3573016"/>
            <a:ext cx="1512168"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甲、丙</a:t>
            </a:r>
            <a:endParaRPr lang="zh-CN" altLang="en-US" sz="3200" dirty="0">
              <a:solidFill>
                <a:srgbClr val="FF0000"/>
              </a:solidFill>
              <a:latin typeface="华文楷体" pitchFamily="2" charset="-122"/>
              <a:ea typeface="华文楷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0" y="1916833"/>
            <a:ext cx="9144000" cy="1656183"/>
          </a:xfrm>
          <a:prstGeom prst="rect">
            <a:avLst/>
          </a:prstGeom>
          <a:noFill/>
          <a:ln w="9525">
            <a:noFill/>
            <a:miter lim="800000"/>
            <a:headEnd/>
            <a:tailEnd/>
          </a:ln>
        </p:spPr>
      </p:pic>
      <p:sp>
        <p:nvSpPr>
          <p:cNvPr id="13" name="矩形 12"/>
          <p:cNvSpPr/>
          <p:nvPr/>
        </p:nvSpPr>
        <p:spPr>
          <a:xfrm>
            <a:off x="3779912" y="5013176"/>
            <a:ext cx="1152128"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不变</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回顾</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5040560" cy="584775"/>
          </a:xfrm>
          <a:prstGeom prst="rect">
            <a:avLst/>
          </a:prstGeom>
        </p:spPr>
        <p:txBody>
          <a:bodyPr wrap="square">
            <a:spAutoFit/>
          </a:bodyPr>
          <a:lstStyle/>
          <a:p>
            <a:r>
              <a:rPr lang="zh-CN" altLang="en-US" sz="3200" dirty="0" smtClean="0"/>
              <a:t>实验中你遇到了什么困难？</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403648" y="1556792"/>
            <a:ext cx="7056784" cy="1569660"/>
          </a:xfrm>
          <a:prstGeom prst="rect">
            <a:avLst/>
          </a:prstGeom>
        </p:spPr>
        <p:txBody>
          <a:bodyPr wrap="square">
            <a:spAutoFit/>
          </a:bodyPr>
          <a:lstStyle/>
          <a:p>
            <a:pPr fontAlgn="ctr">
              <a:lnSpc>
                <a:spcPct val="150000"/>
              </a:lnSpc>
            </a:pPr>
            <a:r>
              <a:rPr lang="zh-CN" altLang="en-US" sz="3200" b="1" dirty="0" smtClean="0">
                <a:solidFill>
                  <a:srgbClr val="FF0000"/>
                </a:solidFill>
                <a:latin typeface="华文楷体" pitchFamily="2" charset="-122"/>
                <a:ea typeface="华文楷体" pitchFamily="2" charset="-122"/>
              </a:rPr>
              <a:t>﻿木块难以保持匀速直线运动，弹簧测力计的读数不稳定。</a:t>
            </a:r>
            <a:endParaRPr lang="zh-CN" altLang="en-US" sz="3200" dirty="0">
              <a:solidFill>
                <a:srgbClr val="FF0000"/>
              </a:solidFill>
              <a:latin typeface="华文楷体" pitchFamily="2" charset="-122"/>
              <a:ea typeface="华文楷体" pitchFamily="2" charset="-122"/>
            </a:endParaRPr>
          </a:p>
        </p:txBody>
      </p:sp>
      <p:pic>
        <p:nvPicPr>
          <p:cNvPr id="9218" name="Picture 2"/>
          <p:cNvPicPr>
            <a:picLocks noChangeAspect="1" noChangeArrowheads="1"/>
          </p:cNvPicPr>
          <p:nvPr/>
        </p:nvPicPr>
        <p:blipFill>
          <a:blip r:embed="rId2" cstate="print"/>
          <a:srcRect/>
          <a:stretch>
            <a:fillRect/>
          </a:stretch>
        </p:blipFill>
        <p:spPr bwMode="auto">
          <a:xfrm>
            <a:off x="0" y="3448050"/>
            <a:ext cx="9144000" cy="340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500" fill="hold"/>
                                        <p:tgtEl>
                                          <p:spTgt spid="9218"/>
                                        </p:tgtEl>
                                        <p:attrNameLst>
                                          <p:attrName>ppt_x</p:attrName>
                                        </p:attrNameLst>
                                      </p:cBhvr>
                                      <p:tavLst>
                                        <p:tav tm="0">
                                          <p:val>
                                            <p:strVal val="#ppt_x"/>
                                          </p:val>
                                        </p:tav>
                                        <p:tav tm="100000">
                                          <p:val>
                                            <p:strVal val="#ppt_x"/>
                                          </p:val>
                                        </p:tav>
                                      </p:tavLst>
                                    </p:anim>
                                    <p:anim calcmode="lin" valueType="num">
                                      <p:cBhvr additive="base">
                                        <p:cTn id="2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7344816" cy="1077218"/>
          </a:xfrm>
          <a:prstGeom prst="rect">
            <a:avLst/>
          </a:prstGeom>
        </p:spPr>
        <p:txBody>
          <a:bodyPr wrap="square">
            <a:spAutoFit/>
          </a:bodyPr>
          <a:lstStyle/>
          <a:p>
            <a:r>
              <a:rPr lang="zh-CN" altLang="en-US" sz="3200" dirty="0" smtClean="0"/>
              <a:t>在相对静止的物体间，是否也有摩擦力的存在呢？</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4067944" y="1412776"/>
            <a:ext cx="2016224" cy="830997"/>
          </a:xfrm>
          <a:prstGeom prst="rect">
            <a:avLst/>
          </a:prstGeom>
        </p:spPr>
        <p:txBody>
          <a:bodyPr wrap="square">
            <a:spAutoFit/>
          </a:bodyPr>
          <a:lstStyle/>
          <a:p>
            <a:pPr fontAlgn="ctr">
              <a:lnSpc>
                <a:spcPct val="150000"/>
              </a:lnSpc>
            </a:pPr>
            <a:r>
              <a:rPr lang="zh-CN" altLang="en-US" sz="3200" b="1" dirty="0" smtClean="0">
                <a:latin typeface="微软雅黑" pitchFamily="34" charset="-122"/>
                <a:ea typeface="微软雅黑" pitchFamily="34" charset="-122"/>
              </a:rPr>
              <a:t>二力平衡</a:t>
            </a:r>
            <a:endParaRPr lang="zh-CN" altLang="en-US" sz="3200" dirty="0">
              <a:latin typeface="微软雅黑" pitchFamily="34" charset="-122"/>
              <a:ea typeface="微软雅黑" pitchFamily="34" charset="-122"/>
            </a:endParaRPr>
          </a:p>
        </p:txBody>
      </p:sp>
      <p:sp>
        <p:nvSpPr>
          <p:cNvPr id="9" name="TextBox 8"/>
          <p:cNvSpPr txBox="1"/>
          <p:nvPr/>
        </p:nvSpPr>
        <p:spPr>
          <a:xfrm>
            <a:off x="683568" y="5229200"/>
            <a:ext cx="7632848" cy="1077218"/>
          </a:xfrm>
          <a:prstGeom prst="rect">
            <a:avLst/>
          </a:prstGeom>
          <a:noFill/>
          <a:ln>
            <a:solidFill>
              <a:srgbClr val="FF0000"/>
            </a:solidFill>
          </a:ln>
        </p:spPr>
        <p:txBody>
          <a:bodyPr wrap="square" rtlCol="0">
            <a:spAutoFit/>
          </a:bodyPr>
          <a:lstStyle/>
          <a:p>
            <a:r>
              <a:rPr lang="zh-CN" altLang="en-US" sz="3200" dirty="0" smtClean="0"/>
              <a:t>两个物体之间只有相对运动趋势，而没有相对运动，这时的摩擦力就叫做</a:t>
            </a:r>
            <a:r>
              <a:rPr lang="zh-CN" altLang="en-US" sz="3200" b="1" dirty="0" smtClean="0">
                <a:solidFill>
                  <a:srgbClr val="FF0000"/>
                </a:solidFill>
              </a:rPr>
              <a:t>静摩擦力</a:t>
            </a:r>
            <a:r>
              <a:rPr lang="zh-CN" altLang="en-US" sz="3200" dirty="0" smtClean="0"/>
              <a:t>。</a:t>
            </a:r>
            <a:endParaRPr lang="zh-CN" altLang="en-US" sz="3200" dirty="0">
              <a:solidFill>
                <a:schemeClr val="tx2"/>
              </a:solidFill>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cstate="print"/>
          <a:srcRect/>
          <a:stretch>
            <a:fillRect/>
          </a:stretch>
        </p:blipFill>
        <p:spPr bwMode="auto">
          <a:xfrm>
            <a:off x="2627784" y="2356398"/>
            <a:ext cx="3888432" cy="2783987"/>
          </a:xfrm>
          <a:prstGeom prst="rect">
            <a:avLst/>
          </a:prstGeom>
          <a:noFill/>
          <a:ln w="9525">
            <a:noFill/>
            <a:miter lim="800000"/>
            <a:headEnd/>
            <a:tailEnd/>
          </a:ln>
        </p:spPr>
      </p:pic>
      <p:cxnSp>
        <p:nvCxnSpPr>
          <p:cNvPr id="11" name="直接箭头连接符 10"/>
          <p:cNvCxnSpPr/>
          <p:nvPr/>
        </p:nvCxnSpPr>
        <p:spPr>
          <a:xfrm>
            <a:off x="5292080" y="4077072"/>
            <a:ext cx="172819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3707904" y="4077072"/>
            <a:ext cx="15841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27776" y="3501008"/>
            <a:ext cx="1116632" cy="830997"/>
          </a:xfrm>
          <a:prstGeom prst="rect">
            <a:avLst/>
          </a:prstGeom>
        </p:spPr>
        <p:txBody>
          <a:bodyPr wrap="square">
            <a:spAutoFit/>
          </a:bodyPr>
          <a:lstStyle/>
          <a:p>
            <a:pPr fontAlgn="ctr">
              <a:lnSpc>
                <a:spcPct val="150000"/>
              </a:lnSpc>
            </a:pPr>
            <a:r>
              <a:rPr lang="zh-CN" altLang="en-US" sz="3200" dirty="0" smtClean="0">
                <a:latin typeface="微软雅黑" pitchFamily="34" charset="-122"/>
                <a:ea typeface="微软雅黑" pitchFamily="34" charset="-122"/>
              </a:rPr>
              <a:t>推力</a:t>
            </a:r>
            <a:endParaRPr lang="zh-CN" altLang="en-US" sz="3200" dirty="0">
              <a:latin typeface="微软雅黑" pitchFamily="34" charset="-122"/>
              <a:ea typeface="微软雅黑" pitchFamily="34" charset="-122"/>
            </a:endParaRPr>
          </a:p>
        </p:txBody>
      </p:sp>
      <p:sp>
        <p:nvSpPr>
          <p:cNvPr id="15" name="矩形 14"/>
          <p:cNvSpPr/>
          <p:nvPr/>
        </p:nvSpPr>
        <p:spPr>
          <a:xfrm>
            <a:off x="1763688" y="3501008"/>
            <a:ext cx="1872208" cy="830997"/>
          </a:xfrm>
          <a:prstGeom prst="rect">
            <a:avLst/>
          </a:prstGeom>
        </p:spPr>
        <p:txBody>
          <a:bodyPr wrap="square">
            <a:spAutoFit/>
          </a:bodyPr>
          <a:lstStyle/>
          <a:p>
            <a:pPr fontAlgn="ctr">
              <a:lnSpc>
                <a:spcPct val="150000"/>
              </a:lnSpc>
            </a:pPr>
            <a:r>
              <a:rPr lang="zh-CN" altLang="en-US" sz="3200" dirty="0" smtClean="0">
                <a:solidFill>
                  <a:srgbClr val="FF0000"/>
                </a:solidFill>
                <a:latin typeface="微软雅黑" pitchFamily="34" charset="-122"/>
                <a:ea typeface="微软雅黑" pitchFamily="34" charset="-122"/>
              </a:rPr>
              <a:t>静摩擦力</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4581128"/>
            <a:ext cx="7272808" cy="1077218"/>
          </a:xfrm>
          <a:prstGeom prst="rect">
            <a:avLst/>
          </a:prstGeom>
        </p:spPr>
        <p:txBody>
          <a:bodyPr wrap="square">
            <a:spAutoFit/>
          </a:bodyPr>
          <a:lstStyle/>
          <a:p>
            <a:r>
              <a:rPr lang="zh-CN" altLang="en-US" sz="3200" dirty="0" smtClean="0"/>
              <a:t>静摩擦力的</a:t>
            </a:r>
            <a:r>
              <a:rPr lang="zh-CN" altLang="en-US" sz="3200" b="1" dirty="0" smtClean="0">
                <a:solidFill>
                  <a:srgbClr val="FF0000"/>
                </a:solidFill>
              </a:rPr>
              <a:t>方向</a:t>
            </a:r>
            <a:r>
              <a:rPr lang="zh-CN" altLang="en-US" sz="3200" dirty="0" smtClean="0"/>
              <a:t>总跟接触面相切，并且跟物体的相对运动趋势方向相反。</a:t>
            </a:r>
            <a:endParaRPr lang="zh-CN" altLang="en-US" sz="3200" dirty="0">
              <a:latin typeface="微软雅黑" pitchFamily="34" charset="-122"/>
              <a:ea typeface="微软雅黑" pitchFamily="34" charset="-122"/>
            </a:endParaRPr>
          </a:p>
        </p:txBody>
      </p:sp>
      <p:sp>
        <p:nvSpPr>
          <p:cNvPr id="7" name="矩形 6"/>
          <p:cNvSpPr/>
          <p:nvPr/>
        </p:nvSpPr>
        <p:spPr>
          <a:xfrm>
            <a:off x="611560" y="5661248"/>
            <a:ext cx="6840760" cy="830997"/>
          </a:xfrm>
          <a:prstGeom prst="rect">
            <a:avLst/>
          </a:prstGeom>
        </p:spPr>
        <p:txBody>
          <a:bodyPr wrap="square">
            <a:spAutoFit/>
          </a:bodyPr>
          <a:lstStyle/>
          <a:p>
            <a:pPr fontAlgn="ctr">
              <a:lnSpc>
                <a:spcPct val="150000"/>
              </a:lnSpc>
            </a:pPr>
            <a:r>
              <a:rPr lang="zh-CN" altLang="en-US" sz="3200" b="1" dirty="0" smtClean="0">
                <a:solidFill>
                  <a:srgbClr val="FF0000"/>
                </a:solidFill>
                <a:latin typeface="微软雅黑" pitchFamily="34" charset="-122"/>
                <a:ea typeface="微软雅黑" pitchFamily="34" charset="-122"/>
              </a:rPr>
              <a:t>沿接触面与相对运动趋势方向相反。</a:t>
            </a:r>
            <a:endParaRPr lang="zh-CN" altLang="en-US" sz="3200" dirty="0">
              <a:solidFill>
                <a:srgbClr val="FF0000"/>
              </a:solidFill>
              <a:latin typeface="微软雅黑" pitchFamily="34" charset="-122"/>
              <a:ea typeface="微软雅黑" pitchFamily="34" charset="-122"/>
            </a:endParaRPr>
          </a:p>
        </p:txBody>
      </p:sp>
      <p:sp>
        <p:nvSpPr>
          <p:cNvPr id="8" name="矩形 7"/>
          <p:cNvSpPr/>
          <p:nvPr/>
        </p:nvSpPr>
        <p:spPr>
          <a:xfrm>
            <a:off x="3203848" y="3717032"/>
            <a:ext cx="3528392" cy="584775"/>
          </a:xfrm>
          <a:prstGeom prst="rect">
            <a:avLst/>
          </a:prstGeom>
        </p:spPr>
        <p:txBody>
          <a:bodyPr wrap="square">
            <a:spAutoFit/>
          </a:bodyPr>
          <a:lstStyle/>
          <a:p>
            <a:pPr fontAlgn="ctr"/>
            <a:r>
              <a:rPr lang="zh-CN" altLang="en-US" sz="3200" b="1" dirty="0" smtClean="0"/>
              <a:t>木块都保持静止</a:t>
            </a:r>
            <a:endParaRPr lang="zh-CN" altLang="en-US" sz="3200" dirty="0">
              <a:solidFill>
                <a:srgbClr val="FF0000"/>
              </a:solidFill>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2" cstate="print"/>
          <a:srcRect/>
          <a:stretch>
            <a:fillRect/>
          </a:stretch>
        </p:blipFill>
        <p:spPr bwMode="auto">
          <a:xfrm>
            <a:off x="755576" y="692696"/>
            <a:ext cx="7970837" cy="3019425"/>
          </a:xfrm>
          <a:prstGeom prst="rect">
            <a:avLst/>
          </a:prstGeom>
          <a:noFill/>
          <a:ln w="9525">
            <a:noFill/>
            <a:miter lim="800000"/>
            <a:headEnd/>
            <a:tailEnd/>
          </a:ln>
        </p:spPr>
      </p:pic>
      <p:cxnSp>
        <p:nvCxnSpPr>
          <p:cNvPr id="11" name="直接箭头连接符 10"/>
          <p:cNvCxnSpPr/>
          <p:nvPr/>
        </p:nvCxnSpPr>
        <p:spPr>
          <a:xfrm flipH="1" flipV="1">
            <a:off x="1907704" y="1268760"/>
            <a:ext cx="792088"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75656" y="692696"/>
            <a:ext cx="648072" cy="584775"/>
          </a:xfrm>
          <a:prstGeom prst="rect">
            <a:avLst/>
          </a:prstGeom>
          <a:noFill/>
        </p:spPr>
        <p:txBody>
          <a:bodyPr wrap="square" rtlCol="0">
            <a:spAutoFit/>
          </a:bodyPr>
          <a:lstStyle/>
          <a:p>
            <a:r>
              <a:rPr lang="zh-CN" altLang="en-US" sz="3200" b="1" i="1" dirty="0" smtClean="0">
                <a:solidFill>
                  <a:srgbClr val="FF0000"/>
                </a:solidFill>
              </a:rPr>
              <a:t>﻿﻿</a:t>
            </a:r>
            <a:r>
              <a:rPr lang="en-US" altLang="zh-CN" sz="3200" b="1" i="1" dirty="0" smtClean="0">
                <a:solidFill>
                  <a:srgbClr val="FF0000"/>
                </a:solidFill>
              </a:rPr>
              <a:t>F</a:t>
            </a:r>
            <a:r>
              <a:rPr lang="zh-CN" altLang="en-US" sz="3200" b="1" baseline="-25000" dirty="0" smtClean="0">
                <a:solidFill>
                  <a:srgbClr val="FF0000"/>
                </a:solidFill>
              </a:rPr>
              <a:t>静</a:t>
            </a:r>
            <a:endParaRPr lang="zh-CN" altLang="en-US" sz="3200" dirty="0">
              <a:solidFill>
                <a:srgbClr val="FF0000"/>
              </a:solidFill>
              <a:latin typeface="微软雅黑" pitchFamily="34" charset="-122"/>
              <a:ea typeface="微软雅黑" pitchFamily="34" charset="-122"/>
            </a:endParaRPr>
          </a:p>
        </p:txBody>
      </p:sp>
      <p:cxnSp>
        <p:nvCxnSpPr>
          <p:cNvPr id="13" name="直接箭头连接符 12"/>
          <p:cNvCxnSpPr/>
          <p:nvPr/>
        </p:nvCxnSpPr>
        <p:spPr>
          <a:xfrm flipH="1">
            <a:off x="5004048" y="1484784"/>
            <a:ext cx="93610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55976" y="1052736"/>
            <a:ext cx="648072" cy="584775"/>
          </a:xfrm>
          <a:prstGeom prst="rect">
            <a:avLst/>
          </a:prstGeom>
          <a:noFill/>
        </p:spPr>
        <p:txBody>
          <a:bodyPr wrap="square" rtlCol="0">
            <a:spAutoFit/>
          </a:bodyPr>
          <a:lstStyle/>
          <a:p>
            <a:r>
              <a:rPr lang="zh-CN" altLang="en-US" sz="3200" b="1" i="1" dirty="0" smtClean="0">
                <a:solidFill>
                  <a:srgbClr val="FF0000"/>
                </a:solidFill>
              </a:rPr>
              <a:t>﻿﻿</a:t>
            </a:r>
            <a:r>
              <a:rPr lang="en-US" altLang="zh-CN" sz="3200" b="1" i="1" dirty="0" smtClean="0">
                <a:solidFill>
                  <a:srgbClr val="FF0000"/>
                </a:solidFill>
              </a:rPr>
              <a:t>F</a:t>
            </a:r>
            <a:r>
              <a:rPr lang="zh-CN" altLang="en-US" sz="3200" b="1" baseline="-25000" dirty="0" smtClean="0">
                <a:solidFill>
                  <a:srgbClr val="FF0000"/>
                </a:solidFill>
              </a:rPr>
              <a:t>静</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84984"/>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方法</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2267744" y="476672"/>
            <a:ext cx="5040560"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静摩擦力方向的判断</a:t>
            </a:r>
            <a:endParaRPr lang="zh-CN" altLang="en-US" sz="4000" dirty="0">
              <a:solidFill>
                <a:schemeClr val="tx2"/>
              </a:solidFill>
              <a:latin typeface="微软雅黑" pitchFamily="34" charset="-122"/>
              <a:ea typeface="微软雅黑" pitchFamily="34" charset="-122"/>
            </a:endParaRPr>
          </a:p>
        </p:txBody>
      </p:sp>
      <p:sp>
        <p:nvSpPr>
          <p:cNvPr id="7" name="矩形 6"/>
          <p:cNvSpPr/>
          <p:nvPr/>
        </p:nvSpPr>
        <p:spPr>
          <a:xfrm>
            <a:off x="1475656" y="980728"/>
            <a:ext cx="1728192" cy="830997"/>
          </a:xfrm>
          <a:prstGeom prst="rect">
            <a:avLst/>
          </a:prstGeom>
        </p:spPr>
        <p:txBody>
          <a:bodyPr wrap="square">
            <a:spAutoFit/>
          </a:bodyPr>
          <a:lstStyle/>
          <a:p>
            <a:pPr fontAlgn="ctr">
              <a:lnSpc>
                <a:spcPct val="150000"/>
              </a:lnSpc>
            </a:pPr>
            <a:r>
              <a:rPr lang="zh-CN" altLang="en-US" sz="3200" b="1" dirty="0" smtClean="0">
                <a:solidFill>
                  <a:srgbClr val="FF0000"/>
                </a:solidFill>
                <a:latin typeface="微软雅黑" pitchFamily="34" charset="-122"/>
                <a:ea typeface="微软雅黑" pitchFamily="34" charset="-122"/>
              </a:rPr>
              <a:t>假设法。</a:t>
            </a:r>
            <a:endParaRPr lang="zh-CN" altLang="en-US" sz="3200" dirty="0">
              <a:solidFill>
                <a:srgbClr val="FF0000"/>
              </a:solidFill>
              <a:latin typeface="微软雅黑" pitchFamily="34" charset="-122"/>
              <a:ea typeface="微软雅黑" pitchFamily="34" charset="-122"/>
            </a:endParaRPr>
          </a:p>
        </p:txBody>
      </p:sp>
      <p:sp>
        <p:nvSpPr>
          <p:cNvPr id="8" name="TextBox 7"/>
          <p:cNvSpPr txBox="1"/>
          <p:nvPr/>
        </p:nvSpPr>
        <p:spPr>
          <a:xfrm>
            <a:off x="0" y="1196752"/>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方法</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1475656" y="1772816"/>
            <a:ext cx="7668344" cy="1384995"/>
          </a:xfrm>
          <a:prstGeom prst="rect">
            <a:avLst/>
          </a:prstGeom>
        </p:spPr>
        <p:txBody>
          <a:bodyPr wrap="square">
            <a:spAutoFit/>
          </a:bodyPr>
          <a:lstStyle/>
          <a:p>
            <a:pPr fontAlgn="ctr"/>
            <a:r>
              <a:rPr lang="zh-CN" altLang="en-US" sz="2800" dirty="0" smtClean="0"/>
              <a:t>可以假设接触面是光滑的，判断物体将向哪个方向滑动，从而确定相对运动趋势的方向及静摩擦力的方向。</a:t>
            </a:r>
            <a:endParaRPr lang="zh-CN" altLang="en-US" sz="2800" dirty="0">
              <a:solidFill>
                <a:srgbClr val="FF0000"/>
              </a:solidFill>
              <a:latin typeface="微软雅黑" pitchFamily="34" charset="-122"/>
              <a:ea typeface="微软雅黑" pitchFamily="34" charset="-122"/>
            </a:endParaRPr>
          </a:p>
        </p:txBody>
      </p:sp>
      <p:sp>
        <p:nvSpPr>
          <p:cNvPr id="10" name="矩形 9"/>
          <p:cNvSpPr/>
          <p:nvPr/>
        </p:nvSpPr>
        <p:spPr>
          <a:xfrm>
            <a:off x="1475656" y="3068960"/>
            <a:ext cx="5328592" cy="830997"/>
          </a:xfrm>
          <a:prstGeom prst="rect">
            <a:avLst/>
          </a:prstGeom>
        </p:spPr>
        <p:txBody>
          <a:bodyPr wrap="square">
            <a:spAutoFit/>
          </a:bodyPr>
          <a:lstStyle/>
          <a:p>
            <a:pPr fontAlgn="ctr">
              <a:lnSpc>
                <a:spcPct val="150000"/>
              </a:lnSpc>
            </a:pPr>
            <a:r>
              <a:rPr lang="zh-CN" altLang="en-US" sz="3200" b="1" dirty="0" smtClean="0">
                <a:solidFill>
                  <a:srgbClr val="FF0000"/>
                </a:solidFill>
                <a:latin typeface="微软雅黑" pitchFamily="34" charset="-122"/>
                <a:ea typeface="微软雅黑" pitchFamily="34" charset="-122"/>
              </a:rPr>
              <a:t>根据物体的运动状态判断。</a:t>
            </a:r>
            <a:endParaRPr lang="zh-CN" altLang="en-US" sz="3200" dirty="0">
              <a:solidFill>
                <a:srgbClr val="FF0000"/>
              </a:solidFill>
              <a:latin typeface="微软雅黑" pitchFamily="34" charset="-122"/>
              <a:ea typeface="微软雅黑" pitchFamily="34" charset="-122"/>
            </a:endParaRPr>
          </a:p>
        </p:txBody>
      </p:sp>
      <p:sp>
        <p:nvSpPr>
          <p:cNvPr id="11" name="矩形 10"/>
          <p:cNvSpPr/>
          <p:nvPr/>
        </p:nvSpPr>
        <p:spPr>
          <a:xfrm>
            <a:off x="1475656" y="3861048"/>
            <a:ext cx="7668344" cy="523220"/>
          </a:xfrm>
          <a:prstGeom prst="rect">
            <a:avLst/>
          </a:prstGeom>
        </p:spPr>
        <p:txBody>
          <a:bodyPr wrap="square">
            <a:spAutoFit/>
          </a:bodyPr>
          <a:lstStyle/>
          <a:p>
            <a:pPr fontAlgn="ctr"/>
            <a:r>
              <a:rPr lang="zh-CN" altLang="en-US" sz="2800" dirty="0" smtClean="0"/>
              <a:t>物体受到的力和物体的运动状态有密切关系。</a:t>
            </a:r>
            <a:endParaRPr lang="zh-CN" altLang="en-US" sz="2800" dirty="0">
              <a:solidFill>
                <a:srgbClr val="FF0000"/>
              </a:solidFill>
              <a:latin typeface="微软雅黑" pitchFamily="34" charset="-122"/>
              <a:ea typeface="微软雅黑" pitchFamily="34" charset="-122"/>
            </a:endParaRPr>
          </a:p>
        </p:txBody>
      </p:sp>
      <p:sp>
        <p:nvSpPr>
          <p:cNvPr id="12" name="TextBox 11"/>
          <p:cNvSpPr txBox="1"/>
          <p:nvPr/>
        </p:nvSpPr>
        <p:spPr>
          <a:xfrm>
            <a:off x="0" y="4365104"/>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方法</a:t>
            </a:r>
            <a:r>
              <a:rPr lang="en-US" altLang="zh-CN" sz="3200" dirty="0" smtClean="0">
                <a:solidFill>
                  <a:schemeClr val="tx2"/>
                </a:solidFill>
                <a:latin typeface="微软雅黑" pitchFamily="34" charset="-122"/>
                <a:ea typeface="微软雅黑" pitchFamily="34" charset="-122"/>
              </a:rPr>
              <a:t>3</a:t>
            </a:r>
            <a:endParaRPr lang="zh-CN" altLang="en-US" sz="3200" dirty="0">
              <a:solidFill>
                <a:schemeClr val="tx2"/>
              </a:solidFill>
              <a:latin typeface="微软雅黑" pitchFamily="34" charset="-122"/>
              <a:ea typeface="微软雅黑" pitchFamily="34" charset="-122"/>
            </a:endParaRPr>
          </a:p>
        </p:txBody>
      </p:sp>
      <p:sp>
        <p:nvSpPr>
          <p:cNvPr id="13" name="矩形 12"/>
          <p:cNvSpPr/>
          <p:nvPr/>
        </p:nvSpPr>
        <p:spPr>
          <a:xfrm>
            <a:off x="1331640" y="4149080"/>
            <a:ext cx="5832648" cy="830997"/>
          </a:xfrm>
          <a:prstGeom prst="rect">
            <a:avLst/>
          </a:prstGeom>
        </p:spPr>
        <p:txBody>
          <a:bodyPr wrap="square">
            <a:spAutoFit/>
          </a:bodyPr>
          <a:lstStyle/>
          <a:p>
            <a:pPr fontAlgn="ctr">
              <a:lnSpc>
                <a:spcPct val="150000"/>
              </a:lnSpc>
            </a:pPr>
            <a:r>
              <a:rPr lang="zh-CN" altLang="en-US" sz="3200" b="1" dirty="0" smtClean="0">
                <a:solidFill>
                  <a:srgbClr val="FF0000"/>
                </a:solidFill>
                <a:latin typeface="微软雅黑" pitchFamily="34" charset="-122"/>
                <a:ea typeface="微软雅黑" pitchFamily="34" charset="-122"/>
              </a:rPr>
              <a:t>根据力相互作用的特点判断。</a:t>
            </a:r>
            <a:endParaRPr lang="zh-CN" altLang="en-US" sz="3200" dirty="0">
              <a:solidFill>
                <a:srgbClr val="FF0000"/>
              </a:solidFill>
              <a:latin typeface="微软雅黑" pitchFamily="34" charset="-122"/>
              <a:ea typeface="微软雅黑" pitchFamily="34" charset="-122"/>
            </a:endParaRPr>
          </a:p>
        </p:txBody>
      </p:sp>
      <p:sp>
        <p:nvSpPr>
          <p:cNvPr id="14" name="矩形 13"/>
          <p:cNvSpPr/>
          <p:nvPr/>
        </p:nvSpPr>
        <p:spPr>
          <a:xfrm>
            <a:off x="1259632" y="5042118"/>
            <a:ext cx="7884368" cy="1815882"/>
          </a:xfrm>
          <a:prstGeom prst="rect">
            <a:avLst/>
          </a:prstGeom>
        </p:spPr>
        <p:txBody>
          <a:bodyPr wrap="square">
            <a:spAutoFit/>
          </a:bodyPr>
          <a:lstStyle/>
          <a:p>
            <a:pPr fontAlgn="ctr"/>
            <a:r>
              <a:rPr lang="zh-CN" altLang="en-US" sz="2800" dirty="0" smtClean="0"/>
              <a:t>当物体所受的摩擦力方向不易判断时，可根据与之相互作用的另一物体所受摩擦力的情况判断，然后依据相互作用的二力等大、反向的特点进行判定。</a:t>
            </a:r>
            <a:endParaRPr lang="zh-CN" altLang="en-US" sz="28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077218"/>
          </a:xfrm>
          <a:prstGeom prst="rect">
            <a:avLst/>
          </a:prstGeom>
        </p:spPr>
        <p:txBody>
          <a:bodyPr wrap="square">
            <a:spAutoFit/>
          </a:bodyPr>
          <a:lstStyle/>
          <a:p>
            <a:r>
              <a:rPr lang="zh-CN" altLang="en-US" sz="3200" dirty="0"/>
              <a:t>把一根筷子竖直的插入一杯米中，提起筷子，能把整个杯子一起提起来吗？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780782"/>
            <a:ext cx="7128792" cy="584775"/>
          </a:xfrm>
          <a:prstGeom prst="rect">
            <a:avLst/>
          </a:prstGeom>
        </p:spPr>
        <p:txBody>
          <a:bodyPr wrap="square">
            <a:spAutoFit/>
          </a:bodyPr>
          <a:lstStyle/>
          <a:p>
            <a:r>
              <a:rPr lang="zh-CN" altLang="en-US" sz="3200" dirty="0"/>
              <a:t>向米杯中倒入水，再试着提起筷子。</a:t>
            </a:r>
            <a:endParaRPr lang="zh-CN" altLang="en-US" sz="3200" dirty="0">
              <a:solidFill>
                <a:schemeClr val="tx2"/>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5004048" y="1844824"/>
            <a:ext cx="1407129" cy="38696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771800" y="2636912"/>
            <a:ext cx="1714500"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15816" y="548680"/>
            <a:ext cx="5904656" cy="1077218"/>
          </a:xfrm>
          <a:prstGeom prst="rect">
            <a:avLst/>
          </a:prstGeom>
        </p:spPr>
        <p:txBody>
          <a:bodyPr wrap="square">
            <a:spAutoFit/>
          </a:bodyPr>
          <a:lstStyle/>
          <a:p>
            <a:r>
              <a:rPr lang="zh-CN" altLang="en-US" sz="3200" dirty="0" smtClean="0"/>
              <a:t>﻿</a:t>
            </a:r>
            <a:r>
              <a:rPr lang="en-US" altLang="zh-CN" sz="3200" dirty="0" smtClean="0"/>
              <a:t>1. </a:t>
            </a:r>
            <a:r>
              <a:rPr lang="zh-CN" altLang="en-US" sz="3200" dirty="0" smtClean="0"/>
              <a:t>静摩擦力的大小随推力的增大而增大</a:t>
            </a:r>
            <a:r>
              <a:rPr lang="zh-CN" altLang="en-US" sz="3200" b="1" dirty="0" smtClean="0"/>
              <a:t> </a:t>
            </a:r>
            <a:r>
              <a:rPr lang="zh-CN" altLang="en-US" sz="3200" b="1" i="1" dirty="0" smtClean="0"/>
              <a:t>﻿﻿</a:t>
            </a:r>
            <a:r>
              <a:rPr lang="en-US" altLang="zh-CN" sz="3200" b="1" i="1" dirty="0" smtClean="0"/>
              <a:t>F</a:t>
            </a:r>
            <a:r>
              <a:rPr lang="zh-CN" altLang="en-US" sz="3200" b="1" baseline="-25000" dirty="0" smtClean="0"/>
              <a:t>静</a:t>
            </a:r>
            <a:r>
              <a:rPr lang="zh-CN" altLang="en-US" sz="3200" b="1" i="1" dirty="0" smtClean="0"/>
              <a:t>﻿﻿</a:t>
            </a:r>
            <a:r>
              <a:rPr lang="zh-CN" altLang="en-US" sz="3200" b="1" dirty="0" smtClean="0"/>
              <a:t> </a:t>
            </a:r>
            <a:r>
              <a:rPr lang="en-US" altLang="zh-CN" sz="3200" b="1" dirty="0" smtClean="0"/>
              <a:t>= F</a:t>
            </a:r>
            <a:r>
              <a:rPr lang="en-US" altLang="zh-CN" sz="3200" dirty="0" smtClean="0"/>
              <a:t> </a:t>
            </a:r>
            <a:r>
              <a:rPr lang="zh-CN" altLang="en-US" sz="3200" dirty="0" smtClean="0"/>
              <a:t>。</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2843808" y="1484784"/>
            <a:ext cx="6300192" cy="830997"/>
          </a:xfrm>
          <a:prstGeom prst="rect">
            <a:avLst/>
          </a:prstGeom>
        </p:spPr>
        <p:txBody>
          <a:bodyPr wrap="square">
            <a:spAutoFit/>
          </a:bodyPr>
          <a:lstStyle/>
          <a:p>
            <a:pPr fontAlgn="ctr">
              <a:lnSpc>
                <a:spcPct val="150000"/>
              </a:lnSpc>
            </a:pPr>
            <a:r>
              <a:rPr lang="zh-CN" altLang="en-US" sz="3200" dirty="0" smtClean="0"/>
              <a:t>﻿</a:t>
            </a:r>
            <a:r>
              <a:rPr lang="en-US" altLang="zh-CN" sz="3200" dirty="0" smtClean="0"/>
              <a:t>2. </a:t>
            </a:r>
            <a:r>
              <a:rPr lang="zh-CN" altLang="en-US" sz="3200" dirty="0" smtClean="0"/>
              <a:t>静摩擦力的大小由外部因素决定。</a:t>
            </a:r>
            <a:endParaRPr lang="zh-CN" altLang="en-US" sz="3200" dirty="0"/>
          </a:p>
        </p:txBody>
      </p:sp>
      <p:sp>
        <p:nvSpPr>
          <p:cNvPr id="9" name="矩形 8"/>
          <p:cNvSpPr/>
          <p:nvPr/>
        </p:nvSpPr>
        <p:spPr>
          <a:xfrm>
            <a:off x="2843808" y="2276872"/>
            <a:ext cx="6300192" cy="3046988"/>
          </a:xfrm>
          <a:prstGeom prst="rect">
            <a:avLst/>
          </a:prstGeom>
        </p:spPr>
        <p:txBody>
          <a:bodyPr wrap="square">
            <a:spAutoFit/>
          </a:bodyPr>
          <a:lstStyle/>
          <a:p>
            <a:pPr fontAlgn="ctr">
              <a:lnSpc>
                <a:spcPct val="150000"/>
              </a:lnSpc>
            </a:pPr>
            <a:r>
              <a:rPr lang="zh-CN" altLang="en-US" sz="3200" dirty="0" smtClean="0"/>
              <a:t>﻿﻿</a:t>
            </a:r>
            <a:r>
              <a:rPr lang="en-US" altLang="zh-CN" sz="3200" dirty="0" smtClean="0"/>
              <a:t>3. </a:t>
            </a:r>
            <a:r>
              <a:rPr lang="zh-CN" altLang="en-US" sz="3200" b="1" dirty="0" smtClean="0"/>
              <a:t>最大静摩擦力：</a:t>
            </a:r>
            <a:r>
              <a:rPr lang="zh-CN" altLang="en-US" sz="3200" dirty="0" smtClean="0"/>
              <a:t>当人的水平推力增大到某一值</a:t>
            </a:r>
            <a:r>
              <a:rPr lang="en-US" altLang="zh-CN" sz="3200" dirty="0" err="1" smtClean="0"/>
              <a:t>F</a:t>
            </a:r>
            <a:r>
              <a:rPr lang="en-US" altLang="zh-CN" sz="3200" baseline="-25000" dirty="0" err="1" smtClean="0"/>
              <a:t>max</a:t>
            </a:r>
            <a:r>
              <a:rPr lang="zh-CN" altLang="en-US" sz="3200" dirty="0" smtClean="0"/>
              <a:t> </a:t>
            </a:r>
            <a:r>
              <a:rPr lang="zh-CN" altLang="en-US" sz="3200" i="1" dirty="0" smtClean="0"/>
              <a:t>﻿﻿﻿﻿﻿﻿﻿﻿﻿﻿﻿﻿﻿﻿﻿﻿﻿﻿﻿﻿﻿﻿</a:t>
            </a:r>
            <a:r>
              <a:rPr lang="zh-CN" altLang="en-US" sz="3200" dirty="0" smtClean="0"/>
              <a:t> 时候，物体就要滑动，此时静摩擦力达到最大值，我们把</a:t>
            </a:r>
            <a:r>
              <a:rPr lang="en-US" altLang="zh-CN" sz="3200" dirty="0" err="1" smtClean="0"/>
              <a:t>F</a:t>
            </a:r>
            <a:r>
              <a:rPr lang="en-US" altLang="zh-CN" sz="3200" baseline="-25000" dirty="0" err="1" smtClean="0"/>
              <a:t>max</a:t>
            </a:r>
            <a:r>
              <a:rPr lang="zh-CN" altLang="en-US" sz="3200" dirty="0" smtClean="0"/>
              <a:t> </a:t>
            </a:r>
            <a:r>
              <a:rPr lang="zh-CN" altLang="en-US" sz="3200" i="1" dirty="0" smtClean="0"/>
              <a:t>﻿﻿﻿﻿﻿﻿﻿﻿﻿﻿﻿﻿﻿﻿﻿﻿﻿﻿﻿﻿﻿﻿﻿﻿</a:t>
            </a:r>
            <a:r>
              <a:rPr lang="zh-CN" altLang="en-US" sz="3200" dirty="0" smtClean="0"/>
              <a:t> 叫</a:t>
            </a:r>
            <a:r>
              <a:rPr lang="zh-CN" altLang="en-US" sz="3200" b="1" dirty="0" smtClean="0"/>
              <a:t>最大静摩擦力。</a:t>
            </a:r>
            <a:endParaRPr lang="zh-CN" altLang="en-US" sz="3200" dirty="0"/>
          </a:p>
        </p:txBody>
      </p:sp>
      <p:sp>
        <p:nvSpPr>
          <p:cNvPr id="10" name="矩形 9"/>
          <p:cNvSpPr/>
          <p:nvPr/>
        </p:nvSpPr>
        <p:spPr>
          <a:xfrm>
            <a:off x="323528" y="5288340"/>
            <a:ext cx="8820472" cy="1569660"/>
          </a:xfrm>
          <a:prstGeom prst="rect">
            <a:avLst/>
          </a:prstGeom>
        </p:spPr>
        <p:txBody>
          <a:bodyPr wrap="square">
            <a:spAutoFit/>
          </a:bodyPr>
          <a:lstStyle/>
          <a:p>
            <a:pPr fontAlgn="ctr">
              <a:lnSpc>
                <a:spcPct val="150000"/>
              </a:lnSpc>
            </a:pPr>
            <a:r>
              <a:rPr lang="zh-CN" altLang="en-US" sz="3200" dirty="0" smtClean="0"/>
              <a:t>﻿两物体间的静摩擦力</a:t>
            </a:r>
            <a:r>
              <a:rPr lang="zh-CN" altLang="en-US" sz="3200" b="1" dirty="0" smtClean="0"/>
              <a:t> </a:t>
            </a:r>
            <a:r>
              <a:rPr lang="en-US" altLang="zh-CN" sz="3200" b="1" dirty="0" smtClean="0"/>
              <a:t>F</a:t>
            </a:r>
            <a:r>
              <a:rPr lang="zh-CN" altLang="en-US" sz="3200" b="1" i="1" dirty="0" smtClean="0"/>
              <a:t>﻿﻿﻿﻿﻿﻿﻿﻿﻿﻿﻿﻿﻿﻿﻿﻿﻿﻿﻿﻿</a:t>
            </a:r>
            <a:r>
              <a:rPr lang="zh-CN" altLang="en-US" sz="3200" b="1" baseline="-25000" dirty="0" smtClean="0"/>
              <a:t>静</a:t>
            </a:r>
            <a:r>
              <a:rPr lang="zh-CN" altLang="en-US" sz="3200" b="1" i="1" dirty="0" smtClean="0"/>
              <a:t>﻿﻿﻿﻿﻿﻿﻿﻿﻿﻿﻿﻿﻿﻿﻿﻿﻿﻿﻿﻿</a:t>
            </a:r>
            <a:r>
              <a:rPr lang="zh-CN" altLang="en-US" sz="3200" b="1" dirty="0" smtClean="0"/>
              <a:t> </a:t>
            </a:r>
            <a:r>
              <a:rPr lang="zh-CN" altLang="en-US" sz="3200" dirty="0" smtClean="0"/>
              <a:t>在 </a:t>
            </a:r>
            <a:r>
              <a:rPr lang="en-US" altLang="zh-CN" sz="3200" dirty="0" smtClean="0"/>
              <a:t>0 </a:t>
            </a:r>
            <a:r>
              <a:rPr lang="zh-CN" altLang="en-US" sz="3200" dirty="0" smtClean="0"/>
              <a:t>与最大静摩擦力</a:t>
            </a:r>
            <a:r>
              <a:rPr lang="en-US" altLang="zh-CN" sz="3200" dirty="0" err="1" smtClean="0"/>
              <a:t>F</a:t>
            </a:r>
            <a:r>
              <a:rPr lang="en-US" altLang="zh-CN" sz="3200" baseline="-25000" dirty="0" err="1" smtClean="0"/>
              <a:t>max</a:t>
            </a:r>
            <a:r>
              <a:rPr lang="zh-CN" altLang="en-US" sz="3200" dirty="0" smtClean="0"/>
              <a:t> </a:t>
            </a:r>
            <a:r>
              <a:rPr lang="zh-CN" altLang="en-US" sz="3200" i="1" dirty="0" smtClean="0"/>
              <a:t>﻿﻿﻿﻿﻿﻿﻿﻿﻿﻿﻿﻿﻿﻿﻿﻿﻿﻿﻿﻿﻿﻿﻿﻿﻿﻿﻿﻿﻿﻿﻿﻿</a:t>
            </a:r>
            <a:r>
              <a:rPr lang="zh-CN" altLang="en-US" sz="3200" dirty="0" smtClean="0"/>
              <a:t> 之间，即</a:t>
            </a:r>
            <a:r>
              <a:rPr lang="zh-CN" altLang="en-US" sz="3200" b="1" i="1" dirty="0" smtClean="0"/>
              <a:t> ﻿﻿﻿﻿﻿﻿﻿﻿﻿﻿﻿﻿﻿﻿﻿﻿</a:t>
            </a:r>
            <a:r>
              <a:rPr lang="en-US" altLang="zh-CN" sz="3200" b="1" i="1" dirty="0" smtClean="0"/>
              <a:t>0＜</a:t>
            </a:r>
            <a:r>
              <a:rPr lang="zh-CN" altLang="en-US" sz="3200" b="1" i="1" dirty="0" smtClean="0"/>
              <a:t> ﻿﻿﻿﻿﻿﻿﻿﻿﻿﻿﻿﻿﻿﻿﻿﻿﻿</a:t>
            </a:r>
            <a:r>
              <a:rPr lang="en-US" altLang="zh-CN" sz="3200" b="1" i="1" dirty="0" smtClean="0"/>
              <a:t>F</a:t>
            </a:r>
            <a:r>
              <a:rPr lang="zh-CN" altLang="en-US" sz="3200" b="1" baseline="-25000" dirty="0" smtClean="0"/>
              <a:t>静﻿﻿﻿﻿﻿﻿﻿﻿﻿﻿﻿﻿﻿﻿﻿﻿﻿</a:t>
            </a:r>
            <a:r>
              <a:rPr lang="zh-CN" altLang="en-US" sz="3200" b="1" i="1" dirty="0" smtClean="0"/>
              <a:t> </a:t>
            </a:r>
            <a:r>
              <a:rPr lang="zh-CN" altLang="en-US" sz="3200" i="1" dirty="0" smtClean="0"/>
              <a:t>﻿﻿﻿﻿﻿﻿﻿﻿﻿﻿</a:t>
            </a:r>
            <a:r>
              <a:rPr lang="en-US" altLang="zh-CN" sz="3200" i="1" dirty="0" smtClean="0"/>
              <a:t>≤</a:t>
            </a:r>
            <a:r>
              <a:rPr lang="en-US" altLang="zh-CN" sz="3200" dirty="0" smtClean="0"/>
              <a:t> </a:t>
            </a:r>
            <a:r>
              <a:rPr lang="en-US" altLang="zh-CN" sz="3200" dirty="0" err="1" smtClean="0"/>
              <a:t>F</a:t>
            </a:r>
            <a:r>
              <a:rPr lang="en-US" altLang="zh-CN" sz="3200" baseline="-25000" dirty="0" err="1" smtClean="0"/>
              <a:t>max</a:t>
            </a:r>
            <a:r>
              <a:rPr lang="zh-CN" altLang="en-US" sz="3200" dirty="0" smtClean="0"/>
              <a:t> 。</a:t>
            </a:r>
            <a:endParaRPr lang="zh-CN" altLang="en-US" sz="3200" dirty="0"/>
          </a:p>
        </p:txBody>
      </p:sp>
      <p:sp>
        <p:nvSpPr>
          <p:cNvPr id="11" name="矩形 10"/>
          <p:cNvSpPr/>
          <p:nvPr/>
        </p:nvSpPr>
        <p:spPr>
          <a:xfrm>
            <a:off x="0" y="332656"/>
            <a:ext cx="2987824" cy="830997"/>
          </a:xfrm>
          <a:prstGeom prst="rect">
            <a:avLst/>
          </a:prstGeom>
        </p:spPr>
        <p:txBody>
          <a:bodyPr wrap="square">
            <a:spAutoFit/>
          </a:bodyPr>
          <a:lstStyle/>
          <a:p>
            <a:pPr fontAlgn="ctr">
              <a:lnSpc>
                <a:spcPct val="150000"/>
              </a:lnSpc>
            </a:pPr>
            <a:r>
              <a:rPr lang="zh-CN" altLang="en-US" sz="3200" dirty="0" smtClean="0"/>
              <a:t>用 </a:t>
            </a:r>
            <a:r>
              <a:rPr lang="en-US" altLang="zh-CN" sz="3200" dirty="0" smtClean="0"/>
              <a:t>100</a:t>
            </a:r>
            <a:r>
              <a:rPr lang="zh-CN" altLang="en-US" sz="3200" dirty="0" smtClean="0"/>
              <a:t> </a:t>
            </a:r>
            <a:r>
              <a:rPr lang="en-US" altLang="zh-CN" sz="3200" dirty="0" smtClean="0"/>
              <a:t>N </a:t>
            </a:r>
            <a:r>
              <a:rPr lang="zh-CN" altLang="en-US" sz="3200" dirty="0" smtClean="0"/>
              <a:t>的力推</a:t>
            </a:r>
            <a:endParaRPr lang="zh-CN" altLang="en-US" sz="3200" dirty="0"/>
          </a:p>
        </p:txBody>
      </p:sp>
      <p:sp>
        <p:nvSpPr>
          <p:cNvPr id="12" name="矩形 11"/>
          <p:cNvSpPr/>
          <p:nvPr/>
        </p:nvSpPr>
        <p:spPr>
          <a:xfrm>
            <a:off x="0" y="2708920"/>
            <a:ext cx="2987824" cy="830997"/>
          </a:xfrm>
          <a:prstGeom prst="rect">
            <a:avLst/>
          </a:prstGeom>
        </p:spPr>
        <p:txBody>
          <a:bodyPr wrap="square">
            <a:spAutoFit/>
          </a:bodyPr>
          <a:lstStyle/>
          <a:p>
            <a:pPr fontAlgn="ctr">
              <a:lnSpc>
                <a:spcPct val="150000"/>
              </a:lnSpc>
            </a:pPr>
            <a:r>
              <a:rPr lang="zh-CN" altLang="en-US" sz="3200" dirty="0" smtClean="0"/>
              <a:t>﻿用 </a:t>
            </a:r>
            <a:r>
              <a:rPr lang="en-US" altLang="zh-CN" sz="3200" dirty="0" smtClean="0"/>
              <a:t>200 N </a:t>
            </a:r>
            <a:r>
              <a:rPr lang="zh-CN" altLang="en-US" sz="3200" dirty="0" smtClean="0"/>
              <a:t>的力推</a:t>
            </a:r>
            <a:endParaRPr lang="zh-CN" altLang="en-US" sz="3200" dirty="0"/>
          </a:p>
        </p:txBody>
      </p:sp>
      <p:pic>
        <p:nvPicPr>
          <p:cNvPr id="12290" name="Picture 2"/>
          <p:cNvPicPr>
            <a:picLocks noChangeAspect="1" noChangeArrowheads="1"/>
          </p:cNvPicPr>
          <p:nvPr/>
        </p:nvPicPr>
        <p:blipFill>
          <a:blip r:embed="rId2" cstate="print"/>
          <a:srcRect/>
          <a:stretch>
            <a:fillRect/>
          </a:stretch>
        </p:blipFill>
        <p:spPr bwMode="auto">
          <a:xfrm>
            <a:off x="539552" y="1124744"/>
            <a:ext cx="1800200" cy="1745648"/>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39552" y="3501008"/>
            <a:ext cx="1800200" cy="1792339"/>
          </a:xfrm>
          <a:prstGeom prst="rect">
            <a:avLst/>
          </a:prstGeom>
          <a:noFill/>
          <a:ln w="9525">
            <a:noFill/>
            <a:miter lim="800000"/>
            <a:headEnd/>
            <a:tailEnd/>
          </a:ln>
        </p:spPr>
      </p:pic>
      <p:cxnSp>
        <p:nvCxnSpPr>
          <p:cNvPr id="14" name="直接箭头连接符 13"/>
          <p:cNvCxnSpPr/>
          <p:nvPr/>
        </p:nvCxnSpPr>
        <p:spPr>
          <a:xfrm>
            <a:off x="1835696" y="2060848"/>
            <a:ext cx="9361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27584" y="2060848"/>
            <a:ext cx="1008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520" y="1700808"/>
            <a:ext cx="755576" cy="523220"/>
          </a:xfrm>
          <a:prstGeom prst="rect">
            <a:avLst/>
          </a:prstGeom>
          <a:noFill/>
        </p:spPr>
        <p:txBody>
          <a:bodyPr wrap="square" rtlCol="0">
            <a:spAutoFit/>
          </a:bodyPr>
          <a:lstStyle/>
          <a:p>
            <a:r>
              <a:rPr lang="zh-CN" altLang="en-US" sz="2800" b="1" dirty="0" smtClean="0"/>
              <a:t> </a:t>
            </a:r>
            <a:r>
              <a:rPr lang="en-US" altLang="zh-CN" sz="2800" b="1" dirty="0" smtClean="0">
                <a:solidFill>
                  <a:srgbClr val="FF0000"/>
                </a:solidFill>
              </a:rPr>
              <a:t>F</a:t>
            </a:r>
            <a:r>
              <a:rPr lang="zh-CN" altLang="en-US" sz="2800" b="1" i="1" dirty="0" smtClean="0">
                <a:solidFill>
                  <a:srgbClr val="FF0000"/>
                </a:solidFill>
              </a:rPr>
              <a:t>﻿﻿﻿﻿﻿﻿﻿﻿﻿﻿﻿﻿﻿﻿﻿﻿﻿﻿﻿﻿</a:t>
            </a:r>
            <a:r>
              <a:rPr lang="zh-CN" altLang="en-US" sz="2800" b="1" baseline="-25000" dirty="0" smtClean="0">
                <a:solidFill>
                  <a:srgbClr val="FF0000"/>
                </a:solidFill>
              </a:rPr>
              <a:t>静</a:t>
            </a:r>
            <a:r>
              <a:rPr lang="zh-CN" altLang="en-US" sz="2800" b="1" i="1" dirty="0" smtClean="0"/>
              <a:t>﻿﻿﻿﻿﻿﻿﻿﻿﻿﻿﻿﻿﻿﻿﻿﻿﻿﻿﻿﻿</a:t>
            </a:r>
            <a:r>
              <a:rPr lang="zh-CN" altLang="en-US" sz="2800" b="1" dirty="0" smtClean="0"/>
              <a:t> </a:t>
            </a:r>
            <a:endParaRPr lang="zh-CN" altLang="en-US" sz="2800" dirty="0"/>
          </a:p>
        </p:txBody>
      </p:sp>
      <p:sp>
        <p:nvSpPr>
          <p:cNvPr id="19" name="TextBox 18"/>
          <p:cNvSpPr txBox="1"/>
          <p:nvPr/>
        </p:nvSpPr>
        <p:spPr>
          <a:xfrm>
            <a:off x="2555776" y="1484784"/>
            <a:ext cx="432048" cy="523220"/>
          </a:xfrm>
          <a:prstGeom prst="rect">
            <a:avLst/>
          </a:prstGeom>
          <a:noFill/>
        </p:spPr>
        <p:txBody>
          <a:bodyPr wrap="square" rtlCol="0">
            <a:spAutoFit/>
          </a:bodyPr>
          <a:lstStyle/>
          <a:p>
            <a:r>
              <a:rPr lang="zh-CN" altLang="en-US" sz="2800" b="1" dirty="0" smtClean="0"/>
              <a:t> </a:t>
            </a:r>
            <a:r>
              <a:rPr lang="en-US" altLang="zh-CN" sz="2800" b="1" dirty="0" smtClean="0"/>
              <a:t>F</a:t>
            </a:r>
            <a:r>
              <a:rPr lang="zh-CN" altLang="en-US" sz="2800" b="1" i="1" dirty="0" smtClean="0"/>
              <a:t>﻿﻿﻿﻿﻿﻿﻿﻿﻿﻿﻿﻿﻿﻿﻿﻿﻿﻿﻿﻿﻿﻿﻿﻿﻿﻿﻿﻿﻿﻿﻿﻿﻿﻿﻿﻿﻿﻿</a:t>
            </a:r>
            <a:r>
              <a:rPr lang="zh-CN" altLang="en-US" sz="2800" b="1" dirty="0" smtClean="0"/>
              <a:t> </a:t>
            </a:r>
            <a:endParaRPr lang="zh-CN" altLang="en-US" sz="2800" dirty="0"/>
          </a:p>
        </p:txBody>
      </p:sp>
      <p:cxnSp>
        <p:nvCxnSpPr>
          <p:cNvPr id="20" name="直接箭头连接符 19"/>
          <p:cNvCxnSpPr/>
          <p:nvPr/>
        </p:nvCxnSpPr>
        <p:spPr>
          <a:xfrm>
            <a:off x="1907704" y="4509120"/>
            <a:ext cx="9361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899592" y="4509120"/>
            <a:ext cx="1008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3528" y="4149080"/>
            <a:ext cx="755576" cy="523220"/>
          </a:xfrm>
          <a:prstGeom prst="rect">
            <a:avLst/>
          </a:prstGeom>
          <a:noFill/>
        </p:spPr>
        <p:txBody>
          <a:bodyPr wrap="square" rtlCol="0">
            <a:spAutoFit/>
          </a:bodyPr>
          <a:lstStyle/>
          <a:p>
            <a:r>
              <a:rPr lang="zh-CN" altLang="en-US" sz="2800" b="1" dirty="0" smtClean="0"/>
              <a:t> </a:t>
            </a:r>
            <a:r>
              <a:rPr lang="en-US" altLang="zh-CN" sz="2800" b="1" dirty="0" smtClean="0">
                <a:solidFill>
                  <a:srgbClr val="FF0000"/>
                </a:solidFill>
              </a:rPr>
              <a:t>F</a:t>
            </a:r>
            <a:r>
              <a:rPr lang="zh-CN" altLang="en-US" sz="2800" b="1" i="1" dirty="0" smtClean="0">
                <a:solidFill>
                  <a:srgbClr val="FF0000"/>
                </a:solidFill>
              </a:rPr>
              <a:t>﻿﻿﻿﻿﻿﻿﻿﻿﻿﻿﻿﻿﻿﻿﻿﻿﻿﻿﻿﻿</a:t>
            </a:r>
            <a:r>
              <a:rPr lang="zh-CN" altLang="en-US" sz="2800" b="1" baseline="-25000" dirty="0" smtClean="0">
                <a:solidFill>
                  <a:srgbClr val="FF0000"/>
                </a:solidFill>
              </a:rPr>
              <a:t>静</a:t>
            </a:r>
            <a:r>
              <a:rPr lang="zh-CN" altLang="en-US" sz="2800" b="1" i="1" dirty="0" smtClean="0"/>
              <a:t>﻿﻿﻿﻿﻿﻿﻿﻿﻿﻿﻿﻿﻿﻿﻿﻿﻿﻿﻿﻿</a:t>
            </a:r>
            <a:r>
              <a:rPr lang="zh-CN" altLang="en-US" sz="2800" b="1" dirty="0" smtClean="0"/>
              <a:t> </a:t>
            </a:r>
            <a:endParaRPr lang="zh-CN" altLang="en-US" sz="2800" dirty="0"/>
          </a:p>
        </p:txBody>
      </p:sp>
      <p:sp>
        <p:nvSpPr>
          <p:cNvPr id="23" name="TextBox 22"/>
          <p:cNvSpPr txBox="1"/>
          <p:nvPr/>
        </p:nvSpPr>
        <p:spPr>
          <a:xfrm>
            <a:off x="2627784" y="3933056"/>
            <a:ext cx="432048" cy="523220"/>
          </a:xfrm>
          <a:prstGeom prst="rect">
            <a:avLst/>
          </a:prstGeom>
          <a:noFill/>
        </p:spPr>
        <p:txBody>
          <a:bodyPr wrap="square" rtlCol="0">
            <a:spAutoFit/>
          </a:bodyPr>
          <a:lstStyle/>
          <a:p>
            <a:r>
              <a:rPr lang="zh-CN" altLang="en-US" sz="2800" b="1" dirty="0" smtClean="0"/>
              <a:t> </a:t>
            </a:r>
            <a:r>
              <a:rPr lang="en-US" altLang="zh-CN" sz="2800" b="1" dirty="0" smtClean="0"/>
              <a:t>F</a:t>
            </a:r>
            <a:r>
              <a:rPr lang="zh-CN" altLang="en-US" sz="2800" b="1" i="1" dirty="0" smtClean="0"/>
              <a:t>﻿﻿﻿﻿﻿﻿﻿﻿﻿﻿﻿﻿﻿﻿﻿﻿﻿﻿﻿﻿﻿﻿﻿﻿﻿﻿﻿﻿﻿﻿﻿﻿﻿﻿﻿﻿﻿﻿</a:t>
            </a:r>
            <a:r>
              <a:rPr lang="zh-CN" altLang="en-US" sz="2800" b="1" dirty="0" smtClean="0"/>
              <a:t>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8" grpId="0"/>
      <p:bldP spid="19"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2420888"/>
            <a:ext cx="3960440" cy="1569660"/>
          </a:xfrm>
          <a:prstGeom prst="rect">
            <a:avLst/>
          </a:prstGeom>
        </p:spPr>
        <p:txBody>
          <a:bodyPr wrap="square">
            <a:spAutoFit/>
          </a:bodyPr>
          <a:lstStyle/>
          <a:p>
            <a:pPr fontAlgn="ctr"/>
            <a:r>
              <a:rPr lang="zh-CN" altLang="en-US" sz="3200" b="1" dirty="0" smtClean="0">
                <a:latin typeface="华文楷体" pitchFamily="2" charset="-122"/>
                <a:ea typeface="华文楷体" pitchFamily="2" charset="-122"/>
              </a:rPr>
              <a:t>测力计下面的小纸团可以“记住”拉力曾经达到的最大值。</a:t>
            </a:r>
            <a:endParaRPr lang="zh-CN" altLang="en-US" sz="3200" dirty="0">
              <a:latin typeface="华文楷体" pitchFamily="2" charset="-122"/>
              <a:ea typeface="华文楷体" pitchFamily="2" charset="-122"/>
            </a:endParaRPr>
          </a:p>
        </p:txBody>
      </p:sp>
      <p:sp>
        <p:nvSpPr>
          <p:cNvPr id="8" name="TextBox 7"/>
          <p:cNvSpPr txBox="1"/>
          <p:nvPr/>
        </p:nvSpPr>
        <p:spPr>
          <a:xfrm>
            <a:off x="0" y="494116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4860032" y="3212976"/>
            <a:ext cx="4283968" cy="1569660"/>
          </a:xfrm>
          <a:prstGeom prst="rect">
            <a:avLst/>
          </a:prstGeom>
        </p:spPr>
        <p:txBody>
          <a:bodyPr wrap="square">
            <a:spAutoFit/>
          </a:bodyPr>
          <a:lstStyle/>
          <a:p>
            <a:pPr fontAlgn="ctr"/>
            <a:r>
              <a:rPr lang="zh-CN" altLang="en-US" sz="3200" b="1" dirty="0" smtClean="0">
                <a:latin typeface="华文楷体" pitchFamily="2" charset="-122"/>
                <a:ea typeface="华文楷体" pitchFamily="2" charset="-122"/>
              </a:rPr>
              <a:t>拉力增大到某一数值时木块开始移动，拉力突然减小。</a:t>
            </a:r>
            <a:endParaRPr lang="zh-CN" altLang="en-US" sz="3200" dirty="0">
              <a:latin typeface="华文楷体" pitchFamily="2" charset="-122"/>
              <a:ea typeface="华文楷体" pitchFamily="2" charset="-122"/>
            </a:endParaRPr>
          </a:p>
        </p:txBody>
      </p:sp>
      <p:sp>
        <p:nvSpPr>
          <p:cNvPr id="10" name="矩形 9"/>
          <p:cNvSpPr/>
          <p:nvPr/>
        </p:nvSpPr>
        <p:spPr>
          <a:xfrm>
            <a:off x="1331640" y="4869160"/>
            <a:ext cx="7272808" cy="1569660"/>
          </a:xfrm>
          <a:prstGeom prst="rect">
            <a:avLst/>
          </a:prstGeom>
        </p:spPr>
        <p:txBody>
          <a:bodyPr wrap="square">
            <a:spAutoFit/>
          </a:bodyPr>
          <a:lstStyle/>
          <a:p>
            <a:pPr fontAlgn="ctr"/>
            <a:r>
              <a:rPr lang="zh-CN" altLang="en-US" sz="3200" dirty="0" smtClean="0"/>
              <a:t>静摩擦力随拉力的增大而增大，当拉力达到某一数值时木块开始移动，拉力突然减小。</a:t>
            </a:r>
            <a:endParaRPr lang="zh-CN" altLang="en-US" sz="3200" dirty="0"/>
          </a:p>
        </p:txBody>
      </p:sp>
      <p:pic>
        <p:nvPicPr>
          <p:cNvPr id="13314" name="Picture 2"/>
          <p:cNvPicPr>
            <a:picLocks noChangeAspect="1" noChangeArrowheads="1"/>
          </p:cNvPicPr>
          <p:nvPr/>
        </p:nvPicPr>
        <p:blipFill>
          <a:blip r:embed="rId2" cstate="print"/>
          <a:srcRect/>
          <a:stretch>
            <a:fillRect/>
          </a:stretch>
        </p:blipFill>
        <p:spPr bwMode="auto">
          <a:xfrm>
            <a:off x="251520" y="980728"/>
            <a:ext cx="3960440" cy="1296144"/>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004048" y="0"/>
            <a:ext cx="4139952" cy="31352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85725"/>
            <a:ext cx="9144000" cy="6684963"/>
          </a:xfrm>
          <a:prstGeom prst="rect">
            <a:avLst/>
          </a:prstGeom>
          <a:noFill/>
          <a:ln w="9525">
            <a:noFill/>
            <a:miter lim="800000"/>
            <a:headEnd/>
            <a:tailEnd/>
          </a:ln>
        </p:spPr>
      </p:pic>
      <p:sp>
        <p:nvSpPr>
          <p:cNvPr id="3" name="TextBox 2"/>
          <p:cNvSpPr txBox="1"/>
          <p:nvPr/>
        </p:nvSpPr>
        <p:spPr>
          <a:xfrm>
            <a:off x="1475656" y="1196752"/>
            <a:ext cx="3672408" cy="2677656"/>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两个相互接触的物体，当它们有</a:t>
            </a:r>
            <a:r>
              <a:rPr lang="zh-CN" altLang="en-US" sz="2800" b="1" dirty="0" smtClean="0">
                <a:solidFill>
                  <a:srgbClr val="FF0000"/>
                </a:solidFill>
                <a:latin typeface="华文楷体" pitchFamily="2" charset="-122"/>
                <a:ea typeface="华文楷体" pitchFamily="2" charset="-122"/>
              </a:rPr>
              <a:t>相对运动的趋势</a:t>
            </a:r>
            <a:r>
              <a:rPr lang="zh-CN" altLang="en-US" sz="2800" b="1" dirty="0" smtClean="0">
                <a:latin typeface="华文楷体" pitchFamily="2" charset="-122"/>
                <a:ea typeface="华文楷体" pitchFamily="2" charset="-122"/>
              </a:rPr>
              <a:t>时，就会在接触面上产生阻碍</a:t>
            </a:r>
            <a:r>
              <a:rPr lang="zh-CN" altLang="en-US" sz="2800" b="1" dirty="0" smtClean="0">
                <a:solidFill>
                  <a:srgbClr val="FF0000"/>
                </a:solidFill>
                <a:latin typeface="华文楷体" pitchFamily="2" charset="-122"/>
                <a:ea typeface="华文楷体" pitchFamily="2" charset="-122"/>
              </a:rPr>
              <a:t>相对运动趋势</a:t>
            </a:r>
            <a:r>
              <a:rPr lang="zh-CN" altLang="en-US" sz="2800" b="1" dirty="0" smtClean="0">
                <a:latin typeface="华文楷体" pitchFamily="2" charset="-122"/>
                <a:ea typeface="华文楷体" pitchFamily="2" charset="-122"/>
              </a:rPr>
              <a:t>的力，这种力叫</a:t>
            </a:r>
            <a:r>
              <a:rPr lang="zh-CN" altLang="en-US" sz="2800" b="1" dirty="0" smtClean="0">
                <a:solidFill>
                  <a:srgbClr val="FF0000"/>
                </a:solidFill>
                <a:latin typeface="华文楷体" pitchFamily="2" charset="-122"/>
                <a:ea typeface="华文楷体" pitchFamily="2" charset="-122"/>
              </a:rPr>
              <a:t>静摩擦力</a:t>
            </a:r>
            <a:r>
              <a:rPr lang="zh-CN" altLang="en-US" sz="2800" b="1"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sp>
        <p:nvSpPr>
          <p:cNvPr id="4" name="TextBox 3"/>
          <p:cNvSpPr txBox="1"/>
          <p:nvPr/>
        </p:nvSpPr>
        <p:spPr>
          <a:xfrm>
            <a:off x="5292080" y="1196752"/>
            <a:ext cx="3672408" cy="2677656"/>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两个相互接触的物体，当它们发生</a:t>
            </a:r>
            <a:r>
              <a:rPr lang="zh-CN" altLang="en-US" sz="2800" b="1" dirty="0" smtClean="0">
                <a:solidFill>
                  <a:srgbClr val="FF0000"/>
                </a:solidFill>
                <a:latin typeface="华文楷体" pitchFamily="2" charset="-122"/>
                <a:ea typeface="华文楷体" pitchFamily="2" charset="-122"/>
              </a:rPr>
              <a:t>相对运动</a:t>
            </a:r>
            <a:r>
              <a:rPr lang="zh-CN" altLang="en-US" sz="2800" b="1" dirty="0" smtClean="0">
                <a:latin typeface="华文楷体" pitchFamily="2" charset="-122"/>
                <a:ea typeface="华文楷体" pitchFamily="2" charset="-122"/>
              </a:rPr>
              <a:t>时，就会在接触面上产生阻碍</a:t>
            </a:r>
            <a:r>
              <a:rPr lang="zh-CN" altLang="en-US" sz="2800" b="1" dirty="0" smtClean="0">
                <a:solidFill>
                  <a:srgbClr val="FF0000"/>
                </a:solidFill>
                <a:latin typeface="华文楷体" pitchFamily="2" charset="-122"/>
                <a:ea typeface="华文楷体" pitchFamily="2" charset="-122"/>
              </a:rPr>
              <a:t>相对运动</a:t>
            </a:r>
            <a:r>
              <a:rPr lang="zh-CN" altLang="en-US" sz="2800" b="1" dirty="0" smtClean="0">
                <a:latin typeface="华文楷体" pitchFamily="2" charset="-122"/>
                <a:ea typeface="华文楷体" pitchFamily="2" charset="-122"/>
              </a:rPr>
              <a:t>的力，这种力叫</a:t>
            </a:r>
            <a:r>
              <a:rPr lang="zh-CN" altLang="en-US" sz="2800" b="1" dirty="0" smtClean="0">
                <a:solidFill>
                  <a:srgbClr val="FF0000"/>
                </a:solidFill>
                <a:latin typeface="华文楷体" pitchFamily="2" charset="-122"/>
                <a:ea typeface="华文楷体" pitchFamily="2" charset="-122"/>
              </a:rPr>
              <a:t>动摩擦</a:t>
            </a:r>
            <a:r>
              <a:rPr lang="zh-CN" altLang="en-US" sz="2800" b="1" dirty="0" smtClean="0">
                <a:latin typeface="华文楷体" pitchFamily="2" charset="-122"/>
                <a:ea typeface="华文楷体" pitchFamily="2" charset="-122"/>
              </a:rPr>
              <a:t>力。</a:t>
            </a:r>
            <a:endParaRPr lang="zh-CN" altLang="en-US" sz="2800" dirty="0">
              <a:latin typeface="华文楷体" pitchFamily="2" charset="-122"/>
              <a:ea typeface="华文楷体" pitchFamily="2" charset="-122"/>
            </a:endParaRPr>
          </a:p>
        </p:txBody>
      </p:sp>
      <p:sp>
        <p:nvSpPr>
          <p:cNvPr id="5" name="TextBox 4"/>
          <p:cNvSpPr txBox="1"/>
          <p:nvPr/>
        </p:nvSpPr>
        <p:spPr>
          <a:xfrm>
            <a:off x="5292080" y="3933056"/>
            <a:ext cx="3672408" cy="2246769"/>
          </a:xfrm>
          <a:prstGeom prst="rect">
            <a:avLst/>
          </a:prstGeom>
          <a:noFill/>
        </p:spPr>
        <p:txBody>
          <a:bodyPr wrap="square" rtlCol="0">
            <a:spAutoFit/>
          </a:bodyPr>
          <a:lstStyle/>
          <a:p>
            <a:pPr fontAlgn="ctr"/>
            <a:r>
              <a:rPr lang="zh-CN" altLang="en-US" sz="2800" b="1" dirty="0" smtClean="0">
                <a:latin typeface="华文楷体" pitchFamily="2" charset="-122"/>
                <a:ea typeface="华文楷体" pitchFamily="2" charset="-122"/>
              </a:rPr>
              <a:t>①两物体接触</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②两物体间有弹力</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③接触面粗糙</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④两物体间有</a:t>
            </a:r>
            <a:r>
              <a:rPr lang="zh-CN" altLang="en-US" sz="2800" b="1" dirty="0" smtClean="0">
                <a:solidFill>
                  <a:srgbClr val="FF0000"/>
                </a:solidFill>
                <a:latin typeface="华文楷体" pitchFamily="2" charset="-122"/>
                <a:ea typeface="华文楷体" pitchFamily="2" charset="-122"/>
              </a:rPr>
              <a:t>相对运动</a:t>
            </a:r>
            <a:endParaRPr lang="zh-CN" altLang="en-US" sz="2800" dirty="0">
              <a:solidFill>
                <a:srgbClr val="FF0000"/>
              </a:solidFill>
              <a:latin typeface="华文楷体" pitchFamily="2" charset="-122"/>
              <a:ea typeface="华文楷体" pitchFamily="2" charset="-122"/>
            </a:endParaRPr>
          </a:p>
        </p:txBody>
      </p:sp>
      <p:sp>
        <p:nvSpPr>
          <p:cNvPr id="6" name="TextBox 5"/>
          <p:cNvSpPr txBox="1"/>
          <p:nvPr/>
        </p:nvSpPr>
        <p:spPr>
          <a:xfrm>
            <a:off x="1475656" y="3933056"/>
            <a:ext cx="3672408" cy="2246769"/>
          </a:xfrm>
          <a:prstGeom prst="rect">
            <a:avLst/>
          </a:prstGeom>
          <a:noFill/>
        </p:spPr>
        <p:txBody>
          <a:bodyPr wrap="square" rtlCol="0">
            <a:spAutoFit/>
          </a:bodyPr>
          <a:lstStyle/>
          <a:p>
            <a:pPr fontAlgn="ctr"/>
            <a:r>
              <a:rPr lang="zh-CN" altLang="en-US" sz="2800" b="1" dirty="0" smtClean="0">
                <a:latin typeface="华文楷体" pitchFamily="2" charset="-122"/>
                <a:ea typeface="华文楷体" pitchFamily="2" charset="-122"/>
              </a:rPr>
              <a:t>﻿①两物体接触</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﻿②两物体间有弹力</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﻿③接触面粗糙</a:t>
            </a:r>
            <a:endParaRPr lang="zh-CN" altLang="en-US" sz="2800" dirty="0" smtClean="0">
              <a:latin typeface="华文楷体" pitchFamily="2" charset="-122"/>
              <a:ea typeface="华文楷体" pitchFamily="2" charset="-122"/>
            </a:endParaRPr>
          </a:p>
          <a:p>
            <a:pPr fontAlgn="ctr"/>
            <a:r>
              <a:rPr lang="zh-CN" altLang="en-US" sz="2800" b="1" dirty="0" smtClean="0">
                <a:latin typeface="华文楷体" pitchFamily="2" charset="-122"/>
                <a:ea typeface="华文楷体" pitchFamily="2" charset="-122"/>
              </a:rPr>
              <a:t>④两物体间有</a:t>
            </a:r>
            <a:r>
              <a:rPr lang="zh-CN" altLang="en-US" sz="2800" b="1" dirty="0" smtClean="0">
                <a:solidFill>
                  <a:srgbClr val="FF0000"/>
                </a:solidFill>
                <a:latin typeface="华文楷体" pitchFamily="2" charset="-122"/>
                <a:ea typeface="华文楷体" pitchFamily="2" charset="-122"/>
              </a:rPr>
              <a:t>相对运动趋势</a:t>
            </a:r>
            <a:endParaRPr lang="zh-CN" altLang="en-US" sz="28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76200"/>
            <a:ext cx="9144000" cy="6704013"/>
          </a:xfrm>
          <a:prstGeom prst="rect">
            <a:avLst/>
          </a:prstGeom>
          <a:noFill/>
          <a:ln w="9525">
            <a:noFill/>
            <a:miter lim="800000"/>
            <a:headEnd/>
            <a:tailEnd/>
          </a:ln>
        </p:spPr>
      </p:pic>
      <p:sp>
        <p:nvSpPr>
          <p:cNvPr id="3" name="TextBox 2"/>
          <p:cNvSpPr txBox="1"/>
          <p:nvPr/>
        </p:nvSpPr>
        <p:spPr>
          <a:xfrm>
            <a:off x="1475656" y="1196752"/>
            <a:ext cx="3672408" cy="1815882"/>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静摩擦力的方向总是沿着接触面，并且跟物体</a:t>
            </a:r>
            <a:r>
              <a:rPr lang="zh-CN" altLang="en-US" sz="2800" b="1" dirty="0" smtClean="0">
                <a:solidFill>
                  <a:srgbClr val="FF0000"/>
                </a:solidFill>
                <a:latin typeface="华文楷体" pitchFamily="2" charset="-122"/>
                <a:ea typeface="华文楷体" pitchFamily="2" charset="-122"/>
              </a:rPr>
              <a:t>相对运动趋势</a:t>
            </a:r>
            <a:r>
              <a:rPr lang="zh-CN" altLang="en-US" sz="2800" b="1" dirty="0" smtClean="0">
                <a:latin typeface="华文楷体" pitchFamily="2" charset="-122"/>
                <a:ea typeface="华文楷体" pitchFamily="2" charset="-122"/>
              </a:rPr>
              <a:t>的方向相反。</a:t>
            </a:r>
            <a:endParaRPr lang="zh-CN" altLang="en-US" sz="2800" dirty="0">
              <a:latin typeface="华文楷体" pitchFamily="2" charset="-122"/>
              <a:ea typeface="华文楷体" pitchFamily="2" charset="-122"/>
            </a:endParaRPr>
          </a:p>
        </p:txBody>
      </p:sp>
      <p:sp>
        <p:nvSpPr>
          <p:cNvPr id="4" name="TextBox 3"/>
          <p:cNvSpPr txBox="1"/>
          <p:nvPr/>
        </p:nvSpPr>
        <p:spPr>
          <a:xfrm>
            <a:off x="5292080" y="1196752"/>
            <a:ext cx="3672408" cy="1384995"/>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总是沿着接触面，并且跟物体</a:t>
            </a:r>
            <a:r>
              <a:rPr lang="zh-CN" altLang="en-US" sz="2800" b="1" dirty="0" smtClean="0">
                <a:solidFill>
                  <a:srgbClr val="FF0000"/>
                </a:solidFill>
                <a:latin typeface="华文楷体" pitchFamily="2" charset="-122"/>
                <a:ea typeface="华文楷体" pitchFamily="2" charset="-122"/>
              </a:rPr>
              <a:t>相对运动</a:t>
            </a:r>
            <a:r>
              <a:rPr lang="zh-CN" altLang="en-US" sz="2800" b="1" dirty="0" smtClean="0">
                <a:latin typeface="华文楷体" pitchFamily="2" charset="-122"/>
                <a:ea typeface="华文楷体" pitchFamily="2" charset="-122"/>
              </a:rPr>
              <a:t>的方向相反。</a:t>
            </a:r>
            <a:endParaRPr lang="zh-CN" altLang="en-US" sz="2800" dirty="0">
              <a:latin typeface="华文楷体" pitchFamily="2" charset="-122"/>
              <a:ea typeface="华文楷体" pitchFamily="2" charset="-122"/>
            </a:endParaRPr>
          </a:p>
        </p:txBody>
      </p:sp>
      <p:sp>
        <p:nvSpPr>
          <p:cNvPr id="5" name="TextBox 4"/>
          <p:cNvSpPr txBox="1"/>
          <p:nvPr/>
        </p:nvSpPr>
        <p:spPr>
          <a:xfrm>
            <a:off x="5292080" y="3933056"/>
            <a:ext cx="3672408" cy="1384995"/>
          </a:xfrm>
          <a:prstGeom prst="rect">
            <a:avLst/>
          </a:prstGeom>
          <a:noFill/>
        </p:spPr>
        <p:txBody>
          <a:bodyPr wrap="square" rtlCol="0">
            <a:spAutoFit/>
          </a:bodyPr>
          <a:lstStyle/>
          <a:p>
            <a:pPr fontAlgn="ctr"/>
            <a:r>
              <a:rPr lang="zh-CN" altLang="en-US" sz="2800" b="1" dirty="0" smtClean="0">
                <a:latin typeface="华文楷体" pitchFamily="2" charset="-122"/>
                <a:ea typeface="华文楷体" pitchFamily="2" charset="-122"/>
              </a:rPr>
              <a:t>滑动摩擦力的大小与压力和接触面的粗糙程度有关。</a:t>
            </a:r>
            <a:endParaRPr lang="zh-CN" altLang="en-US" sz="2800" dirty="0">
              <a:solidFill>
                <a:srgbClr val="FF0000"/>
              </a:solidFill>
              <a:latin typeface="华文楷体" pitchFamily="2" charset="-122"/>
              <a:ea typeface="华文楷体" pitchFamily="2" charset="-122"/>
            </a:endParaRPr>
          </a:p>
        </p:txBody>
      </p:sp>
      <p:sp>
        <p:nvSpPr>
          <p:cNvPr id="6" name="TextBox 5"/>
          <p:cNvSpPr txBox="1"/>
          <p:nvPr/>
        </p:nvSpPr>
        <p:spPr>
          <a:xfrm>
            <a:off x="1475656" y="3933056"/>
            <a:ext cx="3672408" cy="2739211"/>
          </a:xfrm>
          <a:prstGeom prst="rect">
            <a:avLst/>
          </a:prstGeom>
          <a:noFill/>
        </p:spPr>
        <p:txBody>
          <a:bodyPr wrap="square" rtlCol="0">
            <a:spAutoFit/>
          </a:bodyPr>
          <a:lstStyle/>
          <a:p>
            <a:pPr fontAlgn="ctr"/>
            <a:r>
              <a:rPr lang="zh-CN" altLang="en-US" sz="2800" b="1" dirty="0" smtClean="0">
                <a:latin typeface="华文楷体" pitchFamily="2" charset="-122"/>
                <a:ea typeface="华文楷体" pitchFamily="2" charset="-122"/>
              </a:rPr>
              <a:t>①静摩擦力的大小等于使物体产生相对运动趋势的外力的大小。</a:t>
            </a:r>
            <a:r>
              <a:rPr lang="zh-CN" altLang="en-US" sz="2800" b="1" dirty="0" smtClean="0"/>
              <a:t> </a:t>
            </a:r>
            <a:r>
              <a:rPr lang="zh-CN" altLang="en-US" sz="2800" b="1" dirty="0" smtClean="0">
                <a:latin typeface="华文楷体" pitchFamily="2" charset="-122"/>
                <a:ea typeface="华文楷体" pitchFamily="2" charset="-122"/>
              </a:rPr>
              <a:t>②：静摩擦力大小的范围：</a:t>
            </a:r>
            <a:endParaRPr lang="en-US" altLang="zh-CN" sz="2800" b="1" dirty="0" smtClean="0">
              <a:latin typeface="华文楷体" pitchFamily="2" charset="-122"/>
              <a:ea typeface="华文楷体" pitchFamily="2" charset="-122"/>
            </a:endParaRPr>
          </a:p>
          <a:p>
            <a:pPr fontAlgn="ctr"/>
            <a:r>
              <a:rPr lang="en-US" altLang="zh-CN" sz="2800" b="1" i="1" dirty="0" smtClean="0"/>
              <a:t> 0＜</a:t>
            </a:r>
            <a:r>
              <a:rPr lang="zh-CN" altLang="en-US" sz="2800" b="1" i="1" dirty="0" smtClean="0"/>
              <a:t> ﻿﻿﻿﻿﻿﻿﻿﻿﻿﻿﻿﻿﻿﻿﻿﻿﻿</a:t>
            </a:r>
            <a:r>
              <a:rPr lang="en-US" altLang="zh-CN" sz="2800" b="1" i="1" dirty="0" smtClean="0"/>
              <a:t>F</a:t>
            </a:r>
            <a:r>
              <a:rPr lang="zh-CN" altLang="en-US" sz="2800" b="1" baseline="-25000" dirty="0" smtClean="0"/>
              <a:t>静﻿﻿﻿﻿﻿﻿﻿﻿﻿﻿﻿﻿﻿﻿﻿﻿﻿</a:t>
            </a:r>
            <a:r>
              <a:rPr lang="zh-CN" altLang="en-US" sz="2800" b="1" i="1" dirty="0" smtClean="0"/>
              <a:t> </a:t>
            </a:r>
            <a:r>
              <a:rPr lang="zh-CN" altLang="en-US" sz="2800" i="1" dirty="0" smtClean="0"/>
              <a:t>﻿﻿﻿﻿﻿﻿﻿﻿﻿﻿</a:t>
            </a:r>
            <a:r>
              <a:rPr lang="en-US" altLang="zh-CN" sz="2800" i="1" dirty="0" smtClean="0"/>
              <a:t>≤</a:t>
            </a:r>
            <a:r>
              <a:rPr lang="en-US" altLang="zh-CN" sz="2800" dirty="0" smtClean="0"/>
              <a:t> </a:t>
            </a:r>
            <a:r>
              <a:rPr lang="en-US" altLang="zh-CN" sz="2800" dirty="0" err="1" smtClean="0"/>
              <a:t>F</a:t>
            </a:r>
            <a:r>
              <a:rPr lang="en-US" altLang="zh-CN" sz="2800" baseline="-25000" dirty="0" err="1" smtClean="0"/>
              <a:t>max</a:t>
            </a:r>
            <a:r>
              <a:rPr lang="zh-CN" altLang="en-US" sz="2800" b="1" dirty="0" smtClean="0">
                <a:latin typeface="华文楷体" pitchFamily="2" charset="-122"/>
                <a:ea typeface="华文楷体" pitchFamily="2" charset="-122"/>
              </a:rPr>
              <a:t> </a:t>
            </a:r>
            <a:r>
              <a:rPr lang="zh-CN" altLang="en-US" sz="2800" b="1" i="1" dirty="0" smtClean="0">
                <a:latin typeface="华文楷体" pitchFamily="2" charset="-122"/>
                <a:ea typeface="华文楷体" pitchFamily="2" charset="-122"/>
              </a:rPr>
              <a:t>﻿﻿</a:t>
            </a:r>
            <a:r>
              <a:rPr lang="zh-CN" altLang="en-US" sz="2800" b="1" baseline="-25000" dirty="0" smtClean="0">
                <a:latin typeface="华文楷体" pitchFamily="2" charset="-122"/>
                <a:ea typeface="华文楷体" pitchFamily="2" charset="-122"/>
              </a:rPr>
              <a:t>（变值）﻿﻿</a:t>
            </a:r>
            <a:r>
              <a:rPr lang="zh-CN" altLang="en-US" sz="2800" b="1" dirty="0" smtClean="0">
                <a:latin typeface="华文楷体" pitchFamily="2" charset="-122"/>
                <a:ea typeface="华文楷体" pitchFamily="2" charset="-122"/>
              </a:rPr>
              <a:t> 。</a:t>
            </a:r>
            <a:endParaRPr lang="zh-CN" altLang="en-US" sz="28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6984776" cy="2062103"/>
          </a:xfrm>
          <a:prstGeom prst="rect">
            <a:avLst/>
          </a:prstGeom>
        </p:spPr>
        <p:txBody>
          <a:bodyPr wrap="square">
            <a:spAutoFit/>
          </a:bodyPr>
          <a:lstStyle/>
          <a:p>
            <a:r>
              <a:rPr lang="zh-CN" altLang="en-US" sz="3200" dirty="0" smtClean="0"/>
              <a:t>﻿用 </a:t>
            </a:r>
            <a:r>
              <a:rPr lang="en-US" altLang="zh-CN" sz="3200" dirty="0" smtClean="0"/>
              <a:t>30 N </a:t>
            </a:r>
            <a:r>
              <a:rPr lang="zh-CN" altLang="en-US" sz="3200" dirty="0" smtClean="0"/>
              <a:t>的水平力把重 </a:t>
            </a:r>
            <a:r>
              <a:rPr lang="en-US" altLang="zh-CN" sz="3200" dirty="0" smtClean="0"/>
              <a:t>10 N </a:t>
            </a:r>
            <a:r>
              <a:rPr lang="zh-CN" altLang="en-US" sz="3200" dirty="0" smtClean="0"/>
              <a:t>的物体压在竖直墙壁上，如图所示，当物体恰好匀速运动下滑时，物体受到的摩擦力是（       ）。</a:t>
            </a:r>
            <a:endParaRPr lang="zh-CN" altLang="en-US" sz="3200" dirty="0">
              <a:latin typeface="微软雅黑" pitchFamily="34" charset="-122"/>
              <a:ea typeface="微软雅黑" pitchFamily="34" charset="-122"/>
            </a:endParaRPr>
          </a:p>
        </p:txBody>
      </p:sp>
      <p:sp>
        <p:nvSpPr>
          <p:cNvPr id="7" name="矩形 6"/>
          <p:cNvSpPr/>
          <p:nvPr/>
        </p:nvSpPr>
        <p:spPr>
          <a:xfrm>
            <a:off x="899592" y="5229200"/>
            <a:ext cx="7776864" cy="1077218"/>
          </a:xfrm>
          <a:prstGeom prst="rect">
            <a:avLst/>
          </a:prstGeom>
        </p:spPr>
        <p:txBody>
          <a:bodyPr wrap="square">
            <a:spAutoFit/>
          </a:bodyPr>
          <a:lstStyle/>
          <a:p>
            <a:pPr fontAlgn="ctr"/>
            <a:r>
              <a:rPr lang="en-US" altLang="zh-CN" sz="3200" dirty="0" smtClean="0"/>
              <a:t>A. 10 N </a:t>
            </a:r>
            <a:r>
              <a:rPr lang="zh-CN" altLang="en-US" sz="3200" dirty="0" smtClean="0"/>
              <a:t>，方向向上      </a:t>
            </a:r>
            <a:r>
              <a:rPr lang="en-US" altLang="zh-CN" sz="3200" dirty="0" smtClean="0"/>
              <a:t>B. 10 N </a:t>
            </a:r>
            <a:r>
              <a:rPr lang="zh-CN" altLang="en-US" sz="3200" dirty="0" smtClean="0"/>
              <a:t>，方向向下</a:t>
            </a:r>
          </a:p>
          <a:p>
            <a:pPr fontAlgn="ctr"/>
            <a:r>
              <a:rPr lang="en-US" altLang="zh-CN" sz="3200" dirty="0" smtClean="0"/>
              <a:t>C. 20 N </a:t>
            </a:r>
            <a:r>
              <a:rPr lang="zh-CN" altLang="en-US" sz="3200" dirty="0" smtClean="0"/>
              <a:t>，方向向上      </a:t>
            </a:r>
            <a:r>
              <a:rPr lang="en-US" altLang="zh-CN" sz="3200" dirty="0" smtClean="0"/>
              <a:t>D. 40 N </a:t>
            </a:r>
            <a:r>
              <a:rPr lang="zh-CN" altLang="en-US" sz="3200" dirty="0" smtClean="0"/>
              <a:t>，方向向下</a:t>
            </a:r>
            <a:endParaRPr lang="zh-CN" altLang="en-US" sz="3200" dirty="0"/>
          </a:p>
        </p:txBody>
      </p:sp>
      <p:sp>
        <p:nvSpPr>
          <p:cNvPr id="8" name="矩形 7"/>
          <p:cNvSpPr/>
          <p:nvPr/>
        </p:nvSpPr>
        <p:spPr>
          <a:xfrm>
            <a:off x="2483768" y="2348880"/>
            <a:ext cx="50405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16386" name="Picture 2"/>
          <p:cNvPicPr>
            <a:picLocks noChangeAspect="1" noChangeArrowheads="1"/>
          </p:cNvPicPr>
          <p:nvPr/>
        </p:nvPicPr>
        <p:blipFill>
          <a:blip r:embed="rId2" cstate="print"/>
          <a:srcRect/>
          <a:stretch>
            <a:fillRect/>
          </a:stretch>
        </p:blipFill>
        <p:spPr bwMode="auto">
          <a:xfrm>
            <a:off x="3419872" y="2492896"/>
            <a:ext cx="3305175" cy="2524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6984776" cy="1815882"/>
          </a:xfrm>
          <a:prstGeom prst="rect">
            <a:avLst/>
          </a:prstGeom>
        </p:spPr>
        <p:txBody>
          <a:bodyPr wrap="square">
            <a:spAutoFit/>
          </a:bodyPr>
          <a:lstStyle/>
          <a:p>
            <a:r>
              <a:rPr lang="zh-CN" altLang="en-US" sz="2800" dirty="0" smtClean="0"/>
              <a:t>﻿水平地面上的一物体受到方向不变的水平推力 </a:t>
            </a:r>
            <a:r>
              <a:rPr lang="en-US" altLang="zh-CN" sz="2800" dirty="0" smtClean="0"/>
              <a:t>F </a:t>
            </a:r>
            <a:r>
              <a:rPr lang="zh-CN" altLang="en-US" sz="2800" dirty="0" smtClean="0"/>
              <a:t>的作用，</a:t>
            </a:r>
            <a:r>
              <a:rPr lang="en-US" altLang="zh-CN" sz="2800" dirty="0" smtClean="0"/>
              <a:t>F </a:t>
            </a:r>
            <a:r>
              <a:rPr lang="zh-CN" altLang="en-US" sz="2800" dirty="0" smtClean="0"/>
              <a:t>的大小与时间 </a:t>
            </a:r>
            <a:r>
              <a:rPr lang="en-US" altLang="zh-CN" sz="2800" dirty="0" smtClean="0"/>
              <a:t>t </a:t>
            </a:r>
            <a:r>
              <a:rPr lang="zh-CN" altLang="en-US" sz="2800" dirty="0" smtClean="0"/>
              <a:t>的关系和物体的速度 </a:t>
            </a:r>
            <a:r>
              <a:rPr lang="en-US" altLang="zh-CN" sz="2800" dirty="0" smtClean="0"/>
              <a:t>v </a:t>
            </a:r>
            <a:r>
              <a:rPr lang="zh-CN" altLang="en-US" sz="2800" dirty="0" smtClean="0"/>
              <a:t>与时间 </a:t>
            </a:r>
            <a:r>
              <a:rPr lang="en-US" altLang="zh-CN" sz="2800" dirty="0" smtClean="0"/>
              <a:t>t </a:t>
            </a:r>
            <a:r>
              <a:rPr lang="zh-CN" altLang="en-US" sz="2800" dirty="0" smtClean="0"/>
              <a:t>的关系如图所示，以下说法正确的是（    ）。</a:t>
            </a:r>
            <a:endParaRPr lang="zh-CN" altLang="en-US" sz="2800" dirty="0">
              <a:latin typeface="微软雅黑" pitchFamily="34" charset="-122"/>
              <a:ea typeface="微软雅黑" pitchFamily="34" charset="-122"/>
            </a:endParaRPr>
          </a:p>
        </p:txBody>
      </p:sp>
      <p:sp>
        <p:nvSpPr>
          <p:cNvPr id="7" name="矩形 6"/>
          <p:cNvSpPr/>
          <p:nvPr/>
        </p:nvSpPr>
        <p:spPr>
          <a:xfrm>
            <a:off x="611560" y="4869160"/>
            <a:ext cx="8280920" cy="1815882"/>
          </a:xfrm>
          <a:prstGeom prst="rect">
            <a:avLst/>
          </a:prstGeom>
        </p:spPr>
        <p:txBody>
          <a:bodyPr wrap="square">
            <a:spAutoFit/>
          </a:bodyPr>
          <a:lstStyle/>
          <a:p>
            <a:pPr fontAlgn="ctr"/>
            <a:r>
              <a:rPr lang="en-US" altLang="zh-CN" sz="2800" dirty="0" smtClean="0"/>
              <a:t>A. </a:t>
            </a:r>
            <a:r>
              <a:rPr lang="en-US" altLang="zh-CN" sz="2800" i="1" dirty="0" smtClean="0"/>
              <a:t>﻿﻿﻿﻿</a:t>
            </a:r>
            <a:r>
              <a:rPr lang="en-US" altLang="zh-CN" sz="2800" dirty="0" smtClean="0"/>
              <a:t> 0~2</a:t>
            </a:r>
            <a:r>
              <a:rPr lang="zh-CN" altLang="en-US" sz="2800" dirty="0" smtClean="0"/>
              <a:t>秒，物体没有推动，是因为推力小于摩擦力</a:t>
            </a:r>
          </a:p>
          <a:p>
            <a:pPr fontAlgn="ctr"/>
            <a:r>
              <a:rPr lang="en-US" altLang="zh-CN" sz="2800" dirty="0" smtClean="0"/>
              <a:t>B. </a:t>
            </a:r>
            <a:r>
              <a:rPr lang="en-US" altLang="zh-CN" sz="2800" i="1" dirty="0" smtClean="0"/>
              <a:t>﻿﻿﻿﻿</a:t>
            </a:r>
            <a:r>
              <a:rPr lang="en-US" altLang="zh-CN" sz="2800" dirty="0" smtClean="0"/>
              <a:t> 2~4</a:t>
            </a:r>
            <a:r>
              <a:rPr lang="zh-CN" altLang="en-US" sz="2800" dirty="0" smtClean="0"/>
              <a:t>秒，物体做匀速直线运动</a:t>
            </a:r>
          </a:p>
          <a:p>
            <a:pPr fontAlgn="ctr"/>
            <a:r>
              <a:rPr lang="en-US" altLang="zh-CN" sz="2800" dirty="0" smtClean="0"/>
              <a:t>C. </a:t>
            </a:r>
            <a:r>
              <a:rPr lang="en-US" altLang="zh-CN" sz="2800" i="1" dirty="0" smtClean="0"/>
              <a:t>﻿﻿﻿﻿</a:t>
            </a:r>
            <a:r>
              <a:rPr lang="en-US" altLang="zh-CN" sz="2800" dirty="0" smtClean="0"/>
              <a:t> 2~4</a:t>
            </a:r>
            <a:r>
              <a:rPr lang="zh-CN" altLang="en-US" sz="2800" dirty="0" smtClean="0"/>
              <a:t>秒，物体受到的摩擦力是 </a:t>
            </a:r>
            <a:r>
              <a:rPr lang="en-US" altLang="zh-CN" sz="2800" dirty="0" smtClean="0"/>
              <a:t>3 N</a:t>
            </a:r>
          </a:p>
          <a:p>
            <a:pPr fontAlgn="ctr"/>
            <a:r>
              <a:rPr lang="en-US" altLang="zh-CN" sz="2800" dirty="0" smtClean="0"/>
              <a:t>D. </a:t>
            </a:r>
            <a:r>
              <a:rPr lang="en-US" altLang="zh-CN" sz="2800" i="1" dirty="0" smtClean="0"/>
              <a:t>﻿﻿﻿﻿</a:t>
            </a:r>
            <a:r>
              <a:rPr lang="en-US" altLang="zh-CN" sz="2800" dirty="0" smtClean="0"/>
              <a:t> 4~6</a:t>
            </a:r>
            <a:r>
              <a:rPr lang="zh-CN" altLang="en-US" sz="2800" dirty="0" smtClean="0"/>
              <a:t>秒，物体受到的摩擦力是 </a:t>
            </a:r>
            <a:r>
              <a:rPr lang="en-US" altLang="zh-CN" sz="2800" dirty="0" smtClean="0"/>
              <a:t>2 N</a:t>
            </a:r>
            <a:endParaRPr lang="en-US" altLang="zh-CN" sz="2800" dirty="0"/>
          </a:p>
        </p:txBody>
      </p:sp>
      <p:sp>
        <p:nvSpPr>
          <p:cNvPr id="8" name="矩形 7"/>
          <p:cNvSpPr/>
          <p:nvPr/>
        </p:nvSpPr>
        <p:spPr>
          <a:xfrm>
            <a:off x="3851920" y="2060848"/>
            <a:ext cx="504056" cy="523220"/>
          </a:xfrm>
          <a:prstGeom prst="rect">
            <a:avLst/>
          </a:prstGeom>
        </p:spPr>
        <p:txBody>
          <a:bodyPr wrap="square">
            <a:spAutoFit/>
          </a:bodyPr>
          <a:lstStyle/>
          <a:p>
            <a:pPr fontAlgn="ctr"/>
            <a:r>
              <a:rPr lang="en-US" altLang="zh-CN" sz="2800" dirty="0" smtClean="0">
                <a:solidFill>
                  <a:srgbClr val="FF0000"/>
                </a:solidFill>
                <a:latin typeface="微软雅黑" pitchFamily="34" charset="-122"/>
                <a:ea typeface="微软雅黑" pitchFamily="34" charset="-122"/>
              </a:rPr>
              <a:t>D</a:t>
            </a:r>
            <a:endParaRPr lang="zh-CN" altLang="en-US" sz="2800" dirty="0">
              <a:solidFill>
                <a:srgbClr val="FF0000"/>
              </a:solidFill>
              <a:latin typeface="微软雅黑" pitchFamily="34" charset="-122"/>
              <a:ea typeface="微软雅黑" pitchFamily="34" charset="-122"/>
            </a:endParaRPr>
          </a:p>
        </p:txBody>
      </p:sp>
      <p:pic>
        <p:nvPicPr>
          <p:cNvPr id="17410" name="Picture 2"/>
          <p:cNvPicPr>
            <a:picLocks noChangeAspect="1" noChangeArrowheads="1"/>
          </p:cNvPicPr>
          <p:nvPr/>
        </p:nvPicPr>
        <p:blipFill>
          <a:blip r:embed="rId2" cstate="print"/>
          <a:srcRect/>
          <a:stretch>
            <a:fillRect/>
          </a:stretch>
        </p:blipFill>
        <p:spPr bwMode="auto">
          <a:xfrm>
            <a:off x="755576" y="2636912"/>
            <a:ext cx="7560840" cy="2173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6984776" cy="1569660"/>
          </a:xfrm>
          <a:prstGeom prst="rect">
            <a:avLst/>
          </a:prstGeom>
        </p:spPr>
        <p:txBody>
          <a:bodyPr wrap="square">
            <a:spAutoFit/>
          </a:bodyPr>
          <a:lstStyle/>
          <a:p>
            <a:r>
              <a:rPr lang="zh-CN" altLang="en-US" sz="3200" dirty="0" smtClean="0"/>
              <a:t>﻿﻿如图所示，一只体重为 </a:t>
            </a:r>
            <a:r>
              <a:rPr lang="en-US" altLang="zh-CN" sz="3200" dirty="0" smtClean="0"/>
              <a:t>40 N </a:t>
            </a:r>
            <a:r>
              <a:rPr lang="zh-CN" altLang="en-US" sz="3200" dirty="0" smtClean="0"/>
              <a:t>的猴子沿竖直木杆匀速向上攀爬，此过程中，它受到摩擦力的大小和方向是（     ）。</a:t>
            </a:r>
            <a:endParaRPr lang="zh-CN" altLang="en-US" sz="3200" dirty="0">
              <a:latin typeface="微软雅黑" pitchFamily="34" charset="-122"/>
              <a:ea typeface="微软雅黑" pitchFamily="34" charset="-122"/>
            </a:endParaRPr>
          </a:p>
        </p:txBody>
      </p:sp>
      <p:sp>
        <p:nvSpPr>
          <p:cNvPr id="7" name="矩形 6"/>
          <p:cNvSpPr/>
          <p:nvPr/>
        </p:nvSpPr>
        <p:spPr>
          <a:xfrm>
            <a:off x="1331640" y="2924944"/>
            <a:ext cx="4680520" cy="3046988"/>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等于 </a:t>
            </a:r>
            <a:r>
              <a:rPr lang="en-US" altLang="zh-CN" sz="3200" dirty="0" smtClean="0"/>
              <a:t>40 N</a:t>
            </a:r>
            <a:r>
              <a:rPr lang="zh-CN" altLang="en-US" sz="3200" dirty="0" smtClean="0"/>
              <a:t>，竖直向下</a:t>
            </a:r>
          </a:p>
          <a:p>
            <a:pPr fontAlgn="ctr">
              <a:lnSpc>
                <a:spcPct val="150000"/>
              </a:lnSpc>
            </a:pPr>
            <a:r>
              <a:rPr lang="en-US" altLang="zh-CN" sz="3200" dirty="0" smtClean="0"/>
              <a:t>B. </a:t>
            </a:r>
            <a:r>
              <a:rPr lang="zh-CN" altLang="en-US" sz="3200" dirty="0" smtClean="0"/>
              <a:t>等于 </a:t>
            </a:r>
            <a:r>
              <a:rPr lang="en-US" altLang="zh-CN" sz="3200" dirty="0" smtClean="0"/>
              <a:t>40</a:t>
            </a:r>
            <a:r>
              <a:rPr lang="zh-CN" altLang="en-US" sz="3200" dirty="0" smtClean="0"/>
              <a:t> </a:t>
            </a:r>
            <a:r>
              <a:rPr lang="en-US" altLang="zh-CN" sz="3200" dirty="0" smtClean="0"/>
              <a:t>N</a:t>
            </a:r>
            <a:r>
              <a:rPr lang="zh-CN" altLang="en-US" sz="3200" dirty="0" smtClean="0"/>
              <a:t>，竖直向上</a:t>
            </a:r>
          </a:p>
          <a:p>
            <a:pPr fontAlgn="ctr">
              <a:lnSpc>
                <a:spcPct val="150000"/>
              </a:lnSpc>
            </a:pPr>
            <a:r>
              <a:rPr lang="en-US" altLang="zh-CN" sz="3200" dirty="0" smtClean="0"/>
              <a:t>C. </a:t>
            </a:r>
            <a:r>
              <a:rPr lang="zh-CN" altLang="en-US" sz="3200" dirty="0" smtClean="0"/>
              <a:t>小于 </a:t>
            </a:r>
            <a:r>
              <a:rPr lang="en-US" altLang="zh-CN" sz="3200" dirty="0" smtClean="0"/>
              <a:t>40</a:t>
            </a:r>
            <a:r>
              <a:rPr lang="zh-CN" altLang="en-US" sz="3200" dirty="0" smtClean="0"/>
              <a:t> </a:t>
            </a:r>
            <a:r>
              <a:rPr lang="en-US" altLang="zh-CN" sz="3200" dirty="0" smtClean="0"/>
              <a:t>N</a:t>
            </a:r>
            <a:r>
              <a:rPr lang="zh-CN" altLang="en-US" sz="3200" dirty="0" smtClean="0"/>
              <a:t>，竖直向下</a:t>
            </a:r>
          </a:p>
          <a:p>
            <a:pPr fontAlgn="ctr">
              <a:lnSpc>
                <a:spcPct val="150000"/>
              </a:lnSpc>
            </a:pPr>
            <a:r>
              <a:rPr lang="en-US" altLang="zh-CN" sz="3200" dirty="0" smtClean="0"/>
              <a:t>D. </a:t>
            </a:r>
            <a:r>
              <a:rPr lang="zh-CN" altLang="en-US" sz="3200" dirty="0" smtClean="0"/>
              <a:t>大于 </a:t>
            </a:r>
            <a:r>
              <a:rPr lang="en-US" altLang="zh-CN" sz="3200" dirty="0" smtClean="0"/>
              <a:t>40 N</a:t>
            </a:r>
            <a:r>
              <a:rPr lang="zh-CN" altLang="en-US" sz="3200" dirty="0" smtClean="0"/>
              <a:t>，竖直向上</a:t>
            </a:r>
            <a:endParaRPr lang="zh-CN" altLang="en-US" sz="3200" dirty="0"/>
          </a:p>
        </p:txBody>
      </p:sp>
      <p:sp>
        <p:nvSpPr>
          <p:cNvPr id="8" name="矩形 7"/>
          <p:cNvSpPr/>
          <p:nvPr/>
        </p:nvSpPr>
        <p:spPr>
          <a:xfrm>
            <a:off x="7236296" y="1772816"/>
            <a:ext cx="504056" cy="584775"/>
          </a:xfrm>
          <a:prstGeom prst="rect">
            <a:avLst/>
          </a:prstGeom>
        </p:spPr>
        <p:txBody>
          <a:bodyPr wrap="square">
            <a:spAutoFit/>
          </a:bodyPr>
          <a:lstStyle/>
          <a:p>
            <a:pPr fontAlgn="ctr"/>
            <a:r>
              <a:rPr lang="en-US" altLang="zh-CN" sz="3200" smtClean="0">
                <a:solidFill>
                  <a:srgbClr val="FF0000"/>
                </a:solidFill>
                <a:latin typeface="微软雅黑" pitchFamily="34" charset="-122"/>
                <a:ea typeface="微软雅黑" pitchFamily="34" charset="-122"/>
              </a:rPr>
              <a:t>B</a:t>
            </a:r>
            <a:endParaRPr lang="zh-CN" altLang="en-US" sz="3200" dirty="0">
              <a:solidFill>
                <a:srgbClr val="FF0000"/>
              </a:solidFill>
              <a:latin typeface="微软雅黑" pitchFamily="34" charset="-122"/>
              <a:ea typeface="微软雅黑" pitchFamily="34" charset="-122"/>
            </a:endParaRPr>
          </a:p>
        </p:txBody>
      </p:sp>
      <p:pic>
        <p:nvPicPr>
          <p:cNvPr id="18434" name="Picture 2"/>
          <p:cNvPicPr>
            <a:picLocks noChangeAspect="1" noChangeArrowheads="1"/>
          </p:cNvPicPr>
          <p:nvPr/>
        </p:nvPicPr>
        <p:blipFill>
          <a:blip r:embed="rId2" cstate="print"/>
          <a:srcRect/>
          <a:stretch>
            <a:fillRect/>
          </a:stretch>
        </p:blipFill>
        <p:spPr bwMode="auto">
          <a:xfrm>
            <a:off x="6012160" y="2564904"/>
            <a:ext cx="2683194" cy="3888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6984776" cy="2554545"/>
          </a:xfrm>
          <a:prstGeom prst="rect">
            <a:avLst/>
          </a:prstGeom>
        </p:spPr>
        <p:txBody>
          <a:bodyPr wrap="square">
            <a:spAutoFit/>
          </a:bodyPr>
          <a:lstStyle/>
          <a:p>
            <a:r>
              <a:rPr lang="zh-CN" altLang="en-US" sz="3200" dirty="0" smtClean="0"/>
              <a:t>﻿如图甲所示，物体重 </a:t>
            </a:r>
            <a:r>
              <a:rPr lang="en-US" altLang="zh-CN" sz="3200" dirty="0" smtClean="0"/>
              <a:t>30 N</a:t>
            </a:r>
            <a:r>
              <a:rPr lang="zh-CN" altLang="en-US" sz="3200" dirty="0" smtClean="0"/>
              <a:t>，被 </a:t>
            </a:r>
            <a:r>
              <a:rPr lang="en-US" altLang="zh-CN" sz="3200" dirty="0" smtClean="0"/>
              <a:t>50 N </a:t>
            </a:r>
            <a:r>
              <a:rPr lang="zh-CN" altLang="en-US" sz="3200" dirty="0" smtClean="0"/>
              <a:t>的水平压力压在竖直墙壁上保持静止，此时物体受到的摩擦力为 </a:t>
            </a:r>
            <a:r>
              <a:rPr lang="zh-CN" altLang="en-US" sz="3200" i="1" dirty="0" smtClean="0"/>
              <a:t>﻿﻿﻿﻿﻿﻿</a:t>
            </a:r>
            <a:r>
              <a:rPr lang="en-US" altLang="zh-CN" sz="3200" i="1" dirty="0" smtClean="0"/>
              <a:t>f</a:t>
            </a:r>
            <a:r>
              <a:rPr lang="zh-CN" altLang="en-US" sz="3200" baseline="-25000" dirty="0" smtClean="0"/>
              <a:t>甲</a:t>
            </a:r>
            <a:r>
              <a:rPr lang="zh-CN" altLang="en-US" sz="3200" i="1" dirty="0" smtClean="0"/>
              <a:t>﻿﻿﻿﻿﻿﻿</a:t>
            </a:r>
            <a:r>
              <a:rPr lang="zh-CN" altLang="en-US" sz="3200" dirty="0" smtClean="0"/>
              <a:t> ，如图乙所示，将水平压力增大至</a:t>
            </a:r>
            <a:r>
              <a:rPr lang="en-US" altLang="zh-CN" sz="3200" dirty="0" smtClean="0"/>
              <a:t>2F</a:t>
            </a:r>
            <a:r>
              <a:rPr lang="en-US" altLang="zh-CN" sz="3200" baseline="-25000" dirty="0" smtClean="0"/>
              <a:t>0</a:t>
            </a:r>
            <a:r>
              <a:rPr lang="zh-CN" altLang="en-US" sz="3200" dirty="0" smtClean="0"/>
              <a:t> </a:t>
            </a:r>
            <a:r>
              <a:rPr lang="zh-CN" altLang="en-US" sz="3200" i="1" dirty="0" smtClean="0"/>
              <a:t>﻿﻿</a:t>
            </a:r>
            <a:r>
              <a:rPr lang="zh-CN" altLang="en-US" sz="3200" dirty="0" smtClean="0"/>
              <a:t> ，此时物体受到的摩擦力为 </a:t>
            </a:r>
            <a:r>
              <a:rPr lang="zh-CN" altLang="en-US" sz="3200" i="1" dirty="0" smtClean="0"/>
              <a:t>﻿﻿﻿﻿﻿﻿</a:t>
            </a:r>
            <a:r>
              <a:rPr lang="en-US" altLang="zh-CN" sz="3200" i="1" dirty="0" smtClean="0"/>
              <a:t>f</a:t>
            </a:r>
            <a:r>
              <a:rPr lang="zh-CN" altLang="en-US" sz="3200" baseline="-25000" dirty="0" smtClean="0"/>
              <a:t>乙﻿﻿﻿﻿﻿﻿ </a:t>
            </a:r>
            <a:r>
              <a:rPr lang="zh-CN" altLang="en-US" sz="3200" dirty="0" smtClean="0"/>
              <a:t>，则（       ）。</a:t>
            </a:r>
            <a:endParaRPr lang="zh-CN" altLang="en-US" sz="3200" dirty="0">
              <a:latin typeface="微软雅黑" pitchFamily="34" charset="-122"/>
              <a:ea typeface="微软雅黑" pitchFamily="34" charset="-122"/>
            </a:endParaRPr>
          </a:p>
        </p:txBody>
      </p:sp>
      <p:sp>
        <p:nvSpPr>
          <p:cNvPr id="7" name="矩形 6"/>
          <p:cNvSpPr/>
          <p:nvPr/>
        </p:nvSpPr>
        <p:spPr>
          <a:xfrm>
            <a:off x="899592" y="5229200"/>
            <a:ext cx="7776864" cy="1077218"/>
          </a:xfrm>
          <a:prstGeom prst="rect">
            <a:avLst/>
          </a:prstGeom>
        </p:spPr>
        <p:txBody>
          <a:bodyPr wrap="square">
            <a:spAutoFit/>
          </a:bodyPr>
          <a:lstStyle/>
          <a:p>
            <a:pPr fontAlgn="ctr"/>
            <a:r>
              <a:rPr lang="en-US" altLang="zh-CN" sz="3200" dirty="0" smtClean="0"/>
              <a:t>A. </a:t>
            </a:r>
            <a:r>
              <a:rPr lang="en-US" altLang="zh-CN" sz="3200" i="1" dirty="0" smtClean="0"/>
              <a:t>﻿﻿﻿﻿﻿﻿﻿f</a:t>
            </a:r>
            <a:r>
              <a:rPr lang="zh-CN" altLang="en-US" sz="3200" baseline="-25000" dirty="0" smtClean="0"/>
              <a:t>甲</a:t>
            </a:r>
            <a:r>
              <a:rPr lang="en-US" altLang="zh-CN" sz="3200" i="1" dirty="0" smtClean="0"/>
              <a:t>=30N</a:t>
            </a:r>
            <a:r>
              <a:rPr lang="zh-CN" altLang="en-US" sz="3200" i="1" dirty="0" smtClean="0"/>
              <a:t>﻿﻿﻿﻿﻿﻿﻿</a:t>
            </a:r>
            <a:r>
              <a:rPr lang="zh-CN" altLang="en-US" sz="3200" dirty="0" smtClean="0"/>
              <a:t> ， </a:t>
            </a:r>
            <a:r>
              <a:rPr lang="en-US" altLang="zh-CN" sz="3200" dirty="0" smtClean="0"/>
              <a:t>f</a:t>
            </a:r>
            <a:r>
              <a:rPr lang="zh-CN" altLang="en-US" sz="3200" i="1" dirty="0" smtClean="0"/>
              <a:t>﻿﻿﻿﻿﻿</a:t>
            </a:r>
            <a:r>
              <a:rPr lang="zh-CN" altLang="en-US" sz="3200" baseline="-25000" dirty="0" smtClean="0"/>
              <a:t>乙</a:t>
            </a:r>
            <a:r>
              <a:rPr lang="en-US" altLang="zh-CN" sz="3200" i="1" dirty="0" smtClean="0"/>
              <a:t>=f</a:t>
            </a:r>
            <a:r>
              <a:rPr lang="zh-CN" altLang="en-US" sz="3200" baseline="-25000" dirty="0" smtClean="0"/>
              <a:t>甲﻿﻿﻿﻿﻿ </a:t>
            </a:r>
            <a:r>
              <a:rPr lang="en-US" altLang="zh-CN" sz="3200" dirty="0" smtClean="0"/>
              <a:t>B. </a:t>
            </a:r>
            <a:r>
              <a:rPr lang="en-US" altLang="zh-CN" sz="3200" i="1" dirty="0" smtClean="0"/>
              <a:t>﻿﻿﻿﻿﻿﻿﻿﻿f</a:t>
            </a:r>
            <a:r>
              <a:rPr lang="zh-CN" altLang="en-US" sz="3200" baseline="-25000" dirty="0" smtClean="0"/>
              <a:t>甲</a:t>
            </a:r>
            <a:r>
              <a:rPr lang="en-US" altLang="zh-CN" sz="3200" i="1" dirty="0" smtClean="0"/>
              <a:t>=30N</a:t>
            </a:r>
            <a:r>
              <a:rPr lang="zh-CN" altLang="en-US" sz="3200" i="1" dirty="0" smtClean="0"/>
              <a:t>﻿﻿﻿﻿﻿﻿﻿﻿</a:t>
            </a:r>
            <a:r>
              <a:rPr lang="zh-CN" altLang="en-US" sz="3200" dirty="0" smtClean="0"/>
              <a:t> ，</a:t>
            </a:r>
            <a:r>
              <a:rPr lang="en-US" altLang="zh-CN" sz="3200" dirty="0" smtClean="0"/>
              <a:t>f</a:t>
            </a:r>
            <a:r>
              <a:rPr lang="zh-CN" altLang="en-US" sz="3200" dirty="0" smtClean="0"/>
              <a:t> </a:t>
            </a:r>
            <a:r>
              <a:rPr lang="zh-CN" altLang="en-US" sz="3200" i="1" dirty="0" smtClean="0"/>
              <a:t>﻿﻿﻿﻿</a:t>
            </a:r>
            <a:r>
              <a:rPr lang="zh-CN" altLang="en-US" sz="3200" baseline="-25000" dirty="0" smtClean="0"/>
              <a:t>乙</a:t>
            </a:r>
            <a:r>
              <a:rPr lang="en-US" altLang="zh-CN" sz="3200" i="1" dirty="0" smtClean="0"/>
              <a:t>=2f</a:t>
            </a:r>
            <a:r>
              <a:rPr lang="zh-CN" altLang="en-US" sz="3200" baseline="-25000" dirty="0" smtClean="0"/>
              <a:t>甲</a:t>
            </a:r>
            <a:r>
              <a:rPr lang="zh-CN" altLang="en-US" sz="3200" i="1" dirty="0" smtClean="0"/>
              <a:t>﻿﻿﻿﻿</a:t>
            </a:r>
            <a:r>
              <a:rPr lang="zh-CN" altLang="en-US" sz="3200" dirty="0" smtClean="0"/>
              <a:t> </a:t>
            </a:r>
          </a:p>
          <a:p>
            <a:pPr fontAlgn="ctr"/>
            <a:r>
              <a:rPr lang="en-US" altLang="zh-CN" sz="3200" dirty="0" smtClean="0"/>
              <a:t>C. </a:t>
            </a:r>
            <a:r>
              <a:rPr lang="en-US" altLang="zh-CN" sz="3200" i="1" dirty="0" smtClean="0"/>
              <a:t>﻿﻿﻿﻿﻿﻿﻿f</a:t>
            </a:r>
            <a:r>
              <a:rPr lang="zh-CN" altLang="en-US" sz="3200" baseline="-25000" dirty="0" smtClean="0"/>
              <a:t>甲﻿﻿﻿﻿﻿﻿﻿</a:t>
            </a:r>
            <a:r>
              <a:rPr lang="en-US" altLang="zh-CN" sz="3200" i="1" dirty="0" smtClean="0"/>
              <a:t>=50N</a:t>
            </a:r>
            <a:r>
              <a:rPr lang="zh-CN" altLang="en-US" sz="3200" dirty="0" smtClean="0"/>
              <a:t> ， </a:t>
            </a:r>
            <a:r>
              <a:rPr lang="zh-CN" altLang="en-US" sz="3200" i="1" dirty="0" smtClean="0"/>
              <a:t>﻿﻿﻿﻿﻿﻿</a:t>
            </a:r>
            <a:r>
              <a:rPr lang="en-US" altLang="zh-CN" sz="3200" i="1" dirty="0" smtClean="0"/>
              <a:t>f</a:t>
            </a:r>
            <a:r>
              <a:rPr lang="zh-CN" altLang="en-US" sz="3200" baseline="-25000" dirty="0" smtClean="0"/>
              <a:t>乙</a:t>
            </a:r>
            <a:r>
              <a:rPr lang="en-US" altLang="zh-CN" sz="3200" i="1" dirty="0" smtClean="0"/>
              <a:t>=f</a:t>
            </a:r>
            <a:r>
              <a:rPr lang="zh-CN" altLang="en-US" sz="3200" baseline="-25000" dirty="0" smtClean="0"/>
              <a:t>甲﻿﻿﻿﻿﻿﻿</a:t>
            </a:r>
            <a:r>
              <a:rPr lang="zh-CN" altLang="en-US" sz="3200" dirty="0" smtClean="0"/>
              <a:t> </a:t>
            </a:r>
            <a:r>
              <a:rPr lang="en-US" altLang="zh-CN" sz="3200" dirty="0" smtClean="0"/>
              <a:t>D. </a:t>
            </a:r>
            <a:r>
              <a:rPr lang="en-US" altLang="zh-CN" sz="3200" i="1" dirty="0" smtClean="0"/>
              <a:t>﻿﻿﻿﻿﻿﻿﻿﻿f</a:t>
            </a:r>
            <a:r>
              <a:rPr lang="zh-CN" altLang="en-US" sz="3200" baseline="-25000" dirty="0" smtClean="0"/>
              <a:t>甲﻿﻿﻿﻿﻿﻿﻿﻿</a:t>
            </a:r>
            <a:r>
              <a:rPr lang="en-US" altLang="zh-CN" sz="3200" baseline="-25000" dirty="0" smtClean="0"/>
              <a:t>=</a:t>
            </a:r>
            <a:r>
              <a:rPr lang="en-US" altLang="zh-CN" sz="3200" i="1" dirty="0" smtClean="0"/>
              <a:t>50N</a:t>
            </a:r>
            <a:r>
              <a:rPr lang="zh-CN" altLang="en-US" sz="3200" dirty="0" smtClean="0"/>
              <a:t> ， </a:t>
            </a:r>
            <a:r>
              <a:rPr lang="en-US" altLang="zh-CN" sz="3200" dirty="0" smtClean="0"/>
              <a:t>f</a:t>
            </a:r>
            <a:r>
              <a:rPr lang="zh-CN" altLang="en-US" sz="3200" i="1" dirty="0" smtClean="0"/>
              <a:t>﻿﻿﻿﻿﻿</a:t>
            </a:r>
            <a:r>
              <a:rPr lang="zh-CN" altLang="en-US" sz="3200" baseline="-25000" dirty="0" smtClean="0"/>
              <a:t>乙</a:t>
            </a:r>
            <a:r>
              <a:rPr lang="en-US" altLang="zh-CN" sz="3200" i="1" dirty="0" smtClean="0"/>
              <a:t>=2f</a:t>
            </a:r>
            <a:r>
              <a:rPr lang="zh-CN" altLang="en-US" sz="3200" baseline="-25000" dirty="0" smtClean="0"/>
              <a:t>甲</a:t>
            </a:r>
            <a:r>
              <a:rPr lang="zh-CN" altLang="en-US" sz="3200" i="1" dirty="0" smtClean="0"/>
              <a:t>﻿﻿﻿﻿﻿</a:t>
            </a:r>
            <a:r>
              <a:rPr lang="zh-CN" altLang="en-US" sz="3200" dirty="0" smtClean="0"/>
              <a:t> </a:t>
            </a:r>
            <a:endParaRPr lang="zh-CN" altLang="en-US" sz="3200" dirty="0"/>
          </a:p>
        </p:txBody>
      </p:sp>
      <p:sp>
        <p:nvSpPr>
          <p:cNvPr id="8" name="矩形 7"/>
          <p:cNvSpPr/>
          <p:nvPr/>
        </p:nvSpPr>
        <p:spPr>
          <a:xfrm>
            <a:off x="7092280" y="2780928"/>
            <a:ext cx="50405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19458" name="Picture 2"/>
          <p:cNvPicPr>
            <a:picLocks noChangeAspect="1" noChangeArrowheads="1"/>
          </p:cNvPicPr>
          <p:nvPr/>
        </p:nvPicPr>
        <p:blipFill>
          <a:blip r:embed="rId2" cstate="print"/>
          <a:srcRect/>
          <a:stretch>
            <a:fillRect/>
          </a:stretch>
        </p:blipFill>
        <p:spPr bwMode="auto">
          <a:xfrm>
            <a:off x="1547664" y="3356992"/>
            <a:ext cx="6912768" cy="1598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6984776" cy="1569660"/>
          </a:xfrm>
          <a:prstGeom prst="rect">
            <a:avLst/>
          </a:prstGeom>
        </p:spPr>
        <p:txBody>
          <a:bodyPr wrap="square">
            <a:spAutoFit/>
          </a:bodyPr>
          <a:lstStyle/>
          <a:p>
            <a:r>
              <a:rPr lang="zh-CN" altLang="en-US" sz="3200" dirty="0" smtClean="0"/>
              <a:t>﻿如图所示，用手握住一根重为 </a:t>
            </a:r>
            <a:r>
              <a:rPr lang="en-US" altLang="zh-CN" sz="3200" dirty="0" smtClean="0"/>
              <a:t>G </a:t>
            </a:r>
            <a:r>
              <a:rPr lang="zh-CN" altLang="en-US" sz="3200" dirty="0" smtClean="0"/>
              <a:t>的长直铁棒，使铁棒沿竖直方向静止时，铁棒受到的摩擦力（      ）。</a:t>
            </a:r>
            <a:endParaRPr lang="zh-CN" altLang="en-US" sz="3200" dirty="0">
              <a:latin typeface="微软雅黑" pitchFamily="34" charset="-122"/>
              <a:ea typeface="微软雅黑" pitchFamily="34" charset="-122"/>
            </a:endParaRPr>
          </a:p>
        </p:txBody>
      </p:sp>
      <p:sp>
        <p:nvSpPr>
          <p:cNvPr id="7" name="矩形 6"/>
          <p:cNvSpPr/>
          <p:nvPr/>
        </p:nvSpPr>
        <p:spPr>
          <a:xfrm>
            <a:off x="899592" y="2636912"/>
            <a:ext cx="5544616" cy="3046988"/>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大小等于 </a:t>
            </a:r>
            <a:r>
              <a:rPr lang="en-US" altLang="zh-CN" sz="3200" dirty="0" smtClean="0"/>
              <a:t>G</a:t>
            </a:r>
          </a:p>
          <a:p>
            <a:pPr fontAlgn="ctr">
              <a:lnSpc>
                <a:spcPct val="150000"/>
              </a:lnSpc>
            </a:pPr>
            <a:r>
              <a:rPr lang="en-US" altLang="zh-CN" sz="3200" dirty="0" smtClean="0"/>
              <a:t>B. </a:t>
            </a:r>
            <a:r>
              <a:rPr lang="zh-CN" altLang="en-US" sz="3200" dirty="0" smtClean="0"/>
              <a:t>大小大于 </a:t>
            </a:r>
            <a:r>
              <a:rPr lang="en-US" altLang="zh-CN" sz="3200" dirty="0" smtClean="0"/>
              <a:t>G</a:t>
            </a:r>
          </a:p>
          <a:p>
            <a:pPr fontAlgn="ctr">
              <a:lnSpc>
                <a:spcPct val="150000"/>
              </a:lnSpc>
            </a:pPr>
            <a:r>
              <a:rPr lang="en-US" altLang="zh-CN" sz="3200" dirty="0" smtClean="0"/>
              <a:t>C. </a:t>
            </a:r>
            <a:r>
              <a:rPr lang="zh-CN" altLang="en-US" sz="3200" dirty="0" smtClean="0"/>
              <a:t>方向竖直向下</a:t>
            </a:r>
          </a:p>
          <a:p>
            <a:pPr fontAlgn="ctr">
              <a:lnSpc>
                <a:spcPct val="150000"/>
              </a:lnSpc>
            </a:pPr>
            <a:r>
              <a:rPr lang="en-US" altLang="zh-CN" sz="3200" dirty="0" smtClean="0"/>
              <a:t>D. </a:t>
            </a:r>
            <a:r>
              <a:rPr lang="zh-CN" altLang="en-US" sz="3200" dirty="0" smtClean="0"/>
              <a:t>随着手握棒的力增大而增大</a:t>
            </a:r>
            <a:endParaRPr lang="zh-CN" altLang="en-US" sz="3200" dirty="0"/>
          </a:p>
        </p:txBody>
      </p:sp>
      <p:sp>
        <p:nvSpPr>
          <p:cNvPr id="8" name="矩形 7"/>
          <p:cNvSpPr/>
          <p:nvPr/>
        </p:nvSpPr>
        <p:spPr>
          <a:xfrm>
            <a:off x="5220072" y="1844824"/>
            <a:ext cx="50405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20482" name="Picture 2"/>
          <p:cNvPicPr>
            <a:picLocks noChangeAspect="1" noChangeArrowheads="1"/>
          </p:cNvPicPr>
          <p:nvPr/>
        </p:nvPicPr>
        <p:blipFill>
          <a:blip r:embed="rId2" cstate="print"/>
          <a:srcRect/>
          <a:stretch>
            <a:fillRect/>
          </a:stretch>
        </p:blipFill>
        <p:spPr bwMode="auto">
          <a:xfrm>
            <a:off x="6516216" y="2420888"/>
            <a:ext cx="2286000" cy="382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692696"/>
            <a:ext cx="6984776" cy="1077218"/>
          </a:xfrm>
          <a:prstGeom prst="rect">
            <a:avLst/>
          </a:prstGeom>
        </p:spPr>
        <p:txBody>
          <a:bodyPr wrap="square">
            <a:spAutoFit/>
          </a:bodyPr>
          <a:lstStyle/>
          <a:p>
            <a:r>
              <a:rPr lang="zh-CN" altLang="en-US" sz="3200" dirty="0" smtClean="0"/>
              <a:t>﻿生活中哪些地方用到摩擦力？怎样增大和减小它们呢？</a:t>
            </a:r>
            <a:endParaRPr lang="zh-CN" altLang="en-US" sz="3200" dirty="0">
              <a:latin typeface="微软雅黑" pitchFamily="34" charset="-122"/>
              <a:ea typeface="微软雅黑" pitchFamily="34" charset="-122"/>
            </a:endParaRPr>
          </a:p>
        </p:txBody>
      </p:sp>
      <p:sp>
        <p:nvSpPr>
          <p:cNvPr id="7" name="矩形 6"/>
          <p:cNvSpPr/>
          <p:nvPr/>
        </p:nvSpPr>
        <p:spPr>
          <a:xfrm>
            <a:off x="1115616" y="5805264"/>
            <a:ext cx="5544616" cy="830997"/>
          </a:xfrm>
          <a:prstGeom prst="rect">
            <a:avLst/>
          </a:prstGeom>
        </p:spPr>
        <p:txBody>
          <a:bodyPr wrap="square">
            <a:spAutoFit/>
          </a:bodyPr>
          <a:lstStyle/>
          <a:p>
            <a:pPr fontAlgn="ctr">
              <a:lnSpc>
                <a:spcPct val="150000"/>
              </a:lnSpc>
            </a:pPr>
            <a:r>
              <a:rPr lang="zh-CN" altLang="en-US" sz="3200" dirty="0" smtClean="0"/>
              <a:t>你能举出更多的例子吗？</a:t>
            </a:r>
            <a:endParaRPr lang="zh-CN" altLang="en-US" sz="3200" dirty="0"/>
          </a:p>
        </p:txBody>
      </p:sp>
      <p:sp>
        <p:nvSpPr>
          <p:cNvPr id="9" name="TextBox 8"/>
          <p:cNvSpPr txBox="1"/>
          <p:nvPr/>
        </p:nvSpPr>
        <p:spPr>
          <a:xfrm>
            <a:off x="0" y="602128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pic>
        <p:nvPicPr>
          <p:cNvPr id="21506" name="Picture 2"/>
          <p:cNvPicPr>
            <a:picLocks noChangeAspect="1" noChangeArrowheads="1"/>
          </p:cNvPicPr>
          <p:nvPr/>
        </p:nvPicPr>
        <p:blipFill>
          <a:blip r:embed="rId2" cstate="print"/>
          <a:srcRect/>
          <a:stretch>
            <a:fillRect/>
          </a:stretch>
        </p:blipFill>
        <p:spPr bwMode="auto">
          <a:xfrm>
            <a:off x="251520" y="2060848"/>
            <a:ext cx="2143125" cy="1704975"/>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2771800" y="2060848"/>
            <a:ext cx="3095625" cy="15240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6415110" y="2060849"/>
            <a:ext cx="2511699" cy="1584176"/>
          </a:xfrm>
          <a:prstGeom prst="rect">
            <a:avLst/>
          </a:prstGeom>
          <a:noFill/>
          <a:ln w="9525">
            <a:noFill/>
            <a:miter lim="800000"/>
            <a:headEnd/>
            <a:tailEnd/>
          </a:ln>
        </p:spPr>
      </p:pic>
      <p:pic>
        <p:nvPicPr>
          <p:cNvPr id="21509" name="Picture 5"/>
          <p:cNvPicPr>
            <a:picLocks noChangeAspect="1" noChangeArrowheads="1"/>
          </p:cNvPicPr>
          <p:nvPr/>
        </p:nvPicPr>
        <p:blipFill>
          <a:blip r:embed="rId5" cstate="print"/>
          <a:srcRect/>
          <a:stretch>
            <a:fillRect/>
          </a:stretch>
        </p:blipFill>
        <p:spPr bwMode="auto">
          <a:xfrm>
            <a:off x="1115616" y="4005064"/>
            <a:ext cx="2789050" cy="1872208"/>
          </a:xfrm>
          <a:prstGeom prst="rect">
            <a:avLst/>
          </a:prstGeom>
          <a:noFill/>
          <a:ln w="9525">
            <a:noFill/>
            <a:miter lim="800000"/>
            <a:headEnd/>
            <a:tailEnd/>
          </a:ln>
        </p:spPr>
      </p:pic>
      <p:pic>
        <p:nvPicPr>
          <p:cNvPr id="21510" name="Picture 6"/>
          <p:cNvPicPr>
            <a:picLocks noChangeAspect="1" noChangeArrowheads="1"/>
          </p:cNvPicPr>
          <p:nvPr/>
        </p:nvPicPr>
        <p:blipFill>
          <a:blip r:embed="rId6" cstate="print"/>
          <a:srcRect/>
          <a:stretch>
            <a:fillRect/>
          </a:stretch>
        </p:blipFill>
        <p:spPr bwMode="auto">
          <a:xfrm>
            <a:off x="4572000" y="4005064"/>
            <a:ext cx="2736304" cy="1811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ppt_x"/>
                                          </p:val>
                                        </p:tav>
                                        <p:tav tm="100000">
                                          <p:val>
                                            <p:strVal val="#ppt_x"/>
                                          </p:val>
                                        </p:tav>
                                      </p:tavLst>
                                    </p:anim>
                                    <p:anim calcmode="lin" valueType="num">
                                      <p:cBhvr additive="base">
                                        <p:cTn id="14"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additive="base">
                                        <p:cTn id="25" dur="500" fill="hold"/>
                                        <p:tgtEl>
                                          <p:spTgt spid="21509"/>
                                        </p:tgtEl>
                                        <p:attrNameLst>
                                          <p:attrName>ppt_x</p:attrName>
                                        </p:attrNameLst>
                                      </p:cBhvr>
                                      <p:tavLst>
                                        <p:tav tm="0">
                                          <p:val>
                                            <p:strVal val="#ppt_x"/>
                                          </p:val>
                                        </p:tav>
                                        <p:tav tm="100000">
                                          <p:val>
                                            <p:strVal val="#ppt_x"/>
                                          </p:val>
                                        </p:tav>
                                      </p:tavLst>
                                    </p:anim>
                                    <p:anim calcmode="lin" valueType="num">
                                      <p:cBhvr additive="base">
                                        <p:cTn id="26"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10"/>
                                        </p:tgtEl>
                                        <p:attrNameLst>
                                          <p:attrName>style.visibility</p:attrName>
                                        </p:attrNameLst>
                                      </p:cBhvr>
                                      <p:to>
                                        <p:strVal val="visible"/>
                                      </p:to>
                                    </p:set>
                                    <p:anim calcmode="lin" valueType="num">
                                      <p:cBhvr additive="base">
                                        <p:cTn id="31" dur="500" fill="hold"/>
                                        <p:tgtEl>
                                          <p:spTgt spid="21510"/>
                                        </p:tgtEl>
                                        <p:attrNameLst>
                                          <p:attrName>ppt_x</p:attrName>
                                        </p:attrNameLst>
                                      </p:cBhvr>
                                      <p:tavLst>
                                        <p:tav tm="0">
                                          <p:val>
                                            <p:strVal val="#ppt_x"/>
                                          </p:val>
                                        </p:tav>
                                        <p:tav tm="100000">
                                          <p:val>
                                            <p:strVal val="#ppt_x"/>
                                          </p:val>
                                        </p:tav>
                                      </p:tavLst>
                                    </p:anim>
                                    <p:anim calcmode="lin" valueType="num">
                                      <p:cBhvr additive="base">
                                        <p:cTn id="32"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活动</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569660"/>
          </a:xfrm>
          <a:prstGeom prst="rect">
            <a:avLst/>
          </a:prstGeom>
        </p:spPr>
        <p:txBody>
          <a:bodyPr wrap="square">
            <a:spAutoFit/>
          </a:bodyPr>
          <a:lstStyle/>
          <a:p>
            <a:r>
              <a:rPr lang="zh-CN" altLang="en-US" sz="3200" dirty="0"/>
              <a:t>将手掌按在桌上，向前滑动，体会桌面对手的前进有什么影响。前后桌四人以小组为单位说出自己的感受。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403648" y="2420888"/>
            <a:ext cx="7128792" cy="1569660"/>
          </a:xfrm>
          <a:prstGeom prst="rect">
            <a:avLst/>
          </a:prstGeom>
        </p:spPr>
        <p:txBody>
          <a:bodyPr wrap="square">
            <a:spAutoFit/>
          </a:bodyPr>
          <a:lstStyle/>
          <a:p>
            <a:r>
              <a:rPr lang="zh-CN" altLang="en-US" sz="3200" dirty="0"/>
              <a:t>将牙刷的刷毛直立在课桌的表面，用力推动或拉动牙刷，观察刷毛弯曲的方向与牙刷运动的方向有什么关系。</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2420888"/>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活动</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0" y="4221088"/>
            <a:ext cx="9144000"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4149080"/>
            <a:ext cx="2376264" cy="1077218"/>
          </a:xfrm>
          <a:prstGeom prst="rect">
            <a:avLst/>
          </a:prstGeom>
        </p:spPr>
        <p:txBody>
          <a:bodyPr wrap="square">
            <a:spAutoFit/>
          </a:bodyPr>
          <a:lstStyle/>
          <a:p>
            <a:r>
              <a:rPr lang="zh-CN" altLang="en-US" sz="3200" dirty="0" smtClean="0"/>
              <a:t>增大有益摩擦力的方法</a:t>
            </a:r>
            <a:endParaRPr lang="zh-CN" altLang="en-US" sz="3200" dirty="0">
              <a:latin typeface="微软雅黑" pitchFamily="34" charset="-122"/>
              <a:ea typeface="微软雅黑" pitchFamily="34" charset="-122"/>
            </a:endParaRPr>
          </a:p>
        </p:txBody>
      </p:sp>
      <p:sp>
        <p:nvSpPr>
          <p:cNvPr id="7" name="矩形 6"/>
          <p:cNvSpPr/>
          <p:nvPr/>
        </p:nvSpPr>
        <p:spPr>
          <a:xfrm>
            <a:off x="3851920" y="3284984"/>
            <a:ext cx="3456384" cy="1077218"/>
          </a:xfrm>
          <a:prstGeom prst="rect">
            <a:avLst/>
          </a:prstGeom>
        </p:spPr>
        <p:txBody>
          <a:bodyPr wrap="square">
            <a:spAutoFit/>
          </a:bodyPr>
          <a:lstStyle/>
          <a:p>
            <a:pPr fontAlgn="ctr"/>
            <a:r>
              <a:rPr lang="zh-CN" altLang="en-US" sz="3200" dirty="0" smtClean="0"/>
              <a:t>①增大物体接触面间的粗糙程度。</a:t>
            </a:r>
            <a:endParaRPr lang="zh-CN" altLang="en-US" sz="3200" dirty="0"/>
          </a:p>
        </p:txBody>
      </p:sp>
      <p:sp>
        <p:nvSpPr>
          <p:cNvPr id="8" name="矩形 7"/>
          <p:cNvSpPr/>
          <p:nvPr/>
        </p:nvSpPr>
        <p:spPr>
          <a:xfrm>
            <a:off x="3923928" y="4365104"/>
            <a:ext cx="3240360" cy="1077218"/>
          </a:xfrm>
          <a:prstGeom prst="rect">
            <a:avLst/>
          </a:prstGeom>
        </p:spPr>
        <p:txBody>
          <a:bodyPr wrap="square">
            <a:spAutoFit/>
          </a:bodyPr>
          <a:lstStyle/>
          <a:p>
            <a:pPr fontAlgn="ctr"/>
            <a:r>
              <a:rPr lang="zh-CN" altLang="en-US" sz="3200" dirty="0" smtClean="0"/>
              <a:t>﻿②增大物体之间的相互挤压力。</a:t>
            </a:r>
            <a:endParaRPr lang="zh-CN" altLang="en-US" sz="3200" dirty="0">
              <a:solidFill>
                <a:srgbClr val="FF0000"/>
              </a:solidFill>
              <a:latin typeface="微软雅黑" pitchFamily="34" charset="-122"/>
              <a:ea typeface="微软雅黑" pitchFamily="34" charset="-122"/>
            </a:endParaRPr>
          </a:p>
        </p:txBody>
      </p:sp>
      <p:pic>
        <p:nvPicPr>
          <p:cNvPr id="22530" name="Picture 2"/>
          <p:cNvPicPr>
            <a:picLocks noChangeAspect="1" noChangeArrowheads="1"/>
          </p:cNvPicPr>
          <p:nvPr/>
        </p:nvPicPr>
        <p:blipFill>
          <a:blip r:embed="rId2" cstate="print"/>
          <a:srcRect/>
          <a:stretch>
            <a:fillRect/>
          </a:stretch>
        </p:blipFill>
        <p:spPr bwMode="auto">
          <a:xfrm>
            <a:off x="0" y="0"/>
            <a:ext cx="9144000" cy="3048000"/>
          </a:xfrm>
          <a:prstGeom prst="rect">
            <a:avLst/>
          </a:prstGeom>
          <a:noFill/>
          <a:ln w="9525">
            <a:noFill/>
            <a:miter lim="800000"/>
            <a:headEnd/>
            <a:tailEnd/>
          </a:ln>
        </p:spPr>
      </p:pic>
      <p:sp>
        <p:nvSpPr>
          <p:cNvPr id="9" name="矩形 8"/>
          <p:cNvSpPr/>
          <p:nvPr/>
        </p:nvSpPr>
        <p:spPr>
          <a:xfrm>
            <a:off x="3851920" y="5445224"/>
            <a:ext cx="3240360" cy="584775"/>
          </a:xfrm>
          <a:prstGeom prst="rect">
            <a:avLst/>
          </a:prstGeom>
        </p:spPr>
        <p:txBody>
          <a:bodyPr wrap="square">
            <a:spAutoFit/>
          </a:bodyPr>
          <a:lstStyle/>
          <a:p>
            <a:pPr fontAlgn="ctr"/>
            <a:r>
              <a:rPr lang="zh-CN" altLang="en-US" sz="3200" dirty="0" smtClean="0"/>
              <a:t>﻿ ③变滚动为滑动。</a:t>
            </a:r>
            <a:endParaRPr lang="zh-CN" altLang="en-US" sz="3200" dirty="0">
              <a:solidFill>
                <a:srgbClr val="FF0000"/>
              </a:solidFill>
              <a:latin typeface="微软雅黑" pitchFamily="34" charset="-122"/>
              <a:ea typeface="微软雅黑" pitchFamily="34" charset="-122"/>
            </a:endParaRPr>
          </a:p>
        </p:txBody>
      </p:sp>
      <p:sp>
        <p:nvSpPr>
          <p:cNvPr id="11" name="左大括号 10"/>
          <p:cNvSpPr/>
          <p:nvPr/>
        </p:nvSpPr>
        <p:spPr>
          <a:xfrm>
            <a:off x="3275856" y="3573016"/>
            <a:ext cx="504056" cy="2232248"/>
          </a:xfrm>
          <a:prstGeom prst="leftBrace">
            <a:avLst>
              <a:gd name="adj1" fmla="val 8733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4149080"/>
            <a:ext cx="2376264" cy="1077218"/>
          </a:xfrm>
          <a:prstGeom prst="rect">
            <a:avLst/>
          </a:prstGeom>
        </p:spPr>
        <p:txBody>
          <a:bodyPr wrap="square">
            <a:spAutoFit/>
          </a:bodyPr>
          <a:lstStyle/>
          <a:p>
            <a:r>
              <a:rPr lang="zh-CN" altLang="en-US" sz="3200" dirty="0" smtClean="0"/>
              <a:t>减小有害摩擦力的方法</a:t>
            </a:r>
            <a:endParaRPr lang="zh-CN" altLang="en-US" sz="3200" dirty="0">
              <a:latin typeface="微软雅黑" pitchFamily="34" charset="-122"/>
              <a:ea typeface="微软雅黑" pitchFamily="34" charset="-122"/>
            </a:endParaRPr>
          </a:p>
        </p:txBody>
      </p:sp>
      <p:sp>
        <p:nvSpPr>
          <p:cNvPr id="7" name="矩形 6"/>
          <p:cNvSpPr/>
          <p:nvPr/>
        </p:nvSpPr>
        <p:spPr>
          <a:xfrm>
            <a:off x="3779912" y="2924944"/>
            <a:ext cx="3456384" cy="1077218"/>
          </a:xfrm>
          <a:prstGeom prst="rect">
            <a:avLst/>
          </a:prstGeom>
        </p:spPr>
        <p:txBody>
          <a:bodyPr wrap="square">
            <a:spAutoFit/>
          </a:bodyPr>
          <a:lstStyle/>
          <a:p>
            <a:pPr fontAlgn="ctr"/>
            <a:r>
              <a:rPr lang="zh-CN" altLang="en-US" sz="3200" dirty="0" smtClean="0"/>
              <a:t>①减小物体接触面间的粗糙程度</a:t>
            </a:r>
            <a:endParaRPr lang="zh-CN" altLang="en-US" sz="3200" dirty="0"/>
          </a:p>
        </p:txBody>
      </p:sp>
      <p:sp>
        <p:nvSpPr>
          <p:cNvPr id="8" name="矩形 7"/>
          <p:cNvSpPr/>
          <p:nvPr/>
        </p:nvSpPr>
        <p:spPr>
          <a:xfrm>
            <a:off x="3851920" y="4005064"/>
            <a:ext cx="3240360" cy="1077218"/>
          </a:xfrm>
          <a:prstGeom prst="rect">
            <a:avLst/>
          </a:prstGeom>
        </p:spPr>
        <p:txBody>
          <a:bodyPr wrap="square">
            <a:spAutoFit/>
          </a:bodyPr>
          <a:lstStyle/>
          <a:p>
            <a:pPr fontAlgn="ctr"/>
            <a:r>
              <a:rPr lang="zh-CN" altLang="en-US" sz="3200" dirty="0" smtClean="0"/>
              <a:t>②减小物体之间的相互挤压力。</a:t>
            </a:r>
            <a:endParaRPr lang="zh-CN" altLang="en-US" sz="3200" dirty="0">
              <a:solidFill>
                <a:srgbClr val="FF0000"/>
              </a:solidFill>
              <a:latin typeface="微软雅黑" pitchFamily="34" charset="-122"/>
              <a:ea typeface="微软雅黑" pitchFamily="34" charset="-122"/>
            </a:endParaRPr>
          </a:p>
        </p:txBody>
      </p:sp>
      <p:sp>
        <p:nvSpPr>
          <p:cNvPr id="9" name="矩形 8"/>
          <p:cNvSpPr/>
          <p:nvPr/>
        </p:nvSpPr>
        <p:spPr>
          <a:xfrm>
            <a:off x="3779912" y="5013176"/>
            <a:ext cx="3240360" cy="584775"/>
          </a:xfrm>
          <a:prstGeom prst="rect">
            <a:avLst/>
          </a:prstGeom>
        </p:spPr>
        <p:txBody>
          <a:bodyPr wrap="square">
            <a:spAutoFit/>
          </a:bodyPr>
          <a:lstStyle/>
          <a:p>
            <a:pPr fontAlgn="ctr"/>
            <a:r>
              <a:rPr lang="zh-CN" altLang="en-US" sz="3200" dirty="0" smtClean="0"/>
              <a:t>﻿ ③变滑动为滚动。</a:t>
            </a:r>
            <a:endParaRPr lang="zh-CN" altLang="en-US" sz="3200" dirty="0">
              <a:solidFill>
                <a:srgbClr val="FF0000"/>
              </a:solidFill>
              <a:latin typeface="微软雅黑" pitchFamily="34" charset="-122"/>
              <a:ea typeface="微软雅黑" pitchFamily="34" charset="-122"/>
            </a:endParaRPr>
          </a:p>
        </p:txBody>
      </p:sp>
      <p:sp>
        <p:nvSpPr>
          <p:cNvPr id="11" name="左大括号 10"/>
          <p:cNvSpPr/>
          <p:nvPr/>
        </p:nvSpPr>
        <p:spPr>
          <a:xfrm>
            <a:off x="3203848" y="3212976"/>
            <a:ext cx="504056" cy="2736304"/>
          </a:xfrm>
          <a:prstGeom prst="leftBrace">
            <a:avLst>
              <a:gd name="adj1" fmla="val 8733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3554" name="Picture 2"/>
          <p:cNvPicPr>
            <a:picLocks noChangeAspect="1" noChangeArrowheads="1"/>
          </p:cNvPicPr>
          <p:nvPr/>
        </p:nvPicPr>
        <p:blipFill>
          <a:blip r:embed="rId2" cstate="print"/>
          <a:srcRect/>
          <a:stretch>
            <a:fillRect/>
          </a:stretch>
        </p:blipFill>
        <p:spPr bwMode="auto">
          <a:xfrm>
            <a:off x="0" y="0"/>
            <a:ext cx="9144000" cy="2714625"/>
          </a:xfrm>
          <a:prstGeom prst="rect">
            <a:avLst/>
          </a:prstGeom>
          <a:noFill/>
          <a:ln w="9525">
            <a:noFill/>
            <a:miter lim="800000"/>
            <a:headEnd/>
            <a:tailEnd/>
          </a:ln>
        </p:spPr>
      </p:pic>
      <p:sp>
        <p:nvSpPr>
          <p:cNvPr id="12" name="矩形 11"/>
          <p:cNvSpPr/>
          <p:nvPr/>
        </p:nvSpPr>
        <p:spPr>
          <a:xfrm>
            <a:off x="3779912" y="5589240"/>
            <a:ext cx="3240360" cy="584775"/>
          </a:xfrm>
          <a:prstGeom prst="rect">
            <a:avLst/>
          </a:prstGeom>
        </p:spPr>
        <p:txBody>
          <a:bodyPr wrap="square">
            <a:spAutoFit/>
          </a:bodyPr>
          <a:lstStyle/>
          <a:p>
            <a:pPr fontAlgn="ctr"/>
            <a:r>
              <a:rPr lang="zh-CN" altLang="en-US" sz="3200" dirty="0" smtClean="0"/>
              <a:t>﻿ ﻿④使两物体分离。</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584775"/>
          </a:xfrm>
          <a:prstGeom prst="rect">
            <a:avLst/>
          </a:prstGeom>
        </p:spPr>
        <p:txBody>
          <a:bodyPr wrap="square">
            <a:spAutoFit/>
          </a:bodyPr>
          <a:lstStyle/>
          <a:p>
            <a:r>
              <a:rPr lang="zh-CN" altLang="en-US" sz="3200" dirty="0" smtClean="0"/>
              <a:t>下列措施中，为了增大摩擦的是（      ）</a:t>
            </a:r>
            <a:endParaRPr lang="zh-CN" altLang="en-US" sz="3200" dirty="0">
              <a:latin typeface="微软雅黑" pitchFamily="34" charset="-122"/>
              <a:ea typeface="微软雅黑" pitchFamily="34" charset="-122"/>
            </a:endParaRPr>
          </a:p>
        </p:txBody>
      </p:sp>
      <p:sp>
        <p:nvSpPr>
          <p:cNvPr id="7" name="矩形 6"/>
          <p:cNvSpPr/>
          <p:nvPr/>
        </p:nvSpPr>
        <p:spPr>
          <a:xfrm>
            <a:off x="179512" y="2276872"/>
            <a:ext cx="8964488" cy="3785652"/>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锁生锈了不好打开，可以向锁孔中滴入润滑油</a:t>
            </a:r>
          </a:p>
          <a:p>
            <a:pPr fontAlgn="ctr">
              <a:lnSpc>
                <a:spcPct val="150000"/>
              </a:lnSpc>
            </a:pPr>
            <a:r>
              <a:rPr lang="en-US" altLang="zh-CN" sz="3200" dirty="0" smtClean="0"/>
              <a:t>B. </a:t>
            </a:r>
            <a:r>
              <a:rPr lang="zh-CN" altLang="en-US" sz="3200" dirty="0" smtClean="0"/>
              <a:t>当夹克衫的拉链不能流畅地拉动时，可在拉链上抹一点蜡</a:t>
            </a:r>
          </a:p>
          <a:p>
            <a:pPr fontAlgn="ctr">
              <a:lnSpc>
                <a:spcPct val="150000"/>
              </a:lnSpc>
            </a:pPr>
            <a:r>
              <a:rPr lang="en-US" altLang="zh-CN" sz="3200" dirty="0" smtClean="0"/>
              <a:t>C. </a:t>
            </a:r>
            <a:r>
              <a:rPr lang="zh-CN" altLang="en-US" sz="3200" dirty="0" smtClean="0"/>
              <a:t>鞋底上刻有凹凸不平的花纹</a:t>
            </a:r>
          </a:p>
          <a:p>
            <a:pPr fontAlgn="ctr">
              <a:lnSpc>
                <a:spcPct val="150000"/>
              </a:lnSpc>
            </a:pPr>
            <a:r>
              <a:rPr lang="en-US" altLang="zh-CN" sz="3200" dirty="0" smtClean="0"/>
              <a:t>D. </a:t>
            </a:r>
            <a:r>
              <a:rPr lang="zh-CN" altLang="en-US" sz="3200" dirty="0" smtClean="0"/>
              <a:t>自行车的车轴上安装了滚动轴承</a:t>
            </a:r>
            <a:endParaRPr lang="zh-CN" altLang="en-US" sz="3200" dirty="0"/>
          </a:p>
        </p:txBody>
      </p:sp>
      <p:sp>
        <p:nvSpPr>
          <p:cNvPr id="8" name="矩形 7"/>
          <p:cNvSpPr/>
          <p:nvPr/>
        </p:nvSpPr>
        <p:spPr>
          <a:xfrm>
            <a:off x="7596336" y="836712"/>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C</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smtClean="0"/>
              <a:t>﻿如图所示的四个实例中，属于增大摩擦的是（       ）</a:t>
            </a:r>
            <a:endParaRPr lang="zh-CN" altLang="en-US" sz="3200" dirty="0">
              <a:latin typeface="微软雅黑" pitchFamily="34" charset="-122"/>
              <a:ea typeface="微软雅黑" pitchFamily="34" charset="-122"/>
            </a:endParaRPr>
          </a:p>
        </p:txBody>
      </p:sp>
      <p:sp>
        <p:nvSpPr>
          <p:cNvPr id="7" name="矩形 6"/>
          <p:cNvSpPr/>
          <p:nvPr/>
        </p:nvSpPr>
        <p:spPr>
          <a:xfrm>
            <a:off x="827584" y="3429000"/>
            <a:ext cx="3888432" cy="830997"/>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自行车的刹车装置</a:t>
            </a:r>
          </a:p>
        </p:txBody>
      </p:sp>
      <p:sp>
        <p:nvSpPr>
          <p:cNvPr id="8" name="矩形 7"/>
          <p:cNvSpPr/>
          <p:nvPr/>
        </p:nvSpPr>
        <p:spPr>
          <a:xfrm>
            <a:off x="2771800" y="1340768"/>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sp>
        <p:nvSpPr>
          <p:cNvPr id="9" name="矩形 8"/>
          <p:cNvSpPr/>
          <p:nvPr/>
        </p:nvSpPr>
        <p:spPr>
          <a:xfrm>
            <a:off x="4716016" y="3356992"/>
            <a:ext cx="4427984" cy="830997"/>
          </a:xfrm>
          <a:prstGeom prst="rect">
            <a:avLst/>
          </a:prstGeom>
        </p:spPr>
        <p:txBody>
          <a:bodyPr wrap="square">
            <a:spAutoFit/>
          </a:bodyPr>
          <a:lstStyle/>
          <a:p>
            <a:pPr fontAlgn="ctr">
              <a:lnSpc>
                <a:spcPct val="150000"/>
              </a:lnSpc>
            </a:pPr>
            <a:r>
              <a:rPr lang="en-US" altLang="zh-CN" sz="3200" dirty="0" smtClean="0"/>
              <a:t>B. </a:t>
            </a:r>
            <a:r>
              <a:rPr lang="zh-CN" altLang="en-US" sz="3200" dirty="0" smtClean="0"/>
              <a:t>冰壶表面打磨得光滑</a:t>
            </a:r>
          </a:p>
        </p:txBody>
      </p:sp>
      <p:sp>
        <p:nvSpPr>
          <p:cNvPr id="11" name="矩形 10"/>
          <p:cNvSpPr/>
          <p:nvPr/>
        </p:nvSpPr>
        <p:spPr>
          <a:xfrm>
            <a:off x="827584" y="5805264"/>
            <a:ext cx="3600400" cy="830997"/>
          </a:xfrm>
          <a:prstGeom prst="rect">
            <a:avLst/>
          </a:prstGeom>
        </p:spPr>
        <p:txBody>
          <a:bodyPr wrap="square">
            <a:spAutoFit/>
          </a:bodyPr>
          <a:lstStyle/>
          <a:p>
            <a:pPr fontAlgn="ctr">
              <a:lnSpc>
                <a:spcPct val="150000"/>
              </a:lnSpc>
            </a:pPr>
            <a:r>
              <a:rPr lang="en-US" altLang="zh-CN" sz="3200" dirty="0" smtClean="0"/>
              <a:t>C. </a:t>
            </a:r>
            <a:r>
              <a:rPr lang="zh-CN" altLang="en-US" sz="3200" dirty="0" smtClean="0"/>
              <a:t>轴承之间装滚珠</a:t>
            </a:r>
          </a:p>
        </p:txBody>
      </p:sp>
      <p:sp>
        <p:nvSpPr>
          <p:cNvPr id="12" name="矩形 11"/>
          <p:cNvSpPr/>
          <p:nvPr/>
        </p:nvSpPr>
        <p:spPr>
          <a:xfrm>
            <a:off x="5148064" y="5733256"/>
            <a:ext cx="2160240" cy="830997"/>
          </a:xfrm>
          <a:prstGeom prst="rect">
            <a:avLst/>
          </a:prstGeom>
        </p:spPr>
        <p:txBody>
          <a:bodyPr wrap="square">
            <a:spAutoFit/>
          </a:bodyPr>
          <a:lstStyle/>
          <a:p>
            <a:pPr fontAlgn="ctr">
              <a:lnSpc>
                <a:spcPct val="150000"/>
              </a:lnSpc>
            </a:pPr>
            <a:r>
              <a:rPr lang="en-US" altLang="zh-CN" sz="3200" dirty="0" smtClean="0"/>
              <a:t>D. </a:t>
            </a:r>
            <a:r>
              <a:rPr lang="zh-CN" altLang="en-US" sz="3200" dirty="0" smtClean="0"/>
              <a:t>气垫船</a:t>
            </a:r>
          </a:p>
        </p:txBody>
      </p:sp>
      <p:pic>
        <p:nvPicPr>
          <p:cNvPr id="24578" name="Picture 2"/>
          <p:cNvPicPr>
            <a:picLocks noChangeAspect="1" noChangeArrowheads="1"/>
          </p:cNvPicPr>
          <p:nvPr/>
        </p:nvPicPr>
        <p:blipFill>
          <a:blip r:embed="rId2" cstate="print"/>
          <a:srcRect/>
          <a:stretch>
            <a:fillRect/>
          </a:stretch>
        </p:blipFill>
        <p:spPr bwMode="auto">
          <a:xfrm>
            <a:off x="1547664" y="1844824"/>
            <a:ext cx="2217638" cy="18002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5076056" y="1844824"/>
            <a:ext cx="2286000" cy="1533525"/>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1187624" y="4293096"/>
            <a:ext cx="2543175" cy="1695450"/>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5004048" y="4221088"/>
            <a:ext cx="2610793"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584775"/>
          </a:xfrm>
          <a:prstGeom prst="rect">
            <a:avLst/>
          </a:prstGeom>
        </p:spPr>
        <p:txBody>
          <a:bodyPr wrap="square">
            <a:spAutoFit/>
          </a:bodyPr>
          <a:lstStyle/>
          <a:p>
            <a:r>
              <a:rPr lang="zh-CN" altLang="en-US" sz="3200" dirty="0" smtClean="0"/>
              <a:t>下列做法能够减小摩擦的是（        ）。</a:t>
            </a:r>
            <a:endParaRPr lang="zh-CN" altLang="en-US" sz="3200" dirty="0">
              <a:latin typeface="微软雅黑" pitchFamily="34" charset="-122"/>
              <a:ea typeface="微软雅黑" pitchFamily="34" charset="-122"/>
            </a:endParaRPr>
          </a:p>
        </p:txBody>
      </p:sp>
      <p:sp>
        <p:nvSpPr>
          <p:cNvPr id="7" name="矩形 6"/>
          <p:cNvSpPr/>
          <p:nvPr/>
        </p:nvSpPr>
        <p:spPr>
          <a:xfrm>
            <a:off x="1043608" y="1844824"/>
            <a:ext cx="7128792" cy="4031873"/>
          </a:xfrm>
          <a:prstGeom prst="rect">
            <a:avLst/>
          </a:prstGeom>
        </p:spPr>
        <p:txBody>
          <a:bodyPr wrap="square">
            <a:spAutoFit/>
          </a:bodyPr>
          <a:lstStyle/>
          <a:p>
            <a:pPr fontAlgn="ctr"/>
            <a:r>
              <a:rPr lang="en-US" altLang="zh-CN" sz="3200" dirty="0" smtClean="0"/>
              <a:t>A. </a:t>
            </a:r>
            <a:r>
              <a:rPr lang="zh-CN" altLang="en-US" sz="3200" dirty="0" smtClean="0"/>
              <a:t>冬天，在结冰的马路上撒一些细沙以方便路人的行走</a:t>
            </a:r>
          </a:p>
          <a:p>
            <a:pPr fontAlgn="ctr"/>
            <a:r>
              <a:rPr lang="en-US" altLang="zh-CN" sz="3200" dirty="0" smtClean="0"/>
              <a:t>B. </a:t>
            </a:r>
            <a:r>
              <a:rPr lang="zh-CN" altLang="en-US" sz="3200" dirty="0" smtClean="0"/>
              <a:t>当汽车后轮陷入泥坑打滑时，司机会就近寻找石块等物垫在车轮下</a:t>
            </a:r>
          </a:p>
          <a:p>
            <a:pPr fontAlgn="ctr"/>
            <a:r>
              <a:rPr lang="en-US" altLang="zh-CN" sz="3200" dirty="0" smtClean="0"/>
              <a:t>C. </a:t>
            </a:r>
            <a:r>
              <a:rPr lang="zh-CN" altLang="en-US" sz="3200" dirty="0" smtClean="0"/>
              <a:t>体操运动员进行双杠表演前，在手上涂抹镁粉以防止人从杠上滑落</a:t>
            </a:r>
          </a:p>
          <a:p>
            <a:pPr fontAlgn="ctr"/>
            <a:r>
              <a:rPr lang="en-US" altLang="zh-CN" sz="3200" dirty="0" smtClean="0"/>
              <a:t>D. </a:t>
            </a:r>
            <a:r>
              <a:rPr lang="zh-CN" altLang="en-US" sz="3200" dirty="0" smtClean="0"/>
              <a:t>在生锈的自行车轴上滴一些油，骑车就会感觉轻松一些</a:t>
            </a:r>
            <a:endParaRPr lang="zh-CN" altLang="en-US" sz="3200" dirty="0"/>
          </a:p>
        </p:txBody>
      </p:sp>
      <p:sp>
        <p:nvSpPr>
          <p:cNvPr id="8" name="矩形 7"/>
          <p:cNvSpPr/>
          <p:nvPr/>
        </p:nvSpPr>
        <p:spPr>
          <a:xfrm>
            <a:off x="7020272" y="764704"/>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D</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620688"/>
            <a:ext cx="6840760" cy="1077218"/>
          </a:xfrm>
          <a:prstGeom prst="rect">
            <a:avLst/>
          </a:prstGeom>
        </p:spPr>
        <p:txBody>
          <a:bodyPr wrap="square">
            <a:spAutoFit/>
          </a:bodyPr>
          <a:lstStyle/>
          <a:p>
            <a:r>
              <a:rPr lang="zh-CN" altLang="en-US" sz="3200" dirty="0" smtClean="0"/>
              <a:t>以下关于图例中摩擦力的说法正确的是（       ）。</a:t>
            </a:r>
            <a:endParaRPr lang="zh-CN" altLang="en-US" sz="3200" dirty="0">
              <a:latin typeface="微软雅黑" pitchFamily="34" charset="-122"/>
              <a:ea typeface="微软雅黑" pitchFamily="34" charset="-122"/>
            </a:endParaRPr>
          </a:p>
        </p:txBody>
      </p:sp>
      <p:sp>
        <p:nvSpPr>
          <p:cNvPr id="7" name="矩形 6"/>
          <p:cNvSpPr/>
          <p:nvPr/>
        </p:nvSpPr>
        <p:spPr>
          <a:xfrm>
            <a:off x="179512" y="3501008"/>
            <a:ext cx="8712968" cy="3108543"/>
          </a:xfrm>
          <a:prstGeom prst="rect">
            <a:avLst/>
          </a:prstGeom>
        </p:spPr>
        <p:txBody>
          <a:bodyPr wrap="square">
            <a:spAutoFit/>
          </a:bodyPr>
          <a:lstStyle/>
          <a:p>
            <a:pPr fontAlgn="ctr"/>
            <a:r>
              <a:rPr lang="en-US" altLang="zh-CN" sz="2800" dirty="0" smtClean="0"/>
              <a:t>A. </a:t>
            </a:r>
            <a:r>
              <a:rPr lang="zh-CN" altLang="en-US" sz="2800" dirty="0" smtClean="0"/>
              <a:t>自行车行驶中，用力捏闸，是通过增大接触面的粗糙程度增大摩擦力的</a:t>
            </a:r>
          </a:p>
          <a:p>
            <a:pPr fontAlgn="ctr"/>
            <a:r>
              <a:rPr lang="en-US" altLang="zh-CN" sz="2800" dirty="0" smtClean="0"/>
              <a:t>B. </a:t>
            </a:r>
            <a:r>
              <a:rPr lang="zh-CN" altLang="en-US" sz="2800" dirty="0" smtClean="0"/>
              <a:t>体操运动员上器械时，手上涂有防滑粉，是通过增大压力增大摩擦的</a:t>
            </a:r>
          </a:p>
          <a:p>
            <a:pPr fontAlgn="ctr"/>
            <a:r>
              <a:rPr lang="en-US" altLang="zh-CN" sz="2800" dirty="0" smtClean="0"/>
              <a:t>C. </a:t>
            </a:r>
            <a:r>
              <a:rPr lang="zh-CN" altLang="en-US" sz="2800" dirty="0" smtClean="0"/>
              <a:t>冰壶运动中运动员通过改变接触面的粗糙程度来减小摩擦的</a:t>
            </a:r>
          </a:p>
          <a:p>
            <a:pPr fontAlgn="ctr"/>
            <a:r>
              <a:rPr lang="en-US" altLang="zh-CN" sz="2800" dirty="0" smtClean="0"/>
              <a:t>D. </a:t>
            </a:r>
            <a:r>
              <a:rPr lang="zh-CN" altLang="en-US" sz="2800" dirty="0" smtClean="0"/>
              <a:t>人跑步时，地面给人的摩擦力对人的跑步是无用的</a:t>
            </a:r>
            <a:endParaRPr lang="zh-CN" altLang="en-US" sz="2800" dirty="0"/>
          </a:p>
        </p:txBody>
      </p:sp>
      <p:sp>
        <p:nvSpPr>
          <p:cNvPr id="8" name="矩形 7"/>
          <p:cNvSpPr/>
          <p:nvPr/>
        </p:nvSpPr>
        <p:spPr>
          <a:xfrm>
            <a:off x="2411760" y="1052736"/>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C</a:t>
            </a:r>
            <a:endParaRPr lang="zh-CN" altLang="en-US" sz="3200" dirty="0">
              <a:solidFill>
                <a:srgbClr val="FF0000"/>
              </a:solidFill>
              <a:latin typeface="微软雅黑" pitchFamily="34" charset="-122"/>
              <a:ea typeface="微软雅黑" pitchFamily="34" charset="-122"/>
            </a:endParaRPr>
          </a:p>
        </p:txBody>
      </p:sp>
      <p:pic>
        <p:nvPicPr>
          <p:cNvPr id="25602" name="Picture 2"/>
          <p:cNvPicPr>
            <a:picLocks noChangeAspect="1" noChangeArrowheads="1"/>
          </p:cNvPicPr>
          <p:nvPr/>
        </p:nvPicPr>
        <p:blipFill>
          <a:blip r:embed="rId2" cstate="print"/>
          <a:srcRect/>
          <a:stretch>
            <a:fillRect/>
          </a:stretch>
        </p:blipFill>
        <p:spPr bwMode="auto">
          <a:xfrm>
            <a:off x="0" y="1772816"/>
            <a:ext cx="9144000"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 y="28575"/>
            <a:ext cx="9144000" cy="679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38100"/>
            <a:ext cx="9144000" cy="67802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47625"/>
            <a:ext cx="9144000" cy="67611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 y="19050"/>
            <a:ext cx="9144000" cy="68183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268760"/>
            <a:ext cx="7632848" cy="2062103"/>
          </a:xfrm>
          <a:prstGeom prst="rect">
            <a:avLst/>
          </a:prstGeom>
          <a:noFill/>
          <a:ln>
            <a:solidFill>
              <a:srgbClr val="FF0000"/>
            </a:solidFill>
          </a:ln>
        </p:spPr>
        <p:txBody>
          <a:bodyPr wrap="square" rtlCol="0">
            <a:spAutoFit/>
          </a:bodyPr>
          <a:lstStyle/>
          <a:p>
            <a:r>
              <a:rPr lang="zh-CN" altLang="en-US" sz="3200" dirty="0"/>
              <a:t>两个相互</a:t>
            </a:r>
            <a:r>
              <a:rPr lang="zh-CN" altLang="en-US" sz="3200" b="1" dirty="0">
                <a:solidFill>
                  <a:srgbClr val="FF0000"/>
                </a:solidFill>
              </a:rPr>
              <a:t>接触</a:t>
            </a:r>
            <a:r>
              <a:rPr lang="zh-CN" altLang="en-US" sz="3200" dirty="0"/>
              <a:t>的物体，当它们发生</a:t>
            </a:r>
            <a:r>
              <a:rPr lang="zh-CN" altLang="en-US" sz="3200" b="1" dirty="0">
                <a:solidFill>
                  <a:srgbClr val="FF0000"/>
                </a:solidFill>
              </a:rPr>
              <a:t>相对运动或具有相对运动的趋势</a:t>
            </a:r>
            <a:r>
              <a:rPr lang="zh-CN" altLang="en-US" sz="3200" dirty="0"/>
              <a:t>时，就会在接触面上产生</a:t>
            </a:r>
            <a:r>
              <a:rPr lang="zh-CN" altLang="en-US" sz="3200" b="1" dirty="0"/>
              <a:t>阻碍</a:t>
            </a:r>
            <a:r>
              <a:rPr lang="zh-CN" altLang="en-US" sz="3200" dirty="0"/>
              <a:t>相对运动或相对运动趋势的力，这种力就叫做</a:t>
            </a:r>
            <a:r>
              <a:rPr lang="zh-CN" altLang="en-US" sz="3200" b="1" dirty="0">
                <a:solidFill>
                  <a:srgbClr val="FF0000"/>
                </a:solidFill>
              </a:rPr>
              <a:t>摩擦力</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728358" cy="707886"/>
          </a:xfrm>
          <a:prstGeom prst="rect">
            <a:avLst/>
          </a:prstGeom>
        </p:spPr>
        <p:txBody>
          <a:bodyPr wrap="none">
            <a:spAutoFit/>
          </a:bodyPr>
          <a:lstStyle/>
          <a:p>
            <a:r>
              <a:rPr lang="zh-CN" altLang="en-US" sz="4000" b="1" dirty="0">
                <a:latin typeface="微软雅黑" pitchFamily="34" charset="-122"/>
                <a:ea typeface="微软雅黑" pitchFamily="34" charset="-122"/>
              </a:rPr>
              <a:t>摩擦力</a:t>
            </a:r>
          </a:p>
        </p:txBody>
      </p:sp>
      <p:sp>
        <p:nvSpPr>
          <p:cNvPr id="10" name="矩形 9"/>
          <p:cNvSpPr/>
          <p:nvPr/>
        </p:nvSpPr>
        <p:spPr>
          <a:xfrm>
            <a:off x="899592" y="3501008"/>
            <a:ext cx="3877985" cy="584775"/>
          </a:xfrm>
          <a:prstGeom prst="rect">
            <a:avLst/>
          </a:prstGeom>
        </p:spPr>
        <p:txBody>
          <a:bodyPr wrap="none">
            <a:spAutoFit/>
          </a:bodyPr>
          <a:lstStyle/>
          <a:p>
            <a:pPr fontAlgn="ctr"/>
            <a:r>
              <a:rPr lang="zh-CN" altLang="en-US" sz="3200" dirty="0"/>
              <a:t>﻿摩擦力产生的原因：</a:t>
            </a:r>
          </a:p>
        </p:txBody>
      </p:sp>
      <p:sp>
        <p:nvSpPr>
          <p:cNvPr id="17" name="矩形 16"/>
          <p:cNvSpPr/>
          <p:nvPr/>
        </p:nvSpPr>
        <p:spPr>
          <a:xfrm>
            <a:off x="899592" y="4149080"/>
            <a:ext cx="4896544" cy="2062103"/>
          </a:xfrm>
          <a:prstGeom prst="rect">
            <a:avLst/>
          </a:prstGeom>
        </p:spPr>
        <p:txBody>
          <a:bodyPr wrap="square">
            <a:spAutoFit/>
          </a:bodyPr>
          <a:lstStyle/>
          <a:p>
            <a:pPr fontAlgn="ctr"/>
            <a:r>
              <a:rPr lang="zh-CN" altLang="en-US" sz="3200" dirty="0"/>
              <a:t>﻿相互接触的物体的两个面，有时用肉眼看起来很光滑，但是放到显微镜下观察，就会凹凸不平。</a:t>
            </a:r>
            <a:endParaRPr lang="zh-CN" altLang="en-US" sz="3200"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5784321" y="3645024"/>
            <a:ext cx="3359679" cy="24928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 y="61913"/>
            <a:ext cx="9144000" cy="67325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632848" cy="584775"/>
          </a:xfrm>
          <a:prstGeom prst="rect">
            <a:avLst/>
          </a:prstGeom>
        </p:spPr>
        <p:txBody>
          <a:bodyPr wrap="square">
            <a:spAutoFit/>
          </a:bodyPr>
          <a:lstStyle/>
          <a:p>
            <a:r>
              <a:rPr lang="zh-CN" altLang="en-US" sz="3200" dirty="0" smtClean="0"/>
              <a:t>下列的一些做法或想法中正确的是（     ）。</a:t>
            </a:r>
            <a:endParaRPr lang="zh-CN" altLang="en-US" sz="3200" dirty="0">
              <a:latin typeface="微软雅黑" pitchFamily="34" charset="-122"/>
              <a:ea typeface="微软雅黑" pitchFamily="34" charset="-122"/>
            </a:endParaRPr>
          </a:p>
        </p:txBody>
      </p:sp>
      <p:sp>
        <p:nvSpPr>
          <p:cNvPr id="7" name="矩形 6"/>
          <p:cNvSpPr/>
          <p:nvPr/>
        </p:nvSpPr>
        <p:spPr>
          <a:xfrm>
            <a:off x="1043608" y="1844824"/>
            <a:ext cx="7128792" cy="4031873"/>
          </a:xfrm>
          <a:prstGeom prst="rect">
            <a:avLst/>
          </a:prstGeom>
        </p:spPr>
        <p:txBody>
          <a:bodyPr wrap="square">
            <a:spAutoFit/>
          </a:bodyPr>
          <a:lstStyle/>
          <a:p>
            <a:pPr fontAlgn="ctr"/>
            <a:r>
              <a:rPr lang="en-US" altLang="zh-CN" sz="3200" dirty="0" smtClean="0"/>
              <a:t>A. </a:t>
            </a:r>
            <a:r>
              <a:rPr lang="zh-CN" altLang="en-US" sz="3200" dirty="0" smtClean="0"/>
              <a:t>做单杠运动时，事先在手上抹上一些镁粉，可以增大摩擦</a:t>
            </a:r>
          </a:p>
          <a:p>
            <a:pPr fontAlgn="ctr"/>
            <a:r>
              <a:rPr lang="en-US" altLang="zh-CN" sz="3200" dirty="0" smtClean="0"/>
              <a:t>B. </a:t>
            </a:r>
            <a:r>
              <a:rPr lang="zh-CN" altLang="en-US" sz="3200" dirty="0" smtClean="0"/>
              <a:t>为了提高汽车的速度，有些同学认为公路修建得越光滑越好</a:t>
            </a:r>
          </a:p>
          <a:p>
            <a:pPr fontAlgn="ctr"/>
            <a:r>
              <a:rPr lang="en-US" altLang="zh-CN" sz="3200" dirty="0" smtClean="0"/>
              <a:t>C. </a:t>
            </a:r>
            <a:r>
              <a:rPr lang="zh-CN" altLang="en-US" sz="3200" dirty="0" smtClean="0"/>
              <a:t>车轮表面做成一定图案的凹凸花纹，是为了更美观</a:t>
            </a:r>
          </a:p>
          <a:p>
            <a:pPr fontAlgn="ctr"/>
            <a:r>
              <a:rPr lang="en-US" altLang="zh-CN" sz="3200" dirty="0" smtClean="0"/>
              <a:t>D. </a:t>
            </a:r>
            <a:r>
              <a:rPr lang="zh-CN" altLang="en-US" sz="3200" dirty="0" smtClean="0"/>
              <a:t>有同学认为，经常在自行车刹车橡皮上涂润滑油，可提高刹车性能</a:t>
            </a:r>
            <a:endParaRPr lang="zh-CN" altLang="en-US" sz="3200" dirty="0"/>
          </a:p>
        </p:txBody>
      </p:sp>
      <p:sp>
        <p:nvSpPr>
          <p:cNvPr id="8" name="矩形 7"/>
          <p:cNvSpPr/>
          <p:nvPr/>
        </p:nvSpPr>
        <p:spPr>
          <a:xfrm>
            <a:off x="7884368" y="836712"/>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632848" cy="3046988"/>
          </a:xfrm>
          <a:prstGeom prst="rect">
            <a:avLst/>
          </a:prstGeom>
        </p:spPr>
        <p:txBody>
          <a:bodyPr wrap="square">
            <a:spAutoFit/>
          </a:bodyPr>
          <a:lstStyle/>
          <a:p>
            <a:r>
              <a:rPr lang="zh-CN" altLang="en-US" sz="3200" dirty="0" smtClean="0"/>
              <a:t>如图所示，木板 </a:t>
            </a:r>
            <a:r>
              <a:rPr lang="en-US" altLang="zh-CN" sz="3200" dirty="0" smtClean="0"/>
              <a:t>B </a:t>
            </a:r>
            <a:r>
              <a:rPr lang="zh-CN" altLang="en-US" sz="3200" dirty="0" smtClean="0"/>
              <a:t>放在光滑水平面上，木块 </a:t>
            </a:r>
            <a:r>
              <a:rPr lang="en-US" altLang="zh-CN" sz="3200" dirty="0" smtClean="0"/>
              <a:t>A </a:t>
            </a:r>
            <a:r>
              <a:rPr lang="zh-CN" altLang="en-US" sz="3200" dirty="0" smtClean="0"/>
              <a:t>放在 </a:t>
            </a:r>
            <a:r>
              <a:rPr lang="en-US" altLang="zh-CN" sz="3200" dirty="0" smtClean="0"/>
              <a:t>B </a:t>
            </a:r>
            <a:r>
              <a:rPr lang="zh-CN" altLang="en-US" sz="3200" dirty="0" smtClean="0"/>
              <a:t>的上面，</a:t>
            </a:r>
            <a:r>
              <a:rPr lang="en-US" altLang="zh-CN" sz="3200" dirty="0" smtClean="0"/>
              <a:t>A </a:t>
            </a:r>
            <a:r>
              <a:rPr lang="zh-CN" altLang="en-US" sz="3200" dirty="0" smtClean="0"/>
              <a:t>的右端通过一不可伸长的轻绳固定在竖直墙上，用大小 </a:t>
            </a:r>
            <a:r>
              <a:rPr lang="en-US" altLang="zh-CN" sz="3200" dirty="0" smtClean="0"/>
              <a:t>5 N </a:t>
            </a:r>
            <a:r>
              <a:rPr lang="zh-CN" altLang="en-US" sz="3200" dirty="0" smtClean="0"/>
              <a:t>的水平恒力 </a:t>
            </a:r>
            <a:r>
              <a:rPr lang="en-US" altLang="zh-CN" sz="3200" dirty="0" smtClean="0"/>
              <a:t>F </a:t>
            </a:r>
            <a:r>
              <a:rPr lang="zh-CN" altLang="en-US" sz="3200" dirty="0" smtClean="0"/>
              <a:t>向左拉动 </a:t>
            </a:r>
            <a:r>
              <a:rPr lang="en-US" altLang="zh-CN" sz="3200" dirty="0" smtClean="0"/>
              <a:t>B</a:t>
            </a:r>
            <a:r>
              <a:rPr lang="zh-CN" altLang="en-US" sz="3200" dirty="0" smtClean="0"/>
              <a:t>，使 </a:t>
            </a:r>
            <a:r>
              <a:rPr lang="en-US" altLang="zh-CN" sz="3200" dirty="0" smtClean="0"/>
              <a:t>B </a:t>
            </a:r>
            <a:r>
              <a:rPr lang="zh-CN" altLang="en-US" sz="3200" dirty="0" smtClean="0"/>
              <a:t>向左做匀速直线运动，此时水平绳拉力大小为 </a:t>
            </a:r>
            <a:r>
              <a:rPr lang="en-US" altLang="zh-CN" sz="3200" dirty="0" smtClean="0"/>
              <a:t>T </a:t>
            </a:r>
            <a:r>
              <a:rPr lang="zh-CN" altLang="en-US" sz="3200" dirty="0" smtClean="0"/>
              <a:t>，下面说法正确的是（      ）。</a:t>
            </a:r>
            <a:endParaRPr lang="zh-CN" altLang="en-US" sz="3200" dirty="0">
              <a:latin typeface="微软雅黑" pitchFamily="34" charset="-122"/>
              <a:ea typeface="微软雅黑" pitchFamily="34" charset="-122"/>
            </a:endParaRPr>
          </a:p>
        </p:txBody>
      </p:sp>
      <p:sp>
        <p:nvSpPr>
          <p:cNvPr id="7" name="矩形 6"/>
          <p:cNvSpPr/>
          <p:nvPr/>
        </p:nvSpPr>
        <p:spPr>
          <a:xfrm>
            <a:off x="395536" y="4581128"/>
            <a:ext cx="8532440" cy="2062103"/>
          </a:xfrm>
          <a:prstGeom prst="rect">
            <a:avLst/>
          </a:prstGeom>
        </p:spPr>
        <p:txBody>
          <a:bodyPr wrap="square">
            <a:spAutoFit/>
          </a:bodyPr>
          <a:lstStyle/>
          <a:p>
            <a:pPr fontAlgn="ctr"/>
            <a:r>
              <a:rPr lang="en-US" altLang="zh-CN" sz="3200" dirty="0" smtClean="0"/>
              <a:t>A. </a:t>
            </a:r>
            <a:r>
              <a:rPr lang="zh-CN" altLang="en-US" sz="3200" dirty="0" smtClean="0"/>
              <a:t>拉力 </a:t>
            </a:r>
            <a:r>
              <a:rPr lang="en-US" altLang="zh-CN" sz="3200" dirty="0" smtClean="0"/>
              <a:t>T </a:t>
            </a:r>
            <a:r>
              <a:rPr lang="zh-CN" altLang="en-US" sz="3200" dirty="0" smtClean="0"/>
              <a:t>的大小为 </a:t>
            </a:r>
            <a:r>
              <a:rPr lang="en-US" altLang="zh-CN" sz="3200" dirty="0" smtClean="0"/>
              <a:t>5 N</a:t>
            </a:r>
          </a:p>
          <a:p>
            <a:pPr fontAlgn="ctr"/>
            <a:r>
              <a:rPr lang="en-US" altLang="zh-CN" sz="3200" dirty="0" smtClean="0"/>
              <a:t>B. </a:t>
            </a:r>
            <a:r>
              <a:rPr lang="zh-CN" altLang="en-US" sz="3200" dirty="0" smtClean="0"/>
              <a:t>木块 </a:t>
            </a:r>
            <a:r>
              <a:rPr lang="en-US" altLang="zh-CN" sz="3200" dirty="0" smtClean="0"/>
              <a:t>A </a:t>
            </a:r>
            <a:r>
              <a:rPr lang="zh-CN" altLang="en-US" sz="3200" dirty="0" smtClean="0"/>
              <a:t>所受摩擦力的方向为水平向右</a:t>
            </a:r>
          </a:p>
          <a:p>
            <a:pPr fontAlgn="ctr"/>
            <a:r>
              <a:rPr lang="en-US" altLang="zh-CN" sz="3200" dirty="0" smtClean="0"/>
              <a:t>C. </a:t>
            </a:r>
            <a:r>
              <a:rPr lang="zh-CN" altLang="en-US" sz="3200" dirty="0" smtClean="0"/>
              <a:t>木块 </a:t>
            </a:r>
            <a:r>
              <a:rPr lang="en-US" altLang="zh-CN" sz="3200" dirty="0" smtClean="0"/>
              <a:t>A﻿ </a:t>
            </a:r>
            <a:r>
              <a:rPr lang="zh-CN" altLang="en-US" sz="3200" dirty="0" smtClean="0"/>
              <a:t>对木板 </a:t>
            </a:r>
            <a:r>
              <a:rPr lang="en-US" altLang="zh-CN" sz="3200" dirty="0" smtClean="0"/>
              <a:t>B </a:t>
            </a:r>
            <a:r>
              <a:rPr lang="zh-CN" altLang="en-US" sz="3200" dirty="0" smtClean="0"/>
              <a:t>的摩擦力大小等于 </a:t>
            </a:r>
            <a:r>
              <a:rPr lang="en-US" altLang="zh-CN" sz="3200" dirty="0" smtClean="0"/>
              <a:t>10 N</a:t>
            </a:r>
          </a:p>
          <a:p>
            <a:pPr fontAlgn="ctr"/>
            <a:r>
              <a:rPr lang="en-US" altLang="zh-CN" sz="3200" dirty="0" smtClean="0"/>
              <a:t>D. </a:t>
            </a:r>
            <a:r>
              <a:rPr lang="zh-CN" altLang="en-US" sz="3200" dirty="0" smtClean="0"/>
              <a:t>若增大拉力 </a:t>
            </a:r>
            <a:r>
              <a:rPr lang="en-US" altLang="zh-CN" sz="3200" dirty="0" smtClean="0"/>
              <a:t>F</a:t>
            </a:r>
            <a:r>
              <a:rPr lang="zh-CN" altLang="en-US" sz="3200" dirty="0" smtClean="0"/>
              <a:t>，木板 </a:t>
            </a:r>
            <a:r>
              <a:rPr lang="en-US" altLang="zh-CN" sz="3200" dirty="0" smtClean="0"/>
              <a:t>B </a:t>
            </a:r>
            <a:r>
              <a:rPr lang="zh-CN" altLang="en-US" sz="3200" dirty="0" smtClean="0"/>
              <a:t>受到的摩擦力将变大</a:t>
            </a:r>
            <a:endParaRPr lang="zh-CN" altLang="en-US" sz="3200" dirty="0"/>
          </a:p>
        </p:txBody>
      </p:sp>
      <p:sp>
        <p:nvSpPr>
          <p:cNvPr id="8" name="矩形 7"/>
          <p:cNvSpPr/>
          <p:nvPr/>
        </p:nvSpPr>
        <p:spPr>
          <a:xfrm>
            <a:off x="5004048" y="3284984"/>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31746" name="Picture 2"/>
          <p:cNvPicPr>
            <a:picLocks noChangeAspect="1" noChangeArrowheads="1"/>
          </p:cNvPicPr>
          <p:nvPr/>
        </p:nvPicPr>
        <p:blipFill>
          <a:blip r:embed="rId2" cstate="print"/>
          <a:srcRect/>
          <a:stretch>
            <a:fillRect/>
          </a:stretch>
        </p:blipFill>
        <p:spPr bwMode="auto">
          <a:xfrm>
            <a:off x="5950525" y="3429000"/>
            <a:ext cx="3193475" cy="15175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632848" cy="2062103"/>
          </a:xfrm>
          <a:prstGeom prst="rect">
            <a:avLst/>
          </a:prstGeom>
        </p:spPr>
        <p:txBody>
          <a:bodyPr wrap="square">
            <a:spAutoFit/>
          </a:bodyPr>
          <a:lstStyle/>
          <a:p>
            <a:r>
              <a:rPr lang="zh-CN" altLang="en-US" sz="3200" dirty="0" smtClean="0"/>
              <a:t>﻿如图甲所示，小明用弹簧测力计拉木块，使它沿水平木板匀速滑动，图乙是他两次拉动同一木块得到的距离随时间变化的图象。下列说法正确的是（      ）。</a:t>
            </a:r>
            <a:endParaRPr lang="zh-CN" altLang="en-US" sz="3200" dirty="0">
              <a:latin typeface="微软雅黑" pitchFamily="34" charset="-122"/>
              <a:ea typeface="微软雅黑" pitchFamily="34" charset="-122"/>
            </a:endParaRPr>
          </a:p>
        </p:txBody>
      </p:sp>
      <p:sp>
        <p:nvSpPr>
          <p:cNvPr id="7" name="矩形 6"/>
          <p:cNvSpPr/>
          <p:nvPr/>
        </p:nvSpPr>
        <p:spPr>
          <a:xfrm>
            <a:off x="899592" y="4077072"/>
            <a:ext cx="7128792" cy="2554545"/>
          </a:xfrm>
          <a:prstGeom prst="rect">
            <a:avLst/>
          </a:prstGeom>
        </p:spPr>
        <p:txBody>
          <a:bodyPr wrap="square">
            <a:spAutoFit/>
          </a:bodyPr>
          <a:lstStyle/>
          <a:p>
            <a:pPr fontAlgn="ctr"/>
            <a:r>
              <a:rPr lang="en-US" altLang="zh-CN" sz="3200" dirty="0" smtClean="0"/>
              <a:t>A. </a:t>
            </a:r>
            <a:r>
              <a:rPr lang="zh-CN" altLang="en-US" sz="3200" dirty="0" smtClean="0"/>
              <a:t>木块第 </a:t>
            </a:r>
            <a:r>
              <a:rPr lang="en-US" altLang="zh-CN" sz="3200" dirty="0" smtClean="0"/>
              <a:t>1 </a:t>
            </a:r>
            <a:r>
              <a:rPr lang="zh-CN" altLang="en-US" sz="3200" dirty="0" smtClean="0"/>
              <a:t>次受到的拉力较大</a:t>
            </a:r>
          </a:p>
          <a:p>
            <a:pPr fontAlgn="ctr"/>
            <a:r>
              <a:rPr lang="en-US" altLang="zh-CN" sz="3200" dirty="0" smtClean="0"/>
              <a:t>B. </a:t>
            </a:r>
            <a:r>
              <a:rPr lang="zh-CN" altLang="en-US" sz="3200" dirty="0" smtClean="0"/>
              <a:t>木块两次受到的拉力相等</a:t>
            </a:r>
          </a:p>
          <a:p>
            <a:pPr fontAlgn="ctr"/>
            <a:r>
              <a:rPr lang="en-US" altLang="zh-CN" sz="3200" dirty="0" smtClean="0"/>
              <a:t>C. </a:t>
            </a:r>
            <a:r>
              <a:rPr lang="zh-CN" altLang="en-US" sz="3200" dirty="0" smtClean="0"/>
              <a:t>木块第一次的速度小</a:t>
            </a:r>
          </a:p>
          <a:p>
            <a:pPr fontAlgn="ctr"/>
            <a:r>
              <a:rPr lang="en-US" altLang="zh-CN" sz="3200" dirty="0" smtClean="0"/>
              <a:t>D. </a:t>
            </a:r>
            <a:r>
              <a:rPr lang="zh-CN" altLang="en-US" sz="3200" dirty="0" smtClean="0"/>
              <a:t>木块第一次受到的摩擦力大于第二次受到的摩擦力</a:t>
            </a:r>
            <a:endParaRPr lang="zh-CN" altLang="en-US" sz="3200" dirty="0"/>
          </a:p>
        </p:txBody>
      </p:sp>
      <p:sp>
        <p:nvSpPr>
          <p:cNvPr id="8" name="矩形 7"/>
          <p:cNvSpPr/>
          <p:nvPr/>
        </p:nvSpPr>
        <p:spPr>
          <a:xfrm>
            <a:off x="5796136" y="2276872"/>
            <a:ext cx="50405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B</a:t>
            </a:r>
            <a:endParaRPr lang="zh-CN" altLang="en-US" sz="3200" dirty="0">
              <a:solidFill>
                <a:srgbClr val="FF0000"/>
              </a:solidFill>
              <a:latin typeface="微软雅黑" pitchFamily="34" charset="-122"/>
              <a:ea typeface="微软雅黑" pitchFamily="34" charset="-122"/>
            </a:endParaRPr>
          </a:p>
        </p:txBody>
      </p:sp>
      <p:pic>
        <p:nvPicPr>
          <p:cNvPr id="32770" name="Picture 2"/>
          <p:cNvPicPr>
            <a:picLocks noChangeAspect="1" noChangeArrowheads="1"/>
          </p:cNvPicPr>
          <p:nvPr/>
        </p:nvPicPr>
        <p:blipFill>
          <a:blip r:embed="rId2" cstate="print"/>
          <a:srcRect/>
          <a:stretch>
            <a:fillRect/>
          </a:stretch>
        </p:blipFill>
        <p:spPr bwMode="auto">
          <a:xfrm>
            <a:off x="1187624" y="2852936"/>
            <a:ext cx="6399435" cy="12126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632848" cy="2062103"/>
          </a:xfrm>
          <a:prstGeom prst="rect">
            <a:avLst/>
          </a:prstGeom>
        </p:spPr>
        <p:txBody>
          <a:bodyPr wrap="square">
            <a:spAutoFit/>
          </a:bodyPr>
          <a:lstStyle/>
          <a:p>
            <a:r>
              <a:rPr lang="zh-CN" altLang="en-US" sz="3200" dirty="0" smtClean="0"/>
              <a:t>﻿如图所示，放在 </a:t>
            </a:r>
            <a:r>
              <a:rPr lang="en-US" altLang="zh-CN" sz="3200" dirty="0" smtClean="0"/>
              <a:t>M</a:t>
            </a:r>
            <a:r>
              <a:rPr lang="zh-CN" altLang="en-US" sz="3200" dirty="0" smtClean="0"/>
              <a:t>、</a:t>
            </a:r>
            <a:r>
              <a:rPr lang="en-US" altLang="zh-CN" sz="3200" dirty="0" smtClean="0"/>
              <a:t>N </a:t>
            </a:r>
            <a:r>
              <a:rPr lang="zh-CN" altLang="en-US" sz="3200" dirty="0" smtClean="0"/>
              <a:t>两水平桌面上的 </a:t>
            </a:r>
            <a:r>
              <a:rPr lang="en-US" altLang="zh-CN" sz="3200" dirty="0" smtClean="0"/>
              <a:t>A</a:t>
            </a:r>
            <a:r>
              <a:rPr lang="zh-CN" altLang="en-US" sz="3200" dirty="0" smtClean="0"/>
              <a:t>、</a:t>
            </a:r>
            <a:r>
              <a:rPr lang="en-US" altLang="zh-CN" sz="3200" dirty="0" smtClean="0"/>
              <a:t>B </a:t>
            </a:r>
            <a:r>
              <a:rPr lang="zh-CN" altLang="en-US" sz="3200" dirty="0" smtClean="0"/>
              <a:t>两物体，分别在</a:t>
            </a:r>
            <a:r>
              <a:rPr lang="en-US" altLang="zh-CN" sz="3200" dirty="0" smtClean="0"/>
              <a:t>F</a:t>
            </a:r>
            <a:r>
              <a:rPr lang="en-US" altLang="zh-CN" sz="3200" baseline="-25000" dirty="0" smtClean="0"/>
              <a:t>1</a:t>
            </a:r>
            <a:r>
              <a:rPr lang="en-US" altLang="zh-CN" sz="3200" dirty="0" smtClean="0"/>
              <a:t>=3N</a:t>
            </a:r>
            <a:r>
              <a:rPr lang="zh-CN" altLang="en-US" sz="3200" dirty="0" smtClean="0"/>
              <a:t> </a:t>
            </a:r>
            <a:r>
              <a:rPr lang="zh-CN" altLang="en-US" sz="3200" i="1" dirty="0" smtClean="0"/>
              <a:t>﻿﻿﻿﻿﻿﻿﻿﻿﻿﻿</a:t>
            </a:r>
            <a:r>
              <a:rPr lang="zh-CN" altLang="en-US" sz="3200" dirty="0" smtClean="0"/>
              <a:t> 、</a:t>
            </a:r>
            <a:r>
              <a:rPr lang="en-US" altLang="zh-CN" sz="3200" dirty="0" smtClean="0"/>
              <a:t>F</a:t>
            </a:r>
            <a:r>
              <a:rPr lang="en-US" altLang="zh-CN" sz="3200" baseline="-25000" dirty="0" smtClean="0"/>
              <a:t>2</a:t>
            </a:r>
            <a:r>
              <a:rPr lang="en-US" altLang="zh-CN" sz="3200" dirty="0" smtClean="0"/>
              <a:t>=6N</a:t>
            </a:r>
            <a:r>
              <a:rPr lang="zh-CN" altLang="en-US" sz="3200" dirty="0" smtClean="0"/>
              <a:t> </a:t>
            </a:r>
            <a:r>
              <a:rPr lang="zh-CN" altLang="en-US" sz="3200" i="1" dirty="0" smtClean="0"/>
              <a:t>﻿﻿﻿﻿﻿﻿﻿﻿</a:t>
            </a:r>
            <a:r>
              <a:rPr lang="zh-CN" altLang="en-US" sz="3200" dirty="0" smtClean="0"/>
              <a:t> 的水平拉力作用下做匀速直线运动，可以确定（      ）。</a:t>
            </a:r>
            <a:endParaRPr lang="zh-CN" altLang="en-US" sz="3200" dirty="0">
              <a:latin typeface="微软雅黑" pitchFamily="34" charset="-122"/>
              <a:ea typeface="微软雅黑" pitchFamily="34" charset="-122"/>
            </a:endParaRPr>
          </a:p>
        </p:txBody>
      </p:sp>
      <p:sp>
        <p:nvSpPr>
          <p:cNvPr id="7" name="矩形 6"/>
          <p:cNvSpPr/>
          <p:nvPr/>
        </p:nvSpPr>
        <p:spPr>
          <a:xfrm>
            <a:off x="467544" y="4795897"/>
            <a:ext cx="8064896" cy="2062103"/>
          </a:xfrm>
          <a:prstGeom prst="rect">
            <a:avLst/>
          </a:prstGeom>
        </p:spPr>
        <p:txBody>
          <a:bodyPr wrap="square">
            <a:spAutoFit/>
          </a:bodyPr>
          <a:lstStyle/>
          <a:p>
            <a:pPr fontAlgn="ctr"/>
            <a:r>
              <a:rPr lang="en-US" altLang="zh-CN" sz="3200" dirty="0" smtClean="0"/>
              <a:t>A. </a:t>
            </a:r>
            <a:r>
              <a:rPr lang="zh-CN" altLang="en-US" sz="3200" dirty="0" smtClean="0"/>
              <a:t>桌面 </a:t>
            </a:r>
            <a:r>
              <a:rPr lang="en-US" altLang="zh-CN" sz="3200" dirty="0" smtClean="0"/>
              <a:t>M </a:t>
            </a:r>
            <a:r>
              <a:rPr lang="zh-CN" altLang="en-US" sz="3200" dirty="0" smtClean="0"/>
              <a:t>一定比桌面 </a:t>
            </a:r>
            <a:r>
              <a:rPr lang="en-US" altLang="zh-CN" sz="3200" dirty="0" smtClean="0"/>
              <a:t>N </a:t>
            </a:r>
            <a:r>
              <a:rPr lang="zh-CN" altLang="en-US" sz="3200" dirty="0" smtClean="0"/>
              <a:t>粗糙</a:t>
            </a:r>
          </a:p>
          <a:p>
            <a:pPr fontAlgn="ctr"/>
            <a:r>
              <a:rPr lang="en-US" altLang="zh-CN" sz="3200" dirty="0" smtClean="0"/>
              <a:t>B. A </a:t>
            </a:r>
            <a:r>
              <a:rPr lang="zh-CN" altLang="en-US" sz="3200" dirty="0" smtClean="0"/>
              <a:t>的速度一定大于 </a:t>
            </a:r>
            <a:r>
              <a:rPr lang="en-US" altLang="zh-CN" sz="3200" dirty="0" smtClean="0"/>
              <a:t>B </a:t>
            </a:r>
            <a:r>
              <a:rPr lang="zh-CN" altLang="en-US" sz="3200" dirty="0" smtClean="0"/>
              <a:t>的速度</a:t>
            </a:r>
          </a:p>
          <a:p>
            <a:pPr fontAlgn="ctr"/>
            <a:r>
              <a:rPr lang="en-US" altLang="zh-CN" sz="3200" dirty="0" smtClean="0"/>
              <a:t>C. A </a:t>
            </a:r>
            <a:r>
              <a:rPr lang="zh-CN" altLang="en-US" sz="3200" dirty="0" smtClean="0"/>
              <a:t>的质量一定大于 </a:t>
            </a:r>
            <a:r>
              <a:rPr lang="en-US" altLang="zh-CN" sz="3200" dirty="0" smtClean="0"/>
              <a:t>B </a:t>
            </a:r>
            <a:r>
              <a:rPr lang="zh-CN" altLang="en-US" sz="3200" dirty="0" smtClean="0"/>
              <a:t>的质量</a:t>
            </a:r>
          </a:p>
          <a:p>
            <a:pPr fontAlgn="ctr"/>
            <a:r>
              <a:rPr lang="en-US" altLang="zh-CN" sz="3200" dirty="0" smtClean="0"/>
              <a:t>D. A </a:t>
            </a:r>
            <a:r>
              <a:rPr lang="zh-CN" altLang="en-US" sz="3200" dirty="0" smtClean="0"/>
              <a:t>受到的摩擦力一定小于 </a:t>
            </a:r>
            <a:r>
              <a:rPr lang="en-US" altLang="zh-CN" sz="3200" dirty="0" smtClean="0"/>
              <a:t>B </a:t>
            </a:r>
            <a:r>
              <a:rPr lang="zh-CN" altLang="en-US" sz="3200" dirty="0" smtClean="0"/>
              <a:t>受到的摩擦力</a:t>
            </a:r>
            <a:endParaRPr lang="zh-CN" altLang="en-US" sz="3200" dirty="0"/>
          </a:p>
        </p:txBody>
      </p:sp>
      <p:sp>
        <p:nvSpPr>
          <p:cNvPr id="8" name="矩形 7"/>
          <p:cNvSpPr/>
          <p:nvPr/>
        </p:nvSpPr>
        <p:spPr>
          <a:xfrm>
            <a:off x="1691680" y="2276872"/>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D</a:t>
            </a:r>
            <a:endParaRPr lang="zh-CN" altLang="en-US" sz="3200" dirty="0">
              <a:solidFill>
                <a:srgbClr val="FF0000"/>
              </a:solidFill>
              <a:latin typeface="微软雅黑" pitchFamily="34" charset="-122"/>
              <a:ea typeface="微软雅黑" pitchFamily="34" charset="-122"/>
            </a:endParaRPr>
          </a:p>
        </p:txBody>
      </p:sp>
      <p:pic>
        <p:nvPicPr>
          <p:cNvPr id="33794" name="Picture 2"/>
          <p:cNvPicPr>
            <a:picLocks noChangeAspect="1" noChangeArrowheads="1"/>
          </p:cNvPicPr>
          <p:nvPr/>
        </p:nvPicPr>
        <p:blipFill>
          <a:blip r:embed="rId2" cstate="print"/>
          <a:srcRect/>
          <a:stretch>
            <a:fillRect/>
          </a:stretch>
        </p:blipFill>
        <p:spPr bwMode="auto">
          <a:xfrm>
            <a:off x="683568" y="2924944"/>
            <a:ext cx="7956375" cy="17407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632848" cy="1569660"/>
          </a:xfrm>
          <a:prstGeom prst="rect">
            <a:avLst/>
          </a:prstGeom>
        </p:spPr>
        <p:txBody>
          <a:bodyPr wrap="square">
            <a:spAutoFit/>
          </a:bodyPr>
          <a:lstStyle/>
          <a:p>
            <a:r>
              <a:rPr lang="zh-CN" altLang="en-US" sz="3200" dirty="0" smtClean="0"/>
              <a:t>如图所示，在水平桌面上用弹簧测力计拉一个长方体木块匀速直线运动，能够使弹簧测力计示数变大的做法是（      ）。</a:t>
            </a:r>
            <a:endParaRPr lang="zh-CN" altLang="en-US" sz="3200" dirty="0">
              <a:latin typeface="微软雅黑" pitchFamily="34" charset="-122"/>
              <a:ea typeface="微软雅黑" pitchFamily="34" charset="-122"/>
            </a:endParaRPr>
          </a:p>
        </p:txBody>
      </p:sp>
      <p:sp>
        <p:nvSpPr>
          <p:cNvPr id="7" name="矩形 6"/>
          <p:cNvSpPr/>
          <p:nvPr/>
        </p:nvSpPr>
        <p:spPr>
          <a:xfrm>
            <a:off x="827584" y="2636912"/>
            <a:ext cx="5688632" cy="3046988"/>
          </a:xfrm>
          <a:prstGeom prst="rect">
            <a:avLst/>
          </a:prstGeom>
        </p:spPr>
        <p:txBody>
          <a:bodyPr wrap="square">
            <a:spAutoFit/>
          </a:bodyPr>
          <a:lstStyle/>
          <a:p>
            <a:pPr fontAlgn="ctr"/>
            <a:r>
              <a:rPr lang="en-US" altLang="zh-CN" sz="3200" dirty="0" smtClean="0"/>
              <a:t>A. </a:t>
            </a:r>
            <a:r>
              <a:rPr lang="zh-CN" altLang="en-US" sz="3200" dirty="0" smtClean="0"/>
              <a:t>长方体木块上放一个小铁块</a:t>
            </a:r>
          </a:p>
          <a:p>
            <a:pPr fontAlgn="ctr"/>
            <a:r>
              <a:rPr lang="en-US" altLang="zh-CN" sz="3200" dirty="0" smtClean="0"/>
              <a:t>B. </a:t>
            </a:r>
            <a:r>
              <a:rPr lang="zh-CN" altLang="en-US" sz="3200" dirty="0" smtClean="0"/>
              <a:t>长方体木块由平放改为侧放</a:t>
            </a:r>
          </a:p>
          <a:p>
            <a:pPr fontAlgn="ctr"/>
            <a:r>
              <a:rPr lang="en-US" altLang="zh-CN" sz="3200" dirty="0" smtClean="0"/>
              <a:t>C. </a:t>
            </a:r>
            <a:r>
              <a:rPr lang="zh-CN" altLang="en-US" sz="3200" dirty="0" smtClean="0"/>
              <a:t>以更快的速度拉木块做匀速直线运动</a:t>
            </a:r>
          </a:p>
          <a:p>
            <a:pPr fontAlgn="ctr"/>
            <a:r>
              <a:rPr lang="en-US" altLang="zh-CN" sz="3200" dirty="0" smtClean="0"/>
              <a:t>D. </a:t>
            </a:r>
            <a:r>
              <a:rPr lang="zh-CN" altLang="en-US" sz="3200" dirty="0" smtClean="0"/>
              <a:t>换一个更光滑的桌面拉木块做匀速直线运动</a:t>
            </a:r>
            <a:endParaRPr lang="zh-CN" altLang="en-US" sz="3200" dirty="0"/>
          </a:p>
        </p:txBody>
      </p:sp>
      <p:sp>
        <p:nvSpPr>
          <p:cNvPr id="8" name="矩形 7"/>
          <p:cNvSpPr/>
          <p:nvPr/>
        </p:nvSpPr>
        <p:spPr>
          <a:xfrm>
            <a:off x="6588224" y="1772816"/>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pic>
        <p:nvPicPr>
          <p:cNvPr id="34818" name="Picture 2"/>
          <p:cNvPicPr>
            <a:picLocks noChangeAspect="1" noChangeArrowheads="1"/>
          </p:cNvPicPr>
          <p:nvPr/>
        </p:nvPicPr>
        <p:blipFill>
          <a:blip r:embed="rId2" cstate="print"/>
          <a:srcRect/>
          <a:stretch>
            <a:fillRect/>
          </a:stretch>
        </p:blipFill>
        <p:spPr bwMode="auto">
          <a:xfrm>
            <a:off x="6499683" y="2924944"/>
            <a:ext cx="2644317" cy="1952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8028384" cy="584775"/>
          </a:xfrm>
          <a:prstGeom prst="rect">
            <a:avLst/>
          </a:prstGeom>
        </p:spPr>
        <p:txBody>
          <a:bodyPr wrap="square">
            <a:spAutoFit/>
          </a:bodyPr>
          <a:lstStyle/>
          <a:p>
            <a:r>
              <a:rPr lang="zh-CN" altLang="en-US" sz="3200" dirty="0" smtClean="0"/>
              <a:t>下﻿关于摩擦力，下列说法中正确的是（     ）。</a:t>
            </a:r>
            <a:endParaRPr lang="zh-CN" altLang="en-US" sz="3200" dirty="0">
              <a:latin typeface="微软雅黑" pitchFamily="34" charset="-122"/>
              <a:ea typeface="微软雅黑" pitchFamily="34" charset="-122"/>
            </a:endParaRPr>
          </a:p>
        </p:txBody>
      </p:sp>
      <p:sp>
        <p:nvSpPr>
          <p:cNvPr id="7" name="矩形 6"/>
          <p:cNvSpPr/>
          <p:nvPr/>
        </p:nvSpPr>
        <p:spPr>
          <a:xfrm>
            <a:off x="1187624" y="1412776"/>
            <a:ext cx="7128792" cy="5262979"/>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水平地面上匀速推动的木箱不受摩擦力作用</a:t>
            </a:r>
          </a:p>
          <a:p>
            <a:pPr fontAlgn="ctr">
              <a:lnSpc>
                <a:spcPct val="150000"/>
              </a:lnSpc>
            </a:pPr>
            <a:r>
              <a:rPr lang="en-US" altLang="zh-CN" sz="3200" dirty="0" smtClean="0"/>
              <a:t>B. </a:t>
            </a:r>
            <a:r>
              <a:rPr lang="zh-CN" altLang="en-US" sz="3200" dirty="0" smtClean="0"/>
              <a:t>给水平桌面上静止的铅笔盒施加竖直向下的力，铅笔盒不受摩擦力作用</a:t>
            </a:r>
          </a:p>
          <a:p>
            <a:pPr fontAlgn="ctr">
              <a:lnSpc>
                <a:spcPct val="150000"/>
              </a:lnSpc>
            </a:pPr>
            <a:r>
              <a:rPr lang="en-US" altLang="zh-CN" sz="3200" dirty="0" smtClean="0"/>
              <a:t>C. </a:t>
            </a:r>
            <a:r>
              <a:rPr lang="zh-CN" altLang="en-US" sz="3200" dirty="0" smtClean="0"/>
              <a:t>两个物体不接触也会有摩擦力产生</a:t>
            </a:r>
          </a:p>
          <a:p>
            <a:pPr fontAlgn="ctr">
              <a:lnSpc>
                <a:spcPct val="150000"/>
              </a:lnSpc>
            </a:pPr>
            <a:r>
              <a:rPr lang="en-US" altLang="zh-CN" sz="3200" dirty="0" smtClean="0"/>
              <a:t>D. </a:t>
            </a:r>
            <a:r>
              <a:rPr lang="zh-CN" altLang="en-US" sz="3200" dirty="0" smtClean="0"/>
              <a:t>用 </a:t>
            </a:r>
            <a:r>
              <a:rPr lang="en-US" altLang="zh-CN" sz="3200" dirty="0" smtClean="0"/>
              <a:t>100 N </a:t>
            </a:r>
            <a:r>
              <a:rPr lang="zh-CN" altLang="en-US" sz="3200" dirty="0" smtClean="0"/>
              <a:t>的力推着桌子在冰面上运动，桌子受到的摩擦力一定等于 </a:t>
            </a:r>
            <a:r>
              <a:rPr lang="en-US" altLang="zh-CN" sz="3200" dirty="0" smtClean="0"/>
              <a:t>100 N</a:t>
            </a:r>
            <a:endParaRPr lang="en-US" altLang="zh-CN" sz="3200" dirty="0"/>
          </a:p>
        </p:txBody>
      </p:sp>
      <p:sp>
        <p:nvSpPr>
          <p:cNvPr id="8" name="矩形 7"/>
          <p:cNvSpPr/>
          <p:nvPr/>
        </p:nvSpPr>
        <p:spPr>
          <a:xfrm>
            <a:off x="8172400" y="764704"/>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B</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8028384" cy="584775"/>
          </a:xfrm>
          <a:prstGeom prst="rect">
            <a:avLst/>
          </a:prstGeom>
        </p:spPr>
        <p:txBody>
          <a:bodyPr wrap="square">
            <a:spAutoFit/>
          </a:bodyPr>
          <a:lstStyle/>
          <a:p>
            <a:r>
              <a:rPr lang="zh-CN" altLang="en-US" sz="3200" dirty="0" smtClean="0"/>
              <a:t>﻿下列关于摩擦力的说法中正确的是（      ）。</a:t>
            </a:r>
            <a:endParaRPr lang="zh-CN" altLang="en-US" sz="3200" dirty="0">
              <a:latin typeface="微软雅黑" pitchFamily="34" charset="-122"/>
              <a:ea typeface="微软雅黑" pitchFamily="34" charset="-122"/>
            </a:endParaRPr>
          </a:p>
        </p:txBody>
      </p:sp>
      <p:sp>
        <p:nvSpPr>
          <p:cNvPr id="7" name="矩形 6"/>
          <p:cNvSpPr/>
          <p:nvPr/>
        </p:nvSpPr>
        <p:spPr>
          <a:xfrm>
            <a:off x="1115616" y="1412776"/>
            <a:ext cx="7128792" cy="5262979"/>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两个互相接触的物体一定可以产生摩擦力</a:t>
            </a:r>
          </a:p>
          <a:p>
            <a:pPr fontAlgn="ctr">
              <a:lnSpc>
                <a:spcPct val="150000"/>
              </a:lnSpc>
            </a:pPr>
            <a:r>
              <a:rPr lang="en-US" altLang="zh-CN" sz="3200" dirty="0" smtClean="0"/>
              <a:t>B. </a:t>
            </a:r>
            <a:r>
              <a:rPr lang="zh-CN" altLang="en-US" sz="3200" dirty="0" smtClean="0"/>
              <a:t>摩擦力总是阻碍物体运动</a:t>
            </a:r>
          </a:p>
          <a:p>
            <a:pPr fontAlgn="ctr">
              <a:lnSpc>
                <a:spcPct val="150000"/>
              </a:lnSpc>
            </a:pPr>
            <a:r>
              <a:rPr lang="en-US" altLang="zh-CN" sz="3200" dirty="0" smtClean="0"/>
              <a:t>C. </a:t>
            </a:r>
            <a:r>
              <a:rPr lang="zh-CN" altLang="en-US" sz="3200" dirty="0" smtClean="0"/>
              <a:t>人用力推木箱，木箱原地不动。木箱没有受到摩擦力作用</a:t>
            </a:r>
          </a:p>
          <a:p>
            <a:pPr fontAlgn="ctr">
              <a:lnSpc>
                <a:spcPct val="150000"/>
              </a:lnSpc>
            </a:pPr>
            <a:r>
              <a:rPr lang="en-US" altLang="zh-CN" sz="3200" dirty="0" smtClean="0"/>
              <a:t>D. </a:t>
            </a:r>
            <a:r>
              <a:rPr lang="zh-CN" altLang="en-US" sz="3200" dirty="0" smtClean="0"/>
              <a:t>在两个相互接触的物体之间要发生或已经发生相对运动时才可能产生摩擦力</a:t>
            </a:r>
            <a:endParaRPr lang="zh-CN" altLang="en-US" sz="3200" dirty="0"/>
          </a:p>
        </p:txBody>
      </p:sp>
      <p:sp>
        <p:nvSpPr>
          <p:cNvPr id="8" name="矩形 7"/>
          <p:cNvSpPr/>
          <p:nvPr/>
        </p:nvSpPr>
        <p:spPr>
          <a:xfrm>
            <a:off x="7884368" y="836712"/>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D</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87624" y="836712"/>
            <a:ext cx="7272808" cy="2554545"/>
          </a:xfrm>
          <a:prstGeom prst="rect">
            <a:avLst/>
          </a:prstGeom>
        </p:spPr>
        <p:txBody>
          <a:bodyPr wrap="square">
            <a:spAutoFit/>
          </a:bodyPr>
          <a:lstStyle/>
          <a:p>
            <a:r>
              <a:rPr lang="zh-CN" altLang="en-US" sz="3200" dirty="0" smtClean="0"/>
              <a:t>﻿如图所示，木块 </a:t>
            </a:r>
            <a:r>
              <a:rPr lang="en-US" altLang="zh-CN" sz="3200" dirty="0" smtClean="0"/>
              <a:t>A</a:t>
            </a:r>
            <a:r>
              <a:rPr lang="zh-CN" altLang="en-US" sz="3200" dirty="0" smtClean="0"/>
              <a:t>、</a:t>
            </a:r>
            <a:r>
              <a:rPr lang="en-US" altLang="zh-CN" sz="3200" dirty="0" smtClean="0"/>
              <a:t>B</a:t>
            </a:r>
            <a:r>
              <a:rPr lang="zh-CN" altLang="en-US" sz="3200" dirty="0" smtClean="0"/>
              <a:t>、</a:t>
            </a:r>
            <a:r>
              <a:rPr lang="en-US" altLang="zh-CN" sz="3200" dirty="0" smtClean="0"/>
              <a:t>C </a:t>
            </a:r>
            <a:r>
              <a:rPr lang="zh-CN" altLang="en-US" sz="3200" dirty="0" smtClean="0"/>
              <a:t>叠放在水平桌面上，在 </a:t>
            </a:r>
            <a:r>
              <a:rPr lang="en-US" altLang="zh-CN" sz="3200" dirty="0" smtClean="0"/>
              <a:t>10 N </a:t>
            </a:r>
            <a:r>
              <a:rPr lang="zh-CN" altLang="en-US" sz="3200" dirty="0" smtClean="0"/>
              <a:t>的水平拉力 </a:t>
            </a:r>
            <a:r>
              <a:rPr lang="en-US" altLang="zh-CN" sz="3200" dirty="0" smtClean="0"/>
              <a:t>F </a:t>
            </a:r>
            <a:r>
              <a:rPr lang="zh-CN" altLang="en-US" sz="3200" dirty="0" smtClean="0"/>
              <a:t>作用下，</a:t>
            </a:r>
            <a:r>
              <a:rPr lang="en-US" altLang="zh-CN" sz="3200" dirty="0" smtClean="0"/>
              <a:t>A</a:t>
            </a:r>
            <a:r>
              <a:rPr lang="zh-CN" altLang="en-US" sz="3200" dirty="0" smtClean="0"/>
              <a:t>、</a:t>
            </a:r>
            <a:r>
              <a:rPr lang="en-US" altLang="zh-CN" sz="3200" dirty="0" smtClean="0"/>
              <a:t>B</a:t>
            </a:r>
            <a:r>
              <a:rPr lang="zh-CN" altLang="en-US" sz="3200" dirty="0" smtClean="0"/>
              <a:t>、</a:t>
            </a:r>
            <a:r>
              <a:rPr lang="en-US" altLang="zh-CN" sz="3200" dirty="0" smtClean="0"/>
              <a:t>C </a:t>
            </a:r>
            <a:r>
              <a:rPr lang="zh-CN" altLang="en-US" sz="3200" dirty="0" smtClean="0"/>
              <a:t>一起作匀速直线运动，此时木块 </a:t>
            </a:r>
            <a:r>
              <a:rPr lang="en-US" altLang="zh-CN" sz="3200" dirty="0" smtClean="0"/>
              <a:t>B </a:t>
            </a:r>
            <a:r>
              <a:rPr lang="zh-CN" altLang="en-US" sz="3200" dirty="0" smtClean="0"/>
              <a:t>所受的摩擦力为 </a:t>
            </a:r>
            <a:r>
              <a:rPr lang="en-US" altLang="zh-CN" sz="3200" dirty="0" smtClean="0"/>
              <a:t>___</a:t>
            </a:r>
            <a:r>
              <a:rPr lang="zh-CN" altLang="en-US" sz="3200" dirty="0" smtClean="0"/>
              <a:t> </a:t>
            </a:r>
            <a:r>
              <a:rPr lang="en-US" altLang="zh-CN" sz="3200" dirty="0" smtClean="0"/>
              <a:t>N</a:t>
            </a:r>
            <a:r>
              <a:rPr lang="zh-CN" altLang="en-US" sz="3200" dirty="0" smtClean="0"/>
              <a:t>；木块 </a:t>
            </a:r>
            <a:r>
              <a:rPr lang="en-US" altLang="zh-CN" sz="3200" dirty="0" smtClean="0"/>
              <a:t>C </a:t>
            </a:r>
            <a:r>
              <a:rPr lang="zh-CN" altLang="en-US" sz="3200" dirty="0" smtClean="0"/>
              <a:t>所受的摩擦力 </a:t>
            </a:r>
            <a:r>
              <a:rPr lang="en-US" altLang="zh-CN" sz="3200" dirty="0" smtClean="0"/>
              <a:t>= ____ N</a:t>
            </a:r>
            <a:r>
              <a:rPr lang="zh-CN" altLang="en-US" sz="3200" dirty="0" smtClean="0"/>
              <a:t>。</a:t>
            </a:r>
            <a:endParaRPr lang="zh-CN" altLang="en-US" sz="3200" dirty="0">
              <a:latin typeface="微软雅黑" pitchFamily="34" charset="-122"/>
              <a:ea typeface="微软雅黑" pitchFamily="34" charset="-122"/>
            </a:endParaRPr>
          </a:p>
        </p:txBody>
      </p:sp>
      <p:sp>
        <p:nvSpPr>
          <p:cNvPr id="8" name="矩形 7"/>
          <p:cNvSpPr/>
          <p:nvPr/>
        </p:nvSpPr>
        <p:spPr>
          <a:xfrm>
            <a:off x="4283968" y="2348880"/>
            <a:ext cx="629816"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0</a:t>
            </a:r>
            <a:endParaRPr lang="zh-CN" altLang="en-US" sz="3200" dirty="0">
              <a:solidFill>
                <a:srgbClr val="FF0000"/>
              </a:solidFill>
              <a:latin typeface="微软雅黑" pitchFamily="34" charset="-122"/>
              <a:ea typeface="微软雅黑" pitchFamily="34" charset="-122"/>
            </a:endParaRPr>
          </a:p>
        </p:txBody>
      </p:sp>
      <p:sp>
        <p:nvSpPr>
          <p:cNvPr id="9" name="矩形 8"/>
          <p:cNvSpPr/>
          <p:nvPr/>
        </p:nvSpPr>
        <p:spPr>
          <a:xfrm>
            <a:off x="2915816" y="2780928"/>
            <a:ext cx="720080"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10</a:t>
            </a:r>
            <a:endParaRPr lang="zh-CN" altLang="en-US" sz="3200" dirty="0">
              <a:solidFill>
                <a:srgbClr val="FF0000"/>
              </a:solidFill>
              <a:latin typeface="微软雅黑" pitchFamily="34" charset="-122"/>
              <a:ea typeface="微软雅黑" pitchFamily="34" charset="-122"/>
            </a:endParaRPr>
          </a:p>
        </p:txBody>
      </p:sp>
      <p:pic>
        <p:nvPicPr>
          <p:cNvPr id="35842" name="Picture 2"/>
          <p:cNvPicPr>
            <a:picLocks noChangeAspect="1" noChangeArrowheads="1"/>
          </p:cNvPicPr>
          <p:nvPr/>
        </p:nvPicPr>
        <p:blipFill>
          <a:blip r:embed="rId2" cstate="print"/>
          <a:srcRect/>
          <a:stretch>
            <a:fillRect/>
          </a:stretch>
        </p:blipFill>
        <p:spPr bwMode="auto">
          <a:xfrm>
            <a:off x="1907704" y="3543300"/>
            <a:ext cx="529590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268760"/>
            <a:ext cx="7632848" cy="2062103"/>
          </a:xfrm>
          <a:prstGeom prst="rect">
            <a:avLst/>
          </a:prstGeom>
          <a:noFill/>
          <a:ln>
            <a:solidFill>
              <a:srgbClr val="FF0000"/>
            </a:solidFill>
          </a:ln>
        </p:spPr>
        <p:txBody>
          <a:bodyPr wrap="square" rtlCol="0">
            <a:spAutoFit/>
          </a:bodyPr>
          <a:lstStyle/>
          <a:p>
            <a:r>
              <a:rPr lang="zh-CN" altLang="en-US" sz="3200" dirty="0"/>
              <a:t>两个相互</a:t>
            </a:r>
            <a:r>
              <a:rPr lang="zh-CN" altLang="en-US" sz="3200" b="1" dirty="0">
                <a:solidFill>
                  <a:srgbClr val="FF0000"/>
                </a:solidFill>
              </a:rPr>
              <a:t>接触</a:t>
            </a:r>
            <a:r>
              <a:rPr lang="zh-CN" altLang="en-US" sz="3200" dirty="0"/>
              <a:t>的物体，当它们发生</a:t>
            </a:r>
            <a:r>
              <a:rPr lang="zh-CN" altLang="en-US" sz="3200" b="1" dirty="0">
                <a:solidFill>
                  <a:srgbClr val="FF0000"/>
                </a:solidFill>
              </a:rPr>
              <a:t>相对运动或具有相对运动的趋势</a:t>
            </a:r>
            <a:r>
              <a:rPr lang="zh-CN" altLang="en-US" sz="3200" dirty="0"/>
              <a:t>时，就会在接触面上产生</a:t>
            </a:r>
            <a:r>
              <a:rPr lang="zh-CN" altLang="en-US" sz="3200" b="1" dirty="0"/>
              <a:t>阻碍</a:t>
            </a:r>
            <a:r>
              <a:rPr lang="zh-CN" altLang="en-US" sz="3200" dirty="0"/>
              <a:t>相对运动或相对运动趋势的力，这种力就叫做</a:t>
            </a:r>
            <a:r>
              <a:rPr lang="zh-CN" altLang="en-US" sz="3200" b="1" dirty="0">
                <a:solidFill>
                  <a:srgbClr val="FF0000"/>
                </a:solidFill>
              </a:rPr>
              <a:t>摩擦力</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728358" cy="707886"/>
          </a:xfrm>
          <a:prstGeom prst="rect">
            <a:avLst/>
          </a:prstGeom>
        </p:spPr>
        <p:txBody>
          <a:bodyPr wrap="none">
            <a:spAutoFit/>
          </a:bodyPr>
          <a:lstStyle/>
          <a:p>
            <a:r>
              <a:rPr lang="zh-CN" altLang="en-US" sz="4000" b="1" dirty="0">
                <a:latin typeface="微软雅黑" pitchFamily="34" charset="-122"/>
                <a:ea typeface="微软雅黑" pitchFamily="34" charset="-122"/>
              </a:rPr>
              <a:t>摩擦力</a:t>
            </a:r>
          </a:p>
        </p:txBody>
      </p:sp>
      <p:sp>
        <p:nvSpPr>
          <p:cNvPr id="10" name="矩形 9"/>
          <p:cNvSpPr/>
          <p:nvPr/>
        </p:nvSpPr>
        <p:spPr>
          <a:xfrm>
            <a:off x="899592" y="3501008"/>
            <a:ext cx="3877985" cy="584775"/>
          </a:xfrm>
          <a:prstGeom prst="rect">
            <a:avLst/>
          </a:prstGeom>
        </p:spPr>
        <p:txBody>
          <a:bodyPr wrap="none">
            <a:spAutoFit/>
          </a:bodyPr>
          <a:lstStyle/>
          <a:p>
            <a:pPr fontAlgn="ctr"/>
            <a:r>
              <a:rPr lang="zh-CN" altLang="en-US" sz="3200" dirty="0"/>
              <a:t>﻿摩擦力产生的条件：</a:t>
            </a:r>
          </a:p>
        </p:txBody>
      </p:sp>
      <p:sp>
        <p:nvSpPr>
          <p:cNvPr id="17" name="矩形 16"/>
          <p:cNvSpPr/>
          <p:nvPr/>
        </p:nvSpPr>
        <p:spPr>
          <a:xfrm>
            <a:off x="899592" y="4077072"/>
            <a:ext cx="4896544" cy="2554545"/>
          </a:xfrm>
          <a:prstGeom prst="rect">
            <a:avLst/>
          </a:prstGeom>
        </p:spPr>
        <p:txBody>
          <a:bodyPr wrap="square">
            <a:spAutoFit/>
          </a:bodyPr>
          <a:lstStyle/>
          <a:p>
            <a:pPr fontAlgn="ctr"/>
            <a:r>
              <a:rPr lang="zh-CN" altLang="en-US" sz="3200" dirty="0"/>
              <a:t>﻿①两物体接触</a:t>
            </a:r>
          </a:p>
          <a:p>
            <a:pPr fontAlgn="ctr"/>
            <a:r>
              <a:rPr lang="zh-CN" altLang="en-US" sz="3200" dirty="0"/>
              <a:t>②两物体间有挤压</a:t>
            </a:r>
          </a:p>
          <a:p>
            <a:pPr fontAlgn="ctr"/>
            <a:r>
              <a:rPr lang="zh-CN" altLang="en-US" sz="3200" dirty="0"/>
              <a:t>③接触面粗糙</a:t>
            </a:r>
          </a:p>
          <a:p>
            <a:pPr fontAlgn="ctr"/>
            <a:r>
              <a:rPr lang="zh-CN" altLang="en-US" sz="3200" dirty="0"/>
              <a:t>④两物体间有相对运动或趋</a:t>
            </a:r>
            <a:r>
              <a:rPr lang="zh-CN" altLang="en-US" sz="3200" dirty="0" smtClean="0"/>
              <a:t>势</a:t>
            </a:r>
            <a:endParaRPr lang="zh-CN" altLang="en-US" sz="3200" dirty="0">
              <a:latin typeface="微软雅黑" pitchFamily="34" charset="-122"/>
              <a:ea typeface="微软雅黑" pitchFamily="34" charset="-122"/>
            </a:endParaRPr>
          </a:p>
        </p:txBody>
      </p:sp>
      <p:sp>
        <p:nvSpPr>
          <p:cNvPr id="8" name="TextBox 7"/>
          <p:cNvSpPr txBox="1"/>
          <p:nvPr/>
        </p:nvSpPr>
        <p:spPr>
          <a:xfrm>
            <a:off x="899592" y="4077072"/>
            <a:ext cx="3708920" cy="1077218"/>
          </a:xfrm>
          <a:prstGeom prst="rect">
            <a:avLst/>
          </a:prstGeom>
          <a:noFill/>
          <a:ln>
            <a:solidFill>
              <a:schemeClr val="tx2"/>
            </a:solidFill>
          </a:ln>
        </p:spPr>
        <p:txBody>
          <a:bodyPr wrap="square" rtlCol="0">
            <a:spAutoFit/>
          </a:bodyPr>
          <a:lstStyle/>
          <a:p>
            <a:endParaRPr lang="en-US" altLang="zh-CN" sz="3200" dirty="0" smtClean="0"/>
          </a:p>
          <a:p>
            <a:endParaRPr lang="zh-CN" altLang="en-US" sz="3200" dirty="0" smtClean="0"/>
          </a:p>
        </p:txBody>
      </p:sp>
      <p:sp>
        <p:nvSpPr>
          <p:cNvPr id="11" name="右箭头 10"/>
          <p:cNvSpPr/>
          <p:nvPr/>
        </p:nvSpPr>
        <p:spPr>
          <a:xfrm>
            <a:off x="4788024" y="4365104"/>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68144" y="4293096"/>
            <a:ext cx="1008112" cy="584775"/>
          </a:xfrm>
          <a:prstGeom prst="rect">
            <a:avLst/>
          </a:prstGeom>
          <a:noFill/>
          <a:ln>
            <a:solidFill>
              <a:schemeClr val="tx2"/>
            </a:solidFill>
          </a:ln>
        </p:spPr>
        <p:txBody>
          <a:bodyPr wrap="square" rtlCol="0">
            <a:spAutoFit/>
          </a:bodyPr>
          <a:lstStyle/>
          <a:p>
            <a:r>
              <a:rPr lang="zh-CN" altLang="en-US" sz="3200" b="1" dirty="0">
                <a:solidFill>
                  <a:schemeClr val="tx2"/>
                </a:solidFill>
                <a:latin typeface="微软雅黑" pitchFamily="34" charset="-122"/>
                <a:ea typeface="微软雅黑" pitchFamily="34" charset="-122"/>
              </a:rPr>
              <a:t>弹</a:t>
            </a:r>
            <a:r>
              <a:rPr lang="zh-CN" altLang="en-US" sz="3200" b="1" dirty="0" smtClean="0">
                <a:solidFill>
                  <a:schemeClr val="tx2"/>
                </a:solidFill>
                <a:latin typeface="微软雅黑" pitchFamily="34" charset="-122"/>
                <a:ea typeface="微软雅黑" pitchFamily="34" charset="-122"/>
              </a:rPr>
              <a:t>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980728"/>
            <a:ext cx="7632848" cy="2062103"/>
          </a:xfrm>
          <a:prstGeom prst="rect">
            <a:avLst/>
          </a:prstGeom>
          <a:noFill/>
          <a:ln>
            <a:solidFill>
              <a:srgbClr val="FF0000"/>
            </a:solidFill>
          </a:ln>
        </p:spPr>
        <p:txBody>
          <a:bodyPr wrap="square" rtlCol="0">
            <a:spAutoFit/>
          </a:bodyPr>
          <a:lstStyle/>
          <a:p>
            <a:r>
              <a:rPr lang="zh-CN" altLang="en-US" sz="3200" dirty="0"/>
              <a:t>两个相互</a:t>
            </a:r>
            <a:r>
              <a:rPr lang="zh-CN" altLang="en-US" sz="3200" b="1" dirty="0">
                <a:solidFill>
                  <a:srgbClr val="FF0000"/>
                </a:solidFill>
              </a:rPr>
              <a:t>接触</a:t>
            </a:r>
            <a:r>
              <a:rPr lang="zh-CN" altLang="en-US" sz="3200" dirty="0"/>
              <a:t>的物体，当它们发生</a:t>
            </a:r>
            <a:r>
              <a:rPr lang="zh-CN" altLang="en-US" sz="3200" b="1" dirty="0">
                <a:solidFill>
                  <a:srgbClr val="FF0000"/>
                </a:solidFill>
              </a:rPr>
              <a:t>相对运动或具有相对运动的趋势</a:t>
            </a:r>
            <a:r>
              <a:rPr lang="zh-CN" altLang="en-US" sz="3200" dirty="0"/>
              <a:t>时，就会在接触面上产生</a:t>
            </a:r>
            <a:r>
              <a:rPr lang="zh-CN" altLang="en-US" sz="3200" b="1" dirty="0"/>
              <a:t>阻碍</a:t>
            </a:r>
            <a:r>
              <a:rPr lang="zh-CN" altLang="en-US" sz="3200" dirty="0"/>
              <a:t>相对运动或相对运动趋势的力，这种力就叫做</a:t>
            </a:r>
            <a:r>
              <a:rPr lang="zh-CN" altLang="en-US" sz="3200" b="1" dirty="0">
                <a:solidFill>
                  <a:srgbClr val="FF0000"/>
                </a:solidFill>
              </a:rPr>
              <a:t>摩擦力</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260648"/>
            <a:ext cx="1728358" cy="707886"/>
          </a:xfrm>
          <a:prstGeom prst="rect">
            <a:avLst/>
          </a:prstGeom>
        </p:spPr>
        <p:txBody>
          <a:bodyPr wrap="none">
            <a:spAutoFit/>
          </a:bodyPr>
          <a:lstStyle/>
          <a:p>
            <a:r>
              <a:rPr lang="zh-CN" altLang="en-US" sz="4000" b="1" dirty="0">
                <a:latin typeface="微软雅黑" pitchFamily="34" charset="-122"/>
                <a:ea typeface="微软雅黑" pitchFamily="34" charset="-122"/>
              </a:rPr>
              <a:t>摩擦力</a:t>
            </a:r>
          </a:p>
        </p:txBody>
      </p:sp>
      <p:sp>
        <p:nvSpPr>
          <p:cNvPr id="10" name="矩形 9"/>
          <p:cNvSpPr/>
          <p:nvPr/>
        </p:nvSpPr>
        <p:spPr>
          <a:xfrm>
            <a:off x="827584" y="3140968"/>
            <a:ext cx="4288353" cy="584775"/>
          </a:xfrm>
          <a:prstGeom prst="rect">
            <a:avLst/>
          </a:prstGeom>
        </p:spPr>
        <p:txBody>
          <a:bodyPr wrap="none">
            <a:spAutoFit/>
          </a:bodyPr>
          <a:lstStyle/>
          <a:p>
            <a:pPr fontAlgn="ctr"/>
            <a:r>
              <a:rPr lang="zh-CN" altLang="en-US" sz="3200" dirty="0"/>
              <a:t>﻿摩擦力与弹力的关系：</a:t>
            </a:r>
          </a:p>
        </p:txBody>
      </p:sp>
      <p:sp>
        <p:nvSpPr>
          <p:cNvPr id="17" name="矩形 16"/>
          <p:cNvSpPr/>
          <p:nvPr/>
        </p:nvSpPr>
        <p:spPr>
          <a:xfrm>
            <a:off x="827584" y="3645024"/>
            <a:ext cx="6840760" cy="1077218"/>
          </a:xfrm>
          <a:prstGeom prst="rect">
            <a:avLst/>
          </a:prstGeom>
        </p:spPr>
        <p:txBody>
          <a:bodyPr wrap="square">
            <a:spAutoFit/>
          </a:bodyPr>
          <a:lstStyle/>
          <a:p>
            <a:pPr fontAlgn="ctr"/>
            <a:r>
              <a:rPr lang="zh-CN" altLang="en-US" sz="3200" dirty="0"/>
              <a:t>﻿两物体间有摩擦力，就</a:t>
            </a:r>
            <a:r>
              <a:rPr lang="zh-CN" altLang="en-US" sz="3200" b="1" dirty="0">
                <a:solidFill>
                  <a:srgbClr val="FF0000"/>
                </a:solidFill>
              </a:rPr>
              <a:t>一定</a:t>
            </a:r>
            <a:r>
              <a:rPr lang="zh-CN" altLang="en-US" sz="3200" dirty="0"/>
              <a:t>有弹力；</a:t>
            </a:r>
          </a:p>
          <a:p>
            <a:pPr fontAlgn="ctr"/>
            <a:r>
              <a:rPr lang="zh-CN" altLang="en-US" sz="3200" dirty="0"/>
              <a:t>两物体间有弹力，</a:t>
            </a:r>
            <a:r>
              <a:rPr lang="zh-CN" altLang="en-US" sz="3200" b="1" dirty="0">
                <a:solidFill>
                  <a:srgbClr val="FF0000"/>
                </a:solidFill>
              </a:rPr>
              <a:t>不一定</a:t>
            </a:r>
            <a:r>
              <a:rPr lang="zh-CN" altLang="en-US" sz="3200" dirty="0"/>
              <a:t>有摩擦力</a:t>
            </a:r>
            <a:r>
              <a:rPr lang="zh-CN" altLang="en-US" sz="3200" dirty="0" smtClean="0"/>
              <a:t>。</a:t>
            </a:r>
            <a:endParaRPr lang="zh-CN" altLang="en-US" sz="3200" dirty="0">
              <a:latin typeface="微软雅黑" pitchFamily="34" charset="-122"/>
              <a:ea typeface="微软雅黑" pitchFamily="34" charset="-122"/>
            </a:endParaRPr>
          </a:p>
        </p:txBody>
      </p:sp>
      <p:sp>
        <p:nvSpPr>
          <p:cNvPr id="8" name="矩形 7"/>
          <p:cNvSpPr/>
          <p:nvPr/>
        </p:nvSpPr>
        <p:spPr>
          <a:xfrm>
            <a:off x="1295128" y="4653136"/>
            <a:ext cx="7848872" cy="1077218"/>
          </a:xfrm>
          <a:prstGeom prst="rect">
            <a:avLst/>
          </a:prstGeom>
        </p:spPr>
        <p:txBody>
          <a:bodyPr wrap="square">
            <a:spAutoFit/>
          </a:bodyPr>
          <a:lstStyle/>
          <a:p>
            <a:pPr fontAlgn="ctr"/>
            <a:r>
              <a:rPr lang="zh-CN" altLang="en-US" sz="3200" dirty="0"/>
              <a:t>﻿“相对”指的是研究对象相对与其接触的物体而言。</a:t>
            </a:r>
            <a:endParaRPr lang="zh-CN" altLang="en-US" sz="3200" dirty="0">
              <a:latin typeface="微软雅黑" pitchFamily="34" charset="-122"/>
              <a:ea typeface="微软雅黑" pitchFamily="34" charset="-122"/>
            </a:endParaRPr>
          </a:p>
        </p:txBody>
      </p:sp>
      <p:sp>
        <p:nvSpPr>
          <p:cNvPr id="11" name="TextBox 10"/>
          <p:cNvSpPr txBox="1"/>
          <p:nvPr/>
        </p:nvSpPr>
        <p:spPr>
          <a:xfrm>
            <a:off x="0" y="472514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注意</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1295128" y="5780782"/>
            <a:ext cx="7848872" cy="1077218"/>
          </a:xfrm>
          <a:prstGeom prst="rect">
            <a:avLst/>
          </a:prstGeom>
        </p:spPr>
        <p:txBody>
          <a:bodyPr wrap="square">
            <a:spAutoFit/>
          </a:bodyPr>
          <a:lstStyle/>
          <a:p>
            <a:pPr fontAlgn="ctr"/>
            <a:r>
              <a:rPr lang="zh-CN" altLang="en-US" sz="3200" dirty="0"/>
              <a:t>﻿不要把“物体的相对运动方向”与“物体的运动方向”等同。</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268760"/>
            <a:ext cx="7632848" cy="2062103"/>
          </a:xfrm>
          <a:prstGeom prst="rect">
            <a:avLst/>
          </a:prstGeom>
          <a:noFill/>
          <a:ln>
            <a:solidFill>
              <a:srgbClr val="FF0000"/>
            </a:solidFill>
          </a:ln>
        </p:spPr>
        <p:txBody>
          <a:bodyPr wrap="square" rtlCol="0">
            <a:spAutoFit/>
          </a:bodyPr>
          <a:lstStyle/>
          <a:p>
            <a:r>
              <a:rPr lang="zh-CN" altLang="en-US" sz="3200" dirty="0"/>
              <a:t>两个相互</a:t>
            </a:r>
            <a:r>
              <a:rPr lang="zh-CN" altLang="en-US" sz="3200" b="1" dirty="0">
                <a:solidFill>
                  <a:srgbClr val="FF0000"/>
                </a:solidFill>
              </a:rPr>
              <a:t>接触</a:t>
            </a:r>
            <a:r>
              <a:rPr lang="zh-CN" altLang="en-US" sz="3200" dirty="0"/>
              <a:t>的物体，当它们发生</a:t>
            </a:r>
            <a:r>
              <a:rPr lang="zh-CN" altLang="en-US" sz="3200" b="1" dirty="0">
                <a:solidFill>
                  <a:srgbClr val="FF0000"/>
                </a:solidFill>
              </a:rPr>
              <a:t>相对运动或具有相对运动的趋势</a:t>
            </a:r>
            <a:r>
              <a:rPr lang="zh-CN" altLang="en-US" sz="3200" dirty="0"/>
              <a:t>时，就会在接触面上产生</a:t>
            </a:r>
            <a:r>
              <a:rPr lang="zh-CN" altLang="en-US" sz="3200" b="1" dirty="0"/>
              <a:t>阻碍</a:t>
            </a:r>
            <a:r>
              <a:rPr lang="zh-CN" altLang="en-US" sz="3200" dirty="0"/>
              <a:t>相对运动或相对运动趋势的力，这种力就叫做</a:t>
            </a:r>
            <a:r>
              <a:rPr lang="zh-CN" altLang="en-US" sz="3200" b="1" dirty="0">
                <a:solidFill>
                  <a:srgbClr val="FF0000"/>
                </a:solidFill>
              </a:rPr>
              <a:t>摩擦力</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728358" cy="707886"/>
          </a:xfrm>
          <a:prstGeom prst="rect">
            <a:avLst/>
          </a:prstGeom>
        </p:spPr>
        <p:txBody>
          <a:bodyPr wrap="none">
            <a:spAutoFit/>
          </a:bodyPr>
          <a:lstStyle/>
          <a:p>
            <a:r>
              <a:rPr lang="zh-CN" altLang="en-US" sz="4000" b="1" dirty="0">
                <a:latin typeface="微软雅黑" pitchFamily="34" charset="-122"/>
                <a:ea typeface="微软雅黑" pitchFamily="34" charset="-122"/>
              </a:rPr>
              <a:t>摩擦力</a:t>
            </a:r>
          </a:p>
        </p:txBody>
      </p:sp>
      <p:sp>
        <p:nvSpPr>
          <p:cNvPr id="10" name="矩形 9"/>
          <p:cNvSpPr/>
          <p:nvPr/>
        </p:nvSpPr>
        <p:spPr>
          <a:xfrm>
            <a:off x="899592" y="3717032"/>
            <a:ext cx="7848872" cy="1077218"/>
          </a:xfrm>
          <a:prstGeom prst="rect">
            <a:avLst/>
          </a:prstGeom>
        </p:spPr>
        <p:txBody>
          <a:bodyPr wrap="square">
            <a:spAutoFit/>
          </a:bodyPr>
          <a:lstStyle/>
          <a:p>
            <a:pPr fontAlgn="ctr"/>
            <a:r>
              <a:rPr lang="zh-CN" altLang="en-US" sz="3200" dirty="0"/>
              <a:t>摩擦力作用于两个物体的接触面，且与</a:t>
            </a:r>
            <a:r>
              <a:rPr lang="zh-CN" altLang="en-US" sz="3200" b="1" dirty="0">
                <a:solidFill>
                  <a:srgbClr val="FF0000"/>
                </a:solidFill>
              </a:rPr>
              <a:t>相对</a:t>
            </a:r>
            <a:r>
              <a:rPr lang="zh-CN" altLang="en-US" sz="3200" dirty="0"/>
              <a:t>运动或</a:t>
            </a:r>
            <a:r>
              <a:rPr lang="zh-CN" altLang="en-US" sz="3200" b="1" dirty="0">
                <a:solidFill>
                  <a:srgbClr val="FF0000"/>
                </a:solidFill>
              </a:rPr>
              <a:t>相对</a:t>
            </a:r>
            <a:r>
              <a:rPr lang="zh-CN" altLang="en-US" sz="3200" dirty="0"/>
              <a:t>运动趋势方向相反。</a:t>
            </a:r>
          </a:p>
        </p:txBody>
      </p:sp>
      <p:sp>
        <p:nvSpPr>
          <p:cNvPr id="17" name="矩形 16"/>
          <p:cNvSpPr/>
          <p:nvPr/>
        </p:nvSpPr>
        <p:spPr>
          <a:xfrm>
            <a:off x="971600" y="5085184"/>
            <a:ext cx="6768752" cy="584775"/>
          </a:xfrm>
          <a:prstGeom prst="rect">
            <a:avLst/>
          </a:prstGeom>
        </p:spPr>
        <p:txBody>
          <a:bodyPr wrap="square">
            <a:spAutoFit/>
          </a:bodyPr>
          <a:lstStyle/>
          <a:p>
            <a:pPr fontAlgn="ctr"/>
            <a:r>
              <a:rPr lang="zh-CN" altLang="en-US" sz="3200" dirty="0"/>
              <a:t>﻿ ﻿摩擦力的方向可能与运动方向相同！</a:t>
            </a:r>
            <a:endParaRPr lang="zh-CN" altLang="en-US" sz="3200" dirty="0">
              <a:latin typeface="微软雅黑" pitchFamily="34" charset="-122"/>
              <a:ea typeface="微软雅黑" pitchFamily="34" charset="-122"/>
            </a:endParaRPr>
          </a:p>
        </p:txBody>
      </p:sp>
      <p:sp>
        <p:nvSpPr>
          <p:cNvPr id="8" name="TextBox 7"/>
          <p:cNvSpPr txBox="1"/>
          <p:nvPr/>
        </p:nvSpPr>
        <p:spPr>
          <a:xfrm>
            <a:off x="0" y="508518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注意</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836712"/>
            <a:ext cx="7272808" cy="1077218"/>
          </a:xfrm>
          <a:prstGeom prst="rect">
            <a:avLst/>
          </a:prstGeom>
        </p:spPr>
        <p:txBody>
          <a:bodyPr wrap="square">
            <a:spAutoFit/>
          </a:bodyPr>
          <a:lstStyle/>
          <a:p>
            <a:r>
              <a:rPr lang="zh-CN" altLang="en-US" sz="3200" dirty="0"/>
              <a:t>下列关于弹力和摩擦力的说法中，正确的是（ </a:t>
            </a:r>
            <a:r>
              <a:rPr lang="zh-CN" altLang="en-US" sz="3200" dirty="0" smtClean="0"/>
              <a:t>      ）。</a:t>
            </a:r>
            <a:endParaRPr lang="zh-CN" altLang="en-US" sz="3200" dirty="0">
              <a:latin typeface="微软雅黑" pitchFamily="34" charset="-122"/>
              <a:ea typeface="微软雅黑" pitchFamily="34" charset="-122"/>
            </a:endParaRPr>
          </a:p>
        </p:txBody>
      </p:sp>
      <p:sp>
        <p:nvSpPr>
          <p:cNvPr id="7" name="矩形 6"/>
          <p:cNvSpPr/>
          <p:nvPr/>
        </p:nvSpPr>
        <p:spPr>
          <a:xfrm>
            <a:off x="467544" y="2276872"/>
            <a:ext cx="8352928" cy="3046988"/>
          </a:xfrm>
          <a:prstGeom prst="rect">
            <a:avLst/>
          </a:prstGeom>
        </p:spPr>
        <p:txBody>
          <a:bodyPr wrap="square">
            <a:spAutoFit/>
          </a:bodyPr>
          <a:lstStyle/>
          <a:p>
            <a:pPr fontAlgn="ctr">
              <a:lnSpc>
                <a:spcPct val="150000"/>
              </a:lnSpc>
            </a:pPr>
            <a:r>
              <a:rPr lang="en-US" altLang="zh-CN" sz="3200" dirty="0"/>
              <a:t>A. </a:t>
            </a:r>
            <a:r>
              <a:rPr lang="zh-CN" altLang="en-US" sz="3200" dirty="0"/>
              <a:t>静止的物体一定不受摩擦力</a:t>
            </a:r>
          </a:p>
          <a:p>
            <a:pPr fontAlgn="ctr">
              <a:lnSpc>
                <a:spcPct val="150000"/>
              </a:lnSpc>
            </a:pPr>
            <a:r>
              <a:rPr lang="en-US" altLang="zh-CN" sz="3200" dirty="0"/>
              <a:t>B. </a:t>
            </a:r>
            <a:r>
              <a:rPr lang="zh-CN" altLang="en-US" sz="3200" dirty="0"/>
              <a:t>相互接触的物体之间必有弹力</a:t>
            </a:r>
          </a:p>
          <a:p>
            <a:pPr fontAlgn="ctr">
              <a:lnSpc>
                <a:spcPct val="150000"/>
              </a:lnSpc>
            </a:pPr>
            <a:r>
              <a:rPr lang="en-US" altLang="zh-CN" sz="3200" dirty="0"/>
              <a:t>C. </a:t>
            </a:r>
            <a:r>
              <a:rPr lang="zh-CN" altLang="en-US" sz="3200" dirty="0"/>
              <a:t>相互有摩擦力的物体之间一定有弹力</a:t>
            </a:r>
          </a:p>
          <a:p>
            <a:pPr fontAlgn="ctr">
              <a:lnSpc>
                <a:spcPct val="150000"/>
              </a:lnSpc>
            </a:pPr>
            <a:r>
              <a:rPr lang="en-US" altLang="zh-CN" sz="3200" dirty="0"/>
              <a:t>D. </a:t>
            </a:r>
            <a:r>
              <a:rPr lang="zh-CN" altLang="en-US" sz="3200" dirty="0"/>
              <a:t>摩擦力的方向总是与物体的运动方向相反</a:t>
            </a:r>
          </a:p>
        </p:txBody>
      </p:sp>
      <p:sp>
        <p:nvSpPr>
          <p:cNvPr id="8" name="矩形 7"/>
          <p:cNvSpPr/>
          <p:nvPr/>
        </p:nvSpPr>
        <p:spPr>
          <a:xfrm>
            <a:off x="2843808" y="1268760"/>
            <a:ext cx="629816" cy="584775"/>
          </a:xfrm>
          <a:prstGeom prst="rect">
            <a:avLst/>
          </a:prstGeom>
        </p:spPr>
        <p:txBody>
          <a:bodyPr wrap="square">
            <a:spAutoFit/>
          </a:bodyPr>
          <a:lstStyle/>
          <a:p>
            <a:pPr fontAlgn="ctr"/>
            <a:r>
              <a:rPr lang="en-US" altLang="zh-CN" sz="3200" smtClean="0">
                <a:solidFill>
                  <a:srgbClr val="FF0000"/>
                </a:solidFill>
                <a:latin typeface="微软雅黑" pitchFamily="34" charset="-122"/>
                <a:ea typeface="微软雅黑" pitchFamily="34" charset="-122"/>
              </a:rPr>
              <a:t>C</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2450</Words>
  <Application>Microsoft Office PowerPoint</Application>
  <PresentationFormat>全屏显示(4:3)</PresentationFormat>
  <Paragraphs>326</Paragraphs>
  <Slides>58</Slides>
  <Notes>0</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2020-02-27T14:16:42Z</dcterms:created>
  <dcterms:modified xsi:type="dcterms:W3CDTF">2020-03-30T04:01:47Z</dcterms:modified>
</cp:coreProperties>
</file>