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heme/theme2.xml" ContentType="application/vnd.openxmlformats-officedocument.theme+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notesSlides/notesSlide1.xml" ContentType="application/vnd.openxmlformats-officedocument.presentationml.notesSlide+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2"/>
  </p:notesMasterIdLst>
  <p:sldIdLst>
    <p:sldId id="409" r:id="rId2"/>
    <p:sldId id="410" r:id="rId3"/>
    <p:sldId id="411" r:id="rId4"/>
    <p:sldId id="412" r:id="rId5"/>
    <p:sldId id="413" r:id="rId6"/>
    <p:sldId id="414" r:id="rId7"/>
    <p:sldId id="415" r:id="rId8"/>
    <p:sldId id="416" r:id="rId9"/>
    <p:sldId id="417" r:id="rId10"/>
    <p:sldId id="418" r:id="rId11"/>
    <p:sldId id="419" r:id="rId12"/>
    <p:sldId id="420" r:id="rId13"/>
    <p:sldId id="421" r:id="rId14"/>
    <p:sldId id="422" r:id="rId15"/>
    <p:sldId id="423" r:id="rId16"/>
    <p:sldId id="424" r:id="rId17"/>
    <p:sldId id="425" r:id="rId18"/>
    <p:sldId id="426" r:id="rId19"/>
    <p:sldId id="427" r:id="rId20"/>
    <p:sldId id="428" r:id="rId21"/>
  </p:sldIdLst>
  <p:sldSz cx="12192000" cy="6858000"/>
  <p:notesSz cx="6858000" cy="9144000"/>
  <p:custDataLst>
    <p:tags r:id="rId2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 uri="{1BD7E111-0CB8-44D6-8891-C1BB2F81B7CC}">
      <p1710:readonlyRecommended xmlns:p1710="http://schemas.microsoft.com/office/powerpoint/2017/10/main" xmlns="" val="0"/>
    </p:ext>
  </p:extLst>
</p:presentationPr>
</file>

<file path=ppt/tableStyles.xml><?xml version="1.0" encoding="utf-8"?>
<a:tblStyleLst xmlns:a="http://schemas.openxmlformats.org/drawingml/2006/main" def="{5C22544A-7EE6-4342-B048-85BDC9FD1C3A}">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114" d="100"/>
          <a:sy n="114" d="100"/>
        </p:scale>
        <p:origin x="-546" y="-108"/>
      </p:cViewPr>
      <p:guideLst>
        <p:guide orient="horz" pos="2154"/>
        <p:guide pos="3834"/>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2021/2/23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2603654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slideMaster" Target="../slideMasters/slideMaster1.xml"/><Relationship Id="rId5" Type="http://schemas.openxmlformats.org/officeDocument/2006/relationships/tags" Target="../tags/tag12.xml"/><Relationship Id="rId4" Type="http://schemas.openxmlformats.org/officeDocument/2006/relationships/tags" Target="../tags/tag11.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5" Type="http://schemas.openxmlformats.org/officeDocument/2006/relationships/slideMaster" Target="../slideMasters/slideMaster1.xml"/><Relationship Id="rId4" Type="http://schemas.openxmlformats.org/officeDocument/2006/relationships/tags" Target="../tags/tag58.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slideMaster" Target="../slideMasters/slideMaster1.xml"/><Relationship Id="rId5" Type="http://schemas.openxmlformats.org/officeDocument/2006/relationships/tags" Target="../tags/tag63.xml"/><Relationship Id="rId4" Type="http://schemas.openxmlformats.org/officeDocument/2006/relationships/tags" Target="../tags/tag6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slideMaster" Target="../slideMasters/slideMaster1.xml"/><Relationship Id="rId5" Type="http://schemas.openxmlformats.org/officeDocument/2006/relationships/tags" Target="../tags/tag17.xml"/><Relationship Id="rId4" Type="http://schemas.openxmlformats.org/officeDocument/2006/relationships/tags" Target="../tags/tag16.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slideMaster" Target="../slideMasters/slideMaster1.xml"/><Relationship Id="rId5" Type="http://schemas.openxmlformats.org/officeDocument/2006/relationships/tags" Target="../tags/tag22.xml"/><Relationship Id="rId4" Type="http://schemas.openxmlformats.org/officeDocument/2006/relationships/tags" Target="../tags/tag2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5.xml"/><Relationship Id="rId7"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tags" Target="../tags/tag28.xml"/><Relationship Id="rId5" Type="http://schemas.openxmlformats.org/officeDocument/2006/relationships/tags" Target="../tags/tag27.xml"/><Relationship Id="rId4" Type="http://schemas.openxmlformats.org/officeDocument/2006/relationships/tags" Target="../tags/tag26.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6.xml"/><Relationship Id="rId3" Type="http://schemas.openxmlformats.org/officeDocument/2006/relationships/tags" Target="../tags/tag31.xml"/><Relationship Id="rId7" Type="http://schemas.openxmlformats.org/officeDocument/2006/relationships/tags" Target="../tags/tag35.xm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tags" Target="../tags/tag34.xml"/><Relationship Id="rId5" Type="http://schemas.openxmlformats.org/officeDocument/2006/relationships/tags" Target="../tags/tag33.xml"/><Relationship Id="rId4" Type="http://schemas.openxmlformats.org/officeDocument/2006/relationships/tags" Target="../tags/tag32.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slideMaster" Target="../slideMasters/slideMaster1.xml"/><Relationship Id="rId4" Type="http://schemas.openxmlformats.org/officeDocument/2006/relationships/tags" Target="../tags/tag40.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6.xml"/><Relationship Id="rId7" Type="http://schemas.openxmlformats.org/officeDocument/2006/relationships/slideMaster" Target="../slideMasters/slideMaster1.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tags" Target="../tags/tag49.xml"/><Relationship Id="rId5" Type="http://schemas.openxmlformats.org/officeDocument/2006/relationships/tags" Target="../tags/tag48.xml"/><Relationship Id="rId4" Type="http://schemas.openxmlformats.org/officeDocument/2006/relationships/tags" Target="../tags/tag47.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slideMaster" Target="../slideMasters/slideMaster1.xml"/><Relationship Id="rId5" Type="http://schemas.openxmlformats.org/officeDocument/2006/relationships/tags" Target="../tags/tag54.xml"/><Relationship Id="rId4" Type="http://schemas.openxmlformats.org/officeDocument/2006/relationships/tags" Target="../tags/tag5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a:t>单击此处编辑标题</a:t>
            </a:r>
          </a:p>
        </p:txBody>
      </p:sp>
      <p:sp>
        <p:nvSpPr>
          <p:cNvPr id="3" name="副标题 2"/>
          <p:cNvSpPr>
            <a:spLocks noGrp="1"/>
          </p:cNvSpPr>
          <p:nvPr>
            <p:ph type="subTitle" idx="1" hasCustomPrompt="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2021/2/23</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2021/2/23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2021/2/23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a:t>单击此处编辑母版文本样式</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标题幻灯片">
    <p:spTree>
      <p:nvGrpSpPr>
        <p:cNvPr id="1" name=""/>
        <p:cNvGrpSpPr/>
        <p:nvPr/>
      </p:nvGrpSpPr>
      <p:grpSpPr>
        <a:xfrm>
          <a:off x="0" y="0"/>
          <a:ext cx="0" cy="0"/>
          <a:chOff x="0" y="0"/>
          <a:chExt cx="0" cy="0"/>
        </a:xfrm>
      </p:grpSpPr>
      <p:pic>
        <p:nvPicPr>
          <p:cNvPr id="4" name="图片 3" descr="试题研究通关文碟板式"/>
          <p:cNvPicPr>
            <a:picLocks noChangeAspect="1"/>
          </p:cNvPicPr>
          <p:nvPr userDrawn="1"/>
        </p:nvPicPr>
        <p:blipFill>
          <a:blip r:embed="rId2">
            <a:clrChange>
              <a:clrFrom>
                <a:srgbClr val="000000">
                  <a:alpha val="0"/>
                </a:srgbClr>
              </a:clrFrom>
              <a:clrTo>
                <a:srgbClr val="000000">
                  <a:alpha val="0"/>
                  <a:alpha val="0"/>
                </a:srgbClr>
              </a:clrTo>
            </a:clrChange>
            <a:lum bright="66000" contrast="-72000"/>
          </a:blip>
          <a:stretch>
            <a:fillRect/>
          </a:stretch>
        </p:blipFill>
        <p:spPr>
          <a:xfrm>
            <a:off x="2495197" y="476674"/>
            <a:ext cx="6800643" cy="5861685"/>
          </a:xfrm>
          <a:prstGeom prst="rect">
            <a:avLst/>
          </a:prstGeom>
          <a:effectLst>
            <a:glow rad="127000">
              <a:schemeClr val="accent1">
                <a:alpha val="0"/>
              </a:schemeClr>
            </a:glow>
          </a:effectLst>
        </p:spPr>
      </p:pic>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a:sym typeface="+mn-ea"/>
              </a:rPr>
              <a:t>单击此处编辑母版文本样式</a:t>
            </a:r>
          </a:p>
          <a:p>
            <a:pPr lvl="1"/>
            <a:r>
              <a:rPr>
                <a:sym typeface="+mn-ea"/>
              </a:rPr>
              <a:t>第二级</a:t>
            </a:r>
          </a:p>
          <a:p>
            <a:pPr lvl="2"/>
            <a:r>
              <a:rPr>
                <a:sym typeface="+mn-ea"/>
              </a:rPr>
              <a:t>第三级</a:t>
            </a:r>
          </a:p>
          <a:p>
            <a:pPr lvl="3"/>
            <a:r>
              <a:rPr>
                <a:sym typeface="+mn-ea"/>
              </a:rPr>
              <a:t>第四级</a:t>
            </a:r>
          </a:p>
          <a:p>
            <a:pPr lvl="4"/>
            <a:r>
              <a:rPr>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2021/2/23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2021/2/23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a:sym typeface="+mn-ea"/>
              </a:rPr>
              <a:t>单击此处编辑母版文本样式</a:t>
            </a:r>
          </a:p>
          <a:p>
            <a:pPr lvl="1"/>
            <a:r>
              <a:rPr>
                <a:sym typeface="+mn-ea"/>
              </a:rPr>
              <a:t>第二级</a:t>
            </a:r>
          </a:p>
          <a:p>
            <a:pPr lvl="2"/>
            <a:r>
              <a:rPr>
                <a:sym typeface="+mn-ea"/>
              </a:rPr>
              <a:t>第三级</a:t>
            </a:r>
          </a:p>
          <a:p>
            <a:pPr lvl="3"/>
            <a:r>
              <a:rPr>
                <a:sym typeface="+mn-ea"/>
              </a:rPr>
              <a:t>第四级</a:t>
            </a:r>
          </a:p>
          <a:p>
            <a:pPr lvl="4"/>
            <a:r>
              <a:rPr>
                <a:sym typeface="+mn-ea"/>
              </a:rPr>
              <a:t>第五级</a:t>
            </a:r>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2021/2/23</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a:sym typeface="+mn-ea"/>
              </a:rPr>
              <a:t>单击此处编辑母版文本样式</a:t>
            </a:r>
          </a:p>
          <a:p>
            <a:pPr lvl="1"/>
            <a:r>
              <a:rPr>
                <a:sym typeface="+mn-ea"/>
              </a:rPr>
              <a:t>第二级</a:t>
            </a:r>
          </a:p>
          <a:p>
            <a:pPr lvl="2"/>
            <a:r>
              <a:rPr>
                <a:sym typeface="+mn-ea"/>
              </a:rPr>
              <a:t>第三级</a:t>
            </a:r>
          </a:p>
          <a:p>
            <a:pPr lvl="3"/>
            <a:r>
              <a:rPr>
                <a:sym typeface="+mn-ea"/>
              </a:rPr>
              <a:t>第四级</a:t>
            </a:r>
          </a:p>
          <a:p>
            <a:pPr lvl="4"/>
            <a:r>
              <a:rPr>
                <a:sym typeface="+mn-ea"/>
              </a:rPr>
              <a:t>第五级</a:t>
            </a:r>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a:sym typeface="+mn-ea"/>
              </a:rPr>
              <a:t>单击此处编辑母版文本样式</a:t>
            </a:r>
          </a:p>
          <a:p>
            <a:pPr lvl="1"/>
            <a:r>
              <a:rPr>
                <a:sym typeface="+mn-ea"/>
              </a:rPr>
              <a:t>第二级</a:t>
            </a:r>
          </a:p>
          <a:p>
            <a:pPr lvl="2"/>
            <a:r>
              <a:rPr>
                <a:sym typeface="+mn-ea"/>
              </a:rPr>
              <a:t>第三级</a:t>
            </a:r>
          </a:p>
          <a:p>
            <a:pPr lvl="3"/>
            <a:r>
              <a:rPr>
                <a:sym typeface="+mn-ea"/>
              </a:rPr>
              <a:t>第四级</a:t>
            </a:r>
          </a:p>
          <a:p>
            <a:pPr lvl="4"/>
            <a:r>
              <a:rPr>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2021/2/23</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2021/2/23</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2021/2/23</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a:sym typeface="+mn-ea"/>
            </a:endParaRPr>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2021/2/23</a:t>
            </a:fld>
            <a:endParaRPr lang="zh-CN" altLang="en-US"/>
          </a:p>
        </p:txBody>
      </p:sp>
      <p:sp>
        <p:nvSpPr>
          <p:cNvPr id="6" name="页脚占位符 5"/>
          <p:cNvSpPr>
            <a:spLocks noGrp="1"/>
          </p:cNvSpPr>
          <p:nvPr>
            <p:ph type="ftr" sz="quarter" idx="11"/>
            <p:custDataLst>
              <p:tags r:id="rId4"/>
            </p:custDataLst>
          </p:nvPr>
        </p:nvSpPr>
        <p:spPr/>
        <p:txBody>
          <a:bodyPr/>
          <a:lstStyle/>
          <a:p>
            <a:endParaRPr lang="zh-CN" altLang="en-US"/>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a:sym typeface="+mn-ea"/>
              </a:rPr>
              <a:t>单击此处编辑标题</a:t>
            </a:r>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2021/2/23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19" Type="http://schemas.openxmlformats.org/officeDocument/2006/relationships/tags" Target="../tags/tag7.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20"/>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a:t>单击此处编辑母版标题样式</a:t>
            </a:r>
          </a:p>
        </p:txBody>
      </p:sp>
      <p:sp>
        <p:nvSpPr>
          <p:cNvPr id="3" name="文本占位符 2"/>
          <p:cNvSpPr>
            <a:spLocks noGrp="1"/>
          </p:cNvSpPr>
          <p:nvPr>
            <p:ph type="body" idx="1"/>
            <p:custDataLst>
              <p:tags r:id="rId16"/>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custDataLst>
              <p:tags r:id="rId17"/>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2021/2/23</a:t>
            </a:fld>
            <a:endParaRPr lang="zh-CN" altLang="en-US"/>
          </a:p>
        </p:txBody>
      </p:sp>
      <p:sp>
        <p:nvSpPr>
          <p:cNvPr id="5" name="页脚占位符 4"/>
          <p:cNvSpPr>
            <a:spLocks noGrp="1"/>
          </p:cNvSpPr>
          <p:nvPr>
            <p:ph type="ftr" sz="quarter" idx="3"/>
            <p:custDataLst>
              <p:tags r:id="rId18"/>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a:p>
        </p:txBody>
      </p:sp>
      <p:sp>
        <p:nvSpPr>
          <p:cNvPr id="6" name="灯片编号占位符 5"/>
          <p:cNvSpPr>
            <a:spLocks noGrp="1"/>
          </p:cNvSpPr>
          <p:nvPr>
            <p:ph type="sldNum" sz="quarter" idx="4"/>
            <p:custDataLst>
              <p:tags r:id="rId19"/>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a:p>
        </p:txBody>
      </p:sp>
    </p:spTree>
    <p:custDataLst>
      <p:tags r:id="rId14"/>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ct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ct val="0"/>
        </a:spcBef>
        <a:spcAft>
          <a:spcPts val="600"/>
        </a:spcAft>
        <a:buFont typeface="Arial" panose="020B0604020202020204" pitchFamily="34" charset="0"/>
        <a:buChar char="●"/>
        <a:tabLst>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ct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ct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ct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tags" Target="../tags/tag64.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7.png"/><Relationship Id="rId4" Type="http://schemas.openxmlformats.org/officeDocument/2006/relationships/image" Target="../media/image6.emf"/></Relationships>
</file>

<file path=ppt/slides/_rels/slide11.xml.rels><?xml version="1.0" encoding="UTF-8" standalone="yes"?>
<Relationships xmlns="http://schemas.openxmlformats.org/package/2006/relationships"><Relationship Id="rId3" Type="http://schemas.openxmlformats.org/officeDocument/2006/relationships/image" Target="file:///D:\MobileFile\&#27827;&#21271;&#29289;&#29702;&#20570;&#35838;&#20214;&#25991;&#20214;\LM386.TIF" TargetMode="External"/><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9.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Layout" Target="../slideLayouts/slideLayout12.xml"/><Relationship Id="rId1" Type="http://schemas.openxmlformats.org/officeDocument/2006/relationships/tags" Target="../tags/tag70.xml"/></Relationships>
</file>

<file path=ppt/slides/_rels/slide17.xml.rels><?xml version="1.0" encoding="UTF-8" standalone="yes"?>
<Relationships xmlns="http://schemas.openxmlformats.org/package/2006/relationships"><Relationship Id="rId3" Type="http://schemas.openxmlformats.org/officeDocument/2006/relationships/image" Target="file:///D:\MobileFile\&#27827;&#21271;&#29289;&#29702;&#20570;&#35838;&#20214;&#25991;&#20214;\LM386.TIF" TargetMode="External"/><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7.xml"/><Relationship Id="rId1" Type="http://schemas.openxmlformats.org/officeDocument/2006/relationships/tags" Target="../tags/tag71.xml"/><Relationship Id="rId4" Type="http://schemas.openxmlformats.org/officeDocument/2006/relationships/image" Target="file:///D:\MobileFile\&#27827;&#21271;&#29289;&#29702;&#20570;&#35838;&#20214;&#25991;&#20214;\LM386.TIF"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7.xml"/><Relationship Id="rId1" Type="http://schemas.openxmlformats.org/officeDocument/2006/relationships/tags" Target="../tags/tag72.xml"/><Relationship Id="rId4" Type="http://schemas.openxmlformats.org/officeDocument/2006/relationships/image" Target="file:///D:\MobileFile\&#27827;&#21271;&#29289;&#29702;&#20570;&#35838;&#20214;&#25991;&#20214;\LM386.TIF"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67.xml"/></Relationships>
</file>

<file path=ppt/slides/_rels/slide20.xml.rels><?xml version="1.0" encoding="UTF-8" standalone="yes"?>
<Relationships xmlns="http://schemas.openxmlformats.org/package/2006/relationships"><Relationship Id="rId3" Type="http://schemas.openxmlformats.org/officeDocument/2006/relationships/image" Target="file:///D:\MobileFile\&#27827;&#21271;&#29289;&#29702;&#20570;&#35838;&#20214;&#25991;&#20214;\LM386.TIF" TargetMode="External"/><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8.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file:///D:\MobileFile\&#27827;&#21271;&#29289;&#29702;&#20570;&#35838;&#20214;&#25991;&#20214;\LM384.TIF" TargetMode="External"/><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sz="5400" dirty="0">
                <a:solidFill>
                  <a:srgbClr val="0070C0"/>
                </a:solidFill>
              </a:rPr>
              <a:t>第二十六讲  机械能及其转化</a:t>
            </a:r>
          </a:p>
        </p:txBody>
      </p:sp>
      <p:sp>
        <p:nvSpPr>
          <p:cNvPr id="3" name="副标题 2"/>
          <p:cNvSpPr>
            <a:spLocks noGrp="1"/>
          </p:cNvSpPr>
          <p:nvPr>
            <p:ph type="subTitle" idx="1"/>
            <p:custDataLst>
              <p:tags r:id="rId3"/>
            </p:custDataLst>
          </p:nvPr>
        </p:nvSpPr>
        <p:spPr>
          <a:xfrm>
            <a:off x="8547100" y="5823585"/>
            <a:ext cx="3220720" cy="763905"/>
          </a:xfrm>
        </p:spPr>
        <p:txBody>
          <a:bodyPr/>
          <a:lstStyle/>
          <a:p>
            <a:r>
              <a:rPr lang="zh-CN" altLang="en-US" sz="3600"/>
              <a:t>一轮系统复习</a:t>
            </a:r>
          </a:p>
        </p:txBody>
      </p:sp>
    </p:spTree>
    <p:custDataLst>
      <p:tags r:id="rId1"/>
    </p:custData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24230" y="304165"/>
            <a:ext cx="10544175" cy="2861310"/>
          </a:xfrm>
          <a:prstGeom prst="rect">
            <a:avLst/>
          </a:prstGeom>
          <a:noFill/>
          <a:ln w="9525">
            <a:noFill/>
          </a:ln>
        </p:spPr>
        <p:txBody>
          <a:bodyPr wrap="square">
            <a:spAutoFit/>
          </a:bodyPr>
          <a:lstStyle/>
          <a:p>
            <a:pPr indent="0" fontAlgn="auto">
              <a:lnSpc>
                <a:spcPct val="150000"/>
              </a:lnSpc>
            </a:pPr>
            <a:r>
              <a:rPr lang="en-US" sz="2400" b="0">
                <a:ea typeface="宋体" panose="02010600030101010101" pitchFamily="2" charset="-122"/>
                <a:cs typeface="+mn-lt"/>
              </a:rPr>
              <a:t>4</a:t>
            </a:r>
            <a:r>
              <a:rPr lang="zh-CN" altLang="en-US" sz="2400" b="0">
                <a:ea typeface="宋体" panose="02010600030101010101" pitchFamily="2" charset="-122"/>
                <a:cs typeface="+mn-lt"/>
              </a:rPr>
              <a:t>、</a:t>
            </a:r>
            <a:r>
              <a:rPr lang="zh-CN" sz="2400" b="0">
                <a:latin typeface="宋体" panose="02010600030101010101" pitchFamily="2" charset="-122"/>
                <a:ea typeface="宋体" panose="02010600030101010101" pitchFamily="2" charset="-122"/>
                <a:cs typeface="宋体" panose="02010600030101010101" pitchFamily="2" charset="-122"/>
              </a:rPr>
              <a:t>关于机械能及其转化，下列说法中不正确的是</a:t>
            </a:r>
            <a:r>
              <a:rPr lang="en-US" sz="2400" b="0">
                <a:latin typeface="宋体" panose="02010600030101010101" pitchFamily="2" charset="-122"/>
                <a:ea typeface="宋体" panose="02010600030101010101" pitchFamily="2" charset="-122"/>
                <a:cs typeface="宋体" panose="02010600030101010101" pitchFamily="2" charset="-122"/>
              </a:rPr>
              <a:t>(</a:t>
            </a:r>
            <a:r>
              <a:rPr lang="zh-CN" sz="2400" b="0">
                <a:latin typeface="宋体" panose="02010600030101010101" pitchFamily="2" charset="-122"/>
                <a:ea typeface="宋体" panose="02010600030101010101" pitchFamily="2" charset="-122"/>
                <a:cs typeface="宋体" panose="02010600030101010101" pitchFamily="2" charset="-122"/>
              </a:rPr>
              <a:t>　　</a:t>
            </a:r>
            <a:r>
              <a:rPr lang="en-US" sz="2400" b="0">
                <a:latin typeface="宋体" panose="02010600030101010101" pitchFamily="2" charset="-122"/>
                <a:ea typeface="宋体" panose="02010600030101010101" pitchFamily="2" charset="-122"/>
                <a:cs typeface="宋体" panose="02010600030101010101" pitchFamily="2" charset="-122"/>
              </a:rPr>
              <a:t>)</a:t>
            </a:r>
          </a:p>
          <a:p>
            <a:pPr fontAlgn="auto">
              <a:lnSpc>
                <a:spcPct val="150000"/>
              </a:lnSpc>
            </a:pPr>
            <a:r>
              <a:rPr lang="en-US" sz="2400" b="0">
                <a:latin typeface="宋体" panose="02010600030101010101" pitchFamily="2" charset="-122"/>
                <a:ea typeface="宋体" panose="02010600030101010101" pitchFamily="2" charset="-122"/>
                <a:cs typeface="宋体" panose="02010600030101010101" pitchFamily="2" charset="-122"/>
              </a:rPr>
              <a:t>A. </a:t>
            </a:r>
            <a:r>
              <a:rPr lang="zh-CN" sz="2400" b="0">
                <a:latin typeface="宋体" panose="02010600030101010101" pitchFamily="2" charset="-122"/>
                <a:ea typeface="宋体" panose="02010600030101010101" pitchFamily="2" charset="-122"/>
                <a:cs typeface="宋体" panose="02010600030101010101" pitchFamily="2" charset="-122"/>
              </a:rPr>
              <a:t>冰壶从离开手到停下来的过程中，机械能转化为内能</a:t>
            </a:r>
            <a:endParaRPr lang="en-US" sz="2400" b="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lang="en-US" sz="2400" b="0">
                <a:latin typeface="宋体" panose="02010600030101010101" pitchFamily="2" charset="-122"/>
                <a:ea typeface="宋体" panose="02010600030101010101" pitchFamily="2" charset="-122"/>
                <a:cs typeface="宋体" panose="02010600030101010101" pitchFamily="2" charset="-122"/>
              </a:rPr>
              <a:t>B. </a:t>
            </a:r>
            <a:r>
              <a:rPr lang="zh-CN" sz="2400" b="0">
                <a:latin typeface="宋体" panose="02010600030101010101" pitchFamily="2" charset="-122"/>
                <a:ea typeface="宋体" panose="02010600030101010101" pitchFamily="2" charset="-122"/>
                <a:cs typeface="宋体" panose="02010600030101010101" pitchFamily="2" charset="-122"/>
              </a:rPr>
              <a:t>匀速行驶的洒水车，工作时它的机械能减小</a:t>
            </a:r>
            <a:endParaRPr lang="en-US" sz="2400" b="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lang="en-US" sz="2400" b="0">
                <a:latin typeface="宋体" panose="02010600030101010101" pitchFamily="2" charset="-122"/>
                <a:ea typeface="宋体" panose="02010600030101010101" pitchFamily="2" charset="-122"/>
                <a:cs typeface="宋体" panose="02010600030101010101" pitchFamily="2" charset="-122"/>
              </a:rPr>
              <a:t>C. </a:t>
            </a:r>
            <a:r>
              <a:rPr lang="zh-CN" sz="2400" b="0">
                <a:latin typeface="宋体" panose="02010600030101010101" pitchFamily="2" charset="-122"/>
                <a:ea typeface="宋体" panose="02010600030101010101" pitchFamily="2" charset="-122"/>
                <a:cs typeface="宋体" panose="02010600030101010101" pitchFamily="2" charset="-122"/>
              </a:rPr>
              <a:t>只要物体的位置发生变化，物体的重力势能就一定会发生变化</a:t>
            </a:r>
            <a:endParaRPr lang="en-US" sz="2400" b="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lang="en-US" sz="2400" b="0">
                <a:latin typeface="宋体" panose="02010600030101010101" pitchFamily="2" charset="-122"/>
                <a:ea typeface="宋体" panose="02010600030101010101" pitchFamily="2" charset="-122"/>
                <a:cs typeface="宋体" panose="02010600030101010101" pitchFamily="2" charset="-122"/>
              </a:rPr>
              <a:t>D. </a:t>
            </a:r>
            <a:r>
              <a:rPr lang="zh-CN" sz="2400" b="0">
                <a:latin typeface="宋体" panose="02010600030101010101" pitchFamily="2" charset="-122"/>
                <a:ea typeface="宋体" panose="02010600030101010101" pitchFamily="2" charset="-122"/>
                <a:cs typeface="宋体" panose="02010600030101010101" pitchFamily="2" charset="-122"/>
              </a:rPr>
              <a:t>电梯匀速上升时，动能不变，重力势能增大，机械能增大</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5" name="文本框 4"/>
          <p:cNvSpPr txBox="1"/>
          <p:nvPr/>
        </p:nvSpPr>
        <p:spPr>
          <a:xfrm>
            <a:off x="7740015" y="452755"/>
            <a:ext cx="454025" cy="460375"/>
          </a:xfrm>
          <a:prstGeom prst="rect">
            <a:avLst/>
          </a:prstGeom>
          <a:noFill/>
        </p:spPr>
        <p:txBody>
          <a:bodyPr wrap="square" rtlCol="0">
            <a:spAutoFit/>
          </a:bodyPr>
          <a:lstStyle/>
          <a:p>
            <a:r>
              <a:rPr lang="en-US" altLang="zh-CN" sz="2400">
                <a:solidFill>
                  <a:srgbClr val="FF0000"/>
                </a:solidFill>
              </a:rPr>
              <a:t>C</a:t>
            </a:r>
          </a:p>
        </p:txBody>
      </p:sp>
      <p:graphicFrame>
        <p:nvGraphicFramePr>
          <p:cNvPr id="39937" name="对象 66561"/>
          <p:cNvGraphicFramePr>
            <a:graphicFrameLocks noChangeAspect="1"/>
          </p:cNvGraphicFramePr>
          <p:nvPr/>
        </p:nvGraphicFramePr>
        <p:xfrm>
          <a:off x="356871" y="3336767"/>
          <a:ext cx="11268075" cy="2690495"/>
        </p:xfrm>
        <a:graphic>
          <a:graphicData uri="http://schemas.openxmlformats.org/presentationml/2006/ole">
            <mc:AlternateContent xmlns:mc="http://schemas.openxmlformats.org/markup-compatibility/2006">
              <mc:Choice xmlns:v="urn:schemas-microsoft-com:vml" Requires="v">
                <p:oleObj spid="_x0000_s1041" r:id="rId3" imgW="11620500" imgH="2781300" progId="Word.Document.8">
                  <p:embed/>
                </p:oleObj>
              </mc:Choice>
              <mc:Fallback>
                <p:oleObj r:id="rId3" imgW="11620500" imgH="2781300" progId="Word.Document.8">
                  <p:embed/>
                  <p:pic>
                    <p:nvPicPr>
                      <p:cNvPr id="0" name="OLE substitute image"/>
                      <p:cNvPicPr/>
                      <p:nvPr/>
                    </p:nvPicPr>
                    <p:blipFill>
                      <a:blip r:embed="rId4"/>
                      <a:stretch>
                        <a:fillRect/>
                      </a:stretch>
                    </p:blipFill>
                    <p:spPr>
                      <a:xfrm>
                        <a:off x="356871" y="3336767"/>
                        <a:ext cx="11268075" cy="2690495"/>
                      </a:xfrm>
                      <a:prstGeom prst="rect">
                        <a:avLst/>
                      </a:prstGeom>
                      <a:noFill/>
                      <a:ln w="38100">
                        <a:noFill/>
                      </a:ln>
                    </p:spPr>
                  </p:pic>
                </p:oleObj>
              </mc:Fallback>
            </mc:AlternateContent>
          </a:graphicData>
        </a:graphic>
      </p:graphicFrame>
      <p:pic>
        <p:nvPicPr>
          <p:cNvPr id="39938" name="图片 66562"/>
          <p:cNvPicPr>
            <a:picLocks noChangeAspect="1"/>
          </p:cNvPicPr>
          <p:nvPr/>
        </p:nvPicPr>
        <p:blipFill>
          <a:blip r:embed="rId5"/>
          <a:stretch>
            <a:fillRect/>
          </a:stretch>
        </p:blipFill>
        <p:spPr>
          <a:xfrm>
            <a:off x="4234180" y="5167630"/>
            <a:ext cx="2136140" cy="1690370"/>
          </a:xfrm>
          <a:prstGeom prst="rect">
            <a:avLst/>
          </a:prstGeom>
          <a:noFill/>
          <a:ln w="9525">
            <a:noFill/>
          </a:ln>
        </p:spPr>
      </p:pic>
      <p:sp>
        <p:nvSpPr>
          <p:cNvPr id="66565" name="矩形 66564"/>
          <p:cNvSpPr/>
          <p:nvPr/>
        </p:nvSpPr>
        <p:spPr>
          <a:xfrm>
            <a:off x="10024111" y="3910172"/>
            <a:ext cx="1344612" cy="460375"/>
          </a:xfrm>
          <a:prstGeom prst="rect">
            <a:avLst/>
          </a:prstGeom>
          <a:noFill/>
          <a:ln w="9525">
            <a:noFill/>
          </a:ln>
        </p:spPr>
        <p:txBody>
          <a:bodyPr anchor="ctr">
            <a:spAutoFit/>
          </a:bodyPr>
          <a:lstStyle/>
          <a:p>
            <a:pPr algn="ctr"/>
            <a:r>
              <a:rPr lang="zh-CN" altLang="en-US" sz="2400">
                <a:solidFill>
                  <a:srgbClr val="FF0000"/>
                </a:solidFill>
                <a:latin typeface="Times New Roman" panose="02020603050405020304" pitchFamily="18" charset="0"/>
                <a:ea typeface="宋体" panose="02010600030101010101" pitchFamily="2" charset="-122"/>
              </a:rPr>
              <a:t>不守恒</a:t>
            </a:r>
            <a:r>
              <a:rPr lang="zh-CN" altLang="en-US" sz="2400">
                <a:latin typeface="Times New Roman" panose="02020603050405020304" pitchFamily="18" charset="0"/>
                <a:ea typeface="宋体" panose="02010600030101010101" pitchFamily="2" charset="-122"/>
              </a:rPr>
              <a:t> </a:t>
            </a:r>
          </a:p>
        </p:txBody>
      </p:sp>
      <p:sp>
        <p:nvSpPr>
          <p:cNvPr id="66566" name="矩形 66565"/>
          <p:cNvSpPr/>
          <p:nvPr/>
        </p:nvSpPr>
        <p:spPr>
          <a:xfrm>
            <a:off x="6928327" y="4452144"/>
            <a:ext cx="4145280" cy="460375"/>
          </a:xfrm>
          <a:prstGeom prst="rect">
            <a:avLst/>
          </a:prstGeom>
          <a:noFill/>
          <a:ln w="9525">
            <a:noFill/>
          </a:ln>
        </p:spPr>
        <p:txBody>
          <a:bodyPr wrap="none" anchor="ctr">
            <a:spAutoFit/>
          </a:bodyPr>
          <a:lstStyle/>
          <a:p>
            <a:pPr algn="ctr"/>
            <a:r>
              <a:rPr lang="zh-CN" altLang="en-US" sz="2400">
                <a:solidFill>
                  <a:srgbClr val="FF0000"/>
                </a:solidFill>
                <a:latin typeface="Times New Roman" panose="02020603050405020304" pitchFamily="18" charset="0"/>
                <a:ea typeface="宋体" panose="02010600030101010101" pitchFamily="2" charset="-122"/>
              </a:rPr>
              <a:t>存在空气阻力，机械能在不断</a:t>
            </a:r>
          </a:p>
        </p:txBody>
      </p:sp>
      <p:sp>
        <p:nvSpPr>
          <p:cNvPr id="66567" name="矩形 66566"/>
          <p:cNvSpPr/>
          <p:nvPr/>
        </p:nvSpPr>
        <p:spPr>
          <a:xfrm>
            <a:off x="534988" y="5263198"/>
            <a:ext cx="792480" cy="460375"/>
          </a:xfrm>
          <a:prstGeom prst="rect">
            <a:avLst/>
          </a:prstGeom>
          <a:noFill/>
          <a:ln w="9525">
            <a:noFill/>
          </a:ln>
        </p:spPr>
        <p:txBody>
          <a:bodyPr wrap="none" anchor="t">
            <a:spAutoFit/>
          </a:bodyPr>
          <a:lstStyle/>
          <a:p>
            <a:pPr algn="ctr"/>
            <a:r>
              <a:rPr lang="zh-CN" altLang="en-US" sz="2400">
                <a:solidFill>
                  <a:srgbClr val="FF0000"/>
                </a:solidFill>
                <a:latin typeface="Times New Roman" panose="02020603050405020304" pitchFamily="18" charset="0"/>
                <a:ea typeface="宋体" panose="02010600030101010101" pitchFamily="2" charset="-122"/>
              </a:rPr>
              <a:t>减少</a:t>
            </a:r>
            <a:r>
              <a:rPr lang="zh-CN" altLang="en-US">
                <a:latin typeface="Times New Roman" panose="02020603050405020304" pitchFamily="18" charset="0"/>
                <a:ea typeface="宋体" panose="02010600030101010101" pitchFamily="2" charset="-122"/>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66565"/>
                                        </p:tgtEl>
                                        <p:attrNameLst>
                                          <p:attrName>style.visibility</p:attrName>
                                        </p:attrNameLst>
                                      </p:cBhvr>
                                      <p:to>
                                        <p:strVal val="visible"/>
                                      </p:to>
                                    </p:set>
                                    <p:animEffect transition="in" filter="blinds(horizontal)">
                                      <p:cBhvr>
                                        <p:cTn id="13" dur="500"/>
                                        <p:tgtEl>
                                          <p:spTgt spid="66565"/>
                                        </p:tgtEl>
                                      </p:cBhvr>
                                    </p:animEffect>
                                  </p:childTnLst>
                                </p:cTn>
                              </p:par>
                            </p:childTnLst>
                          </p:cTn>
                        </p:par>
                      </p:childTnLst>
                    </p:cTn>
                  </p:par>
                  <p:par>
                    <p:cTn id="14" fill="hold" nodeType="clickPar">
                      <p:stCondLst>
                        <p:cond delay="indefinite"/>
                      </p:stCondLst>
                      <p:childTnLst>
                        <p:par>
                          <p:cTn id="15" fill="hold" nodeType="afterGroup">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66566"/>
                                        </p:tgtEl>
                                        <p:attrNameLst>
                                          <p:attrName>style.visibility</p:attrName>
                                        </p:attrNameLst>
                                      </p:cBhvr>
                                      <p:to>
                                        <p:strVal val="visible"/>
                                      </p:to>
                                    </p:set>
                                    <p:animEffect transition="in" filter="blinds(horizontal)">
                                      <p:cBhvr>
                                        <p:cTn id="18" dur="500"/>
                                        <p:tgtEl>
                                          <p:spTgt spid="66566"/>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66567"/>
                                        </p:tgtEl>
                                        <p:attrNameLst>
                                          <p:attrName>style.visibility</p:attrName>
                                        </p:attrNameLst>
                                      </p:cBhvr>
                                      <p:to>
                                        <p:strVal val="visible"/>
                                      </p:to>
                                    </p:set>
                                    <p:animEffect transition="in" filter="blinds(horizontal)">
                                      <p:cBhvr>
                                        <p:cTn id="21" dur="500"/>
                                        <p:tgtEl>
                                          <p:spTgt spid="665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5" grpId="0"/>
      <p:bldP spid="66566" grpId="0"/>
      <p:bldP spid="6656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22045" y="531495"/>
            <a:ext cx="5518150" cy="583565"/>
          </a:xfrm>
          <a:prstGeom prst="rect">
            <a:avLst/>
          </a:prstGeom>
          <a:noFill/>
        </p:spPr>
        <p:txBody>
          <a:bodyPr wrap="square" rtlCol="0">
            <a:spAutoFit/>
          </a:bodyPr>
          <a:lstStyle/>
          <a:p>
            <a:r>
              <a:rPr lang="zh-CN" altLang="en-US" sz="3200" b="1" smtClean="0">
                <a:latin typeface="黑体" panose="02010609060101010101" pitchFamily="49" charset="-122"/>
                <a:ea typeface="黑体" panose="02010609060101010101" pitchFamily="49" charset="-122"/>
              </a:rPr>
              <a:t>实验</a:t>
            </a:r>
            <a:r>
              <a:rPr lang="en-US" altLang="zh-CN" sz="3200" b="1" smtClean="0">
                <a:latin typeface="黑体" panose="02010609060101010101" pitchFamily="49" charset="-122"/>
                <a:ea typeface="黑体" panose="02010609060101010101" pitchFamily="49" charset="-122"/>
              </a:rPr>
              <a:t>1</a:t>
            </a:r>
            <a:r>
              <a:rPr lang="zh-CN" altLang="en-US" sz="3200" b="1" smtClean="0">
                <a:latin typeface="黑体" panose="02010609060101010101" pitchFamily="49" charset="-122"/>
                <a:ea typeface="黑体" panose="02010609060101010101" pitchFamily="49" charset="-122"/>
              </a:rPr>
              <a:t>、探究动能的影响因素</a:t>
            </a:r>
            <a:endParaRPr lang="zh-CN" altLang="en-US" sz="3200" b="1" smtClean="0">
              <a:solidFill>
                <a:prstClr val="white"/>
              </a:solidFill>
              <a:latin typeface="黑体" panose="02010609060101010101" pitchFamily="49" charset="-122"/>
              <a:ea typeface="黑体" panose="02010609060101010101" pitchFamily="49" charset="-122"/>
            </a:endParaRPr>
          </a:p>
        </p:txBody>
      </p:sp>
      <p:sp>
        <p:nvSpPr>
          <p:cNvPr id="3" name="矩形 2"/>
          <p:cNvSpPr/>
          <p:nvPr/>
        </p:nvSpPr>
        <p:spPr>
          <a:xfrm>
            <a:off x="718820" y="1304290"/>
            <a:ext cx="11155680" cy="4523105"/>
          </a:xfrm>
          <a:prstGeom prst="rect">
            <a:avLst/>
          </a:prstGeom>
        </p:spPr>
        <p:txBody>
          <a:bodyPr wrap="square">
            <a:spAutoFit/>
          </a:bodyPr>
          <a:lstStyle/>
          <a:p>
            <a:pPr>
              <a:lnSpc>
                <a:spcPct val="150000"/>
              </a:lnSpc>
            </a:pPr>
            <a:r>
              <a:rPr lang="en-US" altLang="zh-CN" sz="2400">
                <a:latin typeface="Times New Roman" panose="02020603050405020304" pitchFamily="18" charset="0"/>
                <a:cs typeface="Times New Roman" panose="02020603050405020304" pitchFamily="18" charset="0"/>
              </a:rPr>
              <a:t>1. </a:t>
            </a:r>
            <a:r>
              <a:rPr lang="zh-CN" altLang="zh-CN" sz="2400">
                <a:latin typeface="Times New Roman" panose="02020603050405020304" pitchFamily="18" charset="0"/>
                <a:cs typeface="Times New Roman" panose="02020603050405020304" pitchFamily="18" charset="0"/>
              </a:rPr>
              <a:t>钢球与木块中选择钢球从斜面滑下的原因</a:t>
            </a:r>
            <a:r>
              <a:rPr lang="en-US" altLang="zh-CN" sz="2400">
                <a:latin typeface="Times New Roman" panose="02020603050405020304" pitchFamily="18" charset="0"/>
                <a:cs typeface="Times New Roman" panose="02020603050405020304" pitchFamily="18" charset="0"/>
              </a:rPr>
              <a:t>(</a:t>
            </a:r>
            <a:r>
              <a:rPr lang="zh-CN" altLang="zh-CN" sz="2400" smtClean="0">
                <a:latin typeface="Times New Roman" panose="02020603050405020304" pitchFamily="18" charset="0"/>
                <a:cs typeface="Times New Roman" panose="02020603050405020304" pitchFamily="18" charset="0"/>
              </a:rPr>
              <a:t>减小</a:t>
            </a:r>
          </a:p>
          <a:p>
            <a:pPr>
              <a:lnSpc>
                <a:spcPct val="150000"/>
              </a:lnSpc>
            </a:pPr>
            <a:r>
              <a:rPr lang="en-US" altLang="zh-CN" sz="2400" smtClean="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对实验的影响</a:t>
            </a:r>
            <a:r>
              <a:rPr lang="en-US" altLang="zh-CN" sz="2400">
                <a:latin typeface="Times New Roman" panose="02020603050405020304" pitchFamily="18" charset="0"/>
                <a:cs typeface="Times New Roman" panose="02020603050405020304" pitchFamily="18" charset="0"/>
              </a:rPr>
              <a:t>)</a:t>
            </a:r>
            <a:endParaRPr lang="zh-CN" altLang="zh-CN" sz="2400">
              <a:latin typeface="Times New Roman" panose="02020603050405020304" pitchFamily="18" charset="0"/>
              <a:cs typeface="Times New Roman" panose="02020603050405020304" pitchFamily="18" charset="0"/>
            </a:endParaRPr>
          </a:p>
          <a:p>
            <a:pPr>
              <a:lnSpc>
                <a:spcPct val="150000"/>
              </a:lnSpc>
            </a:pPr>
            <a:r>
              <a:rPr lang="en-US" altLang="zh-CN" sz="2400">
                <a:latin typeface="Times New Roman" panose="02020603050405020304" pitchFamily="18" charset="0"/>
                <a:cs typeface="Times New Roman" panose="02020603050405020304" pitchFamily="18" charset="0"/>
                <a:sym typeface="+mn-ea"/>
              </a:rPr>
              <a:t>2. </a:t>
            </a:r>
            <a:r>
              <a:rPr lang="zh-CN" altLang="zh-CN" sz="2400">
                <a:latin typeface="Times New Roman" panose="02020603050405020304" pitchFamily="18" charset="0"/>
                <a:cs typeface="Times New Roman" panose="02020603050405020304" pitchFamily="18" charset="0"/>
                <a:sym typeface="+mn-ea"/>
              </a:rPr>
              <a:t>实验中使钢球从同一位置释放的目的</a:t>
            </a:r>
          </a:p>
          <a:p>
            <a:pPr>
              <a:lnSpc>
                <a:spcPct val="150000"/>
              </a:lnSpc>
            </a:pPr>
            <a:r>
              <a:rPr lang="en-US" altLang="zh-CN" sz="2400" smtClean="0">
                <a:latin typeface="Times New Roman" panose="02020603050405020304" pitchFamily="18" charset="0"/>
                <a:cs typeface="Times New Roman" panose="02020603050405020304" pitchFamily="18" charset="0"/>
                <a:sym typeface="+mn-ea"/>
              </a:rPr>
              <a:t>(_____________________________)</a:t>
            </a:r>
            <a:endParaRPr lang="zh-CN" altLang="zh-CN" sz="2400">
              <a:latin typeface="Times New Roman" panose="02020603050405020304" pitchFamily="18" charset="0"/>
              <a:cs typeface="Times New Roman" panose="02020603050405020304" pitchFamily="18" charset="0"/>
            </a:endParaRPr>
          </a:p>
          <a:p>
            <a:pPr>
              <a:lnSpc>
                <a:spcPct val="150000"/>
              </a:lnSpc>
            </a:pPr>
            <a:r>
              <a:rPr lang="en-US" altLang="zh-CN" sz="2400" smtClean="0">
                <a:latin typeface="Times New Roman" panose="02020603050405020304" pitchFamily="18" charset="0"/>
                <a:cs typeface="Times New Roman" panose="02020603050405020304" pitchFamily="18" charset="0"/>
                <a:sym typeface="+mn-ea"/>
              </a:rPr>
              <a:t>3</a:t>
            </a:r>
            <a:r>
              <a:rPr lang="en-US" altLang="zh-CN" sz="2400">
                <a:latin typeface="Times New Roman" panose="02020603050405020304" pitchFamily="18" charset="0"/>
                <a:cs typeface="Times New Roman" panose="02020603050405020304" pitchFamily="18" charset="0"/>
                <a:sym typeface="+mn-ea"/>
              </a:rPr>
              <a:t>. </a:t>
            </a:r>
            <a:r>
              <a:rPr lang="zh-CN" altLang="zh-CN" sz="2400">
                <a:latin typeface="Times New Roman" panose="02020603050405020304" pitchFamily="18" charset="0"/>
                <a:cs typeface="Times New Roman" panose="02020603050405020304" pitchFamily="18" charset="0"/>
                <a:sym typeface="+mn-ea"/>
              </a:rPr>
              <a:t>转换法的应用</a:t>
            </a:r>
            <a:r>
              <a:rPr lang="en-US" altLang="zh-CN" sz="2400">
                <a:latin typeface="Times New Roman" panose="02020603050405020304" pitchFamily="18" charset="0"/>
                <a:cs typeface="Times New Roman" panose="02020603050405020304" pitchFamily="18" charset="0"/>
                <a:sym typeface="+mn-ea"/>
              </a:rPr>
              <a:t>(</a:t>
            </a:r>
            <a:r>
              <a:rPr lang="zh-CN" altLang="zh-CN" sz="2400" smtClean="0">
                <a:latin typeface="Times New Roman" panose="02020603050405020304" pitchFamily="18" charset="0"/>
                <a:cs typeface="Times New Roman" panose="02020603050405020304" pitchFamily="18" charset="0"/>
                <a:sym typeface="+mn-ea"/>
              </a:rPr>
              <a:t>通过</a:t>
            </a:r>
            <a:r>
              <a:rPr lang="en-US" altLang="zh-CN" sz="2400" smtClean="0">
                <a:latin typeface="Times New Roman" panose="02020603050405020304" pitchFamily="18" charset="0"/>
                <a:cs typeface="Times New Roman" panose="02020603050405020304" pitchFamily="18" charset="0"/>
                <a:sym typeface="+mn-ea"/>
              </a:rPr>
              <a:t>______________________________</a:t>
            </a:r>
            <a:r>
              <a:rPr lang="zh-CN" altLang="zh-CN" sz="2400">
                <a:latin typeface="Times New Roman" panose="02020603050405020304" pitchFamily="18" charset="0"/>
                <a:cs typeface="Times New Roman" panose="02020603050405020304" pitchFamily="18" charset="0"/>
                <a:sym typeface="+mn-ea"/>
              </a:rPr>
              <a:t>反映动能的大小</a:t>
            </a:r>
            <a:r>
              <a:rPr lang="en-US" altLang="zh-CN" sz="2400">
                <a:latin typeface="Times New Roman" panose="02020603050405020304" pitchFamily="18" charset="0"/>
                <a:cs typeface="Times New Roman" panose="02020603050405020304" pitchFamily="18" charset="0"/>
                <a:sym typeface="+mn-ea"/>
              </a:rPr>
              <a:t>)</a:t>
            </a:r>
            <a:endParaRPr lang="zh-CN" altLang="zh-CN" sz="2400">
              <a:latin typeface="Times New Roman" panose="02020603050405020304" pitchFamily="18" charset="0"/>
              <a:cs typeface="Times New Roman" panose="02020603050405020304" pitchFamily="18" charset="0"/>
            </a:endParaRPr>
          </a:p>
          <a:p>
            <a:pPr>
              <a:lnSpc>
                <a:spcPct val="150000"/>
              </a:lnSpc>
            </a:pPr>
            <a:r>
              <a:rPr lang="en-US" altLang="zh-CN" sz="2400" smtClean="0">
                <a:latin typeface="Times New Roman" panose="02020603050405020304" pitchFamily="18" charset="0"/>
                <a:cs typeface="Times New Roman" panose="02020603050405020304" pitchFamily="18" charset="0"/>
                <a:sym typeface="+mn-ea"/>
              </a:rPr>
              <a:t>4</a:t>
            </a:r>
            <a:r>
              <a:rPr lang="en-US" altLang="zh-CN" sz="2400">
                <a:latin typeface="Times New Roman" panose="02020603050405020304" pitchFamily="18" charset="0"/>
                <a:cs typeface="Times New Roman" panose="02020603050405020304" pitchFamily="18" charset="0"/>
                <a:sym typeface="+mn-ea"/>
              </a:rPr>
              <a:t>. </a:t>
            </a:r>
            <a:r>
              <a:rPr lang="zh-CN" altLang="zh-CN" sz="2400">
                <a:latin typeface="Times New Roman" panose="02020603050405020304" pitchFamily="18" charset="0"/>
                <a:cs typeface="Times New Roman" panose="02020603050405020304" pitchFamily="18" charset="0"/>
                <a:sym typeface="+mn-ea"/>
              </a:rPr>
              <a:t>控制变量法的应用</a:t>
            </a:r>
          </a:p>
          <a:p>
            <a:pPr>
              <a:lnSpc>
                <a:spcPct val="150000"/>
              </a:lnSpc>
            </a:pPr>
            <a:r>
              <a:rPr lang="en-US" altLang="zh-CN" sz="2400">
                <a:latin typeface="Times New Roman" panose="02020603050405020304" pitchFamily="18" charset="0"/>
                <a:cs typeface="Times New Roman" panose="02020603050405020304" pitchFamily="18" charset="0"/>
                <a:sym typeface="+mn-ea"/>
              </a:rPr>
              <a:t>5. </a:t>
            </a:r>
            <a:r>
              <a:rPr lang="zh-CN" altLang="zh-CN" sz="2400">
                <a:latin typeface="Times New Roman" panose="02020603050405020304" pitchFamily="18" charset="0"/>
                <a:cs typeface="Times New Roman" panose="02020603050405020304" pitchFamily="18" charset="0"/>
                <a:sym typeface="+mn-ea"/>
              </a:rPr>
              <a:t>钢球从斜面释放运动到水平面的过程中机械能的转化</a:t>
            </a:r>
            <a:r>
              <a:rPr lang="en-US" altLang="zh-CN" sz="2400">
                <a:latin typeface="Times New Roman" panose="02020603050405020304" pitchFamily="18" charset="0"/>
                <a:cs typeface="Times New Roman" panose="02020603050405020304" pitchFamily="18" charset="0"/>
                <a:sym typeface="+mn-ea"/>
              </a:rPr>
              <a:t>(</a:t>
            </a:r>
            <a:r>
              <a:rPr lang="zh-CN" altLang="zh-CN" sz="2400">
                <a:latin typeface="Times New Roman" panose="02020603050405020304" pitchFamily="18" charset="0"/>
                <a:cs typeface="Times New Roman" panose="02020603050405020304" pitchFamily="18" charset="0"/>
                <a:sym typeface="+mn-ea"/>
              </a:rPr>
              <a:t>重力势能转化</a:t>
            </a:r>
            <a:r>
              <a:rPr lang="zh-CN" altLang="zh-CN" sz="2400" smtClean="0">
                <a:latin typeface="Times New Roman" panose="02020603050405020304" pitchFamily="18" charset="0"/>
                <a:cs typeface="Times New Roman" panose="02020603050405020304" pitchFamily="18" charset="0"/>
                <a:sym typeface="+mn-ea"/>
              </a:rPr>
              <a:t>为</a:t>
            </a:r>
            <a:r>
              <a:rPr lang="en-US" altLang="zh-CN" sz="2400" smtClean="0">
                <a:latin typeface="Times New Roman" panose="02020603050405020304" pitchFamily="18" charset="0"/>
                <a:cs typeface="Times New Roman" panose="02020603050405020304" pitchFamily="18" charset="0"/>
                <a:sym typeface="+mn-ea"/>
              </a:rPr>
              <a:t>______</a:t>
            </a:r>
            <a:r>
              <a:rPr lang="zh-CN" altLang="zh-CN" sz="2400">
                <a:latin typeface="Times New Roman" panose="02020603050405020304" pitchFamily="18" charset="0"/>
                <a:cs typeface="Times New Roman" panose="02020603050405020304" pitchFamily="18" charset="0"/>
                <a:sym typeface="+mn-ea"/>
              </a:rPr>
              <a:t>能</a:t>
            </a:r>
            <a:r>
              <a:rPr lang="en-US" altLang="zh-CN" sz="2400">
                <a:latin typeface="Times New Roman" panose="02020603050405020304" pitchFamily="18" charset="0"/>
                <a:cs typeface="Times New Roman" panose="02020603050405020304" pitchFamily="18" charset="0"/>
                <a:sym typeface="+mn-ea"/>
              </a:rPr>
              <a:t>)</a:t>
            </a:r>
            <a:endParaRPr lang="zh-CN" altLang="zh-CN" sz="2400">
              <a:latin typeface="Times New Roman" panose="02020603050405020304" pitchFamily="18" charset="0"/>
              <a:cs typeface="Times New Roman" panose="02020603050405020304" pitchFamily="18" charset="0"/>
            </a:endParaRPr>
          </a:p>
          <a:p>
            <a:pPr>
              <a:lnSpc>
                <a:spcPct val="150000"/>
              </a:lnSpc>
            </a:pPr>
            <a:r>
              <a:rPr lang="zh-CN" altLang="zh-CN" sz="2400">
                <a:latin typeface="Times New Roman" panose="02020603050405020304" pitchFamily="18" charset="0"/>
                <a:cs typeface="Times New Roman" panose="02020603050405020304" pitchFamily="18" charset="0"/>
              </a:rPr>
              <a:t>　　　</a:t>
            </a:r>
          </a:p>
        </p:txBody>
      </p:sp>
      <p:pic>
        <p:nvPicPr>
          <p:cNvPr id="29" name="Picture 1" descr="D:\MobileFile\河北物理做课件文件\LM386.TIF"/>
          <p:cNvPicPr>
            <a:picLocks noChangeAspect="1" noChangeArrowheads="1"/>
          </p:cNvPicPr>
          <p:nvPr/>
        </p:nvPicPr>
        <p:blipFill>
          <a:blip r:embed="rId2" r:link="rId3">
            <a:extLst>
              <a:ext uri="{28A0092B-C50C-407E-A947-70E740481C1C}">
                <a14:useLocalDpi xmlns:a14="http://schemas.microsoft.com/office/drawing/2010/main" val="0"/>
              </a:ext>
            </a:extLst>
          </a:blip>
          <a:stretch>
            <a:fillRect/>
          </a:stretch>
        </p:blipFill>
        <p:spPr bwMode="auto">
          <a:xfrm>
            <a:off x="8485584" y="426983"/>
            <a:ext cx="3389630" cy="241236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718820" y="1950720"/>
            <a:ext cx="1228725" cy="460375"/>
          </a:xfrm>
          <a:prstGeom prst="rect">
            <a:avLst/>
          </a:prstGeom>
          <a:noFill/>
        </p:spPr>
        <p:txBody>
          <a:bodyPr wrap="square" rtlCol="0">
            <a:spAutoFit/>
          </a:bodyPr>
          <a:lstStyle/>
          <a:p>
            <a:r>
              <a:rPr lang="zh-CN" altLang="en-US" sz="2400" smtClean="0">
                <a:solidFill>
                  <a:srgbClr val="FF0000"/>
                </a:solidFill>
              </a:rPr>
              <a:t>摩擦力</a:t>
            </a:r>
            <a:endParaRPr lang="zh-CN" altLang="en-US" sz="2400">
              <a:solidFill>
                <a:srgbClr val="FF0000"/>
              </a:solidFill>
            </a:endParaRPr>
          </a:p>
        </p:txBody>
      </p:sp>
      <p:sp>
        <p:nvSpPr>
          <p:cNvPr id="4" name="TextBox 2"/>
          <p:cNvSpPr txBox="1"/>
          <p:nvPr/>
        </p:nvSpPr>
        <p:spPr>
          <a:xfrm>
            <a:off x="990054" y="3059041"/>
            <a:ext cx="4464496" cy="460375"/>
          </a:xfrm>
          <a:prstGeom prst="rect">
            <a:avLst/>
          </a:prstGeom>
          <a:noFill/>
        </p:spPr>
        <p:txBody>
          <a:bodyPr wrap="square" rtlCol="0">
            <a:spAutoFit/>
          </a:bodyPr>
          <a:lstStyle/>
          <a:p>
            <a:r>
              <a:rPr lang="zh-CN" altLang="en-US" sz="2400">
                <a:solidFill>
                  <a:srgbClr val="FF0000"/>
                </a:solidFill>
              </a:rPr>
              <a:t>使钢球到达水平面的初速度相同</a:t>
            </a:r>
            <a:r>
              <a:rPr lang="zh-CN" altLang="en-US"/>
              <a:t>　 </a:t>
            </a:r>
          </a:p>
        </p:txBody>
      </p:sp>
      <p:sp>
        <p:nvSpPr>
          <p:cNvPr id="5" name="TextBox 3"/>
          <p:cNvSpPr txBox="1"/>
          <p:nvPr/>
        </p:nvSpPr>
        <p:spPr>
          <a:xfrm>
            <a:off x="3686299" y="3609494"/>
            <a:ext cx="5544616" cy="460375"/>
          </a:xfrm>
          <a:prstGeom prst="rect">
            <a:avLst/>
          </a:prstGeom>
          <a:noFill/>
        </p:spPr>
        <p:txBody>
          <a:bodyPr wrap="square" rtlCol="0">
            <a:spAutoFit/>
          </a:bodyPr>
          <a:lstStyle/>
          <a:p>
            <a:r>
              <a:rPr lang="zh-CN" altLang="en-US" sz="2400">
                <a:solidFill>
                  <a:srgbClr val="FF0000"/>
                </a:solidFill>
              </a:rPr>
              <a:t>木块在水平面上被撞后移动的距离</a:t>
            </a:r>
          </a:p>
        </p:txBody>
      </p:sp>
      <p:sp>
        <p:nvSpPr>
          <p:cNvPr id="7" name="TextBox 2"/>
          <p:cNvSpPr txBox="1"/>
          <p:nvPr/>
        </p:nvSpPr>
        <p:spPr>
          <a:xfrm>
            <a:off x="10350525" y="4684375"/>
            <a:ext cx="864096" cy="460375"/>
          </a:xfrm>
          <a:prstGeom prst="rect">
            <a:avLst/>
          </a:prstGeom>
          <a:noFill/>
        </p:spPr>
        <p:txBody>
          <a:bodyPr wrap="square" rtlCol="0">
            <a:spAutoFit/>
          </a:bodyPr>
          <a:lstStyle/>
          <a:p>
            <a:r>
              <a:rPr lang="zh-CN" altLang="en-US" sz="2400" smtClean="0">
                <a:solidFill>
                  <a:srgbClr val="FF0000"/>
                </a:solidFill>
              </a:rPr>
              <a:t>动</a:t>
            </a:r>
            <a:endParaRPr lang="zh-CN" altLang="en-US" sz="240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30910" y="1024255"/>
            <a:ext cx="10311765" cy="3599815"/>
          </a:xfrm>
          <a:prstGeom prst="rect">
            <a:avLst/>
          </a:prstGeom>
        </p:spPr>
        <p:txBody>
          <a:bodyPr wrap="square">
            <a:spAutoFit/>
          </a:bodyPr>
          <a:lstStyle/>
          <a:p>
            <a:pPr>
              <a:lnSpc>
                <a:spcPct val="150000"/>
              </a:lnSpc>
            </a:pPr>
            <a:r>
              <a:rPr lang="en-US" altLang="zh-CN" sz="2400">
                <a:latin typeface="Times New Roman" panose="02020603050405020304" pitchFamily="18" charset="0"/>
                <a:cs typeface="Times New Roman" panose="02020603050405020304" pitchFamily="18" charset="0"/>
              </a:rPr>
              <a:t>6. </a:t>
            </a:r>
            <a:r>
              <a:rPr lang="zh-CN" altLang="zh-CN" sz="2400">
                <a:latin typeface="Times New Roman" panose="02020603050405020304" pitchFamily="18" charset="0"/>
                <a:cs typeface="Times New Roman" panose="02020603050405020304" pitchFamily="18" charset="0"/>
              </a:rPr>
              <a:t>钢球与木块碰撞后在水平面上运动一段距离停下来，此过程中能量的转化</a:t>
            </a:r>
            <a:r>
              <a:rPr lang="en-US" altLang="zh-CN" sz="2400">
                <a:latin typeface="Times New Roman" panose="02020603050405020304" pitchFamily="18" charset="0"/>
                <a:cs typeface="Times New Roman" panose="02020603050405020304" pitchFamily="18" charset="0"/>
              </a:rPr>
              <a:t>(</a:t>
            </a:r>
            <a:r>
              <a:rPr lang="zh-CN" altLang="zh-CN" sz="2400">
                <a:latin typeface="Times New Roman" panose="02020603050405020304" pitchFamily="18" charset="0"/>
                <a:cs typeface="Times New Roman" panose="02020603050405020304" pitchFamily="18" charset="0"/>
              </a:rPr>
              <a:t>动能转化为内能</a:t>
            </a:r>
            <a:r>
              <a:rPr lang="en-US" altLang="zh-CN" sz="2400">
                <a:latin typeface="Times New Roman" panose="02020603050405020304" pitchFamily="18" charset="0"/>
                <a:cs typeface="Times New Roman" panose="02020603050405020304" pitchFamily="18" charset="0"/>
              </a:rPr>
              <a:t>)</a:t>
            </a:r>
            <a:endParaRPr lang="zh-CN" altLang="zh-CN" sz="2400">
              <a:latin typeface="Times New Roman" panose="02020603050405020304" pitchFamily="18" charset="0"/>
              <a:cs typeface="Times New Roman" panose="02020603050405020304" pitchFamily="18" charset="0"/>
            </a:endParaRPr>
          </a:p>
          <a:p>
            <a:pPr>
              <a:lnSpc>
                <a:spcPct val="150000"/>
              </a:lnSpc>
            </a:pPr>
            <a:r>
              <a:rPr lang="en-US" altLang="zh-CN" sz="2400" smtClean="0">
                <a:latin typeface="Times New Roman" panose="02020603050405020304" pitchFamily="18" charset="0"/>
                <a:cs typeface="Times New Roman" panose="02020603050405020304" pitchFamily="18" charset="0"/>
              </a:rPr>
              <a:t>7</a:t>
            </a:r>
            <a:r>
              <a:rPr lang="en-US" altLang="zh-CN" sz="2400">
                <a:latin typeface="Times New Roman" panose="02020603050405020304" pitchFamily="18" charset="0"/>
                <a:cs typeface="Times New Roman" panose="02020603050405020304" pitchFamily="18" charset="0"/>
              </a:rPr>
              <a:t>. </a:t>
            </a:r>
            <a:r>
              <a:rPr lang="zh-CN" altLang="zh-CN" sz="2400">
                <a:latin typeface="Times New Roman" panose="02020603050405020304" pitchFamily="18" charset="0"/>
                <a:cs typeface="Times New Roman" panose="02020603050405020304" pitchFamily="18" charset="0"/>
              </a:rPr>
              <a:t>木块在水平面上最终会停下来</a:t>
            </a:r>
            <a:r>
              <a:rPr lang="en-US" altLang="zh-CN" sz="2400">
                <a:latin typeface="Times New Roman" panose="02020603050405020304" pitchFamily="18" charset="0"/>
                <a:cs typeface="Times New Roman" panose="02020603050405020304" pitchFamily="18" charset="0"/>
              </a:rPr>
              <a:t>(</a:t>
            </a:r>
            <a:r>
              <a:rPr lang="zh-CN" altLang="zh-CN" sz="2400">
                <a:latin typeface="Times New Roman" panose="02020603050405020304" pitchFamily="18" charset="0"/>
                <a:cs typeface="Times New Roman" panose="02020603050405020304" pitchFamily="18" charset="0"/>
              </a:rPr>
              <a:t>受到摩擦力的作用</a:t>
            </a:r>
            <a:r>
              <a:rPr lang="en-US" altLang="zh-CN" sz="2400">
                <a:latin typeface="Times New Roman" panose="02020603050405020304" pitchFamily="18" charset="0"/>
                <a:cs typeface="Times New Roman" panose="02020603050405020304" pitchFamily="18" charset="0"/>
              </a:rPr>
              <a:t>)</a:t>
            </a:r>
            <a:endParaRPr lang="zh-CN" altLang="zh-CN" sz="2400">
              <a:latin typeface="Times New Roman" panose="02020603050405020304" pitchFamily="18" charset="0"/>
              <a:cs typeface="Times New Roman" panose="02020603050405020304" pitchFamily="18" charset="0"/>
            </a:endParaRPr>
          </a:p>
          <a:p>
            <a:pPr>
              <a:lnSpc>
                <a:spcPct val="150000"/>
              </a:lnSpc>
            </a:pPr>
            <a:r>
              <a:rPr lang="en-US" altLang="zh-CN" sz="2400" smtClean="0">
                <a:latin typeface="Times New Roman" panose="02020603050405020304" pitchFamily="18" charset="0"/>
                <a:cs typeface="Times New Roman" panose="02020603050405020304" pitchFamily="18" charset="0"/>
              </a:rPr>
              <a:t>8</a:t>
            </a:r>
            <a:r>
              <a:rPr lang="en-US" altLang="zh-CN" sz="2400">
                <a:latin typeface="Times New Roman" panose="02020603050405020304" pitchFamily="18" charset="0"/>
                <a:cs typeface="Times New Roman" panose="02020603050405020304" pitchFamily="18" charset="0"/>
              </a:rPr>
              <a:t>. </a:t>
            </a:r>
            <a:r>
              <a:rPr lang="zh-CN" altLang="zh-CN" sz="2400">
                <a:latin typeface="Times New Roman" panose="02020603050405020304" pitchFamily="18" charset="0"/>
                <a:cs typeface="Times New Roman" panose="02020603050405020304" pitchFamily="18" charset="0"/>
              </a:rPr>
              <a:t>实验推理与假设</a:t>
            </a:r>
            <a:r>
              <a:rPr lang="en-US" altLang="zh-CN" sz="2400">
                <a:latin typeface="Times New Roman" panose="02020603050405020304" pitchFamily="18" charset="0"/>
                <a:cs typeface="Times New Roman" panose="02020603050405020304" pitchFamily="18" charset="0"/>
              </a:rPr>
              <a:t>(</a:t>
            </a:r>
            <a:r>
              <a:rPr lang="zh-CN" altLang="zh-CN" sz="2400">
                <a:latin typeface="Times New Roman" panose="02020603050405020304" pitchFamily="18" charset="0"/>
                <a:cs typeface="Times New Roman" panose="02020603050405020304" pitchFamily="18" charset="0"/>
              </a:rPr>
              <a:t>当水平面绝对光滑，钢球将</a:t>
            </a:r>
            <a:r>
              <a:rPr lang="zh-CN" altLang="zh-CN" sz="2400" smtClean="0">
                <a:latin typeface="Times New Roman" panose="02020603050405020304" pitchFamily="18" charset="0"/>
                <a:cs typeface="Times New Roman" panose="02020603050405020304" pitchFamily="18" charset="0"/>
              </a:rPr>
              <a:t>做</a:t>
            </a:r>
            <a:r>
              <a:rPr lang="en-US" altLang="zh-CN" sz="2400" smtClean="0">
                <a:latin typeface="Times New Roman" panose="02020603050405020304" pitchFamily="18" charset="0"/>
                <a:cs typeface="Times New Roman" panose="02020603050405020304" pitchFamily="18" charset="0"/>
              </a:rPr>
              <a:t>__________</a:t>
            </a:r>
            <a:r>
              <a:rPr lang="zh-CN" altLang="zh-CN" sz="2400">
                <a:latin typeface="Times New Roman" panose="02020603050405020304" pitchFamily="18" charset="0"/>
                <a:cs typeface="Times New Roman" panose="02020603050405020304" pitchFamily="18" charset="0"/>
              </a:rPr>
              <a:t>运动</a:t>
            </a:r>
            <a:r>
              <a:rPr lang="en-US" altLang="zh-CN" sz="2400">
                <a:latin typeface="Times New Roman" panose="02020603050405020304" pitchFamily="18" charset="0"/>
                <a:cs typeface="Times New Roman" panose="02020603050405020304" pitchFamily="18" charset="0"/>
              </a:rPr>
              <a:t>)</a:t>
            </a:r>
            <a:endParaRPr lang="zh-CN" altLang="zh-CN" sz="2400">
              <a:latin typeface="Times New Roman" panose="02020603050405020304" pitchFamily="18" charset="0"/>
              <a:cs typeface="Times New Roman" panose="02020603050405020304" pitchFamily="18" charset="0"/>
            </a:endParaRPr>
          </a:p>
          <a:p>
            <a:pPr>
              <a:lnSpc>
                <a:spcPct val="150000"/>
              </a:lnSpc>
            </a:pPr>
            <a:r>
              <a:rPr lang="zh-CN" altLang="zh-CN" sz="3200">
                <a:latin typeface="黑体" panose="02010609060101010101" pitchFamily="49" charset="-122"/>
                <a:ea typeface="黑体" panose="02010609060101010101" pitchFamily="49" charset="-122"/>
                <a:cs typeface="Times New Roman" panose="02020603050405020304" pitchFamily="18" charset="0"/>
              </a:rPr>
              <a:t>实验结论</a:t>
            </a:r>
            <a:r>
              <a:rPr lang="zh-CN" altLang="zh-CN" sz="2400">
                <a:latin typeface="Times New Roman" panose="02020603050405020304" pitchFamily="18" charset="0"/>
                <a:cs typeface="Times New Roman" panose="02020603050405020304" pitchFamily="18" charset="0"/>
              </a:rPr>
              <a:t>：质量相同的物体，运动的速度越大，它的动能</a:t>
            </a:r>
            <a:r>
              <a:rPr lang="zh-CN" altLang="zh-CN" sz="2400" smtClean="0">
                <a:latin typeface="Times New Roman" panose="02020603050405020304" pitchFamily="18" charset="0"/>
                <a:cs typeface="Times New Roman" panose="02020603050405020304" pitchFamily="18" charset="0"/>
              </a:rPr>
              <a:t>越</a:t>
            </a:r>
            <a:r>
              <a:rPr lang="en-US" altLang="zh-CN" sz="2400" smtClean="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；运动速度相同的物体，质量越大，它的动能也越大</a:t>
            </a:r>
            <a:r>
              <a:rPr lang="en-US" altLang="zh-CN" sz="2400">
                <a:latin typeface="Times New Roman" panose="02020603050405020304" pitchFamily="18" charset="0"/>
                <a:cs typeface="Times New Roman" panose="02020603050405020304" pitchFamily="18" charset="0"/>
              </a:rPr>
              <a:t>. </a:t>
            </a:r>
            <a:endParaRPr lang="zh-CN" altLang="zh-CN" sz="2400">
              <a:latin typeface="Times New Roman" panose="02020603050405020304" pitchFamily="18" charset="0"/>
              <a:cs typeface="Times New Roman" panose="02020603050405020304" pitchFamily="18" charset="0"/>
            </a:endParaRPr>
          </a:p>
        </p:txBody>
      </p:sp>
      <p:sp>
        <p:nvSpPr>
          <p:cNvPr id="3" name="TextBox 2"/>
          <p:cNvSpPr txBox="1"/>
          <p:nvPr>
            <p:custDataLst>
              <p:tags r:id="rId1"/>
            </p:custDataLst>
          </p:nvPr>
        </p:nvSpPr>
        <p:spPr>
          <a:xfrm>
            <a:off x="7699375" y="2752725"/>
            <a:ext cx="1769745" cy="460375"/>
          </a:xfrm>
          <a:prstGeom prst="rect">
            <a:avLst/>
          </a:prstGeom>
          <a:noFill/>
        </p:spPr>
        <p:txBody>
          <a:bodyPr wrap="square" rtlCol="0">
            <a:spAutoFit/>
          </a:bodyPr>
          <a:lstStyle/>
          <a:p>
            <a:r>
              <a:rPr lang="zh-CN" altLang="en-US" sz="2400" smtClean="0">
                <a:solidFill>
                  <a:srgbClr val="FF0000"/>
                </a:solidFill>
              </a:rPr>
              <a:t>匀速直线</a:t>
            </a:r>
            <a:endParaRPr lang="zh-CN" altLang="en-US" sz="2400">
              <a:solidFill>
                <a:srgbClr val="FF0000"/>
              </a:solidFill>
            </a:endParaRPr>
          </a:p>
        </p:txBody>
      </p:sp>
      <p:sp>
        <p:nvSpPr>
          <p:cNvPr id="4" name="TextBox 3"/>
          <p:cNvSpPr txBox="1"/>
          <p:nvPr/>
        </p:nvSpPr>
        <p:spPr>
          <a:xfrm>
            <a:off x="9712960" y="3458210"/>
            <a:ext cx="615315" cy="460375"/>
          </a:xfrm>
          <a:prstGeom prst="rect">
            <a:avLst/>
          </a:prstGeom>
          <a:noFill/>
        </p:spPr>
        <p:txBody>
          <a:bodyPr wrap="square" rtlCol="0">
            <a:spAutoFit/>
          </a:bodyPr>
          <a:lstStyle/>
          <a:p>
            <a:r>
              <a:rPr lang="zh-CN" altLang="en-US" sz="2400" smtClean="0">
                <a:solidFill>
                  <a:srgbClr val="FF0000"/>
                </a:solidFill>
              </a:rPr>
              <a:t>大</a:t>
            </a:r>
            <a:endParaRPr lang="zh-CN" altLang="en-US" sz="240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nvSpPr>
        <p:spPr>
          <a:xfrm>
            <a:off x="1087120" y="674370"/>
            <a:ext cx="9733280" cy="1383665"/>
          </a:xfrm>
          <a:prstGeom prst="rect">
            <a:avLst/>
          </a:prstGeom>
          <a:noFill/>
          <a:ln w="9525">
            <a:noFill/>
          </a:ln>
        </p:spPr>
        <p:txBody>
          <a:bodyPr wrap="square">
            <a:spAutoFit/>
          </a:bodyPr>
          <a:lstStyle/>
          <a:p>
            <a:pPr indent="0"/>
            <a:r>
              <a:rPr lang="en-US" sz="2400" b="0">
                <a:latin typeface="Arial Black" panose="020B0A04020102020204" charset="0"/>
                <a:ea typeface="宋体" panose="02010600030101010101" pitchFamily="2" charset="-122"/>
                <a:cs typeface="Times New Roman" panose="02020603050405020304" pitchFamily="18" charset="0"/>
              </a:rPr>
              <a:t> </a:t>
            </a:r>
            <a:r>
              <a:rPr lang="en-US" sz="2800" b="0" smtClean="0">
                <a:latin typeface="Arial Black" panose="020B0A04020102020204" charset="0"/>
                <a:ea typeface="宋体" panose="02010600030101010101" pitchFamily="2" charset="-122"/>
                <a:cs typeface="Times New Roman" panose="02020603050405020304" pitchFamily="18" charset="0"/>
              </a:rPr>
              <a:t>1.</a:t>
            </a:r>
            <a:r>
              <a:rPr lang="en-US" sz="2800" b="0">
                <a:latin typeface="Times New Roman" panose="02020603050405020304" pitchFamily="18" charset="0"/>
                <a:ea typeface="黑体" panose="02010609060101010101" pitchFamily="49" charset="-122"/>
              </a:rPr>
              <a:t>(</a:t>
            </a:r>
            <a:r>
              <a:rPr lang="zh-CN" sz="2800" b="0">
                <a:ea typeface="黑体" panose="02010609060101010101" pitchFamily="49" charset="-122"/>
              </a:rPr>
              <a:t>多选</a:t>
            </a:r>
            <a:r>
              <a:rPr lang="en-US" sz="2800" b="0">
                <a:latin typeface="Times New Roman" panose="02020603050405020304" pitchFamily="18" charset="0"/>
                <a:ea typeface="黑体" panose="02010609060101010101" pitchFamily="49" charset="-122"/>
              </a:rPr>
              <a:t>)</a:t>
            </a:r>
            <a:r>
              <a:rPr lang="zh-CN" sz="2800" b="0">
                <a:ea typeface="宋体" panose="02010600030101010101" pitchFamily="2" charset="-122"/>
              </a:rPr>
              <a:t>如图所示</a:t>
            </a:r>
            <a:r>
              <a:rPr lang="zh-CN" sz="2800" b="0">
                <a:latin typeface="Times New Roman" panose="02020603050405020304" pitchFamily="18" charset="0"/>
                <a:ea typeface="宋体" panose="02010600030101010101" pitchFamily="2" charset="-122"/>
              </a:rPr>
              <a:t>，</a:t>
            </a:r>
            <a:r>
              <a:rPr lang="zh-CN" sz="2800" b="0">
                <a:ea typeface="宋体" panose="02010600030101010101" pitchFamily="2" charset="-122"/>
              </a:rPr>
              <a:t>甲、乙两个质量不同</a:t>
            </a:r>
            <a:r>
              <a:rPr lang="zh-CN" sz="2800" b="0">
                <a:latin typeface="Times New Roman" panose="02020603050405020304" pitchFamily="18" charset="0"/>
                <a:ea typeface="宋体" panose="02010600030101010101" pitchFamily="2" charset="-122"/>
              </a:rPr>
              <a:t>的小球，从相同的高度静止释放，甲球下落过程中经过</a:t>
            </a:r>
            <a:r>
              <a:rPr lang="en-US" sz="2800" b="0" i="1">
                <a:latin typeface="Times New Roman" panose="02020603050405020304" pitchFamily="18" charset="0"/>
                <a:ea typeface="宋体" panose="02010600030101010101" pitchFamily="2" charset="-122"/>
              </a:rPr>
              <a:t>P</a:t>
            </a:r>
            <a:r>
              <a:rPr lang="zh-CN" sz="2800" b="0">
                <a:ea typeface="宋体" panose="02010600030101010101" pitchFamily="2" charset="-122"/>
              </a:rPr>
              <a:t>、</a:t>
            </a:r>
            <a:r>
              <a:rPr lang="en-US" sz="2800" b="0" i="1">
                <a:latin typeface="Times New Roman" panose="02020603050405020304" pitchFamily="18" charset="0"/>
                <a:cs typeface="Times New Roman" panose="02020603050405020304" pitchFamily="18" charset="0"/>
              </a:rPr>
              <a:t>Q</a:t>
            </a:r>
            <a:r>
              <a:rPr lang="zh-CN" sz="2800" b="0">
                <a:ea typeface="宋体" panose="02010600030101010101" pitchFamily="2" charset="-122"/>
              </a:rPr>
              <a:t>两点</a:t>
            </a:r>
            <a:r>
              <a:rPr lang="zh-CN" sz="2800" b="0">
                <a:latin typeface="Times New Roman" panose="02020603050405020304" pitchFamily="18" charset="0"/>
                <a:ea typeface="宋体" panose="02010600030101010101" pitchFamily="2" charset="-122"/>
              </a:rPr>
              <a:t>，</a:t>
            </a:r>
            <a:r>
              <a:rPr lang="zh-CN" sz="2800" b="0">
                <a:ea typeface="宋体" panose="02010600030101010101" pitchFamily="2" charset="-122"/>
              </a:rPr>
              <a:t>忽略空气阻力</a:t>
            </a:r>
            <a:r>
              <a:rPr lang="zh-CN" sz="2800" b="0">
                <a:latin typeface="Times New Roman" panose="02020603050405020304" pitchFamily="18" charset="0"/>
                <a:ea typeface="宋体" panose="02010600030101010101" pitchFamily="2" charset="-122"/>
              </a:rPr>
              <a:t>，</a:t>
            </a:r>
            <a:r>
              <a:rPr lang="zh-CN" sz="2800" b="0">
                <a:ea typeface="宋体" panose="02010600030101010101" pitchFamily="2" charset="-122"/>
              </a:rPr>
              <a:t>下列说法不正确的是</a:t>
            </a:r>
            <a:r>
              <a:rPr lang="en-US" sz="2800" b="0">
                <a:latin typeface="Times New Roman" panose="02020603050405020304" pitchFamily="18" charset="0"/>
                <a:ea typeface="宋体" panose="02010600030101010101" pitchFamily="2" charset="-122"/>
              </a:rPr>
              <a:t>(</a:t>
            </a:r>
            <a:r>
              <a:rPr lang="zh-CN" sz="2800" b="0">
                <a:ea typeface="宋体" panose="02010600030101010101" pitchFamily="2" charset="-122"/>
              </a:rPr>
              <a:t>　　</a:t>
            </a:r>
            <a:r>
              <a:rPr lang="en-US" sz="2800" b="0">
                <a:latin typeface="Times New Roman" panose="02020603050405020304" pitchFamily="18" charset="0"/>
                <a:ea typeface="宋体" panose="02010600030101010101" pitchFamily="2" charset="-122"/>
              </a:rPr>
              <a:t>)</a:t>
            </a:r>
            <a:endParaRPr lang="en-US" altLang="en-US" sz="2800" b="0">
              <a:latin typeface="Times New Roman" panose="02020603050405020304" pitchFamily="18" charset="0"/>
              <a:ea typeface="宋体" panose="02010600030101010101" pitchFamily="2" charset="-122"/>
            </a:endParaRPr>
          </a:p>
        </p:txBody>
      </p:sp>
      <p:pic>
        <p:nvPicPr>
          <p:cNvPr id="8" name="图片 7"/>
          <p:cNvPicPr/>
          <p:nvPr/>
        </p:nvPicPr>
        <p:blipFill>
          <a:blip r:embed="rId2"/>
          <a:stretch>
            <a:fillRect/>
          </a:stretch>
        </p:blipFill>
        <p:spPr>
          <a:xfrm>
            <a:off x="1735138" y="2326640"/>
            <a:ext cx="2284095" cy="2306320"/>
          </a:xfrm>
          <a:prstGeom prst="rect">
            <a:avLst/>
          </a:prstGeom>
          <a:noFill/>
          <a:ln w="9525">
            <a:noFill/>
          </a:ln>
        </p:spPr>
      </p:pic>
      <p:sp>
        <p:nvSpPr>
          <p:cNvPr id="105" name="文本框 104"/>
          <p:cNvSpPr txBox="1"/>
          <p:nvPr/>
        </p:nvSpPr>
        <p:spPr>
          <a:xfrm>
            <a:off x="4019357" y="2529850"/>
            <a:ext cx="7312660" cy="2553335"/>
          </a:xfrm>
          <a:prstGeom prst="rect">
            <a:avLst/>
          </a:prstGeom>
          <a:noFill/>
          <a:ln w="9525">
            <a:noFill/>
          </a:ln>
        </p:spPr>
        <p:txBody>
          <a:bodyPr wrap="square">
            <a:spAutoFit/>
          </a:bodyPr>
          <a:lstStyle/>
          <a:p>
            <a:pPr indent="0"/>
            <a:r>
              <a:rPr lang="en-US" sz="3200" b="0">
                <a:latin typeface="Times New Roman" panose="02020603050405020304" pitchFamily="18" charset="0"/>
                <a:cs typeface="Times New Roman" panose="02020603050405020304" pitchFamily="18" charset="0"/>
              </a:rPr>
              <a:t>A. </a:t>
            </a:r>
            <a:r>
              <a:rPr lang="zh-CN" sz="3200" b="0">
                <a:ea typeface="宋体" panose="02010600030101010101" pitchFamily="2" charset="-122"/>
              </a:rPr>
              <a:t>着地瞬间两球的动能相等</a:t>
            </a:r>
            <a:endParaRPr lang="en-US" sz="3200" b="0">
              <a:latin typeface="Times New Roman" panose="02020603050405020304" pitchFamily="18" charset="0"/>
              <a:cs typeface="Times New Roman" panose="02020603050405020304" pitchFamily="18" charset="0"/>
            </a:endParaRPr>
          </a:p>
          <a:p>
            <a:r>
              <a:rPr lang="en-US" sz="3200" b="0">
                <a:latin typeface="Times New Roman" panose="02020603050405020304" pitchFamily="18" charset="0"/>
                <a:cs typeface="Times New Roman" panose="02020603050405020304" pitchFamily="18" charset="0"/>
              </a:rPr>
              <a:t>B. </a:t>
            </a:r>
            <a:r>
              <a:rPr lang="zh-CN" sz="3200" b="0">
                <a:ea typeface="宋体" panose="02010600030101010101" pitchFamily="2" charset="-122"/>
              </a:rPr>
              <a:t>甲球在</a:t>
            </a:r>
            <a:r>
              <a:rPr lang="en-US" sz="3200" b="0" i="1">
                <a:latin typeface="Times New Roman" panose="02020603050405020304" pitchFamily="18" charset="0"/>
                <a:cs typeface="Times New Roman" panose="02020603050405020304" pitchFamily="18" charset="0"/>
              </a:rPr>
              <a:t>P</a:t>
            </a:r>
            <a:r>
              <a:rPr lang="zh-CN" sz="3200" b="0">
                <a:ea typeface="宋体" panose="02010600030101010101" pitchFamily="2" charset="-122"/>
              </a:rPr>
              <a:t>点和</a:t>
            </a:r>
            <a:r>
              <a:rPr lang="en-US" sz="3200" b="0" i="1">
                <a:latin typeface="Times New Roman" panose="02020603050405020304" pitchFamily="18" charset="0"/>
                <a:cs typeface="Times New Roman" panose="02020603050405020304" pitchFamily="18" charset="0"/>
              </a:rPr>
              <a:t>Q</a:t>
            </a:r>
            <a:r>
              <a:rPr lang="zh-CN" sz="3200" b="0">
                <a:ea typeface="宋体" panose="02010600030101010101" pitchFamily="2" charset="-122"/>
              </a:rPr>
              <a:t>点的机械能相等</a:t>
            </a:r>
            <a:endParaRPr lang="en-US" sz="3200" b="0">
              <a:latin typeface="Times New Roman" panose="02020603050405020304" pitchFamily="18" charset="0"/>
              <a:cs typeface="Times New Roman" panose="02020603050405020304" pitchFamily="18" charset="0"/>
            </a:endParaRPr>
          </a:p>
          <a:p>
            <a:r>
              <a:rPr lang="en-US" sz="3200" b="0">
                <a:latin typeface="Times New Roman" panose="02020603050405020304" pitchFamily="18" charset="0"/>
                <a:cs typeface="Times New Roman" panose="02020603050405020304" pitchFamily="18" charset="0"/>
              </a:rPr>
              <a:t>C. </a:t>
            </a:r>
            <a:r>
              <a:rPr lang="zh-CN" sz="3200" b="0">
                <a:ea typeface="宋体" panose="02010600030101010101" pitchFamily="2" charset="-122"/>
              </a:rPr>
              <a:t>释放瞬间两球的重力势能相等</a:t>
            </a:r>
            <a:endParaRPr lang="en-US" sz="3200" b="0">
              <a:latin typeface="Times New Roman" panose="02020603050405020304" pitchFamily="18" charset="0"/>
              <a:cs typeface="Times New Roman" panose="02020603050405020304" pitchFamily="18" charset="0"/>
            </a:endParaRPr>
          </a:p>
          <a:p>
            <a:r>
              <a:rPr lang="en-US" sz="3200" b="0">
                <a:latin typeface="Times New Roman" panose="02020603050405020304" pitchFamily="18" charset="0"/>
                <a:cs typeface="Times New Roman" panose="02020603050405020304" pitchFamily="18" charset="0"/>
              </a:rPr>
              <a:t>D. </a:t>
            </a:r>
            <a:r>
              <a:rPr lang="zh-CN" sz="3200" b="0">
                <a:ea typeface="宋体" panose="02010600030101010101" pitchFamily="2" charset="-122"/>
              </a:rPr>
              <a:t>从释放到着地</a:t>
            </a:r>
            <a:r>
              <a:rPr lang="zh-CN" sz="3200" b="0">
                <a:latin typeface="Times New Roman" panose="02020603050405020304" pitchFamily="18" charset="0"/>
                <a:ea typeface="宋体" panose="02010600030101010101" pitchFamily="2" charset="-122"/>
              </a:rPr>
              <a:t>，</a:t>
            </a:r>
            <a:r>
              <a:rPr lang="zh-CN" sz="3200" b="0">
                <a:ea typeface="宋体" panose="02010600030101010101" pitchFamily="2" charset="-122"/>
              </a:rPr>
              <a:t>两球所受重力做的功相等</a:t>
            </a:r>
            <a:endParaRPr lang="zh-CN" altLang="en-US" sz="3200" b="0">
              <a:ea typeface="宋体" panose="02010600030101010101" pitchFamily="2" charset="-122"/>
            </a:endParaRPr>
          </a:p>
        </p:txBody>
      </p:sp>
      <p:sp>
        <p:nvSpPr>
          <p:cNvPr id="2" name="文本框 1"/>
          <p:cNvSpPr txBox="1"/>
          <p:nvPr/>
        </p:nvSpPr>
        <p:spPr>
          <a:xfrm>
            <a:off x="5173028" y="1597660"/>
            <a:ext cx="826770" cy="460375"/>
          </a:xfrm>
          <a:prstGeom prst="rect">
            <a:avLst/>
          </a:prstGeom>
          <a:noFill/>
        </p:spPr>
        <p:txBody>
          <a:bodyPr wrap="none" rtlCol="0">
            <a:spAutoFit/>
          </a:bodyPr>
          <a:lstStyle/>
          <a:p>
            <a:r>
              <a:rPr lang="en-US" altLang="zh-CN" sz="2400">
                <a:solidFill>
                  <a:srgbClr val="FF0000"/>
                </a:solidFill>
              </a:rPr>
              <a:t>ACD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文本框 104"/>
          <p:cNvSpPr txBox="1"/>
          <p:nvPr/>
        </p:nvSpPr>
        <p:spPr>
          <a:xfrm>
            <a:off x="1387158" y="699135"/>
            <a:ext cx="9415780" cy="1568450"/>
          </a:xfrm>
          <a:prstGeom prst="rect">
            <a:avLst/>
          </a:prstGeom>
          <a:noFill/>
          <a:ln w="9525">
            <a:noFill/>
          </a:ln>
        </p:spPr>
        <p:txBody>
          <a:bodyPr wrap="square">
            <a:spAutoFit/>
          </a:bodyPr>
          <a:lstStyle/>
          <a:p>
            <a:pPr indent="0"/>
            <a:r>
              <a:rPr lang="en-US" sz="2400">
                <a:latin typeface="Times New Roman" panose="02020603050405020304" pitchFamily="18" charset="0"/>
                <a:ea typeface="黑体" panose="02010609060101010101" pitchFamily="49" charset="-122"/>
              </a:rPr>
              <a:t>2</a:t>
            </a:r>
            <a:r>
              <a:rPr lang="en-US" sz="2400" b="0" smtClean="0">
                <a:latin typeface="Times New Roman" panose="02020603050405020304" pitchFamily="18" charset="0"/>
                <a:ea typeface="黑体" panose="02010609060101010101" pitchFamily="49" charset="-122"/>
              </a:rPr>
              <a:t>.</a:t>
            </a:r>
            <a:r>
              <a:rPr lang="zh-CN" sz="2400" b="0">
                <a:ea typeface="宋体" panose="02010600030101010101" pitchFamily="2" charset="-122"/>
              </a:rPr>
              <a:t>如图所示</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在光滑的水平台面上</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一轻弹簧左端固定</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右端连接一金属小球</a:t>
            </a:r>
            <a:r>
              <a:rPr lang="zh-CN" sz="2400" b="0">
                <a:latin typeface="Times New Roman" panose="02020603050405020304" pitchFamily="18" charset="0"/>
                <a:ea typeface="宋体" panose="02010600030101010101" pitchFamily="2" charset="-122"/>
              </a:rPr>
              <a:t>，</a:t>
            </a:r>
            <a:r>
              <a:rPr lang="en-US" sz="2400" b="0" i="1">
                <a:latin typeface="Times New Roman" panose="02020603050405020304" pitchFamily="18" charset="0"/>
                <a:cs typeface="Times New Roman" panose="02020603050405020304" pitchFamily="18" charset="0"/>
              </a:rPr>
              <a:t>O</a:t>
            </a:r>
            <a:r>
              <a:rPr lang="zh-CN" sz="2400" b="0">
                <a:ea typeface="宋体" panose="02010600030101010101" pitchFamily="2" charset="-122"/>
              </a:rPr>
              <a:t>点是弹簧保持原长时小球的位置．压缩弹簧使小球至</a:t>
            </a:r>
            <a:r>
              <a:rPr lang="en-US" sz="2400" b="0" i="1">
                <a:latin typeface="Times New Roman" panose="02020603050405020304" pitchFamily="18" charset="0"/>
                <a:ea typeface="宋体" panose="02010600030101010101" pitchFamily="2" charset="-122"/>
              </a:rPr>
              <a:t>A</a:t>
            </a:r>
            <a:r>
              <a:rPr lang="zh-CN" sz="2400" b="0">
                <a:ea typeface="宋体" panose="02010600030101010101" pitchFamily="2" charset="-122"/>
              </a:rPr>
              <a:t>位置</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然后释放小球</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小球就在</a:t>
            </a:r>
            <a:r>
              <a:rPr lang="en-US" sz="2400" b="0" i="1">
                <a:latin typeface="Times New Roman" panose="02020603050405020304" pitchFamily="18" charset="0"/>
                <a:ea typeface="宋体" panose="02010600030101010101" pitchFamily="2" charset="-122"/>
              </a:rPr>
              <a:t>AB</a:t>
            </a:r>
            <a:r>
              <a:rPr lang="zh-CN" sz="2400" b="0">
                <a:ea typeface="宋体" panose="02010600030101010101" pitchFamily="2" charset="-122"/>
              </a:rPr>
              <a:t>间做往复运动</a:t>
            </a:r>
            <a:r>
              <a:rPr lang="en-US" sz="2400" b="0">
                <a:latin typeface="Times New Roman" panose="02020603050405020304" pitchFamily="18" charset="0"/>
                <a:ea typeface="宋体" panose="02010600030101010101" pitchFamily="2" charset="-122"/>
              </a:rPr>
              <a:t>(</a:t>
            </a:r>
            <a:r>
              <a:rPr lang="zh-CN" sz="2400" b="0">
                <a:ea typeface="宋体" panose="02010600030101010101" pitchFamily="2" charset="-122"/>
              </a:rPr>
              <a:t>已知</a:t>
            </a:r>
            <a:r>
              <a:rPr lang="en-US" sz="2400" b="0" i="1">
                <a:latin typeface="Times New Roman" panose="02020603050405020304" pitchFamily="18" charset="0"/>
                <a:ea typeface="宋体" panose="02010600030101010101" pitchFamily="2" charset="-122"/>
              </a:rPr>
              <a:t>AO</a:t>
            </a:r>
            <a:r>
              <a:rPr lang="zh-CN" sz="2400" b="0">
                <a:ea typeface="宋体" panose="02010600030101010101" pitchFamily="2" charset="-122"/>
              </a:rPr>
              <a:t>＝</a:t>
            </a:r>
            <a:r>
              <a:rPr lang="en-US" sz="2400" b="0" i="1">
                <a:latin typeface="Times New Roman" panose="02020603050405020304" pitchFamily="18" charset="0"/>
                <a:ea typeface="宋体" panose="02010600030101010101" pitchFamily="2" charset="-122"/>
              </a:rPr>
              <a:t>OB</a:t>
            </a:r>
            <a:r>
              <a:rPr lang="en-US" sz="2400" b="0">
                <a:latin typeface="Times New Roman" panose="02020603050405020304" pitchFamily="18" charset="0"/>
                <a:ea typeface="宋体" panose="02010600030101010101" pitchFamily="2" charset="-122"/>
              </a:rPr>
              <a:t>)</a:t>
            </a:r>
            <a:r>
              <a:rPr lang="zh-CN" sz="2400" b="0">
                <a:ea typeface="宋体" panose="02010600030101010101" pitchFamily="2" charset="-122"/>
              </a:rPr>
              <a:t>．小球从</a:t>
            </a:r>
            <a:r>
              <a:rPr lang="en-US" sz="2400" b="0" i="1">
                <a:latin typeface="Times New Roman" panose="02020603050405020304" pitchFamily="18" charset="0"/>
                <a:cs typeface="Times New Roman" panose="02020603050405020304" pitchFamily="18" charset="0"/>
              </a:rPr>
              <a:t>A</a:t>
            </a:r>
            <a:r>
              <a:rPr lang="zh-CN" sz="2400" b="0">
                <a:ea typeface="宋体" panose="02010600030101010101" pitchFamily="2" charset="-122"/>
              </a:rPr>
              <a:t>位置运动到</a:t>
            </a:r>
            <a:r>
              <a:rPr lang="en-US" sz="2400" b="0" i="1">
                <a:latin typeface="Times New Roman" panose="02020603050405020304" pitchFamily="18" charset="0"/>
                <a:ea typeface="宋体" panose="02010600030101010101" pitchFamily="2" charset="-122"/>
              </a:rPr>
              <a:t>B</a:t>
            </a:r>
            <a:r>
              <a:rPr lang="zh-CN" sz="2400" b="0">
                <a:ea typeface="宋体" panose="02010600030101010101" pitchFamily="2" charset="-122"/>
              </a:rPr>
              <a:t>位置的过程中</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下列判断正确的是</a:t>
            </a:r>
            <a:r>
              <a:rPr lang="en-US" sz="2400" b="0">
                <a:latin typeface="Times New Roman" panose="02020603050405020304" pitchFamily="18" charset="0"/>
                <a:ea typeface="宋体" panose="02010600030101010101" pitchFamily="2" charset="-122"/>
              </a:rPr>
              <a:t>(</a:t>
            </a:r>
            <a:r>
              <a:rPr lang="zh-CN" sz="2400" b="0">
                <a:ea typeface="宋体" panose="02010600030101010101" pitchFamily="2" charset="-122"/>
              </a:rPr>
              <a:t>　　</a:t>
            </a:r>
            <a:r>
              <a:rPr lang="en-US" sz="2400" b="0">
                <a:latin typeface="Times New Roman" panose="02020603050405020304" pitchFamily="18" charset="0"/>
                <a:ea typeface="宋体" panose="02010600030101010101" pitchFamily="2" charset="-122"/>
              </a:rPr>
              <a:t>)</a:t>
            </a:r>
            <a:endParaRPr lang="en-US" altLang="en-US" sz="2400" b="0">
              <a:latin typeface="Times New Roman" panose="02020603050405020304" pitchFamily="18" charset="0"/>
              <a:ea typeface="宋体" panose="02010600030101010101" pitchFamily="2" charset="-122"/>
            </a:endParaRPr>
          </a:p>
        </p:txBody>
      </p:sp>
      <p:pic>
        <p:nvPicPr>
          <p:cNvPr id="2" name="图片 1"/>
          <p:cNvPicPr/>
          <p:nvPr/>
        </p:nvPicPr>
        <p:blipFill>
          <a:blip r:embed="rId2"/>
          <a:stretch>
            <a:fillRect/>
          </a:stretch>
        </p:blipFill>
        <p:spPr>
          <a:xfrm>
            <a:off x="2927807" y="2420888"/>
            <a:ext cx="2786380" cy="687705"/>
          </a:xfrm>
          <a:prstGeom prst="rect">
            <a:avLst/>
          </a:prstGeom>
          <a:noFill/>
          <a:ln w="9525">
            <a:noFill/>
          </a:ln>
        </p:spPr>
      </p:pic>
      <p:sp>
        <p:nvSpPr>
          <p:cNvPr id="106" name="文本框 105"/>
          <p:cNvSpPr txBox="1"/>
          <p:nvPr/>
        </p:nvSpPr>
        <p:spPr>
          <a:xfrm>
            <a:off x="1513523" y="3453130"/>
            <a:ext cx="9289415" cy="1814830"/>
          </a:xfrm>
          <a:prstGeom prst="rect">
            <a:avLst/>
          </a:prstGeom>
          <a:noFill/>
          <a:ln w="9525">
            <a:noFill/>
          </a:ln>
        </p:spPr>
        <p:txBody>
          <a:bodyPr wrap="square">
            <a:spAutoFit/>
          </a:bodyPr>
          <a:lstStyle/>
          <a:p>
            <a:pPr indent="0"/>
            <a:r>
              <a:rPr lang="en-US" sz="2800" b="0" smtClean="0">
                <a:latin typeface="Times New Roman" panose="02020603050405020304" pitchFamily="18" charset="0"/>
                <a:cs typeface="Times New Roman" panose="02020603050405020304" pitchFamily="18" charset="0"/>
              </a:rPr>
              <a:t>A</a:t>
            </a:r>
            <a:r>
              <a:rPr lang="en-US" sz="2800" b="0">
                <a:latin typeface="Times New Roman" panose="02020603050405020304" pitchFamily="18" charset="0"/>
                <a:cs typeface="Times New Roman" panose="02020603050405020304" pitchFamily="18" charset="0"/>
              </a:rPr>
              <a:t>. </a:t>
            </a:r>
            <a:r>
              <a:rPr lang="zh-CN" sz="2800" b="0">
                <a:ea typeface="宋体" panose="02010600030101010101" pitchFamily="2" charset="-122"/>
              </a:rPr>
              <a:t>小球的动能不断增加</a:t>
            </a:r>
            <a:endParaRPr lang="en-US" sz="2800" b="0">
              <a:latin typeface="Times New Roman" panose="02020603050405020304" pitchFamily="18" charset="0"/>
              <a:cs typeface="Times New Roman" panose="02020603050405020304" pitchFamily="18" charset="0"/>
            </a:endParaRPr>
          </a:p>
          <a:p>
            <a:r>
              <a:rPr lang="en-US" sz="2800" b="0">
                <a:latin typeface="Times New Roman" panose="02020603050405020304" pitchFamily="18" charset="0"/>
                <a:cs typeface="Times New Roman" panose="02020603050405020304" pitchFamily="18" charset="0"/>
              </a:rPr>
              <a:t>B. </a:t>
            </a:r>
            <a:r>
              <a:rPr lang="zh-CN" sz="2800" b="0">
                <a:ea typeface="宋体" panose="02010600030101010101" pitchFamily="2" charset="-122"/>
              </a:rPr>
              <a:t>弹簧的弹性势能不断减小</a:t>
            </a:r>
            <a:endParaRPr lang="en-US" sz="2800" b="0">
              <a:latin typeface="Times New Roman" panose="02020603050405020304" pitchFamily="18" charset="0"/>
              <a:cs typeface="Times New Roman" panose="02020603050405020304" pitchFamily="18" charset="0"/>
            </a:endParaRPr>
          </a:p>
          <a:p>
            <a:r>
              <a:rPr lang="en-US" sz="2800" b="0">
                <a:latin typeface="Times New Roman" panose="02020603050405020304" pitchFamily="18" charset="0"/>
                <a:cs typeface="Times New Roman" panose="02020603050405020304" pitchFamily="18" charset="0"/>
              </a:rPr>
              <a:t>C. </a:t>
            </a:r>
            <a:r>
              <a:rPr lang="zh-CN" sz="2800" b="0">
                <a:ea typeface="宋体" panose="02010600030101010101" pitchFamily="2" charset="-122"/>
              </a:rPr>
              <a:t>小球运动到</a:t>
            </a:r>
            <a:r>
              <a:rPr lang="en-US" sz="2800" b="0" i="1">
                <a:latin typeface="Times New Roman" panose="02020603050405020304" pitchFamily="18" charset="0"/>
                <a:cs typeface="Times New Roman" panose="02020603050405020304" pitchFamily="18" charset="0"/>
              </a:rPr>
              <a:t>O</a:t>
            </a:r>
            <a:r>
              <a:rPr lang="zh-CN" sz="2800" b="0">
                <a:ea typeface="宋体" panose="02010600030101010101" pitchFamily="2" charset="-122"/>
              </a:rPr>
              <a:t>点时的动能与此时弹簧的弹性势能相等</a:t>
            </a:r>
            <a:endParaRPr lang="en-US" sz="2800" b="0">
              <a:latin typeface="Times New Roman" panose="02020603050405020304" pitchFamily="18" charset="0"/>
              <a:cs typeface="Times New Roman" panose="02020603050405020304" pitchFamily="18" charset="0"/>
            </a:endParaRPr>
          </a:p>
          <a:p>
            <a:r>
              <a:rPr lang="en-US" sz="2800" b="0">
                <a:latin typeface="Times New Roman" panose="02020603050405020304" pitchFamily="18" charset="0"/>
                <a:cs typeface="Times New Roman" panose="02020603050405020304" pitchFamily="18" charset="0"/>
              </a:rPr>
              <a:t>D. </a:t>
            </a:r>
            <a:r>
              <a:rPr lang="zh-CN" sz="2800" b="0">
                <a:ea typeface="宋体" panose="02010600030101010101" pitchFamily="2" charset="-122"/>
              </a:rPr>
              <a:t>在任一位置弹簧的弹性势能和小球的动能之和保持不变</a:t>
            </a:r>
            <a:endParaRPr lang="zh-CN" altLang="en-US" sz="2800" b="0">
              <a:ea typeface="宋体" panose="02010600030101010101" pitchFamily="2" charset="-122"/>
            </a:endParaRPr>
          </a:p>
        </p:txBody>
      </p:sp>
      <p:sp>
        <p:nvSpPr>
          <p:cNvPr id="3" name="文本框 2"/>
          <p:cNvSpPr txBox="1"/>
          <p:nvPr/>
        </p:nvSpPr>
        <p:spPr>
          <a:xfrm>
            <a:off x="8801418" y="1807210"/>
            <a:ext cx="403225" cy="460375"/>
          </a:xfrm>
          <a:prstGeom prst="rect">
            <a:avLst/>
          </a:prstGeom>
          <a:noFill/>
        </p:spPr>
        <p:txBody>
          <a:bodyPr wrap="none" rtlCol="0">
            <a:spAutoFit/>
          </a:bodyPr>
          <a:lstStyle/>
          <a:p>
            <a:r>
              <a:rPr lang="en-US" altLang="zh-CN" sz="2400">
                <a:solidFill>
                  <a:srgbClr val="FF0000"/>
                </a:solidFill>
              </a:rPr>
              <a:t>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文本框 102"/>
          <p:cNvSpPr txBox="1"/>
          <p:nvPr/>
        </p:nvSpPr>
        <p:spPr>
          <a:xfrm>
            <a:off x="839470" y="339725"/>
            <a:ext cx="10448290" cy="2245360"/>
          </a:xfrm>
          <a:prstGeom prst="rect">
            <a:avLst/>
          </a:prstGeom>
          <a:noFill/>
          <a:ln w="9525">
            <a:noFill/>
          </a:ln>
        </p:spPr>
        <p:txBody>
          <a:bodyPr wrap="square">
            <a:spAutoFit/>
          </a:bodyPr>
          <a:lstStyle/>
          <a:p>
            <a:pPr indent="0"/>
            <a:r>
              <a:rPr lang="en-US" sz="2800">
                <a:latin typeface="Arial Black" panose="020B0A04020102020204" charset="0"/>
                <a:ea typeface="宋体" panose="02010600030101010101" pitchFamily="2" charset="-122"/>
                <a:cs typeface="Times New Roman" panose="02020603050405020304" pitchFamily="18" charset="0"/>
              </a:rPr>
              <a:t>3</a:t>
            </a:r>
            <a:r>
              <a:rPr lang="en-US" sz="2800" b="0" smtClean="0">
                <a:latin typeface="Arial Black" panose="020B0A04020102020204" charset="0"/>
                <a:ea typeface="宋体" panose="02010600030101010101" pitchFamily="2" charset="-122"/>
                <a:cs typeface="Times New Roman" panose="02020603050405020304" pitchFamily="18" charset="0"/>
              </a:rPr>
              <a:t>.</a:t>
            </a:r>
            <a:r>
              <a:rPr lang="zh-CN" sz="2800" b="0">
                <a:ea typeface="宋体" panose="02010600030101010101" pitchFamily="2" charset="-122"/>
              </a:rPr>
              <a:t>如图所示</a:t>
            </a:r>
            <a:r>
              <a:rPr lang="en-US" sz="2800" b="0" i="1">
                <a:latin typeface="Times New Roman" panose="02020603050405020304" pitchFamily="18" charset="0"/>
                <a:cs typeface="Times New Roman" panose="02020603050405020304" pitchFamily="18" charset="0"/>
              </a:rPr>
              <a:t>AOB</a:t>
            </a:r>
            <a:r>
              <a:rPr lang="zh-CN" sz="2800" b="0">
                <a:ea typeface="宋体" panose="02010600030101010101" pitchFamily="2" charset="-122"/>
              </a:rPr>
              <a:t>是光滑轨道</a:t>
            </a:r>
            <a:r>
              <a:rPr lang="zh-CN" sz="2800" b="0">
                <a:latin typeface="Times New Roman" panose="02020603050405020304" pitchFamily="18" charset="0"/>
                <a:ea typeface="宋体" panose="02010600030101010101" pitchFamily="2" charset="-122"/>
              </a:rPr>
              <a:t>，</a:t>
            </a:r>
            <a:r>
              <a:rPr lang="en-US" sz="2800" b="0" i="1">
                <a:latin typeface="Times New Roman" panose="02020603050405020304" pitchFamily="18" charset="0"/>
                <a:cs typeface="Times New Roman" panose="02020603050405020304" pitchFamily="18" charset="0"/>
              </a:rPr>
              <a:t>A</a:t>
            </a:r>
            <a:r>
              <a:rPr lang="zh-CN" sz="2800" b="0">
                <a:ea typeface="宋体" panose="02010600030101010101" pitchFamily="2" charset="-122"/>
              </a:rPr>
              <a:t>点的高度大于</a:t>
            </a:r>
            <a:r>
              <a:rPr lang="en-US" sz="2800" b="0" i="1">
                <a:latin typeface="Times New Roman" panose="02020603050405020304" pitchFamily="18" charset="0"/>
                <a:ea typeface="宋体" panose="02010600030101010101" pitchFamily="2" charset="-122"/>
              </a:rPr>
              <a:t>B</a:t>
            </a:r>
            <a:r>
              <a:rPr lang="zh-CN" sz="2800" b="0">
                <a:ea typeface="宋体" panose="02010600030101010101" pitchFamily="2" charset="-122"/>
              </a:rPr>
              <a:t>点的高度</a:t>
            </a:r>
            <a:r>
              <a:rPr lang="zh-CN" sz="2800" b="0">
                <a:latin typeface="Times New Roman" panose="02020603050405020304" pitchFamily="18" charset="0"/>
                <a:ea typeface="宋体" panose="02010600030101010101" pitchFamily="2" charset="-122"/>
              </a:rPr>
              <a:t>，</a:t>
            </a:r>
            <a:r>
              <a:rPr lang="zh-CN" sz="2800" b="0">
                <a:ea typeface="宋体" panose="02010600030101010101" pitchFamily="2" charset="-122"/>
              </a:rPr>
              <a:t>让小球由</a:t>
            </a:r>
            <a:r>
              <a:rPr lang="en-US" sz="2800" b="0" i="1">
                <a:latin typeface="Times New Roman" panose="02020603050405020304" pitchFamily="18" charset="0"/>
                <a:ea typeface="宋体" panose="02010600030101010101" pitchFamily="2" charset="-122"/>
              </a:rPr>
              <a:t>A</a:t>
            </a:r>
            <a:r>
              <a:rPr lang="zh-CN" sz="2800" b="0">
                <a:ea typeface="宋体" panose="02010600030101010101" pitchFamily="2" charset="-122"/>
              </a:rPr>
              <a:t>点静止开始自由落下</a:t>
            </a:r>
            <a:r>
              <a:rPr lang="zh-CN" sz="2800" b="0">
                <a:latin typeface="Times New Roman" panose="02020603050405020304" pitchFamily="18" charset="0"/>
                <a:ea typeface="宋体" panose="02010600030101010101" pitchFamily="2" charset="-122"/>
              </a:rPr>
              <a:t>，</a:t>
            </a:r>
            <a:r>
              <a:rPr lang="zh-CN" sz="2800" b="0">
                <a:ea typeface="宋体" panose="02010600030101010101" pitchFamily="2" charset="-122"/>
              </a:rPr>
              <a:t>沿轨道</a:t>
            </a:r>
            <a:r>
              <a:rPr lang="en-US" sz="2800" b="0" i="1">
                <a:latin typeface="Times New Roman" panose="02020603050405020304" pitchFamily="18" charset="0"/>
                <a:ea typeface="宋体" panose="02010600030101010101" pitchFamily="2" charset="-122"/>
              </a:rPr>
              <a:t>AOB</a:t>
            </a:r>
            <a:r>
              <a:rPr lang="zh-CN" sz="2800" b="0">
                <a:ea typeface="宋体" panose="02010600030101010101" pitchFamily="2" charset="-122"/>
              </a:rPr>
              <a:t>到达</a:t>
            </a:r>
            <a:r>
              <a:rPr lang="en-US" sz="2800" b="0" i="1">
                <a:latin typeface="Times New Roman" panose="02020603050405020304" pitchFamily="18" charset="0"/>
                <a:ea typeface="宋体" panose="02010600030101010101" pitchFamily="2" charset="-122"/>
              </a:rPr>
              <a:t>B</a:t>
            </a:r>
            <a:r>
              <a:rPr lang="zh-CN" sz="2800" b="0">
                <a:ea typeface="宋体" panose="02010600030101010101" pitchFamily="2" charset="-122"/>
              </a:rPr>
              <a:t>点后离开</a:t>
            </a:r>
            <a:r>
              <a:rPr lang="en-US" sz="2800" b="0">
                <a:latin typeface="Times New Roman" panose="02020603050405020304" pitchFamily="18" charset="0"/>
                <a:ea typeface="宋体" panose="02010600030101010101" pitchFamily="2" charset="-122"/>
              </a:rPr>
              <a:t>(</a:t>
            </a:r>
            <a:r>
              <a:rPr lang="zh-CN" sz="2800" b="0">
                <a:ea typeface="宋体" panose="02010600030101010101" pitchFamily="2" charset="-122"/>
              </a:rPr>
              <a:t>不计空气阻力</a:t>
            </a:r>
            <a:r>
              <a:rPr lang="en-US" sz="2800" b="0">
                <a:latin typeface="Times New Roman" panose="02020603050405020304" pitchFamily="18" charset="0"/>
                <a:ea typeface="宋体" panose="02010600030101010101" pitchFamily="2" charset="-122"/>
              </a:rPr>
              <a:t>)</a:t>
            </a:r>
            <a:r>
              <a:rPr lang="zh-CN" sz="2800" b="0">
                <a:latin typeface="Times New Roman" panose="02020603050405020304" pitchFamily="18" charset="0"/>
                <a:ea typeface="宋体" panose="02010600030101010101" pitchFamily="2" charset="-122"/>
              </a:rPr>
              <a:t>，</a:t>
            </a:r>
            <a:r>
              <a:rPr lang="zh-CN" sz="2800" b="0">
                <a:ea typeface="宋体" panose="02010600030101010101" pitchFamily="2" charset="-122"/>
              </a:rPr>
              <a:t>从</a:t>
            </a:r>
            <a:r>
              <a:rPr lang="en-US" sz="2800" b="0" i="1">
                <a:latin typeface="Times New Roman" panose="02020603050405020304" pitchFamily="18" charset="0"/>
                <a:ea typeface="宋体" panose="02010600030101010101" pitchFamily="2" charset="-122"/>
              </a:rPr>
              <a:t>A</a:t>
            </a:r>
            <a:r>
              <a:rPr lang="zh-CN" sz="2800" b="0">
                <a:ea typeface="宋体" panose="02010600030101010101" pitchFamily="2" charset="-122"/>
              </a:rPr>
              <a:t>点到</a:t>
            </a:r>
            <a:r>
              <a:rPr lang="en-US" sz="2800" b="0" i="1">
                <a:latin typeface="Times New Roman" panose="02020603050405020304" pitchFamily="18" charset="0"/>
                <a:ea typeface="宋体" panose="02010600030101010101" pitchFamily="2" charset="-122"/>
              </a:rPr>
              <a:t>O</a:t>
            </a:r>
            <a:r>
              <a:rPr lang="zh-CN" sz="2800" b="0">
                <a:ea typeface="宋体" panose="02010600030101010101" pitchFamily="2" charset="-122"/>
              </a:rPr>
              <a:t>点的过程中</a:t>
            </a:r>
            <a:r>
              <a:rPr lang="en-US" sz="2800" b="0">
                <a:latin typeface="Times New Roman" panose="02020603050405020304" pitchFamily="18" charset="0"/>
                <a:ea typeface="宋体" panose="02010600030101010101" pitchFamily="2" charset="-122"/>
              </a:rPr>
              <a:t>________</a:t>
            </a:r>
            <a:r>
              <a:rPr lang="zh-CN" sz="2800" b="0">
                <a:ea typeface="宋体" panose="02010600030101010101" pitchFamily="2" charset="-122"/>
              </a:rPr>
              <a:t>能转化为</a:t>
            </a:r>
            <a:r>
              <a:rPr lang="en-US" sz="2800" b="0">
                <a:latin typeface="Times New Roman" panose="02020603050405020304" pitchFamily="18" charset="0"/>
                <a:ea typeface="宋体" panose="02010600030101010101" pitchFamily="2" charset="-122"/>
              </a:rPr>
              <a:t>________</a:t>
            </a:r>
            <a:r>
              <a:rPr lang="zh-CN" sz="2800" b="0">
                <a:ea typeface="宋体" panose="02010600030101010101" pitchFamily="2" charset="-122"/>
              </a:rPr>
              <a:t>能</a:t>
            </a:r>
            <a:r>
              <a:rPr lang="zh-CN" sz="2800" b="0">
                <a:latin typeface="Times New Roman" panose="02020603050405020304" pitchFamily="18" charset="0"/>
                <a:ea typeface="宋体" panose="02010600030101010101" pitchFamily="2" charset="-122"/>
              </a:rPr>
              <a:t>，</a:t>
            </a:r>
            <a:r>
              <a:rPr lang="zh-CN" sz="2800" b="0">
                <a:ea typeface="宋体" panose="02010600030101010101" pitchFamily="2" charset="-122"/>
              </a:rPr>
              <a:t>小球到达</a:t>
            </a:r>
            <a:r>
              <a:rPr lang="en-US" sz="2800" b="0" i="1">
                <a:latin typeface="Times New Roman" panose="02020603050405020304" pitchFamily="18" charset="0"/>
                <a:ea typeface="宋体" panose="02010600030101010101" pitchFamily="2" charset="-122"/>
              </a:rPr>
              <a:t>B</a:t>
            </a:r>
            <a:r>
              <a:rPr lang="zh-CN" sz="2800" b="0">
                <a:ea typeface="宋体" panose="02010600030101010101" pitchFamily="2" charset="-122"/>
              </a:rPr>
              <a:t>点后由于</a:t>
            </a:r>
            <a:r>
              <a:rPr lang="en-US" sz="2800" b="0">
                <a:latin typeface="Times New Roman" panose="02020603050405020304" pitchFamily="18" charset="0"/>
                <a:ea typeface="宋体" panose="02010600030101010101" pitchFamily="2" charset="-122"/>
              </a:rPr>
              <a:t>________</a:t>
            </a:r>
            <a:r>
              <a:rPr lang="zh-CN" sz="2800" b="0">
                <a:ea typeface="宋体" panose="02010600030101010101" pitchFamily="2" charset="-122"/>
              </a:rPr>
              <a:t>会继续运动</a:t>
            </a:r>
            <a:r>
              <a:rPr lang="zh-CN" sz="2800" b="0">
                <a:latin typeface="Times New Roman" panose="02020603050405020304" pitchFamily="18" charset="0"/>
                <a:ea typeface="宋体" panose="02010600030101010101" pitchFamily="2" charset="-122"/>
              </a:rPr>
              <a:t>，</a:t>
            </a:r>
            <a:r>
              <a:rPr lang="zh-CN" sz="2800" b="0">
                <a:ea typeface="宋体" panose="02010600030101010101" pitchFamily="2" charset="-122"/>
              </a:rPr>
              <a:t>它的运动轨迹</a:t>
            </a:r>
            <a:r>
              <a:rPr lang="en-US" sz="2800" b="0" i="1">
                <a:latin typeface="Times New Roman" panose="02020603050405020304" pitchFamily="18" charset="0"/>
                <a:ea typeface="宋体" panose="02010600030101010101" pitchFamily="2" charset="-122"/>
              </a:rPr>
              <a:t>a</a:t>
            </a:r>
            <a:r>
              <a:rPr lang="zh-CN" sz="2800" b="0">
                <a:latin typeface="Times New Roman" panose="02020603050405020304" pitchFamily="18" charset="0"/>
                <a:ea typeface="宋体" panose="02010600030101010101" pitchFamily="2" charset="-122"/>
              </a:rPr>
              <a:t>，</a:t>
            </a:r>
            <a:r>
              <a:rPr lang="en-US" sz="2800" b="0" i="1">
                <a:latin typeface="Times New Roman" panose="02020603050405020304" pitchFamily="18" charset="0"/>
                <a:cs typeface="Times New Roman" panose="02020603050405020304" pitchFamily="18" charset="0"/>
              </a:rPr>
              <a:t>b</a:t>
            </a:r>
            <a:r>
              <a:rPr lang="zh-CN" sz="2800" b="0">
                <a:latin typeface="Times New Roman" panose="02020603050405020304" pitchFamily="18" charset="0"/>
                <a:ea typeface="宋体" panose="02010600030101010101" pitchFamily="2" charset="-122"/>
              </a:rPr>
              <a:t>，</a:t>
            </a:r>
            <a:r>
              <a:rPr lang="en-US" sz="2800" b="0" i="1">
                <a:latin typeface="Times New Roman" panose="02020603050405020304" pitchFamily="18" charset="0"/>
                <a:cs typeface="Times New Roman" panose="02020603050405020304" pitchFamily="18" charset="0"/>
              </a:rPr>
              <a:t>c</a:t>
            </a:r>
            <a:r>
              <a:rPr lang="zh-CN" sz="2800" b="0">
                <a:latin typeface="Times New Roman" panose="02020603050405020304" pitchFamily="18" charset="0"/>
                <a:ea typeface="宋体" panose="02010600030101010101" pitchFamily="2" charset="-122"/>
              </a:rPr>
              <a:t>，</a:t>
            </a:r>
            <a:r>
              <a:rPr lang="en-US" sz="2800" b="0" i="1">
                <a:latin typeface="Times New Roman" panose="02020603050405020304" pitchFamily="18" charset="0"/>
                <a:cs typeface="Times New Roman" panose="02020603050405020304" pitchFamily="18" charset="0"/>
              </a:rPr>
              <a:t>d</a:t>
            </a:r>
            <a:r>
              <a:rPr lang="zh-CN" sz="2800" b="0">
                <a:ea typeface="宋体" panose="02010600030101010101" pitchFamily="2" charset="-122"/>
              </a:rPr>
              <a:t>最符合实</a:t>
            </a:r>
            <a:r>
              <a:rPr lang="zh-CN" sz="2800" b="0">
                <a:latin typeface="Times New Roman" panose="02020603050405020304" pitchFamily="18" charset="0"/>
                <a:ea typeface="宋体" panose="02010600030101010101" pitchFamily="2" charset="-122"/>
              </a:rPr>
              <a:t>际的是</a:t>
            </a:r>
            <a:r>
              <a:rPr lang="en-US" sz="2800" b="0">
                <a:latin typeface="Times New Roman" panose="02020603050405020304" pitchFamily="18" charset="0"/>
                <a:ea typeface="宋体" panose="02010600030101010101" pitchFamily="2" charset="-122"/>
              </a:rPr>
              <a:t>________</a:t>
            </a:r>
            <a:r>
              <a:rPr lang="zh-CN" sz="2800" b="0">
                <a:ea typeface="宋体" panose="02010600030101010101" pitchFamily="2" charset="-122"/>
              </a:rPr>
              <a:t>．</a:t>
            </a:r>
            <a:endParaRPr lang="zh-CN" altLang="en-US" sz="2800" b="0">
              <a:ea typeface="宋体" panose="02010600030101010101" pitchFamily="2" charset="-122"/>
            </a:endParaRPr>
          </a:p>
        </p:txBody>
      </p:sp>
      <p:pic>
        <p:nvPicPr>
          <p:cNvPr id="2" name="图片 1"/>
          <p:cNvPicPr/>
          <p:nvPr/>
        </p:nvPicPr>
        <p:blipFill>
          <a:blip r:embed="rId2"/>
          <a:stretch>
            <a:fillRect/>
          </a:stretch>
        </p:blipFill>
        <p:spPr>
          <a:xfrm>
            <a:off x="5042853" y="2264410"/>
            <a:ext cx="3271520" cy="1130935"/>
          </a:xfrm>
          <a:prstGeom prst="rect">
            <a:avLst/>
          </a:prstGeom>
          <a:noFill/>
          <a:ln w="9525">
            <a:noFill/>
          </a:ln>
        </p:spPr>
      </p:pic>
      <p:sp>
        <p:nvSpPr>
          <p:cNvPr id="3" name="文本框 2"/>
          <p:cNvSpPr txBox="1"/>
          <p:nvPr/>
        </p:nvSpPr>
        <p:spPr>
          <a:xfrm>
            <a:off x="5472113" y="1188085"/>
            <a:ext cx="855345" cy="460375"/>
          </a:xfrm>
          <a:prstGeom prst="rect">
            <a:avLst/>
          </a:prstGeom>
          <a:noFill/>
        </p:spPr>
        <p:txBody>
          <a:bodyPr wrap="square" rtlCol="0">
            <a:spAutoFit/>
          </a:bodyPr>
          <a:lstStyle/>
          <a:p>
            <a:r>
              <a:rPr lang="zh-CN" altLang="en-US" sz="2400">
                <a:solidFill>
                  <a:srgbClr val="FF0000"/>
                </a:solidFill>
              </a:rPr>
              <a:t>势能</a:t>
            </a:r>
          </a:p>
        </p:txBody>
      </p:sp>
      <p:sp>
        <p:nvSpPr>
          <p:cNvPr id="4" name="文本框 3"/>
          <p:cNvSpPr txBox="1"/>
          <p:nvPr/>
        </p:nvSpPr>
        <p:spPr>
          <a:xfrm>
            <a:off x="8314373" y="1188085"/>
            <a:ext cx="487680" cy="460375"/>
          </a:xfrm>
          <a:prstGeom prst="rect">
            <a:avLst/>
          </a:prstGeom>
          <a:noFill/>
        </p:spPr>
        <p:txBody>
          <a:bodyPr wrap="none" rtlCol="0">
            <a:spAutoFit/>
          </a:bodyPr>
          <a:lstStyle/>
          <a:p>
            <a:r>
              <a:rPr lang="zh-CN" altLang="en-US" sz="2400">
                <a:solidFill>
                  <a:srgbClr val="FF0000"/>
                </a:solidFill>
              </a:rPr>
              <a:t>动</a:t>
            </a:r>
          </a:p>
        </p:txBody>
      </p:sp>
      <p:sp>
        <p:nvSpPr>
          <p:cNvPr id="5" name="文本框 4"/>
          <p:cNvSpPr txBox="1"/>
          <p:nvPr/>
        </p:nvSpPr>
        <p:spPr>
          <a:xfrm>
            <a:off x="3276283" y="1648460"/>
            <a:ext cx="792480" cy="460375"/>
          </a:xfrm>
          <a:prstGeom prst="rect">
            <a:avLst/>
          </a:prstGeom>
          <a:noFill/>
        </p:spPr>
        <p:txBody>
          <a:bodyPr wrap="none" rtlCol="0">
            <a:spAutoFit/>
          </a:bodyPr>
          <a:lstStyle/>
          <a:p>
            <a:r>
              <a:rPr lang="zh-CN" altLang="en-US" sz="2400">
                <a:solidFill>
                  <a:srgbClr val="FF0000"/>
                </a:solidFill>
              </a:rPr>
              <a:t>惯性</a:t>
            </a:r>
          </a:p>
        </p:txBody>
      </p:sp>
      <p:sp>
        <p:nvSpPr>
          <p:cNvPr id="6" name="文本框 5"/>
          <p:cNvSpPr txBox="1"/>
          <p:nvPr/>
        </p:nvSpPr>
        <p:spPr>
          <a:xfrm>
            <a:off x="3195003" y="2108835"/>
            <a:ext cx="360680" cy="460375"/>
          </a:xfrm>
          <a:prstGeom prst="rect">
            <a:avLst/>
          </a:prstGeom>
          <a:noFill/>
        </p:spPr>
        <p:txBody>
          <a:bodyPr wrap="square" rtlCol="0">
            <a:spAutoFit/>
          </a:bodyPr>
          <a:lstStyle/>
          <a:p>
            <a:r>
              <a:rPr lang="en-US" altLang="zh-CN" sz="2400">
                <a:solidFill>
                  <a:srgbClr val="FF0000"/>
                </a:solidFill>
              </a:rPr>
              <a:t>C</a:t>
            </a:r>
          </a:p>
        </p:txBody>
      </p:sp>
      <p:sp>
        <p:nvSpPr>
          <p:cNvPr id="100" name="文本框 99"/>
          <p:cNvSpPr txBox="1"/>
          <p:nvPr/>
        </p:nvSpPr>
        <p:spPr>
          <a:xfrm>
            <a:off x="932815" y="3523615"/>
            <a:ext cx="10106025" cy="829945"/>
          </a:xfrm>
          <a:prstGeom prst="rect">
            <a:avLst/>
          </a:prstGeom>
          <a:noFill/>
          <a:ln w="9525">
            <a:noFill/>
          </a:ln>
        </p:spPr>
        <p:txBody>
          <a:bodyPr wrap="square">
            <a:spAutoFit/>
          </a:bodyPr>
          <a:lstStyle/>
          <a:p>
            <a:pPr indent="0"/>
            <a:r>
              <a:rPr lang="en-US" sz="2400" b="0">
                <a:latin typeface="Arial Black" panose="020B0A04020102020204" charset="0"/>
                <a:ea typeface="宋体" panose="02010600030101010101" pitchFamily="2" charset="-122"/>
                <a:cs typeface="Times New Roman" panose="02020603050405020304" pitchFamily="18" charset="0"/>
              </a:rPr>
              <a:t>4.</a:t>
            </a:r>
            <a:r>
              <a:rPr lang="en-US" sz="2400" b="0">
                <a:latin typeface="Times New Roman" panose="02020603050405020304" pitchFamily="18" charset="0"/>
                <a:ea typeface="宋体" panose="02010600030101010101" pitchFamily="2" charset="-122"/>
              </a:rPr>
              <a:t> </a:t>
            </a:r>
            <a:r>
              <a:rPr lang="zh-CN" sz="2400" b="0">
                <a:ea typeface="宋体" panose="02010600030101010101" pitchFamily="2" charset="-122"/>
              </a:rPr>
              <a:t>如图所示</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铅球从出手到将要落地的过程中</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下列说法正确的是</a:t>
            </a:r>
            <a:r>
              <a:rPr lang="en-US" sz="2400" b="0">
                <a:latin typeface="Times New Roman" panose="02020603050405020304" pitchFamily="18" charset="0"/>
                <a:ea typeface="宋体" panose="02010600030101010101" pitchFamily="2" charset="-122"/>
              </a:rPr>
              <a:t>(</a:t>
            </a:r>
            <a:r>
              <a:rPr lang="zh-CN" sz="2400" b="0">
                <a:ea typeface="宋体" panose="02010600030101010101" pitchFamily="2" charset="-122"/>
              </a:rPr>
              <a:t>不计空气阻力</a:t>
            </a:r>
            <a:r>
              <a:rPr lang="en-US" sz="2400" b="0">
                <a:latin typeface="Times New Roman" panose="02020603050405020304" pitchFamily="18" charset="0"/>
                <a:ea typeface="宋体" panose="02010600030101010101" pitchFamily="2" charset="-122"/>
              </a:rPr>
              <a:t>)(</a:t>
            </a:r>
            <a:r>
              <a:rPr lang="zh-CN" sz="2400" b="0">
                <a:ea typeface="宋体" panose="02010600030101010101" pitchFamily="2" charset="-122"/>
              </a:rPr>
              <a:t>　　</a:t>
            </a:r>
            <a:r>
              <a:rPr lang="en-US" sz="2400" b="0">
                <a:latin typeface="Times New Roman" panose="02020603050405020304" pitchFamily="18" charset="0"/>
                <a:ea typeface="宋体" panose="02010600030101010101" pitchFamily="2" charset="-122"/>
              </a:rPr>
              <a:t>)</a:t>
            </a:r>
            <a:endParaRPr lang="zh-CN" altLang="en-US" sz="2400"/>
          </a:p>
        </p:txBody>
      </p:sp>
      <p:pic>
        <p:nvPicPr>
          <p:cNvPr id="7" name="图片 6"/>
          <p:cNvPicPr/>
          <p:nvPr/>
        </p:nvPicPr>
        <p:blipFill>
          <a:blip r:embed="rId3"/>
          <a:stretch>
            <a:fillRect/>
          </a:stretch>
        </p:blipFill>
        <p:spPr>
          <a:xfrm>
            <a:off x="7980407" y="5291470"/>
            <a:ext cx="1962785" cy="615950"/>
          </a:xfrm>
          <a:prstGeom prst="rect">
            <a:avLst/>
          </a:prstGeom>
          <a:noFill/>
          <a:ln w="9525">
            <a:noFill/>
          </a:ln>
        </p:spPr>
      </p:pic>
      <p:sp>
        <p:nvSpPr>
          <p:cNvPr id="101" name="文本框 100"/>
          <p:cNvSpPr txBox="1"/>
          <p:nvPr/>
        </p:nvSpPr>
        <p:spPr>
          <a:xfrm>
            <a:off x="933098" y="4575810"/>
            <a:ext cx="9575165" cy="1814830"/>
          </a:xfrm>
          <a:prstGeom prst="rect">
            <a:avLst/>
          </a:prstGeom>
          <a:noFill/>
          <a:ln w="9525">
            <a:noFill/>
          </a:ln>
        </p:spPr>
        <p:txBody>
          <a:bodyPr wrap="square">
            <a:spAutoFit/>
          </a:bodyPr>
          <a:lstStyle/>
          <a:p>
            <a:pPr indent="0"/>
            <a:r>
              <a:rPr lang="en-US" sz="2800" b="0" smtClean="0">
                <a:latin typeface="Times New Roman" panose="02020603050405020304" pitchFamily="18" charset="0"/>
                <a:cs typeface="Times New Roman" panose="02020603050405020304" pitchFamily="18" charset="0"/>
              </a:rPr>
              <a:t>A</a:t>
            </a:r>
            <a:r>
              <a:rPr lang="en-US" sz="2800" b="0">
                <a:latin typeface="Times New Roman" panose="02020603050405020304" pitchFamily="18" charset="0"/>
                <a:cs typeface="Times New Roman" panose="02020603050405020304" pitchFamily="18" charset="0"/>
              </a:rPr>
              <a:t>. </a:t>
            </a:r>
            <a:r>
              <a:rPr lang="zh-CN" sz="2800" b="0">
                <a:ea typeface="宋体" panose="02010600030101010101" pitchFamily="2" charset="-122"/>
              </a:rPr>
              <a:t>铅球由</a:t>
            </a:r>
            <a:r>
              <a:rPr lang="en-US" sz="2800" b="0" i="1" err="1">
                <a:latin typeface="Times New Roman" panose="02020603050405020304" pitchFamily="18" charset="0"/>
                <a:cs typeface="Times New Roman" panose="02020603050405020304" pitchFamily="18" charset="0"/>
              </a:rPr>
              <a:t>a</a:t>
            </a:r>
            <a:r>
              <a:rPr lang="en-US" sz="2800" b="0" err="1">
                <a:latin typeface="宋体" panose="02010600030101010101" pitchFamily="2" charset="-122"/>
                <a:cs typeface="Times New Roman" panose="02020603050405020304" pitchFamily="18" charset="0"/>
              </a:rPr>
              <a:t>→</a:t>
            </a:r>
            <a:r>
              <a:rPr lang="en-US" sz="2800" b="0" i="1" err="1">
                <a:latin typeface="Times New Roman" panose="02020603050405020304" pitchFamily="18" charset="0"/>
                <a:cs typeface="Times New Roman" panose="02020603050405020304" pitchFamily="18" charset="0"/>
              </a:rPr>
              <a:t>b</a:t>
            </a:r>
            <a:r>
              <a:rPr lang="zh-CN" sz="2800" b="0">
                <a:ea typeface="宋体" panose="02010600030101010101" pitchFamily="2" charset="-122"/>
              </a:rPr>
              <a:t>时</a:t>
            </a:r>
            <a:r>
              <a:rPr lang="zh-CN" sz="2800" b="0">
                <a:latin typeface="Times New Roman" panose="02020603050405020304" pitchFamily="18" charset="0"/>
                <a:ea typeface="宋体" panose="02010600030101010101" pitchFamily="2" charset="-122"/>
              </a:rPr>
              <a:t>，</a:t>
            </a:r>
            <a:r>
              <a:rPr lang="zh-CN" sz="2800" b="0">
                <a:ea typeface="宋体" panose="02010600030101010101" pitchFamily="2" charset="-122"/>
              </a:rPr>
              <a:t>动能逐渐增大</a:t>
            </a:r>
            <a:endParaRPr lang="en-US" sz="2800" b="0">
              <a:latin typeface="Times New Roman" panose="02020603050405020304" pitchFamily="18" charset="0"/>
              <a:cs typeface="Times New Roman" panose="02020603050405020304" pitchFamily="18" charset="0"/>
            </a:endParaRPr>
          </a:p>
          <a:p>
            <a:r>
              <a:rPr lang="en-US" sz="2800" b="0">
                <a:latin typeface="Times New Roman" panose="02020603050405020304" pitchFamily="18" charset="0"/>
                <a:cs typeface="Times New Roman" panose="02020603050405020304" pitchFamily="18" charset="0"/>
              </a:rPr>
              <a:t>B. </a:t>
            </a:r>
            <a:r>
              <a:rPr lang="zh-CN" sz="2800" b="0">
                <a:ea typeface="宋体" panose="02010600030101010101" pitchFamily="2" charset="-122"/>
              </a:rPr>
              <a:t>铅球在</a:t>
            </a:r>
            <a:r>
              <a:rPr lang="en-US" sz="2800" b="0" i="1">
                <a:latin typeface="Times New Roman" panose="02020603050405020304" pitchFamily="18" charset="0"/>
                <a:cs typeface="Times New Roman" panose="02020603050405020304" pitchFamily="18" charset="0"/>
              </a:rPr>
              <a:t>b</a:t>
            </a:r>
            <a:r>
              <a:rPr lang="zh-CN" sz="2800" b="0">
                <a:ea typeface="宋体" panose="02010600030101010101" pitchFamily="2" charset="-122"/>
              </a:rPr>
              <a:t>点的机械能大于</a:t>
            </a:r>
            <a:r>
              <a:rPr lang="en-US" sz="2800" b="0" i="1">
                <a:latin typeface="Times New Roman" panose="02020603050405020304" pitchFamily="18" charset="0"/>
                <a:ea typeface="宋体" panose="02010600030101010101" pitchFamily="2" charset="-122"/>
              </a:rPr>
              <a:t>a</a:t>
            </a:r>
            <a:r>
              <a:rPr lang="zh-CN" sz="2800" b="0">
                <a:ea typeface="宋体" panose="02010600030101010101" pitchFamily="2" charset="-122"/>
              </a:rPr>
              <a:t>点的机械能</a:t>
            </a:r>
            <a:endParaRPr lang="en-US" sz="2800" b="0">
              <a:latin typeface="Times New Roman" panose="02020603050405020304" pitchFamily="18" charset="0"/>
              <a:cs typeface="Times New Roman" panose="02020603050405020304" pitchFamily="18" charset="0"/>
            </a:endParaRPr>
          </a:p>
          <a:p>
            <a:r>
              <a:rPr lang="en-US" sz="2800" b="0">
                <a:latin typeface="Times New Roman" panose="02020603050405020304" pitchFamily="18" charset="0"/>
                <a:cs typeface="Times New Roman" panose="02020603050405020304" pitchFamily="18" charset="0"/>
              </a:rPr>
              <a:t>C. </a:t>
            </a:r>
            <a:r>
              <a:rPr lang="zh-CN" sz="2800" b="0">
                <a:ea typeface="宋体" panose="02010600030101010101" pitchFamily="2" charset="-122"/>
              </a:rPr>
              <a:t>铅球由</a:t>
            </a:r>
            <a:r>
              <a:rPr lang="en-US" sz="2800" b="0" i="1" err="1">
                <a:latin typeface="Times New Roman" panose="02020603050405020304" pitchFamily="18" charset="0"/>
                <a:cs typeface="Times New Roman" panose="02020603050405020304" pitchFamily="18" charset="0"/>
              </a:rPr>
              <a:t>b</a:t>
            </a:r>
            <a:r>
              <a:rPr lang="en-US" sz="2800" b="0" err="1">
                <a:latin typeface="宋体" panose="02010600030101010101" pitchFamily="2" charset="-122"/>
                <a:cs typeface="Times New Roman" panose="02020603050405020304" pitchFamily="18" charset="0"/>
              </a:rPr>
              <a:t>→</a:t>
            </a:r>
            <a:r>
              <a:rPr lang="en-US" sz="2800" b="0" i="1" err="1">
                <a:latin typeface="Times New Roman" panose="02020603050405020304" pitchFamily="18" charset="0"/>
                <a:cs typeface="Times New Roman" panose="02020603050405020304" pitchFamily="18" charset="0"/>
              </a:rPr>
              <a:t>c</a:t>
            </a:r>
            <a:r>
              <a:rPr lang="zh-CN" sz="2800" b="0">
                <a:ea typeface="宋体" panose="02010600030101010101" pitchFamily="2" charset="-122"/>
              </a:rPr>
              <a:t>时</a:t>
            </a:r>
            <a:r>
              <a:rPr lang="zh-CN" sz="2800" b="0">
                <a:latin typeface="Times New Roman" panose="02020603050405020304" pitchFamily="18" charset="0"/>
                <a:ea typeface="宋体" panose="02010600030101010101" pitchFamily="2" charset="-122"/>
              </a:rPr>
              <a:t>，</a:t>
            </a:r>
            <a:r>
              <a:rPr lang="zh-CN" sz="2800" b="0">
                <a:ea typeface="宋体" panose="02010600030101010101" pitchFamily="2" charset="-122"/>
              </a:rPr>
              <a:t>机械能逐渐减小</a:t>
            </a:r>
            <a:endParaRPr lang="en-US" sz="2800" b="0">
              <a:latin typeface="Times New Roman" panose="02020603050405020304" pitchFamily="18" charset="0"/>
              <a:cs typeface="Times New Roman" panose="02020603050405020304" pitchFamily="18" charset="0"/>
            </a:endParaRPr>
          </a:p>
          <a:p>
            <a:r>
              <a:rPr lang="en-US" sz="2800" b="0">
                <a:latin typeface="Times New Roman" panose="02020603050405020304" pitchFamily="18" charset="0"/>
                <a:cs typeface="Times New Roman" panose="02020603050405020304" pitchFamily="18" charset="0"/>
              </a:rPr>
              <a:t>D. </a:t>
            </a:r>
            <a:r>
              <a:rPr lang="zh-CN" sz="2800" b="0">
                <a:ea typeface="宋体" panose="02010600030101010101" pitchFamily="2" charset="-122"/>
              </a:rPr>
              <a:t>铅球在</a:t>
            </a:r>
            <a:r>
              <a:rPr lang="en-US" sz="2800" b="0" i="1">
                <a:latin typeface="Times New Roman" panose="02020603050405020304" pitchFamily="18" charset="0"/>
                <a:cs typeface="Times New Roman" panose="02020603050405020304" pitchFamily="18" charset="0"/>
              </a:rPr>
              <a:t>c</a:t>
            </a:r>
            <a:r>
              <a:rPr lang="zh-CN" sz="2800" b="0">
                <a:ea typeface="宋体" panose="02010600030101010101" pitchFamily="2" charset="-122"/>
              </a:rPr>
              <a:t>点时动能最</a:t>
            </a:r>
            <a:r>
              <a:rPr lang="zh-CN" sz="2800" b="0" smtClean="0">
                <a:ea typeface="宋体" panose="02010600030101010101" pitchFamily="2" charset="-122"/>
              </a:rPr>
              <a:t>大</a:t>
            </a:r>
            <a:endParaRPr lang="zh-CN" sz="2800" b="0" smtClean="0">
              <a:latin typeface="Arial Black" panose="020B0A04020102020204" charset="0"/>
              <a:ea typeface="宋体" panose="02010600030101010101" pitchFamily="2" charset="-122"/>
              <a:cs typeface="Times New Roman" panose="02020603050405020304" pitchFamily="18" charset="0"/>
            </a:endParaRPr>
          </a:p>
        </p:txBody>
      </p:sp>
      <p:sp>
        <p:nvSpPr>
          <p:cNvPr id="8" name="文本框 7"/>
          <p:cNvSpPr txBox="1"/>
          <p:nvPr/>
        </p:nvSpPr>
        <p:spPr>
          <a:xfrm>
            <a:off x="2585085" y="3893185"/>
            <a:ext cx="370205" cy="460375"/>
          </a:xfrm>
          <a:prstGeom prst="rect">
            <a:avLst/>
          </a:prstGeom>
          <a:noFill/>
        </p:spPr>
        <p:txBody>
          <a:bodyPr wrap="square" rtlCol="0">
            <a:spAutoFit/>
          </a:bodyPr>
          <a:lstStyle/>
          <a:p>
            <a:r>
              <a:rPr lang="en-US" altLang="zh-CN" sz="2400">
                <a:solidFill>
                  <a:srgbClr val="FF0000"/>
                </a:solidFill>
              </a:rPr>
              <a:t>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after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文本框 101"/>
          <p:cNvSpPr txBox="1"/>
          <p:nvPr/>
        </p:nvSpPr>
        <p:spPr>
          <a:xfrm>
            <a:off x="721043" y="396240"/>
            <a:ext cx="10777855" cy="1938020"/>
          </a:xfrm>
          <a:prstGeom prst="rect">
            <a:avLst/>
          </a:prstGeom>
          <a:noFill/>
          <a:ln w="9525">
            <a:noFill/>
          </a:ln>
        </p:spPr>
        <p:txBody>
          <a:bodyPr wrap="square">
            <a:spAutoFit/>
          </a:bodyPr>
          <a:lstStyle/>
          <a:p>
            <a:pPr indent="0"/>
            <a:r>
              <a:rPr lang="en-US" sz="2400" b="0">
                <a:latin typeface="Arial Black" panose="020B0A04020102020204" charset="0"/>
                <a:ea typeface="宋体" panose="02010600030101010101" pitchFamily="2" charset="-122"/>
                <a:cs typeface="Times New Roman" panose="02020603050405020304" pitchFamily="18" charset="0"/>
              </a:rPr>
              <a:t>5.</a:t>
            </a:r>
            <a:r>
              <a:rPr lang="zh-CN" sz="2400" b="0">
                <a:ea typeface="宋体" panose="02010600030101010101" pitchFamily="2" charset="-122"/>
              </a:rPr>
              <a:t>小明乘车时发现某段道路的限速标志牌</a:t>
            </a:r>
            <a:r>
              <a:rPr lang="en-US" sz="2400" b="0">
                <a:latin typeface="Times New Roman" panose="02020603050405020304" pitchFamily="18" charset="0"/>
                <a:ea typeface="宋体" panose="02010600030101010101" pitchFamily="2" charset="-122"/>
              </a:rPr>
              <a:t>(</a:t>
            </a:r>
            <a:r>
              <a:rPr lang="zh-CN" sz="2400" b="0">
                <a:ea typeface="宋体" panose="02010600030101010101" pitchFamily="2" charset="-122"/>
              </a:rPr>
              <a:t>如图甲所示</a:t>
            </a:r>
            <a:r>
              <a:rPr lang="en-US" sz="2400" b="0">
                <a:latin typeface="Times New Roman" panose="02020603050405020304" pitchFamily="18" charset="0"/>
                <a:ea typeface="宋体" panose="02010600030101010101" pitchFamily="2" charset="-122"/>
              </a:rPr>
              <a:t>). </a:t>
            </a:r>
            <a:r>
              <a:rPr lang="zh-CN" sz="2400" b="0">
                <a:ea typeface="宋体" panose="02010600030101010101" pitchFamily="2" charset="-122"/>
              </a:rPr>
              <a:t>他提出了问题：汽车为什么要限速呢？他搜集的资料如下：汽车遇到意外情况时</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司机从看到情况到反应刹车需要的时间叫反应时间</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在反</a:t>
            </a:r>
            <a:r>
              <a:rPr lang="zh-CN" sz="2400" b="0">
                <a:latin typeface="Times New Roman" panose="02020603050405020304" pitchFamily="18" charset="0"/>
                <a:ea typeface="宋体" panose="02010600030101010101" pitchFamily="2" charset="-122"/>
              </a:rPr>
              <a:t>应时间内汽车原速前进的距离，叫反应距离</a:t>
            </a:r>
            <a:r>
              <a:rPr lang="en-US" sz="2400" b="0">
                <a:latin typeface="Times New Roman" panose="02020603050405020304" pitchFamily="18" charset="0"/>
                <a:ea typeface="宋体" panose="02010600030101010101" pitchFamily="2" charset="-122"/>
              </a:rPr>
              <a:t>. </a:t>
            </a:r>
            <a:r>
              <a:rPr lang="zh-CN" sz="2400" b="0">
                <a:ea typeface="宋体" panose="02010600030101010101" pitchFamily="2" charset="-122"/>
              </a:rPr>
              <a:t>从刹车到车停下来</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汽车前进的距离叫制动距离</a:t>
            </a:r>
            <a:r>
              <a:rPr lang="en-US" sz="2400" b="0">
                <a:latin typeface="Times New Roman" panose="02020603050405020304" pitchFamily="18" charset="0"/>
                <a:ea typeface="宋体" panose="02010600030101010101" pitchFamily="2" charset="-122"/>
              </a:rPr>
              <a:t>. </a:t>
            </a:r>
            <a:r>
              <a:rPr lang="zh-CN" sz="2400" b="0">
                <a:ea typeface="宋体" panose="02010600030101010101" pitchFamily="2" charset="-122"/>
              </a:rPr>
              <a:t>实验数据如表：</a:t>
            </a:r>
            <a:endParaRPr lang="en-US" sz="2400" b="0">
              <a:latin typeface="Times New Roman" panose="02020603050405020304" pitchFamily="18" charset="0"/>
              <a:cs typeface="楷体_GB2312" charset="0"/>
            </a:endParaRPr>
          </a:p>
          <a:p>
            <a:r>
              <a:rPr lang="en-US" sz="2400" b="0">
                <a:latin typeface="Times New Roman" panose="02020603050405020304" pitchFamily="18" charset="0"/>
                <a:cs typeface="楷体_GB2312" charset="0"/>
              </a:rPr>
              <a:t> </a:t>
            </a:r>
            <a:endParaRPr lang="zh-CN" altLang="en-US" sz="2400"/>
          </a:p>
        </p:txBody>
      </p:sp>
      <p:graphicFrame>
        <p:nvGraphicFramePr>
          <p:cNvPr id="2" name="表格 1"/>
          <p:cNvGraphicFramePr>
            <a:graphicFrameLocks noGrp="1"/>
          </p:cNvGraphicFramePr>
          <p:nvPr>
            <p:custDataLst>
              <p:tags r:id="rId1"/>
            </p:custDataLst>
          </p:nvPr>
        </p:nvGraphicFramePr>
        <p:xfrm>
          <a:off x="4839018" y="2374265"/>
          <a:ext cx="6739255" cy="1308100"/>
        </p:xfrm>
        <a:graphic>
          <a:graphicData uri="http://schemas.openxmlformats.org/drawingml/2006/table">
            <a:tbl>
              <a:tblPr firstRow="1" bandRow="1">
                <a:tableStyleId>{5940675A-B579-460E-94D1-54222C63F5DA}</a:tableStyleId>
              </a:tblPr>
              <a:tblGrid>
                <a:gridCol w="803910"/>
                <a:gridCol w="1851660"/>
                <a:gridCol w="2002155"/>
                <a:gridCol w="2081530"/>
              </a:tblGrid>
              <a:tr h="327025">
                <a:tc>
                  <a:txBody>
                    <a:bodyPr/>
                    <a:lstStyle/>
                    <a:p>
                      <a:pPr indent="0" algn="ctr">
                        <a:buNone/>
                      </a:pPr>
                      <a:r>
                        <a:rPr lang="en-US" sz="1000" b="0">
                          <a:latin typeface="Times New Roman" panose="02020603050405020304" pitchFamily="18" charset="0"/>
                          <a:cs typeface="Times New Roman" panose="02020603050405020304" pitchFamily="18" charset="0"/>
                        </a:rPr>
                        <a:t>次数</a:t>
                      </a:r>
                      <a:endParaRPr lang="en-US" altLang="en-US" sz="10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000" b="0">
                          <a:latin typeface="Times New Roman" panose="02020603050405020304" pitchFamily="18" charset="0"/>
                          <a:cs typeface="Times New Roman" panose="02020603050405020304" pitchFamily="18" charset="0"/>
                        </a:rPr>
                        <a:t>速度(km/h)</a:t>
                      </a:r>
                      <a:endParaRPr lang="en-US" altLang="en-US" sz="10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000" b="0">
                          <a:latin typeface="Times New Roman" panose="02020603050405020304" pitchFamily="18" charset="0"/>
                          <a:cs typeface="Times New Roman" panose="02020603050405020304" pitchFamily="18" charset="0"/>
                        </a:rPr>
                        <a:t>反应距离(m)</a:t>
                      </a:r>
                      <a:endParaRPr lang="en-US" altLang="en-US" sz="10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000" b="0">
                          <a:latin typeface="Times New Roman" panose="02020603050405020304" pitchFamily="18" charset="0"/>
                          <a:cs typeface="Times New Roman" panose="02020603050405020304" pitchFamily="18" charset="0"/>
                        </a:rPr>
                        <a:t>制动距离(m)</a:t>
                      </a:r>
                      <a:endParaRPr lang="en-US" altLang="en-US" sz="10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27025">
                <a:tc>
                  <a:txBody>
                    <a:bodyPr/>
                    <a:lstStyle/>
                    <a:p>
                      <a:pPr indent="0" algn="ctr">
                        <a:buNone/>
                      </a:pPr>
                      <a:r>
                        <a:rPr lang="en-US" sz="1000" b="0">
                          <a:latin typeface="Times New Roman" panose="02020603050405020304" pitchFamily="18" charset="0"/>
                          <a:cs typeface="Times New Roman" panose="02020603050405020304" pitchFamily="18" charset="0"/>
                        </a:rPr>
                        <a:t>1</a:t>
                      </a:r>
                      <a:endParaRPr lang="en-US" altLang="en-US" sz="10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000" b="0">
                          <a:latin typeface="Times New Roman" panose="02020603050405020304" pitchFamily="18" charset="0"/>
                          <a:cs typeface="Times New Roman" panose="02020603050405020304" pitchFamily="18" charset="0"/>
                        </a:rPr>
                        <a:t>60</a:t>
                      </a:r>
                      <a:endParaRPr lang="en-US" altLang="en-US" sz="10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000" b="0">
                          <a:latin typeface="Times New Roman" panose="02020603050405020304" pitchFamily="18" charset="0"/>
                          <a:cs typeface="Times New Roman" panose="02020603050405020304" pitchFamily="18" charset="0"/>
                        </a:rPr>
                        <a:t>11</a:t>
                      </a:r>
                      <a:endParaRPr lang="en-US" altLang="en-US" sz="10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000" b="0">
                          <a:latin typeface="Times New Roman" panose="02020603050405020304" pitchFamily="18" charset="0"/>
                          <a:cs typeface="Times New Roman" panose="02020603050405020304" pitchFamily="18" charset="0"/>
                        </a:rPr>
                        <a:t>20</a:t>
                      </a:r>
                      <a:endParaRPr lang="en-US" altLang="en-US" sz="10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27025">
                <a:tc>
                  <a:txBody>
                    <a:bodyPr/>
                    <a:lstStyle/>
                    <a:p>
                      <a:pPr indent="0" algn="ctr">
                        <a:buNone/>
                      </a:pPr>
                      <a:r>
                        <a:rPr lang="en-US" sz="1000" b="0">
                          <a:latin typeface="楷体_GB2312" charset="0"/>
                          <a:cs typeface="楷体_GB2312" charset="0"/>
                        </a:rPr>
                        <a:t>2</a:t>
                      </a:r>
                      <a:endParaRPr lang="en-US" altLang="en-US" sz="1000" b="0">
                        <a:latin typeface="楷体_GB2312" charset="0"/>
                        <a:ea typeface="楷体_GB2312" charset="0"/>
                        <a:cs typeface="楷体_GB2312"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000" b="0">
                          <a:latin typeface="楷体_GB2312" charset="0"/>
                          <a:cs typeface="楷体_GB2312" charset="0"/>
                        </a:rPr>
                        <a:t>80</a:t>
                      </a:r>
                      <a:endParaRPr lang="en-US" altLang="en-US" sz="1000" b="0">
                        <a:latin typeface="楷体_GB2312" charset="0"/>
                        <a:ea typeface="楷体_GB2312" charset="0"/>
                        <a:cs typeface="楷体_GB2312"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000" b="0">
                          <a:latin typeface="楷体_GB2312" charset="0"/>
                          <a:cs typeface="楷体_GB2312" charset="0"/>
                        </a:rPr>
                        <a:t>15</a:t>
                      </a:r>
                      <a:endParaRPr lang="en-US" altLang="en-US" sz="1000" b="0">
                        <a:latin typeface="楷体_GB2312" charset="0"/>
                        <a:ea typeface="楷体_GB2312" charset="0"/>
                        <a:cs typeface="楷体_GB2312"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000" b="0">
                          <a:latin typeface="楷体_GB2312" charset="0"/>
                          <a:cs typeface="楷体_GB2312" charset="0"/>
                        </a:rPr>
                        <a:t>34</a:t>
                      </a:r>
                      <a:endParaRPr lang="en-US" altLang="en-US" sz="1000" b="0">
                        <a:latin typeface="楷体_GB2312" charset="0"/>
                        <a:ea typeface="楷体_GB2312" charset="0"/>
                        <a:cs typeface="楷体_GB2312"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27025">
                <a:tc>
                  <a:txBody>
                    <a:bodyPr/>
                    <a:lstStyle/>
                    <a:p>
                      <a:pPr indent="0" algn="ctr">
                        <a:buNone/>
                      </a:pPr>
                      <a:r>
                        <a:rPr lang="en-US" sz="1000" b="0">
                          <a:latin typeface="楷体_GB2312" charset="0"/>
                          <a:cs typeface="楷体_GB2312" charset="0"/>
                        </a:rPr>
                        <a:t>3</a:t>
                      </a:r>
                      <a:endParaRPr lang="en-US" altLang="en-US" sz="1000" b="0">
                        <a:latin typeface="楷体_GB2312" charset="0"/>
                        <a:ea typeface="楷体_GB2312" charset="0"/>
                        <a:cs typeface="楷体_GB2312"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000" b="0">
                          <a:latin typeface="楷体_GB2312" charset="0"/>
                          <a:cs typeface="楷体_GB2312" charset="0"/>
                        </a:rPr>
                        <a:t>100</a:t>
                      </a:r>
                      <a:endParaRPr lang="en-US" altLang="en-US" sz="1000" b="0">
                        <a:latin typeface="楷体_GB2312" charset="0"/>
                        <a:ea typeface="楷体_GB2312" charset="0"/>
                        <a:cs typeface="楷体_GB2312"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000" b="0">
                          <a:latin typeface="楷体_GB2312" charset="0"/>
                          <a:cs typeface="楷体_GB2312" charset="0"/>
                        </a:rPr>
                        <a:t>19</a:t>
                      </a:r>
                      <a:endParaRPr lang="en-US" altLang="en-US" sz="1000" b="0">
                        <a:latin typeface="楷体_GB2312" charset="0"/>
                        <a:ea typeface="楷体_GB2312" charset="0"/>
                        <a:cs typeface="楷体_GB2312"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sz="1000" b="0">
                          <a:latin typeface="楷体_GB2312" charset="0"/>
                          <a:cs typeface="楷体_GB2312" charset="0"/>
                        </a:rPr>
                        <a:t>54</a:t>
                      </a:r>
                      <a:endParaRPr lang="en-US" altLang="en-US" sz="1000" b="0">
                        <a:latin typeface="楷体_GB2312" charset="0"/>
                        <a:ea typeface="楷体_GB2312" charset="0"/>
                        <a:cs typeface="楷体_GB2312"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pic>
        <p:nvPicPr>
          <p:cNvPr id="3" name="图片 2"/>
          <p:cNvPicPr/>
          <p:nvPr/>
        </p:nvPicPr>
        <p:blipFill>
          <a:blip r:embed="rId3"/>
          <a:stretch>
            <a:fillRect/>
          </a:stretch>
        </p:blipFill>
        <p:spPr>
          <a:xfrm>
            <a:off x="975043" y="2348865"/>
            <a:ext cx="3502660" cy="1202690"/>
          </a:xfrm>
          <a:prstGeom prst="rect">
            <a:avLst/>
          </a:prstGeom>
          <a:noFill/>
          <a:ln w="9525">
            <a:noFill/>
          </a:ln>
        </p:spPr>
      </p:pic>
      <p:sp>
        <p:nvSpPr>
          <p:cNvPr id="103" name="文本框 102"/>
          <p:cNvSpPr txBox="1"/>
          <p:nvPr/>
        </p:nvSpPr>
        <p:spPr>
          <a:xfrm>
            <a:off x="721678" y="3551555"/>
            <a:ext cx="10777220" cy="3207385"/>
          </a:xfrm>
          <a:prstGeom prst="rect">
            <a:avLst/>
          </a:prstGeom>
          <a:noFill/>
          <a:ln w="9525">
            <a:noFill/>
          </a:ln>
        </p:spPr>
        <p:txBody>
          <a:bodyPr wrap="square">
            <a:spAutoFit/>
          </a:bodyPr>
          <a:lstStyle/>
          <a:p>
            <a:pPr indent="0" algn="ctr"/>
            <a:endParaRPr lang="en-US" sz="2400" b="0">
              <a:latin typeface="Times New Roman" panose="02020603050405020304" pitchFamily="18" charset="0"/>
              <a:ea typeface="宋体" panose="02010600030101010101" pitchFamily="2" charset="-122"/>
            </a:endParaRPr>
          </a:p>
          <a:p>
            <a:pPr indent="0" algn="ctr"/>
            <a:r>
              <a:rPr lang="en-US" sz="2400" b="0">
                <a:latin typeface="Times New Roman" panose="02020603050405020304" pitchFamily="18" charset="0"/>
                <a:ea typeface="宋体" panose="02010600030101010101" pitchFamily="2" charset="-122"/>
              </a:rPr>
              <a:t>(1)</a:t>
            </a:r>
            <a:r>
              <a:rPr lang="zh-CN" sz="2400" b="0">
                <a:ea typeface="宋体" panose="02010600030101010101" pitchFamily="2" charset="-122"/>
              </a:rPr>
              <a:t>利用表中第一组数据</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计</a:t>
            </a:r>
            <a:r>
              <a:rPr lang="zh-CN" sz="2400" b="0">
                <a:latin typeface="Times New Roman" panose="02020603050405020304" pitchFamily="18" charset="0"/>
                <a:ea typeface="宋体" panose="02010600030101010101" pitchFamily="2" charset="-122"/>
              </a:rPr>
              <a:t>算出该司机的反应时间是</a:t>
            </a:r>
            <a:r>
              <a:rPr lang="en-US" sz="2400" b="0">
                <a:latin typeface="Times New Roman" panose="02020603050405020304" pitchFamily="18" charset="0"/>
                <a:ea typeface="宋体" panose="02010600030101010101" pitchFamily="2" charset="-122"/>
              </a:rPr>
              <a:t>________s.</a:t>
            </a:r>
          </a:p>
          <a:p>
            <a:r>
              <a:rPr lang="en-US" sz="2400" b="0">
                <a:latin typeface="Times New Roman" panose="02020603050405020304" pitchFamily="18" charset="0"/>
                <a:ea typeface="宋体" panose="02010600030101010101" pitchFamily="2" charset="-122"/>
              </a:rPr>
              <a:t>(2)</a:t>
            </a:r>
            <a:r>
              <a:rPr lang="zh-CN" sz="2400" b="0">
                <a:ea typeface="宋体" panose="02010600030101010101" pitchFamily="2" charset="-122"/>
              </a:rPr>
              <a:t>分析表中数据可知</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影响汽车制动距离的主要因素是</a:t>
            </a:r>
            <a:r>
              <a:rPr lang="en-US" sz="2400" b="0">
                <a:latin typeface="Times New Roman" panose="02020603050405020304" pitchFamily="18" charset="0"/>
                <a:ea typeface="宋体" panose="02010600030101010101" pitchFamily="2" charset="-122"/>
              </a:rPr>
              <a:t>________</a:t>
            </a:r>
            <a:r>
              <a:rPr lang="zh-CN" sz="2400" b="0">
                <a:ea typeface="宋体" panose="02010600030101010101" pitchFamily="2" charset="-122"/>
              </a:rPr>
              <a:t>．</a:t>
            </a:r>
          </a:p>
          <a:p>
            <a:r>
              <a:rPr lang="zh-CN" sz="2400" b="0">
                <a:ea typeface="宋体" panose="02010600030101010101" pitchFamily="2" charset="-122"/>
              </a:rPr>
              <a:t>为什么同样道路上</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对不同车型设定不一样的最高行驶速度？小明做了如下实验：在斜面底端放置了一个纸盒</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然后分别让两个体积相同的实心铁球和铝球从斜面顶端自由滚下</a:t>
            </a:r>
            <a:r>
              <a:rPr lang="en-US" sz="2400" b="0">
                <a:latin typeface="Times New Roman" panose="02020603050405020304" pitchFamily="18" charset="0"/>
                <a:ea typeface="宋体" panose="02010600030101010101" pitchFamily="2" charset="-122"/>
              </a:rPr>
              <a:t>(</a:t>
            </a:r>
            <a:r>
              <a:rPr lang="zh-CN" sz="2400" b="0">
                <a:ea typeface="宋体" panose="02010600030101010101" pitchFamily="2" charset="-122"/>
              </a:rPr>
              <a:t>如图乙所示</a:t>
            </a:r>
            <a:r>
              <a:rPr lang="en-US" sz="2400" b="0">
                <a:latin typeface="Times New Roman" panose="02020603050405020304" pitchFamily="18" charset="0"/>
                <a:ea typeface="宋体" panose="02010600030101010101" pitchFamily="2" charset="-122"/>
              </a:rPr>
              <a:t>). </a:t>
            </a:r>
            <a:r>
              <a:rPr lang="zh-CN" sz="2400" b="0">
                <a:ea typeface="宋体" panose="02010600030101010101" pitchFamily="2" charset="-122"/>
              </a:rPr>
              <a:t>由实验可知：</a:t>
            </a:r>
            <a:r>
              <a:rPr lang="en-US" sz="2400" b="0">
                <a:latin typeface="Times New Roman" panose="02020603050405020304" pitchFamily="18" charset="0"/>
                <a:ea typeface="宋体" panose="02010600030101010101" pitchFamily="2" charset="-122"/>
              </a:rPr>
              <a:t>__________________________________</a:t>
            </a:r>
            <a:r>
              <a:rPr lang="zh-CN" sz="2400" b="0">
                <a:ea typeface="宋体" panose="02010600030101010101" pitchFamily="2" charset="-122"/>
              </a:rPr>
              <a:t>．由于大型汽车高速行驶时的</a:t>
            </a:r>
            <a:r>
              <a:rPr lang="en-US" sz="2400" b="0">
                <a:latin typeface="Times New Roman" panose="02020603050405020304" pitchFamily="18" charset="0"/>
                <a:ea typeface="宋体" panose="02010600030101010101" pitchFamily="2" charset="-122"/>
              </a:rPr>
              <a:t>________</a:t>
            </a:r>
            <a:r>
              <a:rPr lang="zh-CN" sz="2400" b="0">
                <a:ea typeface="宋体" panose="02010600030101010101" pitchFamily="2" charset="-122"/>
              </a:rPr>
              <a:t>较大</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它的危险性就大</a:t>
            </a:r>
            <a:r>
              <a:rPr lang="en-US" sz="2400" b="0">
                <a:latin typeface="Times New Roman" panose="02020603050405020304" pitchFamily="18" charset="0"/>
                <a:ea typeface="宋体" panose="02010600030101010101" pitchFamily="2" charset="-122"/>
              </a:rPr>
              <a:t>. </a:t>
            </a:r>
            <a:r>
              <a:rPr lang="zh-CN" sz="2400" b="0">
                <a:ea typeface="宋体" panose="02010600030101010101" pitchFamily="2" charset="-122"/>
              </a:rPr>
              <a:t>所以对不同车型要设定不一样的最高行驶速度．</a:t>
            </a:r>
            <a:endParaRPr lang="en-US" sz="2400" b="0">
              <a:latin typeface="Times New Roman" panose="02020603050405020304" pitchFamily="18" charset="0"/>
              <a:cs typeface="Times New Roman" panose="02020603050405020304" pitchFamily="18" charset="0"/>
            </a:endParaRPr>
          </a:p>
          <a:p>
            <a:pPr indent="0" algn="ctr"/>
            <a:r>
              <a:rPr lang="en-US" sz="1050" b="0">
                <a:latin typeface="Times New Roman" panose="02020603050405020304" pitchFamily="18" charset="0"/>
                <a:cs typeface="Times New Roman" panose="02020603050405020304" pitchFamily="18" charset="0"/>
              </a:rPr>
              <a:t> </a:t>
            </a:r>
            <a:endParaRPr lang="zh-CN" altLang="en-US"/>
          </a:p>
        </p:txBody>
      </p:sp>
      <p:sp>
        <p:nvSpPr>
          <p:cNvPr id="4" name="文本框 3"/>
          <p:cNvSpPr txBox="1"/>
          <p:nvPr/>
        </p:nvSpPr>
        <p:spPr>
          <a:xfrm>
            <a:off x="9233853" y="3843655"/>
            <a:ext cx="775970" cy="460375"/>
          </a:xfrm>
          <a:prstGeom prst="rect">
            <a:avLst/>
          </a:prstGeom>
          <a:noFill/>
        </p:spPr>
        <p:txBody>
          <a:bodyPr wrap="none" rtlCol="0">
            <a:spAutoFit/>
          </a:bodyPr>
          <a:lstStyle/>
          <a:p>
            <a:r>
              <a:rPr lang="en-US" altLang="zh-CN" sz="2400">
                <a:solidFill>
                  <a:srgbClr val="FF0000"/>
                </a:solidFill>
              </a:rPr>
              <a:t>0.66</a:t>
            </a:r>
          </a:p>
        </p:txBody>
      </p:sp>
      <p:sp>
        <p:nvSpPr>
          <p:cNvPr id="5" name="文本框 4"/>
          <p:cNvSpPr txBox="1"/>
          <p:nvPr/>
        </p:nvSpPr>
        <p:spPr>
          <a:xfrm>
            <a:off x="8400415" y="4293096"/>
            <a:ext cx="851535" cy="460375"/>
          </a:xfrm>
          <a:prstGeom prst="rect">
            <a:avLst/>
          </a:prstGeom>
          <a:noFill/>
        </p:spPr>
        <p:txBody>
          <a:bodyPr wrap="square" rtlCol="0">
            <a:spAutoFit/>
          </a:bodyPr>
          <a:lstStyle/>
          <a:p>
            <a:r>
              <a:rPr lang="zh-CN" altLang="en-US" sz="2400">
                <a:solidFill>
                  <a:srgbClr val="FF0000"/>
                </a:solidFill>
              </a:rPr>
              <a:t>速度</a:t>
            </a:r>
          </a:p>
        </p:txBody>
      </p:sp>
      <p:sp>
        <p:nvSpPr>
          <p:cNvPr id="6" name="文本框 5"/>
          <p:cNvSpPr txBox="1"/>
          <p:nvPr/>
        </p:nvSpPr>
        <p:spPr>
          <a:xfrm>
            <a:off x="554673" y="5742940"/>
            <a:ext cx="5770880" cy="398780"/>
          </a:xfrm>
          <a:prstGeom prst="rect">
            <a:avLst/>
          </a:prstGeom>
          <a:noFill/>
        </p:spPr>
        <p:txBody>
          <a:bodyPr wrap="none" rtlCol="0">
            <a:spAutoFit/>
          </a:bodyPr>
          <a:lstStyle/>
          <a:p>
            <a:pPr algn="l"/>
            <a:r>
              <a:rPr lang="zh-CN" altLang="en-US" sz="2000">
                <a:solidFill>
                  <a:srgbClr val="FF0000"/>
                </a:solidFill>
              </a:rPr>
              <a:t>在速度一定的条件下，物体的质量越大，动能越大</a:t>
            </a:r>
          </a:p>
        </p:txBody>
      </p:sp>
      <p:sp>
        <p:nvSpPr>
          <p:cNvPr id="7" name="文本框 6"/>
          <p:cNvSpPr txBox="1"/>
          <p:nvPr/>
        </p:nvSpPr>
        <p:spPr>
          <a:xfrm>
            <a:off x="10214928" y="5742940"/>
            <a:ext cx="792480" cy="460375"/>
          </a:xfrm>
          <a:prstGeom prst="rect">
            <a:avLst/>
          </a:prstGeom>
          <a:noFill/>
        </p:spPr>
        <p:txBody>
          <a:bodyPr wrap="none" rtlCol="0">
            <a:spAutoFit/>
          </a:bodyPr>
          <a:lstStyle/>
          <a:p>
            <a:r>
              <a:rPr lang="zh-CN" altLang="en-US" sz="2400">
                <a:solidFill>
                  <a:srgbClr val="FF0000"/>
                </a:solidFill>
              </a:rPr>
              <a:t>动能</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p:cNvSpPr/>
          <p:nvPr/>
        </p:nvSpPr>
        <p:spPr>
          <a:xfrm>
            <a:off x="747941" y="195739"/>
            <a:ext cx="10009112" cy="4707890"/>
          </a:xfrm>
          <a:prstGeom prst="rect">
            <a:avLst/>
          </a:prstGeom>
        </p:spPr>
        <p:txBody>
          <a:bodyPr wrap="square">
            <a:spAutoFit/>
          </a:bodyPr>
          <a:lstStyle/>
          <a:p>
            <a:pPr>
              <a:lnSpc>
                <a:spcPct val="150000"/>
              </a:lnSpc>
            </a:pPr>
            <a:r>
              <a:rPr lang="en-US" altLang="zh-CN" sz="3200" b="1" smtClean="0">
                <a:latin typeface="Times New Roman" panose="02020603050405020304" pitchFamily="18" charset="0"/>
                <a:cs typeface="Times New Roman" panose="02020603050405020304" pitchFamily="18" charset="0"/>
              </a:rPr>
              <a:t>6.</a:t>
            </a:r>
            <a:r>
              <a:rPr lang="en-US" altLang="zh-CN" sz="2400" smtClean="0">
                <a:latin typeface="Times New Roman" panose="02020603050405020304" pitchFamily="18" charset="0"/>
                <a:cs typeface="Times New Roman" panose="02020603050405020304" pitchFamily="18" charset="0"/>
              </a:rPr>
              <a:t>(1</a:t>
            </a:r>
            <a:r>
              <a:rPr lang="en-US" altLang="zh-CN" sz="2400">
                <a:latin typeface="Times New Roman" panose="02020603050405020304" pitchFamily="18" charset="0"/>
                <a:cs typeface="Times New Roman" panose="02020603050405020304" pitchFamily="18" charset="0"/>
              </a:rPr>
              <a:t>)</a:t>
            </a:r>
            <a:r>
              <a:rPr lang="zh-CN" altLang="zh-CN" sz="2400">
                <a:latin typeface="Times New Roman" panose="02020603050405020304" pitchFamily="18" charset="0"/>
                <a:cs typeface="Times New Roman" panose="02020603050405020304" pitchFamily="18" charset="0"/>
              </a:rPr>
              <a:t>实验通过观察木块被撞后移动</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的大小，可比较出钢球对木块</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的多少，从而判断钢球动能的大小，这种研究问题的方法叫</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．若不用木块，在桌面上铺一条毛巾，</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选填</a:t>
            </a:r>
            <a:r>
              <a:rPr lang="en-US" altLang="zh-CN" sz="2400">
                <a:latin typeface="Times New Roman" panose="02020603050405020304" pitchFamily="18" charset="0"/>
                <a:cs typeface="Times New Roman" panose="02020603050405020304" pitchFamily="18" charset="0"/>
              </a:rPr>
              <a:t>“</a:t>
            </a:r>
            <a:r>
              <a:rPr lang="zh-CN" altLang="zh-CN" sz="2400">
                <a:latin typeface="Times New Roman" panose="02020603050405020304" pitchFamily="18" charset="0"/>
                <a:cs typeface="Times New Roman" panose="02020603050405020304" pitchFamily="18" charset="0"/>
              </a:rPr>
              <a:t>可以</a:t>
            </a:r>
            <a:r>
              <a:rPr lang="en-US" altLang="zh-CN" sz="2400">
                <a:latin typeface="Times New Roman" panose="02020603050405020304" pitchFamily="18" charset="0"/>
                <a:cs typeface="Times New Roman" panose="02020603050405020304" pitchFamily="18" charset="0"/>
              </a:rPr>
              <a:t>”</a:t>
            </a:r>
            <a:r>
              <a:rPr lang="zh-CN" altLang="zh-CN" sz="2400">
                <a:latin typeface="Times New Roman" panose="02020603050405020304" pitchFamily="18" charset="0"/>
                <a:cs typeface="Times New Roman" panose="02020603050405020304" pitchFamily="18" charset="0"/>
              </a:rPr>
              <a:t>或</a:t>
            </a:r>
            <a:r>
              <a:rPr lang="en-US" altLang="zh-CN" sz="2400">
                <a:latin typeface="Times New Roman" panose="02020603050405020304" pitchFamily="18" charset="0"/>
                <a:cs typeface="Times New Roman" panose="02020603050405020304" pitchFamily="18" charset="0"/>
              </a:rPr>
              <a:t>“</a:t>
            </a:r>
            <a:r>
              <a:rPr lang="zh-CN" altLang="zh-CN" sz="2400">
                <a:latin typeface="Times New Roman" panose="02020603050405020304" pitchFamily="18" charset="0"/>
                <a:cs typeface="Times New Roman" panose="02020603050405020304" pitchFamily="18" charset="0"/>
              </a:rPr>
              <a:t>不可以</a:t>
            </a:r>
            <a:r>
              <a:rPr lang="en-US" altLang="zh-CN" sz="2400">
                <a:latin typeface="Times New Roman" panose="02020603050405020304" pitchFamily="18" charset="0"/>
                <a:cs typeface="Times New Roman" panose="02020603050405020304" pitchFamily="18" charset="0"/>
              </a:rPr>
              <a:t>”)</a:t>
            </a:r>
            <a:r>
              <a:rPr lang="zh-CN" altLang="zh-CN" sz="2400">
                <a:latin typeface="Times New Roman" panose="02020603050405020304" pitchFamily="18" charset="0"/>
                <a:cs typeface="Times New Roman" panose="02020603050405020304" pitchFamily="18" charset="0"/>
              </a:rPr>
              <a:t>用钢球在毛巾表面滚动的距离来体现．</a:t>
            </a:r>
          </a:p>
          <a:p>
            <a:pPr>
              <a:lnSpc>
                <a:spcPct val="150000"/>
              </a:lnSpc>
            </a:pPr>
            <a:r>
              <a:rPr lang="en-US" altLang="zh-CN" sz="2400">
                <a:latin typeface="Times New Roman" panose="02020603050405020304" pitchFamily="18" charset="0"/>
                <a:cs typeface="Times New Roman" panose="02020603050405020304" pitchFamily="18" charset="0"/>
              </a:rPr>
              <a:t>(2)</a:t>
            </a:r>
            <a:r>
              <a:rPr lang="zh-CN" altLang="zh-CN" sz="2400">
                <a:latin typeface="Times New Roman" panose="02020603050405020304" pitchFamily="18" charset="0"/>
                <a:cs typeface="Times New Roman" panose="02020603050405020304" pitchFamily="18" charset="0"/>
              </a:rPr>
              <a:t>将钢球放在同一斜面上不同高度处由静止</a:t>
            </a:r>
            <a:r>
              <a:rPr lang="zh-CN" altLang="zh-CN" sz="2400" smtClean="0">
                <a:latin typeface="Times New Roman" panose="02020603050405020304" pitchFamily="18" charset="0"/>
                <a:cs typeface="Times New Roman" panose="02020603050405020304" pitchFamily="18" charset="0"/>
              </a:rPr>
              <a:t>释放</a:t>
            </a:r>
            <a:r>
              <a:rPr lang="zh-CN" altLang="zh-CN" sz="2400">
                <a:latin typeface="Times New Roman" panose="02020603050405020304" pitchFamily="18" charset="0"/>
                <a:cs typeface="Times New Roman" panose="02020603050405020304" pitchFamily="18" charset="0"/>
              </a:rPr>
              <a:t>，第一次实验的情景如图甲所示，在进行第二次实验前，应先将撞出的木块</a:t>
            </a:r>
            <a:r>
              <a:rPr lang="en-US" altLang="zh-CN" sz="2400">
                <a:latin typeface="Times New Roman" panose="02020603050405020304" pitchFamily="18" charset="0"/>
                <a:cs typeface="Times New Roman" panose="02020603050405020304" pitchFamily="18" charset="0"/>
              </a:rPr>
              <a:t>______________</a:t>
            </a:r>
            <a:r>
              <a:rPr lang="zh-CN" altLang="zh-CN" sz="2400">
                <a:latin typeface="Times New Roman" panose="02020603050405020304" pitchFamily="18" charset="0"/>
                <a:cs typeface="Times New Roman" panose="02020603050405020304" pitchFamily="18" charset="0"/>
              </a:rPr>
              <a:t>．</a:t>
            </a:r>
          </a:p>
          <a:p>
            <a:pPr>
              <a:lnSpc>
                <a:spcPct val="150000"/>
              </a:lnSpc>
            </a:pPr>
            <a:r>
              <a:rPr lang="en-US" altLang="zh-CN" sz="2400">
                <a:latin typeface="Times New Roman" panose="02020603050405020304" pitchFamily="18" charset="0"/>
                <a:cs typeface="Times New Roman" panose="02020603050405020304" pitchFamily="18" charset="0"/>
              </a:rPr>
              <a:t>(3)</a:t>
            </a:r>
            <a:r>
              <a:rPr lang="zh-CN" altLang="zh-CN" sz="2400">
                <a:latin typeface="Times New Roman" panose="02020603050405020304" pitchFamily="18" charset="0"/>
                <a:cs typeface="Times New Roman" panose="02020603050405020304" pitchFamily="18" charset="0"/>
              </a:rPr>
              <a:t>让不同质量的两个钢球从同一高度滚下的目的是使两球到达水平面时，具有相同的</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a:t>
            </a:r>
          </a:p>
        </p:txBody>
      </p:sp>
      <p:pic>
        <p:nvPicPr>
          <p:cNvPr id="7169" name="Picture 1" descr="D:\MobileFile\河北物理做课件文件\LM386.TIF"/>
          <p:cNvPicPr>
            <a:picLocks noChangeAspect="1" noChangeArrowheads="1"/>
          </p:cNvPicPr>
          <p:nvPr/>
        </p:nvPicPr>
        <p:blipFill>
          <a:blip r:embed="rId2" r:link="rId3">
            <a:extLst>
              <a:ext uri="{28A0092B-C50C-407E-A947-70E740481C1C}">
                <a14:useLocalDpi xmlns:a14="http://schemas.microsoft.com/office/drawing/2010/main" val="0"/>
              </a:ext>
            </a:extLst>
          </a:blip>
          <a:stretch>
            <a:fillRect/>
          </a:stretch>
        </p:blipFill>
        <p:spPr bwMode="auto">
          <a:xfrm>
            <a:off x="6746240" y="4318000"/>
            <a:ext cx="4418330" cy="241236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7818442" y="3265155"/>
            <a:ext cx="1944216" cy="460375"/>
          </a:xfrm>
          <a:prstGeom prst="rect">
            <a:avLst/>
          </a:prstGeom>
          <a:noFill/>
        </p:spPr>
        <p:txBody>
          <a:bodyPr wrap="square" rtlCol="0">
            <a:spAutoFit/>
          </a:bodyPr>
          <a:lstStyle/>
          <a:p>
            <a:r>
              <a:rPr lang="zh-CN" altLang="en-US" sz="2400" smtClean="0">
                <a:solidFill>
                  <a:srgbClr val="FF0000"/>
                </a:solidFill>
              </a:rPr>
              <a:t>移</a:t>
            </a:r>
            <a:r>
              <a:rPr lang="zh-CN" altLang="en-US" sz="2400">
                <a:solidFill>
                  <a:srgbClr val="FF0000"/>
                </a:solidFill>
              </a:rPr>
              <a:t>回到原处</a:t>
            </a:r>
            <a:r>
              <a:rPr lang="zh-CN" altLang="en-US"/>
              <a:t>　 </a:t>
            </a:r>
          </a:p>
        </p:txBody>
      </p:sp>
      <p:sp>
        <p:nvSpPr>
          <p:cNvPr id="8" name="TextBox 7"/>
          <p:cNvSpPr txBox="1"/>
          <p:nvPr/>
        </p:nvSpPr>
        <p:spPr>
          <a:xfrm>
            <a:off x="2515503" y="4326860"/>
            <a:ext cx="1080120" cy="460375"/>
          </a:xfrm>
          <a:prstGeom prst="rect">
            <a:avLst/>
          </a:prstGeom>
          <a:noFill/>
        </p:spPr>
        <p:txBody>
          <a:bodyPr wrap="square" rtlCol="0">
            <a:spAutoFit/>
          </a:bodyPr>
          <a:lstStyle/>
          <a:p>
            <a:r>
              <a:rPr lang="zh-CN" altLang="en-US" sz="2400" smtClean="0">
                <a:solidFill>
                  <a:srgbClr val="FF0000"/>
                </a:solidFill>
              </a:rPr>
              <a:t>速度</a:t>
            </a:r>
            <a:endParaRPr lang="zh-CN" altLang="en-US" sz="2400">
              <a:solidFill>
                <a:srgbClr val="FF0000"/>
              </a:solidFill>
            </a:endParaRPr>
          </a:p>
        </p:txBody>
      </p:sp>
      <p:sp>
        <p:nvSpPr>
          <p:cNvPr id="19" name="TextBox 4"/>
          <p:cNvSpPr txBox="1"/>
          <p:nvPr/>
        </p:nvSpPr>
        <p:spPr>
          <a:xfrm>
            <a:off x="1024672" y="1663753"/>
            <a:ext cx="1224136" cy="460375"/>
          </a:xfrm>
          <a:prstGeom prst="rect">
            <a:avLst/>
          </a:prstGeom>
          <a:noFill/>
        </p:spPr>
        <p:txBody>
          <a:bodyPr wrap="square" rtlCol="0">
            <a:spAutoFit/>
          </a:bodyPr>
          <a:lstStyle/>
          <a:p>
            <a:r>
              <a:rPr lang="zh-CN" altLang="en-US" sz="2400" smtClean="0">
                <a:solidFill>
                  <a:srgbClr val="FF0000"/>
                </a:solidFill>
              </a:rPr>
              <a:t>转换法</a:t>
            </a:r>
            <a:endParaRPr lang="zh-CN" altLang="en-US" sz="2400">
              <a:solidFill>
                <a:srgbClr val="FF0000"/>
              </a:solidFill>
            </a:endParaRPr>
          </a:p>
        </p:txBody>
      </p:sp>
      <p:sp>
        <p:nvSpPr>
          <p:cNvPr id="20" name="TextBox 2"/>
          <p:cNvSpPr txBox="1"/>
          <p:nvPr/>
        </p:nvSpPr>
        <p:spPr>
          <a:xfrm>
            <a:off x="5393030" y="545361"/>
            <a:ext cx="1080120" cy="460375"/>
          </a:xfrm>
          <a:prstGeom prst="rect">
            <a:avLst/>
          </a:prstGeom>
          <a:noFill/>
        </p:spPr>
        <p:txBody>
          <a:bodyPr wrap="square" rtlCol="0">
            <a:spAutoFit/>
          </a:bodyPr>
          <a:lstStyle/>
          <a:p>
            <a:r>
              <a:rPr lang="zh-CN" altLang="en-US" sz="2400" smtClean="0">
                <a:solidFill>
                  <a:srgbClr val="FF0000"/>
                </a:solidFill>
              </a:rPr>
              <a:t>距离</a:t>
            </a:r>
            <a:endParaRPr lang="zh-CN" altLang="en-US" sz="2400">
              <a:solidFill>
                <a:srgbClr val="FF0000"/>
              </a:solidFill>
            </a:endParaRPr>
          </a:p>
        </p:txBody>
      </p:sp>
      <p:sp>
        <p:nvSpPr>
          <p:cNvPr id="21" name="TextBox 3"/>
          <p:cNvSpPr txBox="1"/>
          <p:nvPr/>
        </p:nvSpPr>
        <p:spPr>
          <a:xfrm>
            <a:off x="1096933" y="1005756"/>
            <a:ext cx="1080120" cy="460375"/>
          </a:xfrm>
          <a:prstGeom prst="rect">
            <a:avLst/>
          </a:prstGeom>
          <a:noFill/>
        </p:spPr>
        <p:txBody>
          <a:bodyPr wrap="square" rtlCol="0">
            <a:spAutoFit/>
          </a:bodyPr>
          <a:lstStyle/>
          <a:p>
            <a:r>
              <a:rPr lang="zh-CN" altLang="en-US" sz="2400" smtClean="0">
                <a:solidFill>
                  <a:srgbClr val="FF0000"/>
                </a:solidFill>
              </a:rPr>
              <a:t>做功</a:t>
            </a:r>
            <a:endParaRPr lang="zh-CN" altLang="en-US" sz="2400">
              <a:solidFill>
                <a:srgbClr val="FF0000"/>
              </a:solidFill>
            </a:endParaRPr>
          </a:p>
        </p:txBody>
      </p:sp>
      <p:sp>
        <p:nvSpPr>
          <p:cNvPr id="22" name="TextBox 5"/>
          <p:cNvSpPr txBox="1"/>
          <p:nvPr/>
        </p:nvSpPr>
        <p:spPr>
          <a:xfrm>
            <a:off x="7640647" y="1664103"/>
            <a:ext cx="1080120" cy="460375"/>
          </a:xfrm>
          <a:prstGeom prst="rect">
            <a:avLst/>
          </a:prstGeom>
          <a:noFill/>
        </p:spPr>
        <p:txBody>
          <a:bodyPr wrap="square" rtlCol="0">
            <a:spAutoFit/>
          </a:bodyPr>
          <a:lstStyle/>
          <a:p>
            <a:r>
              <a:rPr lang="zh-CN" altLang="en-US" sz="2400" smtClean="0">
                <a:solidFill>
                  <a:srgbClr val="FF0000"/>
                </a:solidFill>
              </a:rPr>
              <a:t>可以</a:t>
            </a:r>
            <a:endParaRPr lang="zh-CN" altLang="en-US" sz="240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additive="base">
                                        <p:cTn id="19" dur="500" fill="hold"/>
                                        <p:tgtEl>
                                          <p:spTgt spid="19"/>
                                        </p:tgtEl>
                                        <p:attrNameLst>
                                          <p:attrName>ppt_x</p:attrName>
                                        </p:attrNameLst>
                                      </p:cBhvr>
                                      <p:tavLst>
                                        <p:tav tm="0">
                                          <p:val>
                                            <p:strVal val="#ppt_x"/>
                                          </p:val>
                                        </p:tav>
                                        <p:tav tm="100000">
                                          <p:val>
                                            <p:strVal val="#ppt_x"/>
                                          </p:val>
                                        </p:tav>
                                      </p:tavLst>
                                    </p:anim>
                                    <p:anim calcmode="lin" valueType="num">
                                      <p:cBhvr additive="base">
                                        <p:cTn id="2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anim calcmode="lin" valueType="num">
                                      <p:cBhvr additive="base">
                                        <p:cTn id="25" dur="500" fill="hold"/>
                                        <p:tgtEl>
                                          <p:spTgt spid="20"/>
                                        </p:tgtEl>
                                        <p:attrNameLst>
                                          <p:attrName>ppt_x</p:attrName>
                                        </p:attrNameLst>
                                      </p:cBhvr>
                                      <p:tavLst>
                                        <p:tav tm="0">
                                          <p:val>
                                            <p:strVal val="#ppt_x"/>
                                          </p:val>
                                        </p:tav>
                                        <p:tav tm="100000">
                                          <p:val>
                                            <p:strVal val="#ppt_x"/>
                                          </p:val>
                                        </p:tav>
                                      </p:tavLst>
                                    </p:anim>
                                    <p:anim calcmode="lin" valueType="num">
                                      <p:cBhvr additive="base">
                                        <p:cTn id="2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after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anim calcmode="lin" valueType="num">
                                      <p:cBhvr additive="base">
                                        <p:cTn id="31" dur="500" fill="hold"/>
                                        <p:tgtEl>
                                          <p:spTgt spid="21"/>
                                        </p:tgtEl>
                                        <p:attrNameLst>
                                          <p:attrName>ppt_x</p:attrName>
                                        </p:attrNameLst>
                                      </p:cBhvr>
                                      <p:tavLst>
                                        <p:tav tm="0">
                                          <p:val>
                                            <p:strVal val="#ppt_x"/>
                                          </p:val>
                                        </p:tav>
                                        <p:tav tm="100000">
                                          <p:val>
                                            <p:strVal val="#ppt_x"/>
                                          </p:val>
                                        </p:tav>
                                      </p:tavLst>
                                    </p:anim>
                                    <p:anim calcmode="lin" valueType="num">
                                      <p:cBhvr additive="base">
                                        <p:cTn id="3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after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 calcmode="lin" valueType="num">
                                      <p:cBhvr additive="base">
                                        <p:cTn id="37" dur="500" fill="hold"/>
                                        <p:tgtEl>
                                          <p:spTgt spid="22"/>
                                        </p:tgtEl>
                                        <p:attrNameLst>
                                          <p:attrName>ppt_x</p:attrName>
                                        </p:attrNameLst>
                                      </p:cBhvr>
                                      <p:tavLst>
                                        <p:tav tm="0">
                                          <p:val>
                                            <p:strVal val="#ppt_x"/>
                                          </p:val>
                                        </p:tav>
                                        <p:tav tm="100000">
                                          <p:val>
                                            <p:strVal val="#ppt_x"/>
                                          </p:val>
                                        </p:tav>
                                      </p:tavLst>
                                    </p:anim>
                                    <p:anim calcmode="lin" valueType="num">
                                      <p:cBhvr additive="base">
                                        <p:cTn id="3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9" grpId="0"/>
      <p:bldP spid="20" grpId="0"/>
      <p:bldP spid="21" grpId="0"/>
      <p:bldP spid="2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246034" y="472842"/>
            <a:ext cx="10009112" cy="2861310"/>
          </a:xfrm>
          <a:prstGeom prst="rect">
            <a:avLst/>
          </a:prstGeom>
        </p:spPr>
        <p:txBody>
          <a:bodyPr wrap="square">
            <a:spAutoFit/>
          </a:bodyPr>
          <a:lstStyle/>
          <a:p>
            <a:pPr>
              <a:lnSpc>
                <a:spcPct val="150000"/>
              </a:lnSpc>
            </a:pPr>
            <a:r>
              <a:rPr lang="en-US" altLang="zh-CN" sz="2400">
                <a:latin typeface="Times New Roman" panose="02020603050405020304" pitchFamily="18" charset="0"/>
                <a:cs typeface="Times New Roman" panose="02020603050405020304" pitchFamily="18" charset="0"/>
              </a:rPr>
              <a:t>(4)</a:t>
            </a:r>
            <a:r>
              <a:rPr lang="zh-CN" altLang="zh-CN" sz="2400">
                <a:latin typeface="Times New Roman" panose="02020603050405020304" pitchFamily="18" charset="0"/>
                <a:cs typeface="Times New Roman" panose="02020603050405020304" pitchFamily="18" charset="0"/>
              </a:rPr>
              <a:t>比较甲、乙两图进行的实验，将钢球放在同一斜面上不同高度处由静止释放，目的是使钢球在撞击木块时</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不同，通过实验现象可以得出结论：质量相同的物体，</a:t>
            </a:r>
            <a:r>
              <a:rPr lang="en-US" altLang="zh-CN" sz="2400">
                <a:latin typeface="Times New Roman" panose="02020603050405020304" pitchFamily="18" charset="0"/>
                <a:cs typeface="Times New Roman" panose="02020603050405020304" pitchFamily="18" charset="0"/>
              </a:rPr>
              <a:t>____________</a:t>
            </a:r>
            <a:r>
              <a:rPr lang="zh-CN" altLang="zh-CN" sz="2400">
                <a:latin typeface="Times New Roman" panose="02020603050405020304" pitchFamily="18" charset="0"/>
                <a:cs typeface="Times New Roman" panose="02020603050405020304" pitchFamily="18" charset="0"/>
              </a:rPr>
              <a:t>，动能越大．</a:t>
            </a:r>
          </a:p>
          <a:p>
            <a:pPr>
              <a:lnSpc>
                <a:spcPct val="150000"/>
              </a:lnSpc>
            </a:pPr>
            <a:r>
              <a:rPr lang="en-US" altLang="zh-CN" sz="2400">
                <a:latin typeface="Times New Roman" panose="02020603050405020304" pitchFamily="18" charset="0"/>
                <a:cs typeface="Times New Roman" panose="02020603050405020304" pitchFamily="18" charset="0"/>
              </a:rPr>
              <a:t>(5)</a:t>
            </a:r>
            <a:r>
              <a:rPr lang="zh-CN" altLang="zh-CN" sz="2400">
                <a:latin typeface="Times New Roman" panose="02020603050405020304" pitchFamily="18" charset="0"/>
                <a:cs typeface="Times New Roman" panose="02020603050405020304" pitchFamily="18" charset="0"/>
              </a:rPr>
              <a:t>比较甲、丙两图进行的实验，探究的是动能与</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的关系，得出的结论是</a:t>
            </a:r>
            <a:r>
              <a:rPr lang="en-US" altLang="zh-CN" sz="2400">
                <a:latin typeface="Times New Roman" panose="02020603050405020304" pitchFamily="18" charset="0"/>
                <a:cs typeface="Times New Roman" panose="02020603050405020304" pitchFamily="18" charset="0"/>
              </a:rPr>
              <a:t>__</a:t>
            </a:r>
            <a:r>
              <a:rPr lang="en-US" altLang="zh-CN" sz="2400" smtClean="0">
                <a:latin typeface="Times New Roman" panose="02020603050405020304" pitchFamily="18" charset="0"/>
                <a:cs typeface="Times New Roman" panose="02020603050405020304" pitchFamily="18" charset="0"/>
              </a:rPr>
              <a:t>______________________</a:t>
            </a:r>
            <a:r>
              <a:rPr lang="en-US" altLang="zh-CN" sz="2400">
                <a:latin typeface="Times New Roman" panose="02020603050405020304" pitchFamily="18" charset="0"/>
                <a:cs typeface="Times New Roman" panose="02020603050405020304" pitchFamily="18" charset="0"/>
              </a:rPr>
              <a:t>________</a:t>
            </a:r>
            <a:r>
              <a:rPr lang="en-US" altLang="zh-CN" sz="2400" smtClean="0">
                <a:latin typeface="Times New Roman" panose="02020603050405020304" pitchFamily="18" charset="0"/>
                <a:cs typeface="Times New Roman" panose="02020603050405020304" pitchFamily="18" charset="0"/>
              </a:rPr>
              <a:t>__</a:t>
            </a:r>
            <a:r>
              <a:rPr lang="zh-CN" altLang="zh-CN" sz="2400">
                <a:latin typeface="Times New Roman" panose="02020603050405020304" pitchFamily="18" charset="0"/>
                <a:cs typeface="Times New Roman" panose="02020603050405020304" pitchFamily="18" charset="0"/>
              </a:rPr>
              <a:t>．</a:t>
            </a:r>
          </a:p>
        </p:txBody>
      </p:sp>
      <p:sp>
        <p:nvSpPr>
          <p:cNvPr id="3" name="TextBox 2"/>
          <p:cNvSpPr txBox="1"/>
          <p:nvPr/>
        </p:nvSpPr>
        <p:spPr>
          <a:xfrm>
            <a:off x="6195283" y="1073924"/>
            <a:ext cx="1800200" cy="460375"/>
          </a:xfrm>
          <a:prstGeom prst="rect">
            <a:avLst/>
          </a:prstGeom>
          <a:noFill/>
        </p:spPr>
        <p:txBody>
          <a:bodyPr wrap="square" rtlCol="0">
            <a:spAutoFit/>
          </a:bodyPr>
          <a:lstStyle/>
          <a:p>
            <a:r>
              <a:rPr lang="zh-CN" altLang="en-US" sz="2400" smtClean="0">
                <a:solidFill>
                  <a:srgbClr val="FF0000"/>
                </a:solidFill>
              </a:rPr>
              <a:t>速度</a:t>
            </a:r>
            <a:endParaRPr lang="zh-CN" altLang="en-US" sz="2400">
              <a:solidFill>
                <a:srgbClr val="FF0000"/>
              </a:solidFill>
            </a:endParaRPr>
          </a:p>
        </p:txBody>
      </p:sp>
      <p:sp>
        <p:nvSpPr>
          <p:cNvPr id="4" name="TextBox 3"/>
          <p:cNvSpPr txBox="1"/>
          <p:nvPr/>
        </p:nvSpPr>
        <p:spPr>
          <a:xfrm>
            <a:off x="4806558" y="1709365"/>
            <a:ext cx="1800200" cy="460375"/>
          </a:xfrm>
          <a:prstGeom prst="rect">
            <a:avLst/>
          </a:prstGeom>
          <a:noFill/>
        </p:spPr>
        <p:txBody>
          <a:bodyPr wrap="square" rtlCol="0">
            <a:spAutoFit/>
          </a:bodyPr>
          <a:lstStyle/>
          <a:p>
            <a:r>
              <a:rPr lang="zh-CN" altLang="en-US" sz="2400" smtClean="0">
                <a:solidFill>
                  <a:srgbClr val="FF0000"/>
                </a:solidFill>
              </a:rPr>
              <a:t>速度越大</a:t>
            </a:r>
            <a:endParaRPr lang="zh-CN" altLang="en-US" sz="2400">
              <a:solidFill>
                <a:srgbClr val="FF0000"/>
              </a:solidFill>
            </a:endParaRPr>
          </a:p>
        </p:txBody>
      </p:sp>
      <p:sp>
        <p:nvSpPr>
          <p:cNvPr id="5" name="TextBox 4"/>
          <p:cNvSpPr txBox="1"/>
          <p:nvPr/>
        </p:nvSpPr>
        <p:spPr>
          <a:xfrm>
            <a:off x="7641788" y="2169919"/>
            <a:ext cx="1800200" cy="460375"/>
          </a:xfrm>
          <a:prstGeom prst="rect">
            <a:avLst/>
          </a:prstGeom>
          <a:noFill/>
        </p:spPr>
        <p:txBody>
          <a:bodyPr wrap="square" rtlCol="0">
            <a:spAutoFit/>
          </a:bodyPr>
          <a:lstStyle/>
          <a:p>
            <a:r>
              <a:rPr lang="zh-CN" altLang="en-US" sz="2400" smtClean="0">
                <a:solidFill>
                  <a:srgbClr val="FF0000"/>
                </a:solidFill>
              </a:rPr>
              <a:t>质量</a:t>
            </a:r>
            <a:endParaRPr lang="zh-CN" altLang="en-US" sz="2400">
              <a:solidFill>
                <a:srgbClr val="FF0000"/>
              </a:solidFill>
            </a:endParaRPr>
          </a:p>
        </p:txBody>
      </p:sp>
      <p:sp>
        <p:nvSpPr>
          <p:cNvPr id="6" name="TextBox 5"/>
          <p:cNvSpPr txBox="1"/>
          <p:nvPr/>
        </p:nvSpPr>
        <p:spPr>
          <a:xfrm>
            <a:off x="2234848" y="2759347"/>
            <a:ext cx="5760640" cy="460375"/>
          </a:xfrm>
          <a:prstGeom prst="rect">
            <a:avLst/>
          </a:prstGeom>
          <a:noFill/>
        </p:spPr>
        <p:txBody>
          <a:bodyPr wrap="square" rtlCol="0">
            <a:spAutoFit/>
          </a:bodyPr>
          <a:lstStyle/>
          <a:p>
            <a:r>
              <a:rPr lang="zh-CN" altLang="en-US" sz="2400">
                <a:solidFill>
                  <a:srgbClr val="FF0000"/>
                </a:solidFill>
              </a:rPr>
              <a:t>　当速度一定时，质量越大，动能越大</a:t>
            </a:r>
          </a:p>
        </p:txBody>
      </p:sp>
      <p:pic>
        <p:nvPicPr>
          <p:cNvPr id="7169" name="Picture 1" descr="D:\MobileFile\河北物理做课件文件\LM386.TIF"/>
          <p:cNvPicPr>
            <a:picLocks noChangeAspect="1" noChangeArrowheads="1"/>
          </p:cNvPicPr>
          <p:nvPr>
            <p:custDataLst>
              <p:tags r:id="rId1"/>
            </p:custDataLst>
          </p:nvPr>
        </p:nvPicPr>
        <p:blipFill>
          <a:blip r:embed="rId3" r:link="rId4">
            <a:extLst>
              <a:ext uri="{28A0092B-C50C-407E-A947-70E740481C1C}">
                <a14:useLocalDpi xmlns:a14="http://schemas.microsoft.com/office/drawing/2010/main" val="0"/>
              </a:ext>
            </a:extLst>
          </a:blip>
          <a:stretch>
            <a:fillRect/>
          </a:stretch>
        </p:blipFill>
        <p:spPr bwMode="auto">
          <a:xfrm>
            <a:off x="3415665" y="3745230"/>
            <a:ext cx="5668645" cy="241236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55534" y="566192"/>
            <a:ext cx="10081120" cy="3415030"/>
          </a:xfrm>
          <a:prstGeom prst="rect">
            <a:avLst/>
          </a:prstGeom>
        </p:spPr>
        <p:txBody>
          <a:bodyPr wrap="square">
            <a:spAutoFit/>
          </a:bodyPr>
          <a:lstStyle/>
          <a:p>
            <a:pPr>
              <a:lnSpc>
                <a:spcPct val="150000"/>
              </a:lnSpc>
            </a:pPr>
            <a:r>
              <a:rPr lang="en-US" altLang="zh-CN" sz="2400">
                <a:latin typeface="Times New Roman" panose="02020603050405020304" pitchFamily="18" charset="0"/>
                <a:cs typeface="Times New Roman" panose="02020603050405020304" pitchFamily="18" charset="0"/>
              </a:rPr>
              <a:t>(6)</a:t>
            </a:r>
            <a:r>
              <a:rPr lang="zh-CN" altLang="zh-CN" sz="2400">
                <a:latin typeface="Times New Roman" panose="02020603050405020304" pitchFamily="18" charset="0"/>
                <a:cs typeface="Times New Roman" panose="02020603050405020304" pitchFamily="18" charset="0"/>
              </a:rPr>
              <a:t>小丽根据乙、丙两图得出结论，物体的动能大小与质量有关，她的看法是否正确？</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选填</a:t>
            </a:r>
            <a:r>
              <a:rPr lang="en-US" altLang="zh-CN" sz="2400">
                <a:latin typeface="Times New Roman" panose="02020603050405020304" pitchFamily="18" charset="0"/>
                <a:cs typeface="Times New Roman" panose="02020603050405020304" pitchFamily="18" charset="0"/>
              </a:rPr>
              <a:t>“</a:t>
            </a:r>
            <a:r>
              <a:rPr lang="zh-CN" altLang="zh-CN" sz="2400">
                <a:latin typeface="Times New Roman" panose="02020603050405020304" pitchFamily="18" charset="0"/>
                <a:cs typeface="Times New Roman" panose="02020603050405020304" pitchFamily="18" charset="0"/>
              </a:rPr>
              <a:t>正确</a:t>
            </a:r>
            <a:r>
              <a:rPr lang="en-US" altLang="zh-CN" sz="2400">
                <a:latin typeface="Times New Roman" panose="02020603050405020304" pitchFamily="18" charset="0"/>
                <a:cs typeface="Times New Roman" panose="02020603050405020304" pitchFamily="18" charset="0"/>
              </a:rPr>
              <a:t>”</a:t>
            </a:r>
            <a:r>
              <a:rPr lang="zh-CN" altLang="zh-CN" sz="2400">
                <a:latin typeface="Times New Roman" panose="02020603050405020304" pitchFamily="18" charset="0"/>
                <a:cs typeface="Times New Roman" panose="02020603050405020304" pitchFamily="18" charset="0"/>
              </a:rPr>
              <a:t>或</a:t>
            </a:r>
            <a:r>
              <a:rPr lang="en-US" altLang="zh-CN" sz="2400">
                <a:latin typeface="Times New Roman" panose="02020603050405020304" pitchFamily="18" charset="0"/>
                <a:cs typeface="Times New Roman" panose="02020603050405020304" pitchFamily="18" charset="0"/>
              </a:rPr>
              <a:t>“</a:t>
            </a:r>
            <a:r>
              <a:rPr lang="zh-CN" altLang="zh-CN" sz="2400">
                <a:latin typeface="Times New Roman" panose="02020603050405020304" pitchFamily="18" charset="0"/>
                <a:cs typeface="Times New Roman" panose="02020603050405020304" pitchFamily="18" charset="0"/>
              </a:rPr>
              <a:t>错误</a:t>
            </a:r>
            <a:r>
              <a:rPr lang="en-US" altLang="zh-CN" sz="2400">
                <a:latin typeface="Times New Roman" panose="02020603050405020304" pitchFamily="18" charset="0"/>
                <a:cs typeface="Times New Roman" panose="02020603050405020304" pitchFamily="18" charset="0"/>
              </a:rPr>
              <a:t>”)</a:t>
            </a:r>
            <a:r>
              <a:rPr lang="zh-CN" altLang="zh-CN" sz="2400">
                <a:latin typeface="Times New Roman" panose="02020603050405020304" pitchFamily="18" charset="0"/>
                <a:cs typeface="Times New Roman" panose="02020603050405020304" pitchFamily="18" charset="0"/>
              </a:rPr>
              <a:t>，理由是</a:t>
            </a:r>
            <a:r>
              <a:rPr lang="en-US" altLang="zh-CN" sz="2400" smtClean="0">
                <a:latin typeface="Times New Roman" panose="02020603050405020304" pitchFamily="18" charset="0"/>
                <a:cs typeface="Times New Roman" panose="02020603050405020304" pitchFamily="18" charset="0"/>
              </a:rPr>
              <a:t>_____________________________________</a:t>
            </a:r>
            <a:r>
              <a:rPr lang="zh-CN" altLang="zh-CN" sz="2400">
                <a:latin typeface="Times New Roman" panose="02020603050405020304" pitchFamily="18" charset="0"/>
                <a:cs typeface="Times New Roman" panose="02020603050405020304" pitchFamily="18" charset="0"/>
              </a:rPr>
              <a:t>．</a:t>
            </a:r>
          </a:p>
          <a:p>
            <a:pPr>
              <a:lnSpc>
                <a:spcPct val="150000"/>
              </a:lnSpc>
            </a:pPr>
            <a:r>
              <a:rPr lang="en-US" altLang="zh-CN" sz="2400">
                <a:latin typeface="Times New Roman" panose="02020603050405020304" pitchFamily="18" charset="0"/>
                <a:cs typeface="Times New Roman" panose="02020603050405020304" pitchFamily="18" charset="0"/>
              </a:rPr>
              <a:t>(7)</a:t>
            </a:r>
            <a:r>
              <a:rPr lang="zh-CN" altLang="zh-CN" sz="2400">
                <a:latin typeface="Times New Roman" panose="02020603050405020304" pitchFamily="18" charset="0"/>
                <a:cs typeface="Times New Roman" panose="02020603050405020304" pitchFamily="18" charset="0"/>
              </a:rPr>
              <a:t>撞击木块后，钢球在水平面上不能立即停下，是因为钢球具有</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．木块最终会停下来是因为受到</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的作用．如果水平面绝对光滑，木块受到钢球撞击后将</a:t>
            </a:r>
            <a:r>
              <a:rPr lang="en-US" altLang="zh-CN" sz="2400">
                <a:latin typeface="Times New Roman" panose="02020603050405020304" pitchFamily="18" charset="0"/>
                <a:cs typeface="Times New Roman" panose="02020603050405020304" pitchFamily="18" charset="0"/>
              </a:rPr>
              <a:t>________________</a:t>
            </a:r>
            <a:r>
              <a:rPr lang="zh-CN" altLang="zh-CN" sz="2400">
                <a:latin typeface="Times New Roman" panose="02020603050405020304" pitchFamily="18" charset="0"/>
                <a:cs typeface="Times New Roman" panose="02020603050405020304" pitchFamily="18" charset="0"/>
              </a:rPr>
              <a:t>．</a:t>
            </a:r>
          </a:p>
        </p:txBody>
      </p:sp>
      <p:sp>
        <p:nvSpPr>
          <p:cNvPr id="3" name="TextBox 2"/>
          <p:cNvSpPr txBox="1"/>
          <p:nvPr/>
        </p:nvSpPr>
        <p:spPr>
          <a:xfrm>
            <a:off x="945044" y="1720800"/>
            <a:ext cx="6048672" cy="460375"/>
          </a:xfrm>
          <a:prstGeom prst="rect">
            <a:avLst/>
          </a:prstGeom>
          <a:noFill/>
        </p:spPr>
        <p:txBody>
          <a:bodyPr wrap="square" rtlCol="0">
            <a:spAutoFit/>
          </a:bodyPr>
          <a:lstStyle/>
          <a:p>
            <a:r>
              <a:rPr lang="zh-CN" altLang="en-US" sz="2400">
                <a:solidFill>
                  <a:srgbClr val="FF0000"/>
                </a:solidFill>
              </a:rPr>
              <a:t>　没有控制钢球撞击木块时的速度相同</a:t>
            </a:r>
          </a:p>
        </p:txBody>
      </p:sp>
      <p:sp>
        <p:nvSpPr>
          <p:cNvPr id="4" name="TextBox 3"/>
          <p:cNvSpPr txBox="1"/>
          <p:nvPr/>
        </p:nvSpPr>
        <p:spPr>
          <a:xfrm>
            <a:off x="2801377" y="1260587"/>
            <a:ext cx="936104" cy="460375"/>
          </a:xfrm>
          <a:prstGeom prst="rect">
            <a:avLst/>
          </a:prstGeom>
          <a:noFill/>
        </p:spPr>
        <p:txBody>
          <a:bodyPr wrap="square" rtlCol="0">
            <a:spAutoFit/>
          </a:bodyPr>
          <a:lstStyle/>
          <a:p>
            <a:r>
              <a:rPr lang="zh-CN" altLang="en-US" sz="2400" smtClean="0">
                <a:solidFill>
                  <a:srgbClr val="FF0000"/>
                </a:solidFill>
              </a:rPr>
              <a:t>错误</a:t>
            </a:r>
            <a:endParaRPr lang="zh-CN" altLang="en-US" sz="2400">
              <a:solidFill>
                <a:srgbClr val="FF0000"/>
              </a:solidFill>
            </a:endParaRPr>
          </a:p>
        </p:txBody>
      </p:sp>
      <p:sp>
        <p:nvSpPr>
          <p:cNvPr id="5" name="TextBox 4"/>
          <p:cNvSpPr txBox="1"/>
          <p:nvPr/>
        </p:nvSpPr>
        <p:spPr>
          <a:xfrm>
            <a:off x="5278100" y="3336362"/>
            <a:ext cx="4068452" cy="460375"/>
          </a:xfrm>
          <a:prstGeom prst="rect">
            <a:avLst/>
          </a:prstGeom>
          <a:noFill/>
        </p:spPr>
        <p:txBody>
          <a:bodyPr wrap="square" rtlCol="0">
            <a:spAutoFit/>
          </a:bodyPr>
          <a:lstStyle/>
          <a:p>
            <a:r>
              <a:rPr lang="zh-CN" altLang="en-US" sz="2400">
                <a:solidFill>
                  <a:srgbClr val="FF0000"/>
                </a:solidFill>
              </a:rPr>
              <a:t>　做匀速直线运动</a:t>
            </a:r>
          </a:p>
        </p:txBody>
      </p:sp>
      <p:sp>
        <p:nvSpPr>
          <p:cNvPr id="6" name="TextBox 5"/>
          <p:cNvSpPr txBox="1"/>
          <p:nvPr/>
        </p:nvSpPr>
        <p:spPr>
          <a:xfrm>
            <a:off x="1398607" y="2875967"/>
            <a:ext cx="828092" cy="460375"/>
          </a:xfrm>
          <a:prstGeom prst="rect">
            <a:avLst/>
          </a:prstGeom>
          <a:noFill/>
        </p:spPr>
        <p:txBody>
          <a:bodyPr wrap="square" rtlCol="0">
            <a:spAutoFit/>
          </a:bodyPr>
          <a:lstStyle/>
          <a:p>
            <a:r>
              <a:rPr lang="zh-CN" altLang="en-US" sz="2400" smtClean="0">
                <a:solidFill>
                  <a:srgbClr val="FF0000"/>
                </a:solidFill>
              </a:rPr>
              <a:t>惯性</a:t>
            </a:r>
            <a:endParaRPr lang="zh-CN" altLang="en-US" sz="2400">
              <a:solidFill>
                <a:srgbClr val="FF0000"/>
              </a:solidFill>
            </a:endParaRPr>
          </a:p>
        </p:txBody>
      </p:sp>
      <p:sp>
        <p:nvSpPr>
          <p:cNvPr id="7" name="TextBox 6"/>
          <p:cNvSpPr txBox="1"/>
          <p:nvPr/>
        </p:nvSpPr>
        <p:spPr>
          <a:xfrm>
            <a:off x="6628418" y="2875639"/>
            <a:ext cx="1368152" cy="460375"/>
          </a:xfrm>
          <a:prstGeom prst="rect">
            <a:avLst/>
          </a:prstGeom>
          <a:noFill/>
        </p:spPr>
        <p:txBody>
          <a:bodyPr wrap="square" rtlCol="0">
            <a:spAutoFit/>
          </a:bodyPr>
          <a:lstStyle/>
          <a:p>
            <a:r>
              <a:rPr lang="zh-CN" altLang="en-US" sz="2400">
                <a:solidFill>
                  <a:srgbClr val="FF0000"/>
                </a:solidFill>
              </a:rPr>
              <a:t>摩擦力</a:t>
            </a:r>
          </a:p>
        </p:txBody>
      </p:sp>
      <p:pic>
        <p:nvPicPr>
          <p:cNvPr id="7169" name="Picture 1" descr="D:\MobileFile\河北物理做课件文件\LM386.TIF"/>
          <p:cNvPicPr>
            <a:picLocks noChangeAspect="1" noChangeArrowheads="1"/>
          </p:cNvPicPr>
          <p:nvPr>
            <p:custDataLst>
              <p:tags r:id="rId1"/>
            </p:custDataLst>
          </p:nvPr>
        </p:nvPicPr>
        <p:blipFill>
          <a:blip r:embed="rId3" r:link="rId4">
            <a:extLst>
              <a:ext uri="{28A0092B-C50C-407E-A947-70E740481C1C}">
                <a14:useLocalDpi xmlns:a14="http://schemas.microsoft.com/office/drawing/2010/main" val="0"/>
              </a:ext>
            </a:extLst>
          </a:blip>
          <a:stretch>
            <a:fillRect/>
          </a:stretch>
        </p:blipFill>
        <p:spPr bwMode="auto">
          <a:xfrm>
            <a:off x="3737610" y="3981450"/>
            <a:ext cx="4465955" cy="241236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after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7"/>
          <p:cNvSpPr txBox="1">
            <a:spLocks noChangeArrowheads="1"/>
          </p:cNvSpPr>
          <p:nvPr/>
        </p:nvSpPr>
        <p:spPr bwMode="auto">
          <a:xfrm>
            <a:off x="1015473" y="449581"/>
            <a:ext cx="3040380" cy="645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buFont typeface="Arial" panose="020B0604020202020204" pitchFamily="34" charset="0"/>
              <a:buNone/>
            </a:pPr>
            <a:r>
              <a:rPr lang="zh-CN" altLang="en-US" sz="3600" b="1">
                <a:solidFill>
                  <a:schemeClr val="tx1">
                    <a:lumMod val="95000"/>
                    <a:lumOff val="5000"/>
                  </a:schemeClr>
                </a:solidFill>
                <a:latin typeface="宋体" panose="02010600030101010101" pitchFamily="2" charset="-122"/>
              </a:rPr>
              <a:t>考点</a:t>
            </a:r>
            <a:r>
              <a:rPr lang="en-US" altLang="zh-CN" sz="3600" b="1">
                <a:latin typeface="Times New Roman" panose="02020603050405020304" pitchFamily="18" charset="0"/>
              </a:rPr>
              <a:t>1   </a:t>
            </a:r>
            <a:r>
              <a:rPr lang="zh-CN" altLang="en-US" sz="3600" b="1">
                <a:latin typeface="Times New Roman" panose="02020603050405020304" pitchFamily="18" charset="0"/>
              </a:rPr>
              <a:t>机械能</a:t>
            </a:r>
            <a:endParaRPr lang="zh-CN" altLang="en-US" sz="3600" b="1">
              <a:solidFill>
                <a:srgbClr val="FF0000"/>
              </a:solidFill>
              <a:latin typeface="Times New Roman" panose="02020603050405020304" pitchFamily="18" charset="0"/>
            </a:endParaRPr>
          </a:p>
        </p:txBody>
      </p:sp>
      <p:graphicFrame>
        <p:nvGraphicFramePr>
          <p:cNvPr id="2" name="表格 -1"/>
          <p:cNvGraphicFramePr>
            <a:graphicFrameLocks noGrp="1"/>
          </p:cNvGraphicFramePr>
          <p:nvPr>
            <p:custDataLst>
              <p:tags r:id="rId1"/>
            </p:custDataLst>
          </p:nvPr>
        </p:nvGraphicFramePr>
        <p:xfrm>
          <a:off x="1015336" y="1380644"/>
          <a:ext cx="10410825" cy="5201286"/>
        </p:xfrm>
        <a:graphic>
          <a:graphicData uri="http://schemas.openxmlformats.org/drawingml/2006/table">
            <a:tbl>
              <a:tblPr firstRow="1" bandRow="1">
                <a:tableStyleId>{5940675A-B579-460E-94D1-54222C63F5DA}</a:tableStyleId>
              </a:tblPr>
              <a:tblGrid>
                <a:gridCol w="1364615"/>
                <a:gridCol w="1741805"/>
                <a:gridCol w="3887470"/>
                <a:gridCol w="3416935"/>
              </a:tblGrid>
              <a:tr h="464185">
                <a:tc>
                  <a:txBody>
                    <a:bodyPr/>
                    <a:lstStyle/>
                    <a:p>
                      <a:pPr indent="0" algn="ctr">
                        <a:buNone/>
                      </a:pPr>
                      <a:r>
                        <a:rPr lang="zh-CN" altLang="en-US" sz="2800" b="1">
                          <a:latin typeface="宋体" panose="02010600030101010101" pitchFamily="2" charset="-122"/>
                          <a:ea typeface="宋体" panose="02010600030101010101" pitchFamily="2" charset="-122"/>
                          <a:cs typeface="Times New Roman" panose="02020603050405020304" pitchFamily="18" charset="0"/>
                        </a:rPr>
                        <a:t>分类</a:t>
                      </a: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lstStyle/>
                    <a:p>
                      <a:pPr indent="0" algn="ctr">
                        <a:buNone/>
                      </a:pPr>
                      <a:r>
                        <a:rPr lang="zh-CN" altLang="en-US" sz="2800" b="1">
                          <a:latin typeface="宋体" panose="02010600030101010101" pitchFamily="2" charset="-122"/>
                          <a:ea typeface="宋体" panose="02010600030101010101" pitchFamily="2" charset="-122"/>
                        </a:rPr>
                        <a:t>概念</a:t>
                      </a:r>
                      <a:endParaRPr lang="zh-CN" altLang="en-US" sz="2800" b="1">
                        <a:latin typeface="宋体" panose="02010600030101010101" pitchFamily="2" charset="-122"/>
                        <a:ea typeface="宋体" panose="02010600030101010101" pitchFamily="2" charset="-122"/>
                        <a:cs typeface="Times New Roman" panose="02020603050405020304" pitchFamily="18" charset="0"/>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xBody>
                    <a:bodyPr/>
                    <a:lstStyle/>
                    <a:p>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algn="ctr">
                        <a:buNone/>
                      </a:pPr>
                      <a:r>
                        <a:rPr lang="zh-CN" altLang="en-US" sz="2800" b="1">
                          <a:latin typeface="宋体" panose="02010600030101010101" pitchFamily="2" charset="-122"/>
                          <a:ea typeface="宋体" panose="02010600030101010101" pitchFamily="2" charset="-122"/>
                          <a:cs typeface="Times New Roman" panose="02020603050405020304" pitchFamily="18" charset="0"/>
                        </a:rPr>
                        <a:t>影响因素</a:t>
                      </a: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29005">
                <a:tc>
                  <a:txBody>
                    <a:bodyPr/>
                    <a:lstStyle/>
                    <a:p>
                      <a:pPr indent="0" algn="ctr">
                        <a:buNone/>
                      </a:pPr>
                      <a:r>
                        <a:rPr lang="zh-CN" altLang="en-US" sz="2800" b="1">
                          <a:latin typeface="宋体" panose="02010600030101010101" pitchFamily="2" charset="-122"/>
                          <a:ea typeface="宋体" panose="02010600030101010101" pitchFamily="2" charset="-122"/>
                          <a:cs typeface="Times New Roman" panose="02020603050405020304" pitchFamily="18" charset="0"/>
                        </a:rPr>
                        <a:t>能量</a:t>
                      </a:r>
                      <a:endParaRPr lang="zh-CN" altLang="en-US" sz="1100" b="0">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lstStyle/>
                    <a:p>
                      <a:pPr marL="71755" indent="0" algn="l" fontAlgn="auto">
                        <a:buNone/>
                      </a:pPr>
                      <a:r>
                        <a:rPr lang="zh-CN" altLang="en-US" sz="2800" b="0">
                          <a:latin typeface="宋体" panose="02010600030101010101" pitchFamily="2" charset="-122"/>
                          <a:ea typeface="宋体" panose="02010600030101010101" pitchFamily="2" charset="-122"/>
                        </a:rPr>
                        <a:t>运动的物体有对其他物体</a:t>
                      </a:r>
                      <a:r>
                        <a:rPr lang="zh-CN" altLang="en-US" sz="2800" b="0" u="sng">
                          <a:solidFill>
                            <a:srgbClr val="FF0000"/>
                          </a:solidFill>
                          <a:uFill>
                            <a:solidFill>
                              <a:schemeClr val="tx1"/>
                            </a:solidFill>
                          </a:uFill>
                          <a:latin typeface="宋体" panose="02010600030101010101" pitchFamily="2" charset="-122"/>
                          <a:ea typeface="宋体" panose="02010600030101010101" pitchFamily="2" charset="-122"/>
                        </a:rPr>
                        <a:t>　</a:t>
                      </a:r>
                      <a:r>
                        <a:rPr lang="zh-CN" altLang="en-US" sz="2800" b="0">
                          <a:latin typeface="宋体" panose="02010600030101010101" pitchFamily="2" charset="-122"/>
                          <a:ea typeface="宋体" panose="02010600030101010101" pitchFamily="2" charset="-122"/>
                        </a:rPr>
                        <a:t>　的能力，就说物体具有能量</a:t>
                      </a:r>
                      <a:endParaRPr lang="zh-CN" altLang="en-US" sz="1100" b="0">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xBody>
                    <a:bodyPr/>
                    <a:lstStyle/>
                    <a:p>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71755" algn="ctr" fontAlgn="auto">
                        <a:buNone/>
                      </a:pPr>
                      <a:r>
                        <a:rPr lang="zh-CN" altLang="en-US" sz="2800" b="0">
                          <a:latin typeface="宋体" panose="02010600030101010101" pitchFamily="2" charset="-122"/>
                          <a:ea typeface="宋体" panose="02010600030101010101" pitchFamily="2" charset="-122"/>
                          <a:cs typeface="Times New Roman" panose="02020603050405020304" pitchFamily="18" charset="0"/>
                        </a:rPr>
                        <a:t>做功情况</a:t>
                      </a: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663575">
                <a:tc>
                  <a:txBody>
                    <a:bodyPr/>
                    <a:lstStyle/>
                    <a:p>
                      <a:pPr indent="0" algn="ctr">
                        <a:buNone/>
                      </a:pPr>
                      <a:r>
                        <a:rPr lang="zh-CN" altLang="en-US" sz="2800" b="1">
                          <a:latin typeface="宋体" panose="02010600030101010101" pitchFamily="2" charset="-122"/>
                          <a:ea typeface="宋体" panose="02010600030101010101" pitchFamily="2" charset="-122"/>
                          <a:cs typeface="Times New Roman" panose="02020603050405020304" pitchFamily="18" charset="0"/>
                        </a:rPr>
                        <a:t>动能</a:t>
                      </a:r>
                      <a:endParaRPr lang="zh-CN" altLang="en-US" sz="1100" b="0">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lstStyle/>
                    <a:p>
                      <a:pPr marL="71755" indent="0" algn="l" fontAlgn="auto">
                        <a:buNone/>
                      </a:pPr>
                      <a:r>
                        <a:rPr lang="zh-CN" altLang="en-US" sz="2800" b="0" smtClean="0">
                          <a:latin typeface="宋体" panose="02010600030101010101" pitchFamily="2" charset="-122"/>
                          <a:ea typeface="宋体" panose="02010600030101010101" pitchFamily="2" charset="-122"/>
                        </a:rPr>
                        <a:t>物体由于</a:t>
                      </a:r>
                      <a:r>
                        <a:rPr lang="zh-CN" altLang="en-US" sz="2800" b="0" u="sng" smtClean="0">
                          <a:solidFill>
                            <a:srgbClr val="FF0000"/>
                          </a:solidFill>
                          <a:uFill>
                            <a:solidFill>
                              <a:schemeClr val="tx1"/>
                            </a:solidFill>
                          </a:uFill>
                          <a:latin typeface="宋体" panose="02010600030101010101" pitchFamily="2" charset="-122"/>
                          <a:ea typeface="宋体" panose="02010600030101010101" pitchFamily="2" charset="-122"/>
                        </a:rPr>
                        <a:t>　　</a:t>
                      </a:r>
                      <a:r>
                        <a:rPr lang="zh-CN" altLang="en-US" sz="2800" b="0" smtClean="0">
                          <a:latin typeface="宋体" panose="02010600030101010101" pitchFamily="2" charset="-122"/>
                          <a:ea typeface="宋体" panose="02010600030101010101" pitchFamily="2" charset="-122"/>
                        </a:rPr>
                        <a:t>而具有的能量</a:t>
                      </a:r>
                      <a:endParaRPr lang="zh-CN" altLang="en-US" sz="1100" b="0">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xBody>
                    <a:bodyPr/>
                    <a:lstStyle/>
                    <a:p>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71755" indent="0" algn="l" fontAlgn="auto">
                        <a:buNone/>
                      </a:pPr>
                      <a:r>
                        <a:rPr lang="zh-CN" altLang="en-US" sz="2800" b="0">
                          <a:latin typeface="宋体" panose="02010600030101010101" pitchFamily="2" charset="-122"/>
                          <a:ea typeface="宋体" panose="02010600030101010101" pitchFamily="2" charset="-122"/>
                          <a:cs typeface="Times New Roman" panose="02020603050405020304" pitchFamily="18" charset="0"/>
                        </a:rPr>
                        <a:t>物体的  </a:t>
                      </a:r>
                      <a:r>
                        <a:rPr lang="zh-CN" altLang="en-US" sz="2800" b="0" u="sng">
                          <a:solidFill>
                            <a:srgbClr val="FF0000"/>
                          </a:solidFill>
                          <a:uFill>
                            <a:solidFill>
                              <a:schemeClr val="tx1"/>
                            </a:solidFill>
                          </a:uFill>
                          <a:latin typeface="宋体" panose="02010600030101010101" pitchFamily="2" charset="-122"/>
                          <a:ea typeface="宋体" panose="02010600030101010101" pitchFamily="2" charset="-122"/>
                        </a:rPr>
                        <a:t>　   　</a:t>
                      </a:r>
                      <a:r>
                        <a:rPr lang="zh-CN" altLang="en-US" sz="2800" b="0">
                          <a:latin typeface="宋体" panose="02010600030101010101" pitchFamily="2" charset="-122"/>
                          <a:ea typeface="宋体" panose="02010600030101010101" pitchFamily="2" charset="-122"/>
                          <a:cs typeface="Times New Roman" panose="02020603050405020304" pitchFamily="18" charset="0"/>
                        </a:rPr>
                        <a:t>、</a:t>
                      </a:r>
                      <a:r>
                        <a:rPr lang="en-US" altLang="zh-CN" sz="2800" b="0">
                          <a:latin typeface="宋体" panose="02010600030101010101" pitchFamily="2" charset="-122"/>
                          <a:ea typeface="宋体" panose="02010600030101010101" pitchFamily="2" charset="-122"/>
                          <a:cs typeface="Times New Roman" panose="02020603050405020304" pitchFamily="18" charset="0"/>
                        </a:rPr>
                        <a:t>_____</a:t>
                      </a:r>
                      <a:r>
                        <a:rPr lang="zh-CN" altLang="en-US" sz="2800" b="0" u="sng">
                          <a:solidFill>
                            <a:srgbClr val="FF0000"/>
                          </a:solidFill>
                          <a:uFill>
                            <a:solidFill>
                              <a:schemeClr val="tx1"/>
                            </a:solidFill>
                          </a:uFill>
                          <a:latin typeface="宋体" panose="02010600030101010101" pitchFamily="2" charset="-122"/>
                          <a:ea typeface="宋体" panose="02010600030101010101" pitchFamily="2" charset="-122"/>
                        </a:rPr>
                        <a:t>　</a:t>
                      </a:r>
                      <a:r>
                        <a:rPr lang="zh-CN" altLang="en-US" sz="1100" b="0">
                          <a:latin typeface="Times New Roman" panose="02020603050405020304" pitchFamily="18" charset="0"/>
                          <a:cs typeface="Times New Roman" panose="02020603050405020304" pitchFamily="18" charset="0"/>
                        </a:rPr>
                        <a:t>　</a:t>
                      </a:r>
                      <a:endParaRPr lang="zh-CN" altLang="en-US" sz="1100" b="0">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95680">
                <a:tc rowSpan="2">
                  <a:txBody>
                    <a:bodyPr/>
                    <a:lstStyle/>
                    <a:p>
                      <a:pPr indent="0" algn="ctr">
                        <a:buNone/>
                      </a:pPr>
                      <a:endParaRPr lang="zh-CN" altLang="en-US" sz="2800" b="1">
                        <a:latin typeface="宋体" panose="02010600030101010101" pitchFamily="2" charset="-122"/>
                        <a:ea typeface="宋体" panose="02010600030101010101" pitchFamily="2" charset="-122"/>
                        <a:cs typeface="Times New Roman" panose="02020603050405020304" pitchFamily="18" charset="0"/>
                        <a:sym typeface="+mn-ea"/>
                      </a:endParaRPr>
                    </a:p>
                    <a:p>
                      <a:pPr indent="0" algn="ctr">
                        <a:buNone/>
                      </a:pPr>
                      <a:r>
                        <a:rPr lang="zh-CN" altLang="en-US" sz="2800" b="1">
                          <a:latin typeface="宋体" panose="02010600030101010101" pitchFamily="2" charset="-122"/>
                          <a:ea typeface="宋体" panose="02010600030101010101" pitchFamily="2" charset="-122"/>
                          <a:cs typeface="Times New Roman" panose="02020603050405020304" pitchFamily="18" charset="0"/>
                          <a:sym typeface="+mn-ea"/>
                        </a:rPr>
                        <a:t>势能</a:t>
                      </a:r>
                    </a:p>
                    <a:p>
                      <a:pPr indent="0" algn="ctr">
                        <a:buNone/>
                      </a:pPr>
                      <a:endParaRPr lang="zh-CN" altLang="en-US" sz="1100" b="0">
                        <a:latin typeface="Times New Roman" panose="02020603050405020304" pitchFamily="18" charset="0"/>
                        <a:ea typeface="Times New Roman" panose="02020603050405020304" pitchFamily="18" charset="0"/>
                        <a:sym typeface="Arial" panose="020B0604020202020204" pitchFamily="34" charset="0"/>
                      </a:endParaRPr>
                    </a:p>
                    <a:p>
                      <a:pPr indent="0" algn="ctr">
                        <a:buNone/>
                      </a:pPr>
                      <a:endParaRPr lang="zh-CN" altLang="en-US" sz="1100" b="0">
                        <a:latin typeface="Times New Roman" panose="02020603050405020304" pitchFamily="18" charset="0"/>
                        <a:ea typeface="Times New Roman" panose="02020603050405020304" pitchFamily="18" charset="0"/>
                        <a:cs typeface="Times New Roman" panose="02020603050405020304" pitchFamily="18" charset="0"/>
                        <a:sym typeface="+mn-ea"/>
                      </a:endParaRPr>
                    </a:p>
                    <a:p>
                      <a:pPr algn="ctr">
                        <a:buNone/>
                      </a:pPr>
                      <a:endParaRPr lang="zh-CN" altLang="en-US" sz="2800" b="1">
                        <a:latin typeface="宋体" panose="02010600030101010101" pitchFamily="2" charset="-122"/>
                        <a:ea typeface="宋体" panose="02010600030101010101" pitchFamily="2" charset="-122"/>
                        <a:sym typeface="Arial" panose="020B0604020202020204" pitchFamily="34" charset="0"/>
                      </a:endParaRPr>
                    </a:p>
                    <a:p>
                      <a:pPr algn="ctr">
                        <a:buNone/>
                      </a:pPr>
                      <a:endParaRPr lang="zh-CN" altLang="en-US" sz="2800" b="1">
                        <a:latin typeface="宋体" panose="02010600030101010101" pitchFamily="2" charset="-122"/>
                        <a:ea typeface="宋体" panose="02010600030101010101" pitchFamily="2" charset="-122"/>
                        <a:cs typeface="Times New Roman" panose="02020603050405020304" pitchFamily="18" charset="0"/>
                        <a:sym typeface="+mn-ea"/>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71755" algn="ctr" fontAlgn="auto">
                        <a:buNone/>
                      </a:pPr>
                      <a:r>
                        <a:rPr lang="zh-CN" altLang="en-US" sz="2800" b="1">
                          <a:latin typeface="宋体" panose="02010600030101010101" pitchFamily="2" charset="-122"/>
                          <a:ea typeface="宋体" panose="02010600030101010101" pitchFamily="2" charset="-122"/>
                          <a:sym typeface="Arial" panose="020B0604020202020204" pitchFamily="34" charset="0"/>
                        </a:rPr>
                        <a:t>重力势能</a:t>
                      </a:r>
                      <a:endParaRPr lang="zh-CN" altLang="en-US" sz="2800" b="1">
                        <a:latin typeface="宋体" panose="02010600030101010101" pitchFamily="2" charset="-122"/>
                        <a:ea typeface="宋体" panose="02010600030101010101" pitchFamily="2" charset="-122"/>
                        <a:cs typeface="Times New Roman" panose="02020603050405020304" pitchFamily="18" charset="0"/>
                        <a:sym typeface="+mn-ea"/>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71755" algn="l" fontAlgn="auto">
                        <a:buNone/>
                      </a:pPr>
                      <a:r>
                        <a:rPr lang="zh-CN" altLang="en-US" sz="2800" b="0">
                          <a:latin typeface="宋体" panose="02010600030101010101" pitchFamily="2" charset="-122"/>
                          <a:ea typeface="宋体" panose="02010600030101010101" pitchFamily="2" charset="-122"/>
                          <a:cs typeface="Times New Roman" panose="02020603050405020304" pitchFamily="18" charset="0"/>
                        </a:rPr>
                        <a:t>物体由于位置较</a:t>
                      </a:r>
                      <a:r>
                        <a:rPr lang="en-US" altLang="zh-CN" sz="2800" b="0">
                          <a:latin typeface="宋体" panose="02010600030101010101" pitchFamily="2" charset="-122"/>
                          <a:ea typeface="宋体" panose="02010600030101010101" pitchFamily="2" charset="-122"/>
                          <a:cs typeface="Times New Roman" panose="02020603050405020304" pitchFamily="18" charset="0"/>
                        </a:rPr>
                        <a:t>_____</a:t>
                      </a:r>
                      <a:r>
                        <a:rPr lang="zh-CN" altLang="en-US" sz="2800" b="0" u="sng" smtClean="0">
                          <a:latin typeface="宋体" panose="02010600030101010101" pitchFamily="2" charset="-122"/>
                          <a:ea typeface="宋体" panose="02010600030101010101" pitchFamily="2" charset="-122"/>
                          <a:cs typeface="Times New Roman" panose="02020603050405020304" pitchFamily="18" charset="0"/>
                        </a:rPr>
                        <a:t> </a:t>
                      </a:r>
                      <a:r>
                        <a:rPr lang="zh-CN" altLang="en-US" sz="2800" b="0" u="sng">
                          <a:solidFill>
                            <a:srgbClr val="FF0000"/>
                          </a:solidFill>
                          <a:uFill>
                            <a:solidFill>
                              <a:schemeClr val="tx1"/>
                            </a:solidFill>
                          </a:uFill>
                          <a:latin typeface="宋体" panose="02010600030101010101" pitchFamily="2" charset="-122"/>
                          <a:ea typeface="宋体" panose="02010600030101010101" pitchFamily="2" charset="-122"/>
                        </a:rPr>
                        <a:t>　</a:t>
                      </a:r>
                      <a:r>
                        <a:rPr lang="zh-CN" altLang="en-US" sz="2800" b="0" u="sng" baseline="0" smtClean="0">
                          <a:solidFill>
                            <a:srgbClr val="FF0000"/>
                          </a:solidFill>
                          <a:uFill>
                            <a:solidFill>
                              <a:schemeClr val="tx1"/>
                            </a:solidFill>
                          </a:uFill>
                          <a:latin typeface="宋体" panose="02010600030101010101" pitchFamily="2" charset="-122"/>
                          <a:ea typeface="宋体" panose="02010600030101010101" pitchFamily="2" charset="-122"/>
                        </a:rPr>
                        <a:t> </a:t>
                      </a:r>
                      <a:r>
                        <a:rPr lang="zh-CN" altLang="en-US" sz="2800" b="0" smtClean="0">
                          <a:latin typeface="宋体" panose="02010600030101010101" pitchFamily="2" charset="-122"/>
                          <a:ea typeface="宋体" panose="02010600030101010101" pitchFamily="2" charset="-122"/>
                          <a:cs typeface="Times New Roman" panose="02020603050405020304" pitchFamily="18" charset="0"/>
                        </a:rPr>
                        <a:t>　而</a:t>
                      </a:r>
                      <a:r>
                        <a:rPr lang="zh-CN" altLang="en-US" sz="2800" b="0">
                          <a:latin typeface="宋体" panose="02010600030101010101" pitchFamily="2" charset="-122"/>
                          <a:ea typeface="宋体" panose="02010600030101010101" pitchFamily="2" charset="-122"/>
                          <a:cs typeface="Times New Roman" panose="02020603050405020304" pitchFamily="18" charset="0"/>
                        </a:rPr>
                        <a:t>具有的能量</a:t>
                      </a: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71755" indent="0" algn="l" fontAlgn="auto">
                        <a:buNone/>
                      </a:pPr>
                      <a:r>
                        <a:rPr lang="zh-CN" altLang="en-US" sz="2800" b="0">
                          <a:latin typeface="宋体" panose="02010600030101010101" pitchFamily="2" charset="-122"/>
                          <a:ea typeface="宋体" panose="02010600030101010101" pitchFamily="2" charset="-122"/>
                          <a:cs typeface="Times New Roman" panose="02020603050405020304" pitchFamily="18" charset="0"/>
                        </a:rPr>
                        <a:t>物体的</a:t>
                      </a:r>
                      <a:r>
                        <a:rPr lang="zh-CN" altLang="en-US" sz="2800" b="0" u="sng">
                          <a:solidFill>
                            <a:srgbClr val="FF0000"/>
                          </a:solidFill>
                          <a:uFill>
                            <a:solidFill>
                              <a:schemeClr val="tx1"/>
                            </a:solidFill>
                          </a:uFill>
                          <a:latin typeface="宋体" panose="02010600030101010101" pitchFamily="2" charset="-122"/>
                          <a:ea typeface="宋体" panose="02010600030101010101" pitchFamily="2" charset="-122"/>
                        </a:rPr>
                        <a:t>　　</a:t>
                      </a:r>
                      <a:r>
                        <a:rPr lang="zh-CN" altLang="en-US" sz="2800" b="0">
                          <a:latin typeface="宋体" panose="02010600030101010101" pitchFamily="2" charset="-122"/>
                          <a:ea typeface="宋体" panose="02010600030101010101" pitchFamily="2" charset="-122"/>
                          <a:cs typeface="Times New Roman" panose="02020603050405020304" pitchFamily="18" charset="0"/>
                        </a:rPr>
                        <a:t>、</a:t>
                      </a:r>
                      <a:r>
                        <a:rPr lang="en-US" altLang="zh-CN" sz="2800" b="0">
                          <a:latin typeface="宋体" panose="02010600030101010101" pitchFamily="2" charset="-122"/>
                          <a:ea typeface="宋体" panose="02010600030101010101" pitchFamily="2" charset="-122"/>
                          <a:cs typeface="Times New Roman" panose="02020603050405020304" pitchFamily="18" charset="0"/>
                        </a:rPr>
                        <a:t>______</a:t>
                      </a:r>
                      <a:r>
                        <a:rPr lang="zh-CN" altLang="en-US" sz="2800" b="0" u="sng">
                          <a:solidFill>
                            <a:srgbClr val="FF0000"/>
                          </a:solidFill>
                          <a:uFill>
                            <a:solidFill>
                              <a:schemeClr val="tx1"/>
                            </a:solidFill>
                          </a:uFill>
                          <a:latin typeface="宋体" panose="02010600030101010101" pitchFamily="2" charset="-122"/>
                          <a:ea typeface="宋体" panose="02010600030101010101" pitchFamily="2" charset="-122"/>
                        </a:rPr>
                        <a:t>　</a:t>
                      </a:r>
                      <a:r>
                        <a:rPr lang="zh-CN" altLang="en-US" sz="2800" b="0" u="sng" baseline="0" smtClean="0">
                          <a:solidFill>
                            <a:srgbClr val="FF0000"/>
                          </a:solidFill>
                          <a:uFill>
                            <a:solidFill>
                              <a:schemeClr val="tx1"/>
                            </a:solidFill>
                          </a:uFill>
                          <a:latin typeface="宋体" panose="02010600030101010101" pitchFamily="2" charset="-122"/>
                          <a:ea typeface="宋体" panose="02010600030101010101" pitchFamily="2" charset="-122"/>
                        </a:rPr>
                        <a:t> </a:t>
                      </a:r>
                      <a:r>
                        <a:rPr lang="zh-CN" altLang="en-US" sz="2800" b="0" u="none" baseline="0" smtClean="0">
                          <a:solidFill>
                            <a:srgbClr val="FF0000"/>
                          </a:solidFill>
                          <a:uFill>
                            <a:solidFill>
                              <a:schemeClr val="tx1"/>
                            </a:solidFill>
                          </a:uFill>
                          <a:latin typeface="宋体" panose="02010600030101010101" pitchFamily="2" charset="-122"/>
                          <a:ea typeface="宋体" panose="02010600030101010101" pitchFamily="2" charset="-122"/>
                        </a:rPr>
                        <a:t>           </a:t>
                      </a:r>
                      <a:r>
                        <a:rPr lang="zh-CN" altLang="en-US" sz="2800" b="0" u="sng">
                          <a:solidFill>
                            <a:srgbClr val="FF0000"/>
                          </a:solidFill>
                          <a:uFill>
                            <a:solidFill>
                              <a:schemeClr val="tx1"/>
                            </a:solidFill>
                          </a:uFill>
                          <a:latin typeface="宋体" panose="02010600030101010101" pitchFamily="2" charset="-122"/>
                          <a:ea typeface="宋体" panose="02010600030101010101" pitchFamily="2" charset="-122"/>
                        </a:rPr>
                        <a:t>　</a:t>
                      </a:r>
                      <a:endParaRPr lang="zh-CN" altLang="en-US" sz="1100" b="0">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26820">
                <a:tc vMerge="1">
                  <a:txBody>
                    <a:bodyPr/>
                    <a:lstStyle/>
                    <a:p>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71755" algn="ctr" fontAlgn="auto">
                        <a:buNone/>
                      </a:pPr>
                      <a:r>
                        <a:rPr lang="zh-CN" altLang="en-US" sz="2800" b="1">
                          <a:latin typeface="宋体" panose="02010600030101010101" pitchFamily="2" charset="-122"/>
                          <a:ea typeface="宋体" panose="02010600030101010101" pitchFamily="2" charset="-122"/>
                          <a:sym typeface="Arial" panose="020B0604020202020204" pitchFamily="34" charset="0"/>
                        </a:rPr>
                        <a:t>弹性势能</a:t>
                      </a:r>
                      <a:endParaRPr lang="zh-CN" altLang="en-US" sz="2800" b="1">
                        <a:latin typeface="宋体" panose="02010600030101010101" pitchFamily="2" charset="-122"/>
                        <a:ea typeface="宋体" panose="02010600030101010101" pitchFamily="2" charset="-122"/>
                        <a:cs typeface="Times New Roman" panose="02020603050405020304" pitchFamily="18" charset="0"/>
                        <a:sym typeface="+mn-ea"/>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71755" indent="0" algn="l" fontAlgn="auto">
                        <a:buNone/>
                      </a:pPr>
                      <a:r>
                        <a:rPr lang="zh-CN" altLang="en-US" sz="2800" b="0">
                          <a:latin typeface="宋体" panose="02010600030101010101" pitchFamily="2" charset="-122"/>
                          <a:ea typeface="宋体" panose="02010600030101010101" pitchFamily="2" charset="-122"/>
                          <a:cs typeface="Times New Roman" panose="02020603050405020304" pitchFamily="18" charset="0"/>
                        </a:rPr>
                        <a:t>物体由于发生</a:t>
                      </a:r>
                      <a:r>
                        <a:rPr lang="zh-CN" altLang="en-US" sz="2800" b="0" u="sng">
                          <a:solidFill>
                            <a:srgbClr val="FF0000"/>
                          </a:solidFill>
                          <a:uFill>
                            <a:solidFill>
                              <a:schemeClr val="tx1"/>
                            </a:solidFill>
                          </a:uFill>
                          <a:latin typeface="宋体" panose="02010600030101010101" pitchFamily="2" charset="-122"/>
                          <a:ea typeface="宋体" panose="02010600030101010101" pitchFamily="2" charset="-122"/>
                        </a:rPr>
                        <a:t>　   </a:t>
                      </a:r>
                      <a:r>
                        <a:rPr lang="zh-CN" altLang="en-US" sz="2800" b="0">
                          <a:latin typeface="宋体" panose="02010600030101010101" pitchFamily="2" charset="-122"/>
                          <a:ea typeface="宋体" panose="02010600030101010101" pitchFamily="2" charset="-122"/>
                          <a:cs typeface="Times New Roman" panose="02020603050405020304" pitchFamily="18" charset="0"/>
                        </a:rPr>
                        <a:t>形变而具有的能量</a:t>
                      </a:r>
                      <a:endParaRPr lang="zh-CN" altLang="en-US" sz="1100" b="0">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marL="71755" algn="l" fontAlgn="auto">
                        <a:buNone/>
                      </a:pPr>
                      <a:r>
                        <a:rPr lang="zh-CN" altLang="en-US" sz="2800" b="0">
                          <a:latin typeface="宋体" panose="02010600030101010101" pitchFamily="2" charset="-122"/>
                          <a:ea typeface="宋体" panose="02010600030101010101" pitchFamily="2" charset="-122"/>
                          <a:cs typeface="Times New Roman" panose="02020603050405020304" pitchFamily="18" charset="0"/>
                        </a:rPr>
                        <a:t>物体的</a:t>
                      </a:r>
                      <a:r>
                        <a:rPr lang="zh-CN" altLang="en-US" sz="2800" b="0" u="sng">
                          <a:solidFill>
                            <a:srgbClr val="FF0000"/>
                          </a:solidFill>
                          <a:uFill>
                            <a:solidFill>
                              <a:schemeClr val="tx1"/>
                            </a:solidFill>
                          </a:uFill>
                          <a:latin typeface="宋体" panose="02010600030101010101" pitchFamily="2" charset="-122"/>
                          <a:ea typeface="宋体" panose="02010600030101010101" pitchFamily="2" charset="-122"/>
                        </a:rPr>
                        <a:t>　     </a:t>
                      </a:r>
                      <a:r>
                        <a:rPr lang="zh-CN" altLang="en-US" sz="2800" b="0">
                          <a:latin typeface="宋体" panose="02010600030101010101" pitchFamily="2" charset="-122"/>
                          <a:ea typeface="宋体" panose="02010600030101010101" pitchFamily="2" charset="-122"/>
                          <a:cs typeface="Times New Roman" panose="02020603050405020304" pitchFamily="18" charset="0"/>
                        </a:rPr>
                        <a:t>　程度</a:t>
                      </a: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732155">
                <a:tc>
                  <a:txBody>
                    <a:bodyPr/>
                    <a:lstStyle/>
                    <a:p>
                      <a:pPr algn="ctr">
                        <a:buNone/>
                      </a:pPr>
                      <a:r>
                        <a:rPr lang="zh-CN" altLang="en-US" sz="2800" b="1">
                          <a:latin typeface="宋体" panose="02010600030101010101" pitchFamily="2" charset="-122"/>
                          <a:ea typeface="宋体" panose="02010600030101010101" pitchFamily="2" charset="-122"/>
                          <a:cs typeface="Times New Roman" panose="02020603050405020304" pitchFamily="18" charset="0"/>
                          <a:sym typeface="+mn-ea"/>
                        </a:rPr>
                        <a:t>机械能</a:t>
                      </a: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3">
                  <a:txBody>
                    <a:bodyPr/>
                    <a:lstStyle/>
                    <a:p>
                      <a:pPr marL="71755" algn="l" fontAlgn="auto">
                        <a:buNone/>
                      </a:pPr>
                      <a:r>
                        <a:rPr lang="en-US" altLang="zh-CN" sz="2800" b="0" u="sng">
                          <a:solidFill>
                            <a:srgbClr val="FF0000"/>
                          </a:solidFill>
                          <a:uFill>
                            <a:solidFill>
                              <a:schemeClr val="tx1"/>
                            </a:solidFill>
                          </a:uFill>
                          <a:latin typeface="宋体" panose="02010600030101010101" pitchFamily="2" charset="-122"/>
                          <a:ea typeface="宋体" panose="02010600030101010101" pitchFamily="2" charset="-122"/>
                        </a:rPr>
                        <a:t>   </a:t>
                      </a:r>
                      <a:r>
                        <a:rPr lang="zh-CN" altLang="en-US" sz="2800" b="0" u="sng">
                          <a:solidFill>
                            <a:srgbClr val="FF0000"/>
                          </a:solidFill>
                          <a:uFill>
                            <a:solidFill>
                              <a:schemeClr val="tx1"/>
                            </a:solidFill>
                          </a:uFill>
                          <a:latin typeface="宋体" panose="02010600030101010101" pitchFamily="2" charset="-122"/>
                          <a:ea typeface="宋体" panose="02010600030101010101" pitchFamily="2" charset="-122"/>
                        </a:rPr>
                        <a:t>  　</a:t>
                      </a:r>
                      <a:r>
                        <a:rPr lang="zh-CN" altLang="en-US" sz="2800" b="0" smtClean="0">
                          <a:latin typeface="宋体" panose="02010600030101010101" pitchFamily="2" charset="-122"/>
                          <a:ea typeface="宋体" panose="02010600030101010101" pitchFamily="2" charset="-122"/>
                          <a:cs typeface="Times New Roman" panose="02020603050405020304" pitchFamily="18" charset="0"/>
                        </a:rPr>
                        <a:t>和</a:t>
                      </a:r>
                      <a:r>
                        <a:rPr lang="zh-CN" altLang="en-US" sz="2800" b="0" u="sng">
                          <a:solidFill>
                            <a:srgbClr val="FF0000"/>
                          </a:solidFill>
                          <a:uFill>
                            <a:solidFill>
                              <a:schemeClr val="tx1"/>
                            </a:solidFill>
                          </a:uFill>
                          <a:latin typeface="宋体" panose="02010600030101010101" pitchFamily="2" charset="-122"/>
                          <a:ea typeface="宋体" panose="02010600030101010101" pitchFamily="2" charset="-122"/>
                        </a:rPr>
                        <a:t>　    　</a:t>
                      </a:r>
                      <a:r>
                        <a:rPr lang="zh-CN" altLang="en-US" sz="2800" b="0" smtClean="0">
                          <a:latin typeface="宋体" panose="02010600030101010101" pitchFamily="2" charset="-122"/>
                          <a:ea typeface="宋体" panose="02010600030101010101" pitchFamily="2" charset="-122"/>
                          <a:cs typeface="Times New Roman" panose="02020603050405020304" pitchFamily="18" charset="0"/>
                        </a:rPr>
                        <a:t>统</a:t>
                      </a:r>
                      <a:r>
                        <a:rPr lang="zh-CN" altLang="en-US" sz="2800" b="0">
                          <a:latin typeface="宋体" panose="02010600030101010101" pitchFamily="2" charset="-122"/>
                          <a:ea typeface="宋体" panose="02010600030101010101" pitchFamily="2" charset="-122"/>
                          <a:cs typeface="Times New Roman" panose="02020603050405020304" pitchFamily="18" charset="0"/>
                        </a:rPr>
                        <a:t>称为机械能</a:t>
                      </a:r>
                      <a:endParaRPr lang="zh-CN" altLang="en-US" sz="2800">
                        <a:latin typeface="宋体" panose="02010600030101010101" pitchFamily="2" charset="-122"/>
                        <a:ea typeface="宋体" panose="02010600030101010101" pitchFamily="2" charset="-122"/>
                        <a:cs typeface="Times New Roman" panose="02020603050405020304" pitchFamily="18" charset="0"/>
                        <a:sym typeface="+mn-ea"/>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xBody>
                    <a:bodyPr/>
                    <a:lstStyle/>
                    <a:p>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xBody>
                    <a:bodyPr/>
                    <a:lstStyle/>
                    <a:p>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7" name="TextBox 6"/>
          <p:cNvSpPr txBox="1"/>
          <p:nvPr/>
        </p:nvSpPr>
        <p:spPr>
          <a:xfrm>
            <a:off x="3851206" y="2813060"/>
            <a:ext cx="894080" cy="521970"/>
          </a:xfrm>
          <a:prstGeom prst="rect">
            <a:avLst/>
          </a:prstGeom>
          <a:noFill/>
        </p:spPr>
        <p:txBody>
          <a:bodyPr wrap="none" rtlCol="0">
            <a:spAutoFit/>
          </a:bodyPr>
          <a:lstStyle/>
          <a:p>
            <a:r>
              <a:rPr lang="zh-CN" altLang="en-US" sz="2800" b="1" smtClean="0">
                <a:solidFill>
                  <a:srgbClr val="FF0000"/>
                </a:solidFill>
              </a:rPr>
              <a:t>运动</a:t>
            </a:r>
            <a:endParaRPr lang="zh-CN" altLang="en-US" sz="2800" b="1">
              <a:solidFill>
                <a:srgbClr val="FF0000"/>
              </a:solidFill>
            </a:endParaRPr>
          </a:p>
        </p:txBody>
      </p:sp>
      <p:sp>
        <p:nvSpPr>
          <p:cNvPr id="8" name="TextBox 7"/>
          <p:cNvSpPr txBox="1"/>
          <p:nvPr/>
        </p:nvSpPr>
        <p:spPr>
          <a:xfrm>
            <a:off x="7141746" y="3555489"/>
            <a:ext cx="538480" cy="521970"/>
          </a:xfrm>
          <a:prstGeom prst="rect">
            <a:avLst/>
          </a:prstGeom>
          <a:noFill/>
        </p:spPr>
        <p:txBody>
          <a:bodyPr wrap="none" rtlCol="0">
            <a:spAutoFit/>
          </a:bodyPr>
          <a:lstStyle/>
          <a:p>
            <a:r>
              <a:rPr lang="zh-CN" altLang="en-US" sz="2800" b="1" smtClean="0">
                <a:solidFill>
                  <a:srgbClr val="FF0000"/>
                </a:solidFill>
              </a:rPr>
              <a:t>高 </a:t>
            </a:r>
            <a:endParaRPr lang="zh-CN" altLang="en-US" sz="2800" b="1">
              <a:solidFill>
                <a:srgbClr val="FF0000"/>
              </a:solidFill>
            </a:endParaRPr>
          </a:p>
        </p:txBody>
      </p:sp>
      <p:sp>
        <p:nvSpPr>
          <p:cNvPr id="9" name="TextBox 8"/>
          <p:cNvSpPr txBox="1"/>
          <p:nvPr/>
        </p:nvSpPr>
        <p:spPr>
          <a:xfrm>
            <a:off x="9707116" y="2618750"/>
            <a:ext cx="894080" cy="521970"/>
          </a:xfrm>
          <a:prstGeom prst="rect">
            <a:avLst/>
          </a:prstGeom>
          <a:noFill/>
        </p:spPr>
        <p:txBody>
          <a:bodyPr wrap="none" rtlCol="0">
            <a:spAutoFit/>
          </a:bodyPr>
          <a:lstStyle/>
          <a:p>
            <a:r>
              <a:rPr lang="zh-CN" altLang="en-US" sz="2800" b="1" smtClean="0">
                <a:solidFill>
                  <a:srgbClr val="FF0000"/>
                </a:solidFill>
              </a:rPr>
              <a:t>质量</a:t>
            </a:r>
            <a:endParaRPr lang="zh-CN" altLang="en-US" sz="2800" b="1">
              <a:solidFill>
                <a:srgbClr val="FF0000"/>
              </a:solidFill>
            </a:endParaRPr>
          </a:p>
        </p:txBody>
      </p:sp>
      <p:sp>
        <p:nvSpPr>
          <p:cNvPr id="10" name="TextBox 9"/>
          <p:cNvSpPr txBox="1"/>
          <p:nvPr/>
        </p:nvSpPr>
        <p:spPr>
          <a:xfrm>
            <a:off x="8099817" y="3051433"/>
            <a:ext cx="894080" cy="521970"/>
          </a:xfrm>
          <a:prstGeom prst="rect">
            <a:avLst/>
          </a:prstGeom>
          <a:noFill/>
        </p:spPr>
        <p:txBody>
          <a:bodyPr wrap="none" rtlCol="0">
            <a:spAutoFit/>
          </a:bodyPr>
          <a:lstStyle/>
          <a:p>
            <a:r>
              <a:rPr lang="zh-CN" altLang="en-US" sz="2800" b="1" smtClean="0">
                <a:solidFill>
                  <a:srgbClr val="FF0000"/>
                </a:solidFill>
              </a:rPr>
              <a:t>速度</a:t>
            </a:r>
            <a:endParaRPr lang="zh-CN" altLang="en-US" sz="2800" b="1">
              <a:solidFill>
                <a:srgbClr val="FF0000"/>
              </a:solidFill>
            </a:endParaRPr>
          </a:p>
        </p:txBody>
      </p:sp>
      <p:sp>
        <p:nvSpPr>
          <p:cNvPr id="11" name="TextBox 10"/>
          <p:cNvSpPr txBox="1"/>
          <p:nvPr/>
        </p:nvSpPr>
        <p:spPr>
          <a:xfrm>
            <a:off x="8994011" y="3720336"/>
            <a:ext cx="894080" cy="521970"/>
          </a:xfrm>
          <a:prstGeom prst="rect">
            <a:avLst/>
          </a:prstGeom>
          <a:noFill/>
        </p:spPr>
        <p:txBody>
          <a:bodyPr wrap="none" rtlCol="0">
            <a:spAutoFit/>
          </a:bodyPr>
          <a:lstStyle/>
          <a:p>
            <a:r>
              <a:rPr lang="zh-CN" altLang="en-US" sz="2800" b="1" smtClean="0">
                <a:solidFill>
                  <a:srgbClr val="FF0000"/>
                </a:solidFill>
              </a:rPr>
              <a:t>质量</a:t>
            </a:r>
            <a:endParaRPr lang="zh-CN" altLang="en-US" sz="2800" b="1">
              <a:solidFill>
                <a:srgbClr val="FF0000"/>
              </a:solidFill>
            </a:endParaRPr>
          </a:p>
        </p:txBody>
      </p:sp>
      <p:sp>
        <p:nvSpPr>
          <p:cNvPr id="12" name="TextBox 11"/>
          <p:cNvSpPr txBox="1"/>
          <p:nvPr/>
        </p:nvSpPr>
        <p:spPr>
          <a:xfrm>
            <a:off x="10333365" y="3720202"/>
            <a:ext cx="894080" cy="521970"/>
          </a:xfrm>
          <a:prstGeom prst="rect">
            <a:avLst/>
          </a:prstGeom>
          <a:noFill/>
        </p:spPr>
        <p:txBody>
          <a:bodyPr wrap="none" rtlCol="0">
            <a:spAutoFit/>
          </a:bodyPr>
          <a:lstStyle/>
          <a:p>
            <a:r>
              <a:rPr lang="zh-CN" altLang="en-US" sz="2800" b="1" smtClean="0">
                <a:solidFill>
                  <a:srgbClr val="FF0000"/>
                </a:solidFill>
              </a:rPr>
              <a:t>高度</a:t>
            </a:r>
            <a:endParaRPr lang="zh-CN" altLang="en-US" sz="2800" b="1">
              <a:solidFill>
                <a:srgbClr val="FF0000"/>
              </a:solidFill>
            </a:endParaRPr>
          </a:p>
        </p:txBody>
      </p:sp>
      <p:sp>
        <p:nvSpPr>
          <p:cNvPr id="13" name="TextBox 12"/>
          <p:cNvSpPr txBox="1"/>
          <p:nvPr/>
        </p:nvSpPr>
        <p:spPr>
          <a:xfrm>
            <a:off x="6312183" y="4653136"/>
            <a:ext cx="894080" cy="521970"/>
          </a:xfrm>
          <a:prstGeom prst="rect">
            <a:avLst/>
          </a:prstGeom>
          <a:noFill/>
        </p:spPr>
        <p:txBody>
          <a:bodyPr wrap="none" rtlCol="0">
            <a:spAutoFit/>
          </a:bodyPr>
          <a:lstStyle/>
          <a:p>
            <a:r>
              <a:rPr lang="zh-CN" altLang="en-US" sz="2800" b="1" smtClean="0">
                <a:solidFill>
                  <a:srgbClr val="FF0000"/>
                </a:solidFill>
              </a:rPr>
              <a:t>弹性</a:t>
            </a:r>
            <a:endParaRPr lang="zh-CN" altLang="en-US" sz="2800" b="1">
              <a:solidFill>
                <a:srgbClr val="FF0000"/>
              </a:solidFill>
            </a:endParaRPr>
          </a:p>
        </p:txBody>
      </p:sp>
      <p:sp>
        <p:nvSpPr>
          <p:cNvPr id="15" name="TextBox 14"/>
          <p:cNvSpPr txBox="1"/>
          <p:nvPr/>
        </p:nvSpPr>
        <p:spPr>
          <a:xfrm>
            <a:off x="8996045" y="4653518"/>
            <a:ext cx="1605280" cy="521970"/>
          </a:xfrm>
          <a:prstGeom prst="rect">
            <a:avLst/>
          </a:prstGeom>
          <a:noFill/>
        </p:spPr>
        <p:txBody>
          <a:bodyPr wrap="none" rtlCol="0">
            <a:spAutoFit/>
          </a:bodyPr>
          <a:lstStyle/>
          <a:p>
            <a:r>
              <a:rPr lang="zh-CN" altLang="en-US" sz="2800" b="1" smtClean="0">
                <a:solidFill>
                  <a:srgbClr val="FF0000"/>
                </a:solidFill>
              </a:rPr>
              <a:t>弹性势能</a:t>
            </a:r>
            <a:endParaRPr lang="zh-CN" altLang="en-US" sz="2800" b="1">
              <a:solidFill>
                <a:srgbClr val="FF0000"/>
              </a:solidFill>
            </a:endParaRPr>
          </a:p>
        </p:txBody>
      </p:sp>
      <p:sp>
        <p:nvSpPr>
          <p:cNvPr id="16" name="TextBox 15"/>
          <p:cNvSpPr txBox="1"/>
          <p:nvPr/>
        </p:nvSpPr>
        <p:spPr>
          <a:xfrm>
            <a:off x="6311925" y="1826662"/>
            <a:ext cx="894080" cy="521970"/>
          </a:xfrm>
          <a:prstGeom prst="rect">
            <a:avLst/>
          </a:prstGeom>
          <a:noFill/>
        </p:spPr>
        <p:txBody>
          <a:bodyPr wrap="none" rtlCol="0">
            <a:spAutoFit/>
          </a:bodyPr>
          <a:lstStyle/>
          <a:p>
            <a:r>
              <a:rPr lang="zh-CN" altLang="en-US" sz="2800" b="1" smtClean="0">
                <a:solidFill>
                  <a:srgbClr val="FF0000"/>
                </a:solidFill>
              </a:rPr>
              <a:t>做功</a:t>
            </a:r>
            <a:endParaRPr lang="zh-CN" altLang="en-US" sz="2800" b="1">
              <a:solidFill>
                <a:srgbClr val="FF0000"/>
              </a:solidFill>
            </a:endParaRPr>
          </a:p>
        </p:txBody>
      </p:sp>
      <p:sp>
        <p:nvSpPr>
          <p:cNvPr id="18" name="TextBox 17"/>
          <p:cNvSpPr txBox="1"/>
          <p:nvPr/>
        </p:nvSpPr>
        <p:spPr>
          <a:xfrm>
            <a:off x="2651711" y="5927948"/>
            <a:ext cx="894080" cy="521970"/>
          </a:xfrm>
          <a:prstGeom prst="rect">
            <a:avLst/>
          </a:prstGeom>
          <a:noFill/>
        </p:spPr>
        <p:txBody>
          <a:bodyPr wrap="none" rtlCol="0">
            <a:spAutoFit/>
          </a:bodyPr>
          <a:lstStyle/>
          <a:p>
            <a:r>
              <a:rPr lang="zh-CN" altLang="en-US" sz="2800" b="1" smtClean="0">
                <a:solidFill>
                  <a:srgbClr val="FF0000"/>
                </a:solidFill>
              </a:rPr>
              <a:t>动能</a:t>
            </a:r>
            <a:endParaRPr lang="zh-CN" altLang="en-US" sz="2800" b="1">
              <a:solidFill>
                <a:srgbClr val="FF0000"/>
              </a:solidFill>
            </a:endParaRPr>
          </a:p>
        </p:txBody>
      </p:sp>
      <p:sp>
        <p:nvSpPr>
          <p:cNvPr id="21" name="TextBox 20"/>
          <p:cNvSpPr txBox="1"/>
          <p:nvPr/>
        </p:nvSpPr>
        <p:spPr>
          <a:xfrm>
            <a:off x="4367967" y="5927566"/>
            <a:ext cx="894080" cy="521970"/>
          </a:xfrm>
          <a:prstGeom prst="rect">
            <a:avLst/>
          </a:prstGeom>
          <a:noFill/>
        </p:spPr>
        <p:txBody>
          <a:bodyPr wrap="none" rtlCol="0">
            <a:spAutoFit/>
          </a:bodyPr>
          <a:lstStyle/>
          <a:p>
            <a:r>
              <a:rPr lang="zh-CN" altLang="en-US" sz="2800" b="1" smtClean="0">
                <a:solidFill>
                  <a:srgbClr val="FF0000"/>
                </a:solidFill>
              </a:rPr>
              <a:t>势能</a:t>
            </a:r>
            <a:endParaRPr lang="zh-CN" altLang="en-US" sz="2800" b="1">
              <a:solidFill>
                <a:srgbClr val="FF0000"/>
              </a:solidFill>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linds(horizontal)">
                                      <p:cBhvr>
                                        <p:cTn id="7" dur="500"/>
                                        <p:tgtEl>
                                          <p:spTgt spid="1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linds(horizontal)">
                                      <p:cBhvr>
                                        <p:cTn id="22" dur="500"/>
                                        <p:tgtEl>
                                          <p:spTgt spid="10"/>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linds(horizontal)">
                                      <p:cBhvr>
                                        <p:cTn id="32" dur="500"/>
                                        <p:tgtEl>
                                          <p:spTgt spid="11"/>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linds(horizontal)">
                                      <p:cBhvr>
                                        <p:cTn id="37" dur="500"/>
                                        <p:tgtEl>
                                          <p:spTgt spid="12"/>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blinds(horizontal)">
                                      <p:cBhvr>
                                        <p:cTn id="42" dur="500"/>
                                        <p:tgtEl>
                                          <p:spTgt spid="13"/>
                                        </p:tgtEl>
                                      </p:cBhvr>
                                    </p:animEffect>
                                  </p:childTnLst>
                                </p:cTn>
                              </p:par>
                            </p:childTnLst>
                          </p:cTn>
                        </p:par>
                      </p:childTnLst>
                    </p:cTn>
                  </p:par>
                  <p:par>
                    <p:cTn id="43" fill="hold" nodeType="clickPar">
                      <p:stCondLst>
                        <p:cond delay="indefinite"/>
                      </p:stCondLst>
                      <p:childTnLst>
                        <p:par>
                          <p:cTn id="44" fill="hold" nodeType="after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blinds(horizontal)">
                                      <p:cBhvr>
                                        <p:cTn id="47" dur="500"/>
                                        <p:tgtEl>
                                          <p:spTgt spid="15"/>
                                        </p:tgtEl>
                                      </p:cBhvr>
                                    </p:animEffect>
                                  </p:childTnLst>
                                </p:cTn>
                              </p:par>
                            </p:childTnLst>
                          </p:cTn>
                        </p:par>
                      </p:childTnLst>
                    </p:cTn>
                  </p:par>
                  <p:par>
                    <p:cTn id="48" fill="hold" nodeType="clickPar">
                      <p:stCondLst>
                        <p:cond delay="indefinite"/>
                      </p:stCondLst>
                      <p:childTnLst>
                        <p:par>
                          <p:cTn id="49" fill="hold" nodeType="after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blinds(horizontal)">
                                      <p:cBhvr>
                                        <p:cTn id="52" dur="500"/>
                                        <p:tgtEl>
                                          <p:spTgt spid="18"/>
                                        </p:tgtEl>
                                      </p:cBhvr>
                                    </p:animEffect>
                                  </p:childTnLst>
                                </p:cTn>
                              </p:par>
                            </p:childTnLst>
                          </p:cTn>
                        </p:par>
                      </p:childTnLst>
                    </p:cTn>
                  </p:par>
                  <p:par>
                    <p:cTn id="53" fill="hold" nodeType="clickPar">
                      <p:stCondLst>
                        <p:cond delay="indefinite"/>
                      </p:stCondLst>
                      <p:childTnLst>
                        <p:par>
                          <p:cTn id="54" fill="hold" nodeType="after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1"/>
                                        </p:tgtEl>
                                        <p:attrNameLst>
                                          <p:attrName>style.visibility</p:attrName>
                                        </p:attrNameLst>
                                      </p:cBhvr>
                                      <p:to>
                                        <p:strVal val="visible"/>
                                      </p:to>
                                    </p:set>
                                    <p:animEffect transition="in" filter="blinds(horizontal)">
                                      <p:cBhvr>
                                        <p:cTn id="5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P spid="15" grpId="0"/>
      <p:bldP spid="16" grpId="0"/>
      <p:bldP spid="18" grpId="0"/>
      <p:bldP spid="2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41070" y="419735"/>
            <a:ext cx="10309860" cy="3415030"/>
          </a:xfrm>
          <a:prstGeom prst="rect">
            <a:avLst/>
          </a:prstGeom>
        </p:spPr>
        <p:txBody>
          <a:bodyPr wrap="square">
            <a:spAutoFit/>
          </a:bodyPr>
          <a:lstStyle/>
          <a:p>
            <a:pPr>
              <a:lnSpc>
                <a:spcPct val="150000"/>
              </a:lnSpc>
            </a:pPr>
            <a:r>
              <a:rPr lang="en-US" altLang="zh-CN" sz="2400" smtClean="0">
                <a:latin typeface="Times New Roman" panose="02020603050405020304" pitchFamily="18" charset="0"/>
                <a:cs typeface="Times New Roman" panose="02020603050405020304" pitchFamily="18" charset="0"/>
              </a:rPr>
              <a:t>(8</a:t>
            </a:r>
            <a:r>
              <a:rPr lang="en-US" altLang="zh-CN" sz="2400">
                <a:latin typeface="Times New Roman" panose="02020603050405020304" pitchFamily="18" charset="0"/>
                <a:cs typeface="Times New Roman" panose="02020603050405020304" pitchFamily="18" charset="0"/>
              </a:rPr>
              <a:t>)</a:t>
            </a:r>
            <a:r>
              <a:rPr lang="zh-CN" altLang="zh-CN" sz="2400">
                <a:latin typeface="Times New Roman" panose="02020603050405020304" pitchFamily="18" charset="0"/>
                <a:cs typeface="Times New Roman" panose="02020603050405020304" pitchFamily="18" charset="0"/>
              </a:rPr>
              <a:t>实验中若使用的木块质量较大，为确保实验仍有较明显的现象，有很多种方法，请答出一种方法：</a:t>
            </a:r>
            <a:r>
              <a:rPr lang="en-US" altLang="zh-CN" sz="2400">
                <a:latin typeface="Times New Roman" panose="02020603050405020304" pitchFamily="18" charset="0"/>
                <a:cs typeface="Times New Roman" panose="02020603050405020304" pitchFamily="18" charset="0"/>
              </a:rPr>
              <a:t>________________________________________________________</a:t>
            </a:r>
            <a:r>
              <a:rPr lang="zh-CN" altLang="zh-CN" sz="2400">
                <a:latin typeface="Times New Roman" panose="02020603050405020304" pitchFamily="18" charset="0"/>
                <a:cs typeface="Times New Roman" panose="02020603050405020304" pitchFamily="18" charset="0"/>
              </a:rPr>
              <a:t>．</a:t>
            </a:r>
          </a:p>
          <a:p>
            <a:pPr>
              <a:lnSpc>
                <a:spcPct val="150000"/>
              </a:lnSpc>
            </a:pPr>
            <a:r>
              <a:rPr lang="en-US" altLang="zh-CN" sz="2400">
                <a:latin typeface="Times New Roman" panose="02020603050405020304" pitchFamily="18" charset="0"/>
                <a:cs typeface="Times New Roman" panose="02020603050405020304" pitchFamily="18" charset="0"/>
              </a:rPr>
              <a:t>(9)</a:t>
            </a:r>
            <a:r>
              <a:rPr lang="zh-CN" altLang="zh-CN" sz="2400">
                <a:latin typeface="Times New Roman" panose="02020603050405020304" pitchFamily="18" charset="0"/>
                <a:cs typeface="Times New Roman" panose="02020603050405020304" pitchFamily="18" charset="0"/>
              </a:rPr>
              <a:t>若在进行甲、乙两图实验时，乙图中木块被撞后滑出木板，为了使木块不滑出木板，需改进乙图实验，再与甲图实验对比．在不改变木板长度的情况下的操作是：</a:t>
            </a:r>
            <a:r>
              <a:rPr lang="en-US" altLang="zh-CN" sz="2400">
                <a:latin typeface="Times New Roman" panose="02020603050405020304" pitchFamily="18" charset="0"/>
                <a:cs typeface="Times New Roman" panose="02020603050405020304" pitchFamily="18" charset="0"/>
              </a:rPr>
              <a:t>__</a:t>
            </a:r>
            <a:r>
              <a:rPr lang="en-US" altLang="zh-CN" sz="2400" smtClean="0">
                <a:latin typeface="Times New Roman" panose="02020603050405020304" pitchFamily="18" charset="0"/>
                <a:cs typeface="Times New Roman" panose="02020603050405020304" pitchFamily="18" charset="0"/>
              </a:rPr>
              <a:t>______________________</a:t>
            </a:r>
            <a:r>
              <a:rPr lang="zh-CN" altLang="zh-CN" sz="2400">
                <a:latin typeface="Times New Roman" panose="02020603050405020304" pitchFamily="18" charset="0"/>
                <a:cs typeface="Times New Roman" panose="02020603050405020304" pitchFamily="18" charset="0"/>
              </a:rPr>
              <a:t>．</a:t>
            </a:r>
          </a:p>
        </p:txBody>
      </p:sp>
      <p:sp>
        <p:nvSpPr>
          <p:cNvPr id="3" name="TextBox 2"/>
          <p:cNvSpPr txBox="1"/>
          <p:nvPr/>
        </p:nvSpPr>
        <p:spPr>
          <a:xfrm>
            <a:off x="1119922" y="1616333"/>
            <a:ext cx="8208912" cy="460375"/>
          </a:xfrm>
          <a:prstGeom prst="rect">
            <a:avLst/>
          </a:prstGeom>
          <a:noFill/>
        </p:spPr>
        <p:txBody>
          <a:bodyPr wrap="square" rtlCol="0">
            <a:spAutoFit/>
          </a:bodyPr>
          <a:lstStyle/>
          <a:p>
            <a:r>
              <a:rPr lang="zh-CN" altLang="en-US" sz="2400" smtClean="0">
                <a:solidFill>
                  <a:srgbClr val="FF0000"/>
                </a:solidFill>
              </a:rPr>
              <a:t>加长</a:t>
            </a:r>
            <a:r>
              <a:rPr lang="zh-CN" altLang="en-US" sz="2400">
                <a:solidFill>
                  <a:srgbClr val="FF0000"/>
                </a:solidFill>
              </a:rPr>
              <a:t>斜面的长度以提高钢球的下滑高度（增加钢球的质量）</a:t>
            </a:r>
          </a:p>
        </p:txBody>
      </p:sp>
      <p:sp>
        <p:nvSpPr>
          <p:cNvPr id="4" name="TextBox 3"/>
          <p:cNvSpPr txBox="1"/>
          <p:nvPr/>
        </p:nvSpPr>
        <p:spPr>
          <a:xfrm>
            <a:off x="2848541" y="3199110"/>
            <a:ext cx="3888432" cy="460375"/>
          </a:xfrm>
          <a:prstGeom prst="rect">
            <a:avLst/>
          </a:prstGeom>
          <a:noFill/>
        </p:spPr>
        <p:txBody>
          <a:bodyPr wrap="square" rtlCol="0">
            <a:spAutoFit/>
          </a:bodyPr>
          <a:lstStyle/>
          <a:p>
            <a:r>
              <a:rPr lang="zh-CN" altLang="en-US" sz="2400" smtClean="0">
                <a:solidFill>
                  <a:srgbClr val="FF0000"/>
                </a:solidFill>
              </a:rPr>
              <a:t>适当</a:t>
            </a:r>
            <a:r>
              <a:rPr lang="zh-CN" altLang="en-US" sz="2400">
                <a:solidFill>
                  <a:srgbClr val="FF0000"/>
                </a:solidFill>
              </a:rPr>
              <a:t>降低钢球释放的高度</a:t>
            </a:r>
          </a:p>
        </p:txBody>
      </p:sp>
      <p:pic>
        <p:nvPicPr>
          <p:cNvPr id="7169" name="Picture 1" descr="D:\MobileFile\河北物理做课件文件\LM386.TIF"/>
          <p:cNvPicPr>
            <a:picLocks noChangeAspect="1" noChangeArrowheads="1"/>
          </p:cNvPicPr>
          <p:nvPr/>
        </p:nvPicPr>
        <p:blipFill>
          <a:blip r:embed="rId2" r:link="rId3">
            <a:extLst>
              <a:ext uri="{28A0092B-C50C-407E-A947-70E740481C1C}">
                <a14:useLocalDpi xmlns:a14="http://schemas.microsoft.com/office/drawing/2010/main" val="0"/>
              </a:ext>
            </a:extLst>
          </a:blip>
          <a:stretch>
            <a:fillRect/>
          </a:stretch>
        </p:blipFill>
        <p:spPr bwMode="auto">
          <a:xfrm>
            <a:off x="3173095" y="3951605"/>
            <a:ext cx="4102100" cy="2412365"/>
          </a:xfrm>
          <a:prstGeom prst="rect">
            <a:avLst/>
          </a:prstGeom>
          <a:noFill/>
          <a:extLst>
            <a:ext uri="{909E8E84-426E-40DD-AFC4-6F175D3DCCD1}">
              <a14:hiddenFill xmlns:a14="http://schemas.microsoft.com/office/drawing/2010/main">
                <a:solidFill>
                  <a:srgbClr val="FFFFFF"/>
                </a:solidFill>
              </a14:hiddenFill>
            </a:ext>
          </a:extLst>
        </p:spPr>
      </p:pic>
      <p:pic>
        <p:nvPicPr>
          <p:cNvPr id="7170" name="New picture"/>
          <p:cNvPicPr/>
          <p:nvPr/>
        </p:nvPicPr>
        <p:blipFill>
          <a:blip r:embed="rId4"/>
          <a:stretch>
            <a:fillRect/>
          </a:stretch>
        </p:blipFill>
        <p:spPr>
          <a:xfrm>
            <a:off x="10553700" y="11290300"/>
            <a:ext cx="304800" cy="215900"/>
          </a:xfrm>
          <a:prstGeom prst="cube">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文本框 99"/>
          <p:cNvSpPr txBox="1">
            <a:spLocks noChangeArrowheads="1"/>
          </p:cNvSpPr>
          <p:nvPr/>
        </p:nvSpPr>
        <p:spPr bwMode="auto">
          <a:xfrm>
            <a:off x="724535" y="685800"/>
            <a:ext cx="10011410" cy="4769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indent="266700">
              <a:defRPr>
                <a:solidFill>
                  <a:schemeClr val="tx1"/>
                </a:solidFill>
                <a:latin typeface="Tahoma" panose="020B0604030504040204" pitchFamily="34" charset="0"/>
                <a:ea typeface="宋体" panose="02010600030101010101" pitchFamily="2" charset="-122"/>
              </a:defRPr>
            </a:lvl1pPr>
            <a:lvl2pPr>
              <a:defRPr>
                <a:solidFill>
                  <a:schemeClr val="tx1"/>
                </a:solidFill>
                <a:latin typeface="Tahoma" panose="020B0604030504040204" pitchFamily="34" charset="0"/>
                <a:ea typeface="宋体" panose="02010600030101010101" pitchFamily="2" charset="-122"/>
              </a:defRPr>
            </a:lvl2pPr>
            <a:lvl3pPr>
              <a:defRPr>
                <a:solidFill>
                  <a:schemeClr val="tx1"/>
                </a:solidFill>
                <a:latin typeface="Tahoma" panose="020B0604030504040204" pitchFamily="34" charset="0"/>
                <a:ea typeface="宋体" panose="02010600030101010101" pitchFamily="2" charset="-122"/>
              </a:defRPr>
            </a:lvl3pPr>
            <a:lvl4pPr>
              <a:defRPr>
                <a:solidFill>
                  <a:schemeClr val="tx1"/>
                </a:solidFill>
                <a:latin typeface="Tahoma" panose="020B0604030504040204" pitchFamily="34" charset="0"/>
                <a:ea typeface="宋体" panose="02010600030101010101" pitchFamily="2" charset="-122"/>
              </a:defRPr>
            </a:lvl4pPr>
            <a:lvl5pPr>
              <a:defRPr>
                <a:solidFill>
                  <a:schemeClr val="tx1"/>
                </a:solidFill>
                <a:latin typeface="Tahoma" panose="020B0604030504040204" pitchFamily="34" charset="0"/>
                <a:ea typeface="宋体" panose="02010600030101010101" pitchFamily="2" charset="-122"/>
              </a:defRPr>
            </a:lvl5pPr>
            <a:lvl6pPr fontAlgn="base">
              <a:spcBef>
                <a:spcPct val="0"/>
              </a:spcBef>
              <a:spcAft>
                <a:spcPct val="0"/>
              </a:spcAft>
              <a:defRPr>
                <a:solidFill>
                  <a:schemeClr val="tx1"/>
                </a:solidFill>
                <a:latin typeface="Tahoma" panose="020B0604030504040204" pitchFamily="34" charset="0"/>
                <a:ea typeface="宋体" panose="02010600030101010101" pitchFamily="2" charset="-122"/>
              </a:defRPr>
            </a:lvl6pPr>
            <a:lvl7pPr fontAlgn="base">
              <a:spcBef>
                <a:spcPct val="0"/>
              </a:spcBef>
              <a:spcAft>
                <a:spcPct val="0"/>
              </a:spcAft>
              <a:defRPr>
                <a:solidFill>
                  <a:schemeClr val="tx1"/>
                </a:solidFill>
                <a:latin typeface="Tahoma" panose="020B0604030504040204" pitchFamily="34" charset="0"/>
                <a:ea typeface="宋体" panose="02010600030101010101" pitchFamily="2" charset="-122"/>
              </a:defRPr>
            </a:lvl7pPr>
            <a:lvl8pPr fontAlgn="base">
              <a:spcBef>
                <a:spcPct val="0"/>
              </a:spcBef>
              <a:spcAft>
                <a:spcPct val="0"/>
              </a:spcAft>
              <a:defRPr>
                <a:solidFill>
                  <a:schemeClr val="tx1"/>
                </a:solidFill>
                <a:latin typeface="Tahoma" panose="020B0604030504040204" pitchFamily="34" charset="0"/>
                <a:ea typeface="宋体" panose="02010600030101010101" pitchFamily="2" charset="-122"/>
              </a:defRPr>
            </a:lvl8pPr>
            <a:lvl9pPr fontAlgn="base">
              <a:spcBef>
                <a:spcPct val="0"/>
              </a:spcBef>
              <a:spcAft>
                <a:spcPct val="0"/>
              </a:spcAft>
              <a:defRPr>
                <a:solidFill>
                  <a:schemeClr val="tx1"/>
                </a:solidFill>
                <a:latin typeface="Tahoma" panose="020B0604030504040204" pitchFamily="34" charset="0"/>
                <a:ea typeface="宋体" panose="02010600030101010101" pitchFamily="2" charset="-122"/>
              </a:defRPr>
            </a:lvl9pPr>
          </a:lstStyle>
          <a:p>
            <a:r>
              <a:rPr lang="zh-CN" altLang="en-US" sz="3200" b="1">
                <a:solidFill>
                  <a:schemeClr val="tx1"/>
                </a:solidFill>
                <a:latin typeface="宋体" panose="02010600030101010101" pitchFamily="2" charset="-122"/>
              </a:rPr>
              <a:t>议一议</a:t>
            </a:r>
            <a:r>
              <a:rPr lang="en-US" altLang="zh-CN" sz="2400">
                <a:latin typeface="宋体" panose="02010600030101010101" pitchFamily="2" charset="-122"/>
              </a:rPr>
              <a:t> </a:t>
            </a:r>
            <a:r>
              <a:rPr lang="en-US" altLang="zh-CN" sz="2800">
                <a:latin typeface="宋体" panose="02010600030101010101" pitchFamily="2" charset="-122"/>
              </a:rPr>
              <a:t>1.</a:t>
            </a:r>
            <a:r>
              <a:rPr lang="zh-CN" altLang="en-US" sz="2800">
                <a:latin typeface="宋体" panose="02010600030101010101" pitchFamily="2" charset="-122"/>
              </a:rPr>
              <a:t>如何理解：一个物体“能够做功”？</a:t>
            </a:r>
            <a:endParaRPr lang="zh-CN" altLang="en-US" sz="2400">
              <a:latin typeface="宋体" panose="02010600030101010101" pitchFamily="2" charset="-122"/>
            </a:endParaRPr>
          </a:p>
          <a:p>
            <a:endParaRPr lang="zh-CN" altLang="en-US" sz="2400" smtClean="0">
              <a:latin typeface="宋体" panose="02010600030101010101" pitchFamily="2" charset="-122"/>
            </a:endParaRPr>
          </a:p>
          <a:p>
            <a:endParaRPr lang="zh-CN" altLang="en-US" sz="2400" smtClean="0">
              <a:latin typeface="宋体" panose="02010600030101010101" pitchFamily="2" charset="-122"/>
            </a:endParaRPr>
          </a:p>
          <a:p>
            <a:endParaRPr lang="en-US" altLang="zh-CN" sz="2400" smtClean="0">
              <a:latin typeface="宋体" panose="02010600030101010101" pitchFamily="2" charset="-122"/>
            </a:endParaRPr>
          </a:p>
          <a:p>
            <a:endParaRPr lang="en-US" altLang="zh-CN" sz="2400" smtClean="0">
              <a:latin typeface="宋体" panose="02010600030101010101" pitchFamily="2" charset="-122"/>
            </a:endParaRPr>
          </a:p>
          <a:p>
            <a:endParaRPr lang="en-US" altLang="zh-CN" sz="2400">
              <a:latin typeface="宋体" panose="02010600030101010101" pitchFamily="2" charset="-122"/>
            </a:endParaRPr>
          </a:p>
          <a:p>
            <a:r>
              <a:rPr lang="en-US" altLang="zh-CN" sz="2800">
                <a:latin typeface="宋体" panose="02010600030101010101" pitchFamily="2" charset="-122"/>
              </a:rPr>
              <a:t>2</a:t>
            </a:r>
            <a:r>
              <a:rPr lang="zh-CN" altLang="en-US" sz="2800">
                <a:latin typeface="宋体" panose="02010600030101010101" pitchFamily="2" charset="-122"/>
              </a:rPr>
              <a:t>．一个物体可不可以同时具有动能和势能？</a:t>
            </a:r>
            <a:endParaRPr lang="zh-CN" altLang="en-US" sz="2400">
              <a:latin typeface="宋体" panose="02010600030101010101" pitchFamily="2" charset="-122"/>
            </a:endParaRPr>
          </a:p>
          <a:p>
            <a:endParaRPr lang="zh-CN" altLang="en-US" sz="2400">
              <a:latin typeface="宋体" panose="02010600030101010101" pitchFamily="2" charset="-122"/>
            </a:endParaRPr>
          </a:p>
          <a:p>
            <a:r>
              <a:rPr lang="zh-CN" altLang="en-US" sz="2400">
                <a:latin typeface="宋体" panose="02010600030101010101" pitchFamily="2" charset="-122"/>
              </a:rPr>
              <a:t>　</a:t>
            </a:r>
          </a:p>
          <a:p>
            <a:endParaRPr lang="zh-CN" altLang="en-US" sz="2400">
              <a:latin typeface="宋体" panose="02010600030101010101" pitchFamily="2" charset="-122"/>
            </a:endParaRPr>
          </a:p>
          <a:p>
            <a:r>
              <a:rPr lang="en-US" altLang="zh-CN" sz="2800">
                <a:latin typeface="宋体" panose="02010600030101010101" pitchFamily="2" charset="-122"/>
              </a:rPr>
              <a:t>3</a:t>
            </a:r>
            <a:r>
              <a:rPr lang="zh-CN" altLang="en-US" sz="2800">
                <a:latin typeface="宋体" panose="02010600030101010101" pitchFamily="2" charset="-122"/>
              </a:rPr>
              <a:t>．物体具有机械能，就一定具有动能吗？</a:t>
            </a:r>
          </a:p>
          <a:p>
            <a:endParaRPr lang="zh-CN" altLang="en-US" sz="2400">
              <a:latin typeface="宋体" panose="02010600030101010101" pitchFamily="2" charset="-122"/>
            </a:endParaRPr>
          </a:p>
        </p:txBody>
      </p:sp>
      <p:sp>
        <p:nvSpPr>
          <p:cNvPr id="4" name="TextBox 3"/>
          <p:cNvSpPr txBox="1"/>
          <p:nvPr/>
        </p:nvSpPr>
        <p:spPr>
          <a:xfrm>
            <a:off x="1380490" y="1376045"/>
            <a:ext cx="9458325" cy="1229995"/>
          </a:xfrm>
          <a:prstGeom prst="rect">
            <a:avLst/>
          </a:prstGeom>
          <a:noFill/>
        </p:spPr>
        <p:txBody>
          <a:bodyPr wrap="square" rtlCol="0">
            <a:spAutoFit/>
          </a:bodyPr>
          <a:lstStyle/>
          <a:p>
            <a:r>
              <a:rPr lang="zh-CN" altLang="en-US" sz="2800" smtClean="0">
                <a:solidFill>
                  <a:srgbClr val="FF0000"/>
                </a:solidFill>
                <a:latin typeface="宋体" panose="02010600030101010101" pitchFamily="2" charset="-122"/>
              </a:rPr>
              <a:t>物体“能够做功”并不是一定“要做功”，也不是“正在做功”或“已经做功”，而只是说明物体有对外做功的能力．</a:t>
            </a:r>
            <a:r>
              <a:rPr lang="zh-CN" altLang="en-US" sz="2800" smtClean="0">
                <a:latin typeface="宋体" panose="02010600030101010101" pitchFamily="2" charset="-122"/>
              </a:rPr>
              <a:t>　</a:t>
            </a:r>
          </a:p>
          <a:p>
            <a:endParaRPr lang="zh-CN" altLang="en-US"/>
          </a:p>
        </p:txBody>
      </p:sp>
      <p:sp>
        <p:nvSpPr>
          <p:cNvPr id="5" name="TextBox 4"/>
          <p:cNvSpPr txBox="1"/>
          <p:nvPr/>
        </p:nvSpPr>
        <p:spPr>
          <a:xfrm>
            <a:off x="1380490" y="3573145"/>
            <a:ext cx="10063480" cy="521970"/>
          </a:xfrm>
          <a:prstGeom prst="rect">
            <a:avLst/>
          </a:prstGeom>
          <a:noFill/>
        </p:spPr>
        <p:txBody>
          <a:bodyPr wrap="square" rtlCol="0">
            <a:spAutoFit/>
          </a:bodyPr>
          <a:lstStyle/>
          <a:p>
            <a:r>
              <a:rPr lang="zh-CN" altLang="en-US" sz="2800" smtClean="0">
                <a:solidFill>
                  <a:srgbClr val="FF0000"/>
                </a:solidFill>
                <a:latin typeface="宋体" panose="02010600030101010101" pitchFamily="2" charset="-122"/>
              </a:rPr>
              <a:t>动能和势能没有必然的联系，物体可以同时具有动能和势能．</a:t>
            </a:r>
            <a:r>
              <a:rPr lang="zh-CN" altLang="en-US" smtClean="0">
                <a:latin typeface="宋体" panose="02010600030101010101" pitchFamily="2" charset="-122"/>
              </a:rPr>
              <a:t>　</a:t>
            </a:r>
            <a:endParaRPr lang="zh-CN" altLang="en-US"/>
          </a:p>
        </p:txBody>
      </p:sp>
      <p:sp>
        <p:nvSpPr>
          <p:cNvPr id="6" name="TextBox 5"/>
          <p:cNvSpPr txBox="1"/>
          <p:nvPr/>
        </p:nvSpPr>
        <p:spPr>
          <a:xfrm>
            <a:off x="1221740" y="5393690"/>
            <a:ext cx="9748520" cy="953135"/>
          </a:xfrm>
          <a:prstGeom prst="rect">
            <a:avLst/>
          </a:prstGeom>
          <a:noFill/>
        </p:spPr>
        <p:txBody>
          <a:bodyPr wrap="square" rtlCol="0">
            <a:spAutoFit/>
          </a:bodyPr>
          <a:lstStyle/>
          <a:p>
            <a:r>
              <a:rPr lang="zh-CN" altLang="en-US" sz="2800" smtClean="0">
                <a:solidFill>
                  <a:srgbClr val="FF0000"/>
                </a:solidFill>
                <a:latin typeface="宋体" panose="02010600030101010101" pitchFamily="2" charset="-122"/>
              </a:rPr>
              <a:t>物体具有机械能，可能只具有动能，也可能只具有势能，还可能同时具有动能和势能．</a:t>
            </a:r>
            <a:endParaRPr lang="zh-CN" altLang="en-US" sz="2400">
              <a:solidFill>
                <a:srgbClr val="FF0000"/>
              </a:solidFill>
              <a:latin typeface="宋体" panose="02010600030101010101" pitchFamily="2" charset="-122"/>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linds(horizontal)">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extBox 7"/>
          <p:cNvSpPr txBox="1">
            <a:spLocks noChangeArrowheads="1"/>
          </p:cNvSpPr>
          <p:nvPr/>
        </p:nvSpPr>
        <p:spPr bwMode="auto">
          <a:xfrm>
            <a:off x="1651420" y="422911"/>
            <a:ext cx="5268595" cy="583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buFont typeface="Arial" panose="020B0604020202020204" pitchFamily="34" charset="0"/>
              <a:buNone/>
            </a:pPr>
            <a:r>
              <a:rPr lang="zh-CN" altLang="en-US" sz="3200" b="1">
                <a:solidFill>
                  <a:schemeClr val="tx1">
                    <a:lumMod val="95000"/>
                    <a:lumOff val="5000"/>
                  </a:schemeClr>
                </a:solidFill>
                <a:latin typeface="宋体" panose="02010600030101010101" pitchFamily="2" charset="-122"/>
              </a:rPr>
              <a:t>考点</a:t>
            </a:r>
            <a:r>
              <a:rPr lang="en-US" altLang="zh-CN" sz="3200" b="1">
                <a:latin typeface="宋体" panose="02010600030101010101" pitchFamily="2" charset="-122"/>
              </a:rPr>
              <a:t>2  </a:t>
            </a:r>
            <a:r>
              <a:rPr lang="zh-CN" altLang="en-US" sz="3200" b="1">
                <a:latin typeface="宋体" panose="02010600030101010101" pitchFamily="2" charset="-122"/>
              </a:rPr>
              <a:t>机械能的转化与守恒</a:t>
            </a:r>
            <a:endParaRPr lang="zh-CN" altLang="en-US" sz="2200" b="1">
              <a:solidFill>
                <a:srgbClr val="FF0000"/>
              </a:solidFill>
              <a:latin typeface="宋体" panose="02010600030101010101" pitchFamily="2" charset="-122"/>
            </a:endParaRPr>
          </a:p>
        </p:txBody>
      </p:sp>
      <p:graphicFrame>
        <p:nvGraphicFramePr>
          <p:cNvPr id="5142" name="Group 22"/>
          <p:cNvGraphicFramePr>
            <a:graphicFrameLocks noGrp="1"/>
          </p:cNvGraphicFramePr>
          <p:nvPr>
            <p:custDataLst>
              <p:tags r:id="rId1"/>
            </p:custDataLst>
          </p:nvPr>
        </p:nvGraphicFramePr>
        <p:xfrm>
          <a:off x="983493" y="1498600"/>
          <a:ext cx="9490075" cy="4253865"/>
        </p:xfrm>
        <a:graphic>
          <a:graphicData uri="http://schemas.openxmlformats.org/drawingml/2006/table">
            <a:tbl>
              <a:tblPr/>
              <a:tblGrid>
                <a:gridCol w="1597025"/>
                <a:gridCol w="2580640"/>
                <a:gridCol w="5312410"/>
              </a:tblGrid>
              <a:tr h="1000760">
                <a:tc rowSpan="2">
                  <a:txBody>
                    <a:bodyPr/>
                    <a:lstStyle>
                      <a:lvl1pPr>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smtClean="0">
                          <a:ln>
                            <a:noFill/>
                          </a:ln>
                          <a:solidFill>
                            <a:srgbClr val="000000"/>
                          </a:solidFill>
                          <a:effectLst/>
                          <a:latin typeface="宋体" panose="02010600030101010101" pitchFamily="2" charset="-122"/>
                        </a:rPr>
                        <a:t>机械能自身的转化</a:t>
                      </a:r>
                    </a:p>
                  </a:txBody>
                  <a:tcPr marL="0" marR="0" marT="0" marB="1" anchor="ctr" horzOverflow="overflow">
                    <a:lnL w="12700" cap="flat" cmpd="sng" algn="ctr">
                      <a:solidFill>
                        <a:srgbClr val="080000"/>
                      </a:solidFill>
                      <a:prstDash val="solid"/>
                      <a:round/>
                      <a:headEnd type="none" w="med" len="med"/>
                      <a:tailEnd type="none" w="med" len="med"/>
                    </a:lnL>
                    <a:lnR w="12700" cap="flat" cmpd="sng" algn="ctr">
                      <a:solidFill>
                        <a:srgbClr val="080000"/>
                      </a:solidFill>
                      <a:prstDash val="solid"/>
                      <a:round/>
                      <a:headEnd type="none" w="med" len="med"/>
                      <a:tailEnd type="none" w="med" len="med"/>
                    </a:lnR>
                    <a:lnT w="12700" cap="flat" cmpd="sng" algn="ctr">
                      <a:solidFill>
                        <a:srgbClr val="080000"/>
                      </a:solidFill>
                      <a:prstDash val="solid"/>
                      <a:round/>
                      <a:headEnd type="none" w="med" len="med"/>
                      <a:tailEnd type="none" w="med" len="med"/>
                    </a:lnT>
                    <a:lnB w="12700" cap="flat" cmpd="sng" algn="ctr">
                      <a:solidFill>
                        <a:srgbClr val="080000"/>
                      </a:solidFill>
                      <a:prstDash val="solid"/>
                      <a:round/>
                      <a:headEnd type="none" w="med" len="med"/>
                      <a:tailEnd type="none" w="med" len="med"/>
                    </a:lnB>
                    <a:lnTlToBr>
                      <a:noFill/>
                    </a:lnTlToBr>
                    <a:lnBlToTr>
                      <a:noFill/>
                    </a:lnBlToTr>
                    <a:noFill/>
                  </a:tcPr>
                </a:tc>
                <a:tc>
                  <a:txBody>
                    <a:bodyPr/>
                    <a:lstStyle>
                      <a:lvl1pPr marL="71755">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71755" marR="0" lvl="0" indent="0"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smtClean="0">
                          <a:ln>
                            <a:noFill/>
                          </a:ln>
                          <a:solidFill>
                            <a:srgbClr val="000000"/>
                          </a:solidFill>
                          <a:effectLst/>
                          <a:latin typeface="宋体" panose="02010600030101010101" pitchFamily="2" charset="-122"/>
                        </a:rPr>
                        <a:t>动能与重力势能的转化</a:t>
                      </a:r>
                    </a:p>
                  </a:txBody>
                  <a:tcPr marL="0" marR="0" marT="0" marB="1" anchor="ctr" horzOverflow="overflow">
                    <a:lnL w="12700" cap="flat" cmpd="sng" algn="ctr">
                      <a:solidFill>
                        <a:srgbClr val="080000"/>
                      </a:solidFill>
                      <a:prstDash val="solid"/>
                      <a:round/>
                      <a:headEnd type="none" w="med" len="med"/>
                      <a:tailEnd type="none" w="med" len="med"/>
                    </a:lnL>
                    <a:lnR w="12700" cap="flat" cmpd="sng" algn="ctr">
                      <a:solidFill>
                        <a:srgbClr val="080000"/>
                      </a:solidFill>
                      <a:prstDash val="solid"/>
                      <a:round/>
                      <a:headEnd type="none" w="med" len="med"/>
                      <a:tailEnd type="none" w="med" len="med"/>
                    </a:lnR>
                    <a:lnT w="12700" cap="flat" cmpd="sng" algn="ctr">
                      <a:solidFill>
                        <a:srgbClr val="080000"/>
                      </a:solidFill>
                      <a:prstDash val="solid"/>
                      <a:round/>
                      <a:headEnd type="none" w="med" len="med"/>
                      <a:tailEnd type="none" w="med" len="med"/>
                    </a:lnT>
                    <a:lnB w="12700" cap="flat" cmpd="sng" algn="ctr">
                      <a:solidFill>
                        <a:srgbClr val="080000"/>
                      </a:solidFill>
                      <a:prstDash val="solid"/>
                      <a:round/>
                      <a:headEnd type="none" w="med" len="med"/>
                      <a:tailEnd type="none" w="med" len="med"/>
                    </a:lnB>
                    <a:lnTlToBr>
                      <a:noFill/>
                    </a:lnTlToBr>
                    <a:lnBlToTr>
                      <a:noFill/>
                    </a:lnBlToTr>
                    <a:noFill/>
                  </a:tcPr>
                </a:tc>
                <a:tc>
                  <a:txBody>
                    <a:bodyPr/>
                    <a:lstStyle>
                      <a:lvl1pPr marL="71755">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71755" marR="0" lvl="0" indent="0"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smtClean="0">
                          <a:ln>
                            <a:noFill/>
                          </a:ln>
                          <a:solidFill>
                            <a:srgbClr val="000000"/>
                          </a:solidFill>
                          <a:effectLst/>
                          <a:latin typeface="宋体" panose="02010600030101010101" pitchFamily="2" charset="-122"/>
                          <a:cs typeface="宋体" panose="02010600030101010101" pitchFamily="2" charset="-122"/>
                        </a:rPr>
                        <a:t>上升阶段</a:t>
                      </a:r>
                      <a:r>
                        <a:rPr kumimoji="0" lang="zh-CN" altLang="en-US" sz="2400" b="0" i="0" u="sng" strike="noStrike" cap="none" normalizeH="0" baseline="0" smtClean="0">
                          <a:ln>
                            <a:noFill/>
                          </a:ln>
                          <a:solidFill>
                            <a:srgbClr val="FF0000"/>
                          </a:solidFill>
                          <a:effectLst/>
                          <a:latin typeface="宋体" panose="02010600030101010101" pitchFamily="2" charset="-122"/>
                          <a:cs typeface="宋体" panose="02010600030101010101" pitchFamily="2" charset="-122"/>
                        </a:rPr>
                        <a:t>　　   </a:t>
                      </a:r>
                      <a:r>
                        <a:rPr kumimoji="0" lang="zh-CN" altLang="en-US" sz="2400" b="0" i="0" u="none" strike="noStrike" cap="none" normalizeH="0" baseline="0" smtClean="0">
                          <a:ln>
                            <a:noFill/>
                          </a:ln>
                          <a:solidFill>
                            <a:srgbClr val="000000"/>
                          </a:solidFill>
                          <a:effectLst/>
                          <a:latin typeface="宋体" panose="02010600030101010101" pitchFamily="2" charset="-122"/>
                          <a:cs typeface="宋体" panose="02010600030101010101" pitchFamily="2" charset="-122"/>
                        </a:rPr>
                        <a:t>能转化为</a:t>
                      </a:r>
                      <a:r>
                        <a:rPr kumimoji="0" lang="zh-CN" altLang="en-US" sz="2400" b="0" i="0" u="sng" strike="noStrike" cap="none" normalizeH="0" baseline="0" smtClean="0">
                          <a:ln>
                            <a:noFill/>
                          </a:ln>
                          <a:solidFill>
                            <a:srgbClr val="FF0000"/>
                          </a:solidFill>
                          <a:effectLst/>
                          <a:latin typeface="宋体" panose="02010600030101010101" pitchFamily="2" charset="-122"/>
                          <a:cs typeface="宋体" panose="02010600030101010101" pitchFamily="2" charset="-122"/>
                        </a:rPr>
                        <a:t>　　   </a:t>
                      </a:r>
                      <a:r>
                        <a:rPr kumimoji="0" lang="zh-CN" altLang="en-US" sz="2400" b="0" i="0" u="none" strike="noStrike" cap="none" normalizeH="0" baseline="0" smtClean="0">
                          <a:ln>
                            <a:noFill/>
                          </a:ln>
                          <a:solidFill>
                            <a:srgbClr val="000000"/>
                          </a:solidFill>
                          <a:effectLst/>
                          <a:latin typeface="宋体" panose="02010600030101010101" pitchFamily="2" charset="-122"/>
                          <a:cs typeface="宋体" panose="02010600030101010101" pitchFamily="2" charset="-122"/>
                        </a:rPr>
                        <a:t>能，下降阶段则相反</a:t>
                      </a:r>
                      <a:r>
                        <a:rPr kumimoji="0" lang="en-US" altLang="zh-CN" sz="2400" b="0" i="0" u="none" strike="noStrike" cap="none" normalizeH="0" baseline="0" smtClean="0">
                          <a:ln>
                            <a:noFill/>
                          </a:ln>
                          <a:solidFill>
                            <a:srgbClr val="000000"/>
                          </a:solidFill>
                          <a:effectLst/>
                          <a:latin typeface="宋体" panose="02010600030101010101" pitchFamily="2" charset="-122"/>
                          <a:cs typeface="宋体" panose="02010600030101010101" pitchFamily="2" charset="-122"/>
                        </a:rPr>
                        <a:t> </a:t>
                      </a:r>
                      <a:endParaRPr kumimoji="0" lang="zh-CN" altLang="en-US" sz="2400" b="0" i="0" u="none" strike="noStrike" cap="none" normalizeH="0" baseline="0" smtClean="0">
                        <a:ln>
                          <a:noFill/>
                        </a:ln>
                        <a:solidFill>
                          <a:srgbClr val="000000"/>
                        </a:solidFill>
                        <a:effectLst/>
                        <a:latin typeface="宋体" panose="02010600030101010101" pitchFamily="2" charset="-122"/>
                        <a:cs typeface="宋体" panose="02010600030101010101" pitchFamily="2" charset="-122"/>
                      </a:endParaRPr>
                    </a:p>
                  </a:txBody>
                  <a:tcPr marL="0" marR="0" marT="0" marB="1" anchor="ctr" horzOverflow="overflow">
                    <a:lnL w="12700" cap="flat" cmpd="sng" algn="ctr">
                      <a:solidFill>
                        <a:srgbClr val="08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80000"/>
                      </a:solidFill>
                      <a:prstDash val="solid"/>
                      <a:round/>
                      <a:headEnd type="none" w="med" len="med"/>
                      <a:tailEnd type="none" w="med" len="med"/>
                    </a:lnT>
                    <a:lnB w="12700" cap="flat" cmpd="sng" algn="ctr">
                      <a:solidFill>
                        <a:srgbClr val="080000"/>
                      </a:solidFill>
                      <a:prstDash val="solid"/>
                      <a:round/>
                      <a:headEnd type="none" w="med" len="med"/>
                      <a:tailEnd type="none" w="med" len="med"/>
                    </a:lnB>
                    <a:lnTlToBr>
                      <a:noFill/>
                    </a:lnTlToBr>
                    <a:lnBlToTr>
                      <a:noFill/>
                    </a:lnBlToTr>
                    <a:noFill/>
                  </a:tcPr>
                </a:tc>
              </a:tr>
              <a:tr h="1251585">
                <a:tc vMerge="1">
                  <a:txBody>
                    <a:bodyPr/>
                    <a:lstStyle/>
                    <a:p>
                      <a:endParaRPr/>
                    </a:p>
                  </a:txBody>
                  <a:tcPr/>
                </a:tc>
                <a:tc>
                  <a:txBody>
                    <a:bodyPr/>
                    <a:lstStyle>
                      <a:lvl1pPr marL="71755">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71755" marR="0" lvl="0" indent="0"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smtClean="0">
                          <a:ln>
                            <a:noFill/>
                          </a:ln>
                          <a:solidFill>
                            <a:srgbClr val="000000"/>
                          </a:solidFill>
                          <a:effectLst/>
                          <a:latin typeface="宋体" panose="02010600030101010101" pitchFamily="2" charset="-122"/>
                        </a:rPr>
                        <a:t>动能与弹性势能的转化</a:t>
                      </a:r>
                    </a:p>
                  </a:txBody>
                  <a:tcPr marL="0" marR="0" marT="0" marB="1" anchor="ctr" horzOverflow="overflow">
                    <a:lnL w="12700" cap="flat" cmpd="sng" algn="ctr">
                      <a:solidFill>
                        <a:srgbClr val="080000"/>
                      </a:solidFill>
                      <a:prstDash val="solid"/>
                      <a:round/>
                      <a:headEnd type="none" w="med" len="med"/>
                      <a:tailEnd type="none" w="med" len="med"/>
                    </a:lnL>
                    <a:lnR w="12700" cap="flat" cmpd="sng" algn="ctr">
                      <a:solidFill>
                        <a:srgbClr val="080000"/>
                      </a:solidFill>
                      <a:prstDash val="solid"/>
                      <a:round/>
                      <a:headEnd type="none" w="med" len="med"/>
                      <a:tailEnd type="none" w="med" len="med"/>
                    </a:lnR>
                    <a:lnT w="12700" cap="flat" cmpd="sng" algn="ctr">
                      <a:solidFill>
                        <a:srgbClr val="080000"/>
                      </a:solidFill>
                      <a:prstDash val="solid"/>
                      <a:round/>
                      <a:headEnd type="none" w="med" len="med"/>
                      <a:tailEnd type="none" w="med" len="med"/>
                    </a:lnT>
                    <a:lnB w="12700" cap="flat" cmpd="sng" algn="ctr">
                      <a:solidFill>
                        <a:srgbClr val="080000"/>
                      </a:solidFill>
                      <a:prstDash val="solid"/>
                      <a:round/>
                      <a:headEnd type="none" w="med" len="med"/>
                      <a:tailEnd type="none" w="med" len="med"/>
                    </a:lnB>
                    <a:lnTlToBr>
                      <a:noFill/>
                    </a:lnTlToBr>
                    <a:lnBlToTr>
                      <a:noFill/>
                    </a:lnBlToTr>
                    <a:noFill/>
                  </a:tcPr>
                </a:tc>
                <a:tc>
                  <a:txBody>
                    <a:bodyPr/>
                    <a:lstStyle>
                      <a:lvl1pPr marL="71755">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71755" marR="0" lvl="0" indent="0"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smtClean="0">
                          <a:ln>
                            <a:noFill/>
                          </a:ln>
                          <a:solidFill>
                            <a:srgbClr val="000000"/>
                          </a:solidFill>
                          <a:effectLst/>
                          <a:latin typeface="宋体" panose="02010600030101010101" pitchFamily="2" charset="-122"/>
                        </a:rPr>
                        <a:t>形变阶段</a:t>
                      </a:r>
                      <a:r>
                        <a:rPr kumimoji="0" lang="zh-CN" altLang="en-US" sz="2400" b="0" i="0" u="sng" strike="noStrike" cap="none" normalizeH="0" baseline="0" smtClean="0">
                          <a:ln>
                            <a:noFill/>
                          </a:ln>
                          <a:solidFill>
                            <a:srgbClr val="FF0000"/>
                          </a:solidFill>
                          <a:effectLst/>
                          <a:latin typeface="宋体" panose="02010600030101010101" pitchFamily="2" charset="-122"/>
                        </a:rPr>
                        <a:t>　　   </a:t>
                      </a:r>
                      <a:r>
                        <a:rPr kumimoji="0" lang="zh-CN" altLang="en-US" sz="2400" b="0" i="0" u="none" strike="noStrike" cap="none" normalizeH="0" baseline="0" smtClean="0">
                          <a:ln>
                            <a:noFill/>
                          </a:ln>
                          <a:solidFill>
                            <a:srgbClr val="000000"/>
                          </a:solidFill>
                          <a:effectLst/>
                          <a:latin typeface="宋体" panose="02010600030101010101" pitchFamily="2" charset="-122"/>
                        </a:rPr>
                        <a:t>能转化为</a:t>
                      </a:r>
                      <a:r>
                        <a:rPr kumimoji="0" lang="zh-CN" altLang="en-US" sz="2400" b="0" i="0" u="sng" strike="noStrike" cap="none" normalizeH="0" baseline="0" smtClean="0">
                          <a:ln>
                            <a:noFill/>
                          </a:ln>
                          <a:solidFill>
                            <a:srgbClr val="FF0000"/>
                          </a:solidFill>
                          <a:effectLst/>
                          <a:latin typeface="宋体" panose="02010600030101010101" pitchFamily="2" charset="-122"/>
                        </a:rPr>
                        <a:t>　　    </a:t>
                      </a:r>
                      <a:r>
                        <a:rPr kumimoji="0" lang="zh-CN" altLang="en-US" sz="2400" b="0" i="0" u="none" strike="noStrike" cap="none" normalizeH="0" baseline="0" smtClean="0">
                          <a:ln>
                            <a:noFill/>
                          </a:ln>
                          <a:solidFill>
                            <a:srgbClr val="000000"/>
                          </a:solidFill>
                          <a:effectLst/>
                          <a:latin typeface="宋体" panose="02010600030101010101" pitchFamily="2" charset="-122"/>
                        </a:rPr>
                        <a:t>能，复原阶段弹性势能转化为动能</a:t>
                      </a:r>
                    </a:p>
                  </a:txBody>
                  <a:tcPr marL="0" marR="0" marT="0" marB="1" anchor="ctr" horzOverflow="overflow">
                    <a:lnL w="12700" cap="flat" cmpd="sng" algn="ctr">
                      <a:solidFill>
                        <a:srgbClr val="08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80000"/>
                      </a:solidFill>
                      <a:prstDash val="solid"/>
                      <a:round/>
                      <a:headEnd type="none" w="med" len="med"/>
                      <a:tailEnd type="none" w="med" len="med"/>
                    </a:lnT>
                    <a:lnB w="12700" cap="flat" cmpd="sng" algn="ctr">
                      <a:solidFill>
                        <a:srgbClr val="080000"/>
                      </a:solidFill>
                      <a:prstDash val="solid"/>
                      <a:round/>
                      <a:headEnd type="none" w="med" len="med"/>
                      <a:tailEnd type="none" w="med" len="med"/>
                    </a:lnB>
                    <a:lnTlToBr>
                      <a:noFill/>
                    </a:lnTlToBr>
                    <a:lnBlToTr>
                      <a:noFill/>
                    </a:lnBlToTr>
                    <a:noFill/>
                  </a:tcPr>
                </a:tc>
              </a:tr>
              <a:tr h="1000760">
                <a:tc gridSpan="2">
                  <a:txBody>
                    <a:bodyPr/>
                    <a:lstStyle>
                      <a:lvl1pPr marL="71755">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71755" marR="0" lvl="0" indent="0"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smtClean="0">
                          <a:ln>
                            <a:noFill/>
                          </a:ln>
                          <a:solidFill>
                            <a:srgbClr val="000000"/>
                          </a:solidFill>
                          <a:effectLst/>
                          <a:latin typeface="宋体" panose="02010600030101010101" pitchFamily="2" charset="-122"/>
                        </a:rPr>
                        <a:t>机械能同其他形式能量的转化</a:t>
                      </a:r>
                    </a:p>
                  </a:txBody>
                  <a:tcPr marL="0" marR="0" marT="0" marB="1" anchor="ctr" horzOverflow="overflow">
                    <a:lnL w="12700" cap="flat" cmpd="sng" algn="ctr">
                      <a:solidFill>
                        <a:srgbClr val="080000"/>
                      </a:solidFill>
                      <a:prstDash val="solid"/>
                      <a:round/>
                      <a:headEnd type="none" w="med" len="med"/>
                      <a:tailEnd type="none" w="med" len="med"/>
                    </a:lnL>
                    <a:lnR w="12700" cap="flat" cmpd="sng" algn="ctr">
                      <a:solidFill>
                        <a:srgbClr val="080000"/>
                      </a:solidFill>
                      <a:prstDash val="solid"/>
                      <a:round/>
                      <a:headEnd type="none" w="med" len="med"/>
                      <a:tailEnd type="none" w="med" len="med"/>
                    </a:lnR>
                    <a:lnT w="12700" cap="flat" cmpd="sng" algn="ctr">
                      <a:solidFill>
                        <a:srgbClr val="080000"/>
                      </a:solidFill>
                      <a:prstDash val="solid"/>
                      <a:round/>
                      <a:headEnd type="none" w="med" len="med"/>
                      <a:tailEnd type="none" w="med" len="med"/>
                    </a:lnT>
                    <a:lnB w="12700" cap="flat" cmpd="sng" algn="ctr">
                      <a:solidFill>
                        <a:srgbClr val="080000"/>
                      </a:solidFill>
                      <a:prstDash val="solid"/>
                      <a:round/>
                      <a:headEnd type="none" w="med" len="med"/>
                      <a:tailEnd type="none" w="med" len="med"/>
                    </a:lnB>
                    <a:lnTlToBr>
                      <a:noFill/>
                    </a:lnTlToBr>
                    <a:lnBlToTr>
                      <a:noFill/>
                    </a:lnBlToTr>
                    <a:noFill/>
                  </a:tcPr>
                </a:tc>
                <a:tc hMerge="1">
                  <a:txBody>
                    <a:bodyPr/>
                    <a:lstStyle/>
                    <a:p>
                      <a:endParaRPr/>
                    </a:p>
                  </a:txBody>
                  <a:tcPr/>
                </a:tc>
                <a:tc>
                  <a:txBody>
                    <a:bodyPr/>
                    <a:lstStyle>
                      <a:lvl1pPr marL="71755">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71755" marR="0" lvl="0" indent="0"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smtClean="0">
                          <a:ln>
                            <a:noFill/>
                          </a:ln>
                          <a:solidFill>
                            <a:srgbClr val="000000"/>
                          </a:solidFill>
                          <a:effectLst/>
                          <a:latin typeface="宋体" panose="02010600030101010101" pitchFamily="2" charset="-122"/>
                        </a:rPr>
                        <a:t>在一定条件下，机械能可以与内能、电能等其他形式的能量相互转化</a:t>
                      </a:r>
                    </a:p>
                  </a:txBody>
                  <a:tcPr marL="0" marR="0" marT="0" marB="1" anchor="ctr" horzOverflow="overflow">
                    <a:lnL w="12700" cap="flat" cmpd="sng" algn="ctr">
                      <a:solidFill>
                        <a:srgbClr val="08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80000"/>
                      </a:solidFill>
                      <a:prstDash val="solid"/>
                      <a:round/>
                      <a:headEnd type="none" w="med" len="med"/>
                      <a:tailEnd type="none" w="med" len="med"/>
                    </a:lnT>
                    <a:lnB w="12700" cap="flat" cmpd="sng" algn="ctr">
                      <a:solidFill>
                        <a:srgbClr val="080000"/>
                      </a:solidFill>
                      <a:prstDash val="solid"/>
                      <a:round/>
                      <a:headEnd type="none" w="med" len="med"/>
                      <a:tailEnd type="none" w="med" len="med"/>
                    </a:lnB>
                    <a:lnTlToBr>
                      <a:noFill/>
                    </a:lnTlToBr>
                    <a:lnBlToTr>
                      <a:noFill/>
                    </a:lnBlToTr>
                    <a:noFill/>
                  </a:tcPr>
                </a:tc>
              </a:tr>
              <a:tr h="1000760">
                <a:tc gridSpan="2">
                  <a:txBody>
                    <a:bodyPr/>
                    <a:lstStyle>
                      <a:lvl1pPr marL="71755">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71755" marR="0" lvl="0" indent="0" algn="ctr"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smtClean="0">
                          <a:ln>
                            <a:noFill/>
                          </a:ln>
                          <a:solidFill>
                            <a:srgbClr val="000000"/>
                          </a:solidFill>
                          <a:effectLst/>
                          <a:latin typeface="宋体" panose="02010600030101010101" pitchFamily="2" charset="-122"/>
                        </a:rPr>
                        <a:t>机械能守恒</a:t>
                      </a:r>
                    </a:p>
                  </a:txBody>
                  <a:tcPr marL="0" marR="0" marT="0" marB="1" anchor="ctr" horzOverflow="overflow">
                    <a:lnL w="12700" cap="flat" cmpd="sng" algn="ctr">
                      <a:solidFill>
                        <a:srgbClr val="080000"/>
                      </a:solidFill>
                      <a:prstDash val="solid"/>
                      <a:round/>
                      <a:headEnd type="none" w="med" len="med"/>
                      <a:tailEnd type="none" w="med" len="med"/>
                    </a:lnL>
                    <a:lnR w="12700" cap="flat" cmpd="sng" algn="ctr">
                      <a:solidFill>
                        <a:srgbClr val="080000"/>
                      </a:solidFill>
                      <a:prstDash val="solid"/>
                      <a:round/>
                      <a:headEnd type="none" w="med" len="med"/>
                      <a:tailEnd type="none" w="med" len="med"/>
                    </a:lnR>
                    <a:lnT w="12700" cap="flat" cmpd="sng" algn="ctr">
                      <a:solidFill>
                        <a:srgbClr val="080000"/>
                      </a:solidFill>
                      <a:prstDash val="solid"/>
                      <a:round/>
                      <a:headEnd type="none" w="med" len="med"/>
                      <a:tailEnd type="none" w="med" len="med"/>
                    </a:lnT>
                    <a:lnB w="12700" cap="flat" cmpd="sng" algn="ctr">
                      <a:solidFill>
                        <a:srgbClr val="080000"/>
                      </a:solidFill>
                      <a:prstDash val="solid"/>
                      <a:round/>
                      <a:headEnd type="none" w="med" len="med"/>
                      <a:tailEnd type="none" w="med" len="med"/>
                    </a:lnB>
                    <a:lnTlToBr>
                      <a:noFill/>
                    </a:lnTlToBr>
                    <a:lnBlToTr>
                      <a:noFill/>
                    </a:lnBlToTr>
                    <a:noFill/>
                  </a:tcPr>
                </a:tc>
                <a:tc hMerge="1">
                  <a:txBody>
                    <a:bodyPr/>
                    <a:lstStyle/>
                    <a:p>
                      <a:endParaRPr/>
                    </a:p>
                  </a:txBody>
                  <a:tcPr/>
                </a:tc>
                <a:tc>
                  <a:txBody>
                    <a:bodyPr/>
                    <a:lstStyle>
                      <a:lvl1pPr marL="71755">
                        <a:spcBef>
                          <a:spcPct val="20000"/>
                        </a:spcBef>
                        <a:defRPr sz="2800">
                          <a:solidFill>
                            <a:schemeClr val="tx1"/>
                          </a:solidFill>
                          <a:latin typeface="Arial" panose="020B0604020202020204" pitchFamily="34" charset="0"/>
                          <a:ea typeface="宋体" panose="02010600030101010101" pitchFamily="2" charset="-122"/>
                        </a:defRPr>
                      </a:lvl1pPr>
                      <a:lvl2pPr>
                        <a:spcBef>
                          <a:spcPct val="20000"/>
                        </a:spcBef>
                        <a:defRPr sz="2400">
                          <a:solidFill>
                            <a:schemeClr val="tx1"/>
                          </a:solidFill>
                          <a:latin typeface="Arial" panose="020B0604020202020204" pitchFamily="34" charset="0"/>
                          <a:ea typeface="宋体" panose="02010600030101010101" pitchFamily="2" charset="-122"/>
                        </a:defRPr>
                      </a:lvl2pPr>
                      <a:lvl3pPr>
                        <a:spcBef>
                          <a:spcPct val="20000"/>
                        </a:spcBef>
                        <a:defRPr sz="2000">
                          <a:solidFill>
                            <a:schemeClr val="tx1"/>
                          </a:solidFill>
                          <a:latin typeface="Arial" panose="020B0604020202020204" pitchFamily="34" charset="0"/>
                          <a:ea typeface="宋体" panose="02010600030101010101" pitchFamily="2" charset="-122"/>
                        </a:defRPr>
                      </a:lvl3pPr>
                      <a:lvl4pPr>
                        <a:spcBef>
                          <a:spcPct val="20000"/>
                        </a:spcBef>
                        <a:defRPr>
                          <a:solidFill>
                            <a:schemeClr val="tx1"/>
                          </a:solidFill>
                          <a:latin typeface="Arial" panose="020B0604020202020204" pitchFamily="34" charset="0"/>
                          <a:ea typeface="宋体" panose="02010600030101010101" pitchFamily="2" charset="-122"/>
                        </a:defRPr>
                      </a:lvl4pPr>
                      <a:lvl5pPr>
                        <a:spcBef>
                          <a:spcPct val="20000"/>
                        </a:spcBef>
                        <a:defRPr>
                          <a:solidFill>
                            <a:schemeClr val="tx1"/>
                          </a:solidFill>
                          <a:latin typeface="Arial" panose="020B0604020202020204" pitchFamily="34" charset="0"/>
                          <a:ea typeface="宋体" panose="02010600030101010101" pitchFamily="2" charset="-122"/>
                        </a:defRPr>
                      </a:lvl5pPr>
                      <a:lvl6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6pPr>
                      <a:lvl7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7pPr>
                      <a:lvl8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8pPr>
                      <a:lvl9pPr fontAlgn="base">
                        <a:spcBef>
                          <a:spcPct val="20000"/>
                        </a:spcBef>
                        <a:spcAft>
                          <a:spcPct val="0"/>
                        </a:spcAft>
                        <a:defRPr>
                          <a:solidFill>
                            <a:schemeClr val="tx1"/>
                          </a:solidFill>
                          <a:latin typeface="Arial" panose="020B0604020202020204" pitchFamily="34" charset="0"/>
                          <a:ea typeface="宋体" panose="02010600030101010101" pitchFamily="2" charset="-122"/>
                        </a:defRPr>
                      </a:lvl9pPr>
                    </a:lstStyle>
                    <a:p>
                      <a:pPr marL="71755" marR="0" lvl="0" indent="0"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smtClean="0">
                          <a:ln>
                            <a:noFill/>
                          </a:ln>
                          <a:solidFill>
                            <a:srgbClr val="000000"/>
                          </a:solidFill>
                          <a:effectLst/>
                          <a:latin typeface="宋体" panose="02010600030101010101" pitchFamily="2" charset="-122"/>
                        </a:rPr>
                        <a:t>如果只有动能和势能相互转化，机械能的总和</a:t>
                      </a:r>
                      <a:r>
                        <a:rPr kumimoji="0" lang="en-US" altLang="zh-CN" sz="2400" b="0" i="0" u="none" strike="noStrike" cap="none" normalizeH="0" baseline="0" smtClean="0">
                          <a:ln>
                            <a:noFill/>
                          </a:ln>
                          <a:solidFill>
                            <a:srgbClr val="000000"/>
                          </a:solidFill>
                          <a:effectLst/>
                          <a:latin typeface="宋体" panose="02010600030101010101" pitchFamily="2" charset="-122"/>
                        </a:rPr>
                        <a:t>__________</a:t>
                      </a:r>
                      <a:r>
                        <a:rPr kumimoji="0" lang="zh-CN" altLang="en-US" sz="2400" b="0" i="0" u="sng" strike="noStrike" cap="none" normalizeH="0" baseline="0" smtClean="0">
                          <a:ln>
                            <a:noFill/>
                          </a:ln>
                          <a:solidFill>
                            <a:srgbClr val="FF0000"/>
                          </a:solidFill>
                          <a:effectLst/>
                          <a:latin typeface="宋体" panose="02010600030101010101" pitchFamily="2" charset="-122"/>
                        </a:rPr>
                        <a:t>　</a:t>
                      </a:r>
                    </a:p>
                  </a:txBody>
                  <a:tcPr marL="0" marR="0" marT="0" marB="1" anchor="ctr" horzOverflow="overflow">
                    <a:lnL w="12700" cap="flat" cmpd="sng" algn="ctr">
                      <a:solidFill>
                        <a:srgbClr val="08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80000"/>
                      </a:solidFill>
                      <a:prstDash val="solid"/>
                      <a:round/>
                      <a:headEnd type="none" w="med" len="med"/>
                      <a:tailEnd type="none" w="med" len="med"/>
                    </a:lnT>
                    <a:lnB w="12700" cap="flat" cmpd="sng" algn="ctr">
                      <a:solidFill>
                        <a:srgbClr val="080000"/>
                      </a:solidFill>
                      <a:prstDash val="solid"/>
                      <a:round/>
                      <a:headEnd type="none" w="med" len="med"/>
                      <a:tailEnd type="none" w="med" len="med"/>
                    </a:lnB>
                    <a:lnTlToBr>
                      <a:noFill/>
                    </a:lnTlToBr>
                    <a:lnBlToTr>
                      <a:noFill/>
                    </a:lnBlToTr>
                    <a:noFill/>
                  </a:tcPr>
                </a:tc>
              </a:tr>
            </a:tbl>
          </a:graphicData>
        </a:graphic>
      </p:graphicFrame>
      <p:sp>
        <p:nvSpPr>
          <p:cNvPr id="5" name="TextBox 4"/>
          <p:cNvSpPr txBox="1"/>
          <p:nvPr/>
        </p:nvSpPr>
        <p:spPr>
          <a:xfrm>
            <a:off x="6096159" y="1052736"/>
            <a:ext cx="288032" cy="368300"/>
          </a:xfrm>
          <a:prstGeom prst="rect">
            <a:avLst/>
          </a:prstGeom>
          <a:noFill/>
        </p:spPr>
        <p:txBody>
          <a:bodyPr wrap="square" rtlCol="0">
            <a:spAutoFit/>
          </a:bodyPr>
          <a:lstStyle/>
          <a:p>
            <a:endParaRPr lang="zh-CN" altLang="en-US"/>
          </a:p>
        </p:txBody>
      </p:sp>
      <p:sp>
        <p:nvSpPr>
          <p:cNvPr id="6" name="TextBox 5"/>
          <p:cNvSpPr txBox="1"/>
          <p:nvPr/>
        </p:nvSpPr>
        <p:spPr>
          <a:xfrm>
            <a:off x="6759610" y="1467138"/>
            <a:ext cx="648072" cy="460375"/>
          </a:xfrm>
          <a:prstGeom prst="rect">
            <a:avLst/>
          </a:prstGeom>
          <a:noFill/>
        </p:spPr>
        <p:txBody>
          <a:bodyPr wrap="square" rtlCol="0">
            <a:spAutoFit/>
          </a:bodyPr>
          <a:lstStyle/>
          <a:p>
            <a:r>
              <a:rPr lang="zh-CN" altLang="en-US" sz="2400" smtClean="0">
                <a:solidFill>
                  <a:srgbClr val="FF0000"/>
                </a:solidFill>
              </a:rPr>
              <a:t>动</a:t>
            </a:r>
            <a:endParaRPr lang="zh-CN" altLang="en-US" sz="2400">
              <a:solidFill>
                <a:srgbClr val="FF0000"/>
              </a:solidFill>
            </a:endParaRPr>
          </a:p>
        </p:txBody>
      </p:sp>
      <p:sp>
        <p:nvSpPr>
          <p:cNvPr id="7" name="TextBox 6"/>
          <p:cNvSpPr txBox="1"/>
          <p:nvPr/>
        </p:nvSpPr>
        <p:spPr>
          <a:xfrm>
            <a:off x="8669154" y="1467138"/>
            <a:ext cx="1656184" cy="460375"/>
          </a:xfrm>
          <a:prstGeom prst="rect">
            <a:avLst/>
          </a:prstGeom>
          <a:noFill/>
        </p:spPr>
        <p:txBody>
          <a:bodyPr wrap="square" rtlCol="0">
            <a:spAutoFit/>
          </a:bodyPr>
          <a:lstStyle/>
          <a:p>
            <a:r>
              <a:rPr lang="zh-CN" altLang="en-US" sz="2400" smtClean="0">
                <a:solidFill>
                  <a:srgbClr val="FF0000"/>
                </a:solidFill>
              </a:rPr>
              <a:t>重力势</a:t>
            </a:r>
            <a:endParaRPr lang="zh-CN" altLang="en-US" sz="2400">
              <a:solidFill>
                <a:srgbClr val="FF0000"/>
              </a:solidFill>
            </a:endParaRPr>
          </a:p>
        </p:txBody>
      </p:sp>
      <p:sp>
        <p:nvSpPr>
          <p:cNvPr id="8" name="TextBox 7"/>
          <p:cNvSpPr txBox="1"/>
          <p:nvPr/>
        </p:nvSpPr>
        <p:spPr>
          <a:xfrm>
            <a:off x="6759610" y="2621558"/>
            <a:ext cx="648072" cy="460375"/>
          </a:xfrm>
          <a:prstGeom prst="rect">
            <a:avLst/>
          </a:prstGeom>
          <a:noFill/>
        </p:spPr>
        <p:txBody>
          <a:bodyPr wrap="square" rtlCol="0">
            <a:spAutoFit/>
          </a:bodyPr>
          <a:lstStyle/>
          <a:p>
            <a:r>
              <a:rPr lang="zh-CN" altLang="en-US" sz="2400" smtClean="0">
                <a:solidFill>
                  <a:srgbClr val="FF0000"/>
                </a:solidFill>
              </a:rPr>
              <a:t>动</a:t>
            </a:r>
            <a:endParaRPr lang="zh-CN" altLang="en-US" sz="2400">
              <a:solidFill>
                <a:srgbClr val="FF0000"/>
              </a:solidFill>
            </a:endParaRPr>
          </a:p>
        </p:txBody>
      </p:sp>
      <p:sp>
        <p:nvSpPr>
          <p:cNvPr id="9" name="TextBox 8"/>
          <p:cNvSpPr txBox="1"/>
          <p:nvPr/>
        </p:nvSpPr>
        <p:spPr>
          <a:xfrm>
            <a:off x="8669025" y="2621558"/>
            <a:ext cx="1584176" cy="460375"/>
          </a:xfrm>
          <a:prstGeom prst="rect">
            <a:avLst/>
          </a:prstGeom>
          <a:noFill/>
        </p:spPr>
        <p:txBody>
          <a:bodyPr wrap="square" rtlCol="0">
            <a:spAutoFit/>
          </a:bodyPr>
          <a:lstStyle/>
          <a:p>
            <a:r>
              <a:rPr lang="zh-CN" altLang="en-US" sz="2400" smtClean="0">
                <a:solidFill>
                  <a:srgbClr val="FF0000"/>
                </a:solidFill>
              </a:rPr>
              <a:t>弹性势能</a:t>
            </a:r>
            <a:endParaRPr lang="zh-CN" altLang="en-US" sz="2400">
              <a:solidFill>
                <a:srgbClr val="FF0000"/>
              </a:solidFill>
            </a:endParaRPr>
          </a:p>
        </p:txBody>
      </p:sp>
      <p:sp>
        <p:nvSpPr>
          <p:cNvPr id="10" name="TextBox 9"/>
          <p:cNvSpPr txBox="1"/>
          <p:nvPr/>
        </p:nvSpPr>
        <p:spPr>
          <a:xfrm>
            <a:off x="6384315" y="5130408"/>
            <a:ext cx="1152128" cy="460375"/>
          </a:xfrm>
          <a:prstGeom prst="rect">
            <a:avLst/>
          </a:prstGeom>
          <a:noFill/>
        </p:spPr>
        <p:txBody>
          <a:bodyPr wrap="square" rtlCol="0">
            <a:spAutoFit/>
          </a:bodyPr>
          <a:lstStyle/>
          <a:p>
            <a:r>
              <a:rPr lang="zh-CN" altLang="en-US" sz="2400" smtClean="0">
                <a:solidFill>
                  <a:srgbClr val="FF0000"/>
                </a:solidFill>
              </a:rPr>
              <a:t>不变</a:t>
            </a:r>
            <a:endParaRPr lang="zh-CN" altLang="en-US" sz="2400">
              <a:solidFill>
                <a:srgbClr val="FF0000"/>
              </a:solidFill>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75863" y="368464"/>
            <a:ext cx="10440620" cy="5262245"/>
          </a:xfrm>
          <a:prstGeom prst="rect">
            <a:avLst/>
          </a:prstGeom>
        </p:spPr>
        <p:txBody>
          <a:bodyPr wrap="square">
            <a:spAutoFit/>
          </a:bodyPr>
          <a:lstStyle/>
          <a:p>
            <a:pPr>
              <a:lnSpc>
                <a:spcPct val="150000"/>
              </a:lnSpc>
            </a:pPr>
            <a:endParaRPr lang="en-US" altLang="zh-CN" sz="2400" smtClean="0">
              <a:latin typeface="Times New Roman" panose="02020603050405020304" pitchFamily="18" charset="0"/>
              <a:cs typeface="Times New Roman" panose="02020603050405020304" pitchFamily="18" charset="0"/>
            </a:endParaRPr>
          </a:p>
          <a:p>
            <a:pPr>
              <a:lnSpc>
                <a:spcPct val="150000"/>
              </a:lnSpc>
            </a:pPr>
            <a:r>
              <a:rPr lang="zh-CN" altLang="en-US" sz="3200" smtClean="0">
                <a:latin typeface="黑体" panose="02010609060101010101" pitchFamily="49" charset="-122"/>
                <a:ea typeface="黑体" panose="02010609060101010101" pitchFamily="49" charset="-122"/>
                <a:cs typeface="Times New Roman" panose="02020603050405020304" pitchFamily="18" charset="0"/>
              </a:rPr>
              <a:t>机械能及其转化</a:t>
            </a:r>
            <a:endParaRPr lang="en-US" altLang="zh-CN" sz="2400" smtClean="0">
              <a:latin typeface="黑体" panose="02010609060101010101" pitchFamily="49" charset="-122"/>
              <a:ea typeface="黑体" panose="02010609060101010101" pitchFamily="49" charset="-122"/>
              <a:cs typeface="Times New Roman" panose="02020603050405020304" pitchFamily="18" charset="0"/>
            </a:endParaRPr>
          </a:p>
          <a:p>
            <a:pPr>
              <a:lnSpc>
                <a:spcPct val="150000"/>
              </a:lnSpc>
            </a:pPr>
            <a:r>
              <a:rPr lang="en-US" altLang="zh-CN" sz="2400" smtClean="0">
                <a:latin typeface="Times New Roman" panose="02020603050405020304" pitchFamily="18" charset="0"/>
                <a:ea typeface="宋体" panose="02010600030101010101" pitchFamily="2" charset="-122"/>
                <a:cs typeface="Times New Roman" panose="02020603050405020304" pitchFamily="18" charset="0"/>
              </a:rPr>
              <a:t>1.</a:t>
            </a:r>
            <a:r>
              <a:rPr lang="zh-CN" altLang="en-US" sz="2400" smtClean="0">
                <a:latin typeface="Times New Roman" panose="02020603050405020304" pitchFamily="18" charset="0"/>
                <a:ea typeface="宋体" panose="02010600030101010101" pitchFamily="2" charset="-122"/>
                <a:cs typeface="Times New Roman" panose="02020603050405020304" pitchFamily="18" charset="0"/>
              </a:rPr>
              <a:t>机械能：</a:t>
            </a:r>
            <a:r>
              <a:rPr lang="zh-CN" altLang="en-US" sz="2400" smtClean="0">
                <a:latin typeface="Times New Roman" panose="02020603050405020304" pitchFamily="18" charset="0"/>
                <a:cs typeface="Times New Roman" panose="02020603050405020304" pitchFamily="18" charset="0"/>
              </a:rPr>
              <a:t>动能</a:t>
            </a:r>
            <a:r>
              <a:rPr lang="zh-CN" altLang="en-US" sz="2400">
                <a:latin typeface="Times New Roman" panose="02020603050405020304" pitchFamily="18" charset="0"/>
                <a:cs typeface="Times New Roman" panose="02020603050405020304" pitchFamily="18" charset="0"/>
              </a:rPr>
              <a:t>、重力势能和弹性势能统称为机械能</a:t>
            </a:r>
            <a:r>
              <a:rPr lang="en-US" altLang="zh-CN" sz="2400">
                <a:latin typeface="Times New Roman" panose="02020603050405020304" pitchFamily="18" charset="0"/>
                <a:cs typeface="Times New Roman" panose="02020603050405020304" pitchFamily="18" charset="0"/>
              </a:rPr>
              <a:t>.</a:t>
            </a:r>
          </a:p>
          <a:p>
            <a:pPr>
              <a:lnSpc>
                <a:spcPct val="150000"/>
              </a:lnSpc>
            </a:pPr>
            <a:r>
              <a:rPr lang="en-US" altLang="zh-CN" sz="2400" smtClean="0">
                <a:latin typeface="Times New Roman" panose="02020603050405020304" pitchFamily="18" charset="0"/>
                <a:cs typeface="Times New Roman" panose="02020603050405020304" pitchFamily="18" charset="0"/>
              </a:rPr>
              <a:t>2.</a:t>
            </a:r>
            <a:r>
              <a:rPr lang="zh-CN" altLang="en-US" sz="2400" smtClean="0">
                <a:latin typeface="Times New Roman" panose="02020603050405020304" pitchFamily="18" charset="0"/>
                <a:cs typeface="Times New Roman" panose="02020603050405020304" pitchFamily="18" charset="0"/>
              </a:rPr>
              <a:t>动能和势能可以相互</a:t>
            </a:r>
            <a:r>
              <a:rPr lang="en-US" altLang="zh-CN" sz="2400" smtClean="0">
                <a:latin typeface="Times New Roman" panose="02020603050405020304" pitchFamily="18" charset="0"/>
                <a:cs typeface="Times New Roman" panose="02020603050405020304" pitchFamily="18" charset="0"/>
              </a:rPr>
              <a:t>______.</a:t>
            </a:r>
            <a:r>
              <a:rPr lang="zh-CN" altLang="zh-CN" sz="2400" b="1" smtClean="0"/>
              <a:t>转化的规律：减少的能量转化为增加的能量．</a:t>
            </a:r>
            <a:endParaRPr lang="zh-CN" altLang="zh-CN" sz="2400" smtClean="0"/>
          </a:p>
          <a:p>
            <a:pPr>
              <a:lnSpc>
                <a:spcPct val="150000"/>
              </a:lnSpc>
            </a:pPr>
            <a:endParaRPr lang="en-US" altLang="zh-CN" sz="2400" smtClean="0">
              <a:latin typeface="Times New Roman" panose="02020603050405020304" pitchFamily="18" charset="0"/>
              <a:cs typeface="Times New Roman" panose="02020603050405020304" pitchFamily="18" charset="0"/>
            </a:endParaRPr>
          </a:p>
          <a:p>
            <a:pPr>
              <a:lnSpc>
                <a:spcPct val="150000"/>
              </a:lnSpc>
            </a:pPr>
            <a:endParaRPr lang="en-US" altLang="zh-CN" sz="2400">
              <a:latin typeface="Times New Roman" panose="02020603050405020304" pitchFamily="18" charset="0"/>
              <a:cs typeface="Times New Roman" panose="02020603050405020304" pitchFamily="18" charset="0"/>
            </a:endParaRPr>
          </a:p>
          <a:p>
            <a:pPr>
              <a:lnSpc>
                <a:spcPct val="150000"/>
              </a:lnSpc>
            </a:pPr>
            <a:endParaRPr lang="en-US" altLang="zh-CN" sz="2400" smtClean="0">
              <a:latin typeface="Times New Roman" panose="02020603050405020304" pitchFamily="18" charset="0"/>
              <a:cs typeface="Times New Roman" panose="02020603050405020304" pitchFamily="18" charset="0"/>
            </a:endParaRPr>
          </a:p>
          <a:p>
            <a:pPr>
              <a:lnSpc>
                <a:spcPct val="150000"/>
              </a:lnSpc>
            </a:pPr>
            <a:r>
              <a:rPr lang="en-US" altLang="zh-CN" sz="2400" smtClean="0">
                <a:latin typeface="Times New Roman" panose="02020603050405020304" pitchFamily="18" charset="0"/>
                <a:cs typeface="Times New Roman" panose="02020603050405020304" pitchFamily="18" charset="0"/>
              </a:rPr>
              <a:t>3.</a:t>
            </a:r>
            <a:r>
              <a:rPr lang="zh-CN" altLang="en-US" sz="2400" smtClean="0">
                <a:latin typeface="黑体" panose="02010609060101010101" pitchFamily="49" charset="-122"/>
                <a:ea typeface="黑体" panose="02010609060101010101" pitchFamily="49" charset="-122"/>
                <a:cs typeface="Times New Roman" panose="02020603050405020304" pitchFamily="18" charset="0"/>
              </a:rPr>
              <a:t>机械能</a:t>
            </a:r>
            <a:r>
              <a:rPr lang="zh-CN" altLang="en-US" sz="2400">
                <a:latin typeface="黑体" panose="02010609060101010101" pitchFamily="49" charset="-122"/>
                <a:ea typeface="黑体" panose="02010609060101010101" pitchFamily="49" charset="-122"/>
                <a:cs typeface="Times New Roman" panose="02020603050405020304" pitchFamily="18" charset="0"/>
              </a:rPr>
              <a:t>守恒</a:t>
            </a:r>
            <a:r>
              <a:rPr lang="zh-CN" altLang="en-US" sz="2400">
                <a:latin typeface="Times New Roman" panose="02020603050405020304" pitchFamily="18" charset="0"/>
                <a:cs typeface="Times New Roman" panose="02020603050405020304" pitchFamily="18" charset="0"/>
              </a:rPr>
              <a:t>：</a:t>
            </a:r>
            <a:r>
              <a:rPr lang="zh-CN" altLang="en-US" sz="2400">
                <a:latin typeface="黑体" panose="02010609060101010101" pitchFamily="49" charset="-122"/>
                <a:ea typeface="黑体" panose="02010609060101010101" pitchFamily="49" charset="-122"/>
                <a:cs typeface="黑体" panose="02010609060101010101" pitchFamily="49" charset="-122"/>
              </a:rPr>
              <a:t>如果只有动能和势能相互转化</a:t>
            </a:r>
            <a:r>
              <a:rPr lang="en-US" altLang="zh-CN" sz="2400">
                <a:latin typeface="黑体" panose="02010609060101010101" pitchFamily="49" charset="-122"/>
                <a:ea typeface="黑体" panose="02010609060101010101" pitchFamily="49" charset="-122"/>
                <a:cs typeface="黑体" panose="02010609060101010101" pitchFamily="49" charset="-122"/>
              </a:rPr>
              <a:t>,</a:t>
            </a:r>
            <a:r>
              <a:rPr lang="zh-CN" altLang="en-US" sz="2400">
                <a:latin typeface="黑体" panose="02010609060101010101" pitchFamily="49" charset="-122"/>
                <a:ea typeface="黑体" panose="02010609060101010101" pitchFamily="49" charset="-122"/>
                <a:cs typeface="黑体" panose="02010609060101010101" pitchFamily="49" charset="-122"/>
              </a:rPr>
              <a:t>尽管动能、势能的大小会变化，但机械能的</a:t>
            </a:r>
            <a:r>
              <a:rPr lang="zh-CN" altLang="en-US" sz="2400" smtClean="0">
                <a:latin typeface="黑体" panose="02010609060101010101" pitchFamily="49" charset="-122"/>
                <a:ea typeface="黑体" panose="02010609060101010101" pitchFamily="49" charset="-122"/>
                <a:cs typeface="黑体" panose="02010609060101010101" pitchFamily="49" charset="-122"/>
              </a:rPr>
              <a:t>总和</a:t>
            </a:r>
            <a:r>
              <a:rPr lang="en-US" altLang="zh-CN" sz="2400">
                <a:latin typeface="Times New Roman" panose="02020603050405020304" pitchFamily="18" charset="0"/>
                <a:ea typeface="宋体" panose="02010600030101010101" pitchFamily="2" charset="-122"/>
                <a:cs typeface="Times New Roman" panose="02020603050405020304" pitchFamily="18" charset="0"/>
                <a:sym typeface="+mn-ea"/>
              </a:rPr>
              <a:t>__________</a:t>
            </a:r>
            <a:r>
              <a:rPr lang="zh-CN" altLang="en-US" sz="2400" smtClean="0">
                <a:latin typeface="黑体" panose="02010609060101010101" pitchFamily="49" charset="-122"/>
                <a:ea typeface="黑体" panose="02010609060101010101" pitchFamily="49" charset="-122"/>
                <a:cs typeface="黑体" panose="02010609060101010101" pitchFamily="49" charset="-122"/>
              </a:rPr>
              <a:t>，</a:t>
            </a:r>
            <a:r>
              <a:rPr lang="zh-CN" altLang="en-US" sz="2400">
                <a:latin typeface="黑体" panose="02010609060101010101" pitchFamily="49" charset="-122"/>
                <a:ea typeface="黑体" panose="02010609060101010101" pitchFamily="49" charset="-122"/>
                <a:cs typeface="黑体" panose="02010609060101010101" pitchFamily="49" charset="-122"/>
              </a:rPr>
              <a:t>或者说机械能</a:t>
            </a:r>
            <a:r>
              <a:rPr lang="zh-CN" altLang="en-US" sz="2400" smtClean="0">
                <a:latin typeface="黑体" panose="02010609060101010101" pitchFamily="49" charset="-122"/>
                <a:ea typeface="黑体" panose="02010609060101010101" pitchFamily="49" charset="-122"/>
                <a:cs typeface="黑体" panose="02010609060101010101" pitchFamily="49" charset="-122"/>
              </a:rPr>
              <a:t>是</a:t>
            </a:r>
            <a:r>
              <a:rPr lang="en-US" altLang="zh-CN" sz="2400">
                <a:latin typeface="Times New Roman" panose="02020603050405020304" pitchFamily="18" charset="0"/>
                <a:ea typeface="宋体" panose="02010600030101010101" pitchFamily="2" charset="-122"/>
                <a:cs typeface="Times New Roman" panose="02020603050405020304" pitchFamily="18" charset="0"/>
                <a:sym typeface="+mn-ea"/>
              </a:rPr>
              <a:t>__________</a:t>
            </a:r>
            <a:r>
              <a:rPr lang="zh-CN" altLang="en-US" sz="2400" smtClean="0">
                <a:latin typeface="黑体" panose="02010609060101010101" pitchFamily="49" charset="-122"/>
                <a:ea typeface="黑体" panose="02010609060101010101" pitchFamily="49" charset="-122"/>
                <a:cs typeface="黑体" panose="02010609060101010101" pitchFamily="49" charset="-122"/>
              </a:rPr>
              <a:t>的</a:t>
            </a:r>
            <a:r>
              <a:rPr lang="en-US" altLang="zh-CN" sz="2400">
                <a:latin typeface="黑体" panose="02010609060101010101" pitchFamily="49" charset="-122"/>
                <a:ea typeface="黑体" panose="02010609060101010101" pitchFamily="49" charset="-122"/>
                <a:cs typeface="黑体" panose="02010609060101010101" pitchFamily="49" charset="-122"/>
              </a:rPr>
              <a:t>.</a:t>
            </a:r>
            <a:endParaRPr lang="zh-CN" altLang="en-US" sz="2400">
              <a:latin typeface="黑体" panose="02010609060101010101" pitchFamily="49" charset="-122"/>
              <a:ea typeface="黑体" panose="02010609060101010101" pitchFamily="49" charset="-122"/>
              <a:cs typeface="黑体" panose="02010609060101010101" pitchFamily="49" charset="-122"/>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126907" y="2957452"/>
            <a:ext cx="9721080" cy="1356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4043675" y="2276872"/>
            <a:ext cx="1152128" cy="461665"/>
          </a:xfrm>
          <a:prstGeom prst="rect">
            <a:avLst/>
          </a:prstGeom>
          <a:noFill/>
        </p:spPr>
        <p:txBody>
          <a:bodyPr wrap="square" rtlCol="0">
            <a:spAutoFit/>
          </a:bodyPr>
          <a:lstStyle/>
          <a:p>
            <a:r>
              <a:rPr lang="zh-CN" altLang="en-US" sz="2400" smtClean="0">
                <a:solidFill>
                  <a:srgbClr val="FF0000"/>
                </a:solidFill>
              </a:rPr>
              <a:t>转化</a:t>
            </a:r>
            <a:endParaRPr lang="zh-CN" altLang="en-US" sz="2400">
              <a:solidFill>
                <a:srgbClr val="FF0000"/>
              </a:solidFill>
            </a:endParaRPr>
          </a:p>
        </p:txBody>
      </p:sp>
      <p:sp>
        <p:nvSpPr>
          <p:cNvPr id="4" name="TextBox 3"/>
          <p:cNvSpPr txBox="1"/>
          <p:nvPr/>
        </p:nvSpPr>
        <p:spPr>
          <a:xfrm>
            <a:off x="7432446" y="2957214"/>
            <a:ext cx="864096" cy="461665"/>
          </a:xfrm>
          <a:prstGeom prst="rect">
            <a:avLst/>
          </a:prstGeom>
          <a:noFill/>
        </p:spPr>
        <p:txBody>
          <a:bodyPr wrap="square" rtlCol="0">
            <a:spAutoFit/>
          </a:bodyPr>
          <a:lstStyle/>
          <a:p>
            <a:r>
              <a:rPr lang="zh-CN" altLang="en-US" sz="2400" smtClean="0">
                <a:solidFill>
                  <a:srgbClr val="FF0000"/>
                </a:solidFill>
              </a:rPr>
              <a:t>增大</a:t>
            </a:r>
            <a:endParaRPr lang="zh-CN" altLang="en-US" sz="2400">
              <a:solidFill>
                <a:srgbClr val="FF0000"/>
              </a:solidFill>
            </a:endParaRPr>
          </a:p>
        </p:txBody>
      </p:sp>
      <p:sp>
        <p:nvSpPr>
          <p:cNvPr id="6" name="TextBox 5"/>
          <p:cNvSpPr txBox="1"/>
          <p:nvPr/>
        </p:nvSpPr>
        <p:spPr>
          <a:xfrm>
            <a:off x="2819792" y="2957009"/>
            <a:ext cx="864096" cy="461665"/>
          </a:xfrm>
          <a:prstGeom prst="rect">
            <a:avLst/>
          </a:prstGeom>
          <a:noFill/>
        </p:spPr>
        <p:txBody>
          <a:bodyPr wrap="square" rtlCol="0">
            <a:spAutoFit/>
          </a:bodyPr>
          <a:lstStyle/>
          <a:p>
            <a:r>
              <a:rPr lang="zh-CN" altLang="en-US" sz="2400" smtClean="0">
                <a:solidFill>
                  <a:srgbClr val="FF0000"/>
                </a:solidFill>
              </a:rPr>
              <a:t>增大</a:t>
            </a:r>
            <a:endParaRPr lang="zh-CN" altLang="en-US" sz="2400">
              <a:solidFill>
                <a:srgbClr val="FF0000"/>
              </a:solidFill>
            </a:endParaRPr>
          </a:p>
        </p:txBody>
      </p:sp>
      <p:sp>
        <p:nvSpPr>
          <p:cNvPr id="8" name="TextBox 7"/>
          <p:cNvSpPr txBox="1"/>
          <p:nvPr/>
        </p:nvSpPr>
        <p:spPr>
          <a:xfrm>
            <a:off x="3611880" y="3639131"/>
            <a:ext cx="1152128" cy="461665"/>
          </a:xfrm>
          <a:prstGeom prst="rect">
            <a:avLst/>
          </a:prstGeom>
          <a:noFill/>
        </p:spPr>
        <p:txBody>
          <a:bodyPr wrap="square" rtlCol="0">
            <a:spAutoFit/>
          </a:bodyPr>
          <a:lstStyle/>
          <a:p>
            <a:r>
              <a:rPr lang="zh-CN" altLang="en-US" sz="2400" smtClean="0">
                <a:solidFill>
                  <a:srgbClr val="FF0000"/>
                </a:solidFill>
              </a:rPr>
              <a:t>速度</a:t>
            </a:r>
            <a:endParaRPr lang="zh-CN" altLang="en-US" sz="2400">
              <a:solidFill>
                <a:srgbClr val="FF0000"/>
              </a:solidFill>
            </a:endParaRPr>
          </a:p>
        </p:txBody>
      </p:sp>
      <p:sp>
        <p:nvSpPr>
          <p:cNvPr id="7" name="TextBox 6"/>
          <p:cNvSpPr txBox="1"/>
          <p:nvPr/>
        </p:nvSpPr>
        <p:spPr>
          <a:xfrm>
            <a:off x="3179579" y="5013176"/>
            <a:ext cx="1804342" cy="461665"/>
          </a:xfrm>
          <a:prstGeom prst="rect">
            <a:avLst/>
          </a:prstGeom>
          <a:noFill/>
        </p:spPr>
        <p:txBody>
          <a:bodyPr wrap="square" rtlCol="0">
            <a:spAutoFit/>
          </a:bodyPr>
          <a:lstStyle/>
          <a:p>
            <a:r>
              <a:rPr lang="zh-CN" altLang="en-US" sz="2400" smtClean="0">
                <a:solidFill>
                  <a:srgbClr val="FF0000"/>
                </a:solidFill>
              </a:rPr>
              <a:t>保持不变</a:t>
            </a:r>
            <a:endParaRPr lang="zh-CN" altLang="en-US" sz="2400">
              <a:solidFill>
                <a:srgbClr val="FF0000"/>
              </a:solidFill>
            </a:endParaRPr>
          </a:p>
        </p:txBody>
      </p:sp>
      <p:sp>
        <p:nvSpPr>
          <p:cNvPr id="9" name="TextBox 8"/>
          <p:cNvSpPr txBox="1"/>
          <p:nvPr/>
        </p:nvSpPr>
        <p:spPr>
          <a:xfrm>
            <a:off x="7432372" y="5013300"/>
            <a:ext cx="1080407" cy="461665"/>
          </a:xfrm>
          <a:prstGeom prst="rect">
            <a:avLst/>
          </a:prstGeom>
          <a:noFill/>
        </p:spPr>
        <p:txBody>
          <a:bodyPr wrap="square" rtlCol="0">
            <a:spAutoFit/>
          </a:bodyPr>
          <a:lstStyle/>
          <a:p>
            <a:r>
              <a:rPr lang="zh-CN" altLang="en-US" sz="2400" smtClean="0">
                <a:solidFill>
                  <a:srgbClr val="FF0000"/>
                </a:solidFill>
              </a:rPr>
              <a:t>守恒</a:t>
            </a:r>
            <a:endParaRPr lang="zh-CN" altLang="en-US" sz="2400">
              <a:solidFill>
                <a:srgbClr val="FF0000"/>
              </a:solidFill>
            </a:endParaRPr>
          </a:p>
        </p:txBody>
      </p:sp>
      <p:sp>
        <p:nvSpPr>
          <p:cNvPr id="5" name="TextBox 4"/>
          <p:cNvSpPr txBox="1"/>
          <p:nvPr/>
        </p:nvSpPr>
        <p:spPr>
          <a:xfrm>
            <a:off x="6230518" y="3648366"/>
            <a:ext cx="1152128" cy="461665"/>
          </a:xfrm>
          <a:prstGeom prst="rect">
            <a:avLst/>
          </a:prstGeom>
          <a:noFill/>
        </p:spPr>
        <p:txBody>
          <a:bodyPr wrap="square" rtlCol="0">
            <a:spAutoFit/>
          </a:bodyPr>
          <a:lstStyle/>
          <a:p>
            <a:r>
              <a:rPr lang="zh-CN" altLang="en-US" sz="2400" smtClean="0">
                <a:solidFill>
                  <a:srgbClr val="FF0000"/>
                </a:solidFill>
              </a:rPr>
              <a:t>速度</a:t>
            </a:r>
            <a:endParaRPr lang="zh-CN" altLang="en-US" sz="240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after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after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after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anim calcmode="lin" valueType="num">
                                      <p:cBhvr additive="base">
                                        <p:cTn id="43" dur="500" fill="hold"/>
                                        <p:tgtEl>
                                          <p:spTgt spid="5"/>
                                        </p:tgtEl>
                                        <p:attrNameLst>
                                          <p:attrName>ppt_x</p:attrName>
                                        </p:attrNameLst>
                                      </p:cBhvr>
                                      <p:tavLst>
                                        <p:tav tm="0">
                                          <p:val>
                                            <p:strVal val="#ppt_x"/>
                                          </p:val>
                                        </p:tav>
                                        <p:tav tm="100000">
                                          <p:val>
                                            <p:strVal val="#ppt_x"/>
                                          </p:val>
                                        </p:tav>
                                      </p:tavLst>
                                    </p:anim>
                                    <p:anim calcmode="lin" valueType="num">
                                      <p:cBhvr additive="base">
                                        <p:cTn id="4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8" grpId="0"/>
      <p:bldP spid="7" grpId="0"/>
      <p:bldP spid="9"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733750" y="980708"/>
            <a:ext cx="10075545" cy="4154170"/>
          </a:xfrm>
          <a:prstGeom prst="rect">
            <a:avLst/>
          </a:prstGeom>
        </p:spPr>
        <p:txBody>
          <a:bodyPr wrap="square">
            <a:spAutoFit/>
          </a:bodyPr>
          <a:lstStyle/>
          <a:p>
            <a:pPr>
              <a:lnSpc>
                <a:spcPct val="150000"/>
              </a:lnSpc>
            </a:pPr>
            <a:r>
              <a:rPr lang="zh-CN" altLang="zh-CN" sz="3200">
                <a:latin typeface="Times New Roman" panose="02020603050405020304" pitchFamily="18" charset="0"/>
                <a:cs typeface="Times New Roman" panose="02020603050405020304" pitchFamily="18" charset="0"/>
              </a:rPr>
              <a:t>练习：</a:t>
            </a:r>
          </a:p>
          <a:p>
            <a:pPr>
              <a:lnSpc>
                <a:spcPct val="150000"/>
              </a:lnSpc>
            </a:pPr>
            <a:r>
              <a:rPr lang="en-US" altLang="zh-CN" sz="2400">
                <a:latin typeface="Times New Roman" panose="02020603050405020304" pitchFamily="18" charset="0"/>
                <a:cs typeface="Times New Roman" panose="02020603050405020304" pitchFamily="18" charset="0"/>
              </a:rPr>
              <a:t>1. </a:t>
            </a:r>
            <a:r>
              <a:rPr lang="zh-CN" altLang="zh-CN" sz="2400">
                <a:latin typeface="Times New Roman" panose="02020603050405020304" pitchFamily="18" charset="0"/>
                <a:cs typeface="Times New Roman" panose="02020603050405020304" pitchFamily="18" charset="0"/>
              </a:rPr>
              <a:t>请完成下列各小题．</a:t>
            </a:r>
            <a:r>
              <a:rPr lang="en-US" altLang="zh-CN" sz="2400">
                <a:latin typeface="Times New Roman" panose="02020603050405020304" pitchFamily="18" charset="0"/>
                <a:cs typeface="Times New Roman" panose="02020603050405020304" pitchFamily="18" charset="0"/>
              </a:rPr>
              <a:t>(</a:t>
            </a:r>
            <a:r>
              <a:rPr lang="zh-CN" altLang="zh-CN" sz="2400">
                <a:latin typeface="Times New Roman" panose="02020603050405020304" pitchFamily="18" charset="0"/>
                <a:cs typeface="Times New Roman" panose="02020603050405020304" pitchFamily="18" charset="0"/>
              </a:rPr>
              <a:t>均选填</a:t>
            </a:r>
            <a:r>
              <a:rPr lang="en-US" altLang="zh-CN" sz="2400">
                <a:latin typeface="Times New Roman" panose="02020603050405020304" pitchFamily="18" charset="0"/>
                <a:cs typeface="Times New Roman" panose="02020603050405020304" pitchFamily="18" charset="0"/>
              </a:rPr>
              <a:t>“</a:t>
            </a:r>
            <a:r>
              <a:rPr lang="zh-CN" altLang="zh-CN" sz="2400">
                <a:latin typeface="Times New Roman" panose="02020603050405020304" pitchFamily="18" charset="0"/>
                <a:cs typeface="Times New Roman" panose="02020603050405020304" pitchFamily="18" charset="0"/>
              </a:rPr>
              <a:t>增大</a:t>
            </a:r>
            <a:r>
              <a:rPr lang="en-US" altLang="zh-CN" sz="2400">
                <a:latin typeface="Times New Roman" panose="02020603050405020304" pitchFamily="18" charset="0"/>
                <a:cs typeface="Times New Roman" panose="02020603050405020304" pitchFamily="18" charset="0"/>
              </a:rPr>
              <a:t>”</a:t>
            </a:r>
            <a:r>
              <a:rPr lang="zh-CN" altLang="zh-CN" sz="2400">
                <a:latin typeface="Times New Roman" panose="02020603050405020304" pitchFamily="18" charset="0"/>
                <a:cs typeface="Times New Roman" panose="02020603050405020304" pitchFamily="18" charset="0"/>
              </a:rPr>
              <a:t>、</a:t>
            </a:r>
            <a:r>
              <a:rPr lang="en-US" altLang="zh-CN" sz="2400">
                <a:latin typeface="Times New Roman" panose="02020603050405020304" pitchFamily="18" charset="0"/>
                <a:cs typeface="Times New Roman" panose="02020603050405020304" pitchFamily="18" charset="0"/>
              </a:rPr>
              <a:t>“</a:t>
            </a:r>
            <a:r>
              <a:rPr lang="zh-CN" altLang="zh-CN" sz="2400">
                <a:latin typeface="Times New Roman" panose="02020603050405020304" pitchFamily="18" charset="0"/>
                <a:cs typeface="Times New Roman" panose="02020603050405020304" pitchFamily="18" charset="0"/>
              </a:rPr>
              <a:t>减小</a:t>
            </a:r>
            <a:r>
              <a:rPr lang="en-US" altLang="zh-CN" sz="2400">
                <a:latin typeface="Times New Roman" panose="02020603050405020304" pitchFamily="18" charset="0"/>
                <a:cs typeface="Times New Roman" panose="02020603050405020304" pitchFamily="18" charset="0"/>
              </a:rPr>
              <a:t>”</a:t>
            </a:r>
            <a:r>
              <a:rPr lang="zh-CN" altLang="zh-CN" sz="2400">
                <a:latin typeface="Times New Roman" panose="02020603050405020304" pitchFamily="18" charset="0"/>
                <a:cs typeface="Times New Roman" panose="02020603050405020304" pitchFamily="18" charset="0"/>
              </a:rPr>
              <a:t>或</a:t>
            </a:r>
            <a:r>
              <a:rPr lang="en-US" altLang="zh-CN" sz="2400">
                <a:latin typeface="Times New Roman" panose="02020603050405020304" pitchFamily="18" charset="0"/>
                <a:cs typeface="Times New Roman" panose="02020603050405020304" pitchFamily="18" charset="0"/>
              </a:rPr>
              <a:t>“</a:t>
            </a:r>
            <a:r>
              <a:rPr lang="zh-CN" altLang="zh-CN" sz="2400">
                <a:latin typeface="Times New Roman" panose="02020603050405020304" pitchFamily="18" charset="0"/>
                <a:cs typeface="Times New Roman" panose="02020603050405020304" pitchFamily="18" charset="0"/>
              </a:rPr>
              <a:t>不变</a:t>
            </a:r>
            <a:r>
              <a:rPr lang="en-US" altLang="zh-CN" sz="2400">
                <a:latin typeface="Times New Roman" panose="02020603050405020304" pitchFamily="18" charset="0"/>
                <a:cs typeface="Times New Roman" panose="02020603050405020304" pitchFamily="18" charset="0"/>
              </a:rPr>
              <a:t>”)</a:t>
            </a:r>
            <a:endParaRPr lang="zh-CN" altLang="zh-CN" sz="2400">
              <a:latin typeface="Times New Roman" panose="02020603050405020304" pitchFamily="18" charset="0"/>
              <a:cs typeface="Times New Roman" panose="02020603050405020304" pitchFamily="18" charset="0"/>
            </a:endParaRPr>
          </a:p>
          <a:p>
            <a:pPr>
              <a:lnSpc>
                <a:spcPct val="150000"/>
              </a:lnSpc>
            </a:pPr>
            <a:r>
              <a:rPr lang="en-US" altLang="zh-CN" sz="2400">
                <a:latin typeface="Times New Roman" panose="02020603050405020304" pitchFamily="18" charset="0"/>
                <a:cs typeface="Times New Roman" panose="02020603050405020304" pitchFamily="18" charset="0"/>
              </a:rPr>
              <a:t>(1)</a:t>
            </a:r>
            <a:r>
              <a:rPr lang="zh-CN" altLang="zh-CN" sz="2400">
                <a:latin typeface="Times New Roman" panose="02020603050405020304" pitchFamily="18" charset="0"/>
                <a:cs typeface="Times New Roman" panose="02020603050405020304" pitchFamily="18" charset="0"/>
              </a:rPr>
              <a:t>正在进行洒水作业的洒水车匀速在街道上行驶，洒水车的动能</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，机械能</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a:t>
            </a:r>
          </a:p>
          <a:p>
            <a:pPr>
              <a:lnSpc>
                <a:spcPct val="150000"/>
              </a:lnSpc>
            </a:pPr>
            <a:r>
              <a:rPr lang="en-US" altLang="zh-CN" sz="2400">
                <a:latin typeface="Times New Roman" panose="02020603050405020304" pitchFamily="18" charset="0"/>
                <a:cs typeface="Times New Roman" panose="02020603050405020304" pitchFamily="18" charset="0"/>
              </a:rPr>
              <a:t>(2)</a:t>
            </a:r>
            <a:r>
              <a:rPr lang="zh-CN" altLang="zh-CN" sz="2400">
                <a:latin typeface="Times New Roman" panose="02020603050405020304" pitchFamily="18" charset="0"/>
                <a:cs typeface="Times New Roman" panose="02020603050405020304" pitchFamily="18" charset="0"/>
              </a:rPr>
              <a:t>汽车启动的过程中动能</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，汽车刹车的过程中动能</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a:t>
            </a:r>
          </a:p>
          <a:p>
            <a:pPr>
              <a:lnSpc>
                <a:spcPct val="150000"/>
              </a:lnSpc>
            </a:pPr>
            <a:r>
              <a:rPr lang="en-US" altLang="zh-CN" sz="2400">
                <a:latin typeface="Times New Roman" panose="02020603050405020304" pitchFamily="18" charset="0"/>
                <a:cs typeface="Times New Roman" panose="02020603050405020304" pitchFamily="18" charset="0"/>
              </a:rPr>
              <a:t>(3)</a:t>
            </a:r>
            <a:r>
              <a:rPr lang="zh-CN" altLang="zh-CN" sz="2400">
                <a:latin typeface="Times New Roman" panose="02020603050405020304" pitchFamily="18" charset="0"/>
                <a:cs typeface="Times New Roman" panose="02020603050405020304" pitchFamily="18" charset="0"/>
              </a:rPr>
              <a:t>沿斜面匀速向上推动物体运动，物体的动能</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，重力势能</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，机械能</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a:t>
            </a:r>
          </a:p>
        </p:txBody>
      </p:sp>
      <p:sp>
        <p:nvSpPr>
          <p:cNvPr id="7" name="TextBox 6"/>
          <p:cNvSpPr txBox="1"/>
          <p:nvPr/>
        </p:nvSpPr>
        <p:spPr>
          <a:xfrm>
            <a:off x="9585159" y="2329474"/>
            <a:ext cx="1224136" cy="461665"/>
          </a:xfrm>
          <a:prstGeom prst="rect">
            <a:avLst/>
          </a:prstGeom>
          <a:noFill/>
        </p:spPr>
        <p:txBody>
          <a:bodyPr wrap="square" rtlCol="0">
            <a:spAutoFit/>
          </a:bodyPr>
          <a:lstStyle/>
          <a:p>
            <a:r>
              <a:rPr lang="zh-CN" altLang="en-US" sz="2400" smtClean="0">
                <a:solidFill>
                  <a:srgbClr val="FF0000"/>
                </a:solidFill>
              </a:rPr>
              <a:t>减小</a:t>
            </a:r>
            <a:endParaRPr lang="zh-CN" altLang="en-US" sz="2400">
              <a:solidFill>
                <a:srgbClr val="FF0000"/>
              </a:solidFill>
            </a:endParaRPr>
          </a:p>
        </p:txBody>
      </p:sp>
      <p:sp>
        <p:nvSpPr>
          <p:cNvPr id="8" name="TextBox 7"/>
          <p:cNvSpPr txBox="1"/>
          <p:nvPr/>
        </p:nvSpPr>
        <p:spPr>
          <a:xfrm>
            <a:off x="1904008" y="2826920"/>
            <a:ext cx="1224136" cy="461665"/>
          </a:xfrm>
          <a:prstGeom prst="rect">
            <a:avLst/>
          </a:prstGeom>
          <a:noFill/>
        </p:spPr>
        <p:txBody>
          <a:bodyPr wrap="square" rtlCol="0">
            <a:spAutoFit/>
          </a:bodyPr>
          <a:lstStyle/>
          <a:p>
            <a:r>
              <a:rPr lang="zh-CN" altLang="en-US" sz="2400" smtClean="0">
                <a:solidFill>
                  <a:srgbClr val="FF0000"/>
                </a:solidFill>
              </a:rPr>
              <a:t>减小</a:t>
            </a:r>
            <a:endParaRPr lang="zh-CN" altLang="en-US" sz="2400">
              <a:solidFill>
                <a:srgbClr val="FF0000"/>
              </a:solidFill>
            </a:endParaRPr>
          </a:p>
        </p:txBody>
      </p:sp>
      <p:sp>
        <p:nvSpPr>
          <p:cNvPr id="9" name="TextBox 8"/>
          <p:cNvSpPr txBox="1"/>
          <p:nvPr/>
        </p:nvSpPr>
        <p:spPr>
          <a:xfrm>
            <a:off x="3488943" y="4484846"/>
            <a:ext cx="1008112" cy="461665"/>
          </a:xfrm>
          <a:prstGeom prst="rect">
            <a:avLst/>
          </a:prstGeom>
          <a:noFill/>
        </p:spPr>
        <p:txBody>
          <a:bodyPr wrap="square" rtlCol="0">
            <a:spAutoFit/>
          </a:bodyPr>
          <a:lstStyle/>
          <a:p>
            <a:r>
              <a:rPr lang="zh-CN" altLang="en-US" sz="2400" smtClean="0">
                <a:solidFill>
                  <a:srgbClr val="FF0000"/>
                </a:solidFill>
              </a:rPr>
              <a:t>增大</a:t>
            </a:r>
            <a:endParaRPr lang="zh-CN" altLang="en-US" sz="2400">
              <a:solidFill>
                <a:srgbClr val="FF0000"/>
              </a:solidFill>
            </a:endParaRPr>
          </a:p>
        </p:txBody>
      </p:sp>
      <p:sp>
        <p:nvSpPr>
          <p:cNvPr id="10" name="TextBox 9"/>
          <p:cNvSpPr txBox="1"/>
          <p:nvPr/>
        </p:nvSpPr>
        <p:spPr>
          <a:xfrm>
            <a:off x="985478" y="4484846"/>
            <a:ext cx="1008112" cy="461665"/>
          </a:xfrm>
          <a:prstGeom prst="rect">
            <a:avLst/>
          </a:prstGeom>
          <a:noFill/>
        </p:spPr>
        <p:txBody>
          <a:bodyPr wrap="square" rtlCol="0">
            <a:spAutoFit/>
          </a:bodyPr>
          <a:lstStyle/>
          <a:p>
            <a:r>
              <a:rPr lang="zh-CN" altLang="en-US" sz="2400" smtClean="0">
                <a:solidFill>
                  <a:srgbClr val="FF0000"/>
                </a:solidFill>
              </a:rPr>
              <a:t>增大</a:t>
            </a:r>
            <a:endParaRPr lang="zh-CN" altLang="en-US" sz="2400">
              <a:solidFill>
                <a:srgbClr val="FF0000"/>
              </a:solidFill>
            </a:endParaRPr>
          </a:p>
        </p:txBody>
      </p:sp>
      <p:sp>
        <p:nvSpPr>
          <p:cNvPr id="11" name="TextBox 10"/>
          <p:cNvSpPr txBox="1"/>
          <p:nvPr/>
        </p:nvSpPr>
        <p:spPr>
          <a:xfrm>
            <a:off x="8961298" y="3387419"/>
            <a:ext cx="1008112" cy="461665"/>
          </a:xfrm>
          <a:prstGeom prst="rect">
            <a:avLst/>
          </a:prstGeom>
          <a:noFill/>
        </p:spPr>
        <p:txBody>
          <a:bodyPr wrap="square" rtlCol="0">
            <a:spAutoFit/>
          </a:bodyPr>
          <a:lstStyle/>
          <a:p>
            <a:r>
              <a:rPr lang="zh-CN" altLang="en-US" sz="2400" smtClean="0">
                <a:solidFill>
                  <a:srgbClr val="FF0000"/>
                </a:solidFill>
              </a:rPr>
              <a:t>增大</a:t>
            </a:r>
            <a:endParaRPr lang="zh-CN" altLang="en-US" sz="2400">
              <a:solidFill>
                <a:srgbClr val="FF0000"/>
              </a:solidFill>
            </a:endParaRPr>
          </a:p>
        </p:txBody>
      </p:sp>
      <p:sp>
        <p:nvSpPr>
          <p:cNvPr id="12" name="TextBox 11"/>
          <p:cNvSpPr txBox="1"/>
          <p:nvPr/>
        </p:nvSpPr>
        <p:spPr>
          <a:xfrm>
            <a:off x="4432925" y="3404726"/>
            <a:ext cx="1008112" cy="461665"/>
          </a:xfrm>
          <a:prstGeom prst="rect">
            <a:avLst/>
          </a:prstGeom>
          <a:noFill/>
        </p:spPr>
        <p:txBody>
          <a:bodyPr wrap="square" rtlCol="0">
            <a:spAutoFit/>
          </a:bodyPr>
          <a:lstStyle/>
          <a:p>
            <a:r>
              <a:rPr lang="zh-CN" altLang="en-US" sz="2400" smtClean="0">
                <a:solidFill>
                  <a:srgbClr val="FF0000"/>
                </a:solidFill>
              </a:rPr>
              <a:t>增大</a:t>
            </a:r>
            <a:endParaRPr lang="zh-CN" altLang="en-US" sz="2400">
              <a:solidFill>
                <a:srgbClr val="FF0000"/>
              </a:solidFill>
            </a:endParaRPr>
          </a:p>
        </p:txBody>
      </p:sp>
      <p:sp>
        <p:nvSpPr>
          <p:cNvPr id="13" name="TextBox 12"/>
          <p:cNvSpPr txBox="1"/>
          <p:nvPr/>
        </p:nvSpPr>
        <p:spPr>
          <a:xfrm>
            <a:off x="7161098" y="3908782"/>
            <a:ext cx="898686" cy="461665"/>
          </a:xfrm>
          <a:prstGeom prst="rect">
            <a:avLst/>
          </a:prstGeom>
          <a:noFill/>
        </p:spPr>
        <p:txBody>
          <a:bodyPr wrap="square" rtlCol="0">
            <a:spAutoFit/>
          </a:bodyPr>
          <a:lstStyle/>
          <a:p>
            <a:r>
              <a:rPr lang="zh-CN" altLang="en-US" sz="2400" smtClean="0">
                <a:solidFill>
                  <a:srgbClr val="FF0000"/>
                </a:solidFill>
              </a:rPr>
              <a:t>不变</a:t>
            </a:r>
            <a:endParaRPr lang="zh-CN" altLang="en-US" sz="240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after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after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after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47532" y="1281455"/>
            <a:ext cx="9793088" cy="3970318"/>
          </a:xfrm>
          <a:prstGeom prst="rect">
            <a:avLst/>
          </a:prstGeom>
        </p:spPr>
        <p:txBody>
          <a:bodyPr wrap="square">
            <a:spAutoFit/>
          </a:bodyPr>
          <a:lstStyle/>
          <a:p>
            <a:pPr>
              <a:lnSpc>
                <a:spcPct val="150000"/>
              </a:lnSpc>
            </a:pPr>
            <a:r>
              <a:rPr lang="en-US" altLang="zh-CN" sz="2400">
                <a:latin typeface="Times New Roman" panose="02020603050405020304" pitchFamily="18" charset="0"/>
                <a:cs typeface="Times New Roman" panose="02020603050405020304" pitchFamily="18" charset="0"/>
              </a:rPr>
              <a:t>(4)</a:t>
            </a:r>
            <a:r>
              <a:rPr lang="zh-CN" altLang="zh-CN" sz="2400">
                <a:latin typeface="Times New Roman" panose="02020603050405020304" pitchFamily="18" charset="0"/>
                <a:cs typeface="Times New Roman" panose="02020603050405020304" pitchFamily="18" charset="0"/>
              </a:rPr>
              <a:t>直升机在空中匀速上升过程中</a:t>
            </a:r>
            <a:r>
              <a:rPr lang="en-US" altLang="zh-CN" sz="2400">
                <a:latin typeface="Times New Roman" panose="02020603050405020304" pitchFamily="18" charset="0"/>
                <a:cs typeface="Times New Roman" panose="02020603050405020304" pitchFamily="18" charset="0"/>
              </a:rPr>
              <a:t>(</a:t>
            </a:r>
            <a:r>
              <a:rPr lang="zh-CN" altLang="zh-CN" sz="2400">
                <a:latin typeface="Times New Roman" panose="02020603050405020304" pitchFamily="18" charset="0"/>
                <a:cs typeface="Times New Roman" panose="02020603050405020304" pitchFamily="18" charset="0"/>
              </a:rPr>
              <a:t>忽略燃油的变化</a:t>
            </a:r>
            <a:r>
              <a:rPr lang="en-US" altLang="zh-CN" sz="2400">
                <a:latin typeface="Times New Roman" panose="02020603050405020304" pitchFamily="18" charset="0"/>
                <a:cs typeface="Times New Roman" panose="02020603050405020304" pitchFamily="18" charset="0"/>
              </a:rPr>
              <a:t>)</a:t>
            </a:r>
            <a:r>
              <a:rPr lang="zh-CN" altLang="zh-CN" sz="2400">
                <a:latin typeface="Times New Roman" panose="02020603050405020304" pitchFamily="18" charset="0"/>
                <a:cs typeface="Times New Roman" panose="02020603050405020304" pitchFamily="18" charset="0"/>
              </a:rPr>
              <a:t>，它的动能</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，重力势能</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，机械能</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a:t>
            </a:r>
          </a:p>
          <a:p>
            <a:pPr>
              <a:lnSpc>
                <a:spcPct val="150000"/>
              </a:lnSpc>
            </a:pPr>
            <a:r>
              <a:rPr lang="en-US" altLang="zh-CN" sz="2400">
                <a:latin typeface="Times New Roman" panose="02020603050405020304" pitchFamily="18" charset="0"/>
                <a:cs typeface="Times New Roman" panose="02020603050405020304" pitchFamily="18" charset="0"/>
              </a:rPr>
              <a:t>(5)</a:t>
            </a:r>
            <a:r>
              <a:rPr lang="zh-CN" altLang="zh-CN" sz="2400">
                <a:latin typeface="Times New Roman" panose="02020603050405020304" pitchFamily="18" charset="0"/>
                <a:cs typeface="Times New Roman" panose="02020603050405020304" pitchFamily="18" charset="0"/>
              </a:rPr>
              <a:t>射箭运动员拉满弓释放瞬间，弓的弹性势能</a:t>
            </a:r>
            <a:r>
              <a:rPr lang="en-US" altLang="zh-CN" sz="2400">
                <a:latin typeface="Times New Roman" panose="02020603050405020304" pitchFamily="18" charset="0"/>
                <a:cs typeface="Times New Roman" panose="02020603050405020304" pitchFamily="18" charset="0"/>
              </a:rPr>
              <a:t>__________</a:t>
            </a:r>
            <a:r>
              <a:rPr lang="zh-CN" altLang="zh-CN" sz="2400">
                <a:latin typeface="Times New Roman" panose="02020603050405020304" pitchFamily="18" charset="0"/>
                <a:cs typeface="Times New Roman" panose="02020603050405020304" pitchFamily="18" charset="0"/>
              </a:rPr>
              <a:t>，箭的动能</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a:t>
            </a:r>
          </a:p>
          <a:p>
            <a:pPr>
              <a:lnSpc>
                <a:spcPct val="150000"/>
              </a:lnSpc>
            </a:pPr>
            <a:r>
              <a:rPr lang="en-US" altLang="zh-CN" sz="2400">
                <a:latin typeface="Times New Roman" panose="02020603050405020304" pitchFamily="18" charset="0"/>
                <a:cs typeface="Times New Roman" panose="02020603050405020304" pitchFamily="18" charset="0"/>
              </a:rPr>
              <a:t>(6)</a:t>
            </a:r>
            <a:r>
              <a:rPr lang="zh-CN" altLang="zh-CN" sz="2400">
                <a:latin typeface="Times New Roman" panose="02020603050405020304" pitchFamily="18" charset="0"/>
                <a:cs typeface="Times New Roman" panose="02020603050405020304" pitchFamily="18" charset="0"/>
              </a:rPr>
              <a:t>从桌面上掉到地面的乒乓球会自动弹起，乒乓球在上升的过程中重力势能</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，由于受到空气阻力的作用，则上升过程中，乒乓球的机械能</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a:t>
            </a:r>
          </a:p>
        </p:txBody>
      </p:sp>
      <p:sp>
        <p:nvSpPr>
          <p:cNvPr id="3" name="TextBox 2"/>
          <p:cNvSpPr txBox="1"/>
          <p:nvPr/>
        </p:nvSpPr>
        <p:spPr>
          <a:xfrm>
            <a:off x="9400460" y="1425471"/>
            <a:ext cx="898686" cy="461665"/>
          </a:xfrm>
          <a:prstGeom prst="rect">
            <a:avLst/>
          </a:prstGeom>
          <a:noFill/>
        </p:spPr>
        <p:txBody>
          <a:bodyPr wrap="square" rtlCol="0">
            <a:spAutoFit/>
          </a:bodyPr>
          <a:lstStyle/>
          <a:p>
            <a:r>
              <a:rPr lang="zh-CN" altLang="en-US" sz="2400" smtClean="0">
                <a:solidFill>
                  <a:srgbClr val="FF0000"/>
                </a:solidFill>
              </a:rPr>
              <a:t>不变</a:t>
            </a:r>
            <a:endParaRPr lang="zh-CN" altLang="en-US" sz="2400">
              <a:solidFill>
                <a:srgbClr val="FF0000"/>
              </a:solidFill>
            </a:endParaRPr>
          </a:p>
        </p:txBody>
      </p:sp>
      <p:sp>
        <p:nvSpPr>
          <p:cNvPr id="4" name="TextBox 3"/>
          <p:cNvSpPr txBox="1"/>
          <p:nvPr/>
        </p:nvSpPr>
        <p:spPr>
          <a:xfrm>
            <a:off x="2559700" y="1970859"/>
            <a:ext cx="1008112" cy="461665"/>
          </a:xfrm>
          <a:prstGeom prst="rect">
            <a:avLst/>
          </a:prstGeom>
          <a:noFill/>
        </p:spPr>
        <p:txBody>
          <a:bodyPr wrap="square" rtlCol="0">
            <a:spAutoFit/>
          </a:bodyPr>
          <a:lstStyle/>
          <a:p>
            <a:r>
              <a:rPr lang="zh-CN" altLang="en-US" sz="2400" smtClean="0">
                <a:solidFill>
                  <a:srgbClr val="FF0000"/>
                </a:solidFill>
              </a:rPr>
              <a:t>增大</a:t>
            </a:r>
            <a:endParaRPr lang="zh-CN" altLang="en-US" sz="2400">
              <a:solidFill>
                <a:srgbClr val="FF0000"/>
              </a:solidFill>
            </a:endParaRPr>
          </a:p>
        </p:txBody>
      </p:sp>
      <p:sp>
        <p:nvSpPr>
          <p:cNvPr id="5" name="TextBox 4"/>
          <p:cNvSpPr txBox="1"/>
          <p:nvPr/>
        </p:nvSpPr>
        <p:spPr>
          <a:xfrm>
            <a:off x="4935964" y="1919391"/>
            <a:ext cx="1008112" cy="461665"/>
          </a:xfrm>
          <a:prstGeom prst="rect">
            <a:avLst/>
          </a:prstGeom>
          <a:noFill/>
        </p:spPr>
        <p:txBody>
          <a:bodyPr wrap="square" rtlCol="0">
            <a:spAutoFit/>
          </a:bodyPr>
          <a:lstStyle/>
          <a:p>
            <a:r>
              <a:rPr lang="zh-CN" altLang="en-US" sz="2400" smtClean="0">
                <a:solidFill>
                  <a:srgbClr val="FF0000"/>
                </a:solidFill>
              </a:rPr>
              <a:t>增大</a:t>
            </a:r>
            <a:endParaRPr lang="zh-CN" altLang="en-US" sz="2400">
              <a:solidFill>
                <a:srgbClr val="FF0000"/>
              </a:solidFill>
            </a:endParaRPr>
          </a:p>
        </p:txBody>
      </p:sp>
      <p:sp>
        <p:nvSpPr>
          <p:cNvPr id="6" name="TextBox 5"/>
          <p:cNvSpPr txBox="1"/>
          <p:nvPr/>
        </p:nvSpPr>
        <p:spPr>
          <a:xfrm>
            <a:off x="1335564" y="3035781"/>
            <a:ext cx="1008112" cy="461665"/>
          </a:xfrm>
          <a:prstGeom prst="rect">
            <a:avLst/>
          </a:prstGeom>
          <a:noFill/>
        </p:spPr>
        <p:txBody>
          <a:bodyPr wrap="square" rtlCol="0">
            <a:spAutoFit/>
          </a:bodyPr>
          <a:lstStyle/>
          <a:p>
            <a:r>
              <a:rPr lang="zh-CN" altLang="en-US" sz="2400" smtClean="0">
                <a:solidFill>
                  <a:srgbClr val="FF0000"/>
                </a:solidFill>
              </a:rPr>
              <a:t>增大</a:t>
            </a:r>
            <a:endParaRPr lang="zh-CN" altLang="en-US" sz="2400">
              <a:solidFill>
                <a:srgbClr val="FF0000"/>
              </a:solidFill>
            </a:endParaRPr>
          </a:p>
        </p:txBody>
      </p:sp>
      <p:sp>
        <p:nvSpPr>
          <p:cNvPr id="7" name="TextBox 6"/>
          <p:cNvSpPr txBox="1"/>
          <p:nvPr/>
        </p:nvSpPr>
        <p:spPr>
          <a:xfrm>
            <a:off x="1983636" y="4146713"/>
            <a:ext cx="1008112" cy="461665"/>
          </a:xfrm>
          <a:prstGeom prst="rect">
            <a:avLst/>
          </a:prstGeom>
          <a:noFill/>
        </p:spPr>
        <p:txBody>
          <a:bodyPr wrap="square" rtlCol="0">
            <a:spAutoFit/>
          </a:bodyPr>
          <a:lstStyle/>
          <a:p>
            <a:r>
              <a:rPr lang="zh-CN" altLang="en-US" sz="2400" smtClean="0">
                <a:solidFill>
                  <a:srgbClr val="FF0000"/>
                </a:solidFill>
              </a:rPr>
              <a:t>增大</a:t>
            </a:r>
            <a:endParaRPr lang="zh-CN" altLang="en-US" sz="2400">
              <a:solidFill>
                <a:srgbClr val="FF0000"/>
              </a:solidFill>
            </a:endParaRPr>
          </a:p>
        </p:txBody>
      </p:sp>
      <p:sp>
        <p:nvSpPr>
          <p:cNvPr id="8" name="TextBox 7"/>
          <p:cNvSpPr txBox="1"/>
          <p:nvPr/>
        </p:nvSpPr>
        <p:spPr>
          <a:xfrm>
            <a:off x="7600260" y="2514273"/>
            <a:ext cx="1368152" cy="461665"/>
          </a:xfrm>
          <a:prstGeom prst="rect">
            <a:avLst/>
          </a:prstGeom>
          <a:noFill/>
        </p:spPr>
        <p:txBody>
          <a:bodyPr wrap="square" rtlCol="0">
            <a:spAutoFit/>
          </a:bodyPr>
          <a:lstStyle/>
          <a:p>
            <a:r>
              <a:rPr lang="zh-CN" altLang="en-US" sz="2400" smtClean="0">
                <a:solidFill>
                  <a:srgbClr val="FF0000"/>
                </a:solidFill>
              </a:rPr>
              <a:t>减小</a:t>
            </a:r>
            <a:endParaRPr lang="zh-CN" altLang="en-US" sz="2400">
              <a:solidFill>
                <a:srgbClr val="FF0000"/>
              </a:solidFill>
            </a:endParaRPr>
          </a:p>
        </p:txBody>
      </p:sp>
      <p:sp>
        <p:nvSpPr>
          <p:cNvPr id="9" name="TextBox 8"/>
          <p:cNvSpPr txBox="1"/>
          <p:nvPr/>
        </p:nvSpPr>
        <p:spPr>
          <a:xfrm>
            <a:off x="1999137" y="4665831"/>
            <a:ext cx="1368152" cy="461665"/>
          </a:xfrm>
          <a:prstGeom prst="rect">
            <a:avLst/>
          </a:prstGeom>
          <a:noFill/>
        </p:spPr>
        <p:txBody>
          <a:bodyPr wrap="square" rtlCol="0">
            <a:spAutoFit/>
          </a:bodyPr>
          <a:lstStyle/>
          <a:p>
            <a:r>
              <a:rPr lang="zh-CN" altLang="en-US" sz="2400" smtClean="0">
                <a:solidFill>
                  <a:srgbClr val="FF0000"/>
                </a:solidFill>
              </a:rPr>
              <a:t>减小</a:t>
            </a:r>
            <a:endParaRPr lang="zh-CN" altLang="en-US" sz="240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after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after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after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02447" y="3093363"/>
            <a:ext cx="9937104" cy="3415030"/>
          </a:xfrm>
          <a:prstGeom prst="rect">
            <a:avLst/>
          </a:prstGeom>
        </p:spPr>
        <p:txBody>
          <a:bodyPr wrap="square">
            <a:spAutoFit/>
          </a:bodyPr>
          <a:lstStyle/>
          <a:p>
            <a:pPr>
              <a:lnSpc>
                <a:spcPct val="150000"/>
              </a:lnSpc>
            </a:pPr>
            <a:r>
              <a:rPr lang="en-US" altLang="zh-CN" sz="2400">
                <a:latin typeface="Times New Roman" panose="02020603050405020304" pitchFamily="18" charset="0"/>
                <a:cs typeface="Times New Roman" panose="02020603050405020304" pitchFamily="18" charset="0"/>
              </a:rPr>
              <a:t> </a:t>
            </a:r>
            <a:r>
              <a:rPr lang="en-US" altLang="zh-CN" sz="2400" smtClean="0">
                <a:latin typeface="Times New Roman" panose="02020603050405020304" pitchFamily="18" charset="0"/>
                <a:cs typeface="Times New Roman" panose="02020603050405020304" pitchFamily="18" charset="0"/>
              </a:rPr>
              <a:t>(</a:t>
            </a:r>
            <a:r>
              <a:rPr lang="en-US" altLang="zh-CN" sz="2400">
                <a:latin typeface="Times New Roman" panose="02020603050405020304" pitchFamily="18" charset="0"/>
                <a:cs typeface="Times New Roman" panose="02020603050405020304" pitchFamily="18" charset="0"/>
              </a:rPr>
              <a:t>1)</a:t>
            </a:r>
            <a:r>
              <a:rPr lang="zh-CN" altLang="zh-CN" sz="2400">
                <a:latin typeface="Times New Roman" panose="02020603050405020304" pitchFamily="18" charset="0"/>
                <a:cs typeface="Times New Roman" panose="02020603050405020304" pitchFamily="18" charset="0"/>
              </a:rPr>
              <a:t>整个过程中小球的动能</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；小球的重力势能</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；小球的机械能</a:t>
            </a:r>
            <a:r>
              <a:rPr lang="en-US" altLang="zh-CN" sz="2400">
                <a:latin typeface="Times New Roman" panose="02020603050405020304" pitchFamily="18" charset="0"/>
                <a:cs typeface="Times New Roman" panose="02020603050405020304" pitchFamily="18" charset="0"/>
              </a:rPr>
              <a:t>________. (</a:t>
            </a:r>
            <a:r>
              <a:rPr lang="zh-CN" altLang="zh-CN" sz="2400">
                <a:latin typeface="Times New Roman" panose="02020603050405020304" pitchFamily="18" charset="0"/>
                <a:cs typeface="Times New Roman" panose="02020603050405020304" pitchFamily="18" charset="0"/>
              </a:rPr>
              <a:t>均选填序号</a:t>
            </a:r>
            <a:r>
              <a:rPr lang="en-US" altLang="zh-CN" sz="2400">
                <a:latin typeface="Times New Roman" panose="02020603050405020304" pitchFamily="18" charset="0"/>
                <a:cs typeface="Times New Roman" panose="02020603050405020304" pitchFamily="18" charset="0"/>
              </a:rPr>
              <a:t>)①</a:t>
            </a:r>
            <a:r>
              <a:rPr lang="zh-CN" altLang="zh-CN" sz="2400">
                <a:latin typeface="Times New Roman" panose="02020603050405020304" pitchFamily="18" charset="0"/>
                <a:cs typeface="Times New Roman" panose="02020603050405020304" pitchFamily="18" charset="0"/>
              </a:rPr>
              <a:t>保持不变；②一直减小；③先增大后减小；④一直增大；⑤先减小后增大</a:t>
            </a:r>
          </a:p>
          <a:p>
            <a:pPr>
              <a:lnSpc>
                <a:spcPct val="150000"/>
              </a:lnSpc>
            </a:pPr>
            <a:r>
              <a:rPr lang="en-US" altLang="zh-CN" sz="2400">
                <a:latin typeface="Times New Roman" panose="02020603050405020304" pitchFamily="18" charset="0"/>
                <a:cs typeface="Times New Roman" panose="02020603050405020304" pitchFamily="18" charset="0"/>
              </a:rPr>
              <a:t>(2)</a:t>
            </a:r>
            <a:r>
              <a:rPr lang="zh-CN" altLang="zh-CN" sz="2400">
                <a:latin typeface="Times New Roman" panose="02020603050405020304" pitchFamily="18" charset="0"/>
                <a:cs typeface="Times New Roman" panose="02020603050405020304" pitchFamily="18" charset="0"/>
              </a:rPr>
              <a:t>小球由</a:t>
            </a:r>
            <a:r>
              <a:rPr lang="en-US" altLang="zh-CN" sz="2400" i="1">
                <a:latin typeface="Times New Roman" panose="02020603050405020304" pitchFamily="18" charset="0"/>
                <a:cs typeface="Times New Roman" panose="02020603050405020304" pitchFamily="18" charset="0"/>
              </a:rPr>
              <a:t>A</a:t>
            </a:r>
            <a:r>
              <a:rPr lang="zh-CN" altLang="zh-CN" sz="2400">
                <a:latin typeface="Times New Roman" panose="02020603050405020304" pitchFamily="18" charset="0"/>
                <a:cs typeface="Times New Roman" panose="02020603050405020304" pitchFamily="18" charset="0"/>
              </a:rPr>
              <a:t>到</a:t>
            </a:r>
            <a:r>
              <a:rPr lang="en-US" altLang="zh-CN" sz="2400" i="1">
                <a:latin typeface="Times New Roman" panose="02020603050405020304" pitchFamily="18" charset="0"/>
                <a:cs typeface="Times New Roman" panose="02020603050405020304" pitchFamily="18" charset="0"/>
              </a:rPr>
              <a:t>B</a:t>
            </a:r>
            <a:r>
              <a:rPr lang="zh-CN" altLang="zh-CN" sz="2400">
                <a:latin typeface="Times New Roman" panose="02020603050405020304" pitchFamily="18" charset="0"/>
                <a:cs typeface="Times New Roman" panose="02020603050405020304" pitchFamily="18" charset="0"/>
              </a:rPr>
              <a:t>的过程中，机械能间发生的转化是：</a:t>
            </a:r>
            <a:r>
              <a:rPr lang="en-US" altLang="zh-CN" sz="2400">
                <a:latin typeface="Times New Roman" panose="02020603050405020304" pitchFamily="18" charset="0"/>
                <a:cs typeface="Times New Roman" panose="02020603050405020304" pitchFamily="18" charset="0"/>
              </a:rPr>
              <a:t>__________________</a:t>
            </a:r>
            <a:r>
              <a:rPr lang="zh-CN" altLang="zh-CN" sz="2400">
                <a:latin typeface="Times New Roman" panose="02020603050405020304" pitchFamily="18" charset="0"/>
                <a:cs typeface="Times New Roman" panose="02020603050405020304" pitchFamily="18" charset="0"/>
              </a:rPr>
              <a:t>；小球由</a:t>
            </a:r>
            <a:r>
              <a:rPr lang="en-US" altLang="zh-CN" sz="2400" i="1">
                <a:latin typeface="Times New Roman" panose="02020603050405020304" pitchFamily="18" charset="0"/>
                <a:cs typeface="Times New Roman" panose="02020603050405020304" pitchFamily="18" charset="0"/>
              </a:rPr>
              <a:t>B</a:t>
            </a:r>
            <a:r>
              <a:rPr lang="zh-CN" altLang="zh-CN" sz="2400">
                <a:latin typeface="Times New Roman" panose="02020603050405020304" pitchFamily="18" charset="0"/>
                <a:cs typeface="Times New Roman" panose="02020603050405020304" pitchFamily="18" charset="0"/>
              </a:rPr>
              <a:t>到</a:t>
            </a:r>
            <a:r>
              <a:rPr lang="en-US" altLang="zh-CN" sz="2400" i="1">
                <a:latin typeface="Times New Roman" panose="02020603050405020304" pitchFamily="18" charset="0"/>
                <a:cs typeface="Times New Roman" panose="02020603050405020304" pitchFamily="18" charset="0"/>
              </a:rPr>
              <a:t>C</a:t>
            </a:r>
            <a:r>
              <a:rPr lang="zh-CN" altLang="zh-CN" sz="2400">
                <a:latin typeface="Times New Roman" panose="02020603050405020304" pitchFamily="18" charset="0"/>
                <a:cs typeface="Times New Roman" panose="02020603050405020304" pitchFamily="18" charset="0"/>
              </a:rPr>
              <a:t>的过程中，机械能间发生的转化是：</a:t>
            </a:r>
            <a:r>
              <a:rPr lang="en-US" altLang="zh-CN" sz="2400">
                <a:latin typeface="Times New Roman" panose="02020603050405020304" pitchFamily="18" charset="0"/>
                <a:cs typeface="Times New Roman" panose="02020603050405020304" pitchFamily="18" charset="0"/>
              </a:rPr>
              <a:t>___________________</a:t>
            </a:r>
            <a:r>
              <a:rPr lang="zh-CN" altLang="zh-CN" sz="2400">
                <a:latin typeface="Times New Roman" panose="02020603050405020304" pitchFamily="18" charset="0"/>
                <a:cs typeface="Times New Roman" panose="02020603050405020304" pitchFamily="18" charset="0"/>
              </a:rPr>
              <a:t>．</a:t>
            </a:r>
          </a:p>
          <a:p>
            <a:pPr>
              <a:lnSpc>
                <a:spcPct val="150000"/>
              </a:lnSpc>
            </a:pPr>
            <a:r>
              <a:rPr lang="en-US" altLang="zh-CN" sz="2400">
                <a:latin typeface="Times New Roman" panose="02020603050405020304" pitchFamily="18" charset="0"/>
                <a:cs typeface="Times New Roman" panose="02020603050405020304" pitchFamily="18" charset="0"/>
              </a:rPr>
              <a:t>(3)</a:t>
            </a:r>
            <a:r>
              <a:rPr lang="zh-CN" altLang="zh-CN" sz="2400">
                <a:latin typeface="Times New Roman" panose="02020603050405020304" pitchFamily="18" charset="0"/>
                <a:cs typeface="Times New Roman" panose="02020603050405020304" pitchFamily="18" charset="0"/>
              </a:rPr>
              <a:t>小球在</a:t>
            </a:r>
            <a:r>
              <a:rPr lang="en-US" altLang="zh-CN" sz="2400">
                <a:latin typeface="Times New Roman" panose="02020603050405020304" pitchFamily="18" charset="0"/>
                <a:cs typeface="Times New Roman" panose="02020603050405020304" pitchFamily="18" charset="0"/>
              </a:rPr>
              <a:t>________(</a:t>
            </a:r>
            <a:r>
              <a:rPr lang="zh-CN" altLang="zh-CN" sz="2400">
                <a:latin typeface="Times New Roman" panose="02020603050405020304" pitchFamily="18" charset="0"/>
                <a:cs typeface="Times New Roman" panose="02020603050405020304" pitchFamily="18" charset="0"/>
              </a:rPr>
              <a:t>选填“</a:t>
            </a:r>
            <a:r>
              <a:rPr lang="en-US" altLang="zh-CN" sz="2400" i="1">
                <a:latin typeface="Times New Roman" panose="02020603050405020304" pitchFamily="18" charset="0"/>
                <a:cs typeface="Times New Roman" panose="02020603050405020304" pitchFamily="18" charset="0"/>
              </a:rPr>
              <a:t>A</a:t>
            </a:r>
            <a:r>
              <a:rPr lang="zh-CN" altLang="zh-CN" sz="2400">
                <a:latin typeface="Times New Roman" panose="02020603050405020304" pitchFamily="18" charset="0"/>
                <a:cs typeface="Times New Roman" panose="02020603050405020304" pitchFamily="18" charset="0"/>
              </a:rPr>
              <a:t>”、</a:t>
            </a:r>
            <a:r>
              <a:rPr lang="en-US" altLang="zh-CN" sz="2400">
                <a:latin typeface="Times New Roman" panose="02020603050405020304" pitchFamily="18" charset="0"/>
                <a:cs typeface="Times New Roman" panose="02020603050405020304" pitchFamily="18" charset="0"/>
              </a:rPr>
              <a:t>“</a:t>
            </a:r>
            <a:r>
              <a:rPr lang="en-US" altLang="zh-CN" sz="2400" i="1">
                <a:latin typeface="Times New Roman" panose="02020603050405020304" pitchFamily="18" charset="0"/>
                <a:cs typeface="Times New Roman" panose="02020603050405020304" pitchFamily="18" charset="0"/>
              </a:rPr>
              <a:t>B</a:t>
            </a:r>
            <a:r>
              <a:rPr lang="en-US" altLang="zh-CN" sz="2400">
                <a:latin typeface="Times New Roman" panose="02020603050405020304" pitchFamily="18" charset="0"/>
                <a:cs typeface="Times New Roman" panose="02020603050405020304" pitchFamily="18" charset="0"/>
              </a:rPr>
              <a:t>”</a:t>
            </a:r>
            <a:r>
              <a:rPr lang="zh-CN" altLang="zh-CN" sz="2400">
                <a:latin typeface="Times New Roman" panose="02020603050405020304" pitchFamily="18" charset="0"/>
                <a:cs typeface="Times New Roman" panose="02020603050405020304" pitchFamily="18" charset="0"/>
              </a:rPr>
              <a:t>或</a:t>
            </a:r>
            <a:r>
              <a:rPr lang="en-US" altLang="zh-CN" sz="2400">
                <a:latin typeface="Times New Roman" panose="02020603050405020304" pitchFamily="18" charset="0"/>
                <a:cs typeface="Times New Roman" panose="02020603050405020304" pitchFamily="18" charset="0"/>
              </a:rPr>
              <a:t>“</a:t>
            </a:r>
            <a:r>
              <a:rPr lang="en-US" altLang="zh-CN" sz="2400" i="1">
                <a:latin typeface="Times New Roman" panose="02020603050405020304" pitchFamily="18" charset="0"/>
                <a:cs typeface="Times New Roman" panose="02020603050405020304" pitchFamily="18" charset="0"/>
              </a:rPr>
              <a:t>C</a:t>
            </a:r>
            <a:r>
              <a:rPr lang="en-US" altLang="zh-CN" sz="2400">
                <a:latin typeface="Times New Roman" panose="02020603050405020304" pitchFamily="18" charset="0"/>
                <a:cs typeface="Times New Roman" panose="02020603050405020304" pitchFamily="18" charset="0"/>
              </a:rPr>
              <a:t>”)</a:t>
            </a:r>
            <a:r>
              <a:rPr lang="zh-CN" altLang="zh-CN" sz="2400">
                <a:latin typeface="Times New Roman" panose="02020603050405020304" pitchFamily="18" charset="0"/>
                <a:cs typeface="Times New Roman" panose="02020603050405020304" pitchFamily="18" charset="0"/>
              </a:rPr>
              <a:t>点速度最大．</a:t>
            </a:r>
          </a:p>
        </p:txBody>
      </p:sp>
      <p:sp>
        <p:nvSpPr>
          <p:cNvPr id="3" name="TextBox 2"/>
          <p:cNvSpPr txBox="1"/>
          <p:nvPr/>
        </p:nvSpPr>
        <p:spPr>
          <a:xfrm>
            <a:off x="4890879" y="3165624"/>
            <a:ext cx="648072" cy="461665"/>
          </a:xfrm>
          <a:prstGeom prst="rect">
            <a:avLst/>
          </a:prstGeom>
          <a:noFill/>
        </p:spPr>
        <p:txBody>
          <a:bodyPr wrap="square" rtlCol="0">
            <a:spAutoFit/>
          </a:bodyPr>
          <a:lstStyle/>
          <a:p>
            <a:r>
              <a:rPr lang="en-US" altLang="zh-CN" sz="2400">
                <a:solidFill>
                  <a:srgbClr val="FF0000"/>
                </a:solidFill>
                <a:latin typeface="Times New Roman" panose="02020603050405020304" pitchFamily="18" charset="0"/>
                <a:cs typeface="Times New Roman" panose="02020603050405020304" pitchFamily="18" charset="0"/>
              </a:rPr>
              <a:t>③</a:t>
            </a:r>
            <a:endParaRPr lang="zh-CN" altLang="en-US" sz="2400">
              <a:solidFill>
                <a:srgbClr val="FF0000"/>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8563287" y="3165624"/>
            <a:ext cx="504056" cy="461665"/>
          </a:xfrm>
          <a:prstGeom prst="rect">
            <a:avLst/>
          </a:prstGeom>
          <a:noFill/>
        </p:spPr>
        <p:txBody>
          <a:bodyPr wrap="square" rtlCol="0">
            <a:spAutoFit/>
          </a:bodyPr>
          <a:lstStyle/>
          <a:p>
            <a:r>
              <a:rPr lang="en-US" altLang="zh-CN" sz="2400">
                <a:solidFill>
                  <a:srgbClr val="FF0000"/>
                </a:solidFill>
                <a:latin typeface="Times New Roman" panose="02020603050405020304" pitchFamily="18" charset="0"/>
                <a:cs typeface="Times New Roman" panose="02020603050405020304" pitchFamily="18" charset="0"/>
              </a:rPr>
              <a:t>⑤</a:t>
            </a:r>
            <a:endParaRPr lang="zh-CN" altLang="en-US" sz="240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2298591" y="3699044"/>
            <a:ext cx="1008112" cy="461665"/>
          </a:xfrm>
          <a:prstGeom prst="rect">
            <a:avLst/>
          </a:prstGeom>
          <a:noFill/>
        </p:spPr>
        <p:txBody>
          <a:bodyPr wrap="square" rtlCol="0">
            <a:spAutoFit/>
          </a:bodyPr>
          <a:lstStyle/>
          <a:p>
            <a:r>
              <a:rPr lang="en-US" altLang="zh-CN" sz="2400">
                <a:solidFill>
                  <a:srgbClr val="FF0000"/>
                </a:solidFill>
              </a:rPr>
              <a:t>②</a:t>
            </a:r>
            <a:endParaRPr lang="zh-CN" altLang="en-US" sz="2400">
              <a:solidFill>
                <a:srgbClr val="FF0000"/>
              </a:solidFill>
            </a:endParaRPr>
          </a:p>
        </p:txBody>
      </p:sp>
      <p:sp>
        <p:nvSpPr>
          <p:cNvPr id="6" name="TextBox 5"/>
          <p:cNvSpPr txBox="1"/>
          <p:nvPr/>
        </p:nvSpPr>
        <p:spPr>
          <a:xfrm>
            <a:off x="7483167" y="5369833"/>
            <a:ext cx="3456384" cy="461665"/>
          </a:xfrm>
          <a:prstGeom prst="rect">
            <a:avLst/>
          </a:prstGeom>
          <a:noFill/>
        </p:spPr>
        <p:txBody>
          <a:bodyPr wrap="square" rtlCol="0">
            <a:spAutoFit/>
          </a:bodyPr>
          <a:lstStyle/>
          <a:p>
            <a:r>
              <a:rPr lang="zh-CN" altLang="zh-CN" sz="2400">
                <a:solidFill>
                  <a:srgbClr val="FF0000"/>
                </a:solidFill>
              </a:rPr>
              <a:t>动能转化为重力势能</a:t>
            </a:r>
            <a:endParaRPr lang="zh-CN" altLang="en-US" sz="2400">
              <a:solidFill>
                <a:srgbClr val="FF0000"/>
              </a:solidFill>
            </a:endParaRPr>
          </a:p>
        </p:txBody>
      </p:sp>
      <p:sp>
        <p:nvSpPr>
          <p:cNvPr id="7" name="TextBox 6"/>
          <p:cNvSpPr txBox="1"/>
          <p:nvPr/>
        </p:nvSpPr>
        <p:spPr>
          <a:xfrm>
            <a:off x="7771452" y="4801523"/>
            <a:ext cx="3456384" cy="461665"/>
          </a:xfrm>
          <a:prstGeom prst="rect">
            <a:avLst/>
          </a:prstGeom>
          <a:noFill/>
        </p:spPr>
        <p:txBody>
          <a:bodyPr wrap="square" rtlCol="0">
            <a:spAutoFit/>
          </a:bodyPr>
          <a:lstStyle/>
          <a:p>
            <a:r>
              <a:rPr lang="zh-CN" altLang="zh-CN" sz="2400">
                <a:solidFill>
                  <a:srgbClr val="FF0000"/>
                </a:solidFill>
              </a:rPr>
              <a:t>重力势能转化为动能</a:t>
            </a:r>
            <a:endParaRPr lang="zh-CN" altLang="en-US" sz="2400">
              <a:solidFill>
                <a:srgbClr val="FF0000"/>
              </a:solidFill>
            </a:endParaRPr>
          </a:p>
        </p:txBody>
      </p:sp>
      <p:sp>
        <p:nvSpPr>
          <p:cNvPr id="8" name="TextBox 7"/>
          <p:cNvSpPr txBox="1"/>
          <p:nvPr/>
        </p:nvSpPr>
        <p:spPr>
          <a:xfrm>
            <a:off x="2739276" y="5974700"/>
            <a:ext cx="936104" cy="461665"/>
          </a:xfrm>
          <a:prstGeom prst="rect">
            <a:avLst/>
          </a:prstGeom>
          <a:noFill/>
        </p:spPr>
        <p:txBody>
          <a:bodyPr wrap="square" rtlCol="0">
            <a:spAutoFit/>
          </a:bodyPr>
          <a:lstStyle/>
          <a:p>
            <a:r>
              <a:rPr lang="en-US" altLang="zh-CN" sz="2400" i="1" smtClean="0">
                <a:solidFill>
                  <a:srgbClr val="FF0000"/>
                </a:solidFill>
                <a:latin typeface="Times New Roman" panose="02020603050405020304" pitchFamily="18" charset="0"/>
                <a:cs typeface="Times New Roman" panose="02020603050405020304" pitchFamily="18" charset="0"/>
              </a:rPr>
              <a:t>B</a:t>
            </a:r>
            <a:endParaRPr lang="zh-CN" altLang="en-US" sz="2400" i="1">
              <a:solidFill>
                <a:srgbClr val="FF0000"/>
              </a:solidFill>
              <a:latin typeface="Times New Roman" panose="02020603050405020304" pitchFamily="18" charset="0"/>
              <a:cs typeface="Times New Roman" panose="02020603050405020304" pitchFamily="18" charset="0"/>
            </a:endParaRPr>
          </a:p>
        </p:txBody>
      </p:sp>
      <p:sp>
        <p:nvSpPr>
          <p:cNvPr id="9" name="Rectangle 2"/>
          <p:cNvSpPr>
            <a:spLocks noChangeArrowheads="1"/>
          </p:cNvSpPr>
          <p:nvPr/>
        </p:nvSpPr>
        <p:spPr bwMode="auto">
          <a:xfrm>
            <a:off x="1002804" y="362967"/>
            <a:ext cx="9937103" cy="147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266700" algn="l" defTabSz="914400" rtl="0" eaLnBrk="1" fontAlgn="base" latinLnBrk="0" hangingPunct="1">
              <a:lnSpc>
                <a:spcPct val="150000"/>
              </a:lnSpc>
              <a:spcBef>
                <a:spcPct val="0"/>
              </a:spcBef>
              <a:spcAft>
                <a:spcPct val="0"/>
              </a:spcAft>
              <a:buClrTx/>
              <a:buSzTx/>
              <a:buFontTx/>
              <a:buNone/>
            </a:pPr>
            <a:r>
              <a:rPr kumimoji="0" lang="en-US" altLang="zh-CN" sz="240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a:t>
            </a:r>
            <a:r>
              <a:rPr kumimoji="0" lang="en-US" altLang="zh-CN" sz="2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 </a:t>
            </a:r>
            <a:r>
              <a:rPr kumimoji="0" lang="zh-CN" altLang="en-US" sz="2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如图所示，一个静止小球从</a:t>
            </a:r>
            <a:r>
              <a:rPr kumimoji="0" lang="en-US" altLang="zh-CN" sz="2400" b="0" i="1"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A</a:t>
            </a:r>
            <a:r>
              <a:rPr kumimoji="0" lang="zh-CN" altLang="en-US" sz="2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点沿粗糙程度相同的轨道下滑，经</a:t>
            </a:r>
            <a:r>
              <a:rPr kumimoji="0" lang="en-US" altLang="zh-CN" sz="2400" b="0" i="1"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B</a:t>
            </a:r>
            <a:r>
              <a:rPr kumimoji="0" lang="zh-CN" altLang="en-US" sz="2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点到达</a:t>
            </a:r>
            <a:r>
              <a:rPr kumimoji="0" lang="en-US" altLang="zh-CN" sz="2400" b="0" i="1"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C</a:t>
            </a:r>
            <a:r>
              <a:rPr kumimoji="0" lang="zh-CN" altLang="en-US" sz="2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点，从</a:t>
            </a:r>
            <a:r>
              <a:rPr kumimoji="0" lang="en-US" altLang="zh-CN" sz="2400" b="0" i="1"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A</a:t>
            </a:r>
            <a:r>
              <a:rPr kumimoji="0" lang="zh-CN" altLang="en-US" sz="2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点到达</a:t>
            </a:r>
            <a:r>
              <a:rPr kumimoji="0" lang="en-US" altLang="zh-CN" sz="2400" b="0" i="1"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C</a:t>
            </a:r>
            <a:r>
              <a:rPr kumimoji="0" lang="zh-CN" altLang="en-US" sz="24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点的过程中，请回答下列问题：</a:t>
            </a:r>
          </a:p>
          <a:p>
            <a:pPr marL="0" marR="0" lvl="0" indent="266700" algn="l" defTabSz="914400" rtl="0" eaLnBrk="0" fontAlgn="base" latinLnBrk="0" hangingPunct="0">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pic>
        <p:nvPicPr>
          <p:cNvPr id="2049" name="Picture 1" descr="D:\MobileFile\河北物理做课件文件\LM384.TIF"/>
          <p:cNvPicPr>
            <a:picLocks noChangeAspect="1" noChangeArrowheads="1"/>
          </p:cNvPicPr>
          <p:nvPr/>
        </p:nvPicPr>
        <p:blipFill>
          <a:blip r:embed="rId2" r:link="rId3" cstate="print">
            <a:extLst>
              <a:ext uri="{28A0092B-C50C-407E-A947-70E740481C1C}">
                <a14:useLocalDpi xmlns:a14="http://schemas.microsoft.com/office/drawing/2010/main" val="0"/>
              </a:ext>
            </a:extLst>
          </a:blip>
          <a:stretch>
            <a:fillRect/>
          </a:stretch>
        </p:blipFill>
        <p:spPr bwMode="auto">
          <a:xfrm>
            <a:off x="3913505" y="1655445"/>
            <a:ext cx="3569970" cy="148780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after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after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908720" y="276002"/>
            <a:ext cx="7672976" cy="3415030"/>
          </a:xfrm>
          <a:prstGeom prst="rect">
            <a:avLst/>
          </a:prstGeom>
          <a:noFill/>
        </p:spPr>
        <p:txBody>
          <a:bodyPr wrap="square" rtlCol="0" anchor="t">
            <a:spAutoFit/>
          </a:bodyPr>
          <a:lstStyle/>
          <a:p>
            <a:r>
              <a:rPr lang="en-US" sz="2400">
                <a:latin typeface="宋体" panose="02010600030101010101" pitchFamily="2" charset="-122"/>
                <a:ea typeface="宋体" panose="02010600030101010101" pitchFamily="2" charset="-122"/>
                <a:cs typeface="宋体" panose="02010600030101010101" pitchFamily="2" charset="-122"/>
                <a:sym typeface="+mn-ea"/>
              </a:rPr>
              <a:t>2</a:t>
            </a:r>
            <a:r>
              <a:rPr lang="en-US" altLang="zh-CN" sz="2400">
                <a:latin typeface="宋体" panose="02010600030101010101" pitchFamily="2" charset="-122"/>
                <a:ea typeface="宋体" panose="02010600030101010101" pitchFamily="2" charset="-122"/>
                <a:cs typeface="宋体" panose="02010600030101010101" pitchFamily="2" charset="-122"/>
                <a:sym typeface="+mn-ea"/>
              </a:rPr>
              <a:t>.</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如图所示，人造卫星沿椭圆形轨道绕地球运行，下列说法正确的</a:t>
            </a:r>
            <a:endParaRPr lang="en-US" altLang="zh-CN" sz="2400">
              <a:latin typeface="宋体" panose="02010600030101010101" pitchFamily="2" charset="-122"/>
              <a:ea typeface="宋体" panose="02010600030101010101" pitchFamily="2" charset="-122"/>
              <a:cs typeface="宋体" panose="02010600030101010101" pitchFamily="2" charset="-122"/>
            </a:endParaRPr>
          </a:p>
          <a:p>
            <a:r>
              <a:rPr lang="zh-CN" altLang="en-US" sz="2400">
                <a:latin typeface="宋体" panose="02010600030101010101" pitchFamily="2" charset="-122"/>
                <a:ea typeface="宋体" panose="02010600030101010101" pitchFamily="2" charset="-122"/>
                <a:cs typeface="宋体" panose="02010600030101010101" pitchFamily="2" charset="-122"/>
                <a:sym typeface="+mn-ea"/>
              </a:rPr>
              <a:t>是</a:t>
            </a:r>
            <a:r>
              <a:rPr lang="en-US" altLang="zh-CN" sz="2400">
                <a:latin typeface="宋体" panose="02010600030101010101" pitchFamily="2" charset="-122"/>
                <a:ea typeface="宋体" panose="02010600030101010101" pitchFamily="2" charset="-122"/>
                <a:cs typeface="宋体" panose="02010600030101010101" pitchFamily="2" charset="-122"/>
                <a:sym typeface="+mn-ea"/>
              </a:rPr>
              <a:t>(</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 </a:t>
            </a:r>
            <a:r>
              <a:rPr lang="en-US" altLang="zh-CN" sz="2400" i="1">
                <a:latin typeface="宋体" panose="02010600030101010101" pitchFamily="2" charset="-122"/>
                <a:ea typeface="宋体" panose="02010600030101010101" pitchFamily="2" charset="-122"/>
                <a:cs typeface="宋体" panose="02010600030101010101" pitchFamily="2" charset="-122"/>
                <a:sym typeface="+mn-ea"/>
              </a:rPr>
              <a:t>   </a:t>
            </a:r>
            <a:r>
              <a:rPr lang="en-US" altLang="zh-CN" sz="2400">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r>
              <a:rPr lang="en-US" altLang="zh-CN" sz="2400">
                <a:latin typeface="宋体" panose="02010600030101010101" pitchFamily="2" charset="-122"/>
                <a:ea typeface="宋体" panose="02010600030101010101" pitchFamily="2" charset="-122"/>
                <a:cs typeface="宋体" panose="02010600030101010101" pitchFamily="2" charset="-122"/>
                <a:sym typeface="+mn-ea"/>
              </a:rPr>
              <a:t>A</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．卫星在近地点时，动能最大，机械能最大</a:t>
            </a:r>
            <a:endParaRPr lang="zh-CN" altLang="en-US" sz="2400">
              <a:latin typeface="宋体" panose="02010600030101010101" pitchFamily="2" charset="-122"/>
              <a:ea typeface="宋体" panose="02010600030101010101" pitchFamily="2" charset="-122"/>
              <a:cs typeface="宋体" panose="02010600030101010101" pitchFamily="2" charset="-122"/>
            </a:endParaRPr>
          </a:p>
          <a:p>
            <a:r>
              <a:rPr lang="en-US" altLang="zh-CN" sz="2400">
                <a:latin typeface="宋体" panose="02010600030101010101" pitchFamily="2" charset="-122"/>
                <a:ea typeface="宋体" panose="02010600030101010101" pitchFamily="2" charset="-122"/>
                <a:cs typeface="宋体" panose="02010600030101010101" pitchFamily="2" charset="-122"/>
                <a:sym typeface="+mn-ea"/>
              </a:rPr>
              <a:t>B</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．卫星在远地点时，势能最大，机械能最大</a:t>
            </a:r>
            <a:endParaRPr lang="zh-CN" altLang="en-US" sz="2400">
              <a:latin typeface="宋体" panose="02010600030101010101" pitchFamily="2" charset="-122"/>
              <a:ea typeface="宋体" panose="02010600030101010101" pitchFamily="2" charset="-122"/>
              <a:cs typeface="宋体" panose="02010600030101010101" pitchFamily="2" charset="-122"/>
            </a:endParaRPr>
          </a:p>
          <a:p>
            <a:r>
              <a:rPr lang="en-US" altLang="zh-CN" sz="2400">
                <a:latin typeface="宋体" panose="02010600030101010101" pitchFamily="2" charset="-122"/>
                <a:ea typeface="宋体" panose="02010600030101010101" pitchFamily="2" charset="-122"/>
                <a:cs typeface="宋体" panose="02010600030101010101" pitchFamily="2" charset="-122"/>
                <a:sym typeface="+mn-ea"/>
              </a:rPr>
              <a:t>C</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．卫星从近地点向远地点运行时，动能逐渐减小，势能逐渐增大，机械能不变</a:t>
            </a:r>
            <a:endParaRPr lang="zh-CN" altLang="en-US" sz="2400">
              <a:latin typeface="宋体" panose="02010600030101010101" pitchFamily="2" charset="-122"/>
              <a:ea typeface="宋体" panose="02010600030101010101" pitchFamily="2" charset="-122"/>
              <a:cs typeface="宋体" panose="02010600030101010101" pitchFamily="2" charset="-122"/>
            </a:endParaRPr>
          </a:p>
          <a:p>
            <a:r>
              <a:rPr lang="en-US" altLang="zh-CN" sz="2400">
                <a:latin typeface="宋体" panose="02010600030101010101" pitchFamily="2" charset="-122"/>
                <a:ea typeface="宋体" panose="02010600030101010101" pitchFamily="2" charset="-122"/>
                <a:cs typeface="宋体" panose="02010600030101010101" pitchFamily="2" charset="-122"/>
                <a:sym typeface="+mn-ea"/>
              </a:rPr>
              <a:t>D</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．卫星从远地点向近地点运行时，动能逐渐减小，势能逐渐增大，机械能不变</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12291" name="图片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897486" y="974333"/>
            <a:ext cx="2980937" cy="201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文本框 4"/>
          <p:cNvSpPr txBox="1"/>
          <p:nvPr/>
        </p:nvSpPr>
        <p:spPr>
          <a:xfrm>
            <a:off x="1546007" y="974091"/>
            <a:ext cx="365077" cy="460375"/>
          </a:xfrm>
          <a:prstGeom prst="rect">
            <a:avLst/>
          </a:prstGeom>
          <a:noFill/>
        </p:spPr>
        <p:txBody>
          <a:bodyPr wrap="square" rtlCol="0">
            <a:spAutoFit/>
          </a:bodyPr>
          <a:lstStyle/>
          <a:p>
            <a:r>
              <a:rPr lang="en-US" altLang="zh-CN" sz="2400">
                <a:solidFill>
                  <a:srgbClr val="FF0000"/>
                </a:solidFill>
              </a:rPr>
              <a:t>C</a:t>
            </a:r>
          </a:p>
        </p:txBody>
      </p:sp>
      <p:sp>
        <p:nvSpPr>
          <p:cNvPr id="2" name="文本框 1"/>
          <p:cNvSpPr txBox="1"/>
          <p:nvPr/>
        </p:nvSpPr>
        <p:spPr>
          <a:xfrm>
            <a:off x="715010" y="3691255"/>
            <a:ext cx="11003280" cy="2014855"/>
          </a:xfrm>
          <a:prstGeom prst="rect">
            <a:avLst/>
          </a:prstGeom>
          <a:noFill/>
        </p:spPr>
        <p:txBody>
          <a:bodyPr wrap="square" rtlCol="0" anchor="t">
            <a:spAutoFit/>
          </a:bodyPr>
          <a:lstStyle/>
          <a:p>
            <a:pPr indent="0" fontAlgn="auto">
              <a:lnSpc>
                <a:spcPts val="5000"/>
              </a:lnSpc>
            </a:pPr>
            <a:r>
              <a:rPr lang="en-US" sz="2400">
                <a:latin typeface="宋体" panose="02010600030101010101" pitchFamily="2" charset="-122"/>
                <a:ea typeface="宋体" panose="02010600030101010101" pitchFamily="2" charset="-122"/>
                <a:cs typeface="宋体" panose="02010600030101010101" pitchFamily="2" charset="-122"/>
                <a:sym typeface="+mn-ea"/>
              </a:rPr>
              <a:t>3. </a:t>
            </a:r>
            <a:r>
              <a:rPr lang="zh-CN" sz="2400">
                <a:latin typeface="宋体" panose="02010600030101010101" pitchFamily="2" charset="-122"/>
                <a:ea typeface="宋体" panose="02010600030101010101" pitchFamily="2" charset="-122"/>
                <a:cs typeface="宋体" panose="02010600030101010101" pitchFamily="2" charset="-122"/>
                <a:sym typeface="+mn-ea"/>
              </a:rPr>
              <a:t>跳伞运动员打开降落伞后在空中匀速下降，此时运动员和伞受到的空气阻力</a:t>
            </a:r>
            <a:r>
              <a:rPr lang="en-US" sz="2400">
                <a:latin typeface="宋体" panose="02010600030101010101" pitchFamily="2" charset="-122"/>
                <a:ea typeface="宋体" panose="02010600030101010101" pitchFamily="2" charset="-122"/>
                <a:cs typeface="宋体" panose="02010600030101010101" pitchFamily="2" charset="-122"/>
                <a:sym typeface="+mn-ea"/>
              </a:rPr>
              <a:t>________</a:t>
            </a:r>
            <a:r>
              <a:rPr lang="zh-CN" sz="2400">
                <a:latin typeface="宋体" panose="02010600030101010101" pitchFamily="2" charset="-122"/>
                <a:ea typeface="宋体" panose="02010600030101010101" pitchFamily="2" charset="-122"/>
                <a:cs typeface="宋体" panose="02010600030101010101" pitchFamily="2" charset="-122"/>
                <a:sym typeface="+mn-ea"/>
              </a:rPr>
              <a:t>重力</a:t>
            </a:r>
            <a:r>
              <a:rPr lang="en-US" sz="2400">
                <a:latin typeface="宋体" panose="02010600030101010101" pitchFamily="2" charset="-122"/>
                <a:ea typeface="宋体" panose="02010600030101010101" pitchFamily="2" charset="-122"/>
                <a:cs typeface="宋体" panose="02010600030101010101" pitchFamily="2" charset="-122"/>
                <a:sym typeface="+mn-ea"/>
              </a:rPr>
              <a:t>(</a:t>
            </a:r>
            <a:r>
              <a:rPr lang="zh-CN" sz="2400">
                <a:latin typeface="宋体" panose="02010600030101010101" pitchFamily="2" charset="-122"/>
                <a:ea typeface="宋体" panose="02010600030101010101" pitchFamily="2" charset="-122"/>
                <a:cs typeface="宋体" panose="02010600030101010101" pitchFamily="2" charset="-122"/>
                <a:sym typeface="+mn-ea"/>
              </a:rPr>
              <a:t>选填</a:t>
            </a:r>
            <a:r>
              <a:rPr lang="en-US" sz="2400">
                <a:latin typeface="宋体" panose="02010600030101010101" pitchFamily="2" charset="-122"/>
                <a:ea typeface="宋体" panose="02010600030101010101" pitchFamily="2" charset="-122"/>
                <a:cs typeface="宋体" panose="02010600030101010101" pitchFamily="2" charset="-122"/>
                <a:sym typeface="+mn-ea"/>
              </a:rPr>
              <a:t>“</a:t>
            </a:r>
            <a:r>
              <a:rPr lang="zh-CN" sz="2400">
                <a:latin typeface="宋体" panose="02010600030101010101" pitchFamily="2" charset="-122"/>
                <a:ea typeface="宋体" panose="02010600030101010101" pitchFamily="2" charset="-122"/>
                <a:cs typeface="宋体" panose="02010600030101010101" pitchFamily="2" charset="-122"/>
                <a:sym typeface="+mn-ea"/>
              </a:rPr>
              <a:t>＞</a:t>
            </a:r>
            <a:r>
              <a:rPr lang="en-US" sz="2400">
                <a:latin typeface="宋体" panose="02010600030101010101" pitchFamily="2" charset="-122"/>
                <a:ea typeface="宋体" panose="02010600030101010101" pitchFamily="2" charset="-122"/>
                <a:cs typeface="宋体" panose="02010600030101010101" pitchFamily="2" charset="-122"/>
                <a:sym typeface="+mn-ea"/>
              </a:rPr>
              <a:t>”</a:t>
            </a:r>
            <a:r>
              <a:rPr lang="zh-CN" sz="2400">
                <a:latin typeface="宋体" panose="02010600030101010101" pitchFamily="2" charset="-122"/>
                <a:ea typeface="宋体" panose="02010600030101010101" pitchFamily="2" charset="-122"/>
                <a:cs typeface="宋体" panose="02010600030101010101" pitchFamily="2" charset="-122"/>
                <a:sym typeface="+mn-ea"/>
              </a:rPr>
              <a:t>、</a:t>
            </a:r>
            <a:r>
              <a:rPr lang="en-US" sz="2400">
                <a:latin typeface="宋体" panose="02010600030101010101" pitchFamily="2" charset="-122"/>
                <a:ea typeface="宋体" panose="02010600030101010101" pitchFamily="2" charset="-122"/>
                <a:cs typeface="宋体" panose="02010600030101010101" pitchFamily="2" charset="-122"/>
                <a:sym typeface="+mn-ea"/>
              </a:rPr>
              <a:t>“</a:t>
            </a:r>
            <a:r>
              <a:rPr lang="zh-CN" sz="2400">
                <a:latin typeface="宋体" panose="02010600030101010101" pitchFamily="2" charset="-122"/>
                <a:ea typeface="宋体" panose="02010600030101010101" pitchFamily="2" charset="-122"/>
                <a:cs typeface="宋体" panose="02010600030101010101" pitchFamily="2" charset="-122"/>
                <a:sym typeface="+mn-ea"/>
              </a:rPr>
              <a:t>＜</a:t>
            </a:r>
            <a:r>
              <a:rPr lang="en-US" sz="2400">
                <a:latin typeface="宋体" panose="02010600030101010101" pitchFamily="2" charset="-122"/>
                <a:ea typeface="宋体" panose="02010600030101010101" pitchFamily="2" charset="-122"/>
                <a:cs typeface="宋体" panose="02010600030101010101" pitchFamily="2" charset="-122"/>
                <a:sym typeface="+mn-ea"/>
              </a:rPr>
              <a:t>”</a:t>
            </a:r>
            <a:r>
              <a:rPr lang="zh-CN" sz="2400">
                <a:latin typeface="宋体" panose="02010600030101010101" pitchFamily="2" charset="-122"/>
                <a:ea typeface="宋体" panose="02010600030101010101" pitchFamily="2" charset="-122"/>
                <a:cs typeface="宋体" panose="02010600030101010101" pitchFamily="2" charset="-122"/>
                <a:sym typeface="+mn-ea"/>
              </a:rPr>
              <a:t>或</a:t>
            </a:r>
            <a:r>
              <a:rPr lang="en-US" sz="2400">
                <a:latin typeface="宋体" panose="02010600030101010101" pitchFamily="2" charset="-122"/>
                <a:ea typeface="宋体" panose="02010600030101010101" pitchFamily="2" charset="-122"/>
                <a:cs typeface="宋体" panose="02010600030101010101" pitchFamily="2" charset="-122"/>
                <a:sym typeface="+mn-ea"/>
              </a:rPr>
              <a:t>“</a:t>
            </a:r>
            <a:r>
              <a:rPr lang="zh-CN" sz="2400">
                <a:latin typeface="宋体" panose="02010600030101010101" pitchFamily="2" charset="-122"/>
                <a:ea typeface="宋体" panose="02010600030101010101" pitchFamily="2" charset="-122"/>
                <a:cs typeface="宋体" panose="02010600030101010101" pitchFamily="2" charset="-122"/>
                <a:sym typeface="+mn-ea"/>
              </a:rPr>
              <a:t>＝</a:t>
            </a:r>
            <a:r>
              <a:rPr lang="en-US" sz="2400">
                <a:latin typeface="宋体" panose="02010600030101010101" pitchFamily="2" charset="-122"/>
                <a:ea typeface="宋体" panose="02010600030101010101" pitchFamily="2" charset="-122"/>
                <a:cs typeface="宋体" panose="02010600030101010101" pitchFamily="2" charset="-122"/>
                <a:sym typeface="+mn-ea"/>
              </a:rPr>
              <a:t>”)</a:t>
            </a:r>
            <a:r>
              <a:rPr lang="zh-CN" sz="2400">
                <a:latin typeface="宋体" panose="02010600030101010101" pitchFamily="2" charset="-122"/>
                <a:ea typeface="宋体" panose="02010600030101010101" pitchFamily="2" charset="-122"/>
                <a:cs typeface="宋体" panose="02010600030101010101" pitchFamily="2" charset="-122"/>
                <a:sym typeface="+mn-ea"/>
              </a:rPr>
              <a:t>，运动员的重力势能</a:t>
            </a:r>
            <a:r>
              <a:rPr lang="en-US" sz="2400">
                <a:latin typeface="宋体" panose="02010600030101010101" pitchFamily="2" charset="-122"/>
                <a:ea typeface="宋体" panose="02010600030101010101" pitchFamily="2" charset="-122"/>
                <a:cs typeface="宋体" panose="02010600030101010101" pitchFamily="2" charset="-122"/>
                <a:sym typeface="+mn-ea"/>
              </a:rPr>
              <a:t>________(</a:t>
            </a:r>
            <a:r>
              <a:rPr lang="zh-CN" sz="2400">
                <a:latin typeface="宋体" panose="02010600030101010101" pitchFamily="2" charset="-122"/>
                <a:ea typeface="宋体" panose="02010600030101010101" pitchFamily="2" charset="-122"/>
                <a:cs typeface="宋体" panose="02010600030101010101" pitchFamily="2" charset="-122"/>
                <a:sym typeface="+mn-ea"/>
              </a:rPr>
              <a:t>选填</a:t>
            </a:r>
            <a:r>
              <a:rPr lang="en-US" sz="2400">
                <a:latin typeface="宋体" panose="02010600030101010101" pitchFamily="2" charset="-122"/>
                <a:ea typeface="宋体" panose="02010600030101010101" pitchFamily="2" charset="-122"/>
                <a:cs typeface="宋体" panose="02010600030101010101" pitchFamily="2" charset="-122"/>
                <a:sym typeface="+mn-ea"/>
              </a:rPr>
              <a:t>“</a:t>
            </a:r>
            <a:r>
              <a:rPr lang="zh-CN" sz="2400">
                <a:latin typeface="宋体" panose="02010600030101010101" pitchFamily="2" charset="-122"/>
                <a:ea typeface="宋体" panose="02010600030101010101" pitchFamily="2" charset="-122"/>
                <a:cs typeface="宋体" panose="02010600030101010101" pitchFamily="2" charset="-122"/>
                <a:sym typeface="+mn-ea"/>
              </a:rPr>
              <a:t>变大</a:t>
            </a:r>
            <a:r>
              <a:rPr lang="en-US" sz="2400">
                <a:latin typeface="宋体" panose="02010600030101010101" pitchFamily="2" charset="-122"/>
                <a:ea typeface="宋体" panose="02010600030101010101" pitchFamily="2" charset="-122"/>
                <a:cs typeface="宋体" panose="02010600030101010101" pitchFamily="2" charset="-122"/>
                <a:sym typeface="+mn-ea"/>
              </a:rPr>
              <a:t>”</a:t>
            </a:r>
            <a:r>
              <a:rPr lang="zh-CN" sz="2400">
                <a:latin typeface="宋体" panose="02010600030101010101" pitchFamily="2" charset="-122"/>
                <a:ea typeface="宋体" panose="02010600030101010101" pitchFamily="2" charset="-122"/>
                <a:cs typeface="宋体" panose="02010600030101010101" pitchFamily="2" charset="-122"/>
                <a:sym typeface="+mn-ea"/>
              </a:rPr>
              <a:t>、</a:t>
            </a:r>
            <a:r>
              <a:rPr lang="en-US" sz="2400">
                <a:latin typeface="宋体" panose="02010600030101010101" pitchFamily="2" charset="-122"/>
                <a:ea typeface="宋体" panose="02010600030101010101" pitchFamily="2" charset="-122"/>
                <a:cs typeface="宋体" panose="02010600030101010101" pitchFamily="2" charset="-122"/>
                <a:sym typeface="+mn-ea"/>
              </a:rPr>
              <a:t>”</a:t>
            </a:r>
            <a:r>
              <a:rPr lang="zh-CN" sz="2400">
                <a:latin typeface="宋体" panose="02010600030101010101" pitchFamily="2" charset="-122"/>
                <a:ea typeface="宋体" panose="02010600030101010101" pitchFamily="2" charset="-122"/>
                <a:cs typeface="宋体" panose="02010600030101010101" pitchFamily="2" charset="-122"/>
                <a:sym typeface="+mn-ea"/>
              </a:rPr>
              <a:t>变小</a:t>
            </a:r>
            <a:r>
              <a:rPr lang="en-US" sz="2400">
                <a:latin typeface="宋体" panose="02010600030101010101" pitchFamily="2" charset="-122"/>
                <a:ea typeface="宋体" panose="02010600030101010101" pitchFamily="2" charset="-122"/>
                <a:cs typeface="宋体" panose="02010600030101010101" pitchFamily="2" charset="-122"/>
                <a:sym typeface="+mn-ea"/>
              </a:rPr>
              <a:t>”</a:t>
            </a:r>
            <a:r>
              <a:rPr lang="zh-CN" sz="2400">
                <a:latin typeface="宋体" panose="02010600030101010101" pitchFamily="2" charset="-122"/>
                <a:ea typeface="宋体" panose="02010600030101010101" pitchFamily="2" charset="-122"/>
                <a:cs typeface="宋体" panose="02010600030101010101" pitchFamily="2" charset="-122"/>
                <a:sym typeface="+mn-ea"/>
              </a:rPr>
              <a:t>或</a:t>
            </a:r>
            <a:r>
              <a:rPr lang="en-US" sz="2400">
                <a:latin typeface="宋体" panose="02010600030101010101" pitchFamily="2" charset="-122"/>
                <a:ea typeface="宋体" panose="02010600030101010101" pitchFamily="2" charset="-122"/>
                <a:cs typeface="宋体" panose="02010600030101010101" pitchFamily="2" charset="-122"/>
                <a:sym typeface="+mn-ea"/>
              </a:rPr>
              <a:t>“</a:t>
            </a:r>
            <a:r>
              <a:rPr lang="zh-CN" sz="2400">
                <a:latin typeface="宋体" panose="02010600030101010101" pitchFamily="2" charset="-122"/>
                <a:ea typeface="宋体" panose="02010600030101010101" pitchFamily="2" charset="-122"/>
                <a:cs typeface="宋体" panose="02010600030101010101" pitchFamily="2" charset="-122"/>
                <a:sym typeface="+mn-ea"/>
              </a:rPr>
              <a:t>不变</a:t>
            </a:r>
            <a:r>
              <a:rPr lang="en-US" sz="2400">
                <a:latin typeface="宋体" panose="02010600030101010101" pitchFamily="2" charset="-122"/>
                <a:ea typeface="宋体" panose="02010600030101010101" pitchFamily="2" charset="-122"/>
                <a:cs typeface="宋体" panose="02010600030101010101" pitchFamily="2" charset="-122"/>
                <a:sym typeface="+mn-ea"/>
              </a:rPr>
              <a:t>”)</a:t>
            </a:r>
            <a:r>
              <a:rPr lang="zh-CN" sz="2400">
                <a:latin typeface="宋体" panose="02010600030101010101" pitchFamily="2" charset="-122"/>
                <a:ea typeface="宋体" panose="02010600030101010101" pitchFamily="2" charset="-122"/>
                <a:cs typeface="宋体" panose="02010600030101010101" pitchFamily="2" charset="-122"/>
                <a:sym typeface="+mn-ea"/>
              </a:rPr>
              <a:t>；以</a:t>
            </a:r>
            <a:r>
              <a:rPr lang="en-US" sz="2400">
                <a:latin typeface="宋体" panose="02010600030101010101" pitchFamily="2" charset="-122"/>
                <a:ea typeface="宋体" panose="02010600030101010101" pitchFamily="2" charset="-122"/>
                <a:cs typeface="宋体" panose="02010600030101010101" pitchFamily="2" charset="-122"/>
                <a:sym typeface="+mn-ea"/>
              </a:rPr>
              <a:t>________</a:t>
            </a:r>
            <a:r>
              <a:rPr lang="zh-CN" sz="2400">
                <a:latin typeface="宋体" panose="02010600030101010101" pitchFamily="2" charset="-122"/>
                <a:ea typeface="宋体" panose="02010600030101010101" pitchFamily="2" charset="-122"/>
                <a:cs typeface="宋体" panose="02010600030101010101" pitchFamily="2" charset="-122"/>
                <a:sym typeface="+mn-ea"/>
              </a:rPr>
              <a:t>为参照物，运动员是静止的．</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flipV="1">
            <a:off x="1238250" y="4571365"/>
            <a:ext cx="446405" cy="460375"/>
          </a:xfrm>
          <a:prstGeom prst="rect">
            <a:avLst/>
          </a:prstGeom>
          <a:noFill/>
        </p:spPr>
        <p:txBody>
          <a:bodyPr wrap="square" rtlCol="0">
            <a:spAutoFit/>
          </a:bodyPr>
          <a:lstStyle/>
          <a:p>
            <a:pPr algn="l"/>
            <a:r>
              <a:rPr lang="en-US" altLang="zh-CN" sz="2400">
                <a:solidFill>
                  <a:srgbClr val="FF0000"/>
                </a:solidFill>
                <a:sym typeface="+mn-ea"/>
              </a:rPr>
              <a:t>=</a:t>
            </a:r>
            <a:endParaRPr lang="zh-CN" altLang="en-US" sz="2400"/>
          </a:p>
        </p:txBody>
      </p:sp>
      <p:sp>
        <p:nvSpPr>
          <p:cNvPr id="7" name="文本框 6"/>
          <p:cNvSpPr txBox="1"/>
          <p:nvPr/>
        </p:nvSpPr>
        <p:spPr>
          <a:xfrm>
            <a:off x="9811385" y="4468495"/>
            <a:ext cx="1153795" cy="460375"/>
          </a:xfrm>
          <a:prstGeom prst="rect">
            <a:avLst/>
          </a:prstGeom>
          <a:noFill/>
        </p:spPr>
        <p:txBody>
          <a:bodyPr wrap="square" rtlCol="0">
            <a:spAutoFit/>
          </a:bodyPr>
          <a:lstStyle/>
          <a:p>
            <a:pPr algn="l"/>
            <a:r>
              <a:rPr lang="zh-CN" altLang="en-US" sz="2400">
                <a:solidFill>
                  <a:srgbClr val="FF0000"/>
                </a:solidFill>
                <a:latin typeface="宋体" panose="02010600030101010101" pitchFamily="2" charset="-122"/>
                <a:ea typeface="宋体" panose="02010600030101010101" pitchFamily="2" charset="-122"/>
                <a:sym typeface="+mn-ea"/>
              </a:rPr>
              <a:t>变小</a:t>
            </a:r>
            <a:endParaRPr lang="zh-CN" altLang="en-US" sz="2400">
              <a:latin typeface="宋体" panose="02010600030101010101" pitchFamily="2" charset="-122"/>
              <a:ea typeface="宋体" panose="02010600030101010101" pitchFamily="2" charset="-122"/>
            </a:endParaRPr>
          </a:p>
        </p:txBody>
      </p:sp>
      <p:sp>
        <p:nvSpPr>
          <p:cNvPr id="8" name="文本框 7"/>
          <p:cNvSpPr txBox="1"/>
          <p:nvPr/>
        </p:nvSpPr>
        <p:spPr>
          <a:xfrm>
            <a:off x="5694680" y="5170170"/>
            <a:ext cx="1598295" cy="460375"/>
          </a:xfrm>
          <a:prstGeom prst="rect">
            <a:avLst/>
          </a:prstGeom>
          <a:noFill/>
        </p:spPr>
        <p:txBody>
          <a:bodyPr wrap="square" rtlCol="0">
            <a:spAutoFit/>
          </a:bodyPr>
          <a:lstStyle/>
          <a:p>
            <a:pPr algn="l"/>
            <a:r>
              <a:rPr lang="zh-CN" altLang="en-US" sz="2400">
                <a:solidFill>
                  <a:srgbClr val="FF0000"/>
                </a:solidFill>
                <a:latin typeface="宋体" panose="02010600030101010101" pitchFamily="2" charset="-122"/>
                <a:ea typeface="宋体" panose="02010600030101010101" pitchFamily="2" charset="-122"/>
                <a:sym typeface="+mn-ea"/>
              </a:rPr>
              <a:t>降落伞</a:t>
            </a:r>
            <a:endParaRPr lang="zh-CN" altLang="en-US" sz="2400">
              <a:latin typeface="宋体" panose="02010600030101010101" pitchFamily="2" charset="-122"/>
              <a:ea typeface="宋体" panose="0201060003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P spid="8" grpId="0"/>
    </p:bldLst>
  </p:timing>
</p:sld>
</file>

<file path=ppt/tags/tag1.xml><?xml version="1.0" encoding="utf-8"?>
<p:tagLst xmlns:a="http://schemas.openxmlformats.org/drawingml/2006/main" xmlns:r="http://schemas.openxmlformats.org/officeDocument/2006/relationships" xmlns:p="http://schemas.openxmlformats.org/presentationml/2006/main">
  <p:tag name="AS_OS" val="Unix 3.10 unknown"/>
  <p:tag name="AS_RELEASE_DATE" val="2020.11.30"/>
  <p:tag name="AS_TITLE" val="Aspose.Slides for Java"/>
  <p:tag name="AS_VERSION" val="20.11"/>
</p:tagLst>
</file>

<file path=ppt/tags/tag10.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11.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12.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13.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14.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15.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16.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17.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18.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9.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TEMPLATE_CATEGORY" val="custom"/>
  <p:tag name="KSO_WM_TEMPLATE_COLOR_TYPE" val="1"/>
  <p:tag name="KSO_WM_TEMPLATE_INDEX" val="20205081"/>
  <p:tag name="KSO_WM_TEMPLATE_MASTER_TYPE" val="0"/>
  <p:tag name="KSO_WM_TEMPLATE_SUBCATEGORY" val="19"/>
  <p:tag name="KSO_WM_TEMPLATE_THUMBS_INDEX" val="1、4、7、12、13、14、15、16、17、18、20、24、25、28、33、36、40、43、44"/>
  <p:tag name="KSO_WM_UNIT_SHOW_EDIT_AREA_INDICATION" val="1"/>
</p:tagLst>
</file>

<file path=ppt/tags/tag20.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21.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22.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23.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4.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5.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6.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7.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8.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9.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30.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1.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2.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3.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4.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5.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6.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7.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8.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9.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4.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40.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41.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42.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43.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44.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5.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6.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7.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8.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9.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50.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51.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52.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53.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54.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55.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6.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7.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8.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9.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6.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0.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61.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62.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63.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64.xml><?xml version="1.0" encoding="utf-8"?>
<p:tagLst xmlns:a="http://schemas.openxmlformats.org/drawingml/2006/main" xmlns:r="http://schemas.openxmlformats.org/officeDocument/2006/relationships" xmlns:p="http://schemas.openxmlformats.org/presentationml/2006/main">
  <p:tag name="KSO_WM_BEAUTIFY_FLAG" val="#wm#"/>
  <p:tag name="KSO_WM_SLIDE_ID" val="custom20205081_1"/>
  <p:tag name="KSO_WM_SLIDE_INDEX" val="1"/>
  <p:tag name="KSO_WM_SLIDE_ITEM_CNT" val="0"/>
  <p:tag name="KSO_WM_SLIDE_LAYOUT" val="a_b"/>
  <p:tag name="KSO_WM_SLIDE_LAYOUT_CNT" val="1_1"/>
  <p:tag name="KSO_WM_SLIDE_SUBTYPE" val="defaultBlank"/>
  <p:tag name="KSO_WM_SLIDE_TYPE" val="title"/>
  <p:tag name="KSO_WM_TAG_VERSION" val="1.0"/>
  <p:tag name="KSO_WM_TEMPLATE_CATEGORY" val="custom"/>
  <p:tag name="KSO_WM_TEMPLATE_COLOR_TYPE" val="1"/>
  <p:tag name="KSO_WM_TEMPLATE_INDEX" val="20205081"/>
  <p:tag name="KSO_WM_TEMPLATE_MASTER_TYPE" val="0"/>
  <p:tag name="KSO_WM_TEMPLATE_SUBCATEGORY" val="19"/>
  <p:tag name="KSO_WM_TEMPLATE_THUMBS_INDEX" val="1、4、7、12、13、14、15、16、17、18、20、24、25、28、33、36、40、43、44"/>
  <p:tag name="KSO_WM_UNIT_SHOW_EDIT_AREA_INDICATION" val="1"/>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custom20205081_1*a*1"/>
  <p:tag name="KSO_WM_UNIT_INDEX" val="1"/>
  <p:tag name="KSO_WM_UNIT_ISCONTENTSTITLE" val="0"/>
  <p:tag name="KSO_WM_UNIT_ISNUMDGMTITLE" val="0"/>
  <p:tag name="KSO_WM_UNIT_LAYERLEVEL" val="1"/>
  <p:tag name="KSO_WM_UNIT_NOCLEAR" val="0"/>
  <p:tag name="KSO_WM_UNIT_PRESET_TEXT" val="空白演示"/>
  <p:tag name="KSO_WM_UNIT_SHOW_EDIT_AREA_INDICATION" val="1"/>
  <p:tag name="KSO_WM_UNIT_TYPE" val="a"/>
  <p:tag name="KSO_WM_UNIT_VALUE" val="28"/>
</p:tagLst>
</file>

<file path=ppt/tags/tag66.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custom20205081_1*b*1"/>
  <p:tag name="KSO_WM_UNIT_INDEX" val="1"/>
  <p:tag name="KSO_WM_UNIT_ISCONTENTSTITLE" val="0"/>
  <p:tag name="KSO_WM_UNIT_ISNUMDGMTITLE" val="0"/>
  <p:tag name="KSO_WM_UNIT_LAYERLEVEL" val="1"/>
  <p:tag name="KSO_WM_UNIT_NOCLEAR" val="0"/>
  <p:tag name="KSO_WM_UNIT_PRESET_TEXT" val="单击输入您的封面副标题"/>
  <p:tag name="KSO_WM_UNIT_SHOW_EDIT_AREA_INDICATION" val="1"/>
  <p:tag name="KSO_WM_UNIT_TYPE" val="b"/>
  <p:tag name="KSO_WM_UNIT_VALUE" val="111"/>
</p:tagLst>
</file>

<file path=ppt/tags/tag67.xml><?xml version="1.0" encoding="utf-8"?>
<p:tagLst xmlns:a="http://schemas.openxmlformats.org/drawingml/2006/main" xmlns:r="http://schemas.openxmlformats.org/officeDocument/2006/relationships" xmlns:p="http://schemas.openxmlformats.org/presentationml/2006/main">
  <p:tag name="KSO_WM_UNIT_TABLE_BEAUTIFY" val="smartTable{9abb3256-0c0c-46da-b34c-ab71abe3f784}"/>
  <p:tag name="TABLE_ENDDRAG_ORIGIN_RECT" val="819*394"/>
  <p:tag name="TABLE_ENDDRAG_RECT" val="79*108*819*394"/>
</p:tagLst>
</file>

<file path=ppt/tags/tag68.xml><?xml version="1.0" encoding="utf-8"?>
<p:tagLst xmlns:a="http://schemas.openxmlformats.org/drawingml/2006/main" xmlns:r="http://schemas.openxmlformats.org/officeDocument/2006/relationships" xmlns:p="http://schemas.openxmlformats.org/presentationml/2006/main">
  <p:tag name="KSO_WM_UNIT_TABLE_BEAUTIFY" val="smartTable{5a6d5eb3-8093-4364-b90a-003f8c5e27cc}"/>
  <p:tag name="TABLE_ENDDRAG_ORIGIN_RECT" val="747*334"/>
  <p:tag name="TABLE_ENDDRAG_RECT" val="75*76*747*334"/>
</p:tagLst>
</file>

<file path=ppt/tags/tag69.xml><?xml version="1.0" encoding="utf-8"?>
<p:tagLst xmlns:a="http://schemas.openxmlformats.org/drawingml/2006/main" xmlns:r="http://schemas.openxmlformats.org/officeDocument/2006/relationships" xmlns:p="http://schemas.openxmlformats.org/presentationml/2006/main">
  <p:tag name="WM_BEAUTIFY_ZORDER_FLAG_TAG" val="2"/>
</p:tagLst>
</file>

<file path=ppt/tags/tag7.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70.xml><?xml version="1.0" encoding="utf-8"?>
<p:tagLst xmlns:a="http://schemas.openxmlformats.org/drawingml/2006/main" xmlns:r="http://schemas.openxmlformats.org/officeDocument/2006/relationships" xmlns:p="http://schemas.openxmlformats.org/presentationml/2006/main">
  <p:tag name="KSO_WM_UNIT_TABLE_BEAUTIFY" val="smartTable{44715c3f-53f0-48a8-bb86-4e352c581558}"/>
</p:tagLst>
</file>

<file path=ppt/tags/tag71.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3799,&quot;width&quot;:5338}"/>
  <p:tag name="REFSHAPE" val="398225788"/>
</p:tagLst>
</file>

<file path=ppt/tags/tag72.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3799,&quot;width&quot;:5338}"/>
  <p:tag name="REFSHAPE" val="394791420"/>
</p:tagLst>
</file>

<file path=ppt/tags/tag8.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9.xml><?xml version="1.0" encoding="utf-8"?>
<p:tagLst xmlns:a="http://schemas.openxmlformats.org/drawingml/2006/main" xmlns:r="http://schemas.openxmlformats.org/officeDocument/2006/relationships"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r="http://schemas.openxmlformats.org/officeDocument/2006/relationships"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r="http://schemas.openxmlformats.org/officeDocument/2006/relationships"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3084</Words>
  <Application>Microsoft Office PowerPoint</Application>
  <PresentationFormat>自定义</PresentationFormat>
  <Paragraphs>226</Paragraphs>
  <Slides>20</Slides>
  <Notes>1</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20</vt:i4>
      </vt:variant>
    </vt:vector>
  </HeadingPairs>
  <TitlesOfParts>
    <vt:vector size="22" baseType="lpstr">
      <vt:lpstr>Office 主题​​</vt:lpstr>
      <vt:lpstr>Microsoft Word 97 - 2003 文档</vt:lpstr>
      <vt:lpstr>第二十六讲  机械能及其转化</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第二十六讲  机械能及其转化</dc:title>
  <cp:lastModifiedBy>User</cp:lastModifiedBy>
  <cp:revision>1</cp:revision>
  <cp:lastPrinted>2021-02-01T14:04:05Z</cp:lastPrinted>
  <dcterms:created xsi:type="dcterms:W3CDTF">2021-02-01T14:04:05Z</dcterms:created>
  <dcterms:modified xsi:type="dcterms:W3CDTF">2021-02-23T02:25:05Z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