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17"/>
  </p:notesMasterIdLst>
  <p:sldIdLst>
    <p:sldId id="268" r:id="rId3"/>
    <p:sldId id="319" r:id="rId4"/>
    <p:sldId id="296" r:id="rId5"/>
    <p:sldId id="293" r:id="rId6"/>
    <p:sldId id="310" r:id="rId7"/>
    <p:sldId id="307" r:id="rId8"/>
    <p:sldId id="311" r:id="rId9"/>
    <p:sldId id="330" r:id="rId10"/>
    <p:sldId id="335" r:id="rId11"/>
    <p:sldId id="314" r:id="rId12"/>
    <p:sldId id="331" r:id="rId13"/>
    <p:sldId id="332" r:id="rId14"/>
    <p:sldId id="334" r:id="rId15"/>
    <p:sldId id="288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85A0"/>
    <a:srgbClr val="008000"/>
    <a:srgbClr val="9CA8E2"/>
    <a:srgbClr val="33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-186"/>
      </p:cViewPr>
      <p:guideLst>
        <p:guide orient="horz" pos="2048"/>
        <p:guide pos="3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7A307-FEA5-466B-B8F8-946BDB7944D9}" type="datetimeFigureOut">
              <a:rPr lang="zh-CN" altLang="en-US" smtClean="0"/>
              <a:pPr/>
              <a:t>2019/2/20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E45DD-D0EB-4334-AA9B-04DDD8C0F8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66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45DD-D0EB-4334-AA9B-04DDD8C0F82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66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45DD-D0EB-4334-AA9B-04DDD8C0F82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66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45DD-D0EB-4334-AA9B-04DDD8C0F82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260F-D934-4714-AB24-CA069E177C1B}" type="datetimeFigureOut">
              <a:rPr lang="zh-CN" altLang="en-US" smtClean="0"/>
              <a:pPr/>
              <a:t>2019/2/20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A55B-DA82-4543-8267-F9B1FA0214D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84160" y="404495"/>
            <a:ext cx="1062990" cy="1062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260F-D934-4714-AB24-CA069E177C1B}" type="datetimeFigureOut">
              <a:rPr lang="zh-CN" altLang="en-US" smtClean="0"/>
              <a:pPr/>
              <a:t>2019/2/20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A55B-DA82-4543-8267-F9B1FA0214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260F-D934-4714-AB24-CA069E177C1B}" type="datetimeFigureOut">
              <a:rPr lang="zh-CN" altLang="en-US" smtClean="0"/>
              <a:pPr/>
              <a:t>2019/2/20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A55B-DA82-4543-8267-F9B1FA0214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  <a:pPr lvl="0" eaLnBrk="1" hangingPunct="1"/>
              <a:t>‹#›</a:t>
            </a:fld>
            <a:endParaRPr 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C260F-D934-4714-AB24-CA069E177C1B}" type="datetimeFigureOut">
              <a:rPr lang="zh-CN" altLang="en-US" smtClean="0"/>
              <a:pPr/>
              <a:t>2019/2/20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6A55B-DA82-4543-8267-F9B1FA0214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2019/2/20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955915" y="405130"/>
            <a:ext cx="1062990" cy="10629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081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4.gif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file:///H:\&#24494;&#35838;&#21046;&#20316;\&#21021;&#20108;&#65288;&#29289;&#29702;&#65306;&#31185;&#23398;&#25506;&#31350;&#65306;&#28082;&#20307;&#21387;&#24378;&#65289;%20&#31119;&#24030;&#25945;&#38498;&#20108;&#38468;&#20013;%20&#26519;&#38065;&#20912;\&#28082;&#20307;&#23545;&#20391;&#22721;&#21387;&#24378;.avi" TargetMode="External"/><Relationship Id="rId1" Type="http://schemas.openxmlformats.org/officeDocument/2006/relationships/video" Target="file:///H:\&#24494;&#35838;&#21046;&#20316;\&#21021;&#20108;&#65288;&#29289;&#29702;&#65306;&#31185;&#23398;&#25506;&#31350;&#65306;&#28082;&#20307;&#21387;&#24378;&#65289;%20&#31119;&#24030;&#25945;&#38498;&#20108;&#38468;&#20013;%20&#26519;&#38065;&#20912;\&#28082;&#20307;&#23545;&#24213;&#37096;&#21387;&#24378;.avi" TargetMode="External"/><Relationship Id="rId6" Type="http://schemas.microsoft.com/office/2007/relationships/media" Target="file:///H:\&#24494;&#35838;&#21046;&#20316;\&#21021;&#20108;&#65288;&#29289;&#29702;&#65306;&#31185;&#23398;&#25506;&#31350;&#65306;&#28082;&#20307;&#21387;&#24378;&#65289;%20&#31119;&#24030;&#25945;&#38498;&#20108;&#38468;&#20013;%20&#26519;&#38065;&#20912;\&#28082;&#20307;&#23545;&#20391;&#22721;&#21387;&#24378;.avi" TargetMode="External"/><Relationship Id="rId5" Type="http://schemas.openxmlformats.org/officeDocument/2006/relationships/image" Target="../media/image3.png"/><Relationship Id="rId4" Type="http://schemas.microsoft.com/office/2007/relationships/media" Target="file:///H:\&#24494;&#35838;&#21046;&#20316;\&#21021;&#20108;&#65288;&#29289;&#29702;&#65306;&#31185;&#23398;&#25506;&#31350;&#65306;&#28082;&#20307;&#21387;&#24378;&#65289;%20&#31119;&#24030;&#25945;&#38498;&#20108;&#38468;&#20013;%20&#26519;&#38065;&#20912;\&#28082;&#20307;&#23545;&#24213;&#37096;&#21387;&#24378;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video" Target="file:///H:\&#24494;&#35838;&#21046;&#20316;\&#21021;&#20108;&#65288;&#29289;&#29702;&#65306;&#31185;&#23398;&#25506;&#31350;&#65306;&#28082;&#20307;&#21387;&#24378;&#65289;%20&#31119;&#24030;&#25945;&#38498;&#20108;&#38468;&#20013;%20&#26519;&#38065;&#20912;\&#29468;&#24819;&#19982;&#20551;&#35774;.wmv" TargetMode="External"/><Relationship Id="rId1" Type="http://schemas.openxmlformats.org/officeDocument/2006/relationships/tags" Target="../tags/tag2.xml"/><Relationship Id="rId6" Type="http://schemas.microsoft.com/office/2007/relationships/media" Target="file:///H:\&#24494;&#35838;&#21046;&#20316;\&#21021;&#20108;&#65288;&#29289;&#29702;&#65306;&#31185;&#23398;&#25506;&#31350;&#65306;&#28082;&#20307;&#21387;&#24378;&#65289;%20&#31119;&#24030;&#25945;&#38498;&#20108;&#38468;&#20013;%20&#26519;&#38065;&#20912;\&#29468;&#24819;&#19982;&#20551;&#35774;.wmv" TargetMode="External"/><Relationship Id="rId5" Type="http://schemas.openxmlformats.org/officeDocument/2006/relationships/image" Target="../media/image7.gif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file:///H:\&#24494;&#35838;&#21046;&#20316;\&#21021;&#20108;&#65288;&#29289;&#29702;&#65306;&#31185;&#23398;&#25506;&#31350;&#65306;&#28082;&#20307;&#21387;&#24378;&#65289;%20&#31119;&#24030;&#25945;&#38498;&#20108;&#38468;&#20013;%20&#26519;&#38065;&#20912;\U&#24418;&#31649;&#21387;&#24378;&#35745;&#20171;&#32461;.avi" TargetMode="External"/><Relationship Id="rId2" Type="http://schemas.openxmlformats.org/officeDocument/2006/relationships/slideLayout" Target="../slideLayouts/slideLayout11.xml"/><Relationship Id="rId1" Type="http://schemas.openxmlformats.org/officeDocument/2006/relationships/video" Target="file:///H:\&#24494;&#35838;&#21046;&#20316;\&#21021;&#20108;&#65288;&#29289;&#29702;&#65306;&#31185;&#23398;&#25506;&#31350;&#65306;&#28082;&#20307;&#21387;&#24378;&#65289;%20&#31119;&#24030;&#25945;&#38498;&#20108;&#38468;&#20013;%20&#26519;&#38065;&#20912;\U&#24418;&#31649;&#21387;&#24378;&#35745;&#20171;&#32461;.avi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2.png"/><Relationship Id="rId2" Type="http://schemas.openxmlformats.org/officeDocument/2006/relationships/video" Target="file:///H:\&#24494;&#35838;&#21046;&#20316;\&#21021;&#20108;&#65288;&#29289;&#29702;&#65306;&#31185;&#23398;&#25506;&#31350;&#65306;&#28082;&#20307;&#21387;&#24378;&#65289;%20&#31119;&#24030;&#25945;&#38498;&#20108;&#38468;&#20013;%20&#26519;&#38065;&#20912;\&#28082;&#20307;&#21387;&#24378;&#19982;&#23494;&#24230;&#20851;&#31995;.avi" TargetMode="External"/><Relationship Id="rId1" Type="http://schemas.openxmlformats.org/officeDocument/2006/relationships/video" Target="file:///H:\&#24494;&#35838;&#21046;&#20316;\&#21021;&#20108;&#65288;&#29289;&#29702;&#65306;&#31185;&#23398;&#25506;&#31350;&#65306;&#28082;&#20307;&#21387;&#24378;&#65289;%20&#31119;&#24030;&#25945;&#38498;&#20108;&#38468;&#20013;%20&#26519;&#38065;&#20912;\&#21387;&#24378;&#38543;&#28145;&#24230;&#21464;&#21270;.avi" TargetMode="External"/><Relationship Id="rId6" Type="http://schemas.microsoft.com/office/2007/relationships/media" Target="file:///H:\&#24494;&#35838;&#21046;&#20316;\&#21021;&#20108;&#65288;&#29289;&#29702;&#65306;&#31185;&#23398;&#25506;&#31350;&#65306;&#28082;&#20307;&#21387;&#24378;&#65289;%20&#31119;&#24030;&#25945;&#38498;&#20108;&#38468;&#20013;%20&#26519;&#38065;&#20912;\&#28082;&#20307;&#21387;&#24378;&#19982;&#23494;&#24230;&#20851;&#31995;.avi" TargetMode="External"/><Relationship Id="rId5" Type="http://schemas.openxmlformats.org/officeDocument/2006/relationships/image" Target="../media/image11.png"/><Relationship Id="rId4" Type="http://schemas.microsoft.com/office/2007/relationships/media" Target="file:///H:\&#24494;&#35838;&#21046;&#20316;\&#21021;&#20108;&#65288;&#29289;&#29702;&#65306;&#31185;&#23398;&#25506;&#31350;&#65306;&#28082;&#20307;&#21387;&#24378;&#65289;%20&#31119;&#24030;&#25945;&#38498;&#20108;&#38468;&#20013;%20&#26519;&#38065;&#20912;\&#21387;&#24378;&#38543;&#28145;&#24230;&#21464;&#21270;.avi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 rot="19800321">
            <a:off x="6392945" y="506749"/>
            <a:ext cx="972000" cy="935898"/>
            <a:chOff x="6656786" y="3548289"/>
            <a:chExt cx="2094731" cy="2094731"/>
          </a:xfrm>
          <a:solidFill>
            <a:schemeClr val="bg1">
              <a:alpha val="7000"/>
            </a:schemeClr>
          </a:solidFill>
        </p:grpSpPr>
        <p:grpSp>
          <p:nvGrpSpPr>
            <p:cNvPr id="64" name="组合 63"/>
            <p:cNvGrpSpPr/>
            <p:nvPr/>
          </p:nvGrpSpPr>
          <p:grpSpPr>
            <a:xfrm rot="7200000">
              <a:off x="7667737" y="3548289"/>
              <a:ext cx="72829" cy="2094731"/>
              <a:chOff x="7820737" y="2648433"/>
              <a:chExt cx="98400" cy="2842188"/>
            </a:xfrm>
            <a:grpFill/>
          </p:grpSpPr>
          <p:sp>
            <p:nvSpPr>
              <p:cNvPr id="74" name="等腰三角形 73"/>
              <p:cNvSpPr/>
              <p:nvPr/>
            </p:nvSpPr>
            <p:spPr>
              <a:xfrm flipH="1">
                <a:off x="7820737" y="2648433"/>
                <a:ext cx="98400" cy="1494915"/>
              </a:xfrm>
              <a:prstGeom prst="triangle">
                <a:avLst>
                  <a:gd name="adj" fmla="val 5510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等腰三角形 74"/>
              <p:cNvSpPr/>
              <p:nvPr/>
            </p:nvSpPr>
            <p:spPr>
              <a:xfrm flipH="1" flipV="1">
                <a:off x="7820737" y="3995706"/>
                <a:ext cx="98400" cy="1494915"/>
              </a:xfrm>
              <a:prstGeom prst="triangle">
                <a:avLst>
                  <a:gd name="adj" fmla="val 5510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7667737" y="3548289"/>
              <a:ext cx="72829" cy="2094731"/>
              <a:chOff x="7820737" y="2648433"/>
              <a:chExt cx="98400" cy="2842188"/>
            </a:xfrm>
            <a:grpFill/>
          </p:grpSpPr>
          <p:sp>
            <p:nvSpPr>
              <p:cNvPr id="72" name="等腰三角形 71"/>
              <p:cNvSpPr/>
              <p:nvPr/>
            </p:nvSpPr>
            <p:spPr>
              <a:xfrm flipH="1">
                <a:off x="7820737" y="2648433"/>
                <a:ext cx="98400" cy="1494915"/>
              </a:xfrm>
              <a:prstGeom prst="triangle">
                <a:avLst>
                  <a:gd name="adj" fmla="val 5510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等腰三角形 72"/>
              <p:cNvSpPr/>
              <p:nvPr/>
            </p:nvSpPr>
            <p:spPr>
              <a:xfrm flipH="1" flipV="1">
                <a:off x="7820737" y="3995706"/>
                <a:ext cx="98400" cy="1494915"/>
              </a:xfrm>
              <a:prstGeom prst="triangle">
                <a:avLst>
                  <a:gd name="adj" fmla="val 5510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rot="3600000">
              <a:off x="7667737" y="3548289"/>
              <a:ext cx="72829" cy="2094731"/>
              <a:chOff x="7820737" y="2648433"/>
              <a:chExt cx="98400" cy="2842188"/>
            </a:xfrm>
            <a:grpFill/>
          </p:grpSpPr>
          <p:sp>
            <p:nvSpPr>
              <p:cNvPr id="70" name="等腰三角形 69"/>
              <p:cNvSpPr/>
              <p:nvPr/>
            </p:nvSpPr>
            <p:spPr>
              <a:xfrm flipH="1">
                <a:off x="7820737" y="2648433"/>
                <a:ext cx="98400" cy="1494915"/>
              </a:xfrm>
              <a:prstGeom prst="triangle">
                <a:avLst>
                  <a:gd name="adj" fmla="val 5510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等腰三角形 70"/>
              <p:cNvSpPr/>
              <p:nvPr/>
            </p:nvSpPr>
            <p:spPr>
              <a:xfrm flipH="1" flipV="1">
                <a:off x="7820737" y="3995706"/>
                <a:ext cx="98400" cy="1494915"/>
              </a:xfrm>
              <a:prstGeom prst="triangle">
                <a:avLst>
                  <a:gd name="adj" fmla="val 5510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7" name="椭圆 66"/>
            <p:cNvSpPr/>
            <p:nvPr/>
          </p:nvSpPr>
          <p:spPr>
            <a:xfrm>
              <a:off x="7163752" y="4028913"/>
              <a:ext cx="1086157" cy="1173049"/>
            </a:xfrm>
            <a:prstGeom prst="ellipse">
              <a:avLst/>
            </a:prstGeom>
            <a:grpFill/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7124584" y="3961739"/>
              <a:ext cx="1086157" cy="1173050"/>
            </a:xfrm>
            <a:prstGeom prst="ellipse">
              <a:avLst/>
            </a:prstGeom>
            <a:grpFill/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7168363" y="4031674"/>
              <a:ext cx="1086157" cy="1173050"/>
            </a:xfrm>
            <a:prstGeom prst="ellipse">
              <a:avLst/>
            </a:prstGeom>
            <a:grpFill/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 rot="19800321">
            <a:off x="7247576" y="800644"/>
            <a:ext cx="972000" cy="935898"/>
            <a:chOff x="6656786" y="3548289"/>
            <a:chExt cx="2094731" cy="2094731"/>
          </a:xfrm>
          <a:solidFill>
            <a:schemeClr val="bg1">
              <a:alpha val="7000"/>
            </a:schemeClr>
          </a:solidFill>
        </p:grpSpPr>
        <p:grpSp>
          <p:nvGrpSpPr>
            <p:cNvPr id="77" name="组合 76"/>
            <p:cNvGrpSpPr/>
            <p:nvPr/>
          </p:nvGrpSpPr>
          <p:grpSpPr>
            <a:xfrm rot="7200000">
              <a:off x="7667737" y="3548289"/>
              <a:ext cx="72829" cy="2094731"/>
              <a:chOff x="7820737" y="2648433"/>
              <a:chExt cx="98400" cy="2842188"/>
            </a:xfrm>
            <a:grpFill/>
          </p:grpSpPr>
          <p:sp>
            <p:nvSpPr>
              <p:cNvPr id="85" name="等腰三角形 84"/>
              <p:cNvSpPr/>
              <p:nvPr/>
            </p:nvSpPr>
            <p:spPr>
              <a:xfrm flipH="1">
                <a:off x="7820737" y="2648433"/>
                <a:ext cx="98400" cy="1494915"/>
              </a:xfrm>
              <a:prstGeom prst="triangle">
                <a:avLst>
                  <a:gd name="adj" fmla="val 5510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等腰三角形 85"/>
              <p:cNvSpPr/>
              <p:nvPr/>
            </p:nvSpPr>
            <p:spPr>
              <a:xfrm flipH="1" flipV="1">
                <a:off x="7820737" y="3995706"/>
                <a:ext cx="98400" cy="1494915"/>
              </a:xfrm>
              <a:prstGeom prst="triangle">
                <a:avLst>
                  <a:gd name="adj" fmla="val 5510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7667737" y="3548289"/>
              <a:ext cx="72829" cy="2094731"/>
              <a:chOff x="7820737" y="2648433"/>
              <a:chExt cx="98400" cy="2842188"/>
            </a:xfrm>
            <a:grpFill/>
          </p:grpSpPr>
          <p:sp>
            <p:nvSpPr>
              <p:cNvPr id="83" name="等腰三角形 82"/>
              <p:cNvSpPr/>
              <p:nvPr/>
            </p:nvSpPr>
            <p:spPr>
              <a:xfrm flipH="1">
                <a:off x="7820737" y="2648433"/>
                <a:ext cx="98400" cy="1494915"/>
              </a:xfrm>
              <a:prstGeom prst="triangle">
                <a:avLst>
                  <a:gd name="adj" fmla="val 5510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等腰三角形 83"/>
              <p:cNvSpPr/>
              <p:nvPr/>
            </p:nvSpPr>
            <p:spPr>
              <a:xfrm flipH="1" flipV="1">
                <a:off x="7820737" y="3995706"/>
                <a:ext cx="98400" cy="1494915"/>
              </a:xfrm>
              <a:prstGeom prst="triangle">
                <a:avLst>
                  <a:gd name="adj" fmla="val 5510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 rot="3600000">
              <a:off x="7667737" y="3548289"/>
              <a:ext cx="72829" cy="2094731"/>
              <a:chOff x="7820737" y="2648433"/>
              <a:chExt cx="98400" cy="2842188"/>
            </a:xfrm>
            <a:grpFill/>
          </p:grpSpPr>
          <p:sp>
            <p:nvSpPr>
              <p:cNvPr id="81" name="等腰三角形 80"/>
              <p:cNvSpPr/>
              <p:nvPr/>
            </p:nvSpPr>
            <p:spPr>
              <a:xfrm flipH="1">
                <a:off x="7820737" y="2648433"/>
                <a:ext cx="98400" cy="1494915"/>
              </a:xfrm>
              <a:prstGeom prst="triangle">
                <a:avLst>
                  <a:gd name="adj" fmla="val 5510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等腰三角形 81"/>
              <p:cNvSpPr/>
              <p:nvPr/>
            </p:nvSpPr>
            <p:spPr>
              <a:xfrm flipH="1" flipV="1">
                <a:off x="7820737" y="3995706"/>
                <a:ext cx="98400" cy="1494915"/>
              </a:xfrm>
              <a:prstGeom prst="triangle">
                <a:avLst>
                  <a:gd name="adj" fmla="val 5510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0" name="椭圆 79"/>
            <p:cNvSpPr/>
            <p:nvPr/>
          </p:nvSpPr>
          <p:spPr>
            <a:xfrm>
              <a:off x="7163752" y="4028913"/>
              <a:ext cx="1086157" cy="1173049"/>
            </a:xfrm>
            <a:prstGeom prst="ellipse">
              <a:avLst/>
            </a:prstGeom>
            <a:grpFill/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8" name="组合 97"/>
          <p:cNvGrpSpPr/>
          <p:nvPr/>
        </p:nvGrpSpPr>
        <p:grpSpPr>
          <a:xfrm rot="19800321">
            <a:off x="6813691" y="2178235"/>
            <a:ext cx="972000" cy="935898"/>
            <a:chOff x="6656786" y="3548289"/>
            <a:chExt cx="2094731" cy="2094731"/>
          </a:xfrm>
          <a:solidFill>
            <a:schemeClr val="bg1">
              <a:alpha val="4000"/>
            </a:schemeClr>
          </a:solidFill>
        </p:grpSpPr>
        <p:grpSp>
          <p:nvGrpSpPr>
            <p:cNvPr id="99" name="组合 98"/>
            <p:cNvGrpSpPr/>
            <p:nvPr/>
          </p:nvGrpSpPr>
          <p:grpSpPr>
            <a:xfrm rot="7200000">
              <a:off x="7667737" y="3548289"/>
              <a:ext cx="72829" cy="2094731"/>
              <a:chOff x="7820737" y="2648433"/>
              <a:chExt cx="98400" cy="2842188"/>
            </a:xfrm>
            <a:grpFill/>
          </p:grpSpPr>
          <p:sp>
            <p:nvSpPr>
              <p:cNvPr id="107" name="等腰三角形 106"/>
              <p:cNvSpPr/>
              <p:nvPr/>
            </p:nvSpPr>
            <p:spPr>
              <a:xfrm flipH="1">
                <a:off x="7820737" y="2648433"/>
                <a:ext cx="98400" cy="1494915"/>
              </a:xfrm>
              <a:prstGeom prst="triangle">
                <a:avLst>
                  <a:gd name="adj" fmla="val 5510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等腰三角形 107"/>
              <p:cNvSpPr/>
              <p:nvPr/>
            </p:nvSpPr>
            <p:spPr>
              <a:xfrm flipH="1" flipV="1">
                <a:off x="7820737" y="3995706"/>
                <a:ext cx="98400" cy="1494915"/>
              </a:xfrm>
              <a:prstGeom prst="triangle">
                <a:avLst>
                  <a:gd name="adj" fmla="val 5510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0" name="组合 99"/>
            <p:cNvGrpSpPr/>
            <p:nvPr/>
          </p:nvGrpSpPr>
          <p:grpSpPr>
            <a:xfrm>
              <a:off x="7667737" y="3548289"/>
              <a:ext cx="72829" cy="2094731"/>
              <a:chOff x="7820737" y="2648433"/>
              <a:chExt cx="98400" cy="2842188"/>
            </a:xfrm>
            <a:grpFill/>
          </p:grpSpPr>
          <p:sp>
            <p:nvSpPr>
              <p:cNvPr id="105" name="等腰三角形 104"/>
              <p:cNvSpPr/>
              <p:nvPr/>
            </p:nvSpPr>
            <p:spPr>
              <a:xfrm flipH="1">
                <a:off x="7820737" y="2648433"/>
                <a:ext cx="98400" cy="1494915"/>
              </a:xfrm>
              <a:prstGeom prst="triangle">
                <a:avLst>
                  <a:gd name="adj" fmla="val 5510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等腰三角形 105"/>
              <p:cNvSpPr/>
              <p:nvPr/>
            </p:nvSpPr>
            <p:spPr>
              <a:xfrm flipH="1" flipV="1">
                <a:off x="7820737" y="3995706"/>
                <a:ext cx="98400" cy="1494915"/>
              </a:xfrm>
              <a:prstGeom prst="triangle">
                <a:avLst>
                  <a:gd name="adj" fmla="val 5510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 rot="3600000">
              <a:off x="7667737" y="3548289"/>
              <a:ext cx="72829" cy="2094731"/>
              <a:chOff x="7820737" y="2648433"/>
              <a:chExt cx="98400" cy="2842188"/>
            </a:xfrm>
            <a:grpFill/>
          </p:grpSpPr>
          <p:sp>
            <p:nvSpPr>
              <p:cNvPr id="103" name="等腰三角形 102"/>
              <p:cNvSpPr/>
              <p:nvPr/>
            </p:nvSpPr>
            <p:spPr>
              <a:xfrm flipH="1">
                <a:off x="7820737" y="2648433"/>
                <a:ext cx="98400" cy="1494915"/>
              </a:xfrm>
              <a:prstGeom prst="triangle">
                <a:avLst>
                  <a:gd name="adj" fmla="val 5510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等腰三角形 103"/>
              <p:cNvSpPr/>
              <p:nvPr/>
            </p:nvSpPr>
            <p:spPr>
              <a:xfrm flipH="1" flipV="1">
                <a:off x="7820737" y="3995706"/>
                <a:ext cx="98400" cy="1494915"/>
              </a:xfrm>
              <a:prstGeom prst="triangle">
                <a:avLst>
                  <a:gd name="adj" fmla="val 5510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椭圆 101"/>
            <p:cNvSpPr/>
            <p:nvPr/>
          </p:nvSpPr>
          <p:spPr>
            <a:xfrm>
              <a:off x="7188973" y="3983533"/>
              <a:ext cx="1086157" cy="1173050"/>
            </a:xfrm>
            <a:prstGeom prst="ellipse">
              <a:avLst/>
            </a:prstGeom>
            <a:grpFill/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0" name="组合 119"/>
          <p:cNvGrpSpPr/>
          <p:nvPr/>
        </p:nvGrpSpPr>
        <p:grpSpPr>
          <a:xfrm rot="19800321">
            <a:off x="7798343" y="1434506"/>
            <a:ext cx="1469567" cy="1361633"/>
            <a:chOff x="6656786" y="3548289"/>
            <a:chExt cx="2094731" cy="2094731"/>
          </a:xfrm>
          <a:solidFill>
            <a:schemeClr val="bg1">
              <a:alpha val="26000"/>
            </a:schemeClr>
          </a:solidFill>
        </p:grpSpPr>
        <p:grpSp>
          <p:nvGrpSpPr>
            <p:cNvPr id="121" name="组合 120"/>
            <p:cNvGrpSpPr/>
            <p:nvPr/>
          </p:nvGrpSpPr>
          <p:grpSpPr>
            <a:xfrm rot="7200000">
              <a:off x="7667737" y="3548289"/>
              <a:ext cx="72829" cy="2094731"/>
              <a:chOff x="7820737" y="2648433"/>
              <a:chExt cx="98400" cy="2842188"/>
            </a:xfrm>
            <a:grpFill/>
          </p:grpSpPr>
          <p:sp>
            <p:nvSpPr>
              <p:cNvPr id="129" name="等腰三角形 128"/>
              <p:cNvSpPr/>
              <p:nvPr/>
            </p:nvSpPr>
            <p:spPr>
              <a:xfrm flipH="1">
                <a:off x="7820737" y="2648433"/>
                <a:ext cx="98400" cy="1494915"/>
              </a:xfrm>
              <a:prstGeom prst="triangle">
                <a:avLst>
                  <a:gd name="adj" fmla="val 5510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等腰三角形 129"/>
              <p:cNvSpPr/>
              <p:nvPr/>
            </p:nvSpPr>
            <p:spPr>
              <a:xfrm flipH="1" flipV="1">
                <a:off x="7820737" y="3995706"/>
                <a:ext cx="98400" cy="1494915"/>
              </a:xfrm>
              <a:prstGeom prst="triangle">
                <a:avLst>
                  <a:gd name="adj" fmla="val 5510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2" name="组合 121"/>
            <p:cNvGrpSpPr/>
            <p:nvPr/>
          </p:nvGrpSpPr>
          <p:grpSpPr>
            <a:xfrm>
              <a:off x="7667737" y="3548289"/>
              <a:ext cx="72829" cy="2094731"/>
              <a:chOff x="7820737" y="2648433"/>
              <a:chExt cx="98400" cy="2842188"/>
            </a:xfrm>
            <a:grpFill/>
          </p:grpSpPr>
          <p:sp>
            <p:nvSpPr>
              <p:cNvPr id="127" name="等腰三角形 126"/>
              <p:cNvSpPr/>
              <p:nvPr/>
            </p:nvSpPr>
            <p:spPr>
              <a:xfrm flipH="1">
                <a:off x="7820737" y="2648433"/>
                <a:ext cx="98400" cy="1494915"/>
              </a:xfrm>
              <a:prstGeom prst="triangle">
                <a:avLst>
                  <a:gd name="adj" fmla="val 5510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等腰三角形 127"/>
              <p:cNvSpPr/>
              <p:nvPr/>
            </p:nvSpPr>
            <p:spPr>
              <a:xfrm flipH="1" flipV="1">
                <a:off x="7820737" y="3995706"/>
                <a:ext cx="98400" cy="1494915"/>
              </a:xfrm>
              <a:prstGeom prst="triangle">
                <a:avLst>
                  <a:gd name="adj" fmla="val 5510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3" name="组合 122"/>
            <p:cNvGrpSpPr/>
            <p:nvPr/>
          </p:nvGrpSpPr>
          <p:grpSpPr>
            <a:xfrm rot="3600000">
              <a:off x="7667737" y="3548289"/>
              <a:ext cx="72829" cy="2094731"/>
              <a:chOff x="7820737" y="2648433"/>
              <a:chExt cx="98400" cy="2842188"/>
            </a:xfrm>
            <a:grpFill/>
          </p:grpSpPr>
          <p:sp>
            <p:nvSpPr>
              <p:cNvPr id="125" name="等腰三角形 124"/>
              <p:cNvSpPr/>
              <p:nvPr/>
            </p:nvSpPr>
            <p:spPr>
              <a:xfrm flipH="1">
                <a:off x="7820737" y="2648433"/>
                <a:ext cx="98400" cy="1494915"/>
              </a:xfrm>
              <a:prstGeom prst="triangle">
                <a:avLst>
                  <a:gd name="adj" fmla="val 5510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等腰三角形 125"/>
              <p:cNvSpPr/>
              <p:nvPr/>
            </p:nvSpPr>
            <p:spPr>
              <a:xfrm flipH="1" flipV="1">
                <a:off x="7820737" y="3995706"/>
                <a:ext cx="98400" cy="1494915"/>
              </a:xfrm>
              <a:prstGeom prst="triangle">
                <a:avLst>
                  <a:gd name="adj" fmla="val 55100"/>
                </a:avLst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4" name="椭圆 123"/>
            <p:cNvSpPr/>
            <p:nvPr/>
          </p:nvSpPr>
          <p:spPr>
            <a:xfrm>
              <a:off x="7163752" y="4028913"/>
              <a:ext cx="1086157" cy="1173049"/>
            </a:xfrm>
            <a:prstGeom prst="ellipse">
              <a:avLst/>
            </a:prstGeom>
            <a:grpFill/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标题 11"/>
          <p:cNvSpPr txBox="1"/>
          <p:nvPr/>
        </p:nvSpPr>
        <p:spPr>
          <a:xfrm>
            <a:off x="3131612" y="5804870"/>
            <a:ext cx="3379175" cy="556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zh-CN" altLang="en-US" dirty="0">
              <a:solidFill>
                <a:schemeClr val="accent6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43305" y="3213100"/>
            <a:ext cx="7617460" cy="914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科学探究：液体的压强</a:t>
            </a:r>
          </a:p>
        </p:txBody>
      </p:sp>
      <p:sp>
        <p:nvSpPr>
          <p:cNvPr id="24580" name="副标题 24579"/>
          <p:cNvSpPr>
            <a:spLocks noGrp="1"/>
          </p:cNvSpPr>
          <p:nvPr>
            <p:ph type="subTitle" idx="4294967295"/>
          </p:nvPr>
        </p:nvSpPr>
        <p:spPr>
          <a:xfrm>
            <a:off x="2771775" y="5517515"/>
            <a:ext cx="4243705" cy="776605"/>
          </a:xfrm>
        </p:spPr>
        <p:txBody>
          <a:bodyPr anchor="t">
            <a:normAutofit/>
          </a:bodyPr>
          <a:lstStyle/>
          <a:p>
            <a:pPr algn="ctr" defTabSz="914400" fontAlgn="base">
              <a:buFont typeface="Wingdings" panose="05000000000000000000" pitchFamily="2" charset="2"/>
              <a:buNone/>
            </a:pPr>
            <a:r>
              <a:rPr lang="zh-CN" altLang="en-US" kern="1200" baseline="0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</a:rPr>
              <a:t>福州教院二附中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7795" y="188640"/>
            <a:ext cx="4754245" cy="1066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沪科版初中物理</a:t>
            </a:r>
            <a:r>
              <a:rPr lang="en-US" altLang="x-none" sz="3200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8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年级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第二学期 第八章第二节</a:t>
            </a:r>
          </a:p>
        </p:txBody>
      </p:sp>
      <p:sp>
        <p:nvSpPr>
          <p:cNvPr id="11" name="标题 1"/>
          <p:cNvSpPr>
            <a:spLocks noChangeArrowheads="1"/>
          </p:cNvSpPr>
          <p:nvPr/>
        </p:nvSpPr>
        <p:spPr bwMode="auto">
          <a:xfrm>
            <a:off x="2771461" y="4580999"/>
            <a:ext cx="4429156" cy="71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主讲教师：林钱冰</a:t>
            </a:r>
            <a:endParaRPr lang="zh-CN" altLang="en-US" sz="3200" b="1" kern="1200" baseline="0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uFillTx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55981" y="1701443"/>
            <a:ext cx="3983842" cy="1188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7200" b="1" spc="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楷体" panose="02010609060101010101" charset="-122"/>
                <a:ea typeface="楷体" panose="02010609060101010101" charset="-122"/>
              </a:rPr>
              <a:t>物 理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2" name="Picture 1090" descr="8-17"/>
          <p:cNvPicPr>
            <a:picLocks noChangeAspect="1"/>
          </p:cNvPicPr>
          <p:nvPr/>
        </p:nvPicPr>
        <p:blipFill>
          <a:blip r:embed="rId2" cstate="print"/>
          <a:srcRect l="-6233" t="1138" r="6233" b="-1138"/>
          <a:stretch>
            <a:fillRect/>
          </a:stretch>
        </p:blipFill>
        <p:spPr>
          <a:xfrm>
            <a:off x="-180340" y="260350"/>
            <a:ext cx="3463925" cy="6303010"/>
          </a:xfrm>
          <a:prstGeom prst="ellipse">
            <a:avLst/>
          </a:prstGeom>
          <a:noFill/>
          <a:ln w="9525">
            <a:noFill/>
            <a:miter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2468" name="文本框 62467"/>
          <p:cNvSpPr txBox="1"/>
          <p:nvPr/>
        </p:nvSpPr>
        <p:spPr>
          <a:xfrm>
            <a:off x="2945130" y="3258185"/>
            <a:ext cx="6022975" cy="265176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  <a:softEdge rad="127000"/>
          </a:effectLst>
          <a:scene3d>
            <a:camera prst="orthographicFront"/>
            <a:lightRig rig="twoPt" dir="t">
              <a:rot lat="0" lon="0" rev="0"/>
            </a:lightRig>
          </a:scene3d>
          <a:sp3d prstMaterial="powder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答：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潜水员在下潜过程中水的密度不变，由压强公式</a:t>
            </a:r>
            <a:r>
              <a:rPr lang="en-US" altLang="zh-CN" sz="2800" b="1" dirty="0">
                <a:solidFill>
                  <a:schemeClr val="tx1"/>
                </a:solidFill>
                <a:sym typeface="+mn-ea"/>
              </a:rPr>
              <a:t>p=</a:t>
            </a:r>
            <a:r>
              <a:rPr lang="en-US" altLang="zh-CN" sz="2800" b="1" dirty="0" err="1">
                <a:solidFill>
                  <a:schemeClr val="tx1"/>
                </a:solidFill>
                <a:sym typeface="+mn-ea"/>
              </a:rPr>
              <a:t>ρgh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可知，当</a:t>
            </a:r>
            <a:r>
              <a:rPr lang="en-US" altLang="zh-CN" sz="2800" b="1" dirty="0" err="1">
                <a:solidFill>
                  <a:schemeClr val="tx1"/>
                </a:solidFill>
                <a:sym typeface="+mn-ea"/>
              </a:rPr>
              <a:t>ρ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一定时，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h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越大，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P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越大，即深度越深水的压强越大，所以深海潜水必须穿上特制的潜水服，以抵消深水区液体压强的影响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,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保护潜水员的安全。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915285" y="1655445"/>
            <a:ext cx="6151206" cy="1194435"/>
            <a:chOff x="4002" y="2721"/>
            <a:chExt cx="10327" cy="1881"/>
          </a:xfrm>
        </p:grpSpPr>
        <p:sp>
          <p:nvSpPr>
            <p:cNvPr id="51" name="AutoShape 4"/>
            <p:cNvSpPr>
              <a:spLocks noChangeArrowheads="1"/>
            </p:cNvSpPr>
            <p:nvPr/>
          </p:nvSpPr>
          <p:spPr bwMode="auto">
            <a:xfrm>
              <a:off x="4002" y="2721"/>
              <a:ext cx="10327" cy="1881"/>
            </a:xfrm>
            <a:prstGeom prst="roundRect">
              <a:avLst>
                <a:gd name="adj" fmla="val 16667"/>
              </a:avLst>
            </a:prstGeom>
            <a:solidFill>
              <a:srgbClr val="3582D1"/>
            </a:solidFill>
            <a:ln w="38100">
              <a:solidFill>
                <a:schemeClr val="bg1"/>
              </a:solidFill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0" fontAlgn="base" latinLnBrk="1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未知"/>
            <p:cNvSpPr/>
            <p:nvPr/>
          </p:nvSpPr>
          <p:spPr bwMode="auto">
            <a:xfrm>
              <a:off x="4025" y="2792"/>
              <a:ext cx="1784" cy="1172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endParaRPr>
            </a:p>
          </p:txBody>
        </p:sp>
        <p:sp>
          <p:nvSpPr>
            <p:cNvPr id="4101" name="文本框 4100"/>
            <p:cNvSpPr txBox="1"/>
            <p:nvPr/>
          </p:nvSpPr>
          <p:spPr>
            <a:xfrm>
              <a:off x="4365" y="2792"/>
              <a:ext cx="9654" cy="168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>
                <a:spcBef>
                  <a:spcPct val="50000"/>
                </a:spcBef>
              </a:pPr>
              <a:r>
                <a: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潜水员潜至不同深度为什么要穿不同的潜水服</a:t>
              </a:r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?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44390" y="548640"/>
            <a:ext cx="2530475" cy="857250"/>
            <a:chOff x="7314" y="864"/>
            <a:chExt cx="3985" cy="1350"/>
          </a:xfrm>
        </p:grpSpPr>
        <p:grpSp>
          <p:nvGrpSpPr>
            <p:cNvPr id="6" name="组合 5"/>
            <p:cNvGrpSpPr/>
            <p:nvPr/>
          </p:nvGrpSpPr>
          <p:grpSpPr>
            <a:xfrm>
              <a:off x="7314" y="864"/>
              <a:ext cx="3878" cy="1350"/>
              <a:chOff x="7314" y="9483"/>
              <a:chExt cx="5215" cy="1350"/>
            </a:xfrm>
          </p:grpSpPr>
          <p:sp>
            <p:nvSpPr>
              <p:cNvPr id="7" name="AutoShape 36"/>
              <p:cNvSpPr>
                <a:spLocks noChangeArrowheads="1"/>
              </p:cNvSpPr>
              <p:nvPr/>
            </p:nvSpPr>
            <p:spPr bwMode="auto">
              <a:xfrm>
                <a:off x="7314" y="9483"/>
                <a:ext cx="5215" cy="1350"/>
              </a:xfrm>
              <a:prstGeom prst="roundRect">
                <a:avLst>
                  <a:gd name="adj" fmla="val 17509"/>
                </a:avLst>
              </a:prstGeom>
              <a:solidFill>
                <a:srgbClr val="8C00D4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隶书" panose="02010509060101010101" pitchFamily="49" charset="-122"/>
                  <a:ea typeface="隶书" panose="02010509060101010101" pitchFamily="49" charset="-122"/>
                  <a:cs typeface="+mn-cs"/>
                </a:endParaRPr>
              </a:p>
            </p:txBody>
          </p:sp>
          <p:sp>
            <p:nvSpPr>
              <p:cNvPr id="9" name="AutoShape 38"/>
              <p:cNvSpPr>
                <a:spLocks noChangeArrowheads="1"/>
              </p:cNvSpPr>
              <p:nvPr/>
            </p:nvSpPr>
            <p:spPr bwMode="auto">
              <a:xfrm rot="10800000">
                <a:off x="7469" y="10481"/>
                <a:ext cx="4948" cy="22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966FF">
                      <a:gamma/>
                      <a:tint val="33725"/>
                      <a:invGamma/>
                    </a:srgbClr>
                  </a:gs>
                  <a:gs pos="100000">
                    <a:srgbClr val="9966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隶书" panose="02010509060101010101" pitchFamily="49" charset="-122"/>
                  <a:ea typeface="隶书" panose="02010509060101010101" pitchFamily="49" charset="-122"/>
                  <a:cs typeface="+mn-cs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7427" y="864"/>
              <a:ext cx="3873" cy="1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学以致用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16832"/>
            <a:ext cx="4859338" cy="4104431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611560" y="764704"/>
            <a:ext cx="2530475" cy="857250"/>
            <a:chOff x="7314" y="864"/>
            <a:chExt cx="3985" cy="1350"/>
          </a:xfrm>
        </p:grpSpPr>
        <p:grpSp>
          <p:nvGrpSpPr>
            <p:cNvPr id="4" name="组合 5"/>
            <p:cNvGrpSpPr/>
            <p:nvPr/>
          </p:nvGrpSpPr>
          <p:grpSpPr>
            <a:xfrm>
              <a:off x="7314" y="864"/>
              <a:ext cx="3878" cy="1350"/>
              <a:chOff x="7314" y="9483"/>
              <a:chExt cx="5215" cy="1350"/>
            </a:xfrm>
          </p:grpSpPr>
          <p:sp>
            <p:nvSpPr>
              <p:cNvPr id="6" name="AutoShape 36"/>
              <p:cNvSpPr>
                <a:spLocks noChangeArrowheads="1"/>
              </p:cNvSpPr>
              <p:nvPr/>
            </p:nvSpPr>
            <p:spPr bwMode="auto">
              <a:xfrm>
                <a:off x="7314" y="9483"/>
                <a:ext cx="5215" cy="1350"/>
              </a:xfrm>
              <a:prstGeom prst="roundRect">
                <a:avLst>
                  <a:gd name="adj" fmla="val 17509"/>
                </a:avLst>
              </a:prstGeom>
              <a:solidFill>
                <a:srgbClr val="8C00D4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隶书" panose="02010509060101010101" pitchFamily="49" charset="-122"/>
                  <a:ea typeface="隶书" panose="02010509060101010101" pitchFamily="49" charset="-122"/>
                  <a:cs typeface="+mn-cs"/>
                </a:endParaRPr>
              </a:p>
            </p:txBody>
          </p:sp>
          <p:sp>
            <p:nvSpPr>
              <p:cNvPr id="7" name="AutoShape 38"/>
              <p:cNvSpPr>
                <a:spLocks noChangeArrowheads="1"/>
              </p:cNvSpPr>
              <p:nvPr/>
            </p:nvSpPr>
            <p:spPr bwMode="auto">
              <a:xfrm rot="10800000">
                <a:off x="7469" y="10481"/>
                <a:ext cx="4948" cy="22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966FF">
                      <a:gamma/>
                      <a:tint val="33725"/>
                      <a:invGamma/>
                    </a:srgbClr>
                  </a:gs>
                  <a:gs pos="100000">
                    <a:srgbClr val="9966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隶书" panose="02010509060101010101" pitchFamily="49" charset="-122"/>
                  <a:ea typeface="隶书" panose="02010509060101010101" pitchFamily="49" charset="-122"/>
                  <a:cs typeface="+mn-cs"/>
                </a:endParaRPr>
              </a:p>
            </p:txBody>
          </p:sp>
        </p:grpSp>
        <p:sp>
          <p:nvSpPr>
            <p:cNvPr id="5" name="文本框 10"/>
            <p:cNvSpPr txBox="1"/>
            <p:nvPr/>
          </p:nvSpPr>
          <p:spPr>
            <a:xfrm>
              <a:off x="7427" y="864"/>
              <a:ext cx="3873" cy="1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学以致用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808"/>
            <a:ext cx="9144000" cy="55165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2800" b="1" dirty="0" smtClean="0">
                <a:latin typeface="黑体" pitchFamily="2" charset="-122"/>
                <a:ea typeface="黑体" pitchFamily="2" charset="-122"/>
              </a:rPr>
              <a:t>(</a:t>
            </a:r>
            <a:r>
              <a:rPr lang="en-US" altLang="zh-CN" sz="2800" b="1" dirty="0">
                <a:latin typeface="黑体" pitchFamily="2" charset="-122"/>
                <a:ea typeface="黑体" pitchFamily="2" charset="-122"/>
              </a:rPr>
              <a:t>1)</a:t>
            </a: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公式：</a:t>
            </a:r>
            <a:r>
              <a:rPr lang="en-US" altLang="zh-CN" sz="2800" b="1" u="sng" dirty="0">
                <a:latin typeface="黑体" pitchFamily="2" charset="-122"/>
                <a:ea typeface="黑体" pitchFamily="2" charset="-122"/>
              </a:rPr>
              <a:t>P</a:t>
            </a:r>
            <a:r>
              <a:rPr lang="zh-CN" altLang="en-US" sz="2800" b="1" u="sng" dirty="0">
                <a:latin typeface="黑体" pitchFamily="2" charset="-122"/>
                <a:ea typeface="黑体" pitchFamily="2" charset="-122"/>
              </a:rPr>
              <a:t>＝</a:t>
            </a:r>
            <a:r>
              <a:rPr lang="el-GR" altLang="zh-CN" sz="2800" b="1" u="sng" dirty="0">
                <a:latin typeface="黑体" pitchFamily="2" charset="-122"/>
                <a:ea typeface="黑体" pitchFamily="2" charset="-122"/>
              </a:rPr>
              <a:t>ρ</a:t>
            </a:r>
            <a:r>
              <a:rPr lang="en-US" altLang="zh-CN" sz="2800" b="1" u="sng" dirty="0">
                <a:latin typeface="黑体" pitchFamily="2" charset="-122"/>
                <a:ea typeface="黑体" pitchFamily="2" charset="-122"/>
              </a:rPr>
              <a:t>g h</a:t>
            </a:r>
          </a:p>
          <a:p>
            <a:pPr>
              <a:buFont typeface="Wingdings" pitchFamily="2" charset="2"/>
              <a:buNone/>
            </a:pP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800" b="1" dirty="0"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）公式使用说明：</a:t>
            </a:r>
          </a:p>
          <a:p>
            <a:pPr>
              <a:buFont typeface="Wingdings" pitchFamily="2" charset="2"/>
              <a:buNone/>
            </a:pP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①适用范围：只适用于液体压强的计算</a:t>
            </a:r>
          </a:p>
          <a:p>
            <a:pPr>
              <a:buFont typeface="Wingdings" pitchFamily="2" charset="2"/>
              <a:buNone/>
            </a:pP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② </a:t>
            </a:r>
            <a:r>
              <a:rPr lang="en-US" altLang="zh-CN" sz="2800" b="1" dirty="0">
                <a:latin typeface="黑体" pitchFamily="2" charset="-122"/>
                <a:ea typeface="黑体" pitchFamily="2" charset="-122"/>
              </a:rPr>
              <a:t>h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深度</a:t>
            </a:r>
            <a:r>
              <a:rPr lang="en-US" altLang="zh-CN" sz="2800" b="1" dirty="0">
                <a:latin typeface="黑体" pitchFamily="2" charset="-122"/>
                <a:ea typeface="黑体" pitchFamily="2" charset="-122"/>
              </a:rPr>
              <a:t>:</a:t>
            </a: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从</a:t>
            </a:r>
            <a:r>
              <a:rPr lang="zh-CN" altLang="en-US" sz="2800" b="1" u="sng" dirty="0">
                <a:latin typeface="黑体" pitchFamily="2" charset="-122"/>
                <a:ea typeface="黑体" pitchFamily="2" charset="-122"/>
              </a:rPr>
              <a:t>自由液面</a:t>
            </a: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到液体内部某处的</a:t>
            </a:r>
            <a:r>
              <a:rPr lang="zh-CN" altLang="en-US" sz="2800" b="1" u="sng" dirty="0">
                <a:latin typeface="黑体" pitchFamily="2" charset="-122"/>
                <a:ea typeface="黑体" pitchFamily="2" charset="-122"/>
              </a:rPr>
              <a:t>竖直距离</a:t>
            </a:r>
            <a:r>
              <a:rPr lang="en-US" altLang="zh-CN" sz="2800" b="1" dirty="0"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非高度</a:t>
            </a:r>
            <a:r>
              <a:rPr lang="en-US" altLang="zh-CN" sz="2800" b="1" dirty="0">
                <a:latin typeface="黑体" pitchFamily="2" charset="-122"/>
                <a:ea typeface="黑体" pitchFamily="2" charset="-122"/>
              </a:rPr>
              <a:t>).</a:t>
            </a:r>
          </a:p>
          <a:p>
            <a:pPr>
              <a:buFont typeface="Wingdings" pitchFamily="2" charset="2"/>
              <a:buNone/>
            </a:pPr>
            <a:r>
              <a:rPr lang="en-US" altLang="zh-CN" sz="2800" b="1" dirty="0"/>
              <a:t>③</a:t>
            </a: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液体压强大小：</a:t>
            </a:r>
          </a:p>
          <a:p>
            <a:pPr>
              <a:buFont typeface="Wingdings" pitchFamily="2" charset="2"/>
              <a:buNone/>
            </a:pP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   只跟</a:t>
            </a:r>
            <a:r>
              <a:rPr lang="en-US" altLang="zh-CN" sz="2800" b="1" dirty="0">
                <a:latin typeface="黑体" pitchFamily="2" charset="-122"/>
                <a:ea typeface="黑体" pitchFamily="2" charset="-122"/>
              </a:rPr>
              <a:t>__________</a:t>
            </a: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和</a:t>
            </a:r>
            <a:r>
              <a:rPr lang="en-US" altLang="zh-CN" sz="2800" b="1" dirty="0">
                <a:latin typeface="黑体" pitchFamily="2" charset="-122"/>
                <a:ea typeface="黑体" pitchFamily="2" charset="-122"/>
              </a:rPr>
              <a:t>__________</a:t>
            </a: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有关，而与液体的多少</a:t>
            </a:r>
            <a:r>
              <a:rPr lang="en-US" altLang="zh-CN" sz="2800" b="1" dirty="0">
                <a:latin typeface="黑体" pitchFamily="2" charset="-122"/>
                <a:ea typeface="黑体" pitchFamily="2" charset="-122"/>
              </a:rPr>
              <a:t>(m</a:t>
            </a: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zh-CN" sz="2800" b="1" dirty="0">
                <a:latin typeface="黑体" pitchFamily="2" charset="-122"/>
                <a:ea typeface="黑体" pitchFamily="2" charset="-122"/>
              </a:rPr>
              <a:t>G</a:t>
            </a: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zh-CN" sz="2800" b="1" dirty="0">
                <a:latin typeface="黑体" pitchFamily="2" charset="-122"/>
                <a:ea typeface="黑体" pitchFamily="2" charset="-122"/>
              </a:rPr>
              <a:t>V)</a:t>
            </a: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、面积</a:t>
            </a:r>
            <a:r>
              <a:rPr lang="en-US" altLang="zh-CN" sz="2800" b="1" dirty="0">
                <a:latin typeface="黑体" pitchFamily="2" charset="-122"/>
                <a:ea typeface="黑体" pitchFamily="2" charset="-122"/>
              </a:rPr>
              <a:t>S</a:t>
            </a: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、容器的形状等等都</a:t>
            </a:r>
            <a:r>
              <a:rPr lang="en-US" altLang="zh-CN" sz="2800" b="1" dirty="0">
                <a:latin typeface="黑体" pitchFamily="2" charset="-122"/>
                <a:ea typeface="黑体" pitchFamily="2" charset="-122"/>
              </a:rPr>
              <a:t>_______</a:t>
            </a: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！</a:t>
            </a:r>
          </a:p>
          <a:p>
            <a:pPr>
              <a:buFont typeface="Wingdings" pitchFamily="2" charset="2"/>
              <a:buNone/>
            </a:pPr>
            <a:r>
              <a:rPr lang="zh-CN" altLang="en-US" sz="2800" b="1" dirty="0"/>
              <a:t>④</a:t>
            </a: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单位：必须都是国际单位！</a:t>
            </a:r>
          </a:p>
          <a:p>
            <a:pPr>
              <a:buFont typeface="Wingdings" pitchFamily="2" charset="2"/>
              <a:buNone/>
            </a:pP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   即</a:t>
            </a:r>
            <a:r>
              <a:rPr lang="en-US" altLang="zh-CN" sz="2800" b="1" dirty="0">
                <a:latin typeface="黑体" pitchFamily="2" charset="-122"/>
                <a:ea typeface="黑体" pitchFamily="2" charset="-122"/>
              </a:rPr>
              <a:t>:</a:t>
            </a:r>
            <a:r>
              <a:rPr lang="el-GR" altLang="zh-CN" sz="2800" b="1" dirty="0">
                <a:latin typeface="黑体" pitchFamily="2" charset="-122"/>
                <a:ea typeface="黑体" pitchFamily="2" charset="-122"/>
              </a:rPr>
              <a:t>ρ</a:t>
            </a:r>
            <a:r>
              <a:rPr lang="en-US" altLang="zh-CN" sz="2800" b="1" dirty="0">
                <a:latin typeface="黑体" pitchFamily="2" charset="-122"/>
                <a:ea typeface="黑体" pitchFamily="2" charset="-122"/>
              </a:rPr>
              <a:t>-kg/m</a:t>
            </a:r>
            <a:r>
              <a:rPr lang="en-US" altLang="zh-CN" sz="2800" b="1" baseline="30000" dirty="0"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，</a:t>
            </a:r>
            <a:r>
              <a:rPr lang="en-US" altLang="zh-CN" sz="2800" b="1" dirty="0">
                <a:latin typeface="黑体" pitchFamily="2" charset="-122"/>
                <a:ea typeface="黑体" pitchFamily="2" charset="-122"/>
              </a:rPr>
              <a:t>g-</a:t>
            </a:r>
            <a:r>
              <a:rPr lang="en-US" altLang="zh-CN" sz="2400" b="1" dirty="0">
                <a:latin typeface="黑体" pitchFamily="2" charset="-122"/>
                <a:ea typeface="黑体" pitchFamily="2" charset="-122"/>
              </a:rPr>
              <a:t>9.8N/kg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，</a:t>
            </a:r>
            <a:r>
              <a:rPr lang="en-US" altLang="zh-CN" sz="2400" b="1" dirty="0">
                <a:latin typeface="黑体" pitchFamily="2" charset="-122"/>
                <a:ea typeface="黑体" pitchFamily="2" charset="-122"/>
              </a:rPr>
              <a:t>h-m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，</a:t>
            </a:r>
            <a:r>
              <a:rPr lang="en-US" altLang="zh-CN" sz="2400" b="1" dirty="0">
                <a:latin typeface="黑体" pitchFamily="2" charset="-122"/>
                <a:ea typeface="黑体" pitchFamily="2" charset="-122"/>
              </a:rPr>
              <a:t>P-Pa</a:t>
            </a:r>
          </a:p>
        </p:txBody>
      </p:sp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1331913" y="4005263"/>
            <a:ext cx="1871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70F09"/>
                </a:solidFill>
                <a:latin typeface="黑体" pitchFamily="2" charset="-122"/>
                <a:ea typeface="黑体" pitchFamily="2" charset="-122"/>
              </a:rPr>
              <a:t>液体密度</a:t>
            </a:r>
          </a:p>
        </p:txBody>
      </p:sp>
      <p:sp>
        <p:nvSpPr>
          <p:cNvPr id="314373" name="Text Box 5"/>
          <p:cNvSpPr txBox="1">
            <a:spLocks noChangeArrowheads="1"/>
          </p:cNvSpPr>
          <p:nvPr/>
        </p:nvSpPr>
        <p:spPr bwMode="auto">
          <a:xfrm>
            <a:off x="3492500" y="3933825"/>
            <a:ext cx="1871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70F09"/>
                </a:solidFill>
                <a:latin typeface="黑体" pitchFamily="2" charset="-122"/>
                <a:ea typeface="黑体" pitchFamily="2" charset="-122"/>
              </a:rPr>
              <a:t>所处深度</a:t>
            </a:r>
          </a:p>
        </p:txBody>
      </p:sp>
      <p:sp>
        <p:nvSpPr>
          <p:cNvPr id="314374" name="Text Box 6"/>
          <p:cNvSpPr txBox="1">
            <a:spLocks noChangeArrowheads="1"/>
          </p:cNvSpPr>
          <p:nvPr/>
        </p:nvSpPr>
        <p:spPr bwMode="auto">
          <a:xfrm>
            <a:off x="6516688" y="4437063"/>
            <a:ext cx="129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70F09"/>
                </a:solidFill>
                <a:latin typeface="黑体" pitchFamily="2" charset="-122"/>
                <a:ea typeface="黑体" pitchFamily="2" charset="-122"/>
              </a:rPr>
              <a:t>无关</a:t>
            </a:r>
          </a:p>
        </p:txBody>
      </p:sp>
      <p:grpSp>
        <p:nvGrpSpPr>
          <p:cNvPr id="2" name="Group 169"/>
          <p:cNvGrpSpPr>
            <a:grpSpLocks/>
          </p:cNvGrpSpPr>
          <p:nvPr/>
        </p:nvGrpSpPr>
        <p:grpSpPr bwMode="auto">
          <a:xfrm>
            <a:off x="3995936" y="476672"/>
            <a:ext cx="3240088" cy="1930400"/>
            <a:chOff x="3379" y="164"/>
            <a:chExt cx="2041" cy="1216"/>
          </a:xfrm>
        </p:grpSpPr>
        <p:grpSp>
          <p:nvGrpSpPr>
            <p:cNvPr id="3" name="Group 167"/>
            <p:cNvGrpSpPr>
              <a:grpSpLocks/>
            </p:cNvGrpSpPr>
            <p:nvPr/>
          </p:nvGrpSpPr>
          <p:grpSpPr bwMode="auto">
            <a:xfrm>
              <a:off x="3379" y="164"/>
              <a:ext cx="2041" cy="1216"/>
              <a:chOff x="3424" y="210"/>
              <a:chExt cx="2041" cy="1216"/>
            </a:xfrm>
          </p:grpSpPr>
          <p:grpSp>
            <p:nvGrpSpPr>
              <p:cNvPr id="4" name="Group 88"/>
              <p:cNvGrpSpPr>
                <a:grpSpLocks/>
              </p:cNvGrpSpPr>
              <p:nvPr/>
            </p:nvGrpSpPr>
            <p:grpSpPr bwMode="auto">
              <a:xfrm>
                <a:off x="3606" y="210"/>
                <a:ext cx="1542" cy="1216"/>
                <a:chOff x="3606" y="210"/>
                <a:chExt cx="1542" cy="1216"/>
              </a:xfrm>
            </p:grpSpPr>
            <p:grpSp>
              <p:nvGrpSpPr>
                <p:cNvPr id="5" name="Group 83"/>
                <p:cNvGrpSpPr>
                  <a:grpSpLocks/>
                </p:cNvGrpSpPr>
                <p:nvPr/>
              </p:nvGrpSpPr>
              <p:grpSpPr bwMode="auto">
                <a:xfrm>
                  <a:off x="3742" y="210"/>
                  <a:ext cx="1406" cy="1216"/>
                  <a:chOff x="3742" y="210"/>
                  <a:chExt cx="1406" cy="1216"/>
                </a:xfrm>
              </p:grpSpPr>
              <p:grpSp>
                <p:nvGrpSpPr>
                  <p:cNvPr id="6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833" y="210"/>
                    <a:ext cx="1315" cy="1134"/>
                    <a:chOff x="3833" y="255"/>
                    <a:chExt cx="1315" cy="1134"/>
                  </a:xfrm>
                </p:grpSpPr>
                <p:sp>
                  <p:nvSpPr>
                    <p:cNvPr id="314430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754"/>
                      <a:ext cx="0" cy="63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14431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8" y="754"/>
                      <a:ext cx="6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14432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33" y="255"/>
                      <a:ext cx="635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14433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8" y="255"/>
                      <a:ext cx="0" cy="49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14434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33" y="255"/>
                      <a:ext cx="0" cy="113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14435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33" y="436"/>
                      <a:ext cx="635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14436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33" y="618"/>
                      <a:ext cx="635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14437" name="Line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33" y="799"/>
                      <a:ext cx="1315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14438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33" y="981"/>
                      <a:ext cx="1315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14439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33" y="1162"/>
                      <a:ext cx="1315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14440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33" y="1389"/>
                      <a:ext cx="1315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14441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33" y="1344"/>
                      <a:ext cx="1315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14445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1071"/>
                    <a:ext cx="212" cy="173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200">
                        <a:solidFill>
                          <a:srgbClr val="FF0000"/>
                        </a:solidFill>
                      </a:rPr>
                      <a:t>●</a:t>
                    </a:r>
                  </a:p>
                </p:txBody>
              </p:sp>
              <p:sp>
                <p:nvSpPr>
                  <p:cNvPr id="314448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4604" y="663"/>
                    <a:ext cx="212" cy="173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200">
                        <a:solidFill>
                          <a:srgbClr val="FF0000"/>
                        </a:solidFill>
                      </a:rPr>
                      <a:t>●</a:t>
                    </a:r>
                  </a:p>
                </p:txBody>
              </p:sp>
              <p:sp>
                <p:nvSpPr>
                  <p:cNvPr id="314449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4286" y="890"/>
                    <a:ext cx="212" cy="173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200">
                        <a:solidFill>
                          <a:srgbClr val="FF0000"/>
                        </a:solidFill>
                      </a:rPr>
                      <a:t>●</a:t>
                    </a:r>
                  </a:p>
                </p:txBody>
              </p:sp>
              <p:sp>
                <p:nvSpPr>
                  <p:cNvPr id="314450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4059" y="1253"/>
                    <a:ext cx="212" cy="173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200">
                        <a:solidFill>
                          <a:srgbClr val="FF0000"/>
                        </a:solidFill>
                      </a:rPr>
                      <a:t>●</a:t>
                    </a:r>
                  </a:p>
                </p:txBody>
              </p:sp>
            </p:grpSp>
            <p:sp>
              <p:nvSpPr>
                <p:cNvPr id="314452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3606" y="981"/>
                  <a:ext cx="220" cy="23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FF0000"/>
                      </a:solidFill>
                    </a:rPr>
                    <a:t>A</a:t>
                  </a:r>
                </a:p>
              </p:txBody>
            </p:sp>
            <p:sp>
              <p:nvSpPr>
                <p:cNvPr id="314453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4740" y="754"/>
                  <a:ext cx="220" cy="23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FF0000"/>
                      </a:solidFill>
                    </a:rPr>
                    <a:t>D</a:t>
                  </a:r>
                </a:p>
              </p:txBody>
            </p:sp>
            <p:sp>
              <p:nvSpPr>
                <p:cNvPr id="314454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4059" y="1071"/>
                  <a:ext cx="220" cy="23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FF0000"/>
                      </a:solidFill>
                    </a:rPr>
                    <a:t>B</a:t>
                  </a:r>
                </a:p>
              </p:txBody>
            </p:sp>
            <p:sp>
              <p:nvSpPr>
                <p:cNvPr id="31445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377" y="935"/>
                  <a:ext cx="220" cy="23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FF0000"/>
                      </a:solidFill>
                    </a:rPr>
                    <a:t>C</a:t>
                  </a:r>
                </a:p>
              </p:txBody>
            </p:sp>
          </p:grpSp>
          <p:sp>
            <p:nvSpPr>
              <p:cNvPr id="314465" name="Line 97"/>
              <p:cNvSpPr>
                <a:spLocks noChangeShapeType="1"/>
              </p:cNvSpPr>
              <p:nvPr/>
            </p:nvSpPr>
            <p:spPr bwMode="auto">
              <a:xfrm>
                <a:off x="4694" y="754"/>
                <a:ext cx="77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4467" name="Line 99"/>
              <p:cNvSpPr>
                <a:spLocks noChangeShapeType="1"/>
              </p:cNvSpPr>
              <p:nvPr/>
            </p:nvSpPr>
            <p:spPr bwMode="auto">
              <a:xfrm>
                <a:off x="5103" y="1344"/>
                <a:ext cx="3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4507" name="Line 139"/>
              <p:cNvSpPr>
                <a:spLocks noChangeShapeType="1"/>
              </p:cNvSpPr>
              <p:nvPr/>
            </p:nvSpPr>
            <p:spPr bwMode="auto">
              <a:xfrm>
                <a:off x="4422" y="981"/>
                <a:ext cx="104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4508" name="Text Box 140"/>
              <p:cNvSpPr txBox="1">
                <a:spLocks noChangeArrowheads="1"/>
              </p:cNvSpPr>
              <p:nvPr/>
            </p:nvSpPr>
            <p:spPr bwMode="auto">
              <a:xfrm>
                <a:off x="5193" y="754"/>
                <a:ext cx="257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>
                    <a:solidFill>
                      <a:srgbClr val="FF0000"/>
                    </a:solidFill>
                  </a:rPr>
                  <a:t>h</a:t>
                </a:r>
                <a:r>
                  <a:rPr lang="en-US" altLang="zh-CN" b="1" baseline="-25000"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314509" name="Line 141"/>
              <p:cNvSpPr>
                <a:spLocks noChangeShapeType="1"/>
              </p:cNvSpPr>
              <p:nvPr/>
            </p:nvSpPr>
            <p:spPr bwMode="auto">
              <a:xfrm flipH="1">
                <a:off x="3470" y="1162"/>
                <a:ext cx="36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4510" name="Line 142"/>
              <p:cNvSpPr>
                <a:spLocks noChangeShapeType="1"/>
              </p:cNvSpPr>
              <p:nvPr/>
            </p:nvSpPr>
            <p:spPr bwMode="auto">
              <a:xfrm flipH="1">
                <a:off x="3470" y="210"/>
                <a:ext cx="36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4511" name="Line 143"/>
              <p:cNvSpPr>
                <a:spLocks noChangeShapeType="1"/>
              </p:cNvSpPr>
              <p:nvPr/>
            </p:nvSpPr>
            <p:spPr bwMode="auto">
              <a:xfrm>
                <a:off x="3560" y="210"/>
                <a:ext cx="0" cy="36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4512" name="Line 144"/>
              <p:cNvSpPr>
                <a:spLocks noChangeShapeType="1"/>
              </p:cNvSpPr>
              <p:nvPr/>
            </p:nvSpPr>
            <p:spPr bwMode="auto">
              <a:xfrm flipV="1">
                <a:off x="3560" y="845"/>
                <a:ext cx="0" cy="3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4513" name="Text Box 145"/>
              <p:cNvSpPr txBox="1">
                <a:spLocks noChangeArrowheads="1"/>
              </p:cNvSpPr>
              <p:nvPr/>
            </p:nvSpPr>
            <p:spPr bwMode="auto">
              <a:xfrm>
                <a:off x="3424" y="572"/>
                <a:ext cx="257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>
                    <a:solidFill>
                      <a:srgbClr val="FF0000"/>
                    </a:solidFill>
                  </a:rPr>
                  <a:t>h</a:t>
                </a:r>
                <a:r>
                  <a:rPr lang="en-US" altLang="zh-CN" b="1" baseline="-2500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314514" name="Line 146"/>
              <p:cNvSpPr>
                <a:spLocks noChangeShapeType="1"/>
              </p:cNvSpPr>
              <p:nvPr/>
            </p:nvSpPr>
            <p:spPr bwMode="auto">
              <a:xfrm flipH="1">
                <a:off x="3470" y="1344"/>
                <a:ext cx="36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4515" name="Text Box 147"/>
              <p:cNvSpPr txBox="1">
                <a:spLocks noChangeArrowheads="1"/>
              </p:cNvSpPr>
              <p:nvPr/>
            </p:nvSpPr>
            <p:spPr bwMode="auto">
              <a:xfrm>
                <a:off x="3424" y="1117"/>
                <a:ext cx="257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>
                    <a:solidFill>
                      <a:srgbClr val="FF0000"/>
                    </a:solidFill>
                  </a:rPr>
                  <a:t>h</a:t>
                </a:r>
                <a:r>
                  <a:rPr lang="en-US" altLang="zh-CN" b="1" baseline="-2500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314516" name="Line 148"/>
              <p:cNvSpPr>
                <a:spLocks noChangeShapeType="1"/>
              </p:cNvSpPr>
              <p:nvPr/>
            </p:nvSpPr>
            <p:spPr bwMode="auto">
              <a:xfrm>
                <a:off x="4468" y="210"/>
                <a:ext cx="99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4517" name="Line 149"/>
              <p:cNvSpPr>
                <a:spLocks noChangeShapeType="1"/>
              </p:cNvSpPr>
              <p:nvPr/>
            </p:nvSpPr>
            <p:spPr bwMode="auto">
              <a:xfrm>
                <a:off x="5329" y="210"/>
                <a:ext cx="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4518" name="Text Box 150"/>
              <p:cNvSpPr txBox="1">
                <a:spLocks noChangeArrowheads="1"/>
              </p:cNvSpPr>
              <p:nvPr/>
            </p:nvSpPr>
            <p:spPr bwMode="auto">
              <a:xfrm>
                <a:off x="5193" y="391"/>
                <a:ext cx="257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>
                    <a:solidFill>
                      <a:srgbClr val="FF0000"/>
                    </a:solidFill>
                  </a:rPr>
                  <a:t>h</a:t>
                </a:r>
                <a:r>
                  <a:rPr lang="en-US" altLang="zh-CN" b="1" baseline="-2500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314519" name="Text Box 151"/>
              <p:cNvSpPr txBox="1">
                <a:spLocks noChangeArrowheads="1"/>
              </p:cNvSpPr>
              <p:nvPr/>
            </p:nvSpPr>
            <p:spPr bwMode="auto">
              <a:xfrm>
                <a:off x="5193" y="1026"/>
                <a:ext cx="257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>
                    <a:solidFill>
                      <a:srgbClr val="FF0000"/>
                    </a:solidFill>
                  </a:rPr>
                  <a:t>h</a:t>
                </a:r>
                <a:r>
                  <a:rPr lang="en-US" altLang="zh-CN" b="1" baseline="-25000">
                    <a:solidFill>
                      <a:srgbClr val="FF0000"/>
                    </a:solidFill>
                  </a:rPr>
                  <a:t>5</a:t>
                </a:r>
              </a:p>
            </p:txBody>
          </p:sp>
        </p:grpSp>
        <p:sp>
          <p:nvSpPr>
            <p:cNvPr id="314536" name="Line 168"/>
            <p:cNvSpPr>
              <a:spLocks noChangeShapeType="1"/>
            </p:cNvSpPr>
            <p:nvPr/>
          </p:nvSpPr>
          <p:spPr bwMode="auto">
            <a:xfrm flipV="1">
              <a:off x="5284" y="572"/>
              <a:ext cx="0" cy="1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79512" y="404664"/>
            <a:ext cx="2530475" cy="857250"/>
            <a:chOff x="7314" y="864"/>
            <a:chExt cx="3985" cy="1350"/>
          </a:xfrm>
        </p:grpSpPr>
        <p:grpSp>
          <p:nvGrpSpPr>
            <p:cNvPr id="48" name="组合 5"/>
            <p:cNvGrpSpPr/>
            <p:nvPr/>
          </p:nvGrpSpPr>
          <p:grpSpPr>
            <a:xfrm>
              <a:off x="7314" y="864"/>
              <a:ext cx="3878" cy="1350"/>
              <a:chOff x="7314" y="9483"/>
              <a:chExt cx="5215" cy="1350"/>
            </a:xfrm>
          </p:grpSpPr>
          <p:sp>
            <p:nvSpPr>
              <p:cNvPr id="50" name="AutoShape 36"/>
              <p:cNvSpPr>
                <a:spLocks noChangeArrowheads="1"/>
              </p:cNvSpPr>
              <p:nvPr/>
            </p:nvSpPr>
            <p:spPr bwMode="auto">
              <a:xfrm>
                <a:off x="7314" y="9483"/>
                <a:ext cx="5215" cy="1350"/>
              </a:xfrm>
              <a:prstGeom prst="roundRect">
                <a:avLst>
                  <a:gd name="adj" fmla="val 17509"/>
                </a:avLst>
              </a:prstGeom>
              <a:solidFill>
                <a:srgbClr val="8C00D4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隶书" panose="02010509060101010101" pitchFamily="49" charset="-122"/>
                  <a:ea typeface="隶书" panose="02010509060101010101" pitchFamily="49" charset="-122"/>
                  <a:cs typeface="+mn-cs"/>
                </a:endParaRPr>
              </a:p>
            </p:txBody>
          </p:sp>
          <p:sp>
            <p:nvSpPr>
              <p:cNvPr id="51" name="AutoShape 38"/>
              <p:cNvSpPr>
                <a:spLocks noChangeArrowheads="1"/>
              </p:cNvSpPr>
              <p:nvPr/>
            </p:nvSpPr>
            <p:spPr bwMode="auto">
              <a:xfrm rot="10800000">
                <a:off x="7469" y="10481"/>
                <a:ext cx="4948" cy="22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966FF">
                      <a:gamma/>
                      <a:tint val="33725"/>
                      <a:invGamma/>
                    </a:srgbClr>
                  </a:gs>
                  <a:gs pos="100000">
                    <a:srgbClr val="9966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隶书" panose="02010509060101010101" pitchFamily="49" charset="-122"/>
                  <a:ea typeface="隶书" panose="02010509060101010101" pitchFamily="49" charset="-122"/>
                  <a:cs typeface="+mn-cs"/>
                </a:endParaRPr>
              </a:p>
            </p:txBody>
          </p:sp>
        </p:grpSp>
        <p:sp>
          <p:nvSpPr>
            <p:cNvPr id="49" name="文本框 10"/>
            <p:cNvSpPr txBox="1"/>
            <p:nvPr/>
          </p:nvSpPr>
          <p:spPr>
            <a:xfrm>
              <a:off x="7427" y="864"/>
              <a:ext cx="3873" cy="1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学以致用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4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4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4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9" name="Rectangle 13"/>
          <p:cNvSpPr>
            <a:spLocks noChangeArrowheads="1"/>
          </p:cNvSpPr>
          <p:nvPr/>
        </p:nvSpPr>
        <p:spPr bwMode="auto">
          <a:xfrm>
            <a:off x="0" y="1101121"/>
            <a:ext cx="810039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/>
            <a:r>
              <a:rPr lang="en-US" altLang="zh-CN" sz="3200" b="1" dirty="0" smtClean="0">
                <a:latin typeface="仿宋" pitchFamily="49" charset="-122"/>
                <a:ea typeface="仿宋" pitchFamily="49" charset="-122"/>
                <a:cs typeface="Times New Roman" pitchFamily="18" charset="0"/>
              </a:rPr>
              <a:t>  </a:t>
            </a:r>
            <a:r>
              <a:rPr lang="zh-CN" altLang="en-US" sz="3200" b="1" dirty="0" smtClean="0">
                <a:latin typeface="仿宋" pitchFamily="49" charset="-122"/>
                <a:ea typeface="仿宋" pitchFamily="49" charset="-122"/>
                <a:cs typeface="Times New Roman" pitchFamily="18" charset="0"/>
              </a:rPr>
              <a:t>如</a:t>
            </a:r>
            <a:r>
              <a:rPr lang="zh-CN" altLang="en-US" sz="3200" b="1" dirty="0">
                <a:latin typeface="仿宋" pitchFamily="49" charset="-122"/>
                <a:ea typeface="仿宋" pitchFamily="49" charset="-122"/>
                <a:cs typeface="Times New Roman" pitchFamily="18" charset="0"/>
              </a:rPr>
              <a:t>图所示三个底面积相等的容器，倒入质量相等的煤油后，则各容器内液体的情形如图，则容器内底面所受到的压强：（    ）</a:t>
            </a:r>
          </a:p>
        </p:txBody>
      </p:sp>
      <p:sp>
        <p:nvSpPr>
          <p:cNvPr id="167950" name="Rectangle 14"/>
          <p:cNvSpPr>
            <a:spLocks noChangeArrowheads="1"/>
          </p:cNvSpPr>
          <p:nvPr/>
        </p:nvSpPr>
        <p:spPr bwMode="auto">
          <a:xfrm>
            <a:off x="5292725" y="3110736"/>
            <a:ext cx="28082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altLang="zh-CN" sz="3200" b="1" dirty="0">
                <a:latin typeface="仿宋" pitchFamily="49" charset="-122"/>
                <a:ea typeface="仿宋" pitchFamily="49" charset="-122"/>
                <a:cs typeface="Times New Roman" pitchFamily="18" charset="0"/>
              </a:rPr>
              <a:t>A</a:t>
            </a:r>
            <a:r>
              <a:rPr lang="zh-CN" altLang="en-US" sz="3200" b="1" dirty="0">
                <a:latin typeface="仿宋" pitchFamily="49" charset="-122"/>
                <a:ea typeface="仿宋" pitchFamily="49" charset="-122"/>
                <a:cs typeface="Times New Roman" pitchFamily="18" charset="0"/>
              </a:rPr>
              <a:t>．甲最大；</a:t>
            </a:r>
            <a:r>
              <a:rPr lang="en-US" altLang="zh-CN" sz="3200" b="1" dirty="0">
                <a:latin typeface="仿宋" pitchFamily="49" charset="-122"/>
                <a:ea typeface="仿宋" pitchFamily="49" charset="-122"/>
                <a:cs typeface="Times New Roman" pitchFamily="18" charset="0"/>
              </a:rPr>
              <a:t>B</a:t>
            </a:r>
            <a:r>
              <a:rPr lang="zh-CN" altLang="en-US" sz="3200" b="1" dirty="0">
                <a:latin typeface="仿宋" pitchFamily="49" charset="-122"/>
                <a:ea typeface="仿宋" pitchFamily="49" charset="-122"/>
                <a:cs typeface="Times New Roman" pitchFamily="18" charset="0"/>
              </a:rPr>
              <a:t>．乙最大；</a:t>
            </a:r>
            <a:r>
              <a:rPr lang="en-US" altLang="zh-CN" sz="3200" b="1" dirty="0">
                <a:latin typeface="仿宋" pitchFamily="49" charset="-122"/>
                <a:ea typeface="仿宋" pitchFamily="49" charset="-122"/>
                <a:cs typeface="Times New Roman" pitchFamily="18" charset="0"/>
              </a:rPr>
              <a:t>C</a:t>
            </a:r>
            <a:r>
              <a:rPr lang="zh-CN" altLang="en-US" sz="3200" b="1" dirty="0">
                <a:latin typeface="仿宋" pitchFamily="49" charset="-122"/>
                <a:ea typeface="仿宋" pitchFamily="49" charset="-122"/>
                <a:cs typeface="Times New Roman" pitchFamily="18" charset="0"/>
              </a:rPr>
              <a:t>．丙最大；</a:t>
            </a:r>
            <a:r>
              <a:rPr lang="en-US" altLang="zh-CN" sz="3200" b="1" dirty="0">
                <a:latin typeface="仿宋" pitchFamily="49" charset="-122"/>
                <a:ea typeface="仿宋" pitchFamily="49" charset="-122"/>
                <a:cs typeface="Times New Roman" pitchFamily="18" charset="0"/>
              </a:rPr>
              <a:t>D</a:t>
            </a:r>
            <a:r>
              <a:rPr lang="zh-CN" altLang="en-US" sz="3200" b="1" dirty="0">
                <a:latin typeface="仿宋" pitchFamily="49" charset="-122"/>
                <a:ea typeface="仿宋" pitchFamily="49" charset="-122"/>
                <a:cs typeface="Times New Roman" pitchFamily="18" charset="0"/>
              </a:rPr>
              <a:t>．一样大。</a:t>
            </a:r>
          </a:p>
        </p:txBody>
      </p:sp>
      <p:sp>
        <p:nvSpPr>
          <p:cNvPr id="167951" name="Text Box 15"/>
          <p:cNvSpPr txBox="1">
            <a:spLocks noChangeArrowheads="1"/>
          </p:cNvSpPr>
          <p:nvPr/>
        </p:nvSpPr>
        <p:spPr bwMode="auto">
          <a:xfrm>
            <a:off x="6804248" y="2060848"/>
            <a:ext cx="477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C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27087" y="3141663"/>
            <a:ext cx="3384550" cy="3032125"/>
            <a:chOff x="521" y="1979"/>
            <a:chExt cx="2132" cy="1910"/>
          </a:xfrm>
        </p:grpSpPr>
        <p:graphicFrame>
          <p:nvGraphicFramePr>
            <p:cNvPr id="167948" name="Object 12"/>
            <p:cNvGraphicFramePr>
              <a:graphicFrameLocks noChangeAspect="1"/>
            </p:cNvGraphicFramePr>
            <p:nvPr/>
          </p:nvGraphicFramePr>
          <p:xfrm>
            <a:off x="612" y="1979"/>
            <a:ext cx="2041" cy="1604"/>
          </p:xfrm>
          <a:graphic>
            <a:graphicData uri="http://schemas.openxmlformats.org/presentationml/2006/ole">
              <p:oleObj spid="_x0000_s30722" r:id="rId3" imgW="1809000" imgH="900360" progId="Flash.Movie">
                <p:embed/>
              </p:oleObj>
            </a:graphicData>
          </a:graphic>
        </p:graphicFrame>
        <p:sp>
          <p:nvSpPr>
            <p:cNvPr id="167953" name="Text Box 17"/>
            <p:cNvSpPr txBox="1">
              <a:spLocks noChangeArrowheads="1"/>
            </p:cNvSpPr>
            <p:nvPr/>
          </p:nvSpPr>
          <p:spPr bwMode="auto">
            <a:xfrm>
              <a:off x="521" y="3521"/>
              <a:ext cx="208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0000FF"/>
                  </a:solidFill>
                  <a:latin typeface="+mn-ea"/>
                </a:rPr>
                <a:t> </a:t>
              </a:r>
              <a:r>
                <a:rPr lang="zh-CN" altLang="en-US" sz="3200" b="1" dirty="0">
                  <a:solidFill>
                    <a:srgbClr val="0000FF"/>
                  </a:solidFill>
                  <a:latin typeface="+mn-ea"/>
                </a:rPr>
                <a:t>甲    乙   丙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95536" y="260648"/>
            <a:ext cx="2530475" cy="857250"/>
            <a:chOff x="7314" y="864"/>
            <a:chExt cx="3985" cy="1350"/>
          </a:xfrm>
        </p:grpSpPr>
        <p:grpSp>
          <p:nvGrpSpPr>
            <p:cNvPr id="9" name="组合 5"/>
            <p:cNvGrpSpPr/>
            <p:nvPr/>
          </p:nvGrpSpPr>
          <p:grpSpPr>
            <a:xfrm>
              <a:off x="7314" y="864"/>
              <a:ext cx="3878" cy="1350"/>
              <a:chOff x="7314" y="9483"/>
              <a:chExt cx="5215" cy="1350"/>
            </a:xfrm>
          </p:grpSpPr>
          <p:sp>
            <p:nvSpPr>
              <p:cNvPr id="11" name="AutoShape 36"/>
              <p:cNvSpPr>
                <a:spLocks noChangeArrowheads="1"/>
              </p:cNvSpPr>
              <p:nvPr/>
            </p:nvSpPr>
            <p:spPr bwMode="auto">
              <a:xfrm>
                <a:off x="7314" y="9483"/>
                <a:ext cx="5215" cy="1350"/>
              </a:xfrm>
              <a:prstGeom prst="roundRect">
                <a:avLst>
                  <a:gd name="adj" fmla="val 17509"/>
                </a:avLst>
              </a:prstGeom>
              <a:solidFill>
                <a:srgbClr val="8C00D4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隶书" panose="02010509060101010101" pitchFamily="49" charset="-122"/>
                  <a:ea typeface="隶书" panose="02010509060101010101" pitchFamily="49" charset="-122"/>
                  <a:cs typeface="+mn-cs"/>
                </a:endParaRPr>
              </a:p>
            </p:txBody>
          </p:sp>
          <p:sp>
            <p:nvSpPr>
              <p:cNvPr id="12" name="AutoShape 38"/>
              <p:cNvSpPr>
                <a:spLocks noChangeArrowheads="1"/>
              </p:cNvSpPr>
              <p:nvPr/>
            </p:nvSpPr>
            <p:spPr bwMode="auto">
              <a:xfrm rot="10800000">
                <a:off x="7469" y="10481"/>
                <a:ext cx="4948" cy="22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966FF">
                      <a:gamma/>
                      <a:tint val="33725"/>
                      <a:invGamma/>
                    </a:srgbClr>
                  </a:gs>
                  <a:gs pos="100000">
                    <a:srgbClr val="9966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隶书" panose="02010509060101010101" pitchFamily="49" charset="-122"/>
                  <a:ea typeface="隶书" panose="02010509060101010101" pitchFamily="49" charset="-122"/>
                  <a:cs typeface="+mn-cs"/>
                </a:endParaRPr>
              </a:p>
            </p:txBody>
          </p:sp>
        </p:grpSp>
        <p:sp>
          <p:nvSpPr>
            <p:cNvPr id="10" name="文本框 10"/>
            <p:cNvSpPr txBox="1"/>
            <p:nvPr/>
          </p:nvSpPr>
          <p:spPr>
            <a:xfrm>
              <a:off x="7427" y="864"/>
              <a:ext cx="3873" cy="1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学以致用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1686375" y="1847315"/>
            <a:ext cx="5361639" cy="281025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6616" y="188640"/>
            <a:ext cx="3182749" cy="167611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560431">
            <a:off x="1599412" y="2303831"/>
            <a:ext cx="5745200" cy="110799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6600" b="1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Caslon Pro Bold" pitchFamily="18" charset="0"/>
                <a:ea typeface="+mj-ea"/>
              </a:rPr>
              <a:t>Thank  You !</a:t>
            </a:r>
            <a:endParaRPr lang="zh-CN" altLang="en-US" sz="6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Caslon Pro Bold" pitchFamily="18" charset="0"/>
              <a:ea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22" t="30315" r="17074" b="44275"/>
          <a:stretch>
            <a:fillRect/>
          </a:stretch>
        </p:blipFill>
        <p:spPr>
          <a:xfrm rot="201660">
            <a:off x="2033238" y="3111841"/>
            <a:ext cx="4514026" cy="13813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949" t="50000"/>
          <a:stretch>
            <a:fillRect/>
          </a:stretch>
        </p:blipFill>
        <p:spPr>
          <a:xfrm>
            <a:off x="5830075" y="3865764"/>
            <a:ext cx="3244490" cy="25782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1333" b="37490"/>
          <a:stretch>
            <a:fillRect/>
          </a:stretch>
        </p:blipFill>
        <p:spPr>
          <a:xfrm>
            <a:off x="519974" y="425815"/>
            <a:ext cx="1599430" cy="22651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20" t="18893" b="65921"/>
          <a:stretch>
            <a:fillRect/>
          </a:stretch>
        </p:blipFill>
        <p:spPr>
          <a:xfrm rot="21062783">
            <a:off x="1974297" y="3495761"/>
            <a:ext cx="1551508" cy="71702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292090" y="4076700"/>
            <a:ext cx="14408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+mj-ea"/>
                <a:ea typeface="+mj-ea"/>
              </a:rPr>
              <a:t>2018.10</a:t>
            </a:r>
            <a:endParaRPr lang="en-US" altLang="zh-CN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093 L 0.12362 -0.05457 C 0.1474 -0.06798 0.18577 -0.08208 0.22518 -0.09549 C 0.27171 -0.10497 0.30938 -0.11284 0.33525 -0.11307 L 0.4566 -0.1274 " pathEditMode="relative" rAng="-49301759" ptsTypes="FffFF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87" y="-7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67360" y="5013325"/>
            <a:ext cx="8422005" cy="701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液体对容器的底部和侧壁都有压强</a:t>
            </a:r>
          </a:p>
        </p:txBody>
      </p:sp>
      <p:pic>
        <p:nvPicPr>
          <p:cNvPr id="2" name="液体对底部压强.avi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23850" y="1268730"/>
            <a:ext cx="4182745" cy="283083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3" name="液体对侧壁压强.avi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xmlns="" r:link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716145" y="1268730"/>
            <a:ext cx="4168140" cy="2860675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云形标注 55298"/>
          <p:cNvSpPr/>
          <p:nvPr/>
        </p:nvSpPr>
        <p:spPr>
          <a:xfrm>
            <a:off x="2411730" y="1341120"/>
            <a:ext cx="5332095" cy="2994660"/>
          </a:xfrm>
          <a:prstGeom prst="cloudCallout">
            <a:avLst>
              <a:gd name="adj1" fmla="val -48213"/>
              <a:gd name="adj2" fmla="val 57994"/>
            </a:avLst>
          </a:prstGeom>
          <a:solidFill>
            <a:schemeClr val="accent1"/>
          </a:solidFill>
          <a:ln w="9525">
            <a:noFill/>
          </a:ln>
        </p:spPr>
        <p:txBody>
          <a:bodyPr/>
          <a:lstStyle>
            <a:lvl1pPr marL="342900" lvl="0" indent="-3429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lvl="1" indent="-28575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55300" name="图片 55299" descr="问号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20000">
            <a:off x="6162040" y="2700020"/>
            <a:ext cx="1174115" cy="169735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5303" name="图片 55302" descr="8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85" y="2348865"/>
            <a:ext cx="2741930" cy="431038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0" name="文本框 99"/>
          <p:cNvSpPr txBox="1"/>
          <p:nvPr/>
        </p:nvSpPr>
        <p:spPr>
          <a:xfrm>
            <a:off x="2915285" y="1917065"/>
            <a:ext cx="5080000" cy="143256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L="0" indent="0" algn="l"/>
            <a:r>
              <a:rPr lang="zh-CN" altLang="en-US" sz="4400" b="1">
                <a:solidFill>
                  <a:schemeClr val="bg1"/>
                </a:solidFill>
                <a:uFillTx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液体压强与哪些因素有关呢？</a:t>
            </a:r>
          </a:p>
        </p:txBody>
      </p:sp>
      <p:sp>
        <p:nvSpPr>
          <p:cNvPr id="4" name="矩形 3"/>
          <p:cNvSpPr/>
          <p:nvPr/>
        </p:nvSpPr>
        <p:spPr>
          <a:xfrm>
            <a:off x="34925" y="332740"/>
            <a:ext cx="344678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1.</a:t>
            </a:r>
            <a:r>
              <a:rPr lang="zh-CN" altLang="en-US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提出问题</a:t>
            </a:r>
          </a:p>
        </p:txBody>
      </p:sp>
    </p:spTree>
  </p:cSld>
  <p:clrMapOvr>
    <a:masterClrMapping/>
  </p:clrMapOvr>
  <p:transition advTm="1739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猜想与假设.wm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xmlns="" r:link="rId6"/>
              </p:ext>
            </p:extLst>
          </p:nvPr>
        </p:nvPicPr>
        <p:blipFill>
          <a:blip r:embed="rId7" cstate="print"/>
          <a:srcRect l="2616" t="2103" r="2859"/>
          <a:stretch>
            <a:fillRect/>
          </a:stretch>
        </p:blipFill>
        <p:spPr>
          <a:xfrm>
            <a:off x="1835150" y="935990"/>
            <a:ext cx="5184775" cy="4612005"/>
          </a:xfrm>
          <a:prstGeom prst="flowChartAlternateProcess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图片 17410" descr="三个现象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840" y="1268413"/>
            <a:ext cx="6913563" cy="35274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-92075" y="4772025"/>
            <a:ext cx="2057400" cy="365125"/>
          </a:xfrm>
        </p:spPr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5560" y="332105"/>
            <a:ext cx="413258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2.</a:t>
            </a:r>
            <a:r>
              <a:rPr lang="zh-CN" altLang="en-US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猜想与假设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75740" y="4797425"/>
            <a:ext cx="647128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楷体" panose="02010609060101010101" charset="-122"/>
                <a:ea typeface="楷体" panose="02010609060101010101" charset="-122"/>
              </a:rPr>
              <a:t>a</a:t>
            </a:r>
            <a:r>
              <a:rPr lang="zh-CN" altLang="zh-CN" sz="3200" b="1"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</a:rPr>
              <a:t>b</a:t>
            </a:r>
            <a:r>
              <a:rPr lang="zh-CN" altLang="zh-CN" sz="3200" b="1">
                <a:latin typeface="楷体" panose="02010609060101010101" charset="-122"/>
                <a:ea typeface="楷体" panose="02010609060101010101" charset="-122"/>
              </a:rPr>
              <a:t>：液体压强可能与深度有关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48130" y="5517515"/>
            <a:ext cx="647128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楷体" panose="02010609060101010101" charset="-122"/>
                <a:ea typeface="楷体" panose="02010609060101010101" charset="-122"/>
              </a:rPr>
              <a:t>b</a:t>
            </a:r>
            <a:r>
              <a:rPr lang="zh-CN" altLang="zh-CN" sz="3200" b="1"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</a:rPr>
              <a:t>c</a:t>
            </a:r>
            <a:r>
              <a:rPr lang="zh-CN" altLang="zh-CN" sz="3200" b="1">
                <a:latin typeface="楷体" panose="02010609060101010101" charset="-122"/>
                <a:ea typeface="楷体" panose="02010609060101010101" charset="-122"/>
              </a:rPr>
              <a:t>：液体压强可能与密度有关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文本框 48129"/>
          <p:cNvSpPr txBox="1"/>
          <p:nvPr/>
        </p:nvSpPr>
        <p:spPr>
          <a:xfrm>
            <a:off x="539433" y="1268730"/>
            <a:ext cx="8602662" cy="5486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专门用来测量液体压强的仪器：</a:t>
            </a:r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U</a:t>
            </a:r>
            <a:r>
              <a: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形管压强计</a:t>
            </a:r>
            <a:endParaRPr lang="zh-CN" alt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8131" name="文本框 48130"/>
          <p:cNvSpPr txBox="1"/>
          <p:nvPr/>
        </p:nvSpPr>
        <p:spPr>
          <a:xfrm>
            <a:off x="107315" y="1845310"/>
            <a:ext cx="9039225" cy="10363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将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zh-CN" altLang="en-US" sz="3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形管压强计的金属盒放入水中一定深度，根据</a:t>
            </a:r>
            <a:r>
              <a:rPr lang="en-US" altLang="zh-CN" sz="3000" b="1"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zh-CN" altLang="en-US" sz="3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形管中两边水面的</a:t>
            </a:r>
            <a:r>
              <a:rPr lang="zh-CN" altLang="en-US" sz="3200" b="1" dirty="0">
                <a:ea typeface="宋体" panose="02010600030101010101" pitchFamily="2" charset="-122"/>
              </a:rPr>
              <a:t>高度差</a:t>
            </a:r>
            <a:r>
              <a:rPr lang="zh-CN" altLang="en-US" sz="3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，可知液体压强的大小。</a:t>
            </a:r>
          </a:p>
        </p:txBody>
      </p:sp>
      <p:sp>
        <p:nvSpPr>
          <p:cNvPr id="4" name="矩形 3"/>
          <p:cNvSpPr/>
          <p:nvPr/>
        </p:nvSpPr>
        <p:spPr>
          <a:xfrm>
            <a:off x="-36195" y="332740"/>
            <a:ext cx="344678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3.</a:t>
            </a:r>
            <a:r>
              <a:rPr lang="zh-CN" altLang="en-US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设计实验</a:t>
            </a:r>
          </a:p>
        </p:txBody>
      </p:sp>
      <p:pic>
        <p:nvPicPr>
          <p:cNvPr id="2" name="U形管压强计介绍.avi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051685" y="3068955"/>
            <a:ext cx="4428490" cy="2932430"/>
          </a:xfrm>
          <a:prstGeom prst="flowChartAlternateProcess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81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6195" y="332740"/>
            <a:ext cx="3446780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4.</a:t>
            </a:r>
            <a:r>
              <a:rPr lang="zh-CN" altLang="en-US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实验验证</a:t>
            </a:r>
          </a:p>
        </p:txBody>
      </p:sp>
      <p:grpSp>
        <p:nvGrpSpPr>
          <p:cNvPr id="18435" name="组合 18434"/>
          <p:cNvGrpSpPr/>
          <p:nvPr/>
        </p:nvGrpSpPr>
        <p:grpSpPr>
          <a:xfrm>
            <a:off x="611188" y="4797108"/>
            <a:ext cx="2016125" cy="1008062"/>
            <a:chOff x="0" y="0"/>
            <a:chExt cx="1270" cy="635"/>
          </a:xfrm>
        </p:grpSpPr>
        <p:sp>
          <p:nvSpPr>
            <p:cNvPr id="18436" name="圆角矩形 18435"/>
            <p:cNvSpPr/>
            <p:nvPr/>
          </p:nvSpPr>
          <p:spPr>
            <a:xfrm>
              <a:off x="0" y="0"/>
              <a:ext cx="1270" cy="635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  <a:tileRect/>
            </a:gra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7" name="未知"/>
            <p:cNvSpPr/>
            <p:nvPr/>
          </p:nvSpPr>
          <p:spPr>
            <a:xfrm>
              <a:off x="46" y="45"/>
              <a:ext cx="628" cy="390"/>
            </a:xfrm>
            <a:custGeom>
              <a:avLst/>
              <a:gdLst/>
              <a:ahLst/>
              <a:cxnLst/>
              <a:rect l="0" t="0" r="0" b="0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  <a:alpha val="100000"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8" name="文本框 18437"/>
            <p:cNvSpPr txBox="1"/>
            <p:nvPr/>
          </p:nvSpPr>
          <p:spPr>
            <a:xfrm>
              <a:off x="0" y="136"/>
              <a:ext cx="1225" cy="36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 algn="ctr" eaLnBrk="0" hangingPunct="0"/>
              <a:r>
                <a:rPr lang="zh-CN" altLang="en-US" sz="3200" b="1" dirty="0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华文楷体" panose="02010600040101010101" pitchFamily="2" charset="-122"/>
                </a:rPr>
                <a:t>定性关系</a:t>
              </a:r>
            </a:p>
          </p:txBody>
        </p:sp>
      </p:grpSp>
      <p:sp>
        <p:nvSpPr>
          <p:cNvPr id="18439" name="文本占位符 18438"/>
          <p:cNvSpPr>
            <a:spLocks noGrp="1"/>
          </p:cNvSpPr>
          <p:nvPr/>
        </p:nvSpPr>
        <p:spPr>
          <a:xfrm>
            <a:off x="2627313" y="4725670"/>
            <a:ext cx="6265862" cy="1223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342900" lvl="0" indent="-3429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sz="32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同种液体：深度越大，压强越大。</a:t>
            </a:r>
          </a:p>
          <a:p>
            <a:pPr>
              <a:buNone/>
            </a:pPr>
            <a:r>
              <a:rPr lang="zh-CN" altLang="en-US" sz="32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同一深度：密度越大，压强越大。</a:t>
            </a:r>
          </a:p>
        </p:txBody>
      </p:sp>
      <p:pic>
        <p:nvPicPr>
          <p:cNvPr id="2" name="压强随深度变化.avi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51460" y="1565910"/>
            <a:ext cx="3968750" cy="2760980"/>
          </a:xfrm>
          <a:prstGeom prst="flowChartAlternateProcess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3" name="液体压强与密度关系.avi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xmlns="" r:link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787900" y="1557020"/>
            <a:ext cx="3951605" cy="2750185"/>
          </a:xfrm>
          <a:prstGeom prst="flowChartAlternateProcess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2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组合 26626"/>
          <p:cNvGrpSpPr/>
          <p:nvPr/>
        </p:nvGrpSpPr>
        <p:grpSpPr>
          <a:xfrm>
            <a:off x="0" y="1700213"/>
            <a:ext cx="4284663" cy="3384550"/>
            <a:chOff x="0" y="0"/>
            <a:chExt cx="2699" cy="2132"/>
          </a:xfrm>
        </p:grpSpPr>
        <p:sp>
          <p:nvSpPr>
            <p:cNvPr id="26628" name="云形标注 26627"/>
            <p:cNvSpPr/>
            <p:nvPr/>
          </p:nvSpPr>
          <p:spPr>
            <a:xfrm>
              <a:off x="0" y="0"/>
              <a:ext cx="2699" cy="2132"/>
            </a:xfrm>
            <a:prstGeom prst="cloudCallout">
              <a:avLst>
                <a:gd name="adj1" fmla="val 51926"/>
                <a:gd name="adj2" fmla="val 6397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</a:ln>
          </p:spPr>
          <p:txBody>
            <a:bodyPr anchor="ctr"/>
            <a:lstStyle/>
            <a:p>
              <a:pPr lvl="0" algn="ctr" eaLnBrk="0" hangingPunct="0"/>
              <a:endParaRPr sz="2800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graphicFrame>
          <p:nvGraphicFramePr>
            <p:cNvPr id="26629" name="对象 26628"/>
            <p:cNvGraphicFramePr>
              <a:graphicFrameLocks/>
            </p:cNvGraphicFramePr>
            <p:nvPr/>
          </p:nvGraphicFramePr>
          <p:xfrm>
            <a:off x="431" y="363"/>
            <a:ext cx="673" cy="621"/>
          </p:xfrm>
          <a:graphic>
            <a:graphicData uri="http://schemas.openxmlformats.org/presentationml/2006/ole">
              <p:oleObj spid="_x0000_s3080" r:id="rId3" imgW="431987" imgH="393871" progId="">
                <p:embed/>
              </p:oleObj>
            </a:graphicData>
          </a:graphic>
        </p:graphicFrame>
      </p:grpSp>
      <p:graphicFrame>
        <p:nvGraphicFramePr>
          <p:cNvPr id="26630" name="对象 26629"/>
          <p:cNvGraphicFramePr>
            <a:graphicFrameLocks/>
          </p:cNvGraphicFramePr>
          <p:nvPr/>
        </p:nvGraphicFramePr>
        <p:xfrm>
          <a:off x="1042988" y="3213100"/>
          <a:ext cx="1393825" cy="1084263"/>
        </p:xfrm>
        <a:graphic>
          <a:graphicData uri="http://schemas.openxmlformats.org/presentationml/2006/ole">
            <p:oleObj spid="_x0000_s3081" r:id="rId4" imgW="533400" imgH="393700" progId="">
              <p:embed/>
            </p:oleObj>
          </a:graphicData>
        </a:graphic>
      </p:graphicFrame>
      <p:graphicFrame>
        <p:nvGraphicFramePr>
          <p:cNvPr id="26631" name="对象 26630"/>
          <p:cNvGraphicFramePr>
            <a:graphicFrameLocks/>
          </p:cNvGraphicFramePr>
          <p:nvPr/>
        </p:nvGraphicFramePr>
        <p:xfrm>
          <a:off x="2411413" y="3500438"/>
          <a:ext cx="1296987" cy="627062"/>
        </p:xfrm>
        <a:graphic>
          <a:graphicData uri="http://schemas.openxmlformats.org/presentationml/2006/ole">
            <p:oleObj spid="_x0000_s3082" r:id="rId5" imgW="431800" imgH="203200" progId="">
              <p:embed/>
            </p:oleObj>
          </a:graphicData>
        </a:graphic>
      </p:graphicFrame>
      <p:graphicFrame>
        <p:nvGraphicFramePr>
          <p:cNvPr id="26632" name="对象 26631"/>
          <p:cNvGraphicFramePr>
            <a:graphicFrameLocks/>
          </p:cNvGraphicFramePr>
          <p:nvPr/>
        </p:nvGraphicFramePr>
        <p:xfrm>
          <a:off x="1835150" y="2205038"/>
          <a:ext cx="1025525" cy="1079500"/>
        </p:xfrm>
        <a:graphic>
          <a:graphicData uri="http://schemas.openxmlformats.org/presentationml/2006/ole">
            <p:oleObj spid="_x0000_s3083" r:id="rId6" imgW="393871" imgH="393871" progId="">
              <p:embed/>
            </p:oleObj>
          </a:graphicData>
        </a:graphic>
      </p:graphicFrame>
      <p:graphicFrame>
        <p:nvGraphicFramePr>
          <p:cNvPr id="26633" name="对象 26632"/>
          <p:cNvGraphicFramePr>
            <a:graphicFrameLocks/>
          </p:cNvGraphicFramePr>
          <p:nvPr/>
        </p:nvGraphicFramePr>
        <p:xfrm>
          <a:off x="2843213" y="2276475"/>
          <a:ext cx="1012825" cy="1035050"/>
        </p:xfrm>
        <a:graphic>
          <a:graphicData uri="http://schemas.openxmlformats.org/presentationml/2006/ole">
            <p:oleObj spid="_x0000_s3084" r:id="rId7" imgW="457399" imgH="393871" progId="">
              <p:embed/>
            </p:oleObj>
          </a:graphicData>
        </a:graphic>
      </p:graphicFrame>
      <p:graphicFrame>
        <p:nvGraphicFramePr>
          <p:cNvPr id="26634" name="内容占位符 26633"/>
          <p:cNvGraphicFramePr>
            <a:graphicFrameLocks/>
          </p:cNvGraphicFramePr>
          <p:nvPr>
            <p:ph idx="1"/>
          </p:nvPr>
        </p:nvGraphicFramePr>
        <p:xfrm>
          <a:off x="1042988" y="4292600"/>
          <a:ext cx="1871662" cy="679450"/>
        </p:xfrm>
        <a:graphic>
          <a:graphicData uri="http://schemas.openxmlformats.org/presentationml/2006/ole">
            <p:oleObj spid="_x0000_s3085" r:id="rId8" imgW="558558" imgH="203112" progId="">
              <p:embed/>
            </p:oleObj>
          </a:graphicData>
        </a:graphic>
      </p:graphicFrame>
      <p:grpSp>
        <p:nvGrpSpPr>
          <p:cNvPr id="26635" name="组合 26634"/>
          <p:cNvGrpSpPr/>
          <p:nvPr/>
        </p:nvGrpSpPr>
        <p:grpSpPr>
          <a:xfrm>
            <a:off x="4571683" y="692468"/>
            <a:ext cx="4103687" cy="4608512"/>
            <a:chOff x="0" y="0"/>
            <a:chExt cx="2585" cy="2903"/>
          </a:xfrm>
        </p:grpSpPr>
        <p:pic>
          <p:nvPicPr>
            <p:cNvPr id="26636" name="图片 26635" descr="装水的容器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2585" cy="2903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grpSp>
          <p:nvGrpSpPr>
            <p:cNvPr id="26637" name="组合 26636"/>
            <p:cNvGrpSpPr/>
            <p:nvPr/>
          </p:nvGrpSpPr>
          <p:grpSpPr>
            <a:xfrm>
              <a:off x="136" y="363"/>
              <a:ext cx="2267" cy="2239"/>
              <a:chOff x="0" y="0"/>
              <a:chExt cx="2267" cy="2239"/>
            </a:xfrm>
          </p:grpSpPr>
          <p:sp>
            <p:nvSpPr>
              <p:cNvPr id="26638" name="直接连接符 26637"/>
              <p:cNvSpPr/>
              <p:nvPr/>
            </p:nvSpPr>
            <p:spPr>
              <a:xfrm>
                <a:off x="1270" y="1770"/>
                <a:ext cx="402" cy="453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39" name="直接连接符 26638"/>
              <p:cNvSpPr/>
              <p:nvPr/>
            </p:nvSpPr>
            <p:spPr>
              <a:xfrm flipH="1" flipV="1">
                <a:off x="1678" y="2223"/>
                <a:ext cx="40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0" name="文本框 26639"/>
              <p:cNvSpPr txBox="1"/>
              <p:nvPr/>
            </p:nvSpPr>
            <p:spPr>
              <a:xfrm>
                <a:off x="1633" y="1951"/>
                <a:ext cx="500" cy="288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anchor="t">
                <a:spAutoFit/>
              </a:bodyPr>
              <a:lstStyle/>
              <a:p>
                <a:pPr lvl="0" algn="l" eaLnBrk="1" hangingPunct="1"/>
                <a:r>
                  <a:rPr lang="zh-CN" altLang="en-US" sz="2400" b="1" dirty="0">
                    <a:solidFill>
                      <a:srgbClr val="FF3300"/>
                    </a:solidFill>
                    <a:latin typeface="Comic Sans MS" panose="030F0702030302020204" pitchFamily="66" charset="0"/>
                    <a:ea typeface="华文楷体" panose="02010600040101010101" pitchFamily="2" charset="-122"/>
                  </a:rPr>
                  <a:t>液片</a:t>
                </a:r>
              </a:p>
            </p:txBody>
          </p:sp>
          <p:sp>
            <p:nvSpPr>
              <p:cNvPr id="26641" name="文本框 26640"/>
              <p:cNvSpPr txBox="1"/>
              <p:nvPr/>
            </p:nvSpPr>
            <p:spPr>
              <a:xfrm>
                <a:off x="907" y="1679"/>
                <a:ext cx="567" cy="365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>
                <a:spAutoFit/>
              </a:bodyPr>
              <a:lstStyle/>
              <a:p>
                <a:pPr lvl="0" algn="l" eaLnBrk="1" hangingPunct="1">
                  <a:spcBef>
                    <a:spcPct val="50000"/>
                  </a:spcBef>
                </a:pPr>
                <a:r>
                  <a:rPr lang="en-US" altLang="x-none" sz="3200" b="1">
                    <a:solidFill>
                      <a:srgbClr val="FF33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s</a:t>
                </a:r>
              </a:p>
            </p:txBody>
          </p:sp>
          <p:grpSp>
            <p:nvGrpSpPr>
              <p:cNvPr id="26642" name="组合 26641"/>
              <p:cNvGrpSpPr/>
              <p:nvPr/>
            </p:nvGrpSpPr>
            <p:grpSpPr>
              <a:xfrm>
                <a:off x="1497" y="681"/>
                <a:ext cx="568" cy="1089"/>
                <a:chOff x="0" y="0"/>
                <a:chExt cx="568" cy="862"/>
              </a:xfrm>
            </p:grpSpPr>
            <p:sp>
              <p:nvSpPr>
                <p:cNvPr id="26643" name="文本框 26642"/>
                <p:cNvSpPr txBox="1"/>
                <p:nvPr/>
              </p:nvSpPr>
              <p:spPr>
                <a:xfrm>
                  <a:off x="0" y="227"/>
                  <a:ext cx="568" cy="320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>
                  <a:spAutoFit/>
                </a:bodyPr>
                <a:lstStyle/>
                <a:p>
                  <a:pPr lvl="0" algn="l" eaLnBrk="1" hangingPunct="1">
                    <a:spcBef>
                      <a:spcPct val="50000"/>
                    </a:spcBef>
                  </a:pPr>
                  <a:r>
                    <a:rPr lang="en-US" altLang="x-none" sz="3600">
                      <a:solidFill>
                        <a:srgbClr val="FF3300"/>
                      </a:solidFill>
                      <a:latin typeface="黑体" panose="02010609060101010101" pitchFamily="2" charset="-122"/>
                      <a:ea typeface="黑体" panose="02010609060101010101" pitchFamily="2" charset="-122"/>
                    </a:rPr>
                    <a:t>h</a:t>
                  </a:r>
                </a:p>
              </p:txBody>
            </p:sp>
            <p:sp>
              <p:nvSpPr>
                <p:cNvPr id="26644" name="直接连接符 26643"/>
                <p:cNvSpPr/>
                <p:nvPr/>
              </p:nvSpPr>
              <p:spPr>
                <a:xfrm>
                  <a:off x="46" y="862"/>
                  <a:ext cx="181" cy="0"/>
                </a:xfrm>
                <a:prstGeom prst="line">
                  <a:avLst/>
                </a:prstGeom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645" name="直接连接符 26644"/>
                <p:cNvSpPr/>
                <p:nvPr/>
              </p:nvSpPr>
              <p:spPr>
                <a:xfrm>
                  <a:off x="46" y="0"/>
                  <a:ext cx="181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646" name="直接连接符 26645"/>
                <p:cNvSpPr/>
                <p:nvPr/>
              </p:nvSpPr>
              <p:spPr>
                <a:xfrm>
                  <a:off x="137" y="590"/>
                  <a:ext cx="0" cy="272"/>
                </a:xfrm>
                <a:prstGeom prst="line">
                  <a:avLst/>
                </a:prstGeom>
                <a:ln w="31750" cap="flat" cmpd="sng">
                  <a:solidFill>
                    <a:srgbClr val="FF0000"/>
                  </a:solidFill>
                  <a:prstDash val="solid"/>
                  <a:headEnd type="none" w="med" len="med"/>
                  <a:tailEnd type="stealth" w="lg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647" name="直接连接符 26646"/>
                <p:cNvSpPr/>
                <p:nvPr/>
              </p:nvSpPr>
              <p:spPr>
                <a:xfrm rot="10800000">
                  <a:off x="137" y="0"/>
                  <a:ext cx="0" cy="318"/>
                </a:xfrm>
                <a:prstGeom prst="line">
                  <a:avLst/>
                </a:prstGeom>
                <a:ln w="31750" cap="flat" cmpd="sng">
                  <a:solidFill>
                    <a:srgbClr val="FF0000"/>
                  </a:solidFill>
                  <a:prstDash val="solid"/>
                  <a:headEnd type="none" w="med" len="med"/>
                  <a:tailEnd type="stealth" w="lg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6648" name="组合 26647"/>
              <p:cNvGrpSpPr/>
              <p:nvPr/>
            </p:nvGrpSpPr>
            <p:grpSpPr>
              <a:xfrm>
                <a:off x="635" y="681"/>
                <a:ext cx="835" cy="1088"/>
                <a:chOff x="0" y="0"/>
                <a:chExt cx="835" cy="1088"/>
              </a:xfrm>
            </p:grpSpPr>
            <p:grpSp>
              <p:nvGrpSpPr>
                <p:cNvPr id="26649" name="组合 26648"/>
                <p:cNvGrpSpPr/>
                <p:nvPr/>
              </p:nvGrpSpPr>
              <p:grpSpPr>
                <a:xfrm>
                  <a:off x="0" y="0"/>
                  <a:ext cx="64" cy="1088"/>
                  <a:chOff x="0" y="0"/>
                  <a:chExt cx="0" cy="528"/>
                </a:xfrm>
              </p:grpSpPr>
              <p:sp>
                <p:nvSpPr>
                  <p:cNvPr id="26650" name="直接连接符 26649"/>
                  <p:cNvSpPr/>
                  <p:nvPr/>
                </p:nvSpPr>
                <p:spPr>
                  <a:xfrm>
                    <a:off x="0" y="0"/>
                    <a:ext cx="0" cy="96"/>
                  </a:xfrm>
                  <a:prstGeom prst="line">
                    <a:avLst/>
                  </a:prstGeom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51" name="直接连接符 26650"/>
                  <p:cNvSpPr/>
                  <p:nvPr/>
                </p:nvSpPr>
                <p:spPr>
                  <a:xfrm>
                    <a:off x="0" y="144"/>
                    <a:ext cx="0" cy="96"/>
                  </a:xfrm>
                  <a:prstGeom prst="line">
                    <a:avLst/>
                  </a:prstGeom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52" name="直接连接符 26651"/>
                  <p:cNvSpPr/>
                  <p:nvPr/>
                </p:nvSpPr>
                <p:spPr>
                  <a:xfrm>
                    <a:off x="0" y="288"/>
                    <a:ext cx="0" cy="96"/>
                  </a:xfrm>
                  <a:prstGeom prst="line">
                    <a:avLst/>
                  </a:prstGeom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53" name="直接连接符 26652"/>
                  <p:cNvSpPr/>
                  <p:nvPr/>
                </p:nvSpPr>
                <p:spPr>
                  <a:xfrm>
                    <a:off x="0" y="432"/>
                    <a:ext cx="0" cy="96"/>
                  </a:xfrm>
                  <a:prstGeom prst="line">
                    <a:avLst/>
                  </a:prstGeom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6654" name="直接连接符 26653"/>
                <p:cNvSpPr/>
                <p:nvPr/>
              </p:nvSpPr>
              <p:spPr>
                <a:xfrm>
                  <a:off x="0" y="1088"/>
                  <a:ext cx="756" cy="0"/>
                </a:xfrm>
                <a:prstGeom prst="line">
                  <a:avLst/>
                </a:prstGeom>
                <a:ln w="381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6655" name="组合 26654"/>
                <p:cNvGrpSpPr/>
                <p:nvPr/>
              </p:nvGrpSpPr>
              <p:grpSpPr>
                <a:xfrm>
                  <a:off x="0" y="0"/>
                  <a:ext cx="771" cy="1088"/>
                  <a:chOff x="0" y="0"/>
                  <a:chExt cx="576" cy="624"/>
                </a:xfrm>
              </p:grpSpPr>
              <p:sp>
                <p:nvSpPr>
                  <p:cNvPr id="26656" name="直接连接符 26655"/>
                  <p:cNvSpPr/>
                  <p:nvPr/>
                </p:nvSpPr>
                <p:spPr>
                  <a:xfrm flipH="1">
                    <a:off x="0" y="0"/>
                    <a:ext cx="144" cy="144"/>
                  </a:xfrm>
                  <a:prstGeom prst="line">
                    <a:avLst/>
                  </a:prstGeom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57" name="直接连接符 26656"/>
                  <p:cNvSpPr/>
                  <p:nvPr/>
                </p:nvSpPr>
                <p:spPr>
                  <a:xfrm flipH="1">
                    <a:off x="0" y="0"/>
                    <a:ext cx="240" cy="240"/>
                  </a:xfrm>
                  <a:prstGeom prst="line">
                    <a:avLst/>
                  </a:prstGeom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58" name="直接连接符 26657"/>
                  <p:cNvSpPr/>
                  <p:nvPr/>
                </p:nvSpPr>
                <p:spPr>
                  <a:xfrm flipH="1">
                    <a:off x="0" y="0"/>
                    <a:ext cx="336" cy="336"/>
                  </a:xfrm>
                  <a:prstGeom prst="line">
                    <a:avLst/>
                  </a:prstGeom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59" name="直接连接符 26658"/>
                  <p:cNvSpPr/>
                  <p:nvPr/>
                </p:nvSpPr>
                <p:spPr>
                  <a:xfrm flipH="1">
                    <a:off x="0" y="0"/>
                    <a:ext cx="432" cy="432"/>
                  </a:xfrm>
                  <a:prstGeom prst="line">
                    <a:avLst/>
                  </a:prstGeom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60" name="直接连接符 26659"/>
                  <p:cNvSpPr/>
                  <p:nvPr/>
                </p:nvSpPr>
                <p:spPr>
                  <a:xfrm flipH="1">
                    <a:off x="0" y="0"/>
                    <a:ext cx="528" cy="528"/>
                  </a:xfrm>
                  <a:prstGeom prst="line">
                    <a:avLst/>
                  </a:prstGeom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61" name="直接连接符 26660"/>
                  <p:cNvSpPr/>
                  <p:nvPr/>
                </p:nvSpPr>
                <p:spPr>
                  <a:xfrm flipV="1">
                    <a:off x="0" y="48"/>
                    <a:ext cx="576" cy="576"/>
                  </a:xfrm>
                  <a:prstGeom prst="line">
                    <a:avLst/>
                  </a:prstGeom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62" name="直接连接符 26661"/>
                  <p:cNvSpPr/>
                  <p:nvPr/>
                </p:nvSpPr>
                <p:spPr>
                  <a:xfrm flipH="1">
                    <a:off x="96" y="144"/>
                    <a:ext cx="480" cy="480"/>
                  </a:xfrm>
                  <a:prstGeom prst="line">
                    <a:avLst/>
                  </a:prstGeom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63" name="直接连接符 26662"/>
                  <p:cNvSpPr/>
                  <p:nvPr/>
                </p:nvSpPr>
                <p:spPr>
                  <a:xfrm flipH="1">
                    <a:off x="192" y="240"/>
                    <a:ext cx="384" cy="384"/>
                  </a:xfrm>
                  <a:prstGeom prst="line">
                    <a:avLst/>
                  </a:prstGeom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64" name="直接连接符 26663"/>
                  <p:cNvSpPr/>
                  <p:nvPr/>
                </p:nvSpPr>
                <p:spPr>
                  <a:xfrm flipH="1">
                    <a:off x="288" y="336"/>
                    <a:ext cx="288" cy="288"/>
                  </a:xfrm>
                  <a:prstGeom prst="line">
                    <a:avLst/>
                  </a:prstGeom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65" name="直接连接符 26664"/>
                  <p:cNvSpPr/>
                  <p:nvPr/>
                </p:nvSpPr>
                <p:spPr>
                  <a:xfrm flipH="1">
                    <a:off x="384" y="432"/>
                    <a:ext cx="192" cy="192"/>
                  </a:xfrm>
                  <a:prstGeom prst="line">
                    <a:avLst/>
                  </a:prstGeom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6666" name="组合 26665"/>
                <p:cNvGrpSpPr/>
                <p:nvPr/>
              </p:nvGrpSpPr>
              <p:grpSpPr>
                <a:xfrm>
                  <a:off x="771" y="0"/>
                  <a:ext cx="64" cy="1088"/>
                  <a:chOff x="0" y="0"/>
                  <a:chExt cx="0" cy="528"/>
                </a:xfrm>
              </p:grpSpPr>
              <p:sp>
                <p:nvSpPr>
                  <p:cNvPr id="26667" name="直接连接符 26666"/>
                  <p:cNvSpPr/>
                  <p:nvPr/>
                </p:nvSpPr>
                <p:spPr>
                  <a:xfrm>
                    <a:off x="0" y="0"/>
                    <a:ext cx="0" cy="96"/>
                  </a:xfrm>
                  <a:prstGeom prst="line">
                    <a:avLst/>
                  </a:prstGeom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68" name="直接连接符 26667"/>
                  <p:cNvSpPr/>
                  <p:nvPr/>
                </p:nvSpPr>
                <p:spPr>
                  <a:xfrm>
                    <a:off x="0" y="144"/>
                    <a:ext cx="0" cy="96"/>
                  </a:xfrm>
                  <a:prstGeom prst="line">
                    <a:avLst/>
                  </a:prstGeom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69" name="直接连接符 26668"/>
                  <p:cNvSpPr/>
                  <p:nvPr/>
                </p:nvSpPr>
                <p:spPr>
                  <a:xfrm>
                    <a:off x="0" y="288"/>
                    <a:ext cx="0" cy="96"/>
                  </a:xfrm>
                  <a:prstGeom prst="line">
                    <a:avLst/>
                  </a:prstGeom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670" name="直接连接符 26669"/>
                  <p:cNvSpPr/>
                  <p:nvPr/>
                </p:nvSpPr>
                <p:spPr>
                  <a:xfrm>
                    <a:off x="0" y="432"/>
                    <a:ext cx="0" cy="96"/>
                  </a:xfrm>
                  <a:prstGeom prst="line">
                    <a:avLst/>
                  </a:prstGeom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6671" name="直接连接符 26670"/>
                <p:cNvSpPr/>
                <p:nvPr/>
              </p:nvSpPr>
              <p:spPr>
                <a:xfrm flipH="1">
                  <a:off x="635" y="907"/>
                  <a:ext cx="136" cy="181"/>
                </a:xfrm>
                <a:prstGeom prst="line">
                  <a:avLst/>
                </a:prstGeom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6672" name="矩形 26671"/>
              <p:cNvSpPr/>
              <p:nvPr/>
            </p:nvSpPr>
            <p:spPr>
              <a:xfrm>
                <a:off x="2086" y="0"/>
                <a:ext cx="181" cy="363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3" name="矩形 26672"/>
              <p:cNvSpPr/>
              <p:nvPr/>
            </p:nvSpPr>
            <p:spPr>
              <a:xfrm>
                <a:off x="0" y="0"/>
                <a:ext cx="181" cy="363"/>
              </a:xfrm>
              <a:prstGeom prst="rect">
                <a:avLst/>
              </a:prstGeom>
              <a:solidFill>
                <a:srgbClr val="F9F9F9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611505" y="5444808"/>
            <a:ext cx="7124065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4000" kern="12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4000" kern="12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4000" kern="12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4000" kern="12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4000" kern="12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kumimoji="1" sz="4000" kern="12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kumimoji="1" sz="4000" kern="12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kumimoji="1" sz="4000" kern="12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kumimoji="1" sz="4000" kern="12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</a:rPr>
              <a:t>液体的压强只跟液体的深度、密度有关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563620" y="548640"/>
            <a:ext cx="2531110" cy="857250"/>
            <a:chOff x="7314" y="864"/>
            <a:chExt cx="3986" cy="1350"/>
          </a:xfrm>
        </p:grpSpPr>
        <p:grpSp>
          <p:nvGrpSpPr>
            <p:cNvPr id="10" name="组合 9"/>
            <p:cNvGrpSpPr/>
            <p:nvPr/>
          </p:nvGrpSpPr>
          <p:grpSpPr>
            <a:xfrm>
              <a:off x="7314" y="864"/>
              <a:ext cx="3878" cy="1350"/>
              <a:chOff x="7314" y="9483"/>
              <a:chExt cx="5215" cy="1350"/>
            </a:xfrm>
          </p:grpSpPr>
          <p:sp>
            <p:nvSpPr>
              <p:cNvPr id="13" name="AutoShape 36"/>
              <p:cNvSpPr>
                <a:spLocks noChangeArrowheads="1"/>
              </p:cNvSpPr>
              <p:nvPr/>
            </p:nvSpPr>
            <p:spPr bwMode="auto">
              <a:xfrm>
                <a:off x="7314" y="9483"/>
                <a:ext cx="5215" cy="1350"/>
              </a:xfrm>
              <a:prstGeom prst="roundRect">
                <a:avLst>
                  <a:gd name="adj" fmla="val 17509"/>
                </a:avLst>
              </a:prstGeom>
              <a:solidFill>
                <a:srgbClr val="8C00D4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隶书" panose="02010509060101010101" pitchFamily="49" charset="-122"/>
                  <a:ea typeface="隶书" panose="02010509060101010101" pitchFamily="49" charset="-122"/>
                  <a:cs typeface="+mn-cs"/>
                </a:endParaRPr>
              </a:p>
            </p:txBody>
          </p:sp>
          <p:sp>
            <p:nvSpPr>
              <p:cNvPr id="14" name="AutoShape 38"/>
              <p:cNvSpPr>
                <a:spLocks noChangeArrowheads="1"/>
              </p:cNvSpPr>
              <p:nvPr/>
            </p:nvSpPr>
            <p:spPr bwMode="auto">
              <a:xfrm rot="10800000">
                <a:off x="7469" y="10481"/>
                <a:ext cx="4948" cy="22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966FF">
                      <a:gamma/>
                      <a:tint val="33725"/>
                      <a:invGamma/>
                    </a:srgbClr>
                  </a:gs>
                  <a:gs pos="100000">
                    <a:srgbClr val="9966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隶书" panose="02010509060101010101" pitchFamily="49" charset="-122"/>
                  <a:ea typeface="隶书" panose="02010509060101010101" pitchFamily="49" charset="-122"/>
                  <a:cs typeface="+mn-cs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7427" y="864"/>
              <a:ext cx="3873" cy="1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理论探究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395536" y="1196752"/>
            <a:ext cx="720080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  如果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一位同学在高</a:t>
            </a:r>
            <a:r>
              <a:rPr lang="en-US" altLang="zh-CN" sz="3200" dirty="0">
                <a:latin typeface="黑体" pitchFamily="2" charset="-122"/>
                <a:ea typeface="黑体" pitchFamily="2" charset="-122"/>
              </a:rPr>
              <a:t>5m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的阳台上模仿帕斯卡做实验，细管灌满水后对木桶底部的压强为多大？（</a:t>
            </a:r>
            <a:r>
              <a:rPr lang="en-US" altLang="zh-CN" sz="3200" dirty="0">
                <a:latin typeface="黑体" pitchFamily="2" charset="-122"/>
                <a:ea typeface="黑体" pitchFamily="2" charset="-122"/>
              </a:rPr>
              <a:t>g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取</a:t>
            </a:r>
            <a:r>
              <a:rPr lang="en-US" altLang="zh-CN" sz="3200" dirty="0">
                <a:latin typeface="黑体" pitchFamily="2" charset="-122"/>
                <a:ea typeface="黑体" pitchFamily="2" charset="-122"/>
              </a:rPr>
              <a:t>10N/Kg</a:t>
            </a:r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）</a:t>
            </a:r>
            <a:endParaRPr lang="zh-CN" altLang="en-US" sz="3200" dirty="0">
              <a:ea typeface="黑体" pitchFamily="2" charset="-122"/>
            </a:endParaRPr>
          </a:p>
        </p:txBody>
      </p:sp>
      <p:sp>
        <p:nvSpPr>
          <p:cNvPr id="324614" name="Text Box 6"/>
          <p:cNvSpPr txBox="1">
            <a:spLocks noChangeArrowheads="1"/>
          </p:cNvSpPr>
          <p:nvPr/>
        </p:nvSpPr>
        <p:spPr bwMode="auto">
          <a:xfrm>
            <a:off x="395536" y="2996952"/>
            <a:ext cx="8569325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>
                <a:latin typeface="+mn-ea"/>
              </a:rPr>
              <a:t>解：根据液体压强公式，得</a:t>
            </a:r>
          </a:p>
          <a:p>
            <a:r>
              <a:rPr lang="zh-CN" altLang="en-US" sz="2400" dirty="0">
                <a:latin typeface="+mn-ea"/>
              </a:rPr>
              <a:t>  </a:t>
            </a:r>
            <a:r>
              <a:rPr lang="en-US" altLang="zh-CN" sz="2400" dirty="0">
                <a:latin typeface="+mn-ea"/>
              </a:rPr>
              <a:t>P=</a:t>
            </a:r>
            <a:r>
              <a:rPr lang="el-GR" altLang="zh-CN" sz="2400" dirty="0">
                <a:latin typeface="+mn-ea"/>
              </a:rPr>
              <a:t>ρ</a:t>
            </a:r>
            <a:r>
              <a:rPr lang="zh-CN" altLang="en-US" sz="2400" baseline="-25000" dirty="0">
                <a:latin typeface="+mn-ea"/>
              </a:rPr>
              <a:t>水</a:t>
            </a:r>
            <a:r>
              <a:rPr lang="en-US" altLang="zh-CN" sz="2400" dirty="0">
                <a:latin typeface="+mn-ea"/>
              </a:rPr>
              <a:t>g h= 1.0×10</a:t>
            </a:r>
            <a:r>
              <a:rPr lang="en-US" altLang="zh-CN" sz="2400" baseline="30000" dirty="0">
                <a:latin typeface="+mn-ea"/>
              </a:rPr>
              <a:t>3</a:t>
            </a:r>
            <a:r>
              <a:rPr lang="en-US" altLang="zh-CN" sz="2400" dirty="0">
                <a:latin typeface="+mn-ea"/>
              </a:rPr>
              <a:t>kg/m</a:t>
            </a:r>
            <a:r>
              <a:rPr lang="en-US" altLang="zh-CN" sz="2400" baseline="30000" dirty="0">
                <a:latin typeface="+mn-ea"/>
              </a:rPr>
              <a:t>3</a:t>
            </a:r>
            <a:r>
              <a:rPr lang="en-US" altLang="zh-CN" sz="2400" dirty="0">
                <a:latin typeface="+mn-ea"/>
              </a:rPr>
              <a:t>×10N/kg×5m</a:t>
            </a:r>
          </a:p>
          <a:p>
            <a:r>
              <a:rPr lang="en-US" altLang="zh-CN" sz="2400" dirty="0">
                <a:latin typeface="+mn-ea"/>
              </a:rPr>
              <a:t>     =5×10</a:t>
            </a:r>
            <a:r>
              <a:rPr lang="en-US" altLang="zh-CN" sz="2400" baseline="30000" dirty="0">
                <a:latin typeface="+mn-ea"/>
              </a:rPr>
              <a:t>4</a:t>
            </a:r>
            <a:r>
              <a:rPr lang="en-US" altLang="zh-CN" sz="2400" dirty="0">
                <a:latin typeface="+mn-ea"/>
              </a:rPr>
              <a:t>Pa</a:t>
            </a:r>
          </a:p>
          <a:p>
            <a:endParaRPr lang="en-US" altLang="zh-CN" sz="2400" dirty="0">
              <a:latin typeface="+mn-ea"/>
            </a:endParaRPr>
          </a:p>
          <a:p>
            <a:r>
              <a:rPr lang="zh-CN" altLang="en-US" sz="2400" dirty="0">
                <a:latin typeface="+mn-ea"/>
              </a:rPr>
              <a:t>答：对桶底的压强大小为 </a:t>
            </a:r>
            <a:r>
              <a:rPr lang="en-US" altLang="zh-CN" sz="2400" dirty="0">
                <a:latin typeface="+mn-ea"/>
              </a:rPr>
              <a:t>5×10</a:t>
            </a:r>
            <a:r>
              <a:rPr lang="en-US" altLang="zh-CN" sz="2400" baseline="30000" dirty="0">
                <a:latin typeface="+mn-ea"/>
              </a:rPr>
              <a:t>4</a:t>
            </a:r>
            <a:r>
              <a:rPr lang="en-US" altLang="zh-CN" sz="2400" dirty="0">
                <a:latin typeface="+mn-ea"/>
              </a:rPr>
              <a:t>Pa</a:t>
            </a:r>
            <a:r>
              <a:rPr lang="zh-CN" altLang="en-US" sz="2400" dirty="0">
                <a:latin typeface="+mn-ea"/>
              </a:rPr>
              <a:t>。          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79512" y="188640"/>
            <a:ext cx="2531110" cy="857250"/>
            <a:chOff x="7314" y="864"/>
            <a:chExt cx="3986" cy="1350"/>
          </a:xfrm>
        </p:grpSpPr>
        <p:grpSp>
          <p:nvGrpSpPr>
            <p:cNvPr id="6" name="组合 9"/>
            <p:cNvGrpSpPr/>
            <p:nvPr/>
          </p:nvGrpSpPr>
          <p:grpSpPr>
            <a:xfrm>
              <a:off x="7314" y="864"/>
              <a:ext cx="3878" cy="1350"/>
              <a:chOff x="7314" y="9483"/>
              <a:chExt cx="5215" cy="1350"/>
            </a:xfrm>
          </p:grpSpPr>
          <p:sp>
            <p:nvSpPr>
              <p:cNvPr id="8" name="AutoShape 36"/>
              <p:cNvSpPr>
                <a:spLocks noChangeArrowheads="1"/>
              </p:cNvSpPr>
              <p:nvPr/>
            </p:nvSpPr>
            <p:spPr bwMode="auto">
              <a:xfrm>
                <a:off x="7314" y="9483"/>
                <a:ext cx="5215" cy="1350"/>
              </a:xfrm>
              <a:prstGeom prst="roundRect">
                <a:avLst>
                  <a:gd name="adj" fmla="val 17509"/>
                </a:avLst>
              </a:prstGeom>
              <a:solidFill>
                <a:srgbClr val="8C00D4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隶书" panose="02010509060101010101" pitchFamily="49" charset="-122"/>
                  <a:ea typeface="隶书" panose="02010509060101010101" pitchFamily="49" charset="-122"/>
                  <a:cs typeface="+mn-cs"/>
                </a:endParaRPr>
              </a:p>
            </p:txBody>
          </p:sp>
          <p:sp>
            <p:nvSpPr>
              <p:cNvPr id="9" name="AutoShape 38"/>
              <p:cNvSpPr>
                <a:spLocks noChangeArrowheads="1"/>
              </p:cNvSpPr>
              <p:nvPr/>
            </p:nvSpPr>
            <p:spPr bwMode="auto">
              <a:xfrm rot="10800000">
                <a:off x="7469" y="10481"/>
                <a:ext cx="4948" cy="22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966FF">
                      <a:gamma/>
                      <a:tint val="33725"/>
                      <a:invGamma/>
                    </a:srgbClr>
                  </a:gs>
                  <a:gs pos="100000">
                    <a:srgbClr val="9966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隶书" panose="02010509060101010101" pitchFamily="49" charset="-122"/>
                  <a:ea typeface="隶书" panose="02010509060101010101" pitchFamily="49" charset="-122"/>
                  <a:cs typeface="+mn-cs"/>
                </a:endParaRPr>
              </a:p>
            </p:txBody>
          </p:sp>
        </p:grpSp>
        <p:sp>
          <p:nvSpPr>
            <p:cNvPr id="7" name="文本框 14"/>
            <p:cNvSpPr txBox="1"/>
            <p:nvPr/>
          </p:nvSpPr>
          <p:spPr>
            <a:xfrm>
              <a:off x="7427" y="864"/>
              <a:ext cx="3873" cy="1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 smtClean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rPr>
                <a:t>经典例题</a:t>
              </a:r>
              <a:endParaRPr lang="zh-CN" altLang="en-US" sz="44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2" grpId="0" animBg="1"/>
      <p:bldP spid="3246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509</Words>
  <Application>Microsoft Office PowerPoint</Application>
  <PresentationFormat>全屏显示(4:3)</PresentationFormat>
  <Paragraphs>73</Paragraphs>
  <Slides>14</Slides>
  <Notes>3</Notes>
  <HiddenSlides>0</HiddenSlides>
  <MMClips>6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Office 主题​​</vt:lpstr>
      <vt:lpstr>自定义设计方案</vt:lpstr>
      <vt:lpstr>Flash.Movie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China</cp:lastModifiedBy>
  <cp:revision>316</cp:revision>
  <dcterms:created xsi:type="dcterms:W3CDTF">2013-12-06T03:57:00Z</dcterms:created>
  <dcterms:modified xsi:type="dcterms:W3CDTF">2019-02-20T12:41:08Z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6ACD68CC-6C57-4C33-3F3F-3F3F78620775</vt:lpwstr>
  </property>
  <property fmtid="{D5CDD505-2E9C-101B-9397-08002B2CF9AE}" pid="3" name="ArticulatePath">
    <vt:lpwstr>滑轮</vt:lpwstr>
  </property>
  <property fmtid="{D5CDD505-2E9C-101B-9397-08002B2CF9AE}" pid="4" name="KSOProductBuildVer">
    <vt:lpwstr>2052-10.1.0.6877</vt:lpwstr>
  </property>
</Properties>
</file>