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15" userDrawn="1">
          <p15:clr>
            <a:srgbClr val="A4A3A4"/>
          </p15:clr>
        </p15:guide>
        <p15:guide id="7" pos="325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orient="horz" pos="278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 snapToGrid="0" showGuides="1">
      <p:cViewPr varScale="1">
        <p:scale>
          <a:sx n="80" d="100"/>
          <a:sy n="80" d="100"/>
        </p:scale>
        <p:origin x="754" y="48"/>
      </p:cViewPr>
      <p:guideLst>
        <p:guide orient="horz" pos="2183"/>
        <p:guide pos="3840"/>
        <p:guide/>
        <p:guide pos="7680"/>
        <p:guide orient="horz"/>
        <p:guide orient="horz" pos="4315"/>
        <p:guide pos="325"/>
        <p:guide pos="7310"/>
        <p:guide orient="horz" pos="278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4F182-742A-A790-C287-8C000F68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085143-FE49-A31E-3869-7A58A6C75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D4DE70-1873-3941-1459-BA4D33CA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C57AA8-2D3C-7FB0-A32F-CF11B1A4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422C40-88F7-2FF6-8258-69973CD9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1496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CB1D9-E296-91BB-77D6-5004548F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142CC6-ECB6-7BB1-EA87-DF1ACA97A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331BFE-2361-6560-DEE6-1A096948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C1B02D-D098-922D-647A-7DDAADAA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AE198-34E0-6B4B-22E7-FD7713C2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703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A853409-B935-D3C8-0185-BD78A94D1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8E354E-ECA3-3F11-89EB-E897A853A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C98C7-0C81-E24D-13FC-8F5CE767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1B4F13-F2CB-616C-EB87-ADD5113A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694EB-7EC5-6008-3896-C9C2BDB8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63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0CA5C-CC6D-701E-E3BB-279A159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6828B0-F67A-ABB1-C395-72E9823B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CC272-2383-F795-E32C-1AB76889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A3DA3-494F-3E69-3ED2-E99D6B10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DEB2BE-6389-2BFD-2EF4-6476B32C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60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80A69-D994-D21A-47D2-569F5099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6BFEF-D21E-4BB8-8623-030F4EE0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E84A3-1166-943D-B9CD-A3E61567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7E013E-9C6B-1E61-4749-B1F6F813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8B569-159B-6682-C334-18619155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54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FA6472-D956-AFC0-8653-AB8CDAE4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4BC03-019D-7932-7472-FC97AF8B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E2D019-0375-6124-A063-830F38D29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ECEC90-5128-1ECF-21E0-C00F63AC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616686-421A-A0AE-EA31-65425408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19E30-2982-03A9-5F42-61C195FE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30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C367E-232B-FDEA-4FA4-09C272F5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066D82-4CF3-9713-825B-30086E0B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F86B9C-C903-82FB-3537-23B9A1578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FDD721-4B8E-9F21-D0FE-A4DCC60AA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F95DE6-4761-5FE2-06BB-C2CB97B59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0E2A70-E51D-4DF0-E011-B5B7082E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4B965-2A7F-05EF-4D44-E082F1FC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3E23CE-5E63-EC8A-AE4A-39A96982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24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5683B-DE87-2DC7-5F6B-B6C7778C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34D020-DB7F-0256-D230-C24ED70D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5D6DF9-141E-EEB7-2D4B-6DA8269D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532548-A3F2-7CAF-12D9-72601EDF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6825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624340-258D-4061-EF09-D38891E9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8754B6-A188-BC30-3BEE-1442EC9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18F5E1-A621-BB1E-9661-54CE262F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8975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9188B-3FC4-3320-440E-626B9D8C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0ED1E2-CD83-631B-3CA2-F4E7D6A1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607C52-FBFA-30D8-AF61-FAE39C63C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DBC4A5-46B6-C224-6DE2-CBD5C50C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0265B0-A16D-3687-9DAA-67D58CDD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97B10-214D-84DE-F764-0C49896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500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7F747-12EC-0D92-6F53-E8D60E5A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E11735-42D2-4D71-DCA0-A48B45919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992A73-FFFD-3EB5-EB70-B9A06D195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1BDC16-C423-9179-970F-2E125D1B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BC2311-BB9F-1324-89C5-95EB82FD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A26FD-C09A-78E4-7143-32BD2FB7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9232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CCA0F8-FED5-64AD-5930-72705FFB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E52C4C-BC08-B285-2B48-AC5A4ACC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A84F9-2FF2-E8CF-D140-0A9A2970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BA05-5D8A-4B78-97C4-BEEDC300F61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8AE378-E4B6-44AE-C231-8284A647F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49A9D-391C-D0B8-1791-F620A0DD9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D9C7-96A8-4E53-BBEF-5367065F051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833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17" Type="http://schemas.openxmlformats.org/officeDocument/2006/relationships/image" Target="../media/image29.svg"/><Relationship Id="rId2" Type="http://schemas.openxmlformats.org/officeDocument/2006/relationships/image" Target="../media/image2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6.jpeg"/><Relationship Id="rId1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24.sv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24405;&#20687;&#36164;&#26009;/F-35&#31354;&#20013;&#21152;&#27833;.mp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24405;&#20687;&#36164;&#26009;/F-35&#31354;&#20013;&#21152;&#27833;.mp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2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00100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545299" y="2492293"/>
            <a:ext cx="64043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4400" b="1" dirty="0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1359" y="32349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/>
              <a:t>Moving and static</a:t>
            </a:r>
            <a:endParaRPr lang="zh-CN" altLang="en-US" sz="18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592924" y="3234904"/>
            <a:ext cx="3371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45267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46149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44209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56677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901427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8071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2" name="图片 41" descr="图片包含 户外艺术系列&#10;&#10;已生成高可信度的说明">
            <a:extLst>
              <a:ext uri="{FF2B5EF4-FFF2-40B4-BE49-F238E27FC236}">
                <a16:creationId xmlns:a16="http://schemas.microsoft.com/office/drawing/2014/main" id="{197B0E2B-CC5D-4EFC-8B98-59347F26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22906" y="3144474"/>
            <a:ext cx="3388883" cy="4281584"/>
          </a:xfrm>
          <a:prstGeom prst="rect">
            <a:avLst/>
          </a:prstGeom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DDD4926C-C8EC-F4EE-F37C-A512ABE2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5" b="95545" l="1750" r="95500">
                        <a14:foregroundMark x1="11750" y1="6931" x2="19000" y2="15347"/>
                        <a14:foregroundMark x1="19000" y1="15347" x2="23911" y2="14131"/>
                        <a14:foregroundMark x1="44040" y1="9067" x2="47562" y2="11973"/>
                        <a14:foregroundMark x1="37250" y1="3465" x2="39842" y2="5604"/>
                        <a14:foregroundMark x1="50587" y1="17668" x2="53250" y2="26238"/>
                        <a14:foregroundMark x1="53250" y1="26238" x2="53250" y2="26733"/>
                        <a14:foregroundMark x1="7750" y1="52475" x2="11500" y2="52475"/>
                        <a14:foregroundMark x1="2259" y1="66330" x2="1750" y2="75743"/>
                        <a14:foregroundMark x1="1750" y1="75743" x2="9250" y2="83168"/>
                        <a14:foregroundMark x1="9250" y1="83168" x2="15500" y2="78218"/>
                        <a14:foregroundMark x1="15500" y1="78218" x2="15500" y2="77228"/>
                        <a14:foregroundMark x1="51180" y1="93421" x2="51500" y2="94554"/>
                        <a14:foregroundMark x1="46750" y1="77723" x2="48161" y2="82723"/>
                        <a14:foregroundMark x1="59194" y1="95152" x2="64250" y2="95545"/>
                        <a14:foregroundMark x1="51500" y1="94554" x2="55291" y2="94849"/>
                        <a14:foregroundMark x1="64250" y1="95545" x2="68750" y2="80198"/>
                        <a14:foregroundMark x1="68750" y1="80198" x2="68250" y2="79703"/>
                        <a14:foregroundMark x1="87750" y1="55446" x2="90537" y2="58378"/>
                        <a14:foregroundMark x1="95544" y1="81034" x2="95500" y2="84653"/>
                        <a14:foregroundMark x1="95625" y1="74257" x2="95573" y2="78622"/>
                        <a14:foregroundMark x1="88431" y1="89949" x2="87208" y2="90866"/>
                        <a14:foregroundMark x1="82655" y1="84973" x2="79250" y2="78713"/>
                        <a14:foregroundMark x1="85953" y1="91039" x2="83509" y2="86544"/>
                        <a14:foregroundMark x1="79250" y1="78713" x2="79250" y2="76733"/>
                        <a14:backgroundMark x1="51500" y1="4455" x2="54250" y2="13861"/>
                        <a14:backgroundMark x1="24750" y1="2475" x2="32500" y2="13861"/>
                        <a14:backgroundMark x1="43250" y1="2475" x2="44750" y2="8416"/>
                        <a14:backgroundMark x1="45250" y1="28218" x2="46000" y2="32673"/>
                        <a14:backgroundMark x1="6500" y1="60891" x2="6750" y2="65347"/>
                        <a14:backgroundMark x1="49750" y1="79703" x2="54750" y2="86634"/>
                        <a14:backgroundMark x1="56500" y1="91089" x2="60500" y2="91089"/>
                        <a14:backgroundMark x1="90000" y1="62376" x2="93000" y2="70792"/>
                        <a14:backgroundMark x1="93750" y1="60891" x2="96250" y2="73762"/>
                        <a14:backgroundMark x1="96250" y1="73762" x2="96250" y2="74257"/>
                        <a14:backgroundMark x1="94000" y1="81683" x2="88250" y2="89604"/>
                        <a14:backgroundMark x1="83500" y1="82673" x2="84750" y2="83168"/>
                        <a14:backgroundMark x1="86500" y1="89604" x2="87500" y2="90099"/>
                        <a14:backgroundMark x1="96750" y1="79703" x2="96250" y2="81683"/>
                        <a14:backgroundMark x1="90500" y1="58416" x2="91500" y2="61881"/>
                        <a14:backgroundMark x1="53500" y1="51485" x2="55000" y2="53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1" b="19430"/>
          <a:stretch>
            <a:fillRect/>
          </a:stretch>
        </p:blipFill>
        <p:spPr bwMode="auto">
          <a:xfrm>
            <a:off x="7358231" y="4404304"/>
            <a:ext cx="4821544" cy="244575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 descr="图片包含 户外艺术系列&#10;&#10;已生成高可信度的说明">
            <a:extLst>
              <a:ext uri="{FF2B5EF4-FFF2-40B4-BE49-F238E27FC236}">
                <a16:creationId xmlns:a16="http://schemas.microsoft.com/office/drawing/2014/main" id="{49073378-75B3-86B4-0591-7C6683F9E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9016842" y="-1463206"/>
            <a:ext cx="3388883" cy="4281584"/>
          </a:xfrm>
          <a:prstGeom prst="rect">
            <a:avLst/>
          </a:prstGeom>
        </p:spPr>
      </p:pic>
      <p:pic>
        <p:nvPicPr>
          <p:cNvPr id="45" name="图片 44" descr="01300000044935123618242484546">
            <a:extLst>
              <a:ext uri="{FF2B5EF4-FFF2-40B4-BE49-F238E27FC236}">
                <a16:creationId xmlns:a16="http://schemas.microsoft.com/office/drawing/2014/main" id="{8052F100-0A6F-2E95-884D-C2CF4627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-4588127" y="2990829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 descr="第二章">
            <a:extLst>
              <a:ext uri="{FF2B5EF4-FFF2-40B4-BE49-F238E27FC236}">
                <a16:creationId xmlns:a16="http://schemas.microsoft.com/office/drawing/2014/main" id="{D04E539D-37C9-F55C-4807-590F1E05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3651819" y="7007211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2CF61B6-9D89-D48D-961C-CAC2B2DC21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752" t="1261" r="7009" b="1348"/>
          <a:stretch>
            <a:fillRect/>
          </a:stretch>
        </p:blipFill>
        <p:spPr>
          <a:xfrm>
            <a:off x="12513093" y="1130110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02FAA52B-FADF-0C10-1752-AB41D31B9711}"/>
              </a:ext>
            </a:extLst>
          </p:cNvPr>
          <p:cNvSpPr txBox="1"/>
          <p:nvPr/>
        </p:nvSpPr>
        <p:spPr>
          <a:xfrm>
            <a:off x="454755" y="5706666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3290E1-0554-2502-9855-B2F8B9DDF461}"/>
              </a:ext>
            </a:extLst>
          </p:cNvPr>
          <p:cNvSpPr txBox="1"/>
          <p:nvPr/>
        </p:nvSpPr>
        <p:spPr>
          <a:xfrm>
            <a:off x="8042866" y="5770363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pic>
        <p:nvPicPr>
          <p:cNvPr id="28" name="图片 27" descr="图片包含 户外艺术系列&#10;&#10;已生成高可信度的说明">
            <a:extLst>
              <a:ext uri="{FF2B5EF4-FFF2-40B4-BE49-F238E27FC236}">
                <a16:creationId xmlns:a16="http://schemas.microsoft.com/office/drawing/2014/main" id="{9667A7B5-1E7A-75FE-7418-0EC2084650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2106726" y="-8836710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7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ABEF2A9-5962-20FE-900C-8340C7E37532}"/>
              </a:ext>
            </a:extLst>
          </p:cNvPr>
          <p:cNvGrpSpPr/>
          <p:nvPr/>
        </p:nvGrpSpPr>
        <p:grpSpPr>
          <a:xfrm>
            <a:off x="538224" y="3874559"/>
            <a:ext cx="5625972" cy="492377"/>
            <a:chOff x="538224" y="3874559"/>
            <a:chExt cx="5625972" cy="492377"/>
          </a:xfrm>
        </p:grpSpPr>
        <p:sp>
          <p:nvSpPr>
            <p:cNvPr id="56" name="文本框 21506">
              <a:extLst>
                <a:ext uri="{FF2B5EF4-FFF2-40B4-BE49-F238E27FC236}">
                  <a16:creationId xmlns:a16="http://schemas.microsoft.com/office/drawing/2014/main" id="{D6561336-7083-671D-A633-1415CCA101DF}"/>
                </a:ext>
              </a:extLst>
            </p:cNvPr>
            <p:cNvSpPr/>
            <p:nvPr/>
          </p:nvSpPr>
          <p:spPr>
            <a:xfrm>
              <a:off x="1367478" y="3918607"/>
              <a:ext cx="4796718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Tahoma" pitchFamily="34" charset="0"/>
                </a:rPr>
                <a:t>音乐家用旋律和节奏来表现运动</a:t>
              </a:r>
              <a:r>
                <a:rPr lang="zh-CN" altLang="en-US" sz="2000" b="1">
                  <a:solidFill>
                    <a:schemeClr val="bg1"/>
                  </a:solidFill>
                  <a:latin typeface="宋体" pitchFamily="2" charset="-122"/>
                </a:rPr>
                <a:t>。</a:t>
              </a:r>
              <a:endParaRPr lang="en-US" altLang="zh-CN" sz="20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48A5CCA-7BC0-B44F-3D3C-44983991343E}"/>
                </a:ext>
              </a:extLst>
            </p:cNvPr>
            <p:cNvSpPr/>
            <p:nvPr/>
          </p:nvSpPr>
          <p:spPr>
            <a:xfrm>
              <a:off x="538224" y="3918607"/>
              <a:ext cx="868055" cy="415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1BD8208F-3CED-EF9D-6E28-832A419C39FE}"/>
                </a:ext>
              </a:extLst>
            </p:cNvPr>
            <p:cNvCxnSpPr/>
            <p:nvPr/>
          </p:nvCxnSpPr>
          <p:spPr>
            <a:xfrm flipV="1">
              <a:off x="1406279" y="4319260"/>
              <a:ext cx="3713949" cy="782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图形 12" descr="钢琴 纯色填充">
              <a:extLst>
                <a:ext uri="{FF2B5EF4-FFF2-40B4-BE49-F238E27FC236}">
                  <a16:creationId xmlns:a16="http://schemas.microsoft.com/office/drawing/2014/main" id="{532E826A-561F-932A-DD85-1309DEB1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6062" y="3874559"/>
              <a:ext cx="492377" cy="492377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1E71F39-CC87-D729-7A8D-FA1D6BD68255}"/>
              </a:ext>
            </a:extLst>
          </p:cNvPr>
          <p:cNvGrpSpPr/>
          <p:nvPr/>
        </p:nvGrpSpPr>
        <p:grpSpPr>
          <a:xfrm>
            <a:off x="515513" y="2237286"/>
            <a:ext cx="4509661" cy="422685"/>
            <a:chOff x="515513" y="2237286"/>
            <a:chExt cx="4509661" cy="422685"/>
          </a:xfrm>
        </p:grpSpPr>
        <p:sp>
          <p:nvSpPr>
            <p:cNvPr id="47" name="文本框 21506">
              <a:extLst>
                <a:ext uri="{FF2B5EF4-FFF2-40B4-BE49-F238E27FC236}">
                  <a16:creationId xmlns:a16="http://schemas.microsoft.com/office/drawing/2014/main" id="{84944B0C-09FC-365B-0865-BA0E693A2240}"/>
                </a:ext>
              </a:extLst>
            </p:cNvPr>
            <p:cNvSpPr/>
            <p:nvPr/>
          </p:nvSpPr>
          <p:spPr>
            <a:xfrm>
              <a:off x="1344767" y="2237286"/>
              <a:ext cx="3680407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>
                <a:spcBef>
                  <a:spcPct val="50000"/>
                </a:spcBef>
              </a:pPr>
              <a:r>
                <a:rPr sz="20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bg1"/>
                  </a:solidFill>
                  <a:latin typeface="Tahoma" pitchFamily="34" charset="0"/>
                  <a:sym typeface="Wingdings"/>
                </a:rPr>
                <a:t>诗人用韵律和意境赞美运动</a:t>
              </a:r>
              <a:r>
                <a:rPr lang="en-US" sz="20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bg1"/>
                  </a:solidFill>
                  <a:latin typeface="Tahoma" pitchFamily="34" charset="0"/>
                  <a:sym typeface="Wingdings"/>
                </a:rPr>
                <a:t>:</a:t>
              </a:r>
              <a:endParaRPr sz="20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057508F-7906-1060-C45D-D68156290288}"/>
                </a:ext>
              </a:extLst>
            </p:cNvPr>
            <p:cNvSpPr/>
            <p:nvPr/>
          </p:nvSpPr>
          <p:spPr>
            <a:xfrm>
              <a:off x="515513" y="2237286"/>
              <a:ext cx="868055" cy="415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形 7" descr="女性形象 轮廓">
              <a:extLst>
                <a:ext uri="{FF2B5EF4-FFF2-40B4-BE49-F238E27FC236}">
                  <a16:creationId xmlns:a16="http://schemas.microsoft.com/office/drawing/2014/main" id="{F501A326-4CB7-D202-E624-A493B69B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9611" y="2251740"/>
              <a:ext cx="408231" cy="408231"/>
            </a:xfrm>
            <a:prstGeom prst="rect">
              <a:avLst/>
            </a:prstGeom>
          </p:spPr>
        </p:pic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962BE9AC-C21E-74CE-6ABC-6329CF79C5D1}"/>
                </a:ext>
              </a:extLst>
            </p:cNvPr>
            <p:cNvCxnSpPr/>
            <p:nvPr/>
          </p:nvCxnSpPr>
          <p:spPr>
            <a:xfrm>
              <a:off x="1383568" y="2645759"/>
              <a:ext cx="3099722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407F9A-3F85-0D52-5676-F6155953D4DA}"/>
              </a:ext>
            </a:extLst>
          </p:cNvPr>
          <p:cNvGrpSpPr/>
          <p:nvPr/>
        </p:nvGrpSpPr>
        <p:grpSpPr>
          <a:xfrm>
            <a:off x="515513" y="3044573"/>
            <a:ext cx="4293089" cy="445384"/>
            <a:chOff x="515513" y="3132267"/>
            <a:chExt cx="4293089" cy="445384"/>
          </a:xfrm>
        </p:grpSpPr>
        <p:sp>
          <p:nvSpPr>
            <p:cNvPr id="58" name="文本框 21506">
              <a:extLst>
                <a:ext uri="{FF2B5EF4-FFF2-40B4-BE49-F238E27FC236}">
                  <a16:creationId xmlns:a16="http://schemas.microsoft.com/office/drawing/2014/main" id="{8030BE05-19A7-B96D-10AD-BC23DC510FC2}"/>
                </a:ext>
              </a:extLst>
            </p:cNvPr>
            <p:cNvSpPr/>
            <p:nvPr/>
          </p:nvSpPr>
          <p:spPr>
            <a:xfrm>
              <a:off x="1344767" y="3162354"/>
              <a:ext cx="3463835" cy="40011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</a:lstStyle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宋体" pitchFamily="2" charset="-122"/>
                </a:rPr>
                <a:t>画家用形态和色彩描绘运动。</a:t>
              </a:r>
              <a:endParaRPr lang="en-US" altLang="zh-CN" sz="20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C5128FC-7A7C-E2CB-2604-87E544BBB055}"/>
                </a:ext>
              </a:extLst>
            </p:cNvPr>
            <p:cNvSpPr/>
            <p:nvPr/>
          </p:nvSpPr>
          <p:spPr>
            <a:xfrm>
              <a:off x="515513" y="3162354"/>
              <a:ext cx="868055" cy="415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0" name="图形 5" descr="女性艺术家 轮廓">
              <a:extLst>
                <a:ext uri="{FF2B5EF4-FFF2-40B4-BE49-F238E27FC236}">
                  <a16:creationId xmlns:a16="http://schemas.microsoft.com/office/drawing/2014/main" id="{A54F91C6-0B69-F200-F2C1-C4F8ACDF9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6859" y="3132267"/>
              <a:ext cx="444826" cy="444826"/>
            </a:xfrm>
            <a:prstGeom prst="rect">
              <a:avLst/>
            </a:prstGeom>
          </p:spPr>
        </p:pic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A3899F3C-2FB5-FE48-24D5-FEDD9E45C1CB}"/>
                </a:ext>
              </a:extLst>
            </p:cNvPr>
            <p:cNvCxnSpPr/>
            <p:nvPr/>
          </p:nvCxnSpPr>
          <p:spPr>
            <a:xfrm>
              <a:off x="1383568" y="3570827"/>
              <a:ext cx="3099722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文本框 20482">
            <a:extLst>
              <a:ext uri="{FF2B5EF4-FFF2-40B4-BE49-F238E27FC236}">
                <a16:creationId xmlns:a16="http://schemas.microsoft.com/office/drawing/2014/main" id="{66B590C9-319B-39FA-D44B-2FDDB6101FAD}"/>
              </a:ext>
            </a:extLst>
          </p:cNvPr>
          <p:cNvSpPr/>
          <p:nvPr/>
        </p:nvSpPr>
        <p:spPr>
          <a:xfrm>
            <a:off x="1705973" y="1345007"/>
            <a:ext cx="3289783" cy="41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人文视野中对运动的描述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7248951-3D57-FDE9-72B7-3FB8FCA372DB}"/>
              </a:ext>
            </a:extLst>
          </p:cNvPr>
          <p:cNvSpPr/>
          <p:nvPr/>
        </p:nvSpPr>
        <p:spPr>
          <a:xfrm>
            <a:off x="5833241" y="1312824"/>
            <a:ext cx="5029559" cy="3178342"/>
          </a:xfrm>
          <a:prstGeom prst="roundRect">
            <a:avLst>
              <a:gd name="adj" fmla="val 5424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24578">
            <a:extLst>
              <a:ext uri="{FF2B5EF4-FFF2-40B4-BE49-F238E27FC236}">
                <a16:creationId xmlns:a16="http://schemas.microsoft.com/office/drawing/2014/main" id="{42ECD714-CFCE-07AB-694E-599133509A99}"/>
              </a:ext>
            </a:extLst>
          </p:cNvPr>
          <p:cNvSpPr/>
          <p:nvPr/>
        </p:nvSpPr>
        <p:spPr>
          <a:xfrm>
            <a:off x="6006137" y="2475985"/>
            <a:ext cx="438629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ahoma" pitchFamily="34" charset="0"/>
                <a:sym typeface="Wingdings"/>
              </a:rPr>
              <a:t>那么物理上是怎么来描述运动呢？</a:t>
            </a:r>
            <a:endParaRPr sz="2000" b="1">
              <a:solidFill>
                <a:schemeClr val="tx2"/>
              </a:solidFill>
              <a:latin typeface="Tahoma" pitchFamily="34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D57FFA5-B43D-F345-5B26-20EBCC81AD00}"/>
              </a:ext>
            </a:extLst>
          </p:cNvPr>
          <p:cNvCxnSpPr/>
          <p:nvPr/>
        </p:nvCxnSpPr>
        <p:spPr>
          <a:xfrm>
            <a:off x="5833241" y="1902151"/>
            <a:ext cx="50155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形 14" descr="穿着POLO衫的男人">
            <a:extLst>
              <a:ext uri="{FF2B5EF4-FFF2-40B4-BE49-F238E27FC236}">
                <a16:creationId xmlns:a16="http://schemas.microsoft.com/office/drawing/2014/main" id="{42FCF00F-9865-16CE-D568-8495A7F035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030225" y="1545170"/>
            <a:ext cx="1381125" cy="4333875"/>
          </a:xfrm>
          <a:prstGeom prst="rect">
            <a:avLst/>
          </a:prstGeom>
        </p:spPr>
      </p:pic>
      <p:pic>
        <p:nvPicPr>
          <p:cNvPr id="66" name="图形 15" descr="想法 纯色填充">
            <a:extLst>
              <a:ext uri="{FF2B5EF4-FFF2-40B4-BE49-F238E27FC236}">
                <a16:creationId xmlns:a16="http://schemas.microsoft.com/office/drawing/2014/main" id="{D6FA9848-818B-0AF9-8EB0-FBDD14C716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85030" y="1304887"/>
            <a:ext cx="644972" cy="644972"/>
          </a:xfrm>
          <a:prstGeom prst="rect">
            <a:avLst/>
          </a:prstGeom>
        </p:spPr>
      </p:pic>
      <p:pic>
        <p:nvPicPr>
          <p:cNvPr id="67" name="图片 66" descr="图片包含 户外艺术系列&#10;&#10;已生成高可信度的说明">
            <a:extLst>
              <a:ext uri="{FF2B5EF4-FFF2-40B4-BE49-F238E27FC236}">
                <a16:creationId xmlns:a16="http://schemas.microsoft.com/office/drawing/2014/main" id="{06DDD67B-3C41-FBCE-2A49-7BA010BD73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BCDA918-DD19-544B-DC01-FDBDA4846D61}"/>
              </a:ext>
            </a:extLst>
          </p:cNvPr>
          <p:cNvSpPr/>
          <p:nvPr/>
        </p:nvSpPr>
        <p:spPr>
          <a:xfrm>
            <a:off x="536862" y="2101256"/>
            <a:ext cx="4045360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25602">
            <a:extLst>
              <a:ext uri="{FF2B5EF4-FFF2-40B4-BE49-F238E27FC236}">
                <a16:creationId xmlns:a16="http://schemas.microsoft.com/office/drawing/2014/main" id="{CF10B990-9952-4D98-BF38-93B5B9741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79620" y="2053419"/>
            <a:ext cx="4711411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讨论：这个小狗移动了没有？为什么？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2753696"/>
            <a:ext cx="6965608" cy="2868997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内容占位符 25603" descr="未标题-2">
            <a:extLst>
              <a:ext uri="{FF2B5EF4-FFF2-40B4-BE49-F238E27FC236}">
                <a16:creationId xmlns:a16="http://schemas.microsoft.com/office/drawing/2014/main" id="{6D40DB2A-481F-33D2-C872-453C6B56E46E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4795" y1="80123" x2="49180" y2="88525"/>
                        <a14:foregroundMark x1="40984" y1="77869" x2="50000" y2="88320"/>
                        <a14:foregroundMark x1="50000" y1="88320" x2="50000" y2="88320"/>
                        <a14:foregroundMark x1="49180" y1="84016" x2="50410" y2="8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1" y="2815221"/>
            <a:ext cx="3021786" cy="2932559"/>
          </a:xfrm>
          <a:prstGeom prst="rect">
            <a:avLst/>
          </a:prstGeom>
        </p:spPr>
      </p:pic>
      <p:pic>
        <p:nvPicPr>
          <p:cNvPr id="67" name="内容占位符 25601" descr="未标题-1">
            <a:extLst>
              <a:ext uri="{FF2B5EF4-FFF2-40B4-BE49-F238E27FC236}">
                <a16:creationId xmlns:a16="http://schemas.microsoft.com/office/drawing/2014/main" id="{1E72CF32-F7DA-F853-03B5-C1F9C418A7E5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26" b="90779" l="8402" r="91189">
                        <a14:foregroundMark x1="63115" y1="82787" x2="90164" y2="87910"/>
                        <a14:foregroundMark x1="90164" y1="87910" x2="91598" y2="89139"/>
                        <a14:foregroundMark x1="81557" y1="78279" x2="88730" y2="90574"/>
                        <a14:foregroundMark x1="88730" y1="90574" x2="88934" y2="90779"/>
                        <a14:foregroundMark x1="8402" y1="23770" x2="9221" y2="29918"/>
                        <a14:foregroundMark x1="25820" y1="11680" x2="28893" y2="1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37" y="2893604"/>
            <a:ext cx="2879219" cy="2879219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CC2D3E6-AC99-6357-CDAB-2F442B034F29}"/>
              </a:ext>
            </a:extLst>
          </p:cNvPr>
          <p:cNvSpPr/>
          <p:nvPr/>
        </p:nvSpPr>
        <p:spPr>
          <a:xfrm>
            <a:off x="7745890" y="2752621"/>
            <a:ext cx="3367781" cy="2858567"/>
          </a:xfrm>
          <a:prstGeom prst="roundRect">
            <a:avLst>
              <a:gd name="adj" fmla="val 5296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25604">
            <a:extLst>
              <a:ext uri="{FF2B5EF4-FFF2-40B4-BE49-F238E27FC236}">
                <a16:creationId xmlns:a16="http://schemas.microsoft.com/office/drawing/2014/main" id="{B9BB126A-9FD5-A7E4-51CE-D8BF9EBBAE20}"/>
              </a:ext>
            </a:extLst>
          </p:cNvPr>
          <p:cNvSpPr/>
          <p:nvPr/>
        </p:nvSpPr>
        <p:spPr>
          <a:xfrm>
            <a:off x="8149156" y="3363339"/>
            <a:ext cx="2652508" cy="1163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小狗移动了，因为两次观察发现小狗相对于树的位置不一样了！</a:t>
            </a:r>
            <a:endParaRPr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172A14DA-B9F7-3FFA-AE8C-8A0D58689646}"/>
              </a:ext>
            </a:extLst>
          </p:cNvPr>
          <p:cNvSpPr/>
          <p:nvPr/>
        </p:nvSpPr>
        <p:spPr>
          <a:xfrm>
            <a:off x="8005492" y="2207909"/>
            <a:ext cx="2779961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标题 25602">
            <a:extLst>
              <a:ext uri="{FF2B5EF4-FFF2-40B4-BE49-F238E27FC236}">
                <a16:creationId xmlns:a16="http://schemas.microsoft.com/office/drawing/2014/main" id="{80185C7D-4D1E-7112-6588-AA4D79DB216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961042" y="2168333"/>
            <a:ext cx="844364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结论</a:t>
            </a:r>
          </a:p>
        </p:txBody>
      </p:sp>
      <p:pic>
        <p:nvPicPr>
          <p:cNvPr id="73" name="图片 72" descr="图片包含 户外艺术系列&#10;&#10;已生成高可信度的说明">
            <a:extLst>
              <a:ext uri="{FF2B5EF4-FFF2-40B4-BE49-F238E27FC236}">
                <a16:creationId xmlns:a16="http://schemas.microsoft.com/office/drawing/2014/main" id="{5A14DFB5-EE57-F8A3-213F-F41904F7BB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BCDA918-DD19-544B-DC01-FDBDA4846D61}"/>
              </a:ext>
            </a:extLst>
          </p:cNvPr>
          <p:cNvSpPr/>
          <p:nvPr/>
        </p:nvSpPr>
        <p:spPr>
          <a:xfrm>
            <a:off x="536862" y="2101256"/>
            <a:ext cx="4045360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25602">
            <a:extLst>
              <a:ext uri="{FF2B5EF4-FFF2-40B4-BE49-F238E27FC236}">
                <a16:creationId xmlns:a16="http://schemas.microsoft.com/office/drawing/2014/main" id="{CF10B990-9952-4D98-BF38-93B5B9741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79620" y="2053419"/>
            <a:ext cx="4711411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概念：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2753696"/>
            <a:ext cx="10626120" cy="2868997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2178BDA-488E-898A-4DDC-B091EA5B7BA6}"/>
              </a:ext>
            </a:extLst>
          </p:cNvPr>
          <p:cNvSpPr txBox="1"/>
          <p:nvPr/>
        </p:nvSpPr>
        <p:spPr>
          <a:xfrm>
            <a:off x="911627" y="2911736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1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6550EE2-1E91-CC24-5928-4C241E27371B}"/>
              </a:ext>
            </a:extLst>
          </p:cNvPr>
          <p:cNvSpPr txBox="1"/>
          <p:nvPr/>
        </p:nvSpPr>
        <p:spPr>
          <a:xfrm>
            <a:off x="918915" y="4599940"/>
            <a:ext cx="9174319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我们把事先选定的另一个物体叫做参照物，被选作标准的物体就是被假定为不动的物体。</a:t>
            </a:r>
            <a:endParaRPr lang="zh-CN" altLang="en-US" sz="1800" b="1">
              <a:latin typeface="Tahoma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4A58BA3-C8CB-7BBB-5060-8346EC72B3F5}"/>
              </a:ext>
            </a:extLst>
          </p:cNvPr>
          <p:cNvSpPr txBox="1"/>
          <p:nvPr/>
        </p:nvSpPr>
        <p:spPr>
          <a:xfrm>
            <a:off x="911627" y="4129178"/>
            <a:ext cx="503601" cy="4003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2</a:t>
            </a:r>
            <a:endParaRPr lang="zh-CN" altLang="en-US" sz="1800" b="1">
              <a:latin typeface="Tahoma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CED2DA0-8033-2F76-84DA-ECFAD0B97EB9}"/>
              </a:ext>
            </a:extLst>
          </p:cNvPr>
          <p:cNvSpPr txBox="1"/>
          <p:nvPr/>
        </p:nvSpPr>
        <p:spPr>
          <a:xfrm>
            <a:off x="911627" y="3336813"/>
            <a:ext cx="8557389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物理学中，把一个物体相对于另一个物体位置的改变称为机械运动，简称为运动。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2133C8-7B9B-CF42-711D-A83B76559C1A}"/>
              </a:ext>
            </a:extLst>
          </p:cNvPr>
          <p:cNvCxnSpPr/>
          <p:nvPr/>
        </p:nvCxnSpPr>
        <p:spPr>
          <a:xfrm>
            <a:off x="927186" y="3301798"/>
            <a:ext cx="8657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80B9960-C76F-8F3B-C9E5-8E528071D84B}"/>
              </a:ext>
            </a:extLst>
          </p:cNvPr>
          <p:cNvCxnSpPr/>
          <p:nvPr/>
        </p:nvCxnSpPr>
        <p:spPr>
          <a:xfrm>
            <a:off x="939935" y="4538427"/>
            <a:ext cx="1201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1DB9C308-D5D0-4AAC-A3C5-6297C42417E7}"/>
              </a:ext>
            </a:extLst>
          </p:cNvPr>
          <p:cNvSpPr txBox="1"/>
          <p:nvPr/>
        </p:nvSpPr>
        <p:spPr>
          <a:xfrm>
            <a:off x="1440715" y="4110187"/>
            <a:ext cx="1822083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参照物</a:t>
            </a:r>
            <a:endParaRPr lang="zh-CN" altLang="en-US" sz="1800" b="1">
              <a:latin typeface="Tahoma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F2107F2-85DF-B89C-F0AD-392F896309FA}"/>
              </a:ext>
            </a:extLst>
          </p:cNvPr>
          <p:cNvSpPr txBox="1"/>
          <p:nvPr/>
        </p:nvSpPr>
        <p:spPr>
          <a:xfrm>
            <a:off x="1342136" y="2870740"/>
            <a:ext cx="920909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运动</a:t>
            </a:r>
          </a:p>
        </p:txBody>
      </p:sp>
      <p:pic>
        <p:nvPicPr>
          <p:cNvPr id="55" name="图片 54" descr="图片包含 户外艺术系列&#10;&#10;已生成高可信度的说明">
            <a:extLst>
              <a:ext uri="{FF2B5EF4-FFF2-40B4-BE49-F238E27FC236}">
                <a16:creationId xmlns:a16="http://schemas.microsoft.com/office/drawing/2014/main" id="{7F3C9A10-6C8B-680B-4959-AF0E5BA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330017" y="-328478"/>
            <a:ext cx="3388883" cy="4281584"/>
          </a:xfrm>
          <a:prstGeom prst="rect">
            <a:avLst/>
          </a:prstGeom>
        </p:spPr>
      </p:pic>
      <p:pic>
        <p:nvPicPr>
          <p:cNvPr id="56" name="图片 55" descr="图片包含 户外艺术系列&#10;&#10;已生成高可信度的说明">
            <a:extLst>
              <a:ext uri="{FF2B5EF4-FFF2-40B4-BE49-F238E27FC236}">
                <a16:creationId xmlns:a16="http://schemas.microsoft.com/office/drawing/2014/main" id="{24B8B1D1-3826-E0EA-7355-9484E053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287239" y="-1789509"/>
            <a:ext cx="3388883" cy="4281584"/>
          </a:xfrm>
          <a:prstGeom prst="rect">
            <a:avLst/>
          </a:prstGeom>
        </p:spPr>
      </p:pic>
      <p:pic>
        <p:nvPicPr>
          <p:cNvPr id="57" name="图片 56" descr="图片包含 户外艺术系列&#10;&#10;已生成高可信度的说明">
            <a:extLst>
              <a:ext uri="{FF2B5EF4-FFF2-40B4-BE49-F238E27FC236}">
                <a16:creationId xmlns:a16="http://schemas.microsoft.com/office/drawing/2014/main" id="{39895EA9-5FC6-A680-6B2D-8E2C1953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382464" y="3042540"/>
            <a:ext cx="3388883" cy="4281584"/>
          </a:xfrm>
          <a:prstGeom prst="rect">
            <a:avLst/>
          </a:prstGeom>
        </p:spPr>
      </p:pic>
      <p:pic>
        <p:nvPicPr>
          <p:cNvPr id="58" name="图片 57" descr="图片包含 户外艺术系列&#10;&#10;已生成高可信度的说明">
            <a:extLst>
              <a:ext uri="{FF2B5EF4-FFF2-40B4-BE49-F238E27FC236}">
                <a16:creationId xmlns:a16="http://schemas.microsoft.com/office/drawing/2014/main" id="{C1AE5092-8CAB-82A5-950C-0F9148E4DC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BCDA918-DD19-544B-DC01-FDBDA4846D61}"/>
              </a:ext>
            </a:extLst>
          </p:cNvPr>
          <p:cNvSpPr/>
          <p:nvPr/>
        </p:nvSpPr>
        <p:spPr>
          <a:xfrm>
            <a:off x="536862" y="2101256"/>
            <a:ext cx="4045360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25602">
            <a:extLst>
              <a:ext uri="{FF2B5EF4-FFF2-40B4-BE49-F238E27FC236}">
                <a16:creationId xmlns:a16="http://schemas.microsoft.com/office/drawing/2014/main" id="{CF10B990-9952-4D98-BF38-93B5B9741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79620" y="2053419"/>
            <a:ext cx="4711411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概念：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2753696"/>
            <a:ext cx="10626120" cy="2868997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2178BDA-488E-898A-4DDC-B091EA5B7BA6}"/>
              </a:ext>
            </a:extLst>
          </p:cNvPr>
          <p:cNvSpPr txBox="1"/>
          <p:nvPr/>
        </p:nvSpPr>
        <p:spPr>
          <a:xfrm>
            <a:off x="911627" y="2911736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1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4A58BA3-C8CB-7BBB-5060-8346EC72B3F5}"/>
              </a:ext>
            </a:extLst>
          </p:cNvPr>
          <p:cNvSpPr txBox="1"/>
          <p:nvPr/>
        </p:nvSpPr>
        <p:spPr>
          <a:xfrm>
            <a:off x="911627" y="4129178"/>
            <a:ext cx="440283" cy="4003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2</a:t>
            </a:r>
            <a:endParaRPr lang="zh-CN" altLang="en-US" sz="1800" b="1">
              <a:latin typeface="Tahoma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2133C8-7B9B-CF42-711D-A83B76559C1A}"/>
              </a:ext>
            </a:extLst>
          </p:cNvPr>
          <p:cNvCxnSpPr/>
          <p:nvPr/>
        </p:nvCxnSpPr>
        <p:spPr>
          <a:xfrm>
            <a:off x="927186" y="3301798"/>
            <a:ext cx="8657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80B9960-C76F-8F3B-C9E5-8E528071D84B}"/>
              </a:ext>
            </a:extLst>
          </p:cNvPr>
          <p:cNvCxnSpPr/>
          <p:nvPr/>
        </p:nvCxnSpPr>
        <p:spPr>
          <a:xfrm>
            <a:off x="939935" y="4538427"/>
            <a:ext cx="1201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1DB9C308-D5D0-4AAC-A3C5-6297C42417E7}"/>
              </a:ext>
            </a:extLst>
          </p:cNvPr>
          <p:cNvSpPr txBox="1"/>
          <p:nvPr/>
        </p:nvSpPr>
        <p:spPr>
          <a:xfrm>
            <a:off x="1317868" y="4163619"/>
            <a:ext cx="1822083" cy="38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b="1">
                <a:latin typeface="宋体" pitchFamily="2" charset="-122"/>
                <a:ea typeface="宋体" pitchFamily="2" charset="-122"/>
              </a:rPr>
              <a:t>绝对性</a:t>
            </a:r>
            <a:endParaRPr lang="zh-CN" altLang="en-US" sz="1800" b="1">
              <a:latin typeface="Tahoma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F2107F2-85DF-B89C-F0AD-392F896309FA}"/>
              </a:ext>
            </a:extLst>
          </p:cNvPr>
          <p:cNvSpPr txBox="1"/>
          <p:nvPr/>
        </p:nvSpPr>
        <p:spPr>
          <a:xfrm>
            <a:off x="1321485" y="2879283"/>
            <a:ext cx="920909" cy="38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b="1">
                <a:latin typeface="宋体" pitchFamily="2" charset="-122"/>
                <a:ea typeface="宋体" pitchFamily="2" charset="-122"/>
              </a:rPr>
              <a:t>相对性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pic>
        <p:nvPicPr>
          <p:cNvPr id="55" name="图片 54" descr="图片包含 户外艺术系列&#10;&#10;已生成高可信度的说明">
            <a:extLst>
              <a:ext uri="{FF2B5EF4-FFF2-40B4-BE49-F238E27FC236}">
                <a16:creationId xmlns:a16="http://schemas.microsoft.com/office/drawing/2014/main" id="{7F3C9A10-6C8B-680B-4959-AF0E5BA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330017" y="-328478"/>
            <a:ext cx="3388883" cy="4281584"/>
          </a:xfrm>
          <a:prstGeom prst="rect">
            <a:avLst/>
          </a:prstGeom>
        </p:spPr>
      </p:pic>
      <p:pic>
        <p:nvPicPr>
          <p:cNvPr id="56" name="图片 55" descr="图片包含 户外艺术系列&#10;&#10;已生成高可信度的说明">
            <a:extLst>
              <a:ext uri="{FF2B5EF4-FFF2-40B4-BE49-F238E27FC236}">
                <a16:creationId xmlns:a16="http://schemas.microsoft.com/office/drawing/2014/main" id="{24B8B1D1-3826-E0EA-7355-9484E053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287239" y="-1789509"/>
            <a:ext cx="3388883" cy="4281584"/>
          </a:xfrm>
          <a:prstGeom prst="rect">
            <a:avLst/>
          </a:prstGeom>
        </p:spPr>
      </p:pic>
      <p:pic>
        <p:nvPicPr>
          <p:cNvPr id="57" name="图片 56" descr="图片包含 户外艺术系列&#10;&#10;已生成高可信度的说明">
            <a:extLst>
              <a:ext uri="{FF2B5EF4-FFF2-40B4-BE49-F238E27FC236}">
                <a16:creationId xmlns:a16="http://schemas.microsoft.com/office/drawing/2014/main" id="{39895EA9-5FC6-A680-6B2D-8E2C1953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518412" y="2419142"/>
            <a:ext cx="3388883" cy="4281584"/>
          </a:xfrm>
          <a:prstGeom prst="rect">
            <a:avLst/>
          </a:prstGeom>
        </p:spPr>
      </p:pic>
      <p:sp>
        <p:nvSpPr>
          <p:cNvPr id="58" name="文本占位符 27650">
            <a:extLst>
              <a:ext uri="{FF2B5EF4-FFF2-40B4-BE49-F238E27FC236}">
                <a16:creationId xmlns:a16="http://schemas.microsoft.com/office/drawing/2014/main" id="{01A5C31A-41F2-0C09-BF5E-96DE37E86558}"/>
              </a:ext>
            </a:extLst>
          </p:cNvPr>
          <p:cNvSpPr txBox="1">
            <a:spLocks noChangeArrowheads="1"/>
          </p:cNvSpPr>
          <p:nvPr/>
        </p:nvSpPr>
        <p:spPr>
          <a:xfrm>
            <a:off x="504357" y="4645776"/>
            <a:ext cx="10782842" cy="48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运动是宇宙万物的普遍现象，自然界中的任何物体都在不停地运动着，即运动是绝对的。</a:t>
            </a:r>
          </a:p>
        </p:txBody>
      </p:sp>
      <p:sp>
        <p:nvSpPr>
          <p:cNvPr id="59" name="文本占位符 27650">
            <a:extLst>
              <a:ext uri="{FF2B5EF4-FFF2-40B4-BE49-F238E27FC236}">
                <a16:creationId xmlns:a16="http://schemas.microsoft.com/office/drawing/2014/main" id="{6F95153C-CA95-708A-8928-63D844E65654}"/>
              </a:ext>
            </a:extLst>
          </p:cNvPr>
          <p:cNvSpPr txBox="1">
            <a:spLocks noChangeArrowheads="1"/>
          </p:cNvSpPr>
          <p:nvPr/>
        </p:nvSpPr>
        <p:spPr>
          <a:xfrm>
            <a:off x="759156" y="3373805"/>
            <a:ext cx="10782842" cy="47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如果一个物体相对于参照物的位置的没有发生改变，我们就说它是静止的，即静止是相对的。</a:t>
            </a:r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367356" y="3010185"/>
            <a:ext cx="3388883" cy="4281584"/>
          </a:xfrm>
          <a:prstGeom prst="rect">
            <a:avLst/>
          </a:prstGeom>
        </p:spPr>
      </p:pic>
      <p:pic>
        <p:nvPicPr>
          <p:cNvPr id="60" name="图形 1" descr="穿斗篷的女孩">
            <a:extLst>
              <a:ext uri="{FF2B5EF4-FFF2-40B4-BE49-F238E27FC236}">
                <a16:creationId xmlns:a16="http://schemas.microsoft.com/office/drawing/2014/main" id="{B07A447E-3DE7-450F-C930-9E15771E8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609015" y="3812803"/>
            <a:ext cx="1478680" cy="3068260"/>
          </a:xfrm>
          <a:prstGeom prst="rect">
            <a:avLst/>
          </a:prstGeom>
        </p:spPr>
      </p:pic>
      <p:pic>
        <p:nvPicPr>
          <p:cNvPr id="61" name="图片 60" descr="图片包含 户外艺术系列&#10;&#10;已生成高可信度的说明">
            <a:extLst>
              <a:ext uri="{FF2B5EF4-FFF2-40B4-BE49-F238E27FC236}">
                <a16:creationId xmlns:a16="http://schemas.microsoft.com/office/drawing/2014/main" id="{56C43439-ACEC-6AE6-0252-205D46DBC9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BCDA918-DD19-544B-DC01-FDBDA4846D61}"/>
              </a:ext>
            </a:extLst>
          </p:cNvPr>
          <p:cNvSpPr/>
          <p:nvPr/>
        </p:nvSpPr>
        <p:spPr>
          <a:xfrm>
            <a:off x="536861" y="2101256"/>
            <a:ext cx="5920505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25602">
            <a:extLst>
              <a:ext uri="{FF2B5EF4-FFF2-40B4-BE49-F238E27FC236}">
                <a16:creationId xmlns:a16="http://schemas.microsoft.com/office/drawing/2014/main" id="{CF10B990-9952-4D98-BF38-93B5B9741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79620" y="2053419"/>
            <a:ext cx="4711411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方法：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2753696"/>
            <a:ext cx="10626120" cy="2868997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2178BDA-488E-898A-4DDC-B091EA5B7BA6}"/>
              </a:ext>
            </a:extLst>
          </p:cNvPr>
          <p:cNvSpPr txBox="1"/>
          <p:nvPr/>
        </p:nvSpPr>
        <p:spPr>
          <a:xfrm>
            <a:off x="911627" y="2911736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1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4A58BA3-C8CB-7BBB-5060-8346EC72B3F5}"/>
              </a:ext>
            </a:extLst>
          </p:cNvPr>
          <p:cNvSpPr txBox="1"/>
          <p:nvPr/>
        </p:nvSpPr>
        <p:spPr>
          <a:xfrm>
            <a:off x="924149" y="4519244"/>
            <a:ext cx="421298" cy="4003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3</a:t>
            </a:r>
            <a:endParaRPr lang="zh-CN" altLang="en-US" sz="1800" b="1">
              <a:latin typeface="Tahoma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2133C8-7B9B-CF42-711D-A83B76559C1A}"/>
              </a:ext>
            </a:extLst>
          </p:cNvPr>
          <p:cNvCxnSpPr/>
          <p:nvPr/>
        </p:nvCxnSpPr>
        <p:spPr>
          <a:xfrm>
            <a:off x="927186" y="3301798"/>
            <a:ext cx="25954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80B9960-C76F-8F3B-C9E5-8E528071D84B}"/>
              </a:ext>
            </a:extLst>
          </p:cNvPr>
          <p:cNvCxnSpPr/>
          <p:nvPr/>
        </p:nvCxnSpPr>
        <p:spPr>
          <a:xfrm>
            <a:off x="952456" y="4928493"/>
            <a:ext cx="642797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图片 54" descr="图片包含 户外艺术系列&#10;&#10;已生成高可信度的说明">
            <a:extLst>
              <a:ext uri="{FF2B5EF4-FFF2-40B4-BE49-F238E27FC236}">
                <a16:creationId xmlns:a16="http://schemas.microsoft.com/office/drawing/2014/main" id="{7F3C9A10-6C8B-680B-4959-AF0E5BA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330017" y="-328478"/>
            <a:ext cx="3388883" cy="4281584"/>
          </a:xfrm>
          <a:prstGeom prst="rect">
            <a:avLst/>
          </a:prstGeom>
        </p:spPr>
      </p:pic>
      <p:pic>
        <p:nvPicPr>
          <p:cNvPr id="56" name="图片 55" descr="图片包含 户外艺术系列&#10;&#10;已生成高可信度的说明">
            <a:extLst>
              <a:ext uri="{FF2B5EF4-FFF2-40B4-BE49-F238E27FC236}">
                <a16:creationId xmlns:a16="http://schemas.microsoft.com/office/drawing/2014/main" id="{24B8B1D1-3826-E0EA-7355-9484E053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279213" y="-1664955"/>
            <a:ext cx="3388883" cy="4281584"/>
          </a:xfrm>
          <a:prstGeom prst="rect">
            <a:avLst/>
          </a:prstGeom>
        </p:spPr>
      </p:pic>
      <p:pic>
        <p:nvPicPr>
          <p:cNvPr id="57" name="图片 56" descr="图片包含 户外艺术系列&#10;&#10;已生成高可信度的说明">
            <a:extLst>
              <a:ext uri="{FF2B5EF4-FFF2-40B4-BE49-F238E27FC236}">
                <a16:creationId xmlns:a16="http://schemas.microsoft.com/office/drawing/2014/main" id="{39895EA9-5FC6-A680-6B2D-8E2C1953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633653" y="4807573"/>
            <a:ext cx="3388883" cy="4281584"/>
          </a:xfrm>
          <a:prstGeom prst="rect">
            <a:avLst/>
          </a:prstGeom>
        </p:spPr>
      </p:pic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296080" y="3059535"/>
            <a:ext cx="3388883" cy="4281584"/>
          </a:xfrm>
          <a:prstGeom prst="rect">
            <a:avLst/>
          </a:prstGeom>
        </p:spPr>
      </p:pic>
      <p:pic>
        <p:nvPicPr>
          <p:cNvPr id="60" name="图形 1" descr="穿斗篷的女孩">
            <a:extLst>
              <a:ext uri="{FF2B5EF4-FFF2-40B4-BE49-F238E27FC236}">
                <a16:creationId xmlns:a16="http://schemas.microsoft.com/office/drawing/2014/main" id="{B07A447E-3DE7-450F-C930-9E15771E8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123697" y="2911736"/>
            <a:ext cx="2312049" cy="4797500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4262FD43-9DA8-D879-C2D0-1BF7472E226C}"/>
              </a:ext>
            </a:extLst>
          </p:cNvPr>
          <p:cNvSpPr txBox="1"/>
          <p:nvPr/>
        </p:nvSpPr>
        <p:spPr>
          <a:xfrm>
            <a:off x="917419" y="3700451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2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9BAAC6C-2532-10C1-9C55-CE1F5CB9AEEC}"/>
              </a:ext>
            </a:extLst>
          </p:cNvPr>
          <p:cNvCxnSpPr/>
          <p:nvPr/>
        </p:nvCxnSpPr>
        <p:spPr>
          <a:xfrm>
            <a:off x="932978" y="4090513"/>
            <a:ext cx="17786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文本框 28673">
            <a:extLst>
              <a:ext uri="{FF2B5EF4-FFF2-40B4-BE49-F238E27FC236}">
                <a16:creationId xmlns:a16="http://schemas.microsoft.com/office/drawing/2014/main" id="{8366A9B4-654C-843B-9674-53AE0211E869}"/>
              </a:ext>
            </a:extLst>
          </p:cNvPr>
          <p:cNvSpPr/>
          <p:nvPr/>
        </p:nvSpPr>
        <p:spPr>
          <a:xfrm>
            <a:off x="1227470" y="2095015"/>
            <a:ext cx="77231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判断一个物体是否运动要经历三</a:t>
            </a:r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步</a:t>
            </a:r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宋体" pitchFamily="2" charset="-122"/>
              <a:sym typeface="Wingdings"/>
            </a:endParaRPr>
          </a:p>
        </p:txBody>
      </p:sp>
      <p:sp>
        <p:nvSpPr>
          <p:cNvPr id="63" name="文本框 28673">
            <a:extLst>
              <a:ext uri="{FF2B5EF4-FFF2-40B4-BE49-F238E27FC236}">
                <a16:creationId xmlns:a16="http://schemas.microsoft.com/office/drawing/2014/main" id="{83AA8E6E-F32A-E2E4-C8C5-BDBECA6FB8BE}"/>
              </a:ext>
            </a:extLst>
          </p:cNvPr>
          <p:cNvSpPr/>
          <p:nvPr/>
        </p:nvSpPr>
        <p:spPr>
          <a:xfrm>
            <a:off x="1352033" y="2873870"/>
            <a:ext cx="292214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确定被研究的物体；</a:t>
            </a:r>
          </a:p>
        </p:txBody>
      </p:sp>
      <p:sp>
        <p:nvSpPr>
          <p:cNvPr id="64" name="文本框 28673">
            <a:extLst>
              <a:ext uri="{FF2B5EF4-FFF2-40B4-BE49-F238E27FC236}">
                <a16:creationId xmlns:a16="http://schemas.microsoft.com/office/drawing/2014/main" id="{0C937A7E-2CF1-4E4F-F383-5B71F3AFDDED}"/>
              </a:ext>
            </a:extLst>
          </p:cNvPr>
          <p:cNvSpPr/>
          <p:nvPr/>
        </p:nvSpPr>
        <p:spPr>
          <a:xfrm>
            <a:off x="1315684" y="3652653"/>
            <a:ext cx="77231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选择参照物；</a:t>
            </a:r>
          </a:p>
        </p:txBody>
      </p:sp>
      <p:sp>
        <p:nvSpPr>
          <p:cNvPr id="65" name="文本框 28673">
            <a:extLst>
              <a:ext uri="{FF2B5EF4-FFF2-40B4-BE49-F238E27FC236}">
                <a16:creationId xmlns:a16="http://schemas.microsoft.com/office/drawing/2014/main" id="{51A9C1BC-44A4-D9DD-B2C0-A085015E0FB4}"/>
              </a:ext>
            </a:extLst>
          </p:cNvPr>
          <p:cNvSpPr/>
          <p:nvPr/>
        </p:nvSpPr>
        <p:spPr>
          <a:xfrm>
            <a:off x="1327981" y="4505216"/>
            <a:ext cx="6376546" cy="41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判断被研究的物体相对于参照物的位置是否发生改变。</a:t>
            </a:r>
            <a:endParaRPr sz="2000" b="1">
              <a:latin typeface="宋体" pitchFamily="2" charset="-122"/>
            </a:endParaRPr>
          </a:p>
        </p:txBody>
      </p:sp>
      <p:pic>
        <p:nvPicPr>
          <p:cNvPr id="66" name="图片 65" descr="图片包含 户外艺术系列&#10;&#10;已生成高可信度的说明">
            <a:extLst>
              <a:ext uri="{FF2B5EF4-FFF2-40B4-BE49-F238E27FC236}">
                <a16:creationId xmlns:a16="http://schemas.microsoft.com/office/drawing/2014/main" id="{7B1D3E29-E717-614B-5909-76F8EEC185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BCDA918-DD19-544B-DC01-FDBDA4846D61}"/>
              </a:ext>
            </a:extLst>
          </p:cNvPr>
          <p:cNvSpPr/>
          <p:nvPr/>
        </p:nvSpPr>
        <p:spPr>
          <a:xfrm>
            <a:off x="536861" y="2101256"/>
            <a:ext cx="5920505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25602">
            <a:extLst>
              <a:ext uri="{FF2B5EF4-FFF2-40B4-BE49-F238E27FC236}">
                <a16:creationId xmlns:a16="http://schemas.microsoft.com/office/drawing/2014/main" id="{CF10B990-9952-4D98-BF38-93B5B97410E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79620" y="2053419"/>
            <a:ext cx="4711411" cy="434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方法：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2753696"/>
            <a:ext cx="10626120" cy="2868997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2178BDA-488E-898A-4DDC-B091EA5B7BA6}"/>
              </a:ext>
            </a:extLst>
          </p:cNvPr>
          <p:cNvSpPr txBox="1"/>
          <p:nvPr/>
        </p:nvSpPr>
        <p:spPr>
          <a:xfrm>
            <a:off x="911627" y="2911736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1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4A58BA3-C8CB-7BBB-5060-8346EC72B3F5}"/>
              </a:ext>
            </a:extLst>
          </p:cNvPr>
          <p:cNvSpPr txBox="1"/>
          <p:nvPr/>
        </p:nvSpPr>
        <p:spPr>
          <a:xfrm>
            <a:off x="924149" y="4403634"/>
            <a:ext cx="421298" cy="4003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3</a:t>
            </a:r>
            <a:endParaRPr lang="zh-CN" altLang="en-US" sz="1800" b="1">
              <a:latin typeface="Tahoma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02133C8-7B9B-CF42-711D-A83B76559C1A}"/>
              </a:ext>
            </a:extLst>
          </p:cNvPr>
          <p:cNvCxnSpPr/>
          <p:nvPr/>
        </p:nvCxnSpPr>
        <p:spPr>
          <a:xfrm>
            <a:off x="927186" y="3301798"/>
            <a:ext cx="38445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80B9960-C76F-8F3B-C9E5-8E528071D84B}"/>
              </a:ext>
            </a:extLst>
          </p:cNvPr>
          <p:cNvCxnSpPr/>
          <p:nvPr/>
        </p:nvCxnSpPr>
        <p:spPr>
          <a:xfrm>
            <a:off x="952456" y="4812883"/>
            <a:ext cx="98072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图片 54" descr="图片包含 户外艺术系列&#10;&#10;已生成高可信度的说明">
            <a:extLst>
              <a:ext uri="{FF2B5EF4-FFF2-40B4-BE49-F238E27FC236}">
                <a16:creationId xmlns:a16="http://schemas.microsoft.com/office/drawing/2014/main" id="{7F3C9A10-6C8B-680B-4959-AF0E5BA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330017" y="-328478"/>
            <a:ext cx="3388883" cy="4281584"/>
          </a:xfrm>
          <a:prstGeom prst="rect">
            <a:avLst/>
          </a:prstGeom>
        </p:spPr>
      </p:pic>
      <p:pic>
        <p:nvPicPr>
          <p:cNvPr id="56" name="图片 55" descr="图片包含 户外艺术系列&#10;&#10;已生成高可信度的说明">
            <a:extLst>
              <a:ext uri="{FF2B5EF4-FFF2-40B4-BE49-F238E27FC236}">
                <a16:creationId xmlns:a16="http://schemas.microsoft.com/office/drawing/2014/main" id="{24B8B1D1-3826-E0EA-7355-9484E053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279213" y="-1664955"/>
            <a:ext cx="3388883" cy="4281584"/>
          </a:xfrm>
          <a:prstGeom prst="rect">
            <a:avLst/>
          </a:prstGeom>
        </p:spPr>
      </p:pic>
      <p:pic>
        <p:nvPicPr>
          <p:cNvPr id="57" name="图片 56" descr="图片包含 户外艺术系列&#10;&#10;已生成高可信度的说明">
            <a:extLst>
              <a:ext uri="{FF2B5EF4-FFF2-40B4-BE49-F238E27FC236}">
                <a16:creationId xmlns:a16="http://schemas.microsoft.com/office/drawing/2014/main" id="{39895EA9-5FC6-A680-6B2D-8E2C1953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13642" y="2568324"/>
            <a:ext cx="3388883" cy="4281584"/>
          </a:xfrm>
          <a:prstGeom prst="rect">
            <a:avLst/>
          </a:prstGeom>
        </p:spPr>
      </p:pic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296080" y="3059535"/>
            <a:ext cx="3388883" cy="428158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4262FD43-9DA8-D879-C2D0-1BF7472E226C}"/>
              </a:ext>
            </a:extLst>
          </p:cNvPr>
          <p:cNvSpPr txBox="1"/>
          <p:nvPr/>
        </p:nvSpPr>
        <p:spPr>
          <a:xfrm>
            <a:off x="917419" y="3637391"/>
            <a:ext cx="440283" cy="4003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2</a:t>
            </a:r>
            <a:endParaRPr lang="zh-CN" altLang="en-US" sz="1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ahoma" pitchFamily="34" charset="0"/>
              <a:sym typeface="Wingdings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9BAAC6C-2532-10C1-9C55-CE1F5CB9AEEC}"/>
              </a:ext>
            </a:extLst>
          </p:cNvPr>
          <p:cNvCxnSpPr/>
          <p:nvPr/>
        </p:nvCxnSpPr>
        <p:spPr>
          <a:xfrm>
            <a:off x="932978" y="4027453"/>
            <a:ext cx="79062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文本框 28673">
            <a:extLst>
              <a:ext uri="{FF2B5EF4-FFF2-40B4-BE49-F238E27FC236}">
                <a16:creationId xmlns:a16="http://schemas.microsoft.com/office/drawing/2014/main" id="{8366A9B4-654C-843B-9674-53AE0211E869}"/>
              </a:ext>
            </a:extLst>
          </p:cNvPr>
          <p:cNvSpPr/>
          <p:nvPr/>
        </p:nvSpPr>
        <p:spPr>
          <a:xfrm>
            <a:off x="1227470" y="2095015"/>
            <a:ext cx="77231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参照物选择原则</a:t>
            </a:r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宋体" pitchFamily="2" charset="-122"/>
              <a:sym typeface="Wingdings"/>
            </a:endParaRPr>
          </a:p>
        </p:txBody>
      </p:sp>
      <p:sp>
        <p:nvSpPr>
          <p:cNvPr id="63" name="文本框 28673">
            <a:extLst>
              <a:ext uri="{FF2B5EF4-FFF2-40B4-BE49-F238E27FC236}">
                <a16:creationId xmlns:a16="http://schemas.microsoft.com/office/drawing/2014/main" id="{83AA8E6E-F32A-E2E4-C8C5-BDBECA6FB8BE}"/>
              </a:ext>
            </a:extLst>
          </p:cNvPr>
          <p:cNvSpPr/>
          <p:nvPr/>
        </p:nvSpPr>
        <p:spPr>
          <a:xfrm>
            <a:off x="1371222" y="2821930"/>
            <a:ext cx="4093895" cy="4332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不能选研究对象本身作为参照物。</a:t>
            </a:r>
          </a:p>
        </p:txBody>
      </p:sp>
      <p:sp>
        <p:nvSpPr>
          <p:cNvPr id="64" name="文本框 28673">
            <a:extLst>
              <a:ext uri="{FF2B5EF4-FFF2-40B4-BE49-F238E27FC236}">
                <a16:creationId xmlns:a16="http://schemas.microsoft.com/office/drawing/2014/main" id="{0C937A7E-2CF1-4E4F-F383-5B71F3AFDDED}"/>
              </a:ext>
            </a:extLst>
          </p:cNvPr>
          <p:cNvSpPr/>
          <p:nvPr/>
        </p:nvSpPr>
        <p:spPr>
          <a:xfrm>
            <a:off x="1315683" y="3547507"/>
            <a:ext cx="9224843" cy="4332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参照物可任意选择。不论是静止的物体还是运动的物体都可以作为参照物。</a:t>
            </a:r>
          </a:p>
        </p:txBody>
      </p:sp>
      <p:sp>
        <p:nvSpPr>
          <p:cNvPr id="65" name="文本框 28673">
            <a:extLst>
              <a:ext uri="{FF2B5EF4-FFF2-40B4-BE49-F238E27FC236}">
                <a16:creationId xmlns:a16="http://schemas.microsoft.com/office/drawing/2014/main" id="{51A9C1BC-44A4-D9DD-B2C0-A085015E0FB4}"/>
              </a:ext>
            </a:extLst>
          </p:cNvPr>
          <p:cNvSpPr/>
          <p:nvPr/>
        </p:nvSpPr>
        <p:spPr>
          <a:xfrm>
            <a:off x="1336809" y="4347874"/>
            <a:ext cx="9718392" cy="4332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40000"/>
              </a:lnSpc>
              <a:buClr>
                <a:srgbClr val="000000"/>
              </a:buClr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参照物一旦被选定后就认为该物体是静止的。再看研究对象相对于参照物的位置是否发生变化。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37C2128-8554-0983-8DC4-006EBB3B3370}"/>
              </a:ext>
            </a:extLst>
          </p:cNvPr>
          <p:cNvSpPr txBox="1"/>
          <p:nvPr/>
        </p:nvSpPr>
        <p:spPr>
          <a:xfrm>
            <a:off x="932978" y="5128672"/>
            <a:ext cx="421298" cy="4003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ahoma" pitchFamily="34" charset="0"/>
                <a:sym typeface="Wingdings"/>
              </a:rPr>
              <a:t>4</a:t>
            </a:r>
            <a:endParaRPr lang="zh-CN" altLang="en-US" sz="1800" b="1">
              <a:latin typeface="Tahoma" pitchFamily="34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CE8CA79-0A58-9BC9-2F1E-659DE6E09EE2}"/>
              </a:ext>
            </a:extLst>
          </p:cNvPr>
          <p:cNvCxnSpPr/>
          <p:nvPr/>
        </p:nvCxnSpPr>
        <p:spPr>
          <a:xfrm>
            <a:off x="961285" y="5537921"/>
            <a:ext cx="79893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本框 28673">
            <a:extLst>
              <a:ext uri="{FF2B5EF4-FFF2-40B4-BE49-F238E27FC236}">
                <a16:creationId xmlns:a16="http://schemas.microsoft.com/office/drawing/2014/main" id="{D5149EBE-6E15-EBEA-7EF2-07373AEE9E05}"/>
              </a:ext>
            </a:extLst>
          </p:cNvPr>
          <p:cNvSpPr/>
          <p:nvPr/>
        </p:nvSpPr>
        <p:spPr>
          <a:xfrm>
            <a:off x="1304187" y="5081988"/>
            <a:ext cx="7975357" cy="3917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我们经常选择地面或地面上不动的物体作为参照物。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(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默认地面为参照物。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)</a:t>
            </a:r>
            <a:endParaRPr b="1">
              <a:latin typeface="宋体" pitchFamily="2" charset="-122"/>
            </a:endParaRPr>
          </a:p>
        </p:txBody>
      </p:sp>
      <p:pic>
        <p:nvPicPr>
          <p:cNvPr id="61" name="图片 66563">
            <a:hlinkClick r:id="rId8" action="ppaction://hlinkfile"/>
            <a:extLst>
              <a:ext uri="{FF2B5EF4-FFF2-40B4-BE49-F238E27FC236}">
                <a16:creationId xmlns:a16="http://schemas.microsoft.com/office/drawing/2014/main" id="{FF3BFABD-D3CB-73CE-9AE8-4B519530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8" b="89937" l="5600" r="90000">
                        <a14:foregroundMark x1="5600" y1="52201" x2="24000" y2="48113"/>
                        <a14:foregroundMark x1="24000" y1="48113" x2="42600" y2="34277"/>
                        <a14:foregroundMark x1="9200" y1="55975" x2="18000" y2="47799"/>
                        <a14:foregroundMark x1="26000" y1="77358" x2="72000" y2="49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7009">
            <a:off x="7461969" y="738812"/>
            <a:ext cx="4075779" cy="29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 descr="图片包含 户外艺术系列&#10;&#10;已生成高可信度的说明">
            <a:extLst>
              <a:ext uri="{FF2B5EF4-FFF2-40B4-BE49-F238E27FC236}">
                <a16:creationId xmlns:a16="http://schemas.microsoft.com/office/drawing/2014/main" id="{DC837E35-1AAE-179E-DA81-4B782D2504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4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课堂小结：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F430A3-16FB-9BBA-0581-7C997A8EF33F}"/>
              </a:ext>
            </a:extLst>
          </p:cNvPr>
          <p:cNvSpPr/>
          <p:nvPr/>
        </p:nvSpPr>
        <p:spPr>
          <a:xfrm>
            <a:off x="515939" y="1935416"/>
            <a:ext cx="10626120" cy="3687278"/>
          </a:xfrm>
          <a:prstGeom prst="roundRect">
            <a:avLst>
              <a:gd name="adj" fmla="val 531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 descr="图片包含 户外艺术系列&#10;&#10;已生成高可信度的说明">
            <a:extLst>
              <a:ext uri="{FF2B5EF4-FFF2-40B4-BE49-F238E27FC236}">
                <a16:creationId xmlns:a16="http://schemas.microsoft.com/office/drawing/2014/main" id="{7F3C9A10-6C8B-680B-4959-AF0E5BA3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3747126" y="-1063642"/>
            <a:ext cx="3388883" cy="4281584"/>
          </a:xfrm>
          <a:prstGeom prst="rect">
            <a:avLst/>
          </a:prstGeom>
        </p:spPr>
      </p:pic>
      <p:pic>
        <p:nvPicPr>
          <p:cNvPr id="56" name="图片 55" descr="图片包含 户外艺术系列&#10;&#10;已生成高可信度的说明">
            <a:extLst>
              <a:ext uri="{FF2B5EF4-FFF2-40B4-BE49-F238E27FC236}">
                <a16:creationId xmlns:a16="http://schemas.microsoft.com/office/drawing/2014/main" id="{24B8B1D1-3826-E0EA-7355-9484E0537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-1550559" y="-3241224"/>
            <a:ext cx="3388883" cy="4281584"/>
          </a:xfrm>
          <a:prstGeom prst="rect">
            <a:avLst/>
          </a:prstGeom>
        </p:spPr>
      </p:pic>
      <p:pic>
        <p:nvPicPr>
          <p:cNvPr id="57" name="图片 56" descr="图片包含 户外艺术系列&#10;&#10;已生成高可信度的说明">
            <a:extLst>
              <a:ext uri="{FF2B5EF4-FFF2-40B4-BE49-F238E27FC236}">
                <a16:creationId xmlns:a16="http://schemas.microsoft.com/office/drawing/2014/main" id="{39895EA9-5FC6-A680-6B2D-8E2C1953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413642" y="2568324"/>
            <a:ext cx="3388883" cy="4281584"/>
          </a:xfrm>
          <a:prstGeom prst="rect">
            <a:avLst/>
          </a:prstGeom>
        </p:spPr>
      </p:pic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296080" y="3059535"/>
            <a:ext cx="3388883" cy="4281584"/>
          </a:xfrm>
          <a:prstGeom prst="rect">
            <a:avLst/>
          </a:prstGeom>
        </p:spPr>
      </p:pic>
      <p:sp>
        <p:nvSpPr>
          <p:cNvPr id="59" name="Text Box 3">
            <a:extLst>
              <a:ext uri="{FF2B5EF4-FFF2-40B4-BE49-F238E27FC236}">
                <a16:creationId xmlns:a16="http://schemas.microsoft.com/office/drawing/2014/main" id="{2663D53D-7B4D-B9DB-6C3A-2C293DD8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86" y="2471582"/>
            <a:ext cx="10037914" cy="253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/>
              <a:t>1</a:t>
            </a:r>
            <a:r>
              <a:rPr lang="zh-CN" altLang="en-US" sz="2000" b="1"/>
              <a:t>、运动的世界：宇宙间的一切物体都在运动，绝对静止的物体是不存在的。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/>
              <a:t>2</a:t>
            </a:r>
            <a:r>
              <a:rPr lang="zh-CN" altLang="en-US" sz="2000" b="1"/>
              <a:t>、机械运动：一个物体相当于另一个物体位置的改变称为机械运动（简称运动）。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/>
              <a:t>3</a:t>
            </a:r>
            <a:r>
              <a:rPr lang="zh-CN" altLang="en-US" sz="2000" b="1"/>
              <a:t>、参照物：事先选定的标准物体，叫做参照物。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/>
              <a:t>4</a:t>
            </a:r>
            <a:r>
              <a:rPr lang="zh-CN" altLang="en-US" sz="2000" b="1"/>
              <a:t>、静止：一个物体相对于参照物的位置没有发生改变，则称这个物体是静止的。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1"/>
              <a:t>5</a:t>
            </a:r>
            <a:r>
              <a:rPr lang="zh-CN" altLang="en-US" sz="2000" b="1"/>
              <a:t>、运动和静止是相对的：当描述一个物体的运动状态时，如果选取的参照不同，他的运动状态有可能也是不同的。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97D079B-6405-95A3-9533-251E37C358B7}"/>
              </a:ext>
            </a:extLst>
          </p:cNvPr>
          <p:cNvCxnSpPr/>
          <p:nvPr/>
        </p:nvCxnSpPr>
        <p:spPr>
          <a:xfrm flipH="1">
            <a:off x="773996" y="1948810"/>
            <a:ext cx="0" cy="36650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图片 66563">
            <a:hlinkClick r:id="rId8" action="ppaction://hlinkfile"/>
            <a:extLst>
              <a:ext uri="{FF2B5EF4-FFF2-40B4-BE49-F238E27FC236}">
                <a16:creationId xmlns:a16="http://schemas.microsoft.com/office/drawing/2014/main" id="{174381CF-84B5-6CCC-4368-BAC8177F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8" b="89937" l="5600" r="90000">
                        <a14:foregroundMark x1="5600" y1="52201" x2="24000" y2="48113"/>
                        <a14:foregroundMark x1="24000" y1="48113" x2="42600" y2="34277"/>
                        <a14:foregroundMark x1="9200" y1="55975" x2="18000" y2="47799"/>
                        <a14:foregroundMark x1="26000" y1="77358" x2="72000" y2="49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21240">
            <a:off x="6388780" y="4197855"/>
            <a:ext cx="4075779" cy="29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 descr="图片包含 户外艺术系列&#10;&#10;已生成高可信度的说明">
            <a:extLst>
              <a:ext uri="{FF2B5EF4-FFF2-40B4-BE49-F238E27FC236}">
                <a16:creationId xmlns:a16="http://schemas.microsoft.com/office/drawing/2014/main" id="{9E657CEF-66A5-014F-DEEB-66F4366D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  <p:pic>
        <p:nvPicPr>
          <p:cNvPr id="6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2661900" y="114554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32872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611458" y="1474482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526742" y="1474482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752" t="1261" r="7009" b="1348"/>
          <a:stretch>
            <a:fillRect/>
          </a:stretch>
        </p:blipFill>
        <p:spPr>
          <a:xfrm>
            <a:off x="4069100" y="1474482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3A19EE70-9F11-10F3-5DA5-F691736B7AA7}"/>
              </a:ext>
            </a:extLst>
          </p:cNvPr>
          <p:cNvSpPr/>
          <p:nvPr/>
        </p:nvSpPr>
        <p:spPr>
          <a:xfrm>
            <a:off x="563562" y="5710919"/>
            <a:ext cx="4046537" cy="376914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标题 16385">
            <a:extLst>
              <a:ext uri="{FF2B5EF4-FFF2-40B4-BE49-F238E27FC236}">
                <a16:creationId xmlns:a16="http://schemas.microsoft.com/office/drawing/2014/main" id="{ED40F398-F985-DC3B-294F-009CF884771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1321" y="572905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pic>
        <p:nvPicPr>
          <p:cNvPr id="26" name="图片 25" descr="第二章">
            <a:extLst>
              <a:ext uri="{FF2B5EF4-FFF2-40B4-BE49-F238E27FC236}">
                <a16:creationId xmlns:a16="http://schemas.microsoft.com/office/drawing/2014/main" id="{7ACCD3FD-7014-BFD6-9CC2-429BEEA2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-4161214" y="1474482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 descr="图片包含 户外艺术系列&#10;&#10;已生成高可信度的说明">
            <a:extLst>
              <a:ext uri="{FF2B5EF4-FFF2-40B4-BE49-F238E27FC236}">
                <a16:creationId xmlns:a16="http://schemas.microsoft.com/office/drawing/2014/main" id="{69EC17E8-C045-3B8E-F451-B525987A68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190749" y="1324300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752" t="1261" r="7009" b="1348"/>
          <a:stretch>
            <a:fillRect/>
          </a:stretch>
        </p:blipFill>
        <p:spPr>
          <a:xfrm>
            <a:off x="-4333473" y="1324300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F57B129-4021-75C9-11A2-B1FBD690748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</a:blip>
          <a:srcRect l="20752" t="1261" r="7009" b="1348"/>
          <a:stretch>
            <a:fillRect/>
          </a:stretch>
        </p:blipFill>
        <p:spPr>
          <a:xfrm>
            <a:off x="7928831" y="1233217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3880363" y="759947"/>
            <a:ext cx="4650930" cy="4117732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9E09482D-B99F-EAD2-E77E-F8C9819C6C8E}"/>
              </a:ext>
            </a:extLst>
          </p:cNvPr>
          <p:cNvSpPr/>
          <p:nvPr/>
        </p:nvSpPr>
        <p:spPr>
          <a:xfrm>
            <a:off x="-2023602" y="4002963"/>
            <a:ext cx="16199893" cy="572559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D892F3D-3411-92E4-7E53-467BE988EE06}"/>
              </a:ext>
            </a:extLst>
          </p:cNvPr>
          <p:cNvSpPr/>
          <p:nvPr/>
        </p:nvSpPr>
        <p:spPr>
          <a:xfrm>
            <a:off x="-2003947" y="4233122"/>
            <a:ext cx="16199893" cy="5725596"/>
          </a:xfrm>
          <a:prstGeom prst="ellipse">
            <a:avLst/>
          </a:prstGeom>
          <a:solidFill>
            <a:srgbClr val="4B84BB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形 1" descr="地球仪 - 亚洲 纯色填充">
            <a:extLst>
              <a:ext uri="{FF2B5EF4-FFF2-40B4-BE49-F238E27FC236}">
                <a16:creationId xmlns:a16="http://schemas.microsoft.com/office/drawing/2014/main" id="{531B682C-8AC5-469D-6DBB-1AD5405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3825" y="4851174"/>
            <a:ext cx="451450" cy="451450"/>
          </a:xfrm>
          <a:prstGeom prst="rect">
            <a:avLst/>
          </a:prstGeom>
        </p:spPr>
      </p:pic>
      <p:sp>
        <p:nvSpPr>
          <p:cNvPr id="29" name="文本框 17409">
            <a:extLst>
              <a:ext uri="{FF2B5EF4-FFF2-40B4-BE49-F238E27FC236}">
                <a16:creationId xmlns:a16="http://schemas.microsoft.com/office/drawing/2014/main" id="{AE101A39-D004-45F4-2FDB-7E7E21DA68C2}"/>
              </a:ext>
            </a:extLst>
          </p:cNvPr>
          <p:cNvSpPr/>
          <p:nvPr/>
        </p:nvSpPr>
        <p:spPr>
          <a:xfrm>
            <a:off x="2541702" y="4860330"/>
            <a:ext cx="8809544" cy="13051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1、宇宙的运动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大约180亿年前，最初的宇宙由超高温、高密度的“一点”爆炸而成。宇宙大爆炸带来了满天星斗。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C9A4F02-7D19-B0C1-89E7-C2997F26ACE5}"/>
              </a:ext>
            </a:extLst>
          </p:cNvPr>
          <p:cNvCxnSpPr/>
          <p:nvPr/>
        </p:nvCxnSpPr>
        <p:spPr>
          <a:xfrm>
            <a:off x="2575275" y="5311652"/>
            <a:ext cx="2441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图片 45" descr="01300000044935123618242484546">
            <a:extLst>
              <a:ext uri="{FF2B5EF4-FFF2-40B4-BE49-F238E27FC236}">
                <a16:creationId xmlns:a16="http://schemas.microsoft.com/office/drawing/2014/main" id="{36A5B5C1-2A4D-A8F5-1B2E-08EA681E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12088804" y="114869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 descr="图片包含 户外艺术系列&#10;&#10;已生成高可信度的说明">
            <a:extLst>
              <a:ext uri="{FF2B5EF4-FFF2-40B4-BE49-F238E27FC236}">
                <a16:creationId xmlns:a16="http://schemas.microsoft.com/office/drawing/2014/main" id="{7BDDC0B8-A11C-73C8-01D4-C84F5C98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7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6" name="图片 45" descr="01300000044935123618242484546">
            <a:extLst>
              <a:ext uri="{FF2B5EF4-FFF2-40B4-BE49-F238E27FC236}">
                <a16:creationId xmlns:a16="http://schemas.microsoft.com/office/drawing/2014/main" id="{9FC77ADB-5C07-F33C-6482-5F3EBF53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6929583" y="1528432"/>
            <a:ext cx="4650930" cy="4117732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3387743" y="910287"/>
            <a:ext cx="5671783" cy="5021551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6000"/>
          </a:blip>
          <a:srcRect l="20752" t="1261" r="7009" b="1348"/>
          <a:stretch>
            <a:fillRect/>
          </a:stretch>
        </p:blipFill>
        <p:spPr>
          <a:xfrm>
            <a:off x="545333" y="1397708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F57B129-4021-75C9-11A2-B1FBD690748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</a:blip>
          <a:srcRect l="20752" t="1261" r="7009" b="1348"/>
          <a:stretch>
            <a:fillRect/>
          </a:stretch>
        </p:blipFill>
        <p:spPr>
          <a:xfrm>
            <a:off x="13020549" y="1323581"/>
            <a:ext cx="4109365" cy="3638254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9E09482D-B99F-EAD2-E77E-F8C9819C6C8E}"/>
              </a:ext>
            </a:extLst>
          </p:cNvPr>
          <p:cNvSpPr/>
          <p:nvPr/>
        </p:nvSpPr>
        <p:spPr>
          <a:xfrm>
            <a:off x="-2023602" y="4002963"/>
            <a:ext cx="16199893" cy="572559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D892F3D-3411-92E4-7E53-467BE988EE06}"/>
              </a:ext>
            </a:extLst>
          </p:cNvPr>
          <p:cNvSpPr/>
          <p:nvPr/>
        </p:nvSpPr>
        <p:spPr>
          <a:xfrm>
            <a:off x="-2003947" y="4233122"/>
            <a:ext cx="16199893" cy="5725596"/>
          </a:xfrm>
          <a:prstGeom prst="ellipse">
            <a:avLst/>
          </a:prstGeom>
          <a:solidFill>
            <a:srgbClr val="4B84BB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形 1" descr="地球仪 - 亚洲 纯色填充">
            <a:extLst>
              <a:ext uri="{FF2B5EF4-FFF2-40B4-BE49-F238E27FC236}">
                <a16:creationId xmlns:a16="http://schemas.microsoft.com/office/drawing/2014/main" id="{531B682C-8AC5-469D-6DBB-1AD5405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3825" y="4851174"/>
            <a:ext cx="451450" cy="451450"/>
          </a:xfrm>
          <a:prstGeom prst="rect">
            <a:avLst/>
          </a:prstGeom>
        </p:spPr>
      </p:pic>
      <p:sp>
        <p:nvSpPr>
          <p:cNvPr id="29" name="文本框 17409">
            <a:extLst>
              <a:ext uri="{FF2B5EF4-FFF2-40B4-BE49-F238E27FC236}">
                <a16:creationId xmlns:a16="http://schemas.microsoft.com/office/drawing/2014/main" id="{AE101A39-D004-45F4-2FDB-7E7E21DA68C2}"/>
              </a:ext>
            </a:extLst>
          </p:cNvPr>
          <p:cNvSpPr/>
          <p:nvPr/>
        </p:nvSpPr>
        <p:spPr>
          <a:xfrm>
            <a:off x="2541702" y="4860330"/>
            <a:ext cx="8809544" cy="12311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2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、地壳运动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+mn-ea"/>
                <a:ea typeface="+mn-ea"/>
                <a:sym typeface="Wingdings"/>
              </a:rPr>
              <a:t>大陆板块的运动与挤压造就了地球上的高山和峡谷，如今珠穆朗玛峰的高度还在不断增加。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C9A4F02-7D19-B0C1-89E7-C2997F26ACE5}"/>
              </a:ext>
            </a:extLst>
          </p:cNvPr>
          <p:cNvCxnSpPr/>
          <p:nvPr/>
        </p:nvCxnSpPr>
        <p:spPr>
          <a:xfrm>
            <a:off x="2575275" y="5311652"/>
            <a:ext cx="2441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 descr="01300000044935123618242484546">
            <a:extLst>
              <a:ext uri="{FF2B5EF4-FFF2-40B4-BE49-F238E27FC236}">
                <a16:creationId xmlns:a16="http://schemas.microsoft.com/office/drawing/2014/main" id="{4BED60E9-A07C-29CA-54A0-BCB330D9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-4822695" y="1380114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 descr="图片包含 户外艺术系列&#10;&#10;已生成高可信度的说明">
            <a:extLst>
              <a:ext uri="{FF2B5EF4-FFF2-40B4-BE49-F238E27FC236}">
                <a16:creationId xmlns:a16="http://schemas.microsoft.com/office/drawing/2014/main" id="{06164E24-E17E-4764-DB4F-F73CF12C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120119" y="1374081"/>
            <a:ext cx="4430429" cy="4445282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20752" t="1261" r="7009" b="1348"/>
          <a:stretch>
            <a:fillRect/>
          </a:stretch>
        </p:blipFill>
        <p:spPr>
          <a:xfrm>
            <a:off x="3899595" y="978204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9E09482D-B99F-EAD2-E77E-F8C9819C6C8E}"/>
              </a:ext>
            </a:extLst>
          </p:cNvPr>
          <p:cNvSpPr/>
          <p:nvPr/>
        </p:nvSpPr>
        <p:spPr>
          <a:xfrm>
            <a:off x="-2023602" y="4002963"/>
            <a:ext cx="16199893" cy="572559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D892F3D-3411-92E4-7E53-467BE988EE06}"/>
              </a:ext>
            </a:extLst>
          </p:cNvPr>
          <p:cNvSpPr/>
          <p:nvPr/>
        </p:nvSpPr>
        <p:spPr>
          <a:xfrm>
            <a:off x="-2003947" y="4233122"/>
            <a:ext cx="16199893" cy="5725596"/>
          </a:xfrm>
          <a:prstGeom prst="ellipse">
            <a:avLst/>
          </a:prstGeom>
          <a:solidFill>
            <a:srgbClr val="4B84BB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形 1" descr="地球仪 - 亚洲 纯色填充">
            <a:extLst>
              <a:ext uri="{FF2B5EF4-FFF2-40B4-BE49-F238E27FC236}">
                <a16:creationId xmlns:a16="http://schemas.microsoft.com/office/drawing/2014/main" id="{531B682C-8AC5-469D-6DBB-1AD5405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3825" y="4851174"/>
            <a:ext cx="451450" cy="451450"/>
          </a:xfrm>
          <a:prstGeom prst="rect">
            <a:avLst/>
          </a:prstGeom>
        </p:spPr>
      </p:pic>
      <p:sp>
        <p:nvSpPr>
          <p:cNvPr id="29" name="文本框 17409">
            <a:extLst>
              <a:ext uri="{FF2B5EF4-FFF2-40B4-BE49-F238E27FC236}">
                <a16:creationId xmlns:a16="http://schemas.microsoft.com/office/drawing/2014/main" id="{AE101A39-D004-45F4-2FDB-7E7E21DA68C2}"/>
              </a:ext>
            </a:extLst>
          </p:cNvPr>
          <p:cNvSpPr/>
          <p:nvPr/>
        </p:nvSpPr>
        <p:spPr>
          <a:xfrm>
            <a:off x="2541702" y="4860330"/>
            <a:ext cx="8809544" cy="12311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3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、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生命在于运动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pitchFamily="34" charset="-122"/>
              <a:ea typeface="微软雅黑" panose="020B0503020204020204" pitchFamily="34" charset="-122"/>
              <a:sym typeface="Wingdings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i="0">
                <a:solidFill>
                  <a:schemeClr val="bg1"/>
                </a:solidFill>
                <a:effectLst/>
                <a:latin typeface="+mn-lt"/>
              </a:rPr>
              <a:t>在</a:t>
            </a:r>
            <a:r>
              <a:rPr lang="en-US" altLang="zh-CN" sz="2000" b="1" i="0">
                <a:solidFill>
                  <a:schemeClr val="bg1"/>
                </a:solidFill>
                <a:effectLst/>
                <a:latin typeface="+mn-lt"/>
              </a:rPr>
              <a:t>2022</a:t>
            </a:r>
            <a:r>
              <a:rPr lang="zh-CN" altLang="en-US" sz="2000" b="1" i="0">
                <a:solidFill>
                  <a:schemeClr val="bg1"/>
                </a:solidFill>
                <a:effectLst/>
                <a:latin typeface="+mn-lt"/>
              </a:rPr>
              <a:t>年北京冬奥会中，谷爱凌获得自由式滑雪女子大跳台和自由式滑雪女子</a:t>
            </a:r>
            <a:r>
              <a:rPr lang="en-US" altLang="zh-CN" sz="2000" b="1" i="0">
                <a:solidFill>
                  <a:schemeClr val="bg1"/>
                </a:solidFill>
                <a:effectLst/>
                <a:latin typeface="+mn-lt"/>
              </a:rPr>
              <a:t>U</a:t>
            </a:r>
            <a:r>
              <a:rPr lang="zh-CN" altLang="en-US" sz="2000" b="1" i="0">
                <a:solidFill>
                  <a:schemeClr val="bg1"/>
                </a:solidFill>
                <a:effectLst/>
                <a:latin typeface="+mn-lt"/>
              </a:rPr>
              <a:t>型场地</a:t>
            </a:r>
            <a:r>
              <a:rPr lang="en-US" altLang="zh-CN" sz="2000" b="1" i="0">
                <a:solidFill>
                  <a:schemeClr val="bg1"/>
                </a:solidFill>
                <a:effectLst/>
                <a:latin typeface="+mn-lt"/>
              </a:rPr>
              <a:t>2</a:t>
            </a:r>
            <a:r>
              <a:rPr lang="zh-CN" altLang="en-US" sz="2000" b="1" i="0">
                <a:solidFill>
                  <a:schemeClr val="bg1"/>
                </a:solidFill>
                <a:effectLst/>
                <a:latin typeface="+mn-lt"/>
              </a:rPr>
              <a:t>枚金牌，</a:t>
            </a:r>
            <a:r>
              <a:rPr lang="en-US" altLang="zh-CN" sz="2000" b="1" i="0">
                <a:solidFill>
                  <a:schemeClr val="bg1"/>
                </a:solidFill>
                <a:effectLst/>
                <a:latin typeface="+mn-lt"/>
              </a:rPr>
              <a:t>1</a:t>
            </a:r>
            <a:r>
              <a:rPr lang="zh-CN" altLang="en-US" sz="2000" b="1" i="0">
                <a:solidFill>
                  <a:schemeClr val="bg1"/>
                </a:solidFill>
                <a:effectLst/>
                <a:latin typeface="+mn-lt"/>
              </a:rPr>
              <a:t>枚自由式滑雪坡面障碍技巧银牌的成绩。</a:t>
            </a:r>
            <a:endParaRPr lang="zh-CN" altLang="en-US"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+mn-lt"/>
              <a:ea typeface="+mn-ea"/>
              <a:sym typeface="Wingdings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C9A4F02-7D19-B0C1-89E7-C2997F26ACE5}"/>
              </a:ext>
            </a:extLst>
          </p:cNvPr>
          <p:cNvCxnSpPr/>
          <p:nvPr/>
        </p:nvCxnSpPr>
        <p:spPr>
          <a:xfrm>
            <a:off x="2575275" y="5311652"/>
            <a:ext cx="2441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图片 45" descr="01300000044935123618242484546">
            <a:extLst>
              <a:ext uri="{FF2B5EF4-FFF2-40B4-BE49-F238E27FC236}">
                <a16:creationId xmlns:a16="http://schemas.microsoft.com/office/drawing/2014/main" id="{48902FC9-904E-B883-0456-F86A8FE2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12880989" y="1120665"/>
            <a:ext cx="4650930" cy="4117732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 descr="图片包含 户外艺术系列&#10;&#10;已生成高可信度的说明">
            <a:extLst>
              <a:ext uri="{FF2B5EF4-FFF2-40B4-BE49-F238E27FC236}">
                <a16:creationId xmlns:a16="http://schemas.microsoft.com/office/drawing/2014/main" id="{67CF25D5-F10B-D873-FC35-5CD33F4430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形 1" descr="地球仪 - 亚洲 纯色填充">
            <a:extLst>
              <a:ext uri="{FF2B5EF4-FFF2-40B4-BE49-F238E27FC236}">
                <a16:creationId xmlns:a16="http://schemas.microsoft.com/office/drawing/2014/main" id="{531B682C-8AC5-469D-6DBB-1AD5405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3825" y="4851174"/>
            <a:ext cx="451450" cy="45145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20482">
            <a:extLst>
              <a:ext uri="{FF2B5EF4-FFF2-40B4-BE49-F238E27FC236}">
                <a16:creationId xmlns:a16="http://schemas.microsoft.com/office/drawing/2014/main" id="{66B590C9-319B-39FA-D44B-2FDDB6101FAD}"/>
              </a:ext>
            </a:extLst>
          </p:cNvPr>
          <p:cNvSpPr/>
          <p:nvPr/>
        </p:nvSpPr>
        <p:spPr>
          <a:xfrm>
            <a:off x="1655677" y="1985645"/>
            <a:ext cx="7415761" cy="41261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ts val="5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我们生活在一个运动的世界里，自然界的物体都在不断运动着。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47" name="文本框 20485">
            <a:extLst>
              <a:ext uri="{FF2B5EF4-FFF2-40B4-BE49-F238E27FC236}">
                <a16:creationId xmlns:a16="http://schemas.microsoft.com/office/drawing/2014/main" id="{5639332F-DC18-E230-DB94-6E76861BE8AD}"/>
              </a:ext>
            </a:extLst>
          </p:cNvPr>
          <p:cNvSpPr/>
          <p:nvPr/>
        </p:nvSpPr>
        <p:spPr>
          <a:xfrm>
            <a:off x="1618073" y="3079524"/>
            <a:ext cx="7376148" cy="40011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sym typeface="Wingdings"/>
              </a:rPr>
              <a:t>思考：我们是怎样描述运动的呢？</a:t>
            </a:r>
            <a:endParaRPr sz="2000" b="1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C67B64-356C-4F23-8523-D9883A3FB791}"/>
              </a:ext>
            </a:extLst>
          </p:cNvPr>
          <p:cNvSpPr/>
          <p:nvPr/>
        </p:nvSpPr>
        <p:spPr>
          <a:xfrm>
            <a:off x="759156" y="1982961"/>
            <a:ext cx="899687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6880A35-8169-4AF3-116C-225F8B8221F0}"/>
              </a:ext>
            </a:extLst>
          </p:cNvPr>
          <p:cNvSpPr/>
          <p:nvPr/>
        </p:nvSpPr>
        <p:spPr>
          <a:xfrm>
            <a:off x="759156" y="3068520"/>
            <a:ext cx="868055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" descr="通讯簿 轮廓">
            <a:extLst>
              <a:ext uri="{FF2B5EF4-FFF2-40B4-BE49-F238E27FC236}">
                <a16:creationId xmlns:a16="http://schemas.microsoft.com/office/drawing/2014/main" id="{49C4C540-66AD-08B0-57C3-6BE399CB55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837" y="1948933"/>
            <a:ext cx="449325" cy="449325"/>
          </a:xfrm>
          <a:prstGeom prst="rect">
            <a:avLst/>
          </a:prstGeom>
        </p:spPr>
      </p:pic>
      <p:pic>
        <p:nvPicPr>
          <p:cNvPr id="50" name="图形 2" descr="集体讨论 纯色填充">
            <a:extLst>
              <a:ext uri="{FF2B5EF4-FFF2-40B4-BE49-F238E27FC236}">
                <a16:creationId xmlns:a16="http://schemas.microsoft.com/office/drawing/2014/main" id="{D865C9F8-320A-AA42-6570-8ED8626F2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3770" y="3053672"/>
            <a:ext cx="454333" cy="454333"/>
          </a:xfrm>
          <a:prstGeom prst="rect">
            <a:avLst/>
          </a:prstGeom>
        </p:spPr>
      </p:pic>
      <p:pic>
        <p:nvPicPr>
          <p:cNvPr id="51" name="图片 50" descr="手指指着上方的年轻商务女性">
            <a:extLst>
              <a:ext uri="{FF2B5EF4-FFF2-40B4-BE49-F238E27FC236}">
                <a16:creationId xmlns:a16="http://schemas.microsoft.com/office/drawing/2014/main" id="{AE7FC8B8-F6E4-FF11-F876-39E2293B3A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15" y="2591054"/>
            <a:ext cx="815970" cy="3251301"/>
          </a:xfrm>
          <a:prstGeom prst="rect">
            <a:avLst/>
          </a:prstGeom>
        </p:spPr>
      </p:pic>
      <p:pic>
        <p:nvPicPr>
          <p:cNvPr id="52" name="图片 51" descr="正在展示的青年商务人士">
            <a:extLst>
              <a:ext uri="{FF2B5EF4-FFF2-40B4-BE49-F238E27FC236}">
                <a16:creationId xmlns:a16="http://schemas.microsoft.com/office/drawing/2014/main" id="{51F532C2-73EC-7356-AA27-B633B4494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893" y="5925313"/>
            <a:ext cx="2905125" cy="4561205"/>
          </a:xfrm>
          <a:prstGeom prst="rect">
            <a:avLst/>
          </a:prstGeom>
        </p:spPr>
      </p:pic>
      <p:pic>
        <p:nvPicPr>
          <p:cNvPr id="53" name="图片 52" descr="图片包含 户外艺术系列&#10;&#10;已生成高可信度的说明">
            <a:extLst>
              <a:ext uri="{FF2B5EF4-FFF2-40B4-BE49-F238E27FC236}">
                <a16:creationId xmlns:a16="http://schemas.microsoft.com/office/drawing/2014/main" id="{F0B37E8B-955C-FEC2-9FAF-C88A1EB034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20482">
            <a:extLst>
              <a:ext uri="{FF2B5EF4-FFF2-40B4-BE49-F238E27FC236}">
                <a16:creationId xmlns:a16="http://schemas.microsoft.com/office/drawing/2014/main" id="{66B590C9-319B-39FA-D44B-2FDDB6101FAD}"/>
              </a:ext>
            </a:extLst>
          </p:cNvPr>
          <p:cNvSpPr/>
          <p:nvPr/>
        </p:nvSpPr>
        <p:spPr>
          <a:xfrm>
            <a:off x="1398599" y="2207137"/>
            <a:ext cx="3289783" cy="41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人文视野中对运动的描述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C67B64-356C-4F23-8523-D9883A3FB791}"/>
              </a:ext>
            </a:extLst>
          </p:cNvPr>
          <p:cNvSpPr/>
          <p:nvPr/>
        </p:nvSpPr>
        <p:spPr>
          <a:xfrm>
            <a:off x="516081" y="2249179"/>
            <a:ext cx="899687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" descr="通讯簿 轮廓">
            <a:extLst>
              <a:ext uri="{FF2B5EF4-FFF2-40B4-BE49-F238E27FC236}">
                <a16:creationId xmlns:a16="http://schemas.microsoft.com/office/drawing/2014/main" id="{49C4C540-66AD-08B0-57C3-6BE399CB5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762" y="2215151"/>
            <a:ext cx="449325" cy="449325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56" name="文本框 21506">
            <a:extLst>
              <a:ext uri="{FF2B5EF4-FFF2-40B4-BE49-F238E27FC236}">
                <a16:creationId xmlns:a16="http://schemas.microsoft.com/office/drawing/2014/main" id="{D6561336-7083-671D-A633-1415CCA101DF}"/>
              </a:ext>
            </a:extLst>
          </p:cNvPr>
          <p:cNvSpPr/>
          <p:nvPr/>
        </p:nvSpPr>
        <p:spPr>
          <a:xfrm>
            <a:off x="1344767" y="3162354"/>
            <a:ext cx="368040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Tahoma" pitchFamily="34" charset="0"/>
                <a:sym typeface="Wingdings"/>
              </a:rPr>
              <a:t>诗人用韵律和意境赞美运动</a:t>
            </a:r>
            <a:r>
              <a:rPr 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Tahoma" pitchFamily="34" charset="0"/>
                <a:sym typeface="Wingdings"/>
              </a:rPr>
              <a:t>:</a:t>
            </a:r>
            <a:endParaRPr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48A5CCA-7BC0-B44F-3D3C-44983991343E}"/>
              </a:ext>
            </a:extLst>
          </p:cNvPr>
          <p:cNvSpPr/>
          <p:nvPr/>
        </p:nvSpPr>
        <p:spPr>
          <a:xfrm>
            <a:off x="515513" y="3162354"/>
            <a:ext cx="868055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形 7" descr="女性形象 轮廓">
            <a:extLst>
              <a:ext uri="{FF2B5EF4-FFF2-40B4-BE49-F238E27FC236}">
                <a16:creationId xmlns:a16="http://schemas.microsoft.com/office/drawing/2014/main" id="{C407B470-ED4B-80C4-E4AD-1D1F9803C7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611" y="3176808"/>
            <a:ext cx="408231" cy="408231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BD8208F-3CED-EF9D-6E28-832A419C39FE}"/>
              </a:ext>
            </a:extLst>
          </p:cNvPr>
          <p:cNvCxnSpPr/>
          <p:nvPr/>
        </p:nvCxnSpPr>
        <p:spPr>
          <a:xfrm>
            <a:off x="1383568" y="3570827"/>
            <a:ext cx="3099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47D7A08-DAA7-3741-5A8F-04C41264F003}"/>
              </a:ext>
            </a:extLst>
          </p:cNvPr>
          <p:cNvCxnSpPr/>
          <p:nvPr/>
        </p:nvCxnSpPr>
        <p:spPr>
          <a:xfrm>
            <a:off x="1383568" y="2664476"/>
            <a:ext cx="3099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文本框 21510">
            <a:extLst>
              <a:ext uri="{FF2B5EF4-FFF2-40B4-BE49-F238E27FC236}">
                <a16:creationId xmlns:a16="http://schemas.microsoft.com/office/drawing/2014/main" id="{6512A937-EB27-3265-9C76-521CC5D455B3}"/>
              </a:ext>
            </a:extLst>
          </p:cNvPr>
          <p:cNvSpPr/>
          <p:nvPr/>
        </p:nvSpPr>
        <p:spPr>
          <a:xfrm>
            <a:off x="1422971" y="3902419"/>
            <a:ext cx="515010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Tahoma" pitchFamily="34" charset="0"/>
                <a:sym typeface="Wingdings"/>
              </a:rPr>
              <a:t>两岸青山相对出，孤帆一片日边来。</a:t>
            </a:r>
            <a:endParaRPr sz="20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6" name="图片 65" descr="正在展示的青年商务人士">
            <a:extLst>
              <a:ext uri="{FF2B5EF4-FFF2-40B4-BE49-F238E27FC236}">
                <a16:creationId xmlns:a16="http://schemas.microsoft.com/office/drawing/2014/main" id="{29491F3B-F18F-4433-9C74-CC51C05F83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7" y="1868856"/>
            <a:ext cx="2905125" cy="4561205"/>
          </a:xfrm>
          <a:prstGeom prst="rect">
            <a:avLst/>
          </a:prstGeom>
        </p:spPr>
      </p:pic>
      <p:pic>
        <p:nvPicPr>
          <p:cNvPr id="67" name="图片 66" descr="手拿标牌的休闲女士">
            <a:extLst>
              <a:ext uri="{FF2B5EF4-FFF2-40B4-BE49-F238E27FC236}">
                <a16:creationId xmlns:a16="http://schemas.microsoft.com/office/drawing/2014/main" id="{6FC2CC96-D581-ADF4-7484-075B2B9D5B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52" y="1269879"/>
            <a:ext cx="3833641" cy="6308477"/>
          </a:xfrm>
          <a:prstGeom prst="rect">
            <a:avLst/>
          </a:prstGeom>
        </p:spPr>
      </p:pic>
      <p:pic>
        <p:nvPicPr>
          <p:cNvPr id="68" name="图片 67" descr="图片包含 户外艺术系列&#10;&#10;已生成高可信度的说明">
            <a:extLst>
              <a:ext uri="{FF2B5EF4-FFF2-40B4-BE49-F238E27FC236}">
                <a16:creationId xmlns:a16="http://schemas.microsoft.com/office/drawing/2014/main" id="{7C285E39-B12D-0573-BD2D-D6F9FA3F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20482">
            <a:extLst>
              <a:ext uri="{FF2B5EF4-FFF2-40B4-BE49-F238E27FC236}">
                <a16:creationId xmlns:a16="http://schemas.microsoft.com/office/drawing/2014/main" id="{66B590C9-319B-39FA-D44B-2FDDB6101FAD}"/>
              </a:ext>
            </a:extLst>
          </p:cNvPr>
          <p:cNvSpPr/>
          <p:nvPr/>
        </p:nvSpPr>
        <p:spPr>
          <a:xfrm>
            <a:off x="1398599" y="2207137"/>
            <a:ext cx="3289783" cy="41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人文视野中对运动的描述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C67B64-356C-4F23-8523-D9883A3FB791}"/>
              </a:ext>
            </a:extLst>
          </p:cNvPr>
          <p:cNvSpPr/>
          <p:nvPr/>
        </p:nvSpPr>
        <p:spPr>
          <a:xfrm>
            <a:off x="516081" y="2249179"/>
            <a:ext cx="899687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" descr="通讯簿 轮廓">
            <a:extLst>
              <a:ext uri="{FF2B5EF4-FFF2-40B4-BE49-F238E27FC236}">
                <a16:creationId xmlns:a16="http://schemas.microsoft.com/office/drawing/2014/main" id="{49C4C540-66AD-08B0-57C3-6BE399CB5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762" y="2215151"/>
            <a:ext cx="449325" cy="449325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56" name="文本框 21506">
            <a:extLst>
              <a:ext uri="{FF2B5EF4-FFF2-40B4-BE49-F238E27FC236}">
                <a16:creationId xmlns:a16="http://schemas.microsoft.com/office/drawing/2014/main" id="{D6561336-7083-671D-A633-1415CCA101DF}"/>
              </a:ext>
            </a:extLst>
          </p:cNvPr>
          <p:cNvSpPr/>
          <p:nvPr/>
        </p:nvSpPr>
        <p:spPr>
          <a:xfrm>
            <a:off x="1344767" y="3162354"/>
            <a:ext cx="346383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</a:rPr>
              <a:t>画家用形态和色彩描绘运动。</a:t>
            </a:r>
            <a:endParaRPr lang="en-US" altLang="zh-CN"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48A5CCA-7BC0-B44F-3D3C-44983991343E}"/>
              </a:ext>
            </a:extLst>
          </p:cNvPr>
          <p:cNvSpPr/>
          <p:nvPr/>
        </p:nvSpPr>
        <p:spPr>
          <a:xfrm>
            <a:off x="515513" y="3162354"/>
            <a:ext cx="868055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形 5" descr="女性艺术家 轮廓">
            <a:extLst>
              <a:ext uri="{FF2B5EF4-FFF2-40B4-BE49-F238E27FC236}">
                <a16:creationId xmlns:a16="http://schemas.microsoft.com/office/drawing/2014/main" id="{DF456D02-EBF7-CFED-B9D4-1BF322B53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859" y="3132267"/>
            <a:ext cx="444826" cy="44482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BD8208F-3CED-EF9D-6E28-832A419C39FE}"/>
              </a:ext>
            </a:extLst>
          </p:cNvPr>
          <p:cNvCxnSpPr/>
          <p:nvPr/>
        </p:nvCxnSpPr>
        <p:spPr>
          <a:xfrm>
            <a:off x="1383568" y="3570827"/>
            <a:ext cx="3099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47D7A08-DAA7-3741-5A8F-04C41264F003}"/>
              </a:ext>
            </a:extLst>
          </p:cNvPr>
          <p:cNvCxnSpPr/>
          <p:nvPr/>
        </p:nvCxnSpPr>
        <p:spPr>
          <a:xfrm>
            <a:off x="1383568" y="2664476"/>
            <a:ext cx="3099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7" name="图片 46" descr="手拿标牌的休闲女士">
            <a:extLst>
              <a:ext uri="{FF2B5EF4-FFF2-40B4-BE49-F238E27FC236}">
                <a16:creationId xmlns:a16="http://schemas.microsoft.com/office/drawing/2014/main" id="{DECB7512-EEB7-3AE3-761A-E4C3ECA457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8" y="1118648"/>
            <a:ext cx="3028128" cy="4982959"/>
          </a:xfrm>
          <a:prstGeom prst="rect">
            <a:avLst/>
          </a:prstGeom>
        </p:spPr>
      </p:pic>
      <p:pic>
        <p:nvPicPr>
          <p:cNvPr id="48" name="图片 22531" descr="梵高 星夜">
            <a:hlinkClick r:id="" action="ppaction://noaction"/>
            <a:extLst>
              <a:ext uri="{FF2B5EF4-FFF2-40B4-BE49-F238E27FC236}">
                <a16:creationId xmlns:a16="http://schemas.microsoft.com/office/drawing/2014/main" id="{0A858A7A-EB8D-06B9-D8E2-F988D90C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3842">
            <a:off x="5739619" y="2222085"/>
            <a:ext cx="2617904" cy="168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 descr="图片包含 户外艺术系列&#10;&#10;已生成高可信度的说明">
            <a:extLst>
              <a:ext uri="{FF2B5EF4-FFF2-40B4-BE49-F238E27FC236}">
                <a16:creationId xmlns:a16="http://schemas.microsoft.com/office/drawing/2014/main" id="{5A3B57F7-8FCB-3F83-2319-5D635F7C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2D07256-3F79-47E4-3CBC-6E2CDC26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 16385">
            <a:extLst>
              <a:ext uri="{FF2B5EF4-FFF2-40B4-BE49-F238E27FC236}">
                <a16:creationId xmlns:a16="http://schemas.microsoft.com/office/drawing/2014/main" id="{33D54BB0-1744-C0EA-EC54-8302EFAB0F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59156" y="1296984"/>
            <a:ext cx="2722562" cy="73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8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AD455B-5E23-7721-81C4-080ED37A5E73}"/>
              </a:ext>
            </a:extLst>
          </p:cNvPr>
          <p:cNvSpPr/>
          <p:nvPr/>
        </p:nvSpPr>
        <p:spPr>
          <a:xfrm>
            <a:off x="0" y="-7937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C8F2CF-3E7E-5087-3B1A-675C798558ED}"/>
              </a:ext>
            </a:extLst>
          </p:cNvPr>
          <p:cNvSpPr/>
          <p:nvPr/>
        </p:nvSpPr>
        <p:spPr>
          <a:xfrm>
            <a:off x="515938" y="441325"/>
            <a:ext cx="1074737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CA37BE-5859-91D2-D8E0-4F0AF3A82D37}"/>
              </a:ext>
            </a:extLst>
          </p:cNvPr>
          <p:cNvSpPr/>
          <p:nvPr/>
        </p:nvSpPr>
        <p:spPr>
          <a:xfrm>
            <a:off x="1887538" y="441324"/>
            <a:ext cx="2722562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6385">
            <a:extLst>
              <a:ext uri="{FF2B5EF4-FFF2-40B4-BE49-F238E27FC236}">
                <a16:creationId xmlns:a16="http://schemas.microsoft.com/office/drawing/2014/main" id="{3CEF6013-FCA6-8E27-FE82-54B505911E3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74837" y="469104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运动的世界</a:t>
            </a:r>
          </a:p>
        </p:txBody>
      </p:sp>
      <p:sp>
        <p:nvSpPr>
          <p:cNvPr id="11" name="标题 16385">
            <a:extLst>
              <a:ext uri="{FF2B5EF4-FFF2-40B4-BE49-F238E27FC236}">
                <a16:creationId xmlns:a16="http://schemas.microsoft.com/office/drawing/2014/main" id="{9DA11B20-A88C-0607-05D1-113273FAAB5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63563" y="489741"/>
            <a:ext cx="1285875" cy="33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20BD6-963A-C647-2B88-1E6AD234CB25}"/>
              </a:ext>
            </a:extLst>
          </p:cNvPr>
          <p:cNvSpPr txBox="1"/>
          <p:nvPr/>
        </p:nvSpPr>
        <p:spPr>
          <a:xfrm>
            <a:off x="10024458" y="435559"/>
            <a:ext cx="191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600" b="1"/>
              <a:t>第一节  动与静</a:t>
            </a:r>
          </a:p>
        </p:txBody>
      </p:sp>
      <p:sp>
        <p:nvSpPr>
          <p:cNvPr id="16" name="标题 16385">
            <a:extLst>
              <a:ext uri="{FF2B5EF4-FFF2-40B4-BE49-F238E27FC236}">
                <a16:creationId xmlns:a16="http://schemas.microsoft.com/office/drawing/2014/main" id="{EA14D8AE-7094-2F81-4B9E-C58DA62C506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024872" y="595693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00" b="1"/>
              <a:t>Moving and static</a:t>
            </a:r>
            <a:endParaRPr lang="zh-CN" altLang="en-US" sz="900" b="1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0A68D21-EAAE-82F5-EB63-5722BE0E67E3}"/>
              </a:ext>
            </a:extLst>
          </p:cNvPr>
          <p:cNvCxnSpPr/>
          <p:nvPr/>
        </p:nvCxnSpPr>
        <p:spPr>
          <a:xfrm>
            <a:off x="10093234" y="747986"/>
            <a:ext cx="1332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D8C3C7F-53A7-C3E5-9CC6-84B644C40F2B}"/>
              </a:ext>
            </a:extLst>
          </p:cNvPr>
          <p:cNvSpPr/>
          <p:nvPr/>
        </p:nvSpPr>
        <p:spPr>
          <a:xfrm rot="16200000">
            <a:off x="6704323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8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160A561B-88B1-9CC1-39E9-7917BBA508C1}"/>
              </a:ext>
            </a:extLst>
          </p:cNvPr>
          <p:cNvSpPr/>
          <p:nvPr/>
        </p:nvSpPr>
        <p:spPr>
          <a:xfrm rot="16200000">
            <a:off x="7405205" y="1840064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2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B240CEF-72DE-F7C5-FE42-1B4D2767493A}"/>
              </a:ext>
            </a:extLst>
          </p:cNvPr>
          <p:cNvSpPr/>
          <p:nvPr/>
        </p:nvSpPr>
        <p:spPr>
          <a:xfrm rot="16200000">
            <a:off x="8203265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33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013715A-D48A-99D2-A02C-E5DF40B0F8F3}"/>
              </a:ext>
            </a:extLst>
          </p:cNvPr>
          <p:cNvSpPr/>
          <p:nvPr/>
        </p:nvSpPr>
        <p:spPr>
          <a:xfrm rot="16200000">
            <a:off x="9015733" y="1851500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1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FCBDAFA-C749-A53A-B5C7-1A9F423E589F}"/>
              </a:ext>
            </a:extLst>
          </p:cNvPr>
          <p:cNvSpPr/>
          <p:nvPr/>
        </p:nvSpPr>
        <p:spPr>
          <a:xfrm rot="16200000">
            <a:off x="9860483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2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9B5752A-0DEE-53B8-11A3-8FB5399D65DA}"/>
              </a:ext>
            </a:extLst>
          </p:cNvPr>
          <p:cNvSpPr/>
          <p:nvPr/>
        </p:nvSpPr>
        <p:spPr>
          <a:xfrm rot="16200000">
            <a:off x="10739769" y="1859437"/>
            <a:ext cx="1647825" cy="1401762"/>
          </a:xfrm>
          <a:custGeom>
            <a:avLst/>
            <a:gdLst>
              <a:gd name="connsiteX0" fmla="*/ 823913 w 1647825"/>
              <a:gd name="connsiteY0" fmla="*/ 0 h 1401762"/>
              <a:gd name="connsiteX1" fmla="*/ 1647825 w 1647825"/>
              <a:gd name="connsiteY1" fmla="*/ 1401762 h 1401762"/>
              <a:gd name="connsiteX2" fmla="*/ 1466263 w 1647825"/>
              <a:gd name="connsiteY2" fmla="*/ 1401762 h 1401762"/>
              <a:gd name="connsiteX3" fmla="*/ 850388 w 1647825"/>
              <a:gd name="connsiteY3" fmla="*/ 353943 h 1401762"/>
              <a:gd name="connsiteX4" fmla="*/ 234512 w 1647825"/>
              <a:gd name="connsiteY4" fmla="*/ 1401762 h 1401762"/>
              <a:gd name="connsiteX5" fmla="*/ 0 w 1647825"/>
              <a:gd name="connsiteY5" fmla="*/ 1401762 h 140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825" h="1401762">
                <a:moveTo>
                  <a:pt x="823913" y="0"/>
                </a:moveTo>
                <a:lnTo>
                  <a:pt x="1647825" y="1401762"/>
                </a:lnTo>
                <a:lnTo>
                  <a:pt x="1466263" y="1401762"/>
                </a:lnTo>
                <a:lnTo>
                  <a:pt x="850388" y="353943"/>
                </a:lnTo>
                <a:lnTo>
                  <a:pt x="234512" y="1401762"/>
                </a:lnTo>
                <a:lnTo>
                  <a:pt x="0" y="1401762"/>
                </a:lnTo>
                <a:close/>
              </a:path>
            </a:pathLst>
          </a:custGeom>
          <a:noFill/>
          <a:ln>
            <a:solidFill>
              <a:schemeClr val="dk1">
                <a:shade val="50000"/>
                <a:alpha val="7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9" name="图片 38" descr="图片包含 户外艺术系列&#10;&#10;已生成高可信度的说明">
            <a:extLst>
              <a:ext uri="{FF2B5EF4-FFF2-40B4-BE49-F238E27FC236}">
                <a16:creationId xmlns:a16="http://schemas.microsoft.com/office/drawing/2014/main" id="{C490D9F1-CE68-613C-DF36-23B22FEEB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887030" y="3644595"/>
            <a:ext cx="3388883" cy="4281584"/>
          </a:xfrm>
          <a:prstGeom prst="rect">
            <a:avLst/>
          </a:prstGeom>
        </p:spPr>
      </p:pic>
      <p:pic>
        <p:nvPicPr>
          <p:cNvPr id="40" name="图片 39" descr="图片包含 户外艺术系列&#10;&#10;已生成高可信度的说明">
            <a:extLst>
              <a:ext uri="{FF2B5EF4-FFF2-40B4-BE49-F238E27FC236}">
                <a16:creationId xmlns:a16="http://schemas.microsoft.com/office/drawing/2014/main" id="{8992B625-B3D5-9D8D-C9FF-B65EBC88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9740">
            <a:off x="566589" y="17266"/>
            <a:ext cx="2603797" cy="3289690"/>
          </a:xfrm>
          <a:prstGeom prst="rect">
            <a:avLst/>
          </a:prstGeom>
        </p:spPr>
      </p:pic>
      <p:pic>
        <p:nvPicPr>
          <p:cNvPr id="44" name="图片 43" descr="第二章">
            <a:extLst>
              <a:ext uri="{FF2B5EF4-FFF2-40B4-BE49-F238E27FC236}">
                <a16:creationId xmlns:a16="http://schemas.microsoft.com/office/drawing/2014/main" id="{933143D9-0594-956C-1104-4CC6A0E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137" r="20066" b="35801"/>
          <a:stretch>
            <a:fillRect/>
          </a:stretch>
        </p:blipFill>
        <p:spPr bwMode="auto">
          <a:xfrm>
            <a:off x="7673376" y="1269879"/>
            <a:ext cx="3954023" cy="3967279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BD67F8-E8EB-A928-A641-DF0232F515E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2000"/>
          </a:blip>
          <a:srcRect l="20752" t="1261" r="7009" b="1348"/>
          <a:stretch>
            <a:fillRect/>
          </a:stretch>
        </p:blipFill>
        <p:spPr>
          <a:xfrm>
            <a:off x="4031770" y="1269880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</p:spPr>
      </p:pic>
      <p:pic>
        <p:nvPicPr>
          <p:cNvPr id="43" name="图片 42" descr="01300000044935123618242484546">
            <a:extLst>
              <a:ext uri="{FF2B5EF4-FFF2-40B4-BE49-F238E27FC236}">
                <a16:creationId xmlns:a16="http://schemas.microsoft.com/office/drawing/2014/main" id="{21CC9908-CC64-1EC4-E039-5B064878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315" r="11934" b="3058"/>
          <a:stretch>
            <a:fillRect/>
          </a:stretch>
        </p:blipFill>
        <p:spPr bwMode="auto">
          <a:xfrm>
            <a:off x="428486" y="1274063"/>
            <a:ext cx="4430429" cy="3922510"/>
          </a:xfrm>
          <a:custGeom>
            <a:avLst/>
            <a:gdLst>
              <a:gd name="connsiteX0" fmla="*/ 909564 w 4109365"/>
              <a:gd name="connsiteY0" fmla="*/ 0 h 3638254"/>
              <a:gd name="connsiteX1" fmla="*/ 4109365 w 4109365"/>
              <a:gd name="connsiteY1" fmla="*/ 0 h 3638254"/>
              <a:gd name="connsiteX2" fmla="*/ 3199802 w 4109365"/>
              <a:gd name="connsiteY2" fmla="*/ 3638254 h 3638254"/>
              <a:gd name="connsiteX3" fmla="*/ 0 w 4109365"/>
              <a:gd name="connsiteY3" fmla="*/ 3638254 h 36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9365" h="3638254">
                <a:moveTo>
                  <a:pt x="909564" y="0"/>
                </a:moveTo>
                <a:lnTo>
                  <a:pt x="4109365" y="0"/>
                </a:lnTo>
                <a:lnTo>
                  <a:pt x="3199802" y="3638254"/>
                </a:lnTo>
                <a:lnTo>
                  <a:pt x="0" y="36382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7D4F21F-FD7D-9D93-F68E-76895FD7A3DF}"/>
              </a:ext>
            </a:extLst>
          </p:cNvPr>
          <p:cNvCxnSpPr/>
          <p:nvPr/>
        </p:nvCxnSpPr>
        <p:spPr>
          <a:xfrm>
            <a:off x="-506895" y="6102721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9257112-99CA-14C0-03EA-20236B06F7A9}"/>
              </a:ext>
            </a:extLst>
          </p:cNvPr>
          <p:cNvCxnSpPr/>
          <p:nvPr/>
        </p:nvCxnSpPr>
        <p:spPr>
          <a:xfrm>
            <a:off x="-443478" y="6182234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9CCF40-6189-DBAA-0870-10245E8E08CB}"/>
              </a:ext>
            </a:extLst>
          </p:cNvPr>
          <p:cNvCxnSpPr/>
          <p:nvPr/>
        </p:nvCxnSpPr>
        <p:spPr>
          <a:xfrm>
            <a:off x="-399939" y="6271686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6DAF90D-684E-1795-BA18-C77D3F31580C}"/>
              </a:ext>
            </a:extLst>
          </p:cNvPr>
          <p:cNvCxnSpPr/>
          <p:nvPr/>
        </p:nvCxnSpPr>
        <p:spPr>
          <a:xfrm>
            <a:off x="-279124" y="6351199"/>
            <a:ext cx="1421295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049B3017-CA56-C9AF-DEB7-D141D09D1FCB}"/>
              </a:ext>
            </a:extLst>
          </p:cNvPr>
          <p:cNvSpPr/>
          <p:nvPr/>
        </p:nvSpPr>
        <p:spPr>
          <a:xfrm>
            <a:off x="759156" y="1085088"/>
            <a:ext cx="10626121" cy="47593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20482">
            <a:extLst>
              <a:ext uri="{FF2B5EF4-FFF2-40B4-BE49-F238E27FC236}">
                <a16:creationId xmlns:a16="http://schemas.microsoft.com/office/drawing/2014/main" id="{66B590C9-319B-39FA-D44B-2FDDB6101FAD}"/>
              </a:ext>
            </a:extLst>
          </p:cNvPr>
          <p:cNvSpPr/>
          <p:nvPr/>
        </p:nvSpPr>
        <p:spPr>
          <a:xfrm>
            <a:off x="1398599" y="2207137"/>
            <a:ext cx="3289783" cy="41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人文视野中对运动的描述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itchFamily="2" charset="-122"/>
                <a:sym typeface="Wingdings"/>
              </a:rPr>
              <a:t>。</a:t>
            </a:r>
            <a:endParaRPr sz="2000" b="1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6C67B64-356C-4F23-8523-D9883A3FB791}"/>
              </a:ext>
            </a:extLst>
          </p:cNvPr>
          <p:cNvSpPr/>
          <p:nvPr/>
        </p:nvSpPr>
        <p:spPr>
          <a:xfrm>
            <a:off x="516081" y="2249179"/>
            <a:ext cx="899687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" descr="通讯簿 轮廓">
            <a:extLst>
              <a:ext uri="{FF2B5EF4-FFF2-40B4-BE49-F238E27FC236}">
                <a16:creationId xmlns:a16="http://schemas.microsoft.com/office/drawing/2014/main" id="{49C4C540-66AD-08B0-57C3-6BE399CB5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762" y="2215151"/>
            <a:ext cx="449325" cy="449325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D618CF7-FFE8-328F-AF98-E25EBAC646EC}"/>
              </a:ext>
            </a:extLst>
          </p:cNvPr>
          <p:cNvSpPr/>
          <p:nvPr/>
        </p:nvSpPr>
        <p:spPr>
          <a:xfrm>
            <a:off x="516770" y="1355306"/>
            <a:ext cx="4088388" cy="434975"/>
          </a:xfrm>
          <a:prstGeom prst="rect">
            <a:avLst/>
          </a:prstGeom>
          <a:solidFill>
            <a:srgbClr val="795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16385">
            <a:extLst>
              <a:ext uri="{FF2B5EF4-FFF2-40B4-BE49-F238E27FC236}">
                <a16:creationId xmlns:a16="http://schemas.microsoft.com/office/drawing/2014/main" id="{72F5FEDC-4396-F2A0-EC76-C565ED7D730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04069" y="1383086"/>
            <a:ext cx="1647825" cy="358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>
                <a:solidFill>
                  <a:schemeClr val="bg1"/>
                </a:solidFill>
              </a:rPr>
              <a:t>运动的描述</a:t>
            </a:r>
          </a:p>
        </p:txBody>
      </p:sp>
      <p:sp>
        <p:nvSpPr>
          <p:cNvPr id="56" name="文本框 21506">
            <a:extLst>
              <a:ext uri="{FF2B5EF4-FFF2-40B4-BE49-F238E27FC236}">
                <a16:creationId xmlns:a16="http://schemas.microsoft.com/office/drawing/2014/main" id="{D6561336-7083-671D-A633-1415CCA101DF}"/>
              </a:ext>
            </a:extLst>
          </p:cNvPr>
          <p:cNvSpPr/>
          <p:nvPr/>
        </p:nvSpPr>
        <p:spPr>
          <a:xfrm>
            <a:off x="1344767" y="3162354"/>
            <a:ext cx="479671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Tahoma" pitchFamily="34" charset="0"/>
              </a:rPr>
              <a:t>音乐家用旋律和节奏来表现运动</a:t>
            </a:r>
            <a:r>
              <a:rPr lang="zh-CN" altLang="en-US" sz="2000" b="1">
                <a:solidFill>
                  <a:schemeClr val="bg1"/>
                </a:solidFill>
                <a:latin typeface="宋体" pitchFamily="2" charset="-122"/>
              </a:rPr>
              <a:t>。</a:t>
            </a:r>
            <a:endParaRPr lang="en-US" altLang="zh-CN"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48A5CCA-7BC0-B44F-3D3C-44983991343E}"/>
              </a:ext>
            </a:extLst>
          </p:cNvPr>
          <p:cNvSpPr/>
          <p:nvPr/>
        </p:nvSpPr>
        <p:spPr>
          <a:xfrm>
            <a:off x="515513" y="3162354"/>
            <a:ext cx="868055" cy="415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BD8208F-3CED-EF9D-6E28-832A419C39FE}"/>
              </a:ext>
            </a:extLst>
          </p:cNvPr>
          <p:cNvCxnSpPr/>
          <p:nvPr/>
        </p:nvCxnSpPr>
        <p:spPr>
          <a:xfrm flipV="1">
            <a:off x="1383568" y="3563007"/>
            <a:ext cx="3713949" cy="78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47D7A08-DAA7-3741-5A8F-04C41264F003}"/>
              </a:ext>
            </a:extLst>
          </p:cNvPr>
          <p:cNvCxnSpPr/>
          <p:nvPr/>
        </p:nvCxnSpPr>
        <p:spPr>
          <a:xfrm>
            <a:off x="1383568" y="2664476"/>
            <a:ext cx="3099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0" name="图片 49" descr="拿着标牌微笑的休闲女士">
            <a:extLst>
              <a:ext uri="{FF2B5EF4-FFF2-40B4-BE49-F238E27FC236}">
                <a16:creationId xmlns:a16="http://schemas.microsoft.com/office/drawing/2014/main" id="{81A2758B-5E7D-EF03-EF95-2451F3383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24" y="876299"/>
            <a:ext cx="4288162" cy="12680967"/>
          </a:xfrm>
          <a:prstGeom prst="rect">
            <a:avLst/>
          </a:prstGeom>
        </p:spPr>
      </p:pic>
      <p:pic>
        <p:nvPicPr>
          <p:cNvPr id="53" name="图形 12" descr="钢琴 纯色填充">
            <a:extLst>
              <a:ext uri="{FF2B5EF4-FFF2-40B4-BE49-F238E27FC236}">
                <a16:creationId xmlns:a16="http://schemas.microsoft.com/office/drawing/2014/main" id="{532E826A-561F-932A-DD85-1309DEB1FF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3351" y="3118306"/>
            <a:ext cx="492377" cy="492377"/>
          </a:xfrm>
          <a:prstGeom prst="rect">
            <a:avLst/>
          </a:prstGeom>
        </p:spPr>
      </p:pic>
      <p:pic>
        <p:nvPicPr>
          <p:cNvPr id="54" name="图片 53" descr="流水古琴曲">
            <a:extLst>
              <a:ext uri="{FF2B5EF4-FFF2-40B4-BE49-F238E27FC236}">
                <a16:creationId xmlns:a16="http://schemas.microsoft.com/office/drawing/2014/main" id="{F9F778EE-7D88-1D20-C029-3F3137D739DF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13">
            <a:lum bright="-48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9289"/>
          <a:stretch>
            <a:fillRect/>
          </a:stretch>
        </p:blipFill>
        <p:spPr>
          <a:xfrm>
            <a:off x="6441323" y="3555189"/>
            <a:ext cx="2117360" cy="1812588"/>
          </a:xfrm>
          <a:custGeom>
            <a:avLst/>
            <a:gdLst>
              <a:gd name="connsiteX0" fmla="*/ 0 w 2351260"/>
              <a:gd name="connsiteY0" fmla="*/ 0 h 2012821"/>
              <a:gd name="connsiteX1" fmla="*/ 2351260 w 2351260"/>
              <a:gd name="connsiteY1" fmla="*/ 0 h 2012821"/>
              <a:gd name="connsiteX2" fmla="*/ 2351260 w 2351260"/>
              <a:gd name="connsiteY2" fmla="*/ 2012821 h 2012821"/>
              <a:gd name="connsiteX3" fmla="*/ 0 w 2351260"/>
              <a:gd name="connsiteY3" fmla="*/ 2012821 h 20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260" h="2012820">
                <a:moveTo>
                  <a:pt x="0" y="0"/>
                </a:moveTo>
                <a:lnTo>
                  <a:pt x="2351260" y="0"/>
                </a:lnTo>
                <a:lnTo>
                  <a:pt x="2351260" y="2012821"/>
                </a:lnTo>
                <a:lnTo>
                  <a:pt x="0" y="2012821"/>
                </a:lnTo>
                <a:close/>
              </a:path>
            </a:pathLst>
          </a:custGeom>
        </p:spPr>
      </p:pic>
      <p:pic>
        <p:nvPicPr>
          <p:cNvPr id="60" name="图片 59" descr="图片包含 户外艺术系列&#10;&#10;已生成高可信度的说明">
            <a:extLst>
              <a:ext uri="{FF2B5EF4-FFF2-40B4-BE49-F238E27FC236}">
                <a16:creationId xmlns:a16="http://schemas.microsoft.com/office/drawing/2014/main" id="{F346FD88-4979-D924-166B-584823FF8E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797126" y="-5712502"/>
            <a:ext cx="12326669" cy="155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6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宽屏</PresentationFormat>
  <Paragraphs>137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楷体</vt:lpstr>
      <vt:lpstr>宋体</vt:lpstr>
      <vt:lpstr>微软雅黑</vt:lpstr>
      <vt:lpstr>Arial</vt:lpstr>
      <vt:lpstr>Tahoma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2022-07-05T09:25:00Z</cp:lastPrinted>
  <dcterms:created xsi:type="dcterms:W3CDTF">2022-07-05T09:25:00Z</dcterms:created>
  <dcterms:modified xsi:type="dcterms:W3CDTF">2024-08-09T00:47:00Z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