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1"/>
  </p:notesMasterIdLst>
  <p:sldIdLst>
    <p:sldId id="304" r:id="rId2"/>
    <p:sldId id="423" r:id="rId3"/>
    <p:sldId id="367" r:id="rId4"/>
    <p:sldId id="463" r:id="rId5"/>
    <p:sldId id="464" r:id="rId6"/>
    <p:sldId id="444" r:id="rId7"/>
    <p:sldId id="465" r:id="rId8"/>
    <p:sldId id="445" r:id="rId9"/>
    <p:sldId id="446" r:id="rId10"/>
    <p:sldId id="466" r:id="rId11"/>
    <p:sldId id="447" r:id="rId12"/>
    <p:sldId id="467" r:id="rId13"/>
    <p:sldId id="448" r:id="rId14"/>
    <p:sldId id="449" r:id="rId15"/>
    <p:sldId id="468" r:id="rId16"/>
    <p:sldId id="469" r:id="rId17"/>
    <p:sldId id="470" r:id="rId18"/>
    <p:sldId id="450" r:id="rId19"/>
    <p:sldId id="451" r:id="rId20"/>
    <p:sldId id="452" r:id="rId21"/>
    <p:sldId id="471" r:id="rId22"/>
    <p:sldId id="453" r:id="rId23"/>
    <p:sldId id="472" r:id="rId24"/>
    <p:sldId id="454" r:id="rId25"/>
    <p:sldId id="455" r:id="rId26"/>
    <p:sldId id="456" r:id="rId27"/>
    <p:sldId id="473" r:id="rId28"/>
    <p:sldId id="457" r:id="rId29"/>
    <p:sldId id="474" r:id="rId30"/>
    <p:sldId id="458" r:id="rId31"/>
    <p:sldId id="475" r:id="rId32"/>
    <p:sldId id="459" r:id="rId33"/>
    <p:sldId id="460" r:id="rId34"/>
    <p:sldId id="476" r:id="rId35"/>
    <p:sldId id="461" r:id="rId36"/>
    <p:sldId id="477" r:id="rId37"/>
    <p:sldId id="478" r:id="rId38"/>
    <p:sldId id="462" r:id="rId39"/>
    <p:sldId id="443" r:id="rId40"/>
  </p:sldIdLst>
  <p:sldSz cx="9144000" cy="5143500" type="screen16x9"/>
  <p:notesSz cx="6858000" cy="9144000"/>
  <p:defaultTex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00"/>
    <a:srgbClr val="1C1C1C"/>
    <a:srgbClr val="FF00FF"/>
    <a:srgbClr val="319095"/>
    <a:srgbClr val="D16809"/>
    <a:srgbClr val="F3F3F3"/>
    <a:srgbClr val="F5F5F5"/>
    <a:srgbClr val="5FCACB"/>
    <a:srgbClr val="F5841C"/>
    <a:srgbClr val="A0BF0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857" autoAdjust="0"/>
    <p:restoredTop sz="99816" autoAdjust="0"/>
  </p:normalViewPr>
  <p:slideViewPr>
    <p:cSldViewPr snapToGrid="0" showGuides="1">
      <p:cViewPr>
        <p:scale>
          <a:sx n="62" d="100"/>
          <a:sy n="62" d="100"/>
        </p:scale>
        <p:origin x="-3024" y="-1530"/>
      </p:cViewPr>
      <p:guideLst>
        <p:guide orient="horz" pos="1620"/>
        <p:guide pos="2880"/>
      </p:guideLst>
    </p:cSldViewPr>
  </p:slideViewPr>
  <p:notesTextViewPr>
    <p:cViewPr>
      <p:scale>
        <a:sx n="1" d="1"/>
        <a:sy n="1" d="1"/>
      </p:scale>
      <p:origin x="0" y="0"/>
    </p:cViewPr>
  </p:notesTextViewPr>
  <p:sorterViewPr>
    <p:cViewPr>
      <p:scale>
        <a:sx n="100" d="100"/>
        <a:sy n="100" d="100"/>
      </p:scale>
      <p:origin x="0" y="511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CC1E6C-1C7A-46AD-9DE2-C229C9E19362}" type="datetimeFigureOut">
              <a:rPr lang="zh-CN" altLang="en-US" smtClean="0"/>
              <a:pPr/>
              <a:t>2019/10/9</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E45790-5B6F-4904-B224-7CB9223085AA}"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pPr/>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pPr/>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pPr/>
              <a:t>13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pPr/>
              <a:t>25</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pPr/>
              <a:t>32</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pPr/>
              <a:t>39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标题幻灯片">
    <p:bg>
      <p:bgPr>
        <a:pattFill prst="lgGrid">
          <a:fgClr>
            <a:srgbClr val="F3F3F3"/>
          </a:fgClr>
          <a:bgClr>
            <a:schemeClr val="bg1"/>
          </a:bgClr>
        </a:patt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教学分析">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800" b="1" dirty="0">
                <a:solidFill>
                  <a:srgbClr val="C00000"/>
                </a:solidFill>
                <a:latin typeface="微软雅黑" panose="020B0503020204020204" pitchFamily="34" charset="-122"/>
                <a:ea typeface="微软雅黑" panose="020B0503020204020204" pitchFamily="34" charset="-122"/>
              </a:rPr>
              <a:t>教学分析</a:t>
            </a: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教学设计</a:t>
            </a: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教学过程</a:t>
            </a: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教学反思</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教学设计">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教学分析</a:t>
            </a: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lvl="0" algn="ctr"/>
            <a:r>
              <a:rPr lang="zh-CN" altLang="en-US" sz="1800" b="1" dirty="0">
                <a:solidFill>
                  <a:srgbClr val="C00000"/>
                </a:solidFill>
                <a:latin typeface="微软雅黑" panose="020B0503020204020204" pitchFamily="34" charset="-122"/>
                <a:ea typeface="微软雅黑" panose="020B0503020204020204" pitchFamily="34" charset="-122"/>
              </a:rPr>
              <a:t>教学设计</a:t>
            </a: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教学过程</a:t>
            </a: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教学反思</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教学过程">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教学分析</a:t>
            </a: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教学设计</a:t>
            </a: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lvl="0" algn="ctr"/>
            <a:r>
              <a:rPr lang="zh-CN" altLang="en-US" sz="1800" b="1" dirty="0">
                <a:solidFill>
                  <a:srgbClr val="C00000"/>
                </a:solidFill>
                <a:latin typeface="微软雅黑" panose="020B0503020204020204" pitchFamily="34" charset="-122"/>
                <a:ea typeface="微软雅黑" panose="020B0503020204020204" pitchFamily="34" charset="-122"/>
              </a:rPr>
              <a:t>教学过程</a:t>
            </a: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教学反思</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教学反思">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教学分析</a:t>
            </a: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教学设计</a:t>
            </a: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教学过程</a:t>
            </a: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lvl="0" algn="ctr"/>
            <a:r>
              <a:rPr lang="zh-CN" altLang="en-US" sz="1800" b="1" dirty="0">
                <a:solidFill>
                  <a:srgbClr val="C00000"/>
                </a:solidFill>
                <a:latin typeface="微软雅黑" panose="020B0503020204020204" pitchFamily="34" charset="-122"/>
                <a:ea typeface="微软雅黑" panose="020B0503020204020204" pitchFamily="34" charset="-122"/>
              </a:rPr>
              <a:t>教学反思</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cstate="print">
            <a:alphaModFix amt="70000"/>
            <a:lum/>
          </a:blip>
          <a:srcRect/>
          <a:tile tx="0" ty="0" sx="100000" sy="100000" flip="none" algn="tl"/>
        </a:blipFill>
        <a:effectLst/>
      </p:bgPr>
    </p:bg>
    <p:spTree>
      <p:nvGrpSpPr>
        <p:cNvPr id="1" name=""/>
        <p:cNvGrpSpPr/>
        <p:nvPr/>
      </p:nvGrpSpPr>
      <p:grpSpPr>
        <a:xfrm>
          <a:off x="0" y="0"/>
          <a:ext cx="0" cy="0"/>
          <a:chOff x="0" y="0"/>
          <a:chExt cx="0" cy="0"/>
        </a:xfrm>
      </p:grpSpPr>
      <p:cxnSp>
        <p:nvCxnSpPr>
          <p:cNvPr id="7" name="直接连接符 6"/>
          <p:cNvCxnSpPr/>
          <p:nvPr/>
        </p:nvCxnSpPr>
        <p:spPr>
          <a:xfrm>
            <a:off x="20171" y="490140"/>
            <a:ext cx="9153000" cy="0"/>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8" name="组合 7"/>
          <p:cNvGrpSpPr/>
          <p:nvPr/>
        </p:nvGrpSpPr>
        <p:grpSpPr>
          <a:xfrm rot="13450455">
            <a:off x="8682067" y="4439898"/>
            <a:ext cx="496115" cy="1260894"/>
            <a:chOff x="11762339" y="3746221"/>
            <a:chExt cx="406107" cy="1155987"/>
          </a:xfrm>
        </p:grpSpPr>
        <p:sp>
          <p:nvSpPr>
            <p:cNvPr id="9" name="Freeform 16"/>
            <p:cNvSpPr/>
            <p:nvPr/>
          </p:nvSpPr>
          <p:spPr bwMode="auto">
            <a:xfrm flipV="1">
              <a:off x="11767353" y="3746221"/>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reeform 30"/>
            <p:cNvSpPr/>
            <p:nvPr/>
          </p:nvSpPr>
          <p:spPr bwMode="auto">
            <a:xfrm rot="15296182">
              <a:off x="11830602" y="4196908"/>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 name="Freeform 12"/>
            <p:cNvSpPr/>
            <p:nvPr/>
          </p:nvSpPr>
          <p:spPr bwMode="auto">
            <a:xfrm rot="7160246">
              <a:off x="11692179" y="4425941"/>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2" name="组合 11"/>
          <p:cNvGrpSpPr/>
          <p:nvPr/>
        </p:nvGrpSpPr>
        <p:grpSpPr>
          <a:xfrm rot="2731254">
            <a:off x="259471" y="-270342"/>
            <a:ext cx="424636" cy="1208734"/>
            <a:chOff x="4454660" y="3810474"/>
            <a:chExt cx="406107" cy="1155987"/>
          </a:xfrm>
        </p:grpSpPr>
        <p:sp>
          <p:nvSpPr>
            <p:cNvPr id="13"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6" name="组合 15"/>
          <p:cNvGrpSpPr/>
          <p:nvPr/>
        </p:nvGrpSpPr>
        <p:grpSpPr>
          <a:xfrm rot="23880000" flipV="1">
            <a:off x="73789" y="-26610"/>
            <a:ext cx="159482" cy="453968"/>
            <a:chOff x="4454660" y="3810474"/>
            <a:chExt cx="406107" cy="1155987"/>
          </a:xfrm>
        </p:grpSpPr>
        <p:sp>
          <p:nvSpPr>
            <p:cNvPr id="17"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24" name="组合 23"/>
          <p:cNvGrpSpPr/>
          <p:nvPr/>
        </p:nvGrpSpPr>
        <p:grpSpPr>
          <a:xfrm rot="19500000" flipH="1" flipV="1">
            <a:off x="9013919" y="291600"/>
            <a:ext cx="159482" cy="453968"/>
            <a:chOff x="4454660" y="3810474"/>
            <a:chExt cx="406107" cy="1155987"/>
          </a:xfrm>
        </p:grpSpPr>
        <p:sp>
          <p:nvSpPr>
            <p:cNvPr id="25"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7.jpeg"/></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1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20.jpeg"/></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21.jpeg"/></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22.jpeg"/></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23.jpeg"/></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24.jpeg"/></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25.jpeg"/></Relationships>
</file>

<file path=ppt/slides/_rels/slide3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26.jpeg"/></Relationships>
</file>

<file path=ppt/slides/_rels/slide3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27.jpeg"/></Relationships>
</file>

<file path=ppt/slides/_rels/slide3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28.jpeg"/></Relationships>
</file>

<file path=ppt/slides/_rels/slide39.xml.rels><?xml version="1.0" encoding="UTF-8" standalone="yes"?>
<Relationships xmlns="http://schemas.openxmlformats.org/package/2006/relationships"><Relationship Id="rId3" Type="http://schemas.openxmlformats.org/officeDocument/2006/relationships/image" Target="../media/image29.png"/><Relationship Id="rId7" Type="http://schemas.openxmlformats.org/officeDocument/2006/relationships/image" Target="../media/image32.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31.png"/><Relationship Id="rId5" Type="http://schemas.openxmlformats.org/officeDocument/2006/relationships/image" Target="../media/image4.png"/><Relationship Id="rId4" Type="http://schemas.openxmlformats.org/officeDocument/2006/relationships/image" Target="../media/image30.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3.jpe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Picture 3" descr="road.png"/>
          <p:cNvPicPr>
            <a:picLocks noChangeAspect="1"/>
          </p:cNvPicPr>
          <p:nvPr/>
        </p:nvPicPr>
        <p:blipFill>
          <a:blip r:embed="rId3" cstate="print"/>
          <a:stretch>
            <a:fillRect/>
          </a:stretch>
        </p:blipFill>
        <p:spPr>
          <a:xfrm>
            <a:off x="0" y="2139802"/>
            <a:ext cx="9144001" cy="3003698"/>
          </a:xfrm>
          <a:prstGeom prst="rect">
            <a:avLst/>
          </a:prstGeom>
        </p:spPr>
      </p:pic>
      <p:grpSp>
        <p:nvGrpSpPr>
          <p:cNvPr id="88" name="组合 87"/>
          <p:cNvGrpSpPr/>
          <p:nvPr/>
        </p:nvGrpSpPr>
        <p:grpSpPr>
          <a:xfrm>
            <a:off x="1962626" y="3100035"/>
            <a:ext cx="4438184" cy="1569660"/>
            <a:chOff x="6053682" y="2916363"/>
            <a:chExt cx="3825180" cy="1684623"/>
          </a:xfrm>
        </p:grpSpPr>
        <p:grpSp>
          <p:nvGrpSpPr>
            <p:cNvPr id="89" name="组合 72"/>
            <p:cNvGrpSpPr/>
            <p:nvPr/>
          </p:nvGrpSpPr>
          <p:grpSpPr>
            <a:xfrm>
              <a:off x="6053682" y="2916363"/>
              <a:ext cx="3825180" cy="1684623"/>
              <a:chOff x="6053682" y="2916363"/>
              <a:chExt cx="3825180" cy="1684623"/>
            </a:xfrm>
          </p:grpSpPr>
          <p:sp>
            <p:nvSpPr>
              <p:cNvPr id="94" name="文本框 79"/>
              <p:cNvSpPr txBox="1"/>
              <p:nvPr/>
            </p:nvSpPr>
            <p:spPr>
              <a:xfrm>
                <a:off x="6053682" y="2916363"/>
                <a:ext cx="3774795" cy="1684623"/>
              </a:xfrm>
              <a:prstGeom prst="rect">
                <a:avLst/>
              </a:prstGeom>
              <a:noFill/>
            </p:spPr>
            <p:txBody>
              <a:bodyPr wrap="none"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a:lnSpc>
                    <a:spcPct val="150000"/>
                  </a:lnSpc>
                </a:pPr>
                <a:r>
                  <a:rPr lang="zh-CN" altLang="en-US" dirty="0" smtClean="0">
                    <a:solidFill>
                      <a:schemeClr val="accent3"/>
                    </a:solidFill>
                  </a:rPr>
                  <a:t>      新课标北师版</a:t>
                </a:r>
                <a:r>
                  <a:rPr lang="en-US" altLang="zh-CN" dirty="0" smtClean="0">
                    <a:solidFill>
                      <a:schemeClr val="accent3"/>
                    </a:solidFill>
                  </a:rPr>
                  <a:t>·</a:t>
                </a:r>
                <a:r>
                  <a:rPr lang="zh-CN" altLang="en-US" dirty="0" smtClean="0">
                    <a:solidFill>
                      <a:srgbClr val="319095"/>
                    </a:solidFill>
                  </a:rPr>
                  <a:t>物理</a:t>
                </a:r>
                <a:endParaRPr lang="en-US" altLang="zh-CN" dirty="0" smtClean="0">
                  <a:solidFill>
                    <a:srgbClr val="319095"/>
                  </a:solidFill>
                </a:endParaRPr>
              </a:p>
              <a:p>
                <a:pPr algn="ctr">
                  <a:lnSpc>
                    <a:spcPct val="150000"/>
                  </a:lnSpc>
                </a:pPr>
                <a:r>
                  <a:rPr lang="zh-CN" altLang="en-US" dirty="0" smtClean="0">
                    <a:solidFill>
                      <a:schemeClr val="accent3"/>
                    </a:solidFill>
                  </a:rPr>
                  <a:t>     </a:t>
                </a:r>
                <a:r>
                  <a:rPr lang="zh-CN" altLang="en-US" dirty="0" smtClean="0">
                    <a:solidFill>
                      <a:srgbClr val="D16809"/>
                    </a:solidFill>
                  </a:rPr>
                  <a:t>八年级上</a:t>
                </a:r>
                <a:endParaRPr lang="zh-CN" altLang="en-US" dirty="0">
                  <a:solidFill>
                    <a:srgbClr val="D16809"/>
                  </a:solidFill>
                </a:endParaRPr>
              </a:p>
            </p:txBody>
          </p:sp>
          <p:sp>
            <p:nvSpPr>
              <p:cNvPr id="95" name="圆角矩形 94"/>
              <p:cNvSpPr/>
              <p:nvPr/>
            </p:nvSpPr>
            <p:spPr>
              <a:xfrm>
                <a:off x="6409827" y="3087476"/>
                <a:ext cx="3469035" cy="1476135"/>
              </a:xfrm>
              <a:prstGeom prst="roundRect">
                <a:avLst/>
              </a:prstGeom>
              <a:noFill/>
              <a:ln w="6350">
                <a:solidFill>
                  <a:srgbClr val="A0BF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90" name="组合 45"/>
            <p:cNvGrpSpPr/>
            <p:nvPr/>
          </p:nvGrpSpPr>
          <p:grpSpPr>
            <a:xfrm rot="2731254">
              <a:off x="6341934" y="2879007"/>
              <a:ext cx="109793" cy="312528"/>
              <a:chOff x="4454660" y="3810474"/>
              <a:chExt cx="406107" cy="1155987"/>
            </a:xfrm>
          </p:grpSpPr>
          <p:sp>
            <p:nvSpPr>
              <p:cNvPr id="91"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3"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xmlns=""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sp>
        <p:nvSpPr>
          <p:cNvPr id="96" name="文本框 78"/>
          <p:cNvSpPr txBox="1"/>
          <p:nvPr/>
        </p:nvSpPr>
        <p:spPr>
          <a:xfrm>
            <a:off x="2972452" y="1794780"/>
            <a:ext cx="2908489" cy="623248"/>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600" dirty="0" smtClean="0">
                <a:solidFill>
                  <a:schemeClr val="accent1">
                    <a:lumMod val="75000"/>
                  </a:schemeClr>
                </a:solidFill>
              </a:rPr>
              <a:t>学科素养课件</a:t>
            </a:r>
            <a:endParaRPr lang="zh-CN" altLang="en-US" sz="3600" dirty="0">
              <a:solidFill>
                <a:schemeClr val="accent1">
                  <a:lumMod val="75000"/>
                </a:schemeClr>
              </a:solidFill>
            </a:endParaRPr>
          </a:p>
        </p:txBody>
      </p:sp>
      <p:pic>
        <p:nvPicPr>
          <p:cNvPr id="54" name="Picture 5" descr="cloudandb.png"/>
          <p:cNvPicPr>
            <a:picLocks noChangeAspect="1"/>
          </p:cNvPicPr>
          <p:nvPr/>
        </p:nvPicPr>
        <p:blipFill>
          <a:blip r:embed="rId4" cstate="print"/>
          <a:stretch>
            <a:fillRect/>
          </a:stretch>
        </p:blipFill>
        <p:spPr>
          <a:xfrm>
            <a:off x="2892786" y="39705"/>
            <a:ext cx="6225455" cy="998520"/>
          </a:xfrm>
          <a:prstGeom prst="rect">
            <a:avLst/>
          </a:prstGeom>
        </p:spPr>
      </p:pic>
      <p:pic>
        <p:nvPicPr>
          <p:cNvPr id="97" name="Picture 4" descr="cloud_ballon.png"/>
          <p:cNvPicPr>
            <a:picLocks noChangeAspect="1"/>
          </p:cNvPicPr>
          <p:nvPr/>
        </p:nvPicPr>
        <p:blipFill>
          <a:blip r:embed="rId5" cstate="print"/>
          <a:stretch>
            <a:fillRect/>
          </a:stretch>
        </p:blipFill>
        <p:spPr>
          <a:xfrm>
            <a:off x="7796518" y="5143500"/>
            <a:ext cx="842657" cy="68989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 calcmode="lin" valueType="num">
                                      <p:cBhvr>
                                        <p:cTn id="7" dur="500" fill="hold"/>
                                        <p:tgtEl>
                                          <p:spTgt spid="62"/>
                                        </p:tgtEl>
                                        <p:attrNameLst>
                                          <p:attrName>ppt_w</p:attrName>
                                        </p:attrNameLst>
                                      </p:cBhvr>
                                      <p:tavLst>
                                        <p:tav tm="0">
                                          <p:val>
                                            <p:fltVal val="0"/>
                                          </p:val>
                                        </p:tav>
                                        <p:tav tm="100000">
                                          <p:val>
                                            <p:strVal val="#ppt_w"/>
                                          </p:val>
                                        </p:tav>
                                      </p:tavLst>
                                    </p:anim>
                                    <p:anim calcmode="lin" valueType="num">
                                      <p:cBhvr>
                                        <p:cTn id="8" dur="500" fill="hold"/>
                                        <p:tgtEl>
                                          <p:spTgt spid="6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96"/>
                                        </p:tgtEl>
                                        <p:attrNameLst>
                                          <p:attrName>style.visibility</p:attrName>
                                        </p:attrNameLst>
                                      </p:cBhvr>
                                      <p:to>
                                        <p:strVal val="visible"/>
                                      </p:to>
                                    </p:set>
                                    <p:animEffect transition="in" filter="fade">
                                      <p:cBhvr>
                                        <p:cTn id="12" dur="1000"/>
                                        <p:tgtEl>
                                          <p:spTgt spid="96"/>
                                        </p:tgtEl>
                                      </p:cBhvr>
                                    </p:animEffect>
                                    <p:anim calcmode="lin" valueType="num">
                                      <p:cBhvr>
                                        <p:cTn id="13" dur="1000" fill="hold"/>
                                        <p:tgtEl>
                                          <p:spTgt spid="96"/>
                                        </p:tgtEl>
                                        <p:attrNameLst>
                                          <p:attrName>ppt_x</p:attrName>
                                        </p:attrNameLst>
                                      </p:cBhvr>
                                      <p:tavLst>
                                        <p:tav tm="0">
                                          <p:val>
                                            <p:strVal val="#ppt_x"/>
                                          </p:val>
                                        </p:tav>
                                        <p:tav tm="100000">
                                          <p:val>
                                            <p:strVal val="#ppt_x"/>
                                          </p:val>
                                        </p:tav>
                                      </p:tavLst>
                                    </p:anim>
                                    <p:anim calcmode="lin" valueType="num">
                                      <p:cBhvr>
                                        <p:cTn id="14" dur="1000" fill="hold"/>
                                        <p:tgtEl>
                                          <p:spTgt spid="9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88"/>
                                        </p:tgtEl>
                                        <p:attrNameLst>
                                          <p:attrName>style.visibility</p:attrName>
                                        </p:attrNameLst>
                                      </p:cBhvr>
                                      <p:to>
                                        <p:strVal val="visible"/>
                                      </p:to>
                                    </p:set>
                                    <p:animEffect transition="in" filter="fade">
                                      <p:cBhvr>
                                        <p:cTn id="17" dur="1000"/>
                                        <p:tgtEl>
                                          <p:spTgt spid="88"/>
                                        </p:tgtEl>
                                      </p:cBhvr>
                                    </p:animEffect>
                                    <p:anim calcmode="lin" valueType="num">
                                      <p:cBhvr>
                                        <p:cTn id="18" dur="1000" fill="hold"/>
                                        <p:tgtEl>
                                          <p:spTgt spid="88"/>
                                        </p:tgtEl>
                                        <p:attrNameLst>
                                          <p:attrName>ppt_x</p:attrName>
                                        </p:attrNameLst>
                                      </p:cBhvr>
                                      <p:tavLst>
                                        <p:tav tm="0">
                                          <p:val>
                                            <p:strVal val="#ppt_x"/>
                                          </p:val>
                                        </p:tav>
                                        <p:tav tm="100000">
                                          <p:val>
                                            <p:strVal val="#ppt_x"/>
                                          </p:val>
                                        </p:tav>
                                      </p:tavLst>
                                    </p:anim>
                                    <p:anim calcmode="lin" valueType="num">
                                      <p:cBhvr>
                                        <p:cTn id="19" dur="1000" fill="hold"/>
                                        <p:tgtEl>
                                          <p:spTgt spid="88"/>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1" presetClass="entr" presetSubtype="0" fill="hold" nodeType="after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childTnLst>
                          </p:cTn>
                        </p:par>
                        <p:par>
                          <p:cTn id="23" fill="hold">
                            <p:stCondLst>
                              <p:cond delay="1500"/>
                            </p:stCondLst>
                            <p:childTnLst>
                              <p:par>
                                <p:cTn id="24" presetID="0" presetClass="path" presetSubtype="0" accel="50000" decel="50000" fill="hold" nodeType="afterEffect">
                                  <p:stCondLst>
                                    <p:cond delay="0"/>
                                  </p:stCondLst>
                                  <p:childTnLst>
                                    <p:animMotion origin="layout" path="M -0.02057 -0.10209 C -0.02722 -0.10602 -0.03307 -0.11204 -0.03932 -0.1169 C -0.04271 -0.11945 -0.04636 -0.12037 -0.04974 -0.12246 C -0.05091 -0.12315 -0.05169 -0.12546 -0.05287 -0.12616 C -0.05417 -0.12709 -0.06354 -0.12963 -0.06432 -0.12986 C -0.07162 -0.13241 -0.07761 -0.13588 -0.08516 -0.13727 C -0.08972 -0.13935 -0.09414 -0.1419 -0.0987 -0.14468 C -0.10222 -0.14676 -0.10391 -0.1456 -0.10703 -0.14838 C -0.11289 -0.15347 -0.11823 -0.15857 -0.12474 -0.16134 C -0.12578 -0.1625 -0.12669 -0.16412 -0.12787 -0.16505 C -0.12891 -0.16597 -0.13008 -0.16597 -0.13099 -0.1669 C -0.1375 -0.17338 -0.14258 -0.18125 -0.14974 -0.18542 C -0.15287 -0.19097 -0.15599 -0.19653 -0.15912 -0.20209 C -0.16081 -0.20509 -0.16341 -0.20533 -0.16537 -0.20764 C -0.16849 -0.21597 -0.17383 -0.22269 -0.17787 -0.22986 C -0.18399 -0.24074 -0.18998 -0.25139 -0.19557 -0.2632 C -0.20365 -0.28033 -0.20729 -0.30556 -0.2112 -0.32616 C -0.21211 -0.33773 -0.2138 -0.34815 -0.21537 -0.35949 C -0.21563 -0.38634 -0.2125 -0.44815 -0.21953 -0.48542 C -0.2224 -0.53079 -0.22149 -0.57037 -0.23307 -0.61134 C -0.23503 -0.61806 -0.23672 -0.62778 -0.23932 -0.63357 C -0.24675 -0.6507 -0.24297 -0.63982 -0.2487 -0.64838 C -0.25248 -0.65394 -0.25638 -0.66227 -0.2612 -0.66505 C -0.27448 -0.67292 -0.28659 -0.67639 -0.30078 -0.67801 C -0.32878 -0.69468 -0.36094 -0.68056 -0.39037 -0.67616 C -0.41211 -0.6632 -0.42669 -0.67824 -0.44349 -0.69468 C -0.44623 -0.69722 -0.44961 -0.69815 -0.45182 -0.70209 C -0.45547 -0.70857 -0.45821 -0.71088 -0.46328 -0.7132 C -0.46732 -0.72037 -0.4724 -0.72153 -0.47682 -0.72801 C -0.48099 -0.73426 -0.48451 -0.73704 -0.48932 -0.74283 C -0.49141 -0.74537 -0.4944 -0.74445 -0.49662 -0.74653 C -0.50313 -0.75301 -0.50612 -0.75625 -0.51328 -0.75949 C -0.51862 -0.76574 -0.52578 -0.76783 -0.53203 -0.7706 C -0.54219 -0.78264 -0.57383 -0.77778 -0.57787 -0.77801 C -0.58867 -0.78449 -0.57656 -0.77801 -0.60391 -0.77801 C -0.65287 -0.77801 -0.70182 -0.77917 -0.75078 -0.77986 C -0.76094 -0.78588 -0.76992 -0.79722 -0.77995 -0.80394 C -0.78334 -0.80625 -0.78568 -0.81134 -0.78932 -0.81134 " pathEditMode="relative" ptsTypes="fffffffffffffffffffffffffffffffffffffA">
                                      <p:cBhvr>
                                        <p:cTn id="25" dur="2000" fill="hold"/>
                                        <p:tgtEl>
                                          <p:spTgt spid="9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414528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703578"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人怎样听到声音</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777240" y="2071504"/>
            <a:ext cx="7802880" cy="962956"/>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声音在人体中还有另外一种传播途径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称为“骨传导”</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是振动直接由头骨、颌骨传入人内耳刺激听觉神经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从而产生听觉</a:t>
            </a:r>
            <a:r>
              <a:rPr lang="en-US" altLang="zh-CN" sz="2000" dirty="0" smtClean="0">
                <a:latin typeface="微软雅黑" panose="020B0503020204020204" pitchFamily="34" charset="-122"/>
                <a:ea typeface="微软雅黑" panose="020B0503020204020204" pitchFamily="34" charset="-122"/>
              </a:rPr>
              <a:t>.</a:t>
            </a:r>
          </a:p>
        </p:txBody>
      </p:sp>
      <p:pic>
        <p:nvPicPr>
          <p:cNvPr id="10" name="图片 9" descr="图片3.png"/>
          <p:cNvPicPr>
            <a:picLocks noChangeAspect="1"/>
          </p:cNvPicPr>
          <p:nvPr/>
        </p:nvPicPr>
        <p:blipFill>
          <a:blip r:embed="rId3" cstate="print"/>
          <a:stretch>
            <a:fillRect/>
          </a:stretch>
        </p:blipFill>
        <p:spPr>
          <a:xfrm>
            <a:off x="0" y="875261"/>
            <a:ext cx="1603116" cy="6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246888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074927"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声速</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335280" y="3824104"/>
            <a:ext cx="7802880" cy="961289"/>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用水波类比理解声波</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如果在平静的水面上投入一块石头</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水面就会出现以石头投入的位置为中心向四周传播的一层层水波</a:t>
            </a:r>
            <a:r>
              <a:rPr lang="en-US" altLang="zh-CN" sz="2000" dirty="0" smtClean="0">
                <a:latin typeface="微软雅黑" panose="020B0503020204020204" pitchFamily="34" charset="-122"/>
                <a:ea typeface="微软雅黑" panose="020B0503020204020204" pitchFamily="34" charset="-122"/>
              </a:rPr>
              <a:t>.</a:t>
            </a:r>
          </a:p>
        </p:txBody>
      </p:sp>
      <p:pic>
        <p:nvPicPr>
          <p:cNvPr id="10" name="bw317.jpg" descr="id:2147512734;FounderCES"/>
          <p:cNvPicPr/>
          <p:nvPr/>
        </p:nvPicPr>
        <p:blipFill>
          <a:blip r:embed="rId3" cstate="print"/>
          <a:stretch>
            <a:fillRect/>
          </a:stretch>
        </p:blipFill>
        <p:spPr>
          <a:xfrm>
            <a:off x="3319320" y="1372349"/>
            <a:ext cx="2730960" cy="2300333"/>
          </a:xfrm>
          <a:prstGeom prst="rect">
            <a:avLst/>
          </a:prstGeom>
        </p:spPr>
      </p:pic>
      <p:pic>
        <p:nvPicPr>
          <p:cNvPr id="12" name="图片 11" descr="图片6.png"/>
          <p:cNvPicPr>
            <a:picLocks noChangeAspect="1"/>
          </p:cNvPicPr>
          <p:nvPr/>
        </p:nvPicPr>
        <p:blipFill>
          <a:blip r:embed="rId4" cstate="print"/>
          <a:stretch>
            <a:fillRect/>
          </a:stretch>
        </p:blipFill>
        <p:spPr>
          <a:xfrm>
            <a:off x="0" y="1069447"/>
            <a:ext cx="1597020" cy="58093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par>
                                <p:cTn id="20" presetID="3" presetClass="entr" presetSubtype="10"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246888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074927"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声速</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502920" y="1538104"/>
            <a:ext cx="7802880" cy="49962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人为什么要长两个耳朵</a:t>
            </a:r>
            <a:r>
              <a:rPr lang="en-US" altLang="zh-CN" sz="2000" dirty="0" smtClean="0">
                <a:latin typeface="微软雅黑" panose="020B0503020204020204" pitchFamily="34" charset="-122"/>
                <a:ea typeface="微软雅黑" panose="020B0503020204020204" pitchFamily="34" charset="-122"/>
              </a:rPr>
              <a:t>?</a:t>
            </a:r>
          </a:p>
        </p:txBody>
      </p:sp>
      <p:pic>
        <p:nvPicPr>
          <p:cNvPr id="11" name="图片 10" descr="图片5.png"/>
          <p:cNvPicPr>
            <a:picLocks noChangeAspect="1"/>
          </p:cNvPicPr>
          <p:nvPr/>
        </p:nvPicPr>
        <p:blipFill>
          <a:blip r:embed="rId3" cstate="print"/>
          <a:stretch>
            <a:fillRect/>
          </a:stretch>
        </p:blipFill>
        <p:spPr>
          <a:xfrm>
            <a:off x="210872" y="934328"/>
            <a:ext cx="1597020" cy="670505"/>
          </a:xfrm>
          <a:prstGeom prst="rect">
            <a:avLst/>
          </a:prstGeom>
        </p:spPr>
      </p:pic>
      <p:sp>
        <p:nvSpPr>
          <p:cNvPr id="13" name="矩形 12"/>
          <p:cNvSpPr/>
          <p:nvPr/>
        </p:nvSpPr>
        <p:spPr>
          <a:xfrm>
            <a:off x="624840" y="2300104"/>
            <a:ext cx="7802880" cy="1884618"/>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简单来说</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人的双耳的位置在头部的两侧</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如果声源不在听音人的正前方</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而是偏向一边</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那么声源到达两耳的距离就不相等</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声音到达两耳的时间就有差异</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人们把这种细微的差异与原来存储于大脑的听觉经验进行比较</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并迅速做出反应从而辨别出声音的方位</a:t>
            </a:r>
            <a:r>
              <a:rPr lang="en-US" altLang="zh-CN" sz="20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1021080" y="586821"/>
            <a:ext cx="8787540" cy="900246"/>
          </a:xfrm>
          <a:prstGeom prst="rect">
            <a:avLst/>
          </a:prstGeom>
          <a:noFill/>
        </p:spPr>
        <p:txBody>
          <a:bodyPr wrap="square" lIns="68580" tIns="34290" rIns="68580" bIns="34290" rtlCol="0">
            <a:spAutoFit/>
          </a:bodyPr>
          <a:lstStyle>
            <a:defPPr>
              <a:defRPr lang="zh-CN"/>
            </a:defPPr>
            <a:lvl1pPr>
              <a:defRPr sz="19900" b="1">
                <a:solidFill>
                  <a:srgbClr val="5FCACB"/>
                </a:solidFill>
              </a:defRPr>
            </a:lvl1pPr>
          </a:lstStyle>
          <a:p>
            <a:r>
              <a:rPr lang="zh-CN" altLang="en-US" sz="5400" dirty="0" smtClean="0">
                <a:solidFill>
                  <a:schemeClr val="accent1"/>
                </a:solidFill>
                <a:latin typeface="隶书" panose="02010509060101010101" pitchFamily="49" charset="-122"/>
                <a:ea typeface="隶书" panose="02010509060101010101" pitchFamily="49" charset="-122"/>
              </a:rPr>
              <a:t>   第四章 声现象</a:t>
            </a:r>
          </a:p>
        </p:txBody>
      </p:sp>
      <p:sp>
        <p:nvSpPr>
          <p:cNvPr id="64" name="文本框 78"/>
          <p:cNvSpPr txBox="1"/>
          <p:nvPr/>
        </p:nvSpPr>
        <p:spPr>
          <a:xfrm>
            <a:off x="3173135" y="2048731"/>
            <a:ext cx="3100849" cy="577081"/>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300" dirty="0" smtClean="0">
                <a:solidFill>
                  <a:schemeClr val="accent1"/>
                </a:solidFill>
              </a:rPr>
              <a:t>第二节　乐　音</a:t>
            </a:r>
          </a:p>
        </p:txBody>
      </p:sp>
      <p:pic>
        <p:nvPicPr>
          <p:cNvPr id="25" name="Picture 12" descr="clouds1.png"/>
          <p:cNvPicPr>
            <a:picLocks noChangeAspect="1"/>
          </p:cNvPicPr>
          <p:nvPr/>
        </p:nvPicPr>
        <p:blipFill>
          <a:blip r:embed="rId3" cstate="print"/>
          <a:stretch>
            <a:fillRect/>
          </a:stretch>
        </p:blipFill>
        <p:spPr>
          <a:xfrm>
            <a:off x="1821839" y="3102759"/>
            <a:ext cx="4771653" cy="827958"/>
          </a:xfrm>
          <a:prstGeom prst="rect">
            <a:avLst/>
          </a:prstGeom>
        </p:spPr>
      </p:pic>
      <p:pic>
        <p:nvPicPr>
          <p:cNvPr id="26" name="Picture 10" descr="field1.png"/>
          <p:cNvPicPr>
            <a:picLocks noChangeAspect="1"/>
          </p:cNvPicPr>
          <p:nvPr/>
        </p:nvPicPr>
        <p:blipFill>
          <a:blip r:embed="rId4"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5"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236220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音调</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3" cstate="print"/>
          <a:stretch>
            <a:fillRect/>
          </a:stretch>
        </p:blipFill>
        <p:spPr>
          <a:xfrm>
            <a:off x="0" y="1069447"/>
            <a:ext cx="1597020" cy="580934"/>
          </a:xfrm>
          <a:prstGeom prst="rect">
            <a:avLst/>
          </a:prstGeom>
        </p:spPr>
      </p:pic>
      <p:sp>
        <p:nvSpPr>
          <p:cNvPr id="19" name="矩形 18"/>
          <p:cNvSpPr/>
          <p:nvPr/>
        </p:nvSpPr>
        <p:spPr>
          <a:xfrm>
            <a:off x="2548319" y="3702184"/>
            <a:ext cx="4572000" cy="961289"/>
          </a:xfrm>
          <a:prstGeom prst="rect">
            <a:avLst/>
          </a:prstGeom>
        </p:spPr>
        <p:txBody>
          <a:bodyPr>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二胡演奏前的调弦以及演奏时手指按压不同位置</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都是为了改变发声的音调</a:t>
            </a:r>
            <a:r>
              <a:rPr lang="en-US" altLang="zh-CN" sz="2000" dirty="0" smtClean="0">
                <a:latin typeface="微软雅黑" panose="020B0503020204020204" pitchFamily="34" charset="-122"/>
                <a:ea typeface="微软雅黑" panose="020B0503020204020204" pitchFamily="34" charset="-122"/>
              </a:rPr>
              <a:t>.</a:t>
            </a:r>
          </a:p>
        </p:txBody>
      </p:sp>
      <p:pic>
        <p:nvPicPr>
          <p:cNvPr id="11" name="bw326.jpg" descr="id:2147513129;FounderCES"/>
          <p:cNvPicPr/>
          <p:nvPr/>
        </p:nvPicPr>
        <p:blipFill>
          <a:blip r:embed="rId4" cstate="print"/>
          <a:stretch>
            <a:fillRect/>
          </a:stretch>
        </p:blipFill>
        <p:spPr>
          <a:xfrm>
            <a:off x="2862120" y="1079790"/>
            <a:ext cx="3492960" cy="26197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par>
                          <p:cTn id="17" fill="hold">
                            <p:stCondLst>
                              <p:cond delay="500"/>
                            </p:stCondLst>
                            <p:childTnLst>
                              <p:par>
                                <p:cTn id="18" presetID="1" presetClass="entr" presetSubtype="0" fill="hold" grpId="0" nodeType="afterEffect">
                                  <p:stCondLst>
                                    <p:cond delay="0"/>
                                  </p:stCondLst>
                                  <p:childTnLst>
                                    <p:set>
                                      <p:cBhvr>
                                        <p:cTn id="19" dur="1" fill="hold">
                                          <p:stCondLst>
                                            <p:cond delay="0"/>
                                          </p:stCondLst>
                                        </p:cTn>
                                        <p:tgtEl>
                                          <p:spTgt spid="19"/>
                                        </p:tgtEl>
                                        <p:attrNameLst>
                                          <p:attrName>style.visibility</p:attrName>
                                        </p:attrNameLst>
                                      </p:cBhvr>
                                      <p:to>
                                        <p:strVal val="visible"/>
                                      </p:to>
                                    </p:set>
                                  </p:childTnLst>
                                </p:cTn>
                              </p:par>
                              <p:par>
                                <p:cTn id="20" presetID="22" presetClass="entr" presetSubtype="4"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down)">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236220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音调</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511998" y="1949584"/>
            <a:ext cx="6458521" cy="1015663"/>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在决定音调高低的因素实验中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改变钢尺伸出桌面的长短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用相同大小的力拨动钢尺</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这是运用了控制变量法的思想</a:t>
            </a:r>
            <a:r>
              <a:rPr lang="en-US" altLang="zh-CN" sz="2000" dirty="0" smtClean="0">
                <a:latin typeface="微软雅黑" panose="020B0503020204020204" pitchFamily="34" charset="-122"/>
                <a:ea typeface="微软雅黑" panose="020B0503020204020204" pitchFamily="34" charset="-122"/>
              </a:rPr>
              <a:t>.</a:t>
            </a:r>
          </a:p>
        </p:txBody>
      </p:sp>
      <p:pic>
        <p:nvPicPr>
          <p:cNvPr id="12" name="图片 11" descr="图片3.png"/>
          <p:cNvPicPr>
            <a:picLocks noChangeAspect="1"/>
          </p:cNvPicPr>
          <p:nvPr/>
        </p:nvPicPr>
        <p:blipFill>
          <a:blip r:embed="rId3" cstate="print"/>
          <a:stretch>
            <a:fillRect/>
          </a:stretch>
        </p:blipFill>
        <p:spPr>
          <a:xfrm>
            <a:off x="0" y="890501"/>
            <a:ext cx="1603116" cy="6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236220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音调</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511998" y="1949584"/>
            <a:ext cx="6458521" cy="961289"/>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同一物体音调高低与振动部分的长短、松紧、粗细有关</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振动部分越短、越紧、越细时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音调越高</a:t>
            </a:r>
            <a:r>
              <a:rPr lang="en-US" altLang="zh-CN" sz="2000" dirty="0" smtClean="0">
                <a:latin typeface="微软雅黑" panose="020B0503020204020204" pitchFamily="34" charset="-122"/>
                <a:ea typeface="微软雅黑" panose="020B0503020204020204" pitchFamily="34" charset="-122"/>
              </a:rPr>
              <a:t>.</a:t>
            </a:r>
          </a:p>
        </p:txBody>
      </p:sp>
      <p:pic>
        <p:nvPicPr>
          <p:cNvPr id="10" name="图片 9" descr="图片7.png"/>
          <p:cNvPicPr>
            <a:picLocks noChangeAspect="1"/>
          </p:cNvPicPr>
          <p:nvPr/>
        </p:nvPicPr>
        <p:blipFill>
          <a:blip r:embed="rId3" cstate="print"/>
          <a:stretch>
            <a:fillRect/>
          </a:stretch>
        </p:blipFill>
        <p:spPr>
          <a:xfrm>
            <a:off x="0" y="924355"/>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236220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音调</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511998" y="1949584"/>
            <a:ext cx="6458521" cy="962956"/>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有些声音听不到是因为声音“太小了”</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有些声听不到是因为频率不在可闻声范围内</a:t>
            </a:r>
            <a:r>
              <a:rPr lang="en-US" altLang="zh-CN" sz="2000" dirty="0" smtClean="0">
                <a:latin typeface="微软雅黑" panose="020B0503020204020204" pitchFamily="34" charset="-122"/>
                <a:ea typeface="微软雅黑" panose="020B0503020204020204" pitchFamily="34" charset="-122"/>
              </a:rPr>
              <a:t>.</a:t>
            </a:r>
          </a:p>
        </p:txBody>
      </p:sp>
      <p:pic>
        <p:nvPicPr>
          <p:cNvPr id="10" name="图片 9" descr="图片7.png"/>
          <p:cNvPicPr>
            <a:picLocks noChangeAspect="1"/>
          </p:cNvPicPr>
          <p:nvPr/>
        </p:nvPicPr>
        <p:blipFill>
          <a:blip r:embed="rId3" cstate="print"/>
          <a:stretch>
            <a:fillRect/>
          </a:stretch>
        </p:blipFill>
        <p:spPr>
          <a:xfrm>
            <a:off x="0" y="924355"/>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236220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音调</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3855720" y="1202824"/>
            <a:ext cx="4251960" cy="1938992"/>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中国民间有预测地震的民谣</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体现了中国劳动人民的智慧</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其中有几句话“牛羊骡马不进圈</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老鼠搬家往外跑”</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你知道其中的原因吗</a:t>
            </a:r>
            <a:r>
              <a:rPr lang="en-US" altLang="zh-CN" sz="2000" dirty="0" smtClean="0">
                <a:latin typeface="微软雅黑" panose="020B0503020204020204" pitchFamily="34" charset="-122"/>
                <a:ea typeface="微软雅黑" panose="020B0503020204020204" pitchFamily="34" charset="-122"/>
              </a:rPr>
              <a:t>?</a:t>
            </a:r>
          </a:p>
        </p:txBody>
      </p:sp>
      <p:pic>
        <p:nvPicPr>
          <p:cNvPr id="12" name="bw328.jpg" descr="id:2147513164;FounderCES"/>
          <p:cNvPicPr/>
          <p:nvPr/>
        </p:nvPicPr>
        <p:blipFill>
          <a:blip r:embed="rId3" cstate="print"/>
          <a:stretch>
            <a:fillRect/>
          </a:stretch>
        </p:blipFill>
        <p:spPr>
          <a:xfrm>
            <a:off x="213360" y="1651229"/>
            <a:ext cx="3279600" cy="2181385"/>
          </a:xfrm>
          <a:prstGeom prst="rect">
            <a:avLst/>
          </a:prstGeom>
        </p:spPr>
      </p:pic>
      <p:pic>
        <p:nvPicPr>
          <p:cNvPr id="13" name="图片 12" descr="图片5.png"/>
          <p:cNvPicPr>
            <a:picLocks noChangeAspect="1"/>
          </p:cNvPicPr>
          <p:nvPr/>
        </p:nvPicPr>
        <p:blipFill>
          <a:blip r:embed="rId4" cstate="print"/>
          <a:stretch>
            <a:fillRect/>
          </a:stretch>
        </p:blipFill>
        <p:spPr>
          <a:xfrm>
            <a:off x="0" y="842888"/>
            <a:ext cx="1597020" cy="670505"/>
          </a:xfrm>
          <a:prstGeom prst="rect">
            <a:avLst/>
          </a:prstGeom>
        </p:spPr>
      </p:pic>
      <p:sp>
        <p:nvSpPr>
          <p:cNvPr id="11" name="矩形 10"/>
          <p:cNvSpPr/>
          <p:nvPr/>
        </p:nvSpPr>
        <p:spPr>
          <a:xfrm>
            <a:off x="3901440" y="3194257"/>
            <a:ext cx="4251960" cy="1705403"/>
          </a:xfrm>
          <a:prstGeom prst="rect">
            <a:avLst/>
          </a:prstGeom>
        </p:spPr>
        <p:txBody>
          <a:bodyPr wrap="square">
            <a:spAutoFit/>
          </a:bodyPr>
          <a:lstStyle/>
          <a:p>
            <a:pPr>
              <a:lnSpc>
                <a:spcPct val="150000"/>
              </a:lnSpc>
            </a:pPr>
            <a:r>
              <a:rPr lang="zh-CN" altLang="en-US" sz="1800" dirty="0" smtClean="0">
                <a:latin typeface="微软雅黑" panose="020B0503020204020204" pitchFamily="34" charset="-122"/>
                <a:ea typeface="微软雅黑" panose="020B0503020204020204" pitchFamily="34" charset="-122"/>
              </a:rPr>
              <a:t>地震快发生时</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会发出次声波</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人类听不到</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但是大多数动物的听觉范围比人广</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能听得见次声波</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次声波会让动物们很不舒服</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所以会有异常反应</a:t>
            </a:r>
            <a:r>
              <a:rPr lang="en-US" altLang="zh-CN" sz="18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3"/>
                                        </p:tgtEl>
                                        <p:attrNameLst>
                                          <p:attrName>style.visibility</p:attrName>
                                        </p:attrNameLst>
                                      </p:cBhvr>
                                      <p:to>
                                        <p:strVal val="visible"/>
                                      </p:to>
                                    </p:set>
                                  </p:childTnLst>
                                </p:cTn>
                              </p:par>
                              <p:par>
                                <p:cTn id="20" presetID="3" presetClass="entr" presetSubtype="10"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236220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响度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386840" y="3702184"/>
            <a:ext cx="6309360" cy="49962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“响鼓还需重锤敲”说明了响度与物体振动的幅度有关</a:t>
            </a:r>
            <a:r>
              <a:rPr lang="en-US" altLang="zh-CN" sz="2000" dirty="0" smtClean="0">
                <a:latin typeface="微软雅黑" panose="020B0503020204020204" pitchFamily="34" charset="-122"/>
                <a:ea typeface="微软雅黑" panose="020B0503020204020204" pitchFamily="34" charset="-122"/>
              </a:rPr>
              <a:t>.</a:t>
            </a:r>
          </a:p>
        </p:txBody>
      </p:sp>
      <p:pic>
        <p:nvPicPr>
          <p:cNvPr id="11" name="bw327.jpg" descr="id:2147513221;FounderCES"/>
          <p:cNvPicPr/>
          <p:nvPr/>
        </p:nvPicPr>
        <p:blipFill>
          <a:blip r:embed="rId3" cstate="print"/>
          <a:stretch>
            <a:fillRect/>
          </a:stretch>
        </p:blipFill>
        <p:spPr>
          <a:xfrm>
            <a:off x="2862120" y="1041668"/>
            <a:ext cx="3294840" cy="2191522"/>
          </a:xfrm>
          <a:prstGeom prst="rect">
            <a:avLst/>
          </a:prstGeom>
        </p:spPr>
      </p:pic>
      <p:pic>
        <p:nvPicPr>
          <p:cNvPr id="14" name="图片 13" descr="图片6.png"/>
          <p:cNvPicPr>
            <a:picLocks noChangeAspect="1"/>
          </p:cNvPicPr>
          <p:nvPr/>
        </p:nvPicPr>
        <p:blipFill>
          <a:blip r:embed="rId4" cstate="print"/>
          <a:stretch>
            <a:fillRect/>
          </a:stretch>
        </p:blipFill>
        <p:spPr>
          <a:xfrm>
            <a:off x="0" y="1069447"/>
            <a:ext cx="1597020" cy="58093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1021080" y="586821"/>
            <a:ext cx="8787540" cy="900246"/>
          </a:xfrm>
          <a:prstGeom prst="rect">
            <a:avLst/>
          </a:prstGeom>
          <a:noFill/>
        </p:spPr>
        <p:txBody>
          <a:bodyPr wrap="square" lIns="68580" tIns="34290" rIns="68580" bIns="34290" rtlCol="0">
            <a:spAutoFit/>
          </a:bodyPr>
          <a:lstStyle>
            <a:defPPr>
              <a:defRPr lang="zh-CN"/>
            </a:defPPr>
            <a:lvl1pPr>
              <a:defRPr sz="19900" b="1">
                <a:solidFill>
                  <a:srgbClr val="5FCACB"/>
                </a:solidFill>
              </a:defRPr>
            </a:lvl1pPr>
          </a:lstStyle>
          <a:p>
            <a:r>
              <a:rPr lang="zh-CN" altLang="en-US" sz="5400" dirty="0" smtClean="0">
                <a:solidFill>
                  <a:schemeClr val="accent1"/>
                </a:solidFill>
                <a:latin typeface="隶书" panose="02010509060101010101" pitchFamily="49" charset="-122"/>
                <a:ea typeface="隶书" panose="02010509060101010101" pitchFamily="49" charset="-122"/>
              </a:rPr>
              <a:t>   第四章 声现象</a:t>
            </a:r>
          </a:p>
        </p:txBody>
      </p:sp>
      <p:sp>
        <p:nvSpPr>
          <p:cNvPr id="64" name="文本框 78"/>
          <p:cNvSpPr txBox="1"/>
          <p:nvPr/>
        </p:nvSpPr>
        <p:spPr>
          <a:xfrm>
            <a:off x="2121575" y="2094451"/>
            <a:ext cx="5216813" cy="577081"/>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300" dirty="0" smtClean="0">
                <a:solidFill>
                  <a:srgbClr val="FF0000"/>
                </a:solidFill>
              </a:rPr>
              <a:t>第一节　声音的产生与传播</a:t>
            </a:r>
          </a:p>
        </p:txBody>
      </p:sp>
      <p:pic>
        <p:nvPicPr>
          <p:cNvPr id="25" name="Picture 12" descr="clouds1.png"/>
          <p:cNvPicPr>
            <a:picLocks noChangeAspect="1"/>
          </p:cNvPicPr>
          <p:nvPr/>
        </p:nvPicPr>
        <p:blipFill>
          <a:blip r:embed="rId3" cstate="print"/>
          <a:stretch>
            <a:fillRect/>
          </a:stretch>
        </p:blipFill>
        <p:spPr>
          <a:xfrm>
            <a:off x="1821839" y="3102759"/>
            <a:ext cx="4771653" cy="827958"/>
          </a:xfrm>
          <a:prstGeom prst="rect">
            <a:avLst/>
          </a:prstGeom>
        </p:spPr>
      </p:pic>
      <p:pic>
        <p:nvPicPr>
          <p:cNvPr id="26" name="Picture 10" descr="field1.png"/>
          <p:cNvPicPr>
            <a:picLocks noChangeAspect="1"/>
          </p:cNvPicPr>
          <p:nvPr/>
        </p:nvPicPr>
        <p:blipFill>
          <a:blip r:embed="rId4"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5"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236220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响度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386840" y="3702184"/>
            <a:ext cx="6309360" cy="1015663"/>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医生用的听诊器以及将手做成喇叭状或用喇叭形的传声筒可以减少声音的分散</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增大声音的响度</a:t>
            </a:r>
            <a:r>
              <a:rPr lang="en-US" altLang="zh-CN" sz="2000" dirty="0" smtClean="0">
                <a:latin typeface="微软雅黑" panose="020B0503020204020204" pitchFamily="34" charset="-122"/>
                <a:ea typeface="微软雅黑" panose="020B0503020204020204" pitchFamily="34" charset="-122"/>
              </a:rPr>
              <a:t>.</a:t>
            </a:r>
          </a:p>
        </p:txBody>
      </p:sp>
      <p:pic>
        <p:nvPicPr>
          <p:cNvPr id="14" name="图片 13" descr="图片6.png"/>
          <p:cNvPicPr>
            <a:picLocks noChangeAspect="1"/>
          </p:cNvPicPr>
          <p:nvPr/>
        </p:nvPicPr>
        <p:blipFill>
          <a:blip r:embed="rId3" cstate="print"/>
          <a:stretch>
            <a:fillRect/>
          </a:stretch>
        </p:blipFill>
        <p:spPr>
          <a:xfrm>
            <a:off x="0" y="1069447"/>
            <a:ext cx="1597020" cy="580934"/>
          </a:xfrm>
          <a:prstGeom prst="rect">
            <a:avLst/>
          </a:prstGeom>
        </p:spPr>
      </p:pic>
      <p:pic>
        <p:nvPicPr>
          <p:cNvPr id="12" name="bw329.jpg" descr="id:2147513235;FounderCES"/>
          <p:cNvPicPr/>
          <p:nvPr/>
        </p:nvPicPr>
        <p:blipFill>
          <a:blip r:embed="rId4" cstate="print"/>
          <a:stretch>
            <a:fillRect/>
          </a:stretch>
        </p:blipFill>
        <p:spPr>
          <a:xfrm>
            <a:off x="3288840" y="1142190"/>
            <a:ext cx="2426160" cy="252075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par>
                                <p:cTn id="20" presetID="3" presetClass="entr" presetSubtype="10"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236220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响度</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280160" y="1781944"/>
            <a:ext cx="6309360" cy="142295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音调高的声音响度不一定大</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响度大的声音音调也不一定高</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如“男低音主唱</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女高音轻声伴唱”中的男低音声音的音调低但响度大</a:t>
            </a:r>
            <a:r>
              <a:rPr lang="en-US" altLang="zh-CN" sz="2000" dirty="0" smtClean="0">
                <a:latin typeface="微软雅黑" panose="020B0503020204020204" pitchFamily="34" charset="-122"/>
                <a:ea typeface="微软雅黑" panose="020B0503020204020204" pitchFamily="34" charset="-122"/>
              </a:rPr>
              <a:t>.</a:t>
            </a:r>
          </a:p>
        </p:txBody>
      </p:sp>
      <p:pic>
        <p:nvPicPr>
          <p:cNvPr id="11" name="图片 10" descr="图片7.png"/>
          <p:cNvPicPr>
            <a:picLocks noChangeAspect="1"/>
          </p:cNvPicPr>
          <p:nvPr/>
        </p:nvPicPr>
        <p:blipFill>
          <a:blip r:embed="rId3" cstate="print"/>
          <a:stretch>
            <a:fillRect/>
          </a:stretch>
        </p:blipFill>
        <p:spPr>
          <a:xfrm>
            <a:off x="0" y="848155"/>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236220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音色</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249680" y="3885064"/>
            <a:ext cx="6675120" cy="553998"/>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口技是民间表演艺术</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演员表演时主要模仿了声音的音色</a:t>
            </a:r>
            <a:r>
              <a:rPr lang="en-US" altLang="zh-CN" sz="2000" dirty="0" smtClean="0">
                <a:latin typeface="微软雅黑" panose="020B0503020204020204" pitchFamily="34" charset="-122"/>
                <a:ea typeface="微软雅黑" panose="020B0503020204020204" pitchFamily="34" charset="-122"/>
              </a:rPr>
              <a:t>.</a:t>
            </a:r>
          </a:p>
        </p:txBody>
      </p:sp>
      <p:pic>
        <p:nvPicPr>
          <p:cNvPr id="14" name="图片 13" descr="图片6.png"/>
          <p:cNvPicPr>
            <a:picLocks noChangeAspect="1"/>
          </p:cNvPicPr>
          <p:nvPr/>
        </p:nvPicPr>
        <p:blipFill>
          <a:blip r:embed="rId3" cstate="print"/>
          <a:stretch>
            <a:fillRect/>
          </a:stretch>
        </p:blipFill>
        <p:spPr>
          <a:xfrm>
            <a:off x="0" y="1069447"/>
            <a:ext cx="1597020" cy="580934"/>
          </a:xfrm>
          <a:prstGeom prst="rect">
            <a:avLst/>
          </a:prstGeom>
        </p:spPr>
      </p:pic>
      <p:pic>
        <p:nvPicPr>
          <p:cNvPr id="11" name="bw340.jpg" descr="id:2147513306;FounderCES"/>
          <p:cNvPicPr/>
          <p:nvPr/>
        </p:nvPicPr>
        <p:blipFill>
          <a:blip r:embed="rId4" cstate="print"/>
          <a:stretch>
            <a:fillRect/>
          </a:stretch>
        </p:blipFill>
        <p:spPr>
          <a:xfrm>
            <a:off x="2862119" y="1053930"/>
            <a:ext cx="3896500" cy="24207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par>
                                <p:cTn id="20" presetID="3" presetClass="entr" presetSubtype="10"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236220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音色</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960120" y="1827664"/>
            <a:ext cx="6675120" cy="1884618"/>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波形的“高度”代表响度的高低</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波形的疏密程度表示音调的高低</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越密集音调越高</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波形的形状表示音色</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一般乐音是规则的形状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噪音是杂乱无章的</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en-US" altLang="zh-CN" sz="2000" dirty="0" smtClean="0">
                <a:latin typeface="微软雅黑" panose="020B0503020204020204" pitchFamily="34" charset="-122"/>
                <a:ea typeface="微软雅黑" panose="020B0503020204020204" pitchFamily="34" charset="-122"/>
              </a:rPr>
              <a:t> </a:t>
            </a:r>
          </a:p>
        </p:txBody>
      </p:sp>
      <p:pic>
        <p:nvPicPr>
          <p:cNvPr id="12" name="图片 11" descr="图片3.png"/>
          <p:cNvPicPr>
            <a:picLocks noChangeAspect="1"/>
          </p:cNvPicPr>
          <p:nvPr/>
        </p:nvPicPr>
        <p:blipFill>
          <a:blip r:embed="rId3" cstate="print"/>
          <a:stretch>
            <a:fillRect/>
          </a:stretch>
        </p:blipFill>
        <p:spPr>
          <a:xfrm>
            <a:off x="0" y="860021"/>
            <a:ext cx="1603116" cy="6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236220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音色</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645920" y="3397384"/>
            <a:ext cx="6309360" cy="49962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小兔子们依靠什么判断大灰狼不是外婆呢</a:t>
            </a:r>
            <a:r>
              <a:rPr lang="en-US" altLang="zh-CN" sz="2000" dirty="0" smtClean="0">
                <a:latin typeface="微软雅黑" panose="020B0503020204020204" pitchFamily="34" charset="-122"/>
                <a:ea typeface="微软雅黑" panose="020B0503020204020204" pitchFamily="34" charset="-122"/>
              </a:rPr>
              <a:t>?</a:t>
            </a:r>
          </a:p>
        </p:txBody>
      </p:sp>
      <p:pic>
        <p:nvPicPr>
          <p:cNvPr id="13" name="图片 12" descr="图片5.png"/>
          <p:cNvPicPr>
            <a:picLocks noChangeAspect="1"/>
          </p:cNvPicPr>
          <p:nvPr/>
        </p:nvPicPr>
        <p:blipFill>
          <a:blip r:embed="rId3" cstate="print"/>
          <a:stretch>
            <a:fillRect/>
          </a:stretch>
        </p:blipFill>
        <p:spPr>
          <a:xfrm>
            <a:off x="0" y="842888"/>
            <a:ext cx="1597020" cy="670505"/>
          </a:xfrm>
          <a:prstGeom prst="rect">
            <a:avLst/>
          </a:prstGeom>
        </p:spPr>
      </p:pic>
      <p:pic>
        <p:nvPicPr>
          <p:cNvPr id="18" name="bw347.jpg" descr="id:2147513327;FounderCES"/>
          <p:cNvPicPr/>
          <p:nvPr/>
        </p:nvPicPr>
        <p:blipFill>
          <a:blip r:embed="rId4" cstate="print"/>
          <a:stretch>
            <a:fillRect/>
          </a:stretch>
        </p:blipFill>
        <p:spPr>
          <a:xfrm>
            <a:off x="3122640" y="387870"/>
            <a:ext cx="3359278" cy="2660130"/>
          </a:xfrm>
          <a:prstGeom prst="rect">
            <a:avLst/>
          </a:prstGeom>
        </p:spPr>
      </p:pic>
      <p:sp>
        <p:nvSpPr>
          <p:cNvPr id="11" name="矩形 10"/>
          <p:cNvSpPr/>
          <p:nvPr/>
        </p:nvSpPr>
        <p:spPr>
          <a:xfrm>
            <a:off x="1478280" y="4083184"/>
            <a:ext cx="6309360" cy="460382"/>
          </a:xfrm>
          <a:prstGeom prst="rect">
            <a:avLst/>
          </a:prstGeom>
        </p:spPr>
        <p:txBody>
          <a:bodyPr wrap="square">
            <a:spAutoFit/>
          </a:bodyPr>
          <a:lstStyle/>
          <a:p>
            <a:pPr>
              <a:lnSpc>
                <a:spcPct val="150000"/>
              </a:lnSpc>
            </a:pPr>
            <a:r>
              <a:rPr lang="zh-CN" altLang="en-US" sz="1800" dirty="0" smtClean="0">
                <a:latin typeface="微软雅黑" panose="020B0503020204020204" pitchFamily="34" charset="-122"/>
                <a:ea typeface="微软雅黑" panose="020B0503020204020204" pitchFamily="34" charset="-122"/>
              </a:rPr>
              <a:t>大灰狼虽然模仿兔外婆说话</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但是它的音色与兔外婆不同</a:t>
            </a:r>
            <a:r>
              <a:rPr lang="en-US" altLang="zh-CN" sz="18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3"/>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P spid="1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1021080" y="586821"/>
            <a:ext cx="8787540" cy="900246"/>
          </a:xfrm>
          <a:prstGeom prst="rect">
            <a:avLst/>
          </a:prstGeom>
          <a:noFill/>
        </p:spPr>
        <p:txBody>
          <a:bodyPr wrap="square" lIns="68580" tIns="34290" rIns="68580" bIns="34290" rtlCol="0">
            <a:spAutoFit/>
          </a:bodyPr>
          <a:lstStyle>
            <a:defPPr>
              <a:defRPr lang="zh-CN"/>
            </a:defPPr>
            <a:lvl1pPr>
              <a:defRPr sz="19900" b="1">
                <a:solidFill>
                  <a:srgbClr val="5FCACB"/>
                </a:solidFill>
              </a:defRPr>
            </a:lvl1pPr>
          </a:lstStyle>
          <a:p>
            <a:r>
              <a:rPr lang="zh-CN" altLang="en-US" sz="5400" dirty="0" smtClean="0">
                <a:solidFill>
                  <a:schemeClr val="accent1"/>
                </a:solidFill>
                <a:latin typeface="隶书" panose="02010509060101010101" pitchFamily="49" charset="-122"/>
                <a:ea typeface="隶书" panose="02010509060101010101" pitchFamily="49" charset="-122"/>
              </a:rPr>
              <a:t>   第四章 声现象</a:t>
            </a:r>
          </a:p>
        </p:txBody>
      </p:sp>
      <p:sp>
        <p:nvSpPr>
          <p:cNvPr id="64" name="文本框 78"/>
          <p:cNvSpPr txBox="1"/>
          <p:nvPr/>
        </p:nvSpPr>
        <p:spPr>
          <a:xfrm>
            <a:off x="2487335" y="2033491"/>
            <a:ext cx="3947234" cy="577081"/>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300" dirty="0" smtClean="0">
                <a:solidFill>
                  <a:schemeClr val="accent1"/>
                </a:solidFill>
              </a:rPr>
              <a:t>第三节　噪声与环保</a:t>
            </a:r>
          </a:p>
        </p:txBody>
      </p:sp>
      <p:pic>
        <p:nvPicPr>
          <p:cNvPr id="25" name="Picture 12" descr="clouds1.png"/>
          <p:cNvPicPr>
            <a:picLocks noChangeAspect="1"/>
          </p:cNvPicPr>
          <p:nvPr/>
        </p:nvPicPr>
        <p:blipFill>
          <a:blip r:embed="rId3" cstate="print"/>
          <a:stretch>
            <a:fillRect/>
          </a:stretch>
        </p:blipFill>
        <p:spPr>
          <a:xfrm>
            <a:off x="1821839" y="3102759"/>
            <a:ext cx="4771653" cy="827958"/>
          </a:xfrm>
          <a:prstGeom prst="rect">
            <a:avLst/>
          </a:prstGeom>
        </p:spPr>
      </p:pic>
      <p:pic>
        <p:nvPicPr>
          <p:cNvPr id="26" name="Picture 10" descr="field1.png"/>
          <p:cNvPicPr>
            <a:picLocks noChangeAspect="1"/>
          </p:cNvPicPr>
          <p:nvPr/>
        </p:nvPicPr>
        <p:blipFill>
          <a:blip r:embed="rId4"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5"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37947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357329"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噪声及其来源</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386840" y="3702184"/>
            <a:ext cx="6598920" cy="49962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小区广场舞的扩音器发出的声音对小区居民来说是噪声</a:t>
            </a:r>
            <a:r>
              <a:rPr lang="en-US" altLang="zh-CN" sz="2000" dirty="0" smtClean="0">
                <a:latin typeface="微软雅黑" panose="020B0503020204020204" pitchFamily="34" charset="-122"/>
                <a:ea typeface="微软雅黑" panose="020B0503020204020204" pitchFamily="34" charset="-122"/>
              </a:rPr>
              <a:t>.</a:t>
            </a:r>
          </a:p>
        </p:txBody>
      </p:sp>
      <p:pic>
        <p:nvPicPr>
          <p:cNvPr id="14" name="图片 13" descr="图片6.png"/>
          <p:cNvPicPr>
            <a:picLocks noChangeAspect="1"/>
          </p:cNvPicPr>
          <p:nvPr/>
        </p:nvPicPr>
        <p:blipFill>
          <a:blip r:embed="rId3" cstate="print"/>
          <a:stretch>
            <a:fillRect/>
          </a:stretch>
        </p:blipFill>
        <p:spPr>
          <a:xfrm>
            <a:off x="0" y="1069447"/>
            <a:ext cx="1597020" cy="580934"/>
          </a:xfrm>
          <a:prstGeom prst="rect">
            <a:avLst/>
          </a:prstGeom>
        </p:spPr>
      </p:pic>
      <p:pic>
        <p:nvPicPr>
          <p:cNvPr id="11" name="bw356.jpg" descr="id:2147513665;FounderCES"/>
          <p:cNvPicPr/>
          <p:nvPr/>
        </p:nvPicPr>
        <p:blipFill>
          <a:blip r:embed="rId4" cstate="print"/>
          <a:stretch>
            <a:fillRect/>
          </a:stretch>
        </p:blipFill>
        <p:spPr>
          <a:xfrm>
            <a:off x="3060240" y="1244369"/>
            <a:ext cx="2990040" cy="225710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par>
                                <p:cTn id="20" presetID="22" presetClass="entr" presetSubtype="4"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down)">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37947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357329"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噪声及其来源</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143000" y="2086744"/>
            <a:ext cx="6598920" cy="142295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从物理角度看</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噪声的波形无规则</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乐音的波形很规律</a:t>
            </a:r>
            <a:r>
              <a:rPr lang="en-US" altLang="zh-CN" sz="2000" dirty="0" smtClean="0">
                <a:latin typeface="微软雅黑" panose="020B0503020204020204" pitchFamily="34" charset="-122"/>
                <a:ea typeface="微软雅黑" panose="020B0503020204020204" pitchFamily="34" charset="-122"/>
              </a:rPr>
              <a:t>. </a:t>
            </a:r>
            <a:r>
              <a:rPr lang="zh-CN" altLang="en-US" sz="2000" dirty="0" smtClean="0">
                <a:latin typeface="微软雅黑" panose="020B0503020204020204" pitchFamily="34" charset="-122"/>
                <a:ea typeface="微软雅黑" panose="020B0503020204020204" pitchFamily="34" charset="-122"/>
              </a:rPr>
              <a:t>从环保角度理解</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有时乐音也会变成噪声</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不想听到的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在不合适的时间听到的声音都是噪声</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注意区分</a:t>
            </a:r>
            <a:r>
              <a:rPr lang="en-US" altLang="zh-CN" sz="2000" dirty="0" smtClean="0">
                <a:latin typeface="微软雅黑" panose="020B0503020204020204" pitchFamily="34" charset="-122"/>
                <a:ea typeface="微软雅黑" panose="020B0503020204020204" pitchFamily="34" charset="-122"/>
              </a:rPr>
              <a:t>.</a:t>
            </a:r>
          </a:p>
        </p:txBody>
      </p:sp>
      <p:pic>
        <p:nvPicPr>
          <p:cNvPr id="12" name="图片 11" descr="图片7.png"/>
          <p:cNvPicPr>
            <a:picLocks noChangeAspect="1"/>
          </p:cNvPicPr>
          <p:nvPr/>
        </p:nvPicPr>
        <p:blipFill>
          <a:blip r:embed="rId3" cstate="print"/>
          <a:stretch>
            <a:fillRect/>
          </a:stretch>
        </p:blipFill>
        <p:spPr>
          <a:xfrm>
            <a:off x="0" y="909115"/>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44805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4049827"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噪声的等级和危害</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386840" y="3702184"/>
            <a:ext cx="6598920" cy="961289"/>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噪声监测仪上的数字表示此时的噪声大小为</a:t>
            </a:r>
            <a:r>
              <a:rPr lang="en-US" altLang="zh-CN" sz="2000" dirty="0" smtClean="0">
                <a:latin typeface="微软雅黑" panose="020B0503020204020204" pitchFamily="34" charset="-122"/>
                <a:ea typeface="微软雅黑" panose="020B0503020204020204" pitchFamily="34" charset="-122"/>
              </a:rPr>
              <a:t>51.1 dB,</a:t>
            </a:r>
            <a:r>
              <a:rPr lang="zh-CN" altLang="en-US" sz="2000" dirty="0" smtClean="0">
                <a:latin typeface="微软雅黑" panose="020B0503020204020204" pitchFamily="34" charset="-122"/>
                <a:ea typeface="微软雅黑" panose="020B0503020204020204" pitchFamily="34" charset="-122"/>
              </a:rPr>
              <a:t>它可以显示实时的噪声</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但是不能起到控制噪声的作用</a:t>
            </a:r>
            <a:r>
              <a:rPr lang="en-US" altLang="zh-CN" sz="2000" dirty="0" smtClean="0">
                <a:latin typeface="微软雅黑" panose="020B0503020204020204" pitchFamily="34" charset="-122"/>
                <a:ea typeface="微软雅黑" panose="020B0503020204020204" pitchFamily="34" charset="-122"/>
              </a:rPr>
              <a:t>.</a:t>
            </a:r>
          </a:p>
        </p:txBody>
      </p:sp>
      <p:pic>
        <p:nvPicPr>
          <p:cNvPr id="14" name="图片 13" descr="图片6.png"/>
          <p:cNvPicPr>
            <a:picLocks noChangeAspect="1"/>
          </p:cNvPicPr>
          <p:nvPr/>
        </p:nvPicPr>
        <p:blipFill>
          <a:blip r:embed="rId3" cstate="print"/>
          <a:stretch>
            <a:fillRect/>
          </a:stretch>
        </p:blipFill>
        <p:spPr>
          <a:xfrm>
            <a:off x="0" y="1069447"/>
            <a:ext cx="1597020" cy="580934"/>
          </a:xfrm>
          <a:prstGeom prst="rect">
            <a:avLst/>
          </a:prstGeom>
        </p:spPr>
      </p:pic>
      <p:pic>
        <p:nvPicPr>
          <p:cNvPr id="12" name="wj189.jpg" descr="id:2147513701;FounderCES"/>
          <p:cNvPicPr/>
          <p:nvPr/>
        </p:nvPicPr>
        <p:blipFill>
          <a:blip r:embed="rId4" cstate="print"/>
          <a:stretch>
            <a:fillRect/>
          </a:stretch>
        </p:blipFill>
        <p:spPr>
          <a:xfrm>
            <a:off x="2845260" y="966989"/>
            <a:ext cx="3037380" cy="269289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par>
                                <p:cTn id="20" presetID="3" presetClass="entr" presetSubtype="10"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44805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4049827"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噪声的等级和危害</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868680" y="2315344"/>
            <a:ext cx="6598920" cy="962956"/>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声音强弱的等级是以人能听到的声音为标准划分的</a:t>
            </a:r>
            <a:r>
              <a:rPr lang="en-US" altLang="zh-CN" sz="2000" dirty="0" smtClean="0">
                <a:latin typeface="微软雅黑" panose="020B0503020204020204" pitchFamily="34" charset="-122"/>
                <a:ea typeface="微软雅黑" panose="020B0503020204020204" pitchFamily="34" charset="-122"/>
              </a:rPr>
              <a:t>,0 dB</a:t>
            </a:r>
            <a:r>
              <a:rPr lang="zh-CN" altLang="en-US" sz="2000" dirty="0" smtClean="0">
                <a:latin typeface="微软雅黑" panose="020B0503020204020204" pitchFamily="34" charset="-122"/>
                <a:ea typeface="微软雅黑" panose="020B0503020204020204" pitchFamily="34" charset="-122"/>
              </a:rPr>
              <a:t>是人能听到的最微弱的声音</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不要理解成听不到声音</a:t>
            </a:r>
            <a:r>
              <a:rPr lang="en-US" altLang="zh-CN" sz="2000" dirty="0" smtClean="0">
                <a:latin typeface="微软雅黑" panose="020B0503020204020204" pitchFamily="34" charset="-122"/>
                <a:ea typeface="微软雅黑" panose="020B0503020204020204" pitchFamily="34" charset="-122"/>
              </a:rPr>
              <a:t>.</a:t>
            </a:r>
          </a:p>
        </p:txBody>
      </p:sp>
      <p:pic>
        <p:nvPicPr>
          <p:cNvPr id="11" name="图片 10" descr="图片7.png"/>
          <p:cNvPicPr>
            <a:picLocks noChangeAspect="1"/>
          </p:cNvPicPr>
          <p:nvPr/>
        </p:nvPicPr>
        <p:blipFill>
          <a:blip r:embed="rId3" cstate="print"/>
          <a:stretch>
            <a:fillRect/>
          </a:stretch>
        </p:blipFill>
        <p:spPr>
          <a:xfrm>
            <a:off x="0" y="970075"/>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342900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声音的产生</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3" cstate="print"/>
          <a:stretch>
            <a:fillRect/>
          </a:stretch>
        </p:blipFill>
        <p:spPr>
          <a:xfrm>
            <a:off x="0" y="1069447"/>
            <a:ext cx="1597020" cy="580934"/>
          </a:xfrm>
          <a:prstGeom prst="rect">
            <a:avLst/>
          </a:prstGeom>
        </p:spPr>
      </p:pic>
      <p:sp>
        <p:nvSpPr>
          <p:cNvPr id="19" name="矩形 18"/>
          <p:cNvSpPr/>
          <p:nvPr/>
        </p:nvSpPr>
        <p:spPr>
          <a:xfrm>
            <a:off x="2411159" y="3610744"/>
            <a:ext cx="4572000" cy="962956"/>
          </a:xfrm>
          <a:prstGeom prst="rect">
            <a:avLst/>
          </a:prstGeom>
        </p:spPr>
        <p:txBody>
          <a:bodyPr>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曾侯乙编钟演奏震撼世界</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演奏时依靠编钟振动发声</a:t>
            </a:r>
            <a:r>
              <a:rPr lang="en-US" altLang="zh-CN" sz="2000" dirty="0" smtClean="0">
                <a:latin typeface="微软雅黑" panose="020B0503020204020204" pitchFamily="34" charset="-122"/>
                <a:ea typeface="微软雅黑" panose="020B0503020204020204" pitchFamily="34" charset="-122"/>
              </a:rPr>
              <a:t>.</a:t>
            </a:r>
          </a:p>
        </p:txBody>
      </p:sp>
      <p:pic>
        <p:nvPicPr>
          <p:cNvPr id="12" name="b25.jpg" descr="id:2147512554;FounderCES"/>
          <p:cNvPicPr/>
          <p:nvPr/>
        </p:nvPicPr>
        <p:blipFill>
          <a:blip r:embed="rId4" cstate="print"/>
          <a:stretch>
            <a:fillRect/>
          </a:stretch>
        </p:blipFill>
        <p:spPr>
          <a:xfrm>
            <a:off x="2660940" y="1056810"/>
            <a:ext cx="3282660" cy="263423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par>
                          <p:cTn id="17" fill="hold">
                            <p:stCondLst>
                              <p:cond delay="500"/>
                            </p:stCondLst>
                            <p:childTnLst>
                              <p:par>
                                <p:cTn id="18" presetID="1" presetClass="entr" presetSubtype="0" fill="hold" grpId="0" nodeType="afterEffect">
                                  <p:stCondLst>
                                    <p:cond delay="0"/>
                                  </p:stCondLst>
                                  <p:childTnLst>
                                    <p:set>
                                      <p:cBhvr>
                                        <p:cTn id="19" dur="1" fill="hold">
                                          <p:stCondLst>
                                            <p:cond delay="0"/>
                                          </p:stCondLst>
                                        </p:cTn>
                                        <p:tgtEl>
                                          <p:spTgt spid="19"/>
                                        </p:tgtEl>
                                        <p:attrNameLst>
                                          <p:attrName>style.visibility</p:attrName>
                                        </p:attrNameLst>
                                      </p:cBhvr>
                                      <p:to>
                                        <p:strVal val="visible"/>
                                      </p:to>
                                    </p:set>
                                  </p:childTnLst>
                                </p:cTn>
                              </p:par>
                              <p:par>
                                <p:cTn id="20" presetID="3" presetClass="entr" presetSubtype="10"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339852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噪声的防治</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386840" y="3702184"/>
            <a:ext cx="6598920" cy="49962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高速公路隔声屏障是在传输路径上隔离和吸收声波</a:t>
            </a:r>
            <a:r>
              <a:rPr lang="en-US" altLang="zh-CN" sz="2000" dirty="0" smtClean="0">
                <a:latin typeface="微软雅黑" panose="020B0503020204020204" pitchFamily="34" charset="-122"/>
                <a:ea typeface="微软雅黑" panose="020B0503020204020204" pitchFamily="34" charset="-122"/>
              </a:rPr>
              <a:t>.</a:t>
            </a:r>
          </a:p>
        </p:txBody>
      </p:sp>
      <p:pic>
        <p:nvPicPr>
          <p:cNvPr id="14" name="图片 13" descr="图片6.png"/>
          <p:cNvPicPr>
            <a:picLocks noChangeAspect="1"/>
          </p:cNvPicPr>
          <p:nvPr/>
        </p:nvPicPr>
        <p:blipFill>
          <a:blip r:embed="rId3" cstate="print"/>
          <a:stretch>
            <a:fillRect/>
          </a:stretch>
        </p:blipFill>
        <p:spPr>
          <a:xfrm>
            <a:off x="0" y="1069447"/>
            <a:ext cx="1597020" cy="580934"/>
          </a:xfrm>
          <a:prstGeom prst="rect">
            <a:avLst/>
          </a:prstGeom>
        </p:spPr>
      </p:pic>
      <p:pic>
        <p:nvPicPr>
          <p:cNvPr id="11" name="qd3.jpg" descr="id:2147513751;FounderCES"/>
          <p:cNvPicPr/>
          <p:nvPr/>
        </p:nvPicPr>
        <p:blipFill>
          <a:blip r:embed="rId4" cstate="print"/>
          <a:stretch>
            <a:fillRect/>
          </a:stretch>
        </p:blipFill>
        <p:spPr>
          <a:xfrm>
            <a:off x="3861300" y="946650"/>
            <a:ext cx="2387100" cy="23871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par>
                                <p:cTn id="20" presetID="22" presetClass="entr" presetSubtype="4"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down)">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339852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噪声的防治</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975360" y="1919104"/>
            <a:ext cx="6598920" cy="1884618"/>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控制噪声的传播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隔</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吸</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消</a:t>
            </a:r>
          </a:p>
          <a:p>
            <a:pPr>
              <a:lnSpc>
                <a:spcPct val="150000"/>
              </a:lnSpc>
            </a:pPr>
            <a:r>
              <a:rPr lang="zh-CN" altLang="en-US" sz="2000" dirty="0" smtClean="0">
                <a:latin typeface="微软雅黑" panose="020B0503020204020204" pitchFamily="34" charset="-122"/>
                <a:ea typeface="微软雅黑" panose="020B0503020204020204" pitchFamily="34" charset="-122"/>
              </a:rPr>
              <a:t>隔</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把噪声与接收者隔开</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比如隔声罩</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zh-CN" altLang="en-US" sz="2000" dirty="0" smtClean="0">
                <a:latin typeface="微软雅黑" panose="020B0503020204020204" pitchFamily="34" charset="-122"/>
                <a:ea typeface="微软雅黑" panose="020B0503020204020204" pitchFamily="34" charset="-122"/>
              </a:rPr>
              <a:t>吸</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比如利用多孔材料制作屏障</a:t>
            </a:r>
            <a:r>
              <a:rPr lang="en-US" altLang="zh-CN" sz="2000" dirty="0" smtClean="0">
                <a:latin typeface="微软雅黑" panose="020B0503020204020204" pitchFamily="34" charset="-122"/>
                <a:ea typeface="微软雅黑" panose="020B0503020204020204" pitchFamily="34" charset="-122"/>
              </a:rPr>
              <a:t>;</a:t>
            </a:r>
          </a:p>
          <a:p>
            <a:pPr>
              <a:lnSpc>
                <a:spcPct val="150000"/>
              </a:lnSpc>
            </a:pPr>
            <a:r>
              <a:rPr lang="zh-CN" altLang="en-US" sz="2000" dirty="0" smtClean="0">
                <a:latin typeface="微软雅黑" panose="020B0503020204020204" pitchFamily="34" charset="-122"/>
                <a:ea typeface="微软雅黑" panose="020B0503020204020204" pitchFamily="34" charset="-122"/>
              </a:rPr>
              <a:t>消</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利用吸声材料制作消声器等</a:t>
            </a:r>
            <a:r>
              <a:rPr lang="en-US" altLang="zh-CN" sz="2000" dirty="0" smtClean="0">
                <a:latin typeface="微软雅黑" panose="020B0503020204020204" pitchFamily="34" charset="-122"/>
                <a:ea typeface="微软雅黑" panose="020B0503020204020204" pitchFamily="34" charset="-122"/>
              </a:rPr>
              <a:t>.</a:t>
            </a:r>
          </a:p>
        </p:txBody>
      </p:sp>
      <p:pic>
        <p:nvPicPr>
          <p:cNvPr id="12" name="图片 11" descr="图片3.png"/>
          <p:cNvPicPr>
            <a:picLocks noChangeAspect="1"/>
          </p:cNvPicPr>
          <p:nvPr/>
        </p:nvPicPr>
        <p:blipFill>
          <a:blip r:embed="rId3" cstate="print"/>
          <a:stretch>
            <a:fillRect/>
          </a:stretch>
        </p:blipFill>
        <p:spPr>
          <a:xfrm>
            <a:off x="0" y="951461"/>
            <a:ext cx="1603116" cy="6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1021080" y="586821"/>
            <a:ext cx="8787540" cy="900246"/>
          </a:xfrm>
          <a:prstGeom prst="rect">
            <a:avLst/>
          </a:prstGeom>
          <a:noFill/>
        </p:spPr>
        <p:txBody>
          <a:bodyPr wrap="square" lIns="68580" tIns="34290" rIns="68580" bIns="34290" rtlCol="0">
            <a:spAutoFit/>
          </a:bodyPr>
          <a:lstStyle>
            <a:defPPr>
              <a:defRPr lang="zh-CN"/>
            </a:defPPr>
            <a:lvl1pPr>
              <a:defRPr sz="19900" b="1">
                <a:solidFill>
                  <a:srgbClr val="5FCACB"/>
                </a:solidFill>
              </a:defRPr>
            </a:lvl1pPr>
          </a:lstStyle>
          <a:p>
            <a:r>
              <a:rPr lang="zh-CN" altLang="en-US" sz="5400" dirty="0" smtClean="0">
                <a:solidFill>
                  <a:schemeClr val="accent1"/>
                </a:solidFill>
                <a:latin typeface="隶书" panose="02010509060101010101" pitchFamily="49" charset="-122"/>
                <a:ea typeface="隶书" panose="02010509060101010101" pitchFamily="49" charset="-122"/>
              </a:rPr>
              <a:t>   第四章 声现象</a:t>
            </a:r>
          </a:p>
        </p:txBody>
      </p:sp>
      <p:sp>
        <p:nvSpPr>
          <p:cNvPr id="64" name="文本框 78"/>
          <p:cNvSpPr txBox="1"/>
          <p:nvPr/>
        </p:nvSpPr>
        <p:spPr>
          <a:xfrm>
            <a:off x="1664375" y="1881091"/>
            <a:ext cx="6063198" cy="577081"/>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300" dirty="0" smtClean="0">
                <a:solidFill>
                  <a:schemeClr val="accent1"/>
                </a:solidFill>
              </a:rPr>
              <a:t>第四节　声现象在科技中的应用</a:t>
            </a:r>
          </a:p>
        </p:txBody>
      </p:sp>
      <p:pic>
        <p:nvPicPr>
          <p:cNvPr id="25" name="Picture 12" descr="clouds1.png"/>
          <p:cNvPicPr>
            <a:picLocks noChangeAspect="1"/>
          </p:cNvPicPr>
          <p:nvPr/>
        </p:nvPicPr>
        <p:blipFill>
          <a:blip r:embed="rId3" cstate="print"/>
          <a:stretch>
            <a:fillRect/>
          </a:stretch>
        </p:blipFill>
        <p:spPr>
          <a:xfrm>
            <a:off x="1821839" y="3102759"/>
            <a:ext cx="4771653" cy="827958"/>
          </a:xfrm>
          <a:prstGeom prst="rect">
            <a:avLst/>
          </a:prstGeom>
        </p:spPr>
      </p:pic>
      <p:pic>
        <p:nvPicPr>
          <p:cNvPr id="26" name="Picture 10" descr="field1.png"/>
          <p:cNvPicPr>
            <a:picLocks noChangeAspect="1"/>
          </p:cNvPicPr>
          <p:nvPr/>
        </p:nvPicPr>
        <p:blipFill>
          <a:blip r:embed="rId4"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5"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27279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31858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超声波</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386840" y="3702184"/>
            <a:ext cx="6598920" cy="49962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回声定位系统是人类在蝙蝠身上学到的新技能</a:t>
            </a:r>
            <a:r>
              <a:rPr lang="en-US" altLang="zh-CN" sz="2000" dirty="0" smtClean="0">
                <a:latin typeface="微软雅黑" panose="020B0503020204020204" pitchFamily="34" charset="-122"/>
                <a:ea typeface="微软雅黑" panose="020B0503020204020204" pitchFamily="34" charset="-122"/>
              </a:rPr>
              <a:t>.</a:t>
            </a:r>
          </a:p>
        </p:txBody>
      </p:sp>
      <p:pic>
        <p:nvPicPr>
          <p:cNvPr id="14" name="图片 13" descr="图片6.png"/>
          <p:cNvPicPr>
            <a:picLocks noChangeAspect="1"/>
          </p:cNvPicPr>
          <p:nvPr/>
        </p:nvPicPr>
        <p:blipFill>
          <a:blip r:embed="rId3" cstate="print"/>
          <a:stretch>
            <a:fillRect/>
          </a:stretch>
        </p:blipFill>
        <p:spPr>
          <a:xfrm>
            <a:off x="0" y="1069447"/>
            <a:ext cx="1597020" cy="580934"/>
          </a:xfrm>
          <a:prstGeom prst="rect">
            <a:avLst/>
          </a:prstGeom>
        </p:spPr>
      </p:pic>
      <p:pic>
        <p:nvPicPr>
          <p:cNvPr id="12" name="wj197.jpg" descr="id:2147514046;FounderCES"/>
          <p:cNvPicPr/>
          <p:nvPr/>
        </p:nvPicPr>
        <p:blipFill>
          <a:blip r:embed="rId4" cstate="print"/>
          <a:stretch>
            <a:fillRect/>
          </a:stretch>
        </p:blipFill>
        <p:spPr>
          <a:xfrm>
            <a:off x="2862120" y="980670"/>
            <a:ext cx="3813000" cy="245612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par>
                                <p:cTn id="20" presetID="3" presetClass="entr" presetSubtype="10"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27279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31858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超声波</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143000" y="1888624"/>
            <a:ext cx="6598920" cy="1884618"/>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判断声传递信息的关键是</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人们根据所接收到的声音作出判断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这就是利用了声传递信息</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判断声音传递能量的关键是</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凡是声音能引起其他物体变化的例子</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就是利用了声音传递能量</a:t>
            </a:r>
            <a:r>
              <a:rPr lang="en-US" altLang="zh-CN" sz="2000" dirty="0" smtClean="0">
                <a:latin typeface="微软雅黑" panose="020B0503020204020204" pitchFamily="34" charset="-122"/>
                <a:ea typeface="微软雅黑" panose="020B0503020204020204" pitchFamily="34" charset="-122"/>
              </a:rPr>
              <a:t>.</a:t>
            </a:r>
          </a:p>
        </p:txBody>
      </p:sp>
      <p:pic>
        <p:nvPicPr>
          <p:cNvPr id="11" name="图片 10" descr="图片3.png"/>
          <p:cNvPicPr>
            <a:picLocks noChangeAspect="1"/>
          </p:cNvPicPr>
          <p:nvPr/>
        </p:nvPicPr>
        <p:blipFill>
          <a:blip r:embed="rId3" cstate="print"/>
          <a:stretch>
            <a:fillRect/>
          </a:stretch>
        </p:blipFill>
        <p:spPr>
          <a:xfrm>
            <a:off x="0" y="920981"/>
            <a:ext cx="1603116" cy="6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27279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31858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次声波</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463040" y="3808864"/>
            <a:ext cx="6598920" cy="961289"/>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杀敌千里不留名</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次声武器成为世界各国军方争相研制的高科技武器</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并将成为未来战争中非常重要的新概念武器</a:t>
            </a:r>
            <a:r>
              <a:rPr lang="en-US" altLang="zh-CN" sz="2000" dirty="0" smtClean="0">
                <a:latin typeface="微软雅黑" panose="020B0503020204020204" pitchFamily="34" charset="-122"/>
                <a:ea typeface="微软雅黑" panose="020B0503020204020204" pitchFamily="34" charset="-122"/>
              </a:rPr>
              <a:t>.</a:t>
            </a:r>
          </a:p>
        </p:txBody>
      </p:sp>
      <p:pic>
        <p:nvPicPr>
          <p:cNvPr id="14" name="图片 13" descr="图片6.png"/>
          <p:cNvPicPr>
            <a:picLocks noChangeAspect="1"/>
          </p:cNvPicPr>
          <p:nvPr/>
        </p:nvPicPr>
        <p:blipFill>
          <a:blip r:embed="rId3" cstate="print"/>
          <a:stretch>
            <a:fillRect/>
          </a:stretch>
        </p:blipFill>
        <p:spPr>
          <a:xfrm>
            <a:off x="0" y="1069447"/>
            <a:ext cx="1597020" cy="580934"/>
          </a:xfrm>
          <a:prstGeom prst="rect">
            <a:avLst/>
          </a:prstGeom>
        </p:spPr>
      </p:pic>
      <p:pic>
        <p:nvPicPr>
          <p:cNvPr id="11" name="bw362.jpg" descr="id:2147514090;FounderCES"/>
          <p:cNvPicPr/>
          <p:nvPr/>
        </p:nvPicPr>
        <p:blipFill>
          <a:blip r:embed="rId4" cstate="print"/>
          <a:stretch>
            <a:fillRect/>
          </a:stretch>
        </p:blipFill>
        <p:spPr>
          <a:xfrm>
            <a:off x="3045000" y="1079670"/>
            <a:ext cx="3320336" cy="24102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par>
                                <p:cTn id="20" presetID="3" presetClass="entr" presetSubtype="10"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27279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31858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次声波</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188720" y="2193424"/>
            <a:ext cx="6598920" cy="962956"/>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超声波多用在医疗、军事、探测</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次声波多用在自然灾害检测</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次声波对人体有害</a:t>
            </a:r>
            <a:r>
              <a:rPr lang="en-US" altLang="zh-CN" sz="2000" dirty="0" smtClean="0">
                <a:latin typeface="微软雅黑" panose="020B0503020204020204" pitchFamily="34" charset="-122"/>
                <a:ea typeface="微软雅黑" panose="020B0503020204020204" pitchFamily="34" charset="-122"/>
              </a:rPr>
              <a:t>.</a:t>
            </a:r>
          </a:p>
        </p:txBody>
      </p:sp>
      <p:pic>
        <p:nvPicPr>
          <p:cNvPr id="12" name="图片 11" descr="图片7.png"/>
          <p:cNvPicPr>
            <a:picLocks noChangeAspect="1"/>
          </p:cNvPicPr>
          <p:nvPr/>
        </p:nvPicPr>
        <p:blipFill>
          <a:blip r:embed="rId3" cstate="print"/>
          <a:stretch>
            <a:fillRect/>
          </a:stretch>
        </p:blipFill>
        <p:spPr>
          <a:xfrm>
            <a:off x="0" y="1061515"/>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27279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31858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次声波</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127760" y="1736224"/>
            <a:ext cx="6598920" cy="1884618"/>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类比</a:t>
            </a:r>
          </a:p>
          <a:p>
            <a:pPr>
              <a:lnSpc>
                <a:spcPct val="150000"/>
              </a:lnSpc>
            </a:pPr>
            <a:r>
              <a:rPr lang="zh-CN" altLang="en-US" sz="2000" dirty="0" smtClean="0">
                <a:latin typeface="微软雅黑" panose="020B0503020204020204" pitchFamily="34" charset="-122"/>
                <a:ea typeface="微软雅黑" panose="020B0503020204020204" pitchFamily="34" charset="-122"/>
              </a:rPr>
              <a:t>水波可以传递能量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将一块石头扔进水中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一圈一圈的水波向四周散去 </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水波把振动传向远方</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水波具有能量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声波的能量传播和水波类似</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声波也具有能量</a:t>
            </a:r>
            <a:r>
              <a:rPr lang="en-US" altLang="zh-CN" sz="2000" dirty="0" smtClean="0">
                <a:latin typeface="微软雅黑" panose="020B0503020204020204" pitchFamily="34" charset="-122"/>
                <a:ea typeface="微软雅黑" panose="020B0503020204020204" pitchFamily="34" charset="-122"/>
              </a:rPr>
              <a:t>.</a:t>
            </a:r>
          </a:p>
        </p:txBody>
      </p:sp>
      <p:pic>
        <p:nvPicPr>
          <p:cNvPr id="10" name="图片 9" descr="图片3.png"/>
          <p:cNvPicPr>
            <a:picLocks noChangeAspect="1"/>
          </p:cNvPicPr>
          <p:nvPr/>
        </p:nvPicPr>
        <p:blipFill>
          <a:blip r:embed="rId3" cstate="print"/>
          <a:stretch>
            <a:fillRect/>
          </a:stretch>
        </p:blipFill>
        <p:spPr>
          <a:xfrm>
            <a:off x="0" y="890501"/>
            <a:ext cx="1603116" cy="6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300228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66483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语音识别</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417320" y="3351664"/>
            <a:ext cx="6598920" cy="962956"/>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智能手机语音识别使手机用户从一定程度上解放了双手</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也让人们看到了未来人工智能领域广阔的应用前景</a:t>
            </a:r>
            <a:r>
              <a:rPr lang="en-US" altLang="zh-CN" sz="2000" dirty="0" smtClean="0">
                <a:latin typeface="微软雅黑" panose="020B0503020204020204" pitchFamily="34" charset="-122"/>
                <a:ea typeface="微软雅黑" panose="020B0503020204020204" pitchFamily="34" charset="-122"/>
              </a:rPr>
              <a:t>.</a:t>
            </a:r>
          </a:p>
        </p:txBody>
      </p:sp>
      <p:pic>
        <p:nvPicPr>
          <p:cNvPr id="14" name="图片 13" descr="图片6.png"/>
          <p:cNvPicPr>
            <a:picLocks noChangeAspect="1"/>
          </p:cNvPicPr>
          <p:nvPr/>
        </p:nvPicPr>
        <p:blipFill>
          <a:blip r:embed="rId3" cstate="print"/>
          <a:stretch>
            <a:fillRect/>
          </a:stretch>
        </p:blipFill>
        <p:spPr>
          <a:xfrm>
            <a:off x="0" y="1069447"/>
            <a:ext cx="1597020" cy="580934"/>
          </a:xfrm>
          <a:prstGeom prst="rect">
            <a:avLst/>
          </a:prstGeom>
        </p:spPr>
      </p:pic>
      <p:pic>
        <p:nvPicPr>
          <p:cNvPr id="12" name="bw363.jpg" descr="id:2147514141;FounderCES"/>
          <p:cNvPicPr/>
          <p:nvPr/>
        </p:nvPicPr>
        <p:blipFill>
          <a:blip r:embed="rId4" cstate="print"/>
          <a:stretch>
            <a:fillRect/>
          </a:stretch>
        </p:blipFill>
        <p:spPr>
          <a:xfrm>
            <a:off x="3197400" y="1239750"/>
            <a:ext cx="2944320" cy="195837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par>
                                <p:cTn id="20" presetID="3" presetClass="entr" presetSubtype="10"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文本框 78"/>
          <p:cNvSpPr txBox="1"/>
          <p:nvPr/>
        </p:nvSpPr>
        <p:spPr>
          <a:xfrm>
            <a:off x="3711968" y="2078424"/>
            <a:ext cx="2123477" cy="655252"/>
          </a:xfrm>
          <a:prstGeom prst="rect">
            <a:avLst/>
          </a:prstGeom>
          <a:noFill/>
        </p:spPr>
        <p:txBody>
          <a:bodyPr wrap="none" lIns="68580" tIns="34290" rIns="68580" bIns="34290" rtlCol="0">
            <a:prstTxWarp prst="textArchUp">
              <a:avLst/>
            </a:prstTxWarp>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5400" dirty="0" smtClean="0">
                <a:solidFill>
                  <a:schemeClr val="accent5"/>
                </a:solidFill>
              </a:rPr>
              <a:t>谢    谢</a:t>
            </a:r>
            <a:endParaRPr lang="zh-CN" altLang="en-US" sz="5400" dirty="0">
              <a:solidFill>
                <a:schemeClr val="accent5"/>
              </a:solidFill>
            </a:endParaRPr>
          </a:p>
        </p:txBody>
      </p:sp>
      <p:pic>
        <p:nvPicPr>
          <p:cNvPr id="44" name="Picture 4" descr="clouds.png"/>
          <p:cNvPicPr>
            <a:picLocks noChangeAspect="1"/>
          </p:cNvPicPr>
          <p:nvPr/>
        </p:nvPicPr>
        <p:blipFill>
          <a:blip r:embed="rId3" cstate="print"/>
          <a:stretch>
            <a:fillRect/>
          </a:stretch>
        </p:blipFill>
        <p:spPr>
          <a:xfrm>
            <a:off x="5705475" y="123144"/>
            <a:ext cx="3228975" cy="611433"/>
          </a:xfrm>
          <a:prstGeom prst="rect">
            <a:avLst/>
          </a:prstGeom>
        </p:spPr>
      </p:pic>
      <p:pic>
        <p:nvPicPr>
          <p:cNvPr id="45" name="Picture 3" descr="field.png"/>
          <p:cNvPicPr>
            <a:picLocks noChangeAspect="1"/>
          </p:cNvPicPr>
          <p:nvPr/>
        </p:nvPicPr>
        <p:blipFill>
          <a:blip r:embed="rId4" cstate="print"/>
          <a:stretch>
            <a:fillRect/>
          </a:stretch>
        </p:blipFill>
        <p:spPr>
          <a:xfrm>
            <a:off x="1" y="4076700"/>
            <a:ext cx="9183278" cy="1066800"/>
          </a:xfrm>
          <a:prstGeom prst="rect">
            <a:avLst/>
          </a:prstGeom>
        </p:spPr>
      </p:pic>
      <p:pic>
        <p:nvPicPr>
          <p:cNvPr id="47" name="Picture 4" descr="cloud_ballon.png"/>
          <p:cNvPicPr>
            <a:picLocks noChangeAspect="1"/>
          </p:cNvPicPr>
          <p:nvPr/>
        </p:nvPicPr>
        <p:blipFill>
          <a:blip r:embed="rId5" cstate="print"/>
          <a:stretch>
            <a:fillRect/>
          </a:stretch>
        </p:blipFill>
        <p:spPr>
          <a:xfrm>
            <a:off x="7796518" y="5143500"/>
            <a:ext cx="842657" cy="689895"/>
          </a:xfrm>
          <a:prstGeom prst="rect">
            <a:avLst/>
          </a:prstGeom>
        </p:spPr>
      </p:pic>
      <p:pic>
        <p:nvPicPr>
          <p:cNvPr id="48" name="Picture 4" descr="clouds.png"/>
          <p:cNvPicPr>
            <a:picLocks noChangeAspect="1"/>
          </p:cNvPicPr>
          <p:nvPr/>
        </p:nvPicPr>
        <p:blipFill>
          <a:blip r:embed="rId3" cstate="print"/>
          <a:stretch>
            <a:fillRect/>
          </a:stretch>
        </p:blipFill>
        <p:spPr>
          <a:xfrm>
            <a:off x="323850" y="513669"/>
            <a:ext cx="5134350" cy="972232"/>
          </a:xfrm>
          <a:prstGeom prst="rect">
            <a:avLst/>
          </a:prstGeom>
        </p:spPr>
      </p:pic>
      <p:pic>
        <p:nvPicPr>
          <p:cNvPr id="49" name="Picture 10" descr="together.png"/>
          <p:cNvPicPr>
            <a:picLocks noChangeAspect="1"/>
          </p:cNvPicPr>
          <p:nvPr/>
        </p:nvPicPr>
        <p:blipFill>
          <a:blip r:embed="rId6" cstate="print"/>
          <a:stretch>
            <a:fillRect/>
          </a:stretch>
        </p:blipFill>
        <p:spPr>
          <a:xfrm>
            <a:off x="2654378" y="3448050"/>
            <a:ext cx="4251379" cy="1200150"/>
          </a:xfrm>
          <a:prstGeom prst="rect">
            <a:avLst/>
          </a:prstGeom>
        </p:spPr>
      </p:pic>
      <p:pic>
        <p:nvPicPr>
          <p:cNvPr id="50" name="Picture 2" descr="C:\Users\Administrator\Desktop\兔子.png"/>
          <p:cNvPicPr>
            <a:picLocks noChangeAspect="1" noChangeArrowheads="1"/>
          </p:cNvPicPr>
          <p:nvPr/>
        </p:nvPicPr>
        <p:blipFill>
          <a:blip r:embed="rId7" cstate="print"/>
          <a:srcRect/>
          <a:stretch>
            <a:fillRect/>
          </a:stretch>
        </p:blipFill>
        <p:spPr bwMode="auto">
          <a:xfrm>
            <a:off x="5876925" y="4352925"/>
            <a:ext cx="800100" cy="790575"/>
          </a:xfrm>
          <a:prstGeom prst="rect">
            <a:avLst/>
          </a:prstGeom>
          <a:noFill/>
        </p:spPr>
      </p:pic>
    </p:spTree>
  </p:cSld>
  <p:clrMapOvr>
    <a:masterClrMapping/>
  </p:clrMapOvr>
  <mc:AlternateContent xmlns:mc="http://schemas.openxmlformats.org/markup-compatibility/2006">
    <mc:Choice xmlns:p14="http://schemas.microsoft.com/office/powerpoint/2010/main" xmlns="" Requires="p14">
      <p:transition spd="slow" p14:dur="1500">
        <p:split orient="vert" dir="in"/>
      </p:transition>
    </mc:Choice>
    <mc:Fallback>
      <p:transition spd="slow">
        <p:split orient="vert" dir="in"/>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anim calcmode="lin" valueType="num">
                                      <p:cBhvr>
                                        <p:cTn id="8" dur="1000" fill="hold"/>
                                        <p:tgtEl>
                                          <p:spTgt spid="45"/>
                                        </p:tgtEl>
                                        <p:attrNameLst>
                                          <p:attrName>ppt_x</p:attrName>
                                        </p:attrNameLst>
                                      </p:cBhvr>
                                      <p:tavLst>
                                        <p:tav tm="0">
                                          <p:val>
                                            <p:strVal val="#ppt_x"/>
                                          </p:val>
                                        </p:tav>
                                        <p:tav tm="100000">
                                          <p:val>
                                            <p:strVal val="#ppt_x"/>
                                          </p:val>
                                        </p:tav>
                                      </p:tavLst>
                                    </p:anim>
                                    <p:anim calcmode="lin" valueType="num">
                                      <p:cBhvr>
                                        <p:cTn id="9" dur="1000" fill="hold"/>
                                        <p:tgtEl>
                                          <p:spTgt spid="4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44"/>
                                        </p:tgtEl>
                                        <p:attrNameLst>
                                          <p:attrName>style.visibility</p:attrName>
                                        </p:attrNameLst>
                                      </p:cBhvr>
                                      <p:to>
                                        <p:strVal val="visible"/>
                                      </p:to>
                                    </p:set>
                                    <p:anim calcmode="lin" valueType="num">
                                      <p:cBhvr>
                                        <p:cTn id="13" dur="1000" fill="hold"/>
                                        <p:tgtEl>
                                          <p:spTgt spid="44"/>
                                        </p:tgtEl>
                                        <p:attrNameLst>
                                          <p:attrName>ppt_x</p:attrName>
                                        </p:attrNameLst>
                                      </p:cBhvr>
                                      <p:tavLst>
                                        <p:tav tm="0">
                                          <p:val>
                                            <p:strVal val="#ppt_x-.2"/>
                                          </p:val>
                                        </p:tav>
                                        <p:tav tm="100000">
                                          <p:val>
                                            <p:strVal val="#ppt_x"/>
                                          </p:val>
                                        </p:tav>
                                      </p:tavLst>
                                    </p:anim>
                                    <p:anim calcmode="lin" valueType="num">
                                      <p:cBhvr>
                                        <p:cTn id="14" dur="1000" fill="hold"/>
                                        <p:tgtEl>
                                          <p:spTgt spid="44"/>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4"/>
                                        </p:tgtEl>
                                      </p:cBhvr>
                                    </p:animEffect>
                                  </p:childTnLst>
                                </p:cTn>
                              </p:par>
                            </p:childTnLst>
                          </p:cTn>
                        </p:par>
                        <p:par>
                          <p:cTn id="16" fill="hold">
                            <p:stCondLst>
                              <p:cond delay="2000"/>
                            </p:stCondLst>
                            <p:childTnLst>
                              <p:par>
                                <p:cTn id="17" presetID="29" presetClass="entr" presetSubtype="0" fill="hold" nodeType="afterEffect">
                                  <p:stCondLst>
                                    <p:cond delay="0"/>
                                  </p:stCondLst>
                                  <p:childTnLst>
                                    <p:set>
                                      <p:cBhvr>
                                        <p:cTn id="18" dur="1" fill="hold">
                                          <p:stCondLst>
                                            <p:cond delay="0"/>
                                          </p:stCondLst>
                                        </p:cTn>
                                        <p:tgtEl>
                                          <p:spTgt spid="48"/>
                                        </p:tgtEl>
                                        <p:attrNameLst>
                                          <p:attrName>style.visibility</p:attrName>
                                        </p:attrNameLst>
                                      </p:cBhvr>
                                      <p:to>
                                        <p:strVal val="visible"/>
                                      </p:to>
                                    </p:set>
                                    <p:anim calcmode="lin" valueType="num">
                                      <p:cBhvr>
                                        <p:cTn id="19" dur="1000" fill="hold"/>
                                        <p:tgtEl>
                                          <p:spTgt spid="48"/>
                                        </p:tgtEl>
                                        <p:attrNameLst>
                                          <p:attrName>ppt_x</p:attrName>
                                        </p:attrNameLst>
                                      </p:cBhvr>
                                      <p:tavLst>
                                        <p:tav tm="0">
                                          <p:val>
                                            <p:strVal val="#ppt_x-.2"/>
                                          </p:val>
                                        </p:tav>
                                        <p:tav tm="100000">
                                          <p:val>
                                            <p:strVal val="#ppt_x"/>
                                          </p:val>
                                        </p:tav>
                                      </p:tavLst>
                                    </p:anim>
                                    <p:anim calcmode="lin" valueType="num">
                                      <p:cBhvr>
                                        <p:cTn id="20" dur="1000" fill="hold"/>
                                        <p:tgtEl>
                                          <p:spTgt spid="48"/>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8"/>
                                        </p:tgtEl>
                                      </p:cBhvr>
                                    </p:animEffect>
                                  </p:childTnLst>
                                </p:cTn>
                              </p:par>
                            </p:childTnLst>
                          </p:cTn>
                        </p:par>
                        <p:par>
                          <p:cTn id="22" fill="hold">
                            <p:stCondLst>
                              <p:cond delay="3000"/>
                            </p:stCondLst>
                            <p:childTnLst>
                              <p:par>
                                <p:cTn id="23" presetID="0" presetClass="path" presetSubtype="0" accel="50000" decel="50000" fill="hold" nodeType="afterEffect">
                                  <p:stCondLst>
                                    <p:cond delay="0"/>
                                  </p:stCondLst>
                                  <p:childTnLst>
                                    <p:animMotion origin="layout" path="M 0.03984 -0.24838 C 0.03346 -0.25232 0.02799 -0.25787 0.02213 -0.2625 C 0.01888 -0.26505 0.01549 -0.26597 0.01237 -0.26783 C 0.0112 -0.26852 0.01041 -0.27084 0.00937 -0.27153 C 0.0082 -0.27222 -0.00065 -0.27477 -0.00143 -0.275 C -0.00834 -0.27732 -0.01393 -0.28079 -0.0211 -0.28195 C -0.02539 -0.28403 -0.02956 -0.28634 -0.03386 -0.28912 C -0.03711 -0.29097 -0.03867 -0.29005 -0.04167 -0.29259 C -0.04714 -0.29746 -0.05222 -0.30232 -0.05834 -0.30486 C -0.05925 -0.30602 -0.06016 -0.30764 -0.0612 -0.30857 C -0.06224 -0.30949 -0.06328 -0.30949 -0.06419 -0.31019 C -0.07031 -0.31644 -0.07513 -0.32384 -0.0819 -0.32801 C -0.08477 -0.3331 -0.08776 -0.33843 -0.09076 -0.34375 C -0.09232 -0.34676 -0.09479 -0.34699 -0.09662 -0.34908 C -0.09948 -0.35695 -0.10456 -0.36343 -0.10834 -0.37037 C -0.11406 -0.38056 -0.11979 -0.39074 -0.125 -0.40209 C -0.13268 -0.41829 -0.13607 -0.44236 -0.13972 -0.46204 C -0.14063 -0.47315 -0.14219 -0.4831 -0.14362 -0.49375 C -0.14388 -0.51945 -0.14102 -0.57824 -0.14753 -0.61389 C -0.15026 -0.65695 -0.14948 -0.69468 -0.16029 -0.7338 C -0.16224 -0.74028 -0.1638 -0.74954 -0.16628 -0.75509 C -0.17318 -0.7713 -0.16966 -0.76088 -0.175 -0.76921 C -0.17865 -0.77431 -0.18229 -0.78241 -0.18685 -0.78496 C -0.19935 -0.79259 -0.21068 -0.79584 -0.22409 -0.79746 C -0.25052 -0.8132 -0.28073 -0.79977 -0.30847 -0.7956 C -0.32891 -0.78334 -0.34271 -0.79769 -0.35847 -0.8132 C -0.36107 -0.81574 -0.36432 -0.81644 -0.36641 -0.82037 C -0.36979 -0.82639 -0.3724 -0.82871 -0.37709 -0.83079 C -0.38099 -0.83773 -0.38568 -0.83889 -0.38985 -0.84491 C -0.39375 -0.85093 -0.39714 -0.85371 -0.40169 -0.85903 C -0.40365 -0.86158 -0.40638 -0.86065 -0.40847 -0.86273 C -0.41472 -0.86875 -0.41745 -0.87199 -0.42422 -0.875 C -0.4293 -0.88102 -0.43594 -0.88287 -0.44193 -0.88565 C -0.45143 -0.89699 -0.48125 -0.89236 -0.48503 -0.89259 C -0.49518 -0.89884 -0.48386 -0.89259 -0.50951 -0.89259 C -0.55573 -0.89259 -0.60182 -0.89375 -0.64792 -0.89445 C -0.65742 -0.90023 -0.66589 -0.91088 -0.67539 -0.91736 C -0.67852 -0.91968 -0.68073 -0.92431 -0.68412 -0.92431 " pathEditMode="relative" rAng="0" ptsTypes="fffffffffffffffffffffffffffffffffffffA">
                                      <p:cBhvr>
                                        <p:cTn id="24" dur="2000" fill="hold"/>
                                        <p:tgtEl>
                                          <p:spTgt spid="47"/>
                                        </p:tgtEl>
                                        <p:attrNameLst>
                                          <p:attrName>ppt_x</p:attrName>
                                          <p:attrName>ppt_y</p:attrName>
                                        </p:attrNameLst>
                                      </p:cBhvr>
                                      <p:rCtr x="-362" y="-338"/>
                                    </p:animMotion>
                                  </p:childTnLst>
                                </p:cTn>
                              </p:par>
                            </p:childTnLst>
                          </p:cTn>
                        </p:par>
                        <p:par>
                          <p:cTn id="25" fill="hold">
                            <p:stCondLst>
                              <p:cond delay="5000"/>
                            </p:stCondLst>
                            <p:childTnLst>
                              <p:par>
                                <p:cTn id="26" presetID="26" presetClass="entr" presetSubtype="0" fill="hold" grpId="0" nodeType="afterEffect">
                                  <p:stCondLst>
                                    <p:cond delay="0"/>
                                  </p:stCondLst>
                                  <p:childTnLst>
                                    <p:set>
                                      <p:cBhvr>
                                        <p:cTn id="27" dur="1" fill="hold">
                                          <p:stCondLst>
                                            <p:cond delay="0"/>
                                          </p:stCondLst>
                                        </p:cTn>
                                        <p:tgtEl>
                                          <p:spTgt spid="64"/>
                                        </p:tgtEl>
                                        <p:attrNameLst>
                                          <p:attrName>style.visibility</p:attrName>
                                        </p:attrNameLst>
                                      </p:cBhvr>
                                      <p:to>
                                        <p:strVal val="visible"/>
                                      </p:to>
                                    </p:set>
                                    <p:animEffect transition="in" filter="wipe(down)">
                                      <p:cBhvr>
                                        <p:cTn id="28" dur="580">
                                          <p:stCondLst>
                                            <p:cond delay="0"/>
                                          </p:stCondLst>
                                        </p:cTn>
                                        <p:tgtEl>
                                          <p:spTgt spid="64"/>
                                        </p:tgtEl>
                                      </p:cBhvr>
                                    </p:animEffect>
                                    <p:anim calcmode="lin" valueType="num">
                                      <p:cBhvr>
                                        <p:cTn id="29" dur="1822" tmFilter="0,0; 0.14,0.36; 0.43,0.73; 0.71,0.91; 1.0,1.0">
                                          <p:stCondLst>
                                            <p:cond delay="0"/>
                                          </p:stCondLst>
                                        </p:cTn>
                                        <p:tgtEl>
                                          <p:spTgt spid="64"/>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64"/>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64"/>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64"/>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64"/>
                                        </p:tgtEl>
                                        <p:attrNameLst>
                                          <p:attrName>ppt_y</p:attrName>
                                        </p:attrNameLst>
                                      </p:cBhvr>
                                      <p:tavLst>
                                        <p:tav tm="0" fmla="#ppt_y-sin(pi*$)/81">
                                          <p:val>
                                            <p:fltVal val="0"/>
                                          </p:val>
                                        </p:tav>
                                        <p:tav tm="100000">
                                          <p:val>
                                            <p:fltVal val="1"/>
                                          </p:val>
                                        </p:tav>
                                      </p:tavLst>
                                    </p:anim>
                                    <p:animScale>
                                      <p:cBhvr>
                                        <p:cTn id="34" dur="26">
                                          <p:stCondLst>
                                            <p:cond delay="650"/>
                                          </p:stCondLst>
                                        </p:cTn>
                                        <p:tgtEl>
                                          <p:spTgt spid="64"/>
                                        </p:tgtEl>
                                      </p:cBhvr>
                                      <p:to x="100000" y="60000"/>
                                    </p:animScale>
                                    <p:animScale>
                                      <p:cBhvr>
                                        <p:cTn id="35" dur="166" decel="50000">
                                          <p:stCondLst>
                                            <p:cond delay="676"/>
                                          </p:stCondLst>
                                        </p:cTn>
                                        <p:tgtEl>
                                          <p:spTgt spid="64"/>
                                        </p:tgtEl>
                                      </p:cBhvr>
                                      <p:to x="100000" y="100000"/>
                                    </p:animScale>
                                    <p:animScale>
                                      <p:cBhvr>
                                        <p:cTn id="36" dur="26">
                                          <p:stCondLst>
                                            <p:cond delay="1312"/>
                                          </p:stCondLst>
                                        </p:cTn>
                                        <p:tgtEl>
                                          <p:spTgt spid="64"/>
                                        </p:tgtEl>
                                      </p:cBhvr>
                                      <p:to x="100000" y="80000"/>
                                    </p:animScale>
                                    <p:animScale>
                                      <p:cBhvr>
                                        <p:cTn id="37" dur="166" decel="50000">
                                          <p:stCondLst>
                                            <p:cond delay="1338"/>
                                          </p:stCondLst>
                                        </p:cTn>
                                        <p:tgtEl>
                                          <p:spTgt spid="64"/>
                                        </p:tgtEl>
                                      </p:cBhvr>
                                      <p:to x="100000" y="100000"/>
                                    </p:animScale>
                                    <p:animScale>
                                      <p:cBhvr>
                                        <p:cTn id="38" dur="26">
                                          <p:stCondLst>
                                            <p:cond delay="1642"/>
                                          </p:stCondLst>
                                        </p:cTn>
                                        <p:tgtEl>
                                          <p:spTgt spid="64"/>
                                        </p:tgtEl>
                                      </p:cBhvr>
                                      <p:to x="100000" y="90000"/>
                                    </p:animScale>
                                    <p:animScale>
                                      <p:cBhvr>
                                        <p:cTn id="39" dur="166" decel="50000">
                                          <p:stCondLst>
                                            <p:cond delay="1668"/>
                                          </p:stCondLst>
                                        </p:cTn>
                                        <p:tgtEl>
                                          <p:spTgt spid="64"/>
                                        </p:tgtEl>
                                      </p:cBhvr>
                                      <p:to x="100000" y="100000"/>
                                    </p:animScale>
                                    <p:animScale>
                                      <p:cBhvr>
                                        <p:cTn id="40" dur="26">
                                          <p:stCondLst>
                                            <p:cond delay="1808"/>
                                          </p:stCondLst>
                                        </p:cTn>
                                        <p:tgtEl>
                                          <p:spTgt spid="64"/>
                                        </p:tgtEl>
                                      </p:cBhvr>
                                      <p:to x="100000" y="95000"/>
                                    </p:animScale>
                                    <p:animScale>
                                      <p:cBhvr>
                                        <p:cTn id="41" dur="166" decel="50000">
                                          <p:stCondLst>
                                            <p:cond delay="1834"/>
                                          </p:stCondLst>
                                        </p:cTn>
                                        <p:tgtEl>
                                          <p:spTgt spid="64"/>
                                        </p:tgtEl>
                                      </p:cBhvr>
                                      <p:to x="100000" y="100000"/>
                                    </p:animScale>
                                  </p:childTnLst>
                                </p:cTn>
                              </p:par>
                            </p:childTnLst>
                          </p:cTn>
                        </p:par>
                        <p:par>
                          <p:cTn id="42" fill="hold">
                            <p:stCondLst>
                              <p:cond delay="7000"/>
                            </p:stCondLst>
                            <p:childTnLst>
                              <p:par>
                                <p:cTn id="43" presetID="23" presetClass="entr" presetSubtype="16" fill="hold" nodeType="afterEffect">
                                  <p:stCondLst>
                                    <p:cond delay="0"/>
                                  </p:stCondLst>
                                  <p:childTnLst>
                                    <p:set>
                                      <p:cBhvr>
                                        <p:cTn id="44" dur="1" fill="hold">
                                          <p:stCondLst>
                                            <p:cond delay="0"/>
                                          </p:stCondLst>
                                        </p:cTn>
                                        <p:tgtEl>
                                          <p:spTgt spid="49"/>
                                        </p:tgtEl>
                                        <p:attrNameLst>
                                          <p:attrName>style.visibility</p:attrName>
                                        </p:attrNameLst>
                                      </p:cBhvr>
                                      <p:to>
                                        <p:strVal val="visible"/>
                                      </p:to>
                                    </p:set>
                                    <p:anim calcmode="lin" valueType="num">
                                      <p:cBhvr>
                                        <p:cTn id="45" dur="500" fill="hold"/>
                                        <p:tgtEl>
                                          <p:spTgt spid="49"/>
                                        </p:tgtEl>
                                        <p:attrNameLst>
                                          <p:attrName>ppt_w</p:attrName>
                                        </p:attrNameLst>
                                      </p:cBhvr>
                                      <p:tavLst>
                                        <p:tav tm="0">
                                          <p:val>
                                            <p:fltVal val="0"/>
                                          </p:val>
                                        </p:tav>
                                        <p:tav tm="100000">
                                          <p:val>
                                            <p:strVal val="#ppt_w"/>
                                          </p:val>
                                        </p:tav>
                                      </p:tavLst>
                                    </p:anim>
                                    <p:anim calcmode="lin" valueType="num">
                                      <p:cBhvr>
                                        <p:cTn id="46" dur="500" fill="hold"/>
                                        <p:tgtEl>
                                          <p:spTgt spid="49"/>
                                        </p:tgtEl>
                                        <p:attrNameLst>
                                          <p:attrName>ppt_h</p:attrName>
                                        </p:attrNameLst>
                                      </p:cBhvr>
                                      <p:tavLst>
                                        <p:tav tm="0">
                                          <p:val>
                                            <p:fltVal val="0"/>
                                          </p:val>
                                        </p:tav>
                                        <p:tav tm="100000">
                                          <p:val>
                                            <p:strVal val="#ppt_h"/>
                                          </p:val>
                                        </p:tav>
                                      </p:tavLst>
                                    </p:anim>
                                  </p:childTnLst>
                                </p:cTn>
                              </p:par>
                              <p:par>
                                <p:cTn id="47" presetID="1" presetClass="entr" presetSubtype="0" fill="hold" nodeType="withEffect">
                                  <p:stCondLst>
                                    <p:cond delay="0"/>
                                  </p:stCondLst>
                                  <p:childTnLst>
                                    <p:set>
                                      <p:cBhvr>
                                        <p:cTn id="48" dur="1" fill="hold">
                                          <p:stCondLst>
                                            <p:cond delay="0"/>
                                          </p:stCondLst>
                                        </p:cTn>
                                        <p:tgtEl>
                                          <p:spTgt spid="50"/>
                                        </p:tgtEl>
                                        <p:attrNameLst>
                                          <p:attrName>style.visibility</p:attrName>
                                        </p:attrNameLst>
                                      </p:cBhvr>
                                      <p:to>
                                        <p:strVal val="visible"/>
                                      </p:to>
                                    </p:set>
                                  </p:childTnLst>
                                </p:cTn>
                              </p:par>
                              <p:par>
                                <p:cTn id="49" presetID="0" presetClass="path" presetSubtype="0" accel="50000" decel="50000" fill="hold" nodeType="withEffect">
                                  <p:stCondLst>
                                    <p:cond delay="0"/>
                                  </p:stCondLst>
                                  <p:childTnLst>
                                    <p:animMotion origin="layout" path="M -0.05104 0.01759 C -0.05638 0.01134 -0.05586 0.00416 -0.05938 -0.00463 C -0.06029 -0.00671 -0.06159 -0.0081 -0.0625 -0.01019 C -0.06706 -0.0206 -0.06836 -0.03033 -0.075 -0.03611 C -0.08464 -0.03033 -0.09271 -0.02685 -0.1 -0.01389 C -0.10195 -0.00324 -0.10039 0.00926 -0.10313 0.01944 C -0.10404 0.02291 -0.10938 0.02315 -0.10938 0.02338 C -0.11498 0.02199 -0.1207 0.02222 -0.12604 0.01944 C -0.12722 0.01875 -0.12761 0.01597 -0.12813 0.01389 C -0.13307 -0.00671 -0.12266 0.02407 -0.13333 -0.00463 C -0.13477 -0.00857 -0.13503 -0.01366 -0.13646 -0.01759 C -0.13867 -0.02338 -0.14154 -0.02847 -0.14375 -0.03426 C -0.1444 -0.03611 -0.14466 -0.03912 -0.14583 -0.03982 C -0.15013 -0.04236 -0.14805 -0.04051 -0.15208 -0.04537 C -0.16315 -0.04468 -0.17435 -0.04584 -0.18542 -0.04352 C -0.18672 -0.04329 -0.18724 -0.04005 -0.1875 -0.03796 C -0.18841 -0.02871 -0.18737 -0.01921 -0.18854 -0.01019 C -0.18906 -0.00579 -0.19128 -0.00278 -0.19271 0.00092 C -0.1957 0.00879 -0.19623 0.01643 -0.2 0.02315 C -0.20169 0.03241 -0.20534 0.0368 -0.21042 0.03981 C -0.21862 0.03773 -0.22214 0.03704 -0.22917 0.0287 C -0.23125 0.02616 -0.23542 0.02129 -0.23542 0.02153 C -0.23685 0.01759 -0.23815 0.01389 -0.23958 0.01018 C -0.24505 -0.00417 -0.24219 -0.02477 -0.25104 -0.03611 C -0.25404 -0.03982 -0.25599 -0.04028 -0.25938 -0.04167 C -0.26914 -0.04097 -0.27891 -0.04213 -0.28854 -0.03982 C -0.29219 -0.03889 -0.2918 -0.03056 -0.29271 -0.02685 C -0.29518 -0.0169 -0.29857 -0.01412 -0.30208 -0.00463 C -0.30352 -0.00093 -0.3043 0.0037 -0.30625 0.00648 C -0.31133 0.01342 -0.31693 0.01597 -0.32292 0.01944 C -0.32852 0.02268 -0.33281 0.03079 -0.33854 0.03426 C -0.34037 0.03403 -0.34974 0.0331 -0.35313 0.03055 C -0.35625 0.02824 -0.35768 0.025 -0.36146 0.025 " pathEditMode="relative" rAng="0" ptsTypes="ffffffffffffffffffffffffffffffffA">
                                      <p:cBhvr>
                                        <p:cTn id="50" dur="2000" fill="hold"/>
                                        <p:tgtEl>
                                          <p:spTgt spid="50"/>
                                        </p:tgtEl>
                                        <p:attrNameLst>
                                          <p:attrName>ppt_x</p:attrName>
                                          <p:attrName>ppt_y</p:attrName>
                                        </p:attrNameLst>
                                      </p:cBhvr>
                                      <p:rCtr x="-155" y="-2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342900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声音的产生</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679638" y="2025784"/>
            <a:ext cx="6275641" cy="553998"/>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乒乓球的作用是将音叉微小振动放大</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便于观察</a:t>
            </a:r>
            <a:r>
              <a:rPr lang="en-US" altLang="zh-CN" sz="2000" dirty="0" smtClean="0">
                <a:latin typeface="微软雅黑" panose="020B0503020204020204" pitchFamily="34" charset="-122"/>
                <a:ea typeface="微软雅黑" panose="020B0503020204020204" pitchFamily="34" charset="-122"/>
              </a:rPr>
              <a:t>.</a:t>
            </a:r>
          </a:p>
        </p:txBody>
      </p:sp>
      <p:pic>
        <p:nvPicPr>
          <p:cNvPr id="11" name="图片 10" descr="图片7.png"/>
          <p:cNvPicPr>
            <a:picLocks noChangeAspect="1"/>
          </p:cNvPicPr>
          <p:nvPr/>
        </p:nvPicPr>
        <p:blipFill>
          <a:blip r:embed="rId3" cstate="print"/>
          <a:stretch>
            <a:fillRect/>
          </a:stretch>
        </p:blipFill>
        <p:spPr>
          <a:xfrm>
            <a:off x="0" y="939595"/>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342900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011081"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声音的产生</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264920" y="2025784"/>
            <a:ext cx="6690359" cy="1477328"/>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物理实验中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将不可见、不易见的现象转换成可见、易见的现象的方法叫做转换法</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比如将不易观察的鼓面振动转换为容易观察的纸屑的振动</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初中物理实验多用此方法</a:t>
            </a:r>
            <a:r>
              <a:rPr lang="en-US" altLang="zh-CN" sz="2000" dirty="0" smtClean="0">
                <a:latin typeface="微软雅黑" panose="020B0503020204020204" pitchFamily="34" charset="-122"/>
                <a:ea typeface="微软雅黑" panose="020B0503020204020204" pitchFamily="34" charset="-122"/>
              </a:rPr>
              <a:t>.</a:t>
            </a:r>
          </a:p>
        </p:txBody>
      </p:sp>
      <p:pic>
        <p:nvPicPr>
          <p:cNvPr id="10" name="图片 9" descr="图片3.png"/>
          <p:cNvPicPr>
            <a:picLocks noChangeAspect="1"/>
          </p:cNvPicPr>
          <p:nvPr/>
        </p:nvPicPr>
        <p:blipFill>
          <a:blip r:embed="rId3" cstate="print"/>
          <a:stretch>
            <a:fillRect/>
          </a:stretch>
        </p:blipFill>
        <p:spPr>
          <a:xfrm>
            <a:off x="205914" y="920981"/>
            <a:ext cx="1603116" cy="6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47091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439607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声音的传播需要介质</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3" cstate="print"/>
          <a:stretch>
            <a:fillRect/>
          </a:stretch>
        </p:blipFill>
        <p:spPr>
          <a:xfrm>
            <a:off x="0" y="1069447"/>
            <a:ext cx="1597020" cy="580934"/>
          </a:xfrm>
          <a:prstGeom prst="rect">
            <a:avLst/>
          </a:prstGeom>
        </p:spPr>
      </p:pic>
      <p:sp>
        <p:nvSpPr>
          <p:cNvPr id="19" name="矩形 18"/>
          <p:cNvSpPr/>
          <p:nvPr/>
        </p:nvSpPr>
        <p:spPr>
          <a:xfrm>
            <a:off x="2411159" y="3610744"/>
            <a:ext cx="4572000" cy="962956"/>
          </a:xfrm>
          <a:prstGeom prst="rect">
            <a:avLst/>
          </a:prstGeom>
        </p:spPr>
        <p:txBody>
          <a:bodyPr>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“路人借问遥招手</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怕得鱼惊不应人”</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其主要原因是液体能传声</a:t>
            </a:r>
            <a:r>
              <a:rPr lang="en-US" altLang="zh-CN" sz="2000" dirty="0" smtClean="0">
                <a:latin typeface="微软雅黑" panose="020B0503020204020204" pitchFamily="34" charset="-122"/>
                <a:ea typeface="微软雅黑" panose="020B0503020204020204" pitchFamily="34" charset="-122"/>
              </a:rPr>
              <a:t>.</a:t>
            </a:r>
          </a:p>
        </p:txBody>
      </p:sp>
      <p:pic>
        <p:nvPicPr>
          <p:cNvPr id="11" name="bw312.jpg" descr="id:2147512626;FounderCES"/>
          <p:cNvPicPr/>
          <p:nvPr/>
        </p:nvPicPr>
        <p:blipFill>
          <a:blip r:embed="rId4" cstate="print"/>
          <a:stretch>
            <a:fillRect/>
          </a:stretch>
        </p:blipFill>
        <p:spPr>
          <a:xfrm>
            <a:off x="2709720" y="968489"/>
            <a:ext cx="3081480" cy="248338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par>
                          <p:cTn id="17" fill="hold">
                            <p:stCondLst>
                              <p:cond delay="500"/>
                            </p:stCondLst>
                            <p:childTnLst>
                              <p:par>
                                <p:cTn id="18" presetID="1" presetClass="entr" presetSubtype="0" fill="hold" grpId="0" nodeType="afterEffect">
                                  <p:stCondLst>
                                    <p:cond delay="0"/>
                                  </p:stCondLst>
                                  <p:childTnLst>
                                    <p:set>
                                      <p:cBhvr>
                                        <p:cTn id="19" dur="1" fill="hold">
                                          <p:stCondLst>
                                            <p:cond delay="0"/>
                                          </p:stCondLst>
                                        </p:cTn>
                                        <p:tgtEl>
                                          <p:spTgt spid="19"/>
                                        </p:tgtEl>
                                        <p:attrNameLst>
                                          <p:attrName>style.visibility</p:attrName>
                                        </p:attrNameLst>
                                      </p:cBhvr>
                                      <p:to>
                                        <p:strVal val="visible"/>
                                      </p:to>
                                    </p:set>
                                  </p:childTnLst>
                                </p:cTn>
                              </p:par>
                              <p:par>
                                <p:cTn id="20" presetID="3" presetClass="entr" presetSubtype="10"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47091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439607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声音的传播需要介质</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051560" y="2025784"/>
            <a:ext cx="6477000" cy="2400657"/>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物理学中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常常有难以达到条件的时候</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这时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我们常常需要借助将实验想象为理想情况下来达到我们的目的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在实验基础上经过概括、抽象、推理得出规律</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这种研究问题的方法就叫实验推理法</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又称理想实验法</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真空不能传播声音就是通过科学推理法得到的</a:t>
            </a:r>
            <a:r>
              <a:rPr lang="en-US" altLang="zh-CN" sz="2000" dirty="0" smtClean="0">
                <a:latin typeface="微软雅黑" panose="020B0503020204020204" pitchFamily="34" charset="-122"/>
                <a:ea typeface="微软雅黑" panose="020B0503020204020204" pitchFamily="34" charset="-122"/>
              </a:rPr>
              <a:t>.</a:t>
            </a:r>
          </a:p>
        </p:txBody>
      </p:sp>
      <p:pic>
        <p:nvPicPr>
          <p:cNvPr id="12" name="图片 11" descr="图片3.png"/>
          <p:cNvPicPr>
            <a:picLocks noChangeAspect="1"/>
          </p:cNvPicPr>
          <p:nvPr/>
        </p:nvPicPr>
        <p:blipFill>
          <a:blip r:embed="rId3" cstate="print"/>
          <a:stretch>
            <a:fillRect/>
          </a:stretch>
        </p:blipFill>
        <p:spPr>
          <a:xfrm>
            <a:off x="251634" y="1058141"/>
            <a:ext cx="1603116" cy="6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47091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439607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声音的传播需要介质</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2926080" y="958984"/>
            <a:ext cx="5334000" cy="2400657"/>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大家喜欢看科幻电影</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在电影</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星球大战</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中有这样一个场景</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神鹰号飞船在太空将来犯的天狼号击中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神鹰号宇航员听到一声巨响</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见天狼号被炸毁</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得意地笑了</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细心的你能发现电影中的科学错误吗</a:t>
            </a:r>
            <a:r>
              <a:rPr lang="en-US" altLang="zh-CN" sz="2000" dirty="0" smtClean="0">
                <a:latin typeface="微软雅黑" panose="020B0503020204020204" pitchFamily="34" charset="-122"/>
                <a:ea typeface="微软雅黑" panose="020B0503020204020204" pitchFamily="34" charset="-122"/>
              </a:rPr>
              <a:t>?</a:t>
            </a:r>
          </a:p>
        </p:txBody>
      </p:sp>
      <p:pic>
        <p:nvPicPr>
          <p:cNvPr id="13" name="图片 12" descr="图片5.png"/>
          <p:cNvPicPr>
            <a:picLocks noChangeAspect="1"/>
          </p:cNvPicPr>
          <p:nvPr/>
        </p:nvPicPr>
        <p:blipFill>
          <a:blip r:embed="rId3" cstate="print"/>
          <a:stretch>
            <a:fillRect/>
          </a:stretch>
        </p:blipFill>
        <p:spPr>
          <a:xfrm>
            <a:off x="0" y="1041008"/>
            <a:ext cx="1597020" cy="670505"/>
          </a:xfrm>
          <a:prstGeom prst="rect">
            <a:avLst/>
          </a:prstGeom>
        </p:spPr>
      </p:pic>
      <p:pic>
        <p:nvPicPr>
          <p:cNvPr id="12" name="bw315.jpg" descr="id:2147512647;FounderCES"/>
          <p:cNvPicPr/>
          <p:nvPr/>
        </p:nvPicPr>
        <p:blipFill>
          <a:blip r:embed="rId4" cstate="print"/>
          <a:stretch>
            <a:fillRect/>
          </a:stretch>
        </p:blipFill>
        <p:spPr>
          <a:xfrm>
            <a:off x="297120" y="1843289"/>
            <a:ext cx="1699320" cy="2371363"/>
          </a:xfrm>
          <a:prstGeom prst="rect">
            <a:avLst/>
          </a:prstGeom>
        </p:spPr>
      </p:pic>
      <p:sp>
        <p:nvSpPr>
          <p:cNvPr id="11" name="矩形 10"/>
          <p:cNvSpPr/>
          <p:nvPr/>
        </p:nvSpPr>
        <p:spPr>
          <a:xfrm>
            <a:off x="3048000" y="3438097"/>
            <a:ext cx="5090160" cy="1338828"/>
          </a:xfrm>
          <a:prstGeom prst="rect">
            <a:avLst/>
          </a:prstGeom>
        </p:spPr>
        <p:txBody>
          <a:bodyPr wrap="square">
            <a:spAutoFit/>
          </a:bodyPr>
          <a:lstStyle/>
          <a:p>
            <a:pPr>
              <a:lnSpc>
                <a:spcPct val="150000"/>
              </a:lnSpc>
            </a:pPr>
            <a:r>
              <a:rPr lang="zh-CN" altLang="en-US" sz="1800" dirty="0" smtClean="0">
                <a:latin typeface="微软雅黑" panose="020B0503020204020204" pitchFamily="34" charset="-122"/>
                <a:ea typeface="微软雅黑" panose="020B0503020204020204" pitchFamily="34" charset="-122"/>
              </a:rPr>
              <a:t>在太空中没有空气</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是真空环境</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因为声音的传播是需要介质的</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不能在真空中传播</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所以天狼号爆炸发出的声音根本无法传到神鹰号上</a:t>
            </a:r>
            <a:r>
              <a:rPr lang="en-US" altLang="zh-CN" sz="1800" dirty="0" smtClean="0">
                <a:latin typeface="微软雅黑" panose="020B0503020204020204" pitchFamily="34" charset="-122"/>
                <a:ea typeface="微软雅黑" panose="020B0503020204020204"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3"/>
                                        </p:tgtEl>
                                        <p:attrNameLst>
                                          <p:attrName>style.visibility</p:attrName>
                                        </p:attrNameLst>
                                      </p:cBhvr>
                                      <p:to>
                                        <p:strVal val="visible"/>
                                      </p:to>
                                    </p:set>
                                  </p:childTnLst>
                                </p:cTn>
                              </p:par>
                              <p:par>
                                <p:cTn id="20" presetID="3" presetClass="entr" presetSubtype="10"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0" y="0"/>
            <a:ext cx="414528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2"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703578"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人怎样听到声音</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335280" y="2071504"/>
            <a:ext cx="7802880" cy="961289"/>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用水波类比理解声波</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如果在平静的水面上投入一块石头</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水面就会出现以石头投入的位置为中心向四周传播的一层层水波</a:t>
            </a:r>
            <a:r>
              <a:rPr lang="en-US" altLang="zh-CN" sz="2000" dirty="0" smtClean="0">
                <a:latin typeface="微软雅黑" panose="020B0503020204020204" pitchFamily="34" charset="-122"/>
                <a:ea typeface="微软雅黑" panose="020B0503020204020204" pitchFamily="34" charset="-122"/>
              </a:rPr>
              <a:t>.</a:t>
            </a:r>
          </a:p>
        </p:txBody>
      </p:sp>
      <p:pic>
        <p:nvPicPr>
          <p:cNvPr id="11" name="图片 10" descr="图片7.png"/>
          <p:cNvPicPr>
            <a:picLocks noChangeAspect="1"/>
          </p:cNvPicPr>
          <p:nvPr/>
        </p:nvPicPr>
        <p:blipFill>
          <a:blip r:embed="rId3" cstate="print"/>
          <a:stretch>
            <a:fillRect/>
          </a:stretch>
        </p:blipFill>
        <p:spPr>
          <a:xfrm>
            <a:off x="0" y="878635"/>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theme/theme1.xml><?xml version="1.0" encoding="utf-8"?>
<a:theme xmlns:a="http://schemas.openxmlformats.org/drawingml/2006/main" name="Office 主题">
  <a:themeElements>
    <a:clrScheme name="自定义 33">
      <a:dk1>
        <a:sysClr val="windowText" lastClr="000000"/>
      </a:dk1>
      <a:lt1>
        <a:sysClr val="window" lastClr="FFFFFF"/>
      </a:lt1>
      <a:dk2>
        <a:srgbClr val="44546A"/>
      </a:dk2>
      <a:lt2>
        <a:srgbClr val="E7E6E6"/>
      </a:lt2>
      <a:accent1>
        <a:srgbClr val="826C4A"/>
      </a:accent1>
      <a:accent2>
        <a:srgbClr val="5FCACB"/>
      </a:accent2>
      <a:accent3>
        <a:srgbClr val="A0BF0D"/>
      </a:accent3>
      <a:accent4>
        <a:srgbClr val="FDB900"/>
      </a:accent4>
      <a:accent5>
        <a:srgbClr val="319095"/>
      </a:accent5>
      <a:accent6>
        <a:srgbClr val="F5841C"/>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1382</Words>
  <Application>WPS 演示</Application>
  <PresentationFormat>全屏显示(16:9)</PresentationFormat>
  <Paragraphs>93</Paragraphs>
  <Slides>39</Slides>
  <Notes>6</Notes>
  <HiddenSlides>0</HiddenSlides>
  <MMClips>0</MMClips>
  <ScaleCrop>false</ScaleCrop>
  <HeadingPairs>
    <vt:vector size="4" baseType="variant">
      <vt:variant>
        <vt:lpstr>主题</vt:lpstr>
      </vt:variant>
      <vt:variant>
        <vt:i4>1</vt:i4>
      </vt:variant>
      <vt:variant>
        <vt:lpstr>幻灯片标题</vt:lpstr>
      </vt:variant>
      <vt:variant>
        <vt:i4>39</vt:i4>
      </vt:variant>
    </vt:vector>
  </HeadingPairs>
  <TitlesOfParts>
    <vt:vector size="40"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
  <cp:lastModifiedBy>User</cp:lastModifiedBy>
  <cp:revision>2</cp:revision>
  <dcterms:created xsi:type="dcterms:W3CDTF">2019-08-20T00:26:29Z</dcterms:created>
  <dcterms:modified xsi:type="dcterms:W3CDTF">2019-10-08T22:25:09Z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2052-11.1.0.8907</vt:lpwstr>
  </property>
</Properties>
</file>