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heme/theme3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67.xml" ContentType="application/vnd.openxmlformats-officedocument.presentationml.tags+xml"/>
  <Override PartName="/ppt/tags/tag190.xml" ContentType="application/vnd.openxmlformats-officedocument.presentationml.tags+xml"/>
  <Override PartName="/ppt/tags/tag209.xml" ContentType="application/vnd.openxmlformats-officedocument.presentationml.tags+xml"/>
  <Override PartName="/ppt/tags/tag238.xml" ContentType="application/vnd.openxmlformats-officedocument.presentationml.tags+xml"/>
  <Override PartName="/ppt/tags/tag242.xml" ContentType="application/vnd.openxmlformats-officedocument.presentationml.tags+xml"/>
  <Override PartName="/ppt/tags/tag256.xml" ContentType="application/vnd.openxmlformats-officedocument.presentationml.tags+xml"/>
  <Override PartName="/ppt/tags/tag261.xml" ContentType="application/vnd.openxmlformats-officedocument.presentationml.tags+xml"/>
  <Override PartName="/ppt/tags/tag26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21"/>
  </p:notesMasterIdLst>
  <p:sldIdLst>
    <p:sldId id="481" r:id="rId3"/>
    <p:sldId id="1738" r:id="rId4"/>
    <p:sldId id="1013" r:id="rId5"/>
    <p:sldId id="1737" r:id="rId6"/>
    <p:sldId id="1652" r:id="rId7"/>
    <p:sldId id="1782" r:id="rId8"/>
    <p:sldId id="1783" r:id="rId9"/>
    <p:sldId id="1757" r:id="rId10"/>
    <p:sldId id="1739" r:id="rId11"/>
    <p:sldId id="1772" r:id="rId12"/>
    <p:sldId id="1784" r:id="rId13"/>
    <p:sldId id="1746" r:id="rId14"/>
    <p:sldId id="1723" r:id="rId15"/>
    <p:sldId id="1184" r:id="rId16"/>
    <p:sldId id="1774" r:id="rId17"/>
    <p:sldId id="1785" r:id="rId18"/>
    <p:sldId id="1773" r:id="rId19"/>
    <p:sldId id="1786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 userDrawn="1">
          <p15:clr>
            <a:srgbClr val="A4A3A4"/>
          </p15:clr>
        </p15:guide>
        <p15:guide id="2" pos="40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作者" initials="作" lastIdx="0" clrIdx="1"/>
  <p:cmAuthor id="3" name="lenovo" initials="l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658" y="62"/>
      </p:cViewPr>
      <p:guideLst>
        <p:guide orient="horz" pos="2174"/>
        <p:guide pos="402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heme" Target="../theme/theme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10" Type="http://schemas.openxmlformats.org/officeDocument/2006/relationships/image" Target="../media/image5.png"/><Relationship Id="rId4" Type="http://schemas.openxmlformats.org/officeDocument/2006/relationships/tags" Target="../tags/tag25.xml"/><Relationship Id="rId9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38283" y="6356350"/>
            <a:ext cx="274347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  <a:t>2025/5/20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38998" y="6356350"/>
            <a:ext cx="4115205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150" y="1122363"/>
            <a:ext cx="91449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150" y="3602038"/>
            <a:ext cx="91449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83" y="6356350"/>
            <a:ext cx="274347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  <a:t>2025/5/20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998" y="6356350"/>
            <a:ext cx="4115205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38283" y="6356350"/>
            <a:ext cx="274347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  <a:t>2025/5/20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38998" y="6356350"/>
            <a:ext cx="4115205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38283" y="6356350"/>
            <a:ext cx="274347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38998" y="6356350"/>
            <a:ext cx="4115205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2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29440" y="338289"/>
            <a:ext cx="8333120" cy="47632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800" b="1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/>
              <a:t>标题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测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0" y="1"/>
            <a:ext cx="12192000" cy="6857999"/>
            <a:chOff x="1537366" y="844949"/>
            <a:chExt cx="9241001" cy="5075237"/>
          </a:xfrm>
        </p:grpSpPr>
        <p:sp>
          <p:nvSpPr>
            <p:cNvPr id="5" name="圆角矩形 4"/>
            <p:cNvSpPr/>
            <p:nvPr>
              <p:custDataLst>
                <p:tags r:id="rId6"/>
              </p:custDataLst>
            </p:nvPr>
          </p:nvSpPr>
          <p:spPr>
            <a:xfrm>
              <a:off x="1539455" y="868528"/>
              <a:ext cx="9238912" cy="5051658"/>
            </a:xfrm>
            <a:prstGeom prst="roundRect">
              <a:avLst>
                <a:gd name="adj" fmla="val 2559"/>
              </a:avLst>
            </a:prstGeom>
            <a:solidFill>
              <a:srgbClr val="F7F6F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同侧圆角矩形 5"/>
            <p:cNvSpPr/>
            <p:nvPr>
              <p:custDataLst>
                <p:tags r:id="rId7"/>
              </p:custDataLst>
            </p:nvPr>
          </p:nvSpPr>
          <p:spPr>
            <a:xfrm>
              <a:off x="1537366" y="844949"/>
              <a:ext cx="9241001" cy="376938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/>
                <a:cs typeface="Arial" panose="020B0604020202020204" pitchFamily="34" charset="0"/>
              </a:endParaRPr>
            </a:p>
          </p:txBody>
        </p:sp>
      </p:grpSp>
      <p:pic>
        <p:nvPicPr>
          <p:cNvPr id="7" name="图片 6">
            <a:hlinkClick r:id="" action="ppaction://noaction"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575" y="83996"/>
            <a:ext cx="1208253" cy="3481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0865"/>
            <a:ext cx="323779" cy="368183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407989" y="620688"/>
            <a:ext cx="11376024" cy="58325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lnSpc>
                <a:spcPct val="150000"/>
              </a:lnSpc>
              <a:defRPr sz="36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>
              <a:lnSpc>
                <a:spcPct val="150000"/>
              </a:lnSpc>
              <a:defRPr sz="3600" b="1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>
              <a:lnSpc>
                <a:spcPct val="150000"/>
              </a:lnSpc>
              <a:defRPr sz="3600" b="1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>
              <a:lnSpc>
                <a:spcPct val="150000"/>
              </a:lnSpc>
              <a:defRPr sz="3600" b="1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451642" y="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课堂练习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accent1">
            <a:alpha val="5215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2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4166138" y="6245275"/>
            <a:ext cx="3859725" cy="475979"/>
          </a:xfrm>
          <a:prstGeom prst="rect">
            <a:avLst/>
          </a:prstGeom>
          <a:noFill/>
          <a:ln w="9525">
            <a:noFill/>
          </a:ln>
        </p:spPr>
        <p:txBody>
          <a:bodyPr lIns="166631" tIns="83315" rIns="166631" bIns="83315" anchor="t" anchorCtr="0"/>
          <a:lstStyle/>
          <a:p>
            <a:pPr algn="ctr" defTabSz="1666875"/>
            <a:endParaRPr lang="en-US" altLang="en-US"/>
          </a:p>
        </p:txBody>
      </p:sp>
      <p:sp>
        <p:nvSpPr>
          <p:cNvPr id="8197" name="灯片编号占位符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737600" y="6245275"/>
            <a:ext cx="2844800" cy="475979"/>
          </a:xfrm>
          <a:prstGeom prst="rect">
            <a:avLst/>
          </a:prstGeom>
          <a:noFill/>
          <a:ln w="9525">
            <a:noFill/>
          </a:ln>
        </p:spPr>
        <p:txBody>
          <a:bodyPr lIns="166631" tIns="83315" rIns="166631" bIns="83315" anchor="t" anchorCtr="0"/>
          <a:lstStyle/>
          <a:p>
            <a:pPr algn="r" defTabSz="1666875"/>
            <a:fld id="{9A0DB2DC-4C9A-4742-B13C-FB6460FD3503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8198" name="日期占位符 1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75"/>
            <a:ext cx="2844800" cy="475979"/>
          </a:xfrm>
          <a:prstGeom prst="rect">
            <a:avLst/>
          </a:prstGeom>
          <a:noFill/>
          <a:ln w="9525">
            <a:noFill/>
          </a:ln>
        </p:spPr>
        <p:txBody>
          <a:bodyPr lIns="166631" tIns="83315" rIns="166631" bIns="83315" anchor="t" anchorCtr="0"/>
          <a:lstStyle/>
          <a:p>
            <a:pPr defTabSz="1666875"/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tags" Target="../tags/tag7.xml"/><Relationship Id="rId1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tags" Target="../tags/tag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9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tags" Target="../tags/tag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3" Type="http://schemas.openxmlformats.org/officeDocument/2006/relationships/slideLayout" Target="../slideLayouts/slideLayout9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image" Target="file:///D:\qq&#25991;&#20214;\712321467\Image\C2C\Image2\%7b75232B38-A165-1FB7-499C-2E1C792CACB5%7d.png" TargetMode="Externa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heme" Target="../theme/theme2.xml"/><Relationship Id="rId15" Type="http://schemas.openxmlformats.org/officeDocument/2006/relationships/image" Target="../media/image1.jpeg"/><Relationship Id="rId10" Type="http://schemas.openxmlformats.org/officeDocument/2006/relationships/tags" Target="../tags/tag33.xml"/><Relationship Id="rId4" Type="http://schemas.openxmlformats.org/officeDocument/2006/relationships/slideLayout" Target="../slideLayouts/slideLayout10.xml"/><Relationship Id="rId9" Type="http://schemas.openxmlformats.org/officeDocument/2006/relationships/tags" Target="../tags/tag32.xml"/><Relationship Id="rId14" Type="http://schemas.openxmlformats.org/officeDocument/2006/relationships/tags" Target="../tags/tag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14000"/>
            <a:lum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 flipV="1">
            <a:off x="617281" y="721269"/>
            <a:ext cx="11575920" cy="2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202919" y="138113"/>
            <a:ext cx="414362" cy="610686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0" y="138113"/>
            <a:ext cx="101610" cy="610686"/>
          </a:xfrm>
          <a:prstGeom prst="rect">
            <a:avLst/>
          </a:prstGeom>
          <a:solidFill>
            <a:srgbClr val="036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>
            <p:custDataLst>
              <p:tags r:id="rId11"/>
            </p:custDataLst>
          </p:nvPr>
        </p:nvGrpSpPr>
        <p:grpSpPr>
          <a:xfrm>
            <a:off x="0" y="6714000"/>
            <a:ext cx="12193201" cy="144000"/>
            <a:chOff x="0" y="6678000"/>
            <a:chExt cx="9331895" cy="180000"/>
          </a:xfrm>
          <a:solidFill>
            <a:srgbClr val="00A0E9"/>
          </a:solidFill>
        </p:grpSpPr>
        <p:sp>
          <p:nvSpPr>
            <p:cNvPr id="9" name="矩形 8"/>
            <p:cNvSpPr/>
            <p:nvPr userDrawn="1">
              <p:custDataLst>
                <p:tags r:id="rId13"/>
              </p:custDataLst>
            </p:nvPr>
          </p:nvSpPr>
          <p:spPr>
            <a:xfrm>
              <a:off x="0" y="6678000"/>
              <a:ext cx="3155950" cy="180000"/>
            </a:xfrm>
            <a:custGeom>
              <a:avLst/>
              <a:gdLst>
                <a:gd name="connsiteX0" fmla="*/ 0 w 3048000"/>
                <a:gd name="connsiteY0" fmla="*/ 0 h 108000"/>
                <a:gd name="connsiteX1" fmla="*/ 3048000 w 3048000"/>
                <a:gd name="connsiteY1" fmla="*/ 0 h 108000"/>
                <a:gd name="connsiteX2" fmla="*/ 3048000 w 3048000"/>
                <a:gd name="connsiteY2" fmla="*/ 108000 h 108000"/>
                <a:gd name="connsiteX3" fmla="*/ 0 w 3048000"/>
                <a:gd name="connsiteY3" fmla="*/ 108000 h 108000"/>
                <a:gd name="connsiteX4" fmla="*/ 0 w 3048000"/>
                <a:gd name="connsiteY4" fmla="*/ 0 h 108000"/>
                <a:gd name="connsiteX0-1" fmla="*/ 0 w 3155950"/>
                <a:gd name="connsiteY0-2" fmla="*/ 0 h 108000"/>
                <a:gd name="connsiteX1-3" fmla="*/ 3155950 w 3155950"/>
                <a:gd name="connsiteY1-4" fmla="*/ 0 h 108000"/>
                <a:gd name="connsiteX2-5" fmla="*/ 3048000 w 3155950"/>
                <a:gd name="connsiteY2-6" fmla="*/ 108000 h 108000"/>
                <a:gd name="connsiteX3-7" fmla="*/ 0 w 3155950"/>
                <a:gd name="connsiteY3-8" fmla="*/ 108000 h 108000"/>
                <a:gd name="connsiteX4-9" fmla="*/ 0 w 3155950"/>
                <a:gd name="connsiteY4-10" fmla="*/ 0 h 10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55950" h="108000">
                  <a:moveTo>
                    <a:pt x="0" y="0"/>
                  </a:moveTo>
                  <a:lnTo>
                    <a:pt x="3155950" y="0"/>
                  </a:lnTo>
                  <a:lnTo>
                    <a:pt x="3048000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8"/>
            <p:cNvSpPr/>
            <p:nvPr userDrawn="1">
              <p:custDataLst>
                <p:tags r:id="rId14"/>
              </p:custDataLst>
            </p:nvPr>
          </p:nvSpPr>
          <p:spPr>
            <a:xfrm>
              <a:off x="3038069" y="6678000"/>
              <a:ext cx="3263900" cy="180000"/>
            </a:xfrm>
            <a:custGeom>
              <a:avLst/>
              <a:gdLst>
                <a:gd name="connsiteX0" fmla="*/ 0 w 3048000"/>
                <a:gd name="connsiteY0" fmla="*/ 0 h 108000"/>
                <a:gd name="connsiteX1" fmla="*/ 3048000 w 3048000"/>
                <a:gd name="connsiteY1" fmla="*/ 0 h 108000"/>
                <a:gd name="connsiteX2" fmla="*/ 3048000 w 3048000"/>
                <a:gd name="connsiteY2" fmla="*/ 108000 h 108000"/>
                <a:gd name="connsiteX3" fmla="*/ 0 w 3048000"/>
                <a:gd name="connsiteY3" fmla="*/ 108000 h 108000"/>
                <a:gd name="connsiteX4" fmla="*/ 0 w 3048000"/>
                <a:gd name="connsiteY4" fmla="*/ 0 h 108000"/>
                <a:gd name="connsiteX0-1" fmla="*/ 0 w 3155950"/>
                <a:gd name="connsiteY0-2" fmla="*/ 0 h 108000"/>
                <a:gd name="connsiteX1-3" fmla="*/ 3155950 w 3155950"/>
                <a:gd name="connsiteY1-4" fmla="*/ 0 h 108000"/>
                <a:gd name="connsiteX2-5" fmla="*/ 3048000 w 3155950"/>
                <a:gd name="connsiteY2-6" fmla="*/ 108000 h 108000"/>
                <a:gd name="connsiteX3-7" fmla="*/ 0 w 3155950"/>
                <a:gd name="connsiteY3-8" fmla="*/ 108000 h 108000"/>
                <a:gd name="connsiteX4-9" fmla="*/ 0 w 3155950"/>
                <a:gd name="connsiteY4-10" fmla="*/ 0 h 108000"/>
                <a:gd name="connsiteX0-11" fmla="*/ 107950 w 3263900"/>
                <a:gd name="connsiteY0-12" fmla="*/ 0 h 108000"/>
                <a:gd name="connsiteX1-13" fmla="*/ 3263900 w 3263900"/>
                <a:gd name="connsiteY1-14" fmla="*/ 0 h 108000"/>
                <a:gd name="connsiteX2-15" fmla="*/ 3155950 w 3263900"/>
                <a:gd name="connsiteY2-16" fmla="*/ 108000 h 108000"/>
                <a:gd name="connsiteX3-17" fmla="*/ 0 w 3263900"/>
                <a:gd name="connsiteY3-18" fmla="*/ 108000 h 108000"/>
                <a:gd name="connsiteX4-19" fmla="*/ 107950 w 3263900"/>
                <a:gd name="connsiteY4-20" fmla="*/ 0 h 10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263900" h="108000">
                  <a:moveTo>
                    <a:pt x="107950" y="0"/>
                  </a:moveTo>
                  <a:lnTo>
                    <a:pt x="3263900" y="0"/>
                  </a:lnTo>
                  <a:lnTo>
                    <a:pt x="3155950" y="108000"/>
                  </a:lnTo>
                  <a:lnTo>
                    <a:pt x="0" y="10800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8"/>
            <p:cNvSpPr/>
            <p:nvPr userDrawn="1">
              <p:custDataLst>
                <p:tags r:id="rId15"/>
              </p:custDataLst>
            </p:nvPr>
          </p:nvSpPr>
          <p:spPr>
            <a:xfrm flipH="1" flipV="1">
              <a:off x="6175945" y="6678000"/>
              <a:ext cx="3155950" cy="180000"/>
            </a:xfrm>
            <a:custGeom>
              <a:avLst/>
              <a:gdLst>
                <a:gd name="connsiteX0" fmla="*/ 0 w 3048000"/>
                <a:gd name="connsiteY0" fmla="*/ 0 h 108000"/>
                <a:gd name="connsiteX1" fmla="*/ 3048000 w 3048000"/>
                <a:gd name="connsiteY1" fmla="*/ 0 h 108000"/>
                <a:gd name="connsiteX2" fmla="*/ 3048000 w 3048000"/>
                <a:gd name="connsiteY2" fmla="*/ 108000 h 108000"/>
                <a:gd name="connsiteX3" fmla="*/ 0 w 3048000"/>
                <a:gd name="connsiteY3" fmla="*/ 108000 h 108000"/>
                <a:gd name="connsiteX4" fmla="*/ 0 w 3048000"/>
                <a:gd name="connsiteY4" fmla="*/ 0 h 108000"/>
                <a:gd name="connsiteX0-1" fmla="*/ 0 w 3155950"/>
                <a:gd name="connsiteY0-2" fmla="*/ 0 h 108000"/>
                <a:gd name="connsiteX1-3" fmla="*/ 3155950 w 3155950"/>
                <a:gd name="connsiteY1-4" fmla="*/ 0 h 108000"/>
                <a:gd name="connsiteX2-5" fmla="*/ 3048000 w 3155950"/>
                <a:gd name="connsiteY2-6" fmla="*/ 108000 h 108000"/>
                <a:gd name="connsiteX3-7" fmla="*/ 0 w 3155950"/>
                <a:gd name="connsiteY3-8" fmla="*/ 108000 h 108000"/>
                <a:gd name="connsiteX4-9" fmla="*/ 0 w 3155950"/>
                <a:gd name="connsiteY4-10" fmla="*/ 0 h 10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55950" h="108000">
                  <a:moveTo>
                    <a:pt x="0" y="0"/>
                  </a:moveTo>
                  <a:lnTo>
                    <a:pt x="3155950" y="0"/>
                  </a:lnTo>
                  <a:lnTo>
                    <a:pt x="3048000" y="108000"/>
                  </a:lnTo>
                  <a:lnTo>
                    <a:pt x="0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1073743875" descr="学科网 zxxk.com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14000"/>
            <a:lum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>
            <p:custDataLst>
              <p:tags r:id="rId6"/>
            </p:custDataLst>
          </p:nvPr>
        </p:nvGrpSpPr>
        <p:grpSpPr>
          <a:xfrm>
            <a:off x="0" y="0"/>
            <a:ext cx="12192000" cy="6870701"/>
            <a:chOff x="0" y="-1"/>
            <a:chExt cx="11791950" cy="6870701"/>
          </a:xfrm>
        </p:grpSpPr>
        <p:sp>
          <p:nvSpPr>
            <p:cNvPr id="2" name="矩形 1"/>
            <p:cNvSpPr/>
            <p:nvPr userDrawn="1">
              <p:custDataLst>
                <p:tags r:id="rId13"/>
              </p:custDataLst>
            </p:nvPr>
          </p:nvSpPr>
          <p:spPr>
            <a:xfrm>
              <a:off x="0" y="-1"/>
              <a:ext cx="5895975" cy="6858001"/>
            </a:xfrm>
            <a:custGeom>
              <a:avLst/>
              <a:gdLst>
                <a:gd name="connsiteX0" fmla="*/ 0 w 6096000"/>
                <a:gd name="connsiteY0" fmla="*/ 0 h 6858001"/>
                <a:gd name="connsiteX1" fmla="*/ 6096000 w 6096000"/>
                <a:gd name="connsiteY1" fmla="*/ 0 h 6858001"/>
                <a:gd name="connsiteX2" fmla="*/ 6096000 w 6096000"/>
                <a:gd name="connsiteY2" fmla="*/ 6858001 h 6858001"/>
                <a:gd name="connsiteX3" fmla="*/ 0 w 6096000"/>
                <a:gd name="connsiteY3" fmla="*/ 6858001 h 6858001"/>
                <a:gd name="connsiteX4" fmla="*/ 0 w 6096000"/>
                <a:gd name="connsiteY4" fmla="*/ 0 h 6858001"/>
                <a:gd name="connsiteX0-1" fmla="*/ 0 w 6096000"/>
                <a:gd name="connsiteY0-2" fmla="*/ 0 h 6858001"/>
                <a:gd name="connsiteX1-3" fmla="*/ 6096000 w 6096000"/>
                <a:gd name="connsiteY1-4" fmla="*/ 0 h 6858001"/>
                <a:gd name="connsiteX2-5" fmla="*/ 5321300 w 6096000"/>
                <a:gd name="connsiteY2-6" fmla="*/ 6858001 h 6858001"/>
                <a:gd name="connsiteX3-7" fmla="*/ 0 w 6096000"/>
                <a:gd name="connsiteY3-8" fmla="*/ 6858001 h 6858001"/>
                <a:gd name="connsiteX4-9" fmla="*/ 0 w 6096000"/>
                <a:gd name="connsiteY4-10" fmla="*/ 0 h 68580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96000" h="6858001">
                  <a:moveTo>
                    <a:pt x="0" y="0"/>
                  </a:moveTo>
                  <a:lnTo>
                    <a:pt x="6096000" y="0"/>
                  </a:lnTo>
                  <a:lnTo>
                    <a:pt x="5321300" y="6858001"/>
                  </a:lnTo>
                  <a:lnTo>
                    <a:pt x="0" y="6858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4" name="矩形 3"/>
            <p:cNvSpPr/>
            <p:nvPr userDrawn="1">
              <p:custDataLst>
                <p:tags r:id="rId14"/>
              </p:custDataLst>
            </p:nvPr>
          </p:nvSpPr>
          <p:spPr>
            <a:xfrm>
              <a:off x="5122128" y="-1"/>
              <a:ext cx="6669822" cy="6870701"/>
            </a:xfrm>
            <a:custGeom>
              <a:avLst/>
              <a:gdLst>
                <a:gd name="connsiteX0" fmla="*/ 0 w 6096000"/>
                <a:gd name="connsiteY0" fmla="*/ 0 h 6858001"/>
                <a:gd name="connsiteX1" fmla="*/ 6096000 w 6096000"/>
                <a:gd name="connsiteY1" fmla="*/ 0 h 6858001"/>
                <a:gd name="connsiteX2" fmla="*/ 6096000 w 6096000"/>
                <a:gd name="connsiteY2" fmla="*/ 6858001 h 6858001"/>
                <a:gd name="connsiteX3" fmla="*/ 0 w 6096000"/>
                <a:gd name="connsiteY3" fmla="*/ 6858001 h 6858001"/>
                <a:gd name="connsiteX4" fmla="*/ 0 w 6096000"/>
                <a:gd name="connsiteY4" fmla="*/ 0 h 6858001"/>
                <a:gd name="connsiteX0-1" fmla="*/ 800100 w 6896100"/>
                <a:gd name="connsiteY0-2" fmla="*/ 0 h 6870701"/>
                <a:gd name="connsiteX1-3" fmla="*/ 6896100 w 6896100"/>
                <a:gd name="connsiteY1-4" fmla="*/ 0 h 6870701"/>
                <a:gd name="connsiteX2-5" fmla="*/ 6896100 w 6896100"/>
                <a:gd name="connsiteY2-6" fmla="*/ 6858001 h 6870701"/>
                <a:gd name="connsiteX3-7" fmla="*/ 0 w 6896100"/>
                <a:gd name="connsiteY3-8" fmla="*/ 6870701 h 6870701"/>
                <a:gd name="connsiteX4-9" fmla="*/ 800100 w 6896100"/>
                <a:gd name="connsiteY4-10" fmla="*/ 0 h 68707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96100" h="6870701">
                  <a:moveTo>
                    <a:pt x="800100" y="0"/>
                  </a:moveTo>
                  <a:lnTo>
                    <a:pt x="6896100" y="0"/>
                  </a:lnTo>
                  <a:lnTo>
                    <a:pt x="6896100" y="6858001"/>
                  </a:lnTo>
                  <a:lnTo>
                    <a:pt x="0" y="6870701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3" name="圆角矩形 2"/>
          <p:cNvSpPr/>
          <p:nvPr userDrawn="1">
            <p:custDataLst>
              <p:tags r:id="rId7"/>
            </p:custDataLst>
          </p:nvPr>
        </p:nvSpPr>
        <p:spPr>
          <a:xfrm>
            <a:off x="594102" y="546100"/>
            <a:ext cx="11023600" cy="5765800"/>
          </a:xfrm>
          <a:prstGeom prst="roundRect">
            <a:avLst>
              <a:gd name="adj" fmla="val 5953"/>
            </a:avLst>
          </a:prstGeom>
          <a:solidFill>
            <a:schemeClr val="bg1"/>
          </a:solidFill>
          <a:ln>
            <a:noFill/>
          </a:ln>
          <a:effectLst>
            <a:outerShdw blurRad="330200" sx="103000" sy="103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>
            <a:off x="1139219" y="5995417"/>
            <a:ext cx="701587" cy="175929"/>
            <a:chOff x="2875007" y="1403846"/>
            <a:chExt cx="701587" cy="175929"/>
          </a:xfrm>
          <a:solidFill>
            <a:schemeClr val="bg1"/>
          </a:solidFill>
        </p:grpSpPr>
        <p:sp>
          <p:nvSpPr>
            <p:cNvPr id="9" name="等腰三角形 8"/>
            <p:cNvSpPr/>
            <p:nvPr userDrawn="1">
              <p:custDataLst>
                <p:tags r:id="rId10"/>
              </p:custDataLst>
            </p:nvPr>
          </p:nvSpPr>
          <p:spPr>
            <a:xfrm rot="5400000">
              <a:off x="2862874" y="1415979"/>
              <a:ext cx="175929" cy="1516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00A0E9"/>
                </a:solidFill>
              </a:endParaRPr>
            </a:p>
          </p:txBody>
        </p:sp>
        <p:sp>
          <p:nvSpPr>
            <p:cNvPr id="10" name="等腰三角形 9"/>
            <p:cNvSpPr/>
            <p:nvPr userDrawn="1">
              <p:custDataLst>
                <p:tags r:id="rId11"/>
              </p:custDataLst>
            </p:nvPr>
          </p:nvSpPr>
          <p:spPr>
            <a:xfrm rot="5400000">
              <a:off x="3137836" y="1415979"/>
              <a:ext cx="175929" cy="1516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FFC000"/>
                </a:solidFill>
              </a:endParaRPr>
            </a:p>
          </p:txBody>
        </p:sp>
        <p:sp>
          <p:nvSpPr>
            <p:cNvPr id="11" name="等腰三角形 10"/>
            <p:cNvSpPr/>
            <p:nvPr userDrawn="1">
              <p:custDataLst>
                <p:tags r:id="rId12"/>
              </p:custDataLst>
            </p:nvPr>
          </p:nvSpPr>
          <p:spPr>
            <a:xfrm rot="5400000">
              <a:off x="3412798" y="1415979"/>
              <a:ext cx="175929" cy="1516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pic>
        <p:nvPicPr>
          <p:cNvPr id="13" name="图片 1073743875" descr="学科网 zxxk.com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r:link="rId1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3" Type="http://schemas.openxmlformats.org/officeDocument/2006/relationships/tags" Target="../tags/tag150.xml"/><Relationship Id="rId21" Type="http://schemas.openxmlformats.org/officeDocument/2006/relationships/image" Target="../media/image11.wmf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0" Type="http://schemas.openxmlformats.org/officeDocument/2006/relationships/oleObject" Target="../embeddings/oleObject4.bin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image" Target="../media/image13.png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23" Type="http://schemas.openxmlformats.org/officeDocument/2006/relationships/tags" Target="../tags/tag190.xml"/><Relationship Id="rId10" Type="http://schemas.openxmlformats.org/officeDocument/2006/relationships/tags" Target="../tags/tag157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tags" Target="../tags/tag184.xml"/><Relationship Id="rId3" Type="http://schemas.openxmlformats.org/officeDocument/2006/relationships/tags" Target="../tags/tag169.xml"/><Relationship Id="rId21" Type="http://schemas.openxmlformats.org/officeDocument/2006/relationships/oleObject" Target="../embeddings/oleObject4.bin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166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24" Type="http://schemas.openxmlformats.org/officeDocument/2006/relationships/image" Target="../media/image14.png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23" Type="http://schemas.openxmlformats.org/officeDocument/2006/relationships/tags" Target="../tags/tag209.xml"/><Relationship Id="rId10" Type="http://schemas.openxmlformats.org/officeDocument/2006/relationships/tags" Target="../tags/tag176.xml"/><Relationship Id="rId19" Type="http://schemas.openxmlformats.org/officeDocument/2006/relationships/tags" Target="../tags/tag185.xml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Relationship Id="rId22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image" Target="../media/image11.wmf"/><Relationship Id="rId3" Type="http://schemas.openxmlformats.org/officeDocument/2006/relationships/tags" Target="../tags/tag188.xml"/><Relationship Id="rId7" Type="http://schemas.openxmlformats.org/officeDocument/2006/relationships/tags" Target="../tags/tag193.xml"/><Relationship Id="rId12" Type="http://schemas.openxmlformats.org/officeDocument/2006/relationships/oleObject" Target="../embeddings/oleObject5.bin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2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91.xml"/><Relationship Id="rId10" Type="http://schemas.openxmlformats.org/officeDocument/2006/relationships/tags" Target="../tags/tag196.xml"/><Relationship Id="rId4" Type="http://schemas.openxmlformats.org/officeDocument/2006/relationships/tags" Target="../tags/tag189.xml"/><Relationship Id="rId9" Type="http://schemas.openxmlformats.org/officeDocument/2006/relationships/tags" Target="../tags/tag195.xml"/><Relationship Id="rId1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tags" Target="../tags/tag210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tags" Target="../tags/tag208.xml"/><Relationship Id="rId17" Type="http://schemas.openxmlformats.org/officeDocument/2006/relationships/tags" Target="../tags/tag214.xml"/><Relationship Id="rId2" Type="http://schemas.openxmlformats.org/officeDocument/2006/relationships/tags" Target="../tags/tag198.xml"/><Relationship Id="rId16" Type="http://schemas.openxmlformats.org/officeDocument/2006/relationships/tags" Target="../tags/tag213.xml"/><Relationship Id="rId20" Type="http://schemas.openxmlformats.org/officeDocument/2006/relationships/image" Target="../media/image16.png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5" Type="http://schemas.openxmlformats.org/officeDocument/2006/relationships/tags" Target="../tags/tag201.xml"/><Relationship Id="rId15" Type="http://schemas.openxmlformats.org/officeDocument/2006/relationships/tags" Target="../tags/tag212.xml"/><Relationship Id="rId23" Type="http://schemas.openxmlformats.org/officeDocument/2006/relationships/image" Target="../media/image17.png"/><Relationship Id="rId10" Type="http://schemas.openxmlformats.org/officeDocument/2006/relationships/tags" Target="../tags/tag206.xml"/><Relationship Id="rId19" Type="http://schemas.openxmlformats.org/officeDocument/2006/relationships/tags" Target="../tags/tag238.xml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4" Type="http://schemas.openxmlformats.org/officeDocument/2006/relationships/tags" Target="../tags/tag211.xml"/><Relationship Id="rId22" Type="http://schemas.openxmlformats.org/officeDocument/2006/relationships/tags" Target="../tags/tag2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12" Type="http://schemas.openxmlformats.org/officeDocument/2006/relationships/image" Target="../media/image18.png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56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9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tags" Target="../tags/tag266.xml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12" Type="http://schemas.openxmlformats.org/officeDocument/2006/relationships/image" Target="../media/image19.png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tags" Target="../tags/tag261.xml"/><Relationship Id="rId5" Type="http://schemas.openxmlformats.org/officeDocument/2006/relationships/tags" Target="../tags/tag230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237.xml"/><Relationship Id="rId7" Type="http://schemas.openxmlformats.org/officeDocument/2006/relationships/tags" Target="../tags/tag243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7.xml"/><Relationship Id="rId18" Type="http://schemas.openxmlformats.org/officeDocument/2006/relationships/tags" Target="../tags/tag263.xml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tags" Target="../tags/tag262.xml"/><Relationship Id="rId2" Type="http://schemas.openxmlformats.org/officeDocument/2006/relationships/tags" Target="../tags/tag245.xml"/><Relationship Id="rId16" Type="http://schemas.openxmlformats.org/officeDocument/2006/relationships/tags" Target="../tags/tag260.xml"/><Relationship Id="rId20" Type="http://schemas.openxmlformats.org/officeDocument/2006/relationships/image" Target="../media/image16.jpeg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5" Type="http://schemas.openxmlformats.org/officeDocument/2006/relationships/tags" Target="../tags/tag248.xml"/><Relationship Id="rId15" Type="http://schemas.openxmlformats.org/officeDocument/2006/relationships/tags" Target="../tags/tag259.xml"/><Relationship Id="rId10" Type="http://schemas.openxmlformats.org/officeDocument/2006/relationships/tags" Target="../tags/tag253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slideLayout" Target="../slideLayouts/slideLayout3.xml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29" Type="http://schemas.openxmlformats.org/officeDocument/2006/relationships/oleObject" Target="../embeddings/oleObject2.bin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32" Type="http://schemas.openxmlformats.org/officeDocument/2006/relationships/image" Target="../media/image10.wmf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image" Target="../media/image8.wmf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oleObject" Target="../embeddings/oleObject3.bin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oleObject" Target="../embeddings/oleObject1.bin"/><Relationship Id="rId30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5" Type="http://schemas.openxmlformats.org/officeDocument/2006/relationships/tags" Target="../tags/tag110.xml"/><Relationship Id="rId10" Type="http://schemas.openxmlformats.org/officeDocument/2006/relationships/tags" Target="../tags/tag115.xml"/><Relationship Id="rId4" Type="http://schemas.openxmlformats.org/officeDocument/2006/relationships/tags" Target="../tags/tag109.xml"/><Relationship Id="rId9" Type="http://schemas.openxmlformats.org/officeDocument/2006/relationships/tags" Target="../tags/tag1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2" Type="http://schemas.openxmlformats.org/officeDocument/2006/relationships/tags" Target="../tags/tag119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18" Type="http://schemas.openxmlformats.org/officeDocument/2006/relationships/image" Target="../media/image11.png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tags" Target="../tags/tag167.xml"/><Relationship Id="rId2" Type="http://schemas.openxmlformats.org/officeDocument/2006/relationships/tags" Target="../tags/tag134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10" Type="http://schemas.openxmlformats.org/officeDocument/2006/relationships/tags" Target="../tags/tag142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>
            <p:custDataLst>
              <p:tags r:id="rId1"/>
            </p:custDataLst>
          </p:nvPr>
        </p:nvSpPr>
        <p:spPr>
          <a:xfrm>
            <a:off x="335360" y="2348880"/>
            <a:ext cx="11049635" cy="903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4400" b="1" kern="100" dirty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第</a:t>
            </a:r>
            <a:r>
              <a:rPr lang="en-US" altLang="zh-CN" sz="4400" b="1" kern="100" dirty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3</a:t>
            </a:r>
            <a:r>
              <a:rPr lang="zh-CN" altLang="en-US" sz="4400" b="1" kern="100" dirty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节</a:t>
            </a:r>
            <a:r>
              <a:rPr lang="en-US" sz="4400" b="1" kern="100" dirty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  </a:t>
            </a:r>
            <a:r>
              <a:rPr sz="4400" b="1" kern="100" dirty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 </a:t>
            </a:r>
            <a:r>
              <a:rPr lang="zh-CN" sz="4400" b="1" kern="100" dirty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密度知识的应用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课程讲授</a:t>
            </a:r>
          </a:p>
        </p:txBody>
      </p:sp>
      <p:grpSp>
        <p:nvGrpSpPr>
          <p:cNvPr id="25" name="组合 24"/>
          <p:cNvGrpSpPr/>
          <p:nvPr>
            <p:custDataLst>
              <p:tags r:id="rId2"/>
            </p:custDataLst>
          </p:nvPr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16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17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18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314" name="Text Box 3"/>
          <p:cNvSpPr txBox="1"/>
          <p:nvPr>
            <p:custDataLst>
              <p:tags r:id="rId3"/>
            </p:custDataLst>
          </p:nvPr>
        </p:nvSpPr>
        <p:spPr>
          <a:xfrm>
            <a:off x="1055370" y="1628775"/>
            <a:ext cx="10049510" cy="136271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某城市有一座大理石雕塑，已知大理石的密度为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2.7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lang="en-US" altLang="zh-CN" sz="2800" baseline="300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kg/m</a:t>
            </a:r>
            <a:r>
              <a:rPr lang="en-US" altLang="zh-CN" sz="2800" baseline="300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这座雕塑的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质量为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18.5t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，它的体积是多少？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55370" y="2924810"/>
            <a:ext cx="9290050" cy="8648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已知：</a:t>
            </a:r>
            <a:r>
              <a:rPr lang="en-US" altLang="zh-CN" sz="2800" i="1">
                <a:solidFill>
                  <a:srgbClr val="FF0000"/>
                </a:solidFill>
                <a:latin typeface="+mn-lt"/>
                <a:ea typeface="+mj-ea"/>
                <a:cs typeface="+mn-lt"/>
              </a:rPr>
              <a:t>ρ</a:t>
            </a:r>
            <a:r>
              <a:rPr lang="en-US" altLang="zh-CN" sz="2800">
                <a:solidFill>
                  <a:srgbClr val="FF0000"/>
                </a:solidFill>
                <a:latin typeface="+mn-lt"/>
                <a:ea typeface="+mj-ea"/>
                <a:cs typeface="+mn-lt"/>
              </a:rPr>
              <a:t>=2.6</a:t>
            </a:r>
            <a:r>
              <a:rPr lang="zh-CN" altLang="en-US" sz="2800">
                <a:solidFill>
                  <a:srgbClr val="FF0000"/>
                </a:solidFill>
                <a:latin typeface="+mn-lt"/>
                <a:ea typeface="+mj-ea"/>
                <a:cs typeface="+mn-lt"/>
              </a:rPr>
              <a:t>×</a:t>
            </a:r>
            <a:r>
              <a:rPr lang="en-US" altLang="zh-CN" sz="2800">
                <a:solidFill>
                  <a:srgbClr val="FF0000"/>
                </a:solidFill>
                <a:latin typeface="+mn-lt"/>
                <a:ea typeface="+mj-ea"/>
                <a:cs typeface="+mn-lt"/>
              </a:rPr>
              <a:t>10</a:t>
            </a:r>
            <a:r>
              <a:rPr lang="en-US" altLang="zh-CN" sz="2800" baseline="30000">
                <a:solidFill>
                  <a:srgbClr val="FF0000"/>
                </a:solidFill>
                <a:latin typeface="+mn-lt"/>
                <a:ea typeface="+mj-ea"/>
                <a:cs typeface="+mn-lt"/>
                <a:sym typeface="+mn-ea"/>
              </a:rPr>
              <a:t>3</a:t>
            </a:r>
            <a:r>
              <a:rPr lang="en-US" altLang="zh-CN" sz="2800">
                <a:solidFill>
                  <a:srgbClr val="FF0000"/>
                </a:solidFill>
                <a:latin typeface="+mn-lt"/>
                <a:ea typeface="+mj-ea"/>
                <a:cs typeface="+mn-lt"/>
                <a:sym typeface="+mn-ea"/>
              </a:rPr>
              <a:t>kg/m</a:t>
            </a:r>
            <a:r>
              <a:rPr lang="en-US" altLang="zh-CN" sz="2800" baseline="30000">
                <a:solidFill>
                  <a:srgbClr val="FF0000"/>
                </a:solidFill>
                <a:latin typeface="+mn-lt"/>
                <a:ea typeface="+mj-ea"/>
                <a:cs typeface="+mn-lt"/>
                <a:sym typeface="+mn-ea"/>
              </a:rPr>
              <a:t>3</a:t>
            </a:r>
            <a:r>
              <a:rPr lang="zh-CN" altLang="en-US" sz="2800">
                <a:solidFill>
                  <a:srgbClr val="FF0000"/>
                </a:solidFill>
                <a:latin typeface="+mn-lt"/>
                <a:ea typeface="+mj-ea"/>
                <a:cs typeface="+mn-lt"/>
              </a:rPr>
              <a:t>，</a:t>
            </a:r>
            <a:r>
              <a:rPr lang="en-US" altLang="zh-CN" sz="2800" i="1">
                <a:solidFill>
                  <a:srgbClr val="FF0000"/>
                </a:solidFill>
                <a:latin typeface="+mn-lt"/>
                <a:ea typeface="+mj-ea"/>
                <a:cs typeface="+mn-lt"/>
              </a:rPr>
              <a:t>m</a:t>
            </a:r>
            <a:r>
              <a:rPr lang="en-US" altLang="zh-CN" sz="2800">
                <a:solidFill>
                  <a:srgbClr val="FF0000"/>
                </a:solidFill>
                <a:latin typeface="+mn-lt"/>
                <a:ea typeface="+mj-ea"/>
                <a:cs typeface="+mn-lt"/>
              </a:rPr>
              <a:t>=18.5t=1.85</a:t>
            </a:r>
            <a:r>
              <a:rPr lang="zh-CN" altLang="en-US" sz="2800">
                <a:solidFill>
                  <a:srgbClr val="FF0000"/>
                </a:solidFill>
                <a:latin typeface="+mn-lt"/>
                <a:ea typeface="+mj-ea"/>
                <a:cs typeface="+mn-lt"/>
              </a:rPr>
              <a:t>×</a:t>
            </a:r>
            <a:r>
              <a:rPr lang="en-US" altLang="zh-CN" sz="2800">
                <a:solidFill>
                  <a:srgbClr val="FF0000"/>
                </a:solidFill>
                <a:latin typeface="+mn-lt"/>
                <a:ea typeface="+mj-ea"/>
                <a:cs typeface="+mn-lt"/>
              </a:rPr>
              <a:t>10</a:t>
            </a:r>
            <a:r>
              <a:rPr lang="en-US" altLang="zh-CN" sz="2800" baseline="30000">
                <a:solidFill>
                  <a:srgbClr val="FF0000"/>
                </a:solidFill>
                <a:latin typeface="+mn-lt"/>
                <a:ea typeface="+mj-ea"/>
                <a:cs typeface="+mn-lt"/>
              </a:rPr>
              <a:t>4</a:t>
            </a:r>
            <a:r>
              <a:rPr lang="en-US" altLang="zh-CN" sz="2800">
                <a:solidFill>
                  <a:srgbClr val="FF0000"/>
                </a:solidFill>
                <a:latin typeface="+mn-lt"/>
                <a:ea typeface="+mj-ea"/>
                <a:cs typeface="+mn-lt"/>
              </a:rPr>
              <a:t>kg</a:t>
            </a:r>
            <a:endParaRPr lang="en-US" altLang="zh-CN" sz="2800" baseline="30000">
              <a:solidFill>
                <a:srgbClr val="FF0000"/>
              </a:solidFill>
              <a:latin typeface="+mn-lt"/>
              <a:ea typeface="+mj-ea"/>
              <a:cs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055370" y="3717290"/>
            <a:ext cx="1364615" cy="661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zh-CN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求：</a:t>
            </a:r>
            <a:r>
              <a:rPr lang="en-US" altLang="zh-CN" sz="2800" i="1">
                <a:solidFill>
                  <a:srgbClr val="FF0000"/>
                </a:solidFill>
                <a:latin typeface="+mn-lt"/>
                <a:ea typeface="微软雅黑"/>
                <a:cs typeface="+mn-lt"/>
                <a:sym typeface="+mn-ea"/>
              </a:rPr>
              <a:t>V</a:t>
            </a:r>
          </a:p>
        </p:txBody>
      </p:sp>
      <p:sp>
        <p:nvSpPr>
          <p:cNvPr id="16390" name="文本框 5"/>
          <p:cNvSpPr txBox="1"/>
          <p:nvPr>
            <p:custDataLst>
              <p:tags r:id="rId6"/>
            </p:custDataLst>
          </p:nvPr>
        </p:nvSpPr>
        <p:spPr>
          <a:xfrm>
            <a:off x="1066165" y="5444808"/>
            <a:ext cx="7453313" cy="6299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zh-CN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答：</a:t>
            </a:r>
            <a:r>
              <a:rPr lang="zh-CN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它的体积大约是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7.1m</a:t>
            </a:r>
            <a:r>
              <a:rPr lang="en-US" altLang="zh-CN" sz="2800" baseline="300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3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。</a:t>
            </a:r>
          </a:p>
        </p:txBody>
      </p:sp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114300" imgH="215900" progId="Equation.KSEE3">
                  <p:embed/>
                </p:oleObj>
              </mc:Choice>
              <mc:Fallback>
                <p:oleObj r:id="rId20" imgW="1143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3437579" y="159615"/>
            <a:ext cx="29387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密度知识的应用</a:t>
            </a:r>
          </a:p>
        </p:txBody>
      </p:sp>
      <p:grpSp>
        <p:nvGrpSpPr>
          <p:cNvPr id="9" name="组合 8"/>
          <p:cNvGrpSpPr/>
          <p:nvPr>
            <p:custDataLst>
              <p:tags r:id="rId9"/>
            </p:custDataLst>
          </p:nvPr>
        </p:nvGrpSpPr>
        <p:grpSpPr>
          <a:xfrm>
            <a:off x="366650" y="1133187"/>
            <a:ext cx="295322" cy="210471"/>
            <a:chOff x="435463" y="1226414"/>
            <a:chExt cx="295380" cy="210512"/>
          </a:xfrm>
        </p:grpSpPr>
        <p:sp>
          <p:nvSpPr>
            <p:cNvPr id="11" name="矩形 10"/>
            <p:cNvSpPr/>
            <p:nvPr>
              <p:custDataLst>
                <p:tags r:id="rId14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>
              <p:custDataLst>
                <p:tags r:id="rId15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774065" y="836930"/>
            <a:ext cx="2592705" cy="737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>
                <a:latin typeface="微软雅黑" panose="020B0503020204020204" charset="-122"/>
                <a:ea typeface="微软雅黑"/>
              </a:rPr>
              <a:t>2. </a:t>
            </a:r>
            <a:r>
              <a:rPr lang="zh-CN" altLang="en-US" sz="3200">
                <a:latin typeface="微软雅黑" panose="020B0503020204020204" charset="-122"/>
                <a:ea typeface="微软雅黑"/>
              </a:rPr>
              <a:t>计算体积</a:t>
            </a:r>
            <a:endParaRPr lang="zh-CN" altLang="en-US" sz="2800">
              <a:latin typeface="宋体" panose="02010600030101010101" pitchFamily="2" charset="-122"/>
              <a:cs typeface="+mn-ea"/>
            </a:endParaRPr>
          </a:p>
        </p:txBody>
      </p:sp>
      <p:grpSp>
        <p:nvGrpSpPr>
          <p:cNvPr id="21" name="组合 20"/>
          <p:cNvGrpSpPr/>
          <p:nvPr>
            <p:custDataLst>
              <p:tags r:id="rId11"/>
            </p:custDataLst>
          </p:nvPr>
        </p:nvGrpSpPr>
        <p:grpSpPr>
          <a:xfrm>
            <a:off x="1066165" y="4293235"/>
            <a:ext cx="8903335" cy="1422400"/>
            <a:chOff x="1679" y="6761"/>
            <a:chExt cx="14021" cy="2240"/>
          </a:xfrm>
        </p:grpSpPr>
        <p:sp>
          <p:nvSpPr>
            <p:cNvPr id="3" name="文本框 2"/>
            <p:cNvSpPr txBox="1"/>
            <p:nvPr>
              <p:custDataLst>
                <p:tags r:id="rId12"/>
              </p:custDataLst>
            </p:nvPr>
          </p:nvSpPr>
          <p:spPr>
            <a:xfrm>
              <a:off x="1679" y="7101"/>
              <a:ext cx="1160" cy="9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>
                  <a:solidFill>
                    <a:srgbClr val="FF0000"/>
                  </a:solidFill>
                  <a:latin typeface="微软雅黑" panose="020B0503020204020204" charset="-122"/>
                  <a:ea typeface="微软雅黑"/>
                  <a:cs typeface="宋体" panose="02010600030101010101" pitchFamily="2" charset="-122"/>
                </a:rPr>
                <a:t>解：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/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2796" y="6761"/>
                  <a:ext cx="12905" cy="224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>
                    <a:lnSpc>
                      <a:spcPct val="125000"/>
                    </a:lnSpc>
                  </a:pPr>
                  <a14:m>
                    <m:oMath xmlns:m="http://schemas.openxmlformats.org/officeDocument/2006/math">
                      <m:r>
                        <a:rPr lang="en-US" altLang="zh-CN" sz="32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由 </m:t>
                      </m:r>
                      <m:r>
                        <a:rPr lang="en-US" altLang="zh-CN" sz="32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𝜌</m:t>
                      </m:r>
                      <m:r>
                        <a:rPr lang="en-US" altLang="zh-CN" sz="32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</m:num>
                        <m:den>
                          <m:r>
                            <a:rPr lang="en-US" altLang="zh-CN" sz="32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V</m:t>
                          </m:r>
                          <m:r>
                            <a:rPr lang="en-US" altLang="zh-CN" sz="32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 </m:t>
                          </m:r>
                        </m:den>
                      </m:f>
                      <m:r>
                        <a:rPr lang="en-US" altLang="zh-CN" sz="32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得  </m:t>
                      </m:r>
                      <m:r>
                        <a:rPr lang="en-US" altLang="zh-CN" sz="32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𝑉</m:t>
                      </m:r>
                      <m:r>
                        <a:rPr lang="en-US" altLang="zh-CN" sz="32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</m:num>
                        <m:den>
                          <m:r>
                            <a:rPr lang="en-US" altLang="zh-CN" sz="32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ρ</m:t>
                          </m:r>
                          <m:r>
                            <a:rPr lang="en-US" altLang="zh-CN" sz="32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 </m:t>
                          </m:r>
                        </m:den>
                      </m:f>
                      <m:r>
                        <a:rPr lang="en-US" altLang="zh-CN" sz="32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32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1.85×10</m:t>
                          </m:r>
                          <m:r>
                            <a:rPr lang="en-US" altLang="zh-CN" sz="3200" baseline="300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kg</m:t>
                          </m:r>
                        </m:num>
                        <m:den>
                          <m:r>
                            <a:rPr lang="en-US" altLang="zh-CN" sz="32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2.7×10</m:t>
                          </m:r>
                          <m:sSup>
                            <m:sSupPr>
                              <m:ctrlPr>
                                <a:rPr lang="en-US" altLang="zh-CN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aseline="30000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kg</m:t>
                              </m:r>
                              <m:r>
                                <a:rPr lang="en-US" altLang="zh-CN" sz="3200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altLang="zh-CN" sz="3200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zh-CN" sz="3200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≈7.1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m</m:t>
                      </m:r>
                      <m:r>
                        <a:rPr lang="en-US" altLang="zh-CN" sz="3200" baseline="30000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3</m:t>
                      </m:r>
                    </m:oMath>
                  </a14:m>
                  <a:r>
                    <a:rPr lang="en-US" altLang="zh-CN" sz="2800" baseline="30000">
                      <a:solidFill>
                        <a:srgbClr val="FF0000"/>
                      </a:solidFill>
                      <a:cs typeface="Arial" panose="020B0604020202020204" pitchFamily="34" charset="0"/>
                      <a:sym typeface="+mn-ea"/>
                    </a:rPr>
                    <a:t>    </a:t>
                  </a:r>
                  <a:endParaRPr lang="en-US" altLang="zh-CN" sz="2800" baseline="300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  <a:cs typeface="Arial" panose="020B0604020202020204" pitchFamily="34" charset="0"/>
                    <a:sym typeface="+mn-ea"/>
                  </a:endParaRPr>
                </a:p>
              </p:txBody>
            </p:sp>
          </mc:Choice>
  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  <p:sp>
              <p:nvSpPr>
                <p:cNvPr id="20" name="文本框 1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3"/>
                  </p:custDataLst>
                </p:nvPr>
              </p:nvSpPr>
              <p:spPr>
                <a:xfrm>
                  <a:off x="2796" y="6761"/>
                  <a:ext cx="12905" cy="2241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5" grpId="0"/>
      <p:bldP spid="6" grpId="0"/>
      <p:bldP spid="163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课程讲授</a:t>
            </a:r>
          </a:p>
        </p:txBody>
      </p:sp>
      <p:grpSp>
        <p:nvGrpSpPr>
          <p:cNvPr id="25" name="组合 24"/>
          <p:cNvGrpSpPr/>
          <p:nvPr>
            <p:custDataLst>
              <p:tags r:id="rId2"/>
            </p:custDataLst>
          </p:nvPr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17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18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19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66165" y="2781300"/>
            <a:ext cx="9290050" cy="8648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已知：</a:t>
            </a:r>
            <a:r>
              <a:rPr lang="en-US" altLang="zh-CN" sz="2800" i="1">
                <a:solidFill>
                  <a:srgbClr val="FF0000"/>
                </a:solidFill>
                <a:latin typeface="+mn-lt"/>
                <a:ea typeface="+mj-ea"/>
                <a:cs typeface="+mn-lt"/>
              </a:rPr>
              <a:t>ρ</a:t>
            </a:r>
            <a:r>
              <a:rPr lang="zh-CN" altLang="en-US" sz="2800" baseline="-25000">
                <a:solidFill>
                  <a:srgbClr val="FF0000"/>
                </a:solidFill>
                <a:latin typeface="+mn-lt"/>
                <a:ea typeface="+mj-ea"/>
                <a:cs typeface="+mn-lt"/>
              </a:rPr>
              <a:t>水</a:t>
            </a:r>
            <a:r>
              <a:rPr lang="en-US" altLang="zh-CN" sz="2800">
                <a:solidFill>
                  <a:srgbClr val="FF0000"/>
                </a:solidFill>
                <a:latin typeface="+mn-lt"/>
                <a:ea typeface="+mj-ea"/>
                <a:cs typeface="+mn-lt"/>
              </a:rPr>
              <a:t>=1.0</a:t>
            </a:r>
            <a:r>
              <a:rPr lang="zh-CN" altLang="en-US" sz="2800">
                <a:solidFill>
                  <a:srgbClr val="FF0000"/>
                </a:solidFill>
                <a:latin typeface="+mn-lt"/>
                <a:ea typeface="+mj-ea"/>
                <a:cs typeface="+mn-lt"/>
              </a:rPr>
              <a:t>×</a:t>
            </a:r>
            <a:r>
              <a:rPr lang="en-US" altLang="zh-CN" sz="2800">
                <a:solidFill>
                  <a:srgbClr val="FF0000"/>
                </a:solidFill>
                <a:latin typeface="+mn-lt"/>
                <a:ea typeface="+mj-ea"/>
                <a:cs typeface="+mn-lt"/>
              </a:rPr>
              <a:t>10</a:t>
            </a:r>
            <a:r>
              <a:rPr lang="en-US" altLang="zh-CN" sz="2800" baseline="30000">
                <a:solidFill>
                  <a:srgbClr val="FF0000"/>
                </a:solidFill>
                <a:latin typeface="+mn-lt"/>
                <a:ea typeface="+mj-ea"/>
                <a:cs typeface="+mn-lt"/>
                <a:sym typeface="+mn-ea"/>
              </a:rPr>
              <a:t>3</a:t>
            </a:r>
            <a:r>
              <a:rPr lang="en-US" altLang="zh-CN" sz="2800">
                <a:solidFill>
                  <a:srgbClr val="FF0000"/>
                </a:solidFill>
                <a:latin typeface="+mn-lt"/>
                <a:ea typeface="+mj-ea"/>
                <a:cs typeface="+mn-lt"/>
                <a:sym typeface="+mn-ea"/>
              </a:rPr>
              <a:t>kg/m</a:t>
            </a:r>
            <a:r>
              <a:rPr lang="en-US" altLang="zh-CN" sz="2800" baseline="30000">
                <a:solidFill>
                  <a:srgbClr val="FF0000"/>
                </a:solidFill>
                <a:latin typeface="+mn-lt"/>
                <a:ea typeface="+mj-ea"/>
                <a:cs typeface="+mn-lt"/>
                <a:sym typeface="+mn-ea"/>
              </a:rPr>
              <a:t>3</a:t>
            </a:r>
            <a:r>
              <a:rPr lang="zh-CN" altLang="en-US" sz="2800">
                <a:solidFill>
                  <a:srgbClr val="FF0000"/>
                </a:solidFill>
                <a:latin typeface="+mn-lt"/>
                <a:ea typeface="+mj-ea"/>
                <a:cs typeface="+mn-lt"/>
              </a:rPr>
              <a:t>，</a:t>
            </a:r>
            <a:r>
              <a:rPr lang="en-US" altLang="zh-CN" sz="2800" i="1">
                <a:solidFill>
                  <a:srgbClr val="FF0000"/>
                </a:solidFill>
                <a:latin typeface="+mn-lt"/>
                <a:ea typeface="+mj-ea"/>
                <a:cs typeface="+mn-lt"/>
              </a:rPr>
              <a:t>V </a:t>
            </a:r>
            <a:r>
              <a:rPr lang="zh-CN" altLang="en-US" sz="2800" baseline="-25000">
                <a:solidFill>
                  <a:srgbClr val="FF0000"/>
                </a:solidFill>
                <a:latin typeface="+mn-lt"/>
                <a:ea typeface="+mj-ea"/>
                <a:cs typeface="+mn-lt"/>
              </a:rPr>
              <a:t>水</a:t>
            </a:r>
            <a:r>
              <a:rPr lang="en-US" altLang="zh-CN" sz="2800">
                <a:solidFill>
                  <a:srgbClr val="FF0000"/>
                </a:solidFill>
                <a:latin typeface="+mn-lt"/>
                <a:ea typeface="+mj-ea"/>
                <a:cs typeface="+mn-lt"/>
              </a:rPr>
              <a:t>=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7.5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×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6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m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3</a:t>
            </a:r>
            <a:endParaRPr lang="en-US" altLang="zh-CN" sz="2800" baseline="30000">
              <a:solidFill>
                <a:srgbClr val="FF0000"/>
              </a:solidFill>
              <a:latin typeface="+mn-lt"/>
              <a:ea typeface="+mj-ea"/>
              <a:cs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066165" y="3573145"/>
            <a:ext cx="1364615" cy="661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zh-CN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求：</a:t>
            </a:r>
            <a:r>
              <a:rPr lang="en-US" altLang="zh-CN" sz="2800" i="1">
                <a:solidFill>
                  <a:srgbClr val="FF0000"/>
                </a:solidFill>
                <a:latin typeface="+mn-lt"/>
                <a:ea typeface="微软雅黑"/>
                <a:cs typeface="+mn-lt"/>
                <a:sym typeface="+mn-ea"/>
              </a:rPr>
              <a:t>m</a:t>
            </a:r>
          </a:p>
        </p:txBody>
      </p:sp>
      <p:sp>
        <p:nvSpPr>
          <p:cNvPr id="16390" name="文本框 5"/>
          <p:cNvSpPr txBox="1"/>
          <p:nvPr>
            <p:custDataLst>
              <p:tags r:id="rId5"/>
            </p:custDataLst>
          </p:nvPr>
        </p:nvSpPr>
        <p:spPr>
          <a:xfrm>
            <a:off x="1055370" y="5806758"/>
            <a:ext cx="7453313" cy="6299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zh-CN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答：</a:t>
            </a:r>
            <a:r>
              <a:rPr lang="zh-CN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这个水库最多可以蓄水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7.5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×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10</a:t>
            </a:r>
            <a:r>
              <a:rPr lang="en-US" altLang="zh-CN" sz="2800" baseline="300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吨。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1" imgW="114300" imgH="215900" progId="Equation.KSEE3">
                  <p:embed/>
                </p:oleObj>
              </mc:Choice>
              <mc:Fallback>
                <p:oleObj r:id="rId21" imgW="1143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3437579" y="159615"/>
            <a:ext cx="29387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密度知识的应用</a:t>
            </a:r>
          </a:p>
        </p:txBody>
      </p:sp>
      <p:grpSp>
        <p:nvGrpSpPr>
          <p:cNvPr id="9" name="组合 8"/>
          <p:cNvGrpSpPr/>
          <p:nvPr>
            <p:custDataLst>
              <p:tags r:id="rId8"/>
            </p:custDataLst>
          </p:nvPr>
        </p:nvGrpSpPr>
        <p:grpSpPr>
          <a:xfrm>
            <a:off x="366650" y="1133187"/>
            <a:ext cx="295322" cy="210471"/>
            <a:chOff x="435463" y="1226414"/>
            <a:chExt cx="295380" cy="210512"/>
          </a:xfrm>
        </p:grpSpPr>
        <p:sp>
          <p:nvSpPr>
            <p:cNvPr id="11" name="矩形 10"/>
            <p:cNvSpPr/>
            <p:nvPr>
              <p:custDataLst>
                <p:tags r:id="rId15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>
              <p:custDataLst>
                <p:tags r:id="rId16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774065" y="836930"/>
            <a:ext cx="2592705" cy="737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>
                <a:latin typeface="微软雅黑" panose="020B0503020204020204" charset="-122"/>
                <a:ea typeface="微软雅黑"/>
              </a:rPr>
              <a:t>3. </a:t>
            </a:r>
            <a:r>
              <a:rPr lang="zh-CN" altLang="en-US" sz="3200">
                <a:latin typeface="微软雅黑" panose="020B0503020204020204" charset="-122"/>
                <a:ea typeface="微软雅黑"/>
              </a:rPr>
              <a:t>计算质量</a:t>
            </a:r>
            <a:endParaRPr lang="zh-CN" altLang="en-US" sz="2800">
              <a:latin typeface="宋体" panose="02010600030101010101" pitchFamily="2" charset="-122"/>
              <a:cs typeface="+mn-ea"/>
            </a:endParaRPr>
          </a:p>
        </p:txBody>
      </p:sp>
      <p:grpSp>
        <p:nvGrpSpPr>
          <p:cNvPr id="8" name="组合 7"/>
          <p:cNvGrpSpPr/>
          <p:nvPr>
            <p:custDataLst>
              <p:tags r:id="rId10"/>
            </p:custDataLst>
          </p:nvPr>
        </p:nvGrpSpPr>
        <p:grpSpPr>
          <a:xfrm>
            <a:off x="1055370" y="4077335"/>
            <a:ext cx="2849245" cy="1093470"/>
            <a:chOff x="1662" y="6421"/>
            <a:chExt cx="4487" cy="1722"/>
          </a:xfrm>
        </p:grpSpPr>
        <p:sp>
          <p:nvSpPr>
            <p:cNvPr id="3" name="文本框 2"/>
            <p:cNvSpPr txBox="1"/>
            <p:nvPr>
              <p:custDataLst>
                <p:tags r:id="rId13"/>
              </p:custDataLst>
            </p:nvPr>
          </p:nvSpPr>
          <p:spPr>
            <a:xfrm>
              <a:off x="1662" y="6874"/>
              <a:ext cx="2197" cy="102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>
                  <a:solidFill>
                    <a:srgbClr val="FF0000"/>
                  </a:solidFill>
                  <a:latin typeface="微软雅黑" panose="020B0503020204020204" charset="-122"/>
                  <a:ea typeface="微软雅黑"/>
                  <a:cs typeface="宋体" panose="02010600030101010101" pitchFamily="2" charset="-122"/>
                </a:rPr>
                <a:t>解：由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2909" y="6421"/>
                  <a:ext cx="3240" cy="1723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𝜌</m:t>
                        </m:r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CN" sz="2800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MS Mincho" panose="02020609040205080304" charset="-128"/>
                                <a:cs typeface="Cambria Math" panose="0204050305040603020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MS Mincho" panose="02020609040205080304" charset="-128"/>
                                <a:cs typeface="Cambria Math" panose="02040503050406030204" charset="0"/>
                              </a:rPr>
                              <m:t>V</m:t>
                            </m:r>
                            <m:r>
                              <a:rPr lang="en-US" altLang="zh-CN" sz="2800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MS Mincho" panose="02020609040205080304" charset="-128"/>
                                <a:cs typeface="Cambria Math" panose="02040503050406030204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altLang="zh-CN" sz="2800">
                    <a:solidFill>
                      <a:srgbClr val="FF0000"/>
                    </a:solidFill>
                    <a:latin typeface="Cambria Math" panose="02040503050406030204" charset="0"/>
                    <a:ea typeface="MS Mincho" panose="02020609040205080304" charset="-128"/>
                    <a:cs typeface="Cambria Math" panose="02040503050406030204" charset="0"/>
                  </a:endParaRPr>
                </a:p>
                <a:p>
                  <a:pPr>
                    <a:lnSpc>
                      <a:spcPct val="125000"/>
                    </a:lnSpc>
                  </a:pPr>
                  <a:r>
                    <a:rPr lang="en-US" altLang="zh-CN" sz="2800" baseline="30000">
                      <a:solidFill>
                        <a:srgbClr val="FF0000"/>
                      </a:solidFill>
                      <a:cs typeface="Arial" panose="020B0604020202020204" pitchFamily="34" charset="0"/>
                      <a:sym typeface="+mn-ea"/>
                    </a:rPr>
                    <a:t>   </a:t>
                  </a:r>
                  <a:endParaRPr lang="en-US" altLang="zh-CN" sz="2800" baseline="300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  <a:cs typeface="Arial" panose="020B0604020202020204" pitchFamily="34" charset="0"/>
                    <a:sym typeface="+mn-ea"/>
                  </a:endParaRPr>
                </a:p>
              </p:txBody>
            </p:sp>
          </mc:Choice>
  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  <p:sp>
              <p:nvSpPr>
                <p:cNvPr id="20" name="文本框 1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3"/>
                  </p:custDataLst>
                </p:nvPr>
              </p:nvSpPr>
              <p:spPr>
                <a:xfrm>
                  <a:off x="2909" y="6421"/>
                  <a:ext cx="3240" cy="1723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 Box 3"/>
          <p:cNvSpPr txBox="1"/>
          <p:nvPr>
            <p:custDataLst>
              <p:tags r:id="rId11"/>
            </p:custDataLst>
          </p:nvPr>
        </p:nvSpPr>
        <p:spPr>
          <a:xfrm>
            <a:off x="1066165" y="1628775"/>
            <a:ext cx="9004300" cy="13639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某地有一水库，已知它的最大容积为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7.5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lang="en-US" altLang="zh-CN" sz="2800" baseline="300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m</a:t>
            </a:r>
            <a:r>
              <a:rPr lang="en-US" altLang="zh-CN" sz="2800" baseline="300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，那么，这个水库最多可以蓄多少吨水？</a:t>
            </a:r>
            <a:endParaRPr lang="zh-CN" altLang="en-US" sz="2800" baseline="3000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1775460" y="5137150"/>
            <a:ext cx="9561830" cy="698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rPr>
              <a:t>得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ρV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1.0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×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3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kg/m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7.5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×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6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=7.5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kg=7.5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390" grpId="0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课程讲授</a:t>
            </a:r>
          </a:p>
        </p:txBody>
      </p:sp>
      <p:grpSp>
        <p:nvGrpSpPr>
          <p:cNvPr id="25" name="组合 24"/>
          <p:cNvGrpSpPr/>
          <p:nvPr>
            <p:custDataLst>
              <p:tags r:id="rId2"/>
            </p:custDataLst>
          </p:nvPr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8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9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10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655820" y="50133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14300" imgH="215900" progId="Equation.KSEE3">
                  <p:embed/>
                </p:oleObj>
              </mc:Choice>
              <mc:Fallback>
                <p:oleObj r:id="rId12" imgW="1143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55820" y="5013325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67080" y="1772920"/>
            <a:ext cx="5306060" cy="35236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天体物理告诉我们，大质量恒星演化到最后，会形成密度很大的天体，如白矮星、中子星或黑洞。据推测，</a:t>
            </a:r>
            <a:r>
              <a:rPr lang="en-US" altLang="zh-CN" sz="2800">
                <a:latin typeface="宋体" panose="02010600030101010101" pitchFamily="2" charset="-122"/>
                <a:cs typeface="宋体" panose="02010600030101010101" pitchFamily="2" charset="-122"/>
              </a:rPr>
              <a:t>1cm</a:t>
            </a:r>
            <a:r>
              <a:rPr lang="en-US" altLang="zh-CN" sz="2800" baseline="30000"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的中子星物质的质量约为</a:t>
            </a:r>
            <a:r>
              <a:rPr lang="en-US" altLang="zh-CN" sz="2800">
                <a:latin typeface="宋体" panose="02010600030101010101" pitchFamily="2" charset="-122"/>
                <a:cs typeface="宋体" panose="02010600030101010101" pitchFamily="2" charset="-122"/>
              </a:rPr>
              <a:t>1.5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lang="en-US" altLang="zh-CN" sz="2800">
                <a:latin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lang="en-US" altLang="zh-CN" sz="2800" baseline="30000">
                <a:latin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lang="en-US" altLang="zh-CN" sz="2800">
                <a:latin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800" baseline="30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7463790" y="5301615"/>
            <a:ext cx="3624580" cy="567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latin typeface="微软雅黑" panose="020B0503020204020204" charset="-122"/>
                <a:ea typeface="微软雅黑"/>
              </a:rPr>
              <a:t>人类拍摄的第一张黑洞照片</a:t>
            </a: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3437579" y="159615"/>
            <a:ext cx="1757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信息浏览</a:t>
            </a:r>
          </a:p>
        </p:txBody>
      </p:sp>
      <p:pic>
        <p:nvPicPr>
          <p:cNvPr id="100" name="图片 9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rcRect t="8676" b="14667"/>
          <a:stretch>
            <a:fillRect/>
          </a:stretch>
        </p:blipFill>
        <p:spPr>
          <a:xfrm>
            <a:off x="6383655" y="1732915"/>
            <a:ext cx="5109210" cy="35363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等腰三角形 75"/>
          <p:cNvSpPr/>
          <p:nvPr>
            <p:custDataLst>
              <p:tags r:id="rId1"/>
            </p:custDataLst>
          </p:nvPr>
        </p:nvSpPr>
        <p:spPr>
          <a:xfrm rot="5400000">
            <a:off x="2604535" y="451365"/>
            <a:ext cx="175894" cy="151633"/>
          </a:xfrm>
          <a:prstGeom prst="triangle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A0E9"/>
              </a:solidFill>
            </a:endParaRPr>
          </a:p>
        </p:txBody>
      </p:sp>
      <p:sp>
        <p:nvSpPr>
          <p:cNvPr id="77" name="等腰三角形 76"/>
          <p:cNvSpPr/>
          <p:nvPr>
            <p:custDataLst>
              <p:tags r:id="rId2"/>
            </p:custDataLst>
          </p:nvPr>
        </p:nvSpPr>
        <p:spPr>
          <a:xfrm rot="5400000">
            <a:off x="2879443" y="451365"/>
            <a:ext cx="175894" cy="151633"/>
          </a:xfrm>
          <a:prstGeom prst="triangle">
            <a:avLst/>
          </a:prstGeom>
          <a:solidFill>
            <a:srgbClr val="FE9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78" name="等腰三角形 77"/>
          <p:cNvSpPr/>
          <p:nvPr>
            <p:custDataLst>
              <p:tags r:id="rId3"/>
            </p:custDataLst>
          </p:nvPr>
        </p:nvSpPr>
        <p:spPr>
          <a:xfrm rot="5400000">
            <a:off x="3154351" y="451365"/>
            <a:ext cx="175894" cy="15163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>
            <p:custDataLst>
              <p:tags r:id="rId4"/>
            </p:custDataLst>
          </p:nvPr>
        </p:nvSpPr>
        <p:spPr>
          <a:xfrm>
            <a:off x="3441389" y="216765"/>
            <a:ext cx="868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小结</a:t>
            </a:r>
            <a:endParaRPr lang="zh-CN" altLang="en-US" sz="32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80" name="文本框 79"/>
          <p:cNvSpPr txBox="1"/>
          <p:nvPr>
            <p:custDataLst>
              <p:tags r:id="rId5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课程讲授</a:t>
            </a:r>
          </a:p>
        </p:txBody>
      </p:sp>
      <p:sp>
        <p:nvSpPr>
          <p:cNvPr id="25" name="左大括号 24"/>
          <p:cNvSpPr/>
          <p:nvPr>
            <p:custDataLst>
              <p:tags r:id="rId6"/>
            </p:custDataLst>
          </p:nvPr>
        </p:nvSpPr>
        <p:spPr>
          <a:xfrm>
            <a:off x="6395720" y="3464560"/>
            <a:ext cx="615315" cy="2552065"/>
          </a:xfrm>
          <a:prstGeom prst="leftBrace">
            <a:avLst/>
          </a:prstGeom>
          <a:ln w="28575">
            <a:solidFill>
              <a:srgbClr val="036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>
              <a:buClrTx/>
              <a:buSzTx/>
              <a:buFontTx/>
            </a:pPr>
            <a:endParaRPr lang="zh-CN" altLang="en-US" sz="1800">
              <a:sym typeface="+mn-ea"/>
            </a:endParaRPr>
          </a:p>
        </p:txBody>
      </p:sp>
      <p:sp>
        <p:nvSpPr>
          <p:cNvPr id="26" name="左大括号 25"/>
          <p:cNvSpPr/>
          <p:nvPr>
            <p:custDataLst>
              <p:tags r:id="rId7"/>
            </p:custDataLst>
          </p:nvPr>
        </p:nvSpPr>
        <p:spPr>
          <a:xfrm>
            <a:off x="2339340" y="1520825"/>
            <a:ext cx="980440" cy="3305810"/>
          </a:xfrm>
          <a:prstGeom prst="leftBrace">
            <a:avLst/>
          </a:prstGeom>
          <a:ln w="28575">
            <a:solidFill>
              <a:srgbClr val="036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>
              <a:buClrTx/>
              <a:buSzTx/>
              <a:buFontTx/>
            </a:pPr>
            <a:endParaRPr lang="zh-CN" altLang="en-US" sz="1800"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3431540" y="4400550"/>
            <a:ext cx="2818130" cy="584835"/>
          </a:xfrm>
          <a:prstGeom prst="round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密度知识的应用</a:t>
            </a:r>
          </a:p>
        </p:txBody>
      </p:sp>
      <p:sp>
        <p:nvSpPr>
          <p:cNvPr id="21" name="文本框 20"/>
          <p:cNvSpPr txBox="1"/>
          <p:nvPr>
            <p:custDataLst>
              <p:tags r:id="rId9"/>
            </p:custDataLst>
          </p:nvPr>
        </p:nvSpPr>
        <p:spPr>
          <a:xfrm>
            <a:off x="3380105" y="1231900"/>
            <a:ext cx="2143760" cy="588645"/>
          </a:xfrm>
          <a:prstGeom prst="round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学查密度表</a:t>
            </a: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7115810" y="5624830"/>
            <a:ext cx="2994025" cy="561975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lvl="0" algn="l" fontAlgn="auto">
              <a:buClrTx/>
              <a:buSzTx/>
              <a:buFontTx/>
            </a:pPr>
            <a:r>
              <a:rPr lang="zh-CN" sz="2800">
                <a:latin typeface="微软雅黑" panose="020B0503020204020204" charset="-122"/>
                <a:ea typeface="微软雅黑"/>
                <a:sym typeface="+mn-ea"/>
              </a:rPr>
              <a:t>计算质量：</a:t>
            </a:r>
            <a:r>
              <a:rPr lang="en-US" altLang="zh-CN" sz="2800" i="1">
                <a:latin typeface="+mn-lt"/>
                <a:ea typeface="微软雅黑"/>
                <a:cs typeface="+mn-lt"/>
                <a:sym typeface="+mn-ea"/>
              </a:rPr>
              <a:t>m </a:t>
            </a:r>
            <a:r>
              <a:rPr lang="en-US" altLang="zh-CN" sz="2800">
                <a:latin typeface="+mn-lt"/>
                <a:ea typeface="微软雅黑"/>
                <a:cs typeface="+mn-lt"/>
                <a:sym typeface="+mn-ea"/>
              </a:rPr>
              <a:t>=</a:t>
            </a:r>
            <a:r>
              <a:rPr lang="en-US" altLang="zh-CN" sz="2800" i="1">
                <a:latin typeface="+mn-lt"/>
                <a:ea typeface="微软雅黑"/>
                <a:cs typeface="+mn-lt"/>
                <a:sym typeface="+mn-ea"/>
              </a:rPr>
              <a:t>ρV</a:t>
            </a:r>
            <a:endParaRPr lang="en-US" altLang="zh-CN" sz="2800" i="1" baseline="30000">
              <a:latin typeface="+mn-lt"/>
              <a:ea typeface="微软雅黑"/>
              <a:cs typeface="+mn-lt"/>
              <a:sym typeface="+mn-ea"/>
            </a:endParaRPr>
          </a:p>
        </p:txBody>
      </p:sp>
      <p:sp>
        <p:nvSpPr>
          <p:cNvPr id="2" name="圆角矩形 1"/>
          <p:cNvSpPr/>
          <p:nvPr>
            <p:custDataLst>
              <p:tags r:id="rId11"/>
            </p:custDataLst>
          </p:nvPr>
        </p:nvSpPr>
        <p:spPr>
          <a:xfrm>
            <a:off x="1343025" y="1124585"/>
            <a:ext cx="799465" cy="3950970"/>
          </a:xfrm>
          <a:prstGeom prst="roundRect">
            <a:avLst/>
          </a:prstGeom>
          <a:solidFill>
            <a:srgbClr val="036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密度知识的应用</a:t>
            </a:r>
          </a:p>
        </p:txBody>
      </p:sp>
      <p:grpSp>
        <p:nvGrpSpPr>
          <p:cNvPr id="3" name="组合 2"/>
          <p:cNvGrpSpPr/>
          <p:nvPr>
            <p:custDataLst>
              <p:tags r:id="rId12"/>
            </p:custDataLst>
          </p:nvPr>
        </p:nvGrpSpPr>
        <p:grpSpPr>
          <a:xfrm>
            <a:off x="7115810" y="4184650"/>
            <a:ext cx="3293745" cy="1093470"/>
            <a:chOff x="9694" y="4218"/>
            <a:chExt cx="5187" cy="1722"/>
          </a:xfrm>
        </p:grpSpPr>
        <p:sp>
          <p:nvSpPr>
            <p:cNvPr id="17" name="文本框 16"/>
            <p:cNvSpPr txBox="1"/>
            <p:nvPr>
              <p:custDataLst>
                <p:tags r:id="rId16"/>
              </p:custDataLst>
            </p:nvPr>
          </p:nvSpPr>
          <p:spPr>
            <a:xfrm>
              <a:off x="9694" y="4500"/>
              <a:ext cx="4677" cy="1441"/>
            </a:xfrm>
            <a:prstGeom prst="rect">
              <a:avLst/>
            </a:prstGeom>
            <a:noFill/>
            <a:ln>
              <a:solidFill>
                <a:srgbClr val="036EB8"/>
              </a:solidFill>
            </a:ln>
          </p:spPr>
          <p:txBody>
            <a:bodyPr wrap="square" rtlCol="0">
              <a:noAutofit/>
            </a:bodyPr>
            <a:lstStyle/>
            <a:p>
              <a:pPr lvl="0" algn="l" fontAlgn="auto">
                <a:lnSpc>
                  <a:spcPct val="70000"/>
                </a:lnSpc>
                <a:buClrTx/>
                <a:buSzTx/>
                <a:buFontTx/>
              </a:pPr>
              <a:endParaRPr lang="zh-CN" sz="28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+mn-ea"/>
              </a:endParaRPr>
            </a:p>
            <a:p>
              <a:pPr lvl="0" algn="l" fontAlgn="auto">
                <a:lnSpc>
                  <a:spcPct val="70000"/>
                </a:lnSpc>
                <a:buClrTx/>
                <a:buSzTx/>
                <a:buFontTx/>
              </a:pPr>
              <a:r>
                <a:rPr lang="zh-CN" sz="2800">
                  <a:solidFill>
                    <a:schemeClr val="tx1"/>
                  </a:solidFill>
                  <a:latin typeface="微软雅黑" panose="020B0503020204020204" charset="-122"/>
                  <a:ea typeface="微软雅黑"/>
                  <a:sym typeface="+mn-ea"/>
                </a:rPr>
                <a:t>计算体积：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11641" y="4218"/>
                  <a:ext cx="3240" cy="1723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𝑉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CN" sz="280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panose="02020609040205080304" charset="-128"/>
                                <a:cs typeface="Cambria Math" panose="0204050305040603020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panose="02020609040205080304" charset="-128"/>
                                <a:cs typeface="Cambria Math" panose="02040503050406030204" charset="0"/>
                              </a:rPr>
                              <m:t>ρ</m:t>
                            </m:r>
                            <m:r>
                              <a:rPr lang="en-US" altLang="zh-CN" sz="280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panose="02020609040205080304" charset="-128"/>
                                <a:cs typeface="Cambria Math" panose="02040503050406030204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altLang="zh-CN" sz="2800">
                    <a:solidFill>
                      <a:schemeClr val="tx1"/>
                    </a:solidFill>
                    <a:latin typeface="Cambria Math" panose="02040503050406030204" charset="0"/>
                    <a:ea typeface="MS Mincho" panose="02020609040205080304" charset="-128"/>
                    <a:cs typeface="Cambria Math" panose="02040503050406030204" charset="0"/>
                  </a:endParaRPr>
                </a:p>
                <a:p>
                  <a:pPr>
                    <a:lnSpc>
                      <a:spcPct val="125000"/>
                    </a:lnSpc>
                  </a:pPr>
                  <a:r>
                    <a:rPr lang="en-US" altLang="zh-CN" sz="2800" baseline="30000">
                      <a:solidFill>
                        <a:srgbClr val="FF0000"/>
                      </a:solidFill>
                      <a:cs typeface="Arial" panose="020B0604020202020204" pitchFamily="34" charset="0"/>
                      <a:sym typeface="+mn-ea"/>
                    </a:rPr>
                    <a:t>   </a:t>
                  </a:r>
                  <a:endParaRPr lang="en-US" altLang="zh-CN" sz="2800" baseline="300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  <a:cs typeface="Arial" panose="020B0604020202020204" pitchFamily="34" charset="0"/>
                    <a:sym typeface="+mn-ea"/>
                  </a:endParaRPr>
                </a:p>
              </p:txBody>
            </p:sp>
          </mc:Choice>
  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  <p:sp>
              <p:nvSpPr>
                <p:cNvPr id="20" name="文本框 1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9"/>
                  </p:custDataLst>
                </p:nvPr>
              </p:nvSpPr>
              <p:spPr>
                <a:xfrm>
                  <a:off x="11641" y="4218"/>
                  <a:ext cx="3240" cy="1723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组合 4"/>
          <p:cNvGrpSpPr/>
          <p:nvPr>
            <p:custDataLst>
              <p:tags r:id="rId13"/>
            </p:custDataLst>
          </p:nvPr>
        </p:nvGrpSpPr>
        <p:grpSpPr>
          <a:xfrm>
            <a:off x="7115810" y="2888615"/>
            <a:ext cx="3293745" cy="1093470"/>
            <a:chOff x="9694" y="4218"/>
            <a:chExt cx="5187" cy="1722"/>
          </a:xfrm>
        </p:grpSpPr>
        <p:sp>
          <p:nvSpPr>
            <p:cNvPr id="6" name="文本框 5"/>
            <p:cNvSpPr txBox="1"/>
            <p:nvPr>
              <p:custDataLst>
                <p:tags r:id="rId14"/>
              </p:custDataLst>
            </p:nvPr>
          </p:nvSpPr>
          <p:spPr>
            <a:xfrm>
              <a:off x="9694" y="4500"/>
              <a:ext cx="4677" cy="1441"/>
            </a:xfrm>
            <a:prstGeom prst="rect">
              <a:avLst/>
            </a:prstGeom>
            <a:noFill/>
            <a:ln>
              <a:solidFill>
                <a:srgbClr val="036EB8"/>
              </a:solidFill>
            </a:ln>
          </p:spPr>
          <p:txBody>
            <a:bodyPr wrap="square" rtlCol="0">
              <a:noAutofit/>
            </a:bodyPr>
            <a:lstStyle/>
            <a:p>
              <a:pPr lvl="0" algn="l" fontAlgn="auto">
                <a:lnSpc>
                  <a:spcPct val="70000"/>
                </a:lnSpc>
                <a:buClrTx/>
                <a:buSzTx/>
                <a:buFontTx/>
              </a:pPr>
              <a:endParaRPr lang="zh-CN" sz="28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+mn-ea"/>
              </a:endParaRPr>
            </a:p>
            <a:p>
              <a:pPr lvl="0" algn="l" fontAlgn="auto">
                <a:lnSpc>
                  <a:spcPct val="70000"/>
                </a:lnSpc>
                <a:buClrTx/>
                <a:buSzTx/>
                <a:buFontTx/>
              </a:pPr>
              <a:r>
                <a:rPr lang="zh-CN" sz="2800">
                  <a:solidFill>
                    <a:schemeClr val="tx1"/>
                  </a:solidFill>
                  <a:latin typeface="微软雅黑" panose="020B0503020204020204" charset="-122"/>
                  <a:ea typeface="微软雅黑"/>
                  <a:sym typeface="+mn-ea"/>
                </a:rPr>
                <a:t>鉴别物质：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11641" y="4218"/>
                  <a:ext cx="3240" cy="1723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𝜌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CN" sz="280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panose="02020609040205080304" charset="-128"/>
                                <a:cs typeface="Cambria Math" panose="0204050305040603020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80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panose="02020609040205080304" charset="-128"/>
                                <a:cs typeface="Cambria Math" panose="02040503050406030204" charset="0"/>
                              </a:rPr>
                              <m:t>V</m:t>
                            </m:r>
                            <m:r>
                              <a:rPr lang="en-US" altLang="zh-CN" sz="280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panose="02020609040205080304" charset="-128"/>
                                <a:cs typeface="Cambria Math" panose="02040503050406030204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altLang="zh-CN" sz="2800">
                    <a:solidFill>
                      <a:schemeClr val="tx1"/>
                    </a:solidFill>
                    <a:latin typeface="Cambria Math" panose="02040503050406030204" charset="0"/>
                    <a:ea typeface="MS Mincho" panose="02020609040205080304" charset="-128"/>
                    <a:cs typeface="Cambria Math" panose="02040503050406030204" charset="0"/>
                  </a:endParaRPr>
                </a:p>
                <a:p>
                  <a:pPr>
                    <a:lnSpc>
                      <a:spcPct val="125000"/>
                    </a:lnSpc>
                  </a:pPr>
                  <a:r>
                    <a:rPr lang="en-US" altLang="zh-CN" sz="2800" baseline="30000">
                      <a:solidFill>
                        <a:srgbClr val="FF0000"/>
                      </a:solidFill>
                      <a:cs typeface="Arial" panose="020B0604020202020204" pitchFamily="34" charset="0"/>
                      <a:sym typeface="+mn-ea"/>
                    </a:rPr>
                    <a:t>   </a:t>
                  </a:r>
                  <a:endParaRPr lang="en-US" altLang="zh-CN" sz="2800" baseline="300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  <a:cs typeface="Arial" panose="020B0604020202020204" pitchFamily="34" charset="0"/>
                    <a:sym typeface="+mn-ea"/>
                  </a:endParaRPr>
                </a:p>
              </p:txBody>
            </p:sp>
          </mc:Choice>
  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  <p:sp>
              <p:nvSpPr>
                <p:cNvPr id="7" name="文本框 6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2"/>
                  </p:custDataLst>
                </p:nvPr>
              </p:nvSpPr>
              <p:spPr>
                <a:xfrm>
                  <a:off x="11641" y="4218"/>
                  <a:ext cx="3240" cy="1723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3" grpId="0" animBg="1"/>
      <p:bldP spid="21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习题练习</a:t>
            </a:r>
          </a:p>
        </p:txBody>
      </p:sp>
      <p:sp>
        <p:nvSpPr>
          <p:cNvPr id="22" name="TextBox 21"/>
          <p:cNvSpPr txBox="1"/>
          <p:nvPr>
            <p:custDataLst>
              <p:tags r:id="rId2"/>
            </p:custDataLst>
          </p:nvPr>
        </p:nvSpPr>
        <p:spPr>
          <a:xfrm>
            <a:off x="839470" y="1268730"/>
            <a:ext cx="10323195" cy="366141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1. </a:t>
            </a:r>
            <a:r>
              <a:rPr lang="zh-CN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天体物理学告诉我们，恒星在演变过程中，会形成密度很大的天体，如白矮星、中子星或黑洞。据推测，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 cm</a:t>
            </a:r>
            <a:r>
              <a:rPr lang="en-US" altLang="zh-CN" sz="2800" baseline="300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3</a:t>
            </a:r>
            <a:r>
              <a:rPr lang="zh-CN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中子星物质的质量是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1.5×10</a:t>
            </a:r>
            <a:r>
              <a:rPr lang="en-US" altLang="zh-CN" sz="2800" baseline="300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9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t</a:t>
            </a:r>
            <a:r>
              <a:rPr lang="zh-CN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，则中子星的密度为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(</a:t>
            </a:r>
            <a:r>
              <a:rPr lang="zh-CN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　　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)</a:t>
            </a:r>
            <a:endParaRPr lang="zh-CN" altLang="zh-CN" sz="28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A</a:t>
            </a:r>
            <a:r>
              <a:rPr lang="zh-CN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．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1.5×10</a:t>
            </a:r>
            <a:r>
              <a:rPr lang="en-US" altLang="zh-CN" sz="2800" baseline="300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12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kg/m</a:t>
            </a:r>
            <a:r>
              <a:rPr lang="en-US" altLang="zh-CN" sz="2800" baseline="300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3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B</a:t>
            </a:r>
            <a:r>
              <a:rPr lang="zh-CN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．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1.5×10</a:t>
            </a:r>
            <a:r>
              <a:rPr lang="en-US" altLang="zh-CN" sz="2800" baseline="300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15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kg/m</a:t>
            </a:r>
            <a:r>
              <a:rPr lang="en-US" altLang="zh-CN" sz="2800" baseline="300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3</a:t>
            </a:r>
            <a:endParaRPr lang="zh-CN" altLang="zh-CN" sz="28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C</a:t>
            </a:r>
            <a:r>
              <a:rPr lang="zh-CN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．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1.5×10</a:t>
            </a:r>
            <a:r>
              <a:rPr lang="en-US" altLang="zh-CN" sz="2800" baseline="300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18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kg/m</a:t>
            </a:r>
            <a:r>
              <a:rPr lang="en-US" altLang="zh-CN" sz="2800" baseline="300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3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D</a:t>
            </a:r>
            <a:r>
              <a:rPr lang="zh-CN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．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1.5×10</a:t>
            </a:r>
            <a:r>
              <a:rPr lang="en-US" altLang="zh-CN" sz="2800" baseline="300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21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kg/m</a:t>
            </a:r>
            <a:r>
              <a:rPr lang="en-US" altLang="zh-CN" sz="2800" baseline="300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3</a:t>
            </a:r>
            <a:endParaRPr lang="zh-CN" altLang="zh-CN" sz="28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7031990" y="2709545"/>
            <a:ext cx="413385" cy="4914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习题练习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839470" y="981075"/>
            <a:ext cx="10660380" cy="1524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defTabSz="914400" fontAlgn="auto">
              <a:lnSpc>
                <a:spcPct val="150000"/>
              </a:lnSpc>
              <a:tabLst>
                <a:tab pos="5667375" algn="l"/>
                <a:tab pos="10067925" algn="l"/>
              </a:tabLst>
            </a:pPr>
            <a:r>
              <a:rPr lang="en-US" altLang="zh-CN" sz="2800" kern="1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2. </a:t>
            </a:r>
            <a:r>
              <a:rPr lang="zh-CN" altLang="en-US" sz="2800" kern="1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苏州盘门的钟楼里，有一座唐式铜钟，其质量为</a:t>
            </a:r>
            <a:r>
              <a:rPr lang="en-US" altLang="zh-CN" sz="2800" kern="1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9t</a:t>
            </a:r>
            <a:r>
              <a:rPr lang="zh-CN" altLang="en-US" sz="2800" kern="1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，它所用铜的体积为多少？</a:t>
            </a: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983615" y="2505075"/>
            <a:ext cx="7529830" cy="8839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宋体" panose="02010600030101010101" pitchFamily="2" charset="-122"/>
              </a:rPr>
              <a:t>已知：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=8.9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kg/m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=9t=9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  <a:p>
            <a:pPr>
              <a:lnSpc>
                <a:spcPct val="120000"/>
              </a:lnSpc>
            </a:pP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983615" y="3284855"/>
            <a:ext cx="1480820" cy="755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宋体" panose="02010600030101010101" pitchFamily="2" charset="-122"/>
              </a:rPr>
              <a:t>求：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altLang="en-US" sz="28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983615" y="5174615"/>
            <a:ext cx="6688455" cy="7200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答：它所用的铜的体积为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1.01m</a:t>
            </a:r>
            <a:r>
              <a:rPr lang="en-US" altLang="zh-CN" sz="2800" baseline="300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3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。</a:t>
            </a:r>
            <a:endParaRPr lang="zh-CN" altLang="en-US" sz="2800" i="1" baseline="30000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6"/>
            </p:custDataLst>
          </p:nvPr>
        </p:nvGrpSpPr>
        <p:grpSpPr>
          <a:xfrm>
            <a:off x="983615" y="3933190"/>
            <a:ext cx="6487795" cy="1183640"/>
            <a:chOff x="1549" y="6194"/>
            <a:chExt cx="10217" cy="1864"/>
          </a:xfrm>
        </p:grpSpPr>
        <p:sp>
          <p:nvSpPr>
            <p:cNvPr id="14" name="文本框 13"/>
            <p:cNvSpPr txBox="1"/>
            <p:nvPr>
              <p:custDataLst>
                <p:tags r:id="rId7"/>
              </p:custDataLst>
            </p:nvPr>
          </p:nvSpPr>
          <p:spPr>
            <a:xfrm>
              <a:off x="1549" y="6534"/>
              <a:ext cx="2332" cy="11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>
                  <a:solidFill>
                    <a:srgbClr val="FF0000"/>
                  </a:solidFill>
                  <a:latin typeface="微软雅黑" panose="020B0503020204020204" charset="-122"/>
                  <a:ea typeface="微软雅黑"/>
                </a:rPr>
                <a:t>解：</a:t>
              </a:r>
              <a:endParaRPr lang="zh-CN" altLang="en-US" sz="2800" i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Cambria Math" panose="0204050305040603020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2456" y="6194"/>
                  <a:ext cx="9311" cy="1865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>
                    <a:lnSpc>
                      <a:spcPct val="125000"/>
                    </a:lnSpc>
                  </a:pPr>
                  <a14:m>
                    <m:oMath xmlns:m="http://schemas.openxmlformats.org/officeDocument/2006/math">
                      <m:r>
                        <a:rPr lang="en-US" altLang="zh-CN" sz="32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 </m:t>
                      </m:r>
                      <m:r>
                        <a:rPr lang="en-US" altLang="zh-CN" sz="32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𝑉</m:t>
                      </m:r>
                      <m:r>
                        <a:rPr lang="en-US" altLang="zh-CN" sz="32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</m:num>
                        <m:den>
                          <m:r>
                            <a:rPr lang="en-US" altLang="zh-CN" sz="32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ρ</m:t>
                          </m:r>
                          <m:r>
                            <a:rPr lang="en-US" altLang="zh-CN" sz="32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 </m:t>
                          </m:r>
                        </m:den>
                      </m:f>
                      <m:r>
                        <a:rPr lang="en-US" altLang="zh-CN" sz="32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32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9×10</m:t>
                          </m:r>
                          <m:r>
                            <a:rPr lang="en-US" altLang="zh-CN" sz="3200" baseline="300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altLang="zh-CN" sz="32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kg</m:t>
                          </m:r>
                        </m:num>
                        <m:den>
                          <m:r>
                            <a:rPr lang="en-US" altLang="zh-CN" sz="32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8.9×10</m:t>
                          </m:r>
                          <m:sSup>
                            <m:sSupPr>
                              <m:ctrlPr>
                                <a:rPr lang="en-US" altLang="zh-CN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aseline="30000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kg</m:t>
                              </m:r>
                              <m:r>
                                <a:rPr lang="en-US" altLang="zh-CN" sz="3200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altLang="zh-CN" sz="3200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zh-CN" sz="3200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≈1.01</m:t>
                      </m:r>
                      <m:r>
                        <m:rPr>
                          <m:sty m:val="p"/>
                        </m:rPr>
                        <a:rPr lang="en-US" altLang="zh-CN" sz="3200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m</m:t>
                      </m:r>
                      <m:r>
                        <a:rPr lang="en-US" altLang="zh-CN" sz="3200" baseline="30000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3</m:t>
                      </m:r>
                    </m:oMath>
                  </a14:m>
                  <a:r>
                    <a:rPr lang="en-US" altLang="zh-CN" sz="2800" baseline="30000">
                      <a:solidFill>
                        <a:srgbClr val="FF0000"/>
                      </a:solidFill>
                      <a:cs typeface="Arial" panose="020B0604020202020204" pitchFamily="34" charset="0"/>
                      <a:sym typeface="+mn-ea"/>
                    </a:rPr>
                    <a:t>    </a:t>
                  </a:r>
                  <a:endParaRPr lang="en-US" altLang="zh-CN" sz="2800" baseline="300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  <a:cs typeface="Arial" panose="020B0604020202020204" pitchFamily="34" charset="0"/>
                    <a:sym typeface="+mn-ea"/>
                  </a:endParaRPr>
                </a:p>
              </p:txBody>
            </p:sp>
          </mc:Choice>
  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  <p:sp>
              <p:nvSpPr>
                <p:cNvPr id="20" name="文本框 1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1"/>
                  </p:custDataLst>
                </p:nvPr>
              </p:nvSpPr>
              <p:spPr>
                <a:xfrm>
                  <a:off x="2456" y="6194"/>
                  <a:ext cx="9311" cy="18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习题练习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839470" y="981075"/>
            <a:ext cx="10660380" cy="1524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defTabSz="914400" fontAlgn="auto">
              <a:lnSpc>
                <a:spcPct val="150000"/>
              </a:lnSpc>
              <a:tabLst>
                <a:tab pos="5667375" algn="l"/>
                <a:tab pos="10067925" algn="l"/>
              </a:tabLst>
            </a:pPr>
            <a:r>
              <a:rPr lang="en-US" altLang="zh-CN" sz="2800" kern="1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3. </a:t>
            </a:r>
            <a:r>
              <a:rPr lang="zh-CN" altLang="en-US" sz="2800" kern="1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现保存在法国巴黎国际计量局中的国际千克原器，是一个底面直径为</a:t>
            </a:r>
            <a:r>
              <a:rPr lang="en-US" altLang="zh-CN" sz="2800" kern="1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39mm</a:t>
            </a:r>
            <a:r>
              <a:rPr lang="zh-CN" altLang="en-US" sz="2800" kern="1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、高为</a:t>
            </a:r>
            <a:r>
              <a:rPr lang="en-US" altLang="zh-CN" sz="2800" kern="1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39mm</a:t>
            </a:r>
            <a:r>
              <a:rPr lang="zh-CN" altLang="en-US" sz="2800" kern="1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的圆柱体。它的密度是多少？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911860" y="2574290"/>
                <a:ext cx="11384280" cy="14605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  <a:cs typeface="宋体" panose="02010600030101010101" pitchFamily="2" charset="-122"/>
                  </a:rPr>
                  <a:t>已知</a:t>
                </a:r>
                <a:r>
                  <a:rPr lang="zh-CN" altLang="en-US" sz="28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  <a:cs typeface="微软雅黑" panose="020B0503020204020204" charset="-122"/>
                  </a:rPr>
                  <a:t>：</a:t>
                </a:r>
                <a:r>
                  <a:rPr lang="en-US" altLang="zh-CN" sz="28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  <a:cs typeface="微软雅黑" panose="020B0503020204020204" charset="-122"/>
                  </a:rPr>
                  <a:t> </a:t>
                </a:r>
                <a:r>
                  <a:rPr lang="zh-CN" altLang="en-US" sz="28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  <a:cs typeface="Times New Roman" panose="02020603050405020304" pitchFamily="18" charset="0"/>
                  </a:rPr>
                  <a:t>质量</a:t>
                </a:r>
                <a:r>
                  <a:rPr lang="en-US" altLang="zh-CN" sz="28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m=</a:t>
                </a:r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1kg</a:t>
                </a:r>
                <a:r>
                  <a:rPr lang="zh-CN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28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  <a:cs typeface="Times New Roman" panose="02020603050405020304" pitchFamily="18" charset="0"/>
                  </a:rPr>
                  <a:t>      </a:t>
                </a:r>
                <a:r>
                  <a:rPr lang="zh-CN" altLang="en-US" sz="28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  <a:cs typeface="Times New Roman" panose="02020603050405020304" pitchFamily="18" charset="0"/>
                  </a:rPr>
                  <a:t>体积</a:t>
                </a:r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>
                    <a:solidFill>
                      <a:srgbClr val="FF0000"/>
                    </a:solidFill>
                    <a:latin typeface="+mn-lt"/>
                    <a:cs typeface="+mn-lt"/>
                  </a:rPr>
                  <a:t>V=Sh=π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panose="02020609040205080304" charset="-128"/>
                            <a:cs typeface="Cambria Math" panose="02040503050406030204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lang="en-US" altLang="zh-CN" sz="2800">
                    <a:solidFill>
                      <a:srgbClr val="FF0000"/>
                    </a:solidFill>
                    <a:latin typeface="+mn-lt"/>
                    <a:cs typeface="+mn-lt"/>
                  </a:rPr>
                  <a:t>)</a:t>
                </a:r>
                <a:r>
                  <a:rPr lang="en-US" altLang="zh-CN" sz="2800" baseline="30000">
                    <a:solidFill>
                      <a:srgbClr val="FF0000"/>
                    </a:solidFill>
                    <a:latin typeface="+mn-lt"/>
                    <a:cs typeface="+mn-lt"/>
                  </a:rPr>
                  <a:t>2 </a:t>
                </a:r>
                <a:r>
                  <a:rPr lang="en-US" altLang="zh-CN" sz="2800">
                    <a:solidFill>
                      <a:srgbClr val="FF0000"/>
                    </a:solidFill>
                    <a:latin typeface="+mn-lt"/>
                    <a:cs typeface="+mn-lt"/>
                  </a:rPr>
                  <a:t>h ≈ 3.14</a:t>
                </a:r>
                <a:r>
                  <a:rPr lang="zh-CN" altLang="en-US" sz="2800">
                    <a:solidFill>
                      <a:srgbClr val="FF0000"/>
                    </a:solidFill>
                    <a:latin typeface="+mn-lt"/>
                    <a:cs typeface="+mn-lt"/>
                  </a:rPr>
                  <a:t>×</a:t>
                </a:r>
                <a:r>
                  <a:rPr lang="en-US" altLang="zh-CN" sz="2800">
                    <a:solidFill>
                      <a:srgbClr val="FF0000"/>
                    </a:solidFill>
                    <a:latin typeface="+mn-lt"/>
                    <a:cs typeface="+mn-lt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panose="02020609040205080304" charset="-128"/>
                            <a:cs typeface="Cambria Math" panose="02040503050406030204" charset="0"/>
                          </a:rPr>
                          <m:t>39×10</m:t>
                        </m:r>
                        <m:r>
                          <a:rPr lang="en-US" altLang="zh-CN" sz="2800" i="1" baseline="3000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800" i="1" baseline="3000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panose="02020609040205080304" charset="-128"/>
                            <a:cs typeface="Cambria Math" panose="02040503050406030204" charset="0"/>
                          </a:rPr>
                          <m:t>3</m:t>
                        </m:r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panose="02020609040205080304" charset="-128"/>
                            <a:cs typeface="Cambria Math" panose="02040503050406030204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lang="en-US" altLang="zh-CN" sz="2800">
                    <a:solidFill>
                      <a:srgbClr val="FF0000"/>
                    </a:solidFill>
                    <a:latin typeface="+mn-lt"/>
                    <a:cs typeface="+mn-lt"/>
                  </a:rPr>
                  <a:t>)</a:t>
                </a:r>
                <a:r>
                  <a:rPr lang="en-US" altLang="zh-CN" sz="2800" baseline="30000">
                    <a:solidFill>
                      <a:srgbClr val="FF0000"/>
                    </a:solidFill>
                    <a:latin typeface="+mn-lt"/>
                    <a:cs typeface="+mn-lt"/>
                  </a:rPr>
                  <a:t>2</a:t>
                </a:r>
                <a:r>
                  <a:rPr lang="zh-CN" altLang="en-US" sz="2800">
                    <a:solidFill>
                      <a:srgbClr val="FF0000"/>
                    </a:solidFill>
                    <a:latin typeface="+mn-lt"/>
                    <a:cs typeface="+mn-lt"/>
                  </a:rPr>
                  <a:t>×</a:t>
                </a:r>
                <a:r>
                  <a:rPr lang="en-US" altLang="zh-CN" sz="2800">
                    <a:solidFill>
                      <a:srgbClr val="FF0000"/>
                    </a:solidFill>
                    <a:latin typeface="+mn-lt"/>
                    <a:cs typeface="+mn-lt"/>
                  </a:rPr>
                  <a:t>39</a:t>
                </a:r>
                <a:r>
                  <a:rPr lang="zh-CN" altLang="en-US" sz="2800">
                    <a:solidFill>
                      <a:srgbClr val="FF0000"/>
                    </a:solidFill>
                    <a:latin typeface="+mn-lt"/>
                    <a:cs typeface="+mn-lt"/>
                  </a:rPr>
                  <a:t>×</a:t>
                </a:r>
                <a:r>
                  <a:rPr lang="en-US" altLang="zh-CN" sz="2800">
                    <a:solidFill>
                      <a:srgbClr val="FF0000"/>
                    </a:solidFill>
                    <a:latin typeface="+mn-lt"/>
                    <a:cs typeface="+mn-lt"/>
                  </a:rPr>
                  <a:t>10</a:t>
                </a:r>
                <a:r>
                  <a:rPr lang="en-US" altLang="zh-CN" sz="2800" baseline="30000">
                    <a:solidFill>
                      <a:srgbClr val="FF0000"/>
                    </a:solidFill>
                    <a:latin typeface="+mn-lt"/>
                    <a:cs typeface="+mn-lt"/>
                  </a:rPr>
                  <a:t>-3</a:t>
                </a:r>
                <a:r>
                  <a:rPr lang="en-US" altLang="zh-CN" sz="2800">
                    <a:solidFill>
                      <a:srgbClr val="FF0000"/>
                    </a:solidFill>
                    <a:latin typeface="+mn-lt"/>
                    <a:cs typeface="+mn-lt"/>
                  </a:rPr>
                  <a:t>m=4.66</a:t>
                </a:r>
                <a:r>
                  <a:rPr lang="zh-CN" altLang="en-US" sz="2800">
                    <a:solidFill>
                      <a:srgbClr val="FF0000"/>
                    </a:solidFill>
                    <a:latin typeface="+mn-lt"/>
                    <a:cs typeface="+mn-lt"/>
                  </a:rPr>
                  <a:t>×</a:t>
                </a:r>
                <a:r>
                  <a:rPr lang="en-US" altLang="zh-CN" sz="2800">
                    <a:solidFill>
                      <a:srgbClr val="FF0000"/>
                    </a:solidFill>
                    <a:latin typeface="+mn-lt"/>
                    <a:cs typeface="+mn-lt"/>
                  </a:rPr>
                  <a:t>10</a:t>
                </a:r>
                <a:r>
                  <a:rPr lang="en-US" altLang="zh-CN" sz="2800" baseline="30000">
                    <a:solidFill>
                      <a:srgbClr val="FF0000"/>
                    </a:solidFill>
                    <a:latin typeface="+mn-lt"/>
                    <a:cs typeface="+mn-lt"/>
                  </a:rPr>
                  <a:t>-5</a:t>
                </a:r>
                <a:r>
                  <a:rPr lang="en-US" altLang="zh-CN" sz="2800">
                    <a:solidFill>
                      <a:srgbClr val="FF0000"/>
                    </a:solidFill>
                    <a:latin typeface="+mn-lt"/>
                    <a:cs typeface="+mn-lt"/>
                  </a:rPr>
                  <a:t>m</a:t>
                </a:r>
                <a:r>
                  <a:rPr lang="en-US" altLang="zh-CN" sz="2800" baseline="30000">
                    <a:solidFill>
                      <a:srgbClr val="FF0000"/>
                    </a:solidFill>
                    <a:latin typeface="+mn-lt"/>
                    <a:cs typeface="+mn-lt"/>
                  </a:rPr>
                  <a:t>3</a:t>
                </a:r>
                <a:endParaRPr lang="en-US" altLang="zh-CN" sz="2800">
                  <a:solidFill>
                    <a:srgbClr val="FF0000"/>
                  </a:solidFill>
                  <a:latin typeface="+mn-lt"/>
                  <a:cs typeface="+mn-lt"/>
                </a:endParaRPr>
              </a:p>
              <a:p>
                <a:pPr>
                  <a:lnSpc>
                    <a:spcPct val="120000"/>
                  </a:lnSpc>
                </a:pPr>
                <a:endParaRPr lang="en-US" altLang="zh-CN" sz="2800">
                  <a:solidFill>
                    <a:srgbClr val="FF0000"/>
                  </a:solidFill>
                  <a:latin typeface="+mn-lt"/>
                  <a:cs typeface="+mn-lt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911860" y="2574290"/>
                <a:ext cx="11384280" cy="1460500"/>
              </a:xfrm>
              <a:prstGeom prst="rect">
                <a:avLst/>
              </a:prstGeom>
              <a:blipFill rotWithShape="1">
                <a:blip r:embed="rId12"/>
                <a:stretch>
                  <a:fillRect b="-23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911225" y="5734050"/>
            <a:ext cx="6688455" cy="7200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答：它</a:t>
            </a:r>
            <a:r>
              <a:rPr lang="zh-CN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的密度是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21.5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×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10</a:t>
            </a:r>
            <a:r>
              <a:rPr lang="en-US" altLang="zh-CN" sz="2800" baseline="300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3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kg/m</a:t>
            </a:r>
            <a:r>
              <a:rPr lang="en-US" altLang="zh-CN" sz="2800" baseline="300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3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。</a:t>
            </a:r>
            <a:endParaRPr lang="zh-CN" altLang="en-US" sz="2800" i="1" baseline="30000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5"/>
            </p:custDataLst>
          </p:nvPr>
        </p:nvGrpSpPr>
        <p:grpSpPr>
          <a:xfrm>
            <a:off x="911860" y="4653280"/>
            <a:ext cx="8757920" cy="1309370"/>
            <a:chOff x="1435" y="6307"/>
            <a:chExt cx="13792" cy="2062"/>
          </a:xfrm>
        </p:grpSpPr>
        <p:sp>
          <p:nvSpPr>
            <p:cNvPr id="14" name="文本框 13"/>
            <p:cNvSpPr txBox="1"/>
            <p:nvPr>
              <p:custDataLst>
                <p:tags r:id="rId8"/>
              </p:custDataLst>
            </p:nvPr>
          </p:nvSpPr>
          <p:spPr>
            <a:xfrm>
              <a:off x="1435" y="6534"/>
              <a:ext cx="1131" cy="10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>
                  <a:solidFill>
                    <a:srgbClr val="FF0000"/>
                  </a:solidFill>
                  <a:latin typeface="微软雅黑" panose="020B0503020204020204" charset="-122"/>
                  <a:ea typeface="微软雅黑"/>
                </a:rPr>
                <a:t>解：</a:t>
              </a:r>
              <a:endParaRPr lang="zh-CN" altLang="en-US" sz="2800" i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Cambria Math" panose="0204050305040603020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/>
                <p:cNvSpPr txBox="1"/>
                <p:nvPr>
                  <p:custDataLst>
                    <p:tags r:id="rId9"/>
                  </p:custDataLst>
                </p:nvPr>
              </p:nvSpPr>
              <p:spPr>
                <a:xfrm>
                  <a:off x="2341" y="6307"/>
                  <a:ext cx="12886" cy="206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2800" i="1">
                      <a:solidFill>
                        <a:srgbClr val="FF0000"/>
                      </a:solidFill>
                      <a:cs typeface="Arial" panose="020B0604020202020204" pitchFamily="34" charset="0"/>
                      <a:sym typeface="+mn-e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𝜌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</m:num>
                        <m:den>
                          <m:r>
                            <a:rPr lang="en-US" altLang="zh-CN" sz="28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8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V</m:t>
                          </m:r>
                          <m:r>
                            <a:rPr lang="en-US" altLang="zh-CN" sz="28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 </m:t>
                          </m:r>
                        </m:den>
                      </m:f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altLang="zh-CN" sz="28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ea typeface="MS Mincho" panose="02020609040205080304" charset="-128"/>
                              <a:cs typeface="Cambria Math" panose="02040503050406030204" charset="0"/>
                            </a:rPr>
                            <m:t>kg</m:t>
                          </m:r>
                        </m:num>
                        <m:den>
                          <m:r>
                            <a:rPr lang="en-US" altLang="zh-CN" sz="28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4.66×10</m:t>
                          </m:r>
                          <m:r>
                            <a:rPr lang="en-US" altLang="zh-CN" sz="2800" baseline="30000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−5</m:t>
                          </m:r>
                          <m:sSup>
                            <m:sSupPr>
                              <m:ctrlP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altLang="zh-CN" sz="2800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zh-CN" sz="2800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≈21.5×10</m:t>
                      </m:r>
                      <m:r>
                        <a:rPr lang="en-US" altLang="zh-CN" sz="2800" baseline="30000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kg</m:t>
                      </m:r>
                      <m:r>
                        <a:rPr lang="en-US" altLang="zh-CN" sz="2800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m</m:t>
                      </m:r>
                      <m:r>
                        <a:rPr lang="en-US" altLang="zh-CN" sz="2800" baseline="30000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3</m:t>
                      </m:r>
                    </m:oMath>
                  </a14:m>
                  <a:r>
                    <a:rPr lang="en-US" altLang="zh-CN" sz="2400" baseline="30000">
                      <a:solidFill>
                        <a:srgbClr val="FF0000"/>
                      </a:solidFill>
                      <a:cs typeface="Arial" panose="020B0604020202020204" pitchFamily="34" charset="0"/>
                      <a:sym typeface="+mn-ea"/>
                    </a:rPr>
                    <a:t>   </a:t>
                  </a:r>
                  <a:endParaRPr lang="en-US" altLang="zh-CN" sz="2400" baseline="300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  <a:cs typeface="Arial" panose="020B0604020202020204" pitchFamily="34" charset="0"/>
                    <a:sym typeface="+mn-ea"/>
                  </a:endParaRPr>
                </a:p>
              </p:txBody>
            </p:sp>
          </mc:Choice>
  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  <p:sp>
              <p:nvSpPr>
                <p:cNvPr id="3" name="文本框 2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3"/>
                  </p:custDataLst>
                </p:nvPr>
              </p:nvSpPr>
              <p:spPr>
                <a:xfrm>
                  <a:off x="2341" y="6307"/>
                  <a:ext cx="12886" cy="206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911860" y="3970020"/>
            <a:ext cx="1480820" cy="755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宋体" panose="02010600030101010101" pitchFamily="2" charset="-122"/>
              </a:rPr>
              <a:t>求：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endParaRPr lang="en-US" altLang="en-US" sz="28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 flipH="1">
            <a:off x="11150600" y="123698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习题练习</a:t>
            </a: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83615" y="3357245"/>
            <a:ext cx="1480820" cy="755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求：</a:t>
            </a:r>
            <a:r>
              <a:rPr lang="en-US" altLang="zh-CN" sz="2800" i="1">
                <a:solidFill>
                  <a:srgbClr val="FF0000"/>
                </a:solidFill>
                <a:latin typeface="+mn-lt"/>
                <a:ea typeface="微软雅黑"/>
                <a:cs typeface="+mn-lt"/>
              </a:rPr>
              <a:t>m</a:t>
            </a:r>
            <a:r>
              <a:rPr lang="zh-CN" altLang="en-US" sz="2800" baseline="-250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杯</a:t>
            </a: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983615" y="4149090"/>
            <a:ext cx="1480820" cy="755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解：</a:t>
            </a:r>
            <a:endParaRPr lang="zh-CN" altLang="en-US" sz="2800" i="1">
              <a:solidFill>
                <a:srgbClr val="FF0000"/>
              </a:solidFill>
              <a:latin typeface="微软雅黑" panose="020B0503020204020204" charset="-122"/>
              <a:ea typeface="微软雅黑"/>
              <a:cs typeface="Cambria Math" panose="0204050305040603020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983615" y="5589270"/>
            <a:ext cx="6688455" cy="7200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答：</a:t>
            </a:r>
            <a:r>
              <a:rPr lang="zh-CN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玻璃杯的质量为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500g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。</a:t>
            </a:r>
            <a:endParaRPr lang="zh-CN" altLang="en-US" sz="2800" i="1" baseline="30000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911225" y="1125220"/>
            <a:ext cx="9743440" cy="13804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kern="100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4. </a:t>
            </a:r>
            <a:r>
              <a:rPr lang="zh-CN" altLang="zh-CN" sz="2800" kern="100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一个玻璃杯能装</a:t>
            </a:r>
            <a:r>
              <a:rPr lang="en-US" altLang="zh-CN" sz="2800" kern="100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2.5L</a:t>
            </a:r>
            <a:r>
              <a:rPr lang="zh-CN" altLang="zh-CN" sz="2800" kern="100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的水，此时总质量为</a:t>
            </a:r>
            <a:r>
              <a:rPr lang="en-US" altLang="zh-CN" sz="2800" kern="100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3kg</a:t>
            </a:r>
            <a:r>
              <a:rPr lang="zh-CN" altLang="zh-CN" sz="2800" kern="100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。求玻璃杯的质量为多少</a:t>
            </a:r>
            <a:r>
              <a:rPr lang="en-US" altLang="zh-CN" sz="2800" kern="100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g</a:t>
            </a:r>
            <a:r>
              <a:rPr lang="zh-CN" altLang="zh-CN" sz="2800" kern="100">
                <a:effectLst/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？</a:t>
            </a:r>
            <a:endParaRPr lang="zh-CN" altLang="en-US" sz="28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983615" y="2611120"/>
            <a:ext cx="10609580" cy="6407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宋体" panose="02010600030101010101" pitchFamily="2" charset="-122"/>
              </a:rPr>
              <a:t>已知：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zh-CN" altLang="en-US" sz="2800" baseline="-250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rPr>
              <a:t>水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=1.0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kg/m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800" baseline="-250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rPr>
              <a:t>总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=3kg,  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=2.5L=2.5dm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=2.5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280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280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1703705" y="4004945"/>
            <a:ext cx="8215630" cy="1418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800" baseline="-250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rPr>
              <a:t>水</a:t>
            </a:r>
            <a:r>
              <a:rPr lang="en-US" altLang="zh-CN" sz="2800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zh-CN" altLang="en-US" sz="2800" baseline="-250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rPr>
              <a:t>水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1.0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kg/m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2.5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-3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=2.5kg</a:t>
            </a:r>
          </a:p>
          <a:p>
            <a:pPr>
              <a:lnSpc>
                <a:spcPct val="150000"/>
              </a:lnSpc>
            </a:pP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2800" baseline="-250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  <a:sym typeface="+mn-ea"/>
              </a:rPr>
              <a:t>杯</a:t>
            </a:r>
            <a:r>
              <a:rPr lang="en-US" altLang="zh-CN" sz="2800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2800" baseline="-250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  <a:sym typeface="+mn-ea"/>
              </a:rPr>
              <a:t>总</a:t>
            </a:r>
            <a:r>
              <a:rPr lang="en-US" altLang="zh-CN" sz="2800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2800" baseline="-250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  <a:sym typeface="+mn-ea"/>
              </a:rPr>
              <a:t>水</a:t>
            </a:r>
            <a:r>
              <a:rPr lang="en-US" altLang="zh-CN" sz="2800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=3kg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2.5kg=0.5kg=500g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>
            <p:custDataLst>
              <p:tags r:id="rId1"/>
            </p:custDataLst>
          </p:nvPr>
        </p:nvGrpSpPr>
        <p:grpSpPr>
          <a:xfrm>
            <a:off x="7246620" y="2421255"/>
            <a:ext cx="4297680" cy="1911350"/>
            <a:chOff x="11389" y="4606"/>
            <a:chExt cx="6768" cy="3010"/>
          </a:xfrm>
        </p:grpSpPr>
        <p:grpSp>
          <p:nvGrpSpPr>
            <p:cNvPr id="11" name="组合 10"/>
            <p:cNvGrpSpPr/>
            <p:nvPr>
              <p:custDataLst>
                <p:tags r:id="rId7"/>
              </p:custDataLst>
            </p:nvPr>
          </p:nvGrpSpPr>
          <p:grpSpPr>
            <a:xfrm>
              <a:off x="11389" y="4606"/>
              <a:ext cx="2408" cy="3010"/>
              <a:chOff x="11389" y="4606"/>
              <a:chExt cx="2408" cy="3010"/>
            </a:xfrm>
          </p:grpSpPr>
          <p:sp>
            <p:nvSpPr>
              <p:cNvPr id="4" name="同侧圆角矩形 3"/>
              <p:cNvSpPr/>
              <p:nvPr>
                <p:custDataLst>
                  <p:tags r:id="rId17"/>
                </p:custDataLst>
              </p:nvPr>
            </p:nvSpPr>
            <p:spPr>
              <a:xfrm rot="10800000">
                <a:off x="11755" y="5627"/>
                <a:ext cx="1678" cy="1807"/>
              </a:xfrm>
              <a:prstGeom prst="round2SameRect">
                <a:avLst/>
              </a:prstGeom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https://photo-static-api.fotomore.com/creative/vcg/400/new/VCG41N1498552908.jpg?uid=386&amp;timestamp=1718782140&amp;sign=25bf1104cbb8b5dadb73e283a1779b55" descr="实验室玻璃器皿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0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59426" t="55456" r="19187"/>
              <a:stretch>
                <a:fillRect/>
              </a:stretch>
            </p:blipFill>
            <p:spPr>
              <a:xfrm>
                <a:off x="11389" y="4606"/>
                <a:ext cx="2409" cy="3010"/>
              </a:xfrm>
              <a:prstGeom prst="rect">
                <a:avLst/>
              </a:prstGeom>
            </p:spPr>
          </p:pic>
        </p:grpSp>
        <p:grpSp>
          <p:nvGrpSpPr>
            <p:cNvPr id="13" name="组合 12"/>
            <p:cNvGrpSpPr/>
            <p:nvPr>
              <p:custDataLst>
                <p:tags r:id="rId8"/>
              </p:custDataLst>
            </p:nvPr>
          </p:nvGrpSpPr>
          <p:grpSpPr>
            <a:xfrm>
              <a:off x="15749" y="4606"/>
              <a:ext cx="2409" cy="3010"/>
              <a:chOff x="11220" y="2565"/>
              <a:chExt cx="2409" cy="3010"/>
            </a:xfrm>
          </p:grpSpPr>
          <p:sp>
            <p:nvSpPr>
              <p:cNvPr id="14" name="同侧圆角矩形 13"/>
              <p:cNvSpPr/>
              <p:nvPr>
                <p:custDataLst>
                  <p:tags r:id="rId15"/>
                </p:custDataLst>
              </p:nvPr>
            </p:nvSpPr>
            <p:spPr>
              <a:xfrm rot="10800000">
                <a:off x="11615" y="3812"/>
                <a:ext cx="1697" cy="1506"/>
              </a:xfrm>
              <a:prstGeom prst="round2SameRect">
                <a:avLst/>
              </a:prstGeom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5" name="https://photo-static-api.fotomore.com/creative/vcg/400/new/VCG41N1498552908.jpg?uid=386&amp;timestamp=1718782140&amp;sign=25bf1104cbb8b5dadb73e283a1779b55" descr="实验室玻璃器皿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0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59426" t="55456" r="19187"/>
              <a:stretch>
                <a:fillRect/>
              </a:stretch>
            </p:blipFill>
            <p:spPr>
              <a:xfrm>
                <a:off x="11220" y="2565"/>
                <a:ext cx="2409" cy="3010"/>
              </a:xfrm>
              <a:prstGeom prst="rect">
                <a:avLst/>
              </a:prstGeom>
            </p:spPr>
          </p:pic>
        </p:grpSp>
        <p:grpSp>
          <p:nvGrpSpPr>
            <p:cNvPr id="16" name="组合 15"/>
            <p:cNvGrpSpPr/>
            <p:nvPr>
              <p:custDataLst>
                <p:tags r:id="rId9"/>
              </p:custDataLst>
            </p:nvPr>
          </p:nvGrpSpPr>
          <p:grpSpPr>
            <a:xfrm>
              <a:off x="13569" y="4606"/>
              <a:ext cx="2409" cy="3010"/>
              <a:chOff x="6885" y="3926"/>
              <a:chExt cx="2409" cy="3010"/>
            </a:xfrm>
          </p:grpSpPr>
          <p:sp>
            <p:nvSpPr>
              <p:cNvPr id="17" name="同侧圆角矩形 16"/>
              <p:cNvSpPr/>
              <p:nvPr>
                <p:custDataLst>
                  <p:tags r:id="rId13"/>
                </p:custDataLst>
              </p:nvPr>
            </p:nvSpPr>
            <p:spPr>
              <a:xfrm rot="10800000">
                <a:off x="7245" y="5627"/>
                <a:ext cx="1689" cy="1080"/>
              </a:xfrm>
              <a:prstGeom prst="round2SameRect">
                <a:avLst/>
              </a:prstGeom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8" name="https://photo-static-api.fotomore.com/creative/vcg/400/new/VCG41N1498552908.jpg?uid=386&amp;timestamp=1718782140&amp;sign=25bf1104cbb8b5dadb73e283a1779b55" descr="实验室玻璃器皿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0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59426" t="55456" r="19187"/>
              <a:stretch>
                <a:fillRect/>
              </a:stretch>
            </p:blipFill>
            <p:spPr>
              <a:xfrm>
                <a:off x="6885" y="3926"/>
                <a:ext cx="2409" cy="3010"/>
              </a:xfrm>
              <a:prstGeom prst="rect">
                <a:avLst/>
              </a:prstGeom>
            </p:spPr>
          </p:pic>
        </p:grpSp>
        <p:sp>
          <p:nvSpPr>
            <p:cNvPr id="19" name="文本框 18"/>
            <p:cNvSpPr txBox="1"/>
            <p:nvPr>
              <p:custDataLst>
                <p:tags r:id="rId10"/>
              </p:custDataLst>
            </p:nvPr>
          </p:nvSpPr>
          <p:spPr>
            <a:xfrm>
              <a:off x="12776" y="6421"/>
              <a:ext cx="853" cy="84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>
                  <a:latin typeface="微软雅黑" panose="020B0503020204020204" charset="-122"/>
                  <a:ea typeface="微软雅黑"/>
                </a:rPr>
                <a:t>A</a:t>
              </a:r>
            </a:p>
          </p:txBody>
        </p:sp>
        <p:sp>
          <p:nvSpPr>
            <p:cNvPr id="20" name="文本框 19"/>
            <p:cNvSpPr txBox="1"/>
            <p:nvPr>
              <p:custDataLst>
                <p:tags r:id="rId11"/>
              </p:custDataLst>
            </p:nvPr>
          </p:nvSpPr>
          <p:spPr>
            <a:xfrm>
              <a:off x="14980" y="6421"/>
              <a:ext cx="853" cy="84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>
                  <a:latin typeface="微软雅黑" panose="020B0503020204020204" charset="-122"/>
                  <a:ea typeface="微软雅黑"/>
                </a:rPr>
                <a:t>B</a:t>
              </a:r>
            </a:p>
          </p:txBody>
        </p:sp>
        <p:sp>
          <p:nvSpPr>
            <p:cNvPr id="21" name="文本框 20"/>
            <p:cNvSpPr txBox="1"/>
            <p:nvPr>
              <p:custDataLst>
                <p:tags r:id="rId12"/>
              </p:custDataLst>
            </p:nvPr>
          </p:nvSpPr>
          <p:spPr>
            <a:xfrm>
              <a:off x="17184" y="6421"/>
              <a:ext cx="853" cy="84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>
                  <a:latin typeface="微软雅黑" panose="020B0503020204020204" charset="-122"/>
                  <a:ea typeface="微软雅黑"/>
                </a:rPr>
                <a:t>C</a:t>
              </a:r>
            </a:p>
          </p:txBody>
        </p:sp>
      </p:grpSp>
      <p:sp>
        <p:nvSpPr>
          <p:cNvPr id="23" name="文本框 22"/>
          <p:cNvSpPr txBox="1"/>
          <p:nvPr>
            <p:custDataLst>
              <p:tags r:id="rId2"/>
            </p:custDataLst>
          </p:nvPr>
        </p:nvSpPr>
        <p:spPr>
          <a:xfrm>
            <a:off x="982980" y="1772920"/>
            <a:ext cx="5738495" cy="35852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</a:rPr>
              <a:t>5.</a:t>
            </a:r>
            <a:r>
              <a:rPr lang="en-US" altLang="zh-CN" sz="2800">
                <a:latin typeface="微软雅黑" panose="020B0503020204020204" charset="-122"/>
                <a:ea typeface="微软雅黑"/>
              </a:rPr>
              <a:t> 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如图所示，三个形状相同的烧杯，分别盛有质量相等的水、酒精和硫酸</a:t>
            </a:r>
            <a:r>
              <a:rPr lang="en-US" altLang="zh-CN" sz="2800">
                <a:latin typeface="微软雅黑" panose="020B0503020204020204" charset="-122"/>
                <a:ea typeface="微软雅黑"/>
              </a:rPr>
              <a:t>,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 根据图中液面的高度并查密度表，可知A杯盛的是</a:t>
            </a:r>
            <a:r>
              <a:rPr lang="zh-CN" altLang="en-US" sz="2800" u="sng">
                <a:latin typeface="微软雅黑" panose="020B0503020204020204" charset="-122"/>
                <a:ea typeface="微软雅黑"/>
              </a:rPr>
              <a:t> </a:t>
            </a:r>
            <a:r>
              <a:rPr lang="en-US" altLang="zh-CN" sz="2800" u="sng">
                <a:latin typeface="微软雅黑" panose="020B0503020204020204" charset="-122"/>
                <a:ea typeface="微软雅黑"/>
              </a:rPr>
              <a:t>          </a:t>
            </a:r>
            <a:r>
              <a:rPr lang="en-US" altLang="zh-CN" sz="2800">
                <a:latin typeface="微软雅黑" panose="020B0503020204020204" charset="-122"/>
                <a:ea typeface="微软雅黑"/>
              </a:rPr>
              <a:t>,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 B杯盛的是</a:t>
            </a:r>
            <a:r>
              <a:rPr lang="zh-CN" altLang="en-US" sz="2800" u="sng">
                <a:latin typeface="微软雅黑" panose="020B0503020204020204" charset="-122"/>
                <a:ea typeface="微软雅黑"/>
              </a:rPr>
              <a:t> </a:t>
            </a:r>
            <a:r>
              <a:rPr lang="en-US" altLang="zh-CN" sz="2800" u="sng">
                <a:latin typeface="微软雅黑" panose="020B0503020204020204" charset="-122"/>
                <a:ea typeface="微软雅黑"/>
              </a:rPr>
              <a:t>         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,C杯盛的是</a:t>
            </a:r>
            <a:r>
              <a:rPr lang="zh-CN" altLang="en-US" sz="2800" u="sng">
                <a:latin typeface="微软雅黑" panose="020B0503020204020204" charset="-122"/>
                <a:ea typeface="微软雅黑"/>
                <a:sym typeface="+mn-ea"/>
              </a:rPr>
              <a:t> </a:t>
            </a:r>
            <a:r>
              <a:rPr lang="en-US" altLang="zh-CN" sz="2800" u="sng">
                <a:latin typeface="微软雅黑" panose="020B0503020204020204" charset="-122"/>
                <a:ea typeface="微软雅黑"/>
                <a:sym typeface="+mn-ea"/>
              </a:rPr>
              <a:t>         </a:t>
            </a:r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。</a:t>
            </a:r>
            <a:endParaRPr lang="en-US" altLang="zh-CN" sz="2800"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3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习题练习</a:t>
            </a:r>
          </a:p>
        </p:txBody>
      </p:sp>
      <p:sp>
        <p:nvSpPr>
          <p:cNvPr id="25" name="文本框 24"/>
          <p:cNvSpPr txBox="1"/>
          <p:nvPr>
            <p:custDataLst>
              <p:tags r:id="rId4"/>
            </p:custDataLst>
          </p:nvPr>
        </p:nvSpPr>
        <p:spPr>
          <a:xfrm>
            <a:off x="3575685" y="3789045"/>
            <a:ext cx="1240155" cy="7200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酒精</a:t>
            </a:r>
          </a:p>
        </p:txBody>
      </p:sp>
      <p:sp>
        <p:nvSpPr>
          <p:cNvPr id="26" name="文本框 25"/>
          <p:cNvSpPr txBox="1"/>
          <p:nvPr>
            <p:custDataLst>
              <p:tags r:id="rId5"/>
            </p:custDataLst>
          </p:nvPr>
        </p:nvSpPr>
        <p:spPr>
          <a:xfrm>
            <a:off x="1507490" y="4437380"/>
            <a:ext cx="1024255" cy="666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硫酸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文本框 26"/>
          <p:cNvSpPr txBox="1"/>
          <p:nvPr>
            <p:custDataLst>
              <p:tags r:id="rId6"/>
            </p:custDataLst>
          </p:nvPr>
        </p:nvSpPr>
        <p:spPr>
          <a:xfrm>
            <a:off x="4439285" y="4437380"/>
            <a:ext cx="742315" cy="617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课程导入</a:t>
            </a: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1703070" y="1988820"/>
            <a:ext cx="3405505" cy="3116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</a:rPr>
              <a:t>    </a:t>
            </a:r>
            <a:r>
              <a:rPr lang="zh-CN" altLang="en-US" sz="3200">
                <a:latin typeface="宋体" panose="02010600030101010101" pitchFamily="2" charset="-122"/>
              </a:rPr>
              <a:t>小明妈妈新买了一条金项链，如何鉴别它是不是纯金的呢？</a:t>
            </a:r>
          </a:p>
        </p:txBody>
      </p:sp>
      <p:pic>
        <p:nvPicPr>
          <p:cNvPr id="5" name="https://photo-static-api.fotomore.com/creative/vcg/veer/400/new/VCG41N693937312.jpg?uid=386&amp;timestamp=1698223005&amp;sign=e251dc288a56bab6bfb3a990daa1658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clrChange>
              <a:clrFrom>
                <a:srgbClr val="FDFEF6">
                  <a:alpha val="100000"/>
                </a:srgbClr>
              </a:clrFrom>
              <a:clrTo>
                <a:srgbClr val="FDFE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3520" y="1701165"/>
            <a:ext cx="5053965" cy="3790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课程导入</a:t>
            </a: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2351405" y="2637155"/>
            <a:ext cx="2754630" cy="24155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</a:rPr>
              <a:t>    </a:t>
            </a:r>
            <a:r>
              <a:rPr lang="zh-CN" altLang="en-US" sz="3200">
                <a:latin typeface="宋体" panose="02010600030101010101" pitchFamily="2" charset="-122"/>
              </a:rPr>
              <a:t>如何知道右边雕像的体积大小呢？</a:t>
            </a:r>
          </a:p>
        </p:txBody>
      </p:sp>
      <p:pic>
        <p:nvPicPr>
          <p:cNvPr id="5" name="https://photo-static-api.fotomore.com/creative/vcg/veer/400/new/VCG41N507804848.jpg?uid=386&amp;timestamp=1698223298&amp;sign=fb238ff3378ab1d80a3ad341a264a50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91810" y="1196975"/>
            <a:ext cx="4702810" cy="47028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课程导入</a:t>
            </a:r>
          </a:p>
        </p:txBody>
      </p:sp>
      <p:sp>
        <p:nvSpPr>
          <p:cNvPr id="32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9470" y="5157470"/>
            <a:ext cx="9325610" cy="75819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以上三个式子，可分别用来计算密度、质量和体积。</a:t>
            </a:r>
            <a:endParaRPr lang="zh-CN" altLang="en-US" sz="2800" kern="0">
              <a:solidFill>
                <a:schemeClr val="tx1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767715" y="908685"/>
            <a:ext cx="4064000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>
                <a:latin typeface="微软雅黑" panose="020B0503020204020204" charset="-122"/>
                <a:ea typeface="微软雅黑"/>
              </a:rPr>
              <a:t>复习回顾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322705" y="1644015"/>
            <a:ext cx="406400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宋体" panose="02010600030101010101" pitchFamily="2" charset="-122"/>
              </a:rPr>
              <a:t>密度公式：</a:t>
            </a: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3432493" y="2459355"/>
          <a:ext cx="1863725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0363200" imgH="9753600" progId="Equation.DSMT4">
                  <p:embed/>
                </p:oleObj>
              </mc:Choice>
              <mc:Fallback>
                <p:oleObj name="Equation" r:id="rId27" imgW="10363200" imgH="9753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432493" y="2459355"/>
                        <a:ext cx="1863725" cy="1754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箭头连接符 13"/>
          <p:cNvCxnSpPr/>
          <p:nvPr>
            <p:custDataLst>
              <p:tags r:id="rId6"/>
            </p:custDataLst>
          </p:nvPr>
        </p:nvCxnSpPr>
        <p:spPr>
          <a:xfrm>
            <a:off x="2616345" y="2790845"/>
            <a:ext cx="1031875" cy="4222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>
            <p:custDataLst>
              <p:tags r:id="rId7"/>
            </p:custDataLst>
          </p:nvPr>
        </p:nvCxnSpPr>
        <p:spPr>
          <a:xfrm flipH="1">
            <a:off x="4993097" y="2304695"/>
            <a:ext cx="393608" cy="3457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>
            <p:custDataLst>
              <p:tags r:id="rId8"/>
            </p:custDataLst>
          </p:nvPr>
        </p:nvCxnSpPr>
        <p:spPr>
          <a:xfrm flipV="1">
            <a:off x="3864237" y="4035390"/>
            <a:ext cx="686808" cy="3864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4993097" y="1783453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质量</a:t>
            </a:r>
          </a:p>
        </p:txBody>
      </p: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2970520" y="4317807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体积</a:t>
            </a:r>
          </a:p>
        </p:txBody>
      </p:sp>
      <p:sp>
        <p:nvSpPr>
          <p:cNvPr id="19" name="文本框 18"/>
          <p:cNvSpPr txBox="1"/>
          <p:nvPr>
            <p:custDataLst>
              <p:tags r:id="rId11"/>
            </p:custDataLst>
          </p:nvPr>
        </p:nvSpPr>
        <p:spPr>
          <a:xfrm>
            <a:off x="1780437" y="2569958"/>
            <a:ext cx="80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密度</a:t>
            </a:r>
          </a:p>
        </p:txBody>
      </p:sp>
      <p:grpSp>
        <p:nvGrpSpPr>
          <p:cNvPr id="25" name="组合 24"/>
          <p:cNvGrpSpPr/>
          <p:nvPr>
            <p:custDataLst>
              <p:tags r:id="rId12"/>
            </p:custDataLst>
          </p:nvPr>
        </p:nvGrpSpPr>
        <p:grpSpPr>
          <a:xfrm>
            <a:off x="5732780" y="3141345"/>
            <a:ext cx="2432050" cy="894080"/>
            <a:chOff x="5148167" y="2337541"/>
            <a:chExt cx="2644966" cy="894030"/>
          </a:xfrm>
          <a:gradFill>
            <a:gsLst>
              <a:gs pos="50000">
                <a:srgbClr val="F5BD7C"/>
              </a:gs>
              <a:gs pos="0">
                <a:srgbClr val="F6D1A7"/>
              </a:gs>
              <a:gs pos="100000">
                <a:srgbClr val="F4A850"/>
              </a:gs>
            </a:gsLst>
            <a:lin scaled="1"/>
          </a:gradFill>
        </p:grpSpPr>
        <p:sp>
          <p:nvSpPr>
            <p:cNvPr id="40" name="箭头: 右 39"/>
            <p:cNvSpPr/>
            <p:nvPr>
              <p:custDataLst>
                <p:tags r:id="rId24"/>
              </p:custDataLst>
            </p:nvPr>
          </p:nvSpPr>
          <p:spPr>
            <a:xfrm>
              <a:off x="5148167" y="2337541"/>
              <a:ext cx="2644966" cy="894030"/>
            </a:xfrm>
            <a:prstGeom prst="rightArrow">
              <a:avLst>
                <a:gd name="adj1" fmla="val 50000"/>
                <a:gd name="adj2" fmla="val 10187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>
              <p:custDataLst>
                <p:tags r:id="rId25"/>
              </p:custDataLst>
            </p:nvPr>
          </p:nvSpPr>
          <p:spPr>
            <a:xfrm>
              <a:off x="5308384" y="2553429"/>
              <a:ext cx="1562118" cy="44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noAutofit/>
            </a:bodyPr>
            <a:lstStyle/>
            <a:p>
              <a:r>
                <a:rPr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/>
                  <a:cs typeface="Times New Roman" panose="02020603050405020304" pitchFamily="18" charset="0"/>
                </a:rPr>
                <a:t>推导公式</a:t>
              </a:r>
            </a:p>
          </p:txBody>
        </p:sp>
      </p:grpSp>
      <p:graphicFrame>
        <p:nvGraphicFramePr>
          <p:cNvPr id="26" name="对象 13320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8263890" y="2455545"/>
          <a:ext cx="1969770" cy="757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2496800" imgH="4876800" progId="Equation.DSMT4">
                  <p:embed/>
                </p:oleObj>
              </mc:Choice>
              <mc:Fallback>
                <p:oleObj name="Equation" r:id="rId29" imgW="12496800" imgH="4876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8263890" y="2455545"/>
                        <a:ext cx="1969770" cy="7575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13319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8263890" y="3357245"/>
          <a:ext cx="1645920" cy="1525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0668000" imgH="10058400" progId="Equation.DSMT4">
                  <p:embed/>
                </p:oleObj>
              </mc:Choice>
              <mc:Fallback>
                <p:oleObj name="Equation" r:id="rId31" imgW="10668000" imgH="10058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8263890" y="3357245"/>
                        <a:ext cx="1645920" cy="15252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文本框 42"/>
          <p:cNvSpPr txBox="1"/>
          <p:nvPr>
            <p:custDataLst>
              <p:tags r:id="rId15"/>
            </p:custDataLst>
          </p:nvPr>
        </p:nvSpPr>
        <p:spPr>
          <a:xfrm>
            <a:off x="10284460" y="2550795"/>
            <a:ext cx="1440180" cy="5835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求质量</a:t>
            </a:r>
          </a:p>
        </p:txBody>
      </p:sp>
      <p:sp>
        <p:nvSpPr>
          <p:cNvPr id="44" name="文本框 43"/>
          <p:cNvSpPr txBox="1"/>
          <p:nvPr>
            <p:custDataLst>
              <p:tags r:id="rId16"/>
            </p:custDataLst>
          </p:nvPr>
        </p:nvSpPr>
        <p:spPr>
          <a:xfrm>
            <a:off x="10281285" y="3719830"/>
            <a:ext cx="1440180" cy="5835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求体积</a:t>
            </a:r>
          </a:p>
        </p:txBody>
      </p:sp>
      <p:sp>
        <p:nvSpPr>
          <p:cNvPr id="28" name="文本框 27"/>
          <p:cNvSpPr txBox="1"/>
          <p:nvPr>
            <p:custDataLst>
              <p:tags r:id="rId17"/>
            </p:custDataLst>
          </p:nvPr>
        </p:nvSpPr>
        <p:spPr>
          <a:xfrm>
            <a:off x="1559410" y="3283923"/>
            <a:ext cx="1826141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鉴别物质</a:t>
            </a:r>
          </a:p>
        </p:txBody>
      </p:sp>
      <p:grpSp>
        <p:nvGrpSpPr>
          <p:cNvPr id="5" name="组合 4"/>
          <p:cNvGrpSpPr/>
          <p:nvPr>
            <p:custDataLst>
              <p:tags r:id="rId18"/>
            </p:custDataLst>
          </p:nvPr>
        </p:nvGrpSpPr>
        <p:grpSpPr>
          <a:xfrm>
            <a:off x="366650" y="1168112"/>
            <a:ext cx="295322" cy="210471"/>
            <a:chOff x="435463" y="1226414"/>
            <a:chExt cx="295380" cy="210512"/>
          </a:xfrm>
        </p:grpSpPr>
        <p:sp>
          <p:nvSpPr>
            <p:cNvPr id="6" name="矩形 5"/>
            <p:cNvSpPr/>
            <p:nvPr>
              <p:custDataLst>
                <p:tags r:id="rId22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>
              <p:custDataLst>
                <p:tags r:id="rId23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>
            <p:custDataLst>
              <p:tags r:id="rId19"/>
            </p:custDataLst>
          </p:nvPr>
        </p:nvGrpSpPr>
        <p:grpSpPr>
          <a:xfrm>
            <a:off x="366650" y="5488652"/>
            <a:ext cx="295322" cy="210471"/>
            <a:chOff x="435463" y="1226414"/>
            <a:chExt cx="295380" cy="210512"/>
          </a:xfrm>
        </p:grpSpPr>
        <p:sp>
          <p:nvSpPr>
            <p:cNvPr id="9" name="矩形 8"/>
            <p:cNvSpPr/>
            <p:nvPr>
              <p:custDataLst>
                <p:tags r:id="rId20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>
              <p:custDataLst>
                <p:tags r:id="rId21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" grpId="0"/>
      <p:bldP spid="17" grpId="0"/>
      <p:bldP spid="18" grpId="0"/>
      <p:bldP spid="19" grpId="0"/>
      <p:bldP spid="43" grpId="0" animBg="1"/>
      <p:bldP spid="44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课程讲授</a:t>
            </a:r>
          </a:p>
        </p:txBody>
      </p:sp>
      <p:grpSp>
        <p:nvGrpSpPr>
          <p:cNvPr id="25" name="组合 24"/>
          <p:cNvGrpSpPr/>
          <p:nvPr>
            <p:custDataLst>
              <p:tags r:id="rId2"/>
            </p:custDataLst>
          </p:nvPr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10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11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12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>
            <p:custDataLst>
              <p:tags r:id="rId3"/>
            </p:custDataLst>
          </p:nvPr>
        </p:nvSpPr>
        <p:spPr>
          <a:xfrm>
            <a:off x="3437579" y="159615"/>
            <a:ext cx="21513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学查密度表</a:t>
            </a:r>
          </a:p>
        </p:txBody>
      </p:sp>
      <p:graphicFrame>
        <p:nvGraphicFramePr>
          <p:cNvPr id="56" name="表格 55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336299" y="2348923"/>
          <a:ext cx="9043035" cy="321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7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2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2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9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物质</a:t>
                      </a:r>
                    </a:p>
                  </a:txBody>
                  <a:tcPr marL="120004" marR="120004" marT="46789" marB="46789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spcAft>
                          <a:spcPct val="0"/>
                        </a:spcAft>
                        <a:tabLst>
                          <a:tab pos="1362710" algn="l"/>
                        </a:tabLst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密度</a:t>
                      </a:r>
                      <a:r>
                        <a:rPr lang="en-US" altLang="zh-CN" sz="2400" b="1" i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altLang="zh-CN" sz="24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/kg·m</a:t>
                      </a:r>
                      <a:r>
                        <a:rPr lang="en-US" altLang="zh-CN" sz="2400" b="1" kern="100" baseline="30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 marL="120004" marR="120004" marT="46789" marB="46789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物质</a:t>
                      </a:r>
                    </a:p>
                  </a:txBody>
                  <a:tcPr marL="120004" marR="120004" marT="46789" marB="46789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密度</a:t>
                      </a:r>
                      <a:r>
                        <a:rPr lang="en-US" altLang="zh-CN" sz="2400" b="1" i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altLang="zh-CN" sz="24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/kg·m</a:t>
                      </a:r>
                      <a:r>
                        <a:rPr lang="en-US" altLang="zh-CN" sz="2400" b="1" kern="100" baseline="30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 marL="120004" marR="120004" marT="46789" marB="4678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铂</a:t>
                      </a:r>
                    </a:p>
                  </a:txBody>
                  <a:tcPr marL="120004" marR="120004" marT="46789" marB="46789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21.5×10</a:t>
                      </a:r>
                      <a:r>
                        <a:rPr lang="en-US" altLang="zh-CN" sz="2400" b="1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3</a:t>
                      </a:r>
                      <a:endParaRPr lang="en-US" altLang="zh-CN" sz="2400" b="1" baseline="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铝</a:t>
                      </a:r>
                    </a:p>
                  </a:txBody>
                  <a:tcPr marL="120004" marR="120004" marT="46789" marB="46789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2.7×10</a:t>
                      </a:r>
                      <a:r>
                        <a:rPr lang="en-US" altLang="zh-CN" sz="2400" b="1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金</a:t>
                      </a:r>
                    </a:p>
                  </a:txBody>
                  <a:tcPr marL="120004" marR="120004" marT="46789" marB="46789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19.3×10</a:t>
                      </a:r>
                      <a:r>
                        <a:rPr lang="en-US" altLang="zh-CN" sz="2400" b="1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3</a:t>
                      </a:r>
                      <a:endParaRPr lang="en-US" altLang="zh-CN" sz="2400" b="1" baseline="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花岗岩</a:t>
                      </a:r>
                    </a:p>
                  </a:txBody>
                  <a:tcPr marL="120004" marR="120004" marT="46789" marB="46789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(2.6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.3)×10</a:t>
                      </a:r>
                      <a:r>
                        <a:rPr lang="en-US" altLang="zh-CN" sz="2400" b="1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铅</a:t>
                      </a:r>
                    </a:p>
                  </a:txBody>
                  <a:tcPr marL="120004" marR="120004" marT="46789" marB="46789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11.3×10</a:t>
                      </a:r>
                      <a:r>
                        <a:rPr lang="en-US" altLang="zh-CN" sz="2400" b="1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45712" marB="4571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玻璃</a:t>
                      </a:r>
                    </a:p>
                  </a:txBody>
                  <a:tcPr marL="120004" marR="120004" marT="46789" marB="46789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(2.4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2.8)×10</a:t>
                      </a:r>
                      <a:r>
                        <a:rPr lang="en-US" altLang="zh-CN" sz="2400" b="1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45712" marB="457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银</a:t>
                      </a:r>
                    </a:p>
                  </a:txBody>
                  <a:tcPr marL="120004" marR="120004" marT="46789" marB="46789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10.5×10</a:t>
                      </a:r>
                      <a:r>
                        <a:rPr lang="en-US" altLang="zh-CN" sz="2400" b="1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45712" marB="45712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冰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(0℃)</a:t>
                      </a:r>
                    </a:p>
                  </a:txBody>
                  <a:tcPr marL="120004" marR="120004" marT="46789" marB="46789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0.9×10</a:t>
                      </a:r>
                      <a:r>
                        <a:rPr lang="en-US" altLang="zh-CN" sz="2400" b="1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45712" marB="457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铜</a:t>
                      </a:r>
                    </a:p>
                  </a:txBody>
                  <a:tcPr marL="120004" marR="120004" marT="46789" marB="46789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8.9×10</a:t>
                      </a:r>
                      <a:r>
                        <a:rPr lang="en-US" altLang="zh-CN" sz="2400" b="1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45712" marB="45712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石蜡</a:t>
                      </a:r>
                    </a:p>
                  </a:txBody>
                  <a:tcPr marL="120004" marR="120004" marT="46789" marB="46789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0.9×10</a:t>
                      </a:r>
                      <a:r>
                        <a:rPr lang="en-US" altLang="zh-CN" sz="2400" b="1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45712" marB="457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铁</a:t>
                      </a:r>
                    </a:p>
                  </a:txBody>
                  <a:tcPr marL="120004" marR="120004" marT="46789" marB="46789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7.9×10</a:t>
                      </a:r>
                      <a:r>
                        <a:rPr lang="en-US" altLang="zh-CN" sz="2400" b="1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45712" marB="45712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干松木</a:t>
                      </a:r>
                    </a:p>
                  </a:txBody>
                  <a:tcPr marL="120004" marR="120004" marT="46789" marB="46789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(0.4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～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0.7)×10</a:t>
                      </a:r>
                      <a:r>
                        <a:rPr lang="en-US" altLang="zh-CN" sz="2400" b="1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3</a:t>
                      </a:r>
                      <a:endParaRPr lang="en-US" altLang="zh-CN" sz="2400" b="1" baseline="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935730" y="1484630"/>
            <a:ext cx="5074920" cy="6388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</a:rPr>
              <a:t>常见固体的密度（常温常压）</a:t>
            </a: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767715" y="908685"/>
            <a:ext cx="4064000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>
                <a:latin typeface="微软雅黑" panose="020B0503020204020204" charset="-122"/>
                <a:ea typeface="微软雅黑"/>
              </a:rPr>
              <a:t>活动：查密度表</a:t>
            </a:r>
          </a:p>
        </p:txBody>
      </p:sp>
      <p:grpSp>
        <p:nvGrpSpPr>
          <p:cNvPr id="5" name="组合 4"/>
          <p:cNvGrpSpPr/>
          <p:nvPr>
            <p:custDataLst>
              <p:tags r:id="rId7"/>
            </p:custDataLst>
          </p:nvPr>
        </p:nvGrpSpPr>
        <p:grpSpPr>
          <a:xfrm>
            <a:off x="366650" y="1168112"/>
            <a:ext cx="295322" cy="210471"/>
            <a:chOff x="435463" y="1226414"/>
            <a:chExt cx="295380" cy="210512"/>
          </a:xfrm>
        </p:grpSpPr>
        <p:sp>
          <p:nvSpPr>
            <p:cNvPr id="6" name="矩形 5"/>
            <p:cNvSpPr/>
            <p:nvPr>
              <p:custDataLst>
                <p:tags r:id="rId8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>
              <p:custDataLst>
                <p:tags r:id="rId9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课程讲授</a:t>
            </a:r>
          </a:p>
        </p:txBody>
      </p:sp>
      <p:grpSp>
        <p:nvGrpSpPr>
          <p:cNvPr id="25" name="组合 24"/>
          <p:cNvGrpSpPr/>
          <p:nvPr>
            <p:custDataLst>
              <p:tags r:id="rId2"/>
            </p:custDataLst>
          </p:nvPr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10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11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12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>
            <p:custDataLst>
              <p:tags r:id="rId3"/>
            </p:custDataLst>
          </p:nvPr>
        </p:nvSpPr>
        <p:spPr>
          <a:xfrm>
            <a:off x="3437579" y="159615"/>
            <a:ext cx="21513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学查密度表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791585" y="1556385"/>
            <a:ext cx="5074920" cy="6388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</a:rPr>
              <a:t>常见液体的密度（常温常压）</a:t>
            </a:r>
          </a:p>
        </p:txBody>
      </p:sp>
      <p:grpSp>
        <p:nvGrpSpPr>
          <p:cNvPr id="5" name="组合 4"/>
          <p:cNvGrpSpPr/>
          <p:nvPr>
            <p:custDataLst>
              <p:tags r:id="rId5"/>
            </p:custDataLst>
          </p:nvPr>
        </p:nvGrpSpPr>
        <p:grpSpPr>
          <a:xfrm>
            <a:off x="366650" y="1168112"/>
            <a:ext cx="295322" cy="210471"/>
            <a:chOff x="435463" y="1226414"/>
            <a:chExt cx="295380" cy="210512"/>
          </a:xfrm>
        </p:grpSpPr>
        <p:sp>
          <p:nvSpPr>
            <p:cNvPr id="6" name="矩形 5"/>
            <p:cNvSpPr/>
            <p:nvPr>
              <p:custDataLst>
                <p:tags r:id="rId8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>
              <p:custDataLst>
                <p:tags r:id="rId9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415674" y="2420678"/>
          <a:ext cx="9103995" cy="229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3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1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物质</a:t>
                      </a:r>
                    </a:p>
                  </a:txBody>
                  <a:tcPr marL="120004" marR="120004" marT="46789" marB="46789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l">
                        <a:spcAft>
                          <a:spcPct val="0"/>
                        </a:spcAft>
                        <a:tabLst>
                          <a:tab pos="1362710" algn="l"/>
                        </a:tabLst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密度</a:t>
                      </a:r>
                      <a:r>
                        <a:rPr lang="en-US" altLang="zh-CN" sz="2400" b="1" i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altLang="zh-CN" sz="24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/kg·m</a:t>
                      </a:r>
                      <a:r>
                        <a:rPr lang="en-US" altLang="zh-CN" sz="2400" b="1" kern="100" baseline="30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 marL="120004" marR="120004" marT="46789" marB="46789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物质</a:t>
                      </a:r>
                    </a:p>
                  </a:txBody>
                  <a:tcPr marL="120004" marR="120004" marT="46789" marB="46789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密度</a:t>
                      </a:r>
                      <a:r>
                        <a:rPr lang="en-US" altLang="zh-CN" sz="2400" b="1" i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altLang="zh-CN" sz="24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/kg·m</a:t>
                      </a:r>
                      <a:r>
                        <a:rPr lang="en-US" altLang="zh-CN" sz="2400" b="1" kern="100" baseline="30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 marL="120004" marR="120004" marT="46789" marB="4678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 panose="02010600030101010101" pitchFamily="2" charset="-122"/>
                        </a:rPr>
                        <a:t>汞</a:t>
                      </a:r>
                    </a:p>
                  </a:txBody>
                  <a:tcPr marL="120000" marR="120000" marT="46787" marB="46787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13.6×10</a:t>
                      </a:r>
                      <a:r>
                        <a:rPr lang="en-US" altLang="zh-CN" sz="2400" b="1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45707" marB="45707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 panose="02010600030101010101" pitchFamily="2" charset="-122"/>
                        </a:rPr>
                        <a:t>柴油</a:t>
                      </a:r>
                    </a:p>
                  </a:txBody>
                  <a:tcPr marL="120000" marR="120000" marT="46787" marB="46787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（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0.81~0.85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）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×10</a:t>
                      </a:r>
                      <a:r>
                        <a:rPr lang="en-US" altLang="zh-CN" sz="2400" b="1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45707" marB="457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 panose="02010600030101010101" pitchFamily="2" charset="-122"/>
                        </a:rPr>
                        <a:t>硫酸</a:t>
                      </a:r>
                    </a:p>
                  </a:txBody>
                  <a:tcPr marL="120000" marR="120000" marT="46787" marB="46787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1.8×10</a:t>
                      </a:r>
                      <a:r>
                        <a:rPr lang="en-US" altLang="zh-CN" sz="2400" b="1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45707" marB="4570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 panose="02010600030101010101" pitchFamily="2" charset="-122"/>
                        </a:rPr>
                        <a:t>煤油</a:t>
                      </a:r>
                    </a:p>
                  </a:txBody>
                  <a:tcPr marL="120000" marR="120000" marT="46787" marB="46787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（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0.78~0.80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）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×10</a:t>
                      </a:r>
                      <a:r>
                        <a:rPr lang="en-US" altLang="zh-CN" sz="2400" b="1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45707" marB="4570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 panose="02010600030101010101" pitchFamily="2" charset="-122"/>
                        </a:rPr>
                        <a:t>海水</a:t>
                      </a:r>
                    </a:p>
                  </a:txBody>
                  <a:tcPr marL="120000" marR="120000" marT="46787" marB="46787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1.02~1.07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×10</a:t>
                      </a:r>
                      <a:r>
                        <a:rPr lang="en-US" altLang="zh-CN" sz="2400" b="1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45707" marB="4570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 panose="02010600030101010101" pitchFamily="2" charset="-122"/>
                        </a:rPr>
                        <a:t>酒精</a:t>
                      </a:r>
                    </a:p>
                  </a:txBody>
                  <a:tcPr marL="120000" marR="120000" marT="46787" marB="46787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0.79×10</a:t>
                      </a:r>
                      <a:r>
                        <a:rPr lang="en-US" altLang="zh-CN" sz="2400" b="1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45707" marB="4570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 panose="02010600030101010101" pitchFamily="2" charset="-122"/>
                        </a:rPr>
                        <a:t>纯水</a:t>
                      </a:r>
                    </a:p>
                  </a:txBody>
                  <a:tcPr marL="120000" marR="120000" marT="46787" marB="46787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1.0×10</a:t>
                      </a:r>
                      <a:r>
                        <a:rPr lang="en-US" altLang="zh-CN" sz="2400" b="1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45707" marB="45707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 panose="02010600030101010101" pitchFamily="2" charset="-122"/>
                        </a:rPr>
                        <a:t>汽油</a:t>
                      </a:r>
                    </a:p>
                  </a:txBody>
                  <a:tcPr marL="120000" marR="120000" marT="46787" marB="46787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（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0.72~0.78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）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×10</a:t>
                      </a:r>
                      <a:r>
                        <a:rPr lang="en-US" altLang="zh-CN" sz="2400" b="1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45707" marB="4570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767715" y="908685"/>
            <a:ext cx="4064000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>
                <a:latin typeface="微软雅黑" panose="020B0503020204020204" charset="-122"/>
                <a:ea typeface="微软雅黑"/>
              </a:rPr>
              <a:t>活动：查密度表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课程讲授</a:t>
            </a:r>
          </a:p>
        </p:txBody>
      </p:sp>
      <p:grpSp>
        <p:nvGrpSpPr>
          <p:cNvPr id="25" name="组合 24"/>
          <p:cNvGrpSpPr/>
          <p:nvPr>
            <p:custDataLst>
              <p:tags r:id="rId2"/>
            </p:custDataLst>
          </p:nvPr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10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11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12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>
            <p:custDataLst>
              <p:tags r:id="rId3"/>
            </p:custDataLst>
          </p:nvPr>
        </p:nvSpPr>
        <p:spPr>
          <a:xfrm>
            <a:off x="3437579" y="159615"/>
            <a:ext cx="21513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学查密度表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2927350" y="1701165"/>
            <a:ext cx="7208520" cy="8394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</a:rPr>
              <a:t>常见气体的密度（</a:t>
            </a:r>
            <a:r>
              <a:rPr lang="en-US" altLang="zh-CN" sz="2800">
                <a:latin typeface="微软雅黑" panose="020B0503020204020204" charset="-122"/>
                <a:ea typeface="微软雅黑"/>
                <a:sym typeface="+mn-ea"/>
              </a:rPr>
              <a:t>0℃</a:t>
            </a:r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，</a:t>
            </a:r>
            <a:r>
              <a:rPr lang="en-US" altLang="zh-CN" sz="2800">
                <a:latin typeface="微软雅黑" panose="020B0503020204020204" charset="-122"/>
                <a:ea typeface="微软雅黑"/>
                <a:sym typeface="+mn-ea"/>
              </a:rPr>
              <a:t>1</a:t>
            </a:r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个标准大气压下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）</a:t>
            </a:r>
          </a:p>
        </p:txBody>
      </p:sp>
      <p:grpSp>
        <p:nvGrpSpPr>
          <p:cNvPr id="5" name="组合 4"/>
          <p:cNvGrpSpPr/>
          <p:nvPr>
            <p:custDataLst>
              <p:tags r:id="rId5"/>
            </p:custDataLst>
          </p:nvPr>
        </p:nvGrpSpPr>
        <p:grpSpPr>
          <a:xfrm>
            <a:off x="366650" y="1168112"/>
            <a:ext cx="295322" cy="210471"/>
            <a:chOff x="435463" y="1226414"/>
            <a:chExt cx="295380" cy="210512"/>
          </a:xfrm>
        </p:grpSpPr>
        <p:sp>
          <p:nvSpPr>
            <p:cNvPr id="6" name="矩形 5"/>
            <p:cNvSpPr/>
            <p:nvPr>
              <p:custDataLst>
                <p:tags r:id="rId8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>
              <p:custDataLst>
                <p:tags r:id="rId9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56" name="表格 55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782069" y="2493703"/>
          <a:ext cx="8676005" cy="2657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9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9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4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物质</a:t>
                      </a:r>
                    </a:p>
                  </a:txBody>
                  <a:tcPr marL="120004" marR="120004" marT="46789" marB="46789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l">
                        <a:spcAft>
                          <a:spcPct val="0"/>
                        </a:spcAft>
                        <a:tabLst>
                          <a:tab pos="1362710" algn="l"/>
                        </a:tabLst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密度</a:t>
                      </a:r>
                      <a:r>
                        <a:rPr lang="en-US" altLang="zh-CN" sz="2400" b="1" i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altLang="zh-CN" sz="24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/kg·m</a:t>
                      </a:r>
                      <a:r>
                        <a:rPr lang="en-US" altLang="zh-CN" sz="2400" b="1" kern="100" baseline="30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 marL="120004" marR="120004" marT="46789" marB="46789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物质</a:t>
                      </a:r>
                    </a:p>
                  </a:txBody>
                  <a:tcPr marL="120004" marR="120004" marT="46789" marB="46789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密度</a:t>
                      </a:r>
                      <a:r>
                        <a:rPr lang="en-US" altLang="zh-CN" sz="2400" b="1" i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altLang="zh-CN" sz="24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/kg·m</a:t>
                      </a:r>
                      <a:r>
                        <a:rPr lang="en-US" altLang="zh-CN" sz="2400" b="1" kern="100" baseline="30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 marL="120004" marR="120004" marT="46789" marB="4678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4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二氧化碳</a:t>
                      </a:r>
                    </a:p>
                  </a:txBody>
                  <a:tcPr marL="121920" marR="121920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1.98</a:t>
                      </a:r>
                      <a:endParaRPr lang="en-US" altLang="zh-CN" sz="2400" b="1" baseline="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1" marB="45711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 panose="02010600030101010101" pitchFamily="2" charset="-122"/>
                        </a:rPr>
                        <a:t>氮</a:t>
                      </a:r>
                    </a:p>
                  </a:txBody>
                  <a:tcPr marL="120000" marR="120000" marT="46787" marB="46787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1.25</a:t>
                      </a:r>
                      <a:endParaRPr lang="en-US" altLang="zh-CN" sz="2400" b="1" baseline="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4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氩</a:t>
                      </a:r>
                    </a:p>
                  </a:txBody>
                  <a:tcPr marL="121920" marR="121920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1.78</a:t>
                      </a:r>
                      <a:endParaRPr lang="en-US" altLang="zh-CN" sz="2400" b="1" baseline="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1" marB="4571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一氧化碳</a:t>
                      </a:r>
                    </a:p>
                  </a:txBody>
                  <a:tcPr marL="121920" marR="121920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1.25</a:t>
                      </a:r>
                    </a:p>
                  </a:txBody>
                  <a:tcPr marL="121920" marR="121920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4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氧</a:t>
                      </a:r>
                    </a:p>
                  </a:txBody>
                  <a:tcPr marL="121920" marR="121920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1.43</a:t>
                      </a:r>
                      <a:endParaRPr lang="en-US" altLang="zh-CN" sz="2400" b="1" baseline="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1" marB="4571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氦</a:t>
                      </a:r>
                    </a:p>
                  </a:txBody>
                  <a:tcPr marL="121920" marR="121920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en-US" altLang="zh-CN" sz="2400" b="1" baseline="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空气</a:t>
                      </a:r>
                    </a:p>
                  </a:txBody>
                  <a:tcPr marL="121920" marR="121920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</a:t>
                      </a:r>
                      <a:endParaRPr lang="en-US" altLang="zh-CN" sz="2400" b="1" baseline="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1" marB="4571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氢</a:t>
                      </a:r>
                    </a:p>
                  </a:txBody>
                  <a:tcPr marL="121920" marR="121920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en-US" altLang="zh-CN" sz="2400" b="1" baseline="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767715" y="908685"/>
            <a:ext cx="4064000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>
                <a:latin typeface="微软雅黑" panose="020B0503020204020204" charset="-122"/>
                <a:ea typeface="微软雅黑"/>
              </a:rPr>
              <a:t>活动：查密度表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课程讲授</a:t>
            </a:r>
          </a:p>
        </p:txBody>
      </p:sp>
      <p:grpSp>
        <p:nvGrpSpPr>
          <p:cNvPr id="25" name="组合 24"/>
          <p:cNvGrpSpPr/>
          <p:nvPr>
            <p:custDataLst>
              <p:tags r:id="rId2"/>
            </p:custDataLst>
          </p:nvPr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13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14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15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767080" y="1639570"/>
            <a:ext cx="8253730" cy="6375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宋体" panose="02010600030101010101" pitchFamily="2" charset="-122"/>
              </a:rPr>
              <a:t>对比观察三个表格数据，你能看出什么规律？</a:t>
            </a:r>
          </a:p>
        </p:txBody>
      </p:sp>
      <p:sp>
        <p:nvSpPr>
          <p:cNvPr id="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9470" y="2277110"/>
            <a:ext cx="9210040" cy="36195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2800" kern="0">
                <a:solidFill>
                  <a:sysClr val="windowText" lastClr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1. </a:t>
            </a:r>
            <a:r>
              <a:rPr lang="zh-CN" altLang="en-US" sz="2800" kern="0">
                <a:solidFill>
                  <a:sysClr val="windowText" lastClr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一般：</a:t>
            </a:r>
            <a:r>
              <a:rPr lang="en-US" altLang="zh-CN" sz="2800" i="1" kern="0">
                <a:solidFill>
                  <a:sysClr val="windowText" lastClr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ρ</a:t>
            </a:r>
            <a:r>
              <a:rPr lang="zh-CN" altLang="en-US" sz="2800" kern="0" baseline="-25000">
                <a:solidFill>
                  <a:sysClr val="windowText" lastClr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固</a:t>
            </a:r>
            <a:r>
              <a:rPr lang="zh-CN" altLang="en-US" sz="2800" kern="0">
                <a:solidFill>
                  <a:sysClr val="windowText" lastClr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＞</a:t>
            </a:r>
            <a:r>
              <a:rPr lang="en-US" altLang="zh-CN" sz="2800" i="1" kern="0">
                <a:solidFill>
                  <a:sysClr val="windowText" lastClr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ρ</a:t>
            </a:r>
            <a:r>
              <a:rPr lang="zh-CN" altLang="en-US" sz="2800" kern="0" baseline="-25000">
                <a:solidFill>
                  <a:sysClr val="windowText" lastClr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液</a:t>
            </a:r>
            <a:r>
              <a:rPr lang="zh-CN" altLang="en-US" sz="2800" kern="0">
                <a:solidFill>
                  <a:sysClr val="windowText" lastClr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＞</a:t>
            </a:r>
            <a:r>
              <a:rPr lang="en-US" altLang="zh-CN" sz="2800" i="1" kern="0">
                <a:solidFill>
                  <a:sysClr val="windowText" lastClr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ρ</a:t>
            </a:r>
            <a:r>
              <a:rPr lang="zh-CN" altLang="en-US" sz="2800" kern="0" baseline="-25000">
                <a:solidFill>
                  <a:sysClr val="windowText" lastClr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气</a:t>
            </a:r>
            <a:r>
              <a:rPr lang="zh-CN" altLang="en-US" sz="2800" kern="0">
                <a:solidFill>
                  <a:sysClr val="windowText" lastClr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。 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2800" kern="0">
                <a:solidFill>
                  <a:sysClr val="windowText" lastClr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2. 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同种物质的密度相同，不同种物质密度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一般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是不同的。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（个别特殊物质密度相同，如冰和石蜡）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2800" kern="0">
                <a:solidFill>
                  <a:sysClr val="windowText" lastClr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3. </a:t>
            </a:r>
            <a:r>
              <a:rPr lang="zh-CN" altLang="en-US" sz="2800" kern="0">
                <a:solidFill>
                  <a:sysClr val="windowText" lastClr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同种物质</a:t>
            </a:r>
            <a:r>
              <a:rPr lang="zh-CN" altLang="en-US" sz="2800" kern="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状态</a:t>
            </a:r>
            <a:r>
              <a:rPr lang="zh-CN" altLang="en-US" sz="2800" kern="0">
                <a:solidFill>
                  <a:sysClr val="windowText" lastClr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不同时密度不同：如冰和水。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2800" kern="0">
                <a:solidFill>
                  <a:sysClr val="windowText" lastClr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4.</a:t>
            </a:r>
            <a:r>
              <a:rPr lang="zh-CN" altLang="en-US" sz="2800" kern="0">
                <a:solidFill>
                  <a:sysClr val="windowText" lastClr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物质密度和</a:t>
            </a:r>
            <a:r>
              <a:rPr lang="zh-CN" altLang="en-US" sz="2800" kern="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温度</a:t>
            </a:r>
            <a:r>
              <a:rPr lang="zh-CN" altLang="en-US" sz="2800" kern="0">
                <a:solidFill>
                  <a:sysClr val="windowText" lastClr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、</a:t>
            </a:r>
            <a:r>
              <a:rPr lang="zh-CN" altLang="en-US" sz="2800" kern="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气压</a:t>
            </a:r>
            <a:r>
              <a:rPr lang="zh-CN" altLang="en-US" sz="2800" kern="0">
                <a:solidFill>
                  <a:sysClr val="windowText" lastClr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有关。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zh-CN" altLang="en-US" sz="2800" kern="0">
              <a:solidFill>
                <a:sysClr val="windowText" lastClr="00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3437579" y="159615"/>
            <a:ext cx="21513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学查密度表</a:t>
            </a:r>
          </a:p>
        </p:txBody>
      </p: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366650" y="1168112"/>
            <a:ext cx="295322" cy="210471"/>
            <a:chOff x="435463" y="1226414"/>
            <a:chExt cx="295380" cy="210512"/>
          </a:xfrm>
        </p:grpSpPr>
        <p:sp>
          <p:nvSpPr>
            <p:cNvPr id="6" name="矩形 5"/>
            <p:cNvSpPr/>
            <p:nvPr>
              <p:custDataLst>
                <p:tags r:id="rId11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>
              <p:custDataLst>
                <p:tags r:id="rId12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767715" y="908685"/>
            <a:ext cx="4064000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>
                <a:latin typeface="微软雅黑" panose="020B0503020204020204" charset="-122"/>
                <a:ea typeface="微软雅黑"/>
              </a:rPr>
              <a:t>活动：查密度表</a:t>
            </a:r>
          </a:p>
        </p:txBody>
      </p: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366650" y="1888202"/>
            <a:ext cx="295322" cy="210471"/>
            <a:chOff x="435463" y="1226414"/>
            <a:chExt cx="295380" cy="210512"/>
          </a:xfrm>
        </p:grpSpPr>
        <p:sp>
          <p:nvSpPr>
            <p:cNvPr id="12" name="矩形 11"/>
            <p:cNvSpPr/>
            <p:nvPr>
              <p:custDataLst>
                <p:tags r:id="rId9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1"/>
            </p:custDataLst>
          </p:nvPr>
        </p:nvGrpSpPr>
        <p:grpSpPr>
          <a:xfrm>
            <a:off x="366650" y="1133187"/>
            <a:ext cx="295322" cy="210471"/>
            <a:chOff x="435463" y="1226414"/>
            <a:chExt cx="295380" cy="210512"/>
          </a:xfrm>
        </p:grpSpPr>
        <p:sp>
          <p:nvSpPr>
            <p:cNvPr id="14" name="矩形 13"/>
            <p:cNvSpPr/>
            <p:nvPr>
              <p:custDataLst>
                <p:tags r:id="rId14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>
              <p:custDataLst>
                <p:tags r:id="rId15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课程讲授</a:t>
            </a:r>
          </a:p>
        </p:txBody>
      </p:sp>
      <p:grpSp>
        <p:nvGrpSpPr>
          <p:cNvPr id="25" name="组合 24"/>
          <p:cNvGrpSpPr/>
          <p:nvPr>
            <p:custDataLst>
              <p:tags r:id="rId3"/>
            </p:custDataLst>
          </p:nvPr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11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12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13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74065" y="836930"/>
            <a:ext cx="2599055" cy="803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>
                <a:latin typeface="微软雅黑" panose="020B0503020204020204" charset="-122"/>
                <a:ea typeface="微软雅黑"/>
              </a:rPr>
              <a:t>1. </a:t>
            </a:r>
            <a:r>
              <a:rPr lang="zh-CN" altLang="en-US" sz="3200">
                <a:latin typeface="微软雅黑" panose="020B0503020204020204" charset="-122"/>
                <a:ea typeface="微软雅黑"/>
              </a:rPr>
              <a:t>鉴别物质</a:t>
            </a:r>
          </a:p>
          <a:p>
            <a:pPr>
              <a:lnSpc>
                <a:spcPct val="120000"/>
              </a:lnSpc>
            </a:pPr>
            <a:endParaRPr lang="zh-CN" altLang="en-US" sz="2800">
              <a:latin typeface="微软雅黑" panose="020B0503020204020204" charset="-122"/>
              <a:ea typeface="微软雅黑"/>
            </a:endParaRPr>
          </a:p>
          <a:p>
            <a:pPr>
              <a:lnSpc>
                <a:spcPct val="120000"/>
              </a:lnSpc>
            </a:pPr>
            <a:endParaRPr lang="zh-CN" altLang="en-US" sz="2800">
              <a:latin typeface="微软雅黑" panose="020B0503020204020204" charset="-122"/>
              <a:ea typeface="微软雅黑"/>
            </a:endParaRPr>
          </a:p>
          <a:p>
            <a:pPr>
              <a:lnSpc>
                <a:spcPct val="120000"/>
              </a:lnSpc>
            </a:pPr>
            <a:endParaRPr lang="zh-CN" altLang="en-US" sz="2800">
              <a:latin typeface="微软雅黑" panose="020B0503020204020204" charset="-122"/>
              <a:ea typeface="微软雅黑"/>
            </a:endParaRPr>
          </a:p>
          <a:p>
            <a:pPr>
              <a:lnSpc>
                <a:spcPct val="120000"/>
              </a:lnSpc>
            </a:pPr>
            <a:endParaRPr lang="zh-CN" altLang="en-US" sz="2800">
              <a:latin typeface="微软雅黑" panose="020B0503020204020204" charset="-122"/>
              <a:ea typeface="微软雅黑"/>
            </a:endParaRPr>
          </a:p>
          <a:p>
            <a:pPr>
              <a:lnSpc>
                <a:spcPct val="120000"/>
              </a:lnSpc>
            </a:pPr>
            <a:endParaRPr lang="zh-CN" altLang="en-US" sz="2800">
              <a:latin typeface="微软雅黑" panose="020B0503020204020204" charset="-122"/>
              <a:ea typeface="微软雅黑"/>
            </a:endParaRPr>
          </a:p>
          <a:p>
            <a:pPr>
              <a:lnSpc>
                <a:spcPct val="120000"/>
              </a:lnSpc>
            </a:pPr>
            <a:r>
              <a:rPr lang="en-US" altLang="zh-CN" sz="2800" ker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 </a:t>
            </a:r>
            <a:r>
              <a:rPr lang="en-US" altLang="zh-CN" sz="2800">
                <a:latin typeface="微软雅黑" panose="020B0503020204020204" charset="-122"/>
                <a:ea typeface="微软雅黑"/>
                <a:sym typeface="+mn-ea"/>
              </a:rPr>
              <a:t>   </a:t>
            </a:r>
            <a:endParaRPr lang="zh-CN" altLang="en-US" sz="2800">
              <a:latin typeface="微软雅黑" panose="020B0503020204020204" charset="-122"/>
              <a:ea typeface="微软雅黑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800">
              <a:latin typeface="宋体" panose="02010600030101010101" pitchFamily="2" charset="-122"/>
              <a:cs typeface="+mn-ea"/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3437579" y="159615"/>
            <a:ext cx="29387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密度知识的应用</a:t>
            </a: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183640" y="1557020"/>
            <a:ext cx="10088880" cy="11868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/>
              </a:rPr>
              <a:t>例题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 </a:t>
            </a:r>
            <a:r>
              <a:rPr lang="en-US" altLang="zh-CN" sz="2800">
                <a:latin typeface="微软雅黑" panose="020B0503020204020204" charset="-122"/>
                <a:ea typeface="微软雅黑"/>
              </a:rPr>
              <a:t> 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有一枚纪念币的质量为16.1 g，体积为1.8cm³，试求这枚纪念币的密度，并判断它是金币还是铜币。</a:t>
            </a:r>
          </a:p>
          <a:p>
            <a:pPr>
              <a:lnSpc>
                <a:spcPct val="125000"/>
              </a:lnSpc>
            </a:pP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199515" y="2781300"/>
                <a:ext cx="9525000" cy="371094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2800">
                    <a:solidFill>
                      <a:srgbClr val="036EB8"/>
                    </a:solidFill>
                    <a:latin typeface="微软雅黑" panose="020B0503020204020204" charset="-122"/>
                    <a:ea typeface="微软雅黑"/>
                  </a:rPr>
                  <a:t>已知：</a:t>
                </a:r>
                <a:r>
                  <a:rPr lang="zh-CN" altLang="en-US" sz="28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</a:rPr>
                  <a:t>纪念币的质量</a:t>
                </a:r>
                <a:r>
                  <a:rPr lang="en-US" altLang="zh-CN" sz="28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</a:rPr>
                  <a:t> </a:t>
                </a:r>
                <a:r>
                  <a:rPr lang="zh-CN" altLang="en-US" sz="2800" i="1">
                    <a:solidFill>
                      <a:srgbClr val="FF0000"/>
                    </a:solidFill>
                    <a:latin typeface="+mn-lt"/>
                    <a:ea typeface="微软雅黑"/>
                    <a:cs typeface="+mn-lt"/>
                  </a:rPr>
                  <a:t>m</a:t>
                </a:r>
                <a:r>
                  <a:rPr lang="zh-CN" altLang="en-US" sz="2800">
                    <a:solidFill>
                      <a:srgbClr val="FF0000"/>
                    </a:solidFill>
                    <a:latin typeface="+mn-lt"/>
                    <a:ea typeface="微软雅黑"/>
                    <a:cs typeface="+mn-lt"/>
                  </a:rPr>
                  <a:t>=16.1 g=1.61×10</a:t>
                </a:r>
                <a:r>
                  <a:rPr lang="en-US" altLang="zh-CN" sz="2800" baseline="30000">
                    <a:solidFill>
                      <a:srgbClr val="FF0000"/>
                    </a:solidFill>
                    <a:latin typeface="+mn-lt"/>
                    <a:ea typeface="微软雅黑"/>
                    <a:cs typeface="+mn-lt"/>
                  </a:rPr>
                  <a:t>-2</a:t>
                </a:r>
                <a:r>
                  <a:rPr lang="zh-CN" altLang="en-US" sz="2800">
                    <a:solidFill>
                      <a:srgbClr val="FF0000"/>
                    </a:solidFill>
                    <a:latin typeface="+mn-lt"/>
                    <a:ea typeface="微软雅黑"/>
                    <a:cs typeface="+mn-lt"/>
                  </a:rPr>
                  <a:t>kg</a:t>
                </a:r>
              </a:p>
              <a:p>
                <a:pPr>
                  <a:lnSpc>
                    <a:spcPct val="125000"/>
                  </a:lnSpc>
                </a:pPr>
                <a:r>
                  <a:rPr lang="zh-CN" altLang="en-US" sz="28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</a:rPr>
                  <a:t> </a:t>
                </a:r>
                <a:r>
                  <a:rPr lang="en-US" altLang="zh-CN" sz="28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</a:rPr>
                  <a:t>         </a:t>
                </a:r>
                <a:r>
                  <a:rPr lang="zh-CN" altLang="en-US" sz="28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</a:rPr>
                  <a:t>纪念币的体积</a:t>
                </a:r>
                <a:r>
                  <a:rPr lang="en-US" altLang="zh-CN" sz="28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</a:rPr>
                  <a:t> </a:t>
                </a:r>
                <a:r>
                  <a:rPr lang="zh-CN" altLang="en-US" sz="2800" i="1">
                    <a:solidFill>
                      <a:srgbClr val="FF0000"/>
                    </a:solidFill>
                    <a:latin typeface="+mn-lt"/>
                    <a:ea typeface="微软雅黑"/>
                    <a:cs typeface="+mn-lt"/>
                  </a:rPr>
                  <a:t>V</a:t>
                </a:r>
                <a:r>
                  <a:rPr lang="zh-CN" altLang="en-US" sz="2800">
                    <a:solidFill>
                      <a:srgbClr val="FF0000"/>
                    </a:solidFill>
                    <a:latin typeface="+mn-lt"/>
                    <a:ea typeface="微软雅黑"/>
                    <a:cs typeface="+mn-lt"/>
                  </a:rPr>
                  <a:t>=1.8 cm³=1.8×10</a:t>
                </a:r>
                <a:r>
                  <a:rPr lang="en-US" altLang="zh-CN" sz="2800" baseline="30000">
                    <a:solidFill>
                      <a:srgbClr val="FF0000"/>
                    </a:solidFill>
                    <a:latin typeface="+mn-lt"/>
                    <a:ea typeface="微软雅黑"/>
                    <a:cs typeface="+mn-lt"/>
                  </a:rPr>
                  <a:t>-6</a:t>
                </a:r>
                <a:r>
                  <a:rPr lang="zh-CN" altLang="en-US" sz="2800">
                    <a:solidFill>
                      <a:srgbClr val="FF0000"/>
                    </a:solidFill>
                    <a:latin typeface="+mn-lt"/>
                    <a:ea typeface="微软雅黑"/>
                    <a:cs typeface="+mn-lt"/>
                  </a:rPr>
                  <a:t>m</a:t>
                </a:r>
                <a:r>
                  <a:rPr lang="en-US" altLang="zh-CN" sz="2800" baseline="30000">
                    <a:solidFill>
                      <a:srgbClr val="FF0000"/>
                    </a:solidFill>
                    <a:latin typeface="+mn-lt"/>
                    <a:ea typeface="微软雅黑"/>
                    <a:cs typeface="+mn-lt"/>
                  </a:rPr>
                  <a:t>3</a:t>
                </a:r>
              </a:p>
              <a:p>
                <a:pPr>
                  <a:lnSpc>
                    <a:spcPct val="125000"/>
                  </a:lnSpc>
                </a:pPr>
                <a:r>
                  <a:rPr lang="zh-CN" altLang="en-US" sz="2800">
                    <a:solidFill>
                      <a:srgbClr val="036EB8"/>
                    </a:solidFill>
                    <a:latin typeface="微软雅黑" panose="020B0503020204020204" charset="-122"/>
                    <a:ea typeface="微软雅黑"/>
                  </a:rPr>
                  <a:t>求：</a:t>
                </a:r>
                <a:r>
                  <a:rPr lang="zh-CN" altLang="en-US" sz="28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</a:rPr>
                  <a:t>这枚纪念币的密度</a:t>
                </a:r>
                <a:r>
                  <a:rPr lang="en-US" altLang="zh-CN" sz="2800">
                    <a:solidFill>
                      <a:srgbClr val="FF0000"/>
                    </a:solidFill>
                    <a:latin typeface="+mn-lt"/>
                    <a:ea typeface="微软雅黑"/>
                    <a:cs typeface="+mn-lt"/>
                  </a:rPr>
                  <a:t>ρ</a:t>
                </a:r>
              </a:p>
              <a:p>
                <a:pPr>
                  <a:lnSpc>
                    <a:spcPct val="125000"/>
                  </a:lnSpc>
                </a:pPr>
                <a:r>
                  <a:rPr lang="zh-CN" altLang="en-US" sz="2800">
                    <a:solidFill>
                      <a:srgbClr val="036EB8"/>
                    </a:solidFill>
                    <a:latin typeface="+mn-lt"/>
                    <a:ea typeface="微软雅黑"/>
                    <a:cs typeface="+mn-lt"/>
                  </a:rPr>
                  <a:t>解：</a:t>
                </a:r>
                <a:r>
                  <a:rPr lang="en-US" altLang="zh-CN" sz="2800" i="1">
                    <a:solidFill>
                      <a:srgbClr val="FF0000"/>
                    </a:solidFill>
                    <a:cs typeface="Arial" panose="020B0604020202020204" pitchFamily="3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𝜌</m:t>
                    </m:r>
                    <m:r>
                      <a:rPr lang="en-US" altLang="zh-CN" sz="3200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panose="02020609040205080304" charset="-128"/>
                            <a:cs typeface="Cambria Math" panose="0204050305040603020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panose="02020609040205080304" charset="-128"/>
                            <a:cs typeface="Cambria Math" panose="02040503050406030204" charset="0"/>
                          </a:rPr>
                          <m:t>V</m:t>
                        </m:r>
                        <m:r>
                          <a:rPr lang="en-US" altLang="zh-CN" sz="320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panose="02020609040205080304" charset="-128"/>
                            <a:cs typeface="Cambria Math" panose="02040503050406030204" charset="0"/>
                          </a:rPr>
                          <m:t> </m:t>
                        </m:r>
                      </m:den>
                    </m:f>
                    <m:r>
                      <a:rPr lang="en-US" altLang="zh-CN" sz="3200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1.61×10</m:t>
                        </m:r>
                        <m:r>
                          <a:rPr lang="en-US" altLang="zh-CN" sz="3200" baseline="3000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−2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panose="02020609040205080304" charset="-128"/>
                            <a:cs typeface="Cambria Math" panose="02040503050406030204" charset="0"/>
                          </a:rPr>
                          <m:t>kg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1.8×10</m:t>
                        </m:r>
                        <m:r>
                          <a:rPr lang="en-US" altLang="zh-CN" sz="3200" baseline="3000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−6</m:t>
                        </m:r>
                        <m:sSup>
                          <m:sSupPr>
                            <m:ctrlPr>
                              <a:rPr lang="en-US" altLang="zh-CN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altLang="zh-CN" sz="3200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altLang="zh-CN" sz="3200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≈8.9×10</m:t>
                    </m:r>
                    <m:r>
                      <a:rPr lang="en-US" altLang="zh-CN" sz="3200" baseline="30000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kg</m:t>
                    </m:r>
                    <m:r>
                      <a:rPr lang="en-US" altLang="zh-CN" sz="3200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m</m:t>
                    </m:r>
                    <m:r>
                      <a:rPr lang="en-US" altLang="zh-CN" sz="3200" baseline="30000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</m:oMath>
                </a14:m>
                <a:r>
                  <a:rPr lang="en-US" altLang="zh-CN" sz="2800" baseline="300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</a:p>
              <a:p>
                <a:pPr>
                  <a:lnSpc>
                    <a:spcPct val="125000"/>
                  </a:lnSpc>
                </a:pPr>
                <a:r>
                  <a:rPr lang="zh-CN" altLang="en-US" sz="2800">
                    <a:solidFill>
                      <a:srgbClr val="036EB8"/>
                    </a:solidFill>
                    <a:latin typeface="微软雅黑" panose="020B0503020204020204" charset="-122"/>
                    <a:ea typeface="微软雅黑"/>
                    <a:cs typeface="Arial" panose="020B0604020202020204" pitchFamily="34" charset="0"/>
                  </a:rPr>
                  <a:t>答：</a:t>
                </a:r>
                <a:r>
                  <a:rPr lang="zh-CN" altLang="en-US" sz="28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  <a:sym typeface="+mn-ea"/>
                  </a:rPr>
                  <a:t>这枚纪念币的密度为</a:t>
                </a:r>
                <a:r>
                  <a:rPr lang="en-US" altLang="zh-CN" sz="28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  <a:sym typeface="+mn-ea"/>
                  </a:rPr>
                  <a:t>8.9</a:t>
                </a:r>
                <a:r>
                  <a:rPr lang="zh-CN" altLang="en-US" sz="28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  <a:sym typeface="+mn-ea"/>
                  </a:rPr>
                  <a:t>×</a:t>
                </a:r>
                <a:r>
                  <a:rPr lang="en-US" altLang="zh-CN" sz="28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  <a:sym typeface="+mn-ea"/>
                  </a:rPr>
                  <a:t>10</a:t>
                </a:r>
                <a:r>
                  <a:rPr lang="en-US" altLang="zh-CN" sz="2800" baseline="300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  <a:sym typeface="+mn-ea"/>
                  </a:rPr>
                  <a:t>3</a:t>
                </a:r>
                <a:r>
                  <a:rPr lang="en-US" altLang="zh-CN" sz="28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  <a:sym typeface="+mn-ea"/>
                  </a:rPr>
                  <a:t>kg/m</a:t>
                </a:r>
                <a:r>
                  <a:rPr lang="en-US" altLang="zh-CN" sz="2800" baseline="300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  <a:sym typeface="+mn-ea"/>
                  </a:rPr>
                  <a:t>3</a:t>
                </a:r>
                <a:r>
                  <a:rPr lang="zh-CN" altLang="en-US" sz="2800">
                    <a:solidFill>
                      <a:srgbClr val="FF0000"/>
                    </a:solidFill>
                    <a:latin typeface="微软雅黑" panose="020B0503020204020204" charset="-122"/>
                    <a:ea typeface="微软雅黑"/>
                    <a:sym typeface="+mn-ea"/>
                  </a:rPr>
                  <a:t>，查密度表可知，这枚纪念币是铜币。</a:t>
                </a:r>
                <a:endParaRPr lang="zh-CN" altLang="en-US" sz="2800">
                  <a:solidFill>
                    <a:srgbClr val="FF0000"/>
                  </a:solidFill>
                  <a:latin typeface="微软雅黑" panose="020B0503020204020204" charset="-122"/>
                  <a:ea typeface="微软雅黑"/>
                  <a:cs typeface="Arial" panose="020B0604020202020204" pitchFamily="34" charset="0"/>
                </a:endParaRPr>
              </a:p>
              <a:p>
                <a:pPr>
                  <a:lnSpc>
                    <a:spcPct val="125000"/>
                  </a:lnSpc>
                </a:pPr>
                <a:endParaRPr lang="zh-CN" altLang="en-US" sz="2800">
                  <a:solidFill>
                    <a:srgbClr val="FF0000"/>
                  </a:solidFill>
                  <a:latin typeface="微软雅黑" panose="020B0503020204020204" charset="-122"/>
                  <a:ea typeface="微软雅黑"/>
                  <a:cs typeface="Arial" panose="020B0604020202020204" pitchFamily="3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1199515" y="2781300"/>
                <a:ext cx="9525000" cy="3710940"/>
              </a:xfrm>
              <a:prstGeom prst="rect">
                <a:avLst/>
              </a:prstGeom>
              <a:blipFill rotWithShape="1">
                <a:blip r:embed="rId18"/>
                <a:stretch>
                  <a:fillRect t="-1164" b="-86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7" name="圆角矩形标注 9"/>
          <p:cNvSpPr/>
          <p:nvPr>
            <p:custDataLst>
              <p:tags r:id="rId8"/>
            </p:custDataLst>
          </p:nvPr>
        </p:nvSpPr>
        <p:spPr>
          <a:xfrm>
            <a:off x="8832850" y="2214245"/>
            <a:ext cx="2198370" cy="919480"/>
          </a:xfrm>
          <a:prstGeom prst="wedgeRoundRectCallout">
            <a:avLst>
              <a:gd name="adj1" fmla="val -87918"/>
              <a:gd name="adj2" fmla="val 85452"/>
              <a:gd name="adj3" fmla="val 16667"/>
            </a:avLst>
          </a:prstGeom>
          <a:solidFill>
            <a:srgbClr val="036EB8"/>
          </a:solidFill>
          <a:ln w="19050" cap="flat" cmpd="sng">
            <a:solidFill>
              <a:srgbClr val="036EB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  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列出已知量，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  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统一单位</a:t>
            </a:r>
          </a:p>
        </p:txBody>
      </p:sp>
      <p:sp>
        <p:nvSpPr>
          <p:cNvPr id="10" name="圆角矩形标注 9"/>
          <p:cNvSpPr/>
          <p:nvPr>
            <p:custDataLst>
              <p:tags r:id="rId9"/>
            </p:custDataLst>
          </p:nvPr>
        </p:nvSpPr>
        <p:spPr>
          <a:xfrm>
            <a:off x="5951855" y="3964305"/>
            <a:ext cx="3054985" cy="544830"/>
          </a:xfrm>
          <a:prstGeom prst="wedgeRoundRectCallout">
            <a:avLst>
              <a:gd name="adj1" fmla="val -74277"/>
              <a:gd name="adj2" fmla="val -233"/>
              <a:gd name="adj3" fmla="val 16667"/>
            </a:avLst>
          </a:prstGeom>
          <a:solidFill>
            <a:srgbClr val="036EB8"/>
          </a:solidFill>
          <a:ln w="19050" cap="flat" cmpd="sng">
            <a:solidFill>
              <a:srgbClr val="036EB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明确要求解的未知量</a:t>
            </a:r>
          </a:p>
        </p:txBody>
      </p:sp>
      <p:sp>
        <p:nvSpPr>
          <p:cNvPr id="11" name="圆角矩形标注 9"/>
          <p:cNvSpPr/>
          <p:nvPr>
            <p:custDataLst>
              <p:tags r:id="rId10"/>
            </p:custDataLst>
          </p:nvPr>
        </p:nvSpPr>
        <p:spPr>
          <a:xfrm>
            <a:off x="9192260" y="4207510"/>
            <a:ext cx="2792095" cy="885190"/>
          </a:xfrm>
          <a:prstGeom prst="wedgeRoundRectCallout">
            <a:avLst>
              <a:gd name="adj1" fmla="val -63759"/>
              <a:gd name="adj2" fmla="val 34074"/>
              <a:gd name="adj3" fmla="val 16667"/>
            </a:avLst>
          </a:prstGeom>
          <a:solidFill>
            <a:srgbClr val="036EB8"/>
          </a:solidFill>
          <a:ln w="19050" cap="flat" cmpd="sng">
            <a:solidFill>
              <a:srgbClr val="036EB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  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列公式，数据代入，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 </a:t>
            </a:r>
            <a:r>
              <a:rPr kumimoji="0" lang="en-US" altLang="zh-CN" sz="24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  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得出结果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127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ThiMzE1MzlkNmVkMmI2ZDg2N2RhNjM2YjI3NmE3N2IifQ=="/>
  <p:tag name="KSO_WPP_MARK_KEY" val="0bdc71da-dbe0-4495-b4e9-319b3fea4dc2"/>
  <p:tag name="RESOURCE_RECORD_KEY" val="{&quot;13&quot;:[4680684,4663468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0"/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1"/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4"/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6"/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5"/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0"/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5"/>
  <p:tag name="KSO_WM_UNIT_TABLE_BEAUTIFY" val="smartTable{3167d03e-0d64-4fe6-8c33-998a3678bcea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3"/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4"/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7"/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8"/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9"/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8"/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4"/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5"/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1"/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2"/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7"/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8"/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0"/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1"/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2"/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7"/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9"/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1"/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5"/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6"/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1"/>
  <p:tag name="KSO_WM_BEAUTIFY_FLAG" val=""/>
</p:tagLst>
</file>

<file path=ppt/tags/tag167.xml><?xml version="1.0" encoding="utf-8"?>
<p:tagLst xmlns:p="http://schemas.openxmlformats.org/presentationml/2006/main">
  <p:tag name="AS_UNIQUEID" val="129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0"/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2"/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3"/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2"/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7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9"/>
</p:tagLst>
</file>

<file path=ppt/tags/tag190.xml><?xml version="1.0" encoding="utf-8"?>
<p:tagLst xmlns:p="http://schemas.openxmlformats.org/presentationml/2006/main">
  <p:tag name="AS_UNIQUEID" val="131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0"/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4"/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6"/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3"/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5"/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6"/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7"/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8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9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3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4"/>
</p:tagLst>
</file>

<file path=ppt/tags/tag209.xml><?xml version="1.0" encoding="utf-8"?>
<p:tagLst xmlns:p="http://schemas.openxmlformats.org/presentationml/2006/main">
  <p:tag name="AS_UNIQUEID" val="133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5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8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8"/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0"/>
</p:tagLst>
</file>

<file path=ppt/tags/tag238.xml><?xml version="1.0" encoding="utf-8"?>
<p:tagLst xmlns:p="http://schemas.openxmlformats.org/presentationml/2006/main">
  <p:tag name="AS_UNIQUEID" val="136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2"/>
</p:tagLst>
</file>

<file path=ppt/tags/tag242.xml><?xml version="1.0" encoding="utf-8"?>
<p:tagLst xmlns:p="http://schemas.openxmlformats.org/presentationml/2006/main">
  <p:tag name="AS_UNIQUEID" val="137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9"/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7"/>
</p:tagLst>
</file>

<file path=ppt/tags/tag256.xml><?xml version="1.0" encoding="utf-8"?>
<p:tagLst xmlns:p="http://schemas.openxmlformats.org/presentationml/2006/main">
  <p:tag name="AS_UNIQUEID" val="138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1"/>
</p:tagLst>
</file>

<file path=ppt/tags/tag261.xml><?xml version="1.0" encoding="utf-8"?>
<p:tagLst xmlns:p="http://schemas.openxmlformats.org/presentationml/2006/main">
  <p:tag name="AS_UNIQUEID" val="139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8"/>
</p:tagLst>
</file>

<file path=ppt/tags/tag266.xml><?xml version="1.0" encoding="utf-8"?>
<p:tagLst xmlns:p="http://schemas.openxmlformats.org/presentationml/2006/main">
  <p:tag name="AS_UNIQUEID" val="139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8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1"/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5"/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6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9"/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"/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"/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"/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6"/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7"/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3"/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4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"/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"/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9"/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4"/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5"/>
  <p:tag name="KSO_WM_UNIT_TABLE_BEAUTIFY" val="smartTable{cf5d775c-4f7b-4371-8b95-3104be234ff4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9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0"/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1"/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2"/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3"/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2"/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7"/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2"/>
  <p:tag name="KSO_WM_UNIT_TABLE_BEAUTIFY" val="smartTable{7f8813b2-150d-45a2-ba95-70d40f2de00b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字体">
      <a:majorFont>
        <a:latin typeface="Arial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lang="zh-CN" altLang="en-US" sz="2800">
            <a:latin typeface="微软雅黑" panose="020B0503020204020204" charset="-122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正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字体">
      <a:majorFont>
        <a:latin typeface="Arial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1193</Words>
  <Application>Microsoft Office PowerPoint</Application>
  <PresentationFormat>宽屏</PresentationFormat>
  <Paragraphs>198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黑体</vt:lpstr>
      <vt:lpstr>楷体</vt:lpstr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Office 主题</vt:lpstr>
      <vt:lpstr>2_正文</vt:lpstr>
      <vt:lpstr>Equation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2024-08-18T14:20:28Z</cp:lastPrinted>
  <dcterms:created xsi:type="dcterms:W3CDTF">2024-08-18T14:20:28Z</dcterms:created>
  <dcterms:modified xsi:type="dcterms:W3CDTF">2025-05-20T07:53:36Z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