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68"/>
  </p:handoutMasterIdLst>
  <p:sldIdLst>
    <p:sldId id="3963" r:id="rId3"/>
    <p:sldId id="3964" r:id="rId5"/>
    <p:sldId id="3965" r:id="rId6"/>
    <p:sldId id="3966" r:id="rId7"/>
    <p:sldId id="3967" r:id="rId8"/>
    <p:sldId id="3968" r:id="rId9"/>
    <p:sldId id="3969" r:id="rId10"/>
    <p:sldId id="3970" r:id="rId11"/>
    <p:sldId id="3971" r:id="rId12"/>
    <p:sldId id="3972" r:id="rId13"/>
    <p:sldId id="3973" r:id="rId14"/>
    <p:sldId id="3974" r:id="rId15"/>
    <p:sldId id="3975" r:id="rId16"/>
    <p:sldId id="3976" r:id="rId17"/>
    <p:sldId id="3977" r:id="rId18"/>
    <p:sldId id="3978" r:id="rId19"/>
    <p:sldId id="3979" r:id="rId20"/>
    <p:sldId id="3980" r:id="rId21"/>
    <p:sldId id="3981" r:id="rId22"/>
    <p:sldId id="3982" r:id="rId23"/>
    <p:sldId id="3983" r:id="rId24"/>
    <p:sldId id="3984" r:id="rId25"/>
    <p:sldId id="3985" r:id="rId26"/>
    <p:sldId id="3986" r:id="rId27"/>
    <p:sldId id="3987" r:id="rId28"/>
    <p:sldId id="3988" r:id="rId29"/>
    <p:sldId id="3989" r:id="rId30"/>
    <p:sldId id="3990" r:id="rId31"/>
    <p:sldId id="3991" r:id="rId32"/>
    <p:sldId id="3992" r:id="rId33"/>
    <p:sldId id="3993" r:id="rId34"/>
    <p:sldId id="3994" r:id="rId35"/>
    <p:sldId id="3995" r:id="rId36"/>
    <p:sldId id="3996" r:id="rId37"/>
    <p:sldId id="3997" r:id="rId38"/>
    <p:sldId id="3998" r:id="rId39"/>
    <p:sldId id="3999" r:id="rId40"/>
    <p:sldId id="4000" r:id="rId41"/>
    <p:sldId id="4001" r:id="rId42"/>
    <p:sldId id="4002" r:id="rId43"/>
    <p:sldId id="4003" r:id="rId44"/>
    <p:sldId id="4004" r:id="rId45"/>
    <p:sldId id="4005" r:id="rId46"/>
    <p:sldId id="4006" r:id="rId47"/>
    <p:sldId id="4007" r:id="rId48"/>
    <p:sldId id="4008" r:id="rId49"/>
    <p:sldId id="4009" r:id="rId50"/>
    <p:sldId id="4010" r:id="rId51"/>
    <p:sldId id="4011" r:id="rId52"/>
    <p:sldId id="4012" r:id="rId53"/>
    <p:sldId id="4013" r:id="rId54"/>
    <p:sldId id="4014" r:id="rId55"/>
    <p:sldId id="4015" r:id="rId56"/>
    <p:sldId id="4016" r:id="rId57"/>
    <p:sldId id="4017" r:id="rId58"/>
    <p:sldId id="4018" r:id="rId59"/>
    <p:sldId id="4019" r:id="rId60"/>
    <p:sldId id="4020" r:id="rId61"/>
    <p:sldId id="4021" r:id="rId62"/>
    <p:sldId id="4022" r:id="rId63"/>
    <p:sldId id="4023" r:id="rId64"/>
    <p:sldId id="4024" r:id="rId65"/>
    <p:sldId id="4025" r:id="rId66"/>
    <p:sldId id="4026" r:id="rId67"/>
  </p:sldIdLst>
  <p:sldSz cx="9144000" cy="6858000" type="screen4x3"/>
  <p:notesSz cx="6858000" cy="9144000"/>
  <p:custDataLst>
    <p:tags r:id="rId72"/>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1pPr>
    <a:lvl2pPr marL="640080" lvl="1" indent="-18288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2pPr>
    <a:lvl3pPr marL="1282700" lvl="2" indent="-36830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3pPr>
    <a:lvl4pPr marL="1925955" lvl="3" indent="-55435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4pPr>
    <a:lvl5pPr marL="2568575" lvl="4"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5pPr>
    <a:lvl6pPr marL="2286000" lvl="5"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6pPr>
    <a:lvl7pPr marL="2743200" lvl="6"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7pPr>
    <a:lvl8pPr marL="3200400" lvl="7"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8pPr>
    <a:lvl9pPr marL="3657600" lvl="8"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008C8A"/>
    <a:srgbClr val="AB0019"/>
    <a:srgbClr val="334859"/>
    <a:srgbClr val="005D40"/>
    <a:srgbClr val="F29548"/>
    <a:srgbClr val="F18D3B"/>
    <a:srgbClr val="EE7919"/>
    <a:srgbClr val="F8B566"/>
    <a:srgbClr val="EB6300"/>
    <a:srgbClr val="EA54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294"/>
    <p:restoredTop sz="92986"/>
  </p:normalViewPr>
  <p:slideViewPr>
    <p:cSldViewPr showGuides="1">
      <p:cViewPr varScale="1">
        <p:scale>
          <a:sx n="108" d="100"/>
          <a:sy n="108" d="100"/>
        </p:scale>
        <p:origin x="-486" y="-96"/>
      </p:cViewPr>
      <p:guideLst>
        <p:guide orient="horz" pos="428"/>
        <p:guide orient="horz" pos="3792"/>
        <p:guide pos="2976"/>
        <p:guide pos="542"/>
        <p:guide pos="552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25" d="100"/>
        <a:sy n="25"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2" Type="http://schemas.openxmlformats.org/officeDocument/2006/relationships/tags" Target="tags/tag1.xml"/><Relationship Id="rId71" Type="http://schemas.openxmlformats.org/officeDocument/2006/relationships/tableStyles" Target="tableStyles.xml"/><Relationship Id="rId70" Type="http://schemas.openxmlformats.org/officeDocument/2006/relationships/viewProps" Target="viewProps.xml"/><Relationship Id="rId7" Type="http://schemas.openxmlformats.org/officeDocument/2006/relationships/slide" Target="slides/slide4.xml"/><Relationship Id="rId69" Type="http://schemas.openxmlformats.org/officeDocument/2006/relationships/presProps" Target="presProps.xml"/><Relationship Id="rId68" Type="http://schemas.openxmlformats.org/officeDocument/2006/relationships/handoutMaster" Target="handoutMasters/handoutMaster1.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base">
              <a:defRPr/>
            </a:pPr>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base">
              <a:defRPr/>
            </a:pPr>
            <a:fld id="{06024D97-E667-405D-B634-E583E2108D71}" type="datetimeFigureOut">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
        <p:nvSpPr>
          <p:cNvPr id="5124" name="幻灯片图像占位符 3"/>
          <p:cNvSpPr>
            <a:spLocks noGrp="1" noRot="1" noChangeAspect="1"/>
          </p:cNvSpPr>
          <p:nvPr>
            <p:ph type="sldImg"/>
          </p:nvPr>
        </p:nvSpPr>
        <p:spPr>
          <a:xfrm>
            <a:off x="1143000" y="685800"/>
            <a:ext cx="4572000" cy="3429000"/>
          </a:xfrm>
          <a:prstGeom prst="rect">
            <a:avLst/>
          </a:prstGeom>
          <a:noFill/>
          <a:ln w="12700" cap="flat" cmpd="sng">
            <a:solidFill>
              <a:srgbClr val="000000"/>
            </a:solidFill>
            <a:prstDash val="solid"/>
            <a:round/>
            <a:headEnd type="none" w="med" len="med"/>
            <a:tailEnd type="none" w="med" len="med"/>
          </a:ln>
        </p:spPr>
      </p:sp>
      <p:sp>
        <p:nvSpPr>
          <p:cNvPr id="5125" name="备注占位符 4"/>
          <p:cNvSpPr>
            <a:spLocks noGrp="1"/>
          </p:cNvSpPr>
          <p:nvPr>
            <p:ph type="body" sz="quarter"/>
          </p:nvPr>
        </p:nvSpPr>
        <p:spPr>
          <a:xfrm>
            <a:off x="685800" y="4343400"/>
            <a:ext cx="5486400" cy="411480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base">
              <a:defRPr/>
            </a:pPr>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fontAlgn="base"/>
            <a:fld id="{418F03C3-53C1-4F10-8DAF-D1F318E96C6E}" type="slidenum">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幻灯片图像占位符 1"/>
          <p:cNvSpPr>
            <a:spLocks noGrp="1" noRot="1" noChangeAspect="1" noTextEdit="1"/>
          </p:cNvSpPr>
          <p:nvPr>
            <p:ph type="sldImg"/>
          </p:nvPr>
        </p:nvSpPr>
        <p:spPr>
          <a:ln>
            <a:miter lim="800000"/>
          </a:ln>
        </p:spPr>
      </p:sp>
      <p:sp>
        <p:nvSpPr>
          <p:cNvPr id="65539" name="备注占位符 2"/>
          <p:cNvSpPr>
            <a:spLocks noGrp="1"/>
          </p:cNvSpPr>
          <p:nvPr>
            <p:ph type="body"/>
          </p:nvPr>
        </p:nvSpPr>
        <p:spPr/>
        <p:txBody>
          <a:bodyPr wrap="square" lIns="91440" tIns="45720" rIns="91440" bIns="45720" anchor="t"/>
          <a:p>
            <a:pPr lvl="0"/>
            <a:endParaRPr lang="zh-CN" altLang="en-US" dirty="0"/>
          </a:p>
        </p:txBody>
      </p:sp>
      <p:sp>
        <p:nvSpPr>
          <p:cNvPr id="6554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幻灯片图像占位符 1"/>
          <p:cNvSpPr>
            <a:spLocks noTextEdit="1"/>
          </p:cNvSpPr>
          <p:nvPr>
            <p:ph type="sldImg"/>
          </p:nvPr>
        </p:nvSpPr>
        <p:spPr>
          <a:ln>
            <a:miter lim="800000"/>
          </a:ln>
        </p:spPr>
      </p:sp>
      <p:sp>
        <p:nvSpPr>
          <p:cNvPr id="66563" name="文本占位符 2"/>
          <p:cNvSpPr/>
          <p:nvPr>
            <p:ph type="body"/>
          </p:nvPr>
        </p:nvSpPr>
        <p:spPr/>
        <p:txBody>
          <a:bodyPr wrap="square" lIns="91440" tIns="45720" rIns="91440" bIns="45720" anchor="t"/>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幻灯片图像占位符 1"/>
          <p:cNvSpPr>
            <a:spLocks noGrp="1" noRot="1" noChangeAspect="1" noTextEdit="1"/>
          </p:cNvSpPr>
          <p:nvPr>
            <p:ph type="sldImg"/>
          </p:nvPr>
        </p:nvSpPr>
        <p:spPr>
          <a:ln>
            <a:miter lim="800000"/>
          </a:ln>
        </p:spPr>
      </p:sp>
      <p:sp>
        <p:nvSpPr>
          <p:cNvPr id="67587" name="备注占位符 2"/>
          <p:cNvSpPr>
            <a:spLocks noGrp="1"/>
          </p:cNvSpPr>
          <p:nvPr>
            <p:ph type="body"/>
          </p:nvPr>
        </p:nvSpPr>
        <p:spPr/>
        <p:txBody>
          <a:bodyPr wrap="square" lIns="91440" tIns="45720" rIns="91440" bIns="45720" anchor="t"/>
          <a:p>
            <a:pPr lvl="0"/>
            <a:endParaRPr lang="zh-CN" altLang="en-US" dirty="0"/>
          </a:p>
        </p:txBody>
      </p:sp>
      <p:sp>
        <p:nvSpPr>
          <p:cNvPr id="6758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pic>
        <p:nvPicPr>
          <p:cNvPr id="2055"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9650"/>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sp>
        <p:nvSpPr>
          <p:cNvPr id="21" name="矩形 259"/>
          <p:cNvSpPr>
            <a:spLocks noChangeArrowheads="1"/>
          </p:cNvSpPr>
          <p:nvPr userDrawn="1"/>
        </p:nvSpPr>
        <p:spPr bwMode="auto">
          <a:xfrm>
            <a:off x="2352675" y="2930525"/>
            <a:ext cx="4438650"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base">
              <a:buNone/>
            </a:pPr>
            <a:r>
              <a:rPr lang="zh-CN" altLang="en-US" sz="9815" b="1" strike="noStrike" cap="all" noProof="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rPr>
              <a:t>谢   谢</a:t>
            </a:r>
            <a:endParaRPr lang="zh-CN" altLang="en-US" sz="9815" b="1" strike="noStrike" cap="all" noProof="1" dirty="0">
              <a:solidFill>
                <a:schemeClr val="bg1">
                  <a:lumMod val="50000"/>
                </a:schemeClr>
              </a:solidFill>
              <a:latin typeface="Arial" panose="020B0604020202020204" pitchFamily="34" charset="0"/>
              <a:cs typeface="Arial" panose="020B0604020202020204" pitchFamily="34" charset="0"/>
            </a:endParaRPr>
          </a:p>
        </p:txBody>
      </p:sp>
      <p:pic>
        <p:nvPicPr>
          <p:cNvPr id="4104"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0125"/>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1"/>
                                        </p:tgtEl>
                                        <p:attrNameLst>
                                          <p:attrName>ppt_y</p:attrName>
                                        </p:attrNameLst>
                                      </p:cBhvr>
                                      <p:tavLst>
                                        <p:tav tm="0">
                                          <p:val>
                                            <p:strVal val="#ppt_y"/>
                                          </p:val>
                                        </p:tav>
                                        <p:tav tm="100000">
                                          <p:val>
                                            <p:strVal val="#ppt_y"/>
                                          </p:val>
                                        </p:tav>
                                      </p:tavLst>
                                    </p:anim>
                                    <p:anim calcmode="lin" valueType="num">
                                      <p:cBhvr>
                                        <p:cTn id="2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1"/>
                                        </p:tgtEl>
                                      </p:cBhvr>
                                    </p:animEffect>
                                  </p:childTnLst>
                                </p:cTn>
                              </p:par>
                            </p:childTnLst>
                          </p:cTn>
                        </p:par>
                        <p:par>
                          <p:cTn id="28" fill="hold">
                            <p:stCondLst>
                              <p:cond delay="2700"/>
                            </p:stCondLst>
                            <p:childTnLst>
                              <p:par>
                                <p:cTn id="29" presetID="26" presetClass="emph" presetSubtype="0" fill="hold" grpId="1" nodeType="afterEffect">
                                  <p:stCondLst>
                                    <p:cond delay="0"/>
                                  </p:stCondLst>
                                  <p:iterate type="lt">
                                    <p:tmAbs val="0"/>
                                  </p:iterate>
                                  <p:childTnLst>
                                    <p:animEffect transition="out" filter="fade">
                                      <p:cBhvr>
                                        <p:cTn id="30" dur="500" tmFilter="0, 0; .2, .5; .8, .5; 1, 0"/>
                                        <p:tgtEl>
                                          <p:spTgt spid="21"/>
                                        </p:tgtEl>
                                      </p:cBhvr>
                                    </p:animEffect>
                                    <p:animScale>
                                      <p:cBhvr>
                                        <p:cTn id="31"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P spid="21" grpId="0"/>
      <p:bldP spid="21" grpId="1"/>
    </p:bld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ct val="19000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ct val="95000"/>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ct val="95000"/>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6pPr>
      <a:lvl7pPr marL="281813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8pPr>
      <a:lvl9pPr marL="368554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890"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1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16.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20.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image" Target="../media/image22.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image" Target="../media/image24.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image" Target="../media/image28.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png"/><Relationship Id="rId1" Type="http://schemas.openxmlformats.org/officeDocument/2006/relationships/image" Target="../media/image30.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3.png"/><Relationship Id="rId1" Type="http://schemas.openxmlformats.org/officeDocument/2006/relationships/image" Target="../media/image32.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5.png"/><Relationship Id="rId1" Type="http://schemas.openxmlformats.org/officeDocument/2006/relationships/image" Target="../media/image34.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40.png"/><Relationship Id="rId1" Type="http://schemas.openxmlformats.org/officeDocument/2006/relationships/image" Target="../media/image3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42.png"/><Relationship Id="rId1" Type="http://schemas.openxmlformats.org/officeDocument/2006/relationships/image" Target="../media/image41.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638300" y="2919730"/>
            <a:ext cx="5857240" cy="1736725"/>
            <a:chOff x="2580" y="4598"/>
            <a:chExt cx="9224" cy="2735"/>
          </a:xfrm>
        </p:grpSpPr>
        <p:sp>
          <p:nvSpPr>
            <p:cNvPr id="21" name="矩形 259"/>
            <p:cNvSpPr>
              <a:spLocks noChangeArrowheads="1"/>
            </p:cNvSpPr>
            <p:nvPr/>
          </p:nvSpPr>
          <p:spPr bwMode="auto">
            <a:xfrm>
              <a:off x="2580" y="4598"/>
              <a:ext cx="9224" cy="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4265" b="1" i="0" u="none" strike="noStrike" kern="1200" cap="all" spc="0" normalizeH="0" baseline="0" noProof="1">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第</a:t>
              </a:r>
              <a:r>
                <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一部分  基础知识梳理</a:t>
              </a:r>
              <a:endPar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sp>
          <p:nvSpPr>
            <p:cNvPr id="22" name="矩形 259"/>
            <p:cNvSpPr>
              <a:spLocks noChangeArrowheads="1"/>
            </p:cNvSpPr>
            <p:nvPr/>
          </p:nvSpPr>
          <p:spPr bwMode="auto">
            <a:xfrm>
              <a:off x="2580" y="6505"/>
              <a:ext cx="9224" cy="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第四章  光现象</a:t>
              </a:r>
              <a:endPar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grpSp>
    </p:spTree>
  </p:cSld>
  <p:clrMapOvr>
    <a:masterClrMapping/>
  </p:clrMapOvr>
  <p:transition advTm="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627823" y="3826510"/>
            <a:ext cx="5888355" cy="1753235"/>
          </a:xfrm>
          <a:prstGeom prst="rect">
            <a:avLst/>
          </a:prstGeom>
        </p:spPr>
      </p:pic>
      <p:sp>
        <p:nvSpPr>
          <p:cNvPr id="14" name="文本框 13"/>
          <p:cNvSpPr txBox="1"/>
          <p:nvPr/>
        </p:nvSpPr>
        <p:spPr>
          <a:xfrm>
            <a:off x="671830" y="1294130"/>
            <a:ext cx="7895590" cy="5262245"/>
          </a:xfrm>
          <a:prstGeom prst="rect">
            <a:avLst/>
          </a:prstGeom>
          <a:noFill/>
        </p:spPr>
        <p:txBody>
          <a:bodyPr wrap="square" rtlCol="0" anchor="t">
            <a:spAutoFit/>
          </a:bodyPr>
          <a:p>
            <a:pPr marL="377190" indent="-376555" algn="just">
              <a:lnSpc>
                <a:spcPct val="100000"/>
              </a:lnSpc>
            </a:pPr>
            <a:r>
              <a:rPr lang="zh-CN" sz="2800" noProof="0" dirty="0">
                <a:ln>
                  <a:noFill/>
                </a:ln>
                <a:effectLst/>
                <a:uLnTx/>
                <a:uFillTx/>
                <a:sym typeface="+mn-ea"/>
              </a:rPr>
              <a:t>5. 光在物体表面的反射有两类：一类是</a:t>
            </a:r>
            <a:r>
              <a:rPr lang="zh-CN" sz="2800" u="sng" noProof="0" dirty="0">
                <a:ln>
                  <a:noFill/>
                </a:ln>
                <a:effectLst/>
                <a:uLnTx/>
                <a:uFillTx/>
                <a:sym typeface="+mn-ea"/>
              </a:rPr>
              <a:t>　         　</a:t>
            </a:r>
            <a:r>
              <a:rPr lang="zh-CN" sz="2800" noProof="0" dirty="0">
                <a:ln>
                  <a:noFill/>
                </a:ln>
                <a:effectLst/>
                <a:uLnTx/>
                <a:uFillTx/>
                <a:sym typeface="+mn-ea"/>
              </a:rPr>
              <a:t>，如左图3，其反射面是</a:t>
            </a:r>
            <a:r>
              <a:rPr lang="zh-CN" sz="2800" u="sng" noProof="0" dirty="0">
                <a:ln>
                  <a:noFill/>
                </a:ln>
                <a:effectLst/>
                <a:uLnTx/>
                <a:uFillTx/>
                <a:sym typeface="+mn-ea"/>
              </a:rPr>
              <a:t>　        </a:t>
            </a:r>
            <a:r>
              <a:rPr lang="zh-CN" sz="2800" noProof="0" dirty="0">
                <a:ln>
                  <a:noFill/>
                </a:ln>
                <a:effectLst/>
                <a:uLnTx/>
                <a:uFillTx/>
                <a:sym typeface="+mn-ea"/>
              </a:rPr>
              <a:t>的，如玻璃、水面的“反光”现象；另一类是</a:t>
            </a:r>
            <a:r>
              <a:rPr lang="zh-CN" sz="2800" u="sng" noProof="0" dirty="0">
                <a:ln>
                  <a:noFill/>
                </a:ln>
                <a:effectLst/>
                <a:uLnTx/>
                <a:uFillTx/>
                <a:sym typeface="+mn-ea"/>
              </a:rPr>
              <a:t>　         　</a:t>
            </a:r>
            <a:r>
              <a:rPr lang="zh-CN" sz="2800" noProof="0" dirty="0">
                <a:ln>
                  <a:noFill/>
                </a:ln>
                <a:effectLst/>
                <a:uLnTx/>
                <a:uFillTx/>
                <a:sym typeface="+mn-ea"/>
              </a:rPr>
              <a:t>，如右图3，其反射面是</a:t>
            </a:r>
            <a:r>
              <a:rPr lang="zh-CN" sz="2800" u="sng" noProof="0" dirty="0">
                <a:ln>
                  <a:noFill/>
                </a:ln>
                <a:effectLst/>
                <a:uLnTx/>
                <a:uFillTx/>
                <a:sym typeface="+mn-ea"/>
              </a:rPr>
              <a:t>　        </a:t>
            </a:r>
            <a:r>
              <a:rPr lang="zh-CN" sz="2800" noProof="0" dirty="0">
                <a:ln>
                  <a:noFill/>
                </a:ln>
                <a:effectLst/>
                <a:uLnTx/>
                <a:uFillTx/>
                <a:sym typeface="+mn-ea"/>
              </a:rPr>
              <a:t>的，例如我们能从各个方向看到本身不反光的物体. 这两类反射都遵循光的</a:t>
            </a:r>
            <a:endParaRPr lang="zh-CN" sz="2800" noProof="0" dirty="0">
              <a:ln>
                <a:noFill/>
              </a:ln>
              <a:effectLst/>
              <a:uLnTx/>
              <a:uFillTx/>
              <a:sym typeface="+mn-ea"/>
            </a:endParaRPr>
          </a:p>
          <a:p>
            <a:pPr marL="377190" indent="-376555" algn="just">
              <a:lnSpc>
                <a:spcPct val="100000"/>
              </a:lnSpc>
            </a:pPr>
            <a:r>
              <a:rPr lang="zh-CN" sz="2800" noProof="0" dirty="0">
                <a:ln>
                  <a:noFill/>
                </a:ln>
                <a:effectLst/>
                <a:uLnTx/>
                <a:uFillTx/>
                <a:sym typeface="+mn-ea"/>
              </a:rPr>
              <a:t>　 </a:t>
            </a:r>
            <a:r>
              <a:rPr lang="zh-CN" sz="2800" u="sng" noProof="0" dirty="0">
                <a:ln>
                  <a:noFill/>
                </a:ln>
                <a:effectLst/>
                <a:uLnTx/>
                <a:uFillTx/>
                <a:sym typeface="+mn-ea"/>
              </a:rPr>
              <a:t>          　   </a:t>
            </a:r>
            <a:r>
              <a:rPr lang="zh-CN" sz="2800" noProof="0" dirty="0">
                <a:ln>
                  <a:noFill/>
                </a:ln>
                <a:effectLst/>
                <a:uLnTx/>
                <a:uFillTx/>
                <a:sym typeface="+mn-ea"/>
              </a:rPr>
              <a:t>定律. </a:t>
            </a:r>
            <a:endParaRPr lang="zh-CN" sz="2800" noProof="0" dirty="0">
              <a:ln>
                <a:noFill/>
              </a:ln>
              <a:effectLst/>
              <a:uLnTx/>
              <a:uFillTx/>
              <a:sym typeface="+mn-ea"/>
            </a:endParaRPr>
          </a:p>
          <a:p>
            <a:pPr marL="377190" indent="-376555" algn="just">
              <a:lnSpc>
                <a:spcPct val="100000"/>
              </a:lnSpc>
            </a:pPr>
            <a:endParaRPr lang="zh-CN" sz="2800" noProof="0" dirty="0">
              <a:ln>
                <a:noFill/>
              </a:ln>
              <a:effectLst/>
              <a:uLnTx/>
              <a:uFillTx/>
              <a:sym typeface="+mn-ea"/>
            </a:endParaRPr>
          </a:p>
          <a:p>
            <a:pPr marL="377190" indent="-376555" algn="just">
              <a:lnSpc>
                <a:spcPct val="100000"/>
              </a:lnSpc>
            </a:pPr>
            <a:endParaRPr lang="zh-CN" sz="2800" noProof="0" dirty="0">
              <a:ln>
                <a:noFill/>
              </a:ln>
              <a:effectLst/>
              <a:uLnTx/>
              <a:uFillTx/>
              <a:sym typeface="+mn-ea"/>
            </a:endParaRPr>
          </a:p>
          <a:p>
            <a:pPr marL="377190" indent="-376555" algn="just">
              <a:lnSpc>
                <a:spcPct val="100000"/>
              </a:lnSpc>
            </a:pPr>
            <a:endParaRPr lang="zh-CN" sz="2800" noProof="0" dirty="0">
              <a:ln>
                <a:noFill/>
              </a:ln>
              <a:effectLst/>
              <a:uLnTx/>
              <a:uFillTx/>
              <a:sym typeface="+mn-ea"/>
            </a:endParaRPr>
          </a:p>
          <a:p>
            <a:pPr marL="377190" indent="-376555" algn="just">
              <a:lnSpc>
                <a:spcPct val="100000"/>
              </a:lnSpc>
            </a:pPr>
            <a:endParaRPr lang="zh-CN" sz="2800" noProof="0" dirty="0">
              <a:ln>
                <a:noFill/>
              </a:ln>
              <a:effectLst/>
              <a:uLnTx/>
              <a:uFillTx/>
              <a:sym typeface="+mn-ea"/>
            </a:endParaRPr>
          </a:p>
          <a:p>
            <a:pPr marL="377190" indent="-376555" algn="just">
              <a:lnSpc>
                <a:spcPct val="100000"/>
              </a:lnSpc>
            </a:pPr>
            <a:r>
              <a:rPr lang="zh-CN" sz="2800" noProof="0" dirty="0">
                <a:ln>
                  <a:noFill/>
                </a:ln>
                <a:effectLst/>
                <a:uLnTx/>
                <a:uFillTx/>
                <a:sym typeface="+mn-ea"/>
              </a:rPr>
              <a:t>　</a:t>
            </a:r>
            <a:r>
              <a:rPr lang="zh-CN" sz="2800" b="1" noProof="0" dirty="0">
                <a:ln>
                  <a:noFill/>
                </a:ln>
                <a:effectLst/>
                <a:uLnTx/>
                <a:uFillTx/>
                <a:sym typeface="+mn-ea"/>
              </a:rPr>
              <a:t>注意：</a:t>
            </a:r>
            <a:r>
              <a:rPr lang="zh-CN" sz="2800" noProof="0" dirty="0">
                <a:ln>
                  <a:noFill/>
                </a:ln>
                <a:effectLst/>
                <a:uLnTx/>
                <a:uFillTx/>
                <a:sym typeface="+mn-ea"/>
              </a:rPr>
              <a:t>人眼能看到物体是由于物体发出的光线或</a:t>
            </a:r>
            <a:r>
              <a:rPr lang="zh-CN" sz="2800" u="sng" noProof="0" dirty="0">
                <a:ln>
                  <a:noFill/>
                </a:ln>
                <a:effectLst/>
                <a:uLnTx/>
                <a:uFillTx/>
                <a:sym typeface="+mn-ea"/>
              </a:rPr>
              <a:t>　            　</a:t>
            </a:r>
            <a:r>
              <a:rPr lang="zh-CN" sz="2800" noProof="0" dirty="0">
                <a:ln>
                  <a:noFill/>
                </a:ln>
                <a:effectLst/>
                <a:uLnTx/>
                <a:uFillTx/>
                <a:sym typeface="+mn-ea"/>
              </a:rPr>
              <a:t>的光线进入了眼睛. </a:t>
            </a:r>
            <a:endParaRPr lang="zh-CN" sz="2800" noProof="0" dirty="0">
              <a:ln>
                <a:noFill/>
              </a:ln>
              <a:effectLst/>
              <a:uLnTx/>
              <a:uFillTx/>
              <a:sym typeface="+mn-ea"/>
            </a:endParaRPr>
          </a:p>
        </p:txBody>
      </p:sp>
      <p:sp>
        <p:nvSpPr>
          <p:cNvPr id="2" name="文本框 1"/>
          <p:cNvSpPr txBox="1"/>
          <p:nvPr/>
        </p:nvSpPr>
        <p:spPr>
          <a:xfrm>
            <a:off x="6741160" y="1222375"/>
            <a:ext cx="161290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镜面反射  </a:t>
            </a:r>
            <a:endParaRPr lang="zh-CN" alt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4593590" y="169862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光滑  </a:t>
            </a:r>
            <a:endParaRPr lang="zh-CN" altLang="en-US" sz="2800" b="1" dirty="0">
              <a:solidFill>
                <a:srgbClr val="FF0000"/>
              </a:solidFill>
              <a:latin typeface="Times New Roman" panose="02020603050405020304" pitchFamily="18" charset="0"/>
              <a:sym typeface="+mn-ea"/>
            </a:endParaRPr>
          </a:p>
        </p:txBody>
      </p:sp>
      <p:sp>
        <p:nvSpPr>
          <p:cNvPr id="5" name="文本框 4"/>
          <p:cNvSpPr txBox="1"/>
          <p:nvPr/>
        </p:nvSpPr>
        <p:spPr>
          <a:xfrm>
            <a:off x="5517198" y="2086610"/>
            <a:ext cx="125539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漫反射  </a:t>
            </a:r>
            <a:endParaRPr lang="zh-CN" altLang="en-US" sz="2800" b="1" dirty="0">
              <a:solidFill>
                <a:srgbClr val="FF0000"/>
              </a:solidFill>
              <a:latin typeface="Times New Roman" panose="02020603050405020304" pitchFamily="18" charset="0"/>
              <a:sym typeface="+mn-ea"/>
            </a:endParaRPr>
          </a:p>
        </p:txBody>
      </p:sp>
      <p:sp>
        <p:nvSpPr>
          <p:cNvPr id="6" name="文本框 5"/>
          <p:cNvSpPr txBox="1"/>
          <p:nvPr/>
        </p:nvSpPr>
        <p:spPr>
          <a:xfrm>
            <a:off x="3103245" y="251269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粗糙  </a:t>
            </a:r>
            <a:endParaRPr lang="zh-CN" altLang="en-US" sz="2800" b="1" dirty="0">
              <a:solidFill>
                <a:srgbClr val="FF0000"/>
              </a:solidFill>
              <a:latin typeface="Times New Roman" panose="02020603050405020304" pitchFamily="18" charset="0"/>
              <a:sym typeface="+mn-ea"/>
            </a:endParaRPr>
          </a:p>
        </p:txBody>
      </p:sp>
      <p:sp>
        <p:nvSpPr>
          <p:cNvPr id="7" name="文本框 6"/>
          <p:cNvSpPr txBox="1"/>
          <p:nvPr/>
        </p:nvSpPr>
        <p:spPr>
          <a:xfrm>
            <a:off x="1887855" y="593217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反射  </a:t>
            </a:r>
            <a:endParaRPr lang="zh-CN" altLang="en-US" sz="2800" b="1" dirty="0">
              <a:solidFill>
                <a:srgbClr val="FF0000"/>
              </a:solidFill>
              <a:latin typeface="Times New Roman" panose="02020603050405020304" pitchFamily="18" charset="0"/>
              <a:sym typeface="+mn-ea"/>
            </a:endParaRPr>
          </a:p>
        </p:txBody>
      </p:sp>
      <p:sp>
        <p:nvSpPr>
          <p:cNvPr id="8" name="文本框 7"/>
          <p:cNvSpPr txBox="1"/>
          <p:nvPr/>
        </p:nvSpPr>
        <p:spPr>
          <a:xfrm>
            <a:off x="1311910" y="342709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反射  </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P spid="5" grpId="0"/>
      <p:bldP spid="5" grpId="1"/>
      <p:bldP spid="6" grpId="0"/>
      <p:bldP spid="6" grpId="1"/>
      <p:bldP spid="7" grpId="0"/>
      <p:bldP spid="7" grpId="1"/>
      <p:bldP spid="8" grpId="0"/>
      <p:bldP spid="8"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5773420" y="4224020"/>
            <a:ext cx="3051810" cy="2282190"/>
          </a:xfrm>
          <a:prstGeom prst="rect">
            <a:avLst/>
          </a:prstGeom>
        </p:spPr>
      </p:pic>
      <p:sp>
        <p:nvSpPr>
          <p:cNvPr id="9" name="文本框 8"/>
          <p:cNvSpPr txBox="1"/>
          <p:nvPr/>
        </p:nvSpPr>
        <p:spPr>
          <a:xfrm>
            <a:off x="747395" y="2261870"/>
            <a:ext cx="8001635" cy="3709035"/>
          </a:xfrm>
          <a:prstGeom prst="rect">
            <a:avLst/>
          </a:prstGeom>
          <a:noFill/>
        </p:spPr>
        <p:txBody>
          <a:bodyPr wrap="square" rtlCol="0" anchor="t">
            <a:spAutoFit/>
          </a:bodyPr>
          <a:p>
            <a:pPr marL="400050" indent="-400050" algn="just" defTabSz="914400">
              <a:lnSpc>
                <a:spcPct val="120000"/>
              </a:lnSpc>
              <a:tabLst>
                <a:tab pos="447675" algn="l"/>
              </a:tabLst>
            </a:pPr>
            <a:r>
              <a:rPr lang="zh-CN" altLang="en-US" sz="2800" b="1">
                <a:sym typeface="+mn-ea"/>
              </a:rPr>
              <a:t>1. 成像原理</a:t>
            </a:r>
            <a:r>
              <a:rPr lang="zh-CN" altLang="en-US" sz="2800">
                <a:sym typeface="+mn-ea"/>
              </a:rPr>
              <a:t>：光的反射.</a:t>
            </a:r>
            <a:endParaRPr lang="zh-CN" altLang="en-US" sz="2800">
              <a:sym typeface="+mn-ea"/>
            </a:endParaRPr>
          </a:p>
          <a:p>
            <a:pPr marL="400050" indent="-400050" algn="just" defTabSz="914400">
              <a:lnSpc>
                <a:spcPct val="120000"/>
              </a:lnSpc>
              <a:tabLst>
                <a:tab pos="447675" algn="l"/>
              </a:tabLst>
            </a:pPr>
            <a:r>
              <a:rPr lang="zh-CN" altLang="en-US" sz="2800" b="1">
                <a:sym typeface="+mn-ea"/>
              </a:rPr>
              <a:t>2. 成像特点</a:t>
            </a:r>
            <a:r>
              <a:rPr lang="zh-CN" altLang="en-US" sz="2800">
                <a:sym typeface="+mn-ea"/>
              </a:rPr>
              <a:t>：</a:t>
            </a:r>
            <a:endParaRPr lang="zh-CN" altLang="en-US" sz="2800">
              <a:sym typeface="+mn-ea"/>
            </a:endParaRPr>
          </a:p>
          <a:p>
            <a:pPr marL="400050" indent="-400050" algn="just" defTabSz="914400">
              <a:lnSpc>
                <a:spcPct val="120000"/>
              </a:lnSpc>
              <a:tabLst>
                <a:tab pos="447675" algn="l"/>
              </a:tabLst>
            </a:pPr>
            <a:r>
              <a:rPr lang="zh-CN" altLang="en-US" sz="2800">
                <a:sym typeface="+mn-ea"/>
              </a:rPr>
              <a:t>（1）像的大小与物体的大小</a:t>
            </a:r>
            <a:r>
              <a:rPr lang="zh-CN" altLang="en-US" sz="2800" u="sng">
                <a:sym typeface="+mn-ea"/>
              </a:rPr>
              <a:t>　         　</a:t>
            </a:r>
            <a:r>
              <a:rPr lang="zh-CN" altLang="en-US" sz="2800">
                <a:sym typeface="+mn-ea"/>
              </a:rPr>
              <a:t>.</a:t>
            </a:r>
            <a:endParaRPr lang="zh-CN" altLang="en-US" sz="2800">
              <a:sym typeface="+mn-ea"/>
            </a:endParaRPr>
          </a:p>
          <a:p>
            <a:pPr marL="400050" indent="-400050" algn="just" defTabSz="914400">
              <a:lnSpc>
                <a:spcPct val="120000"/>
              </a:lnSpc>
              <a:tabLst>
                <a:tab pos="447675" algn="l"/>
              </a:tabLst>
            </a:pPr>
            <a:r>
              <a:rPr lang="zh-CN" altLang="en-US" sz="2800">
                <a:sym typeface="+mn-ea"/>
              </a:rPr>
              <a:t>（2）像到镜的距离与物到镜的距离</a:t>
            </a:r>
            <a:r>
              <a:rPr lang="zh-CN" altLang="en-US" sz="2800" u="sng">
                <a:sym typeface="+mn-ea"/>
              </a:rPr>
              <a:t>　         　</a:t>
            </a:r>
            <a:r>
              <a:rPr lang="zh-CN" altLang="en-US" sz="2800">
                <a:sym typeface="+mn-ea"/>
              </a:rPr>
              <a:t>. </a:t>
            </a:r>
            <a:endParaRPr lang="zh-CN" altLang="en-US" sz="2800">
              <a:sym typeface="+mn-ea"/>
            </a:endParaRPr>
          </a:p>
          <a:p>
            <a:pPr marL="400050" indent="-400050" algn="just" defTabSz="914400">
              <a:lnSpc>
                <a:spcPct val="120000"/>
              </a:lnSpc>
              <a:tabLst>
                <a:tab pos="447675" algn="l"/>
              </a:tabLst>
            </a:pPr>
            <a:r>
              <a:rPr lang="zh-CN" altLang="en-US" sz="2800">
                <a:sym typeface="+mn-ea"/>
              </a:rPr>
              <a:t>（3）像与物的连线与镜面</a:t>
            </a:r>
            <a:r>
              <a:rPr lang="zh-CN" altLang="en-US" sz="2800" u="sng">
                <a:sym typeface="+mn-ea"/>
              </a:rPr>
              <a:t>　         　</a:t>
            </a:r>
            <a:r>
              <a:rPr lang="zh-CN" altLang="en-US" sz="2800">
                <a:sym typeface="+mn-ea"/>
              </a:rPr>
              <a:t>.</a:t>
            </a:r>
            <a:endParaRPr lang="zh-CN" altLang="en-US" sz="2800">
              <a:sym typeface="+mn-ea"/>
            </a:endParaRPr>
          </a:p>
          <a:p>
            <a:pPr marL="400050" indent="-400050" algn="just" defTabSz="914400">
              <a:lnSpc>
                <a:spcPct val="120000"/>
              </a:lnSpc>
              <a:tabLst>
                <a:tab pos="447675" algn="l"/>
              </a:tabLst>
            </a:pPr>
            <a:r>
              <a:rPr lang="zh-CN" altLang="en-US" sz="2800">
                <a:sym typeface="+mn-ea"/>
              </a:rPr>
              <a:t>（4）平面镜所成的像是</a:t>
            </a:r>
            <a:r>
              <a:rPr lang="zh-CN" altLang="en-US" sz="2800" u="sng">
                <a:sym typeface="+mn-ea"/>
              </a:rPr>
              <a:t>　       　</a:t>
            </a:r>
            <a:r>
              <a:rPr lang="zh-CN" altLang="en-US" sz="2800">
                <a:sym typeface="+mn-ea"/>
              </a:rPr>
              <a:t>像. </a:t>
            </a:r>
            <a:endParaRPr lang="zh-CN" altLang="en-US" sz="2800">
              <a:sym typeface="+mn-ea"/>
            </a:endParaRPr>
          </a:p>
          <a:p>
            <a:pPr marL="400050" indent="-400050" algn="just" defTabSz="914400">
              <a:lnSpc>
                <a:spcPct val="120000"/>
              </a:lnSpc>
              <a:tabLst>
                <a:tab pos="447675" algn="l"/>
              </a:tabLst>
            </a:pPr>
            <a:endParaRPr lang="en-US" altLang="zh-CN" sz="2800">
              <a:sym typeface="+mn-ea"/>
            </a:endParaRPr>
          </a:p>
        </p:txBody>
      </p:sp>
      <p:sp>
        <p:nvSpPr>
          <p:cNvPr id="7" name="文本框 6"/>
          <p:cNvSpPr txBox="1"/>
          <p:nvPr/>
        </p:nvSpPr>
        <p:spPr>
          <a:xfrm>
            <a:off x="671830" y="1155700"/>
            <a:ext cx="8153400" cy="1106170"/>
          </a:xfrm>
          <a:prstGeom prst="rect">
            <a:avLst/>
          </a:prstGeom>
          <a:noFill/>
        </p:spPr>
        <p:txBody>
          <a:bodyPr wrap="square" rtlCol="0" anchor="t">
            <a:spAutoFit/>
          </a:bodyPr>
          <a:p>
            <a:pPr marL="643255" indent="-643255" algn="l">
              <a:lnSpc>
                <a:spcPct val="110000"/>
              </a:lnSpc>
            </a:pPr>
            <a:r>
              <a:rPr lang="zh-CN" altLang="en-US" sz="3200" b="1">
                <a:solidFill>
                  <a:srgbClr val="FF0000"/>
                </a:solidFill>
                <a:sym typeface="+mn-ea"/>
              </a:rPr>
              <a:t>三、  平面镜成像</a:t>
            </a:r>
            <a:r>
              <a:rPr lang="zh-CN" altLang="en-US" sz="2800">
                <a:sym typeface="+mn-ea"/>
              </a:rPr>
              <a:t>（10年4考，2017、2016、2013、2010年考）</a:t>
            </a:r>
            <a:endParaRPr lang="zh-CN" altLang="en-US" sz="2800">
              <a:sym typeface="+mn-ea"/>
            </a:endParaRPr>
          </a:p>
        </p:txBody>
      </p:sp>
      <p:sp>
        <p:nvSpPr>
          <p:cNvPr id="10" name="文本框 9"/>
          <p:cNvSpPr txBox="1"/>
          <p:nvPr/>
        </p:nvSpPr>
        <p:spPr>
          <a:xfrm>
            <a:off x="5306061" y="333311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相等</a:t>
            </a:r>
            <a:endParaRPr lang="zh-CN" alt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6383656" y="382143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相等</a:t>
            </a:r>
            <a:endParaRPr lang="zh-CN" altLang="en-US" sz="2800" b="1" dirty="0">
              <a:solidFill>
                <a:srgbClr val="FF0000"/>
              </a:solidFill>
              <a:latin typeface="Times New Roman" panose="02020603050405020304" pitchFamily="18" charset="0"/>
              <a:sym typeface="+mn-ea"/>
            </a:endParaRPr>
          </a:p>
        </p:txBody>
      </p:sp>
      <p:sp>
        <p:nvSpPr>
          <p:cNvPr id="5" name="文本框 4"/>
          <p:cNvSpPr txBox="1"/>
          <p:nvPr/>
        </p:nvSpPr>
        <p:spPr>
          <a:xfrm>
            <a:off x="4918711" y="439737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垂直 </a:t>
            </a:r>
            <a:endParaRPr lang="zh-CN" altLang="en-US" sz="2800" b="1" dirty="0">
              <a:solidFill>
                <a:srgbClr val="FF0000"/>
              </a:solidFill>
              <a:latin typeface="Times New Roman" panose="02020603050405020304" pitchFamily="18" charset="0"/>
              <a:sym typeface="+mn-ea"/>
            </a:endParaRPr>
          </a:p>
        </p:txBody>
      </p:sp>
      <p:sp>
        <p:nvSpPr>
          <p:cNvPr id="6" name="文本框 5"/>
          <p:cNvSpPr txBox="1"/>
          <p:nvPr/>
        </p:nvSpPr>
        <p:spPr>
          <a:xfrm>
            <a:off x="4772344" y="4913630"/>
            <a:ext cx="5403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虚</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4" grpId="0"/>
      <p:bldP spid="4" grpId="1"/>
      <p:bldP spid="5" grpId="0"/>
      <p:bldP spid="5" grpId="1"/>
      <p:bldP spid="6" grpId="0"/>
      <p:bldP spid="6"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223645"/>
            <a:ext cx="7895590" cy="5262245"/>
          </a:xfrm>
          <a:prstGeom prst="rect">
            <a:avLst/>
          </a:prstGeom>
          <a:noFill/>
        </p:spPr>
        <p:txBody>
          <a:bodyPr wrap="square" rtlCol="0" anchor="t">
            <a:spAutoFit/>
          </a:bodyPr>
          <a:p>
            <a:pPr marL="699135" indent="-297815" algn="just" defTabSz="914400">
              <a:lnSpc>
                <a:spcPct val="100000"/>
              </a:lnSpc>
              <a:tabLst>
                <a:tab pos="447675" algn="l"/>
              </a:tabLst>
            </a:pPr>
            <a:r>
              <a:rPr lang="zh-CN" altLang="en-US" sz="2800" b="1">
                <a:sym typeface="+mn-ea"/>
              </a:rPr>
              <a:t>3. 主要应用</a:t>
            </a:r>
            <a:r>
              <a:rPr lang="zh-CN" altLang="en-US" sz="2800">
                <a:sym typeface="+mn-ea"/>
              </a:rPr>
              <a:t>：</a:t>
            </a:r>
            <a:endParaRPr lang="zh-CN" altLang="en-US" sz="2800">
              <a:sym typeface="+mn-ea"/>
            </a:endParaRPr>
          </a:p>
          <a:p>
            <a:pPr marL="400050" indent="-400050" algn="just" defTabSz="914400">
              <a:lnSpc>
                <a:spcPct val="100000"/>
              </a:lnSpc>
              <a:tabLst>
                <a:tab pos="447675" algn="l"/>
              </a:tabLst>
            </a:pPr>
            <a:r>
              <a:rPr lang="zh-CN" altLang="en-US" sz="2800">
                <a:sym typeface="+mn-ea"/>
              </a:rPr>
              <a:t>（1）利用平面镜</a:t>
            </a:r>
            <a:r>
              <a:rPr lang="zh-CN" altLang="en-US" sz="2800" u="sng">
                <a:sym typeface="+mn-ea"/>
              </a:rPr>
              <a:t>　       </a:t>
            </a:r>
            <a:r>
              <a:rPr lang="zh-CN" altLang="en-US" sz="2800">
                <a:sym typeface="+mn-ea"/>
              </a:rPr>
              <a:t>. 例如</a:t>
            </a:r>
            <a:r>
              <a:rPr lang="zh-CN" altLang="en-US" sz="2800" u="sng">
                <a:sym typeface="+mn-ea"/>
              </a:rPr>
              <a:t>　                                </a:t>
            </a:r>
            <a:r>
              <a:rPr lang="zh-CN" altLang="en-US" sz="2800">
                <a:solidFill>
                  <a:schemeClr val="bg1"/>
                </a:solidFill>
                <a:sym typeface="+mn-ea"/>
              </a:rPr>
              <a:t>.</a:t>
            </a:r>
            <a:endParaRPr lang="zh-CN" altLang="en-US" sz="2800">
              <a:sym typeface="+mn-ea"/>
            </a:endParaRPr>
          </a:p>
          <a:p>
            <a:pPr marL="400050" indent="-400050" algn="just" defTabSz="914400">
              <a:lnSpc>
                <a:spcPct val="100000"/>
              </a:lnSpc>
              <a:tabLst>
                <a:tab pos="447675" algn="l"/>
              </a:tabLst>
            </a:pPr>
            <a:r>
              <a:rPr lang="zh-CN" altLang="en-US" sz="2800" u="sng">
                <a:sym typeface="+mn-ea"/>
              </a:rPr>
              <a:t>                                    </a:t>
            </a:r>
            <a:r>
              <a:rPr lang="zh-CN" altLang="en-US" sz="2800">
                <a:sym typeface="+mn-ea"/>
              </a:rPr>
              <a:t> </a:t>
            </a:r>
            <a:r>
              <a:rPr lang="en-US" altLang="zh-CN" sz="2800">
                <a:sym typeface="+mn-ea"/>
              </a:rPr>
              <a:t>.</a:t>
            </a:r>
            <a:endParaRPr lang="zh-CN" altLang="en-US" sz="2800">
              <a:sym typeface="+mn-ea"/>
            </a:endParaRPr>
          </a:p>
          <a:p>
            <a:pPr marL="400050" indent="-400050" algn="just" defTabSz="914400">
              <a:lnSpc>
                <a:spcPct val="100000"/>
              </a:lnSpc>
              <a:tabLst>
                <a:tab pos="447675" algn="l"/>
              </a:tabLst>
            </a:pPr>
            <a:r>
              <a:rPr lang="zh-CN" altLang="en-US" sz="2800">
                <a:sym typeface="+mn-ea"/>
              </a:rPr>
              <a:t>（2）利用平面镜</a:t>
            </a:r>
            <a:r>
              <a:rPr lang="zh-CN" altLang="en-US" sz="2800" u="sng">
                <a:sym typeface="+mn-ea"/>
              </a:rPr>
              <a:t>　                                      </a:t>
            </a:r>
            <a:r>
              <a:rPr lang="zh-CN" altLang="en-US" sz="2800">
                <a:sym typeface="+mn-ea"/>
              </a:rPr>
              <a:t> . 例如：</a:t>
            </a:r>
            <a:r>
              <a:rPr lang="zh-CN" altLang="en-US" sz="2800" u="sng">
                <a:sym typeface="+mn-ea"/>
              </a:rPr>
              <a:t>　                                      </a:t>
            </a:r>
            <a:r>
              <a:rPr lang="en-US" altLang="zh-CN" sz="2800">
                <a:sym typeface="+mn-ea"/>
              </a:rPr>
              <a:t>.</a:t>
            </a:r>
            <a:endParaRPr lang="en-US" altLang="zh-CN" sz="2800">
              <a:sym typeface="+mn-ea"/>
            </a:endParaRPr>
          </a:p>
          <a:p>
            <a:pPr marL="699135" indent="-297815" algn="just" defTabSz="914400">
              <a:lnSpc>
                <a:spcPct val="100000"/>
              </a:lnSpc>
              <a:tabLst>
                <a:tab pos="447675" algn="l"/>
              </a:tabLst>
            </a:pPr>
            <a:r>
              <a:rPr lang="zh-CN" altLang="en-US" sz="2800" b="1">
                <a:sym typeface="+mn-ea"/>
              </a:rPr>
              <a:t>4. 球面镜</a:t>
            </a:r>
            <a:r>
              <a:rPr lang="zh-CN" altLang="en-US" sz="2800">
                <a:sym typeface="+mn-ea"/>
              </a:rPr>
              <a:t>：</a:t>
            </a:r>
            <a:endParaRPr lang="zh-CN" altLang="en-US" sz="2800">
              <a:sym typeface="+mn-ea"/>
            </a:endParaRPr>
          </a:p>
          <a:p>
            <a:pPr marL="699135" indent="-297815" algn="just" defTabSz="914400">
              <a:lnSpc>
                <a:spcPct val="100000"/>
              </a:lnSpc>
              <a:tabLst>
                <a:tab pos="447675" algn="l"/>
              </a:tabLst>
            </a:pPr>
            <a:r>
              <a:rPr lang="zh-CN" altLang="en-US" sz="2800">
                <a:sym typeface="+mn-ea"/>
              </a:rPr>
              <a:t>（1）凸面镜：对光线有</a:t>
            </a:r>
            <a:r>
              <a:rPr lang="zh-CN" altLang="en-US" sz="2800" u="sng">
                <a:sym typeface="+mn-ea"/>
              </a:rPr>
              <a:t>　            </a:t>
            </a:r>
            <a:r>
              <a:rPr lang="zh-CN" altLang="en-US" sz="2800">
                <a:sym typeface="+mn-ea"/>
              </a:rPr>
              <a:t>作用. 例如：汽车的</a:t>
            </a:r>
            <a:r>
              <a:rPr lang="zh-CN" altLang="en-US" sz="2800" u="sng">
                <a:sym typeface="+mn-ea"/>
              </a:rPr>
              <a:t>　         </a:t>
            </a:r>
            <a:r>
              <a:rPr lang="zh-CN" altLang="en-US" sz="2800">
                <a:sym typeface="+mn-ea"/>
              </a:rPr>
              <a:t>、街头拐弯处的反光镜. </a:t>
            </a:r>
            <a:endParaRPr lang="zh-CN" altLang="en-US" sz="2800">
              <a:sym typeface="+mn-ea"/>
            </a:endParaRPr>
          </a:p>
          <a:p>
            <a:pPr marL="699135" indent="-297815" algn="just" defTabSz="914400">
              <a:lnSpc>
                <a:spcPct val="100000"/>
              </a:lnSpc>
              <a:tabLst>
                <a:tab pos="447675" algn="l"/>
              </a:tabLst>
            </a:pPr>
            <a:r>
              <a:rPr lang="zh-CN" altLang="en-US" sz="2800">
                <a:sym typeface="+mn-ea"/>
              </a:rPr>
              <a:t>它的主要作用是可以扩大视野. </a:t>
            </a:r>
            <a:endParaRPr lang="zh-CN" altLang="en-US" sz="2800">
              <a:sym typeface="+mn-ea"/>
            </a:endParaRPr>
          </a:p>
          <a:p>
            <a:pPr marL="699135" indent="-297815" algn="just" defTabSz="914400">
              <a:lnSpc>
                <a:spcPct val="100000"/>
              </a:lnSpc>
              <a:tabLst>
                <a:tab pos="447675" algn="l"/>
              </a:tabLst>
            </a:pPr>
            <a:r>
              <a:rPr lang="zh-CN" altLang="en-US" sz="2800">
                <a:sym typeface="+mn-ea"/>
              </a:rPr>
              <a:t>（2）凹面镜：对光线有</a:t>
            </a:r>
            <a:r>
              <a:rPr lang="zh-CN" altLang="en-US" sz="2800" u="sng">
                <a:sym typeface="+mn-ea"/>
              </a:rPr>
              <a:t>　            </a:t>
            </a:r>
            <a:r>
              <a:rPr lang="zh-CN" altLang="en-US" sz="2800">
                <a:sym typeface="+mn-ea"/>
              </a:rPr>
              <a:t>作用. 例如：生活中用到的太阳灶、手电筒后面的聚光镜. </a:t>
            </a:r>
            <a:endParaRPr lang="zh-CN" altLang="en-US" sz="2800">
              <a:sym typeface="+mn-ea"/>
            </a:endParaRPr>
          </a:p>
          <a:p>
            <a:pPr marL="699135" indent="-297815" algn="just" defTabSz="914400">
              <a:lnSpc>
                <a:spcPct val="100000"/>
              </a:lnSpc>
              <a:tabLst>
                <a:tab pos="447675" algn="l"/>
              </a:tabLst>
            </a:pPr>
            <a:r>
              <a:rPr lang="zh-CN" altLang="en-US" sz="2800">
                <a:sym typeface="+mn-ea"/>
              </a:rPr>
              <a:t>它的主要作用是用来聚光或者产生平行光.           </a:t>
            </a:r>
            <a:endParaRPr lang="zh-CN" altLang="en-US" sz="2800">
              <a:sym typeface="+mn-ea"/>
            </a:endParaRPr>
          </a:p>
        </p:txBody>
      </p:sp>
      <p:sp>
        <p:nvSpPr>
          <p:cNvPr id="11" name="文本框 10"/>
          <p:cNvSpPr txBox="1"/>
          <p:nvPr/>
        </p:nvSpPr>
        <p:spPr>
          <a:xfrm>
            <a:off x="3375025" y="1647825"/>
            <a:ext cx="96012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成像</a:t>
            </a:r>
            <a:endParaRPr lang="zh-CN" altLang="en-US" sz="2800" b="1" dirty="0">
              <a:solidFill>
                <a:srgbClr val="FF0000"/>
              </a:solidFill>
              <a:latin typeface="Times New Roman" panose="02020603050405020304" pitchFamily="18" charset="0"/>
              <a:sym typeface="+mn-ea"/>
            </a:endParaRPr>
          </a:p>
        </p:txBody>
      </p:sp>
      <p:sp>
        <p:nvSpPr>
          <p:cNvPr id="12" name="文本框 11"/>
          <p:cNvSpPr txBox="1"/>
          <p:nvPr/>
        </p:nvSpPr>
        <p:spPr>
          <a:xfrm>
            <a:off x="782955" y="1576070"/>
            <a:ext cx="7636510" cy="1038860"/>
          </a:xfrm>
          <a:prstGeom prst="rect">
            <a:avLst/>
          </a:prstGeom>
          <a:noFill/>
        </p:spPr>
        <p:txBody>
          <a:bodyPr wrap="square" rtlCol="0" anchor="t">
            <a:spAutoFit/>
          </a:bodyPr>
          <a:p>
            <a:pPr algn="l">
              <a:lnSpc>
                <a:spcPct val="110000"/>
              </a:lnSpc>
            </a:pPr>
            <a:r>
              <a:rPr lang="en-US" altLang="zh-CN" sz="2800" b="1" dirty="0">
                <a:solidFill>
                  <a:srgbClr val="FF0000"/>
                </a:solidFill>
                <a:latin typeface="Times New Roman" panose="02020603050405020304" pitchFamily="18" charset="0"/>
                <a:sym typeface="+mn-ea"/>
              </a:rPr>
              <a:t>                                                   </a:t>
            </a:r>
            <a:r>
              <a:rPr lang="zh-CN" altLang="en-US" sz="2800" b="1" dirty="0">
                <a:solidFill>
                  <a:srgbClr val="FF0000"/>
                </a:solidFill>
                <a:latin typeface="Times New Roman" panose="02020603050405020304" pitchFamily="18" charset="0"/>
                <a:sym typeface="+mn-ea"/>
              </a:rPr>
              <a:t>舞蹈演员用平面镜观察自己的舞姿</a:t>
            </a:r>
            <a:endParaRPr lang="zh-CN" altLang="en-US" sz="2800" b="1" dirty="0">
              <a:solidFill>
                <a:srgbClr val="FF0000"/>
              </a:solidFill>
              <a:latin typeface="Times New Roman" panose="02020603050405020304" pitchFamily="18" charset="0"/>
              <a:sym typeface="+mn-ea"/>
            </a:endParaRPr>
          </a:p>
        </p:txBody>
      </p:sp>
      <p:sp>
        <p:nvSpPr>
          <p:cNvPr id="15" name="文本框 14"/>
          <p:cNvSpPr txBox="1"/>
          <p:nvPr/>
        </p:nvSpPr>
        <p:spPr>
          <a:xfrm>
            <a:off x="3303270" y="2454910"/>
            <a:ext cx="353377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改变光线传播的方向</a:t>
            </a:r>
            <a:endParaRPr lang="zh-CN" altLang="en-US" sz="2800" b="1" dirty="0">
              <a:solidFill>
                <a:srgbClr val="FF0000"/>
              </a:solidFill>
              <a:latin typeface="Times New Roman" panose="02020603050405020304" pitchFamily="18" charset="0"/>
              <a:sym typeface="+mn-ea"/>
            </a:endParaRPr>
          </a:p>
        </p:txBody>
      </p:sp>
      <p:sp>
        <p:nvSpPr>
          <p:cNvPr id="16" name="文本框 15"/>
          <p:cNvSpPr txBox="1"/>
          <p:nvPr/>
        </p:nvSpPr>
        <p:spPr>
          <a:xfrm>
            <a:off x="1069975" y="2905125"/>
            <a:ext cx="320167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投影仪上的平面镜</a:t>
            </a:r>
            <a:endParaRPr lang="zh-CN" altLang="en-US" sz="2800" b="1" dirty="0">
              <a:solidFill>
                <a:srgbClr val="FF0000"/>
              </a:solidFill>
              <a:latin typeface="Times New Roman" panose="02020603050405020304" pitchFamily="18" charset="0"/>
              <a:sym typeface="+mn-ea"/>
            </a:endParaRPr>
          </a:p>
        </p:txBody>
      </p:sp>
      <p:sp>
        <p:nvSpPr>
          <p:cNvPr id="6" name="文本框 5"/>
          <p:cNvSpPr txBox="1"/>
          <p:nvPr/>
        </p:nvSpPr>
        <p:spPr>
          <a:xfrm>
            <a:off x="4940300" y="3744595"/>
            <a:ext cx="143573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发散</a:t>
            </a:r>
            <a:endParaRPr lang="zh-CN" altLang="en-US" sz="2800" b="1" dirty="0">
              <a:solidFill>
                <a:srgbClr val="FF0000"/>
              </a:solidFill>
              <a:latin typeface="Times New Roman" panose="02020603050405020304" pitchFamily="18" charset="0"/>
              <a:sym typeface="+mn-ea"/>
            </a:endParaRPr>
          </a:p>
        </p:txBody>
      </p:sp>
      <p:sp>
        <p:nvSpPr>
          <p:cNvPr id="7" name="文本框 6"/>
          <p:cNvSpPr txBox="1"/>
          <p:nvPr/>
        </p:nvSpPr>
        <p:spPr>
          <a:xfrm>
            <a:off x="2322195" y="4204970"/>
            <a:ext cx="143573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后视镜 </a:t>
            </a:r>
            <a:endParaRPr lang="zh-CN" altLang="en-US" sz="2800" b="1" dirty="0">
              <a:solidFill>
                <a:srgbClr val="FF0000"/>
              </a:solidFill>
              <a:latin typeface="Times New Roman" panose="02020603050405020304" pitchFamily="18" charset="0"/>
              <a:sym typeface="+mn-ea"/>
            </a:endParaRPr>
          </a:p>
        </p:txBody>
      </p:sp>
      <p:sp>
        <p:nvSpPr>
          <p:cNvPr id="8" name="文本框 7"/>
          <p:cNvSpPr txBox="1"/>
          <p:nvPr/>
        </p:nvSpPr>
        <p:spPr>
          <a:xfrm>
            <a:off x="4940300" y="5010150"/>
            <a:ext cx="143573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会聚</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2" grpId="1"/>
      <p:bldP spid="15" grpId="0"/>
      <p:bldP spid="15" grpId="1"/>
      <p:bldP spid="16" grpId="0"/>
      <p:bldP spid="16" grpId="1"/>
      <p:bldP spid="6" grpId="0"/>
      <p:bldP spid="6" grpId="1"/>
      <p:bldP spid="7" grpId="0"/>
      <p:bldP spid="7" grpId="1"/>
      <p:bldP spid="8" grpId="0"/>
      <p:bldP spid="8"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995045" y="1934845"/>
            <a:ext cx="7524750" cy="2987675"/>
          </a:xfrm>
          <a:prstGeom prst="rect">
            <a:avLst/>
          </a:prstGeom>
        </p:spPr>
      </p:pic>
      <p:sp>
        <p:nvSpPr>
          <p:cNvPr id="14" name="文本框 13"/>
          <p:cNvSpPr txBox="1"/>
          <p:nvPr/>
        </p:nvSpPr>
        <p:spPr>
          <a:xfrm>
            <a:off x="624205" y="1223645"/>
            <a:ext cx="7895590" cy="521970"/>
          </a:xfrm>
          <a:prstGeom prst="rect">
            <a:avLst/>
          </a:prstGeom>
          <a:noFill/>
        </p:spPr>
        <p:txBody>
          <a:bodyPr wrap="square" rtlCol="0" anchor="t">
            <a:spAutoFit/>
          </a:bodyPr>
          <a:p>
            <a:pPr marL="699135" indent="-297815" algn="just" defTabSz="914400">
              <a:lnSpc>
                <a:spcPct val="100000"/>
              </a:lnSpc>
              <a:tabLst>
                <a:tab pos="447675" algn="l"/>
              </a:tabLst>
            </a:pPr>
            <a:r>
              <a:rPr lang="zh-CN" altLang="en-US" sz="2800" b="1">
                <a:sym typeface="+mn-ea"/>
              </a:rPr>
              <a:t>5. 实像与虚像的区别</a:t>
            </a:r>
            <a:r>
              <a:rPr lang="zh-CN" altLang="en-US" sz="2800">
                <a:sym typeface="+mn-ea"/>
              </a:rPr>
              <a:t>：   </a:t>
            </a:r>
            <a:endParaRPr lang="zh-CN" altLang="en-US" sz="2800">
              <a:sym typeface="+mn-ea"/>
            </a:endParaRPr>
          </a:p>
        </p:txBody>
      </p:sp>
      <p:sp>
        <p:nvSpPr>
          <p:cNvPr id="7" name="文本框 6"/>
          <p:cNvSpPr txBox="1"/>
          <p:nvPr/>
        </p:nvSpPr>
        <p:spPr>
          <a:xfrm>
            <a:off x="1863725" y="3126105"/>
            <a:ext cx="1435735" cy="460375"/>
          </a:xfrm>
          <a:prstGeom prst="rect">
            <a:avLst/>
          </a:prstGeom>
          <a:noFill/>
        </p:spPr>
        <p:txBody>
          <a:bodyPr wrap="square" rtlCol="0" anchor="t">
            <a:spAutoFit/>
          </a:bodyPr>
          <a:p>
            <a:pPr algn="ctr"/>
            <a:r>
              <a:rPr lang="zh-CN" altLang="en-US" sz="2400" b="1" dirty="0">
                <a:solidFill>
                  <a:srgbClr val="FF0000"/>
                </a:solidFill>
                <a:latin typeface="Times New Roman" panose="02020603050405020304" pitchFamily="18" charset="0"/>
                <a:sym typeface="+mn-ea"/>
              </a:rPr>
              <a:t>能 </a:t>
            </a:r>
            <a:endParaRPr lang="zh-CN" altLang="en-US" sz="2400" b="1" dirty="0">
              <a:solidFill>
                <a:srgbClr val="FF0000"/>
              </a:solidFill>
              <a:latin typeface="Times New Roman" panose="02020603050405020304" pitchFamily="18" charset="0"/>
              <a:sym typeface="+mn-ea"/>
            </a:endParaRPr>
          </a:p>
        </p:txBody>
      </p:sp>
      <p:sp>
        <p:nvSpPr>
          <p:cNvPr id="6" name="文本框 5"/>
          <p:cNvSpPr txBox="1"/>
          <p:nvPr/>
        </p:nvSpPr>
        <p:spPr>
          <a:xfrm>
            <a:off x="3630930" y="3102610"/>
            <a:ext cx="1435735" cy="460375"/>
          </a:xfrm>
          <a:prstGeom prst="rect">
            <a:avLst/>
          </a:prstGeom>
          <a:noFill/>
        </p:spPr>
        <p:txBody>
          <a:bodyPr wrap="square" rtlCol="0" anchor="t">
            <a:spAutoFit/>
          </a:bodyPr>
          <a:p>
            <a:pPr algn="ctr"/>
            <a:r>
              <a:rPr lang="zh-CN" altLang="en-US" sz="2400" b="1" dirty="0">
                <a:solidFill>
                  <a:srgbClr val="FF0000"/>
                </a:solidFill>
                <a:latin typeface="Times New Roman" panose="02020603050405020304" pitchFamily="18" charset="0"/>
                <a:sym typeface="+mn-ea"/>
              </a:rPr>
              <a:t>能</a:t>
            </a:r>
            <a:endParaRPr lang="zh-CN" altLang="en-US" sz="2400" b="1" dirty="0">
              <a:solidFill>
                <a:srgbClr val="FF0000"/>
              </a:solidFill>
              <a:latin typeface="Times New Roman" panose="02020603050405020304" pitchFamily="18" charset="0"/>
              <a:sym typeface="+mn-ea"/>
            </a:endParaRPr>
          </a:p>
        </p:txBody>
      </p:sp>
      <p:sp>
        <p:nvSpPr>
          <p:cNvPr id="10" name="文本框 9"/>
          <p:cNvSpPr txBox="1"/>
          <p:nvPr/>
        </p:nvSpPr>
        <p:spPr>
          <a:xfrm>
            <a:off x="5010150" y="3126105"/>
            <a:ext cx="1435735" cy="460375"/>
          </a:xfrm>
          <a:prstGeom prst="rect">
            <a:avLst/>
          </a:prstGeom>
          <a:noFill/>
        </p:spPr>
        <p:txBody>
          <a:bodyPr wrap="square" rtlCol="0" anchor="t">
            <a:spAutoFit/>
          </a:bodyPr>
          <a:p>
            <a:pPr algn="ctr"/>
            <a:r>
              <a:rPr lang="zh-CN" altLang="en-US" sz="2400" b="1" dirty="0">
                <a:solidFill>
                  <a:srgbClr val="FF0000"/>
                </a:solidFill>
                <a:latin typeface="Times New Roman" panose="02020603050405020304" pitchFamily="18" charset="0"/>
                <a:sym typeface="+mn-ea"/>
              </a:rPr>
              <a:t>不能 </a:t>
            </a:r>
            <a:endParaRPr lang="zh-CN" altLang="en-US" sz="2400" b="1" dirty="0">
              <a:solidFill>
                <a:srgbClr val="FF0000"/>
              </a:solidFill>
              <a:latin typeface="Times New Roman" panose="02020603050405020304" pitchFamily="18" charset="0"/>
              <a:sym typeface="+mn-ea"/>
            </a:endParaRPr>
          </a:p>
        </p:txBody>
      </p:sp>
      <p:sp>
        <p:nvSpPr>
          <p:cNvPr id="11" name="文本框 10"/>
          <p:cNvSpPr txBox="1"/>
          <p:nvPr/>
        </p:nvSpPr>
        <p:spPr>
          <a:xfrm>
            <a:off x="6720840" y="3126105"/>
            <a:ext cx="1435735" cy="460375"/>
          </a:xfrm>
          <a:prstGeom prst="rect">
            <a:avLst/>
          </a:prstGeom>
          <a:noFill/>
        </p:spPr>
        <p:txBody>
          <a:bodyPr wrap="square" rtlCol="0" anchor="t">
            <a:spAutoFit/>
          </a:bodyPr>
          <a:p>
            <a:pPr algn="ctr"/>
            <a:r>
              <a:rPr lang="zh-CN" altLang="en-US" sz="2400" b="1" dirty="0">
                <a:solidFill>
                  <a:srgbClr val="FF0000"/>
                </a:solidFill>
                <a:latin typeface="Times New Roman" panose="02020603050405020304" pitchFamily="18" charset="0"/>
                <a:sym typeface="+mn-ea"/>
              </a:rPr>
              <a:t>能 </a:t>
            </a:r>
            <a:endParaRPr lang="zh-CN" altLang="en-US" sz="24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6" grpId="0"/>
      <p:bldP spid="6" grpId="1"/>
      <p:bldP spid="10" grpId="0"/>
      <p:bldP spid="10" grpId="1"/>
      <p:bldP spid="11" grpId="0"/>
      <p:bldP spid="11"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24205" y="2130425"/>
            <a:ext cx="7705090" cy="4831080"/>
          </a:xfrm>
          <a:prstGeom prst="rect">
            <a:avLst/>
          </a:prstGeom>
          <a:noFill/>
        </p:spPr>
        <p:txBody>
          <a:bodyPr wrap="square" rtlCol="0" anchor="t">
            <a:spAutoFit/>
          </a:bodyPr>
          <a:p>
            <a:pPr marL="421640" indent="-421640" algn="just">
              <a:lnSpc>
                <a:spcPct val="100000"/>
              </a:lnSpc>
            </a:pPr>
            <a:r>
              <a:rPr sz="2800" b="1" noProof="0" dirty="0">
                <a:ln>
                  <a:noFill/>
                </a:ln>
                <a:effectLst/>
                <a:uLnTx/>
                <a:uFillTx/>
                <a:sym typeface="+mn-ea"/>
              </a:rPr>
              <a:t>1. 定义</a:t>
            </a:r>
            <a:r>
              <a:rPr sz="2800" noProof="0" dirty="0">
                <a:ln>
                  <a:noFill/>
                </a:ln>
                <a:effectLst/>
                <a:uLnTx/>
                <a:uFillTx/>
                <a:sym typeface="+mn-ea"/>
              </a:rPr>
              <a:t>：光从一种介质</a:t>
            </a:r>
            <a:r>
              <a:rPr sz="2800" u="sng" noProof="0" dirty="0">
                <a:ln>
                  <a:noFill/>
                </a:ln>
                <a:effectLst/>
                <a:uLnTx/>
                <a:uFillTx/>
                <a:sym typeface="+mn-ea"/>
              </a:rPr>
              <a:t>　         　</a:t>
            </a:r>
            <a:r>
              <a:rPr sz="2800" noProof="0" dirty="0">
                <a:ln>
                  <a:noFill/>
                </a:ln>
                <a:effectLst/>
                <a:uLnTx/>
                <a:uFillTx/>
                <a:sym typeface="+mn-ea"/>
              </a:rPr>
              <a:t>入另一种介质时，传播方向发生</a:t>
            </a:r>
            <a:r>
              <a:rPr sz="2800" u="sng" noProof="0" dirty="0">
                <a:ln>
                  <a:noFill/>
                </a:ln>
                <a:effectLst/>
                <a:uLnTx/>
                <a:uFillTx/>
                <a:sym typeface="+mn-ea"/>
              </a:rPr>
              <a:t>　         　</a:t>
            </a:r>
            <a:r>
              <a:rPr sz="2800" noProof="0" dirty="0">
                <a:ln>
                  <a:noFill/>
                </a:ln>
                <a:effectLst/>
                <a:uLnTx/>
                <a:uFillTx/>
                <a:sym typeface="+mn-ea"/>
              </a:rPr>
              <a:t>的现象. </a:t>
            </a:r>
            <a:endParaRPr sz="2800" noProof="0" dirty="0">
              <a:ln>
                <a:noFill/>
              </a:ln>
              <a:effectLst/>
              <a:uLnTx/>
              <a:uFillTx/>
              <a:sym typeface="+mn-ea"/>
            </a:endParaRPr>
          </a:p>
          <a:p>
            <a:pPr marL="421640" indent="-421640" algn="just">
              <a:lnSpc>
                <a:spcPct val="100000"/>
              </a:lnSpc>
            </a:pPr>
            <a:r>
              <a:rPr sz="2800" b="1" noProof="0" dirty="0">
                <a:ln>
                  <a:noFill/>
                </a:ln>
                <a:effectLst/>
                <a:uLnTx/>
                <a:uFillTx/>
                <a:sym typeface="+mn-ea"/>
              </a:rPr>
              <a:t>2. 折射规律</a:t>
            </a:r>
            <a:r>
              <a:rPr sz="2800" noProof="0" dirty="0">
                <a:ln>
                  <a:noFill/>
                </a:ln>
                <a:effectLst/>
                <a:uLnTx/>
                <a:uFillTx/>
                <a:sym typeface="+mn-ea"/>
              </a:rPr>
              <a:t>：</a:t>
            </a:r>
            <a:endParaRPr sz="2800" noProof="0" dirty="0">
              <a:ln>
                <a:noFill/>
              </a:ln>
              <a:effectLst/>
              <a:uLnTx/>
              <a:uFillTx/>
              <a:sym typeface="+mn-ea"/>
            </a:endParaRPr>
          </a:p>
          <a:p>
            <a:pPr marL="421640" indent="-421640" algn="just">
              <a:lnSpc>
                <a:spcPct val="100000"/>
              </a:lnSpc>
            </a:pPr>
            <a:r>
              <a:rPr sz="2800" noProof="0" dirty="0">
                <a:ln>
                  <a:noFill/>
                </a:ln>
                <a:effectLst/>
                <a:uLnTx/>
                <a:uFillTx/>
                <a:sym typeface="+mn-ea"/>
              </a:rPr>
              <a:t>（1）共面：折射光线、入射光线、法线在</a:t>
            </a:r>
            <a:r>
              <a:rPr sz="2800" u="sng" noProof="0" dirty="0">
                <a:ln>
                  <a:noFill/>
                </a:ln>
                <a:effectLst/>
                <a:uLnTx/>
                <a:uFillTx/>
                <a:sym typeface="+mn-ea"/>
              </a:rPr>
              <a:t>　      </a:t>
            </a:r>
            <a:r>
              <a:rPr sz="2800" noProof="0" dirty="0">
                <a:ln>
                  <a:noFill/>
                </a:ln>
                <a:effectLst/>
                <a:uLnTx/>
                <a:uFillTx/>
                <a:sym typeface="+mn-ea"/>
              </a:rPr>
              <a:t> </a:t>
            </a:r>
            <a:r>
              <a:rPr lang="en-US" sz="2800" noProof="0" dirty="0">
                <a:ln>
                  <a:noFill/>
                </a:ln>
                <a:effectLst/>
                <a:uLnTx/>
                <a:uFillTx/>
                <a:sym typeface="+mn-ea"/>
              </a:rPr>
              <a:t>.</a:t>
            </a:r>
            <a:endParaRPr lang="en-US" sz="2800" noProof="0" dirty="0">
              <a:ln>
                <a:noFill/>
              </a:ln>
              <a:effectLst/>
              <a:uLnTx/>
              <a:uFillTx/>
              <a:sym typeface="+mn-ea"/>
            </a:endParaRPr>
          </a:p>
          <a:p>
            <a:pPr marL="421640" indent="-421640" algn="just">
              <a:lnSpc>
                <a:spcPct val="100000"/>
              </a:lnSpc>
            </a:pPr>
            <a:r>
              <a:rPr sz="2800" noProof="0" dirty="0">
                <a:ln>
                  <a:noFill/>
                </a:ln>
                <a:effectLst/>
                <a:uLnTx/>
                <a:uFillTx/>
                <a:sym typeface="+mn-ea"/>
              </a:rPr>
              <a:t>     </a:t>
            </a:r>
            <a:r>
              <a:rPr sz="2800" u="sng" noProof="0" dirty="0">
                <a:ln>
                  <a:noFill/>
                </a:ln>
                <a:effectLst/>
                <a:uLnTx/>
                <a:uFillTx/>
                <a:sym typeface="+mn-ea"/>
              </a:rPr>
              <a:t>                    </a:t>
            </a:r>
            <a:r>
              <a:rPr lang="en-US" sz="2800" noProof="0" dirty="0">
                <a:ln>
                  <a:noFill/>
                </a:ln>
                <a:effectLst/>
                <a:uLnTx/>
                <a:uFillTx/>
                <a:sym typeface="+mn-ea"/>
              </a:rPr>
              <a:t>.</a:t>
            </a:r>
            <a:r>
              <a:rPr sz="2800" noProof="0" dirty="0">
                <a:ln>
                  <a:noFill/>
                </a:ln>
                <a:effectLst/>
                <a:uLnTx/>
                <a:uFillTx/>
                <a:sym typeface="+mn-ea"/>
              </a:rPr>
              <a:t>   </a:t>
            </a:r>
            <a:endParaRPr sz="2800" noProof="0" dirty="0">
              <a:ln>
                <a:noFill/>
              </a:ln>
              <a:effectLst/>
              <a:uLnTx/>
              <a:uFillTx/>
              <a:sym typeface="+mn-ea"/>
            </a:endParaRPr>
          </a:p>
          <a:p>
            <a:pPr marL="421640" indent="-421640" algn="just">
              <a:lnSpc>
                <a:spcPct val="100000"/>
              </a:lnSpc>
            </a:pPr>
            <a:r>
              <a:rPr sz="2800" noProof="0" dirty="0">
                <a:ln>
                  <a:noFill/>
                </a:ln>
                <a:effectLst/>
                <a:uLnTx/>
                <a:uFillTx/>
                <a:sym typeface="+mn-ea"/>
              </a:rPr>
              <a:t>（2）异侧：折射光线和入射光线分居</a:t>
            </a:r>
            <a:r>
              <a:rPr sz="2800" u="sng" noProof="0" dirty="0">
                <a:ln>
                  <a:noFill/>
                </a:ln>
                <a:effectLst/>
                <a:uLnTx/>
                <a:uFillTx/>
                <a:sym typeface="+mn-ea"/>
              </a:rPr>
              <a:t>　         </a:t>
            </a:r>
            <a:r>
              <a:rPr sz="2800" noProof="0" dirty="0">
                <a:ln>
                  <a:noFill/>
                </a:ln>
                <a:effectLst/>
                <a:uLnTx/>
                <a:uFillTx/>
                <a:sym typeface="+mn-ea"/>
              </a:rPr>
              <a:t>的两侧.</a:t>
            </a:r>
            <a:endParaRPr sz="2800" noProof="0" dirty="0">
              <a:ln>
                <a:noFill/>
              </a:ln>
              <a:effectLst/>
              <a:uLnTx/>
              <a:uFillTx/>
              <a:sym typeface="+mn-ea"/>
            </a:endParaRPr>
          </a:p>
          <a:p>
            <a:pPr marL="421640" indent="-421640" algn="just">
              <a:lnSpc>
                <a:spcPct val="100000"/>
              </a:lnSpc>
            </a:pPr>
            <a:r>
              <a:rPr sz="2800" noProof="0" dirty="0">
                <a:ln>
                  <a:noFill/>
                </a:ln>
                <a:effectLst/>
                <a:uLnTx/>
                <a:uFillTx/>
                <a:sym typeface="+mn-ea"/>
              </a:rPr>
              <a:t>（3）当光从空气斜射入水或其他介质中时，折射光线将</a:t>
            </a:r>
            <a:r>
              <a:rPr sz="2800" u="sng" noProof="0" dirty="0">
                <a:ln>
                  <a:noFill/>
                </a:ln>
                <a:effectLst/>
                <a:uLnTx/>
                <a:uFillTx/>
                <a:sym typeface="+mn-ea"/>
              </a:rPr>
              <a:t>　     </a:t>
            </a:r>
            <a:r>
              <a:rPr sz="2800" noProof="0" dirty="0">
                <a:ln>
                  <a:noFill/>
                </a:ln>
                <a:effectLst/>
                <a:uLnTx/>
                <a:uFillTx/>
                <a:sym typeface="+mn-ea"/>
              </a:rPr>
              <a:t>法线，折射角</a:t>
            </a:r>
            <a:r>
              <a:rPr sz="2800" u="sng" noProof="0" dirty="0">
                <a:ln>
                  <a:noFill/>
                </a:ln>
                <a:effectLst/>
                <a:uLnTx/>
                <a:uFillTx/>
                <a:sym typeface="+mn-ea"/>
              </a:rPr>
              <a:t>   　  </a:t>
            </a:r>
            <a:r>
              <a:rPr sz="2800" noProof="0" dirty="0">
                <a:ln>
                  <a:noFill/>
                </a:ln>
                <a:effectLst/>
                <a:uLnTx/>
                <a:uFillTx/>
                <a:sym typeface="+mn-ea"/>
              </a:rPr>
              <a:t>入射角；入射角增大时，折射角</a:t>
            </a:r>
            <a:r>
              <a:rPr sz="2800" u="sng" noProof="0" dirty="0">
                <a:ln>
                  <a:noFill/>
                </a:ln>
                <a:effectLst/>
                <a:uLnTx/>
                <a:uFillTx/>
                <a:sym typeface="+mn-ea"/>
              </a:rPr>
              <a:t>　        </a:t>
            </a:r>
            <a:r>
              <a:rPr sz="2800" noProof="0" dirty="0">
                <a:ln>
                  <a:noFill/>
                </a:ln>
                <a:effectLst/>
                <a:uLnTx/>
                <a:uFillTx/>
                <a:sym typeface="+mn-ea"/>
              </a:rPr>
              <a:t>.</a:t>
            </a:r>
            <a:endParaRPr sz="2800" noProof="0" dirty="0">
              <a:ln>
                <a:noFill/>
              </a:ln>
              <a:effectLst/>
              <a:uLnTx/>
              <a:uFillTx/>
              <a:sym typeface="+mn-ea"/>
            </a:endParaRPr>
          </a:p>
          <a:p>
            <a:pPr marL="421640" indent="-421640" algn="just">
              <a:lnSpc>
                <a:spcPct val="100000"/>
              </a:lnSpc>
            </a:pPr>
            <a:endParaRPr sz="2800" noProof="0" dirty="0">
              <a:ln>
                <a:noFill/>
              </a:ln>
              <a:effectLst/>
              <a:uLnTx/>
              <a:uFillTx/>
              <a:sym typeface="+mn-ea"/>
            </a:endParaRPr>
          </a:p>
        </p:txBody>
      </p:sp>
      <p:sp>
        <p:nvSpPr>
          <p:cNvPr id="14" name="文本框 13"/>
          <p:cNvSpPr txBox="1"/>
          <p:nvPr/>
        </p:nvSpPr>
        <p:spPr>
          <a:xfrm>
            <a:off x="1198245" y="882333"/>
            <a:ext cx="7895590" cy="1198245"/>
          </a:xfrm>
          <a:prstGeom prst="rect">
            <a:avLst/>
          </a:prstGeom>
          <a:noFill/>
        </p:spPr>
        <p:txBody>
          <a:bodyPr wrap="square" rtlCol="0" anchor="t">
            <a:spAutoFit/>
          </a:bodyPr>
          <a:p>
            <a:pPr marL="421640" indent="-421640" algn="just">
              <a:lnSpc>
                <a:spcPct val="120000"/>
              </a:lnSpc>
            </a:pPr>
            <a:r>
              <a:rPr lang="zh-CN" altLang="en-US" sz="3200" b="1">
                <a:solidFill>
                  <a:srgbClr val="FF0000"/>
                </a:solidFill>
                <a:sym typeface="+mn-ea"/>
              </a:rPr>
              <a:t>四、 光的折射</a:t>
            </a:r>
            <a:r>
              <a:rPr lang="zh-CN" altLang="en-US" sz="2800">
                <a:sym typeface="+mn-ea"/>
              </a:rPr>
              <a:t>（10年4考，2019、2018、2016、2014年考）</a:t>
            </a:r>
            <a:endParaRPr lang="zh-CN" altLang="en-US" sz="2800">
              <a:sym typeface="+mn-ea"/>
            </a:endParaRPr>
          </a:p>
        </p:txBody>
      </p:sp>
      <p:sp>
        <p:nvSpPr>
          <p:cNvPr id="7" name="文本框 6"/>
          <p:cNvSpPr txBox="1"/>
          <p:nvPr/>
        </p:nvSpPr>
        <p:spPr>
          <a:xfrm>
            <a:off x="4458972" y="213042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斜射</a:t>
            </a:r>
            <a:endParaRPr lang="zh-CN" altLang="en-US" sz="2800" b="1" dirty="0">
              <a:solidFill>
                <a:srgbClr val="FF0000"/>
              </a:solidFill>
              <a:latin typeface="Times New Roman" panose="02020603050405020304" pitchFamily="18" charset="0"/>
              <a:sym typeface="+mn-ea"/>
            </a:endParaRPr>
          </a:p>
        </p:txBody>
      </p:sp>
      <p:sp>
        <p:nvSpPr>
          <p:cNvPr id="8" name="文本框 7"/>
          <p:cNvSpPr txBox="1"/>
          <p:nvPr/>
        </p:nvSpPr>
        <p:spPr>
          <a:xfrm>
            <a:off x="3394712" y="254381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偏折</a:t>
            </a:r>
            <a:endParaRPr lang="zh-CN" altLang="en-US" sz="2800" b="1" dirty="0">
              <a:solidFill>
                <a:srgbClr val="FF0000"/>
              </a:solidFill>
              <a:latin typeface="Times New Roman" panose="02020603050405020304" pitchFamily="18" charset="0"/>
              <a:sym typeface="+mn-ea"/>
            </a:endParaRPr>
          </a:p>
        </p:txBody>
      </p:sp>
      <p:sp>
        <p:nvSpPr>
          <p:cNvPr id="9" name="文本框 8"/>
          <p:cNvSpPr txBox="1"/>
          <p:nvPr/>
        </p:nvSpPr>
        <p:spPr>
          <a:xfrm>
            <a:off x="1037590" y="3383280"/>
            <a:ext cx="7330440" cy="953135"/>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sym typeface="+mn-ea"/>
              </a:rPr>
              <a:t>                                                                      </a:t>
            </a:r>
            <a:r>
              <a:rPr lang="zh-CN" altLang="en-US" sz="2800" b="1" dirty="0">
                <a:solidFill>
                  <a:srgbClr val="FF0000"/>
                </a:solidFill>
                <a:latin typeface="Times New Roman" panose="02020603050405020304" pitchFamily="18" charset="0"/>
                <a:sym typeface="+mn-ea"/>
              </a:rPr>
              <a:t>同一</a:t>
            </a:r>
            <a:endParaRPr lang="zh-CN" altLang="en-US" sz="2800" b="1" dirty="0">
              <a:solidFill>
                <a:srgbClr val="FF0000"/>
              </a:solidFill>
              <a:latin typeface="Times New Roman" panose="02020603050405020304" pitchFamily="18" charset="0"/>
              <a:sym typeface="+mn-ea"/>
            </a:endParaRPr>
          </a:p>
          <a:p>
            <a:pPr algn="l"/>
            <a:r>
              <a:rPr lang="zh-CN" altLang="en-US" sz="2800" b="1" dirty="0">
                <a:solidFill>
                  <a:srgbClr val="FF0000"/>
                </a:solidFill>
                <a:latin typeface="Times New Roman" panose="02020603050405020304" pitchFamily="18" charset="0"/>
                <a:sym typeface="+mn-ea"/>
              </a:rPr>
              <a:t>平面内</a:t>
            </a:r>
            <a:endParaRPr lang="zh-CN" altLang="en-US" sz="2800" b="1" dirty="0">
              <a:solidFill>
                <a:srgbClr val="FF0000"/>
              </a:solidFill>
              <a:latin typeface="Times New Roman" panose="02020603050405020304" pitchFamily="18" charset="0"/>
              <a:sym typeface="+mn-ea"/>
            </a:endParaRPr>
          </a:p>
        </p:txBody>
      </p:sp>
      <p:sp>
        <p:nvSpPr>
          <p:cNvPr id="10" name="文本框 9"/>
          <p:cNvSpPr txBox="1"/>
          <p:nvPr/>
        </p:nvSpPr>
        <p:spPr>
          <a:xfrm>
            <a:off x="6765927" y="424751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法线</a:t>
            </a:r>
            <a:endParaRPr lang="zh-CN" altLang="en-US" sz="2800" b="1" dirty="0">
              <a:solidFill>
                <a:srgbClr val="FF0000"/>
              </a:solidFill>
              <a:latin typeface="Times New Roman" panose="02020603050405020304" pitchFamily="18" charset="0"/>
              <a:sym typeface="+mn-ea"/>
            </a:endParaRPr>
          </a:p>
        </p:txBody>
      </p:sp>
      <p:sp>
        <p:nvSpPr>
          <p:cNvPr id="11" name="文本框 10"/>
          <p:cNvSpPr txBox="1"/>
          <p:nvPr/>
        </p:nvSpPr>
        <p:spPr>
          <a:xfrm>
            <a:off x="2497457" y="552513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偏向</a:t>
            </a:r>
            <a:endParaRPr lang="zh-CN" altLang="en-US" sz="2800" b="1" dirty="0">
              <a:solidFill>
                <a:srgbClr val="FF0000"/>
              </a:solidFill>
              <a:latin typeface="Times New Roman" panose="02020603050405020304" pitchFamily="18" charset="0"/>
              <a:sym typeface="+mn-ea"/>
            </a:endParaRPr>
          </a:p>
        </p:txBody>
      </p:sp>
      <p:sp>
        <p:nvSpPr>
          <p:cNvPr id="12" name="文本框 11"/>
          <p:cNvSpPr txBox="1"/>
          <p:nvPr/>
        </p:nvSpPr>
        <p:spPr>
          <a:xfrm>
            <a:off x="5592447" y="553783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小于</a:t>
            </a:r>
            <a:endParaRPr lang="zh-CN" altLang="en-US" sz="2800" b="1" dirty="0">
              <a:solidFill>
                <a:srgbClr val="FF0000"/>
              </a:solidFill>
              <a:latin typeface="Times New Roman" panose="02020603050405020304" pitchFamily="18" charset="0"/>
              <a:sym typeface="+mn-ea"/>
            </a:endParaRPr>
          </a:p>
        </p:txBody>
      </p:sp>
      <p:sp>
        <p:nvSpPr>
          <p:cNvPr id="13" name="文本框 12"/>
          <p:cNvSpPr txBox="1"/>
          <p:nvPr/>
        </p:nvSpPr>
        <p:spPr>
          <a:xfrm>
            <a:off x="4293237" y="592582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增大</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P spid="10" grpId="0"/>
      <p:bldP spid="10" grpId="1"/>
      <p:bldP spid="11" grpId="0"/>
      <p:bldP spid="11" grpId="1"/>
      <p:bldP spid="12" grpId="0"/>
      <p:bldP spid="12" grpId="1"/>
      <p:bldP spid="13" grpId="0"/>
      <p:bldP spid="1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222375"/>
            <a:ext cx="7895590" cy="4829810"/>
          </a:xfrm>
          <a:prstGeom prst="rect">
            <a:avLst/>
          </a:prstGeom>
          <a:noFill/>
        </p:spPr>
        <p:txBody>
          <a:bodyPr wrap="square" rtlCol="0" anchor="t">
            <a:spAutoFit/>
          </a:bodyPr>
          <a:p>
            <a:pPr marL="421640" indent="-421640" algn="just">
              <a:lnSpc>
                <a:spcPct val="110000"/>
              </a:lnSpc>
            </a:pPr>
            <a:r>
              <a:rPr sz="2800" noProof="0" dirty="0">
                <a:ln>
                  <a:noFill/>
                </a:ln>
                <a:effectLst/>
                <a:uLnTx/>
                <a:uFillTx/>
                <a:sym typeface="+mn-ea"/>
              </a:rPr>
              <a:t>（4）当光从水或其他介质斜射入空气中时，折射光线将</a:t>
            </a:r>
            <a:r>
              <a:rPr sz="2800" u="sng" noProof="0" dirty="0">
                <a:ln>
                  <a:noFill/>
                </a:ln>
                <a:effectLst/>
                <a:uLnTx/>
                <a:uFillTx/>
                <a:sym typeface="+mn-ea"/>
              </a:rPr>
              <a:t>　       </a:t>
            </a:r>
            <a:r>
              <a:rPr sz="2800" noProof="0" dirty="0">
                <a:ln>
                  <a:noFill/>
                </a:ln>
                <a:effectLst/>
                <a:uLnTx/>
                <a:uFillTx/>
                <a:sym typeface="+mn-ea"/>
              </a:rPr>
              <a:t>法线，折射角</a:t>
            </a:r>
            <a:r>
              <a:rPr sz="2800" u="sng" noProof="0" dirty="0">
                <a:ln>
                  <a:noFill/>
                </a:ln>
                <a:effectLst/>
                <a:uLnTx/>
                <a:uFillTx/>
                <a:sym typeface="+mn-ea"/>
              </a:rPr>
              <a:t>　      </a:t>
            </a:r>
            <a:r>
              <a:rPr sz="2800" noProof="0" dirty="0">
                <a:ln>
                  <a:noFill/>
                </a:ln>
                <a:effectLst/>
                <a:uLnTx/>
                <a:uFillTx/>
                <a:sym typeface="+mn-ea"/>
              </a:rPr>
              <a:t> 入射角. </a:t>
            </a:r>
            <a:endParaRPr sz="2800" noProof="0" dirty="0">
              <a:ln>
                <a:noFill/>
              </a:ln>
              <a:effectLst/>
              <a:uLnTx/>
              <a:uFillTx/>
              <a:sym typeface="+mn-ea"/>
            </a:endParaRPr>
          </a:p>
          <a:p>
            <a:pPr indent="574040" algn="just">
              <a:lnSpc>
                <a:spcPct val="110000"/>
              </a:lnSpc>
            </a:pPr>
            <a:r>
              <a:rPr lang="zh-CN" altLang="en-US" sz="2800">
                <a:solidFill>
                  <a:srgbClr val="FF0000"/>
                </a:solidFill>
                <a:sym typeface="+mn-ea"/>
              </a:rPr>
              <a:t>【点拨】</a:t>
            </a:r>
            <a:r>
              <a:rPr lang="zh-CN" altLang="en-US" sz="2800">
                <a:sym typeface="+mn-ea"/>
              </a:rPr>
              <a:t>不管光从哪边射入，空气中的角永远都是最大的. </a:t>
            </a:r>
            <a:endParaRPr lang="zh-CN" altLang="en-US" sz="2800">
              <a:sym typeface="+mn-ea"/>
            </a:endParaRPr>
          </a:p>
          <a:p>
            <a:pPr marL="421640" indent="-421640" algn="just">
              <a:lnSpc>
                <a:spcPct val="110000"/>
              </a:lnSpc>
            </a:pPr>
            <a:r>
              <a:rPr lang="zh-CN" altLang="en-US" sz="2800">
                <a:sym typeface="+mn-ea"/>
              </a:rPr>
              <a:t>（5）光从空气垂直射入水或其他介质中时，传播方向</a:t>
            </a:r>
            <a:r>
              <a:rPr lang="zh-CN" altLang="en-US" sz="2800" u="sng">
                <a:sym typeface="+mn-ea"/>
              </a:rPr>
              <a:t>　    </a:t>
            </a:r>
            <a:r>
              <a:rPr lang="zh-CN" altLang="en-US" sz="2800">
                <a:sym typeface="+mn-ea"/>
              </a:rPr>
              <a:t>，此时折射角等于入射角，等于</a:t>
            </a:r>
            <a:r>
              <a:rPr lang="zh-CN" altLang="en-US" sz="2800" u="sng">
                <a:sym typeface="+mn-ea"/>
              </a:rPr>
              <a:t>　  </a:t>
            </a:r>
            <a:r>
              <a:rPr lang="zh-CN" altLang="en-US" sz="2800">
                <a:sym typeface="+mn-ea"/>
              </a:rPr>
              <a:t>度. </a:t>
            </a:r>
            <a:endParaRPr lang="zh-CN" altLang="en-US" sz="2800">
              <a:sym typeface="+mn-ea"/>
            </a:endParaRPr>
          </a:p>
          <a:p>
            <a:pPr marL="421640" indent="-421640" algn="just">
              <a:lnSpc>
                <a:spcPct val="110000"/>
              </a:lnSpc>
            </a:pPr>
            <a:r>
              <a:rPr lang="zh-CN" altLang="en-US" sz="2800">
                <a:sym typeface="+mn-ea"/>
              </a:rPr>
              <a:t>（6）在折射现象中，光路是</a:t>
            </a:r>
            <a:r>
              <a:rPr lang="zh-CN" altLang="en-US" sz="2800" u="sng">
                <a:sym typeface="+mn-ea"/>
              </a:rPr>
              <a:t>　         　</a:t>
            </a:r>
            <a:r>
              <a:rPr lang="zh-CN" altLang="en-US" sz="2800">
                <a:sym typeface="+mn-ea"/>
              </a:rPr>
              <a:t>的. </a:t>
            </a:r>
            <a:endParaRPr lang="zh-CN" altLang="en-US" sz="2800">
              <a:sym typeface="+mn-ea"/>
            </a:endParaRPr>
          </a:p>
          <a:p>
            <a:pPr marL="421640" indent="-421640" algn="just">
              <a:lnSpc>
                <a:spcPct val="110000"/>
              </a:lnSpc>
            </a:pPr>
            <a:r>
              <a:rPr lang="zh-CN" altLang="en-US" sz="2800">
                <a:sym typeface="+mn-ea"/>
              </a:rPr>
              <a:t>（7）常见的折射现象：</a:t>
            </a:r>
            <a:r>
              <a:rPr lang="zh-CN" altLang="en-US" sz="2800" u="sng">
                <a:sym typeface="+mn-ea"/>
              </a:rPr>
              <a:t>　          　</a:t>
            </a:r>
            <a:r>
              <a:rPr lang="zh-CN" altLang="en-US" sz="2800">
                <a:sym typeface="+mn-ea"/>
              </a:rPr>
              <a:t>、</a:t>
            </a:r>
            <a:endParaRPr lang="zh-CN" altLang="en-US" sz="2800">
              <a:sym typeface="+mn-ea"/>
            </a:endParaRPr>
          </a:p>
          <a:p>
            <a:pPr marL="421640" indent="-421640" algn="just">
              <a:lnSpc>
                <a:spcPct val="110000"/>
              </a:lnSpc>
            </a:pPr>
            <a:r>
              <a:rPr lang="zh-CN" altLang="en-US" sz="2800" u="sng">
                <a:sym typeface="+mn-ea"/>
              </a:rPr>
              <a:t>                                　</a:t>
            </a:r>
            <a:r>
              <a:rPr lang="zh-CN" altLang="en-US" sz="2800">
                <a:sym typeface="+mn-ea"/>
              </a:rPr>
              <a:t>、</a:t>
            </a:r>
            <a:r>
              <a:rPr lang="zh-CN" altLang="en-US" sz="2800" u="sng">
                <a:sym typeface="+mn-ea"/>
              </a:rPr>
              <a:t>                        </a:t>
            </a:r>
            <a:r>
              <a:rPr lang="zh-CN" altLang="en-US" sz="2800">
                <a:sym typeface="+mn-ea"/>
              </a:rPr>
              <a:t>、</a:t>
            </a:r>
            <a:endParaRPr lang="zh-CN" altLang="en-US" sz="2800">
              <a:sym typeface="+mn-ea"/>
            </a:endParaRPr>
          </a:p>
          <a:p>
            <a:pPr marL="421640" indent="-421640" algn="just">
              <a:lnSpc>
                <a:spcPct val="110000"/>
              </a:lnSpc>
            </a:pPr>
            <a:r>
              <a:rPr lang="zh-CN" altLang="en-US" sz="2800">
                <a:sym typeface="+mn-ea"/>
              </a:rPr>
              <a:t>海市蜃楼、水面折枝等. </a:t>
            </a:r>
            <a:endParaRPr lang="zh-CN" altLang="en-US" sz="2800">
              <a:sym typeface="+mn-ea"/>
            </a:endParaRPr>
          </a:p>
        </p:txBody>
      </p:sp>
      <p:sp>
        <p:nvSpPr>
          <p:cNvPr id="8" name="文本框 7"/>
          <p:cNvSpPr txBox="1"/>
          <p:nvPr/>
        </p:nvSpPr>
        <p:spPr>
          <a:xfrm>
            <a:off x="2247267" y="1703070"/>
            <a:ext cx="897890" cy="565150"/>
          </a:xfrm>
          <a:prstGeom prst="rect">
            <a:avLst/>
          </a:prstGeom>
          <a:noFill/>
        </p:spPr>
        <p:txBody>
          <a:bodyPr wrap="none" rtlCol="0" anchor="t">
            <a:spAutoFit/>
          </a:bodyPr>
          <a:p>
            <a:pPr algn="ctr">
              <a:lnSpc>
                <a:spcPct val="110000"/>
              </a:lnSpc>
            </a:pPr>
            <a:r>
              <a:rPr lang="zh-CN" altLang="en-US" sz="2800" b="1" dirty="0">
                <a:solidFill>
                  <a:srgbClr val="FF0000"/>
                </a:solidFill>
                <a:latin typeface="Times New Roman" panose="02020603050405020304" pitchFamily="18" charset="0"/>
                <a:sym typeface="+mn-ea"/>
              </a:rPr>
              <a:t>偏离</a:t>
            </a:r>
            <a:endParaRPr lang="zh-CN" altLang="en-US" sz="2800" b="1" dirty="0">
              <a:solidFill>
                <a:srgbClr val="FF0000"/>
              </a:solidFill>
              <a:latin typeface="Times New Roman" panose="02020603050405020304" pitchFamily="18" charset="0"/>
              <a:sym typeface="+mn-ea"/>
            </a:endParaRPr>
          </a:p>
        </p:txBody>
      </p:sp>
      <p:sp>
        <p:nvSpPr>
          <p:cNvPr id="2" name="文本框 1"/>
          <p:cNvSpPr txBox="1"/>
          <p:nvPr/>
        </p:nvSpPr>
        <p:spPr>
          <a:xfrm>
            <a:off x="5266692" y="1678305"/>
            <a:ext cx="897890" cy="565150"/>
          </a:xfrm>
          <a:prstGeom prst="rect">
            <a:avLst/>
          </a:prstGeom>
          <a:noFill/>
        </p:spPr>
        <p:txBody>
          <a:bodyPr wrap="none" rtlCol="0" anchor="t">
            <a:spAutoFit/>
          </a:bodyPr>
          <a:p>
            <a:pPr algn="ctr">
              <a:lnSpc>
                <a:spcPct val="110000"/>
              </a:lnSpc>
            </a:pPr>
            <a:r>
              <a:rPr lang="zh-CN" altLang="en-US" sz="2800" b="1" dirty="0">
                <a:solidFill>
                  <a:srgbClr val="FF0000"/>
                </a:solidFill>
                <a:latin typeface="Times New Roman" panose="02020603050405020304" pitchFamily="18" charset="0"/>
                <a:sym typeface="+mn-ea"/>
              </a:rPr>
              <a:t>大于</a:t>
            </a:r>
            <a:endParaRPr lang="zh-CN" alt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1741807" y="362204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不变  </a:t>
            </a:r>
            <a:endParaRPr lang="zh-CN" altLang="en-US" sz="2800" b="1" dirty="0">
              <a:solidFill>
                <a:srgbClr val="FF0000"/>
              </a:solidFill>
              <a:latin typeface="Times New Roman" panose="02020603050405020304" pitchFamily="18" charset="0"/>
              <a:sym typeface="+mn-ea"/>
            </a:endParaRPr>
          </a:p>
        </p:txBody>
      </p:sp>
      <p:sp>
        <p:nvSpPr>
          <p:cNvPr id="5" name="文本框 4"/>
          <p:cNvSpPr txBox="1"/>
          <p:nvPr/>
        </p:nvSpPr>
        <p:spPr>
          <a:xfrm>
            <a:off x="7533642" y="3550285"/>
            <a:ext cx="449580" cy="565150"/>
          </a:xfrm>
          <a:prstGeom prst="rect">
            <a:avLst/>
          </a:prstGeom>
          <a:noFill/>
        </p:spPr>
        <p:txBody>
          <a:bodyPr wrap="none" rtlCol="0" anchor="t">
            <a:spAutoFit/>
          </a:bodyPr>
          <a:p>
            <a:pPr algn="ctr">
              <a:lnSpc>
                <a:spcPct val="110000"/>
              </a:lnSpc>
            </a:pPr>
            <a:r>
              <a:rPr lang="zh-CN" altLang="en-US" sz="2800" b="1" dirty="0">
                <a:solidFill>
                  <a:srgbClr val="FF0000"/>
                </a:solidFill>
                <a:latin typeface="Times New Roman" panose="02020603050405020304" pitchFamily="18" charset="0"/>
                <a:sym typeface="+mn-ea"/>
              </a:rPr>
              <a:t> 0</a:t>
            </a:r>
            <a:endParaRPr lang="zh-CN" altLang="en-US" sz="2800" b="1" dirty="0">
              <a:solidFill>
                <a:srgbClr val="FF0000"/>
              </a:solidFill>
              <a:latin typeface="Times New Roman" panose="02020603050405020304" pitchFamily="18" charset="0"/>
              <a:sym typeface="+mn-ea"/>
            </a:endParaRPr>
          </a:p>
        </p:txBody>
      </p:sp>
      <p:sp>
        <p:nvSpPr>
          <p:cNvPr id="9" name="文本框 8"/>
          <p:cNvSpPr txBox="1"/>
          <p:nvPr/>
        </p:nvSpPr>
        <p:spPr>
          <a:xfrm>
            <a:off x="5338447" y="3997960"/>
            <a:ext cx="897890" cy="565150"/>
          </a:xfrm>
          <a:prstGeom prst="rect">
            <a:avLst/>
          </a:prstGeom>
          <a:noFill/>
        </p:spPr>
        <p:txBody>
          <a:bodyPr wrap="none" rtlCol="0" anchor="t">
            <a:spAutoFit/>
          </a:bodyPr>
          <a:p>
            <a:pPr algn="ctr">
              <a:lnSpc>
                <a:spcPct val="110000"/>
              </a:lnSpc>
            </a:pPr>
            <a:r>
              <a:rPr lang="zh-CN" altLang="en-US" sz="2800" b="1" dirty="0">
                <a:solidFill>
                  <a:srgbClr val="FF0000"/>
                </a:solidFill>
                <a:latin typeface="Times New Roman" panose="02020603050405020304" pitchFamily="18" charset="0"/>
                <a:sym typeface="+mn-ea"/>
              </a:rPr>
              <a:t>可逆</a:t>
            </a:r>
            <a:endParaRPr lang="zh-CN" altLang="en-US" sz="2800" b="1" dirty="0">
              <a:solidFill>
                <a:srgbClr val="FF0000"/>
              </a:solidFill>
              <a:latin typeface="Times New Roman" panose="02020603050405020304" pitchFamily="18" charset="0"/>
              <a:sym typeface="+mn-ea"/>
            </a:endParaRPr>
          </a:p>
        </p:txBody>
      </p:sp>
      <p:sp>
        <p:nvSpPr>
          <p:cNvPr id="10" name="文本框 9"/>
          <p:cNvSpPr txBox="1"/>
          <p:nvPr/>
        </p:nvSpPr>
        <p:spPr>
          <a:xfrm>
            <a:off x="4345307" y="4519930"/>
            <a:ext cx="1612900" cy="565150"/>
          </a:xfrm>
          <a:prstGeom prst="rect">
            <a:avLst/>
          </a:prstGeom>
          <a:noFill/>
        </p:spPr>
        <p:txBody>
          <a:bodyPr wrap="none" rtlCol="0" anchor="t">
            <a:spAutoFit/>
          </a:bodyPr>
          <a:p>
            <a:pPr algn="ctr">
              <a:lnSpc>
                <a:spcPct val="110000"/>
              </a:lnSpc>
            </a:pPr>
            <a:r>
              <a:rPr lang="zh-CN" altLang="en-US" sz="2800" b="1" dirty="0">
                <a:solidFill>
                  <a:srgbClr val="FF0000"/>
                </a:solidFill>
                <a:latin typeface="Times New Roman" panose="02020603050405020304" pitchFamily="18" charset="0"/>
                <a:sym typeface="+mn-ea"/>
              </a:rPr>
              <a:t>池水变浅</a:t>
            </a:r>
            <a:endParaRPr lang="zh-CN" altLang="en-US" sz="2800" b="1" dirty="0">
              <a:solidFill>
                <a:srgbClr val="FF0000"/>
              </a:solidFill>
              <a:latin typeface="Times New Roman" panose="02020603050405020304" pitchFamily="18" charset="0"/>
              <a:sym typeface="+mn-ea"/>
            </a:endParaRPr>
          </a:p>
        </p:txBody>
      </p:sp>
      <p:sp>
        <p:nvSpPr>
          <p:cNvPr id="12" name="文本框 11"/>
          <p:cNvSpPr txBox="1"/>
          <p:nvPr/>
        </p:nvSpPr>
        <p:spPr>
          <a:xfrm>
            <a:off x="466090" y="4519930"/>
            <a:ext cx="3449320" cy="1038860"/>
          </a:xfrm>
          <a:prstGeom prst="rect">
            <a:avLst/>
          </a:prstGeom>
          <a:noFill/>
        </p:spPr>
        <p:txBody>
          <a:bodyPr wrap="square" rtlCol="0" anchor="t">
            <a:spAutoFit/>
          </a:bodyPr>
          <a:p>
            <a:pPr algn="ctr">
              <a:lnSpc>
                <a:spcPct val="110000"/>
              </a:lnSpc>
            </a:pPr>
            <a:r>
              <a:rPr lang="en-US" altLang="zh-CN" sz="2800" b="1" dirty="0">
                <a:solidFill>
                  <a:srgbClr val="FF0000"/>
                </a:solidFill>
                <a:latin typeface="Times New Roman" panose="02020603050405020304" pitchFamily="18" charset="0"/>
                <a:sym typeface="+mn-ea"/>
              </a:rPr>
              <a:t>                                                         </a:t>
            </a:r>
            <a:r>
              <a:rPr lang="zh-CN" altLang="en-US" sz="2800" b="1" dirty="0">
                <a:solidFill>
                  <a:srgbClr val="FF0000"/>
                </a:solidFill>
                <a:latin typeface="Times New Roman" panose="02020603050405020304" pitchFamily="18" charset="0"/>
                <a:sym typeface="+mn-ea"/>
              </a:rPr>
              <a:t>鱼儿比实际位置高</a:t>
            </a:r>
            <a:endParaRPr lang="zh-CN" altLang="en-US" sz="2800" b="1" dirty="0">
              <a:solidFill>
                <a:srgbClr val="FF0000"/>
              </a:solidFill>
              <a:latin typeface="Times New Roman" panose="02020603050405020304" pitchFamily="18" charset="0"/>
              <a:sym typeface="+mn-ea"/>
            </a:endParaRPr>
          </a:p>
        </p:txBody>
      </p:sp>
      <p:sp>
        <p:nvSpPr>
          <p:cNvPr id="13" name="文本框 12"/>
          <p:cNvSpPr txBox="1"/>
          <p:nvPr/>
        </p:nvSpPr>
        <p:spPr>
          <a:xfrm>
            <a:off x="4146552" y="4951095"/>
            <a:ext cx="1612900" cy="565150"/>
          </a:xfrm>
          <a:prstGeom prst="rect">
            <a:avLst/>
          </a:prstGeom>
          <a:noFill/>
        </p:spPr>
        <p:txBody>
          <a:bodyPr wrap="none" rtlCol="0" anchor="t">
            <a:spAutoFit/>
          </a:bodyPr>
          <a:p>
            <a:pPr algn="ctr">
              <a:lnSpc>
                <a:spcPct val="110000"/>
              </a:lnSpc>
            </a:pPr>
            <a:r>
              <a:rPr lang="zh-CN" altLang="en-US" sz="2800" b="1" dirty="0">
                <a:solidFill>
                  <a:srgbClr val="FF0000"/>
                </a:solidFill>
                <a:latin typeface="Times New Roman" panose="02020603050405020304" pitchFamily="18" charset="0"/>
                <a:sym typeface="+mn-ea"/>
              </a:rPr>
              <a:t>筷子错位</a:t>
            </a:r>
            <a:endParaRPr lang="zh-CN" altLang="en-US" sz="2800" b="1" dirty="0">
              <a:solidFill>
                <a:srgbClr val="FF0000"/>
              </a:solidFill>
              <a:latin typeface="Times New Roman" panose="02020603050405020304" pitchFamily="18" charset="0"/>
              <a:sym typeface="+mn-ea"/>
            </a:endParaRPr>
          </a:p>
        </p:txBody>
      </p:sp>
      <p:pic>
        <p:nvPicPr>
          <p:cNvPr id="15" name="图片 14"/>
          <p:cNvPicPr>
            <a:picLocks noChangeAspect="1"/>
          </p:cNvPicPr>
          <p:nvPr/>
        </p:nvPicPr>
        <p:blipFill>
          <a:blip r:embed="rId1"/>
          <a:stretch>
            <a:fillRect/>
          </a:stretch>
        </p:blipFill>
        <p:spPr>
          <a:xfrm>
            <a:off x="6236335" y="4519930"/>
            <a:ext cx="2463165" cy="206248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2" grpId="0"/>
      <p:bldP spid="2" grpId="1"/>
      <p:bldP spid="4" grpId="0"/>
      <p:bldP spid="4" grpId="1"/>
      <p:bldP spid="5" grpId="0"/>
      <p:bldP spid="5" grpId="1"/>
      <p:bldP spid="9" grpId="0"/>
      <p:bldP spid="9" grpId="1"/>
      <p:bldP spid="10" grpId="0"/>
      <p:bldP spid="10" grpId="1"/>
      <p:bldP spid="12" grpId="0"/>
      <p:bldP spid="12" grpId="1"/>
      <p:bldP spid="13" grpId="0"/>
      <p:bldP spid="13"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nvSpPr>
        <p:spPr>
          <a:xfrm>
            <a:off x="671830" y="2548890"/>
            <a:ext cx="8001635" cy="2675255"/>
          </a:xfrm>
          <a:prstGeom prst="rect">
            <a:avLst/>
          </a:prstGeom>
          <a:noFill/>
        </p:spPr>
        <p:txBody>
          <a:bodyPr wrap="square" rtlCol="0" anchor="t">
            <a:spAutoFit/>
          </a:bodyPr>
          <a:p>
            <a:pPr marL="400050" indent="-400050" algn="just" defTabSz="914400">
              <a:lnSpc>
                <a:spcPct val="120000"/>
              </a:lnSpc>
              <a:tabLst>
                <a:tab pos="447675" algn="l"/>
              </a:tabLst>
            </a:pPr>
            <a:r>
              <a:rPr lang="zh-CN" altLang="en-US" sz="2800" b="1">
                <a:sym typeface="+mn-ea"/>
              </a:rPr>
              <a:t>1.色散现象</a:t>
            </a:r>
            <a:r>
              <a:rPr lang="zh-CN" altLang="en-US" sz="2800">
                <a:sym typeface="+mn-ea"/>
              </a:rPr>
              <a:t>：白光可以分解成</a:t>
            </a:r>
            <a:r>
              <a:rPr lang="zh-CN" altLang="en-US" sz="2800" u="sng">
                <a:sym typeface="+mn-ea"/>
              </a:rPr>
              <a:t>       </a:t>
            </a:r>
            <a:r>
              <a:rPr lang="zh-CN" altLang="en-US" sz="2800">
                <a:sym typeface="+mn-ea"/>
              </a:rPr>
              <a:t>、</a:t>
            </a:r>
            <a:r>
              <a:rPr lang="zh-CN" altLang="en-US" sz="2800" u="sng">
                <a:sym typeface="+mn-ea"/>
              </a:rPr>
              <a:t>       </a:t>
            </a:r>
            <a:r>
              <a:rPr lang="zh-CN" altLang="en-US" sz="2800">
                <a:sym typeface="+mn-ea"/>
              </a:rPr>
              <a:t>、</a:t>
            </a:r>
            <a:r>
              <a:rPr lang="zh-CN" altLang="en-US" sz="2800" u="sng">
                <a:sym typeface="+mn-ea"/>
              </a:rPr>
              <a:t>      </a:t>
            </a:r>
            <a:r>
              <a:rPr lang="zh-CN" altLang="en-US" sz="2800">
                <a:sym typeface="+mn-ea"/>
              </a:rPr>
              <a:t>、</a:t>
            </a:r>
            <a:r>
              <a:rPr lang="zh-CN" altLang="en-US" sz="2800" u="sng">
                <a:sym typeface="+mn-ea"/>
              </a:rPr>
              <a:t>       </a:t>
            </a:r>
            <a:r>
              <a:rPr lang="zh-CN" altLang="en-US" sz="2800">
                <a:sym typeface="+mn-ea"/>
              </a:rPr>
              <a:t>、</a:t>
            </a:r>
            <a:endParaRPr lang="zh-CN" altLang="en-US" sz="2800">
              <a:sym typeface="+mn-ea"/>
            </a:endParaRPr>
          </a:p>
          <a:p>
            <a:pPr marL="313690" indent="-25400" algn="just" defTabSz="914400">
              <a:lnSpc>
                <a:spcPct val="120000"/>
              </a:lnSpc>
              <a:tabLst>
                <a:tab pos="447675" algn="l"/>
              </a:tabLst>
            </a:pPr>
            <a:r>
              <a:rPr lang="zh-CN" altLang="en-US" sz="2800" u="sng">
                <a:sym typeface="+mn-ea"/>
              </a:rPr>
              <a:t>        </a:t>
            </a:r>
            <a:r>
              <a:rPr lang="zh-CN" altLang="en-US" sz="2800">
                <a:sym typeface="+mn-ea"/>
              </a:rPr>
              <a:t>、</a:t>
            </a:r>
            <a:r>
              <a:rPr lang="zh-CN" altLang="en-US" sz="2800" u="sng">
                <a:sym typeface="+mn-ea"/>
              </a:rPr>
              <a:t>        </a:t>
            </a:r>
            <a:r>
              <a:rPr lang="zh-CN" altLang="en-US" sz="2800">
                <a:sym typeface="+mn-ea"/>
              </a:rPr>
              <a:t> 、</a:t>
            </a:r>
            <a:r>
              <a:rPr lang="zh-CN" altLang="en-US" sz="2800" u="sng">
                <a:sym typeface="+mn-ea"/>
              </a:rPr>
              <a:t>       </a:t>
            </a:r>
            <a:r>
              <a:rPr lang="zh-CN" altLang="en-US" sz="2800">
                <a:sym typeface="+mn-ea"/>
              </a:rPr>
              <a:t>七种单色光. 这说明白光</a:t>
            </a:r>
            <a:r>
              <a:rPr lang="zh-CN" altLang="en-US" sz="2800" u="sng">
                <a:sym typeface="+mn-ea"/>
              </a:rPr>
              <a:t>         </a:t>
            </a:r>
            <a:r>
              <a:rPr lang="zh-CN" altLang="en-US" sz="2800">
                <a:sym typeface="+mn-ea"/>
              </a:rPr>
              <a:t>单色光. </a:t>
            </a:r>
            <a:endParaRPr lang="zh-CN" altLang="en-US" sz="2800">
              <a:sym typeface="+mn-ea"/>
            </a:endParaRPr>
          </a:p>
          <a:p>
            <a:pPr marL="400050" indent="-400050" algn="just" defTabSz="914400">
              <a:lnSpc>
                <a:spcPct val="120000"/>
              </a:lnSpc>
              <a:tabLst>
                <a:tab pos="447675" algn="l"/>
              </a:tabLst>
            </a:pPr>
            <a:r>
              <a:rPr lang="zh-CN" altLang="en-US" sz="2800">
                <a:sym typeface="+mn-ea"/>
              </a:rPr>
              <a:t>2. </a:t>
            </a:r>
            <a:r>
              <a:rPr lang="zh-CN" altLang="en-US" sz="2800" u="sng">
                <a:sym typeface="+mn-ea"/>
              </a:rPr>
              <a:t>          </a:t>
            </a:r>
            <a:r>
              <a:rPr lang="zh-CN" altLang="en-US" sz="2800">
                <a:sym typeface="+mn-ea"/>
              </a:rPr>
              <a:t>、</a:t>
            </a:r>
            <a:r>
              <a:rPr lang="zh-CN" altLang="en-US" sz="2800" u="sng">
                <a:sym typeface="+mn-ea"/>
              </a:rPr>
              <a:t>　       </a:t>
            </a:r>
            <a:r>
              <a:rPr lang="zh-CN" altLang="en-US" sz="2800">
                <a:sym typeface="+mn-ea"/>
              </a:rPr>
              <a:t>、</a:t>
            </a:r>
            <a:r>
              <a:rPr lang="zh-CN" altLang="en-US" sz="2800" u="sng">
                <a:sym typeface="+mn-ea"/>
              </a:rPr>
              <a:t>          </a:t>
            </a:r>
            <a:r>
              <a:rPr lang="zh-CN" altLang="en-US" sz="2800">
                <a:sym typeface="+mn-ea"/>
              </a:rPr>
              <a:t>三种色光混合能产生各种色彩，人们把这三种色光叫做</a:t>
            </a:r>
            <a:r>
              <a:rPr lang="zh-CN" altLang="en-US" sz="2800" u="sng">
                <a:sym typeface="+mn-ea"/>
              </a:rPr>
              <a:t>　                              </a:t>
            </a:r>
            <a:r>
              <a:rPr lang="zh-CN" altLang="en-US" sz="2800">
                <a:sym typeface="+mn-ea"/>
              </a:rPr>
              <a:t>. </a:t>
            </a:r>
            <a:endParaRPr lang="zh-CN" altLang="en-US" sz="2800">
              <a:sym typeface="+mn-ea"/>
            </a:endParaRPr>
          </a:p>
        </p:txBody>
      </p:sp>
      <p:sp>
        <p:nvSpPr>
          <p:cNvPr id="7" name="文本框 6"/>
          <p:cNvSpPr txBox="1"/>
          <p:nvPr/>
        </p:nvSpPr>
        <p:spPr>
          <a:xfrm>
            <a:off x="671830" y="1155700"/>
            <a:ext cx="8153400" cy="1106170"/>
          </a:xfrm>
          <a:prstGeom prst="rect">
            <a:avLst/>
          </a:prstGeom>
          <a:noFill/>
        </p:spPr>
        <p:txBody>
          <a:bodyPr wrap="square" rtlCol="0" anchor="t">
            <a:spAutoFit/>
          </a:bodyPr>
          <a:p>
            <a:pPr marL="643255" indent="-643255" algn="l">
              <a:lnSpc>
                <a:spcPct val="110000"/>
              </a:lnSpc>
            </a:pPr>
            <a:r>
              <a:rPr lang="zh-CN" altLang="en-US" sz="3200" b="1">
                <a:solidFill>
                  <a:srgbClr val="FF0000"/>
                </a:solidFill>
                <a:sym typeface="+mn-ea"/>
              </a:rPr>
              <a:t>五、 光的色散与看不见的光</a:t>
            </a:r>
            <a:r>
              <a:rPr lang="zh-CN" altLang="en-US" sz="2800">
                <a:sym typeface="+mn-ea"/>
              </a:rPr>
              <a:t>（10年2考，2017、2012年考）</a:t>
            </a:r>
            <a:endParaRPr lang="zh-CN" altLang="en-US" sz="2800">
              <a:sym typeface="+mn-ea"/>
            </a:endParaRPr>
          </a:p>
        </p:txBody>
      </p:sp>
      <p:sp>
        <p:nvSpPr>
          <p:cNvPr id="10" name="文本框 9"/>
          <p:cNvSpPr txBox="1"/>
          <p:nvPr/>
        </p:nvSpPr>
        <p:spPr>
          <a:xfrm>
            <a:off x="5309554" y="2574290"/>
            <a:ext cx="5403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红</a:t>
            </a:r>
            <a:endParaRPr lang="zh-CN" altLang="en-US" sz="2800" b="1" dirty="0">
              <a:solidFill>
                <a:srgbClr val="FF0000"/>
              </a:solidFill>
              <a:latin typeface="Times New Roman" panose="02020603050405020304" pitchFamily="18" charset="0"/>
              <a:sym typeface="+mn-ea"/>
            </a:endParaRPr>
          </a:p>
        </p:txBody>
      </p:sp>
      <p:sp>
        <p:nvSpPr>
          <p:cNvPr id="2" name="文本框 1"/>
          <p:cNvSpPr txBox="1"/>
          <p:nvPr/>
        </p:nvSpPr>
        <p:spPr>
          <a:xfrm>
            <a:off x="6207444" y="2574290"/>
            <a:ext cx="5403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橙</a:t>
            </a:r>
            <a:endParaRPr lang="zh-CN" altLang="en-US" sz="2800" b="1" dirty="0">
              <a:solidFill>
                <a:srgbClr val="FF0000"/>
              </a:solidFill>
              <a:latin typeface="Times New Roman" panose="02020603050405020304" pitchFamily="18" charset="0"/>
              <a:sym typeface="+mn-ea"/>
            </a:endParaRPr>
          </a:p>
        </p:txBody>
      </p:sp>
      <p:sp>
        <p:nvSpPr>
          <p:cNvPr id="3" name="文本框 2"/>
          <p:cNvSpPr txBox="1"/>
          <p:nvPr/>
        </p:nvSpPr>
        <p:spPr>
          <a:xfrm>
            <a:off x="7132004" y="2574290"/>
            <a:ext cx="5403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黄</a:t>
            </a:r>
            <a:endParaRPr lang="zh-CN" alt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8029894" y="2574290"/>
            <a:ext cx="5403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绿</a:t>
            </a:r>
            <a:endParaRPr lang="zh-CN" altLang="en-US" sz="2800" b="1" dirty="0">
              <a:solidFill>
                <a:srgbClr val="FF0000"/>
              </a:solidFill>
              <a:latin typeface="Times New Roman" panose="02020603050405020304" pitchFamily="18" charset="0"/>
              <a:sym typeface="+mn-ea"/>
            </a:endParaRPr>
          </a:p>
        </p:txBody>
      </p:sp>
      <p:sp>
        <p:nvSpPr>
          <p:cNvPr id="5" name="文本框 4"/>
          <p:cNvSpPr txBox="1"/>
          <p:nvPr/>
        </p:nvSpPr>
        <p:spPr>
          <a:xfrm>
            <a:off x="1141413" y="3096260"/>
            <a:ext cx="5403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蓝</a:t>
            </a:r>
            <a:endParaRPr lang="zh-CN" altLang="en-US" sz="2800" b="1" dirty="0">
              <a:solidFill>
                <a:srgbClr val="FF0000"/>
              </a:solidFill>
              <a:latin typeface="Times New Roman" panose="02020603050405020304" pitchFamily="18" charset="0"/>
              <a:sym typeface="+mn-ea"/>
            </a:endParaRPr>
          </a:p>
        </p:txBody>
      </p:sp>
      <p:sp>
        <p:nvSpPr>
          <p:cNvPr id="6" name="文本框 5"/>
          <p:cNvSpPr txBox="1"/>
          <p:nvPr/>
        </p:nvSpPr>
        <p:spPr>
          <a:xfrm>
            <a:off x="2111059" y="3096260"/>
            <a:ext cx="5403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靛</a:t>
            </a:r>
            <a:endParaRPr lang="zh-CN" altLang="en-US" sz="2800" b="1" dirty="0">
              <a:solidFill>
                <a:srgbClr val="FF0000"/>
              </a:solidFill>
              <a:latin typeface="Times New Roman" panose="02020603050405020304" pitchFamily="18" charset="0"/>
              <a:sym typeface="+mn-ea"/>
            </a:endParaRPr>
          </a:p>
        </p:txBody>
      </p:sp>
      <p:sp>
        <p:nvSpPr>
          <p:cNvPr id="8" name="文本框 7"/>
          <p:cNvSpPr txBox="1"/>
          <p:nvPr/>
        </p:nvSpPr>
        <p:spPr>
          <a:xfrm>
            <a:off x="3138488" y="3096260"/>
            <a:ext cx="5403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紫</a:t>
            </a:r>
            <a:endParaRPr lang="zh-CN" altLang="en-US" sz="2800" b="1" dirty="0">
              <a:solidFill>
                <a:srgbClr val="FF0000"/>
              </a:solidFill>
              <a:latin typeface="Times New Roman" panose="02020603050405020304" pitchFamily="18" charset="0"/>
              <a:sym typeface="+mn-ea"/>
            </a:endParaRPr>
          </a:p>
        </p:txBody>
      </p:sp>
      <p:sp>
        <p:nvSpPr>
          <p:cNvPr id="11" name="文本框 10"/>
          <p:cNvSpPr txBox="1"/>
          <p:nvPr/>
        </p:nvSpPr>
        <p:spPr>
          <a:xfrm>
            <a:off x="7419976" y="309626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不是</a:t>
            </a:r>
            <a:endParaRPr lang="zh-CN" altLang="en-US" sz="2800" b="1" dirty="0">
              <a:solidFill>
                <a:srgbClr val="FF0000"/>
              </a:solidFill>
              <a:latin typeface="Times New Roman" panose="02020603050405020304" pitchFamily="18" charset="0"/>
              <a:sym typeface="+mn-ea"/>
            </a:endParaRPr>
          </a:p>
        </p:txBody>
      </p:sp>
      <p:sp>
        <p:nvSpPr>
          <p:cNvPr id="12" name="文本框 11"/>
          <p:cNvSpPr txBox="1"/>
          <p:nvPr/>
        </p:nvSpPr>
        <p:spPr>
          <a:xfrm>
            <a:off x="1339533" y="4123690"/>
            <a:ext cx="5403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红</a:t>
            </a:r>
            <a:endParaRPr lang="zh-CN" altLang="en-US" sz="2800" b="1" dirty="0">
              <a:solidFill>
                <a:srgbClr val="FF0000"/>
              </a:solidFill>
              <a:latin typeface="Times New Roman" panose="02020603050405020304" pitchFamily="18" charset="0"/>
              <a:sym typeface="+mn-ea"/>
            </a:endParaRPr>
          </a:p>
        </p:txBody>
      </p:sp>
      <p:sp>
        <p:nvSpPr>
          <p:cNvPr id="13" name="文本框 12"/>
          <p:cNvSpPr txBox="1"/>
          <p:nvPr/>
        </p:nvSpPr>
        <p:spPr>
          <a:xfrm>
            <a:off x="2485073" y="4135755"/>
            <a:ext cx="5403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绿</a:t>
            </a:r>
            <a:endParaRPr lang="zh-CN" altLang="en-US" sz="2800" b="1" dirty="0">
              <a:solidFill>
                <a:srgbClr val="FF0000"/>
              </a:solidFill>
              <a:latin typeface="Times New Roman" panose="02020603050405020304" pitchFamily="18" charset="0"/>
              <a:sym typeface="+mn-ea"/>
            </a:endParaRPr>
          </a:p>
        </p:txBody>
      </p:sp>
      <p:sp>
        <p:nvSpPr>
          <p:cNvPr id="14" name="文本框 13"/>
          <p:cNvSpPr txBox="1"/>
          <p:nvPr/>
        </p:nvSpPr>
        <p:spPr>
          <a:xfrm>
            <a:off x="3900488" y="4123690"/>
            <a:ext cx="5403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蓝</a:t>
            </a:r>
            <a:endParaRPr lang="zh-CN" altLang="en-US" sz="2800" b="1" dirty="0">
              <a:solidFill>
                <a:srgbClr val="FF0000"/>
              </a:solidFill>
              <a:latin typeface="Times New Roman" panose="02020603050405020304" pitchFamily="18" charset="0"/>
              <a:sym typeface="+mn-ea"/>
            </a:endParaRPr>
          </a:p>
        </p:txBody>
      </p:sp>
      <p:sp>
        <p:nvSpPr>
          <p:cNvPr id="15" name="文本框 14"/>
          <p:cNvSpPr txBox="1"/>
          <p:nvPr/>
        </p:nvSpPr>
        <p:spPr>
          <a:xfrm>
            <a:off x="6059489" y="4644390"/>
            <a:ext cx="197040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色光三原色</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500" fill="hold"/>
                                        <p:tgtEl>
                                          <p:spTgt spid="14"/>
                                        </p:tgtEl>
                                        <p:attrNameLst>
                                          <p:attrName>ppt_x</p:attrName>
                                        </p:attrNameLst>
                                      </p:cBhvr>
                                      <p:tavLst>
                                        <p:tav tm="0">
                                          <p:val>
                                            <p:strVal val="#ppt_x"/>
                                          </p:val>
                                        </p:tav>
                                        <p:tav tm="100000">
                                          <p:val>
                                            <p:strVal val="#ppt_x"/>
                                          </p:val>
                                        </p:tav>
                                      </p:tavLst>
                                    </p:anim>
                                    <p:anim calcmode="lin" valueType="num">
                                      <p:cBhvr additive="base">
                                        <p:cTn id="6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ppt_x"/>
                                          </p:val>
                                        </p:tav>
                                        <p:tav tm="100000">
                                          <p:val>
                                            <p:strVal val="#ppt_x"/>
                                          </p:val>
                                        </p:tav>
                                      </p:tavLst>
                                    </p:anim>
                                    <p:anim calcmode="lin" valueType="num">
                                      <p:cBhvr additive="base">
                                        <p:cTn id="7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2" grpId="0"/>
      <p:bldP spid="2" grpId="1"/>
      <p:bldP spid="3" grpId="0"/>
      <p:bldP spid="3" grpId="1"/>
      <p:bldP spid="4" grpId="0"/>
      <p:bldP spid="4" grpId="1"/>
      <p:bldP spid="5" grpId="0"/>
      <p:bldP spid="5" grpId="1"/>
      <p:bldP spid="6" grpId="0"/>
      <p:bldP spid="6" grpId="1"/>
      <p:bldP spid="8" grpId="0"/>
      <p:bldP spid="8" grpId="1"/>
      <p:bldP spid="11" grpId="0"/>
      <p:bldP spid="11" grpId="1"/>
      <p:bldP spid="12" grpId="0"/>
      <p:bldP spid="12" grpId="1"/>
      <p:bldP spid="13" grpId="0"/>
      <p:bldP spid="13" grpId="1"/>
      <p:bldP spid="14" grpId="0"/>
      <p:bldP spid="14" grpId="1"/>
      <p:bldP spid="15" grpId="0"/>
      <p:bldP spid="15"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804863" y="3102610"/>
            <a:ext cx="7534275" cy="2533015"/>
          </a:xfrm>
          <a:prstGeom prst="rect">
            <a:avLst/>
          </a:prstGeom>
        </p:spPr>
      </p:pic>
      <p:sp>
        <p:nvSpPr>
          <p:cNvPr id="2" name="文本框 1"/>
          <p:cNvSpPr txBox="1"/>
          <p:nvPr/>
        </p:nvSpPr>
        <p:spPr>
          <a:xfrm>
            <a:off x="672465" y="1640840"/>
            <a:ext cx="8001635" cy="1124585"/>
          </a:xfrm>
          <a:prstGeom prst="rect">
            <a:avLst/>
          </a:prstGeom>
          <a:noFill/>
        </p:spPr>
        <p:txBody>
          <a:bodyPr wrap="square" rtlCol="0" anchor="t">
            <a:spAutoFit/>
          </a:bodyPr>
          <a:p>
            <a:pPr marL="400050" indent="-400050" algn="just" defTabSz="914400">
              <a:lnSpc>
                <a:spcPct val="120000"/>
              </a:lnSpc>
              <a:tabLst>
                <a:tab pos="447675" algn="l"/>
              </a:tabLst>
            </a:pPr>
            <a:r>
              <a:rPr lang="zh-CN" altLang="en-US" sz="2800">
                <a:sym typeface="+mn-ea"/>
              </a:rPr>
              <a:t>3. 光按照可见与不可见分成可见光和不可见光两类.</a:t>
            </a:r>
            <a:endParaRPr lang="zh-CN" altLang="en-US" sz="2800">
              <a:sym typeface="+mn-ea"/>
            </a:endParaRPr>
          </a:p>
          <a:p>
            <a:pPr marL="400050" indent="-400050" algn="just" defTabSz="914400">
              <a:lnSpc>
                <a:spcPct val="120000"/>
              </a:lnSpc>
              <a:tabLst>
                <a:tab pos="447675" algn="l"/>
              </a:tabLst>
            </a:pPr>
            <a:r>
              <a:rPr lang="zh-CN" altLang="en-US" sz="2800">
                <a:sym typeface="+mn-ea"/>
              </a:rPr>
              <a:t>   </a:t>
            </a:r>
            <a:r>
              <a:rPr lang="zh-CN" altLang="en-US" sz="2800" u="sng">
                <a:sym typeface="+mn-ea"/>
              </a:rPr>
              <a:t>   　              </a:t>
            </a:r>
            <a:r>
              <a:rPr lang="zh-CN" altLang="en-US" sz="2800">
                <a:sym typeface="+mn-ea"/>
              </a:rPr>
              <a:t>和</a:t>
            </a:r>
            <a:r>
              <a:rPr lang="zh-CN" altLang="en-US" sz="2800" u="sng">
                <a:sym typeface="+mn-ea"/>
              </a:rPr>
              <a:t>　               </a:t>
            </a:r>
            <a:r>
              <a:rPr lang="zh-CN" altLang="en-US" sz="2800">
                <a:sym typeface="+mn-ea"/>
              </a:rPr>
              <a:t>都属于不可见光. </a:t>
            </a:r>
            <a:endParaRPr lang="zh-CN" altLang="en-US" sz="2800">
              <a:sym typeface="+mn-ea"/>
            </a:endParaRPr>
          </a:p>
        </p:txBody>
      </p:sp>
      <p:sp>
        <p:nvSpPr>
          <p:cNvPr id="4" name="文本框 3"/>
          <p:cNvSpPr txBox="1"/>
          <p:nvPr/>
        </p:nvSpPr>
        <p:spPr>
          <a:xfrm>
            <a:off x="1192848" y="2160270"/>
            <a:ext cx="125539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红外线</a:t>
            </a:r>
            <a:endParaRPr lang="zh-CN" altLang="en-US" sz="2800" b="1" dirty="0">
              <a:solidFill>
                <a:srgbClr val="FF0000"/>
              </a:solidFill>
              <a:latin typeface="Times New Roman" panose="02020603050405020304" pitchFamily="18" charset="0"/>
              <a:sym typeface="+mn-ea"/>
            </a:endParaRPr>
          </a:p>
        </p:txBody>
      </p:sp>
      <p:sp>
        <p:nvSpPr>
          <p:cNvPr id="3" name="文本框 2"/>
          <p:cNvSpPr txBox="1"/>
          <p:nvPr/>
        </p:nvSpPr>
        <p:spPr>
          <a:xfrm>
            <a:off x="3229928" y="2160270"/>
            <a:ext cx="125539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紫外线</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3" grpId="0"/>
      <p:bldP spid="3"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809750" y="4612640"/>
            <a:ext cx="5524500" cy="2042795"/>
          </a:xfrm>
          <a:prstGeom prst="rect">
            <a:avLst/>
          </a:prstGeom>
        </p:spPr>
      </p:pic>
      <p:sp>
        <p:nvSpPr>
          <p:cNvPr id="14" name="文本框 13"/>
          <p:cNvSpPr txBox="1"/>
          <p:nvPr/>
        </p:nvSpPr>
        <p:spPr>
          <a:xfrm>
            <a:off x="624205" y="1734820"/>
            <a:ext cx="7895590" cy="3192145"/>
          </a:xfrm>
          <a:prstGeom prst="rect">
            <a:avLst/>
          </a:prstGeom>
          <a:noFill/>
        </p:spPr>
        <p:txBody>
          <a:bodyPr wrap="square" rtlCol="0" anchor="t">
            <a:spAutoFit/>
          </a:bodyPr>
          <a:p>
            <a:pPr algn="just">
              <a:lnSpc>
                <a:spcPct val="120000"/>
              </a:lnSpc>
            </a:pPr>
            <a:r>
              <a:rPr lang="zh-CN" altLang="en-US" sz="2800" b="1">
                <a:solidFill>
                  <a:srgbClr val="FF0000"/>
                </a:solidFill>
                <a:sym typeface="+mn-ea"/>
              </a:rPr>
              <a:t>例</a:t>
            </a:r>
            <a:r>
              <a:rPr lang="zh-CN" altLang="en-US" sz="2800" b="1">
                <a:solidFill>
                  <a:srgbClr val="FF0000"/>
                </a:solidFill>
                <a:latin typeface="Times New Roman" panose="02020603050405020304" pitchFamily="18" charset="0"/>
                <a:cs typeface="Times New Roman" panose="02020603050405020304" pitchFamily="18" charset="0"/>
                <a:sym typeface="+mn-ea"/>
              </a:rPr>
              <a:t>1</a:t>
            </a:r>
            <a:r>
              <a:rPr lang="zh-CN" altLang="en-US" sz="2800">
                <a:sym typeface="+mn-ea"/>
              </a:rPr>
              <a:t>  在进行“光的反射定律”的探究实验中，小丽设计了如图6所示的实验，选用了平面镜、纸板、激光笔、铅笔、量角器、三角板等. 用如图6所示的装置进行实验，请你帮他们完成实验：平面镜M平放在桌面上，E、F是粘在一起的两块硬白纸板，F可绕垂直于镜面的接缝ON转动. </a:t>
            </a:r>
            <a:endParaRPr lang="zh-CN" altLang="en-US" sz="2800">
              <a:sym typeface="+mn-ea"/>
            </a:endParaRPr>
          </a:p>
        </p:txBody>
      </p:sp>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剖析重点实验</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1"/>
          <p:cNvSpPr txBox="1"/>
          <p:nvPr/>
        </p:nvSpPr>
        <p:spPr>
          <a:xfrm>
            <a:off x="1150938" y="1223963"/>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实验</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一、 探究光的反射定律</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509395"/>
            <a:ext cx="7895590" cy="3709035"/>
          </a:xfrm>
          <a:prstGeom prst="rect">
            <a:avLst/>
          </a:prstGeom>
          <a:noFill/>
        </p:spPr>
        <p:txBody>
          <a:bodyPr wrap="square" rtlCol="0" anchor="t">
            <a:spAutoFit/>
          </a:bodyPr>
          <a:p>
            <a:pPr algn="just">
              <a:lnSpc>
                <a:spcPct val="120000"/>
              </a:lnSpc>
            </a:pPr>
            <a:r>
              <a:rPr sz="2800">
                <a:sym typeface="+mn-ea"/>
              </a:rPr>
              <a:t>（1）小丽让一束光贴着纸板射到O点（如图6），要使入射光线和其反射光线的径迹同时在纸板上出现，纸板与平面镜的位置关系是</a:t>
            </a:r>
            <a:r>
              <a:rPr sz="2800" u="sng">
                <a:sym typeface="+mn-ea"/>
              </a:rPr>
              <a:t>　                        </a:t>
            </a:r>
            <a:r>
              <a:rPr sz="2800" u="sng">
                <a:solidFill>
                  <a:schemeClr val="bg1"/>
                </a:solidFill>
                <a:sym typeface="+mn-ea"/>
              </a:rPr>
              <a:t> </a:t>
            </a:r>
            <a:r>
              <a:rPr lang="en-US" altLang="zh-CN" sz="2800" u="sng">
                <a:solidFill>
                  <a:schemeClr val="bg1"/>
                </a:solidFill>
                <a:sym typeface="+mn-ea"/>
              </a:rPr>
              <a:t>.</a:t>
            </a:r>
            <a:r>
              <a:rPr sz="2800">
                <a:sym typeface="+mn-ea"/>
              </a:rPr>
              <a:t>（选填</a:t>
            </a:r>
            <a:r>
              <a:rPr sz="2800">
                <a:latin typeface="宋体" panose="02010600030101010101" pitchFamily="2" charset="-122"/>
                <a:cs typeface="宋体" panose="02010600030101010101" pitchFamily="2" charset="-122"/>
                <a:sym typeface="+mn-ea"/>
              </a:rPr>
              <a:t>“一定垂直”“一定不垂直”或“可以垂直也可以不垂直”</a:t>
            </a:r>
            <a:r>
              <a:rPr sz="2800">
                <a:sym typeface="+mn-ea"/>
              </a:rPr>
              <a:t>）.</a:t>
            </a:r>
            <a:endParaRPr sz="2800">
              <a:sym typeface="+mn-ea"/>
            </a:endParaRPr>
          </a:p>
          <a:p>
            <a:pPr algn="just">
              <a:lnSpc>
                <a:spcPct val="120000"/>
              </a:lnSpc>
            </a:pPr>
            <a:r>
              <a:rPr sz="2800">
                <a:sym typeface="+mn-ea"/>
              </a:rPr>
              <a:t>（2）当入射角为</a:t>
            </a:r>
            <a:r>
              <a:rPr sz="2800" u="sng">
                <a:sym typeface="+mn-ea"/>
              </a:rPr>
              <a:t>　         　</a:t>
            </a:r>
            <a:r>
              <a:rPr sz="2800">
                <a:sym typeface="+mn-ea"/>
              </a:rPr>
              <a:t>时，反射光线和入射光线重合. </a:t>
            </a:r>
            <a:r>
              <a:rPr lang="zh-CN" altLang="en-US" sz="2800" u="sng">
                <a:sym typeface="+mn-ea"/>
              </a:rPr>
              <a:t>              </a:t>
            </a:r>
            <a:endParaRPr lang="zh-CN" altLang="en-US" sz="2800">
              <a:sym typeface="+mn-ea"/>
            </a:endParaRPr>
          </a:p>
        </p:txBody>
      </p:sp>
      <p:sp>
        <p:nvSpPr>
          <p:cNvPr id="7" name="文本框 6"/>
          <p:cNvSpPr txBox="1"/>
          <p:nvPr/>
        </p:nvSpPr>
        <p:spPr>
          <a:xfrm>
            <a:off x="6214745" y="2542540"/>
            <a:ext cx="7115175" cy="521970"/>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sym typeface="+mn-ea"/>
              </a:rPr>
              <a:t>一定垂直  </a:t>
            </a:r>
            <a:endParaRPr lang="en-US" altLang="zh-CN" sz="2800" b="1" dirty="0">
              <a:solidFill>
                <a:srgbClr val="FF0000"/>
              </a:solidFill>
              <a:latin typeface="Times New Roman" panose="02020603050405020304" pitchFamily="18" charset="0"/>
              <a:sym typeface="+mn-ea"/>
            </a:endParaRPr>
          </a:p>
        </p:txBody>
      </p:sp>
      <p:pic>
        <p:nvPicPr>
          <p:cNvPr id="8" name="图片 7"/>
          <p:cNvPicPr>
            <a:picLocks noChangeAspect="1"/>
          </p:cNvPicPr>
          <p:nvPr/>
        </p:nvPicPr>
        <p:blipFill>
          <a:blip r:embed="rId1"/>
          <a:stretch>
            <a:fillRect/>
          </a:stretch>
        </p:blipFill>
        <p:spPr>
          <a:xfrm>
            <a:off x="1953260" y="4612640"/>
            <a:ext cx="5524500" cy="2042795"/>
          </a:xfrm>
          <a:prstGeom prst="rect">
            <a:avLst/>
          </a:prstGeom>
        </p:spPr>
      </p:pic>
      <p:sp>
        <p:nvSpPr>
          <p:cNvPr id="9" name="文本框 8"/>
          <p:cNvSpPr txBox="1"/>
          <p:nvPr/>
        </p:nvSpPr>
        <p:spPr>
          <a:xfrm>
            <a:off x="3866515" y="4090670"/>
            <a:ext cx="2443480" cy="521970"/>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sym typeface="+mn-ea"/>
              </a:rPr>
              <a:t>0°</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9" grpId="0"/>
      <p:bldP spid="9"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文本框 4"/>
          <p:cNvSpPr txBox="1"/>
          <p:nvPr/>
        </p:nvSpPr>
        <p:spPr>
          <a:xfrm>
            <a:off x="486568" y="2025968"/>
            <a:ext cx="8170863" cy="3969385"/>
          </a:xfrm>
          <a:prstGeom prst="rect">
            <a:avLst/>
          </a:prstGeom>
          <a:noFill/>
          <a:ln w="9525">
            <a:noFill/>
          </a:ln>
        </p:spPr>
        <p:txBody>
          <a:bodyPr anchor="ctr" anchorCtr="0">
            <a:spAutoFit/>
          </a:bodyPr>
          <a:p>
            <a:pPr marL="1075055" indent="-1075055" algn="just">
              <a:lnSpc>
                <a:spcPct val="150000"/>
              </a:lnSpc>
            </a:pPr>
            <a:r>
              <a:rPr sz="2800" dirty="0">
                <a:latin typeface="宋体" panose="02010600030101010101" pitchFamily="2" charset="-122"/>
              </a:rPr>
              <a:t>考点1.通过实验，探究并了解光的反射定律，探究并了解光的折射现象及其特点.</a:t>
            </a:r>
            <a:endParaRPr sz="2800" dirty="0">
              <a:latin typeface="宋体" panose="02010600030101010101" pitchFamily="2" charset="-122"/>
            </a:endParaRPr>
          </a:p>
          <a:p>
            <a:pPr marL="1075055" indent="-1075055" algn="just">
              <a:lnSpc>
                <a:spcPct val="150000"/>
              </a:lnSpc>
            </a:pPr>
            <a:r>
              <a:rPr sz="2800" dirty="0">
                <a:latin typeface="宋体" panose="02010600030101010101" pitchFamily="2" charset="-122"/>
              </a:rPr>
              <a:t>考点2.通过实验，探究平面镜成像时像与物的关系. 知道平面镜成像的特点及应用.</a:t>
            </a:r>
            <a:endParaRPr sz="2800" dirty="0">
              <a:latin typeface="宋体" panose="02010600030101010101" pitchFamily="2" charset="-122"/>
            </a:endParaRPr>
          </a:p>
          <a:p>
            <a:pPr marL="1112520" indent="-1112520" algn="just">
              <a:lnSpc>
                <a:spcPct val="150000"/>
              </a:lnSpc>
            </a:pPr>
            <a:r>
              <a:rPr sz="2800" dirty="0">
                <a:latin typeface="宋体" panose="02010600030101010101" pitchFamily="2" charset="-122"/>
              </a:rPr>
              <a:t>考点3.通过实验，了解白光的组成和不同色光混合的现象.</a:t>
            </a:r>
            <a:endParaRPr sz="2800" dirty="0">
              <a:latin typeface="宋体" panose="02010600030101010101" pitchFamily="2" charset="-122"/>
            </a:endParaRPr>
          </a:p>
        </p:txBody>
      </p:sp>
      <p:sp>
        <p:nvSpPr>
          <p:cNvPr id="5123" name="TextBox 1"/>
          <p:cNvSpPr txBox="1"/>
          <p:nvPr/>
        </p:nvSpPr>
        <p:spPr>
          <a:xfrm>
            <a:off x="1150938"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中考导航</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TextBox 1"/>
          <p:cNvSpPr txBox="1"/>
          <p:nvPr/>
        </p:nvSpPr>
        <p:spPr>
          <a:xfrm>
            <a:off x="1150938" y="1486218"/>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课程标准</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p:cNvPicPr>
            <a:picLocks noChangeAspect="1"/>
          </p:cNvPicPr>
          <p:nvPr/>
        </p:nvPicPr>
        <p:blipFill>
          <a:blip r:embed="rId1"/>
          <a:stretch>
            <a:fillRect/>
          </a:stretch>
        </p:blipFill>
        <p:spPr>
          <a:xfrm>
            <a:off x="3555365" y="5017135"/>
            <a:ext cx="4568190" cy="1689735"/>
          </a:xfrm>
          <a:prstGeom prst="rect">
            <a:avLst/>
          </a:prstGeom>
        </p:spPr>
      </p:pic>
      <p:sp>
        <p:nvSpPr>
          <p:cNvPr id="14" name="文本框 13"/>
          <p:cNvSpPr txBox="1"/>
          <p:nvPr/>
        </p:nvSpPr>
        <p:spPr>
          <a:xfrm>
            <a:off x="624205" y="1150620"/>
            <a:ext cx="7895590" cy="4225925"/>
          </a:xfrm>
          <a:prstGeom prst="rect">
            <a:avLst/>
          </a:prstGeom>
          <a:noFill/>
        </p:spPr>
        <p:txBody>
          <a:bodyPr wrap="square" rtlCol="0" anchor="t">
            <a:spAutoFit/>
          </a:bodyPr>
          <a:p>
            <a:pPr algn="just">
              <a:lnSpc>
                <a:spcPct val="120000"/>
              </a:lnSpc>
            </a:pPr>
            <a:r>
              <a:rPr lang="zh-CN" altLang="en-US" sz="2800">
                <a:sym typeface="+mn-ea"/>
              </a:rPr>
              <a:t>（3）如图6甲，当E、F在同一平面上，让入射光线AO沿E射向镜面，在纸板F上可看到反射光线OB，此时∠BON</a:t>
            </a:r>
            <a:r>
              <a:rPr lang="zh-CN" altLang="en-US" sz="2800" u="sng">
                <a:sym typeface="+mn-ea"/>
              </a:rPr>
              <a:t>　      　</a:t>
            </a:r>
            <a:r>
              <a:rPr lang="zh-CN" altLang="en-US" sz="2800">
                <a:sym typeface="+mn-ea"/>
              </a:rPr>
              <a:t>∠AON（选填“大于”“等于”或“小于”）. 保持入射点位置不变，若将入射光线AO逆时针转10°，则反射光线OB</a:t>
            </a:r>
            <a:r>
              <a:rPr lang="zh-CN" altLang="en-US" sz="2800" u="sng">
                <a:sym typeface="+mn-ea"/>
              </a:rPr>
              <a:t>　          </a:t>
            </a:r>
            <a:r>
              <a:rPr lang="zh-CN" altLang="en-US" sz="2800">
                <a:sym typeface="+mn-ea"/>
              </a:rPr>
              <a:t>（选填“逆时针”或“顺时针”）转</a:t>
            </a:r>
            <a:r>
              <a:rPr lang="zh-CN" altLang="en-US" sz="2800" u="sng">
                <a:sym typeface="+mn-ea"/>
              </a:rPr>
              <a:t>　      　</a:t>
            </a:r>
            <a:r>
              <a:rPr lang="zh-CN" altLang="en-US" sz="2800">
                <a:sym typeface="+mn-ea"/>
              </a:rPr>
              <a:t>°；若光线沿BO入射，则经镜面反射后光线沿OA射出，这说明了在光的反射中，光路是</a:t>
            </a:r>
            <a:r>
              <a:rPr lang="zh-CN" altLang="en-US" sz="2800" u="sng">
                <a:sym typeface="+mn-ea"/>
              </a:rPr>
              <a:t>　            　</a:t>
            </a:r>
            <a:r>
              <a:rPr lang="zh-CN" altLang="en-US" sz="2800">
                <a:sym typeface="+mn-ea"/>
              </a:rPr>
              <a:t>.        </a:t>
            </a:r>
            <a:r>
              <a:rPr lang="zh-CN" altLang="en-US" sz="2800" u="sng">
                <a:sym typeface="+mn-ea"/>
              </a:rPr>
              <a:t>　　</a:t>
            </a:r>
            <a:endParaRPr lang="zh-CN" altLang="en-US" sz="2800">
              <a:sym typeface="+mn-ea"/>
            </a:endParaRPr>
          </a:p>
        </p:txBody>
      </p:sp>
      <p:sp>
        <p:nvSpPr>
          <p:cNvPr id="9" name="文本框 8"/>
          <p:cNvSpPr txBox="1"/>
          <p:nvPr/>
        </p:nvSpPr>
        <p:spPr>
          <a:xfrm>
            <a:off x="2741930" y="2190750"/>
            <a:ext cx="2443480" cy="521970"/>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sym typeface="+mn-ea"/>
              </a:rPr>
              <a:t>等于</a:t>
            </a:r>
            <a:endParaRPr lang="en-US" altLang="zh-CN" sz="2800" b="1" dirty="0">
              <a:solidFill>
                <a:srgbClr val="FF0000"/>
              </a:solidFill>
              <a:latin typeface="Times New Roman" panose="02020603050405020304" pitchFamily="18" charset="0"/>
              <a:sym typeface="+mn-ea"/>
            </a:endParaRPr>
          </a:p>
        </p:txBody>
      </p:sp>
      <p:sp>
        <p:nvSpPr>
          <p:cNvPr id="2" name="文本框 1"/>
          <p:cNvSpPr txBox="1"/>
          <p:nvPr/>
        </p:nvSpPr>
        <p:spPr>
          <a:xfrm>
            <a:off x="6565900" y="3218180"/>
            <a:ext cx="2443480" cy="521970"/>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sym typeface="+mn-ea"/>
              </a:rPr>
              <a:t>顺时针</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6142355" y="3743960"/>
            <a:ext cx="2443480" cy="521970"/>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sym typeface="+mn-ea"/>
              </a:rPr>
              <a:t>10</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5585460" y="4771390"/>
            <a:ext cx="2443480" cy="521970"/>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sym typeface="+mn-ea"/>
              </a:rPr>
              <a:t>可逆的</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2" grpId="0"/>
      <p:bldP spid="2" grpId="1"/>
      <p:bldP spid="3" grpId="0"/>
      <p:bldP spid="3" grpId="1"/>
      <p:bldP spid="4" grpId="0"/>
      <p:bldP spid="4"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150620"/>
            <a:ext cx="7895590" cy="4225925"/>
          </a:xfrm>
          <a:prstGeom prst="rect">
            <a:avLst/>
          </a:prstGeom>
          <a:noFill/>
        </p:spPr>
        <p:txBody>
          <a:bodyPr wrap="square" rtlCol="0" anchor="t">
            <a:spAutoFit/>
          </a:bodyPr>
          <a:p>
            <a:pPr algn="just">
              <a:lnSpc>
                <a:spcPct val="120000"/>
              </a:lnSpc>
            </a:pPr>
            <a:r>
              <a:rPr lang="zh-CN" altLang="en-US" sz="2800">
                <a:sym typeface="+mn-ea"/>
              </a:rPr>
              <a:t>（4）为了验证反射光线与入射光线、法线是否在同一平面内，在图6乙中，应把纸板F沿着ON向前或向后折叠，则在纸板F上</a:t>
            </a:r>
            <a:r>
              <a:rPr lang="zh-CN" altLang="en-US" sz="2800" u="sng">
                <a:sym typeface="+mn-ea"/>
              </a:rPr>
              <a:t>　       　　</a:t>
            </a:r>
            <a:r>
              <a:rPr lang="zh-CN" altLang="en-US" sz="2800">
                <a:sym typeface="+mn-ea"/>
              </a:rPr>
              <a:t>（选填“能”或“不能”）看到反射光线，这说明反射光线、入射光线和法线在</a:t>
            </a:r>
            <a:r>
              <a:rPr lang="zh-CN" altLang="en-US" sz="2800" u="sng">
                <a:sym typeface="+mn-ea"/>
              </a:rPr>
              <a:t>                                                            </a:t>
            </a:r>
            <a:r>
              <a:rPr lang="zh-CN" altLang="en-US" sz="2800">
                <a:sym typeface="+mn-ea"/>
              </a:rPr>
              <a:t>. </a:t>
            </a:r>
            <a:endParaRPr lang="zh-CN" altLang="en-US" sz="2800">
              <a:sym typeface="+mn-ea"/>
            </a:endParaRPr>
          </a:p>
          <a:p>
            <a:pPr algn="just">
              <a:lnSpc>
                <a:spcPct val="120000"/>
              </a:lnSpc>
            </a:pPr>
            <a:r>
              <a:rPr lang="zh-CN" altLang="en-US" sz="2800">
                <a:sym typeface="+mn-ea"/>
              </a:rPr>
              <a:t>（5）实验中使用可折转的硬纸板，除了能呈现光路外，另一个作用是</a:t>
            </a:r>
            <a:r>
              <a:rPr lang="zh-CN" altLang="en-US" sz="2800" u="sng">
                <a:sym typeface="+mn-ea"/>
              </a:rPr>
              <a:t>                                                       </a:t>
            </a:r>
            <a:r>
              <a:rPr lang="zh-CN" altLang="en-US" sz="2800">
                <a:solidFill>
                  <a:schemeClr val="bg1"/>
                </a:solidFill>
                <a:sym typeface="+mn-ea"/>
              </a:rPr>
              <a:t>.</a:t>
            </a:r>
            <a:endParaRPr lang="zh-CN" altLang="en-US" sz="2800">
              <a:solidFill>
                <a:schemeClr val="bg1"/>
              </a:solidFill>
              <a:sym typeface="+mn-ea"/>
            </a:endParaRPr>
          </a:p>
          <a:p>
            <a:pPr algn="just">
              <a:lnSpc>
                <a:spcPct val="120000"/>
              </a:lnSpc>
            </a:pPr>
            <a:r>
              <a:rPr lang="zh-CN" altLang="en-US" sz="2800" u="sng">
                <a:sym typeface="+mn-ea"/>
              </a:rPr>
              <a:t>                                                    </a:t>
            </a:r>
            <a:r>
              <a:rPr lang="zh-CN" altLang="en-US" sz="2800">
                <a:sym typeface="+mn-ea"/>
              </a:rPr>
              <a:t> </a:t>
            </a:r>
            <a:r>
              <a:rPr lang="en-US" altLang="zh-CN" sz="2800">
                <a:sym typeface="+mn-ea"/>
              </a:rPr>
              <a:t>.</a:t>
            </a:r>
            <a:r>
              <a:rPr lang="zh-CN" altLang="en-US" sz="2800">
                <a:sym typeface="+mn-ea"/>
              </a:rPr>
              <a:t> </a:t>
            </a:r>
            <a:r>
              <a:rPr lang="zh-CN" altLang="en-US" sz="2800" u="sng">
                <a:sym typeface="+mn-ea"/>
              </a:rPr>
              <a:t>　</a:t>
            </a:r>
            <a:endParaRPr lang="zh-CN" altLang="en-US" sz="2800">
              <a:sym typeface="+mn-ea"/>
            </a:endParaRPr>
          </a:p>
        </p:txBody>
      </p:sp>
      <p:sp>
        <p:nvSpPr>
          <p:cNvPr id="9" name="文本框 8"/>
          <p:cNvSpPr txBox="1"/>
          <p:nvPr/>
        </p:nvSpPr>
        <p:spPr>
          <a:xfrm>
            <a:off x="5284470" y="2190750"/>
            <a:ext cx="2443480" cy="521970"/>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sym typeface="+mn-ea"/>
              </a:rPr>
              <a:t>不能</a:t>
            </a:r>
            <a:endParaRPr lang="en-US" altLang="zh-CN" sz="2800" b="1" dirty="0">
              <a:solidFill>
                <a:srgbClr val="FF0000"/>
              </a:solidFill>
              <a:latin typeface="Times New Roman" panose="02020603050405020304" pitchFamily="18" charset="0"/>
              <a:sym typeface="+mn-ea"/>
            </a:endParaRPr>
          </a:p>
        </p:txBody>
      </p:sp>
      <p:sp>
        <p:nvSpPr>
          <p:cNvPr id="2" name="文本框 1"/>
          <p:cNvSpPr txBox="1"/>
          <p:nvPr/>
        </p:nvSpPr>
        <p:spPr>
          <a:xfrm>
            <a:off x="3781425" y="3255645"/>
            <a:ext cx="2443480" cy="521970"/>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sym typeface="+mn-ea"/>
              </a:rPr>
              <a:t>同一平面内 </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624205" y="4197985"/>
            <a:ext cx="7780020" cy="1124585"/>
          </a:xfrm>
          <a:prstGeom prst="rect">
            <a:avLst/>
          </a:prstGeom>
          <a:noFill/>
        </p:spPr>
        <p:txBody>
          <a:bodyPr wrap="square" rtlCol="0" anchor="t">
            <a:spAutoFit/>
          </a:bodyPr>
          <a:p>
            <a:pPr algn="l">
              <a:lnSpc>
                <a:spcPct val="120000"/>
              </a:lnSpc>
            </a:pPr>
            <a:r>
              <a:rPr lang="en-US" altLang="zh-CN" sz="2800" b="1" dirty="0">
                <a:solidFill>
                  <a:srgbClr val="FF0000"/>
                </a:solidFill>
                <a:latin typeface="Times New Roman" panose="02020603050405020304" pitchFamily="18" charset="0"/>
                <a:sym typeface="+mn-ea"/>
              </a:rPr>
              <a:t>                                      探究反射光线、入射光线和法线是否在同一平面内</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2" grpId="0"/>
      <p:bldP spid="2" grpId="1"/>
      <p:bldP spid="3" grpId="0"/>
      <p:bldP spid="3"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532890" y="4502785"/>
            <a:ext cx="5789930" cy="1811020"/>
          </a:xfrm>
          <a:prstGeom prst="rect">
            <a:avLst/>
          </a:prstGeom>
        </p:spPr>
      </p:pic>
      <p:sp>
        <p:nvSpPr>
          <p:cNvPr id="14" name="文本框 13"/>
          <p:cNvSpPr txBox="1"/>
          <p:nvPr/>
        </p:nvSpPr>
        <p:spPr>
          <a:xfrm>
            <a:off x="624205" y="1150620"/>
            <a:ext cx="7895590" cy="3408045"/>
          </a:xfrm>
          <a:prstGeom prst="rect">
            <a:avLst/>
          </a:prstGeom>
          <a:noFill/>
        </p:spPr>
        <p:txBody>
          <a:bodyPr wrap="square" rtlCol="0" anchor="t">
            <a:spAutoFit/>
          </a:bodyPr>
          <a:p>
            <a:pPr algn="just">
              <a:lnSpc>
                <a:spcPct val="110000"/>
              </a:lnSpc>
            </a:pPr>
            <a:r>
              <a:rPr lang="zh-CN" altLang="en-US" sz="2800">
                <a:sym typeface="+mn-ea"/>
              </a:rPr>
              <a:t>（6）课后，某同学利用同一套实验器材，选择入射角分别为15°、30°、45°的三条光线进行实验，结果得到了不同的数据记录在表格中. 经检查三次实验中各角度的测量值都是准确的，但总结的规律却与反射定律相违背. 你认为其中的原因应该是</a:t>
            </a:r>
            <a:r>
              <a:rPr lang="zh-CN" altLang="en-US" sz="2800" u="sng">
                <a:sym typeface="+mn-ea"/>
              </a:rPr>
              <a:t>                                                                                      </a:t>
            </a:r>
            <a:r>
              <a:rPr lang="zh-CN" altLang="en-US" sz="2800">
                <a:solidFill>
                  <a:schemeClr val="bg1"/>
                </a:solidFill>
                <a:sym typeface="+mn-ea"/>
              </a:rPr>
              <a:t>.</a:t>
            </a:r>
            <a:endParaRPr lang="zh-CN" altLang="en-US" sz="2800">
              <a:sym typeface="+mn-ea"/>
            </a:endParaRPr>
          </a:p>
          <a:p>
            <a:pPr algn="just">
              <a:lnSpc>
                <a:spcPct val="110000"/>
              </a:lnSpc>
            </a:pPr>
            <a:r>
              <a:rPr lang="zh-CN" altLang="en-US" sz="2800" u="sng">
                <a:sym typeface="+mn-ea"/>
              </a:rPr>
              <a:t>                                             </a:t>
            </a:r>
            <a:r>
              <a:rPr lang="zh-CN" altLang="en-US" sz="2800">
                <a:sym typeface="+mn-ea"/>
              </a:rPr>
              <a:t> </a:t>
            </a:r>
            <a:r>
              <a:rPr lang="en-US" altLang="zh-CN" sz="2800">
                <a:sym typeface="+mn-ea"/>
              </a:rPr>
              <a:t>.</a:t>
            </a:r>
            <a:r>
              <a:rPr lang="zh-CN" altLang="en-US" sz="2800">
                <a:sym typeface="+mn-ea"/>
              </a:rPr>
              <a:t> </a:t>
            </a:r>
            <a:endParaRPr lang="zh-CN" altLang="en-US" sz="2800">
              <a:sym typeface="+mn-ea"/>
            </a:endParaRPr>
          </a:p>
        </p:txBody>
      </p:sp>
      <p:sp>
        <p:nvSpPr>
          <p:cNvPr id="9" name="文本框 8"/>
          <p:cNvSpPr txBox="1"/>
          <p:nvPr/>
        </p:nvSpPr>
        <p:spPr>
          <a:xfrm>
            <a:off x="699770" y="3449955"/>
            <a:ext cx="7820025" cy="1038860"/>
          </a:xfrm>
          <a:prstGeom prst="rect">
            <a:avLst/>
          </a:prstGeom>
          <a:noFill/>
        </p:spPr>
        <p:txBody>
          <a:bodyPr wrap="square" rtlCol="0" anchor="t">
            <a:spAutoFit/>
          </a:bodyPr>
          <a:p>
            <a:pPr algn="l">
              <a:lnSpc>
                <a:spcPct val="110000"/>
              </a:lnSpc>
            </a:pPr>
            <a:r>
              <a:rPr lang="en-US" altLang="zh-CN" sz="2800" b="1" dirty="0">
                <a:solidFill>
                  <a:srgbClr val="FF0000"/>
                </a:solidFill>
                <a:latin typeface="Times New Roman" panose="02020603050405020304" pitchFamily="18" charset="0"/>
                <a:sym typeface="+mn-ea"/>
              </a:rPr>
              <a:t>        将反射光线与反射面（或镜面）的夹角作为反射角</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150620"/>
            <a:ext cx="7895590" cy="2675255"/>
          </a:xfrm>
          <a:prstGeom prst="rect">
            <a:avLst/>
          </a:prstGeom>
          <a:noFill/>
        </p:spPr>
        <p:txBody>
          <a:bodyPr wrap="square" rtlCol="0" anchor="t">
            <a:spAutoFit/>
          </a:bodyPr>
          <a:p>
            <a:pPr algn="just">
              <a:lnSpc>
                <a:spcPct val="120000"/>
              </a:lnSpc>
            </a:pPr>
            <a:r>
              <a:rPr lang="zh-CN" altLang="en-US" sz="2800">
                <a:sym typeface="+mn-ea"/>
              </a:rPr>
              <a:t>（7）实验中需要改变入射角，进行多次试验，最后纸板上留下了很多条光路，无法区分哪条反射光线对应哪条入射光线，为了避免这一问题出现，实验时应该怎样做呢？</a:t>
            </a:r>
            <a:endParaRPr lang="zh-CN" altLang="en-US" sz="2800">
              <a:sym typeface="+mn-ea"/>
            </a:endParaRPr>
          </a:p>
          <a:p>
            <a:pPr algn="just">
              <a:lnSpc>
                <a:spcPct val="120000"/>
              </a:lnSpc>
            </a:pPr>
            <a:r>
              <a:rPr lang="zh-CN" altLang="en-US" sz="2800" u="sng">
                <a:sym typeface="+mn-ea"/>
              </a:rPr>
              <a:t>                                                                                               </a:t>
            </a:r>
            <a:r>
              <a:rPr lang="zh-CN" altLang="en-US" sz="2800">
                <a:sym typeface="+mn-ea"/>
              </a:rPr>
              <a:t>. </a:t>
            </a:r>
            <a:endParaRPr lang="zh-CN" altLang="en-US" sz="2800">
              <a:sym typeface="+mn-ea"/>
            </a:endParaRPr>
          </a:p>
        </p:txBody>
      </p:sp>
      <p:sp>
        <p:nvSpPr>
          <p:cNvPr id="9" name="文本框 8"/>
          <p:cNvSpPr txBox="1"/>
          <p:nvPr/>
        </p:nvSpPr>
        <p:spPr>
          <a:xfrm>
            <a:off x="762635" y="3218815"/>
            <a:ext cx="7603490" cy="521970"/>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sym typeface="+mn-ea"/>
              </a:rPr>
              <a:t>给对应的入射光线和反射光线标上相同的序号</a:t>
            </a:r>
            <a:endParaRPr lang="en-US" altLang="zh-CN" sz="2800" b="1" dirty="0">
              <a:solidFill>
                <a:srgbClr val="FF0000"/>
              </a:solidFill>
              <a:latin typeface="Times New Roman" panose="02020603050405020304" pitchFamily="18" charset="0"/>
              <a:sym typeface="+mn-ea"/>
            </a:endParaRPr>
          </a:p>
        </p:txBody>
      </p:sp>
      <p:sp>
        <p:nvSpPr>
          <p:cNvPr id="2" name="文本框 1"/>
          <p:cNvSpPr txBox="1"/>
          <p:nvPr/>
        </p:nvSpPr>
        <p:spPr>
          <a:xfrm>
            <a:off x="770255" y="3951605"/>
            <a:ext cx="7603490" cy="2120900"/>
          </a:xfrm>
          <a:prstGeom prst="rect">
            <a:avLst/>
          </a:prstGeom>
          <a:noFill/>
        </p:spPr>
        <p:txBody>
          <a:bodyPr wrap="square" rtlCol="0" anchor="t">
            <a:spAutoFit/>
          </a:bodyPr>
          <a:p>
            <a:pPr algn="l">
              <a:lnSpc>
                <a:spcPct val="110000"/>
              </a:lnSpc>
            </a:pPr>
            <a:r>
              <a:rPr lang="en-US" altLang="zh-CN" sz="2400" b="1" dirty="0">
                <a:solidFill>
                  <a:srgbClr val="FF0000"/>
                </a:solidFill>
                <a:latin typeface="Times New Roman" panose="02020603050405020304" pitchFamily="18" charset="0"/>
                <a:sym typeface="+mn-ea"/>
              </a:rPr>
              <a:t>解析：</a:t>
            </a:r>
            <a:endParaRPr lang="en-US" altLang="zh-CN" sz="2400" b="1" dirty="0">
              <a:solidFill>
                <a:srgbClr val="FF0000"/>
              </a:solidFill>
              <a:latin typeface="Times New Roman" panose="02020603050405020304" pitchFamily="18" charset="0"/>
              <a:sym typeface="+mn-ea"/>
            </a:endParaRPr>
          </a:p>
          <a:p>
            <a:pPr algn="l">
              <a:lnSpc>
                <a:spcPct val="110000"/>
              </a:lnSpc>
            </a:pPr>
            <a:r>
              <a:rPr lang="en-US" altLang="zh-CN" sz="2400" b="1" dirty="0">
                <a:solidFill>
                  <a:srgbClr val="FF0000"/>
                </a:solidFill>
                <a:latin typeface="Times New Roman" panose="02020603050405020304" pitchFamily="18" charset="0"/>
                <a:sym typeface="+mn-ea"/>
              </a:rPr>
              <a:t>（1）要使入射光线和其反射光线的径迹同时在纸板上出现，则法线必须与平面镜垂直，并且反射光线、入射光线和法线必须在同一平面内. 因此纸板与平面镜的位置关系必垂直.</a:t>
            </a:r>
            <a:endParaRPr lang="en-US" altLang="zh-CN" sz="24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2" grpId="0"/>
      <p:bldP spid="2"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0255" y="1583690"/>
            <a:ext cx="7603490" cy="4150360"/>
          </a:xfrm>
          <a:prstGeom prst="rect">
            <a:avLst/>
          </a:prstGeom>
          <a:noFill/>
        </p:spPr>
        <p:txBody>
          <a:bodyPr wrap="square" rtlCol="0" anchor="t">
            <a:spAutoFit/>
          </a:bodyPr>
          <a:p>
            <a:pPr algn="l">
              <a:lnSpc>
                <a:spcPct val="110000"/>
              </a:lnSpc>
            </a:pPr>
            <a:r>
              <a:rPr lang="en-US" altLang="zh-CN" sz="2400" b="1" dirty="0">
                <a:solidFill>
                  <a:srgbClr val="FF0000"/>
                </a:solidFill>
                <a:latin typeface="Times New Roman" panose="02020603050405020304" pitchFamily="18" charset="0"/>
                <a:sym typeface="+mn-ea"/>
              </a:rPr>
              <a:t>（2）当光线垂直射向平面镜时，此时反射光线、入射光线、法线三线合一.</a:t>
            </a:r>
            <a:endParaRPr lang="en-US" altLang="zh-CN" sz="2400" b="1" dirty="0">
              <a:solidFill>
                <a:srgbClr val="FF0000"/>
              </a:solidFill>
              <a:latin typeface="Times New Roman" panose="02020603050405020304" pitchFamily="18" charset="0"/>
              <a:sym typeface="+mn-ea"/>
            </a:endParaRPr>
          </a:p>
          <a:p>
            <a:pPr algn="l">
              <a:lnSpc>
                <a:spcPct val="110000"/>
              </a:lnSpc>
            </a:pPr>
            <a:r>
              <a:rPr lang="en-US" altLang="zh-CN" sz="2400" b="1" dirty="0">
                <a:solidFill>
                  <a:srgbClr val="FF0000"/>
                </a:solidFill>
                <a:latin typeface="Times New Roman" panose="02020603050405020304" pitchFamily="18" charset="0"/>
                <a:sym typeface="+mn-ea"/>
              </a:rPr>
              <a:t>（3）根据光的反射定律：在反射现象中，反射角等于入射角；反射光线、入射光线分居法线两侧；反射光线、入射光线和法线在同一平面内．</a:t>
            </a:r>
            <a:endParaRPr lang="en-US" altLang="zh-CN" sz="2400" b="1" dirty="0">
              <a:solidFill>
                <a:srgbClr val="FF0000"/>
              </a:solidFill>
              <a:latin typeface="Times New Roman" panose="02020603050405020304" pitchFamily="18" charset="0"/>
              <a:sym typeface="+mn-ea"/>
            </a:endParaRPr>
          </a:p>
          <a:p>
            <a:pPr algn="l">
              <a:lnSpc>
                <a:spcPct val="110000"/>
              </a:lnSpc>
            </a:pPr>
            <a:r>
              <a:rPr lang="en-US" altLang="zh-CN" sz="2400" b="1" dirty="0">
                <a:solidFill>
                  <a:srgbClr val="FF0000"/>
                </a:solidFill>
                <a:latin typeface="Times New Roman" panose="02020603050405020304" pitchFamily="18" charset="0"/>
                <a:sym typeface="+mn-ea"/>
              </a:rPr>
              <a:t>此时∠BON=∠AON． 若将AO向ON靠近，则OB向ON靠近；因此保持入射点位置不变，若将入射光线AO逆时针转10°，则反射光线OB顺时针转10°. </a:t>
            </a:r>
            <a:endParaRPr lang="en-US" altLang="zh-CN" sz="2400" b="1" dirty="0">
              <a:solidFill>
                <a:srgbClr val="FF0000"/>
              </a:solidFill>
              <a:latin typeface="Times New Roman" panose="02020603050405020304" pitchFamily="18" charset="0"/>
              <a:sym typeface="+mn-ea"/>
            </a:endParaRPr>
          </a:p>
          <a:p>
            <a:pPr algn="l">
              <a:lnSpc>
                <a:spcPct val="110000"/>
              </a:lnSpc>
            </a:pPr>
            <a:r>
              <a:rPr lang="en-US" altLang="zh-CN" sz="2400" b="1" dirty="0">
                <a:solidFill>
                  <a:srgbClr val="FF0000"/>
                </a:solidFill>
                <a:latin typeface="Times New Roman" panose="02020603050405020304" pitchFamily="18" charset="0"/>
                <a:sym typeface="+mn-ea"/>
              </a:rPr>
              <a:t>如果将光源沿BO射入一条入射光线，会观察到反射光线会沿OA的方向射出，所以光路具有可逆性．</a:t>
            </a:r>
            <a:endParaRPr lang="en-US" altLang="zh-CN" sz="24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0255" y="1224915"/>
            <a:ext cx="7603490" cy="5367655"/>
          </a:xfrm>
          <a:prstGeom prst="rect">
            <a:avLst/>
          </a:prstGeom>
          <a:noFill/>
        </p:spPr>
        <p:txBody>
          <a:bodyPr wrap="square" rtlCol="0" anchor="t">
            <a:spAutoFit/>
          </a:bodyPr>
          <a:p>
            <a:pPr algn="l">
              <a:lnSpc>
                <a:spcPct val="110000"/>
              </a:lnSpc>
            </a:pPr>
            <a:r>
              <a:rPr lang="en-US" altLang="zh-CN" sz="2400" b="1" dirty="0">
                <a:solidFill>
                  <a:srgbClr val="FF0000"/>
                </a:solidFill>
                <a:latin typeface="Times New Roman" panose="02020603050405020304" pitchFamily="18" charset="0"/>
                <a:sym typeface="+mn-ea"/>
              </a:rPr>
              <a:t>（4）根据光的反射定律：在反射现象中，反射光线、入射光线分居法线两侧；反射光线、入射光线和法线在同一平面内．所以把纸板F向前或向后折叠，则在纸板F上都不能看到反射光线，说明反射光线、入射光线和法线应在同一平面内.</a:t>
            </a:r>
            <a:endParaRPr lang="en-US" altLang="zh-CN" sz="2400" b="1" dirty="0">
              <a:solidFill>
                <a:srgbClr val="FF0000"/>
              </a:solidFill>
              <a:latin typeface="Times New Roman" panose="02020603050405020304" pitchFamily="18" charset="0"/>
              <a:sym typeface="+mn-ea"/>
            </a:endParaRPr>
          </a:p>
          <a:p>
            <a:pPr algn="l">
              <a:lnSpc>
                <a:spcPct val="110000"/>
              </a:lnSpc>
            </a:pPr>
            <a:r>
              <a:rPr lang="en-US" altLang="zh-CN" sz="2400" b="1" dirty="0">
                <a:solidFill>
                  <a:srgbClr val="FF0000"/>
                </a:solidFill>
                <a:latin typeface="Times New Roman" panose="02020603050405020304" pitchFamily="18" charset="0"/>
                <a:sym typeface="+mn-ea"/>
              </a:rPr>
              <a:t>（5）所以纸板的另一个作用是探究反射光线、入射光线和法线是否在同一平面内.</a:t>
            </a:r>
            <a:endParaRPr lang="en-US" altLang="zh-CN" sz="2400" b="1" dirty="0">
              <a:solidFill>
                <a:srgbClr val="FF0000"/>
              </a:solidFill>
              <a:latin typeface="Times New Roman" panose="02020603050405020304" pitchFamily="18" charset="0"/>
              <a:sym typeface="+mn-ea"/>
            </a:endParaRPr>
          </a:p>
          <a:p>
            <a:pPr algn="l">
              <a:lnSpc>
                <a:spcPct val="110000"/>
              </a:lnSpc>
            </a:pPr>
            <a:r>
              <a:rPr lang="en-US" altLang="zh-CN" sz="2400" b="1" dirty="0">
                <a:solidFill>
                  <a:srgbClr val="FF0000"/>
                </a:solidFill>
                <a:latin typeface="Times New Roman" panose="02020603050405020304" pitchFamily="18" charset="0"/>
                <a:sym typeface="+mn-ea"/>
              </a:rPr>
              <a:t>（6）根据反射定律，反射角等于入射角，反射角是反射线与法线的夹角，入射角是入射线与法线的夹角，当入射角分别为15°、30°、45°时，反射线与法线的夹角，即反射角也应分别是15°、30°、45°，不是75°、60°、45°，而75°、60°、45°正好是反射光线与镜面的夹角．</a:t>
            </a:r>
            <a:endParaRPr lang="en-US" altLang="zh-CN" sz="24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6155690" y="3771265"/>
            <a:ext cx="2603500" cy="2207260"/>
          </a:xfrm>
          <a:prstGeom prst="rect">
            <a:avLst/>
          </a:prstGeom>
        </p:spPr>
      </p:pic>
      <p:sp>
        <p:nvSpPr>
          <p:cNvPr id="3" name="文本框 2"/>
          <p:cNvSpPr txBox="1"/>
          <p:nvPr/>
        </p:nvSpPr>
        <p:spPr>
          <a:xfrm>
            <a:off x="624205" y="2080895"/>
            <a:ext cx="7895590" cy="3192145"/>
          </a:xfrm>
          <a:prstGeom prst="rect">
            <a:avLst/>
          </a:prstGeom>
          <a:noFill/>
        </p:spPr>
        <p:txBody>
          <a:bodyPr wrap="square" rtlCol="0" anchor="t">
            <a:spAutoFit/>
          </a:bodyPr>
          <a:p>
            <a:pPr algn="just" defTabSz="914400">
              <a:lnSpc>
                <a:spcPct val="120000"/>
              </a:lnSpc>
              <a:tabLst>
                <a:tab pos="537210" algn="l"/>
              </a:tabLst>
            </a:pPr>
            <a:r>
              <a:rPr lang="zh-CN" altLang="en-US" sz="2800" b="1">
                <a:solidFill>
                  <a:srgbClr val="FF0000"/>
                </a:solidFill>
                <a:sym typeface="+mn-ea"/>
              </a:rPr>
              <a:t>例</a:t>
            </a:r>
            <a:r>
              <a:rPr lang="zh-CN" altLang="en-US" sz="2800" b="1">
                <a:solidFill>
                  <a:srgbClr val="FF0000"/>
                </a:solidFill>
                <a:latin typeface="Times New Roman" panose="02020603050405020304" pitchFamily="18" charset="0"/>
                <a:cs typeface="Times New Roman" panose="02020603050405020304" pitchFamily="18" charset="0"/>
                <a:sym typeface="+mn-ea"/>
              </a:rPr>
              <a:t>2</a:t>
            </a:r>
            <a:r>
              <a:rPr lang="zh-CN" altLang="en-US" sz="2800" b="1">
                <a:solidFill>
                  <a:srgbClr val="FF0000"/>
                </a:solidFill>
                <a:sym typeface="+mn-ea"/>
              </a:rPr>
              <a:t> </a:t>
            </a:r>
            <a:r>
              <a:rPr sz="2800">
                <a:sym typeface="+mn-ea"/>
              </a:rPr>
              <a:t>小明在探究光的折射规律时，用了如图7所示中光源、玻璃砖、可折转的光屏（带刻度）等器材，用于完成探究“光从玻璃射入空气中时的折射规律的实验，图7中是她测出的数据. </a:t>
            </a:r>
            <a:endParaRPr sz="2800">
              <a:sym typeface="+mn-ea"/>
            </a:endParaRPr>
          </a:p>
          <a:p>
            <a:pPr algn="just" defTabSz="914400">
              <a:lnSpc>
                <a:spcPct val="120000"/>
              </a:lnSpc>
              <a:tabLst>
                <a:tab pos="537210" algn="l"/>
              </a:tabLst>
            </a:pPr>
            <a:r>
              <a:rPr sz="2800">
                <a:sym typeface="+mn-ea"/>
              </a:rPr>
              <a:t>（1）图7中的入射角是</a:t>
            </a:r>
            <a:r>
              <a:rPr sz="2800" u="sng">
                <a:sym typeface="+mn-ea"/>
              </a:rPr>
              <a:t>　         　</a:t>
            </a:r>
            <a:r>
              <a:rPr sz="2800">
                <a:sym typeface="+mn-ea"/>
              </a:rPr>
              <a:t>，</a:t>
            </a:r>
            <a:endParaRPr sz="2800">
              <a:sym typeface="+mn-ea"/>
            </a:endParaRPr>
          </a:p>
          <a:p>
            <a:pPr algn="just" defTabSz="914400">
              <a:lnSpc>
                <a:spcPct val="120000"/>
              </a:lnSpc>
              <a:tabLst>
                <a:tab pos="537210" algn="l"/>
              </a:tabLst>
            </a:pPr>
            <a:r>
              <a:rPr sz="2800">
                <a:sym typeface="+mn-ea"/>
              </a:rPr>
              <a:t>折射角是</a:t>
            </a:r>
            <a:r>
              <a:rPr sz="2800" u="sng">
                <a:sym typeface="+mn-ea"/>
              </a:rPr>
              <a:t>　         　</a:t>
            </a:r>
            <a:r>
              <a:rPr sz="2800">
                <a:sym typeface="+mn-ea"/>
              </a:rPr>
              <a:t>. </a:t>
            </a:r>
            <a:endParaRPr sz="2800">
              <a:sym typeface="+mn-ea"/>
            </a:endParaRPr>
          </a:p>
        </p:txBody>
      </p:sp>
      <p:sp>
        <p:nvSpPr>
          <p:cNvPr id="8" name="TextBox 1"/>
          <p:cNvSpPr txBox="1"/>
          <p:nvPr/>
        </p:nvSpPr>
        <p:spPr>
          <a:xfrm>
            <a:off x="1150938" y="1080453"/>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实验</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二、 探究光折射时的特点</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文本框 5"/>
          <p:cNvSpPr txBox="1"/>
          <p:nvPr/>
        </p:nvSpPr>
        <p:spPr>
          <a:xfrm>
            <a:off x="3703320" y="4178935"/>
            <a:ext cx="276415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30°</a:t>
            </a:r>
            <a:endParaRPr sz="2800" b="1" dirty="0">
              <a:solidFill>
                <a:srgbClr val="FF0000"/>
              </a:solidFill>
              <a:latin typeface="Times New Roman" panose="02020603050405020304" pitchFamily="18" charset="0"/>
              <a:sym typeface="+mn-ea"/>
            </a:endParaRPr>
          </a:p>
        </p:txBody>
      </p:sp>
      <p:sp>
        <p:nvSpPr>
          <p:cNvPr id="9" name="文本框 8"/>
          <p:cNvSpPr txBox="1"/>
          <p:nvPr/>
        </p:nvSpPr>
        <p:spPr>
          <a:xfrm>
            <a:off x="1554480" y="4679315"/>
            <a:ext cx="276415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50°</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9" grpId="0"/>
      <p:bldP spid="9"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160780"/>
            <a:ext cx="7895590" cy="5259070"/>
          </a:xfrm>
          <a:prstGeom prst="rect">
            <a:avLst/>
          </a:prstGeom>
          <a:noFill/>
        </p:spPr>
        <p:txBody>
          <a:bodyPr wrap="square" rtlCol="0" anchor="t">
            <a:spAutoFit/>
          </a:bodyPr>
          <a:p>
            <a:pPr algn="just" defTabSz="914400">
              <a:lnSpc>
                <a:spcPct val="120000"/>
              </a:lnSpc>
              <a:tabLst>
                <a:tab pos="537210" algn="l"/>
              </a:tabLst>
            </a:pPr>
            <a:r>
              <a:rPr sz="2800">
                <a:sym typeface="+mn-ea"/>
              </a:rPr>
              <a:t>（2）根据实验现象和图7中数据，她得出了如下结论：光从玻璃或其他介质斜射入空气时，折射光线远离法线，折射角大于入射角. 你认为小明的探究结论是</a:t>
            </a:r>
            <a:r>
              <a:rPr sz="2800" u="sng">
                <a:sym typeface="+mn-ea"/>
              </a:rPr>
              <a:t>　         </a:t>
            </a:r>
            <a:r>
              <a:rPr sz="2800">
                <a:sym typeface="+mn-ea"/>
              </a:rPr>
              <a:t>（</a:t>
            </a:r>
            <a:r>
              <a:rPr sz="2800">
                <a:latin typeface="宋体" panose="02010600030101010101" pitchFamily="2" charset="-122"/>
                <a:cs typeface="宋体" panose="02010600030101010101" pitchFamily="2" charset="-122"/>
                <a:sym typeface="+mn-ea"/>
              </a:rPr>
              <a:t>选填“可靠”或“不可靠”</a:t>
            </a:r>
            <a:r>
              <a:rPr sz="2800">
                <a:sym typeface="+mn-ea"/>
              </a:rPr>
              <a:t>）的，你的理由是</a:t>
            </a:r>
            <a:r>
              <a:rPr sz="2800" u="sng">
                <a:sym typeface="+mn-ea"/>
              </a:rPr>
              <a:t>                                                                </a:t>
            </a:r>
            <a:r>
              <a:rPr lang="en-US" sz="2800">
                <a:sym typeface="+mn-ea"/>
              </a:rPr>
              <a:t>.</a:t>
            </a:r>
            <a:endParaRPr lang="en-US" sz="2800">
              <a:sym typeface="+mn-ea"/>
            </a:endParaRPr>
          </a:p>
          <a:p>
            <a:pPr algn="just" defTabSz="914400">
              <a:lnSpc>
                <a:spcPct val="120000"/>
              </a:lnSpc>
              <a:tabLst>
                <a:tab pos="537210" algn="l"/>
              </a:tabLst>
            </a:pPr>
            <a:r>
              <a:rPr lang="en-US" sz="2800">
                <a:sym typeface="+mn-ea"/>
              </a:rPr>
              <a:t>（3）当光从玻璃垂直射入空气时，折射角</a:t>
            </a:r>
            <a:r>
              <a:rPr lang="en-US" sz="2800" u="sng">
                <a:sym typeface="+mn-ea"/>
              </a:rPr>
              <a:t>          </a:t>
            </a:r>
            <a:r>
              <a:rPr lang="en-US" sz="2800">
                <a:sym typeface="+mn-ea"/>
              </a:rPr>
              <a:t> . </a:t>
            </a:r>
            <a:endParaRPr lang="en-US" sz="2800">
              <a:sym typeface="+mn-ea"/>
            </a:endParaRPr>
          </a:p>
          <a:p>
            <a:pPr algn="just" defTabSz="914400">
              <a:lnSpc>
                <a:spcPct val="120000"/>
              </a:lnSpc>
              <a:tabLst>
                <a:tab pos="537210" algn="l"/>
              </a:tabLst>
            </a:pPr>
            <a:r>
              <a:rPr lang="en-US" sz="2800">
                <a:sym typeface="+mn-ea"/>
              </a:rPr>
              <a:t>（4）如果小明想验证折射现象中光路是否可逆，她应该怎么做？</a:t>
            </a:r>
            <a:endParaRPr lang="en-US" sz="2800">
              <a:sym typeface="+mn-ea"/>
            </a:endParaRPr>
          </a:p>
          <a:p>
            <a:pPr algn="just" defTabSz="914400">
              <a:lnSpc>
                <a:spcPct val="120000"/>
              </a:lnSpc>
              <a:tabLst>
                <a:tab pos="537210" algn="l"/>
              </a:tabLst>
            </a:pPr>
            <a:r>
              <a:rPr lang="en-US" sz="2800" u="sng">
                <a:sym typeface="+mn-ea"/>
              </a:rPr>
              <a:t>　                                                                                      　</a:t>
            </a:r>
            <a:r>
              <a:rPr lang="en-US" sz="2800">
                <a:solidFill>
                  <a:schemeClr val="bg1"/>
                </a:solidFill>
                <a:sym typeface="+mn-ea"/>
              </a:rPr>
              <a:t>.</a:t>
            </a:r>
            <a:r>
              <a:rPr lang="en-US" sz="2800">
                <a:sym typeface="+mn-ea"/>
              </a:rPr>
              <a:t> </a:t>
            </a:r>
            <a:endParaRPr lang="en-US" sz="2800">
              <a:sym typeface="+mn-ea"/>
            </a:endParaRPr>
          </a:p>
          <a:p>
            <a:pPr algn="just" defTabSz="914400">
              <a:lnSpc>
                <a:spcPct val="120000"/>
              </a:lnSpc>
              <a:tabLst>
                <a:tab pos="537210" algn="l"/>
              </a:tabLst>
            </a:pPr>
            <a:r>
              <a:rPr lang="en-US" sz="2800" u="sng">
                <a:sym typeface="+mn-ea"/>
              </a:rPr>
              <a:t>                                                            </a:t>
            </a:r>
            <a:r>
              <a:rPr lang="en-US" sz="2800">
                <a:sym typeface="+mn-ea"/>
              </a:rPr>
              <a:t>.</a:t>
            </a:r>
            <a:endParaRPr lang="en-US" sz="2800">
              <a:sym typeface="+mn-ea"/>
            </a:endParaRPr>
          </a:p>
        </p:txBody>
      </p:sp>
      <p:sp>
        <p:nvSpPr>
          <p:cNvPr id="2" name="文本框 1"/>
          <p:cNvSpPr txBox="1"/>
          <p:nvPr/>
        </p:nvSpPr>
        <p:spPr>
          <a:xfrm>
            <a:off x="2396809" y="2752725"/>
            <a:ext cx="125539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不可靠</a:t>
            </a:r>
            <a:endParaRPr lang="zh-CN" altLang="en-US" sz="2800" b="1" dirty="0">
              <a:solidFill>
                <a:srgbClr val="FF0000"/>
              </a:solidFill>
              <a:latin typeface="Times New Roman" panose="02020603050405020304" pitchFamily="18" charset="0"/>
              <a:sym typeface="+mn-ea"/>
            </a:endParaRPr>
          </a:p>
        </p:txBody>
      </p:sp>
      <p:sp>
        <p:nvSpPr>
          <p:cNvPr id="7" name="文本框 6"/>
          <p:cNvSpPr txBox="1"/>
          <p:nvPr/>
        </p:nvSpPr>
        <p:spPr>
          <a:xfrm>
            <a:off x="3434399" y="3228340"/>
            <a:ext cx="411543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因为一次实验具有偶然性</a:t>
            </a:r>
            <a:endParaRPr lang="zh-CN" altLang="en-US" sz="2800" b="1" dirty="0">
              <a:solidFill>
                <a:srgbClr val="FF0000"/>
              </a:solidFill>
              <a:latin typeface="Times New Roman" panose="02020603050405020304" pitchFamily="18" charset="0"/>
              <a:sym typeface="+mn-ea"/>
            </a:endParaRPr>
          </a:p>
        </p:txBody>
      </p:sp>
      <p:sp>
        <p:nvSpPr>
          <p:cNvPr id="8" name="文本框 7"/>
          <p:cNvSpPr txBox="1"/>
          <p:nvPr/>
        </p:nvSpPr>
        <p:spPr>
          <a:xfrm>
            <a:off x="7557454" y="3754120"/>
            <a:ext cx="7181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0°</a:t>
            </a:r>
            <a:endParaRPr lang="zh-CN" altLang="en-US" sz="2800" b="1" dirty="0">
              <a:solidFill>
                <a:srgbClr val="FF0000"/>
              </a:solidFill>
              <a:latin typeface="Times New Roman" panose="02020603050405020304" pitchFamily="18" charset="0"/>
              <a:sym typeface="+mn-ea"/>
            </a:endParaRPr>
          </a:p>
        </p:txBody>
      </p:sp>
      <p:sp>
        <p:nvSpPr>
          <p:cNvPr id="9" name="文本框 8"/>
          <p:cNvSpPr txBox="1"/>
          <p:nvPr/>
        </p:nvSpPr>
        <p:spPr>
          <a:xfrm>
            <a:off x="774700" y="5217795"/>
            <a:ext cx="7745095" cy="1124585"/>
          </a:xfrm>
          <a:prstGeom prst="rect">
            <a:avLst/>
          </a:prstGeom>
          <a:noFill/>
        </p:spPr>
        <p:txBody>
          <a:bodyPr wrap="square" rtlCol="0" anchor="t">
            <a:spAutoFit/>
          </a:bodyPr>
          <a:p>
            <a:pPr algn="l">
              <a:lnSpc>
                <a:spcPct val="120000"/>
              </a:lnSpc>
            </a:pPr>
            <a:r>
              <a:rPr lang="zh-CN" altLang="en-US" sz="2800" b="1" dirty="0">
                <a:solidFill>
                  <a:srgbClr val="FF0000"/>
                </a:solidFill>
                <a:latin typeface="Times New Roman" panose="02020603050405020304" pitchFamily="18" charset="0"/>
                <a:sym typeface="+mn-ea"/>
              </a:rPr>
              <a:t>光线从BO入射，看折射光线是否沿OA行进，若是，则可逆</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7" grpId="0"/>
      <p:bldP spid="7" grpId="1"/>
      <p:bldP spid="8" grpId="0"/>
      <p:bldP spid="8" grpId="1"/>
      <p:bldP spid="9" grpId="0"/>
      <p:bldP spid="9"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160780"/>
            <a:ext cx="7895590" cy="3709035"/>
          </a:xfrm>
          <a:prstGeom prst="rect">
            <a:avLst/>
          </a:prstGeom>
          <a:noFill/>
        </p:spPr>
        <p:txBody>
          <a:bodyPr wrap="square" rtlCol="0" anchor="t">
            <a:spAutoFit/>
          </a:bodyPr>
          <a:p>
            <a:pPr algn="just" defTabSz="914400">
              <a:lnSpc>
                <a:spcPct val="120000"/>
              </a:lnSpc>
              <a:tabLst>
                <a:tab pos="537210" algn="l"/>
              </a:tabLst>
            </a:pPr>
            <a:r>
              <a:rPr sz="2800">
                <a:sym typeface="+mn-ea"/>
              </a:rPr>
              <a:t>（5）在实验中小明同学发现，折射角随着入射角的增大而增大. 请你猜想：当入射角增大到一定程度时，会出现的现象是</a:t>
            </a:r>
            <a:r>
              <a:rPr sz="2800" u="sng">
                <a:sym typeface="+mn-ea"/>
              </a:rPr>
              <a:t>　                              　</a:t>
            </a:r>
            <a:r>
              <a:rPr sz="2800">
                <a:sym typeface="+mn-ea"/>
              </a:rPr>
              <a:t>，你猜想的依据是</a:t>
            </a:r>
            <a:r>
              <a:rPr sz="2800" u="sng">
                <a:sym typeface="+mn-ea"/>
              </a:rPr>
              <a:t>                                                   　         　</a:t>
            </a:r>
            <a:r>
              <a:rPr sz="2800">
                <a:solidFill>
                  <a:schemeClr val="bg1"/>
                </a:solidFill>
                <a:sym typeface="+mn-ea"/>
              </a:rPr>
              <a:t>.</a:t>
            </a:r>
            <a:endParaRPr sz="2800">
              <a:sym typeface="+mn-ea"/>
            </a:endParaRPr>
          </a:p>
          <a:p>
            <a:pPr algn="just" defTabSz="914400">
              <a:lnSpc>
                <a:spcPct val="120000"/>
              </a:lnSpc>
              <a:tabLst>
                <a:tab pos="537210" algn="l"/>
              </a:tabLst>
            </a:pPr>
            <a:r>
              <a:rPr sz="2800" u="sng">
                <a:sym typeface="+mn-ea"/>
              </a:rPr>
              <a:t>                                                                     </a:t>
            </a:r>
            <a:r>
              <a:rPr lang="en-US" sz="2800">
                <a:sym typeface="+mn-ea"/>
              </a:rPr>
              <a:t>.</a:t>
            </a:r>
            <a:r>
              <a:rPr sz="2800">
                <a:sym typeface="+mn-ea"/>
              </a:rPr>
              <a:t> </a:t>
            </a:r>
            <a:endParaRPr sz="2800">
              <a:sym typeface="+mn-ea"/>
            </a:endParaRPr>
          </a:p>
          <a:p>
            <a:pPr algn="just" defTabSz="914400">
              <a:lnSpc>
                <a:spcPct val="120000"/>
              </a:lnSpc>
              <a:tabLst>
                <a:tab pos="537210" algn="l"/>
              </a:tabLst>
            </a:pPr>
            <a:r>
              <a:rPr sz="2800">
                <a:sym typeface="+mn-ea"/>
              </a:rPr>
              <a:t>（6）使用可折转的光屏，是为了观察折射光线和入射光线是否</a:t>
            </a:r>
            <a:r>
              <a:rPr sz="2800" u="sng">
                <a:sym typeface="+mn-ea"/>
              </a:rPr>
              <a:t>　                                              　</a:t>
            </a:r>
            <a:r>
              <a:rPr sz="2800">
                <a:sym typeface="+mn-ea"/>
              </a:rPr>
              <a:t>. </a:t>
            </a:r>
            <a:endParaRPr sz="2800">
              <a:sym typeface="+mn-ea"/>
            </a:endParaRPr>
          </a:p>
        </p:txBody>
      </p:sp>
      <p:sp>
        <p:nvSpPr>
          <p:cNvPr id="2" name="文本框 1"/>
          <p:cNvSpPr txBox="1"/>
          <p:nvPr/>
        </p:nvSpPr>
        <p:spPr>
          <a:xfrm>
            <a:off x="4458972" y="2238375"/>
            <a:ext cx="304292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折射光线不出现了</a:t>
            </a:r>
            <a:endParaRPr lang="zh-CN" altLang="en-US" sz="2800" b="1" dirty="0">
              <a:solidFill>
                <a:srgbClr val="FF0000"/>
              </a:solidFill>
              <a:latin typeface="Times New Roman" panose="02020603050405020304" pitchFamily="18" charset="0"/>
              <a:sym typeface="+mn-ea"/>
            </a:endParaRPr>
          </a:p>
        </p:txBody>
      </p:sp>
      <p:sp>
        <p:nvSpPr>
          <p:cNvPr id="3" name="文本框 2"/>
          <p:cNvSpPr txBox="1"/>
          <p:nvPr/>
        </p:nvSpPr>
        <p:spPr>
          <a:xfrm>
            <a:off x="624840" y="2682875"/>
            <a:ext cx="8167370" cy="1038860"/>
          </a:xfrm>
          <a:prstGeom prst="rect">
            <a:avLst/>
          </a:prstGeom>
          <a:noFill/>
        </p:spPr>
        <p:txBody>
          <a:bodyPr wrap="square" rtlCol="0" anchor="t">
            <a:spAutoFit/>
          </a:bodyPr>
          <a:p>
            <a:pPr algn="l">
              <a:lnSpc>
                <a:spcPct val="110000"/>
              </a:lnSpc>
            </a:pPr>
            <a:r>
              <a:rPr lang="en-US" altLang="zh-CN" sz="2800" b="1" dirty="0">
                <a:solidFill>
                  <a:srgbClr val="FF0000"/>
                </a:solidFill>
                <a:latin typeface="Times New Roman" panose="02020603050405020304" pitchFamily="18" charset="0"/>
                <a:sym typeface="+mn-ea"/>
              </a:rPr>
              <a:t>                        </a:t>
            </a:r>
            <a:r>
              <a:rPr lang="zh-CN" altLang="en-US" sz="2800" b="1" dirty="0">
                <a:solidFill>
                  <a:srgbClr val="FF0000"/>
                </a:solidFill>
                <a:latin typeface="Times New Roman" panose="02020603050405020304" pitchFamily="18" charset="0"/>
                <a:sym typeface="+mn-ea"/>
              </a:rPr>
              <a:t>光从玻璃射向空气时，折射角要大于入射角</a:t>
            </a:r>
            <a:endParaRPr lang="zh-CN" altLang="en-US" sz="2800" b="1" dirty="0">
              <a:solidFill>
                <a:srgbClr val="FF0000"/>
              </a:solidFill>
              <a:latin typeface="Times New Roman" panose="02020603050405020304" pitchFamily="18" charset="0"/>
              <a:sym typeface="+mn-ea"/>
            </a:endParaRPr>
          </a:p>
        </p:txBody>
      </p:sp>
      <p:sp>
        <p:nvSpPr>
          <p:cNvPr id="5" name="文本框 4"/>
          <p:cNvSpPr txBox="1"/>
          <p:nvPr/>
        </p:nvSpPr>
        <p:spPr>
          <a:xfrm>
            <a:off x="2882267" y="4276090"/>
            <a:ext cx="232791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在同一平面内</a:t>
            </a:r>
            <a:endParaRPr lang="zh-CN" altLang="en-US" sz="2800" b="1" dirty="0">
              <a:solidFill>
                <a:srgbClr val="FF0000"/>
              </a:solidFill>
              <a:latin typeface="Times New Roman" panose="02020603050405020304" pitchFamily="18" charset="0"/>
              <a:sym typeface="+mn-ea"/>
            </a:endParaRPr>
          </a:p>
        </p:txBody>
      </p:sp>
      <p:sp>
        <p:nvSpPr>
          <p:cNvPr id="6" name="文本框 5"/>
          <p:cNvSpPr txBox="1"/>
          <p:nvPr/>
        </p:nvSpPr>
        <p:spPr>
          <a:xfrm>
            <a:off x="624840" y="4759960"/>
            <a:ext cx="7894320" cy="1714500"/>
          </a:xfrm>
          <a:prstGeom prst="rect">
            <a:avLst/>
          </a:prstGeom>
          <a:noFill/>
        </p:spPr>
        <p:txBody>
          <a:bodyPr wrap="square" rtlCol="0" anchor="t">
            <a:spAutoFit/>
          </a:bodyPr>
          <a:p>
            <a:pPr algn="l">
              <a:lnSpc>
                <a:spcPct val="110000"/>
              </a:lnSpc>
            </a:pPr>
            <a:r>
              <a:rPr lang="zh-CN" altLang="en-US" sz="2400" b="1" dirty="0">
                <a:solidFill>
                  <a:srgbClr val="FF0000"/>
                </a:solidFill>
                <a:latin typeface="Times New Roman" panose="02020603050405020304" pitchFamily="18" charset="0"/>
                <a:sym typeface="+mn-ea"/>
              </a:rPr>
              <a:t>解析：</a:t>
            </a:r>
            <a:endParaRPr lang="zh-CN" altLang="en-US" sz="2400" b="1" dirty="0">
              <a:solidFill>
                <a:srgbClr val="FF0000"/>
              </a:solidFill>
              <a:latin typeface="Times New Roman" panose="02020603050405020304" pitchFamily="18" charset="0"/>
              <a:sym typeface="+mn-ea"/>
            </a:endParaRPr>
          </a:p>
          <a:p>
            <a:pPr algn="l">
              <a:lnSpc>
                <a:spcPct val="110000"/>
              </a:lnSpc>
            </a:pPr>
            <a:r>
              <a:rPr lang="zh-CN" altLang="en-US" sz="2400" b="1" dirty="0">
                <a:solidFill>
                  <a:srgbClr val="FF0000"/>
                </a:solidFill>
                <a:latin typeface="Times New Roman" panose="02020603050405020304" pitchFamily="18" charset="0"/>
                <a:sym typeface="+mn-ea"/>
              </a:rPr>
              <a:t>（1）由图可知AO为入射光线，OB为折射光线，则入射角为30°，折射角为50°.</a:t>
            </a:r>
            <a:endParaRPr lang="zh-CN" altLang="en-US" sz="2400" b="1" dirty="0">
              <a:solidFill>
                <a:srgbClr val="FF0000"/>
              </a:solidFill>
              <a:latin typeface="Times New Roman" panose="02020603050405020304" pitchFamily="18" charset="0"/>
              <a:sym typeface="+mn-ea"/>
            </a:endParaRPr>
          </a:p>
          <a:p>
            <a:pPr algn="l">
              <a:lnSpc>
                <a:spcPct val="110000"/>
              </a:lnSpc>
            </a:pPr>
            <a:r>
              <a:rPr lang="zh-CN" altLang="en-US" sz="2400" b="1" dirty="0">
                <a:solidFill>
                  <a:srgbClr val="FF0000"/>
                </a:solidFill>
                <a:latin typeface="Times New Roman" panose="02020603050405020304" pitchFamily="18" charset="0"/>
                <a:sym typeface="+mn-ea"/>
              </a:rPr>
              <a:t>（2）不可靠，因为一次实验具有偶然性.</a:t>
            </a:r>
            <a:endParaRPr lang="zh-CN" altLang="en-US" sz="24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5" grpId="0"/>
      <p:bldP spid="5" grpId="1"/>
      <p:bldP spid="6" grpId="0"/>
      <p:bldP spid="6"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624840" y="1172210"/>
            <a:ext cx="7894320" cy="5408295"/>
          </a:xfrm>
          <a:prstGeom prst="rect">
            <a:avLst/>
          </a:prstGeom>
          <a:noFill/>
        </p:spPr>
        <p:txBody>
          <a:bodyPr wrap="square" rtlCol="0" anchor="t">
            <a:spAutoFit/>
          </a:bodyPr>
          <a:p>
            <a:pPr algn="l">
              <a:lnSpc>
                <a:spcPct val="120000"/>
              </a:lnSpc>
            </a:pPr>
            <a:r>
              <a:rPr lang="zh-CN" altLang="en-US" sz="2400" b="1" dirty="0">
                <a:solidFill>
                  <a:srgbClr val="FF0000"/>
                </a:solidFill>
                <a:latin typeface="Times New Roman" panose="02020603050405020304" pitchFamily="18" charset="0"/>
                <a:sym typeface="+mn-ea"/>
              </a:rPr>
              <a:t>（3）当光垂直射入到其他介质表面时传播方向不改变.</a:t>
            </a:r>
            <a:endParaRPr lang="zh-CN" altLang="en-US" sz="2400" b="1" dirty="0">
              <a:solidFill>
                <a:srgbClr val="FF0000"/>
              </a:solidFill>
              <a:latin typeface="Times New Roman" panose="02020603050405020304" pitchFamily="18" charset="0"/>
              <a:sym typeface="+mn-ea"/>
            </a:endParaRPr>
          </a:p>
          <a:p>
            <a:pPr algn="l">
              <a:lnSpc>
                <a:spcPct val="120000"/>
              </a:lnSpc>
            </a:pPr>
            <a:r>
              <a:rPr lang="zh-CN" altLang="en-US" sz="2400" b="1" dirty="0">
                <a:solidFill>
                  <a:srgbClr val="FF0000"/>
                </a:solidFill>
                <a:latin typeface="Times New Roman" panose="02020603050405020304" pitchFamily="18" charset="0"/>
                <a:sym typeface="+mn-ea"/>
              </a:rPr>
              <a:t>（4）如果小明想验证折射现象中光路是否可逆，需要把光线从BO入射，看折射光线是否沿OA行进. 若是，则可逆.</a:t>
            </a:r>
            <a:endParaRPr lang="zh-CN" altLang="en-US" sz="2400" b="1" dirty="0">
              <a:solidFill>
                <a:srgbClr val="FF0000"/>
              </a:solidFill>
              <a:latin typeface="Times New Roman" panose="02020603050405020304" pitchFamily="18" charset="0"/>
              <a:sym typeface="+mn-ea"/>
            </a:endParaRPr>
          </a:p>
          <a:p>
            <a:pPr algn="l">
              <a:lnSpc>
                <a:spcPct val="120000"/>
              </a:lnSpc>
            </a:pPr>
            <a:r>
              <a:rPr lang="zh-CN" altLang="en-US" sz="2400" b="1" dirty="0">
                <a:solidFill>
                  <a:srgbClr val="FF0000"/>
                </a:solidFill>
                <a:latin typeface="Times New Roman" panose="02020603050405020304" pitchFamily="18" charset="0"/>
                <a:sym typeface="+mn-ea"/>
              </a:rPr>
              <a:t>（5）折射角随着入射角的增大而增大，当入射角增大到一定程度时，会出现的现象是折射光线不出现了，因为光从玻璃射向空气时，折射角要大于入射角.</a:t>
            </a:r>
            <a:endParaRPr lang="zh-CN" altLang="en-US" sz="2400" b="1" dirty="0">
              <a:solidFill>
                <a:srgbClr val="FF0000"/>
              </a:solidFill>
              <a:latin typeface="Times New Roman" panose="02020603050405020304" pitchFamily="18" charset="0"/>
              <a:sym typeface="+mn-ea"/>
            </a:endParaRPr>
          </a:p>
          <a:p>
            <a:pPr algn="l">
              <a:lnSpc>
                <a:spcPct val="120000"/>
              </a:lnSpc>
            </a:pPr>
            <a:r>
              <a:rPr lang="zh-CN" altLang="en-US" sz="2400" b="1" dirty="0">
                <a:solidFill>
                  <a:srgbClr val="FF0000"/>
                </a:solidFill>
                <a:latin typeface="Times New Roman" panose="02020603050405020304" pitchFamily="18" charset="0"/>
                <a:sym typeface="+mn-ea"/>
              </a:rPr>
              <a:t>（6）将光屏的半部分向前后翻折，就不会看到折射光线，只有当整个光屏为一平面时，才能够看到折射光线，说明入射光线、折射光线、法线共面．</a:t>
            </a:r>
            <a:endParaRPr lang="zh-CN" altLang="en-US" sz="2400" b="1" dirty="0">
              <a:solidFill>
                <a:srgbClr val="FF0000"/>
              </a:solidFill>
              <a:latin typeface="Times New Roman" panose="02020603050405020304" pitchFamily="18" charset="0"/>
              <a:sym typeface="+mn-ea"/>
            </a:endParaRPr>
          </a:p>
          <a:p>
            <a:pPr algn="l">
              <a:lnSpc>
                <a:spcPct val="120000"/>
              </a:lnSpc>
            </a:pPr>
            <a:r>
              <a:rPr lang="zh-CN" altLang="en-US" sz="2400" b="1" dirty="0">
                <a:solidFill>
                  <a:srgbClr val="FF0000"/>
                </a:solidFill>
                <a:latin typeface="Times New Roman" panose="02020603050405020304" pitchFamily="18" charset="0"/>
                <a:sym typeface="+mn-ea"/>
              </a:rPr>
              <a:t>这说明使用可折转的光屏，是为了观察折射光线和入射光线是否在同一平面内．</a:t>
            </a:r>
            <a:endParaRPr lang="zh-CN" altLang="en-US" sz="24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文本框 4"/>
          <p:cNvSpPr txBox="1"/>
          <p:nvPr/>
        </p:nvSpPr>
        <p:spPr>
          <a:xfrm>
            <a:off x="628968" y="2079625"/>
            <a:ext cx="7886065" cy="4615815"/>
          </a:xfrm>
          <a:prstGeom prst="rect">
            <a:avLst/>
          </a:prstGeom>
          <a:noFill/>
          <a:ln w="9525">
            <a:noFill/>
          </a:ln>
        </p:spPr>
        <p:txBody>
          <a:bodyPr wrap="square">
            <a:spAutoFit/>
          </a:bodyPr>
          <a:p>
            <a:pPr indent="741045" algn="just">
              <a:lnSpc>
                <a:spcPct val="150000"/>
              </a:lnSpc>
            </a:pPr>
            <a:r>
              <a:rPr sz="2800" dirty="0">
                <a:latin typeface="宋体" panose="02010600030101010101" pitchFamily="2" charset="-122"/>
              </a:rPr>
              <a:t> 近年广东省中考试题对光现象的考查主要集中在运用光的直线传播解释现实生活中常见的事例，运用光的反射规律和光的折射规律作图及解决实际问题，平面镜成像规律的应用. 题型多为选择题、填空题、作图题、实验探究题和综合能力题.</a:t>
            </a:r>
            <a:endParaRPr sz="2800" dirty="0">
              <a:latin typeface="宋体" panose="02010600030101010101" pitchFamily="2" charset="-122"/>
            </a:endParaRPr>
          </a:p>
          <a:p>
            <a:pPr indent="741045" algn="just">
              <a:lnSpc>
                <a:spcPct val="150000"/>
              </a:lnSpc>
            </a:pPr>
            <a:endParaRPr sz="2800" dirty="0">
              <a:latin typeface="宋体" panose="02010600030101010101" pitchFamily="2" charset="-122"/>
            </a:endParaRPr>
          </a:p>
        </p:txBody>
      </p:sp>
      <p:sp>
        <p:nvSpPr>
          <p:cNvPr id="3" name="TextBox 1"/>
          <p:cNvSpPr txBox="1"/>
          <p:nvPr/>
        </p:nvSpPr>
        <p:spPr>
          <a:xfrm>
            <a:off x="1150938" y="1311593"/>
            <a:ext cx="6842125" cy="521970"/>
          </a:xfrm>
          <a:prstGeom prst="rect">
            <a:avLst/>
          </a:prstGeom>
          <a:noFill/>
          <a:ln w="9525">
            <a:noFill/>
          </a:ln>
        </p:spPr>
        <p:txBody>
          <a:bodyPr>
            <a:spAutoFit/>
          </a:bodyPr>
          <a:p>
            <a:pPr marL="0" lvl="1" indent="-182880" algn="ctr" eaLnBrk="1" hangingPunct="1">
              <a:buClrTx/>
              <a:buSzTx/>
              <a:buFontTx/>
            </a:pP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 考情分析</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6386195" y="4025900"/>
            <a:ext cx="2134235" cy="2232660"/>
          </a:xfrm>
          <a:prstGeom prst="rect">
            <a:avLst/>
          </a:prstGeom>
        </p:spPr>
      </p:pic>
      <p:sp>
        <p:nvSpPr>
          <p:cNvPr id="3" name="文本框 2"/>
          <p:cNvSpPr txBox="1"/>
          <p:nvPr/>
        </p:nvSpPr>
        <p:spPr>
          <a:xfrm>
            <a:off x="624205" y="1578610"/>
            <a:ext cx="7895590" cy="4829810"/>
          </a:xfrm>
          <a:prstGeom prst="rect">
            <a:avLst/>
          </a:prstGeom>
          <a:noFill/>
        </p:spPr>
        <p:txBody>
          <a:bodyPr wrap="square" rtlCol="0" anchor="t">
            <a:spAutoFit/>
          </a:bodyPr>
          <a:p>
            <a:pPr algn="just" defTabSz="914400">
              <a:lnSpc>
                <a:spcPct val="110000"/>
              </a:lnSpc>
              <a:tabLst>
                <a:tab pos="537210" algn="l"/>
              </a:tabLst>
            </a:pPr>
            <a:r>
              <a:rPr lang="zh-CN" altLang="en-US" sz="2800" b="1">
                <a:solidFill>
                  <a:srgbClr val="FF0000"/>
                </a:solidFill>
                <a:sym typeface="+mn-ea"/>
              </a:rPr>
              <a:t>例</a:t>
            </a:r>
            <a:r>
              <a:rPr lang="en-US" altLang="zh-CN" sz="2800" b="1">
                <a:solidFill>
                  <a:srgbClr val="FF0000"/>
                </a:solidFill>
                <a:latin typeface="Times New Roman" panose="02020603050405020304" pitchFamily="18" charset="0"/>
                <a:cs typeface="Times New Roman" panose="02020603050405020304" pitchFamily="18" charset="0"/>
                <a:sym typeface="+mn-ea"/>
              </a:rPr>
              <a:t>3</a:t>
            </a:r>
            <a:r>
              <a:rPr lang="zh-CN" altLang="en-US" sz="2800" b="1">
                <a:solidFill>
                  <a:srgbClr val="FF0000"/>
                </a:solidFill>
                <a:sym typeface="+mn-ea"/>
              </a:rPr>
              <a:t> </a:t>
            </a:r>
            <a:r>
              <a:rPr sz="2800">
                <a:sym typeface="+mn-ea"/>
              </a:rPr>
              <a:t>如图8是“探究平面镜成像特点”的情景：竖立的透明玻璃板下方放一把直尺，直尺与玻璃板垂直；两支相同的蜡烛A、B竖立于玻璃板两侧的直尺上，以A蜡烛为物体.</a:t>
            </a:r>
            <a:endParaRPr sz="2800">
              <a:sym typeface="+mn-ea"/>
            </a:endParaRPr>
          </a:p>
          <a:p>
            <a:pPr algn="just" defTabSz="914400">
              <a:lnSpc>
                <a:spcPct val="110000"/>
              </a:lnSpc>
              <a:tabLst>
                <a:tab pos="537210" algn="l"/>
              </a:tabLst>
            </a:pPr>
            <a:r>
              <a:rPr sz="2800">
                <a:sym typeface="+mn-ea"/>
              </a:rPr>
              <a:t>（1）为便于观察，该实验最好在</a:t>
            </a:r>
            <a:r>
              <a:rPr sz="2800" u="sng">
                <a:sym typeface="+mn-ea"/>
              </a:rPr>
              <a:t>　            　</a:t>
            </a:r>
            <a:r>
              <a:rPr sz="2800">
                <a:sym typeface="+mn-ea"/>
              </a:rPr>
              <a:t>（选填</a:t>
            </a:r>
            <a:r>
              <a:rPr sz="2800">
                <a:latin typeface="宋体" panose="02010600030101010101" pitchFamily="2" charset="-122"/>
                <a:cs typeface="宋体" panose="02010600030101010101" pitchFamily="2" charset="-122"/>
                <a:sym typeface="+mn-ea"/>
              </a:rPr>
              <a:t>“较明亮”或“较黑暗”</a:t>
            </a:r>
            <a:r>
              <a:rPr sz="2800">
                <a:sym typeface="+mn-ea"/>
              </a:rPr>
              <a:t>）环境中</a:t>
            </a:r>
            <a:endParaRPr sz="2800">
              <a:sym typeface="+mn-ea"/>
            </a:endParaRPr>
          </a:p>
          <a:p>
            <a:pPr algn="just" defTabSz="914400">
              <a:lnSpc>
                <a:spcPct val="110000"/>
              </a:lnSpc>
              <a:tabLst>
                <a:tab pos="537210" algn="l"/>
              </a:tabLst>
            </a:pPr>
            <a:r>
              <a:rPr sz="2800">
                <a:sym typeface="+mn-ea"/>
              </a:rPr>
              <a:t>进行.</a:t>
            </a:r>
            <a:endParaRPr sz="2800">
              <a:sym typeface="+mn-ea"/>
            </a:endParaRPr>
          </a:p>
          <a:p>
            <a:pPr algn="just" defTabSz="914400">
              <a:lnSpc>
                <a:spcPct val="110000"/>
              </a:lnSpc>
              <a:tabLst>
                <a:tab pos="537210" algn="l"/>
              </a:tabLst>
            </a:pPr>
            <a:r>
              <a:rPr sz="2800">
                <a:sym typeface="+mn-ea"/>
              </a:rPr>
              <a:t>（2）若有3mm厚和2mm厚的两块玻</a:t>
            </a:r>
            <a:endParaRPr sz="2800">
              <a:sym typeface="+mn-ea"/>
            </a:endParaRPr>
          </a:p>
          <a:p>
            <a:pPr algn="just" defTabSz="914400">
              <a:lnSpc>
                <a:spcPct val="110000"/>
              </a:lnSpc>
              <a:tabLst>
                <a:tab pos="537210" algn="l"/>
              </a:tabLst>
            </a:pPr>
            <a:r>
              <a:rPr sz="2800">
                <a:sym typeface="+mn-ea"/>
              </a:rPr>
              <a:t>璃板，应选择</a:t>
            </a:r>
            <a:r>
              <a:rPr sz="2800" u="sng">
                <a:sym typeface="+mn-ea"/>
              </a:rPr>
              <a:t>　     　</a:t>
            </a:r>
            <a:r>
              <a:rPr sz="2800">
                <a:sym typeface="+mn-ea"/>
              </a:rPr>
              <a:t>mm厚的玻璃板</a:t>
            </a:r>
            <a:endParaRPr sz="2800">
              <a:sym typeface="+mn-ea"/>
            </a:endParaRPr>
          </a:p>
          <a:p>
            <a:pPr algn="just" defTabSz="914400">
              <a:lnSpc>
                <a:spcPct val="110000"/>
              </a:lnSpc>
              <a:tabLst>
                <a:tab pos="537210" algn="l"/>
              </a:tabLst>
            </a:pPr>
            <a:r>
              <a:rPr sz="2800">
                <a:sym typeface="+mn-ea"/>
              </a:rPr>
              <a:t>做实验. </a:t>
            </a:r>
            <a:endParaRPr sz="2800">
              <a:sym typeface="+mn-ea"/>
            </a:endParaRPr>
          </a:p>
        </p:txBody>
      </p:sp>
      <p:sp>
        <p:nvSpPr>
          <p:cNvPr id="6" name="文本框 5"/>
          <p:cNvSpPr txBox="1"/>
          <p:nvPr/>
        </p:nvSpPr>
        <p:spPr>
          <a:xfrm>
            <a:off x="5606415" y="3503930"/>
            <a:ext cx="276415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较黑暗</a:t>
            </a:r>
            <a:endParaRPr sz="2800" b="1" dirty="0">
              <a:solidFill>
                <a:srgbClr val="FF0000"/>
              </a:solidFill>
              <a:latin typeface="Times New Roman" panose="02020603050405020304" pitchFamily="18" charset="0"/>
              <a:sym typeface="+mn-ea"/>
            </a:endParaRPr>
          </a:p>
        </p:txBody>
      </p:sp>
      <p:sp>
        <p:nvSpPr>
          <p:cNvPr id="8" name="TextBox 1"/>
          <p:cNvSpPr txBox="1"/>
          <p:nvPr/>
        </p:nvSpPr>
        <p:spPr>
          <a:xfrm>
            <a:off x="1150938" y="1080453"/>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实验三</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 探究平面镜成像的特点</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2011680" y="5358130"/>
            <a:ext cx="276415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2</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4" grpId="0"/>
      <p:bldP spid="4"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24205" y="1148080"/>
            <a:ext cx="7895590" cy="5259070"/>
          </a:xfrm>
          <a:prstGeom prst="rect">
            <a:avLst/>
          </a:prstGeom>
          <a:noFill/>
        </p:spPr>
        <p:txBody>
          <a:bodyPr wrap="square" rtlCol="0" anchor="t">
            <a:spAutoFit/>
          </a:bodyPr>
          <a:p>
            <a:pPr algn="just" defTabSz="914400">
              <a:lnSpc>
                <a:spcPct val="120000"/>
              </a:lnSpc>
              <a:tabLst>
                <a:tab pos="537210" algn="l"/>
              </a:tabLst>
            </a:pPr>
            <a:r>
              <a:rPr sz="2800">
                <a:sym typeface="+mn-ea"/>
              </a:rPr>
              <a:t>（3）采用透明玻璃板代替平面镜的目的是</a:t>
            </a:r>
            <a:r>
              <a:rPr sz="2800" u="sng">
                <a:sym typeface="+mn-ea"/>
              </a:rPr>
              <a:t>　         </a:t>
            </a:r>
            <a:r>
              <a:rPr sz="2800">
                <a:solidFill>
                  <a:schemeClr val="bg1"/>
                </a:solidFill>
                <a:sym typeface="+mn-ea"/>
              </a:rPr>
              <a:t>.</a:t>
            </a:r>
            <a:endParaRPr sz="2800">
              <a:sym typeface="+mn-ea"/>
            </a:endParaRPr>
          </a:p>
          <a:p>
            <a:pPr algn="just" defTabSz="914400">
              <a:lnSpc>
                <a:spcPct val="120000"/>
              </a:lnSpc>
              <a:tabLst>
                <a:tab pos="537210" algn="l"/>
              </a:tabLst>
            </a:pPr>
            <a:r>
              <a:rPr lang="en-US" sz="2800" u="sng">
                <a:sym typeface="+mn-ea"/>
              </a:rPr>
              <a:t>                                                                 </a:t>
            </a:r>
            <a:r>
              <a:rPr lang="en-US" sz="2800">
                <a:sym typeface="+mn-ea"/>
              </a:rPr>
              <a:t> .</a:t>
            </a:r>
            <a:r>
              <a:rPr sz="2800">
                <a:sym typeface="+mn-ea"/>
              </a:rPr>
              <a:t> </a:t>
            </a:r>
            <a:endParaRPr sz="2800">
              <a:sym typeface="+mn-ea"/>
            </a:endParaRPr>
          </a:p>
          <a:p>
            <a:pPr algn="just" defTabSz="914400">
              <a:lnSpc>
                <a:spcPct val="120000"/>
              </a:lnSpc>
              <a:tabLst>
                <a:tab pos="537210" algn="l"/>
              </a:tabLst>
            </a:pPr>
            <a:r>
              <a:rPr sz="2800">
                <a:sym typeface="+mn-ea"/>
              </a:rPr>
              <a:t>（4）取两支相同的蜡烛A和B是为了比较</a:t>
            </a:r>
            <a:r>
              <a:rPr sz="2800" u="sng">
                <a:sym typeface="+mn-ea"/>
              </a:rPr>
              <a:t>　             </a:t>
            </a:r>
            <a:r>
              <a:rPr lang="en-US" sz="2800">
                <a:sym typeface="+mn-ea"/>
              </a:rPr>
              <a:t>.</a:t>
            </a:r>
            <a:endParaRPr lang="en-US" sz="2800">
              <a:sym typeface="+mn-ea"/>
            </a:endParaRPr>
          </a:p>
          <a:p>
            <a:pPr algn="just" defTabSz="914400">
              <a:lnSpc>
                <a:spcPct val="120000"/>
              </a:lnSpc>
              <a:tabLst>
                <a:tab pos="537210" algn="l"/>
              </a:tabLst>
            </a:pPr>
            <a:r>
              <a:rPr lang="en-US" sz="2800" u="sng">
                <a:sym typeface="+mn-ea"/>
              </a:rPr>
              <a:t>             </a:t>
            </a:r>
            <a:r>
              <a:rPr sz="2800">
                <a:sym typeface="+mn-ea"/>
              </a:rPr>
              <a:t>关系. 这种实验的研究方法是</a:t>
            </a:r>
            <a:r>
              <a:rPr sz="2800" u="sng">
                <a:sym typeface="+mn-ea"/>
              </a:rPr>
              <a:t>　        　          </a:t>
            </a:r>
            <a:r>
              <a:rPr lang="en-US" sz="2800" u="sng">
                <a:solidFill>
                  <a:schemeClr val="bg1"/>
                </a:solidFill>
                <a:sym typeface="+mn-ea"/>
              </a:rPr>
              <a:t>.</a:t>
            </a:r>
            <a:r>
              <a:rPr sz="2800">
                <a:sym typeface="+mn-ea"/>
              </a:rPr>
              <a:t>（选填</a:t>
            </a:r>
            <a:r>
              <a:rPr sz="2800">
                <a:latin typeface="宋体" panose="02010600030101010101" pitchFamily="2" charset="-122"/>
                <a:cs typeface="宋体" panose="02010600030101010101" pitchFamily="2" charset="-122"/>
                <a:sym typeface="+mn-ea"/>
              </a:rPr>
              <a:t>“控制变量法”或“等效替代法”</a:t>
            </a:r>
            <a:r>
              <a:rPr sz="2800">
                <a:sym typeface="+mn-ea"/>
              </a:rPr>
              <a:t>）. </a:t>
            </a:r>
            <a:endParaRPr sz="2800">
              <a:sym typeface="+mn-ea"/>
            </a:endParaRPr>
          </a:p>
          <a:p>
            <a:pPr algn="just" defTabSz="914400">
              <a:lnSpc>
                <a:spcPct val="120000"/>
              </a:lnSpc>
              <a:tabLst>
                <a:tab pos="537210" algn="l"/>
              </a:tabLst>
            </a:pPr>
            <a:r>
              <a:rPr sz="2800">
                <a:sym typeface="+mn-ea"/>
              </a:rPr>
              <a:t>（5）点燃A蜡烛，小心地移动B蜡烛，直到与A蜡烛的像重合为止，这时发现像与物的大小</a:t>
            </a:r>
            <a:r>
              <a:rPr sz="2800" u="sng">
                <a:sym typeface="+mn-ea"/>
              </a:rPr>
              <a:t>            </a:t>
            </a:r>
            <a:r>
              <a:rPr sz="2800">
                <a:sym typeface="+mn-ea"/>
              </a:rPr>
              <a:t>；进一步观察A、B两支蜡烛在直尺上的位置发现，像和物的连线与玻璃板</a:t>
            </a:r>
            <a:r>
              <a:rPr sz="2800" u="sng">
                <a:sym typeface="+mn-ea"/>
              </a:rPr>
              <a:t>　          </a:t>
            </a:r>
            <a:r>
              <a:rPr sz="2800">
                <a:sym typeface="+mn-ea"/>
              </a:rPr>
              <a:t> . 像和物到玻璃板的距离</a:t>
            </a:r>
            <a:r>
              <a:rPr sz="2800" u="sng">
                <a:sym typeface="+mn-ea"/>
              </a:rPr>
              <a:t>                  </a:t>
            </a:r>
            <a:r>
              <a:rPr sz="2800">
                <a:sym typeface="+mn-ea"/>
              </a:rPr>
              <a:t>. </a:t>
            </a:r>
            <a:endParaRPr sz="2800">
              <a:sym typeface="+mn-ea"/>
            </a:endParaRPr>
          </a:p>
        </p:txBody>
      </p:sp>
      <p:sp>
        <p:nvSpPr>
          <p:cNvPr id="6" name="文本框 5"/>
          <p:cNvSpPr txBox="1"/>
          <p:nvPr/>
        </p:nvSpPr>
        <p:spPr>
          <a:xfrm>
            <a:off x="709295" y="1148080"/>
            <a:ext cx="7809865" cy="1038860"/>
          </a:xfrm>
          <a:prstGeom prst="rect">
            <a:avLst/>
          </a:prstGeom>
          <a:noFill/>
        </p:spPr>
        <p:txBody>
          <a:bodyPr wrap="square" rtlCol="0" anchor="t">
            <a:spAutoFit/>
          </a:bodyPr>
          <a:p>
            <a:pPr algn="l">
              <a:lnSpc>
                <a:spcPct val="110000"/>
              </a:lnSpc>
            </a:pPr>
            <a:r>
              <a:rPr lang="en-US" sz="2800" b="1" dirty="0">
                <a:solidFill>
                  <a:srgbClr val="FF0000"/>
                </a:solidFill>
                <a:latin typeface="Times New Roman" panose="02020603050405020304" pitchFamily="18" charset="0"/>
                <a:sym typeface="+mn-ea"/>
              </a:rPr>
              <a:t>                                                                          </a:t>
            </a:r>
            <a:r>
              <a:rPr sz="2800" b="1" dirty="0">
                <a:solidFill>
                  <a:srgbClr val="FF0000"/>
                </a:solidFill>
                <a:latin typeface="Times New Roman" panose="02020603050405020304" pitchFamily="18" charset="0"/>
                <a:sym typeface="+mn-ea"/>
              </a:rPr>
              <a:t>便于观察和确定像的位置</a:t>
            </a:r>
            <a:endParaRPr sz="2800" b="1" dirty="0">
              <a:solidFill>
                <a:srgbClr val="FF0000"/>
              </a:solidFill>
              <a:latin typeface="Times New Roman" panose="02020603050405020304" pitchFamily="18" charset="0"/>
              <a:sym typeface="+mn-ea"/>
            </a:endParaRPr>
          </a:p>
        </p:txBody>
      </p:sp>
      <p:sp>
        <p:nvSpPr>
          <p:cNvPr id="2" name="文本框 1"/>
          <p:cNvSpPr txBox="1"/>
          <p:nvPr/>
        </p:nvSpPr>
        <p:spPr>
          <a:xfrm>
            <a:off x="624205" y="2225675"/>
            <a:ext cx="7895590" cy="1038860"/>
          </a:xfrm>
          <a:prstGeom prst="rect">
            <a:avLst/>
          </a:prstGeom>
          <a:noFill/>
        </p:spPr>
        <p:txBody>
          <a:bodyPr wrap="square" rtlCol="0" anchor="t">
            <a:spAutoFit/>
          </a:bodyPr>
          <a:p>
            <a:pPr algn="l">
              <a:lnSpc>
                <a:spcPct val="110000"/>
              </a:lnSpc>
            </a:pPr>
            <a:r>
              <a:rPr lang="en-US" sz="2800" b="1" dirty="0">
                <a:solidFill>
                  <a:srgbClr val="FF0000"/>
                </a:solidFill>
                <a:latin typeface="Times New Roman" panose="02020603050405020304" pitchFamily="18" charset="0"/>
                <a:sym typeface="+mn-ea"/>
              </a:rPr>
              <a:t>                                                                       </a:t>
            </a:r>
            <a:r>
              <a:rPr sz="2800" b="1" dirty="0">
                <a:solidFill>
                  <a:srgbClr val="FF0000"/>
                </a:solidFill>
                <a:latin typeface="Times New Roman" panose="02020603050405020304" pitchFamily="18" charset="0"/>
                <a:sym typeface="+mn-ea"/>
              </a:rPr>
              <a:t>像与物的大小</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5883275" y="2739390"/>
            <a:ext cx="276415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等效替代法</a:t>
            </a:r>
            <a:endParaRPr sz="2800" b="1" dirty="0">
              <a:solidFill>
                <a:srgbClr val="FF0000"/>
              </a:solidFill>
              <a:latin typeface="Times New Roman" panose="02020603050405020304" pitchFamily="18" charset="0"/>
              <a:sym typeface="+mn-ea"/>
            </a:endParaRPr>
          </a:p>
        </p:txBody>
      </p:sp>
      <p:sp>
        <p:nvSpPr>
          <p:cNvPr id="5" name="文本框 4"/>
          <p:cNvSpPr txBox="1"/>
          <p:nvPr/>
        </p:nvSpPr>
        <p:spPr>
          <a:xfrm>
            <a:off x="6202045" y="4217670"/>
            <a:ext cx="276415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相等</a:t>
            </a:r>
            <a:endParaRPr sz="2800" b="1" dirty="0">
              <a:solidFill>
                <a:srgbClr val="FF0000"/>
              </a:solidFill>
              <a:latin typeface="Times New Roman" panose="02020603050405020304" pitchFamily="18" charset="0"/>
              <a:sym typeface="+mn-ea"/>
            </a:endParaRPr>
          </a:p>
        </p:txBody>
      </p:sp>
      <p:sp>
        <p:nvSpPr>
          <p:cNvPr id="7" name="文本框 6"/>
          <p:cNvSpPr txBox="1"/>
          <p:nvPr/>
        </p:nvSpPr>
        <p:spPr>
          <a:xfrm>
            <a:off x="3578225" y="5294630"/>
            <a:ext cx="276415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垂直</a:t>
            </a:r>
            <a:endParaRPr sz="2800" b="1" dirty="0">
              <a:solidFill>
                <a:srgbClr val="FF0000"/>
              </a:solidFill>
              <a:latin typeface="Times New Roman" panose="02020603050405020304" pitchFamily="18" charset="0"/>
              <a:sym typeface="+mn-ea"/>
            </a:endParaRPr>
          </a:p>
        </p:txBody>
      </p:sp>
      <p:sp>
        <p:nvSpPr>
          <p:cNvPr id="8" name="文本框 7"/>
          <p:cNvSpPr txBox="1"/>
          <p:nvPr/>
        </p:nvSpPr>
        <p:spPr>
          <a:xfrm>
            <a:off x="1135380" y="5808345"/>
            <a:ext cx="276415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相等</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2" grpId="0"/>
      <p:bldP spid="2" grpId="1"/>
      <p:bldP spid="4" grpId="0"/>
      <p:bldP spid="4" grpId="1"/>
      <p:bldP spid="5" grpId="0"/>
      <p:bldP spid="5" grpId="1"/>
      <p:bldP spid="7" grpId="0"/>
      <p:bldP spid="7" grpId="1"/>
      <p:bldP spid="8" grpId="0"/>
      <p:bldP spid="8"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24205" y="1148080"/>
            <a:ext cx="7895590" cy="5259070"/>
          </a:xfrm>
          <a:prstGeom prst="rect">
            <a:avLst/>
          </a:prstGeom>
          <a:noFill/>
        </p:spPr>
        <p:txBody>
          <a:bodyPr wrap="square" rtlCol="0" anchor="t">
            <a:spAutoFit/>
          </a:bodyPr>
          <a:p>
            <a:pPr algn="just" defTabSz="914400">
              <a:lnSpc>
                <a:spcPct val="120000"/>
              </a:lnSpc>
              <a:tabLst>
                <a:tab pos="537210" algn="l"/>
              </a:tabLst>
            </a:pPr>
            <a:r>
              <a:rPr sz="2800">
                <a:sym typeface="+mn-ea"/>
              </a:rPr>
              <a:t>（6）为证实上述有关成像特点是否可靠，你认为应采取下列哪一项操作（       ）</a:t>
            </a:r>
            <a:endParaRPr sz="2800">
              <a:sym typeface="+mn-ea"/>
            </a:endParaRPr>
          </a:p>
          <a:p>
            <a:pPr algn="just" defTabSz="914400">
              <a:lnSpc>
                <a:spcPct val="120000"/>
              </a:lnSpc>
              <a:tabLst>
                <a:tab pos="537210" algn="l"/>
              </a:tabLst>
            </a:pPr>
            <a:r>
              <a:rPr sz="2800">
                <a:sym typeface="+mn-ea"/>
              </a:rPr>
              <a:t>A. 保持A、B两支蜡烛的位置不变，多次改变玻璃板的位置进行观察</a:t>
            </a:r>
            <a:endParaRPr sz="2800">
              <a:sym typeface="+mn-ea"/>
            </a:endParaRPr>
          </a:p>
          <a:p>
            <a:pPr algn="just" defTabSz="914400">
              <a:lnSpc>
                <a:spcPct val="120000"/>
              </a:lnSpc>
              <a:tabLst>
                <a:tab pos="537210" algn="l"/>
              </a:tabLst>
            </a:pPr>
            <a:r>
              <a:rPr sz="2800">
                <a:sym typeface="+mn-ea"/>
              </a:rPr>
              <a:t>B. 保持玻璃板位置不变，多次改变A蜡烛的位置，进行与上述（3）相同的操作</a:t>
            </a:r>
            <a:endParaRPr sz="2800">
              <a:sym typeface="+mn-ea"/>
            </a:endParaRPr>
          </a:p>
          <a:p>
            <a:pPr algn="just" defTabSz="914400">
              <a:lnSpc>
                <a:spcPct val="120000"/>
              </a:lnSpc>
              <a:tabLst>
                <a:tab pos="537210" algn="l"/>
              </a:tabLst>
            </a:pPr>
            <a:r>
              <a:rPr sz="2800">
                <a:sym typeface="+mn-ea"/>
              </a:rPr>
              <a:t>（7）在寻找蜡烛像的位置时，眼睛应该在蜡烛</a:t>
            </a:r>
            <a:r>
              <a:rPr sz="2800" u="sng">
                <a:sym typeface="+mn-ea"/>
              </a:rPr>
              <a:t>     </a:t>
            </a:r>
            <a:r>
              <a:rPr lang="en-US" sz="2800">
                <a:solidFill>
                  <a:schemeClr val="bg1"/>
                </a:solidFill>
                <a:sym typeface="+mn-ea"/>
              </a:rPr>
              <a:t>.</a:t>
            </a:r>
            <a:r>
              <a:rPr sz="2800">
                <a:sym typeface="+mn-ea"/>
              </a:rPr>
              <a:t> </a:t>
            </a:r>
            <a:endParaRPr sz="2800">
              <a:sym typeface="+mn-ea"/>
            </a:endParaRPr>
          </a:p>
          <a:p>
            <a:pPr algn="just" defTabSz="914400">
              <a:lnSpc>
                <a:spcPct val="120000"/>
              </a:lnSpc>
              <a:tabLst>
                <a:tab pos="537210" algn="l"/>
              </a:tabLst>
            </a:pPr>
            <a:r>
              <a:rPr sz="2800">
                <a:sym typeface="+mn-ea"/>
              </a:rPr>
              <a:t>（选填</a:t>
            </a:r>
            <a:r>
              <a:rPr sz="2800">
                <a:latin typeface="Times New Roman" panose="02020603050405020304" pitchFamily="18" charset="0"/>
                <a:cs typeface="Times New Roman" panose="02020603050405020304" pitchFamily="18" charset="0"/>
                <a:sym typeface="+mn-ea"/>
              </a:rPr>
              <a:t>“A”或“B”</a:t>
            </a:r>
            <a:r>
              <a:rPr sz="2800">
                <a:sym typeface="+mn-ea"/>
              </a:rPr>
              <a:t>）这一侧观察. 小明无论怎样调节后面的蜡烛，都不能与蜡烛的像重合，请你推测可能的原因是</a:t>
            </a:r>
            <a:r>
              <a:rPr sz="2800" u="sng">
                <a:sym typeface="+mn-ea"/>
              </a:rPr>
              <a:t>　                                                            　</a:t>
            </a:r>
            <a:r>
              <a:rPr sz="2800">
                <a:sym typeface="+mn-ea"/>
              </a:rPr>
              <a:t>. </a:t>
            </a:r>
            <a:endParaRPr sz="2800">
              <a:sym typeface="+mn-ea"/>
            </a:endParaRPr>
          </a:p>
        </p:txBody>
      </p:sp>
      <p:sp>
        <p:nvSpPr>
          <p:cNvPr id="6" name="文本框 5"/>
          <p:cNvSpPr txBox="1"/>
          <p:nvPr/>
        </p:nvSpPr>
        <p:spPr>
          <a:xfrm>
            <a:off x="3518535" y="1724025"/>
            <a:ext cx="276415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B</a:t>
            </a:r>
            <a:endParaRPr sz="2800" b="1" dirty="0">
              <a:solidFill>
                <a:srgbClr val="FF0000"/>
              </a:solidFill>
              <a:latin typeface="Times New Roman" panose="02020603050405020304" pitchFamily="18" charset="0"/>
              <a:sym typeface="+mn-ea"/>
            </a:endParaRPr>
          </a:p>
        </p:txBody>
      </p:sp>
      <p:sp>
        <p:nvSpPr>
          <p:cNvPr id="2" name="文本框 1"/>
          <p:cNvSpPr txBox="1"/>
          <p:nvPr/>
        </p:nvSpPr>
        <p:spPr>
          <a:xfrm>
            <a:off x="6843395" y="4266565"/>
            <a:ext cx="276415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A</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2630805" y="5769610"/>
            <a:ext cx="409130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玻璃板没有垂直水平面</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2" grpId="0"/>
      <p:bldP spid="2" grpId="1"/>
      <p:bldP spid="4" grpId="0"/>
      <p:bldP spid="4"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24205" y="1650365"/>
            <a:ext cx="7895590" cy="4225925"/>
          </a:xfrm>
          <a:prstGeom prst="rect">
            <a:avLst/>
          </a:prstGeom>
          <a:noFill/>
        </p:spPr>
        <p:txBody>
          <a:bodyPr wrap="square" rtlCol="0" anchor="t">
            <a:spAutoFit/>
          </a:bodyPr>
          <a:p>
            <a:pPr algn="just" defTabSz="914400">
              <a:lnSpc>
                <a:spcPct val="120000"/>
              </a:lnSpc>
              <a:tabLst>
                <a:tab pos="537210" algn="l"/>
              </a:tabLst>
            </a:pPr>
            <a:r>
              <a:rPr sz="2800">
                <a:sym typeface="+mn-ea"/>
              </a:rPr>
              <a:t>（8）若在玻璃板的同一侧，小明通过玻璃板看到了同一个蜡烛的两个像，产生这种现象的原因是</a:t>
            </a:r>
            <a:r>
              <a:rPr sz="2800" u="sng">
                <a:sym typeface="+mn-ea"/>
              </a:rPr>
              <a:t>   </a:t>
            </a:r>
            <a:r>
              <a:rPr lang="en-US" sz="2800" u="sng">
                <a:solidFill>
                  <a:schemeClr val="bg1"/>
                </a:solidFill>
                <a:sym typeface="+mn-ea"/>
              </a:rPr>
              <a:t>.</a:t>
            </a:r>
            <a:r>
              <a:rPr sz="2800">
                <a:solidFill>
                  <a:schemeClr val="bg1"/>
                </a:solidFill>
                <a:sym typeface="+mn-ea"/>
              </a:rPr>
              <a:t> </a:t>
            </a:r>
            <a:r>
              <a:rPr sz="2800">
                <a:sym typeface="+mn-ea"/>
              </a:rPr>
              <a:t>        　</a:t>
            </a:r>
            <a:endParaRPr sz="2800">
              <a:sym typeface="+mn-ea"/>
            </a:endParaRPr>
          </a:p>
          <a:p>
            <a:pPr algn="just" defTabSz="914400">
              <a:lnSpc>
                <a:spcPct val="120000"/>
              </a:lnSpc>
              <a:tabLst>
                <a:tab pos="537210" algn="l"/>
              </a:tabLst>
            </a:pPr>
            <a:r>
              <a:rPr sz="2800" u="sng">
                <a:sym typeface="+mn-ea"/>
              </a:rPr>
              <a:t>　　　　　　　　　　　　　　　</a:t>
            </a:r>
            <a:r>
              <a:rPr sz="2800">
                <a:sym typeface="+mn-ea"/>
              </a:rPr>
              <a:t>. </a:t>
            </a:r>
            <a:endParaRPr sz="2800">
              <a:sym typeface="+mn-ea"/>
            </a:endParaRPr>
          </a:p>
          <a:p>
            <a:pPr algn="just" defTabSz="914400">
              <a:lnSpc>
                <a:spcPct val="120000"/>
              </a:lnSpc>
              <a:tabLst>
                <a:tab pos="537210" algn="l"/>
              </a:tabLst>
            </a:pPr>
            <a:r>
              <a:rPr sz="2800">
                <a:sym typeface="+mn-ea"/>
              </a:rPr>
              <a:t>（9）为了便于测量及减小误差，必须保证玻璃板</a:t>
            </a:r>
            <a:endParaRPr sz="2800">
              <a:sym typeface="+mn-ea"/>
            </a:endParaRPr>
          </a:p>
          <a:p>
            <a:pPr algn="just" defTabSz="914400">
              <a:lnSpc>
                <a:spcPct val="120000"/>
              </a:lnSpc>
              <a:tabLst>
                <a:tab pos="537210" algn="l"/>
              </a:tabLst>
            </a:pPr>
            <a:r>
              <a:rPr sz="2800" u="sng">
                <a:sym typeface="+mn-ea"/>
              </a:rPr>
              <a:t>　          </a:t>
            </a:r>
            <a:r>
              <a:rPr sz="2800">
                <a:sym typeface="+mn-ea"/>
              </a:rPr>
              <a:t>（选填</a:t>
            </a:r>
            <a:r>
              <a:rPr sz="2800">
                <a:latin typeface="Times New Roman" panose="02020603050405020304" pitchFamily="18" charset="0"/>
                <a:cs typeface="Times New Roman" panose="02020603050405020304" pitchFamily="18" charset="0"/>
                <a:sym typeface="+mn-ea"/>
              </a:rPr>
              <a:t>“水平”“竖直”或“倾斜”</a:t>
            </a:r>
            <a:r>
              <a:rPr sz="2800">
                <a:sym typeface="+mn-ea"/>
              </a:rPr>
              <a:t>）放置. </a:t>
            </a:r>
            <a:endParaRPr sz="2800">
              <a:sym typeface="+mn-ea"/>
            </a:endParaRPr>
          </a:p>
          <a:p>
            <a:pPr algn="just" defTabSz="914400">
              <a:lnSpc>
                <a:spcPct val="120000"/>
              </a:lnSpc>
              <a:tabLst>
                <a:tab pos="537210" algn="l"/>
              </a:tabLst>
            </a:pPr>
            <a:r>
              <a:rPr sz="2800">
                <a:sym typeface="+mn-ea"/>
              </a:rPr>
              <a:t>（10）小明将蜡烛A逐渐远离玻璃板时，它的像的大小将</a:t>
            </a:r>
            <a:r>
              <a:rPr sz="2800" u="sng">
                <a:sym typeface="+mn-ea"/>
              </a:rPr>
              <a:t>　         　</a:t>
            </a:r>
            <a:r>
              <a:rPr sz="2800">
                <a:sym typeface="+mn-ea"/>
              </a:rPr>
              <a:t>（选填</a:t>
            </a:r>
            <a:r>
              <a:rPr sz="2800">
                <a:latin typeface="Times New Roman" panose="02020603050405020304" pitchFamily="18" charset="0"/>
                <a:cs typeface="Times New Roman" panose="02020603050405020304" pitchFamily="18" charset="0"/>
                <a:sym typeface="+mn-ea"/>
              </a:rPr>
              <a:t>“变大”“不变”或“变小”</a:t>
            </a:r>
            <a:r>
              <a:rPr sz="2800">
                <a:sym typeface="+mn-ea"/>
              </a:rPr>
              <a:t>）.</a:t>
            </a:r>
            <a:endParaRPr sz="2800">
              <a:sym typeface="+mn-ea"/>
            </a:endParaRPr>
          </a:p>
          <a:p>
            <a:pPr algn="just" defTabSz="914400">
              <a:lnSpc>
                <a:spcPct val="120000"/>
              </a:lnSpc>
              <a:tabLst>
                <a:tab pos="537210" algn="l"/>
              </a:tabLst>
            </a:pPr>
            <a:endParaRPr sz="2800">
              <a:sym typeface="+mn-ea"/>
            </a:endParaRPr>
          </a:p>
        </p:txBody>
      </p:sp>
      <p:sp>
        <p:nvSpPr>
          <p:cNvPr id="6" name="文本框 5"/>
          <p:cNvSpPr txBox="1"/>
          <p:nvPr/>
        </p:nvSpPr>
        <p:spPr>
          <a:xfrm>
            <a:off x="240030" y="2700655"/>
            <a:ext cx="276415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玻璃板过厚</a:t>
            </a:r>
            <a:endParaRPr sz="2800" b="1" dirty="0">
              <a:solidFill>
                <a:srgbClr val="FF0000"/>
              </a:solidFill>
              <a:latin typeface="Times New Roman" panose="02020603050405020304" pitchFamily="18" charset="0"/>
              <a:sym typeface="+mn-ea"/>
            </a:endParaRPr>
          </a:p>
        </p:txBody>
      </p:sp>
      <p:sp>
        <p:nvSpPr>
          <p:cNvPr id="2" name="文本框 1"/>
          <p:cNvSpPr txBox="1"/>
          <p:nvPr/>
        </p:nvSpPr>
        <p:spPr>
          <a:xfrm>
            <a:off x="-48260" y="3705860"/>
            <a:ext cx="276415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竖直</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953770" y="4779645"/>
            <a:ext cx="276415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不变</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2" grpId="0"/>
      <p:bldP spid="2" grpId="1"/>
      <p:bldP spid="4" grpId="0"/>
      <p:bldP spid="4"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24205" y="1793875"/>
            <a:ext cx="7895590" cy="3192145"/>
          </a:xfrm>
          <a:prstGeom prst="rect">
            <a:avLst/>
          </a:prstGeom>
          <a:noFill/>
        </p:spPr>
        <p:txBody>
          <a:bodyPr wrap="square" rtlCol="0" anchor="t">
            <a:spAutoFit/>
          </a:bodyPr>
          <a:p>
            <a:pPr algn="just" defTabSz="914400">
              <a:lnSpc>
                <a:spcPct val="120000"/>
              </a:lnSpc>
              <a:tabLst>
                <a:tab pos="537210" algn="l"/>
              </a:tabLst>
            </a:pPr>
            <a:r>
              <a:rPr sz="2800">
                <a:sym typeface="+mn-ea"/>
              </a:rPr>
              <a:t>（11）小明移去蜡烛B，并在其所在位置上放一光屏，则光屏上</a:t>
            </a:r>
            <a:r>
              <a:rPr sz="2800" u="sng">
                <a:sym typeface="+mn-ea"/>
              </a:rPr>
              <a:t>　      </a:t>
            </a:r>
            <a:r>
              <a:rPr sz="2800">
                <a:sym typeface="+mn-ea"/>
              </a:rPr>
              <a:t>（选填“能”或“不能”）接收到蜡烛A的烛焰的像，这说明平面镜成的是</a:t>
            </a:r>
            <a:r>
              <a:rPr sz="2800" u="sng">
                <a:sym typeface="+mn-ea"/>
              </a:rPr>
              <a:t>        　</a:t>
            </a:r>
            <a:r>
              <a:rPr sz="2800">
                <a:sym typeface="+mn-ea"/>
              </a:rPr>
              <a:t>像. </a:t>
            </a:r>
            <a:endParaRPr sz="2800">
              <a:sym typeface="+mn-ea"/>
            </a:endParaRPr>
          </a:p>
          <a:p>
            <a:pPr algn="just" defTabSz="914400">
              <a:lnSpc>
                <a:spcPct val="120000"/>
              </a:lnSpc>
              <a:tabLst>
                <a:tab pos="537210" algn="l"/>
              </a:tabLst>
            </a:pPr>
            <a:r>
              <a:rPr sz="2800">
                <a:sym typeface="+mn-ea"/>
              </a:rPr>
              <a:t>（12）小明的同学张红用跳棋代替点燃的蜡烛进行实验，但看不清跳棋的像. 请你帮她想个办法看清跳棋的像：</a:t>
            </a:r>
            <a:r>
              <a:rPr sz="2800" u="sng">
                <a:sym typeface="+mn-ea"/>
              </a:rPr>
              <a:t>　                                                            　</a:t>
            </a:r>
            <a:r>
              <a:rPr sz="2800">
                <a:sym typeface="+mn-ea"/>
              </a:rPr>
              <a:t>. </a:t>
            </a:r>
            <a:endParaRPr sz="2800">
              <a:sym typeface="+mn-ea"/>
            </a:endParaRPr>
          </a:p>
        </p:txBody>
      </p:sp>
      <p:sp>
        <p:nvSpPr>
          <p:cNvPr id="6" name="文本框 5"/>
          <p:cNvSpPr txBox="1"/>
          <p:nvPr/>
        </p:nvSpPr>
        <p:spPr>
          <a:xfrm>
            <a:off x="2018030" y="2338070"/>
            <a:ext cx="276415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不能  </a:t>
            </a:r>
            <a:endParaRPr sz="2800" b="1" dirty="0">
              <a:solidFill>
                <a:srgbClr val="FF0000"/>
              </a:solidFill>
              <a:latin typeface="Times New Roman" panose="02020603050405020304" pitchFamily="18" charset="0"/>
              <a:sym typeface="+mn-ea"/>
            </a:endParaRPr>
          </a:p>
        </p:txBody>
      </p:sp>
      <p:sp>
        <p:nvSpPr>
          <p:cNvPr id="2" name="文本框 1"/>
          <p:cNvSpPr txBox="1"/>
          <p:nvPr/>
        </p:nvSpPr>
        <p:spPr>
          <a:xfrm>
            <a:off x="6019800" y="2864485"/>
            <a:ext cx="276415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虚</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2628265" y="4392295"/>
            <a:ext cx="276415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用光照亮跳棋</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2" grpId="0"/>
      <p:bldP spid="2" grpId="1"/>
      <p:bldP spid="4" grpId="0"/>
      <p:bldP spid="4"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重难点突破</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671195" y="1299210"/>
            <a:ext cx="3133090"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一、 光现象辨析</a:t>
            </a:r>
            <a:endParaRPr lang="zh-CN" altLang="en-US" sz="3200" b="1">
              <a:solidFill>
                <a:srgbClr val="FF0000"/>
              </a:solidFill>
              <a:sym typeface="+mn-ea"/>
            </a:endParaRPr>
          </a:p>
        </p:txBody>
      </p:sp>
      <p:sp>
        <p:nvSpPr>
          <p:cNvPr id="2" name="文本框 1"/>
          <p:cNvSpPr txBox="1"/>
          <p:nvPr/>
        </p:nvSpPr>
        <p:spPr>
          <a:xfrm>
            <a:off x="670560" y="2011680"/>
            <a:ext cx="7895590" cy="4225925"/>
          </a:xfrm>
          <a:prstGeom prst="rect">
            <a:avLst/>
          </a:prstGeom>
          <a:noFill/>
        </p:spPr>
        <p:txBody>
          <a:bodyPr wrap="square" rtlCol="0" anchor="t">
            <a:spAutoFit/>
          </a:bodyPr>
          <a:p>
            <a:pPr algn="just">
              <a:lnSpc>
                <a:spcPct val="120000"/>
              </a:lnSpc>
            </a:pPr>
            <a:r>
              <a:rPr lang="zh-CN" altLang="en-US" sz="2800" b="1">
                <a:solidFill>
                  <a:srgbClr val="FF0000"/>
                </a:solidFill>
              </a:rPr>
              <a:t>例</a:t>
            </a:r>
            <a:r>
              <a:rPr lang="zh-CN" altLang="en-US" sz="2800" b="1">
                <a:solidFill>
                  <a:srgbClr val="FF0000"/>
                </a:solidFill>
                <a:latin typeface="Times New Roman" panose="02020603050405020304" pitchFamily="18" charset="0"/>
                <a:cs typeface="Times New Roman" panose="02020603050405020304" pitchFamily="18" charset="0"/>
              </a:rPr>
              <a:t>1</a:t>
            </a:r>
            <a:r>
              <a:rPr lang="zh-CN" altLang="en-US" sz="2800">
                <a:latin typeface="Times New Roman" panose="02020603050405020304" pitchFamily="18" charset="0"/>
                <a:cs typeface="Times New Roman" panose="02020603050405020304" pitchFamily="18" charset="0"/>
              </a:rPr>
              <a:t> </a:t>
            </a:r>
            <a:r>
              <a:rPr lang="zh-CN" altLang="en-US" sz="2800">
                <a:sym typeface="+mn-ea"/>
              </a:rPr>
              <a:t> 下列现象中，属于光沿直线传播的是</a:t>
            </a:r>
            <a:r>
              <a:rPr lang="zh-CN" altLang="en-US" sz="2800" u="sng">
                <a:sym typeface="+mn-ea"/>
              </a:rPr>
              <a:t>       　    </a:t>
            </a:r>
            <a:r>
              <a:rPr lang="en-US" altLang="zh-CN" sz="2800" u="sng">
                <a:solidFill>
                  <a:schemeClr val="bg1"/>
                </a:solidFill>
                <a:sym typeface="+mn-ea"/>
              </a:rPr>
              <a:t>.</a:t>
            </a:r>
            <a:endParaRPr lang="en-US" altLang="zh-CN" sz="2800" u="sng">
              <a:solidFill>
                <a:schemeClr val="bg1"/>
              </a:solidFill>
              <a:sym typeface="+mn-ea"/>
            </a:endParaRPr>
          </a:p>
          <a:p>
            <a:pPr algn="just">
              <a:lnSpc>
                <a:spcPct val="120000"/>
              </a:lnSpc>
            </a:pPr>
            <a:r>
              <a:rPr lang="zh-CN" altLang="en-US" sz="2800" u="sng">
                <a:sym typeface="+mn-ea"/>
              </a:rPr>
              <a:t>     </a:t>
            </a:r>
            <a:r>
              <a:rPr lang="zh-CN" altLang="en-US" sz="2800">
                <a:sym typeface="+mn-ea"/>
              </a:rPr>
              <a:t>；属于光的反射的是</a:t>
            </a:r>
            <a:r>
              <a:rPr lang="zh-CN" altLang="en-US" sz="2800" u="sng">
                <a:sym typeface="+mn-ea"/>
              </a:rPr>
              <a:t>            　</a:t>
            </a:r>
            <a:r>
              <a:rPr lang="zh-CN" altLang="en-US" sz="2800">
                <a:sym typeface="+mn-ea"/>
              </a:rPr>
              <a:t>；属于光的折射的是</a:t>
            </a:r>
            <a:r>
              <a:rPr lang="zh-CN" altLang="en-US" sz="2800" u="sng">
                <a:sym typeface="+mn-ea"/>
              </a:rPr>
              <a:t>     　       　</a:t>
            </a:r>
            <a:r>
              <a:rPr lang="zh-CN" altLang="en-US" sz="2800">
                <a:sym typeface="+mn-ea"/>
              </a:rPr>
              <a:t>. （填字母）</a:t>
            </a:r>
            <a:endParaRPr lang="zh-CN" altLang="en-US" sz="2800">
              <a:sym typeface="+mn-ea"/>
            </a:endParaRPr>
          </a:p>
          <a:p>
            <a:pPr algn="just">
              <a:lnSpc>
                <a:spcPct val="120000"/>
              </a:lnSpc>
            </a:pPr>
            <a:r>
              <a:rPr lang="zh-CN" altLang="en-US" sz="2800">
                <a:sym typeface="+mn-ea"/>
              </a:rPr>
              <a:t>A. 影子　B. 日食　C. 水中的倒影　D. 激光准直　</a:t>
            </a:r>
            <a:endParaRPr lang="zh-CN" altLang="en-US" sz="2800">
              <a:sym typeface="+mn-ea"/>
            </a:endParaRPr>
          </a:p>
          <a:p>
            <a:pPr algn="just">
              <a:lnSpc>
                <a:spcPct val="120000"/>
              </a:lnSpc>
            </a:pPr>
            <a:r>
              <a:rPr lang="zh-CN" altLang="en-US" sz="2800">
                <a:sym typeface="+mn-ea"/>
              </a:rPr>
              <a:t>E. 射击瞄准　F. 小孔成像    G. 镜中花、水中月</a:t>
            </a:r>
            <a:endParaRPr lang="zh-CN" altLang="en-US" sz="2800">
              <a:sym typeface="+mn-ea"/>
            </a:endParaRPr>
          </a:p>
          <a:p>
            <a:pPr algn="just">
              <a:lnSpc>
                <a:spcPct val="120000"/>
              </a:lnSpc>
            </a:pPr>
            <a:r>
              <a:rPr lang="zh-CN" altLang="en-US" sz="2800">
                <a:sym typeface="+mn-ea"/>
              </a:rPr>
              <a:t>H. 雨后的“彩虹”   I. 海市蜃楼    J. 看到水中的鱼K. 池水变浅　L. 潜望镜、后视镜和转弯镜</a:t>
            </a:r>
            <a:endParaRPr lang="zh-CN" altLang="en-US" sz="2800">
              <a:sym typeface="+mn-ea"/>
            </a:endParaRPr>
          </a:p>
          <a:p>
            <a:pPr algn="just">
              <a:lnSpc>
                <a:spcPct val="120000"/>
              </a:lnSpc>
            </a:pPr>
            <a:r>
              <a:rPr lang="zh-CN" altLang="en-US" sz="2800">
                <a:sym typeface="+mn-ea"/>
              </a:rPr>
              <a:t>M. 摄影和投影</a:t>
            </a:r>
            <a:endParaRPr lang="zh-CN" altLang="en-US" sz="2800">
              <a:sym typeface="+mn-ea"/>
            </a:endParaRPr>
          </a:p>
        </p:txBody>
      </p:sp>
      <p:sp>
        <p:nvSpPr>
          <p:cNvPr id="8" name="文本框 7"/>
          <p:cNvSpPr txBox="1"/>
          <p:nvPr/>
        </p:nvSpPr>
        <p:spPr>
          <a:xfrm>
            <a:off x="7071995" y="2021205"/>
            <a:ext cx="13912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ABDEF </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4428490" y="2560320"/>
            <a:ext cx="13912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CGL</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1541780" y="3048635"/>
            <a:ext cx="13912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HIJKM</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3" grpId="0"/>
      <p:bldP spid="3" grpId="1"/>
      <p:bldP spid="4" grpId="0"/>
      <p:bldP spid="4"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388110"/>
            <a:ext cx="7895590" cy="4742815"/>
          </a:xfrm>
          <a:prstGeom prst="rect">
            <a:avLst/>
          </a:prstGeom>
          <a:noFill/>
        </p:spPr>
        <p:txBody>
          <a:bodyPr wrap="square" rtlCol="0" anchor="t">
            <a:spAutoFit/>
          </a:bodyPr>
          <a:p>
            <a:pPr>
              <a:lnSpc>
                <a:spcPct val="120000"/>
              </a:lnSpc>
            </a:pPr>
            <a:r>
              <a:rPr lang="zh-CN" altLang="en-US" sz="2800">
                <a:solidFill>
                  <a:srgbClr val="FF0000"/>
                </a:solidFill>
              </a:rPr>
              <a:t>【点拨1】</a:t>
            </a:r>
            <a:endParaRPr lang="zh-CN" altLang="en-US" sz="2800">
              <a:solidFill>
                <a:srgbClr val="FF0000"/>
              </a:solidFill>
            </a:endParaRPr>
          </a:p>
          <a:p>
            <a:pPr>
              <a:lnSpc>
                <a:spcPct val="120000"/>
              </a:lnSpc>
            </a:pPr>
            <a:r>
              <a:rPr sz="2800" b="1"/>
              <a:t>1. 三种光现象的区别为</a:t>
            </a:r>
            <a:r>
              <a:rPr sz="2800"/>
              <a:t>：</a:t>
            </a:r>
            <a:endParaRPr sz="2800"/>
          </a:p>
          <a:p>
            <a:pPr>
              <a:lnSpc>
                <a:spcPct val="120000"/>
              </a:lnSpc>
            </a:pPr>
            <a:r>
              <a:rPr sz="2800"/>
              <a:t>（1）光在同种、均匀、透明介质中沿直线传播，产生的现象有小孔成像、激光准直、影子的形成、日食和月食等；</a:t>
            </a:r>
            <a:endParaRPr sz="2800"/>
          </a:p>
          <a:p>
            <a:pPr>
              <a:lnSpc>
                <a:spcPct val="120000"/>
              </a:lnSpc>
            </a:pPr>
            <a:r>
              <a:rPr sz="2800"/>
              <a:t>（2）光线传播到两种介质的表面上时会发生光的反射现象，例如水面上出现岸上物体的倒影、平面镜成像、玻璃等光滑物体反光都是光的反射形成的；</a:t>
            </a:r>
            <a:endParaRPr sz="2800"/>
          </a:p>
        </p:txBody>
      </p:sp>
    </p:spTree>
  </p:cSld>
  <p:clrMapOvr>
    <a:masterClrMapping/>
  </p:clrMapOvr>
  <p:transition>
    <p:push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244600"/>
            <a:ext cx="7895590" cy="5259070"/>
          </a:xfrm>
          <a:prstGeom prst="rect">
            <a:avLst/>
          </a:prstGeom>
          <a:noFill/>
        </p:spPr>
        <p:txBody>
          <a:bodyPr wrap="square" rtlCol="0" anchor="t">
            <a:spAutoFit/>
          </a:bodyPr>
          <a:p>
            <a:pPr>
              <a:lnSpc>
                <a:spcPct val="120000"/>
              </a:lnSpc>
            </a:pPr>
            <a:r>
              <a:rPr sz="2800"/>
              <a:t>（3）光线在同种不均匀介质中传播或者从一种介质进入另一种介质时，就会出现光的折射现象，例如水池底变浅、水中筷子变弯、海市蜃楼、光的色散等都是光的折射形成的. </a:t>
            </a:r>
            <a:endParaRPr sz="2800"/>
          </a:p>
          <a:p>
            <a:pPr>
              <a:lnSpc>
                <a:spcPct val="120000"/>
              </a:lnSpc>
            </a:pPr>
            <a:r>
              <a:rPr sz="2800" b="1"/>
              <a:t>2. “影”的辨别</a:t>
            </a:r>
            <a:r>
              <a:rPr sz="2800"/>
              <a:t>：</a:t>
            </a:r>
            <a:endParaRPr sz="2800"/>
          </a:p>
          <a:p>
            <a:pPr>
              <a:lnSpc>
                <a:spcPct val="120000"/>
              </a:lnSpc>
            </a:pPr>
            <a:r>
              <a:rPr sz="2800"/>
              <a:t>（1）影子：包括手影、身影、皮影戏、日（月）食等，是由光沿直线传播形成的；（2）倒影：人在水或其他光滑物体表面呈的像，是平面镜成像，本质是光的反射；（3）摄影、投影是凸透镜成像，本质是光的折射. </a:t>
            </a:r>
            <a:endParaRPr sz="2800"/>
          </a:p>
        </p:txBody>
      </p:sp>
    </p:spTree>
  </p:cSld>
  <p:clrMapOvr>
    <a:masterClrMapping/>
  </p:clrMapOvr>
  <p:transition>
    <p:push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24205" y="1818640"/>
            <a:ext cx="7895590" cy="3709035"/>
          </a:xfrm>
          <a:prstGeom prst="rect">
            <a:avLst/>
          </a:prstGeom>
          <a:noFill/>
        </p:spPr>
        <p:txBody>
          <a:bodyPr wrap="square" rtlCol="0" anchor="t">
            <a:spAutoFit/>
          </a:bodyPr>
          <a:p>
            <a:pPr algn="just">
              <a:lnSpc>
                <a:spcPct val="120000"/>
              </a:lnSpc>
            </a:pPr>
            <a:r>
              <a:rPr lang="zh-CN" altLang="en-US" sz="2800" b="1">
                <a:solidFill>
                  <a:srgbClr val="FF0000"/>
                </a:solidFill>
              </a:rPr>
              <a:t>变式拓展</a:t>
            </a:r>
            <a:r>
              <a:rPr lang="zh-CN" altLang="en-US" sz="2800" b="1">
                <a:solidFill>
                  <a:srgbClr val="FF0000"/>
                </a:solidFill>
                <a:latin typeface="Times New Roman" panose="02020603050405020304" pitchFamily="18" charset="0"/>
                <a:cs typeface="Times New Roman" panose="02020603050405020304" pitchFamily="18" charset="0"/>
              </a:rPr>
              <a:t>1</a:t>
            </a:r>
            <a:r>
              <a:rPr lang="zh-CN" altLang="en-US" sz="2800"/>
              <a:t>：（2019·德州）下列诗句中有关光现象的说法正确的是（　 　）</a:t>
            </a:r>
            <a:endParaRPr lang="zh-CN" altLang="en-US" sz="2800"/>
          </a:p>
          <a:p>
            <a:pPr algn="just">
              <a:lnSpc>
                <a:spcPct val="120000"/>
              </a:lnSpc>
            </a:pPr>
            <a:r>
              <a:rPr lang="zh-CN" altLang="en-US" sz="2800"/>
              <a:t>A. “绿树荫浓夏日长”，树荫是光的反射形成的</a:t>
            </a:r>
            <a:endParaRPr lang="zh-CN" altLang="en-US" sz="2800"/>
          </a:p>
          <a:p>
            <a:pPr algn="just">
              <a:lnSpc>
                <a:spcPct val="120000"/>
              </a:lnSpc>
            </a:pPr>
            <a:r>
              <a:rPr lang="zh-CN" altLang="en-US" sz="2800"/>
              <a:t>B. “楼台倒影入池塘”，楼台倒影是光的折射形成的	</a:t>
            </a:r>
            <a:endParaRPr lang="zh-CN" altLang="en-US" sz="2800"/>
          </a:p>
          <a:p>
            <a:pPr algn="just">
              <a:lnSpc>
                <a:spcPct val="120000"/>
              </a:lnSpc>
            </a:pPr>
            <a:r>
              <a:rPr lang="zh-CN" altLang="en-US" sz="2800"/>
              <a:t>C. “瀑水喷成虹”，彩虹是光的直线传播形成的</a:t>
            </a:r>
            <a:endParaRPr lang="zh-CN" altLang="en-US" sz="2800"/>
          </a:p>
          <a:p>
            <a:pPr algn="just">
              <a:lnSpc>
                <a:spcPct val="120000"/>
              </a:lnSpc>
            </a:pPr>
            <a:r>
              <a:rPr lang="zh-CN" altLang="en-US" sz="2800"/>
              <a:t>D. “潭清疑水浅”，水浅是光的折射形成的</a:t>
            </a:r>
            <a:endParaRPr lang="zh-CN" altLang="en-US" sz="2800"/>
          </a:p>
        </p:txBody>
      </p:sp>
      <p:sp>
        <p:nvSpPr>
          <p:cNvPr id="5" name="文本框 4"/>
          <p:cNvSpPr txBox="1"/>
          <p:nvPr/>
        </p:nvSpPr>
        <p:spPr>
          <a:xfrm>
            <a:off x="3426460" y="2415540"/>
            <a:ext cx="180975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2196465" y="2884170"/>
            <a:ext cx="4097020" cy="3413125"/>
          </a:xfrm>
          <a:prstGeom prst="rect">
            <a:avLst/>
          </a:prstGeom>
        </p:spPr>
      </p:pic>
      <p:sp>
        <p:nvSpPr>
          <p:cNvPr id="5" name="文本框 4"/>
          <p:cNvSpPr txBox="1"/>
          <p:nvPr/>
        </p:nvSpPr>
        <p:spPr>
          <a:xfrm>
            <a:off x="671195" y="1227455"/>
            <a:ext cx="4766310" cy="681990"/>
          </a:xfrm>
          <a:prstGeom prst="rect">
            <a:avLst/>
          </a:prstGeom>
          <a:noFill/>
        </p:spPr>
        <p:txBody>
          <a:bodyPr wrap="none" rtlCol="0" anchor="t">
            <a:spAutoFit/>
          </a:bodyPr>
          <a:p>
            <a:pPr>
              <a:lnSpc>
                <a:spcPct val="120000"/>
              </a:lnSpc>
            </a:pPr>
            <a:r>
              <a:rPr lang="zh-CN" altLang="en-US" sz="3200" b="1">
                <a:solidFill>
                  <a:srgbClr val="FF0000"/>
                </a:solidFill>
                <a:sym typeface="+mn-ea"/>
              </a:rPr>
              <a:t>二、 光的反射、折射作图</a:t>
            </a:r>
            <a:endParaRPr lang="zh-CN" altLang="en-US" sz="3200" b="1">
              <a:solidFill>
                <a:srgbClr val="FF0000"/>
              </a:solidFill>
              <a:sym typeface="+mn-ea"/>
            </a:endParaRPr>
          </a:p>
        </p:txBody>
      </p:sp>
      <p:sp>
        <p:nvSpPr>
          <p:cNvPr id="3" name="文本框 2"/>
          <p:cNvSpPr txBox="1"/>
          <p:nvPr/>
        </p:nvSpPr>
        <p:spPr>
          <a:xfrm>
            <a:off x="670560" y="1868170"/>
            <a:ext cx="7895590" cy="1124585"/>
          </a:xfrm>
          <a:prstGeom prst="rect">
            <a:avLst/>
          </a:prstGeom>
          <a:noFill/>
        </p:spPr>
        <p:txBody>
          <a:bodyPr wrap="square" rtlCol="0" anchor="t">
            <a:spAutoFit/>
          </a:bodyPr>
          <a:p>
            <a:pPr algn="just">
              <a:lnSpc>
                <a:spcPct val="120000"/>
              </a:lnSpc>
            </a:pPr>
            <a:r>
              <a:rPr lang="zh-CN" altLang="en-US" sz="2800" b="1">
                <a:solidFill>
                  <a:srgbClr val="FF0000"/>
                </a:solidFill>
              </a:rPr>
              <a:t>例</a:t>
            </a:r>
            <a:r>
              <a:rPr lang="zh-CN" altLang="en-US" sz="2800" b="1">
                <a:solidFill>
                  <a:srgbClr val="FF0000"/>
                </a:solidFill>
                <a:latin typeface="Times New Roman" panose="02020603050405020304" pitchFamily="18" charset="0"/>
                <a:cs typeface="Times New Roman" panose="02020603050405020304" pitchFamily="18" charset="0"/>
              </a:rPr>
              <a:t>2</a:t>
            </a:r>
            <a:r>
              <a:rPr lang="zh-CN" altLang="en-US" sz="2800"/>
              <a:t> （2019·广东）如图9所示，一束光从空气射向水面，请画出反射光线和大致的折射光线. </a:t>
            </a:r>
            <a:endParaRPr lang="zh-CN" altLang="en-US" sz="2800"/>
          </a:p>
        </p:txBody>
      </p:sp>
      <p:pic>
        <p:nvPicPr>
          <p:cNvPr id="16" name="图片 15"/>
          <p:cNvPicPr>
            <a:picLocks noChangeAspect="1"/>
          </p:cNvPicPr>
          <p:nvPr/>
        </p:nvPicPr>
        <p:blipFill>
          <a:blip r:embed="rId2"/>
          <a:stretch>
            <a:fillRect/>
          </a:stretch>
        </p:blipFill>
        <p:spPr>
          <a:xfrm>
            <a:off x="2744470" y="2884170"/>
            <a:ext cx="3798570" cy="3630930"/>
          </a:xfrm>
          <a:prstGeom prst="rect">
            <a:avLst/>
          </a:prstGeom>
        </p:spPr>
      </p:pic>
      <p:sp>
        <p:nvSpPr>
          <p:cNvPr id="17" name="文本框 16"/>
          <p:cNvSpPr txBox="1"/>
          <p:nvPr/>
        </p:nvSpPr>
        <p:spPr>
          <a:xfrm>
            <a:off x="805180" y="3168015"/>
            <a:ext cx="177482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如图所示：</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 calcmode="lin" valueType="num">
                                      <p:cBhvr additive="base">
                                        <p:cTn id="10" dur="500" fill="hold"/>
                                        <p:tgtEl>
                                          <p:spTgt spid="17"/>
                                        </p:tgtEl>
                                        <p:attrNameLst>
                                          <p:attrName>ppt_x</p:attrName>
                                        </p:attrNameLst>
                                      </p:cBhvr>
                                      <p:tavLst>
                                        <p:tav tm="0">
                                          <p:val>
                                            <p:strVal val="#ppt_x"/>
                                          </p:val>
                                        </p:tav>
                                        <p:tav tm="100000">
                                          <p:val>
                                            <p:strVal val="#ppt_x"/>
                                          </p:val>
                                        </p:tav>
                                      </p:tavLst>
                                    </p:anim>
                                    <p:anim calcmode="lin" valueType="num">
                                      <p:cBhvr additive="base">
                                        <p:cTn id="1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1"/>
          <p:cNvSpPr txBox="1"/>
          <p:nvPr/>
        </p:nvSpPr>
        <p:spPr>
          <a:xfrm>
            <a:off x="1150938" y="1190943"/>
            <a:ext cx="6842125" cy="583565"/>
          </a:xfrm>
          <a:prstGeom prst="rect">
            <a:avLst/>
          </a:prstGeom>
          <a:noFill/>
          <a:ln w="9525">
            <a:noFill/>
          </a:ln>
        </p:spPr>
        <p:txBody>
          <a:bodyPr>
            <a:spAutoFit/>
          </a:bodyPr>
          <a:p>
            <a:pPr marL="0" lvl="1" indent="-182880" algn="ctr" eaLnBrk="1" hangingPunct="1">
              <a:buClrTx/>
              <a:buSzTx/>
              <a:buFontTx/>
            </a:pPr>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知识结构</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60643" y="1973580"/>
            <a:ext cx="9022715" cy="2910840"/>
          </a:xfrm>
          <a:prstGeom prst="rect">
            <a:avLst/>
          </a:prstGeom>
        </p:spPr>
      </p:pic>
    </p:spTree>
  </p:cSld>
  <p:clrMapOvr>
    <a:masterClrMapping/>
  </p:clrMapOvr>
  <p:transition>
    <p:push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531620"/>
            <a:ext cx="7895590" cy="4225925"/>
          </a:xfrm>
          <a:prstGeom prst="rect">
            <a:avLst/>
          </a:prstGeom>
          <a:noFill/>
        </p:spPr>
        <p:txBody>
          <a:bodyPr wrap="square" rtlCol="0" anchor="t">
            <a:spAutoFit/>
          </a:bodyPr>
          <a:p>
            <a:pPr>
              <a:lnSpc>
                <a:spcPct val="120000"/>
              </a:lnSpc>
            </a:pPr>
            <a:r>
              <a:rPr lang="zh-CN" altLang="en-US" sz="2800">
                <a:solidFill>
                  <a:srgbClr val="FF0000"/>
                </a:solidFill>
              </a:rPr>
              <a:t>【点拨2】</a:t>
            </a:r>
            <a:endParaRPr lang="zh-CN" altLang="en-US" sz="2800">
              <a:solidFill>
                <a:srgbClr val="FF0000"/>
              </a:solidFill>
            </a:endParaRPr>
          </a:p>
          <a:p>
            <a:pPr>
              <a:lnSpc>
                <a:spcPct val="120000"/>
              </a:lnSpc>
            </a:pPr>
            <a:r>
              <a:rPr lang="zh-CN" altLang="en-US" sz="2800">
                <a:solidFill>
                  <a:schemeClr val="tx1"/>
                </a:solidFill>
              </a:rPr>
              <a:t>1. 分清线的虚实：实际光线（入射光线、反射光线和折射光线）用实线，法线和实际光线的反向延长线用虚线表示. </a:t>
            </a:r>
            <a:endParaRPr lang="zh-CN" altLang="en-US" sz="2800">
              <a:solidFill>
                <a:schemeClr val="tx1"/>
              </a:solidFill>
            </a:endParaRPr>
          </a:p>
          <a:p>
            <a:pPr>
              <a:lnSpc>
                <a:spcPct val="120000"/>
              </a:lnSpc>
            </a:pPr>
            <a:r>
              <a:rPr lang="zh-CN" altLang="en-US" sz="2800">
                <a:solidFill>
                  <a:schemeClr val="tx1"/>
                </a:solidFill>
              </a:rPr>
              <a:t>2. 光线要标箭头. </a:t>
            </a:r>
            <a:endParaRPr lang="zh-CN" altLang="en-US" sz="2800">
              <a:solidFill>
                <a:schemeClr val="tx1"/>
              </a:solidFill>
            </a:endParaRPr>
          </a:p>
          <a:p>
            <a:pPr>
              <a:lnSpc>
                <a:spcPct val="120000"/>
              </a:lnSpc>
            </a:pPr>
            <a:r>
              <a:rPr lang="zh-CN" altLang="en-US" sz="2800">
                <a:solidFill>
                  <a:schemeClr val="tx1"/>
                </a:solidFill>
              </a:rPr>
              <a:t>3. 角的大小关系要分清：不要把入射光线与镜面的夹角视作入射角（两者互为余角）；在光的折射现象中，空气中的角总是大角. </a:t>
            </a:r>
            <a:endParaRPr lang="zh-CN" altLang="en-US" sz="2800">
              <a:solidFill>
                <a:schemeClr val="tx1"/>
              </a:solidFill>
            </a:endParaRPr>
          </a:p>
        </p:txBody>
      </p:sp>
    </p:spTree>
  </p:cSld>
  <p:clrMapOvr>
    <a:masterClrMapping/>
  </p:clrMapOvr>
  <p:transition>
    <p:push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3889375" y="3787775"/>
            <a:ext cx="4496435" cy="2305050"/>
          </a:xfrm>
          <a:prstGeom prst="rect">
            <a:avLst/>
          </a:prstGeom>
        </p:spPr>
      </p:pic>
      <p:sp>
        <p:nvSpPr>
          <p:cNvPr id="2" name="文本框 1"/>
          <p:cNvSpPr txBox="1"/>
          <p:nvPr/>
        </p:nvSpPr>
        <p:spPr>
          <a:xfrm>
            <a:off x="487363" y="1170940"/>
            <a:ext cx="7996555" cy="5259070"/>
          </a:xfrm>
          <a:prstGeom prst="rect">
            <a:avLst/>
          </a:prstGeom>
          <a:noFill/>
        </p:spPr>
        <p:txBody>
          <a:bodyPr wrap="square" rtlCol="0" anchor="t">
            <a:spAutoFit/>
          </a:bodyPr>
          <a:p>
            <a:pPr algn="just">
              <a:lnSpc>
                <a:spcPct val="120000"/>
              </a:lnSpc>
            </a:pPr>
            <a:r>
              <a:rPr lang="zh-CN" altLang="en-US" sz="2800" b="1">
                <a:solidFill>
                  <a:srgbClr val="FF0000"/>
                </a:solidFill>
              </a:rPr>
              <a:t>变式拓展</a:t>
            </a:r>
            <a:r>
              <a:rPr lang="zh-CN" altLang="en-US" sz="2800" b="1">
                <a:solidFill>
                  <a:srgbClr val="FF0000"/>
                </a:solidFill>
                <a:latin typeface="Times New Roman" panose="02020603050405020304" pitchFamily="18" charset="0"/>
                <a:cs typeface="Times New Roman" panose="02020603050405020304" pitchFamily="18" charset="0"/>
              </a:rPr>
              <a:t>2</a:t>
            </a:r>
            <a:r>
              <a:rPr lang="zh-CN" altLang="en-US" sz="2800"/>
              <a:t>：</a:t>
            </a:r>
            <a:endParaRPr lang="zh-CN" altLang="en-US" sz="2800"/>
          </a:p>
          <a:p>
            <a:pPr algn="just">
              <a:lnSpc>
                <a:spcPct val="120000"/>
              </a:lnSpc>
            </a:pPr>
            <a:r>
              <a:rPr lang="zh-CN" altLang="en-US" sz="2800"/>
              <a:t>（1）（2019·济宁）如图10所示，一束光水平射入潜望镜镜口后，通过潜望镜进入小明的眼睛. 请画出光的传播路径. </a:t>
            </a:r>
            <a:endParaRPr lang="zh-CN" altLang="en-US" sz="2800"/>
          </a:p>
          <a:p>
            <a:pPr algn="just">
              <a:lnSpc>
                <a:spcPct val="120000"/>
              </a:lnSpc>
            </a:pPr>
            <a:r>
              <a:rPr lang="zh-CN" altLang="en-US" sz="2800"/>
              <a:t>（2）（2019·西宁改编）如图11所示，光源S发出的一束光经墙上的平</a:t>
            </a:r>
            <a:endParaRPr lang="zh-CN" altLang="en-US" sz="2800"/>
          </a:p>
          <a:p>
            <a:pPr algn="just">
              <a:lnSpc>
                <a:spcPct val="120000"/>
              </a:lnSpc>
            </a:pPr>
            <a:r>
              <a:rPr lang="zh-CN" altLang="en-US" sz="2800"/>
              <a:t>面镜反射后，射入游</a:t>
            </a:r>
            <a:endParaRPr lang="zh-CN" altLang="en-US" sz="2800"/>
          </a:p>
          <a:p>
            <a:pPr algn="just">
              <a:lnSpc>
                <a:spcPct val="120000"/>
              </a:lnSpc>
            </a:pPr>
            <a:r>
              <a:rPr lang="zh-CN" altLang="en-US" sz="2800"/>
              <a:t>泳池中. 请画出它经</a:t>
            </a:r>
            <a:endParaRPr lang="zh-CN" altLang="en-US" sz="2800"/>
          </a:p>
          <a:p>
            <a:pPr algn="just">
              <a:lnSpc>
                <a:spcPct val="120000"/>
              </a:lnSpc>
            </a:pPr>
            <a:r>
              <a:rPr lang="zh-CN" altLang="en-US" sz="2800"/>
              <a:t>平面镜发生反射及进</a:t>
            </a:r>
            <a:endParaRPr lang="zh-CN" altLang="en-US" sz="2800"/>
          </a:p>
          <a:p>
            <a:pPr algn="just">
              <a:lnSpc>
                <a:spcPct val="120000"/>
              </a:lnSpc>
            </a:pPr>
            <a:r>
              <a:rPr lang="zh-CN" altLang="en-US" sz="2800"/>
              <a:t>入水中发生折射的光路图. </a:t>
            </a:r>
            <a:endParaRPr lang="zh-CN" altLang="en-US" sz="2800"/>
          </a:p>
        </p:txBody>
      </p:sp>
      <p:pic>
        <p:nvPicPr>
          <p:cNvPr id="8" name="图片 7"/>
          <p:cNvPicPr>
            <a:picLocks noChangeAspect="1"/>
          </p:cNvPicPr>
          <p:nvPr/>
        </p:nvPicPr>
        <p:blipFill>
          <a:blip r:embed="rId2"/>
          <a:stretch>
            <a:fillRect/>
          </a:stretch>
        </p:blipFill>
        <p:spPr>
          <a:xfrm>
            <a:off x="3870325" y="3870325"/>
            <a:ext cx="5247640" cy="1959610"/>
          </a:xfrm>
          <a:prstGeom prst="rect">
            <a:avLst/>
          </a:prstGeom>
        </p:spPr>
      </p:pic>
      <p:sp>
        <p:nvSpPr>
          <p:cNvPr id="17" name="文本框 16"/>
          <p:cNvSpPr txBox="1"/>
          <p:nvPr/>
        </p:nvSpPr>
        <p:spPr>
          <a:xfrm>
            <a:off x="5250180" y="2797175"/>
            <a:ext cx="177482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如图所示：</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4426585" y="3416300"/>
            <a:ext cx="4334510" cy="2265680"/>
          </a:xfrm>
          <a:prstGeom prst="rect">
            <a:avLst/>
          </a:prstGeom>
        </p:spPr>
      </p:pic>
      <p:sp>
        <p:nvSpPr>
          <p:cNvPr id="2" name="文本框 1"/>
          <p:cNvSpPr txBox="1"/>
          <p:nvPr/>
        </p:nvSpPr>
        <p:spPr>
          <a:xfrm>
            <a:off x="487363" y="1170940"/>
            <a:ext cx="7996555" cy="5259070"/>
          </a:xfrm>
          <a:prstGeom prst="rect">
            <a:avLst/>
          </a:prstGeom>
          <a:noFill/>
        </p:spPr>
        <p:txBody>
          <a:bodyPr wrap="square" rtlCol="0" anchor="t">
            <a:spAutoFit/>
          </a:bodyPr>
          <a:p>
            <a:pPr algn="just">
              <a:lnSpc>
                <a:spcPct val="120000"/>
              </a:lnSpc>
            </a:pPr>
            <a:r>
              <a:rPr lang="zh-CN" altLang="en-US" sz="2800"/>
              <a:t>（3）（2019·宜宾）如图12所示，空气中一束光经过S点斜射向竖直放置的平面镜，经平面镜反射后射向一块玻璃砖的上表面，并穿过玻璃砖从下表面射出. 请在图12中画出该光路图（不考虑玻璃砖的反射）. </a:t>
            </a:r>
            <a:endParaRPr lang="zh-CN" altLang="en-US" sz="2800"/>
          </a:p>
          <a:p>
            <a:pPr algn="just">
              <a:lnSpc>
                <a:spcPct val="120000"/>
              </a:lnSpc>
            </a:pPr>
            <a:r>
              <a:rPr lang="zh-CN" altLang="en-US" sz="2800"/>
              <a:t>（4）（2017·赤峰）如图</a:t>
            </a:r>
            <a:endParaRPr lang="zh-CN" altLang="en-US" sz="2800"/>
          </a:p>
          <a:p>
            <a:pPr algn="just">
              <a:lnSpc>
                <a:spcPct val="120000"/>
              </a:lnSpc>
            </a:pPr>
            <a:r>
              <a:rPr lang="zh-CN" altLang="en-US" sz="2800"/>
              <a:t>13所示，一束光射向玻</a:t>
            </a:r>
            <a:endParaRPr lang="zh-CN" altLang="en-US" sz="2800"/>
          </a:p>
          <a:p>
            <a:pPr algn="just">
              <a:lnSpc>
                <a:spcPct val="120000"/>
              </a:lnSpc>
            </a:pPr>
            <a:r>
              <a:rPr lang="zh-CN" altLang="en-US" sz="2800"/>
              <a:t>璃三棱镜并穿过三棱镜. </a:t>
            </a:r>
            <a:endParaRPr lang="zh-CN" altLang="en-US" sz="2800"/>
          </a:p>
          <a:p>
            <a:pPr algn="just">
              <a:lnSpc>
                <a:spcPct val="120000"/>
              </a:lnSpc>
            </a:pPr>
            <a:r>
              <a:rPr lang="zh-CN" altLang="en-US" sz="2800"/>
              <a:t>请画出这束光进入三棱</a:t>
            </a:r>
            <a:endParaRPr lang="zh-CN" altLang="en-US" sz="2800"/>
          </a:p>
          <a:p>
            <a:pPr algn="just">
              <a:lnSpc>
                <a:spcPct val="120000"/>
              </a:lnSpc>
            </a:pPr>
            <a:r>
              <a:rPr lang="zh-CN" altLang="en-US" sz="2800"/>
              <a:t>镜和离开三棱镜后的光线（画出法线）. </a:t>
            </a:r>
            <a:endParaRPr lang="zh-CN" altLang="en-US" sz="2800"/>
          </a:p>
        </p:txBody>
      </p:sp>
      <p:pic>
        <p:nvPicPr>
          <p:cNvPr id="4" name="图片 3"/>
          <p:cNvPicPr>
            <a:picLocks noChangeAspect="1"/>
          </p:cNvPicPr>
          <p:nvPr/>
        </p:nvPicPr>
        <p:blipFill>
          <a:blip r:embed="rId2"/>
          <a:stretch>
            <a:fillRect/>
          </a:stretch>
        </p:blipFill>
        <p:spPr>
          <a:xfrm>
            <a:off x="4406900" y="3502660"/>
            <a:ext cx="4787900" cy="1869440"/>
          </a:xfrm>
          <a:prstGeom prst="rect">
            <a:avLst/>
          </a:prstGeom>
        </p:spPr>
      </p:pic>
      <p:sp>
        <p:nvSpPr>
          <p:cNvPr id="17" name="文本框 16"/>
          <p:cNvSpPr txBox="1"/>
          <p:nvPr/>
        </p:nvSpPr>
        <p:spPr>
          <a:xfrm>
            <a:off x="2846070" y="3291840"/>
            <a:ext cx="177482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如图所示：</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62305" y="1630680"/>
            <a:ext cx="7819390" cy="1641475"/>
          </a:xfrm>
          <a:prstGeom prst="rect">
            <a:avLst/>
          </a:prstGeom>
          <a:noFill/>
        </p:spPr>
        <p:txBody>
          <a:bodyPr wrap="square" rtlCol="0" anchor="t">
            <a:spAutoFit/>
          </a:bodyPr>
          <a:p>
            <a:pPr marL="0" indent="608330" algn="l">
              <a:lnSpc>
                <a:spcPct val="120000"/>
              </a:lnSpc>
            </a:pPr>
            <a:r>
              <a:rPr lang="en-US" altLang="zh-CN" sz="2800" b="1" dirty="0">
                <a:solidFill>
                  <a:srgbClr val="FF0000"/>
                </a:solidFill>
                <a:latin typeface="Times New Roman" panose="02020603050405020304" pitchFamily="18" charset="0"/>
              </a:rPr>
              <a:t>【点评】光学作图题比较复杂，考查的知识点也比较多，所以要多做相关的训练，并且作图的时候要仔细，不要在细节问题上出错．</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71195" y="1155700"/>
            <a:ext cx="4766310"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三、 平面镜成像特点作图</a:t>
            </a:r>
            <a:endParaRPr lang="zh-CN" altLang="en-US" sz="3200" b="1">
              <a:solidFill>
                <a:srgbClr val="FF0000"/>
              </a:solidFill>
              <a:sym typeface="+mn-ea"/>
            </a:endParaRPr>
          </a:p>
        </p:txBody>
      </p:sp>
      <p:sp>
        <p:nvSpPr>
          <p:cNvPr id="2" name="文本框 1"/>
          <p:cNvSpPr txBox="1"/>
          <p:nvPr/>
        </p:nvSpPr>
        <p:spPr>
          <a:xfrm>
            <a:off x="670560" y="1796415"/>
            <a:ext cx="7895590" cy="1383665"/>
          </a:xfrm>
          <a:prstGeom prst="rect">
            <a:avLst/>
          </a:prstGeom>
          <a:noFill/>
        </p:spPr>
        <p:txBody>
          <a:bodyPr wrap="square" rtlCol="0" anchor="t">
            <a:spAutoFit/>
          </a:bodyPr>
          <a:p>
            <a:pPr>
              <a:lnSpc>
                <a:spcPct val="100000"/>
              </a:lnSpc>
            </a:pPr>
            <a:r>
              <a:rPr lang="zh-CN" altLang="en-US" sz="2800" b="1">
                <a:solidFill>
                  <a:srgbClr val="FF0000"/>
                </a:solidFill>
              </a:rPr>
              <a:t>例</a:t>
            </a:r>
            <a:r>
              <a:rPr lang="zh-CN" altLang="en-US" sz="2800" b="1">
                <a:solidFill>
                  <a:srgbClr val="FF0000"/>
                </a:solidFill>
                <a:latin typeface="Times New Roman" panose="02020603050405020304" pitchFamily="18" charset="0"/>
                <a:cs typeface="Times New Roman" panose="02020603050405020304" pitchFamily="18" charset="0"/>
              </a:rPr>
              <a:t>3</a:t>
            </a:r>
            <a:r>
              <a:rPr lang="zh-CN" altLang="en-US" sz="2800" b="1">
                <a:solidFill>
                  <a:srgbClr val="FF0000"/>
                </a:solidFill>
              </a:rPr>
              <a:t>  </a:t>
            </a:r>
            <a:r>
              <a:rPr sz="2800"/>
              <a:t>（2019·广州）如图14所示，一束由A发出的光射到平面镜表面O点. 画出物体AB在平面镜中的像，并画出入射光线AO的反射光线. </a:t>
            </a:r>
            <a:endParaRPr sz="2800"/>
          </a:p>
        </p:txBody>
      </p:sp>
      <p:pic>
        <p:nvPicPr>
          <p:cNvPr id="6" name="图片 5"/>
          <p:cNvPicPr>
            <a:picLocks noChangeAspect="1"/>
          </p:cNvPicPr>
          <p:nvPr/>
        </p:nvPicPr>
        <p:blipFill>
          <a:blip r:embed="rId1"/>
          <a:stretch>
            <a:fillRect/>
          </a:stretch>
        </p:blipFill>
        <p:spPr>
          <a:xfrm>
            <a:off x="2293620" y="3100070"/>
            <a:ext cx="4556760" cy="2709545"/>
          </a:xfrm>
          <a:prstGeom prst="rect">
            <a:avLst/>
          </a:prstGeom>
        </p:spPr>
      </p:pic>
      <p:pic>
        <p:nvPicPr>
          <p:cNvPr id="7" name="图片 6"/>
          <p:cNvPicPr>
            <a:picLocks noChangeAspect="1"/>
          </p:cNvPicPr>
          <p:nvPr/>
        </p:nvPicPr>
        <p:blipFill>
          <a:blip r:embed="rId2"/>
          <a:stretch>
            <a:fillRect/>
          </a:stretch>
        </p:blipFill>
        <p:spPr>
          <a:xfrm>
            <a:off x="2516505" y="3100070"/>
            <a:ext cx="4422140" cy="2663190"/>
          </a:xfrm>
          <a:prstGeom prst="rect">
            <a:avLst/>
          </a:prstGeom>
        </p:spPr>
      </p:pic>
      <p:sp>
        <p:nvSpPr>
          <p:cNvPr id="17" name="文本框 16"/>
          <p:cNvSpPr txBox="1"/>
          <p:nvPr/>
        </p:nvSpPr>
        <p:spPr>
          <a:xfrm>
            <a:off x="953770" y="3180080"/>
            <a:ext cx="177482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如图所示：</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4205" y="1901190"/>
            <a:ext cx="7870190" cy="2158365"/>
          </a:xfrm>
          <a:prstGeom prst="rect">
            <a:avLst/>
          </a:prstGeom>
          <a:noFill/>
        </p:spPr>
        <p:txBody>
          <a:bodyPr wrap="square" rtlCol="0" anchor="t">
            <a:spAutoFit/>
          </a:bodyPr>
          <a:p>
            <a:pPr>
              <a:lnSpc>
                <a:spcPct val="120000"/>
              </a:lnSpc>
            </a:pPr>
            <a:r>
              <a:rPr lang="zh-CN" altLang="en-US" sz="2800">
                <a:solidFill>
                  <a:srgbClr val="FF0000"/>
                </a:solidFill>
              </a:rPr>
              <a:t>【点拨3】</a:t>
            </a:r>
            <a:endParaRPr lang="zh-CN" altLang="en-US" sz="2800">
              <a:solidFill>
                <a:srgbClr val="FF0000"/>
              </a:solidFill>
            </a:endParaRPr>
          </a:p>
          <a:p>
            <a:pPr>
              <a:lnSpc>
                <a:spcPct val="120000"/>
              </a:lnSpc>
            </a:pPr>
            <a:r>
              <a:rPr lang="zh-CN" altLang="en-US" sz="2800"/>
              <a:t>平面镜成像的特点：等大、等距、垂直、虚像. </a:t>
            </a:r>
            <a:endParaRPr lang="zh-CN" altLang="en-US" sz="2800"/>
          </a:p>
          <a:p>
            <a:pPr>
              <a:lnSpc>
                <a:spcPct val="120000"/>
              </a:lnSpc>
            </a:pPr>
            <a:r>
              <a:rPr lang="zh-CN" altLang="en-US" sz="2800"/>
              <a:t>作图时平面镜的非反射面要画上短斜线，虚像、法线要用虚线表示. </a:t>
            </a:r>
            <a:endParaRPr lang="zh-CN" altLang="en-US" sz="2800"/>
          </a:p>
        </p:txBody>
      </p:sp>
    </p:spTree>
  </p:cSld>
  <p:clrMapOvr>
    <a:masterClrMapping/>
  </p:clrMapOvr>
  <p:transition>
    <p:push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3208655" y="3996055"/>
            <a:ext cx="4762500" cy="2501900"/>
          </a:xfrm>
          <a:prstGeom prst="rect">
            <a:avLst/>
          </a:prstGeom>
        </p:spPr>
      </p:pic>
      <p:sp>
        <p:nvSpPr>
          <p:cNvPr id="2" name="文本框 1"/>
          <p:cNvSpPr txBox="1"/>
          <p:nvPr/>
        </p:nvSpPr>
        <p:spPr>
          <a:xfrm>
            <a:off x="573723" y="1244600"/>
            <a:ext cx="7996555" cy="3408045"/>
          </a:xfrm>
          <a:prstGeom prst="rect">
            <a:avLst/>
          </a:prstGeom>
          <a:noFill/>
        </p:spPr>
        <p:txBody>
          <a:bodyPr wrap="square" rtlCol="0" anchor="t">
            <a:spAutoFit/>
          </a:bodyPr>
          <a:p>
            <a:pPr algn="just">
              <a:lnSpc>
                <a:spcPct val="110000"/>
              </a:lnSpc>
            </a:pPr>
            <a:r>
              <a:rPr lang="zh-CN" altLang="en-US" sz="2800" b="1">
                <a:solidFill>
                  <a:srgbClr val="FF0000"/>
                </a:solidFill>
              </a:rPr>
              <a:t>变式拓展</a:t>
            </a:r>
            <a:r>
              <a:rPr lang="zh-CN" altLang="en-US" sz="2800" b="1">
                <a:solidFill>
                  <a:srgbClr val="FF0000"/>
                </a:solidFill>
                <a:latin typeface="Times New Roman" panose="02020603050405020304" pitchFamily="18" charset="0"/>
                <a:cs typeface="Times New Roman" panose="02020603050405020304" pitchFamily="18" charset="0"/>
              </a:rPr>
              <a:t>3</a:t>
            </a:r>
            <a:r>
              <a:rPr lang="zh-CN" altLang="en-US" sz="2800"/>
              <a:t>：（1）（2018·太原一模）如图15所示，A′B′是物体AB在平面镜中所成的像，根据平面镜成像的特点在图中画出平面镜. </a:t>
            </a:r>
            <a:endParaRPr lang="zh-CN" altLang="en-US" sz="2800"/>
          </a:p>
          <a:p>
            <a:pPr algn="just">
              <a:lnSpc>
                <a:spcPct val="110000"/>
              </a:lnSpc>
            </a:pPr>
            <a:r>
              <a:rPr lang="zh-CN" altLang="en-US" sz="2800"/>
              <a:t>（2）（2018·潍坊）如图16所示，一束光线与水平方向成60°角，请你放置一块平面镜使它的传播方向变为水平向右，画出平面镜的位置，并标出反射角的度数. </a:t>
            </a:r>
            <a:endParaRPr lang="zh-CN" altLang="en-US" sz="2800"/>
          </a:p>
        </p:txBody>
      </p:sp>
      <p:pic>
        <p:nvPicPr>
          <p:cNvPr id="6" name="图片 5"/>
          <p:cNvPicPr>
            <a:picLocks noChangeAspect="1"/>
          </p:cNvPicPr>
          <p:nvPr/>
        </p:nvPicPr>
        <p:blipFill>
          <a:blip r:embed="rId2"/>
          <a:stretch>
            <a:fillRect/>
          </a:stretch>
        </p:blipFill>
        <p:spPr>
          <a:xfrm>
            <a:off x="3295015" y="4190365"/>
            <a:ext cx="5364480" cy="1841500"/>
          </a:xfrm>
          <a:prstGeom prst="rect">
            <a:avLst/>
          </a:prstGeom>
        </p:spPr>
      </p:pic>
      <p:sp>
        <p:nvSpPr>
          <p:cNvPr id="17" name="文本框 16"/>
          <p:cNvSpPr txBox="1"/>
          <p:nvPr/>
        </p:nvSpPr>
        <p:spPr>
          <a:xfrm>
            <a:off x="990600" y="4776470"/>
            <a:ext cx="177482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如图所示：</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3182620" y="4582795"/>
            <a:ext cx="5158740" cy="1834515"/>
          </a:xfrm>
          <a:prstGeom prst="rect">
            <a:avLst/>
          </a:prstGeom>
        </p:spPr>
      </p:pic>
      <p:sp>
        <p:nvSpPr>
          <p:cNvPr id="2" name="文本框 1"/>
          <p:cNvSpPr txBox="1"/>
          <p:nvPr/>
        </p:nvSpPr>
        <p:spPr>
          <a:xfrm>
            <a:off x="573723" y="1244600"/>
            <a:ext cx="7996555" cy="3881755"/>
          </a:xfrm>
          <a:prstGeom prst="rect">
            <a:avLst/>
          </a:prstGeom>
          <a:noFill/>
        </p:spPr>
        <p:txBody>
          <a:bodyPr wrap="square" rtlCol="0" anchor="t">
            <a:spAutoFit/>
          </a:bodyPr>
          <a:p>
            <a:pPr algn="just">
              <a:lnSpc>
                <a:spcPct val="110000"/>
              </a:lnSpc>
            </a:pPr>
            <a:r>
              <a:rPr lang="zh-CN" altLang="en-US" sz="2800"/>
              <a:t>（3）（2019·南充）如图17所示，在舞蹈室的墙面上装有一块平面镜，王老师用一激光笔从S点照向镜面，在地面上P点看到一光斑. 请用平面镜成像特点完成光路图. </a:t>
            </a:r>
            <a:endParaRPr lang="zh-CN" altLang="en-US" sz="2800"/>
          </a:p>
          <a:p>
            <a:pPr algn="just">
              <a:lnSpc>
                <a:spcPct val="110000"/>
              </a:lnSpc>
            </a:pPr>
            <a:r>
              <a:rPr lang="zh-CN" altLang="en-US" sz="2800"/>
              <a:t>（4）（2018·十堰）如图18所示，AB、CD是平面镜前一点光源S发出的光线经平面镜M反射后的两条反射光线. 请在图中标出光源S和像点S′的位置，并完成光路图.</a:t>
            </a:r>
            <a:endParaRPr lang="zh-CN" altLang="en-US" sz="2800"/>
          </a:p>
        </p:txBody>
      </p:sp>
      <p:sp>
        <p:nvSpPr>
          <p:cNvPr id="17" name="文本框 16"/>
          <p:cNvSpPr txBox="1"/>
          <p:nvPr/>
        </p:nvSpPr>
        <p:spPr>
          <a:xfrm>
            <a:off x="990600" y="5350510"/>
            <a:ext cx="177482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如图所示：</a:t>
            </a:r>
            <a:endParaRPr lang="en-US" altLang="zh-CN" sz="2800" b="1" dirty="0">
              <a:solidFill>
                <a:srgbClr val="FF0000"/>
              </a:solidFill>
              <a:latin typeface="Times New Roman" panose="02020603050405020304" pitchFamily="18" charset="0"/>
            </a:endParaRPr>
          </a:p>
        </p:txBody>
      </p:sp>
      <p:pic>
        <p:nvPicPr>
          <p:cNvPr id="4" name="图片 3"/>
          <p:cNvPicPr>
            <a:picLocks noChangeAspect="1"/>
          </p:cNvPicPr>
          <p:nvPr/>
        </p:nvPicPr>
        <p:blipFill>
          <a:blip r:embed="rId2"/>
          <a:stretch>
            <a:fillRect/>
          </a:stretch>
        </p:blipFill>
        <p:spPr>
          <a:xfrm>
            <a:off x="3018155" y="4582795"/>
            <a:ext cx="5488305" cy="153797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p:cNvPicPr>
            <a:picLocks noChangeAspect="1"/>
          </p:cNvPicPr>
          <p:nvPr/>
        </p:nvPicPr>
        <p:blipFill>
          <a:blip r:embed="rId1"/>
          <a:stretch>
            <a:fillRect/>
          </a:stretch>
        </p:blipFill>
        <p:spPr>
          <a:xfrm>
            <a:off x="2035175" y="3676015"/>
            <a:ext cx="5073650" cy="2544445"/>
          </a:xfrm>
          <a:prstGeom prst="rect">
            <a:avLst/>
          </a:prstGeom>
        </p:spPr>
      </p:pic>
      <p:sp>
        <p:nvSpPr>
          <p:cNvPr id="2" name="文本框 1"/>
          <p:cNvSpPr txBox="1"/>
          <p:nvPr/>
        </p:nvSpPr>
        <p:spPr>
          <a:xfrm>
            <a:off x="397828" y="1368425"/>
            <a:ext cx="8197215" cy="2460625"/>
          </a:xfrm>
          <a:prstGeom prst="rect">
            <a:avLst/>
          </a:prstGeom>
          <a:noFill/>
        </p:spPr>
        <p:txBody>
          <a:bodyPr wrap="square" rtlCol="0" anchor="t">
            <a:spAutoFit/>
          </a:bodyPr>
          <a:p>
            <a:pPr algn="just">
              <a:lnSpc>
                <a:spcPct val="110000"/>
              </a:lnSpc>
            </a:pPr>
            <a:r>
              <a:rPr lang="zh-CN" altLang="en-US" sz="2800"/>
              <a:t>1. （2018·枣庄）诗句“大漠孤烟直，长河落日圆”给我们展现了一幅美丽的画卷. 其实诗人观察到的落日并非太阳的实际位置（如图19所示），而是太阳光经过不均匀的大气层发生了</a:t>
            </a:r>
            <a:r>
              <a:rPr lang="zh-CN" altLang="en-US" sz="2800" u="sng"/>
              <a:t>　      </a:t>
            </a:r>
            <a:r>
              <a:rPr lang="zh-CN" altLang="en-US" sz="2800"/>
              <a:t>所成的像，太阳实际在图中</a:t>
            </a:r>
            <a:r>
              <a:rPr lang="zh-CN" altLang="en-US" sz="2800" u="sng"/>
              <a:t>　        </a:t>
            </a:r>
            <a:r>
              <a:rPr lang="zh-CN" altLang="en-US" sz="2800"/>
              <a:t>（选填“甲”或“乙”）的位置. </a:t>
            </a:r>
            <a:endParaRPr lang="zh-CN" altLang="en-US" sz="2800"/>
          </a:p>
        </p:txBody>
      </p:sp>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回归课本</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4170045" y="2807970"/>
            <a:ext cx="276415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折射  </a:t>
            </a:r>
            <a:endParaRPr sz="2800" b="1" dirty="0">
              <a:solidFill>
                <a:srgbClr val="FF0000"/>
              </a:solidFill>
              <a:latin typeface="Times New Roman" panose="02020603050405020304" pitchFamily="18" charset="0"/>
              <a:sym typeface="+mn-ea"/>
            </a:endParaRPr>
          </a:p>
        </p:txBody>
      </p:sp>
      <p:sp>
        <p:nvSpPr>
          <p:cNvPr id="7" name="文本框 6"/>
          <p:cNvSpPr txBox="1"/>
          <p:nvPr/>
        </p:nvSpPr>
        <p:spPr>
          <a:xfrm>
            <a:off x="1398905" y="3239770"/>
            <a:ext cx="276415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乙  </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7" grpId="0"/>
      <p:bldP spid="7"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474788" y="4562475"/>
            <a:ext cx="6194425" cy="1739265"/>
          </a:xfrm>
          <a:prstGeom prst="rect">
            <a:avLst/>
          </a:prstGeom>
        </p:spPr>
      </p:pic>
      <p:sp>
        <p:nvSpPr>
          <p:cNvPr id="2" name="文本框 1"/>
          <p:cNvSpPr txBox="1"/>
          <p:nvPr/>
        </p:nvSpPr>
        <p:spPr>
          <a:xfrm>
            <a:off x="573723" y="1172845"/>
            <a:ext cx="7996555" cy="3709035"/>
          </a:xfrm>
          <a:prstGeom prst="rect">
            <a:avLst/>
          </a:prstGeom>
          <a:noFill/>
        </p:spPr>
        <p:txBody>
          <a:bodyPr wrap="square" rtlCol="0" anchor="t">
            <a:spAutoFit/>
          </a:bodyPr>
          <a:p>
            <a:pPr algn="just">
              <a:lnSpc>
                <a:spcPct val="120000"/>
              </a:lnSpc>
            </a:pPr>
            <a:r>
              <a:rPr lang="zh-CN" altLang="en-US" sz="2800"/>
              <a:t>2. 如图20甲所示，小明将一枚硬币放在碗的底部，眼睛在A处恰好看不到它. </a:t>
            </a:r>
            <a:endParaRPr lang="zh-CN" altLang="en-US" sz="2800"/>
          </a:p>
          <a:p>
            <a:pPr algn="just">
              <a:lnSpc>
                <a:spcPct val="120000"/>
              </a:lnSpc>
            </a:pPr>
            <a:r>
              <a:rPr lang="zh-CN" altLang="en-US" sz="2800"/>
              <a:t>（1）小明看不到硬币，是因为光在同种均匀介质中沿</a:t>
            </a:r>
            <a:r>
              <a:rPr lang="zh-CN" altLang="en-US" sz="2800" u="sng"/>
              <a:t>     　    　</a:t>
            </a:r>
            <a:r>
              <a:rPr lang="zh-CN" altLang="en-US" sz="2800"/>
              <a:t>传播. </a:t>
            </a:r>
            <a:endParaRPr lang="zh-CN" altLang="en-US" sz="2800"/>
          </a:p>
          <a:p>
            <a:pPr algn="just">
              <a:lnSpc>
                <a:spcPct val="120000"/>
              </a:lnSpc>
            </a:pPr>
            <a:r>
              <a:rPr lang="zh-CN" altLang="en-US" sz="2800"/>
              <a:t>（2）将平面镜放到碗边适当的位置，小明在A处通过平面镜看到了硬币的虚像，这是利用了光的</a:t>
            </a:r>
            <a:r>
              <a:rPr lang="zh-CN" altLang="en-US" sz="2800" u="sng"/>
              <a:t>    </a:t>
            </a:r>
            <a:r>
              <a:rPr lang="en-US" altLang="zh-CN" sz="2800">
                <a:solidFill>
                  <a:schemeClr val="bg1"/>
                </a:solidFill>
              </a:rPr>
              <a:t>.</a:t>
            </a:r>
            <a:endParaRPr lang="en-US" altLang="zh-CN" sz="2800">
              <a:solidFill>
                <a:schemeClr val="bg1"/>
              </a:solidFill>
            </a:endParaRPr>
          </a:p>
          <a:p>
            <a:pPr algn="just">
              <a:lnSpc>
                <a:spcPct val="120000"/>
              </a:lnSpc>
            </a:pPr>
            <a:r>
              <a:rPr lang="zh-CN" altLang="en-US" sz="2800" u="sng"/>
              <a:t>     　    　 </a:t>
            </a:r>
            <a:r>
              <a:rPr lang="zh-CN" altLang="en-US" sz="2800"/>
              <a:t>现象.</a:t>
            </a:r>
            <a:endParaRPr lang="zh-CN" altLang="en-US" sz="2800"/>
          </a:p>
        </p:txBody>
      </p:sp>
      <p:sp>
        <p:nvSpPr>
          <p:cNvPr id="5" name="文本框 4"/>
          <p:cNvSpPr txBox="1"/>
          <p:nvPr/>
        </p:nvSpPr>
        <p:spPr>
          <a:xfrm>
            <a:off x="1696085" y="2766060"/>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直线</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842645" y="4288155"/>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反射</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考点梳理</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670560" y="2513965"/>
            <a:ext cx="7895590" cy="3709035"/>
          </a:xfrm>
          <a:prstGeom prst="rect">
            <a:avLst/>
          </a:prstGeom>
          <a:noFill/>
        </p:spPr>
        <p:txBody>
          <a:bodyPr wrap="square" rtlCol="0" anchor="t">
            <a:spAutoFit/>
          </a:bodyPr>
          <a:p>
            <a:pPr>
              <a:lnSpc>
                <a:spcPct val="120000"/>
              </a:lnSpc>
            </a:pPr>
            <a:r>
              <a:rPr lang="zh-CN" altLang="en-US" sz="2800"/>
              <a:t>1.</a:t>
            </a:r>
            <a:r>
              <a:rPr lang="zh-CN" altLang="en-US" sz="2800" b="1"/>
              <a:t> 光源</a:t>
            </a:r>
            <a:r>
              <a:rPr lang="zh-CN" altLang="en-US" sz="2800"/>
              <a:t>：</a:t>
            </a:r>
            <a:r>
              <a:rPr lang="zh-CN" altLang="en-US" sz="2800" u="sng"/>
              <a:t>　            　</a:t>
            </a:r>
            <a:r>
              <a:rPr lang="zh-CN" altLang="en-US" sz="2800"/>
              <a:t>的物体叫做光源. 如：萤火虫、太阳是光源，月亮不是光源. </a:t>
            </a:r>
            <a:endParaRPr lang="zh-CN" altLang="en-US" sz="2800"/>
          </a:p>
          <a:p>
            <a:pPr>
              <a:lnSpc>
                <a:spcPct val="120000"/>
              </a:lnSpc>
            </a:pPr>
            <a:r>
              <a:rPr lang="zh-CN" altLang="en-US" sz="2800" b="1"/>
              <a:t>2. 光的传播规律</a:t>
            </a:r>
            <a:r>
              <a:rPr lang="zh-CN" altLang="en-US" sz="2800"/>
              <a:t>：光在</a:t>
            </a:r>
            <a:r>
              <a:rPr lang="zh-CN" altLang="en-US" sz="2800" u="sng"/>
              <a:t>　        </a:t>
            </a:r>
            <a:r>
              <a:rPr lang="zh-CN" altLang="en-US" sz="2800"/>
              <a:t>、</a:t>
            </a:r>
            <a:r>
              <a:rPr lang="zh-CN" altLang="en-US" sz="2800" u="sng"/>
              <a:t>　        </a:t>
            </a:r>
            <a:r>
              <a:rPr lang="zh-CN" altLang="en-US" sz="2800"/>
              <a:t>介质中沿直线传播. </a:t>
            </a:r>
            <a:endParaRPr lang="zh-CN" altLang="en-US" sz="2800"/>
          </a:p>
          <a:p>
            <a:pPr>
              <a:lnSpc>
                <a:spcPct val="120000"/>
              </a:lnSpc>
            </a:pPr>
            <a:r>
              <a:rPr lang="zh-CN" altLang="en-US" sz="2800" b="1"/>
              <a:t>3. 光线</a:t>
            </a:r>
            <a:r>
              <a:rPr lang="zh-CN" altLang="en-US" sz="2800"/>
              <a:t>：用来表示光的传播路径和方向的带箭头的直线. 是假想的曲线，实际并不存在. （理想模型）</a:t>
            </a:r>
            <a:endParaRPr lang="zh-CN" altLang="en-US" sz="2800"/>
          </a:p>
        </p:txBody>
      </p:sp>
      <p:sp>
        <p:nvSpPr>
          <p:cNvPr id="8" name="文本框 7"/>
          <p:cNvSpPr txBox="1"/>
          <p:nvPr/>
        </p:nvSpPr>
        <p:spPr>
          <a:xfrm>
            <a:off x="2150110" y="2585720"/>
            <a:ext cx="163131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能发光 </a:t>
            </a:r>
            <a:endParaRPr lang="en-US" altLang="zh-CN" sz="2800" b="1">
              <a:solidFill>
                <a:srgbClr val="FF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670560" y="1158240"/>
            <a:ext cx="7895590" cy="1198245"/>
          </a:xfrm>
          <a:prstGeom prst="rect">
            <a:avLst/>
          </a:prstGeom>
          <a:noFill/>
        </p:spPr>
        <p:txBody>
          <a:bodyPr wrap="square" rtlCol="0" anchor="t">
            <a:spAutoFit/>
          </a:bodyPr>
          <a:p>
            <a:pPr algn="l">
              <a:lnSpc>
                <a:spcPct val="120000"/>
              </a:lnSpc>
            </a:pPr>
            <a:r>
              <a:rPr lang="zh-CN" altLang="en-US" sz="3200" b="1">
                <a:solidFill>
                  <a:srgbClr val="FF0000"/>
                </a:solidFill>
                <a:sym typeface="+mn-ea"/>
              </a:rPr>
              <a:t>一、  光的直线传播</a:t>
            </a:r>
            <a:r>
              <a:rPr lang="zh-CN" altLang="en-US" sz="2800">
                <a:sym typeface="+mn-ea"/>
              </a:rPr>
              <a:t>（10年５考，</a:t>
            </a:r>
            <a:r>
              <a:rPr lang="en-US" altLang="zh-CN" sz="2800">
                <a:sym typeface="+mn-ea"/>
              </a:rPr>
              <a:t>2019</a:t>
            </a:r>
            <a:r>
              <a:rPr lang="zh-CN" altLang="en-US" sz="2800">
                <a:sym typeface="+mn-ea"/>
              </a:rPr>
              <a:t>、2018、2017、2016、2010年考）</a:t>
            </a:r>
            <a:endParaRPr lang="zh-CN" altLang="en-US" sz="2800">
              <a:sym typeface="+mn-ea"/>
            </a:endParaRPr>
          </a:p>
        </p:txBody>
      </p:sp>
      <p:sp>
        <p:nvSpPr>
          <p:cNvPr id="3" name="文本框 2"/>
          <p:cNvSpPr txBox="1"/>
          <p:nvPr/>
        </p:nvSpPr>
        <p:spPr>
          <a:xfrm>
            <a:off x="3978910" y="3578860"/>
            <a:ext cx="163131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同种 </a:t>
            </a:r>
            <a:endParaRPr lang="en-US" altLang="zh-CN" sz="2800" b="1">
              <a:solidFill>
                <a:srgbClr val="FF0000"/>
              </a:solidFill>
              <a:latin typeface="Times New Roman" panose="02020603050405020304" pitchFamily="18" charset="0"/>
              <a:cs typeface="Times New Roman" panose="02020603050405020304" pitchFamily="18" charset="0"/>
            </a:endParaRPr>
          </a:p>
        </p:txBody>
      </p:sp>
      <p:sp>
        <p:nvSpPr>
          <p:cNvPr id="4" name="文本框 3"/>
          <p:cNvSpPr txBox="1"/>
          <p:nvPr/>
        </p:nvSpPr>
        <p:spPr>
          <a:xfrm>
            <a:off x="5356860" y="3578860"/>
            <a:ext cx="163131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均匀  </a:t>
            </a:r>
            <a:endParaRPr lang="en-US" altLang="zh-CN" sz="28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3" grpId="0"/>
      <p:bldP spid="3" grpId="1"/>
      <p:bldP spid="4" grpId="0"/>
      <p:bldP spid="4"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273935" y="2881630"/>
            <a:ext cx="4397375" cy="3284220"/>
          </a:xfrm>
          <a:prstGeom prst="rect">
            <a:avLst/>
          </a:prstGeom>
        </p:spPr>
      </p:pic>
      <p:sp>
        <p:nvSpPr>
          <p:cNvPr id="2" name="文本框 1"/>
          <p:cNvSpPr txBox="1"/>
          <p:nvPr/>
        </p:nvSpPr>
        <p:spPr>
          <a:xfrm>
            <a:off x="573723" y="1316355"/>
            <a:ext cx="7996555" cy="1641475"/>
          </a:xfrm>
          <a:prstGeom prst="rect">
            <a:avLst/>
          </a:prstGeom>
          <a:noFill/>
        </p:spPr>
        <p:txBody>
          <a:bodyPr wrap="square" rtlCol="0" anchor="t">
            <a:spAutoFit/>
          </a:bodyPr>
          <a:p>
            <a:pPr algn="just">
              <a:lnSpc>
                <a:spcPct val="120000"/>
              </a:lnSpc>
            </a:pPr>
            <a:r>
              <a:rPr lang="zh-CN" altLang="en-US" sz="2800"/>
              <a:t>（3）沿碗壁缓缓向碗中加水，小明在A处也能看到硬币的虚像，请在图乙中画出小明看到硬币虚像的大致光路图.</a:t>
            </a:r>
            <a:endParaRPr lang="zh-CN" altLang="en-US" sz="2800"/>
          </a:p>
        </p:txBody>
      </p:sp>
      <p:pic>
        <p:nvPicPr>
          <p:cNvPr id="6" name="图片 5"/>
          <p:cNvPicPr>
            <a:picLocks noChangeAspect="1"/>
          </p:cNvPicPr>
          <p:nvPr/>
        </p:nvPicPr>
        <p:blipFill>
          <a:blip r:embed="rId2"/>
          <a:stretch>
            <a:fillRect/>
          </a:stretch>
        </p:blipFill>
        <p:spPr>
          <a:xfrm>
            <a:off x="2154555" y="2886075"/>
            <a:ext cx="5144135" cy="3408680"/>
          </a:xfrm>
          <a:prstGeom prst="rect">
            <a:avLst/>
          </a:prstGeom>
        </p:spPr>
      </p:pic>
      <p:sp>
        <p:nvSpPr>
          <p:cNvPr id="17" name="文本框 16"/>
          <p:cNvSpPr txBox="1"/>
          <p:nvPr/>
        </p:nvSpPr>
        <p:spPr>
          <a:xfrm>
            <a:off x="767715" y="2957830"/>
            <a:ext cx="177482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如图所示：</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574040" y="1759585"/>
            <a:ext cx="7996555" cy="3338195"/>
            <a:chOff x="904" y="2272"/>
            <a:chExt cx="12593" cy="5257"/>
          </a:xfrm>
        </p:grpSpPr>
        <p:sp>
          <p:nvSpPr>
            <p:cNvPr id="2" name="文本框 1"/>
            <p:cNvSpPr txBox="1"/>
            <p:nvPr/>
          </p:nvSpPr>
          <p:spPr>
            <a:xfrm>
              <a:off x="904" y="3316"/>
              <a:ext cx="12593" cy="4213"/>
            </a:xfrm>
            <a:prstGeom prst="rect">
              <a:avLst/>
            </a:prstGeom>
            <a:noFill/>
          </p:spPr>
          <p:txBody>
            <a:bodyPr wrap="square" rtlCol="0" anchor="t">
              <a:spAutoFit/>
            </a:bodyPr>
            <a:p>
              <a:pPr algn="just">
                <a:lnSpc>
                  <a:spcPct val="120000"/>
                </a:lnSpc>
              </a:pPr>
              <a:r>
                <a:rPr lang="zh-CN" altLang="en-US" sz="2800"/>
                <a:t>1. 下列成语中，属于光的直线传播的是</a:t>
              </a:r>
              <a:r>
                <a:rPr lang="zh-CN" altLang="en-US" sz="2800" u="sng"/>
                <a:t>     　        　</a:t>
              </a:r>
              <a:r>
                <a:rPr lang="zh-CN" altLang="en-US" sz="2800"/>
                <a:t>；属于光的反射的是</a:t>
              </a:r>
              <a:r>
                <a:rPr lang="zh-CN" altLang="en-US" sz="2800" u="sng"/>
                <a:t>     　         　</a:t>
              </a:r>
              <a:r>
                <a:rPr lang="zh-CN" altLang="en-US" sz="2800"/>
                <a:t>；属于光的折射的是</a:t>
              </a:r>
              <a:r>
                <a:rPr lang="zh-CN" altLang="en-US" sz="2800" u="sng"/>
                <a:t>   </a:t>
              </a:r>
              <a:r>
                <a:rPr lang="zh-CN" altLang="en-US" sz="2800" u="sng"/>
                <a:t>  　               　</a:t>
              </a:r>
              <a:r>
                <a:rPr lang="zh-CN" altLang="en-US" sz="2800"/>
                <a:t>. （填序号）</a:t>
              </a:r>
              <a:endParaRPr lang="zh-CN" altLang="en-US" sz="2800"/>
            </a:p>
            <a:p>
              <a:pPr algn="just">
                <a:lnSpc>
                  <a:spcPct val="120000"/>
                </a:lnSpc>
              </a:pPr>
              <a:r>
                <a:rPr lang="zh-CN" altLang="en-US" sz="2800"/>
                <a:t>①形影不离  ②坐井观天  ③一叶障目  ④水中捞月</a:t>
              </a:r>
              <a:endParaRPr lang="zh-CN" altLang="en-US" sz="2800"/>
            </a:p>
            <a:p>
              <a:pPr algn="just">
                <a:lnSpc>
                  <a:spcPct val="120000"/>
                </a:lnSpc>
              </a:pPr>
              <a:r>
                <a:rPr lang="zh-CN" altLang="en-US" sz="2800"/>
                <a:t>⑤凿壁偷光  ⑥杯弓蛇影  ⑦鱼翔浅底  ⑧立竿见影</a:t>
              </a:r>
              <a:endParaRPr lang="zh-CN" altLang="en-US" sz="2800"/>
            </a:p>
          </p:txBody>
        </p:sp>
        <p:sp>
          <p:nvSpPr>
            <p:cNvPr id="5" name="文本框 4"/>
            <p:cNvSpPr txBox="1"/>
            <p:nvPr/>
          </p:nvSpPr>
          <p:spPr>
            <a:xfrm>
              <a:off x="904" y="2272"/>
              <a:ext cx="5046" cy="957"/>
            </a:xfrm>
            <a:prstGeom prst="rect">
              <a:avLst/>
            </a:prstGeom>
            <a:noFill/>
          </p:spPr>
          <p:txBody>
            <a:bodyPr wrap="none" rtlCol="0" anchor="t">
              <a:spAutoFit/>
            </a:bodyPr>
            <a:p>
              <a:pPr algn="l">
                <a:lnSpc>
                  <a:spcPct val="120000"/>
                </a:lnSpc>
              </a:pPr>
              <a:r>
                <a:rPr lang="zh-CN" altLang="en-US" sz="2800" b="1">
                  <a:solidFill>
                    <a:srgbClr val="FF0000"/>
                  </a:solidFill>
                  <a:sym typeface="+mn-ea"/>
                </a:rPr>
                <a:t>考点一  </a:t>
              </a:r>
              <a:r>
                <a:rPr lang="zh-CN" altLang="en-US" sz="2800" b="1">
                  <a:solidFill>
                    <a:schemeClr val="tx1"/>
                  </a:solidFill>
                  <a:sym typeface="+mn-ea"/>
                </a:rPr>
                <a:t>光现象辨析</a:t>
              </a:r>
              <a:endParaRPr lang="zh-CN" altLang="en-US" sz="2800" b="1">
                <a:solidFill>
                  <a:schemeClr val="tx1"/>
                </a:solidFill>
                <a:sym typeface="+mn-ea"/>
              </a:endParaRPr>
            </a:p>
          </p:txBody>
        </p:sp>
      </p:grpSp>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课堂精练</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6520815" y="2464435"/>
            <a:ext cx="213106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①②③⑤⑧</a:t>
            </a:r>
            <a:endParaRPr lang="en-US" altLang="zh-CN" sz="2800" b="1" dirty="0">
              <a:solidFill>
                <a:srgbClr val="FF0000"/>
              </a:solidFill>
              <a:latin typeface="Times New Roman" panose="02020603050405020304" pitchFamily="18" charset="0"/>
            </a:endParaRPr>
          </a:p>
        </p:txBody>
      </p:sp>
      <p:sp>
        <p:nvSpPr>
          <p:cNvPr id="6" name="文本框 5"/>
          <p:cNvSpPr txBox="1"/>
          <p:nvPr/>
        </p:nvSpPr>
        <p:spPr>
          <a:xfrm>
            <a:off x="4081145" y="2936875"/>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④⑥</a:t>
            </a:r>
            <a:endParaRPr lang="en-US" altLang="zh-CN" sz="2800" b="1" dirty="0">
              <a:solidFill>
                <a:srgbClr val="FF0000"/>
              </a:solidFill>
              <a:latin typeface="Times New Roman" panose="02020603050405020304" pitchFamily="18" charset="0"/>
            </a:endParaRPr>
          </a:p>
        </p:txBody>
      </p:sp>
      <p:sp>
        <p:nvSpPr>
          <p:cNvPr id="7" name="文本框 6"/>
          <p:cNvSpPr txBox="1"/>
          <p:nvPr/>
        </p:nvSpPr>
        <p:spPr>
          <a:xfrm>
            <a:off x="1685925" y="3469005"/>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⑦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P spid="7" grpId="0"/>
      <p:bldP spid="7"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2068195" y="4314825"/>
            <a:ext cx="5485130" cy="2171700"/>
          </a:xfrm>
          <a:prstGeom prst="rect">
            <a:avLst/>
          </a:prstGeom>
        </p:spPr>
      </p:pic>
      <p:pic>
        <p:nvPicPr>
          <p:cNvPr id="7" name="图片 6"/>
          <p:cNvPicPr>
            <a:picLocks noChangeAspect="1"/>
          </p:cNvPicPr>
          <p:nvPr/>
        </p:nvPicPr>
        <p:blipFill>
          <a:blip r:embed="rId2"/>
          <a:stretch>
            <a:fillRect/>
          </a:stretch>
        </p:blipFill>
        <p:spPr>
          <a:xfrm>
            <a:off x="2157730" y="2283460"/>
            <a:ext cx="5412105" cy="1941195"/>
          </a:xfrm>
          <a:prstGeom prst="rect">
            <a:avLst/>
          </a:prstGeom>
        </p:spPr>
      </p:pic>
      <p:sp>
        <p:nvSpPr>
          <p:cNvPr id="2" name="文本框 1"/>
          <p:cNvSpPr txBox="1"/>
          <p:nvPr/>
        </p:nvSpPr>
        <p:spPr>
          <a:xfrm>
            <a:off x="555308" y="1244600"/>
            <a:ext cx="8033385" cy="1038860"/>
          </a:xfrm>
          <a:prstGeom prst="rect">
            <a:avLst/>
          </a:prstGeom>
          <a:noFill/>
        </p:spPr>
        <p:txBody>
          <a:bodyPr wrap="square" rtlCol="0" anchor="t">
            <a:spAutoFit/>
          </a:bodyPr>
          <a:p>
            <a:pPr algn="just">
              <a:lnSpc>
                <a:spcPct val="110000"/>
              </a:lnSpc>
            </a:pPr>
            <a:r>
              <a:rPr lang="zh-CN" altLang="en-US" sz="2800"/>
              <a:t>2. （2019·衡阳）如图所示的光现象中，由于光的反射形成的是（　 　）</a:t>
            </a:r>
            <a:endParaRPr lang="zh-CN" altLang="en-US" sz="2800"/>
          </a:p>
        </p:txBody>
      </p:sp>
      <p:sp>
        <p:nvSpPr>
          <p:cNvPr id="5" name="文本框 4"/>
          <p:cNvSpPr txBox="1"/>
          <p:nvPr/>
        </p:nvSpPr>
        <p:spPr>
          <a:xfrm>
            <a:off x="3063240" y="1761490"/>
            <a:ext cx="902335" cy="521970"/>
          </a:xfrm>
          <a:prstGeom prst="rect">
            <a:avLst/>
          </a:prstGeom>
          <a:noFill/>
        </p:spPr>
        <p:txBody>
          <a:bodyPr wrap="square" rtlCol="0" anchor="t">
            <a:spAutoFit/>
          </a:bodyPr>
          <a:p>
            <a:pPr algn="ctr"/>
            <a:r>
              <a:rPr lang="en-US" altLang="zh-CN" sz="2800" dirty="0">
                <a:solidFill>
                  <a:srgbClr val="FF0000"/>
                </a:solidFill>
                <a:latin typeface="Times New Roman" panose="02020603050405020304" pitchFamily="18" charset="0"/>
              </a:rPr>
              <a:t>D</a:t>
            </a:r>
            <a:endParaRPr lang="en-US" altLang="zh-CN" sz="2800"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2248535" y="4391025"/>
            <a:ext cx="4571365" cy="1504315"/>
          </a:xfrm>
          <a:prstGeom prst="rect">
            <a:avLst/>
          </a:prstGeom>
        </p:spPr>
      </p:pic>
      <p:pic>
        <p:nvPicPr>
          <p:cNvPr id="3" name="图片 2"/>
          <p:cNvPicPr>
            <a:picLocks noChangeAspect="1"/>
          </p:cNvPicPr>
          <p:nvPr/>
        </p:nvPicPr>
        <p:blipFill>
          <a:blip r:embed="rId2"/>
          <a:stretch>
            <a:fillRect/>
          </a:stretch>
        </p:blipFill>
        <p:spPr>
          <a:xfrm>
            <a:off x="2323465" y="2584450"/>
            <a:ext cx="4497070" cy="1765935"/>
          </a:xfrm>
          <a:prstGeom prst="rect">
            <a:avLst/>
          </a:prstGeom>
        </p:spPr>
      </p:pic>
      <p:sp>
        <p:nvSpPr>
          <p:cNvPr id="2" name="文本框 1"/>
          <p:cNvSpPr txBox="1"/>
          <p:nvPr/>
        </p:nvSpPr>
        <p:spPr>
          <a:xfrm>
            <a:off x="573723" y="1459865"/>
            <a:ext cx="7996555" cy="1124585"/>
          </a:xfrm>
          <a:prstGeom prst="rect">
            <a:avLst/>
          </a:prstGeom>
          <a:noFill/>
        </p:spPr>
        <p:txBody>
          <a:bodyPr wrap="square" rtlCol="0" anchor="t">
            <a:spAutoFit/>
          </a:bodyPr>
          <a:p>
            <a:pPr algn="just">
              <a:lnSpc>
                <a:spcPct val="120000"/>
              </a:lnSpc>
            </a:pPr>
            <a:r>
              <a:rPr lang="zh-CN" altLang="en-US" sz="2800"/>
              <a:t>3. （2019·泰安）如图所示的现象中，属于光的折射的是（　 　）</a:t>
            </a:r>
            <a:endParaRPr lang="zh-CN" altLang="en-US" sz="2800"/>
          </a:p>
        </p:txBody>
      </p:sp>
      <p:sp>
        <p:nvSpPr>
          <p:cNvPr id="7" name="文本框 6"/>
          <p:cNvSpPr txBox="1"/>
          <p:nvPr/>
        </p:nvSpPr>
        <p:spPr>
          <a:xfrm>
            <a:off x="2016760" y="1983105"/>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2568575" y="2449830"/>
            <a:ext cx="4352290" cy="1958340"/>
          </a:xfrm>
          <a:prstGeom prst="rect">
            <a:avLst/>
          </a:prstGeom>
        </p:spPr>
      </p:pic>
      <p:sp>
        <p:nvSpPr>
          <p:cNvPr id="2" name="文本框 1"/>
          <p:cNvSpPr txBox="1"/>
          <p:nvPr/>
        </p:nvSpPr>
        <p:spPr>
          <a:xfrm>
            <a:off x="573723" y="1531620"/>
            <a:ext cx="7996555" cy="1124585"/>
          </a:xfrm>
          <a:prstGeom prst="rect">
            <a:avLst/>
          </a:prstGeom>
          <a:noFill/>
        </p:spPr>
        <p:txBody>
          <a:bodyPr wrap="square" rtlCol="0" anchor="t">
            <a:spAutoFit/>
          </a:bodyPr>
          <a:p>
            <a:pPr algn="just">
              <a:lnSpc>
                <a:spcPct val="120000"/>
              </a:lnSpc>
            </a:pPr>
            <a:r>
              <a:rPr lang="zh-CN" altLang="en-US" sz="2800"/>
              <a:t>4. （2016·广东）下列光学现象与规律不相符的是（　 　）</a:t>
            </a:r>
            <a:endParaRPr lang="zh-CN" altLang="en-US" sz="2800"/>
          </a:p>
        </p:txBody>
      </p:sp>
      <p:sp>
        <p:nvSpPr>
          <p:cNvPr id="6" name="文本框 5"/>
          <p:cNvSpPr txBox="1"/>
          <p:nvPr/>
        </p:nvSpPr>
        <p:spPr>
          <a:xfrm>
            <a:off x="684530" y="2134235"/>
            <a:ext cx="140017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pic>
        <p:nvPicPr>
          <p:cNvPr id="8" name="图片 7"/>
          <p:cNvPicPr>
            <a:picLocks noChangeAspect="1"/>
          </p:cNvPicPr>
          <p:nvPr/>
        </p:nvPicPr>
        <p:blipFill>
          <a:blip r:embed="rId2"/>
          <a:stretch>
            <a:fillRect/>
          </a:stretch>
        </p:blipFill>
        <p:spPr>
          <a:xfrm>
            <a:off x="2424430" y="4408170"/>
            <a:ext cx="4438650" cy="192849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3115310" y="3971290"/>
            <a:ext cx="2913380" cy="2328545"/>
          </a:xfrm>
          <a:prstGeom prst="rect">
            <a:avLst/>
          </a:prstGeom>
        </p:spPr>
      </p:pic>
      <p:sp>
        <p:nvSpPr>
          <p:cNvPr id="2" name="文本框 1"/>
          <p:cNvSpPr txBox="1"/>
          <p:nvPr/>
        </p:nvSpPr>
        <p:spPr>
          <a:xfrm>
            <a:off x="573723" y="1890395"/>
            <a:ext cx="7996555" cy="2158365"/>
          </a:xfrm>
          <a:prstGeom prst="rect">
            <a:avLst/>
          </a:prstGeom>
          <a:noFill/>
        </p:spPr>
        <p:txBody>
          <a:bodyPr wrap="square" rtlCol="0" anchor="t">
            <a:spAutoFit/>
          </a:bodyPr>
          <a:p>
            <a:pPr algn="just">
              <a:lnSpc>
                <a:spcPct val="120000"/>
              </a:lnSpc>
            </a:pPr>
            <a:r>
              <a:rPr lang="zh-CN" altLang="en-US" sz="2800"/>
              <a:t>5. （2018·眉山）一束光从空气斜射到某液面上同时发生反射和折射，入射光线与液面成37°角，如图21所示. 若反射光线与折射光线的夹角为83°，则反射角的大小为</a:t>
            </a:r>
            <a:r>
              <a:rPr lang="zh-CN" altLang="en-US" sz="2800" u="sng"/>
              <a:t>　        </a:t>
            </a:r>
            <a:r>
              <a:rPr lang="zh-CN" altLang="en-US" sz="2800"/>
              <a:t>，折射角的大小为</a:t>
            </a:r>
            <a:r>
              <a:rPr lang="zh-CN" altLang="en-US" sz="2800" u="sng"/>
              <a:t>　         </a:t>
            </a:r>
            <a:r>
              <a:rPr lang="zh-CN" altLang="en-US" sz="2800"/>
              <a:t>. </a:t>
            </a:r>
            <a:endParaRPr lang="zh-CN" altLang="en-US" sz="2800"/>
          </a:p>
        </p:txBody>
      </p:sp>
      <p:sp>
        <p:nvSpPr>
          <p:cNvPr id="6" name="文本框 5"/>
          <p:cNvSpPr txBox="1"/>
          <p:nvPr/>
        </p:nvSpPr>
        <p:spPr>
          <a:xfrm>
            <a:off x="3751580" y="3449320"/>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53°</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574040" y="1227455"/>
            <a:ext cx="448691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考点二</a:t>
            </a:r>
            <a:r>
              <a:rPr lang="zh-CN" altLang="en-US" sz="2800" b="1">
                <a:sym typeface="+mn-ea"/>
              </a:rPr>
              <a:t>  光的反射定律</a:t>
            </a:r>
            <a:endParaRPr lang="zh-CN" altLang="en-US" sz="2800" b="1">
              <a:sym typeface="+mn-ea"/>
            </a:endParaRPr>
          </a:p>
        </p:txBody>
      </p:sp>
      <p:sp>
        <p:nvSpPr>
          <p:cNvPr id="4" name="文本框 3"/>
          <p:cNvSpPr txBox="1"/>
          <p:nvPr/>
        </p:nvSpPr>
        <p:spPr>
          <a:xfrm>
            <a:off x="7660640" y="3449320"/>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44°</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4" grpId="0"/>
      <p:bldP spid="4"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2437765" y="4508500"/>
            <a:ext cx="4268470" cy="1945640"/>
          </a:xfrm>
          <a:prstGeom prst="rect">
            <a:avLst/>
          </a:prstGeom>
        </p:spPr>
      </p:pic>
      <p:sp>
        <p:nvSpPr>
          <p:cNvPr id="2" name="文本框 1"/>
          <p:cNvSpPr txBox="1"/>
          <p:nvPr/>
        </p:nvSpPr>
        <p:spPr>
          <a:xfrm>
            <a:off x="456565" y="1172845"/>
            <a:ext cx="8230870" cy="3881755"/>
          </a:xfrm>
          <a:prstGeom prst="rect">
            <a:avLst/>
          </a:prstGeom>
          <a:noFill/>
        </p:spPr>
        <p:txBody>
          <a:bodyPr wrap="square" rtlCol="0" anchor="t">
            <a:spAutoFit/>
          </a:bodyPr>
          <a:p>
            <a:pPr algn="just">
              <a:lnSpc>
                <a:spcPct val="110000"/>
              </a:lnSpc>
            </a:pPr>
            <a:r>
              <a:rPr lang="zh-CN" altLang="en-US" sz="2800"/>
              <a:t>6. （2019·广东）如图22所示，在“探究光的反射规律”实验中，小明将硬纸板竖直地立在平面镜上，硬纸板上的直线ON垂直于镜面，右侧纸板可绕ON向后转动. 如图甲所示，入射角等于</a:t>
            </a:r>
            <a:r>
              <a:rPr lang="zh-CN" altLang="en-US" sz="2800" u="sng"/>
              <a:t>     　</a:t>
            </a:r>
            <a:r>
              <a:rPr lang="zh-CN" altLang="en-US" sz="2800"/>
              <a:t>（选填“30°”或“60°”）；若增大入射角，则反射角</a:t>
            </a:r>
            <a:r>
              <a:rPr lang="zh-CN" altLang="en-US" sz="2800" u="sng"/>
              <a:t>     　    　</a:t>
            </a:r>
            <a:r>
              <a:rPr lang="zh-CN" altLang="en-US" sz="2800"/>
              <a:t>. 若将右侧纸板向后转动，如图乙所示，在右侧纸板上</a:t>
            </a:r>
            <a:r>
              <a:rPr lang="zh-CN" altLang="en-US" sz="2800" u="sng"/>
              <a:t>     　    　</a:t>
            </a:r>
            <a:r>
              <a:rPr lang="zh-CN" altLang="en-US" sz="2800"/>
              <a:t>（选填“能”或“不能”）观察到反射光. </a:t>
            </a:r>
            <a:endParaRPr lang="zh-CN" altLang="en-US" sz="2800"/>
          </a:p>
        </p:txBody>
      </p:sp>
      <p:sp>
        <p:nvSpPr>
          <p:cNvPr id="7" name="文本框 6"/>
          <p:cNvSpPr txBox="1"/>
          <p:nvPr/>
        </p:nvSpPr>
        <p:spPr>
          <a:xfrm>
            <a:off x="5629910" y="2541905"/>
            <a:ext cx="1050290" cy="565150"/>
          </a:xfrm>
          <a:prstGeom prst="rect">
            <a:avLst/>
          </a:prstGeom>
          <a:noFill/>
        </p:spPr>
        <p:txBody>
          <a:bodyPr wrap="square" rtlCol="0" anchor="t">
            <a:spAutoFit/>
          </a:bodyPr>
          <a:p>
            <a:pPr algn="ctr">
              <a:lnSpc>
                <a:spcPct val="110000"/>
              </a:lnSpc>
            </a:pPr>
            <a:r>
              <a:rPr lang="en-US" altLang="zh-CN" sz="2800" b="1" dirty="0">
                <a:solidFill>
                  <a:srgbClr val="FF0000"/>
                </a:solidFill>
                <a:latin typeface="Times New Roman" panose="02020603050405020304" pitchFamily="18" charset="0"/>
              </a:rPr>
              <a:t> 30°</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7144385" y="3049270"/>
            <a:ext cx="1173480" cy="565150"/>
          </a:xfrm>
          <a:prstGeom prst="rect">
            <a:avLst/>
          </a:prstGeom>
          <a:noFill/>
        </p:spPr>
        <p:txBody>
          <a:bodyPr wrap="square" rtlCol="0" anchor="t">
            <a:spAutoFit/>
          </a:bodyPr>
          <a:p>
            <a:pPr algn="ctr">
              <a:lnSpc>
                <a:spcPct val="110000"/>
              </a:lnSpc>
            </a:pPr>
            <a:r>
              <a:rPr lang="en-US" altLang="zh-CN" sz="2800" b="1" dirty="0">
                <a:solidFill>
                  <a:srgbClr val="FF0000"/>
                </a:solidFill>
                <a:latin typeface="Times New Roman" panose="02020603050405020304" pitchFamily="18" charset="0"/>
              </a:rPr>
              <a:t> 增大</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1201420" y="3943985"/>
            <a:ext cx="902335" cy="565150"/>
          </a:xfrm>
          <a:prstGeom prst="rect">
            <a:avLst/>
          </a:prstGeom>
          <a:noFill/>
        </p:spPr>
        <p:txBody>
          <a:bodyPr wrap="square" rtlCol="0" anchor="t">
            <a:spAutoFit/>
          </a:bodyPr>
          <a:p>
            <a:pPr algn="ctr">
              <a:lnSpc>
                <a:spcPct val="110000"/>
              </a:lnSpc>
            </a:pPr>
            <a:r>
              <a:rPr lang="en-US" altLang="zh-CN" sz="2800" b="1" dirty="0">
                <a:solidFill>
                  <a:srgbClr val="FF0000"/>
                </a:solidFill>
                <a:latin typeface="Times New Roman" panose="02020603050405020304" pitchFamily="18" charset="0"/>
              </a:rPr>
              <a:t>不能</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3" grpId="0"/>
      <p:bldP spid="3" grpId="1"/>
      <p:bldP spid="4" grpId="0"/>
      <p:bldP spid="4" grpId="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2105660"/>
            <a:ext cx="7996555" cy="3192145"/>
          </a:xfrm>
          <a:prstGeom prst="rect">
            <a:avLst/>
          </a:prstGeom>
          <a:noFill/>
        </p:spPr>
        <p:txBody>
          <a:bodyPr wrap="square" rtlCol="0" anchor="t">
            <a:spAutoFit/>
          </a:bodyPr>
          <a:p>
            <a:pPr algn="just">
              <a:lnSpc>
                <a:spcPct val="120000"/>
              </a:lnSpc>
            </a:pPr>
            <a:r>
              <a:rPr sz="2800"/>
              <a:t>7. （2019·巴中）小明站在竖直放置的平面镜前5米处，当他正对平面镜以1m/s的速度靠近平面镜时，以镜中的像为参照物，小明是 </a:t>
            </a:r>
            <a:r>
              <a:rPr sz="2800" u="sng"/>
              <a:t>    　    </a:t>
            </a:r>
            <a:r>
              <a:rPr sz="2800"/>
              <a:t>（选填“运动”或“静止”）的，他在镜中像的大小</a:t>
            </a:r>
            <a:r>
              <a:rPr sz="2800" u="sng"/>
              <a:t>     　    </a:t>
            </a:r>
            <a:r>
              <a:rPr sz="2800"/>
              <a:t>（选填“变大”“变小”或“不变”），2s后小明到平面镜中像的距离是</a:t>
            </a:r>
            <a:r>
              <a:rPr sz="2800" u="sng"/>
              <a:t>     　    　</a:t>
            </a:r>
            <a:r>
              <a:rPr sz="2800"/>
              <a:t>m. </a:t>
            </a:r>
            <a:endParaRPr sz="2800"/>
          </a:p>
        </p:txBody>
      </p:sp>
      <p:sp>
        <p:nvSpPr>
          <p:cNvPr id="5" name="文本框 4"/>
          <p:cNvSpPr txBox="1"/>
          <p:nvPr/>
        </p:nvSpPr>
        <p:spPr>
          <a:xfrm>
            <a:off x="574040" y="1299210"/>
            <a:ext cx="448691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考点三  </a:t>
            </a:r>
            <a:r>
              <a:rPr lang="zh-CN" altLang="en-US" sz="2800" b="1">
                <a:sym typeface="+mn-ea"/>
              </a:rPr>
              <a:t> 平面镜成像特点</a:t>
            </a:r>
            <a:endParaRPr lang="zh-CN" altLang="en-US" sz="2800" b="1">
              <a:sym typeface="+mn-ea"/>
            </a:endParaRPr>
          </a:p>
        </p:txBody>
      </p:sp>
      <p:sp>
        <p:nvSpPr>
          <p:cNvPr id="4" name="文本框 3"/>
          <p:cNvSpPr txBox="1"/>
          <p:nvPr/>
        </p:nvSpPr>
        <p:spPr>
          <a:xfrm>
            <a:off x="5180965" y="3154680"/>
            <a:ext cx="141478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运动  </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6059170" y="3649980"/>
            <a:ext cx="141478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不变  </a:t>
            </a:r>
            <a:endParaRPr lang="en-US" altLang="zh-CN" sz="2800" b="1" dirty="0">
              <a:solidFill>
                <a:srgbClr val="FF0000"/>
              </a:solidFill>
              <a:latin typeface="Times New Roman" panose="02020603050405020304" pitchFamily="18" charset="0"/>
            </a:endParaRPr>
          </a:p>
        </p:txBody>
      </p:sp>
      <p:sp>
        <p:nvSpPr>
          <p:cNvPr id="8" name="文本框 7"/>
          <p:cNvSpPr txBox="1"/>
          <p:nvPr/>
        </p:nvSpPr>
        <p:spPr>
          <a:xfrm>
            <a:off x="2110105" y="4747895"/>
            <a:ext cx="141478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6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3" grpId="0"/>
      <p:bldP spid="3" grpId="1"/>
      <p:bldP spid="8" grpId="0"/>
      <p:bldP spid="8" grpId="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5596890" y="3877310"/>
            <a:ext cx="3134360" cy="2326005"/>
          </a:xfrm>
          <a:prstGeom prst="rect">
            <a:avLst/>
          </a:prstGeom>
        </p:spPr>
      </p:pic>
      <p:sp>
        <p:nvSpPr>
          <p:cNvPr id="2" name="文本框 1"/>
          <p:cNvSpPr txBox="1"/>
          <p:nvPr/>
        </p:nvSpPr>
        <p:spPr>
          <a:xfrm>
            <a:off x="573723" y="1316355"/>
            <a:ext cx="7996555" cy="4225925"/>
          </a:xfrm>
          <a:prstGeom prst="rect">
            <a:avLst/>
          </a:prstGeom>
          <a:noFill/>
        </p:spPr>
        <p:txBody>
          <a:bodyPr wrap="square" rtlCol="0" anchor="t">
            <a:spAutoFit/>
          </a:bodyPr>
          <a:p>
            <a:pPr algn="just">
              <a:lnSpc>
                <a:spcPct val="120000"/>
              </a:lnSpc>
            </a:pPr>
            <a:r>
              <a:rPr lang="zh-CN" altLang="en-US" sz="2800"/>
              <a:t>8. （2016·广东）在“探究平面镜成像特点”的实验中，如图23所示. </a:t>
            </a:r>
            <a:endParaRPr lang="zh-CN" altLang="en-US" sz="2800"/>
          </a:p>
          <a:p>
            <a:pPr algn="just">
              <a:lnSpc>
                <a:spcPct val="120000"/>
              </a:lnSpc>
            </a:pPr>
            <a:r>
              <a:rPr lang="zh-CN" altLang="en-US" sz="2800"/>
              <a:t>（1）现有厚度分别为5mm和2mm的两块玻璃板，应选择</a:t>
            </a:r>
            <a:r>
              <a:rPr lang="zh-CN" altLang="en-US" sz="2800" u="sng"/>
              <a:t>　      </a:t>
            </a:r>
            <a:r>
              <a:rPr lang="zh-CN" altLang="en-US" sz="2800"/>
              <a:t>mm厚的玻璃板做实验，目的是</a:t>
            </a:r>
            <a:r>
              <a:rPr lang="zh-CN" altLang="en-US" sz="2800" u="sng"/>
              <a:t>             </a:t>
            </a:r>
            <a:r>
              <a:rPr lang="en-US" altLang="zh-CN" sz="2800">
                <a:solidFill>
                  <a:schemeClr val="bg1"/>
                </a:solidFill>
              </a:rPr>
              <a:t>.</a:t>
            </a:r>
            <a:endParaRPr lang="en-US" altLang="zh-CN" sz="2800">
              <a:solidFill>
                <a:schemeClr val="bg1"/>
              </a:solidFill>
            </a:endParaRPr>
          </a:p>
          <a:p>
            <a:pPr algn="just">
              <a:lnSpc>
                <a:spcPct val="120000"/>
              </a:lnSpc>
            </a:pPr>
            <a:r>
              <a:rPr lang="en-US" altLang="zh-CN" sz="2800" u="sng">
                <a:solidFill>
                  <a:schemeClr val="tx1"/>
                </a:solidFill>
              </a:rPr>
              <a:t>                                                                                     </a:t>
            </a:r>
            <a:r>
              <a:rPr lang="en-US" altLang="zh-CN" sz="2800">
                <a:solidFill>
                  <a:schemeClr val="tx1"/>
                </a:solidFill>
              </a:rPr>
              <a:t> .</a:t>
            </a:r>
            <a:endParaRPr lang="zh-CN" altLang="en-US" sz="2800">
              <a:solidFill>
                <a:schemeClr val="tx1"/>
              </a:solidFill>
            </a:endParaRPr>
          </a:p>
          <a:p>
            <a:pPr algn="just">
              <a:lnSpc>
                <a:spcPct val="120000"/>
              </a:lnSpc>
            </a:pPr>
            <a:r>
              <a:rPr lang="zh-CN" altLang="en-US" sz="2800"/>
              <a:t>（2）用玻璃板代替平面镜的原</a:t>
            </a:r>
            <a:endParaRPr lang="zh-CN" altLang="en-US" sz="2800"/>
          </a:p>
          <a:p>
            <a:pPr algn="just">
              <a:lnSpc>
                <a:spcPct val="120000"/>
              </a:lnSpc>
            </a:pPr>
            <a:r>
              <a:rPr lang="zh-CN" altLang="en-US" sz="2800"/>
              <a:t>因是</a:t>
            </a:r>
            <a:r>
              <a:rPr lang="zh-CN" altLang="en-US" sz="2800" u="sng"/>
              <a:t>                            　                 </a:t>
            </a:r>
            <a:r>
              <a:rPr lang="zh-CN" altLang="en-US" sz="2800"/>
              <a:t>，</a:t>
            </a:r>
            <a:endParaRPr lang="zh-CN" altLang="en-US" sz="2800"/>
          </a:p>
          <a:p>
            <a:pPr algn="just">
              <a:lnSpc>
                <a:spcPct val="120000"/>
              </a:lnSpc>
            </a:pPr>
            <a:r>
              <a:rPr lang="zh-CN" altLang="en-US" sz="2800"/>
              <a:t>便于研究平面镜的成像特点. </a:t>
            </a:r>
            <a:endParaRPr lang="zh-CN" altLang="en-US" sz="2800"/>
          </a:p>
        </p:txBody>
      </p:sp>
      <p:sp>
        <p:nvSpPr>
          <p:cNvPr id="7" name="文本框 6"/>
          <p:cNvSpPr txBox="1"/>
          <p:nvPr/>
        </p:nvSpPr>
        <p:spPr>
          <a:xfrm>
            <a:off x="1645285" y="2909570"/>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2 </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574675" y="2838450"/>
            <a:ext cx="7848600" cy="1038860"/>
          </a:xfrm>
          <a:prstGeom prst="rect">
            <a:avLst/>
          </a:prstGeom>
          <a:noFill/>
        </p:spPr>
        <p:txBody>
          <a:bodyPr wrap="square" rtlCol="0" anchor="t">
            <a:spAutoFit/>
          </a:bodyPr>
          <a:p>
            <a:pPr algn="l">
              <a:lnSpc>
                <a:spcPct val="110000"/>
              </a:lnSpc>
            </a:pPr>
            <a:r>
              <a:rPr lang="en-US" altLang="zh-CN" sz="2800" b="1" dirty="0">
                <a:solidFill>
                  <a:srgbClr val="FF0000"/>
                </a:solidFill>
                <a:latin typeface="Times New Roman" panose="02020603050405020304" pitchFamily="18" charset="0"/>
              </a:rPr>
              <a:t>                                                                              防止厚玻璃板出现两个像，影响到实验效果</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1126490" y="4394835"/>
            <a:ext cx="4398645" cy="565150"/>
          </a:xfrm>
          <a:prstGeom prst="rect">
            <a:avLst/>
          </a:prstGeom>
          <a:noFill/>
        </p:spPr>
        <p:txBody>
          <a:bodyPr wrap="square" rtlCol="0" anchor="t">
            <a:spAutoFit/>
          </a:bodyPr>
          <a:p>
            <a:pPr algn="l">
              <a:lnSpc>
                <a:spcPct val="110000"/>
              </a:lnSpc>
            </a:pPr>
            <a:r>
              <a:rPr lang="en-US" altLang="zh-CN" sz="2800" b="1" dirty="0">
                <a:solidFill>
                  <a:srgbClr val="FF0000"/>
                </a:solidFill>
                <a:latin typeface="Times New Roman" panose="02020603050405020304" pitchFamily="18" charset="0"/>
              </a:rPr>
              <a:t>  便于观察和确定像的位置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4" grpId="0"/>
      <p:bldP spid="4" grpId="1"/>
      <p:bldP spid="5" grpId="0"/>
      <p:bldP spid="5" grpId="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p:cNvPicPr>
            <a:picLocks noChangeAspect="1"/>
          </p:cNvPicPr>
          <p:nvPr/>
        </p:nvPicPr>
        <p:blipFill>
          <a:blip r:embed="rId1"/>
          <a:stretch>
            <a:fillRect/>
          </a:stretch>
        </p:blipFill>
        <p:spPr>
          <a:xfrm>
            <a:off x="4074795" y="3881755"/>
            <a:ext cx="4780280" cy="2357120"/>
          </a:xfrm>
          <a:prstGeom prst="rect">
            <a:avLst/>
          </a:prstGeom>
        </p:spPr>
      </p:pic>
      <p:sp>
        <p:nvSpPr>
          <p:cNvPr id="7" name="文本框 6"/>
          <p:cNvSpPr txBox="1"/>
          <p:nvPr/>
        </p:nvSpPr>
        <p:spPr>
          <a:xfrm>
            <a:off x="1842135" y="2214880"/>
            <a:ext cx="252222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20</a:t>
            </a:r>
            <a:endParaRPr lang="en-US" altLang="zh-CN" sz="2800" b="1" dirty="0">
              <a:solidFill>
                <a:srgbClr val="FF0000"/>
              </a:solidFill>
              <a:latin typeface="Times New Roman" panose="02020603050405020304" pitchFamily="18" charset="0"/>
            </a:endParaRPr>
          </a:p>
        </p:txBody>
      </p:sp>
      <p:pic>
        <p:nvPicPr>
          <p:cNvPr id="9" name="图片 8"/>
          <p:cNvPicPr>
            <a:picLocks noChangeAspect="1"/>
          </p:cNvPicPr>
          <p:nvPr/>
        </p:nvPicPr>
        <p:blipFill>
          <a:blip r:embed="rId2"/>
          <a:stretch>
            <a:fillRect/>
          </a:stretch>
        </p:blipFill>
        <p:spPr>
          <a:xfrm>
            <a:off x="6371590" y="3709035"/>
            <a:ext cx="2199005" cy="2280920"/>
          </a:xfrm>
          <a:prstGeom prst="rect">
            <a:avLst/>
          </a:prstGeom>
        </p:spPr>
      </p:pic>
      <p:sp>
        <p:nvSpPr>
          <p:cNvPr id="2" name="文本框 1"/>
          <p:cNvSpPr txBox="1"/>
          <p:nvPr/>
        </p:nvSpPr>
        <p:spPr>
          <a:xfrm>
            <a:off x="573723" y="1172845"/>
            <a:ext cx="7996555" cy="5259070"/>
          </a:xfrm>
          <a:prstGeom prst="rect">
            <a:avLst/>
          </a:prstGeom>
          <a:noFill/>
        </p:spPr>
        <p:txBody>
          <a:bodyPr wrap="square" rtlCol="0" anchor="t">
            <a:spAutoFit/>
          </a:bodyPr>
          <a:p>
            <a:pPr algn="just">
              <a:lnSpc>
                <a:spcPct val="120000"/>
              </a:lnSpc>
            </a:pPr>
            <a:r>
              <a:rPr lang="zh-CN" altLang="en-US" sz="2800"/>
              <a:t>（3）若白纸上每方格长度是5cm，将点燃的蜡烛由A点移至B点，此时它与移动后在玻璃板中所成的像的距离是</a:t>
            </a:r>
            <a:r>
              <a:rPr lang="zh-CN" altLang="en-US" sz="2800" u="sng"/>
              <a:t>　   </a:t>
            </a:r>
            <a:r>
              <a:rPr lang="zh-CN" altLang="en-US" sz="2800"/>
              <a:t>cm，用光屏在玻璃板后面无论如何移动，在光屏上都</a:t>
            </a:r>
            <a:r>
              <a:rPr lang="zh-CN" altLang="en-US" sz="2800" u="sng"/>
              <a:t>　　</a:t>
            </a:r>
            <a:r>
              <a:rPr lang="zh-CN" altLang="en-US" sz="2800"/>
              <a:t>（选填“能”或“不能”）成像，说明平面镜所成的是</a:t>
            </a:r>
            <a:r>
              <a:rPr lang="zh-CN" altLang="en-US" sz="2800" u="sng"/>
              <a:t>　   　</a:t>
            </a:r>
            <a:r>
              <a:rPr lang="zh-CN" altLang="en-US" sz="2800"/>
              <a:t>像. </a:t>
            </a:r>
            <a:endParaRPr lang="zh-CN" altLang="en-US" sz="2800"/>
          </a:p>
          <a:p>
            <a:pPr algn="just">
              <a:lnSpc>
                <a:spcPct val="120000"/>
              </a:lnSpc>
            </a:pPr>
            <a:r>
              <a:rPr lang="zh-CN" altLang="en-US" sz="2800"/>
              <a:t>（4）如图24甲所示是</a:t>
            </a:r>
            <a:endParaRPr lang="zh-CN" altLang="en-US" sz="2800"/>
          </a:p>
          <a:p>
            <a:pPr algn="just">
              <a:lnSpc>
                <a:spcPct val="120000"/>
              </a:lnSpc>
            </a:pPr>
            <a:r>
              <a:rPr lang="zh-CN" altLang="en-US" sz="2800"/>
              <a:t>从平面镜中看到墙上</a:t>
            </a:r>
            <a:endParaRPr lang="zh-CN" altLang="en-US" sz="2800"/>
          </a:p>
          <a:p>
            <a:pPr algn="just">
              <a:lnSpc>
                <a:spcPct val="120000"/>
              </a:lnSpc>
            </a:pPr>
            <a:r>
              <a:rPr lang="zh-CN" altLang="en-US" sz="2800"/>
              <a:t>的时钟的像，请在乙</a:t>
            </a:r>
            <a:endParaRPr lang="zh-CN" altLang="en-US" sz="2800"/>
          </a:p>
          <a:p>
            <a:pPr algn="just">
              <a:lnSpc>
                <a:spcPct val="120000"/>
              </a:lnSpc>
            </a:pPr>
            <a:r>
              <a:rPr lang="zh-CN" altLang="en-US" sz="2800"/>
              <a:t>图上画出时钟的实际</a:t>
            </a:r>
            <a:endParaRPr lang="zh-CN" altLang="en-US" sz="2800"/>
          </a:p>
          <a:p>
            <a:pPr algn="just">
              <a:lnSpc>
                <a:spcPct val="120000"/>
              </a:lnSpc>
            </a:pPr>
            <a:r>
              <a:rPr lang="zh-CN" altLang="en-US" sz="2800"/>
              <a:t>时间. </a:t>
            </a:r>
            <a:endParaRPr lang="zh-CN" altLang="en-US" sz="2800"/>
          </a:p>
        </p:txBody>
      </p:sp>
      <p:sp>
        <p:nvSpPr>
          <p:cNvPr id="4" name="文本框 3"/>
          <p:cNvSpPr txBox="1"/>
          <p:nvPr/>
        </p:nvSpPr>
        <p:spPr>
          <a:xfrm>
            <a:off x="3397885" y="2766060"/>
            <a:ext cx="252222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不能</a:t>
            </a:r>
            <a:endParaRPr lang="en-US" altLang="zh-CN" sz="2800" b="1" dirty="0">
              <a:solidFill>
                <a:srgbClr val="FF0000"/>
              </a:solidFill>
              <a:latin typeface="Times New Roman" panose="02020603050405020304" pitchFamily="18" charset="0"/>
            </a:endParaRPr>
          </a:p>
        </p:txBody>
      </p:sp>
      <p:sp>
        <p:nvSpPr>
          <p:cNvPr id="17" name="文本框 16"/>
          <p:cNvSpPr txBox="1"/>
          <p:nvPr/>
        </p:nvSpPr>
        <p:spPr>
          <a:xfrm>
            <a:off x="2078990" y="5918200"/>
            <a:ext cx="177482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如图所示：</a:t>
            </a:r>
            <a:endParaRPr lang="en-US" altLang="zh-CN" sz="2800" b="1" dirty="0">
              <a:solidFill>
                <a:srgbClr val="FF0000"/>
              </a:solidFill>
              <a:latin typeface="Times New Roman" panose="02020603050405020304" pitchFamily="18" charset="0"/>
            </a:endParaRPr>
          </a:p>
        </p:txBody>
      </p:sp>
      <p:sp>
        <p:nvSpPr>
          <p:cNvPr id="6" name="文本框 5"/>
          <p:cNvSpPr txBox="1"/>
          <p:nvPr/>
        </p:nvSpPr>
        <p:spPr>
          <a:xfrm>
            <a:off x="5067300" y="3260725"/>
            <a:ext cx="252222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虚</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par>
                                <p:cTn id="27" presetID="22" presetClass="entr" presetSubtype="4"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down)">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4" grpId="0"/>
      <p:bldP spid="4" grpId="1"/>
      <p:bldP spid="6" grpId="0"/>
      <p:bldP spid="6" grpId="1"/>
      <p:bldP spid="17" grpId="0"/>
      <p:bldP spid="17"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686560"/>
            <a:ext cx="7894320" cy="3709035"/>
          </a:xfrm>
          <a:prstGeom prst="rect">
            <a:avLst/>
          </a:prstGeom>
          <a:noFill/>
        </p:spPr>
        <p:txBody>
          <a:bodyPr wrap="square" rtlCol="0" anchor="t">
            <a:spAutoFit/>
          </a:bodyPr>
          <a:p>
            <a:pPr algn="just">
              <a:lnSpc>
                <a:spcPct val="120000"/>
              </a:lnSpc>
            </a:pPr>
            <a:r>
              <a:rPr lang="zh-CN" altLang="en-US" sz="2800" b="1">
                <a:sym typeface="+mn-ea"/>
              </a:rPr>
              <a:t>4.光速</a:t>
            </a:r>
            <a:r>
              <a:rPr lang="zh-CN" altLang="en-US" sz="2800">
                <a:sym typeface="+mn-ea"/>
              </a:rPr>
              <a:t>：光在真空中的传播速度最大，是</a:t>
            </a:r>
            <a:r>
              <a:rPr lang="zh-CN" altLang="en-US" sz="2800" u="sng">
                <a:sym typeface="+mn-ea"/>
              </a:rPr>
              <a:t>　          </a:t>
            </a:r>
            <a:r>
              <a:rPr lang="zh-CN" altLang="en-US" sz="2800">
                <a:sym typeface="+mn-ea"/>
              </a:rPr>
              <a:t> </a:t>
            </a:r>
            <a:r>
              <a:rPr lang="zh-CN" altLang="en-US" sz="2800">
                <a:solidFill>
                  <a:schemeClr val="bg1"/>
                </a:solidFill>
                <a:sym typeface="+mn-ea"/>
              </a:rPr>
              <a:t> </a:t>
            </a:r>
            <a:r>
              <a:rPr lang="en-US" altLang="zh-CN" sz="2800">
                <a:solidFill>
                  <a:schemeClr val="bg1"/>
                </a:solidFill>
                <a:sym typeface="+mn-ea"/>
              </a:rPr>
              <a:t>.</a:t>
            </a:r>
            <a:r>
              <a:rPr lang="zh-CN" altLang="en-US" sz="2800">
                <a:sym typeface="+mn-ea"/>
              </a:rPr>
              <a:t> </a:t>
            </a:r>
            <a:endParaRPr lang="zh-CN" altLang="en-US" sz="2800">
              <a:sym typeface="+mn-ea"/>
            </a:endParaRPr>
          </a:p>
          <a:p>
            <a:pPr algn="just">
              <a:lnSpc>
                <a:spcPct val="120000"/>
              </a:lnSpc>
            </a:pPr>
            <a:r>
              <a:rPr lang="zh-CN" altLang="en-US" sz="2800">
                <a:sym typeface="+mn-ea"/>
              </a:rPr>
              <a:t> m/s=</a:t>
            </a:r>
            <a:r>
              <a:rPr lang="zh-CN" altLang="en-US" sz="2800" u="sng">
                <a:sym typeface="+mn-ea"/>
              </a:rPr>
              <a:t>　          </a:t>
            </a:r>
            <a:r>
              <a:rPr lang="zh-CN" altLang="en-US" sz="2800">
                <a:sym typeface="+mn-ea"/>
              </a:rPr>
              <a:t>km/s，远大于声速. 光在不同介质中传播的速度</a:t>
            </a:r>
            <a:r>
              <a:rPr lang="zh-CN" altLang="en-US" sz="2800" u="sng">
                <a:sym typeface="+mn-ea"/>
              </a:rPr>
              <a:t>                </a:t>
            </a:r>
            <a:r>
              <a:rPr lang="zh-CN" altLang="en-US" sz="2800">
                <a:sym typeface="+mn-ea"/>
              </a:rPr>
              <a:t> ，c&gt;v空气&gt;v水&gt;v玻璃.</a:t>
            </a:r>
            <a:endParaRPr lang="zh-CN" altLang="en-US" sz="2800">
              <a:sym typeface="+mn-ea"/>
            </a:endParaRPr>
          </a:p>
          <a:p>
            <a:pPr algn="just">
              <a:lnSpc>
                <a:spcPct val="120000"/>
              </a:lnSpc>
            </a:pPr>
            <a:r>
              <a:rPr lang="zh-CN" altLang="en-US" sz="2800" b="1">
                <a:sym typeface="+mn-ea"/>
              </a:rPr>
              <a:t>5. 光年</a:t>
            </a:r>
            <a:r>
              <a:rPr lang="zh-CN" altLang="en-US" sz="2800">
                <a:sym typeface="+mn-ea"/>
              </a:rPr>
              <a:t>：光在一年内通过的距离. （光年是长度单位）</a:t>
            </a:r>
            <a:endParaRPr lang="zh-CN" altLang="en-US" sz="2800">
              <a:sym typeface="+mn-ea"/>
            </a:endParaRPr>
          </a:p>
          <a:p>
            <a:pPr algn="just">
              <a:lnSpc>
                <a:spcPct val="120000"/>
              </a:lnSpc>
            </a:pPr>
            <a:r>
              <a:rPr lang="zh-CN" altLang="en-US" sz="2800">
                <a:sym typeface="+mn-ea"/>
              </a:rPr>
              <a:t>6. </a:t>
            </a:r>
            <a:r>
              <a:rPr lang="zh-CN" altLang="en-US" sz="2800" b="1">
                <a:sym typeface="+mn-ea"/>
              </a:rPr>
              <a:t>光沿直线传播的事例</a:t>
            </a:r>
            <a:r>
              <a:rPr lang="zh-CN" altLang="en-US" sz="2800">
                <a:sym typeface="+mn-ea"/>
              </a:rPr>
              <a:t>：</a:t>
            </a:r>
            <a:r>
              <a:rPr lang="zh-CN" altLang="en-US" sz="2800" u="sng">
                <a:sym typeface="+mn-ea"/>
              </a:rPr>
              <a:t>                       </a:t>
            </a:r>
            <a:r>
              <a:rPr lang="zh-CN" altLang="en-US" sz="2800">
                <a:sym typeface="+mn-ea"/>
              </a:rPr>
              <a:t>、</a:t>
            </a:r>
            <a:r>
              <a:rPr lang="zh-CN" altLang="en-US" sz="2800" u="sng">
                <a:sym typeface="+mn-ea"/>
              </a:rPr>
              <a:t>                   </a:t>
            </a:r>
            <a:r>
              <a:rPr lang="zh-CN" altLang="en-US" sz="2800">
                <a:sym typeface="+mn-ea"/>
              </a:rPr>
              <a:t>、</a:t>
            </a:r>
            <a:endParaRPr lang="en-US" altLang="zh-CN" sz="2800" u="sng">
              <a:sym typeface="+mn-ea"/>
            </a:endParaRPr>
          </a:p>
          <a:p>
            <a:pPr algn="just">
              <a:lnSpc>
                <a:spcPct val="120000"/>
              </a:lnSpc>
            </a:pPr>
            <a:r>
              <a:rPr lang="zh-CN" altLang="en-US" sz="2800">
                <a:sym typeface="+mn-ea"/>
              </a:rPr>
              <a:t> </a:t>
            </a:r>
            <a:r>
              <a:rPr lang="zh-CN" altLang="en-US" sz="2800" u="sng">
                <a:sym typeface="+mn-ea"/>
              </a:rPr>
              <a:t>                   </a:t>
            </a:r>
            <a:r>
              <a:rPr lang="zh-CN" altLang="en-US" sz="2800">
                <a:sym typeface="+mn-ea"/>
              </a:rPr>
              <a:t>等. </a:t>
            </a:r>
            <a:endParaRPr lang="zh-CN" altLang="en-US" sz="2800">
              <a:sym typeface="+mn-ea"/>
            </a:endParaRPr>
          </a:p>
        </p:txBody>
      </p:sp>
      <p:sp>
        <p:nvSpPr>
          <p:cNvPr id="14" name="文本框 13"/>
          <p:cNvSpPr txBox="1"/>
          <p:nvPr/>
        </p:nvSpPr>
        <p:spPr>
          <a:xfrm>
            <a:off x="6360160" y="1686560"/>
            <a:ext cx="2540000" cy="607695"/>
          </a:xfrm>
          <a:prstGeom prst="rect">
            <a:avLst/>
          </a:prstGeom>
          <a:noFill/>
        </p:spPr>
        <p:txBody>
          <a:bodyPr wrap="square" rtlCol="0" anchor="t">
            <a:spAutoFit/>
          </a:bodyPr>
          <a:p>
            <a:pPr algn="ctr">
              <a:lnSpc>
                <a:spcPct val="120000"/>
              </a:lnSpc>
              <a:buClrTx/>
              <a:buSzTx/>
              <a:buFontTx/>
            </a:pPr>
            <a:r>
              <a:rPr lang="zh-CN" altLang="en-US" sz="2800" b="1" dirty="0">
                <a:solidFill>
                  <a:srgbClr val="FF0000"/>
                </a:solidFill>
                <a:latin typeface="Times New Roman" panose="02020603050405020304" pitchFamily="18" charset="0"/>
              </a:rPr>
              <a:t>3×10</a:t>
            </a:r>
            <a:r>
              <a:rPr lang="zh-CN" altLang="en-US" sz="2800" b="1" baseline="30000" dirty="0">
                <a:solidFill>
                  <a:srgbClr val="FF0000"/>
                </a:solidFill>
                <a:latin typeface="Times New Roman" panose="02020603050405020304" pitchFamily="18" charset="0"/>
              </a:rPr>
              <a:t>8</a:t>
            </a:r>
            <a:endParaRPr lang="zh-CN" altLang="en-US" sz="2800" b="1" baseline="30000" dirty="0">
              <a:solidFill>
                <a:srgbClr val="FF0000"/>
              </a:solidFill>
              <a:latin typeface="Times New Roman" panose="02020603050405020304" pitchFamily="18" charset="0"/>
            </a:endParaRPr>
          </a:p>
        </p:txBody>
      </p:sp>
      <p:sp>
        <p:nvSpPr>
          <p:cNvPr id="4" name="文本框 3"/>
          <p:cNvSpPr txBox="1"/>
          <p:nvPr/>
        </p:nvSpPr>
        <p:spPr>
          <a:xfrm>
            <a:off x="899160" y="2149475"/>
            <a:ext cx="2540000" cy="607695"/>
          </a:xfrm>
          <a:prstGeom prst="rect">
            <a:avLst/>
          </a:prstGeom>
          <a:noFill/>
        </p:spPr>
        <p:txBody>
          <a:bodyPr wrap="square" rtlCol="0" anchor="t">
            <a:spAutoFit/>
          </a:bodyPr>
          <a:p>
            <a:pPr algn="ctr">
              <a:lnSpc>
                <a:spcPct val="120000"/>
              </a:lnSpc>
              <a:buClrTx/>
              <a:buSzTx/>
              <a:buFontTx/>
            </a:pPr>
            <a:r>
              <a:rPr lang="zh-CN" altLang="en-US" sz="2800" b="1" dirty="0">
                <a:solidFill>
                  <a:srgbClr val="FF0000"/>
                </a:solidFill>
                <a:latin typeface="Times New Roman" panose="02020603050405020304" pitchFamily="18" charset="0"/>
              </a:rPr>
              <a:t>3×10</a:t>
            </a:r>
            <a:r>
              <a:rPr lang="en-US" altLang="zh-CN" sz="2800" b="1" baseline="30000" dirty="0">
                <a:solidFill>
                  <a:srgbClr val="FF0000"/>
                </a:solidFill>
                <a:latin typeface="Times New Roman" panose="02020603050405020304" pitchFamily="18" charset="0"/>
              </a:rPr>
              <a:t>5</a:t>
            </a:r>
            <a:endParaRPr lang="en-US" altLang="zh-CN" sz="2800" b="1" baseline="30000" dirty="0">
              <a:solidFill>
                <a:srgbClr val="FF0000"/>
              </a:solidFill>
              <a:latin typeface="Times New Roman" panose="02020603050405020304" pitchFamily="18" charset="0"/>
            </a:endParaRPr>
          </a:p>
        </p:txBody>
      </p:sp>
      <p:sp>
        <p:nvSpPr>
          <p:cNvPr id="5" name="文本框 4"/>
          <p:cNvSpPr txBox="1"/>
          <p:nvPr/>
        </p:nvSpPr>
        <p:spPr>
          <a:xfrm>
            <a:off x="1838960" y="2700655"/>
            <a:ext cx="2540000" cy="607695"/>
          </a:xfrm>
          <a:prstGeom prst="rect">
            <a:avLst/>
          </a:prstGeom>
          <a:noFill/>
        </p:spPr>
        <p:txBody>
          <a:bodyPr wrap="square" rtlCol="0" anchor="t">
            <a:spAutoFit/>
          </a:bodyPr>
          <a:p>
            <a:pPr algn="ctr">
              <a:lnSpc>
                <a:spcPct val="120000"/>
              </a:lnSpc>
              <a:buClrTx/>
              <a:buSzTx/>
              <a:buFontTx/>
            </a:pPr>
            <a:r>
              <a:rPr sz="2800" b="1" dirty="0">
                <a:solidFill>
                  <a:srgbClr val="FF0000"/>
                </a:solidFill>
                <a:latin typeface="Times New Roman" panose="02020603050405020304" pitchFamily="18" charset="0"/>
              </a:rPr>
              <a:t>不同</a:t>
            </a:r>
            <a:endParaRPr sz="2800" b="1" dirty="0">
              <a:solidFill>
                <a:srgbClr val="FF0000"/>
              </a:solidFill>
              <a:latin typeface="Times New Roman" panose="02020603050405020304" pitchFamily="18" charset="0"/>
            </a:endParaRPr>
          </a:p>
        </p:txBody>
      </p:sp>
      <p:sp>
        <p:nvSpPr>
          <p:cNvPr id="6" name="文本框 5"/>
          <p:cNvSpPr txBox="1"/>
          <p:nvPr/>
        </p:nvSpPr>
        <p:spPr>
          <a:xfrm>
            <a:off x="4243705" y="4188460"/>
            <a:ext cx="2540000" cy="607695"/>
          </a:xfrm>
          <a:prstGeom prst="rect">
            <a:avLst/>
          </a:prstGeom>
          <a:noFill/>
        </p:spPr>
        <p:txBody>
          <a:bodyPr wrap="square" rtlCol="0" anchor="t">
            <a:spAutoFit/>
          </a:bodyPr>
          <a:p>
            <a:pPr algn="ctr">
              <a:lnSpc>
                <a:spcPct val="120000"/>
              </a:lnSpc>
              <a:buClrTx/>
              <a:buSzTx/>
              <a:buFontTx/>
            </a:pPr>
            <a:r>
              <a:rPr sz="2800" b="1" dirty="0">
                <a:solidFill>
                  <a:srgbClr val="FF0000"/>
                </a:solidFill>
                <a:latin typeface="Times New Roman" panose="02020603050405020304" pitchFamily="18" charset="0"/>
              </a:rPr>
              <a:t>影子的形成</a:t>
            </a:r>
            <a:endParaRPr sz="2800" b="1" dirty="0">
              <a:solidFill>
                <a:srgbClr val="FF0000"/>
              </a:solidFill>
              <a:latin typeface="Times New Roman" panose="02020603050405020304" pitchFamily="18" charset="0"/>
            </a:endParaRPr>
          </a:p>
        </p:txBody>
      </p:sp>
      <p:sp>
        <p:nvSpPr>
          <p:cNvPr id="7" name="文本框 6"/>
          <p:cNvSpPr txBox="1"/>
          <p:nvPr/>
        </p:nvSpPr>
        <p:spPr>
          <a:xfrm>
            <a:off x="6823075" y="4191635"/>
            <a:ext cx="1614170" cy="607695"/>
          </a:xfrm>
          <a:prstGeom prst="rect">
            <a:avLst/>
          </a:prstGeom>
          <a:noFill/>
        </p:spPr>
        <p:txBody>
          <a:bodyPr wrap="square" rtlCol="0" anchor="t">
            <a:spAutoFit/>
          </a:bodyPr>
          <a:p>
            <a:pPr algn="ctr">
              <a:lnSpc>
                <a:spcPct val="120000"/>
              </a:lnSpc>
              <a:buClrTx/>
              <a:buSzTx/>
              <a:buFontTx/>
            </a:pPr>
            <a:r>
              <a:rPr sz="2800" b="1" dirty="0">
                <a:solidFill>
                  <a:srgbClr val="FF0000"/>
                </a:solidFill>
                <a:latin typeface="Times New Roman" panose="02020603050405020304" pitchFamily="18" charset="0"/>
              </a:rPr>
              <a:t>射击瞄准</a:t>
            </a:r>
            <a:endParaRPr lang="en-US" sz="2800" b="1" dirty="0">
              <a:solidFill>
                <a:srgbClr val="FF0000"/>
              </a:solidFill>
              <a:latin typeface="Times New Roman" panose="02020603050405020304" pitchFamily="18" charset="0"/>
            </a:endParaRPr>
          </a:p>
        </p:txBody>
      </p:sp>
      <p:sp>
        <p:nvSpPr>
          <p:cNvPr id="8" name="文本框 7"/>
          <p:cNvSpPr txBox="1"/>
          <p:nvPr/>
        </p:nvSpPr>
        <p:spPr>
          <a:xfrm>
            <a:off x="760730" y="4705350"/>
            <a:ext cx="1614170" cy="607695"/>
          </a:xfrm>
          <a:prstGeom prst="rect">
            <a:avLst/>
          </a:prstGeom>
          <a:noFill/>
        </p:spPr>
        <p:txBody>
          <a:bodyPr wrap="square" rtlCol="0" anchor="t">
            <a:spAutoFit/>
          </a:bodyPr>
          <a:p>
            <a:pPr algn="ctr">
              <a:lnSpc>
                <a:spcPct val="120000"/>
              </a:lnSpc>
              <a:buClrTx/>
              <a:buSzTx/>
              <a:buFontTx/>
            </a:pPr>
            <a:r>
              <a:rPr sz="2800" b="1" dirty="0">
                <a:solidFill>
                  <a:srgbClr val="FF0000"/>
                </a:solidFill>
                <a:latin typeface="Times New Roman" panose="02020603050405020304" pitchFamily="18" charset="0"/>
              </a:rPr>
              <a:t>排队看齐</a:t>
            </a:r>
            <a:endParaRPr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4" grpId="0"/>
      <p:bldP spid="4" grpId="1"/>
      <p:bldP spid="5" grpId="0"/>
      <p:bldP spid="5" grpId="1"/>
      <p:bldP spid="6" grpId="0"/>
      <p:bldP spid="6" grpId="1"/>
      <p:bldP spid="7" grpId="0"/>
      <p:bldP spid="7" grpId="1"/>
      <p:bldP spid="8" grpId="0"/>
      <p:bldP spid="8"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679450" y="3529330"/>
            <a:ext cx="6351905" cy="1931035"/>
          </a:xfrm>
          <a:prstGeom prst="rect">
            <a:avLst/>
          </a:prstGeom>
        </p:spPr>
      </p:pic>
      <p:pic>
        <p:nvPicPr>
          <p:cNvPr id="3" name="图片 2"/>
          <p:cNvPicPr>
            <a:picLocks noChangeAspect="1"/>
          </p:cNvPicPr>
          <p:nvPr/>
        </p:nvPicPr>
        <p:blipFill>
          <a:blip r:embed="rId2"/>
          <a:stretch>
            <a:fillRect/>
          </a:stretch>
        </p:blipFill>
        <p:spPr>
          <a:xfrm>
            <a:off x="6459855" y="2849245"/>
            <a:ext cx="2245360" cy="1896745"/>
          </a:xfrm>
          <a:prstGeom prst="rect">
            <a:avLst/>
          </a:prstGeom>
        </p:spPr>
      </p:pic>
      <p:sp>
        <p:nvSpPr>
          <p:cNvPr id="2" name="文本框 1"/>
          <p:cNvSpPr txBox="1"/>
          <p:nvPr/>
        </p:nvSpPr>
        <p:spPr>
          <a:xfrm>
            <a:off x="573723" y="1746885"/>
            <a:ext cx="7996555" cy="1641475"/>
          </a:xfrm>
          <a:prstGeom prst="rect">
            <a:avLst/>
          </a:prstGeom>
          <a:noFill/>
        </p:spPr>
        <p:txBody>
          <a:bodyPr wrap="square" rtlCol="0" anchor="t">
            <a:spAutoFit/>
          </a:bodyPr>
          <a:p>
            <a:pPr algn="just">
              <a:lnSpc>
                <a:spcPct val="120000"/>
              </a:lnSpc>
            </a:pPr>
            <a:r>
              <a:rPr lang="zh-CN" altLang="en-US" sz="2800"/>
              <a:t>9. 有经验的渔民都知道，只有瞄准鱼的下方才能把鱼叉到，如图25所示. 下列四幅光路图，能够正确说明叉到鱼道理的是（　 　）  </a:t>
            </a:r>
            <a:endParaRPr lang="zh-CN" altLang="en-US" sz="2800"/>
          </a:p>
        </p:txBody>
      </p:sp>
      <p:sp>
        <p:nvSpPr>
          <p:cNvPr id="4" name="文本框 3"/>
          <p:cNvSpPr txBox="1"/>
          <p:nvPr/>
        </p:nvSpPr>
        <p:spPr>
          <a:xfrm>
            <a:off x="574040" y="1227455"/>
            <a:ext cx="525272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考点四  </a:t>
            </a:r>
            <a:r>
              <a:rPr lang="zh-CN" altLang="en-US" sz="2800" b="1">
                <a:sym typeface="+mn-ea"/>
              </a:rPr>
              <a:t> 光的折射规律</a:t>
            </a:r>
            <a:endParaRPr lang="zh-CN" altLang="en-US" sz="2800" b="1">
              <a:sym typeface="+mn-ea"/>
            </a:endParaRPr>
          </a:p>
        </p:txBody>
      </p:sp>
      <p:sp>
        <p:nvSpPr>
          <p:cNvPr id="9" name="文本框 8"/>
          <p:cNvSpPr txBox="1"/>
          <p:nvPr/>
        </p:nvSpPr>
        <p:spPr>
          <a:xfrm>
            <a:off x="4234180" y="2849245"/>
            <a:ext cx="141478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6198870" y="2813050"/>
            <a:ext cx="2543175" cy="2144395"/>
          </a:xfrm>
          <a:prstGeom prst="rect">
            <a:avLst/>
          </a:prstGeom>
        </p:spPr>
      </p:pic>
      <p:sp>
        <p:nvSpPr>
          <p:cNvPr id="2" name="文本框 1"/>
          <p:cNvSpPr txBox="1"/>
          <p:nvPr/>
        </p:nvSpPr>
        <p:spPr>
          <a:xfrm>
            <a:off x="573723" y="1172845"/>
            <a:ext cx="7996555" cy="5259070"/>
          </a:xfrm>
          <a:prstGeom prst="rect">
            <a:avLst/>
          </a:prstGeom>
          <a:noFill/>
        </p:spPr>
        <p:txBody>
          <a:bodyPr wrap="square" rtlCol="0" anchor="t">
            <a:spAutoFit/>
          </a:bodyPr>
          <a:p>
            <a:pPr algn="just">
              <a:lnSpc>
                <a:spcPct val="120000"/>
              </a:lnSpc>
            </a:pPr>
            <a:r>
              <a:rPr lang="zh-CN" altLang="en-US" sz="2800"/>
              <a:t>10. （2018·盐城）有一圆柱形敞口容器，从其左侧某一高度斜射一束激光，在容器底部产生一个光斑O，如图26所示. 下列操作使光斑向左移动的是（　 　） </a:t>
            </a:r>
            <a:endParaRPr lang="zh-CN" altLang="en-US" sz="2800"/>
          </a:p>
          <a:p>
            <a:pPr algn="just">
              <a:lnSpc>
                <a:spcPct val="120000"/>
              </a:lnSpc>
            </a:pPr>
            <a:r>
              <a:rPr lang="zh-CN" altLang="en-US" sz="2800"/>
              <a:t>A. 保持水面高度不变使激光笔向右平</a:t>
            </a:r>
            <a:endParaRPr lang="zh-CN" altLang="en-US" sz="2800"/>
          </a:p>
          <a:p>
            <a:pPr algn="just">
              <a:lnSpc>
                <a:spcPct val="120000"/>
              </a:lnSpc>
            </a:pPr>
            <a:r>
              <a:rPr lang="zh-CN" altLang="en-US" sz="2800"/>
              <a:t>移</a:t>
            </a:r>
            <a:endParaRPr lang="zh-CN" altLang="en-US" sz="2800"/>
          </a:p>
          <a:p>
            <a:pPr algn="just">
              <a:lnSpc>
                <a:spcPct val="120000"/>
              </a:lnSpc>
            </a:pPr>
            <a:r>
              <a:rPr lang="zh-CN" altLang="en-US" sz="2800"/>
              <a:t>B. 保持激光射入角度不变使水面上升</a:t>
            </a:r>
            <a:endParaRPr lang="zh-CN" altLang="en-US" sz="2800"/>
          </a:p>
          <a:p>
            <a:pPr algn="just">
              <a:lnSpc>
                <a:spcPct val="120000"/>
              </a:lnSpc>
            </a:pPr>
            <a:r>
              <a:rPr lang="zh-CN" altLang="en-US" sz="2800"/>
              <a:t>C. 保持激光射入角度不变使水面下降</a:t>
            </a:r>
            <a:endParaRPr lang="zh-CN" altLang="en-US" sz="2800"/>
          </a:p>
          <a:p>
            <a:pPr algn="just">
              <a:lnSpc>
                <a:spcPct val="120000"/>
              </a:lnSpc>
            </a:pPr>
            <a:r>
              <a:rPr lang="zh-CN" altLang="en-US" sz="2800"/>
              <a:t>D. 保持水面高度和入射点不变使激光</a:t>
            </a:r>
            <a:endParaRPr lang="zh-CN" altLang="en-US" sz="2800"/>
          </a:p>
          <a:p>
            <a:pPr algn="just">
              <a:lnSpc>
                <a:spcPct val="120000"/>
              </a:lnSpc>
            </a:pPr>
            <a:r>
              <a:rPr lang="zh-CN" altLang="en-US" sz="2800"/>
              <a:t>入射角增大</a:t>
            </a:r>
            <a:endParaRPr lang="zh-CN" altLang="en-US" sz="2800"/>
          </a:p>
        </p:txBody>
      </p:sp>
      <p:sp>
        <p:nvSpPr>
          <p:cNvPr id="7" name="文本框 6"/>
          <p:cNvSpPr txBox="1"/>
          <p:nvPr/>
        </p:nvSpPr>
        <p:spPr>
          <a:xfrm>
            <a:off x="574040" y="2811145"/>
            <a:ext cx="162877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2177415"/>
            <a:ext cx="7996555" cy="2158365"/>
          </a:xfrm>
          <a:prstGeom prst="rect">
            <a:avLst/>
          </a:prstGeom>
          <a:noFill/>
        </p:spPr>
        <p:txBody>
          <a:bodyPr wrap="square" rtlCol="0" anchor="t">
            <a:spAutoFit/>
          </a:bodyPr>
          <a:p>
            <a:pPr algn="just">
              <a:lnSpc>
                <a:spcPct val="120000"/>
              </a:lnSpc>
            </a:pPr>
            <a:r>
              <a:rPr lang="zh-CN" altLang="en-US" sz="2800"/>
              <a:t>11. （2019·自贡）太阳光经过三棱镜后分解为红橙黄绿蓝靛紫七色光，这种现象叫做光的</a:t>
            </a:r>
            <a:r>
              <a:rPr lang="zh-CN" altLang="en-US" sz="2800" u="sng"/>
              <a:t>     　    　</a:t>
            </a:r>
            <a:r>
              <a:rPr lang="zh-CN" altLang="en-US" sz="2800"/>
              <a:t>；红、</a:t>
            </a:r>
            <a:r>
              <a:rPr lang="zh-CN" altLang="en-US" sz="2800" u="sng"/>
              <a:t>     　 </a:t>
            </a:r>
            <a:r>
              <a:rPr lang="zh-CN" altLang="en-US" sz="2800"/>
              <a:t> 、蓝光叫色光的三原色；按电视机遥控器按键时，遥控器发射出来的是</a:t>
            </a:r>
            <a:r>
              <a:rPr lang="zh-CN" altLang="en-US" sz="2800" u="sng"/>
              <a:t>     　    　</a:t>
            </a:r>
            <a:r>
              <a:rPr lang="zh-CN" altLang="en-US" sz="2800"/>
              <a:t>. </a:t>
            </a:r>
            <a:endParaRPr lang="zh-CN" altLang="en-US" sz="2800"/>
          </a:p>
        </p:txBody>
      </p:sp>
      <p:sp>
        <p:nvSpPr>
          <p:cNvPr id="7" name="文本框 6"/>
          <p:cNvSpPr txBox="1"/>
          <p:nvPr/>
        </p:nvSpPr>
        <p:spPr>
          <a:xfrm>
            <a:off x="6991350" y="2724785"/>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色散</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574040" y="1370965"/>
            <a:ext cx="525272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考点五  </a:t>
            </a:r>
            <a:r>
              <a:rPr lang="zh-CN" altLang="en-US" sz="2800" b="1">
                <a:sym typeface="+mn-ea"/>
              </a:rPr>
              <a:t> 光的色散</a:t>
            </a:r>
            <a:endParaRPr lang="zh-CN" altLang="en-US" sz="2800" b="1">
              <a:sym typeface="+mn-ea"/>
            </a:endParaRPr>
          </a:p>
        </p:txBody>
      </p:sp>
      <p:sp>
        <p:nvSpPr>
          <p:cNvPr id="3" name="文本框 2"/>
          <p:cNvSpPr txBox="1"/>
          <p:nvPr/>
        </p:nvSpPr>
        <p:spPr>
          <a:xfrm>
            <a:off x="1338580" y="3232150"/>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绿</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5755005" y="3738880"/>
            <a:ext cx="140017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红外线</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3" grpId="0"/>
      <p:bldP spid="3" grpId="1"/>
      <p:bldP spid="5" grpId="0"/>
      <p:bldP spid="5" grpId="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717358" y="2473325"/>
            <a:ext cx="5709285" cy="3855720"/>
          </a:xfrm>
          <a:prstGeom prst="rect">
            <a:avLst/>
          </a:prstGeom>
        </p:spPr>
      </p:pic>
      <p:sp>
        <p:nvSpPr>
          <p:cNvPr id="2" name="文本框 1"/>
          <p:cNvSpPr txBox="1"/>
          <p:nvPr/>
        </p:nvSpPr>
        <p:spPr>
          <a:xfrm>
            <a:off x="573723" y="1316355"/>
            <a:ext cx="7996555" cy="1641475"/>
          </a:xfrm>
          <a:prstGeom prst="rect">
            <a:avLst/>
          </a:prstGeom>
          <a:noFill/>
        </p:spPr>
        <p:txBody>
          <a:bodyPr wrap="square" rtlCol="0" anchor="t">
            <a:spAutoFit/>
          </a:bodyPr>
          <a:p>
            <a:pPr algn="just">
              <a:lnSpc>
                <a:spcPct val="120000"/>
              </a:lnSpc>
            </a:pPr>
            <a:r>
              <a:rPr lang="zh-CN" altLang="en-US" sz="2800"/>
              <a:t>12. （2018·临沂）下列现象与彩虹的形成原因相同的是（　 　）</a:t>
            </a:r>
            <a:endParaRPr lang="zh-CN" altLang="en-US" sz="2800"/>
          </a:p>
          <a:p>
            <a:pPr algn="just">
              <a:lnSpc>
                <a:spcPct val="120000"/>
              </a:lnSpc>
            </a:pPr>
            <a:endParaRPr lang="zh-CN" altLang="en-US" sz="2800"/>
          </a:p>
        </p:txBody>
      </p:sp>
      <p:sp>
        <p:nvSpPr>
          <p:cNvPr id="7" name="文本框 6"/>
          <p:cNvSpPr txBox="1"/>
          <p:nvPr/>
        </p:nvSpPr>
        <p:spPr>
          <a:xfrm>
            <a:off x="1461770" y="1876425"/>
            <a:ext cx="131699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push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 name="图片 15"/>
          <p:cNvPicPr>
            <a:picLocks noChangeAspect="1"/>
          </p:cNvPicPr>
          <p:nvPr/>
        </p:nvPicPr>
        <p:blipFill>
          <a:blip r:embed="rId1"/>
          <a:stretch>
            <a:fillRect/>
          </a:stretch>
        </p:blipFill>
        <p:spPr>
          <a:xfrm>
            <a:off x="5743575" y="4718685"/>
            <a:ext cx="2631440" cy="1522095"/>
          </a:xfrm>
          <a:prstGeom prst="rect">
            <a:avLst/>
          </a:prstGeom>
        </p:spPr>
      </p:pic>
      <p:sp>
        <p:nvSpPr>
          <p:cNvPr id="4" name="文本框 3"/>
          <p:cNvSpPr txBox="1"/>
          <p:nvPr/>
        </p:nvSpPr>
        <p:spPr>
          <a:xfrm>
            <a:off x="624840" y="1256030"/>
            <a:ext cx="7894320" cy="3709035"/>
          </a:xfrm>
          <a:prstGeom prst="rect">
            <a:avLst/>
          </a:prstGeom>
          <a:noFill/>
        </p:spPr>
        <p:txBody>
          <a:bodyPr wrap="square" rtlCol="0" anchor="t">
            <a:spAutoFit/>
          </a:bodyPr>
          <a:p>
            <a:pPr algn="just">
              <a:lnSpc>
                <a:spcPct val="120000"/>
              </a:lnSpc>
            </a:pPr>
            <a:r>
              <a:rPr lang="zh-CN" altLang="en-US" sz="2800">
                <a:sym typeface="+mn-ea"/>
              </a:rPr>
              <a:t>小孔成像：</a:t>
            </a:r>
            <a:endParaRPr lang="zh-CN" altLang="en-US" sz="2800">
              <a:sym typeface="+mn-ea"/>
            </a:endParaRPr>
          </a:p>
          <a:p>
            <a:pPr algn="just">
              <a:lnSpc>
                <a:spcPct val="120000"/>
              </a:lnSpc>
            </a:pPr>
            <a:r>
              <a:rPr lang="zh-CN" altLang="en-US" sz="2800">
                <a:sym typeface="+mn-ea"/>
              </a:rPr>
              <a:t>（1）成像性质：</a:t>
            </a:r>
            <a:r>
              <a:rPr lang="zh-CN" altLang="en-US" sz="2800" u="sng">
                <a:sym typeface="+mn-ea"/>
              </a:rPr>
              <a:t>               </a:t>
            </a:r>
            <a:r>
              <a:rPr lang="zh-CN" altLang="en-US" sz="2800">
                <a:sym typeface="+mn-ea"/>
              </a:rPr>
              <a:t>的</a:t>
            </a:r>
            <a:r>
              <a:rPr lang="zh-CN" altLang="en-US" sz="2800" u="sng">
                <a:sym typeface="+mn-ea"/>
              </a:rPr>
              <a:t>               </a:t>
            </a:r>
            <a:r>
              <a:rPr lang="zh-CN" altLang="en-US" sz="2800">
                <a:sym typeface="+mn-ea"/>
              </a:rPr>
              <a:t>像.</a:t>
            </a:r>
            <a:endParaRPr lang="zh-CN" altLang="en-US" sz="2800">
              <a:sym typeface="+mn-ea"/>
            </a:endParaRPr>
          </a:p>
          <a:p>
            <a:pPr algn="just">
              <a:lnSpc>
                <a:spcPct val="120000"/>
              </a:lnSpc>
            </a:pPr>
            <a:r>
              <a:rPr lang="zh-CN" altLang="en-US" sz="2800">
                <a:sym typeface="+mn-ea"/>
              </a:rPr>
              <a:t>（2）成像大小：像的大小由像距与物距的大小关系来决定. 当物距大于像距时，成 </a:t>
            </a:r>
            <a:r>
              <a:rPr lang="zh-CN" altLang="en-US" sz="2800" u="sng">
                <a:sym typeface="+mn-ea"/>
              </a:rPr>
              <a:t>         </a:t>
            </a:r>
            <a:r>
              <a:rPr lang="zh-CN" altLang="en-US" sz="2800">
                <a:sym typeface="+mn-ea"/>
              </a:rPr>
              <a:t>的像；当物距等于像距时，成</a:t>
            </a:r>
            <a:r>
              <a:rPr lang="zh-CN" altLang="en-US" sz="2800" u="sng">
                <a:sym typeface="+mn-ea"/>
              </a:rPr>
              <a:t>          </a:t>
            </a:r>
            <a:r>
              <a:rPr lang="zh-CN" altLang="en-US" sz="2800">
                <a:sym typeface="+mn-ea"/>
              </a:rPr>
              <a:t>的像；当物距小于像距时，成</a:t>
            </a:r>
            <a:r>
              <a:rPr lang="zh-CN" altLang="en-US" sz="2800" u="sng">
                <a:sym typeface="+mn-ea"/>
              </a:rPr>
              <a:t>          </a:t>
            </a:r>
            <a:r>
              <a:rPr lang="zh-CN" altLang="en-US" sz="2800">
                <a:sym typeface="+mn-ea"/>
              </a:rPr>
              <a:t>的像. </a:t>
            </a:r>
            <a:endParaRPr lang="zh-CN" altLang="en-US" sz="2800">
              <a:sym typeface="+mn-ea"/>
            </a:endParaRPr>
          </a:p>
          <a:p>
            <a:pPr algn="just">
              <a:lnSpc>
                <a:spcPct val="120000"/>
              </a:lnSpc>
            </a:pPr>
            <a:r>
              <a:rPr lang="zh-CN" altLang="en-US" sz="2800">
                <a:sym typeface="+mn-ea"/>
              </a:rPr>
              <a:t>（3）像与物的形状</a:t>
            </a:r>
            <a:r>
              <a:rPr lang="zh-CN" altLang="en-US" sz="2800" u="sng">
                <a:sym typeface="+mn-ea"/>
              </a:rPr>
              <a:t>               </a:t>
            </a:r>
            <a:r>
              <a:rPr lang="zh-CN" altLang="en-US" sz="2800">
                <a:sym typeface="+mn-ea"/>
              </a:rPr>
              <a:t>，与孔的形状 </a:t>
            </a:r>
            <a:r>
              <a:rPr lang="zh-CN" altLang="en-US" sz="2800" u="sng">
                <a:sym typeface="+mn-ea"/>
              </a:rPr>
              <a:t>              </a:t>
            </a:r>
            <a:r>
              <a:rPr lang="zh-CN" altLang="en-US" sz="2800">
                <a:sym typeface="+mn-ea"/>
              </a:rPr>
              <a:t>. </a:t>
            </a:r>
            <a:endParaRPr lang="zh-CN" altLang="en-US" sz="2800">
              <a:sym typeface="+mn-ea"/>
            </a:endParaRPr>
          </a:p>
        </p:txBody>
      </p:sp>
      <p:sp>
        <p:nvSpPr>
          <p:cNvPr id="6" name="文本框 5"/>
          <p:cNvSpPr txBox="1"/>
          <p:nvPr/>
        </p:nvSpPr>
        <p:spPr>
          <a:xfrm>
            <a:off x="3380740" y="181546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倒立</a:t>
            </a:r>
            <a:endParaRPr lang="zh-CN" altLang="en-US" sz="2800" b="1" dirty="0">
              <a:solidFill>
                <a:srgbClr val="FF0000"/>
              </a:solidFill>
              <a:latin typeface="Times New Roman" panose="02020603050405020304" pitchFamily="18" charset="0"/>
              <a:sym typeface="+mn-ea"/>
            </a:endParaRPr>
          </a:p>
        </p:txBody>
      </p:sp>
      <p:sp>
        <p:nvSpPr>
          <p:cNvPr id="2" name="文本框 1"/>
          <p:cNvSpPr txBox="1"/>
          <p:nvPr/>
        </p:nvSpPr>
        <p:spPr>
          <a:xfrm>
            <a:off x="5100003" y="1802765"/>
            <a:ext cx="5403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实 </a:t>
            </a:r>
            <a:endParaRPr lang="zh-CN" altLang="en-US" sz="2800" b="1" dirty="0">
              <a:solidFill>
                <a:srgbClr val="FF0000"/>
              </a:solidFill>
              <a:latin typeface="Times New Roman" panose="02020603050405020304" pitchFamily="18" charset="0"/>
              <a:sym typeface="+mn-ea"/>
            </a:endParaRPr>
          </a:p>
        </p:txBody>
      </p:sp>
      <p:sp>
        <p:nvSpPr>
          <p:cNvPr id="3" name="文本框 2"/>
          <p:cNvSpPr txBox="1"/>
          <p:nvPr/>
        </p:nvSpPr>
        <p:spPr>
          <a:xfrm>
            <a:off x="6111240" y="284924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缩小</a:t>
            </a:r>
            <a:endParaRPr lang="zh-CN" altLang="en-US" sz="2800" b="1" dirty="0">
              <a:solidFill>
                <a:srgbClr val="FF0000"/>
              </a:solidFill>
              <a:latin typeface="Times New Roman" panose="02020603050405020304" pitchFamily="18" charset="0"/>
              <a:sym typeface="+mn-ea"/>
            </a:endParaRPr>
          </a:p>
        </p:txBody>
      </p:sp>
      <p:sp>
        <p:nvSpPr>
          <p:cNvPr id="10" name="文本框 9"/>
          <p:cNvSpPr txBox="1"/>
          <p:nvPr/>
        </p:nvSpPr>
        <p:spPr>
          <a:xfrm>
            <a:off x="3898900" y="3371215"/>
            <a:ext cx="9867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 等大 </a:t>
            </a:r>
            <a:endParaRPr lang="zh-CN" altLang="en-US" sz="2800" b="1" dirty="0">
              <a:solidFill>
                <a:srgbClr val="FF0000"/>
              </a:solidFill>
              <a:latin typeface="Times New Roman" panose="02020603050405020304" pitchFamily="18" charset="0"/>
              <a:sym typeface="+mn-ea"/>
            </a:endParaRPr>
          </a:p>
        </p:txBody>
      </p:sp>
      <p:sp>
        <p:nvSpPr>
          <p:cNvPr id="13" name="文本框 12"/>
          <p:cNvSpPr txBox="1"/>
          <p:nvPr/>
        </p:nvSpPr>
        <p:spPr>
          <a:xfrm>
            <a:off x="1739265" y="385953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放大</a:t>
            </a:r>
            <a:endParaRPr lang="zh-CN" altLang="en-US" sz="2800" b="1" dirty="0">
              <a:solidFill>
                <a:srgbClr val="FF0000"/>
              </a:solidFill>
              <a:latin typeface="Times New Roman" panose="02020603050405020304" pitchFamily="18" charset="0"/>
              <a:sym typeface="+mn-ea"/>
            </a:endParaRPr>
          </a:p>
        </p:txBody>
      </p:sp>
      <p:sp>
        <p:nvSpPr>
          <p:cNvPr id="14" name="文本框 13"/>
          <p:cNvSpPr txBox="1"/>
          <p:nvPr/>
        </p:nvSpPr>
        <p:spPr>
          <a:xfrm>
            <a:off x="3818255" y="438150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相同 </a:t>
            </a:r>
            <a:endParaRPr lang="zh-CN" altLang="en-US" sz="2800" b="1" dirty="0">
              <a:solidFill>
                <a:srgbClr val="FF0000"/>
              </a:solidFill>
              <a:latin typeface="Times New Roman" panose="02020603050405020304" pitchFamily="18" charset="0"/>
              <a:sym typeface="+mn-ea"/>
            </a:endParaRPr>
          </a:p>
        </p:txBody>
      </p:sp>
      <p:sp>
        <p:nvSpPr>
          <p:cNvPr id="15" name="文本框 14"/>
          <p:cNvSpPr txBox="1"/>
          <p:nvPr/>
        </p:nvSpPr>
        <p:spPr>
          <a:xfrm>
            <a:off x="7275195" y="438150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无关</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2" grpId="0"/>
      <p:bldP spid="2" grpId="1"/>
      <p:bldP spid="3" grpId="0"/>
      <p:bldP spid="3" grpId="1"/>
      <p:bldP spid="10" grpId="0"/>
      <p:bldP spid="10" grpId="1"/>
      <p:bldP spid="13" grpId="0"/>
      <p:bldP spid="13" grpId="1"/>
      <p:bldP spid="14" grpId="0"/>
      <p:bldP spid="14" grpId="1"/>
      <p:bldP spid="15" grpId="0"/>
      <p:bldP spid="15"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904865" y="3925570"/>
            <a:ext cx="2821305" cy="2110105"/>
          </a:xfrm>
          <a:prstGeom prst="rect">
            <a:avLst/>
          </a:prstGeom>
        </p:spPr>
      </p:pic>
      <p:sp>
        <p:nvSpPr>
          <p:cNvPr id="2" name="文本框 1"/>
          <p:cNvSpPr txBox="1"/>
          <p:nvPr/>
        </p:nvSpPr>
        <p:spPr>
          <a:xfrm>
            <a:off x="670560" y="1222375"/>
            <a:ext cx="7895590" cy="5333365"/>
          </a:xfrm>
          <a:prstGeom prst="rect">
            <a:avLst/>
          </a:prstGeom>
          <a:noFill/>
        </p:spPr>
        <p:txBody>
          <a:bodyPr wrap="square" rtlCol="0" anchor="t">
            <a:spAutoFit/>
          </a:bodyPr>
          <a:p>
            <a:pPr marL="622935" indent="-622935" algn="just">
              <a:lnSpc>
                <a:spcPct val="120000"/>
              </a:lnSpc>
            </a:pPr>
            <a:r>
              <a:rPr lang="zh-CN" sz="3200" b="1" noProof="0" dirty="0">
                <a:ln>
                  <a:noFill/>
                </a:ln>
                <a:solidFill>
                  <a:srgbClr val="FF0000"/>
                </a:solidFill>
                <a:effectLst/>
                <a:uLnTx/>
                <a:uFillTx/>
                <a:sym typeface="+mn-ea"/>
              </a:rPr>
              <a:t>二、 光的反射</a:t>
            </a:r>
            <a:r>
              <a:rPr lang="zh-CN" sz="2800" noProof="0" dirty="0">
                <a:ln>
                  <a:noFill/>
                </a:ln>
                <a:effectLst/>
                <a:uLnTx/>
                <a:uFillTx/>
                <a:sym typeface="+mn-ea"/>
              </a:rPr>
              <a:t>（10年６考，</a:t>
            </a:r>
            <a:r>
              <a:rPr lang="en-US" altLang="zh-CN" sz="2800" noProof="0" dirty="0">
                <a:ln>
                  <a:noFill/>
                </a:ln>
                <a:effectLst/>
                <a:uLnTx/>
                <a:uFillTx/>
                <a:sym typeface="+mn-ea"/>
              </a:rPr>
              <a:t>2019</a:t>
            </a:r>
            <a:r>
              <a:rPr lang="zh-CN" sz="2800" noProof="0" dirty="0">
                <a:ln>
                  <a:noFill/>
                </a:ln>
                <a:effectLst/>
                <a:uLnTx/>
                <a:uFillTx/>
                <a:sym typeface="+mn-ea"/>
              </a:rPr>
              <a:t>、2018、2016、2012、2011、2010年考）</a:t>
            </a:r>
            <a:endParaRPr lang="zh-CN" sz="2800" noProof="0" dirty="0">
              <a:ln>
                <a:noFill/>
              </a:ln>
              <a:effectLst/>
              <a:uLnTx/>
              <a:uFillTx/>
              <a:sym typeface="+mn-ea"/>
            </a:endParaRPr>
          </a:p>
          <a:p>
            <a:pPr marL="622935" indent="-622935" algn="just">
              <a:lnSpc>
                <a:spcPct val="120000"/>
              </a:lnSpc>
            </a:pPr>
            <a:r>
              <a:rPr lang="zh-CN" sz="2800" noProof="0" dirty="0">
                <a:ln>
                  <a:noFill/>
                </a:ln>
                <a:solidFill>
                  <a:schemeClr val="tx1"/>
                </a:solidFill>
                <a:effectLst/>
                <a:uLnTx/>
                <a:uFillTx/>
                <a:sym typeface="+mn-ea"/>
              </a:rPr>
              <a:t>1. 光遇到任何物体表面都会发生</a:t>
            </a:r>
            <a:r>
              <a:rPr lang="zh-CN" sz="2800" u="sng" noProof="0" dirty="0">
                <a:ln>
                  <a:noFill/>
                </a:ln>
                <a:solidFill>
                  <a:schemeClr val="tx1"/>
                </a:solidFill>
                <a:effectLst/>
                <a:uLnTx/>
                <a:uFillTx/>
                <a:sym typeface="+mn-ea"/>
              </a:rPr>
              <a:t>　           　</a:t>
            </a:r>
            <a:r>
              <a:rPr lang="zh-CN" sz="2800" noProof="0" dirty="0">
                <a:ln>
                  <a:noFill/>
                </a:ln>
                <a:solidFill>
                  <a:schemeClr val="tx1"/>
                </a:solidFill>
                <a:effectLst/>
                <a:uLnTx/>
                <a:uFillTx/>
                <a:sym typeface="+mn-ea"/>
              </a:rPr>
              <a:t>. </a:t>
            </a:r>
            <a:endParaRPr lang="zh-CN" sz="2800" noProof="0" dirty="0">
              <a:ln>
                <a:noFill/>
              </a:ln>
              <a:solidFill>
                <a:schemeClr val="tx1"/>
              </a:solidFill>
              <a:effectLst/>
              <a:uLnTx/>
              <a:uFillTx/>
              <a:sym typeface="+mn-ea"/>
            </a:endParaRPr>
          </a:p>
          <a:p>
            <a:pPr marL="622935" indent="-622935" algn="just">
              <a:lnSpc>
                <a:spcPct val="120000"/>
              </a:lnSpc>
            </a:pPr>
            <a:r>
              <a:rPr lang="zh-CN" sz="2800" noProof="0" dirty="0">
                <a:ln>
                  <a:noFill/>
                </a:ln>
                <a:solidFill>
                  <a:schemeClr val="tx1"/>
                </a:solidFill>
                <a:effectLst/>
                <a:uLnTx/>
                <a:uFillTx/>
                <a:sym typeface="+mn-ea"/>
              </a:rPr>
              <a:t>2. 如图2是光的反射示意图. </a:t>
            </a:r>
            <a:endParaRPr lang="zh-CN" sz="2800" noProof="0" dirty="0">
              <a:ln>
                <a:noFill/>
              </a:ln>
              <a:solidFill>
                <a:schemeClr val="tx1"/>
              </a:solidFill>
              <a:effectLst/>
              <a:uLnTx/>
              <a:uFillTx/>
              <a:sym typeface="+mn-ea"/>
            </a:endParaRPr>
          </a:p>
          <a:p>
            <a:pPr algn="just">
              <a:lnSpc>
                <a:spcPct val="120000"/>
              </a:lnSpc>
            </a:pPr>
            <a:r>
              <a:rPr lang="zh-CN" sz="2800" noProof="0" dirty="0">
                <a:ln>
                  <a:noFill/>
                </a:ln>
                <a:solidFill>
                  <a:schemeClr val="tx1"/>
                </a:solidFill>
                <a:effectLst/>
                <a:uLnTx/>
                <a:uFillTx/>
                <a:sym typeface="+mn-ea"/>
              </a:rPr>
              <a:t>法线ON：</a:t>
            </a:r>
            <a:r>
              <a:rPr lang="zh-CN" sz="2800" u="sng" noProof="0" dirty="0">
                <a:ln>
                  <a:noFill/>
                </a:ln>
                <a:solidFill>
                  <a:schemeClr val="tx1"/>
                </a:solidFill>
                <a:effectLst/>
                <a:uLnTx/>
                <a:uFillTx/>
                <a:sym typeface="+mn-ea"/>
              </a:rPr>
              <a:t>　                                                             　  </a:t>
            </a:r>
            <a:r>
              <a:rPr lang="zh-CN" sz="2800" noProof="0" dirty="0">
                <a:ln>
                  <a:noFill/>
                </a:ln>
                <a:solidFill>
                  <a:schemeClr val="tx1"/>
                </a:solidFill>
                <a:effectLst/>
                <a:uLnTx/>
                <a:uFillTx/>
                <a:sym typeface="+mn-ea"/>
              </a:rPr>
              <a:t>的直线叫法线. </a:t>
            </a:r>
            <a:endParaRPr lang="zh-CN" sz="2800" noProof="0" dirty="0">
              <a:ln>
                <a:noFill/>
              </a:ln>
              <a:solidFill>
                <a:schemeClr val="tx1"/>
              </a:solidFill>
              <a:effectLst/>
              <a:uLnTx/>
              <a:uFillTx/>
              <a:sym typeface="+mn-ea"/>
            </a:endParaRPr>
          </a:p>
          <a:p>
            <a:pPr marL="622935" indent="-622935" algn="just">
              <a:lnSpc>
                <a:spcPct val="120000"/>
              </a:lnSpc>
            </a:pPr>
            <a:r>
              <a:rPr lang="zh-CN" sz="2800" noProof="0" dirty="0">
                <a:ln>
                  <a:noFill/>
                </a:ln>
                <a:solidFill>
                  <a:schemeClr val="tx1"/>
                </a:solidFill>
                <a:effectLst/>
                <a:uLnTx/>
                <a:uFillTx/>
                <a:sym typeface="+mn-ea"/>
              </a:rPr>
              <a:t>入射角：入射光线与</a:t>
            </a:r>
            <a:r>
              <a:rPr lang="zh-CN" sz="2800" u="sng" noProof="0" dirty="0">
                <a:ln>
                  <a:noFill/>
                </a:ln>
                <a:solidFill>
                  <a:schemeClr val="tx1"/>
                </a:solidFill>
                <a:effectLst/>
                <a:uLnTx/>
                <a:uFillTx/>
                <a:sym typeface="+mn-ea"/>
              </a:rPr>
              <a:t>　           　</a:t>
            </a:r>
            <a:r>
              <a:rPr lang="zh-CN" sz="2800" noProof="0" dirty="0">
                <a:ln>
                  <a:noFill/>
                </a:ln>
                <a:solidFill>
                  <a:schemeClr val="tx1"/>
                </a:solidFill>
                <a:effectLst/>
                <a:uLnTx/>
                <a:uFillTx/>
                <a:sym typeface="+mn-ea"/>
              </a:rPr>
              <a:t>的</a:t>
            </a:r>
            <a:endParaRPr lang="zh-CN" sz="2800" noProof="0" dirty="0">
              <a:ln>
                <a:noFill/>
              </a:ln>
              <a:solidFill>
                <a:schemeClr val="tx1"/>
              </a:solidFill>
              <a:effectLst/>
              <a:uLnTx/>
              <a:uFillTx/>
              <a:sym typeface="+mn-ea"/>
            </a:endParaRPr>
          </a:p>
          <a:p>
            <a:pPr marL="622935" indent="-622935" algn="just">
              <a:lnSpc>
                <a:spcPct val="120000"/>
              </a:lnSpc>
            </a:pPr>
            <a:r>
              <a:rPr lang="zh-CN" sz="2800" noProof="0" dirty="0">
                <a:ln>
                  <a:noFill/>
                </a:ln>
                <a:solidFill>
                  <a:schemeClr val="tx1"/>
                </a:solidFill>
                <a:effectLst/>
                <a:uLnTx/>
                <a:uFillTx/>
                <a:sym typeface="+mn-ea"/>
              </a:rPr>
              <a:t>夹角. </a:t>
            </a:r>
            <a:endParaRPr lang="zh-CN" sz="2800" noProof="0" dirty="0">
              <a:ln>
                <a:noFill/>
              </a:ln>
              <a:solidFill>
                <a:schemeClr val="tx1"/>
              </a:solidFill>
              <a:effectLst/>
              <a:uLnTx/>
              <a:uFillTx/>
              <a:sym typeface="+mn-ea"/>
            </a:endParaRPr>
          </a:p>
          <a:p>
            <a:pPr marL="622935" indent="-622935" algn="just">
              <a:lnSpc>
                <a:spcPct val="120000"/>
              </a:lnSpc>
            </a:pPr>
            <a:r>
              <a:rPr lang="zh-CN" sz="2800" noProof="0" dirty="0">
                <a:ln>
                  <a:noFill/>
                </a:ln>
                <a:solidFill>
                  <a:schemeClr val="tx1"/>
                </a:solidFill>
                <a:effectLst/>
                <a:uLnTx/>
                <a:uFillTx/>
                <a:sym typeface="+mn-ea"/>
              </a:rPr>
              <a:t>反射角：反射光线与</a:t>
            </a:r>
            <a:r>
              <a:rPr lang="zh-CN" sz="2800" u="sng" noProof="0" dirty="0">
                <a:ln>
                  <a:noFill/>
                </a:ln>
                <a:solidFill>
                  <a:schemeClr val="tx1"/>
                </a:solidFill>
                <a:effectLst/>
                <a:uLnTx/>
                <a:uFillTx/>
                <a:sym typeface="+mn-ea"/>
              </a:rPr>
              <a:t>　           　</a:t>
            </a:r>
            <a:r>
              <a:rPr lang="zh-CN" sz="2800" noProof="0" dirty="0">
                <a:ln>
                  <a:noFill/>
                </a:ln>
                <a:solidFill>
                  <a:schemeClr val="tx1"/>
                </a:solidFill>
                <a:effectLst/>
                <a:uLnTx/>
                <a:uFillTx/>
                <a:sym typeface="+mn-ea"/>
              </a:rPr>
              <a:t>的</a:t>
            </a:r>
            <a:endParaRPr lang="zh-CN" sz="2800" noProof="0" dirty="0">
              <a:ln>
                <a:noFill/>
              </a:ln>
              <a:solidFill>
                <a:schemeClr val="tx1"/>
              </a:solidFill>
              <a:effectLst/>
              <a:uLnTx/>
              <a:uFillTx/>
              <a:sym typeface="+mn-ea"/>
            </a:endParaRPr>
          </a:p>
          <a:p>
            <a:pPr marL="622935" indent="-622935" algn="just">
              <a:lnSpc>
                <a:spcPct val="120000"/>
              </a:lnSpc>
            </a:pPr>
            <a:r>
              <a:rPr lang="zh-CN" sz="2800" noProof="0" dirty="0">
                <a:ln>
                  <a:noFill/>
                </a:ln>
                <a:solidFill>
                  <a:schemeClr val="tx1"/>
                </a:solidFill>
                <a:effectLst/>
                <a:uLnTx/>
                <a:uFillTx/>
                <a:sym typeface="+mn-ea"/>
              </a:rPr>
              <a:t>夹角. </a:t>
            </a:r>
            <a:endParaRPr lang="zh-CN" sz="2800" noProof="0" dirty="0">
              <a:ln>
                <a:noFill/>
              </a:ln>
              <a:solidFill>
                <a:schemeClr val="tx1"/>
              </a:solidFill>
              <a:effectLst/>
              <a:uLnTx/>
              <a:uFillTx/>
              <a:sym typeface="+mn-ea"/>
            </a:endParaRPr>
          </a:p>
        </p:txBody>
      </p:sp>
      <p:sp>
        <p:nvSpPr>
          <p:cNvPr id="10" name="文本框 9"/>
          <p:cNvSpPr txBox="1"/>
          <p:nvPr/>
        </p:nvSpPr>
        <p:spPr>
          <a:xfrm>
            <a:off x="2264410" y="3403600"/>
            <a:ext cx="584581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从光的入射点O所作的垂直于镜面  </a:t>
            </a:r>
            <a:endParaRPr lang="zh-CN" altLang="en-US" sz="2800" b="1" dirty="0">
              <a:solidFill>
                <a:srgbClr val="FF0000"/>
              </a:solidFill>
              <a:latin typeface="Times New Roman" panose="02020603050405020304" pitchFamily="18" charset="0"/>
              <a:sym typeface="+mn-ea"/>
            </a:endParaRPr>
          </a:p>
        </p:txBody>
      </p:sp>
      <p:sp>
        <p:nvSpPr>
          <p:cNvPr id="9" name="文本框 8"/>
          <p:cNvSpPr txBox="1"/>
          <p:nvPr/>
        </p:nvSpPr>
        <p:spPr>
          <a:xfrm>
            <a:off x="3971925" y="4415155"/>
            <a:ext cx="155956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法线</a:t>
            </a:r>
            <a:endParaRPr lang="en-US" altLang="zh-CN" sz="2800" b="1" dirty="0">
              <a:solidFill>
                <a:srgbClr val="FF0000"/>
              </a:solidFill>
              <a:latin typeface="Times New Roman" panose="02020603050405020304" pitchFamily="18" charset="0"/>
              <a:sym typeface="+mn-ea"/>
            </a:endParaRPr>
          </a:p>
        </p:txBody>
      </p:sp>
      <p:sp>
        <p:nvSpPr>
          <p:cNvPr id="15" name="文本框 14"/>
          <p:cNvSpPr txBox="1"/>
          <p:nvPr/>
        </p:nvSpPr>
        <p:spPr>
          <a:xfrm>
            <a:off x="5804535" y="2323465"/>
            <a:ext cx="14122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反射</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4010025" y="5430520"/>
            <a:ext cx="155956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法线</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0" grpId="0"/>
      <p:bldP spid="10" grpId="1"/>
      <p:bldP spid="9" grpId="0"/>
      <p:bldP spid="9" grpId="1"/>
      <p:bldP spid="3" grpId="0"/>
      <p:bldP spid="3"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71830" y="1509395"/>
            <a:ext cx="7895590" cy="3796030"/>
          </a:xfrm>
          <a:prstGeom prst="rect">
            <a:avLst/>
          </a:prstGeom>
          <a:noFill/>
        </p:spPr>
        <p:txBody>
          <a:bodyPr wrap="square" rtlCol="0" anchor="t">
            <a:spAutoFit/>
          </a:bodyPr>
          <a:p>
            <a:pPr marL="377190" indent="-376555" algn="just">
              <a:lnSpc>
                <a:spcPct val="100000"/>
              </a:lnSpc>
            </a:pPr>
            <a:r>
              <a:rPr lang="zh-CN" sz="2800" b="1" noProof="0" dirty="0">
                <a:ln>
                  <a:noFill/>
                </a:ln>
                <a:effectLst/>
                <a:uLnTx/>
                <a:uFillTx/>
                <a:sym typeface="+mn-ea"/>
              </a:rPr>
              <a:t>3. 光的反射规律</a:t>
            </a:r>
            <a:r>
              <a:rPr lang="zh-CN" sz="2800" noProof="0" dirty="0">
                <a:ln>
                  <a:noFill/>
                </a:ln>
                <a:effectLst/>
                <a:uLnTx/>
                <a:uFillTx/>
                <a:sym typeface="+mn-ea"/>
              </a:rPr>
              <a:t>：</a:t>
            </a:r>
            <a:endParaRPr lang="zh-CN" sz="2800" noProof="0" dirty="0">
              <a:ln>
                <a:noFill/>
              </a:ln>
              <a:effectLst/>
              <a:uLnTx/>
              <a:uFillTx/>
              <a:sym typeface="+mn-ea"/>
            </a:endParaRPr>
          </a:p>
          <a:p>
            <a:pPr marL="377190" indent="-376555" algn="just">
              <a:lnSpc>
                <a:spcPct val="100000"/>
              </a:lnSpc>
            </a:pPr>
            <a:r>
              <a:rPr lang="zh-CN" sz="2800" noProof="0" dirty="0">
                <a:ln>
                  <a:noFill/>
                </a:ln>
                <a:effectLst/>
                <a:uLnTx/>
                <a:uFillTx/>
                <a:sym typeface="+mn-ea"/>
              </a:rPr>
              <a:t>三线共面：反射光线、入射光线和法线在</a:t>
            </a:r>
            <a:r>
              <a:rPr lang="zh-CN" sz="2800" u="sng" noProof="0" dirty="0">
                <a:ln>
                  <a:noFill/>
                </a:ln>
                <a:effectLst/>
                <a:uLnTx/>
                <a:uFillTx/>
                <a:sym typeface="+mn-ea"/>
              </a:rPr>
              <a:t>                </a:t>
            </a:r>
            <a:r>
              <a:rPr lang="zh-CN" sz="2800" noProof="0" dirty="0">
                <a:ln>
                  <a:noFill/>
                </a:ln>
                <a:solidFill>
                  <a:schemeClr val="bg1"/>
                </a:solidFill>
                <a:effectLst/>
                <a:uLnTx/>
                <a:uFillTx/>
                <a:sym typeface="+mn-ea"/>
              </a:rPr>
              <a:t>.</a:t>
            </a:r>
            <a:endParaRPr lang="zh-CN" sz="2800" noProof="0" dirty="0">
              <a:ln>
                <a:noFill/>
              </a:ln>
              <a:effectLst/>
              <a:uLnTx/>
              <a:uFillTx/>
              <a:sym typeface="+mn-ea"/>
            </a:endParaRPr>
          </a:p>
          <a:p>
            <a:pPr marL="377190" indent="-376555" algn="just">
              <a:lnSpc>
                <a:spcPct val="100000"/>
              </a:lnSpc>
            </a:pPr>
            <a:r>
              <a:rPr lang="zh-CN" sz="2800" u="sng" noProof="0" dirty="0">
                <a:ln>
                  <a:noFill/>
                </a:ln>
                <a:effectLst/>
                <a:uLnTx/>
                <a:uFillTx/>
                <a:sym typeface="+mn-ea"/>
              </a:rPr>
              <a:t>                                 </a:t>
            </a:r>
            <a:r>
              <a:rPr lang="en-US" altLang="zh-CN" sz="2800" noProof="0" dirty="0">
                <a:ln>
                  <a:noFill/>
                </a:ln>
                <a:effectLst/>
                <a:uLnTx/>
                <a:uFillTx/>
                <a:sym typeface="+mn-ea"/>
              </a:rPr>
              <a:t>.</a:t>
            </a:r>
            <a:endParaRPr lang="zh-CN" sz="2800" noProof="0" dirty="0">
              <a:ln>
                <a:noFill/>
              </a:ln>
              <a:effectLst/>
              <a:uLnTx/>
              <a:uFillTx/>
              <a:sym typeface="+mn-ea"/>
            </a:endParaRPr>
          </a:p>
          <a:p>
            <a:pPr marL="377190" indent="-376555" algn="just">
              <a:lnSpc>
                <a:spcPct val="100000"/>
              </a:lnSpc>
            </a:pPr>
            <a:r>
              <a:rPr lang="zh-CN" sz="2800" noProof="0" dirty="0">
                <a:ln>
                  <a:noFill/>
                </a:ln>
                <a:effectLst/>
                <a:uLnTx/>
                <a:uFillTx/>
                <a:sym typeface="+mn-ea"/>
              </a:rPr>
              <a:t>两线分居：反射光线、入射光线分居</a:t>
            </a:r>
            <a:r>
              <a:rPr lang="zh-CN" sz="2800" u="sng" noProof="0" dirty="0">
                <a:ln>
                  <a:noFill/>
                </a:ln>
                <a:effectLst/>
                <a:uLnTx/>
                <a:uFillTx/>
                <a:sym typeface="+mn-ea"/>
              </a:rPr>
              <a:t>                        </a:t>
            </a:r>
            <a:r>
              <a:rPr lang="zh-CN" sz="2800" noProof="0" dirty="0">
                <a:ln>
                  <a:noFill/>
                </a:ln>
                <a:effectLst/>
                <a:uLnTx/>
                <a:uFillTx/>
                <a:sym typeface="+mn-ea"/>
              </a:rPr>
              <a:t> .</a:t>
            </a:r>
            <a:endParaRPr lang="zh-CN" sz="2800" noProof="0" dirty="0">
              <a:ln>
                <a:noFill/>
              </a:ln>
              <a:effectLst/>
              <a:uLnTx/>
              <a:uFillTx/>
              <a:sym typeface="+mn-ea"/>
            </a:endParaRPr>
          </a:p>
          <a:p>
            <a:pPr marL="377190" indent="-376555" algn="just">
              <a:lnSpc>
                <a:spcPct val="100000"/>
              </a:lnSpc>
            </a:pPr>
            <a:r>
              <a:rPr lang="zh-CN" sz="2800" noProof="0" dirty="0">
                <a:ln>
                  <a:noFill/>
                </a:ln>
                <a:effectLst/>
                <a:uLnTx/>
                <a:uFillTx/>
                <a:sym typeface="+mn-ea"/>
              </a:rPr>
              <a:t>两角相等：反射角</a:t>
            </a:r>
            <a:r>
              <a:rPr lang="zh-CN" sz="2800" u="sng" noProof="0" dirty="0">
                <a:ln>
                  <a:noFill/>
                </a:ln>
                <a:effectLst/>
                <a:uLnTx/>
                <a:uFillTx/>
                <a:sym typeface="+mn-ea"/>
              </a:rPr>
              <a:t>　           　</a:t>
            </a:r>
            <a:r>
              <a:rPr lang="zh-CN" sz="2800" noProof="0" dirty="0">
                <a:ln>
                  <a:noFill/>
                </a:ln>
                <a:effectLst/>
                <a:uLnTx/>
                <a:uFillTx/>
                <a:sym typeface="+mn-ea"/>
              </a:rPr>
              <a:t>入射角. </a:t>
            </a:r>
            <a:endParaRPr lang="zh-CN" sz="2800" noProof="0" dirty="0">
              <a:ln>
                <a:noFill/>
              </a:ln>
              <a:effectLst/>
              <a:uLnTx/>
              <a:uFillTx/>
              <a:sym typeface="+mn-ea"/>
            </a:endParaRPr>
          </a:p>
          <a:p>
            <a:pPr indent="749300" algn="just">
              <a:lnSpc>
                <a:spcPct val="120000"/>
              </a:lnSpc>
            </a:pPr>
            <a:r>
              <a:rPr lang="zh-CN" sz="2800" noProof="0" dirty="0">
                <a:ln>
                  <a:noFill/>
                </a:ln>
                <a:solidFill>
                  <a:srgbClr val="FF0000"/>
                </a:solidFill>
                <a:effectLst/>
                <a:uLnTx/>
                <a:uFillTx/>
                <a:sym typeface="+mn-ea"/>
              </a:rPr>
              <a:t>【点拨】</a:t>
            </a:r>
            <a:r>
              <a:rPr lang="zh-CN" sz="2800" noProof="0" dirty="0">
                <a:ln>
                  <a:noFill/>
                </a:ln>
                <a:effectLst/>
                <a:uLnTx/>
                <a:uFillTx/>
                <a:sym typeface="+mn-ea"/>
              </a:rPr>
              <a:t>由于先有入射光线，后有反射光线，所以在表述反射规律时，都应该把反射光线、反射角放在前面. 否则的话不符合逻辑关系. </a:t>
            </a:r>
            <a:endParaRPr lang="zh-CN" sz="2800" noProof="0" dirty="0">
              <a:ln>
                <a:noFill/>
              </a:ln>
              <a:effectLst/>
              <a:uLnTx/>
              <a:uFillTx/>
              <a:sym typeface="+mn-ea"/>
            </a:endParaRPr>
          </a:p>
        </p:txBody>
      </p:sp>
      <p:sp>
        <p:nvSpPr>
          <p:cNvPr id="7" name="文本框 6"/>
          <p:cNvSpPr txBox="1"/>
          <p:nvPr/>
        </p:nvSpPr>
        <p:spPr>
          <a:xfrm>
            <a:off x="671195" y="1922780"/>
            <a:ext cx="8629015" cy="953135"/>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sym typeface="+mn-ea"/>
              </a:rPr>
              <a:t>                                                                         </a:t>
            </a:r>
            <a:r>
              <a:rPr lang="zh-CN" altLang="en-US" sz="2800" b="1" dirty="0">
                <a:solidFill>
                  <a:srgbClr val="FF0000"/>
                </a:solidFill>
                <a:latin typeface="Times New Roman" panose="02020603050405020304" pitchFamily="18" charset="0"/>
                <a:sym typeface="+mn-ea"/>
              </a:rPr>
              <a:t>同一平</a:t>
            </a:r>
            <a:endParaRPr lang="zh-CN" altLang="en-US" sz="2800" b="1" dirty="0">
              <a:solidFill>
                <a:srgbClr val="FF0000"/>
              </a:solidFill>
              <a:latin typeface="Times New Roman" panose="02020603050405020304" pitchFamily="18" charset="0"/>
              <a:sym typeface="+mn-ea"/>
            </a:endParaRPr>
          </a:p>
          <a:p>
            <a:pPr algn="l"/>
            <a:r>
              <a:rPr lang="zh-CN" altLang="en-US" sz="2800" b="1" dirty="0">
                <a:solidFill>
                  <a:srgbClr val="FF0000"/>
                </a:solidFill>
                <a:latin typeface="Times New Roman" panose="02020603050405020304" pitchFamily="18" charset="0"/>
                <a:sym typeface="+mn-ea"/>
              </a:rPr>
              <a:t>面内</a:t>
            </a:r>
            <a:endParaRPr lang="zh-CN" altLang="en-US" sz="2800" b="1" dirty="0">
              <a:solidFill>
                <a:srgbClr val="FF0000"/>
              </a:solidFill>
              <a:latin typeface="Times New Roman" panose="02020603050405020304" pitchFamily="18" charset="0"/>
              <a:sym typeface="+mn-ea"/>
            </a:endParaRPr>
          </a:p>
        </p:txBody>
      </p:sp>
      <p:sp>
        <p:nvSpPr>
          <p:cNvPr id="2" name="文本框 1"/>
          <p:cNvSpPr txBox="1"/>
          <p:nvPr/>
        </p:nvSpPr>
        <p:spPr>
          <a:xfrm>
            <a:off x="6640830" y="2736850"/>
            <a:ext cx="161290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法线两侧  </a:t>
            </a:r>
            <a:endParaRPr lang="zh-CN" altLang="en-US" sz="2800" b="1" dirty="0">
              <a:solidFill>
                <a:srgbClr val="FF0000"/>
              </a:solidFill>
              <a:latin typeface="Times New Roman" panose="02020603050405020304" pitchFamily="18" charset="0"/>
              <a:sym typeface="+mn-ea"/>
            </a:endParaRPr>
          </a:p>
        </p:txBody>
      </p:sp>
      <p:sp>
        <p:nvSpPr>
          <p:cNvPr id="5" name="文本框 4"/>
          <p:cNvSpPr txBox="1"/>
          <p:nvPr/>
        </p:nvSpPr>
        <p:spPr>
          <a:xfrm>
            <a:off x="3978275" y="321818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等于</a:t>
            </a:r>
            <a:endParaRPr lang="zh-CN" altLang="en-US" sz="2800" b="1" dirty="0">
              <a:solidFill>
                <a:srgbClr val="FF0000"/>
              </a:solidFill>
              <a:latin typeface="Times New Roman" panose="02020603050405020304" pitchFamily="18" charset="0"/>
              <a:sym typeface="+mn-ea"/>
            </a:endParaRPr>
          </a:p>
        </p:txBody>
      </p:sp>
      <p:sp>
        <p:nvSpPr>
          <p:cNvPr id="8" name="文本框 7"/>
          <p:cNvSpPr txBox="1"/>
          <p:nvPr/>
        </p:nvSpPr>
        <p:spPr>
          <a:xfrm>
            <a:off x="671830" y="5240655"/>
            <a:ext cx="7895590" cy="521970"/>
          </a:xfrm>
          <a:prstGeom prst="rect">
            <a:avLst/>
          </a:prstGeom>
          <a:noFill/>
        </p:spPr>
        <p:txBody>
          <a:bodyPr wrap="square" rtlCol="0" anchor="t">
            <a:spAutoFit/>
          </a:bodyPr>
          <a:p>
            <a:pPr marL="377190" indent="-376555" algn="just">
              <a:lnSpc>
                <a:spcPct val="100000"/>
              </a:lnSpc>
            </a:pPr>
            <a:r>
              <a:rPr lang="zh-CN" sz="2800" noProof="0" dirty="0">
                <a:ln>
                  <a:noFill/>
                </a:ln>
                <a:effectLst/>
                <a:uLnTx/>
                <a:uFillTx/>
                <a:sym typeface="+mn-ea"/>
              </a:rPr>
              <a:t>4. 在光的反射现象中，光路是</a:t>
            </a:r>
            <a:r>
              <a:rPr lang="zh-CN" sz="2800" u="sng" noProof="0" dirty="0">
                <a:ln>
                  <a:noFill/>
                </a:ln>
                <a:effectLst/>
                <a:uLnTx/>
                <a:uFillTx/>
                <a:sym typeface="+mn-ea"/>
              </a:rPr>
              <a:t>　          </a:t>
            </a:r>
            <a:r>
              <a:rPr lang="zh-CN" sz="2800" noProof="0" dirty="0">
                <a:ln>
                  <a:noFill/>
                </a:ln>
                <a:effectLst/>
                <a:uLnTx/>
                <a:uFillTx/>
                <a:sym typeface="+mn-ea"/>
              </a:rPr>
              <a:t>的. </a:t>
            </a:r>
            <a:endParaRPr lang="zh-CN" sz="2800" noProof="0" dirty="0">
              <a:ln>
                <a:noFill/>
              </a:ln>
              <a:effectLst/>
              <a:uLnTx/>
              <a:uFillTx/>
              <a:sym typeface="+mn-ea"/>
            </a:endParaRPr>
          </a:p>
        </p:txBody>
      </p:sp>
      <p:sp>
        <p:nvSpPr>
          <p:cNvPr id="12" name="文本框 11"/>
          <p:cNvSpPr txBox="1"/>
          <p:nvPr/>
        </p:nvSpPr>
        <p:spPr>
          <a:xfrm>
            <a:off x="5495290" y="524065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可逆  </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2" grpId="0"/>
      <p:bldP spid="2" grpId="1"/>
      <p:bldP spid="5" grpId="0"/>
      <p:bldP spid="5" grpId="1"/>
      <p:bldP spid="12" grpId="0"/>
      <p:bldP spid="12" grpId="1"/>
    </p:bldLst>
  </p:timing>
</p:sld>
</file>

<file path=ppt/tags/tag1.xml><?xml version="1.0" encoding="utf-8"?>
<p:tagLst xmlns:p="http://schemas.openxmlformats.org/presentationml/2006/main">
  <p:tag name="ISPRING_PRESENTATION_TITLE" val="bt021.pptx"/>
</p:tagLst>
</file>

<file path=ppt/theme/theme1.xml><?xml version="1.0" encoding="utf-8"?>
<a:theme xmlns:a="http://schemas.openxmlformats.org/drawingml/2006/main" name="自定义设计方案">
  <a:themeElements>
    <a:clrScheme name="自定义 24">
      <a:dk1>
        <a:sysClr val="windowText" lastClr="000000"/>
      </a:dk1>
      <a:lt1>
        <a:sysClr val="window" lastClr="FFFFFF"/>
      </a:lt1>
      <a:dk2>
        <a:srgbClr val="44546A"/>
      </a:dk2>
      <a:lt2>
        <a:srgbClr val="E7E6E6"/>
      </a:lt2>
      <a:accent1>
        <a:srgbClr val="AB0019"/>
      </a:accent1>
      <a:accent2>
        <a:srgbClr val="A5A5A5"/>
      </a:accent2>
      <a:accent3>
        <a:srgbClr val="AB0019"/>
      </a:accent3>
      <a:accent4>
        <a:srgbClr val="A5A5A5"/>
      </a:accent4>
      <a:accent5>
        <a:srgbClr val="AB0019"/>
      </a:accent5>
      <a:accent6>
        <a:srgbClr val="A5A5A5"/>
      </a:accent6>
      <a:hlink>
        <a:srgbClr val="AB0019"/>
      </a:hlink>
      <a:folHlink>
        <a:srgbClr val="A5A5A5"/>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11687</Words>
  <Application>WPS 演示</Application>
  <PresentationFormat>自定义</PresentationFormat>
  <Paragraphs>645</Paragraphs>
  <Slides>64</Slides>
  <Notes>31</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64</vt:i4>
      </vt:variant>
    </vt:vector>
  </HeadingPairs>
  <TitlesOfParts>
    <vt:vector size="79" baseType="lpstr">
      <vt:lpstr>Arial</vt:lpstr>
      <vt:lpstr>宋体</vt:lpstr>
      <vt:lpstr>Wingdings</vt:lpstr>
      <vt:lpstr>Calibri</vt:lpstr>
      <vt:lpstr>微软雅黑</vt:lpstr>
      <vt:lpstr>方正北魏楷书_GBK</vt:lpstr>
      <vt:lpstr>方正书宋繁体</vt:lpstr>
      <vt:lpstr>Times New Roman</vt:lpstr>
      <vt:lpstr>方正楷体_GBK</vt:lpstr>
      <vt:lpstr>Arial Unicode MS</vt:lpstr>
      <vt:lpstr>方正黑体_GBK</vt:lpstr>
      <vt:lpstr>方正正中黑简体</vt:lpstr>
      <vt:lpstr>黑体</vt:lpstr>
      <vt:lpstr>Times New Roman</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CCAV1234</cp:lastModifiedBy>
  <cp:revision>115</cp:revision>
  <dcterms:created xsi:type="dcterms:W3CDTF">2019-05-24T02:19:00Z</dcterms:created>
  <dcterms:modified xsi:type="dcterms:W3CDTF">2020-01-14T10:18:43Z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