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04" r:id="rId3"/>
    <p:sldId id="423" r:id="rId5"/>
    <p:sldId id="438" r:id="rId6"/>
    <p:sldId id="367" r:id="rId7"/>
    <p:sldId id="439" r:id="rId8"/>
    <p:sldId id="440" r:id="rId9"/>
    <p:sldId id="424" r:id="rId10"/>
    <p:sldId id="425" r:id="rId11"/>
    <p:sldId id="441" r:id="rId12"/>
    <p:sldId id="442" r:id="rId13"/>
    <p:sldId id="426" r:id="rId14"/>
    <p:sldId id="427" r:id="rId15"/>
    <p:sldId id="443" r:id="rId16"/>
    <p:sldId id="444" r:id="rId17"/>
    <p:sldId id="445" r:id="rId18"/>
    <p:sldId id="428" r:id="rId19"/>
    <p:sldId id="446" r:id="rId20"/>
    <p:sldId id="447" r:id="rId21"/>
    <p:sldId id="448" r:id="rId22"/>
    <p:sldId id="449" r:id="rId23"/>
    <p:sldId id="450" r:id="rId24"/>
    <p:sldId id="429" r:id="rId25"/>
    <p:sldId id="451" r:id="rId26"/>
    <p:sldId id="430" r:id="rId27"/>
    <p:sldId id="431" r:id="rId28"/>
    <p:sldId id="432" r:id="rId29"/>
    <p:sldId id="452" r:id="rId30"/>
    <p:sldId id="433" r:id="rId31"/>
    <p:sldId id="434" r:id="rId32"/>
    <p:sldId id="435" r:id="rId33"/>
    <p:sldId id="436" r:id="rId34"/>
    <p:sldId id="453" r:id="rId35"/>
    <p:sldId id="437" r:id="rId36"/>
    <p:sldId id="302" r:id="rId37"/>
  </p:sldIdLst>
  <p:sldSz cx="9144000" cy="5143500" type="screen16x9"/>
  <p:notesSz cx="6858000" cy="9144000"/>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C1C1C"/>
    <a:srgbClr val="FF00FF"/>
    <a:srgbClr val="319095"/>
    <a:srgbClr val="D16809"/>
    <a:srgbClr val="F3F3F3"/>
    <a:srgbClr val="F5F5F5"/>
    <a:srgbClr val="5FCACB"/>
    <a:srgbClr val="F5841C"/>
    <a:srgbClr val="A0BF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57" autoAdjust="0"/>
    <p:restoredTop sz="99816" autoAdjust="0"/>
  </p:normalViewPr>
  <p:slideViewPr>
    <p:cSldViewPr snapToGrid="0" showGuides="1">
      <p:cViewPr varScale="1">
        <p:scale>
          <a:sx n="60" d="100"/>
          <a:sy n="60" d="100"/>
        </p:scale>
        <p:origin x="-90" y="-714"/>
      </p:cViewPr>
      <p:guideLst>
        <p:guide orient="horz" pos="1620"/>
        <p:guide pos="2880"/>
      </p:guideLst>
    </p:cSldViewPr>
  </p:slideViewPr>
  <p:notesTextViewPr>
    <p:cViewPr>
      <p:scale>
        <a:sx n="1" d="1"/>
        <a:sy n="1" d="1"/>
      </p:scale>
      <p:origin x="0" y="0"/>
    </p:cViewPr>
  </p:notesTextViewPr>
  <p:sorterViewPr>
    <p:cViewPr>
      <p:scale>
        <a:sx n="100" d="100"/>
        <a:sy n="100" d="100"/>
      </p:scale>
      <p:origin x="0" y="511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0" Type="http://schemas.openxmlformats.org/officeDocument/2006/relationships/tableStyles" Target="tableStyles.xml"/><Relationship Id="rId4" Type="http://schemas.openxmlformats.org/officeDocument/2006/relationships/notesMaster" Target="notesMasters/notesMaster1.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C1E6C-1C7A-46AD-9DE2-C229C9E1936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45790-5B6F-4904-B224-7CB9223085A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bg>
      <p:bgPr>
        <a:pattFill prst="lgGrid">
          <a:fgClr>
            <a:srgbClr val="F3F3F3"/>
          </a:fgClr>
          <a:bgClr>
            <a:schemeClr val="bg1"/>
          </a:bgClr>
        </a:patt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教学分析">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800" b="1" dirty="0">
                <a:solidFill>
                  <a:srgbClr val="C00000"/>
                </a:solidFill>
                <a:latin typeface="微软雅黑" panose="020B0503020204020204" pitchFamily="34" charset="-122"/>
                <a:ea typeface="微软雅黑" panose="020B0503020204020204" pitchFamily="34" charset="-122"/>
              </a:rPr>
              <a:t>教学分析</a:t>
            </a:r>
            <a:endParaRPr lang="zh-CN" altLang="en-US" sz="1800" b="1" dirty="0">
              <a:solidFill>
                <a:srgbClr val="C00000"/>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教学设计">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教学设计</a:t>
            </a:r>
            <a:endParaRPr lang="zh-CN" altLang="en-US" sz="1800" b="1" dirty="0">
              <a:solidFill>
                <a:srgbClr val="C00000"/>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教学过程">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教学过程</a:t>
            </a:r>
            <a:endParaRPr lang="zh-CN" altLang="en-US" sz="1800" b="1" dirty="0">
              <a:solidFill>
                <a:srgbClr val="C00000"/>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教学反思">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教学反思</a:t>
            </a:r>
            <a:endParaRPr lang="zh-CN" altLang="en-US" sz="1800" b="1"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image" Target="../media/image1.jpeg"/><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print">
            <a:alphaModFix amt="70000"/>
            <a:lum/>
          </a:blip>
          <a:srcRect/>
          <a:tile tx="0" ty="0" sx="100000" sy="100000" flip="none" algn="tl"/>
        </a:blipFill>
        <a:effectLst/>
      </p:bgPr>
    </p:bg>
    <p:spTree>
      <p:nvGrpSpPr>
        <p:cNvPr id="1" name=""/>
        <p:cNvGrpSpPr/>
        <p:nvPr/>
      </p:nvGrpSpPr>
      <p:grpSpPr>
        <a:xfrm>
          <a:off x="0" y="0"/>
          <a:ext cx="0" cy="0"/>
          <a:chOff x="0" y="0"/>
          <a:chExt cx="0" cy="0"/>
        </a:xfrm>
      </p:grpSpPr>
      <p:cxnSp>
        <p:nvCxnSpPr>
          <p:cNvPr id="7" name="直接连接符 6"/>
          <p:cNvCxnSpPr/>
          <p:nvPr/>
        </p:nvCxnSpPr>
        <p:spPr>
          <a:xfrm>
            <a:off x="20171" y="490140"/>
            <a:ext cx="9153000"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rot="13450455">
            <a:off x="8682067" y="4439898"/>
            <a:ext cx="496115" cy="1260894"/>
            <a:chOff x="11762339" y="3746221"/>
            <a:chExt cx="406107" cy="1155987"/>
          </a:xfrm>
        </p:grpSpPr>
        <p:sp>
          <p:nvSpPr>
            <p:cNvPr id="9" name="Freeform 16"/>
            <p:cNvSpPr/>
            <p:nvPr/>
          </p:nvSpPr>
          <p:spPr bwMode="auto">
            <a:xfrm flipV="1">
              <a:off x="11767353" y="3746221"/>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0"/>
            <p:cNvSpPr/>
            <p:nvPr/>
          </p:nvSpPr>
          <p:spPr bwMode="auto">
            <a:xfrm rot="15296182">
              <a:off x="11830602" y="4196908"/>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2"/>
            <p:cNvSpPr/>
            <p:nvPr/>
          </p:nvSpPr>
          <p:spPr bwMode="auto">
            <a:xfrm rot="7160246">
              <a:off x="11692179" y="4425941"/>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 name="组合 11"/>
          <p:cNvGrpSpPr/>
          <p:nvPr/>
        </p:nvGrpSpPr>
        <p:grpSpPr>
          <a:xfrm rot="2731254">
            <a:off x="259471" y="-270342"/>
            <a:ext cx="424636" cy="1208734"/>
            <a:chOff x="4454660" y="3810474"/>
            <a:chExt cx="406107" cy="1155987"/>
          </a:xfrm>
        </p:grpSpPr>
        <p:sp>
          <p:nvSpPr>
            <p:cNvPr id="13"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 name="组合 15"/>
          <p:cNvGrpSpPr/>
          <p:nvPr/>
        </p:nvGrpSpPr>
        <p:grpSpPr>
          <a:xfrm rot="23880000" flipV="1">
            <a:off x="73789" y="-26610"/>
            <a:ext cx="159482" cy="453968"/>
            <a:chOff x="4454660" y="3810474"/>
            <a:chExt cx="406107" cy="1155987"/>
          </a:xfrm>
        </p:grpSpPr>
        <p:sp>
          <p:nvSpPr>
            <p:cNvPr id="17"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4" name="组合 23"/>
          <p:cNvGrpSpPr/>
          <p:nvPr/>
        </p:nvGrpSpPr>
        <p:grpSpPr>
          <a:xfrm rot="19500000" flipH="1" flipV="1">
            <a:off x="9013919" y="291600"/>
            <a:ext cx="159482" cy="453968"/>
            <a:chOff x="4454660" y="3810474"/>
            <a:chExt cx="406107" cy="1155987"/>
          </a:xfrm>
        </p:grpSpPr>
        <p:sp>
          <p:nvSpPr>
            <p:cNvPr id="25"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7.png"/><Relationship Id="rId1" Type="http://schemas.openxmlformats.org/officeDocument/2006/relationships/image" Target="../media/image8.png"/></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8.jpeg"/><Relationship Id="rId2" Type="http://schemas.openxmlformats.org/officeDocument/2006/relationships/image" Target="../media/image11.png"/><Relationship Id="rId1"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7.png"/><Relationship Id="rId1"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7.png"/><Relationship Id="rId1" Type="http://schemas.openxmlformats.org/officeDocument/2006/relationships/image" Target="../media/image8.pn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9.jpeg"/><Relationship Id="rId2" Type="http://schemas.openxmlformats.org/officeDocument/2006/relationships/image" Target="../media/image11.png"/><Relationship Id="rId1"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0.jpeg"/><Relationship Id="rId2" Type="http://schemas.openxmlformats.org/officeDocument/2006/relationships/image" Target="../media/image11.png"/><Relationship Id="rId1" Type="http://schemas.openxmlformats.org/officeDocument/2006/relationships/image" Target="../media/image8.png"/></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1.jpeg"/><Relationship Id="rId2" Type="http://schemas.openxmlformats.org/officeDocument/2006/relationships/image" Target="../media/image11.png"/><Relationship Id="rId1" Type="http://schemas.openxmlformats.org/officeDocument/2006/relationships/image" Target="../media/image8.png"/></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2.jpeg"/><Relationship Id="rId2" Type="http://schemas.openxmlformats.org/officeDocument/2006/relationships/image" Target="../media/image11.png"/><Relationship Id="rId1"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_rels/slide28.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29.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24.jpeg"/><Relationship Id="rId3" Type="http://schemas.openxmlformats.org/officeDocument/2006/relationships/image" Target="../media/image23.jpeg"/><Relationship Id="rId2" Type="http://schemas.openxmlformats.org/officeDocument/2006/relationships/image" Target="../media/image11.png"/><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image" Target="../media/image8.png"/></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5.jpeg"/><Relationship Id="rId2" Type="http://schemas.openxmlformats.org/officeDocument/2006/relationships/image" Target="../media/image11.png"/><Relationship Id="rId1" Type="http://schemas.openxmlformats.org/officeDocument/2006/relationships/image" Target="../media/image8.png"/></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6.jpeg"/><Relationship Id="rId2" Type="http://schemas.openxmlformats.org/officeDocument/2006/relationships/image" Target="../media/image13.png"/><Relationship Id="rId1" Type="http://schemas.openxmlformats.org/officeDocument/2006/relationships/image" Target="../media/image8.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3.png"/><Relationship Id="rId1" Type="http://schemas.openxmlformats.org/officeDocument/2006/relationships/image" Target="../media/image8.png"/></Relationships>
</file>

<file path=ppt/slides/_rels/slide3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7.jpeg"/><Relationship Id="rId2" Type="http://schemas.openxmlformats.org/officeDocument/2006/relationships/image" Target="../media/image11.png"/><Relationship Id="rId1" Type="http://schemas.openxmlformats.org/officeDocument/2006/relationships/image" Target="../media/image8.png"/></Relationships>
</file>

<file path=ppt/slides/_rels/slide34.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1.xml"/><Relationship Id="rId5" Type="http://schemas.openxmlformats.org/officeDocument/2006/relationships/image" Target="../media/image31.png"/><Relationship Id="rId4" Type="http://schemas.openxmlformats.org/officeDocument/2006/relationships/image" Target="../media/image30.png"/><Relationship Id="rId3" Type="http://schemas.openxmlformats.org/officeDocument/2006/relationships/image" Target="../media/image4.png"/><Relationship Id="rId2" Type="http://schemas.openxmlformats.org/officeDocument/2006/relationships/image" Target="../media/image29.png"/><Relationship Id="rId1" Type="http://schemas.openxmlformats.org/officeDocument/2006/relationships/image" Target="../media/image28.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3.png"/><Relationship Id="rId1"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3.png"/><Relationship Id="rId1" Type="http://schemas.openxmlformats.org/officeDocument/2006/relationships/image" Target="../media/image8.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image" Target="../media/image8.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5.jpeg"/><Relationship Id="rId2" Type="http://schemas.openxmlformats.org/officeDocument/2006/relationships/image" Target="../media/image13.png"/><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1" cstate="print"/>
          <a:stretch>
            <a:fillRect/>
          </a:stretch>
        </p:blipFill>
        <p:spPr>
          <a:xfrm>
            <a:off x="0" y="2139802"/>
            <a:ext cx="9144001" cy="3003698"/>
          </a:xfrm>
          <a:prstGeom prst="rect">
            <a:avLst/>
          </a:prstGeom>
        </p:spPr>
      </p:pic>
      <p:grpSp>
        <p:nvGrpSpPr>
          <p:cNvPr id="88" name="组合 87"/>
          <p:cNvGrpSpPr/>
          <p:nvPr/>
        </p:nvGrpSpPr>
        <p:grpSpPr>
          <a:xfrm>
            <a:off x="1962626" y="3100035"/>
            <a:ext cx="4438184" cy="1569660"/>
            <a:chOff x="6053682" y="2916363"/>
            <a:chExt cx="3825180" cy="1684623"/>
          </a:xfrm>
        </p:grpSpPr>
        <p:grpSp>
          <p:nvGrpSpPr>
            <p:cNvPr id="89" name="组合 72"/>
            <p:cNvGrpSpPr/>
            <p:nvPr/>
          </p:nvGrpSpPr>
          <p:grpSpPr>
            <a:xfrm>
              <a:off x="6053682" y="2916363"/>
              <a:ext cx="3825180" cy="1684623"/>
              <a:chOff x="6053682" y="2916363"/>
              <a:chExt cx="3825180" cy="1684623"/>
            </a:xfrm>
          </p:grpSpPr>
          <p:sp>
            <p:nvSpPr>
              <p:cNvPr id="94" name="文本框 79"/>
              <p:cNvSpPr txBox="1"/>
              <p:nvPr/>
            </p:nvSpPr>
            <p:spPr>
              <a:xfrm>
                <a:off x="6053682" y="2916363"/>
                <a:ext cx="3774795" cy="1684623"/>
              </a:xfrm>
              <a:prstGeom prst="rect">
                <a:avLst/>
              </a:prstGeom>
              <a:noFill/>
            </p:spPr>
            <p:txBody>
              <a:bodyPr wrap="none"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a:lnSpc>
                    <a:spcPct val="150000"/>
                  </a:lnSpc>
                </a:pPr>
                <a:r>
                  <a:rPr lang="zh-CN" altLang="en-US" dirty="0" smtClean="0">
                    <a:solidFill>
                      <a:schemeClr val="accent3"/>
                    </a:solidFill>
                  </a:rPr>
                  <a:t>      新课标粤沪版</a:t>
                </a:r>
                <a:r>
                  <a:rPr lang="en-US" altLang="zh-CN" dirty="0" smtClean="0">
                    <a:solidFill>
                      <a:schemeClr val="accent3"/>
                    </a:solidFill>
                  </a:rPr>
                  <a:t>·</a:t>
                </a:r>
                <a:r>
                  <a:rPr lang="zh-CN" altLang="en-US" dirty="0" smtClean="0">
                    <a:solidFill>
                      <a:srgbClr val="319095"/>
                    </a:solidFill>
                  </a:rPr>
                  <a:t>物理</a:t>
                </a:r>
                <a:endParaRPr lang="en-US" altLang="zh-CN" dirty="0" smtClean="0">
                  <a:solidFill>
                    <a:srgbClr val="319095"/>
                  </a:solidFill>
                </a:endParaRPr>
              </a:p>
              <a:p>
                <a:pPr algn="ctr">
                  <a:lnSpc>
                    <a:spcPct val="150000"/>
                  </a:lnSpc>
                </a:pPr>
                <a:r>
                  <a:rPr lang="zh-CN" altLang="en-US" dirty="0" smtClean="0">
                    <a:solidFill>
                      <a:schemeClr val="accent3"/>
                    </a:solidFill>
                  </a:rPr>
                  <a:t>     </a:t>
                </a:r>
                <a:r>
                  <a:rPr lang="zh-CN" altLang="en-US" dirty="0" smtClean="0">
                    <a:solidFill>
                      <a:srgbClr val="D16809"/>
                    </a:solidFill>
                  </a:rPr>
                  <a:t>八年级上</a:t>
                </a:r>
                <a:endParaRPr lang="zh-CN" altLang="en-US" dirty="0">
                  <a:solidFill>
                    <a:srgbClr val="D16809"/>
                  </a:solidFill>
                </a:endParaRPr>
              </a:p>
            </p:txBody>
          </p:sp>
          <p:sp>
            <p:nvSpPr>
              <p:cNvPr id="95" name="圆角矩形 94"/>
              <p:cNvSpPr/>
              <p:nvPr/>
            </p:nvSpPr>
            <p:spPr>
              <a:xfrm>
                <a:off x="6409827" y="3087476"/>
                <a:ext cx="3469035" cy="1476135"/>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0" name="组合 45"/>
            <p:cNvGrpSpPr/>
            <p:nvPr/>
          </p:nvGrpSpPr>
          <p:grpSpPr>
            <a:xfrm rot="2731254">
              <a:off x="6341934" y="2879007"/>
              <a:ext cx="109793" cy="312528"/>
              <a:chOff x="4454660" y="3810474"/>
              <a:chExt cx="406107" cy="1155987"/>
            </a:xfrm>
          </p:grpSpPr>
          <p:sp>
            <p:nvSpPr>
              <p:cNvPr id="91"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96" name="文本框 78"/>
          <p:cNvSpPr txBox="1"/>
          <p:nvPr/>
        </p:nvSpPr>
        <p:spPr>
          <a:xfrm>
            <a:off x="3018172" y="2343420"/>
            <a:ext cx="2908489" cy="623248"/>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2" cstate="print"/>
          <a:stretch>
            <a:fillRect/>
          </a:stretch>
        </p:blipFill>
        <p:spPr>
          <a:xfrm>
            <a:off x="2892786" y="39705"/>
            <a:ext cx="6225455" cy="998520"/>
          </a:xfrm>
          <a:prstGeom prst="rect">
            <a:avLst/>
          </a:prstGeom>
        </p:spPr>
      </p:pic>
      <p:pic>
        <p:nvPicPr>
          <p:cNvPr id="97" name="Picture 4" descr="cloud_ballon.png"/>
          <p:cNvPicPr>
            <a:picLocks noChangeAspect="1"/>
          </p:cNvPicPr>
          <p:nvPr/>
        </p:nvPicPr>
        <p:blipFill>
          <a:blip r:embed="rId3" cstate="print"/>
          <a:stretch>
            <a:fillRect/>
          </a:stretch>
        </p:blipFill>
        <p:spPr>
          <a:xfrm>
            <a:off x="7796518" y="5143500"/>
            <a:ext cx="842657" cy="6898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1000"/>
                                        <p:tgtEl>
                                          <p:spTgt spid="88"/>
                                        </p:tgtEl>
                                      </p:cBhvr>
                                    </p:animEffect>
                                    <p:anim calcmode="lin" valueType="num">
                                      <p:cBhvr>
                                        <p:cTn id="18" dur="1000" fill="hold"/>
                                        <p:tgtEl>
                                          <p:spTgt spid="88"/>
                                        </p:tgtEl>
                                        <p:attrNameLst>
                                          <p:attrName>ppt_x</p:attrName>
                                        </p:attrNameLst>
                                      </p:cBhvr>
                                      <p:tavLst>
                                        <p:tav tm="0">
                                          <p:val>
                                            <p:strVal val="#ppt_x"/>
                                          </p:val>
                                        </p:tav>
                                        <p:tav tm="100000">
                                          <p:val>
                                            <p:strVal val="#ppt_x"/>
                                          </p:val>
                                        </p:tav>
                                      </p:tavLst>
                                    </p:anim>
                                    <p:anim calcmode="lin" valueType="num">
                                      <p:cBhvr>
                                        <p:cTn id="19" dur="1000" fill="hold"/>
                                        <p:tgtEl>
                                          <p:spTgt spid="88"/>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0458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天平的使用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488739" y="1367423"/>
            <a:ext cx="8135007" cy="3323987"/>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天平在使用之前必须调平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指针向左偏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就将平衡螺母向右转</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砝码在使用时应该用镊子夹取</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防止弄脏或潮湿</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磨损或生锈的砝码真实质量将与所标质量不符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游码向右移相当于向右盘放砝码</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所以右盘应该放砝码</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砝码和游码的质量之和代表了左盘物体的质量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天平在使用之前已经调平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在称量过程中的天平不平衡是因为物体的质量与砝码加游码的质量和不相等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所以应该通过加减砝码或移动游码来使天平平衡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读数时应以游码左侧对应刻度为准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注意分度值</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0" name="图片 9" descr="图片3.png"/>
          <p:cNvPicPr>
            <a:picLocks noChangeAspect="1"/>
          </p:cNvPicPr>
          <p:nvPr/>
        </p:nvPicPr>
        <p:blipFill>
          <a:blip r:embed="rId2" cstate="print"/>
          <a:stretch>
            <a:fillRect/>
          </a:stretch>
        </p:blipFill>
        <p:spPr>
          <a:xfrm>
            <a:off x="368825" y="823235"/>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372534" y="615607"/>
            <a:ext cx="914400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第五章  我们周围的物质</a:t>
            </a:r>
            <a:endParaRPr lang="zh-CN" altLang="en-US" sz="5400" dirty="0" smtClean="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456855" y="2003011"/>
            <a:ext cx="4631717"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2</a:t>
            </a:r>
            <a:r>
              <a:rPr lang="zh-CN" altLang="en-US" sz="3300" dirty="0" smtClean="0">
                <a:solidFill>
                  <a:schemeClr val="accent1"/>
                </a:solidFill>
              </a:rPr>
              <a:t>节　探究物质的密度</a:t>
            </a:r>
            <a:endParaRPr lang="zh-CN" altLang="en-US" sz="3300" dirty="0" smtClean="0">
              <a:solidFill>
                <a:schemeClr val="accent1"/>
              </a:solidFill>
            </a:endParaRPr>
          </a:p>
        </p:txBody>
      </p:sp>
      <p:pic>
        <p:nvPicPr>
          <p:cNvPr id="25" name="Picture 12" descr="clouds1.png"/>
          <p:cNvPicPr>
            <a:picLocks noChangeAspect="1"/>
          </p:cNvPicPr>
          <p:nvPr/>
        </p:nvPicPr>
        <p:blipFill>
          <a:blip r:embed="rId1"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2"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3"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1296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和密度有关的计算</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643467" y="3204508"/>
            <a:ext cx="7874000" cy="1938992"/>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“滑冰熊猫”木偶</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平昌冬奥会闭幕式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北京</a:t>
            </a:r>
            <a:r>
              <a:rPr lang="en-US" altLang="zh-CN" sz="2000" dirty="0" smtClean="0">
                <a:latin typeface="微软雅黑" panose="020B0503020204020204" pitchFamily="34" charset="-122"/>
                <a:ea typeface="微软雅黑" panose="020B0503020204020204" pitchFamily="34" charset="-122"/>
              </a:rPr>
              <a:t>8</a:t>
            </a:r>
            <a:r>
              <a:rPr lang="zh-CN" altLang="en-US" sz="2000" dirty="0" smtClean="0">
                <a:latin typeface="微软雅黑" panose="020B0503020204020204" pitchFamily="34" charset="-122"/>
                <a:ea typeface="微软雅黑" panose="020B0503020204020204" pitchFamily="34" charset="-122"/>
              </a:rPr>
              <a:t>分钟</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上的熊猫木偶高</a:t>
            </a:r>
            <a:r>
              <a:rPr lang="en-US" altLang="zh-CN" sz="2000" dirty="0" smtClean="0">
                <a:latin typeface="微软雅黑" panose="020B0503020204020204" pitchFamily="34" charset="-122"/>
                <a:ea typeface="微软雅黑" panose="020B0503020204020204" pitchFamily="34" charset="-122"/>
              </a:rPr>
              <a:t>2.35 m,</a:t>
            </a:r>
            <a:r>
              <a:rPr lang="zh-CN" altLang="en-US" sz="2000" dirty="0" smtClean="0">
                <a:latin typeface="微软雅黑" panose="020B0503020204020204" pitchFamily="34" charset="-122"/>
                <a:ea typeface="微软雅黑" panose="020B0503020204020204" pitchFamily="34" charset="-122"/>
              </a:rPr>
              <a:t>却仅重</a:t>
            </a:r>
            <a:r>
              <a:rPr lang="en-US" altLang="zh-CN" sz="2000" dirty="0" smtClean="0">
                <a:latin typeface="微软雅黑" panose="020B0503020204020204" pitchFamily="34" charset="-122"/>
                <a:ea typeface="微软雅黑" panose="020B0503020204020204" pitchFamily="34" charset="-122"/>
              </a:rPr>
              <a:t>10 kg</a:t>
            </a:r>
            <a:r>
              <a:rPr lang="zh-CN" altLang="en-US" sz="2000" dirty="0" smtClean="0">
                <a:latin typeface="微软雅黑" panose="020B0503020204020204" pitchFamily="34" charset="-122"/>
                <a:ea typeface="微软雅黑" panose="020B0503020204020204" pitchFamily="34" charset="-122"/>
              </a:rPr>
              <a:t>左右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它利用了铝合金密度小的特点</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endParaRPr lang="zh-CN" altLang="en-US" sz="2000" dirty="0" smtClean="0">
              <a:latin typeface="微软雅黑" panose="020B0503020204020204" pitchFamily="34" charset="-122"/>
              <a:ea typeface="微软雅黑" panose="020B0503020204020204" pitchFamily="34" charset="-122"/>
            </a:endParaRPr>
          </a:p>
        </p:txBody>
      </p:sp>
      <p:pic>
        <p:nvPicPr>
          <p:cNvPr id="12" name="yb656.jpg" descr="id:2147516066;FounderCES"/>
          <p:cNvPicPr/>
          <p:nvPr/>
        </p:nvPicPr>
        <p:blipFill>
          <a:blip r:embed="rId3" cstate="print"/>
          <a:stretch>
            <a:fillRect/>
          </a:stretch>
        </p:blipFill>
        <p:spPr>
          <a:xfrm>
            <a:off x="2914939" y="1368309"/>
            <a:ext cx="2960927" cy="18652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4" presetClass="entr" presetSubtype="16"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ox(in)">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1296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和密度有关的计算</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801123" y="1864439"/>
            <a:ext cx="787400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水的密度需要记住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在题目中这是一个隐含条件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一般不给出</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0" y="820828"/>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1296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和密度有关的计算</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801123" y="1864439"/>
            <a:ext cx="787400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平时习惯上讲“油比水轻”就是指油的密度比水小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在相同体积下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油的质量小于水的质量</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0" y="820828"/>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1296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和密度有关的计算</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801123" y="1864439"/>
            <a:ext cx="7874000" cy="962956"/>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在做计算题时数据应该描述的是同一状态的同一物体</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各个数据应换算成国际单位制的基本单位再进行计算</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0" y="820828"/>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372534" y="615607"/>
            <a:ext cx="914400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第五章  我们周围的物质</a:t>
            </a:r>
            <a:endParaRPr lang="zh-CN" altLang="en-US" sz="5400" dirty="0" smtClean="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456855" y="2003011"/>
            <a:ext cx="4631717"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3</a:t>
            </a:r>
            <a:r>
              <a:rPr lang="zh-CN" altLang="en-US" sz="3300" dirty="0" smtClean="0">
                <a:solidFill>
                  <a:schemeClr val="accent1"/>
                </a:solidFill>
              </a:rPr>
              <a:t>节　密度知识的应用</a:t>
            </a:r>
            <a:endParaRPr lang="zh-CN" altLang="en-US" sz="3300" dirty="0" smtClean="0">
              <a:solidFill>
                <a:schemeClr val="accent1"/>
              </a:solidFill>
            </a:endParaRPr>
          </a:p>
        </p:txBody>
      </p:sp>
      <p:pic>
        <p:nvPicPr>
          <p:cNvPr id="25" name="Picture 12" descr="clouds1.png"/>
          <p:cNvPicPr>
            <a:picLocks noChangeAspect="1"/>
          </p:cNvPicPr>
          <p:nvPr/>
        </p:nvPicPr>
        <p:blipFill>
          <a:blip r:embed="rId1"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2"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3"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772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781070"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用天平和量筒测量液体的密度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013315" y="1891299"/>
            <a:ext cx="5401733" cy="1424621"/>
          </a:xfrm>
          <a:prstGeom prst="rect">
            <a:avLst/>
          </a:prstGeom>
        </p:spPr>
        <p:txBody>
          <a:bodyPr wrap="square">
            <a:spAutoFit/>
          </a:bodyPr>
          <a:lstStyle/>
          <a:p>
            <a:pPr>
              <a:lnSpc>
                <a:spcPct val="150000"/>
              </a:lnSpc>
            </a:pPr>
            <a:r>
              <a:rPr lang="zh-CN" altLang="zh-CN" sz="2000" dirty="0" smtClean="0"/>
              <a:t>若物体为形状规则的固体</a:t>
            </a:r>
            <a:r>
              <a:rPr lang="en-US" altLang="zh-CN" sz="2000" dirty="0" smtClean="0"/>
              <a:t>,</a:t>
            </a:r>
            <a:r>
              <a:rPr lang="zh-CN" altLang="zh-CN" sz="2000" dirty="0" smtClean="0"/>
              <a:t>可先用刻度尺测出其边长</a:t>
            </a:r>
            <a:r>
              <a:rPr lang="en-US" altLang="zh-CN" sz="2000" dirty="0" smtClean="0"/>
              <a:t>,</a:t>
            </a:r>
            <a:r>
              <a:rPr lang="zh-CN" altLang="zh-CN" sz="2000" dirty="0" smtClean="0"/>
              <a:t>再利用体积公式算出其体积</a:t>
            </a:r>
            <a:r>
              <a:rPr lang="en-US" altLang="zh-CN" sz="2000" dirty="0" smtClean="0"/>
              <a:t>,</a:t>
            </a:r>
            <a:r>
              <a:rPr lang="zh-CN" altLang="zh-CN" sz="2000" dirty="0" smtClean="0"/>
              <a:t>如正方形的体积</a:t>
            </a:r>
            <a:r>
              <a:rPr lang="en-US" altLang="zh-CN" sz="2000" i="1" dirty="0" smtClean="0"/>
              <a:t>V</a:t>
            </a:r>
            <a:r>
              <a:rPr lang="en-US" altLang="zh-CN" sz="2000" dirty="0" smtClean="0"/>
              <a:t>=</a:t>
            </a:r>
            <a:r>
              <a:rPr lang="en-US" altLang="zh-CN" sz="2000" i="1" dirty="0" smtClean="0"/>
              <a:t>a</a:t>
            </a:r>
            <a:r>
              <a:rPr lang="en-US" altLang="zh-CN" sz="2000" baseline="30000" dirty="0" smtClean="0"/>
              <a:t>3</a:t>
            </a:r>
            <a:r>
              <a:rPr lang="en-US" altLang="zh-CN" sz="2000" dirty="0" smtClean="0"/>
              <a:t>,</a:t>
            </a:r>
            <a:r>
              <a:rPr lang="zh-CN" altLang="zh-CN" sz="2000" dirty="0" smtClean="0"/>
              <a:t>圆柱体体积</a:t>
            </a:r>
            <a:r>
              <a:rPr lang="en-US" altLang="zh-CN" sz="2000" i="1" dirty="0" smtClean="0"/>
              <a:t>V</a:t>
            </a:r>
            <a:r>
              <a:rPr lang="en-US" altLang="zh-CN" sz="2000" dirty="0" smtClean="0"/>
              <a:t>=π</a:t>
            </a:r>
            <a:r>
              <a:rPr lang="en-US" altLang="zh-CN" sz="2000" i="1" dirty="0" smtClean="0"/>
              <a:t>r</a:t>
            </a:r>
            <a:r>
              <a:rPr lang="en-US" altLang="zh-CN" sz="2000" baseline="30000" dirty="0" smtClean="0"/>
              <a:t>2</a:t>
            </a:r>
            <a:r>
              <a:rPr lang="en-US" altLang="zh-CN" sz="2000" i="1" dirty="0" smtClean="0"/>
              <a:t>h</a:t>
            </a:r>
            <a:r>
              <a:rPr lang="en-US" altLang="zh-CN" sz="2000" dirty="0" smtClean="0"/>
              <a:t>,</a:t>
            </a:r>
            <a:r>
              <a:rPr lang="zh-CN" altLang="zh-CN" sz="2000" dirty="0" smtClean="0"/>
              <a:t>长方体的体积</a:t>
            </a:r>
            <a:r>
              <a:rPr lang="en-US" altLang="zh-CN" sz="2000" i="1" dirty="0" smtClean="0"/>
              <a:t>V</a:t>
            </a:r>
            <a:r>
              <a:rPr lang="en-US" altLang="zh-CN" sz="2000" dirty="0" smtClean="0"/>
              <a:t>=</a:t>
            </a:r>
            <a:r>
              <a:rPr lang="en-US" altLang="zh-CN" sz="2000" i="1" dirty="0" err="1" smtClean="0"/>
              <a:t>abc</a:t>
            </a:r>
            <a:r>
              <a:rPr lang="en-US" altLang="zh-CN" sz="2000" i="1" dirty="0" smtClean="0"/>
              <a:t>.</a:t>
            </a:r>
            <a:endParaRPr lang="zh-CN" altLang="zh-CN" sz="2000" dirty="0"/>
          </a:p>
        </p:txBody>
      </p:sp>
      <p:pic>
        <p:nvPicPr>
          <p:cNvPr id="12" name="图片 11" descr="图片3.png"/>
          <p:cNvPicPr>
            <a:picLocks noChangeAspect="1"/>
          </p:cNvPicPr>
          <p:nvPr/>
        </p:nvPicPr>
        <p:blipFill>
          <a:blip r:embed="rId2" cstate="print"/>
          <a:stretch>
            <a:fillRect/>
          </a:stretch>
        </p:blipFill>
        <p:spPr>
          <a:xfrm>
            <a:off x="258465" y="807469"/>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772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781070"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用天平和量筒测量液体的密度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772511" y="1512927"/>
            <a:ext cx="7204841" cy="3323987"/>
          </a:xfrm>
          <a:prstGeom prst="rect">
            <a:avLst/>
          </a:prstGeom>
        </p:spPr>
        <p:txBody>
          <a:bodyPr wrap="square">
            <a:spAutoFit/>
          </a:bodyPr>
          <a:lstStyle/>
          <a:p>
            <a:pPr>
              <a:lnSpc>
                <a:spcPct val="150000"/>
              </a:lnSpc>
            </a:pPr>
            <a:r>
              <a:rPr lang="zh-CN" altLang="zh-CN" sz="2000" dirty="0" smtClean="0"/>
              <a:t>如果物体有吸水性</a:t>
            </a:r>
            <a:r>
              <a:rPr lang="en-US" altLang="zh-CN" sz="2000" dirty="0" smtClean="0"/>
              <a:t>,</a:t>
            </a:r>
            <a:r>
              <a:rPr lang="zh-CN" altLang="zh-CN" sz="2000" dirty="0" smtClean="0"/>
              <a:t>如一小块砖</a:t>
            </a:r>
            <a:r>
              <a:rPr lang="en-US" altLang="zh-CN" sz="2000" i="1" dirty="0" smtClean="0"/>
              <a:t>.</a:t>
            </a:r>
            <a:r>
              <a:rPr lang="zh-CN" altLang="zh-CN" sz="2000" dirty="0" smtClean="0"/>
              <a:t>用天平先称出它的质量</a:t>
            </a:r>
            <a:r>
              <a:rPr lang="en-US" altLang="zh-CN" sz="2000" i="1" dirty="0" smtClean="0"/>
              <a:t>.</a:t>
            </a:r>
            <a:r>
              <a:rPr lang="zh-CN" altLang="zh-CN" sz="2000" dirty="0" smtClean="0"/>
              <a:t>在量筒中放入一定量的水</a:t>
            </a:r>
            <a:r>
              <a:rPr lang="en-US" altLang="zh-CN" sz="2000" dirty="0" smtClean="0"/>
              <a:t>,</a:t>
            </a:r>
            <a:r>
              <a:rPr lang="zh-CN" altLang="zh-CN" sz="2000" dirty="0" smtClean="0"/>
              <a:t>将砖块用细线吊着没入量筒里的水中</a:t>
            </a:r>
            <a:r>
              <a:rPr lang="en-US" altLang="zh-CN" sz="2000" dirty="0" smtClean="0"/>
              <a:t>,</a:t>
            </a:r>
            <a:r>
              <a:rPr lang="zh-CN" altLang="zh-CN" sz="2000" dirty="0" smtClean="0"/>
              <a:t>让它充分吸水</a:t>
            </a:r>
            <a:r>
              <a:rPr lang="en-US" altLang="zh-CN" sz="2000" dirty="0" smtClean="0"/>
              <a:t>,</a:t>
            </a:r>
            <a:r>
              <a:rPr lang="zh-CN" altLang="zh-CN" sz="2000" dirty="0" smtClean="0"/>
              <a:t>待砖块吸足水后</a:t>
            </a:r>
            <a:r>
              <a:rPr lang="en-US" altLang="zh-CN" sz="2000" dirty="0" smtClean="0"/>
              <a:t>,</a:t>
            </a:r>
            <a:r>
              <a:rPr lang="zh-CN" altLang="zh-CN" sz="2000" dirty="0" smtClean="0"/>
              <a:t>通过增、减水量</a:t>
            </a:r>
            <a:r>
              <a:rPr lang="en-US" altLang="zh-CN" sz="2000" dirty="0" smtClean="0"/>
              <a:t>,</a:t>
            </a:r>
            <a:r>
              <a:rPr lang="zh-CN" altLang="zh-CN" sz="2000" dirty="0" smtClean="0"/>
              <a:t>使量筒内的水面与某个整数刻度线相齐</a:t>
            </a:r>
            <a:r>
              <a:rPr lang="en-US" altLang="zh-CN" sz="2000" dirty="0" smtClean="0"/>
              <a:t>,</a:t>
            </a:r>
            <a:r>
              <a:rPr lang="zh-CN" altLang="zh-CN" sz="2000" dirty="0" smtClean="0"/>
              <a:t>记下这个数值</a:t>
            </a:r>
            <a:r>
              <a:rPr lang="en-US" altLang="zh-CN" sz="2000" i="1" dirty="0" smtClean="0"/>
              <a:t>V</a:t>
            </a:r>
            <a:r>
              <a:rPr lang="en-US" altLang="zh-CN" sz="2000" baseline="-25000" dirty="0" smtClean="0"/>
              <a:t>1</a:t>
            </a:r>
            <a:r>
              <a:rPr lang="en-US" altLang="zh-CN" sz="2000" dirty="0" smtClean="0"/>
              <a:t>,</a:t>
            </a:r>
            <a:r>
              <a:rPr lang="zh-CN" altLang="zh-CN" sz="2000" dirty="0" smtClean="0"/>
              <a:t>把砖块从量筒中提出水面</a:t>
            </a:r>
            <a:r>
              <a:rPr lang="en-US" altLang="zh-CN" sz="2000" dirty="0" smtClean="0"/>
              <a:t>,</a:t>
            </a:r>
            <a:r>
              <a:rPr lang="zh-CN" altLang="zh-CN" sz="2000" dirty="0" smtClean="0"/>
              <a:t>滴干后</a:t>
            </a:r>
            <a:r>
              <a:rPr lang="en-US" altLang="zh-CN" sz="2000" dirty="0" smtClean="0"/>
              <a:t>,</a:t>
            </a:r>
            <a:r>
              <a:rPr lang="zh-CN" altLang="zh-CN" sz="2000" dirty="0" smtClean="0"/>
              <a:t>再观察此时的量筒中剩余的水量</a:t>
            </a:r>
            <a:r>
              <a:rPr lang="en-US" altLang="zh-CN" sz="2000" i="1" dirty="0" smtClean="0"/>
              <a:t>V</a:t>
            </a:r>
            <a:r>
              <a:rPr lang="en-US" altLang="zh-CN" sz="2000" baseline="-25000" dirty="0" smtClean="0"/>
              <a:t>2</a:t>
            </a:r>
            <a:r>
              <a:rPr lang="en-US" altLang="zh-CN" sz="2000" i="1" dirty="0" smtClean="0"/>
              <a:t>.</a:t>
            </a:r>
            <a:r>
              <a:rPr lang="zh-CN" altLang="zh-CN" sz="2000" dirty="0" smtClean="0"/>
              <a:t>那么</a:t>
            </a:r>
            <a:r>
              <a:rPr lang="en-US" altLang="zh-CN" sz="2000" dirty="0" smtClean="0"/>
              <a:t>,</a:t>
            </a:r>
            <a:r>
              <a:rPr lang="zh-CN" altLang="zh-CN" sz="2000" dirty="0" smtClean="0"/>
              <a:t>砖块的体积</a:t>
            </a:r>
            <a:r>
              <a:rPr lang="en-US" altLang="zh-CN" sz="2000" i="1" dirty="0" smtClean="0"/>
              <a:t>V</a:t>
            </a:r>
            <a:r>
              <a:rPr lang="en-US" altLang="zh-CN" sz="2000" dirty="0" smtClean="0"/>
              <a:t>=</a:t>
            </a:r>
            <a:r>
              <a:rPr lang="en-US" altLang="zh-CN" sz="2000" i="1" dirty="0" smtClean="0"/>
              <a:t>V</a:t>
            </a:r>
            <a:r>
              <a:rPr lang="en-US" altLang="zh-CN" sz="2000" baseline="-25000" dirty="0" smtClean="0"/>
              <a:t>1</a:t>
            </a:r>
            <a:r>
              <a:rPr lang="en-US" altLang="zh-CN" sz="2000" dirty="0" smtClean="0"/>
              <a:t>-</a:t>
            </a:r>
            <a:r>
              <a:rPr lang="en-US" altLang="zh-CN" sz="2000" i="1" dirty="0" smtClean="0"/>
              <a:t>V</a:t>
            </a:r>
            <a:r>
              <a:rPr lang="en-US" altLang="zh-CN" sz="2000" baseline="-25000" dirty="0" smtClean="0"/>
              <a:t>2</a:t>
            </a:r>
            <a:r>
              <a:rPr lang="en-US" altLang="zh-CN" sz="2000" dirty="0" smtClean="0"/>
              <a:t>,</a:t>
            </a:r>
            <a:r>
              <a:rPr lang="zh-CN" altLang="zh-CN" sz="2000" dirty="0" smtClean="0"/>
              <a:t>求得砖块的实际体积</a:t>
            </a:r>
            <a:r>
              <a:rPr lang="en-US" altLang="zh-CN" sz="2000" dirty="0" smtClean="0"/>
              <a:t>,</a:t>
            </a:r>
            <a:r>
              <a:rPr lang="zh-CN" altLang="zh-CN" sz="2000" dirty="0" smtClean="0"/>
              <a:t>再根据测得的质量</a:t>
            </a:r>
            <a:r>
              <a:rPr lang="en-US" altLang="zh-CN" sz="2000" dirty="0" smtClean="0"/>
              <a:t>,</a:t>
            </a:r>
            <a:r>
              <a:rPr lang="zh-CN" altLang="zh-CN" sz="2000" dirty="0" smtClean="0"/>
              <a:t>就可以计算出砖块的密度</a:t>
            </a:r>
            <a:r>
              <a:rPr lang="en-US" altLang="zh-CN" sz="2000" i="1" dirty="0" smtClean="0"/>
              <a:t>.</a:t>
            </a:r>
            <a:r>
              <a:rPr lang="zh-CN" altLang="zh-CN" sz="2000" dirty="0" smtClean="0"/>
              <a:t>也可以用埋沙法</a:t>
            </a:r>
            <a:r>
              <a:rPr lang="en-US" altLang="zh-CN" sz="2000" dirty="0" smtClean="0"/>
              <a:t>,</a:t>
            </a:r>
            <a:r>
              <a:rPr lang="zh-CN" altLang="zh-CN" sz="2000" dirty="0" smtClean="0"/>
              <a:t>沙子选用细沙误差更小</a:t>
            </a:r>
            <a:r>
              <a:rPr lang="en-US" altLang="zh-CN" sz="2000" i="1" dirty="0" smtClean="0"/>
              <a:t>.</a:t>
            </a:r>
            <a:endParaRPr lang="zh-CN" altLang="zh-CN" sz="2000" dirty="0"/>
          </a:p>
        </p:txBody>
      </p:sp>
      <p:pic>
        <p:nvPicPr>
          <p:cNvPr id="10" name="图片 9" descr="图片7.png"/>
          <p:cNvPicPr>
            <a:picLocks noChangeAspect="1"/>
          </p:cNvPicPr>
          <p:nvPr/>
        </p:nvPicPr>
        <p:blipFill>
          <a:blip r:embed="rId2" cstate="print"/>
          <a:stretch>
            <a:fillRect/>
          </a:stretch>
        </p:blipFill>
        <p:spPr>
          <a:xfrm>
            <a:off x="278766" y="836593"/>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772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781070"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用天平和量筒测量液体的密度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45932" y="1954361"/>
            <a:ext cx="7204841" cy="501291"/>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当固体形状规则时就没有必要使用量筒来间接测量固体体积了</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0" name="图片 9" descr="图片7.png"/>
          <p:cNvPicPr>
            <a:picLocks noChangeAspect="1"/>
          </p:cNvPicPr>
          <p:nvPr/>
        </p:nvPicPr>
        <p:blipFill>
          <a:blip r:embed="rId2" cstate="print"/>
          <a:stretch>
            <a:fillRect/>
          </a:stretch>
        </p:blipFill>
        <p:spPr>
          <a:xfrm>
            <a:off x="278766" y="836593"/>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372534" y="615607"/>
            <a:ext cx="914400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第五章  我们周围的物质</a:t>
            </a:r>
            <a:endParaRPr lang="zh-CN" altLang="en-US" sz="5400" dirty="0" smtClean="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456855" y="2003011"/>
            <a:ext cx="3785332"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1</a:t>
            </a:r>
            <a:r>
              <a:rPr lang="zh-CN" altLang="en-US" sz="3300" dirty="0" smtClean="0">
                <a:solidFill>
                  <a:schemeClr val="accent1"/>
                </a:solidFill>
              </a:rPr>
              <a:t>节　物体的质量</a:t>
            </a:r>
            <a:endParaRPr lang="zh-CN" altLang="en-US" sz="3300" dirty="0" smtClean="0">
              <a:solidFill>
                <a:schemeClr val="accent1"/>
              </a:solidFill>
            </a:endParaRPr>
          </a:p>
        </p:txBody>
      </p:sp>
      <p:pic>
        <p:nvPicPr>
          <p:cNvPr id="25" name="Picture 12" descr="clouds1.png"/>
          <p:cNvPicPr>
            <a:picLocks noChangeAspect="1"/>
          </p:cNvPicPr>
          <p:nvPr/>
        </p:nvPicPr>
        <p:blipFill>
          <a:blip r:embed="rId1"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2"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3"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772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781070"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用天平和量筒测量液体的密度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45932" y="1954361"/>
            <a:ext cx="7204841"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量筒在使用时应先观察其单位、量程、分度值</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分度值的大小决定了测量值的准确度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在读数时一定要注意分度值的大小</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0" name="图片 9" descr="图片7.png"/>
          <p:cNvPicPr>
            <a:picLocks noChangeAspect="1"/>
          </p:cNvPicPr>
          <p:nvPr/>
        </p:nvPicPr>
        <p:blipFill>
          <a:blip r:embed="rId2" cstate="print"/>
          <a:stretch>
            <a:fillRect/>
          </a:stretch>
        </p:blipFill>
        <p:spPr>
          <a:xfrm>
            <a:off x="278766" y="836593"/>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772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781070"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用天平和量筒测量液体的密度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45932" y="1954361"/>
            <a:ext cx="7204841"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任何一个公式在使用时都要注意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代入到其中的物理量都要满足“同体性”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即我们要计算工艺品的密度就要对应代入工艺品的质量和工艺品的体积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若先在量筒中测体积再放到天平上</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则测出的质量就是工艺品加部分水的质量了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显然测量值偏大</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3.png"/>
          <p:cNvPicPr>
            <a:picLocks noChangeAspect="1"/>
          </p:cNvPicPr>
          <p:nvPr/>
        </p:nvPicPr>
        <p:blipFill>
          <a:blip r:embed="rId2" cstate="print"/>
          <a:stretch>
            <a:fillRect/>
          </a:stretch>
        </p:blipFill>
        <p:spPr>
          <a:xfrm>
            <a:off x="226934" y="87053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772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781070"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用天平和量筒测量液体的密度</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2218267" y="4051175"/>
            <a:ext cx="5401733" cy="55399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利用液体密度测量仪可以快速测量液体密度</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yb678.jpg" descr="id:2147516620;FounderCES"/>
          <p:cNvPicPr/>
          <p:nvPr/>
        </p:nvPicPr>
        <p:blipFill>
          <a:blip r:embed="rId3" cstate="print"/>
          <a:stretch>
            <a:fillRect/>
          </a:stretch>
        </p:blipFill>
        <p:spPr>
          <a:xfrm>
            <a:off x="3321339" y="1740977"/>
            <a:ext cx="2283593" cy="215482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heckerboard(across)">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772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781070"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用天平和量筒测量液体的密度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902957" y="1985892"/>
            <a:ext cx="5401733"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测量液体密度时非常容易出步骤方面的错误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记住一句话就是“测量倒出去的液体的质量和体积”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围绕这个中心进行实验即可</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7.png"/>
          <p:cNvPicPr>
            <a:picLocks noChangeAspect="1"/>
          </p:cNvPicPr>
          <p:nvPr/>
        </p:nvPicPr>
        <p:blipFill>
          <a:blip r:embed="rId2" cstate="print"/>
          <a:stretch>
            <a:fillRect/>
          </a:stretch>
        </p:blipFill>
        <p:spPr>
          <a:xfrm>
            <a:off x="231470" y="915421"/>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1465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密度与物质的鉴别</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2201334" y="3364953"/>
            <a:ext cx="5401733"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孔明灯</a:t>
            </a:r>
            <a:endParaRPr lang="zh-CN" altLang="en-US"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点燃燃料后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罩内气体的温度升高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密度变小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从而使孔明灯升空</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yb685.jpg" descr="id:2147516729;FounderCES"/>
          <p:cNvPicPr/>
          <p:nvPr/>
        </p:nvPicPr>
        <p:blipFill>
          <a:blip r:embed="rId3" cstate="print"/>
          <a:stretch>
            <a:fillRect/>
          </a:stretch>
        </p:blipFill>
        <p:spPr>
          <a:xfrm>
            <a:off x="3041358" y="1256876"/>
            <a:ext cx="3325573" cy="20121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checkerboard(across)">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1465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密度与物质的鉴别</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2201334" y="3123418"/>
            <a:ext cx="5401733"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走马灯</a:t>
            </a:r>
            <a:endParaRPr lang="zh-CN" altLang="en-US"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点燃走马灯后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上方空气受热膨胀</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密度降低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热空气即上升</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而冷空气由下方进入补充</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产生空气对流</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从而推动叶轮旋转</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yb686.jpg" descr="id:2147516743;FounderCES"/>
          <p:cNvPicPr/>
          <p:nvPr/>
        </p:nvPicPr>
        <p:blipFill>
          <a:blip r:embed="rId3" cstate="print"/>
          <a:stretch>
            <a:fillRect/>
          </a:stretch>
        </p:blipFill>
        <p:spPr>
          <a:xfrm>
            <a:off x="3363091" y="850802"/>
            <a:ext cx="2817573" cy="243464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17" presetClass="entr" presetSubtype="1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 fill="hold"/>
                                        <p:tgtEl>
                                          <p:spTgt spid="11"/>
                                        </p:tgtEl>
                                        <p:attrNameLst>
                                          <p:attrName>ppt_w</p:attrName>
                                        </p:attrNameLst>
                                      </p:cBhvr>
                                      <p:tavLst>
                                        <p:tav tm="0">
                                          <p:val>
                                            <p:fltVal val="0"/>
                                          </p:val>
                                        </p:tav>
                                        <p:tav tm="100000">
                                          <p:val>
                                            <p:strVal val="#ppt_w"/>
                                          </p:val>
                                        </p:tav>
                                      </p:tavLst>
                                    </p:anim>
                                    <p:anim calcmode="lin" valueType="num">
                                      <p:cBhvr>
                                        <p:cTn id="25"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1465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密度与物质的鉴别</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2201334" y="3495952"/>
            <a:ext cx="5401733"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航空器材常采用高强度、低密度的合金或新型的复合材料</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yb688a.jpg" descr="id:2147516757;FounderCES"/>
          <p:cNvPicPr/>
          <p:nvPr/>
        </p:nvPicPr>
        <p:blipFill>
          <a:blip r:embed="rId3" cstate="print"/>
          <a:stretch>
            <a:fillRect/>
          </a:stretch>
        </p:blipFill>
        <p:spPr>
          <a:xfrm>
            <a:off x="3321341" y="1361075"/>
            <a:ext cx="2114260" cy="20902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17" presetClass="entr" presetSubtype="1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1465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密度与物质的鉴别</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712603" y="1998228"/>
            <a:ext cx="5401733"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由于不同物质的密度可能是相同的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所以只通过密度来鉴别物质并不完全可靠</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因此要准确地鉴别物质还应多种方法并用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即同时测定物质的其他性质</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215705" y="852359"/>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372534" y="615607"/>
            <a:ext cx="914400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第五章  我们周围的物质</a:t>
            </a:r>
            <a:endParaRPr lang="zh-CN" altLang="en-US" sz="5400" dirty="0" smtClean="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1559389" y="1765945"/>
            <a:ext cx="6324488" cy="1502976"/>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a:lnSpc>
                <a:spcPct val="150000"/>
              </a:lnSpc>
            </a:pPr>
            <a:r>
              <a:rPr lang="zh-CN" altLang="en-US" sz="3300" dirty="0" smtClean="0">
                <a:solidFill>
                  <a:schemeClr val="accent1"/>
                </a:solidFill>
              </a:rPr>
              <a:t>第</a:t>
            </a:r>
            <a:r>
              <a:rPr lang="en-US" altLang="zh-CN" sz="3300" dirty="0" smtClean="0">
                <a:solidFill>
                  <a:schemeClr val="accent1"/>
                </a:solidFill>
              </a:rPr>
              <a:t>4</a:t>
            </a:r>
            <a:r>
              <a:rPr lang="zh-CN" altLang="en-US" sz="3300" dirty="0" smtClean="0">
                <a:solidFill>
                  <a:schemeClr val="accent1"/>
                </a:solidFill>
              </a:rPr>
              <a:t>节　认识物质的一些物理属性</a:t>
            </a:r>
            <a:endParaRPr lang="zh-CN" altLang="en-US" sz="3300" dirty="0" smtClean="0">
              <a:solidFill>
                <a:schemeClr val="accent1"/>
              </a:solidFill>
            </a:endParaRPr>
          </a:p>
          <a:p>
            <a:pPr>
              <a:lnSpc>
                <a:spcPct val="150000"/>
              </a:lnSpc>
            </a:pPr>
            <a:r>
              <a:rPr lang="zh-CN" altLang="en-US" sz="3300" dirty="0" smtClean="0">
                <a:solidFill>
                  <a:schemeClr val="accent1"/>
                </a:solidFill>
              </a:rPr>
              <a:t>第</a:t>
            </a:r>
            <a:r>
              <a:rPr lang="en-US" altLang="zh-CN" sz="3300" dirty="0" smtClean="0">
                <a:solidFill>
                  <a:schemeClr val="accent1"/>
                </a:solidFill>
              </a:rPr>
              <a:t>5</a:t>
            </a:r>
            <a:r>
              <a:rPr lang="zh-CN" altLang="en-US" sz="3300" dirty="0" smtClean="0">
                <a:solidFill>
                  <a:schemeClr val="accent1"/>
                </a:solidFill>
              </a:rPr>
              <a:t>节　点击新材料</a:t>
            </a:r>
            <a:endParaRPr lang="zh-CN" altLang="en-US" sz="3300" dirty="0" smtClean="0">
              <a:solidFill>
                <a:schemeClr val="accent1"/>
              </a:solidFill>
            </a:endParaRPr>
          </a:p>
        </p:txBody>
      </p:sp>
      <p:pic>
        <p:nvPicPr>
          <p:cNvPr id="25" name="Picture 12" descr="clouds1.png"/>
          <p:cNvPicPr>
            <a:picLocks noChangeAspect="1"/>
          </p:cNvPicPr>
          <p:nvPr/>
        </p:nvPicPr>
        <p:blipFill>
          <a:blip r:embed="rId1"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2"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3"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9442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纳米材料</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2421468" y="3749952"/>
            <a:ext cx="1540933" cy="55399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郑和下西洋</a:t>
            </a:r>
            <a:endParaRPr lang="zh-CN" altLang="en-US" sz="2000" dirty="0" smtClean="0">
              <a:latin typeface="微软雅黑" panose="020B0503020204020204" pitchFamily="34" charset="-122"/>
              <a:ea typeface="微软雅黑" panose="020B0503020204020204" pitchFamily="34" charset="-122"/>
            </a:endParaRPr>
          </a:p>
        </p:txBody>
      </p:sp>
      <p:pic>
        <p:nvPicPr>
          <p:cNvPr id="11" name="yb722.jpg" descr="id:2147517274;FounderCES"/>
          <p:cNvPicPr/>
          <p:nvPr/>
        </p:nvPicPr>
        <p:blipFill>
          <a:blip r:embed="rId3" cstate="print"/>
          <a:stretch>
            <a:fillRect/>
          </a:stretch>
        </p:blipFill>
        <p:spPr>
          <a:xfrm>
            <a:off x="1568160" y="1403942"/>
            <a:ext cx="2800640" cy="2045703"/>
          </a:xfrm>
          <a:prstGeom prst="rect">
            <a:avLst/>
          </a:prstGeom>
        </p:spPr>
      </p:pic>
      <p:pic>
        <p:nvPicPr>
          <p:cNvPr id="13" name="yb723.jpg" descr="id:2147517281;FounderCES"/>
          <p:cNvPicPr/>
          <p:nvPr/>
        </p:nvPicPr>
        <p:blipFill>
          <a:blip r:embed="rId4" cstate="print"/>
          <a:stretch>
            <a:fillRect/>
          </a:stretch>
        </p:blipFill>
        <p:spPr>
          <a:xfrm>
            <a:off x="5073359" y="1421709"/>
            <a:ext cx="3071573" cy="1877757"/>
          </a:xfrm>
          <a:prstGeom prst="rect">
            <a:avLst/>
          </a:prstGeom>
        </p:spPr>
      </p:pic>
      <p:sp>
        <p:nvSpPr>
          <p:cNvPr id="18" name="矩形 17"/>
          <p:cNvSpPr/>
          <p:nvPr/>
        </p:nvSpPr>
        <p:spPr>
          <a:xfrm>
            <a:off x="5503334" y="3699153"/>
            <a:ext cx="2336801" cy="55399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哥伦布发现新大陆</a:t>
            </a:r>
            <a:endParaRPr lang="zh-CN" altLang="en-US" sz="2000" dirty="0" smtClean="0">
              <a:latin typeface="微软雅黑" panose="020B0503020204020204" pitchFamily="34" charset="-122"/>
              <a:ea typeface="微软雅黑" panose="020B0503020204020204" pitchFamily="34" charset="-122"/>
            </a:endParaRPr>
          </a:p>
        </p:txBody>
      </p:sp>
      <p:sp>
        <p:nvSpPr>
          <p:cNvPr id="1025" name="Rectangle 1"/>
          <p:cNvSpPr>
            <a:spLocks noChangeArrowheads="1"/>
          </p:cNvSpPr>
          <p:nvPr/>
        </p:nvSpPr>
        <p:spPr bwMode="auto">
          <a:xfrm>
            <a:off x="2065867" y="4312503"/>
            <a:ext cx="5599610" cy="830997"/>
          </a:xfrm>
          <a:prstGeom prst="rect">
            <a:avLst/>
          </a:prstGeom>
          <a:noFill/>
          <a:ln w="9525">
            <a:noFill/>
            <a:miter lim="800000"/>
          </a:ln>
          <a:effectLst/>
        </p:spPr>
        <p:txBody>
          <a:bodyPr vert="horz" wrap="none" lIns="91440" tIns="45720" rIns="91440" bIns="45720" numCol="1" anchor="ctr" anchorCtr="0" compatLnSpc="1">
            <a:spAutoFit/>
          </a:bodyPr>
          <a:lstStyle/>
          <a:p>
            <a:pPr marR="0" lvl="0" indent="0" fontAlgn="base">
              <a:lnSpc>
                <a:spcPct val="150000"/>
              </a:lnSpc>
              <a:spcBef>
                <a:spcPct val="0"/>
              </a:spcBef>
              <a:spcAft>
                <a:spcPct val="0"/>
              </a:spcAft>
              <a:buClrTx/>
              <a:buSzTx/>
              <a:buFontTx/>
              <a:buNone/>
            </a:pPr>
            <a:r>
              <a:rPr lang="zh-CN" altLang="en-US" sz="2000" dirty="0" smtClean="0">
                <a:latin typeface="微软雅黑" panose="020B0503020204020204" pitchFamily="34" charset="-122"/>
                <a:ea typeface="微软雅黑" panose="020B0503020204020204" pitchFamily="34" charset="-122"/>
              </a:rPr>
              <a:t>这些航海活动都与指南针的发明有着密切的关系</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zh-CN"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par>
                                <p:cTn id="19" presetID="22" presetClass="entr" presetSubtype="1"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up)">
                                      <p:cBhvr>
                                        <p:cTn id="21" dur="500"/>
                                        <p:tgtEl>
                                          <p:spTgt spid="11"/>
                                        </p:tgtEl>
                                      </p:cBhvr>
                                    </p:animEffect>
                                  </p:childTnLst>
                                </p:cTn>
                              </p:par>
                              <p:par>
                                <p:cTn id="22" presetID="4" presetClass="entr" presetSubtype="16"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ox(in)">
                                      <p:cBhvr>
                                        <p:cTn id="24" dur="500"/>
                                        <p:tgtEl>
                                          <p:spTgt spid="13"/>
                                        </p:tgtEl>
                                      </p:cBhvr>
                                    </p:animEffect>
                                  </p:childTnLst>
                                </p:cTn>
                              </p:par>
                            </p:childTnLst>
                          </p:cTn>
                        </p:par>
                        <p:par>
                          <p:cTn id="25" fill="hold">
                            <p:stCondLst>
                              <p:cond delay="1000"/>
                            </p:stCondLst>
                            <p:childTnLst>
                              <p:par>
                                <p:cTn id="26" presetID="1" presetClass="entr" presetSubtype="0" fill="hold" grpId="0" nodeType="afterEffect">
                                  <p:stCondLst>
                                    <p:cond delay="0"/>
                                  </p:stCondLst>
                                  <p:childTnLst>
                                    <p:set>
                                      <p:cBhvr>
                                        <p:cTn id="27" dur="1" fill="hold">
                                          <p:stCondLst>
                                            <p:cond delay="0"/>
                                          </p:stCondLst>
                                        </p:cTn>
                                        <p:tgtEl>
                                          <p:spTgt spid="19"/>
                                        </p:tgtEl>
                                        <p:attrNameLst>
                                          <p:attrName>style.visibility</p:attrName>
                                        </p:attrNameLst>
                                      </p:cBhvr>
                                      <p:to>
                                        <p:strVal val="visible"/>
                                      </p:to>
                                    </p:set>
                                  </p:childTnLst>
                                </p:cTn>
                              </p:par>
                            </p:childTnLst>
                          </p:cTn>
                        </p:par>
                        <p:par>
                          <p:cTn id="28" fill="hold">
                            <p:stCondLst>
                              <p:cond delay="1000"/>
                            </p:stCondLst>
                            <p:childTnLst>
                              <p:par>
                                <p:cTn id="29" presetID="1" presetClass="entr" presetSubtype="0"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par>
                          <p:cTn id="31" fill="hold">
                            <p:stCondLst>
                              <p:cond delay="1000"/>
                            </p:stCondLst>
                            <p:childTnLst>
                              <p:par>
                                <p:cTn id="32" presetID="3" presetClass="entr" presetSubtype="10" fill="hold" grpId="0" nodeType="afterEffect">
                                  <p:stCondLst>
                                    <p:cond delay="0"/>
                                  </p:stCondLst>
                                  <p:childTnLst>
                                    <p:set>
                                      <p:cBhvr>
                                        <p:cTn id="33" dur="1" fill="hold">
                                          <p:stCondLst>
                                            <p:cond delay="0"/>
                                          </p:stCondLst>
                                        </p:cTn>
                                        <p:tgtEl>
                                          <p:spTgt spid="1025"/>
                                        </p:tgtEl>
                                        <p:attrNameLst>
                                          <p:attrName>style.visibility</p:attrName>
                                        </p:attrNameLst>
                                      </p:cBhvr>
                                      <p:to>
                                        <p:strVal val="visible"/>
                                      </p:to>
                                    </p:set>
                                    <p:animEffect transition="in" filter="blinds(horizontal)">
                                      <p:cBhvr>
                                        <p:cTn id="34"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8" grpId="0"/>
      <p:bldP spid="10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1484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质量</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243519" y="3321184"/>
            <a:ext cx="4572000" cy="1422954"/>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伴随卫星和天宫二号从地球到太空</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物体所含物质的多少没有改变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质量不发生改变</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Picture 2" descr="C:\Users\Administrator\Desktop\生活中的物理.png"/>
          <p:cNvPicPr>
            <a:picLocks noChangeAspect="1" noChangeArrowheads="1"/>
          </p:cNvPicPr>
          <p:nvPr/>
        </p:nvPicPr>
        <p:blipFill>
          <a:blip r:embed="rId2" cstate="print"/>
          <a:srcRect/>
          <a:stretch>
            <a:fillRect/>
          </a:stretch>
        </p:blipFill>
        <p:spPr bwMode="auto">
          <a:xfrm>
            <a:off x="269927" y="993241"/>
            <a:ext cx="1858963" cy="523875"/>
          </a:xfrm>
          <a:prstGeom prst="rect">
            <a:avLst/>
          </a:prstGeom>
          <a:noFill/>
        </p:spPr>
      </p:pic>
      <p:pic>
        <p:nvPicPr>
          <p:cNvPr id="13" name="wj853.jpg" descr="id:2147515492;FounderCES"/>
          <p:cNvPicPr/>
          <p:nvPr/>
        </p:nvPicPr>
        <p:blipFill>
          <a:blip r:embed="rId3" cstate="print"/>
          <a:stretch>
            <a:fillRect/>
          </a:stretch>
        </p:blipFill>
        <p:spPr>
          <a:xfrm>
            <a:off x="3056519" y="1682066"/>
            <a:ext cx="2634834" cy="15003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5" presetClass="entr" presetSubtype="1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checkerboard(across)">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9442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纳米材料</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025" name="Rectangle 1"/>
          <p:cNvSpPr>
            <a:spLocks noChangeArrowheads="1"/>
          </p:cNvSpPr>
          <p:nvPr/>
        </p:nvSpPr>
        <p:spPr bwMode="auto">
          <a:xfrm>
            <a:off x="3640666" y="1237713"/>
            <a:ext cx="5113867" cy="3600986"/>
          </a:xfrm>
          <a:prstGeom prst="rect">
            <a:avLst/>
          </a:prstGeom>
          <a:noFill/>
          <a:ln w="9525">
            <a:noFill/>
            <a:miter lim="800000"/>
          </a:ln>
          <a:effectLst/>
        </p:spPr>
        <p:txBody>
          <a:bodyPr vert="horz" wrap="square" lIns="91440" tIns="45720" rIns="91440" bIns="45720" numCol="1" anchor="ctr" anchorCtr="0" compatLnSpc="1">
            <a:spAutoFit/>
          </a:bodyPr>
          <a:lstStyle/>
          <a:p>
            <a:pPr marR="0" lvl="0" indent="0" fontAlgn="base">
              <a:lnSpc>
                <a:spcPct val="150000"/>
              </a:lnSpc>
              <a:spcBef>
                <a:spcPct val="0"/>
              </a:spcBef>
              <a:spcAft>
                <a:spcPct val="0"/>
              </a:spcAft>
              <a:buClrTx/>
              <a:buSzTx/>
              <a:buFontTx/>
              <a:buNone/>
            </a:pPr>
            <a:r>
              <a:rPr lang="zh-CN" altLang="en-US" sz="2000" dirty="0" smtClean="0">
                <a:latin typeface="微软雅黑" panose="020B0503020204020204" pitchFamily="34" charset="-122"/>
                <a:ea typeface="微软雅黑" panose="020B0503020204020204" pitchFamily="34" charset="-122"/>
              </a:rPr>
              <a:t>通常认为塑料的导电性极差</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因此被用来制作导线的绝缘外套</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但最近研究人员发现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当将一层极薄的金属膜覆盖至一层塑料层之上</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并借助离子束将其混入高分子聚合体表面</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将可以生成一种价格低、强度高、韧性好且可导电的塑料膜</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如图为澳大利亚科学家造出的一块可导电塑料</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zh-CN"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pic>
        <p:nvPicPr>
          <p:cNvPr id="20" name="yb724.jpg" descr="id:2147517295;FounderCES"/>
          <p:cNvPicPr/>
          <p:nvPr/>
        </p:nvPicPr>
        <p:blipFill>
          <a:blip r:embed="rId3" cstate="print"/>
          <a:stretch>
            <a:fillRect/>
          </a:stretch>
        </p:blipFill>
        <p:spPr>
          <a:xfrm>
            <a:off x="205606" y="1862667"/>
            <a:ext cx="3263752" cy="263648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3" presetClass="entr" presetSubtype="10" fill="hold" grpId="0" nodeType="afterEffect">
                                  <p:stCondLst>
                                    <p:cond delay="0"/>
                                  </p:stCondLst>
                                  <p:childTnLst>
                                    <p:set>
                                      <p:cBhvr>
                                        <p:cTn id="21" dur="1" fill="hold">
                                          <p:stCondLst>
                                            <p:cond delay="0"/>
                                          </p:stCondLst>
                                        </p:cTn>
                                        <p:tgtEl>
                                          <p:spTgt spid="1025"/>
                                        </p:tgtEl>
                                        <p:attrNameLst>
                                          <p:attrName>style.visibility</p:attrName>
                                        </p:attrNameLst>
                                      </p:cBhvr>
                                      <p:to>
                                        <p:strVal val="visible"/>
                                      </p:to>
                                    </p:set>
                                    <p:animEffect transition="in" filter="blinds(horizontal)">
                                      <p:cBhvr>
                                        <p:cTn id="22" dur="500"/>
                                        <p:tgtEl>
                                          <p:spTgt spid="1025"/>
                                        </p:tgtEl>
                                      </p:cBhvr>
                                    </p:animEffect>
                                  </p:childTnLst>
                                </p:cTn>
                              </p:par>
                              <p:par>
                                <p:cTn id="23" presetID="2" presetClass="entr" presetSubtype="4"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ppt_x"/>
                                          </p:val>
                                        </p:tav>
                                        <p:tav tm="100000">
                                          <p:val>
                                            <p:strVal val="#ppt_x"/>
                                          </p:val>
                                        </p:tav>
                                      </p:tavLst>
                                    </p:anim>
                                    <p:anim calcmode="lin" valueType="num">
                                      <p:cBhvr additive="base">
                                        <p:cTn id="2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2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9442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纳米材料</a:t>
            </a:r>
            <a:endParaRPr lang="en-US" altLang="zh-CN" sz="2700" dirty="0" smtClean="0">
              <a:latin typeface="微软雅黑" panose="020B0503020204020204" pitchFamily="34" charset="-122"/>
              <a:ea typeface="微软雅黑" panose="020B0503020204020204" pitchFamily="34" charset="-122"/>
            </a:endParaRPr>
          </a:p>
        </p:txBody>
      </p:sp>
      <p:sp>
        <p:nvSpPr>
          <p:cNvPr id="1025" name="Rectangle 1"/>
          <p:cNvSpPr>
            <a:spLocks noChangeArrowheads="1"/>
          </p:cNvSpPr>
          <p:nvPr/>
        </p:nvSpPr>
        <p:spPr bwMode="auto">
          <a:xfrm>
            <a:off x="3759199" y="1041565"/>
            <a:ext cx="5113867" cy="2807948"/>
          </a:xfrm>
          <a:prstGeom prst="rect">
            <a:avLst/>
          </a:prstGeom>
          <a:noFill/>
          <a:ln w="9525">
            <a:noFill/>
            <a:miter lim="800000"/>
          </a:ln>
          <a:effectLst/>
        </p:spPr>
        <p:txBody>
          <a:bodyPr vert="horz" wrap="square" lIns="91440" tIns="45720" rIns="91440" bIns="45720" numCol="1" anchor="ctr" anchorCtr="0" compatLnSpc="1">
            <a:spAutoFit/>
          </a:bodyPr>
          <a:lstStyle/>
          <a:p>
            <a:pPr marR="0" lvl="0" indent="0" fontAlgn="base">
              <a:lnSpc>
                <a:spcPct val="150000"/>
              </a:lnSpc>
              <a:spcBef>
                <a:spcPct val="0"/>
              </a:spcBef>
              <a:spcAft>
                <a:spcPct val="0"/>
              </a:spcAft>
              <a:buClrTx/>
              <a:buSzTx/>
              <a:buFontTx/>
              <a:buNone/>
            </a:pPr>
            <a:r>
              <a:rPr lang="zh-CN" altLang="en-US" sz="2000" dirty="0" smtClean="0">
                <a:latin typeface="微软雅黑" panose="020B0503020204020204" pitchFamily="34" charset="-122"/>
                <a:ea typeface="微软雅黑" panose="020B0503020204020204" pitchFamily="34" charset="-122"/>
              </a:rPr>
              <a:t>纳米铜具有超塑延展性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在室温下可拉长</a:t>
            </a:r>
            <a:r>
              <a:rPr lang="en-US" altLang="zh-CN" sz="2000" dirty="0" smtClean="0">
                <a:latin typeface="微软雅黑" panose="020B0503020204020204" pitchFamily="34" charset="-122"/>
                <a:ea typeface="微软雅黑" panose="020B0503020204020204" pitchFamily="34" charset="-122"/>
              </a:rPr>
              <a:t>50</a:t>
            </a:r>
            <a:r>
              <a:rPr lang="zh-CN" altLang="en-US" sz="2000" dirty="0" smtClean="0">
                <a:latin typeface="微软雅黑" panose="020B0503020204020204" pitchFamily="34" charset="-122"/>
                <a:ea typeface="微软雅黑" panose="020B0503020204020204" pitchFamily="34" charset="-122"/>
              </a:rPr>
              <a:t>多倍而不出现裂纹</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最近</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法国国家科研中心研究人员发现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平均体积仅为</a:t>
            </a:r>
            <a:r>
              <a:rPr lang="en-US" altLang="zh-CN" sz="2000" dirty="0" smtClean="0">
                <a:latin typeface="微软雅黑" panose="020B0503020204020204" pitchFamily="34" charset="-122"/>
                <a:ea typeface="微软雅黑" panose="020B0503020204020204" pitchFamily="34" charset="-122"/>
              </a:rPr>
              <a:t>80</a:t>
            </a:r>
            <a:r>
              <a:rPr lang="zh-CN" altLang="en-US" sz="2000" dirty="0" smtClean="0">
                <a:latin typeface="微软雅黑" panose="020B0503020204020204" pitchFamily="34" charset="-122"/>
                <a:ea typeface="微软雅黑" panose="020B0503020204020204" pitchFamily="34" charset="-122"/>
              </a:rPr>
              <a:t>纳米的铜纳米结晶体机械特性惊人</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强度不仅比普通铜高</a:t>
            </a: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且形变非常均匀</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没有明显的区域性变窄现象</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1.png"/>
          <p:cNvPicPr>
            <a:picLocks noChangeAspect="1"/>
          </p:cNvPicPr>
          <p:nvPr/>
        </p:nvPicPr>
        <p:blipFill>
          <a:blip r:embed="rId2" cstate="print"/>
          <a:stretch>
            <a:fillRect/>
          </a:stretch>
        </p:blipFill>
        <p:spPr>
          <a:xfrm>
            <a:off x="0" y="917270"/>
            <a:ext cx="1548256" cy="670505"/>
          </a:xfrm>
          <a:prstGeom prst="rect">
            <a:avLst/>
          </a:prstGeom>
        </p:spPr>
      </p:pic>
      <p:pic>
        <p:nvPicPr>
          <p:cNvPr id="12" name="yb725.jpg" descr="id:2147517309;FounderCES"/>
          <p:cNvPicPr/>
          <p:nvPr/>
        </p:nvPicPr>
        <p:blipFill>
          <a:blip r:embed="rId3" cstate="print"/>
          <a:stretch>
            <a:fillRect/>
          </a:stretch>
        </p:blipFill>
        <p:spPr>
          <a:xfrm>
            <a:off x="239474" y="1941442"/>
            <a:ext cx="3248792" cy="14504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3" presetClass="entr" presetSubtype="10" fill="hold" grpId="0" nodeType="afterEffect">
                                  <p:stCondLst>
                                    <p:cond delay="0"/>
                                  </p:stCondLst>
                                  <p:childTnLst>
                                    <p:set>
                                      <p:cBhvr>
                                        <p:cTn id="18" dur="1" fill="hold">
                                          <p:stCondLst>
                                            <p:cond delay="0"/>
                                          </p:stCondLst>
                                        </p:cTn>
                                        <p:tgtEl>
                                          <p:spTgt spid="1025"/>
                                        </p:tgtEl>
                                        <p:attrNameLst>
                                          <p:attrName>style.visibility</p:attrName>
                                        </p:attrNameLst>
                                      </p:cBhvr>
                                      <p:to>
                                        <p:strVal val="visible"/>
                                      </p:to>
                                    </p:set>
                                    <p:animEffect transition="in" filter="blinds(horizontal)">
                                      <p:cBhvr>
                                        <p:cTn id="19" dur="500"/>
                                        <p:tgtEl>
                                          <p:spTgt spid="1025"/>
                                        </p:tgtEl>
                                      </p:cBhvr>
                                    </p:animEffect>
                                  </p:childTnLst>
                                </p:cTn>
                              </p:par>
                              <p:par>
                                <p:cTn id="20" presetID="1"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par>
                                <p:cTn id="22" presetID="4" presetClass="entr" presetSubtype="16"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ox(in)">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2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1644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超导体材料</a:t>
            </a:r>
            <a:endParaRPr lang="en-US" altLang="zh-CN" sz="2700" dirty="0" smtClean="0">
              <a:latin typeface="微软雅黑" panose="020B0503020204020204" pitchFamily="34" charset="-122"/>
              <a:ea typeface="微软雅黑" panose="020B0503020204020204" pitchFamily="34" charset="-122"/>
            </a:endParaRPr>
          </a:p>
        </p:txBody>
      </p:sp>
      <p:sp>
        <p:nvSpPr>
          <p:cNvPr id="1025" name="Rectangle 1"/>
          <p:cNvSpPr>
            <a:spLocks noChangeArrowheads="1"/>
          </p:cNvSpPr>
          <p:nvPr/>
        </p:nvSpPr>
        <p:spPr bwMode="auto">
          <a:xfrm>
            <a:off x="1911131" y="1569608"/>
            <a:ext cx="4538134" cy="2346283"/>
          </a:xfrm>
          <a:prstGeom prst="rect">
            <a:avLst/>
          </a:prstGeom>
          <a:noFill/>
          <a:ln w="9525">
            <a:noFill/>
            <a:miter lim="800000"/>
          </a:ln>
          <a:effectLst/>
        </p:spPr>
        <p:txBody>
          <a:bodyPr vert="horz" wrap="square" lIns="91440" tIns="45720" rIns="91440" bIns="45720" numCol="1" anchor="ctr" anchorCtr="0" compatLnSpc="1">
            <a:spAutoFit/>
          </a:bodyPr>
          <a:lstStyle/>
          <a:p>
            <a:pPr marR="0" lvl="0" indent="0" fontAlgn="base">
              <a:lnSpc>
                <a:spcPct val="150000"/>
              </a:lnSpc>
              <a:spcBef>
                <a:spcPct val="0"/>
              </a:spcBef>
              <a:spcAft>
                <a:spcPct val="0"/>
              </a:spcAft>
              <a:buClrTx/>
              <a:buSzTx/>
              <a:buFontTx/>
              <a:buNone/>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半导体的性能受到温度、光照、压力、特殊气体浓度等因素的影响</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marR="0" lvl="0" indent="0" fontAlgn="base">
              <a:lnSpc>
                <a:spcPct val="150000"/>
              </a:lnSpc>
              <a:spcBef>
                <a:spcPct val="0"/>
              </a:spcBef>
              <a:spcAft>
                <a:spcPct val="0"/>
              </a:spcAft>
              <a:buClrTx/>
              <a:buSzTx/>
              <a:buFontTx/>
              <a:buNone/>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半导体应用在电子表、电视机、数码相机等电子产品上</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现有的智能产品</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如智能机器人也有半导体产品的贡献</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1.png"/>
          <p:cNvPicPr>
            <a:picLocks noChangeAspect="1"/>
          </p:cNvPicPr>
          <p:nvPr/>
        </p:nvPicPr>
        <p:blipFill>
          <a:blip r:embed="rId2" cstate="print"/>
          <a:stretch>
            <a:fillRect/>
          </a:stretch>
        </p:blipFill>
        <p:spPr>
          <a:xfrm>
            <a:off x="0" y="913766"/>
            <a:ext cx="1548256"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3" presetClass="entr" presetSubtype="10" fill="hold" grpId="0" nodeType="afterEffect">
                                  <p:stCondLst>
                                    <p:cond delay="0"/>
                                  </p:stCondLst>
                                  <p:childTnLst>
                                    <p:set>
                                      <p:cBhvr>
                                        <p:cTn id="18" dur="1" fill="hold">
                                          <p:stCondLst>
                                            <p:cond delay="0"/>
                                          </p:stCondLst>
                                        </p:cTn>
                                        <p:tgtEl>
                                          <p:spTgt spid="1025"/>
                                        </p:tgtEl>
                                        <p:attrNameLst>
                                          <p:attrName>style.visibility</p:attrName>
                                        </p:attrNameLst>
                                      </p:cBhvr>
                                      <p:to>
                                        <p:strVal val="visible"/>
                                      </p:to>
                                    </p:set>
                                    <p:animEffect transition="in" filter="blinds(horizontal)">
                                      <p:cBhvr>
                                        <p:cTn id="19" dur="500"/>
                                        <p:tgtEl>
                                          <p:spTgt spid="1025"/>
                                        </p:tgtEl>
                                      </p:cBhvr>
                                    </p:animEffect>
                                  </p:childTnLst>
                                </p:cTn>
                              </p:par>
                              <p:par>
                                <p:cTn id="20" presetID="1"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2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1644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超导体材料</a:t>
            </a:r>
            <a:endParaRPr lang="en-US" altLang="zh-CN" sz="2700" dirty="0" smtClean="0">
              <a:latin typeface="微软雅黑" panose="020B0503020204020204" pitchFamily="34" charset="-122"/>
              <a:ea typeface="微软雅黑" panose="020B0503020204020204" pitchFamily="34" charset="-122"/>
            </a:endParaRPr>
          </a:p>
        </p:txBody>
      </p:sp>
      <p:sp>
        <p:nvSpPr>
          <p:cNvPr id="1025" name="Rectangle 1"/>
          <p:cNvSpPr>
            <a:spLocks noChangeArrowheads="1"/>
          </p:cNvSpPr>
          <p:nvPr/>
        </p:nvSpPr>
        <p:spPr bwMode="auto">
          <a:xfrm>
            <a:off x="4165600" y="1899377"/>
            <a:ext cx="4538134" cy="1938992"/>
          </a:xfrm>
          <a:prstGeom prst="rect">
            <a:avLst/>
          </a:prstGeom>
          <a:noFill/>
          <a:ln w="9525">
            <a:noFill/>
            <a:miter lim="800000"/>
          </a:ln>
          <a:effectLst/>
        </p:spPr>
        <p:txBody>
          <a:bodyPr vert="horz" wrap="square" lIns="91440" tIns="45720" rIns="91440" bIns="45720" numCol="1" anchor="ctr" anchorCtr="0" compatLnSpc="1">
            <a:spAutoFit/>
          </a:bodyPr>
          <a:lstStyle/>
          <a:p>
            <a:pPr marR="0" lvl="0" indent="0" fontAlgn="base">
              <a:lnSpc>
                <a:spcPct val="150000"/>
              </a:lnSpc>
              <a:spcBef>
                <a:spcPct val="0"/>
              </a:spcBef>
              <a:spcAft>
                <a:spcPct val="0"/>
              </a:spcAft>
              <a:buClrTx/>
              <a:buSzTx/>
              <a:buFontTx/>
              <a:buNone/>
            </a:pPr>
            <a:r>
              <a:rPr lang="en-US" altLang="zh-CN" sz="2000" dirty="0" smtClean="0">
                <a:latin typeface="微软雅黑" panose="020B0503020204020204" pitchFamily="34" charset="-122"/>
                <a:ea typeface="微软雅黑" panose="020B0503020204020204" pitchFamily="34" charset="-122"/>
              </a:rPr>
              <a:t>2018</a:t>
            </a:r>
            <a:r>
              <a:rPr lang="zh-CN" altLang="en-US" sz="2000" dirty="0" smtClean="0">
                <a:latin typeface="微软雅黑" panose="020B0503020204020204" pitchFamily="34" charset="-122"/>
                <a:ea typeface="微软雅黑" panose="020B0503020204020204" pitchFamily="34" charset="-122"/>
              </a:rPr>
              <a:t>年</a:t>
            </a:r>
            <a:r>
              <a:rPr lang="en-US" altLang="zh-CN" sz="2000" dirty="0" smtClean="0">
                <a:latin typeface="微软雅黑" panose="020B0503020204020204" pitchFamily="34" charset="-122"/>
                <a:ea typeface="微软雅黑" panose="020B0503020204020204" pitchFamily="34" charset="-122"/>
              </a:rPr>
              <a:t>8</a:t>
            </a:r>
            <a:r>
              <a:rPr lang="zh-CN" altLang="en-US" sz="2000" dirty="0" smtClean="0">
                <a:latin typeface="微软雅黑" panose="020B0503020204020204" pitchFamily="34" charset="-122"/>
                <a:ea typeface="微软雅黑" panose="020B0503020204020204" pitchFamily="34" charset="-122"/>
              </a:rPr>
              <a:t>月</a:t>
            </a:r>
            <a:r>
              <a:rPr lang="en-US" altLang="zh-CN" sz="2000" dirty="0" smtClean="0">
                <a:latin typeface="微软雅黑" panose="020B0503020204020204" pitchFamily="34" charset="-122"/>
                <a:ea typeface="微软雅黑" panose="020B0503020204020204" pitchFamily="34" charset="-122"/>
              </a:rPr>
              <a:t>20</a:t>
            </a:r>
            <a:r>
              <a:rPr lang="zh-CN" altLang="en-US" sz="2000" dirty="0" smtClean="0">
                <a:latin typeface="微软雅黑" panose="020B0503020204020204" pitchFamily="34" charset="-122"/>
                <a:ea typeface="微软雅黑" panose="020B0503020204020204" pitchFamily="34" charset="-122"/>
              </a:rPr>
              <a:t>日</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国际超导大会在中国召开</a:t>
            </a:r>
            <a:r>
              <a:rPr lang="en-US" altLang="zh-CN" sz="2000" dirty="0" smtClean="0">
                <a:latin typeface="微软雅黑" panose="020B0503020204020204" pitchFamily="34" charset="-122"/>
                <a:ea typeface="微软雅黑" panose="020B0503020204020204" pitchFamily="34" charset="-122"/>
              </a:rPr>
              <a:t>,1997</a:t>
            </a:r>
            <a:r>
              <a:rPr lang="zh-CN" altLang="en-US" sz="2000" dirty="0" smtClean="0">
                <a:latin typeface="微软雅黑" panose="020B0503020204020204" pitchFamily="34" charset="-122"/>
                <a:ea typeface="微软雅黑" panose="020B0503020204020204" pitchFamily="34" charset="-122"/>
              </a:rPr>
              <a:t>年中国第一次主办国际超导大会</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时隔</a:t>
            </a:r>
            <a:r>
              <a:rPr lang="en-US" altLang="zh-CN" sz="2000" dirty="0" smtClean="0">
                <a:latin typeface="微软雅黑" panose="020B0503020204020204" pitchFamily="34" charset="-122"/>
                <a:ea typeface="微软雅黑" panose="020B0503020204020204" pitchFamily="34" charset="-122"/>
              </a:rPr>
              <a:t>21</a:t>
            </a:r>
            <a:r>
              <a:rPr lang="zh-CN" altLang="en-US" sz="2000" dirty="0" smtClean="0">
                <a:latin typeface="微软雅黑" panose="020B0503020204020204" pitchFamily="34" charset="-122"/>
                <a:ea typeface="微软雅黑" panose="020B0503020204020204" pitchFamily="34" charset="-122"/>
              </a:rPr>
              <a:t>年后中国能再度承办此次会议</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是我国超导研究综合实力的体现</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3" name="图片 12" descr="图片6.png"/>
          <p:cNvPicPr>
            <a:picLocks noChangeAspect="1"/>
          </p:cNvPicPr>
          <p:nvPr/>
        </p:nvPicPr>
        <p:blipFill>
          <a:blip r:embed="rId2" cstate="print"/>
          <a:stretch>
            <a:fillRect/>
          </a:stretch>
        </p:blipFill>
        <p:spPr>
          <a:xfrm>
            <a:off x="0" y="1069447"/>
            <a:ext cx="1597020" cy="580934"/>
          </a:xfrm>
          <a:prstGeom prst="rect">
            <a:avLst/>
          </a:prstGeom>
        </p:spPr>
      </p:pic>
      <p:pic>
        <p:nvPicPr>
          <p:cNvPr id="14" name="yb726.jpg" descr="id:2147517367;FounderCES"/>
          <p:cNvPicPr/>
          <p:nvPr/>
        </p:nvPicPr>
        <p:blipFill>
          <a:blip r:embed="rId3" cstate="print"/>
          <a:stretch>
            <a:fillRect/>
          </a:stretch>
        </p:blipFill>
        <p:spPr>
          <a:xfrm>
            <a:off x="495493" y="1741629"/>
            <a:ext cx="2992773" cy="215574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3" presetClass="entr" presetSubtype="10" fill="hold" grpId="0" nodeType="afterEffect">
                                  <p:stCondLst>
                                    <p:cond delay="0"/>
                                  </p:stCondLst>
                                  <p:childTnLst>
                                    <p:set>
                                      <p:cBhvr>
                                        <p:cTn id="18" dur="1" fill="hold">
                                          <p:stCondLst>
                                            <p:cond delay="0"/>
                                          </p:stCondLst>
                                        </p:cTn>
                                        <p:tgtEl>
                                          <p:spTgt spid="1025"/>
                                        </p:tgtEl>
                                        <p:attrNameLst>
                                          <p:attrName>style.visibility</p:attrName>
                                        </p:attrNameLst>
                                      </p:cBhvr>
                                      <p:to>
                                        <p:strVal val="visible"/>
                                      </p:to>
                                    </p:set>
                                    <p:animEffect transition="in" filter="blinds(horizontal)">
                                      <p:cBhvr>
                                        <p:cTn id="19" dur="500"/>
                                        <p:tgtEl>
                                          <p:spTgt spid="1025"/>
                                        </p:tgtEl>
                                      </p:cBhvr>
                                    </p:animEffect>
                                  </p:childTnLst>
                                </p:cTn>
                              </p:par>
                              <p:par>
                                <p:cTn id="20" presetID="5" presetClass="entr" presetSubtype="1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heckerboard(across)">
                                      <p:cBhvr>
                                        <p:cTn id="22" dur="500"/>
                                        <p:tgtEl>
                                          <p:spTgt spid="14"/>
                                        </p:tgtEl>
                                      </p:cBhvr>
                                    </p:animEffect>
                                  </p:childTnLst>
                                </p:cTn>
                              </p:par>
                            </p:childTnLst>
                          </p:cTn>
                        </p:par>
                        <p:par>
                          <p:cTn id="23" fill="hold">
                            <p:stCondLst>
                              <p:cond delay="1500"/>
                            </p:stCondLst>
                            <p:childTnLst>
                              <p:par>
                                <p:cTn id="24" presetID="1" presetClass="entr" presetSubtype="0" fill="hold" nodeType="after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2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wrap="none" lIns="68580" tIns="34290" rIns="68580" bIns="34290" rtlCol="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1" cstate="print"/>
          <a:stretch>
            <a:fillRect/>
          </a:stretch>
        </p:blipFill>
        <p:spPr>
          <a:xfrm>
            <a:off x="5705475" y="123144"/>
            <a:ext cx="3228975" cy="611433"/>
          </a:xfrm>
          <a:prstGeom prst="rect">
            <a:avLst/>
          </a:prstGeom>
        </p:spPr>
      </p:pic>
      <p:pic>
        <p:nvPicPr>
          <p:cNvPr id="45" name="Picture 3" descr="field.png"/>
          <p:cNvPicPr>
            <a:picLocks noChangeAspect="1"/>
          </p:cNvPicPr>
          <p:nvPr/>
        </p:nvPicPr>
        <p:blipFill>
          <a:blip r:embed="rId2" cstate="print"/>
          <a:stretch>
            <a:fillRect/>
          </a:stretch>
        </p:blipFill>
        <p:spPr>
          <a:xfrm>
            <a:off x="1" y="4076700"/>
            <a:ext cx="9183278" cy="1066800"/>
          </a:xfrm>
          <a:prstGeom prst="rect">
            <a:avLst/>
          </a:prstGeom>
        </p:spPr>
      </p:pic>
      <p:pic>
        <p:nvPicPr>
          <p:cNvPr id="47" name="Picture 4" descr="cloud_ballon.png"/>
          <p:cNvPicPr>
            <a:picLocks noChangeAspect="1"/>
          </p:cNvPicPr>
          <p:nvPr/>
        </p:nvPicPr>
        <p:blipFill>
          <a:blip r:embed="rId3" cstate="print"/>
          <a:stretch>
            <a:fillRect/>
          </a:stretch>
        </p:blipFill>
        <p:spPr>
          <a:xfrm>
            <a:off x="7796518" y="5143500"/>
            <a:ext cx="842657" cy="689895"/>
          </a:xfrm>
          <a:prstGeom prst="rect">
            <a:avLst/>
          </a:prstGeom>
        </p:spPr>
      </p:pic>
      <p:pic>
        <p:nvPicPr>
          <p:cNvPr id="48" name="Picture 4" descr="clouds.png"/>
          <p:cNvPicPr>
            <a:picLocks noChangeAspect="1"/>
          </p:cNvPicPr>
          <p:nvPr/>
        </p:nvPicPr>
        <p:blipFill>
          <a:blip r:embed="rId1" cstate="print"/>
          <a:stretch>
            <a:fillRect/>
          </a:stretch>
        </p:blipFill>
        <p:spPr>
          <a:xfrm>
            <a:off x="323850" y="513669"/>
            <a:ext cx="5134350" cy="972232"/>
          </a:xfrm>
          <a:prstGeom prst="rect">
            <a:avLst/>
          </a:prstGeom>
        </p:spPr>
      </p:pic>
      <p:pic>
        <p:nvPicPr>
          <p:cNvPr id="49" name="Picture 10" descr="together.png"/>
          <p:cNvPicPr>
            <a:picLocks noChangeAspect="1"/>
          </p:cNvPicPr>
          <p:nvPr/>
        </p:nvPicPr>
        <p:blipFill>
          <a:blip r:embed="rId4" cstate="print"/>
          <a:stretch>
            <a:fillRect/>
          </a:stretch>
        </p:blipFill>
        <p:spPr>
          <a:xfrm>
            <a:off x="2654378" y="3448050"/>
            <a:ext cx="4251379" cy="1200150"/>
          </a:xfrm>
          <a:prstGeom prst="rect">
            <a:avLst/>
          </a:prstGeom>
        </p:spPr>
      </p:pic>
      <p:pic>
        <p:nvPicPr>
          <p:cNvPr id="50" name="Picture 2" descr="C:\Users\Administrator\Desktop\兔子.png"/>
          <p:cNvPicPr>
            <a:picLocks noChangeAspect="1" noChangeArrowheads="1"/>
          </p:cNvPicPr>
          <p:nvPr/>
        </p:nvPicPr>
        <p:blipFill>
          <a:blip r:embed="rId5" cstate="print"/>
          <a:srcRect/>
          <a:stretch>
            <a:fillRect/>
          </a:stretch>
        </p:blipFill>
        <p:spPr bwMode="auto">
          <a:xfrm>
            <a:off x="5876925" y="4352925"/>
            <a:ext cx="800100" cy="79057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1500">
        <p:split orient="vert" dir="in"/>
      </p:transition>
    </mc:Choice>
    <mc:Fallback>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 y="-338"/>
                                    </p:animMotion>
                                  </p:childTnLst>
                                </p:cTn>
                              </p:par>
                            </p:childTnLst>
                          </p:cTn>
                        </p:par>
                        <p:par>
                          <p:cTn id="25" fill="hold">
                            <p:stCondLst>
                              <p:cond delay="5000"/>
                            </p:stCondLst>
                            <p:childTnLst>
                              <p:par>
                                <p:cTn id="26" presetID="26"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wipe(down)">
                                      <p:cBhvr>
                                        <p:cTn id="28" dur="580">
                                          <p:stCondLst>
                                            <p:cond delay="0"/>
                                          </p:stCondLst>
                                        </p:cTn>
                                        <p:tgtEl>
                                          <p:spTgt spid="64"/>
                                        </p:tgtEl>
                                      </p:cBhvr>
                                    </p:animEffect>
                                    <p:anim calcmode="lin" valueType="num">
                                      <p:cBhvr>
                                        <p:cTn id="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34" dur="26">
                                          <p:stCondLst>
                                            <p:cond delay="650"/>
                                          </p:stCondLst>
                                        </p:cTn>
                                        <p:tgtEl>
                                          <p:spTgt spid="64"/>
                                        </p:tgtEl>
                                      </p:cBhvr>
                                      <p:to x="100000" y="60000"/>
                                    </p:animScale>
                                    <p:animScale>
                                      <p:cBhvr>
                                        <p:cTn id="35" dur="166" decel="50000">
                                          <p:stCondLst>
                                            <p:cond delay="676"/>
                                          </p:stCondLst>
                                        </p:cTn>
                                        <p:tgtEl>
                                          <p:spTgt spid="64"/>
                                        </p:tgtEl>
                                      </p:cBhvr>
                                      <p:to x="100000" y="100000"/>
                                    </p:animScale>
                                    <p:animScale>
                                      <p:cBhvr>
                                        <p:cTn id="36" dur="26">
                                          <p:stCondLst>
                                            <p:cond delay="1312"/>
                                          </p:stCondLst>
                                        </p:cTn>
                                        <p:tgtEl>
                                          <p:spTgt spid="64"/>
                                        </p:tgtEl>
                                      </p:cBhvr>
                                      <p:to x="100000" y="80000"/>
                                    </p:animScale>
                                    <p:animScale>
                                      <p:cBhvr>
                                        <p:cTn id="37" dur="166" decel="50000">
                                          <p:stCondLst>
                                            <p:cond delay="1338"/>
                                          </p:stCondLst>
                                        </p:cTn>
                                        <p:tgtEl>
                                          <p:spTgt spid="64"/>
                                        </p:tgtEl>
                                      </p:cBhvr>
                                      <p:to x="100000" y="100000"/>
                                    </p:animScale>
                                    <p:animScale>
                                      <p:cBhvr>
                                        <p:cTn id="38" dur="26">
                                          <p:stCondLst>
                                            <p:cond delay="1642"/>
                                          </p:stCondLst>
                                        </p:cTn>
                                        <p:tgtEl>
                                          <p:spTgt spid="64"/>
                                        </p:tgtEl>
                                      </p:cBhvr>
                                      <p:to x="100000" y="90000"/>
                                    </p:animScale>
                                    <p:animScale>
                                      <p:cBhvr>
                                        <p:cTn id="39" dur="166" decel="50000">
                                          <p:stCondLst>
                                            <p:cond delay="1668"/>
                                          </p:stCondLst>
                                        </p:cTn>
                                        <p:tgtEl>
                                          <p:spTgt spid="64"/>
                                        </p:tgtEl>
                                      </p:cBhvr>
                                      <p:to x="100000" y="100000"/>
                                    </p:animScale>
                                    <p:animScale>
                                      <p:cBhvr>
                                        <p:cTn id="40" dur="26">
                                          <p:stCondLst>
                                            <p:cond delay="1808"/>
                                          </p:stCondLst>
                                        </p:cTn>
                                        <p:tgtEl>
                                          <p:spTgt spid="64"/>
                                        </p:tgtEl>
                                      </p:cBhvr>
                                      <p:to x="100000" y="95000"/>
                                    </p:animScale>
                                    <p:animScale>
                                      <p:cBhvr>
                                        <p:cTn id="41" dur="166" decel="50000">
                                          <p:stCondLst>
                                            <p:cond delay="1834"/>
                                          </p:stCondLst>
                                        </p:cTn>
                                        <p:tgtEl>
                                          <p:spTgt spid="64"/>
                                        </p:tgtEl>
                                      </p:cBhvr>
                                      <p:to x="100000" y="100000"/>
                                    </p:animScale>
                                  </p:childTnLst>
                                </p:cTn>
                              </p:par>
                            </p:childTnLst>
                          </p:cTn>
                        </p:par>
                        <p:par>
                          <p:cTn id="42" fill="hold">
                            <p:stCondLst>
                              <p:cond delay="7000"/>
                            </p:stCondLst>
                            <p:childTnLst>
                              <p:par>
                                <p:cTn id="43" presetID="23" presetClass="entr" presetSubtype="16" fill="hold"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p:cTn id="45" dur="500" fill="hold"/>
                                        <p:tgtEl>
                                          <p:spTgt spid="49"/>
                                        </p:tgtEl>
                                        <p:attrNameLst>
                                          <p:attrName>ppt_w</p:attrName>
                                        </p:attrNameLst>
                                      </p:cBhvr>
                                      <p:tavLst>
                                        <p:tav tm="0">
                                          <p:val>
                                            <p:fltVal val="0"/>
                                          </p:val>
                                        </p:tav>
                                        <p:tav tm="100000">
                                          <p:val>
                                            <p:strVal val="#ppt_w"/>
                                          </p:val>
                                        </p:tav>
                                      </p:tavLst>
                                    </p:anim>
                                    <p:anim calcmode="lin" valueType="num">
                                      <p:cBhvr>
                                        <p:cTn id="46" dur="500" fill="hold"/>
                                        <p:tgtEl>
                                          <p:spTgt spid="49"/>
                                        </p:tgtEl>
                                        <p:attrNameLst>
                                          <p:attrName>ppt_h</p:attrName>
                                        </p:attrNameLst>
                                      </p:cBhvr>
                                      <p:tavLst>
                                        <p:tav tm="0">
                                          <p:val>
                                            <p:fltVal val="0"/>
                                          </p:val>
                                        </p:tav>
                                        <p:tav tm="100000">
                                          <p:val>
                                            <p:strVal val="#ppt_h"/>
                                          </p:val>
                                        </p:tav>
                                      </p:tavLst>
                                    </p:anim>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50" dur="2000" fill="hold"/>
                                        <p:tgtEl>
                                          <p:spTgt spid="50"/>
                                        </p:tgtEl>
                                        <p:attrNameLst>
                                          <p:attrName>ppt_x</p:attrName>
                                          <p:attrName>ppt_y</p:attrName>
                                        </p:attrNameLst>
                                      </p:cBhvr>
                                      <p:rCtr x="-155" y="-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1484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质量</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2243519" y="3321184"/>
            <a:ext cx="4572000" cy="1422954"/>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伴随卫星和天宫二号从地球到太空</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物体所含物质的多少没有改变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质量不发生改变</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yb643.jpg" descr="id:2147515506;FounderCES"/>
          <p:cNvPicPr/>
          <p:nvPr/>
        </p:nvPicPr>
        <p:blipFill>
          <a:blip r:embed="rId3" cstate="print"/>
          <a:stretch>
            <a:fillRect/>
          </a:stretch>
        </p:blipFill>
        <p:spPr>
          <a:xfrm>
            <a:off x="2830272" y="945555"/>
            <a:ext cx="3197993" cy="231232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2" presetClass="entr" presetSubtype="1" fill="hold"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slide(fromTop)">
                                      <p:cBhvr>
                                        <p:cTn id="9" dur="500"/>
                                        <p:tgtEl>
                                          <p:spTgt spid="2"/>
                                        </p:tgtEl>
                                      </p:cBhvr>
                                    </p:animEffect>
                                  </p:childTnLst>
                                </p:cTn>
                              </p:par>
                            </p:childTnLst>
                          </p:cTn>
                        </p:par>
                        <p:par>
                          <p:cTn id="10" fill="hold">
                            <p:stCondLst>
                              <p:cond delay="0"/>
                            </p:stCondLst>
                            <p:childTnLst>
                              <p:par>
                                <p:cTn id="11" presetID="12" presetClass="entr" presetSubtype="8"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lide(fromLeft)">
                                      <p:cBhvr>
                                        <p:cTn id="13" dur="500"/>
                                        <p:tgtEl>
                                          <p:spTgt spid="9"/>
                                        </p:tgtEl>
                                      </p:cBhvr>
                                    </p:animEffect>
                                  </p:childTnLst>
                                </p:cTn>
                              </p:par>
                              <p:par>
                                <p:cTn id="14" presetID="17" presetClass="entr" presetSubtype="10" fill="hold" nodeType="withEffect">
                                  <p:stCondLst>
                                    <p:cond delay="0"/>
                                  </p:stCondLst>
                                  <p:childTnLst>
                                    <p:set>
                                      <p:cBhvr>
                                        <p:cTn id="15" dur="1" fill="hold">
                                          <p:stCondLst>
                                            <p:cond delay="0"/>
                                          </p:stCondLst>
                                        </p:cTn>
                                        <p:tgtEl>
                                          <p:spTgt spid="21"/>
                                        </p:tgtEl>
                                        <p:attrNameLst>
                                          <p:attrName>style.visibility</p:attrName>
                                        </p:attrNameLst>
                                      </p:cBhvr>
                                      <p:to>
                                        <p:strVal val="visible"/>
                                      </p:to>
                                    </p:set>
                                    <p:anim calcmode="lin" valueType="num">
                                      <p:cBhvr>
                                        <p:cTn id="16" dur="500" fill="hold"/>
                                        <p:tgtEl>
                                          <p:spTgt spid="21"/>
                                        </p:tgtEl>
                                        <p:attrNameLst>
                                          <p:attrName>ppt_w</p:attrName>
                                        </p:attrNameLst>
                                      </p:cBhvr>
                                      <p:tavLst>
                                        <p:tav tm="0">
                                          <p:val>
                                            <p:fltVal val="0"/>
                                          </p:val>
                                        </p:tav>
                                        <p:tav tm="100000">
                                          <p:val>
                                            <p:strVal val="#ppt_w"/>
                                          </p:val>
                                        </p:tav>
                                      </p:tavLst>
                                    </p:anim>
                                    <p:anim calcmode="lin" valueType="num">
                                      <p:cBhvr>
                                        <p:cTn id="17" dur="500" fill="hold"/>
                                        <p:tgtEl>
                                          <p:spTgt spid="21"/>
                                        </p:tgtEl>
                                        <p:attrNameLst>
                                          <p:attrName>ppt_h</p:attrName>
                                        </p:attrNameLst>
                                      </p:cBhvr>
                                      <p:tavLst>
                                        <p:tav tm="0">
                                          <p:val>
                                            <p:strVal val="#ppt_h"/>
                                          </p:val>
                                        </p:tav>
                                        <p:tav tm="100000">
                                          <p:val>
                                            <p:strVal val="#ppt_h"/>
                                          </p:val>
                                        </p:tav>
                                      </p:tavLst>
                                    </p:anim>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5" presetClass="entr" presetSubtype="1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checkerboard(across)">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1484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质量</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072055" y="2012647"/>
            <a:ext cx="7204841" cy="1938992"/>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物体与物质的区别</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物体是指具有一定形状、占据一定空间、有体积和质量的实物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比如高山、大海、课本、书桌等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物质是指构成物体的材料</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一个物体可以由多种物质组成</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同种物质也可以组成不同的物体</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1.png"/>
          <p:cNvPicPr>
            <a:picLocks noChangeAspect="1"/>
          </p:cNvPicPr>
          <p:nvPr/>
        </p:nvPicPr>
        <p:blipFill>
          <a:blip r:embed="rId2" cstate="print"/>
          <a:stretch>
            <a:fillRect/>
          </a:stretch>
        </p:blipFill>
        <p:spPr>
          <a:xfrm>
            <a:off x="215435" y="913766"/>
            <a:ext cx="1548256"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0458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天平的使用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975739" y="1477786"/>
            <a:ext cx="4572000" cy="2807948"/>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鸡蛋的质量约</a:t>
            </a:r>
            <a:r>
              <a:rPr lang="en-US" altLang="zh-CN" sz="2000" dirty="0" smtClean="0">
                <a:latin typeface="微软雅黑" panose="020B0503020204020204" pitchFamily="34" charset="-122"/>
                <a:ea typeface="微软雅黑" panose="020B0503020204020204" pitchFamily="34" charset="-122"/>
              </a:rPr>
              <a:t>50 g</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老母鸡的质量约</a:t>
            </a:r>
            <a:r>
              <a:rPr lang="en-US" altLang="zh-CN" sz="2000" dirty="0" smtClean="0">
                <a:latin typeface="微软雅黑" panose="020B0503020204020204" pitchFamily="34" charset="-122"/>
                <a:ea typeface="微软雅黑" panose="020B0503020204020204" pitchFamily="34" charset="-122"/>
              </a:rPr>
              <a:t>2 kg</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方便面的质量约</a:t>
            </a:r>
            <a:r>
              <a:rPr lang="en-US" altLang="zh-CN" sz="2000" dirty="0" smtClean="0">
                <a:latin typeface="微软雅黑" panose="020B0503020204020204" pitchFamily="34" charset="-122"/>
                <a:ea typeface="微软雅黑" panose="020B0503020204020204" pitchFamily="34" charset="-122"/>
              </a:rPr>
              <a:t>120 g</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中学生的质量约</a:t>
            </a:r>
            <a:r>
              <a:rPr lang="en-US" altLang="zh-CN" sz="2000" dirty="0" smtClean="0">
                <a:latin typeface="微软雅黑" panose="020B0503020204020204" pitchFamily="34" charset="-122"/>
                <a:ea typeface="微软雅黑" panose="020B0503020204020204" pitchFamily="34" charset="-122"/>
              </a:rPr>
              <a:t>50 kg</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硬币的质量约</a:t>
            </a:r>
            <a:r>
              <a:rPr lang="en-US" altLang="zh-CN" sz="2000" dirty="0" smtClean="0">
                <a:latin typeface="微软雅黑" panose="020B0503020204020204" pitchFamily="34" charset="-122"/>
                <a:ea typeface="微软雅黑" panose="020B0503020204020204" pitchFamily="34" charset="-122"/>
              </a:rPr>
              <a:t>6 g</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成年大象的质量约</a:t>
            </a:r>
            <a:r>
              <a:rPr lang="en-US" altLang="zh-CN" sz="2000" dirty="0" smtClean="0">
                <a:latin typeface="微软雅黑" panose="020B0503020204020204" pitchFamily="34" charset="-122"/>
                <a:ea typeface="微软雅黑" panose="020B0503020204020204" pitchFamily="34" charset="-122"/>
              </a:rPr>
              <a:t>6 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1.png"/>
          <p:cNvPicPr>
            <a:picLocks noChangeAspect="1"/>
          </p:cNvPicPr>
          <p:nvPr/>
        </p:nvPicPr>
        <p:blipFill>
          <a:blip r:embed="rId2" cstate="print"/>
          <a:stretch>
            <a:fillRect/>
          </a:stretch>
        </p:blipFill>
        <p:spPr>
          <a:xfrm>
            <a:off x="0" y="883403"/>
            <a:ext cx="1548256"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0458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天平的使用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887919" y="1052117"/>
            <a:ext cx="4572000" cy="501291"/>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其他测量质量的工具</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1.png"/>
          <p:cNvPicPr>
            <a:picLocks noChangeAspect="1"/>
          </p:cNvPicPr>
          <p:nvPr/>
        </p:nvPicPr>
        <p:blipFill>
          <a:blip r:embed="rId2" cstate="print"/>
          <a:stretch>
            <a:fillRect/>
          </a:stretch>
        </p:blipFill>
        <p:spPr>
          <a:xfrm>
            <a:off x="0" y="883403"/>
            <a:ext cx="1548256" cy="670505"/>
          </a:xfrm>
          <a:prstGeom prst="rect">
            <a:avLst/>
          </a:prstGeom>
        </p:spPr>
      </p:pic>
      <p:pic>
        <p:nvPicPr>
          <p:cNvPr id="13" name="yb646.jpg" descr="id:2147515599;FounderCES"/>
          <p:cNvPicPr/>
          <p:nvPr/>
        </p:nvPicPr>
        <p:blipFill>
          <a:blip r:embed="rId3" cstate="print"/>
          <a:stretch>
            <a:fillRect/>
          </a:stretch>
        </p:blipFill>
        <p:spPr>
          <a:xfrm>
            <a:off x="3380026" y="1712904"/>
            <a:ext cx="1818507" cy="31194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par>
                          <p:cTn id="21" fill="hold">
                            <p:stCondLst>
                              <p:cond delay="1000"/>
                            </p:stCondLst>
                            <p:childTnLst>
                              <p:par>
                                <p:cTn id="22" presetID="22" presetClass="entr" presetSubtype="1"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up)">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0458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天平的使用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887919" y="1052117"/>
            <a:ext cx="4572000" cy="501291"/>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戥子是我国古代的称量工具</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1.png"/>
          <p:cNvPicPr>
            <a:picLocks noChangeAspect="1"/>
          </p:cNvPicPr>
          <p:nvPr/>
        </p:nvPicPr>
        <p:blipFill>
          <a:blip r:embed="rId2" cstate="print"/>
          <a:stretch>
            <a:fillRect/>
          </a:stretch>
        </p:blipFill>
        <p:spPr>
          <a:xfrm>
            <a:off x="0" y="883403"/>
            <a:ext cx="1548256" cy="670505"/>
          </a:xfrm>
          <a:prstGeom prst="rect">
            <a:avLst/>
          </a:prstGeom>
        </p:spPr>
      </p:pic>
      <p:pic>
        <p:nvPicPr>
          <p:cNvPr id="11" name="yb647.jpg" descr="id:2147515613;FounderCES"/>
          <p:cNvPicPr/>
          <p:nvPr/>
        </p:nvPicPr>
        <p:blipFill>
          <a:blip r:embed="rId3" cstate="print"/>
          <a:stretch>
            <a:fillRect/>
          </a:stretch>
        </p:blipFill>
        <p:spPr>
          <a:xfrm>
            <a:off x="2719626" y="2061475"/>
            <a:ext cx="3043865" cy="23073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par>
                          <p:cTn id="21" fill="hold">
                            <p:stCondLst>
                              <p:cond delay="1000"/>
                            </p:stCondLst>
                            <p:childTnLst>
                              <p:par>
                                <p:cTn id="22" presetID="4" presetClass="entr" presetSubtype="16"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ox(in)">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0458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天平的使用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124402" y="2013814"/>
            <a:ext cx="4572000" cy="1422954"/>
          </a:xfrm>
          <a:prstGeom prst="rect">
            <a:avLst/>
          </a:prstGeom>
        </p:spPr>
        <p:txBody>
          <a:bodyPr>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已调好的天平如果移动了位置</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需重新调节横梁平衡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才能称量</a:t>
            </a: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天平平衡后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两个托盘不能互换位置</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3" name="图片 12" descr="图片7.png"/>
          <p:cNvPicPr>
            <a:picLocks noChangeAspect="1"/>
          </p:cNvPicPr>
          <p:nvPr/>
        </p:nvPicPr>
        <p:blipFill>
          <a:blip r:embed="rId2" cstate="print"/>
          <a:stretch>
            <a:fillRect/>
          </a:stretch>
        </p:blipFill>
        <p:spPr>
          <a:xfrm>
            <a:off x="341829" y="101001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theme/theme1.xml><?xml version="1.0" encoding="utf-8"?>
<a:theme xmlns:a="http://schemas.openxmlformats.org/drawingml/2006/main" name="Office 主题">
  <a:themeElements>
    <a:clrScheme name="自定义 33">
      <a:dk1>
        <a:sysClr val="windowText" lastClr="000000"/>
      </a:dk1>
      <a:lt1>
        <a:sysClr val="window" lastClr="FFFFFF"/>
      </a:lt1>
      <a:dk2>
        <a:srgbClr val="44546A"/>
      </a:dk2>
      <a:lt2>
        <a:srgbClr val="E7E6E6"/>
      </a:lt2>
      <a:accent1>
        <a:srgbClr val="826C4A"/>
      </a:accent1>
      <a:accent2>
        <a:srgbClr val="5FCACB"/>
      </a:accent2>
      <a:accent3>
        <a:srgbClr val="A0BF0D"/>
      </a:accent3>
      <a:accent4>
        <a:srgbClr val="FDB900"/>
      </a:accent4>
      <a:accent5>
        <a:srgbClr val="319095"/>
      </a:accent5>
      <a:accent6>
        <a:srgbClr val="F5841C"/>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2404</Words>
  <Application>WPS 演示</Application>
  <PresentationFormat>全屏显示(16:9)</PresentationFormat>
  <Paragraphs>153</Paragraphs>
  <Slides>34</Slides>
  <Notes>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34</vt:i4>
      </vt:variant>
    </vt:vector>
  </HeadingPairs>
  <TitlesOfParts>
    <vt:vector size="42" baseType="lpstr">
      <vt:lpstr>Arial</vt:lpstr>
      <vt:lpstr>宋体</vt:lpstr>
      <vt:lpstr>Wingdings</vt:lpstr>
      <vt:lpstr>微软雅黑</vt:lpstr>
      <vt:lpstr>隶书</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terms:created xsi:type="dcterms:W3CDTF">2019-08-20T02:16:25Z</dcterms:created>
  <dcterms:modified xsi:type="dcterms:W3CDTF">2019-08-20T02:16:25Z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2052-11.1.0.8907</vt:lpwstr>
  </property>
</Properties>
</file>