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8"/>
  </p:notesMasterIdLst>
  <p:handoutMasterIdLst>
    <p:handoutMasterId r:id="rId52"/>
  </p:handoutMasterIdLst>
  <p:sldIdLst>
    <p:sldId id="295" r:id="rId6"/>
    <p:sldId id="452" r:id="rId7"/>
    <p:sldId id="453" r:id="rId9"/>
    <p:sldId id="450" r:id="rId10"/>
    <p:sldId id="412" r:id="rId11"/>
    <p:sldId id="480" r:id="rId12"/>
    <p:sldId id="482" r:id="rId13"/>
    <p:sldId id="481" r:id="rId14"/>
    <p:sldId id="483" r:id="rId15"/>
    <p:sldId id="455" r:id="rId16"/>
    <p:sldId id="484" r:id="rId17"/>
    <p:sldId id="485" r:id="rId18"/>
    <p:sldId id="486" r:id="rId19"/>
    <p:sldId id="491" r:id="rId20"/>
    <p:sldId id="488" r:id="rId21"/>
    <p:sldId id="487" r:id="rId22"/>
    <p:sldId id="489" r:id="rId23"/>
    <p:sldId id="522" r:id="rId24"/>
    <p:sldId id="496" r:id="rId25"/>
    <p:sldId id="499" r:id="rId26"/>
    <p:sldId id="497" r:id="rId27"/>
    <p:sldId id="500" r:id="rId28"/>
    <p:sldId id="498" r:id="rId29"/>
    <p:sldId id="502" r:id="rId30"/>
    <p:sldId id="503" r:id="rId31"/>
    <p:sldId id="504" r:id="rId32"/>
    <p:sldId id="505" r:id="rId33"/>
    <p:sldId id="506" r:id="rId34"/>
    <p:sldId id="507" r:id="rId35"/>
    <p:sldId id="501" r:id="rId36"/>
    <p:sldId id="508" r:id="rId37"/>
    <p:sldId id="509" r:id="rId38"/>
    <p:sldId id="510" r:id="rId39"/>
    <p:sldId id="511" r:id="rId40"/>
    <p:sldId id="512" r:id="rId41"/>
    <p:sldId id="513" r:id="rId42"/>
    <p:sldId id="514" r:id="rId43"/>
    <p:sldId id="515" r:id="rId44"/>
    <p:sldId id="516" r:id="rId45"/>
    <p:sldId id="478" r:id="rId46"/>
    <p:sldId id="477" r:id="rId47"/>
    <p:sldId id="517" r:id="rId48"/>
    <p:sldId id="518" r:id="rId49"/>
    <p:sldId id="519" r:id="rId50"/>
    <p:sldId id="521" r:id="rId51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0000FF"/>
    <a:srgbClr val="FFFFFF"/>
    <a:srgbClr val="FFCCFF"/>
    <a:srgbClr val="FF00FF"/>
    <a:srgbClr val="9933FF"/>
    <a:srgbClr val="000000"/>
    <a:srgbClr val="0099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89" d="100"/>
          <a:sy n="89" d="100"/>
        </p:scale>
        <p:origin x="846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handoutMaster" Target="handoutMasters/handoutMaster1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0" Type="http://schemas.openxmlformats.org/officeDocument/2006/relationships/slide" Target="slides/slide34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CED9AE8-B504-41EB-A2EA-5901742E6011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FA7E23D3-EE36-4C15-8C83-D377C922051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2E81237-AAE7-4A42-9CAD-0A2D8F4873B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E2902E7F-A5A4-4BE2-883D-675DF6FF2F9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902E7F-A5A4-4BE2-883D-675DF6FF2F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02E7F-A5A4-4BE2-883D-675DF6FF2F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</p:spPr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</p:spPr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</p:spPr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</p:spPr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</p:spPr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7626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CA3E5-4B6E-4F26-955D-B1A1E9277FC5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E2543-A99C-47D1-A2B4-F7981E9D370A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90A24-507C-4A06-9155-CDBA6AE71502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7FB60-E823-4ECB-B099-C67535EBB2D5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53210-5AA3-4DCF-9AAC-E95B48C7A649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B0526-D849-4F45-9D9A-47ABACBDB341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E627C-5ECC-4662-8243-421B070DFBEA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8AC19-14A5-47B4-B82E-0B0E9FBE13A8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0B4A9-462D-4910-89A1-FAEED6D46FEE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5518F-FE08-43DE-A5C8-86BA3BFA1E82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51628-4F2C-4ACD-80D6-BA65D9F7373C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7"/>
          <p:cNvSpPr txBox="1">
            <a:spLocks noChangeArrowheads="1"/>
          </p:cNvSpPr>
          <p:nvPr/>
        </p:nvSpPr>
        <p:spPr bwMode="auto">
          <a:xfrm>
            <a:off x="0" y="4953001"/>
            <a:ext cx="2557110" cy="2462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000" dirty="0">
                <a:solidFill>
                  <a:schemeClr val="bg1"/>
                </a:solidFill>
                <a:latin typeface="宋体" panose="02010600030101010101" pitchFamily="2" charset="-122"/>
              </a:rPr>
              <a:t>Copyright 2004-2016 </a:t>
            </a:r>
            <a:r>
              <a:rPr lang="zh-CN" altLang="en-US" sz="1000">
                <a:solidFill>
                  <a:schemeClr val="bg1"/>
                </a:solidFill>
                <a:latin typeface="宋体" panose="02010600030101010101" pitchFamily="2" charset="-122"/>
              </a:rPr>
              <a:t>版权所有 盗版必究</a:t>
            </a:r>
            <a:endParaRPr lang="zh-CN" altLang="en-US" sz="100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fld id="{61F84E5C-4039-483F-A828-E42040AAE06D}" type="slidenum">
              <a:rPr lang="en-US" altLang="zh-CN"/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0" y="4953001"/>
            <a:ext cx="2557110" cy="2462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Copyright 2004-2015 </a:t>
            </a: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版权所有 盗版必究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0" y="4953001"/>
            <a:ext cx="2557110" cy="2462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Copyright 2004-2015 </a:t>
            </a: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版权所有 盗版必究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audio1.wav"/><Relationship Id="rId1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71800" y="2067694"/>
            <a:ext cx="3786214" cy="1046436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6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6.1</a:t>
            </a:r>
            <a:r>
              <a:rPr lang="zh-CN" altLang="en-US" sz="6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质量</a:t>
            </a:r>
            <a:r>
              <a:rPr lang="en-US" altLang="zh-CN" sz="6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sz="6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971552" y="771525"/>
            <a:ext cx="6958033" cy="585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zh-CN" altLang="en-US" sz="4800" kern="10" dirty="0">
                <a:ln w="9525">
                  <a:round/>
                </a:ln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人民教育出版社义务教育教科书物理（八年级上册）</a:t>
            </a:r>
            <a:endParaRPr lang="zh-CN" altLang="en-US" sz="4800" kern="10" dirty="0">
              <a:ln w="9525">
                <a:round/>
              </a:ln>
              <a:solidFill>
                <a:srgbClr val="FF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3628" y="483518"/>
            <a:ext cx="6696744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我们读书的课桌椅是由物质组成的。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kumimoji="0" lang="zh-CN" altLang="en-US" sz="32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264917" y="1117118"/>
            <a:ext cx="6259411" cy="2801319"/>
            <a:chOff x="1264917" y="1117118"/>
            <a:chExt cx="6259411" cy="280131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64917" y="1142515"/>
              <a:ext cx="3216730" cy="267478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4048" y="1117118"/>
              <a:ext cx="2520280" cy="2801319"/>
            </a:xfrm>
            <a:prstGeom prst="rect">
              <a:avLst/>
            </a:prstGeom>
          </p:spPr>
        </p:pic>
      </p:grp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151620" y="3918437"/>
            <a:ext cx="684076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课桌是物体，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物体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木头、铁、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油漆等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物质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7584" y="555526"/>
            <a:ext cx="8136904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lvl="0">
              <a:defRPr/>
            </a:pPr>
            <a:r>
              <a:rPr lang="zh-CN" altLang="en-US" sz="32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铁锤和铁钉都是物体，物体由铁物质组成。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kumimoji="0" lang="zh-CN" altLang="en-US" sz="32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64630" y="1563638"/>
            <a:ext cx="3868123" cy="2486511"/>
            <a:chOff x="1064630" y="1563638"/>
            <a:chExt cx="3868123" cy="248651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64630" y="1563638"/>
              <a:ext cx="3868123" cy="1440160"/>
            </a:xfrm>
            <a:prstGeom prst="rect">
              <a:avLst/>
            </a:prstGeom>
          </p:spPr>
        </p:pic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331640" y="3526929"/>
              <a:ext cx="309562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rgbClr val="0000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铁锤所含铁物质多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076056" y="2083718"/>
            <a:ext cx="3095625" cy="1966431"/>
            <a:chOff x="5076056" y="2083718"/>
            <a:chExt cx="3095625" cy="196643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66279" y="2083718"/>
              <a:ext cx="2028571" cy="400000"/>
            </a:xfrm>
            <a:prstGeom prst="rect">
              <a:avLst/>
            </a:prstGeom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5076056" y="3526929"/>
              <a:ext cx="309562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rgbClr val="0000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铁钉所含铁物质少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555526"/>
            <a:ext cx="8568952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lvl="0">
              <a:defRPr/>
            </a:pPr>
            <a:r>
              <a:rPr lang="zh-CN" altLang="en-US" sz="32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我们生活中的超市的袋装大米，大米多少不同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kumimoji="0" lang="zh-CN" altLang="en-US" sz="32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950761" y="1439246"/>
            <a:ext cx="3095625" cy="3256228"/>
            <a:chOff x="4950761" y="1439246"/>
            <a:chExt cx="3095625" cy="3256228"/>
          </a:xfrm>
        </p:grpSpPr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4950761" y="4172254"/>
              <a:ext cx="309562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rgbClr val="0000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小袋所含大米少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87307" y="1439246"/>
              <a:ext cx="1422535" cy="2695671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1476375" y="1268800"/>
            <a:ext cx="3095625" cy="3426674"/>
            <a:chOff x="1476375" y="1268800"/>
            <a:chExt cx="3095625" cy="342667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34158" y="1268800"/>
              <a:ext cx="1845753" cy="2903454"/>
            </a:xfrm>
            <a:prstGeom prst="rect">
              <a:avLst/>
            </a:prstGeom>
          </p:spPr>
        </p:pic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476375" y="4172254"/>
              <a:ext cx="309562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lvl="0" eaLnBrk="1" hangingPunct="1"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rgbClr val="0000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大袋所含大米多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71600" y="3872522"/>
            <a:ext cx="756084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古埃及人很早就用“天平”粗略地测量物质的多少了。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9502"/>
            <a:ext cx="4968552" cy="353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377971"/>
            <a:ext cx="8568952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lvl="0"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一、质量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kumimoji="0" lang="zh-CN" altLang="en-US" sz="32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297284" y="1079438"/>
            <a:ext cx="6909472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物体所含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物质的多少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叫做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质量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(mass)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，通常用字母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表示。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641864" y="2292460"/>
            <a:ext cx="2553092" cy="2141405"/>
            <a:chOff x="5580112" y="1347614"/>
            <a:chExt cx="2553092" cy="214140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308304" y="1790166"/>
              <a:ext cx="824900" cy="1563167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80112" y="1347614"/>
              <a:ext cx="1301638" cy="2141405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475656" y="2652963"/>
            <a:ext cx="2715282" cy="1480845"/>
            <a:chOff x="1187624" y="1776142"/>
            <a:chExt cx="2715282" cy="148084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7624" y="1776142"/>
              <a:ext cx="2715282" cy="10109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37558" y="2931790"/>
              <a:ext cx="1649211" cy="325197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35596" y="513307"/>
            <a:ext cx="7272808" cy="19552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质量的基本单位是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千克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，符号是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kg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。常用单位比千克小的有克（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）、毫克（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mg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），比千克大的有吨（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它们之间的关系是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619672" y="2557317"/>
            <a:ext cx="5499103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1g=10</a:t>
            </a:r>
            <a:r>
              <a:rPr lang="en-US" altLang="zh-CN" sz="2800" b="1" baseline="30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-3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kg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1mg=10</a:t>
            </a:r>
            <a:r>
              <a:rPr lang="en-US" altLang="zh-CN" sz="2800" b="1" baseline="30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-3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g=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10</a:t>
            </a:r>
            <a:r>
              <a:rPr lang="en-US" altLang="zh-CN" sz="2800" b="1" baseline="30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-6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kg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1t=10</a:t>
            </a:r>
            <a:r>
              <a:rPr lang="en-US" altLang="zh-CN" sz="2800" b="1" baseline="30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2671" y="2523033"/>
            <a:ext cx="1872208" cy="214271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24287" y="1116641"/>
            <a:ext cx="2029634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一袋大米的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质量为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25kg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8538" y="576214"/>
            <a:ext cx="1285021" cy="38981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729436"/>
            <a:ext cx="2638786" cy="3799029"/>
          </a:xfrm>
          <a:prstGeom prst="rect">
            <a:avLst/>
          </a:prstGeom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156176" y="2936132"/>
            <a:ext cx="2876775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一瓶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550mL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矿泉水的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质量约为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0.55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536" y="627534"/>
            <a:ext cx="8464296" cy="406976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691680" y="2085566"/>
            <a:ext cx="619268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8.0×10</a:t>
            </a:r>
            <a:r>
              <a:rPr lang="en-US" altLang="zh-CN" sz="3200" b="1" baseline="30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-5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kg=</a:t>
            </a:r>
            <a:r>
              <a:rPr lang="en-US" altLang="zh-CN" sz="3200" b="1" u="sng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endParaRPr lang="en-US" altLang="zh-CN" sz="3200" b="1" baseline="300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91680" y="3282409"/>
            <a:ext cx="678280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1.5╳10</a:t>
            </a:r>
            <a:r>
              <a:rPr lang="en-US" altLang="zh-CN" sz="3200" b="1" baseline="30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kg=</a:t>
            </a:r>
            <a:r>
              <a:rPr lang="en-US" altLang="zh-CN" sz="3200" b="1" u="sng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t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200" b="1" baseline="300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283968" y="2094148"/>
            <a:ext cx="223224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8.0╳10</a:t>
            </a:r>
            <a:r>
              <a:rPr lang="en-US" altLang="zh-CN" sz="32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  <a:endParaRPr lang="en-US" altLang="zh-CN" sz="3200" b="1" baseline="30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14487" y="3277344"/>
            <a:ext cx="193719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1.5×10</a:t>
            </a:r>
            <a:r>
              <a:rPr lang="en-US" altLang="zh-CN" sz="32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3200" b="1" baseline="30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WordArt 4"/>
          <p:cNvSpPr>
            <a:spLocks noChangeArrowheads="1" noChangeShapeType="1"/>
          </p:cNvSpPr>
          <p:nvPr/>
        </p:nvSpPr>
        <p:spPr bwMode="auto">
          <a:xfrm>
            <a:off x="1716796" y="411510"/>
            <a:ext cx="4896543" cy="1182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华文隶书" panose="02010800040101010101" charset="-122"/>
                <a:ea typeface="华文隶书" panose="02010800040101010101" charset="-122"/>
              </a:rPr>
              <a:t>单位换算，你会吗？</a:t>
            </a:r>
            <a:endParaRPr kumimoji="0" lang="zh-CN" altLang="en-US" sz="36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uLnTx/>
              <a:uFillTx/>
              <a:latin typeface="华文隶书" panose="02010800040101010101" charset="-122"/>
              <a:ea typeface="华文隶书" panose="02010800040101010101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392070"/>
            <a:ext cx="7560840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lvl="0">
              <a:defRPr/>
            </a:pPr>
            <a:r>
              <a:rPr lang="zh-CN" altLang="en-US" sz="32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kumimoji="0" lang="zh-CN" altLang="en-US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、质量的测量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kumimoji="0" lang="zh-CN" altLang="en-US" sz="32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297284" y="1079438"/>
            <a:ext cx="7019132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到市场买粮、买菜，售货员要称货品的质量。如图所示是称量质量的工具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秤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83568" y="2207184"/>
            <a:ext cx="1416256" cy="2544246"/>
            <a:chOff x="2627784" y="987574"/>
            <a:chExt cx="2285714" cy="423858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27784" y="987574"/>
              <a:ext cx="2285714" cy="3428571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2942338" y="4186069"/>
              <a:ext cx="1773677" cy="104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/>
                <a:t>台秤</a:t>
              </a:r>
              <a:endParaRPr lang="zh-CN" altLang="en-US" sz="32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357453" y="2444852"/>
            <a:ext cx="3335502" cy="2267030"/>
            <a:chOff x="2357453" y="2444852"/>
            <a:chExt cx="3335502" cy="226703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7453" y="2444852"/>
              <a:ext cx="3335502" cy="183747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3563888" y="4127107"/>
              <a:ext cx="10989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/>
                <a:t>案秤</a:t>
              </a:r>
              <a:endParaRPr lang="zh-CN" altLang="en-US" sz="3200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868145" y="2315668"/>
            <a:ext cx="2736304" cy="2435762"/>
            <a:chOff x="5868145" y="2315668"/>
            <a:chExt cx="2736304" cy="243576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8145" y="2315668"/>
              <a:ext cx="2736304" cy="2004979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6660232" y="4166655"/>
              <a:ext cx="144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/>
                <a:t>电子秤</a:t>
              </a:r>
              <a:endParaRPr lang="zh-CN" altLang="en-US" sz="3200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3568" y="339502"/>
            <a:ext cx="392909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教学目标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576" y="1059582"/>
            <a:ext cx="7920880" cy="29599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知识与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技能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）认识质量的初步概念和单位。</a:t>
            </a:r>
            <a:endParaRPr lang="zh-CN" altLang="en-US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）通过实验操作，学会天平的使用。</a:t>
            </a:r>
            <a:endParaRPr lang="zh-CN" altLang="en-US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）学会测量固体和液体的质量。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99592" y="411510"/>
            <a:ext cx="701913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在学校的实验室常用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天平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质量。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7644" y="996285"/>
            <a:ext cx="6408712" cy="387972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02827" y="371828"/>
            <a:ext cx="5112568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lvl="0"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天平的构造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kumimoji="0" lang="zh-CN" altLang="en-US" sz="32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3120" y="912021"/>
            <a:ext cx="5190476" cy="3704762"/>
          </a:xfrm>
          <a:prstGeom prst="rect">
            <a:avLst/>
          </a:prstGeom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716016" y="4443958"/>
            <a:ext cx="93610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底座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338755" y="1347614"/>
            <a:ext cx="93610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标尺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903328" y="1779662"/>
            <a:ext cx="93610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托盘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139054" y="1333856"/>
            <a:ext cx="93610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指针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306130" y="861329"/>
            <a:ext cx="150955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分度盘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687063" y="2750644"/>
            <a:ext cx="184537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平衡螺母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703120" y="2840619"/>
            <a:ext cx="93610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游码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907993" y="2918425"/>
            <a:ext cx="1600795" cy="925605"/>
            <a:chOff x="5907993" y="2918425"/>
            <a:chExt cx="1600795" cy="925605"/>
          </a:xfrm>
        </p:grpSpPr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6572684" y="3320810"/>
              <a:ext cx="936104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横梁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5907993" y="2918425"/>
              <a:ext cx="758350" cy="558026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632" y="909071"/>
            <a:ext cx="6624736" cy="401049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02827" y="371828"/>
            <a:ext cx="5112568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lvl="0"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天平的构造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kumimoji="0" lang="zh-CN" altLang="en-US" sz="32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231787" y="1018772"/>
            <a:ext cx="1221144" cy="1427325"/>
            <a:chOff x="2428414" y="976859"/>
            <a:chExt cx="1221144" cy="1427325"/>
          </a:xfrm>
        </p:grpSpPr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428414" y="976859"/>
              <a:ext cx="1221144" cy="56720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横梁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 flipH="1" flipV="1">
              <a:off x="2896429" y="1493844"/>
              <a:ext cx="91861" cy="910340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1513156" y="2727162"/>
            <a:ext cx="1337730" cy="1668383"/>
            <a:chOff x="1513156" y="2727162"/>
            <a:chExt cx="1337730" cy="1668383"/>
          </a:xfrm>
        </p:grpSpPr>
        <p:cxnSp>
          <p:nvCxnSpPr>
            <p:cNvPr id="24" name="直接连接符 23"/>
            <p:cNvCxnSpPr>
              <a:endCxn id="42" idx="0"/>
            </p:cNvCxnSpPr>
            <p:nvPr/>
          </p:nvCxnSpPr>
          <p:spPr>
            <a:xfrm flipH="1">
              <a:off x="2123728" y="2727162"/>
              <a:ext cx="727158" cy="1145163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1513156" y="3872325"/>
              <a:ext cx="1221144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标尺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0612" y="2446097"/>
            <a:ext cx="1659436" cy="673446"/>
            <a:chOff x="20612" y="2446097"/>
            <a:chExt cx="1659436" cy="673446"/>
          </a:xfrm>
        </p:grpSpPr>
        <p:cxnSp>
          <p:nvCxnSpPr>
            <p:cNvPr id="26" name="直接连接符 25"/>
            <p:cNvCxnSpPr/>
            <p:nvPr/>
          </p:nvCxnSpPr>
          <p:spPr>
            <a:xfrm flipH="1">
              <a:off x="1143046" y="2446097"/>
              <a:ext cx="537002" cy="173188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 Box 8"/>
            <p:cNvSpPr txBox="1">
              <a:spLocks noChangeArrowheads="1"/>
            </p:cNvSpPr>
            <p:nvPr/>
          </p:nvSpPr>
          <p:spPr bwMode="auto">
            <a:xfrm>
              <a:off x="20612" y="2596323"/>
              <a:ext cx="1659436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平衡螺母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54072" y="1037387"/>
            <a:ext cx="1301641" cy="833694"/>
            <a:chOff x="354072" y="1037387"/>
            <a:chExt cx="1301641" cy="833694"/>
          </a:xfrm>
        </p:grpSpPr>
        <p:cxnSp>
          <p:nvCxnSpPr>
            <p:cNvPr id="28" name="直接连接符 27"/>
            <p:cNvCxnSpPr/>
            <p:nvPr/>
          </p:nvCxnSpPr>
          <p:spPr>
            <a:xfrm flipH="1" flipV="1">
              <a:off x="1143046" y="1306905"/>
              <a:ext cx="512667" cy="564176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 Box 8"/>
            <p:cNvSpPr txBox="1">
              <a:spLocks noChangeArrowheads="1"/>
            </p:cNvSpPr>
            <p:nvPr/>
          </p:nvSpPr>
          <p:spPr bwMode="auto">
            <a:xfrm>
              <a:off x="354072" y="1037387"/>
              <a:ext cx="1221144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托盘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995936" y="1687404"/>
            <a:ext cx="1221144" cy="908919"/>
            <a:chOff x="3995936" y="1687404"/>
            <a:chExt cx="1221144" cy="908919"/>
          </a:xfrm>
        </p:grpSpPr>
        <p:cxnSp>
          <p:nvCxnSpPr>
            <p:cNvPr id="31" name="直接连接符 30"/>
            <p:cNvCxnSpPr/>
            <p:nvPr/>
          </p:nvCxnSpPr>
          <p:spPr>
            <a:xfrm flipH="1" flipV="1">
              <a:off x="4355975" y="2210624"/>
              <a:ext cx="1" cy="385699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3995936" y="1687404"/>
              <a:ext cx="1221144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游码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753680" y="1308575"/>
            <a:ext cx="2316228" cy="523220"/>
            <a:chOff x="3753680" y="1308575"/>
            <a:chExt cx="2316228" cy="523220"/>
          </a:xfrm>
        </p:grpSpPr>
        <p:cxnSp>
          <p:nvCxnSpPr>
            <p:cNvPr id="29" name="直接连接符 28"/>
            <p:cNvCxnSpPr/>
            <p:nvPr/>
          </p:nvCxnSpPr>
          <p:spPr>
            <a:xfrm flipV="1">
              <a:off x="3753680" y="1570980"/>
              <a:ext cx="1204591" cy="130001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>
              <a:off x="4848764" y="1308575"/>
              <a:ext cx="1221144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指针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898794" y="646145"/>
            <a:ext cx="2527919" cy="523220"/>
            <a:chOff x="3898794" y="646145"/>
            <a:chExt cx="2527919" cy="523220"/>
          </a:xfrm>
        </p:grpSpPr>
        <p:cxnSp>
          <p:nvCxnSpPr>
            <p:cNvPr id="30" name="直接连接符 29"/>
            <p:cNvCxnSpPr/>
            <p:nvPr/>
          </p:nvCxnSpPr>
          <p:spPr>
            <a:xfrm flipV="1">
              <a:off x="3898794" y="961370"/>
              <a:ext cx="1080120" cy="92383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 Box 8"/>
            <p:cNvSpPr txBox="1">
              <a:spLocks noChangeArrowheads="1"/>
            </p:cNvSpPr>
            <p:nvPr/>
          </p:nvSpPr>
          <p:spPr bwMode="auto">
            <a:xfrm>
              <a:off x="4870949" y="646145"/>
              <a:ext cx="1555764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分度盘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198938" y="3871495"/>
            <a:ext cx="1816457" cy="523220"/>
            <a:chOff x="4198938" y="3871495"/>
            <a:chExt cx="1816457" cy="523220"/>
          </a:xfrm>
        </p:grpSpPr>
        <p:cxnSp>
          <p:nvCxnSpPr>
            <p:cNvPr id="35" name="直接连接符 34"/>
            <p:cNvCxnSpPr/>
            <p:nvPr/>
          </p:nvCxnSpPr>
          <p:spPr>
            <a:xfrm flipH="1">
              <a:off x="4958271" y="3929826"/>
              <a:ext cx="1057124" cy="226100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 Box 8"/>
            <p:cNvSpPr txBox="1">
              <a:spLocks noChangeArrowheads="1"/>
            </p:cNvSpPr>
            <p:nvPr/>
          </p:nvSpPr>
          <p:spPr bwMode="auto">
            <a:xfrm>
              <a:off x="4198938" y="3871495"/>
              <a:ext cx="1221144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砝码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848690" y="4320090"/>
            <a:ext cx="1667696" cy="585391"/>
            <a:chOff x="1848690" y="4320090"/>
            <a:chExt cx="1667696" cy="585391"/>
          </a:xfrm>
        </p:grpSpPr>
        <p:cxnSp>
          <p:nvCxnSpPr>
            <p:cNvPr id="39" name="直接连接符 38"/>
            <p:cNvCxnSpPr/>
            <p:nvPr/>
          </p:nvCxnSpPr>
          <p:spPr>
            <a:xfrm flipH="1">
              <a:off x="2459262" y="4320090"/>
              <a:ext cx="1057124" cy="226100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Box 8"/>
            <p:cNvSpPr txBox="1">
              <a:spLocks noChangeArrowheads="1"/>
            </p:cNvSpPr>
            <p:nvPr/>
          </p:nvSpPr>
          <p:spPr bwMode="auto">
            <a:xfrm>
              <a:off x="1848690" y="4382261"/>
              <a:ext cx="1221144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镊子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22749" y="317773"/>
            <a:ext cx="7560840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kumimoji="0" lang="zh-CN" altLang="en-US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、天平的使用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2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022749" y="838542"/>
            <a:ext cx="5319841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为了不使天平损坏，在操作之前要牢记下面几条要求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5277" y="429840"/>
            <a:ext cx="2085672" cy="1262629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30699" y="1792649"/>
            <a:ext cx="7297609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每个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天平都有自己的“称量”，也就是它所能称的最大质量。被测物体的质量不能超过称量。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99144" y="3059626"/>
            <a:ext cx="7297609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向盘中加减砝码时要用镊子，不能用手接触砝码，不要把砝码弄湿、弄脏。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67589" y="3949729"/>
            <a:ext cx="7297609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潮湿的物体和化学药品不能直接放到天平盘中。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392070"/>
            <a:ext cx="7560840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实验：用天平测量固体和液体的质量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2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151620" y="1131590"/>
            <a:ext cx="684076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器材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：天平、砝码、橡皮、铅笔、水、烧杯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5566"/>
            <a:ext cx="2808312" cy="14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149025" y="3125248"/>
            <a:ext cx="1607076" cy="16624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354" y="2417451"/>
            <a:ext cx="1296144" cy="16629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171" y="2469332"/>
            <a:ext cx="1296144" cy="16110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255558" y="2821018"/>
            <a:ext cx="1451997" cy="92978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392070"/>
            <a:ext cx="7560840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实验：用天平测量固体和液体的质量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2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52445" y="899289"/>
            <a:ext cx="750969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天平应水平放置。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18347" y="1392338"/>
            <a:ext cx="7297609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你的天平有没有调整天平底座水平的装置？如果有，应该怎样调平？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7824" y="2505927"/>
            <a:ext cx="3301145" cy="227502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392070"/>
            <a:ext cx="7560840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实验：用天平测量固体和液体的质量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2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52445" y="899289"/>
            <a:ext cx="750969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天平使用前要使横梁平衡。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18347" y="1392338"/>
            <a:ext cx="7902125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）把游码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放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到标尺左端的零刻度线处。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调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节平衡螺母使指针指在分度盘中央。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如果指针偏左，螺母向</a:t>
            </a:r>
            <a:r>
              <a:rPr lang="zh-CN" altLang="en-US" sz="2800" b="1" u="sng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方向调，直至指针指在分度盘中央。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7396" y="2777333"/>
            <a:ext cx="3189208" cy="2098673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796136" y="3826669"/>
            <a:ext cx="184537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平衡螺母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35696" y="3790568"/>
            <a:ext cx="184537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平衡螺母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947615" y="2254113"/>
            <a:ext cx="8713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右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7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28456" y="442552"/>
            <a:ext cx="750969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天平使用前要弄清天平的称量和分度值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67927" y="837652"/>
            <a:ext cx="7902125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）砝码盒中最小砝码的质量是多少？总质量是多少？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游码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。也相当于一个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砝码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，能够分辨更小的质量。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2573" y="2189188"/>
            <a:ext cx="4472832" cy="264267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474310" y="3490741"/>
            <a:ext cx="1221144" cy="1338327"/>
            <a:chOff x="4160596" y="2596324"/>
            <a:chExt cx="1221144" cy="1338327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55977" y="2596324"/>
              <a:ext cx="149298" cy="815107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4160596" y="3411431"/>
              <a:ext cx="1221144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游码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923021" y="3490049"/>
            <a:ext cx="2064046" cy="1338327"/>
            <a:chOff x="2900963" y="2596324"/>
            <a:chExt cx="2064046" cy="1338327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4181790" y="2596324"/>
              <a:ext cx="174187" cy="815107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2900963" y="3411431"/>
              <a:ext cx="2064046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lvl="0" eaLnBrk="1" hangingPunct="1">
                <a:spcBef>
                  <a:spcPct val="50000"/>
                </a:spcBef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游码零刻度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28456" y="442552"/>
            <a:ext cx="750969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天平使用前要弄清天平的称量和分度值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67927" y="837652"/>
            <a:ext cx="7902125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）砝码盒中最小砝码的质量是多少？总质量是多少？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游码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。也相当于一个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砝码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，能够分辨更小的质量。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691680" y="3579862"/>
            <a:ext cx="388843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此标尺的分度是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g</a:t>
            </a:r>
            <a:endParaRPr kumimoji="0" lang="zh-CN" altLang="en-US" sz="2800" b="1" i="0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383301" y="3579862"/>
            <a:ext cx="8713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76" y="2597107"/>
            <a:ext cx="7902125" cy="913418"/>
          </a:xfrm>
          <a:prstGeom prst="rect">
            <a:avLst/>
          </a:prstGeom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91680" y="4177728"/>
            <a:ext cx="43924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游码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的读数是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g</a:t>
            </a:r>
            <a:endParaRPr kumimoji="0" lang="zh-CN" altLang="en-US" sz="2800" b="1" i="0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391603" y="4184900"/>
            <a:ext cx="8713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7" grpId="0"/>
      <p:bldP spid="10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57377" y="435380"/>
            <a:ext cx="80292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一架天平称量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砝码总质量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游码最大刻度值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76227" y="1027418"/>
            <a:ext cx="7902125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把被测物体放在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盘中，在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盘中加减砝码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，并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调节游码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在标尺的位置，直到横梁恢复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平衡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307810" y="2030946"/>
            <a:ext cx="703895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被测物体质量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砝码质量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游码所对刻度值</a:t>
            </a:r>
            <a:endParaRPr kumimoji="0" lang="zh-CN" altLang="en-US" sz="2800" b="1" i="0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76" y="2597107"/>
            <a:ext cx="7902125" cy="913418"/>
          </a:xfrm>
          <a:prstGeom prst="rect">
            <a:avLst/>
          </a:prstGeom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287658" y="3510525"/>
            <a:ext cx="7172774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如果右盘砝码的质量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15g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，游码如图所示，物体质量是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</a:t>
            </a: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g</a:t>
            </a:r>
            <a:endParaRPr kumimoji="0" lang="zh-CN" altLang="en-US" sz="2800" b="1" i="0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002670" y="3963136"/>
            <a:ext cx="107338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7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3568" y="339502"/>
            <a:ext cx="392909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教学目标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83568" y="985833"/>
            <a:ext cx="8208912" cy="353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过程与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）经历“质量是物体的属性”的探究过程，进一步领悟实验探究的基本思路和方法。</a:t>
            </a:r>
            <a:endParaRPr lang="zh-CN" altLang="en-US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）在天平的实际操作过程中总结规律，熟悉使用方法。</a:t>
            </a:r>
            <a:endParaRPr lang="zh-CN" altLang="en-US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）通过阅读天平的使用说明书，培养学生阅读理解能力，养成良好的思考习惯。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392070"/>
            <a:ext cx="7560840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实验：用天平测量固体和液体的质量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2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17153" y="941435"/>
            <a:ext cx="750969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物体应该放在天平的左盘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11560" y="1492858"/>
            <a:ext cx="729760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用天平称出天平橡皮的质量。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07531" y="2049342"/>
            <a:ext cx="7812941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将橡皮放在天平的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盘，在天平的</a:t>
            </a:r>
            <a:r>
              <a:rPr lang="zh-CN" altLang="en-US" sz="2800" b="1" u="sng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盘添加砝码的质量是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，调节游码如图所示，天平横梁恢复平衡，橡皮的质量是</a:t>
            </a:r>
            <a:r>
              <a:rPr lang="zh-CN" altLang="en-US" sz="2800" b="1" u="sng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1438" y="3725011"/>
            <a:ext cx="7545126" cy="954107"/>
          </a:xfrm>
          <a:prstGeom prst="rect">
            <a:avLst/>
          </a:prstGeom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716016" y="2080039"/>
            <a:ext cx="8713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596336" y="2056679"/>
            <a:ext cx="8713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868144" y="2944381"/>
            <a:ext cx="8713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5.2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/>
      <p:bldP spid="11" grpId="0"/>
      <p:bldP spid="13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392070"/>
            <a:ext cx="7560840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实验：用天平测量固体和液体的质量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2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17153" y="941435"/>
            <a:ext cx="750969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物体应该放在天平的左盘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11560" y="1492858"/>
            <a:ext cx="729760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（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用天平称出天平铅笔的质量。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07531" y="2049342"/>
            <a:ext cx="7812941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将铅笔放在天平的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盘，在天平的</a:t>
            </a:r>
            <a:r>
              <a:rPr lang="zh-CN" altLang="en-US" sz="2800" b="1" u="sng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盘添加砝码的质量是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10g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，调节游码如图所示，天平横梁恢复平衡，铅笔的质量是</a:t>
            </a:r>
            <a:r>
              <a:rPr lang="zh-CN" altLang="en-US" sz="2800" b="1" u="sng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716016" y="2080039"/>
            <a:ext cx="8713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596336" y="2056679"/>
            <a:ext cx="8713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156176" y="2895312"/>
            <a:ext cx="10801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43608" y="3572983"/>
            <a:ext cx="7264170" cy="945950"/>
            <a:chOff x="1043608" y="3572983"/>
            <a:chExt cx="7264170" cy="94595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43608" y="3572983"/>
              <a:ext cx="7264170" cy="94595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92080" y="3795885"/>
              <a:ext cx="420045" cy="710951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/>
      <p:bldP spid="11" grpId="0"/>
      <p:bldP spid="13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392070"/>
            <a:ext cx="7560840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实验：用天平测量固体和液体的质量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2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17153" y="941435"/>
            <a:ext cx="750969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物体应该放在天平的左盘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11560" y="1492858"/>
            <a:ext cx="729760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用天平称出天平水的质量。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07532" y="2049342"/>
            <a:ext cx="8028964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将空烧杯放在天平的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盘，在天平的</a:t>
            </a:r>
            <a:r>
              <a:rPr lang="zh-CN" altLang="en-US" sz="2800" b="1" u="sng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盘添加砝码的质量是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30g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，调节游码如图所示，天平横梁恢复平衡，空烧杯的质量是</a:t>
            </a:r>
            <a:r>
              <a:rPr lang="zh-CN" altLang="en-US" sz="2800" b="1" u="sng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068668" y="2003767"/>
            <a:ext cx="8713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891156" y="2005145"/>
            <a:ext cx="8713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156176" y="2938342"/>
            <a:ext cx="10801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91943" y="3556667"/>
            <a:ext cx="7264170" cy="945950"/>
            <a:chOff x="1043608" y="3572983"/>
            <a:chExt cx="7264170" cy="94595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43608" y="3572983"/>
              <a:ext cx="7264170" cy="94595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3618" y="3807982"/>
              <a:ext cx="420045" cy="710951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/>
      <p:bldP spid="11" grpId="0"/>
      <p:bldP spid="13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392070"/>
            <a:ext cx="7560840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实验：用天平测量固体和液体的质量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  <a:endParaRPr kumimoji="0" lang="zh-CN" altLang="en-US" sz="32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17153" y="941435"/>
            <a:ext cx="750969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物体应该放在天平的左盘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11560" y="1492858"/>
            <a:ext cx="729760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用天平称出天平水的质量。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92114" y="1986650"/>
            <a:ext cx="7678550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将装水的烧杯放在天平的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盘，在天平的右盘添加砝码的质量是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50g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，调节游码如图所示，天平横梁恢复平衡，烧杯和水的质量是</a:t>
            </a:r>
            <a:r>
              <a:rPr lang="zh-CN" altLang="en-US" sz="2800" b="1" u="sng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。烧杯中水的质量是</a:t>
            </a:r>
            <a:r>
              <a:rPr lang="zh-CN" altLang="en-US" sz="2800" b="1" u="sng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720488" y="1978232"/>
            <a:ext cx="8713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365512" y="2894591"/>
            <a:ext cx="10801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99304" y="3833343"/>
            <a:ext cx="7264170" cy="945950"/>
            <a:chOff x="1043608" y="3572983"/>
            <a:chExt cx="7264170" cy="94595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43608" y="3572983"/>
              <a:ext cx="7264170" cy="94595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71737" y="3764323"/>
              <a:ext cx="420045" cy="710951"/>
            </a:xfrm>
            <a:prstGeom prst="rect">
              <a:avLst/>
            </a:prstGeom>
          </p:spPr>
        </p:pic>
      </p:grp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225681" y="3294718"/>
            <a:ext cx="10801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/>
      <p:bldP spid="11" grpId="0"/>
      <p:bldP spid="15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526788" y="976411"/>
            <a:ext cx="6526906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天平左盘放上准备称出的物体后，向右盘中尝试着加砝码时，应该先加质量大的还是先加质量小的？为什么？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26788" y="2571750"/>
            <a:ext cx="6526906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应该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先添加质量大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的砝码，质量小的砝码有时游码可以充当。读数也是先从大的算起，再算质量小的及游码所对刻度值。简记：先大后小加游码。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WordArt 4"/>
          <p:cNvSpPr>
            <a:spLocks noChangeArrowheads="1" noChangeShapeType="1"/>
          </p:cNvSpPr>
          <p:nvPr/>
        </p:nvSpPr>
        <p:spPr bwMode="auto">
          <a:xfrm>
            <a:off x="1691680" y="401778"/>
            <a:ext cx="1440160" cy="5417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华文隶书" panose="02010800040101010101" charset="-122"/>
                <a:ea typeface="华文隶书" panose="02010800040101010101" charset="-122"/>
                <a:cs typeface="+mn-cs"/>
              </a:rPr>
              <a:t>想一想</a:t>
            </a:r>
            <a:endParaRPr kumimoji="0" lang="zh-CN" altLang="en-US" sz="36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uLnTx/>
              <a:uFillTx/>
              <a:latin typeface="华文隶书" panose="02010800040101010101" charset="-122"/>
              <a:ea typeface="华文隶书" panose="02010800040101010101" charset="-122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19672" y="1194118"/>
            <a:ext cx="6526906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如果有粉状物体（例如食盐），应该怎样做？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19672" y="2518222"/>
            <a:ext cx="6526906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应该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先在左盘垫上纸张，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再将粉状物体放到纸张上，测出其质量。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WordArt 4"/>
          <p:cNvSpPr>
            <a:spLocks noChangeArrowheads="1" noChangeShapeType="1"/>
          </p:cNvSpPr>
          <p:nvPr/>
        </p:nvSpPr>
        <p:spPr bwMode="auto">
          <a:xfrm>
            <a:off x="1619672" y="553229"/>
            <a:ext cx="1440160" cy="5417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华文隶书" panose="02010800040101010101" charset="-122"/>
                <a:ea typeface="华文隶书" panose="02010800040101010101" charset="-122"/>
                <a:cs typeface="+mn-cs"/>
              </a:rPr>
              <a:t>想一想</a:t>
            </a:r>
            <a:endParaRPr kumimoji="0" lang="zh-CN" altLang="en-US" sz="36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uLnTx/>
              <a:uFillTx/>
              <a:latin typeface="华文隶书" panose="02010800040101010101" charset="-122"/>
              <a:ea typeface="华文隶书" panose="02010800040101010101" charset="-122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89709" y="771550"/>
            <a:ext cx="6526906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上面所用的天平是一种机械天平，现在也常用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电子天平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来测量质量。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489709" y="1901893"/>
            <a:ext cx="4176464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有的电子天平精确度很高，对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5╳10</a:t>
            </a:r>
            <a:r>
              <a:rPr lang="en-US" altLang="zh-CN" sz="2800" b="1" baseline="300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-11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kg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大小的质量（相当于一个红血球的质量）都能反映出来。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1354" y="1779662"/>
            <a:ext cx="2990434" cy="252028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19672" y="1194118"/>
            <a:ext cx="6526906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</a:t>
            </a:r>
            <a:r>
              <a:rPr lang="en-US" altLang="zh-CN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用天平称一个塑料瓶的质量，然后将其剪碎再放到天平上称，比较这个物体在形状变化前后的质量。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19672" y="2703701"/>
            <a:ext cx="6526906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塑料瓶在形状变化前后的质量相等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。大量实验表明：物体的形状变化，质量不变。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WordArt 4"/>
          <p:cNvSpPr>
            <a:spLocks noChangeArrowheads="1" noChangeShapeType="1"/>
          </p:cNvSpPr>
          <p:nvPr/>
        </p:nvSpPr>
        <p:spPr bwMode="auto">
          <a:xfrm>
            <a:off x="1619672" y="553229"/>
            <a:ext cx="1440160" cy="5417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华文隶书" panose="02010800040101010101" charset="-122"/>
                <a:ea typeface="华文隶书" panose="02010800040101010101" charset="-122"/>
                <a:cs typeface="+mn-cs"/>
              </a:rPr>
              <a:t>想</a:t>
            </a:r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华文隶书" panose="02010800040101010101" charset="-122"/>
                <a:ea typeface="华文隶书" panose="02010800040101010101" charset="-122"/>
              </a:rPr>
              <a:t>想做做</a:t>
            </a:r>
            <a:endParaRPr kumimoji="0" lang="zh-CN" altLang="en-US" sz="36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uLnTx/>
              <a:uFillTx/>
              <a:latin typeface="华文隶书" panose="02010800040101010101" charset="-122"/>
              <a:ea typeface="华文隶书" panose="02010800040101010101" charset="-122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51451" y="1268228"/>
            <a:ext cx="6526906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称量一小杯水与一小匙白糖的总质量，然后使白糖溶于水，再称糖水的质量。比较两次称量的结果。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21109" y="2661542"/>
            <a:ext cx="6526906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糖溶化于水中，糖和水的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总质量相等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。大量实验表明：物体的状态变化，质量不变。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WordArt 4"/>
          <p:cNvSpPr>
            <a:spLocks noChangeArrowheads="1" noChangeShapeType="1"/>
          </p:cNvSpPr>
          <p:nvPr/>
        </p:nvSpPr>
        <p:spPr bwMode="auto">
          <a:xfrm>
            <a:off x="1619672" y="553229"/>
            <a:ext cx="1440160" cy="5417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华文隶书" panose="02010800040101010101" charset="-122"/>
                <a:ea typeface="华文隶书" panose="02010800040101010101" charset="-122"/>
                <a:cs typeface="+mn-cs"/>
              </a:rPr>
              <a:t>想</a:t>
            </a:r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华文隶书" panose="02010800040101010101" charset="-122"/>
                <a:ea typeface="华文隶书" panose="02010800040101010101" charset="-122"/>
              </a:rPr>
              <a:t>想做做</a:t>
            </a:r>
            <a:endParaRPr kumimoji="0" lang="zh-CN" altLang="en-US" sz="36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uLnTx/>
              <a:uFillTx/>
              <a:latin typeface="华文隶书" panose="02010800040101010101" charset="-122"/>
              <a:ea typeface="华文隶书" panose="02010800040101010101" charset="-122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99592" y="515876"/>
            <a:ext cx="7560840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如果把铁块压成铁片，虽然形状变了，但所含铁的多少没有变化、所以质量也不会变。一块冰熔化成水，虽然物态变了，体积变了，但是质量不会变。一盒罐头，不论放到地球上什么地方，或是被宇航员带到太空中，它的质量也不会变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66562" y="3352968"/>
            <a:ext cx="4896544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质量是物体本身的一种属性，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物体的质量不随它的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形状、物态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位置</a:t>
            </a:r>
            <a:r>
              <a:rPr lang="zh-CN" altLang="en-US" sz="28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的变化而改变。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68412" y="2733707"/>
            <a:ext cx="2203988" cy="207029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3568" y="339502"/>
            <a:ext cx="392909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教学目标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00190" y="1017430"/>
            <a:ext cx="8424936" cy="3785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3200" b="1" noProof="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3200" b="1" noProof="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情感态度与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在探究“质量是物体的属性”中体会克服困难、解决问题、“发现”成功的喜悦。</a:t>
            </a:r>
            <a:endParaRPr lang="zh-CN" altLang="en-US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）通过天平使用的技能训练，培养学生严谨的科学态度与协作精神。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9" descr="62[1]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3451"/>
            <a:ext cx="914400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-52037" y="1968090"/>
            <a:ext cx="10834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30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</a:t>
            </a:r>
            <a:endParaRPr kumimoji="1" lang="zh-CN" altLang="en-US" sz="30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43" name="AutoShape 3"/>
          <p:cNvSpPr/>
          <p:nvPr/>
        </p:nvSpPr>
        <p:spPr bwMode="auto">
          <a:xfrm>
            <a:off x="809625" y="1059657"/>
            <a:ext cx="233363" cy="2411016"/>
          </a:xfrm>
          <a:prstGeom prst="leftBrace">
            <a:avLst>
              <a:gd name="adj1" fmla="val 50893"/>
              <a:gd name="adj2" fmla="val 50000"/>
            </a:avLst>
          </a:prstGeom>
          <a:noFill/>
          <a:ln w="5715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endParaRPr lang="zh-CN" altLang="en-US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52869" y="828824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概念：</a:t>
            </a:r>
            <a:r>
              <a:rPr kumimoji="1"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物体所含物质的多少，用</a:t>
            </a:r>
            <a:r>
              <a:rPr kumimoji="1"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kumimoji="1"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969005" y="1197863"/>
            <a:ext cx="6024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质量与物体的形状、状态和位置无关。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77276" y="1571961"/>
            <a:ext cx="754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单位：</a:t>
            </a:r>
            <a:r>
              <a:rPr kumimoji="1"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千克</a:t>
            </a:r>
            <a:r>
              <a:rPr kumimoji="1"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(kg)</a:t>
            </a:r>
            <a:r>
              <a:rPr kumimoji="1"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、克</a:t>
            </a:r>
            <a:r>
              <a:rPr kumimoji="1"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(g)</a:t>
            </a:r>
            <a:r>
              <a:rPr kumimoji="1"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、毫克</a:t>
            </a:r>
            <a:r>
              <a:rPr kumimoji="1"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(mg)</a:t>
            </a:r>
            <a:r>
              <a:rPr kumimoji="1"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、吨</a:t>
            </a:r>
            <a:r>
              <a:rPr kumimoji="1"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(t)</a:t>
            </a:r>
            <a:endParaRPr kumimoji="1"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1000126" y="3196184"/>
            <a:ext cx="1056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测量工具</a:t>
            </a:r>
            <a:endParaRPr kumimoji="1" lang="zh-CN" altLang="en-US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51" name="AutoShape 11"/>
          <p:cNvSpPr/>
          <p:nvPr/>
        </p:nvSpPr>
        <p:spPr bwMode="auto">
          <a:xfrm>
            <a:off x="1827379" y="3060052"/>
            <a:ext cx="190500" cy="1196579"/>
          </a:xfrm>
          <a:prstGeom prst="leftBrace">
            <a:avLst>
              <a:gd name="adj1" fmla="val 87414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endParaRPr lang="zh-CN" altLang="en-US"/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2062019" y="2780685"/>
            <a:ext cx="8733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天平构造</a:t>
            </a:r>
            <a:endParaRPr kumimoji="1" lang="zh-CN" altLang="en-US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2030833" y="3681264"/>
            <a:ext cx="10191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使用方法</a:t>
            </a:r>
            <a:endParaRPr kumimoji="1" lang="zh-CN" altLang="en-US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2030833" y="2423184"/>
            <a:ext cx="42505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kumimoji="1"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 =  10</a:t>
            </a:r>
            <a:r>
              <a:rPr kumimoji="1" lang="en-US" altLang="zh-CN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kg</a:t>
            </a:r>
            <a:r>
              <a:rPr kumimoji="1"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1"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2016085" y="2013409"/>
            <a:ext cx="2107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kumimoji="1"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g= 10</a:t>
            </a:r>
            <a:r>
              <a:rPr kumimoji="1" lang="en-US" altLang="zh-CN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-3</a:t>
            </a:r>
            <a:r>
              <a:rPr kumimoji="1"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kg </a:t>
            </a:r>
            <a:endParaRPr kumimoji="1"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4100573" y="2009674"/>
            <a:ext cx="42505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kumimoji="1"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mg =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en-US" altLang="zh-CN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= </a:t>
            </a:r>
            <a:r>
              <a:rPr kumimoji="1"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1" lang="en-US" altLang="zh-CN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-6</a:t>
            </a:r>
            <a:r>
              <a:rPr kumimoji="1"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kg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59" name="AutoShape 19"/>
          <p:cNvSpPr/>
          <p:nvPr/>
        </p:nvSpPr>
        <p:spPr bwMode="auto">
          <a:xfrm>
            <a:off x="2856294" y="3569575"/>
            <a:ext cx="134541" cy="993577"/>
          </a:xfrm>
          <a:prstGeom prst="leftBrace">
            <a:avLst>
              <a:gd name="adj1" fmla="val 107369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endParaRPr lang="zh-CN" altLang="en-US"/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3000600" y="3380849"/>
            <a:ext cx="2105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两放一调</a:t>
            </a:r>
            <a:endParaRPr kumimoji="1" lang="zh-CN" altLang="en-US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61" name="AutoShape 21"/>
          <p:cNvSpPr/>
          <p:nvPr/>
        </p:nvSpPr>
        <p:spPr bwMode="auto">
          <a:xfrm>
            <a:off x="5394219" y="2991918"/>
            <a:ext cx="239819" cy="860119"/>
          </a:xfrm>
          <a:prstGeom prst="leftBrace">
            <a:avLst>
              <a:gd name="adj1" fmla="val 1832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endParaRPr lang="zh-CN" altLang="en-US"/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5601363" y="2770813"/>
            <a:ext cx="27500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天平</a:t>
            </a:r>
            <a:r>
              <a:rPr kumimoji="1" lang="zh-CN" altLang="en-US" sz="2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</a:t>
            </a:r>
            <a:r>
              <a:rPr kumimoji="1"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kumimoji="1" lang="zh-CN" altLang="en-US" sz="2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水平</a:t>
            </a:r>
            <a:r>
              <a:rPr kumimoji="1"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台上</a:t>
            </a:r>
            <a:endParaRPr kumimoji="1" lang="zh-CN" altLang="en-US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5588409" y="3125725"/>
            <a:ext cx="205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游码</a:t>
            </a:r>
            <a:r>
              <a:rPr kumimoji="1" lang="zh-CN" altLang="en-US" sz="2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放“零”</a:t>
            </a:r>
            <a:endParaRPr kumimoji="1" lang="zh-CN" altLang="en-US" sz="24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5551186" y="3544599"/>
            <a:ext cx="3269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调：调</a:t>
            </a:r>
            <a:r>
              <a:rPr kumimoji="1"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螺母</a:t>
            </a:r>
            <a:r>
              <a:rPr kumimoji="1"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</a:t>
            </a:r>
            <a:r>
              <a:rPr kumimoji="1"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横梁</a:t>
            </a:r>
            <a:r>
              <a:rPr kumimoji="1"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平衡</a:t>
            </a:r>
            <a:endParaRPr kumimoji="1" lang="zh-CN" altLang="en-US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4116504" y="3931481"/>
            <a:ext cx="3877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左物右码，先大后小加游码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67" name="Text Box 27"/>
          <p:cNvSpPr txBox="1">
            <a:spLocks noChangeArrowheads="1"/>
          </p:cNvSpPr>
          <p:nvPr/>
        </p:nvSpPr>
        <p:spPr bwMode="auto">
          <a:xfrm>
            <a:off x="3986573" y="4281786"/>
            <a:ext cx="2924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1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24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=m</a:t>
            </a:r>
            <a:r>
              <a:rPr lang="zh-CN" altLang="en-US" sz="24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砝码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+m</a:t>
            </a:r>
            <a:r>
              <a:rPr lang="zh-CN" altLang="en-US" sz="24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游码</a:t>
            </a:r>
            <a:endParaRPr lang="zh-CN" altLang="en-US" sz="2400" b="1" baseline="-25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3014671" y="3964978"/>
            <a:ext cx="9953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测量读数</a:t>
            </a:r>
            <a:endParaRPr kumimoji="1" lang="zh-CN" altLang="en-US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AutoShape 19"/>
          <p:cNvSpPr/>
          <p:nvPr/>
        </p:nvSpPr>
        <p:spPr bwMode="auto">
          <a:xfrm>
            <a:off x="3988556" y="4073704"/>
            <a:ext cx="112018" cy="649507"/>
          </a:xfrm>
          <a:prstGeom prst="leftBrace">
            <a:avLst>
              <a:gd name="adj1" fmla="val 106644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endParaRPr lang="zh-CN" altLang="en-US"/>
          </a:p>
        </p:txBody>
      </p:sp>
      <p:sp>
        <p:nvSpPr>
          <p:cNvPr id="26" name="WordArt 4"/>
          <p:cNvSpPr>
            <a:spLocks noChangeArrowheads="1" noChangeShapeType="1"/>
          </p:cNvSpPr>
          <p:nvPr/>
        </p:nvSpPr>
        <p:spPr bwMode="auto">
          <a:xfrm>
            <a:off x="2935341" y="309067"/>
            <a:ext cx="2458878" cy="5417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华文隶书" panose="02010800040101010101" charset="-122"/>
                <a:ea typeface="华文隶书" panose="02010800040101010101" charset="-122"/>
              </a:rPr>
              <a:t>我的收获</a:t>
            </a:r>
            <a:endParaRPr kumimoji="0" lang="zh-CN" altLang="en-US" sz="36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uLnTx/>
              <a:uFillTx/>
              <a:latin typeface="华文隶书" panose="02010800040101010101" charset="-122"/>
              <a:ea typeface="华文隶书" panose="02010800040101010101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8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8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8" dur="5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3" dur="5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/>
      <p:bldP spid="61443" grpId="0" animBg="1"/>
      <p:bldP spid="61444" grpId="0" autoUpdateAnimBg="0"/>
      <p:bldP spid="61445" grpId="0" autoUpdateAnimBg="0"/>
      <p:bldP spid="61446" grpId="0" autoUpdateAnimBg="0"/>
      <p:bldP spid="61447" grpId="0" autoUpdateAnimBg="0"/>
      <p:bldP spid="61451" grpId="0" animBg="1"/>
      <p:bldP spid="61452" grpId="0" autoUpdateAnimBg="0"/>
      <p:bldP spid="61453" grpId="0" autoUpdateAnimBg="0"/>
      <p:bldP spid="61456" grpId="0" autoUpdateAnimBg="0"/>
      <p:bldP spid="61457" grpId="0" autoUpdateAnimBg="0"/>
      <p:bldP spid="61458" grpId="0" autoUpdateAnimBg="0"/>
      <p:bldP spid="61459" grpId="0" animBg="1"/>
      <p:bldP spid="61460" grpId="0" autoUpdateAnimBg="0"/>
      <p:bldP spid="61461" grpId="0" animBg="1"/>
      <p:bldP spid="61462" grpId="0" autoUpdateAnimBg="0"/>
      <p:bldP spid="61463" grpId="0" autoUpdateAnimBg="0"/>
      <p:bldP spid="61464" grpId="0" autoUpdateAnimBg="0"/>
      <p:bldP spid="61466" grpId="0" autoUpdateAnimBg="0"/>
      <p:bldP spid="61467" grpId="0" autoUpdateAnimBg="0"/>
      <p:bldP spid="24" grpId="0" autoUpdateAnimBg="0"/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755576" y="1384448"/>
            <a:ext cx="7992888" cy="2531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lvl="0" eaLnBrk="1" hangingPunct="1"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下列不属于测量质量的工具是</a:t>
            </a: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(      )</a:t>
            </a:r>
            <a:endParaRPr lang="en-US" altLang="zh-CN" sz="32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台秤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eaLnBrk="1" hangingPunct="1">
              <a:defRPr/>
            </a:pP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案秤</a:t>
            </a:r>
            <a:endParaRPr lang="en-US" altLang="zh-CN" sz="32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电子秤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eaLnBrk="1" hangingPunct="1">
              <a:defRPr/>
            </a:pP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弹簧秤</a:t>
            </a:r>
            <a:endParaRPr kumimoji="0" lang="zh-CN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308304" y="1384448"/>
            <a:ext cx="585738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95536" y="483518"/>
            <a:ext cx="2143140" cy="642942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zh-CN" altLang="en-US" sz="2700" kern="10" dirty="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达标练习</a:t>
            </a:r>
            <a:endParaRPr lang="zh-CN" altLang="en-US" sz="2700" kern="10" dirty="0">
              <a:ln w="9525">
                <a:solidFill>
                  <a:srgbClr val="CC99FF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755576" y="1384448"/>
            <a:ext cx="7992888" cy="2531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lvl="0" eaLnBrk="1" hangingPunct="1">
              <a:defRPr/>
            </a:pP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下列单位不属于质量的单位的是</a:t>
            </a: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(      )</a:t>
            </a:r>
            <a:endParaRPr lang="en-US" altLang="zh-CN" sz="32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A.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千克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eaLnBrk="1" hangingPunct="1">
              <a:defRPr/>
            </a:pP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毫克</a:t>
            </a:r>
            <a:endParaRPr lang="en-US" altLang="zh-CN" sz="32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牛顿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eaLnBrk="1" hangingPunct="1">
              <a:defRPr/>
            </a:pP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吨</a:t>
            </a:r>
            <a:endParaRPr kumimoji="0" lang="zh-CN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68344" y="1384448"/>
            <a:ext cx="536044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95536" y="483518"/>
            <a:ext cx="2143140" cy="642942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zh-CN" altLang="en-US" sz="2700" kern="10" dirty="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达标练习</a:t>
            </a:r>
            <a:endParaRPr lang="zh-CN" altLang="en-US" sz="2700" kern="10" dirty="0">
              <a:ln w="9525">
                <a:solidFill>
                  <a:srgbClr val="CC99FF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755576" y="1275606"/>
            <a:ext cx="7992888" cy="30239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lvl="0" eaLnBrk="1" hangingPunct="1"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质量是物体的属性，下列质量发生改变的是</a:t>
            </a: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(      )</a:t>
            </a:r>
            <a:endParaRPr lang="en-US" altLang="zh-CN" sz="32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水汽化成水蒸气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eaLnBrk="1" hangingPunct="1">
              <a:defRPr/>
            </a:pP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一瓶液化气烧掉一半</a:t>
            </a:r>
            <a:endParaRPr lang="en-US" altLang="zh-CN" sz="32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C.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烟台苹果运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到岳阳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eaLnBrk="1" hangingPunct="1">
              <a:defRPr/>
            </a:pP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铁棒拉成铁丝</a:t>
            </a:r>
            <a:endParaRPr kumimoji="0" lang="zh-CN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12160" y="1851670"/>
            <a:ext cx="540854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95536" y="483518"/>
            <a:ext cx="2143140" cy="642942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zh-CN" altLang="en-US" sz="2700" kern="10" dirty="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达标练习</a:t>
            </a:r>
            <a:endParaRPr lang="zh-CN" altLang="en-US" sz="2700" kern="10" dirty="0">
              <a:ln w="9525">
                <a:solidFill>
                  <a:srgbClr val="CC99FF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755576" y="1126460"/>
            <a:ext cx="7992888" cy="30239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lvl="0" eaLnBrk="1" hangingPunct="1">
              <a:defRPr/>
            </a:pP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李明同学测量某物体的质量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，将物体放在天平的左盘，用镊子在右盘添加砝码并移动游码，直至横梁恢复平衡，砝码和游码如图所示，则物体的质量是     </a:t>
            </a: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      )</a:t>
            </a:r>
            <a:endParaRPr lang="en-US" altLang="zh-CN" sz="32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A. </a:t>
            </a: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27g       B. 25g</a:t>
            </a:r>
            <a:endParaRPr lang="en-US" altLang="zh-CN" sz="32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C.</a:t>
            </a: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27.4g    D. 27.2g</a:t>
            </a:r>
            <a:endParaRPr kumimoji="0" lang="zh-CN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24128" y="2571750"/>
            <a:ext cx="569708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95536" y="483518"/>
            <a:ext cx="2143140" cy="642942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zh-CN" altLang="en-US" sz="2700" kern="10" dirty="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达标练习</a:t>
            </a:r>
            <a:endParaRPr lang="zh-CN" altLang="en-US" sz="2700" kern="10" dirty="0">
              <a:ln w="9525">
                <a:solidFill>
                  <a:srgbClr val="CC99FF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98" y="3161610"/>
            <a:ext cx="2960542" cy="1661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755576" y="1094422"/>
            <a:ext cx="7992888" cy="35163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 anchor="ctr">
            <a:spAutoFit/>
          </a:bodyPr>
          <a:lstStyle/>
          <a:p>
            <a:pPr lvl="0" eaLnBrk="1" hangingPunct="1"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李娜同学测量某液体的质量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，将质量为</a:t>
            </a: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30g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空烧杯盛液体后放在天平的左盘，用镊子在右盘添加砝码并移动游码，直至横梁恢复平衡，砝码和游码如图所示，则液体的质量是     </a:t>
            </a: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      )</a:t>
            </a:r>
            <a:endParaRPr lang="en-US" altLang="zh-CN" sz="32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A. 52.2</a:t>
            </a: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      B. 22.4g</a:t>
            </a:r>
            <a:endParaRPr lang="en-US" altLang="zh-CN" sz="32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C.</a:t>
            </a:r>
            <a:r>
              <a:rPr lang="en-US" altLang="zh-CN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52.4g       D. 22.8g</a:t>
            </a:r>
            <a:endParaRPr kumimoji="0" lang="zh-CN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03576" y="3133442"/>
            <a:ext cx="540854" cy="561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95536" y="483518"/>
            <a:ext cx="2143140" cy="642942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zh-CN" altLang="en-US" sz="2700" kern="10" dirty="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达标练习</a:t>
            </a:r>
            <a:endParaRPr lang="zh-CN" altLang="en-US" sz="2700" kern="10" dirty="0">
              <a:ln w="9525">
                <a:solidFill>
                  <a:srgbClr val="CC99FF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1068" y="3133442"/>
            <a:ext cx="457143" cy="3024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138" y="3241088"/>
            <a:ext cx="2514286" cy="130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14348" y="571486"/>
            <a:ext cx="392909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教学重点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9950" y="1262976"/>
            <a:ext cx="7643866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质量的概念与单位，以及利用天平测量质量。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9950" y="2509471"/>
            <a:ext cx="392909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教学难点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48857" y="3324198"/>
            <a:ext cx="8194538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32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利用天平测量质量，“质量是物体的属性”的探究</a:t>
            </a:r>
            <a:endParaRPr lang="en-US" altLang="zh-CN" sz="32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461428"/>
            <a:ext cx="8352928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地球上的</a:t>
            </a:r>
            <a:r>
              <a:rPr kumimoji="0" lang="zh-CN" altLang="en-US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高山、大海、空气都是由物质组成。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kumimoji="0" lang="zh-CN" altLang="en-US" sz="32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176" y="987574"/>
            <a:ext cx="8208912" cy="388843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461428"/>
            <a:ext cx="8352928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地球上的树木</a:t>
            </a:r>
            <a:r>
              <a:rPr kumimoji="0" lang="zh-CN" altLang="en-US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、花草、鸟兽都是由物质组成。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kumimoji="0" lang="zh-CN" altLang="en-US" sz="32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584" y="1046201"/>
            <a:ext cx="7632848" cy="381773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445927"/>
            <a:ext cx="9036496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人类赖以生存的衣食住行物品都是由物质组成。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kumimoji="0" lang="zh-CN" altLang="en-US" sz="32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584" y="1046200"/>
            <a:ext cx="7488832" cy="382980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560" y="447765"/>
            <a:ext cx="8352928" cy="58477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浩瀚的宇宙有数不清的星体</a:t>
            </a:r>
            <a:r>
              <a:rPr kumimoji="0" lang="zh-CN" altLang="en-US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都是由物质组成。</a:t>
            </a:r>
            <a:r>
              <a:rPr kumimoji="0" lang="en-US" altLang="zh-CN" sz="3200" b="0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kumimoji="0" lang="zh-CN" altLang="en-US" sz="3200" b="0" i="0" u="none" strike="noStrike" kern="1200" cap="none" spc="0" normalizeH="0" baseline="0" noProof="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624" y="1051334"/>
            <a:ext cx="6768752" cy="384564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模板2">
  <a:themeElements>
    <a:clrScheme name="21世纪教育网精品课件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1世纪教育网精品课件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21世纪教育网精品课件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5.1欧姆定律（1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21世纪教育网精品课件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1世纪教育网精品课件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5_5.1欧姆定律（1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21世纪教育网精品课件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1世纪教育网精品课件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世纪教育网精品课件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世纪教育网精品课件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模板2</Template>
  <TotalTime>0</TotalTime>
  <Words>3692</Words>
  <Application>WPS 演示</Application>
  <PresentationFormat>全屏显示(16:9)</PresentationFormat>
  <Paragraphs>367</Paragraphs>
  <Slides>45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45</vt:i4>
      </vt:variant>
    </vt:vector>
  </HeadingPairs>
  <TitlesOfParts>
    <vt:vector size="62" baseType="lpstr">
      <vt:lpstr>Arial</vt:lpstr>
      <vt:lpstr>宋体</vt:lpstr>
      <vt:lpstr>Wingdings</vt:lpstr>
      <vt:lpstr>微软雅黑</vt:lpstr>
      <vt:lpstr>黑体</vt:lpstr>
      <vt:lpstr>Arial Unicode MS</vt:lpstr>
      <vt:lpstr>Calibri</vt:lpstr>
      <vt:lpstr>华文隶书</vt:lpstr>
      <vt:lpstr>Gulim</vt:lpstr>
      <vt:lpstr>Times New Roman</vt:lpstr>
      <vt:lpstr>华文新魏</vt:lpstr>
      <vt:lpstr>华文行楷</vt:lpstr>
      <vt:lpstr>华文彩云</vt:lpstr>
      <vt:lpstr>模板2</vt:lpstr>
      <vt:lpstr>默认设计模板</vt:lpstr>
      <vt:lpstr>2_5.1欧姆定律（1）</vt:lpstr>
      <vt:lpstr>15_5.1欧姆定律（1）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ASUSTeK Computer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ASUS</dc:creator>
  <cp:lastModifiedBy>Administrator</cp:lastModifiedBy>
  <cp:revision>276</cp:revision>
  <dcterms:created xsi:type="dcterms:W3CDTF">2008-10-13T16:48:00Z</dcterms:created>
  <dcterms:modified xsi:type="dcterms:W3CDTF">2018-11-04T14:49:53Z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