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5" r:id="rId2"/>
    <p:sldId id="652" r:id="rId3"/>
    <p:sldId id="653" r:id="rId4"/>
    <p:sldId id="658" r:id="rId5"/>
    <p:sldId id="657" r:id="rId6"/>
    <p:sldId id="656" r:id="rId7"/>
    <p:sldId id="633" r:id="rId8"/>
    <p:sldId id="631" r:id="rId9"/>
    <p:sldId id="640" r:id="rId10"/>
    <p:sldId id="641" r:id="rId11"/>
    <p:sldId id="659" r:id="rId12"/>
    <p:sldId id="642" r:id="rId13"/>
    <p:sldId id="643" r:id="rId14"/>
    <p:sldId id="646" r:id="rId15"/>
    <p:sldId id="660" r:id="rId16"/>
    <p:sldId id="669" r:id="rId17"/>
    <p:sldId id="650" r:id="rId18"/>
    <p:sldId id="662" r:id="rId19"/>
    <p:sldId id="667" r:id="rId20"/>
    <p:sldId id="663" r:id="rId21"/>
    <p:sldId id="664" r:id="rId22"/>
    <p:sldId id="666" r:id="rId23"/>
    <p:sldId id="668" r:id="rId24"/>
    <p:sldId id="671" r:id="rId25"/>
    <p:sldId id="672" r:id="rId26"/>
  </p:sldIdLst>
  <p:sldSz cx="9144000" cy="5143500" type="screen16x9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5pPr>
    <a:lvl6pPr marL="22860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6pPr>
    <a:lvl7pPr marL="27432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7pPr>
    <a:lvl8pPr marL="32004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8pPr>
    <a:lvl9pPr marL="36576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7DFFFC"/>
    <a:srgbClr val="00D1CC"/>
    <a:srgbClr val="CC0000"/>
    <a:srgbClr val="969696"/>
    <a:srgbClr val="828282"/>
    <a:srgbClr val="777777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2" autoAdjust="0"/>
    <p:restoredTop sz="99465" autoAdjust="0"/>
  </p:normalViewPr>
  <p:slideViewPr>
    <p:cSldViewPr>
      <p:cViewPr>
        <p:scale>
          <a:sx n="99" d="100"/>
          <a:sy n="99" d="100"/>
        </p:scale>
        <p:origin x="-2208" y="-960"/>
      </p:cViewPr>
      <p:guideLst>
        <p:guide orient="horz" pos="701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/>
            </a:lvl1pPr>
          </a:lstStyle>
          <a:p>
            <a:pPr>
              <a:defRPr/>
            </a:pPr>
            <a:fld id="{F9AE45F9-63BF-CC46-A0CB-2C36C12012F9}" type="datetimeFigureOut">
              <a:rPr lang="zh-CN" altLang="en-US"/>
              <a:pPr>
                <a:defRPr/>
              </a:pPr>
              <a:t>2020/6/21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/>
            </a:lvl1pPr>
          </a:lstStyle>
          <a:p>
            <a:pPr>
              <a:defRPr/>
            </a:pPr>
            <a:fld id="{C717A408-8A27-3644-AF58-CA86BD27E7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304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EB4A-A10F-D948-A50B-1B167658BC45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50B1E-3116-F042-B6EA-09FF6F2D7E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8987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702E1-3869-874E-B346-40BF34B43C7A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16C8E-0463-EC49-9B47-1D524A7974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526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E8F74-BFD6-5848-BFC3-357F9A224ED6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E6B6-546A-2D4C-A9E7-0BF1DC9F30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7813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273844"/>
            <a:ext cx="7886700" cy="435887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EA859-7629-F44F-AD63-5DBF02BFB9B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75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F4825-7CA5-5F48-A0DE-2FA4AEA12C76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F379-541E-DF4A-A4DD-36500B4E9C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03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48FA4-584E-9A4A-A12B-BCA74ACB73D6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70BED-B79D-1641-858B-B73E0B5C0F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0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C804D-8206-7C4C-9EED-E91EA4D26136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CDC2F-BC3F-BF41-8E23-1E32E61CCB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44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306BC-01FB-4446-8F84-EE190481D425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8E343-BAE8-564A-B95B-387C498542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432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ABDFC-ABC8-8F49-8ED7-1A663C5FB24B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A3D7-7AFD-5A45-BE1E-431E227017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08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3EE43-76F2-844B-B158-DCB3C4BAA66D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4ACF-7841-E148-8716-91CD34B901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75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8BB68-8380-0C47-94BE-89F3A739007E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917D-E602-1141-8525-D0A9C43F06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156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62C8C-6240-3F44-98EC-BD997287CC0F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D4512-A7A9-BA44-9181-2B26275AA3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636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96978B9-0307-9E45-9F83-383352CB9239}" type="datetimeFigureOut">
              <a:rPr lang="zh-CN" altLang="en-US"/>
              <a:pPr>
                <a:defRPr/>
              </a:pPr>
              <a:t>2020/6/21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4B992CBE-B8A1-0F46-9441-C5855EAFDD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971550" y="1660923"/>
            <a:ext cx="7380288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9pPr>
          </a:lstStyle>
          <a:p>
            <a:r>
              <a:rPr kumimoji="1" lang="zh-CN" altLang="en-US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第</a:t>
            </a:r>
            <a:r>
              <a:rPr kumimoji="1" lang="zh-CN" altLang="en-US" sz="440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九</a:t>
            </a:r>
            <a:r>
              <a:rPr kumimoji="1" lang="zh-CN" altLang="en-US" sz="440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章 </a:t>
            </a:r>
            <a:r>
              <a:rPr kumimoji="1" lang="en-US" altLang="zh-CN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  </a:t>
            </a:r>
            <a:r>
              <a:rPr kumimoji="1" lang="zh-CN" altLang="en-US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浮力</a:t>
            </a:r>
            <a:endParaRPr kumimoji="1" lang="en-US" altLang="zh-CN" sz="3200" dirty="0">
              <a:solidFill>
                <a:srgbClr val="111111"/>
              </a:solidFill>
              <a:latin typeface="楷体_GB2312" charset="0"/>
              <a:ea typeface="楷体_GB2312" charset="0"/>
              <a:cs typeface="楷体_GB2312" charset="0"/>
            </a:endParaRPr>
          </a:p>
          <a:p>
            <a:endParaRPr kumimoji="1" lang="en-US" altLang="zh-CN" sz="3200" dirty="0">
              <a:solidFill>
                <a:srgbClr val="111111"/>
              </a:solidFill>
              <a:latin typeface="楷体_GB2312" charset="0"/>
              <a:ea typeface="楷体_GB2312" charset="0"/>
              <a:cs typeface="楷体_GB2312" charset="0"/>
            </a:endParaRPr>
          </a:p>
          <a:p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第</a:t>
            </a:r>
            <a:r>
              <a:rPr kumimoji="1" lang="zh-CN" altLang="zh-CN" sz="3200" dirty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2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节</a:t>
            </a:r>
            <a:r>
              <a:rPr kumimoji="1" lang="en-US" altLang="zh-CN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  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阿基米德原理</a:t>
            </a:r>
            <a:endParaRPr lang="zh-CN" altLang="en-US" sz="3200" dirty="0">
              <a:solidFill>
                <a:srgbClr val="FF0000"/>
              </a:solidFill>
              <a:latin typeface="楷体_GB2312" charset="0"/>
              <a:ea typeface="楷体_GB2312" charset="0"/>
              <a:cs typeface="楷体_GB2312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60036" y="-110309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504396" y="-91069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800143" y="-1231362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64513"/>
          <p:cNvSpPr txBox="1">
            <a:spLocks noChangeArrowheads="1"/>
          </p:cNvSpPr>
          <p:nvPr/>
        </p:nvSpPr>
        <p:spPr bwMode="auto">
          <a:xfrm>
            <a:off x="3401870" y="546525"/>
            <a:ext cx="5580620" cy="264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3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）把</a:t>
            </a: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石块浸没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在盛满水的溢水杯里，用空杯承接从溢水杯里被排开的水，读出此时弹簧测力计的示数</a:t>
            </a:r>
            <a:r>
              <a:rPr lang="zh-CN" altLang="en-US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′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。</a:t>
            </a:r>
          </a:p>
        </p:txBody>
      </p:sp>
      <p:pic>
        <p:nvPicPr>
          <p:cNvPr id="64515" name="图片 64514" descr="浮力大小实验2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EAEAEA"/>
              </a:clrFrom>
              <a:clrTo>
                <a:srgbClr val="EAEA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311610"/>
            <a:ext cx="2720975" cy="292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文本框 64515"/>
          <p:cNvSpPr txBox="1">
            <a:spLocks noChangeArrowheads="1"/>
          </p:cNvSpPr>
          <p:nvPr/>
        </p:nvSpPr>
        <p:spPr bwMode="auto">
          <a:xfrm>
            <a:off x="3401870" y="3471850"/>
            <a:ext cx="553561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800" b="1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4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）用弹簧测力计测出承接了水后杯子的</a:t>
            </a: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总重 </a:t>
            </a:r>
            <a:r>
              <a:rPr lang="zh-CN" altLang="en-US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总 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。</a:t>
            </a:r>
          </a:p>
        </p:txBody>
      </p:sp>
      <p:pic>
        <p:nvPicPr>
          <p:cNvPr id="64517" name="图片 64516" descr="浮力大小实验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DBDFE0"/>
              </a:clrFrom>
              <a:clrTo>
                <a:srgbClr val="DBDF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725" y="1401620"/>
            <a:ext cx="1440160" cy="278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8" name="圆角矩形标注 64517"/>
          <p:cNvSpPr>
            <a:spLocks noChangeArrowheads="1"/>
          </p:cNvSpPr>
          <p:nvPr/>
        </p:nvSpPr>
        <p:spPr bwMode="auto">
          <a:xfrm>
            <a:off x="521550" y="816555"/>
            <a:ext cx="990110" cy="367903"/>
          </a:xfrm>
          <a:prstGeom prst="wedgeRoundRectCallout">
            <a:avLst>
              <a:gd name="adj1" fmla="val -17676"/>
              <a:gd name="adj2" fmla="val 99089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charset="0"/>
              </a:rPr>
              <a:t>0.70N</a:t>
            </a:r>
          </a:p>
        </p:txBody>
      </p:sp>
      <p:sp>
        <p:nvSpPr>
          <p:cNvPr id="64519" name="圆角矩形标注 64518"/>
          <p:cNvSpPr>
            <a:spLocks noChangeArrowheads="1"/>
          </p:cNvSpPr>
          <p:nvPr/>
        </p:nvSpPr>
        <p:spPr bwMode="auto">
          <a:xfrm>
            <a:off x="2141730" y="816555"/>
            <a:ext cx="990110" cy="323850"/>
          </a:xfrm>
          <a:prstGeom prst="wedgeRoundRectCallout">
            <a:avLst>
              <a:gd name="adj1" fmla="val -6960"/>
              <a:gd name="adj2" fmla="val 128794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charset="0"/>
              </a:rPr>
              <a:t>0.90N</a:t>
            </a:r>
          </a:p>
        </p:txBody>
      </p:sp>
    </p:spTree>
    <p:extLst>
      <p:ext uri="{BB962C8B-B14F-4D97-AF65-F5344CB8AC3E}">
        <p14:creationId xmlns:p14="http://schemas.microsoft.com/office/powerpoint/2010/main" val="414907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18" grpId="0" bldLvl="0" animBg="1"/>
      <p:bldP spid="6451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测出石块的重力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E8E8E8"/>
              </a:clrFrom>
              <a:clrTo>
                <a:srgbClr val="E8E8E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25" y="1041580"/>
            <a:ext cx="1170130" cy="2531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 descr="测出空杯的重力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795" y="1086585"/>
            <a:ext cx="1170130" cy="25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标注 5"/>
          <p:cNvSpPr>
            <a:spLocks noChangeArrowheads="1"/>
          </p:cNvSpPr>
          <p:nvPr/>
        </p:nvSpPr>
        <p:spPr bwMode="auto">
          <a:xfrm>
            <a:off x="1556666" y="366505"/>
            <a:ext cx="990110" cy="377429"/>
          </a:xfrm>
          <a:prstGeom prst="wedgeRoundRectCallout">
            <a:avLst>
              <a:gd name="adj1" fmla="val -31454"/>
              <a:gd name="adj2" fmla="val 113093"/>
              <a:gd name="adj3" fmla="val 16667"/>
            </a:avLst>
          </a:prstGeom>
          <a:solidFill>
            <a:schemeClr val="bg1">
              <a:alpha val="58038"/>
            </a:scheme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b="1" dirty="0">
                <a:solidFill>
                  <a:srgbClr val="0000FF"/>
                </a:solidFill>
                <a:latin typeface="Times New Roman" charset="0"/>
              </a:rPr>
              <a:t>1.15N</a:t>
            </a:r>
          </a:p>
        </p:txBody>
      </p:sp>
      <p:sp>
        <p:nvSpPr>
          <p:cNvPr id="7" name="圆角矩形标注 6"/>
          <p:cNvSpPr>
            <a:spLocks noChangeArrowheads="1"/>
          </p:cNvSpPr>
          <p:nvPr/>
        </p:nvSpPr>
        <p:spPr bwMode="auto">
          <a:xfrm>
            <a:off x="2951820" y="366505"/>
            <a:ext cx="1001378" cy="378619"/>
          </a:xfrm>
          <a:prstGeom prst="wedgeRoundRectCallout">
            <a:avLst>
              <a:gd name="adj1" fmla="val -21518"/>
              <a:gd name="adj2" fmla="val 142265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b="1" dirty="0">
                <a:solidFill>
                  <a:srgbClr val="0000FF"/>
                </a:solidFill>
                <a:latin typeface="Times New Roman" charset="0"/>
              </a:rPr>
              <a:t>0.45N</a:t>
            </a:r>
          </a:p>
        </p:txBody>
      </p:sp>
      <p:pic>
        <p:nvPicPr>
          <p:cNvPr id="8" name="图片 7" descr="浮力大小实验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EAEAEA"/>
              </a:clrFrom>
              <a:clrTo>
                <a:srgbClr val="EAEA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975" y="861560"/>
            <a:ext cx="2720975" cy="292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 descr="浮力大小实验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DBDFE0"/>
              </a:clrFrom>
              <a:clrTo>
                <a:srgbClr val="DBDF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951570"/>
            <a:ext cx="1440160" cy="278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标注 9"/>
          <p:cNvSpPr>
            <a:spLocks noChangeArrowheads="1"/>
          </p:cNvSpPr>
          <p:nvPr/>
        </p:nvSpPr>
        <p:spPr bwMode="auto">
          <a:xfrm>
            <a:off x="4977045" y="366505"/>
            <a:ext cx="990110" cy="367903"/>
          </a:xfrm>
          <a:prstGeom prst="wedgeRoundRectCallout">
            <a:avLst>
              <a:gd name="adj1" fmla="val -17676"/>
              <a:gd name="adj2" fmla="val 99089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charset="0"/>
              </a:rPr>
              <a:t>0.70N</a:t>
            </a:r>
          </a:p>
        </p:txBody>
      </p:sp>
      <p:sp>
        <p:nvSpPr>
          <p:cNvPr id="11" name="圆角矩形标注 10"/>
          <p:cNvSpPr>
            <a:spLocks noChangeArrowheads="1"/>
          </p:cNvSpPr>
          <p:nvPr/>
        </p:nvSpPr>
        <p:spPr bwMode="auto">
          <a:xfrm>
            <a:off x="6597225" y="366505"/>
            <a:ext cx="990110" cy="323850"/>
          </a:xfrm>
          <a:prstGeom prst="wedgeRoundRectCallout">
            <a:avLst>
              <a:gd name="adj1" fmla="val -6960"/>
              <a:gd name="adj2" fmla="val 128794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charset="0"/>
              </a:rPr>
              <a:t>0.90N</a:t>
            </a: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2006715" y="4281940"/>
            <a:ext cx="5420398" cy="666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分析数据，你可以发现什么？</a:t>
            </a:r>
            <a:endParaRPr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56665" y="3786885"/>
            <a:ext cx="466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G</a:t>
            </a:r>
          </a:p>
        </p:txBody>
      </p:sp>
      <p:sp>
        <p:nvSpPr>
          <p:cNvPr id="3" name="矩形 2"/>
          <p:cNvSpPr/>
          <p:nvPr/>
        </p:nvSpPr>
        <p:spPr>
          <a:xfrm>
            <a:off x="3041830" y="3786885"/>
            <a:ext cx="6463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杯</a:t>
            </a:r>
          </a:p>
        </p:txBody>
      </p:sp>
      <p:sp>
        <p:nvSpPr>
          <p:cNvPr id="13" name="矩形 12"/>
          <p:cNvSpPr/>
          <p:nvPr/>
        </p:nvSpPr>
        <p:spPr>
          <a:xfrm>
            <a:off x="5026980" y="3786885"/>
            <a:ext cx="748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i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′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28783" y="3786885"/>
            <a:ext cx="6463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总 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38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10" grpId="0" bldLvl="0" animBg="1"/>
      <p:bldP spid="11" grpId="0" bldLvl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65537"/>
          <p:cNvSpPr txBox="1">
            <a:spLocks noChangeArrowheads="1"/>
          </p:cNvSpPr>
          <p:nvPr/>
        </p:nvSpPr>
        <p:spPr bwMode="auto">
          <a:xfrm>
            <a:off x="251520" y="231490"/>
            <a:ext cx="3150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800" dirty="0" smtClean="0">
                <a:latin typeface="+mn-ea"/>
                <a:ea typeface="+mn-ea"/>
                <a:cs typeface="黑体" charset="0"/>
              </a:rPr>
              <a:t>收集多次实验数据</a:t>
            </a:r>
            <a:r>
              <a:rPr lang="zh-CN" altLang="en-US" sz="2800" dirty="0">
                <a:latin typeface="+mn-ea"/>
                <a:ea typeface="+mn-ea"/>
                <a:cs typeface="黑体" charset="0"/>
              </a:rPr>
              <a:t>：</a:t>
            </a:r>
          </a:p>
        </p:txBody>
      </p:sp>
      <p:graphicFrame>
        <p:nvGraphicFramePr>
          <p:cNvPr id="65601" name="内容占位符 6560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23190686"/>
              </p:ext>
            </p:extLst>
          </p:nvPr>
        </p:nvGraphicFramePr>
        <p:xfrm>
          <a:off x="323850" y="1189435"/>
          <a:ext cx="8496300" cy="2484836"/>
        </p:xfrm>
        <a:graphic>
          <a:graphicData uri="http://schemas.openxmlformats.org/drawingml/2006/table">
            <a:tbl>
              <a:tblPr/>
              <a:tblGrid>
                <a:gridCol w="830263"/>
                <a:gridCol w="939800"/>
                <a:gridCol w="1171575"/>
                <a:gridCol w="1800225"/>
                <a:gridCol w="1120775"/>
                <a:gridCol w="1381125"/>
                <a:gridCol w="1252537"/>
              </a:tblGrid>
              <a:tr h="9120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研究对象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物重</a:t>
                      </a:r>
                      <a:r>
                        <a:rPr kumimoji="0" lang="en-US" altLang="zh-CN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G</a:t>
                      </a:r>
                      <a:r>
                        <a:rPr kumimoji="0" lang="en-US" altLang="zh-CN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 空杯重 </a:t>
                      </a:r>
                      <a:r>
                        <a:rPr kumimoji="0" lang="en-US" altLang="zh-CN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G</a:t>
                      </a:r>
                      <a:r>
                        <a:rPr kumimoji="0" lang="zh-CN" altLang="en-US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杯</a:t>
                      </a:r>
                      <a:r>
                        <a:rPr kumimoji="0" lang="en-US" altLang="zh-CN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 物体浸没</a:t>
                      </a:r>
                      <a:r>
                        <a:rPr kumimoji="0" lang="zh-CN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水中时弹簧测力计示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数</a:t>
                      </a:r>
                      <a:r>
                        <a:rPr kumimoji="0" lang="en-US" altLang="zh-CN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F′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杯、水总重</a:t>
                      </a:r>
                      <a:r>
                        <a:rPr kumimoji="0" lang="en-US" altLang="zh-CN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G</a:t>
                      </a:r>
                      <a:r>
                        <a:rPr kumimoji="0" lang="zh-CN" altLang="en-US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总</a:t>
                      </a:r>
                      <a:r>
                        <a:rPr kumimoji="0" lang="en-US" altLang="zh-CN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浮力的大小  </a:t>
                      </a:r>
                      <a:r>
                        <a:rPr kumimoji="0" lang="en-US" altLang="zh-CN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F</a:t>
                      </a:r>
                      <a:r>
                        <a:rPr kumimoji="0" lang="zh-CN" altLang="en-US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浮</a:t>
                      </a:r>
                      <a:r>
                        <a:rPr kumimoji="0" lang="en-US" altLang="zh-CN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排开水的重力</a:t>
                      </a:r>
                      <a:r>
                        <a:rPr kumimoji="0" lang="en-US" altLang="zh-CN" sz="15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G</a:t>
                      </a:r>
                      <a:r>
                        <a:rPr kumimoji="0" lang="zh-CN" altLang="en-US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排</a:t>
                      </a:r>
                      <a:r>
                        <a:rPr kumimoji="0" lang="en-US" altLang="zh-CN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/N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石块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0.45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铝块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0.45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</a:tr>
              <a:tr h="591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铁块</a:t>
                      </a:r>
                    </a:p>
                  </a:txBody>
                  <a:tcPr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黑体" charset="0"/>
                        </a:rPr>
                        <a:t>0.45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黑体" charset="0"/>
                        <a:cs typeface="黑体" charset="0"/>
                      </a:endParaRP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E3BA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6429" name="文本框 65580"/>
          <p:cNvSpPr txBox="1">
            <a:spLocks noChangeArrowheads="1"/>
          </p:cNvSpPr>
          <p:nvPr/>
        </p:nvSpPr>
        <p:spPr bwMode="auto">
          <a:xfrm>
            <a:off x="1042988" y="2183607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charset="0"/>
              </a:rPr>
              <a:t>1.15</a:t>
            </a:r>
          </a:p>
        </p:txBody>
      </p:sp>
      <p:sp>
        <p:nvSpPr>
          <p:cNvPr id="16430" name="文本框 65581"/>
          <p:cNvSpPr txBox="1">
            <a:spLocks noChangeArrowheads="1"/>
          </p:cNvSpPr>
          <p:nvPr/>
        </p:nvSpPr>
        <p:spPr bwMode="auto">
          <a:xfrm>
            <a:off x="3549650" y="2183606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0.70</a:t>
            </a:r>
          </a:p>
        </p:txBody>
      </p:sp>
      <p:sp>
        <p:nvSpPr>
          <p:cNvPr id="16431" name="文本框 65582"/>
          <p:cNvSpPr txBox="1">
            <a:spLocks noChangeArrowheads="1"/>
          </p:cNvSpPr>
          <p:nvPr/>
        </p:nvSpPr>
        <p:spPr bwMode="auto">
          <a:xfrm>
            <a:off x="5000625" y="2183606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0.90</a:t>
            </a:r>
          </a:p>
        </p:txBody>
      </p:sp>
      <p:sp>
        <p:nvSpPr>
          <p:cNvPr id="65584" name="文本框 65583"/>
          <p:cNvSpPr txBox="1">
            <a:spLocks noChangeArrowheads="1"/>
          </p:cNvSpPr>
          <p:nvPr/>
        </p:nvSpPr>
        <p:spPr bwMode="auto">
          <a:xfrm>
            <a:off x="6237185" y="2121700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F8081F"/>
                </a:solidFill>
                <a:latin typeface="Times New Roman" charset="0"/>
              </a:rPr>
              <a:t>0.45</a:t>
            </a:r>
          </a:p>
        </p:txBody>
      </p:sp>
      <p:sp>
        <p:nvSpPr>
          <p:cNvPr id="65585" name="文本框 65584"/>
          <p:cNvSpPr txBox="1">
            <a:spLocks noChangeArrowheads="1"/>
          </p:cNvSpPr>
          <p:nvPr/>
        </p:nvSpPr>
        <p:spPr bwMode="auto">
          <a:xfrm>
            <a:off x="7542330" y="2121700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3333FF"/>
                </a:solidFill>
                <a:latin typeface="Times New Roman" charset="0"/>
              </a:rPr>
              <a:t>0.45</a:t>
            </a:r>
          </a:p>
        </p:txBody>
      </p:sp>
      <p:sp>
        <p:nvSpPr>
          <p:cNvPr id="16434" name="文本框 65585"/>
          <p:cNvSpPr txBox="1">
            <a:spLocks noChangeArrowheads="1"/>
          </p:cNvSpPr>
          <p:nvPr/>
        </p:nvSpPr>
        <p:spPr bwMode="auto">
          <a:xfrm>
            <a:off x="1042988" y="2674144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0.54</a:t>
            </a:r>
          </a:p>
        </p:txBody>
      </p:sp>
      <p:sp>
        <p:nvSpPr>
          <p:cNvPr id="16435" name="文本框 65586"/>
          <p:cNvSpPr txBox="1">
            <a:spLocks noChangeArrowheads="1"/>
          </p:cNvSpPr>
          <p:nvPr/>
        </p:nvSpPr>
        <p:spPr bwMode="auto">
          <a:xfrm>
            <a:off x="3549650" y="2674144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0.34</a:t>
            </a:r>
          </a:p>
        </p:txBody>
      </p:sp>
      <p:sp>
        <p:nvSpPr>
          <p:cNvPr id="65588" name="文本框 65587"/>
          <p:cNvSpPr txBox="1">
            <a:spLocks noChangeArrowheads="1"/>
          </p:cNvSpPr>
          <p:nvPr/>
        </p:nvSpPr>
        <p:spPr bwMode="auto">
          <a:xfrm>
            <a:off x="6235700" y="2672954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solidFill>
                  <a:srgbClr val="F8081F"/>
                </a:solidFill>
                <a:latin typeface="Times New Roman" charset="0"/>
              </a:rPr>
              <a:t>0.20</a:t>
            </a:r>
          </a:p>
        </p:txBody>
      </p:sp>
      <p:sp>
        <p:nvSpPr>
          <p:cNvPr id="65589" name="文本框 65588"/>
          <p:cNvSpPr txBox="1">
            <a:spLocks noChangeArrowheads="1"/>
          </p:cNvSpPr>
          <p:nvPr/>
        </p:nvSpPr>
        <p:spPr bwMode="auto">
          <a:xfrm>
            <a:off x="7542330" y="2661760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3333FF"/>
                </a:solidFill>
                <a:latin typeface="Times New Roman" charset="0"/>
              </a:rPr>
              <a:t>0.20</a:t>
            </a:r>
          </a:p>
        </p:txBody>
      </p:sp>
      <p:sp>
        <p:nvSpPr>
          <p:cNvPr id="16438" name="文本框 65589"/>
          <p:cNvSpPr txBox="1">
            <a:spLocks noChangeArrowheads="1"/>
          </p:cNvSpPr>
          <p:nvPr/>
        </p:nvSpPr>
        <p:spPr bwMode="auto">
          <a:xfrm>
            <a:off x="5000625" y="2674144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0.65</a:t>
            </a:r>
          </a:p>
        </p:txBody>
      </p:sp>
      <p:sp>
        <p:nvSpPr>
          <p:cNvPr id="16439" name="文本框 65590"/>
          <p:cNvSpPr txBox="1">
            <a:spLocks noChangeArrowheads="1"/>
          </p:cNvSpPr>
          <p:nvPr/>
        </p:nvSpPr>
        <p:spPr bwMode="auto">
          <a:xfrm>
            <a:off x="1042988" y="3223023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0.78</a:t>
            </a:r>
          </a:p>
        </p:txBody>
      </p:sp>
      <p:sp>
        <p:nvSpPr>
          <p:cNvPr id="16440" name="文本框 65591"/>
          <p:cNvSpPr txBox="1">
            <a:spLocks noChangeArrowheads="1"/>
          </p:cNvSpPr>
          <p:nvPr/>
        </p:nvSpPr>
        <p:spPr bwMode="auto">
          <a:xfrm>
            <a:off x="3549650" y="3223022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0.68</a:t>
            </a:r>
          </a:p>
        </p:txBody>
      </p:sp>
      <p:sp>
        <p:nvSpPr>
          <p:cNvPr id="65593" name="文本框 65592"/>
          <p:cNvSpPr txBox="1">
            <a:spLocks noChangeArrowheads="1"/>
          </p:cNvSpPr>
          <p:nvPr/>
        </p:nvSpPr>
        <p:spPr bwMode="auto">
          <a:xfrm>
            <a:off x="6234113" y="3223022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solidFill>
                  <a:srgbClr val="F8081F"/>
                </a:solidFill>
                <a:latin typeface="Times New Roman" charset="0"/>
              </a:rPr>
              <a:t>0.10</a:t>
            </a:r>
          </a:p>
        </p:txBody>
      </p:sp>
      <p:sp>
        <p:nvSpPr>
          <p:cNvPr id="16442" name="文本框 65593"/>
          <p:cNvSpPr txBox="1">
            <a:spLocks noChangeArrowheads="1"/>
          </p:cNvSpPr>
          <p:nvPr/>
        </p:nvSpPr>
        <p:spPr bwMode="auto">
          <a:xfrm>
            <a:off x="5000625" y="3223022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>
                <a:latin typeface="Times New Roman" charset="0"/>
              </a:rPr>
              <a:t>0.55</a:t>
            </a:r>
          </a:p>
        </p:txBody>
      </p:sp>
      <p:sp>
        <p:nvSpPr>
          <p:cNvPr id="65595" name="文本框 65594"/>
          <p:cNvSpPr txBox="1">
            <a:spLocks noChangeArrowheads="1"/>
          </p:cNvSpPr>
          <p:nvPr/>
        </p:nvSpPr>
        <p:spPr bwMode="auto">
          <a:xfrm>
            <a:off x="7553325" y="3223022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3333FF"/>
                </a:solidFill>
                <a:latin typeface="Times New Roman" charset="0"/>
              </a:rPr>
              <a:t>0.10</a:t>
            </a:r>
          </a:p>
        </p:txBody>
      </p:sp>
      <p:sp>
        <p:nvSpPr>
          <p:cNvPr id="65597" name="文本框 65596"/>
          <p:cNvSpPr txBox="1">
            <a:spLocks noChangeArrowheads="1"/>
          </p:cNvSpPr>
          <p:nvPr/>
        </p:nvSpPr>
        <p:spPr bwMode="auto">
          <a:xfrm>
            <a:off x="1106615" y="3966905"/>
            <a:ext cx="6930770" cy="666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F8081F"/>
                </a:solidFill>
                <a:latin typeface="+mn-ea"/>
                <a:ea typeface="+mn-ea"/>
                <a:cs typeface="黑体" charset="0"/>
              </a:rPr>
              <a:t>浮力的大小</a:t>
            </a:r>
            <a:r>
              <a:rPr lang="zh-CN" altLang="en-US" sz="2800" dirty="0" smtClean="0">
                <a:latin typeface="+mn-ea"/>
                <a:ea typeface="+mn-ea"/>
                <a:cs typeface="黑体" charset="0"/>
              </a:rPr>
              <a:t>等于</a:t>
            </a:r>
            <a:r>
              <a:rPr lang="zh-CN" altLang="en-US" sz="2800" dirty="0" smtClean="0">
                <a:solidFill>
                  <a:srgbClr val="F8081F"/>
                </a:solidFill>
                <a:latin typeface="+mn-ea"/>
                <a:ea typeface="+mn-ea"/>
                <a:cs typeface="黑体" charset="0"/>
              </a:rPr>
              <a:t>物体排开</a:t>
            </a:r>
            <a:r>
              <a:rPr lang="zh-CN" altLang="en-US" sz="2800" dirty="0">
                <a:solidFill>
                  <a:srgbClr val="F8081F"/>
                </a:solidFill>
                <a:latin typeface="+mn-ea"/>
                <a:ea typeface="+mn-ea"/>
                <a:cs typeface="黑体" charset="0"/>
              </a:rPr>
              <a:t>水的</a:t>
            </a:r>
            <a:r>
              <a:rPr lang="zh-CN" altLang="en-US" sz="2800" dirty="0" smtClean="0">
                <a:solidFill>
                  <a:srgbClr val="F8081F"/>
                </a:solidFill>
                <a:latin typeface="+mn-ea"/>
                <a:ea typeface="+mn-ea"/>
                <a:cs typeface="黑体" charset="0"/>
              </a:rPr>
              <a:t>重力</a:t>
            </a:r>
            <a:endParaRPr lang="zh-CN" altLang="en-US" sz="2800" dirty="0">
              <a:latin typeface="+mn-ea"/>
              <a:ea typeface="+mn-ea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91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5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5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5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5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84" grpId="0"/>
      <p:bldP spid="65585" grpId="0"/>
      <p:bldP spid="65588" grpId="0"/>
      <p:bldP spid="65589" grpId="0"/>
      <p:bldP spid="65593" grpId="0"/>
      <p:bldP spid="65595" grpId="0"/>
      <p:bldP spid="655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文本框 66561"/>
          <p:cNvSpPr txBox="1">
            <a:spLocks noChangeArrowheads="1"/>
          </p:cNvSpPr>
          <p:nvPr/>
        </p:nvSpPr>
        <p:spPr bwMode="auto">
          <a:xfrm>
            <a:off x="206514" y="231490"/>
            <a:ext cx="364540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+mn-ea"/>
                <a:ea typeface="+mn-ea"/>
                <a:cs typeface="黑体" charset="0"/>
              </a:rPr>
              <a:t>三、阿基米德原理：</a:t>
            </a:r>
            <a:endParaRPr lang="zh-CN" altLang="en-US" sz="3200" dirty="0">
              <a:solidFill>
                <a:srgbClr val="000000"/>
              </a:solidFill>
              <a:latin typeface="+mn-ea"/>
              <a:ea typeface="+mn-ea"/>
              <a:cs typeface="黑体" charset="0"/>
            </a:endParaRPr>
          </a:p>
        </p:txBody>
      </p:sp>
      <p:sp>
        <p:nvSpPr>
          <p:cNvPr id="17412" name="文本框 66562"/>
          <p:cNvSpPr txBox="1">
            <a:spLocks noChangeArrowheads="1"/>
          </p:cNvSpPr>
          <p:nvPr/>
        </p:nvSpPr>
        <p:spPr bwMode="auto">
          <a:xfrm>
            <a:off x="836585" y="771550"/>
            <a:ext cx="7695855" cy="134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dirty="0" smtClean="0">
                <a:latin typeface="+mn-ea"/>
                <a:ea typeface="+mn-ea"/>
                <a:cs typeface="黑体" charset="0"/>
              </a:rPr>
              <a:t>浸入</a:t>
            </a:r>
            <a:r>
              <a:rPr lang="zh-CN" altLang="en-US" sz="2800" dirty="0">
                <a:latin typeface="+mn-ea"/>
                <a:ea typeface="+mn-ea"/>
                <a:cs typeface="黑体" charset="0"/>
              </a:rPr>
              <a:t>液体中的物体所受的浮力的大小等于物体排开的液体所受的重力的</a:t>
            </a:r>
            <a:r>
              <a:rPr lang="zh-CN" altLang="en-US" sz="2800" dirty="0" smtClean="0">
                <a:latin typeface="+mn-ea"/>
                <a:ea typeface="+mn-ea"/>
                <a:cs typeface="黑体" charset="0"/>
              </a:rPr>
              <a:t>大小。</a:t>
            </a:r>
            <a:endParaRPr lang="zh-CN" altLang="en-US" sz="2800" dirty="0">
              <a:latin typeface="+mn-ea"/>
              <a:ea typeface="+mn-ea"/>
              <a:cs typeface="黑体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46575" y="2211710"/>
            <a:ext cx="42304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、公式</a:t>
            </a:r>
            <a:r>
              <a:rPr lang="zh-CN" altLang="en-US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altLang="en-US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800" b="1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 </a:t>
            </a:r>
            <a:r>
              <a:rPr lang="zh-CN" altLang="en-US" sz="2800" b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 </a:t>
            </a:r>
            <a:r>
              <a:rPr lang="zh-CN" altLang="en-US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="1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排液</a:t>
            </a:r>
            <a:endParaRPr lang="zh-CN" altLang="en-US" sz="2800" b="1" baseline="-25000" dirty="0">
              <a:solidFill>
                <a:srgbClr val="F8081F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746575" y="2976795"/>
            <a:ext cx="6300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、推导公式</a:t>
            </a:r>
            <a:r>
              <a:rPr lang="zh-CN" altLang="en-US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altLang="en-US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800" b="1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 </a:t>
            </a:r>
            <a:r>
              <a:rPr lang="zh-CN" altLang="en-US" sz="2800" b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 </a:t>
            </a:r>
            <a:r>
              <a:rPr lang="zh-CN" altLang="en-US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="1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排液</a:t>
            </a:r>
            <a:r>
              <a:rPr lang="zh-CN" altLang="en-US" sz="2800" b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el-GR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sz="2800" b="1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液 </a:t>
            </a:r>
            <a:r>
              <a:rPr lang="zh-CN" altLang="en-US" sz="2800" b="1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 V</a:t>
            </a:r>
            <a:r>
              <a:rPr lang="zh-CN" altLang="en-US" sz="2800" b="1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746575" y="3696875"/>
            <a:ext cx="783087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、阿基米德原理说明浸入液体中的物体所受浮力的大小只与</a:t>
            </a: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液体密度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和</a:t>
            </a: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排开液体体积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有关。</a:t>
            </a:r>
            <a:endParaRPr lang="zh-CN" altLang="en-US" sz="2800" b="1" baseline="-25000" dirty="0">
              <a:solidFill>
                <a:srgbClr val="F8081F"/>
              </a:solidFill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5332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46575" y="951570"/>
            <a:ext cx="6030670" cy="702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  <a:buFont typeface="Wingdings" charset="0"/>
              <a:buNone/>
            </a:pPr>
            <a:r>
              <a:rPr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、区分</a:t>
            </a:r>
            <a:r>
              <a:rPr lang="zh-CN" altLang="en-US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altLang="en-US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浸没、浸入、浸在、</a:t>
            </a: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没入 </a:t>
            </a:r>
            <a:endParaRPr lang="en-US" altLang="zh-CN" sz="2800" dirty="0" smtClean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51520" y="231490"/>
            <a:ext cx="56256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zh-CN" altLang="en-US" sz="32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四、关于阿基米德</a:t>
            </a:r>
            <a:r>
              <a:rPr lang="zh-CN" altLang="en-US" sz="32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原理的讨论</a:t>
            </a: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1961710" y="1896675"/>
            <a:ext cx="1800200" cy="1845205"/>
            <a:chOff x="0" y="0"/>
            <a:chExt cx="960" cy="1056"/>
          </a:xfrm>
        </p:grpSpPr>
        <p:sp>
          <p:nvSpPr>
            <p:cNvPr id="12" name="Line 6"/>
            <p:cNvSpPr>
              <a:spLocks noChangeShapeType="1"/>
            </p:cNvSpPr>
            <p:nvPr/>
          </p:nvSpPr>
          <p:spPr bwMode="auto">
            <a:xfrm>
              <a:off x="0" y="4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0" y="1056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 flipH="1" flipV="1">
              <a:off x="960" y="0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0" y="28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0" y="43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>
              <a:off x="0" y="576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0" y="76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0" y="91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4977045" y="1896674"/>
            <a:ext cx="1845205" cy="1845205"/>
            <a:chOff x="0" y="0"/>
            <a:chExt cx="960" cy="1056"/>
          </a:xfrm>
        </p:grpSpPr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0" y="4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0" y="1056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H="1" flipV="1">
              <a:off x="960" y="0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0" y="28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0" y="43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0" y="576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0" y="76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>
              <a:off x="0" y="91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546775" y="2706766"/>
            <a:ext cx="685800" cy="400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zh-CN" altLang="en-US">
              <a:solidFill>
                <a:srgbClr val="000000"/>
              </a:solidFill>
            </a:endParaRPr>
          </a:p>
        </p:txBody>
      </p:sp>
      <p:grpSp>
        <p:nvGrpSpPr>
          <p:cNvPr id="31" name="Group 25"/>
          <p:cNvGrpSpPr>
            <a:grpSpLocks/>
          </p:cNvGrpSpPr>
          <p:nvPr/>
        </p:nvGrpSpPr>
        <p:grpSpPr bwMode="auto">
          <a:xfrm>
            <a:off x="5517105" y="2166705"/>
            <a:ext cx="762000" cy="488156"/>
            <a:chOff x="0" y="0"/>
            <a:chExt cx="384" cy="336"/>
          </a:xfrm>
        </p:grpSpPr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0" y="0"/>
              <a:ext cx="38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0" y="0"/>
              <a:ext cx="384" cy="144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zh-C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781690" y="405691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浸没（没入）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4707015" y="405691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浸在（浸入）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70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  <p:bldP spid="29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41530" y="141480"/>
            <a:ext cx="2070230" cy="702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  <a:buFont typeface="Wingdings" charset="0"/>
              <a:buNone/>
            </a:pPr>
            <a:r>
              <a:rPr lang="zh-CN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、关于</a:t>
            </a:r>
            <a:r>
              <a:rPr lang="en-US" altLang="zh-CN" sz="2800" i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aseline="-25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排  </a:t>
            </a:r>
            <a:endParaRPr lang="zh-CN" altLang="en-US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466655" y="996575"/>
            <a:ext cx="1890210" cy="1980220"/>
            <a:chOff x="0" y="0"/>
            <a:chExt cx="960" cy="1056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0" y="0"/>
              <a:ext cx="960" cy="1056"/>
              <a:chOff x="0" y="0"/>
              <a:chExt cx="960" cy="1056"/>
            </a:xfrm>
          </p:grpSpPr>
          <p:sp>
            <p:nvSpPr>
              <p:cNvPr id="6" name="Line 7"/>
              <p:cNvSpPr>
                <a:spLocks noChangeShapeType="1"/>
              </p:cNvSpPr>
              <p:nvPr/>
            </p:nvSpPr>
            <p:spPr bwMode="auto">
              <a:xfrm>
                <a:off x="0" y="48"/>
                <a:ext cx="0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" name="Line 8"/>
              <p:cNvSpPr>
                <a:spLocks noChangeShapeType="1"/>
              </p:cNvSpPr>
              <p:nvPr/>
            </p:nvSpPr>
            <p:spPr bwMode="auto">
              <a:xfrm>
                <a:off x="0" y="1056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" name="Line 9"/>
              <p:cNvSpPr>
                <a:spLocks noChangeShapeType="1"/>
              </p:cNvSpPr>
              <p:nvPr/>
            </p:nvSpPr>
            <p:spPr bwMode="auto">
              <a:xfrm flipH="1" flipV="1">
                <a:off x="960" y="0"/>
                <a:ext cx="0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0" y="288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" name="Line 11"/>
              <p:cNvSpPr>
                <a:spLocks noChangeShapeType="1"/>
              </p:cNvSpPr>
              <p:nvPr/>
            </p:nvSpPr>
            <p:spPr bwMode="auto">
              <a:xfrm>
                <a:off x="0" y="432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" name="Line 12"/>
              <p:cNvSpPr>
                <a:spLocks noChangeShapeType="1"/>
              </p:cNvSpPr>
              <p:nvPr/>
            </p:nvSpPr>
            <p:spPr bwMode="auto">
              <a:xfrm>
                <a:off x="0" y="576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>
                <a:off x="0" y="768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5" name="Rectangle 15"/>
            <p:cNvSpPr>
              <a:spLocks noChangeArrowheads="1"/>
            </p:cNvSpPr>
            <p:nvPr/>
          </p:nvSpPr>
          <p:spPr bwMode="auto">
            <a:xfrm>
              <a:off x="240" y="432"/>
              <a:ext cx="432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zh-CN" altLang="en-US"/>
            </a:p>
          </p:txBody>
        </p:sp>
      </p:grp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5607115" y="861560"/>
            <a:ext cx="2070230" cy="2115235"/>
            <a:chOff x="0" y="0"/>
            <a:chExt cx="960" cy="1056"/>
          </a:xfrm>
        </p:grpSpPr>
        <p:grpSp>
          <p:nvGrpSpPr>
            <p:cNvPr id="15" name="Group 17"/>
            <p:cNvGrpSpPr>
              <a:grpSpLocks/>
            </p:cNvGrpSpPr>
            <p:nvPr/>
          </p:nvGrpSpPr>
          <p:grpSpPr bwMode="auto">
            <a:xfrm>
              <a:off x="0" y="0"/>
              <a:ext cx="960" cy="1056"/>
              <a:chOff x="0" y="0"/>
              <a:chExt cx="960" cy="1056"/>
            </a:xfrm>
          </p:grpSpPr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>
                <a:off x="0" y="48"/>
                <a:ext cx="0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0" y="1056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 flipV="1">
                <a:off x="960" y="0"/>
                <a:ext cx="0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>
                <a:off x="0" y="288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>
                <a:off x="0" y="432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>
                <a:off x="0" y="576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>
                <a:off x="0" y="768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26"/>
            <p:cNvGrpSpPr>
              <a:grpSpLocks/>
            </p:cNvGrpSpPr>
            <p:nvPr/>
          </p:nvGrpSpPr>
          <p:grpSpPr bwMode="auto">
            <a:xfrm>
              <a:off x="252" y="112"/>
              <a:ext cx="480" cy="410"/>
              <a:chOff x="48" y="13"/>
              <a:chExt cx="384" cy="336"/>
            </a:xfrm>
          </p:grpSpPr>
          <p:sp>
            <p:nvSpPr>
              <p:cNvPr id="17" name="Rectangle 27"/>
              <p:cNvSpPr>
                <a:spLocks noChangeArrowheads="1"/>
              </p:cNvSpPr>
              <p:nvPr/>
            </p:nvSpPr>
            <p:spPr bwMode="auto">
              <a:xfrm>
                <a:off x="48" y="13"/>
                <a:ext cx="384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zh-CN" altLang="en-US"/>
              </a:p>
            </p:txBody>
          </p:sp>
          <p:sp>
            <p:nvSpPr>
              <p:cNvPr id="18" name="Rectangle 28"/>
              <p:cNvSpPr>
                <a:spLocks noChangeArrowheads="1"/>
              </p:cNvSpPr>
              <p:nvPr/>
            </p:nvSpPr>
            <p:spPr bwMode="auto">
              <a:xfrm>
                <a:off x="48" y="161"/>
                <a:ext cx="384" cy="184"/>
              </a:xfrm>
              <a:prstGeom prst="rect">
                <a:avLst/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zh-CN" altLang="en-US"/>
              </a:p>
            </p:txBody>
          </p:sp>
        </p:grpSp>
      </p:grp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1196625" y="311181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i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="1" baseline="-25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en-US" altLang="zh-CN" sz="28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b="1" i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="1" baseline="-25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物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5427095" y="3111810"/>
            <a:ext cx="220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i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="1" baseline="-25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en-US" altLang="zh-CN" sz="28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&lt;</a:t>
            </a:r>
            <a:r>
              <a:rPr lang="en-US" altLang="zh-CN" sz="2800" b="1" i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="1" baseline="-25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物</a:t>
            </a:r>
            <a:endParaRPr lang="zh-CN" altLang="en-US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916705" y="1806665"/>
            <a:ext cx="945105" cy="63007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96525" y="3741880"/>
            <a:ext cx="4005445" cy="702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 i="1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F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浮</a:t>
            </a:r>
            <a:r>
              <a:rPr lang="en-US" altLang="zh-CN" sz="28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en-US" altLang="zh-CN" sz="2800" i="1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G</a:t>
            </a:r>
            <a:r>
              <a:rPr lang="zh-CN" altLang="en-US" sz="2800" baseline="-250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ρ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gV</a:t>
            </a:r>
            <a:r>
              <a:rPr lang="zh-CN" altLang="en-US" sz="2800" baseline="-250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排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ρ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gV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物</a:t>
            </a:r>
            <a:endParaRPr lang="zh-CN" altLang="en-US" sz="2800" dirty="0">
              <a:solidFill>
                <a:srgbClr val="FF0000"/>
              </a:solidFill>
              <a:latin typeface="Times New Roman" charset="0"/>
              <a:ea typeface="黑体" charset="0"/>
              <a:cs typeface="黑体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5067055" y="3921900"/>
            <a:ext cx="3492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i="1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F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浮</a:t>
            </a:r>
            <a:r>
              <a:rPr lang="en-US" altLang="zh-CN" sz="28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ρ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gV</a:t>
            </a:r>
            <a:r>
              <a:rPr lang="zh-CN" altLang="en-US" sz="2800" baseline="-250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排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&lt; </a:t>
            </a:r>
            <a:r>
              <a:rPr lang="en-US" altLang="zh-CN" sz="2800" i="1" dirty="0" err="1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ρ</a:t>
            </a:r>
            <a:r>
              <a:rPr lang="zh-CN" altLang="en-US" sz="2800" baseline="-250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 </a:t>
            </a:r>
            <a:r>
              <a:rPr lang="en-US" altLang="zh-CN" sz="2800" i="1" dirty="0" err="1" smtClean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gV</a:t>
            </a:r>
            <a:r>
              <a:rPr lang="zh-CN" altLang="en-US" sz="2800" baseline="-25000" dirty="0">
                <a:solidFill>
                  <a:srgbClr val="FF0000"/>
                </a:solidFill>
                <a:latin typeface="Times New Roman" charset="0"/>
                <a:ea typeface="黑体" charset="0"/>
                <a:cs typeface="黑体" charset="0"/>
              </a:rPr>
              <a:t>物</a:t>
            </a:r>
          </a:p>
        </p:txBody>
      </p:sp>
    </p:spTree>
    <p:extLst>
      <p:ext uri="{BB962C8B-B14F-4D97-AF65-F5344CB8AC3E}">
        <p14:creationId xmlns:p14="http://schemas.microsoft.com/office/powerpoint/2010/main" val="120158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 animBg="1"/>
      <p:bldP spid="31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文本框 36869"/>
          <p:cNvSpPr txBox="1"/>
          <p:nvPr/>
        </p:nvSpPr>
        <p:spPr>
          <a:xfrm>
            <a:off x="431540" y="276495"/>
            <a:ext cx="8370930" cy="39344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800" noProof="1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练习：</a:t>
            </a:r>
            <a:r>
              <a:rPr altLang="zh-CN" sz="2800" noProof="1" smtClean="0">
                <a:latin typeface="宋体"/>
                <a:ea typeface="宋体"/>
                <a:cs typeface="宋体"/>
              </a:rPr>
              <a:t>A</a:t>
            </a:r>
            <a:r>
              <a:rPr sz="2800" noProof="1">
                <a:latin typeface="宋体"/>
                <a:ea typeface="宋体"/>
                <a:cs typeface="宋体"/>
              </a:rPr>
              <a:t>、</a:t>
            </a:r>
            <a:r>
              <a:rPr altLang="zh-CN" sz="2800" noProof="1">
                <a:latin typeface="宋体"/>
                <a:ea typeface="宋体"/>
                <a:cs typeface="宋体"/>
              </a:rPr>
              <a:t>B</a:t>
            </a:r>
            <a:r>
              <a:rPr sz="2800" noProof="1">
                <a:latin typeface="宋体"/>
                <a:ea typeface="宋体"/>
                <a:cs typeface="宋体"/>
              </a:rPr>
              <a:t>、</a:t>
            </a:r>
            <a:r>
              <a:rPr altLang="zh-CN" sz="2800" noProof="1">
                <a:latin typeface="宋体"/>
                <a:ea typeface="宋体"/>
                <a:cs typeface="宋体"/>
              </a:rPr>
              <a:t>C</a:t>
            </a:r>
            <a:r>
              <a:rPr sz="2800" noProof="1">
                <a:latin typeface="宋体"/>
                <a:ea typeface="宋体"/>
                <a:cs typeface="宋体"/>
              </a:rPr>
              <a:t>三个物体</a:t>
            </a:r>
            <a:r>
              <a:rPr sz="2800" noProof="1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体积相同</a:t>
            </a:r>
            <a:r>
              <a:rPr sz="2800" noProof="1">
                <a:latin typeface="宋体"/>
                <a:ea typeface="宋体"/>
                <a:cs typeface="宋体"/>
              </a:rPr>
              <a:t>，在水中的情况如图所示，则三个物体受到的浮力大小情况是（    ）</a:t>
            </a:r>
          </a:p>
          <a:p>
            <a:pPr algn="l" eaLnBrk="1" hangingPunct="1">
              <a:lnSpc>
                <a:spcPct val="150000"/>
              </a:lnSpc>
            </a:pPr>
            <a:r>
              <a:rPr altLang="zh-CN" sz="2800" b="1" noProof="1">
                <a:latin typeface="宋体"/>
                <a:ea typeface="宋体"/>
                <a:cs typeface="宋体"/>
              </a:rPr>
              <a:t>A. </a:t>
            </a:r>
            <a:r>
              <a:rPr altLang="zh-CN" sz="2800" b="1" i="1" noProof="1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A </a:t>
            </a:r>
            <a:r>
              <a:rPr altLang="zh-CN" sz="2800" b="1" noProof="1">
                <a:latin typeface="宋体"/>
                <a:ea typeface="宋体"/>
                <a:cs typeface="宋体"/>
              </a:rPr>
              <a:t>&gt;</a:t>
            </a:r>
            <a:r>
              <a:rPr altLang="zh-CN" sz="2800" b="1" i="1" noProof="1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B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&gt;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C                         </a:t>
            </a:r>
            <a:endParaRPr altLang="zh-CN" sz="2800" b="1" baseline="-25000" noProof="1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150000"/>
              </a:lnSpc>
            </a:pPr>
            <a:r>
              <a:rPr altLang="zh-CN" sz="2800" b="1" noProof="1">
                <a:latin typeface="宋体"/>
                <a:ea typeface="宋体"/>
                <a:cs typeface="宋体"/>
              </a:rPr>
              <a:t>B</a:t>
            </a:r>
            <a:r>
              <a:rPr altLang="zh-CN" sz="2800" b="1" i="1" noProof="1">
                <a:latin typeface="宋体"/>
                <a:ea typeface="宋体"/>
                <a:cs typeface="宋体"/>
              </a:rPr>
              <a:t>. F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C</a:t>
            </a:r>
            <a:r>
              <a:rPr altLang="zh-CN" sz="2800" b="1" noProof="1">
                <a:latin typeface="宋体"/>
                <a:ea typeface="宋体"/>
                <a:cs typeface="宋体"/>
              </a:rPr>
              <a:t>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&gt;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B </a:t>
            </a:r>
            <a:r>
              <a:rPr altLang="zh-CN" sz="2800" b="1" noProof="1">
                <a:latin typeface="宋体"/>
                <a:ea typeface="宋体"/>
                <a:cs typeface="宋体"/>
              </a:rPr>
              <a:t>&gt;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 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A </a:t>
            </a:r>
            <a:endParaRPr altLang="zh-CN" sz="2800" b="1" baseline="-25000" noProof="1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150000"/>
              </a:lnSpc>
            </a:pPr>
            <a:r>
              <a:rPr altLang="zh-CN" sz="2800" b="1" noProof="1">
                <a:latin typeface="宋体"/>
                <a:ea typeface="宋体"/>
                <a:cs typeface="宋体"/>
              </a:rPr>
              <a:t>C</a:t>
            </a:r>
            <a:r>
              <a:rPr altLang="zh-CN" sz="2800" b="1" i="1" noProof="1">
                <a:latin typeface="宋体"/>
                <a:ea typeface="宋体"/>
                <a:cs typeface="宋体"/>
              </a:rPr>
              <a:t>. F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B</a:t>
            </a:r>
            <a:r>
              <a:rPr altLang="zh-CN" sz="2800" b="1" noProof="1">
                <a:latin typeface="宋体"/>
                <a:ea typeface="宋体"/>
                <a:cs typeface="宋体"/>
              </a:rPr>
              <a:t>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&gt;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A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&gt;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C                          </a:t>
            </a:r>
            <a:endParaRPr altLang="zh-CN" sz="2800" b="1" baseline="-25000" noProof="1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150000"/>
              </a:lnSpc>
            </a:pPr>
            <a:r>
              <a:rPr altLang="zh-CN" sz="2800" b="1" noProof="1">
                <a:latin typeface="宋体"/>
                <a:ea typeface="宋体"/>
                <a:cs typeface="宋体"/>
              </a:rPr>
              <a:t>D</a:t>
            </a:r>
            <a:r>
              <a:rPr altLang="zh-CN" sz="2800" b="1" i="1" noProof="1">
                <a:latin typeface="宋体"/>
                <a:ea typeface="宋体"/>
                <a:cs typeface="宋体"/>
              </a:rPr>
              <a:t>. F</a:t>
            </a:r>
            <a:r>
              <a:rPr altLang="zh-CN" sz="2800" b="1" baseline="-25000" noProof="1">
                <a:latin typeface="宋体"/>
                <a:ea typeface="宋体"/>
                <a:cs typeface="宋体"/>
              </a:rPr>
              <a:t>A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=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B </a:t>
            </a:r>
            <a:r>
              <a:rPr altLang="zh-CN" sz="2800" b="1" noProof="1" smtClean="0">
                <a:latin typeface="宋体"/>
                <a:ea typeface="宋体"/>
                <a:cs typeface="宋体"/>
              </a:rPr>
              <a:t>=</a:t>
            </a:r>
            <a:r>
              <a:rPr altLang="zh-CN" sz="2800" b="1" i="1" noProof="1" smtClean="0">
                <a:latin typeface="宋体"/>
                <a:ea typeface="宋体"/>
                <a:cs typeface="宋体"/>
              </a:rPr>
              <a:t>F</a:t>
            </a:r>
            <a:r>
              <a:rPr altLang="zh-CN" sz="2800" b="1" baseline="-25000" noProof="1" smtClean="0">
                <a:latin typeface="宋体"/>
                <a:ea typeface="宋体"/>
                <a:cs typeface="宋体"/>
              </a:rPr>
              <a:t>C </a:t>
            </a:r>
            <a:endParaRPr sz="2800" b="1" baseline="-25000" noProof="1">
              <a:latin typeface="宋体"/>
              <a:ea typeface="宋体"/>
              <a:cs typeface="宋体"/>
            </a:endParaRPr>
          </a:p>
        </p:txBody>
      </p:sp>
      <p:grpSp>
        <p:nvGrpSpPr>
          <p:cNvPr id="14339" name="组合 36870"/>
          <p:cNvGrpSpPr>
            <a:grpSpLocks/>
          </p:cNvGrpSpPr>
          <p:nvPr/>
        </p:nvGrpSpPr>
        <p:grpSpPr bwMode="auto">
          <a:xfrm>
            <a:off x="4752019" y="2076694"/>
            <a:ext cx="3375376" cy="2430271"/>
            <a:chOff x="3112" y="1488"/>
            <a:chExt cx="1304" cy="880"/>
          </a:xfrm>
        </p:grpSpPr>
        <p:grpSp>
          <p:nvGrpSpPr>
            <p:cNvPr id="14342" name="组合 36871"/>
            <p:cNvGrpSpPr>
              <a:grpSpLocks/>
            </p:cNvGrpSpPr>
            <p:nvPr/>
          </p:nvGrpSpPr>
          <p:grpSpPr bwMode="auto">
            <a:xfrm>
              <a:off x="3112" y="1536"/>
              <a:ext cx="1304" cy="832"/>
              <a:chOff x="1104" y="2112"/>
              <a:chExt cx="1304" cy="832"/>
            </a:xfrm>
          </p:grpSpPr>
          <p:sp>
            <p:nvSpPr>
              <p:cNvPr id="14352" name="直接连接符 36872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3" name="任意多边形 36873"/>
              <p:cNvSpPr>
                <a:spLocks noChangeArrowheads="1"/>
              </p:cNvSpPr>
              <p:nvPr/>
            </p:nvSpPr>
            <p:spPr bwMode="auto">
              <a:xfrm>
                <a:off x="1104" y="2832"/>
                <a:ext cx="152" cy="112"/>
              </a:xfrm>
              <a:custGeom>
                <a:avLst/>
                <a:gdLst>
                  <a:gd name="T0" fmla="*/ 0 w 152"/>
                  <a:gd name="T1" fmla="*/ 0 h 112"/>
                  <a:gd name="T2" fmla="*/ 48 w 152"/>
                  <a:gd name="T3" fmla="*/ 96 h 112"/>
                  <a:gd name="T4" fmla="*/ 144 w 152"/>
                  <a:gd name="T5" fmla="*/ 96 h 112"/>
                  <a:gd name="T6" fmla="*/ 96 w 152"/>
                  <a:gd name="T7" fmla="*/ 96 h 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2"/>
                  <a:gd name="T13" fmla="*/ 0 h 112"/>
                  <a:gd name="T14" fmla="*/ 152 w 152"/>
                  <a:gd name="T15" fmla="*/ 112 h 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36" y="96"/>
                      <a:pt x="144" y="96"/>
                    </a:cubicBezTo>
                    <a:cubicBezTo>
                      <a:pt x="152" y="96"/>
                      <a:pt x="104" y="96"/>
                      <a:pt x="96" y="9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4" name="直接连接符 36874"/>
              <p:cNvSpPr>
                <a:spLocks noChangeShapeType="1"/>
              </p:cNvSpPr>
              <p:nvPr/>
            </p:nvSpPr>
            <p:spPr bwMode="auto">
              <a:xfrm>
                <a:off x="1152" y="292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5" name="直接连接符 36875"/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6" name="任意多边形 36876"/>
              <p:cNvSpPr>
                <a:spLocks noChangeArrowheads="1"/>
              </p:cNvSpPr>
              <p:nvPr/>
            </p:nvSpPr>
            <p:spPr bwMode="auto">
              <a:xfrm flipH="1">
                <a:off x="2256" y="2832"/>
                <a:ext cx="152" cy="112"/>
              </a:xfrm>
              <a:custGeom>
                <a:avLst/>
                <a:gdLst>
                  <a:gd name="T0" fmla="*/ 0 w 152"/>
                  <a:gd name="T1" fmla="*/ 0 h 112"/>
                  <a:gd name="T2" fmla="*/ 48 w 152"/>
                  <a:gd name="T3" fmla="*/ 96 h 112"/>
                  <a:gd name="T4" fmla="*/ 144 w 152"/>
                  <a:gd name="T5" fmla="*/ 96 h 112"/>
                  <a:gd name="T6" fmla="*/ 96 w 152"/>
                  <a:gd name="T7" fmla="*/ 96 h 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2"/>
                  <a:gd name="T13" fmla="*/ 0 h 112"/>
                  <a:gd name="T14" fmla="*/ 152 w 152"/>
                  <a:gd name="T15" fmla="*/ 112 h 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36" y="96"/>
                      <a:pt x="144" y="96"/>
                    </a:cubicBezTo>
                    <a:cubicBezTo>
                      <a:pt x="152" y="96"/>
                      <a:pt x="104" y="96"/>
                      <a:pt x="96" y="9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7" name="直接连接符 36877"/>
              <p:cNvSpPr>
                <a:spLocks noChangeShapeType="1"/>
              </p:cNvSpPr>
              <p:nvPr/>
            </p:nvSpPr>
            <p:spPr bwMode="auto">
              <a:xfrm>
                <a:off x="1104" y="2208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8" name="直接连接符 36878"/>
              <p:cNvSpPr>
                <a:spLocks noChangeShapeType="1"/>
              </p:cNvSpPr>
              <p:nvPr/>
            </p:nvSpPr>
            <p:spPr bwMode="auto">
              <a:xfrm>
                <a:off x="1104" y="264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9" name="直接连接符 36879"/>
              <p:cNvSpPr>
                <a:spLocks noChangeShapeType="1"/>
              </p:cNvSpPr>
              <p:nvPr/>
            </p:nvSpPr>
            <p:spPr bwMode="auto">
              <a:xfrm>
                <a:off x="1104" y="2784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60" name="直接连接符 36880"/>
              <p:cNvSpPr>
                <a:spLocks noChangeShapeType="1"/>
              </p:cNvSpPr>
              <p:nvPr/>
            </p:nvSpPr>
            <p:spPr bwMode="auto">
              <a:xfrm>
                <a:off x="1104" y="2496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61" name="直接连接符 36881"/>
              <p:cNvSpPr>
                <a:spLocks noChangeShapeType="1"/>
              </p:cNvSpPr>
              <p:nvPr/>
            </p:nvSpPr>
            <p:spPr bwMode="auto">
              <a:xfrm>
                <a:off x="1104" y="2352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343" name="组合 36882"/>
            <p:cNvGrpSpPr>
              <a:grpSpLocks/>
            </p:cNvGrpSpPr>
            <p:nvPr/>
          </p:nvGrpSpPr>
          <p:grpSpPr bwMode="auto">
            <a:xfrm>
              <a:off x="3312" y="1488"/>
              <a:ext cx="288" cy="288"/>
              <a:chOff x="4752" y="1536"/>
              <a:chExt cx="288" cy="288"/>
            </a:xfrm>
          </p:grpSpPr>
          <p:sp>
            <p:nvSpPr>
              <p:cNvPr id="14350" name="椭圆 36883"/>
              <p:cNvSpPr>
                <a:spLocks noChangeArrowheads="1"/>
              </p:cNvSpPr>
              <p:nvPr/>
            </p:nvSpPr>
            <p:spPr bwMode="auto">
              <a:xfrm>
                <a:off x="4752" y="1536"/>
                <a:ext cx="288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51" name="文本框 36884"/>
              <p:cNvSpPr txBox="1">
                <a:spLocks noChangeArrowheads="1"/>
              </p:cNvSpPr>
              <p:nvPr/>
            </p:nvSpPr>
            <p:spPr bwMode="auto">
              <a:xfrm>
                <a:off x="4828" y="1618"/>
                <a:ext cx="136" cy="13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9pPr>
              </a:lstStyle>
              <a:p>
                <a:pPr eaLnBrk="1" hangingPunct="1"/>
                <a:r>
                  <a:rPr lang="en-US" altLang="zh-CN" sz="1800" b="1" dirty="0">
                    <a:solidFill>
                      <a:schemeClr val="bg2"/>
                    </a:solidFill>
                    <a:latin typeface="Times New Roman" charset="0"/>
                  </a:rPr>
                  <a:t>A</a:t>
                </a:r>
              </a:p>
            </p:txBody>
          </p:sp>
        </p:grpSp>
        <p:grpSp>
          <p:nvGrpSpPr>
            <p:cNvPr id="14344" name="组合 36885"/>
            <p:cNvGrpSpPr>
              <a:grpSpLocks/>
            </p:cNvGrpSpPr>
            <p:nvPr/>
          </p:nvGrpSpPr>
          <p:grpSpPr bwMode="auto">
            <a:xfrm>
              <a:off x="4080" y="1584"/>
              <a:ext cx="288" cy="288"/>
              <a:chOff x="4896" y="2112"/>
              <a:chExt cx="288" cy="288"/>
            </a:xfrm>
          </p:grpSpPr>
          <p:sp>
            <p:nvSpPr>
              <p:cNvPr id="14348" name="椭圆 36886"/>
              <p:cNvSpPr>
                <a:spLocks noChangeArrowheads="1"/>
              </p:cNvSpPr>
              <p:nvPr/>
            </p:nvSpPr>
            <p:spPr bwMode="auto">
              <a:xfrm>
                <a:off x="4896" y="2112"/>
                <a:ext cx="288" cy="28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49" name="文本框 36887"/>
              <p:cNvSpPr txBox="1">
                <a:spLocks noChangeArrowheads="1"/>
              </p:cNvSpPr>
              <p:nvPr/>
            </p:nvSpPr>
            <p:spPr bwMode="auto">
              <a:xfrm>
                <a:off x="4975" y="2194"/>
                <a:ext cx="13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9pPr>
              </a:lstStyle>
              <a:p>
                <a:pPr eaLnBrk="1" hangingPunct="1"/>
                <a:r>
                  <a:rPr lang="en-US" altLang="zh-CN" sz="1800" b="1" dirty="0">
                    <a:solidFill>
                      <a:schemeClr val="bg1"/>
                    </a:solidFill>
                    <a:latin typeface="Times New Roman" charset="0"/>
                  </a:rPr>
                  <a:t>B</a:t>
                </a:r>
              </a:p>
            </p:txBody>
          </p:sp>
        </p:grpSp>
        <p:grpSp>
          <p:nvGrpSpPr>
            <p:cNvPr id="14345" name="组合 36888"/>
            <p:cNvGrpSpPr>
              <a:grpSpLocks/>
            </p:cNvGrpSpPr>
            <p:nvPr/>
          </p:nvGrpSpPr>
          <p:grpSpPr bwMode="auto">
            <a:xfrm>
              <a:off x="3360" y="2064"/>
              <a:ext cx="288" cy="288"/>
              <a:chOff x="5088" y="1680"/>
              <a:chExt cx="288" cy="288"/>
            </a:xfrm>
          </p:grpSpPr>
          <p:sp>
            <p:nvSpPr>
              <p:cNvPr id="14346" name="椭圆 36889"/>
              <p:cNvSpPr>
                <a:spLocks noChangeArrowheads="1"/>
              </p:cNvSpPr>
              <p:nvPr/>
            </p:nvSpPr>
            <p:spPr bwMode="auto">
              <a:xfrm>
                <a:off x="5088" y="1680"/>
                <a:ext cx="288" cy="28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47" name="文本框 36890"/>
              <p:cNvSpPr txBox="1">
                <a:spLocks noChangeArrowheads="1"/>
              </p:cNvSpPr>
              <p:nvPr/>
            </p:nvSpPr>
            <p:spPr bwMode="auto">
              <a:xfrm>
                <a:off x="5164" y="1762"/>
                <a:ext cx="13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宋体" charset="0"/>
                  </a:defRPr>
                </a:lvl9pPr>
              </a:lstStyle>
              <a:p>
                <a:pPr eaLnBrk="1" hangingPunct="1"/>
                <a:r>
                  <a:rPr lang="en-US" altLang="zh-CN" sz="1800" b="1" dirty="0">
                    <a:solidFill>
                      <a:schemeClr val="bg2"/>
                    </a:solidFill>
                    <a:latin typeface="Times New Roman" charset="0"/>
                  </a:rPr>
                  <a:t>C</a:t>
                </a:r>
              </a:p>
            </p:txBody>
          </p:sp>
        </p:grpSp>
      </p:grpSp>
      <p:sp>
        <p:nvSpPr>
          <p:cNvPr id="36892" name="文本框 36891"/>
          <p:cNvSpPr txBox="1">
            <a:spLocks noChangeArrowheads="1"/>
          </p:cNvSpPr>
          <p:nvPr/>
        </p:nvSpPr>
        <p:spPr bwMode="auto">
          <a:xfrm>
            <a:off x="7812360" y="1086585"/>
            <a:ext cx="3899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en-US" altLang="zh-CN" sz="2400" b="1" dirty="0">
                <a:solidFill>
                  <a:srgbClr val="FF0000"/>
                </a:solidFill>
                <a:latin typeface="Times New Roman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874508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21550" y="186485"/>
            <a:ext cx="8235915" cy="134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练习：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一个体积为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1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00cm</a:t>
            </a:r>
            <a:r>
              <a:rPr lang="en-US" altLang="zh-CN" sz="2800" baseline="30000" dirty="0" smtClean="0">
                <a:latin typeface="宋体"/>
                <a:ea typeface="宋体"/>
                <a:cs typeface="宋体"/>
              </a:rPr>
              <a:t>3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的物体浸没在水中，则它受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的浮力是多大</a:t>
            </a:r>
            <a:r>
              <a:rPr lang="zh-CN" altLang="en-US" sz="2800" u="sng" dirty="0">
                <a:latin typeface="宋体"/>
                <a:ea typeface="宋体"/>
                <a:cs typeface="宋体"/>
              </a:rPr>
              <a:t>    </a:t>
            </a:r>
            <a:r>
              <a:rPr lang="zh-CN" altLang="en-US" sz="2800" u="sng" dirty="0" smtClean="0">
                <a:latin typeface="宋体"/>
                <a:ea typeface="宋体"/>
                <a:cs typeface="宋体"/>
              </a:rPr>
              <a:t> 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N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。（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g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取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10 N/kg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）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086835" y="951570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66555" y="1626645"/>
            <a:ext cx="7965885" cy="227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解析</a:t>
            </a:r>
            <a:r>
              <a:rPr lang="zh-CN" altLang="en-US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altLang="en-US" sz="2600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</a:t>
            </a:r>
            <a:r>
              <a:rPr lang="en-US" altLang="zh-CN" sz="2600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600" baseline="-25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zh-CN" altLang="en-US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zh-CN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</a:t>
            </a:r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00cm</a:t>
            </a:r>
            <a:r>
              <a:rPr lang="en-US" altLang="zh-CN" sz="2800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zh-CN" altLang="en-US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</a:t>
            </a:r>
            <a:r>
              <a:rPr lang="en-US" altLang="zh-CN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</a:t>
            </a:r>
            <a:r>
              <a:rPr lang="en-US" altLang="zh-CN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10</a:t>
            </a:r>
            <a:r>
              <a:rPr lang="en-US" altLang="zh-CN" sz="2600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-</a:t>
            </a:r>
            <a:r>
              <a:rPr lang="en-US" altLang="zh-CN" sz="2600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4</a:t>
            </a:r>
            <a:endParaRPr lang="zh-CN" altLang="en-US" sz="2600" b="1" baseline="-250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600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　 </a:t>
            </a:r>
            <a:r>
              <a:rPr lang="en-US" altLang="zh-CN" sz="2600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</a:t>
            </a:r>
            <a:r>
              <a:rPr lang="en-US" altLang="zh-CN" sz="2600" b="1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zh-CN" altLang="en-US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l-GR" sz="2600" b="1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sz="2600" b="1" i="1" baseline="-25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水</a:t>
            </a:r>
            <a:r>
              <a:rPr lang="en-US" altLang="zh-CN" sz="2600" b="1" i="1" dirty="0" err="1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gV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</a:t>
            </a: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en-US" altLang="zh-CN" sz="2600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        </a:t>
            </a:r>
            <a:r>
              <a:rPr lang="zh-CN" altLang="en-US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1.0×10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 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kg/m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×10 N/kg</a:t>
            </a:r>
            <a:r>
              <a:rPr lang="en-US" altLang="zh-CN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×1×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10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-4 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m</a:t>
            </a:r>
            <a:r>
              <a:rPr lang="en-US" altLang="zh-CN" sz="2600" b="1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en-US" altLang="zh-CN" sz="2600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</a:t>
            </a:r>
            <a:r>
              <a:rPr lang="en-US" altLang="zh-CN" sz="2600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       </a:t>
            </a:r>
            <a:r>
              <a:rPr lang="zh-CN" altLang="zh-CN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 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N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01570" y="4146925"/>
            <a:ext cx="198002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chemeClr val="tx1"/>
                </a:solidFill>
              </a:rPr>
              <a:t>＊小结论：</a:t>
            </a:r>
            <a:endParaRPr kumimoji="1"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51820" y="4146925"/>
            <a:ext cx="559091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水中</a:t>
            </a:r>
            <a:r>
              <a:rPr kumimoji="1" lang="zh-CN" altLang="en-US" sz="2800" dirty="0" smtClean="0">
                <a:solidFill>
                  <a:srgbClr val="000000"/>
                </a:solidFill>
              </a:rPr>
              <a:t>，</a:t>
            </a:r>
            <a:r>
              <a:rPr lang="en-US" altLang="zh-CN" sz="2800" i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800" baseline="-25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排</a:t>
            </a:r>
            <a:r>
              <a:rPr kumimoji="1" lang="zh-CN" altLang="en-US" sz="2800" dirty="0" smtClean="0">
                <a:solidFill>
                  <a:srgbClr val="000000"/>
                </a:solidFill>
              </a:rPr>
              <a:t>为</a:t>
            </a:r>
            <a:r>
              <a:rPr lang="zh-CN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00cm</a:t>
            </a:r>
            <a:r>
              <a:rPr lang="en-US" altLang="zh-CN" sz="2800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kumimoji="1" lang="zh-CN" altLang="en-US" sz="2800" dirty="0" smtClean="0">
                <a:solidFill>
                  <a:srgbClr val="000000"/>
                </a:solidFill>
              </a:rPr>
              <a:t>时，浮力为</a:t>
            </a:r>
            <a:r>
              <a:rPr kumimoji="1" lang="en-US" altLang="zh-CN" sz="2800" dirty="0" smtClean="0">
                <a:solidFill>
                  <a:srgbClr val="000000"/>
                </a:solidFill>
              </a:rPr>
              <a:t>1</a:t>
            </a:r>
            <a:r>
              <a:rPr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N</a:t>
            </a:r>
            <a:r>
              <a:rPr lang="zh-CN" altLang="en-US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。</a:t>
            </a:r>
            <a:endParaRPr kumimoji="1" lang="zh-CN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5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bldLvl="0"/>
      <p:bldP spid="26628" grpId="1" bldLvl="0"/>
      <p:bldP spid="2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21550" y="141480"/>
            <a:ext cx="8235915" cy="199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例：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一个体积为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6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00cm</a:t>
            </a:r>
            <a:r>
              <a:rPr lang="en-US" altLang="zh-CN" sz="2800" baseline="30000" dirty="0" smtClean="0">
                <a:latin typeface="宋体"/>
                <a:ea typeface="宋体"/>
                <a:cs typeface="宋体"/>
              </a:rPr>
              <a:t>3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的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物体浮在水面上，它的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2/3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体积露出水面，它受的浮力是多大</a:t>
            </a:r>
            <a:r>
              <a:rPr lang="zh-CN" altLang="en-US" sz="2800" u="sng" dirty="0">
                <a:latin typeface="宋体"/>
                <a:ea typeface="宋体"/>
                <a:cs typeface="宋体"/>
              </a:rPr>
              <a:t>    </a:t>
            </a:r>
            <a:r>
              <a:rPr lang="zh-CN" altLang="en-US" sz="2800" u="sng" dirty="0" smtClean="0">
                <a:latin typeface="宋体"/>
                <a:ea typeface="宋体"/>
                <a:cs typeface="宋体"/>
              </a:rPr>
              <a:t> 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N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。（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g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取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10 N/kg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）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922150" y="906565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charset="0"/>
              </a:rPr>
              <a:t>2</a:t>
            </a:r>
            <a:endParaRPr lang="en-US" altLang="zh-CN" sz="2800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1560" y="2166705"/>
            <a:ext cx="8190910" cy="288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解析：根据阿基米德原理：</a:t>
            </a: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600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       </a:t>
            </a:r>
            <a:r>
              <a:rPr lang="en-US" altLang="zh-CN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zh-CN" altLang="en-US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排液</a:t>
            </a:r>
            <a:r>
              <a:rPr lang="zh-CN" altLang="en-US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l-GR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液</a:t>
            </a:r>
            <a:r>
              <a:rPr lang="en-US" altLang="zh-CN" sz="2600" b="1" i="1" dirty="0" err="1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gV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</a:t>
            </a: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600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　      </a:t>
            </a:r>
            <a:r>
              <a:rPr lang="zh-CN" altLang="en-US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据题意</a:t>
            </a:r>
            <a:r>
              <a:rPr lang="en-US" altLang="zh-CN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zh-CN" altLang="en-US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V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/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zh-CN" altLang="en-US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200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cm</a:t>
            </a:r>
            <a:r>
              <a:rPr lang="en-US" altLang="zh-CN" sz="2800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2</a:t>
            </a:r>
            <a:r>
              <a:rPr lang="en-US" altLang="zh-CN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</a:t>
            </a:r>
            <a:r>
              <a:rPr lang="en-US" altLang="zh-CN" sz="26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10</a:t>
            </a:r>
            <a:r>
              <a:rPr lang="en-US" altLang="zh-CN" sz="2600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-4 </a:t>
            </a:r>
            <a:r>
              <a:rPr lang="en-US" altLang="zh-CN" sz="26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m</a:t>
            </a:r>
            <a:r>
              <a:rPr lang="en-US" altLang="zh-CN" sz="2600" baseline="300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endParaRPr lang="en-US" altLang="zh-CN" sz="2600" b="1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en-US" altLang="zh-CN" sz="2600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      </a:t>
            </a:r>
            <a:r>
              <a:rPr lang="en-US" altLang="zh-CN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zh-CN" altLang="en-US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l-GR" sz="26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液</a:t>
            </a:r>
            <a:r>
              <a:rPr lang="en-US" altLang="zh-CN" sz="2600" b="1" i="1" dirty="0" err="1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gV</a:t>
            </a:r>
            <a:r>
              <a:rPr lang="zh-CN" altLang="en-US" sz="26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排</a:t>
            </a:r>
          </a:p>
          <a:p>
            <a:pPr algn="l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en-US" altLang="zh-CN" sz="2600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            </a:t>
            </a:r>
            <a:r>
              <a:rPr lang="zh-CN" altLang="en-US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1.0×10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 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kg/m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×10 N/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kg</a:t>
            </a:r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2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×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10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-4 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m</a:t>
            </a:r>
            <a:r>
              <a:rPr lang="en-US" altLang="zh-CN" sz="2600" b="1" baseline="30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3</a:t>
            </a:r>
            <a:r>
              <a:rPr lang="en-US" altLang="zh-CN" sz="26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=2 </a:t>
            </a:r>
            <a:r>
              <a:rPr lang="en-US" altLang="zh-CN" sz="26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98711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bldLvl="0"/>
      <p:bldP spid="26628" grpId="1" bldLvl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24" descr="菁优网：http://www.jyeoo.com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070" y="2121700"/>
            <a:ext cx="3015335" cy="202522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11559" y="276495"/>
            <a:ext cx="7695855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</a:t>
            </a:r>
            <a:r>
              <a:rPr lang="zh-CN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如图所示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为木块，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为铝片，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为铁球，而且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V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V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V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，把它们都浸没在水中，则它们受到的浮力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、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、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之间的关系是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(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　　</a:t>
            </a:r>
            <a:r>
              <a:rPr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)</a:t>
            </a:r>
            <a:endParaRPr lang="zh-CN" altLang="zh-CN" sz="2800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  <a:p>
            <a:pPr marL="457200" indent="-457200" algn="l">
              <a:buAutoNum type="alphaUcPeriod"/>
            </a:pPr>
            <a:r>
              <a:rPr lang="en-US" altLang="zh-CN" sz="2800" i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 F</a:t>
            </a:r>
            <a:r>
              <a:rPr lang="en-US" altLang="zh-CN" sz="2800" baseline="-250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＞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＞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			</a:t>
            </a:r>
            <a:endParaRPr lang="en-US" altLang="zh-CN" sz="2800" dirty="0" smtClean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. 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＜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＜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	</a:t>
            </a:r>
            <a:endParaRPr lang="zh-CN" altLang="zh-CN" sz="2800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C. 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				</a:t>
            </a:r>
            <a:endParaRPr lang="en-US" altLang="zh-CN" sz="2800" dirty="0" smtClean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D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. 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＞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sz="2800" i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F</a:t>
            </a:r>
            <a:r>
              <a:rPr lang="en-US" altLang="zh-CN" sz="2800" baseline="-250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C</a:t>
            </a:r>
            <a:endParaRPr lang="zh-CN" altLang="zh-CN" sz="2800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224361" y="117659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4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r="61979" b="8462"/>
          <a:stretch/>
        </p:blipFill>
        <p:spPr>
          <a:xfrm>
            <a:off x="1016605" y="951570"/>
            <a:ext cx="3195355" cy="319535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446875" y="186485"/>
            <a:ext cx="18261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solidFill>
                  <a:srgbClr val="000000"/>
                </a:solidFill>
              </a:rPr>
              <a:t>知识回顾</a:t>
            </a:r>
            <a:endParaRPr kumimoji="1" lang="zh-CN" altLang="en-US" sz="3200" dirty="0">
              <a:solidFill>
                <a:srgbClr val="0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47075" y="2211710"/>
            <a:ext cx="31053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800" dirty="0" smtClean="0">
                <a:solidFill>
                  <a:srgbClr val="000000"/>
                </a:solidFill>
              </a:rPr>
              <a:t>由甲乙两图可知，物体受到的浮力为多少？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96825" y="410192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乙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331640" y="410192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甲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62010" y="131161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思考：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6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3" name="文本框 79882"/>
          <p:cNvSpPr txBox="1">
            <a:spLocks noChangeArrowheads="1"/>
          </p:cNvSpPr>
          <p:nvPr/>
        </p:nvSpPr>
        <p:spPr bwMode="auto">
          <a:xfrm>
            <a:off x="4572000" y="2886785"/>
            <a:ext cx="3095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宋体" charset="0"/>
              </a:rPr>
              <a:t>先不变后变小</a:t>
            </a:r>
          </a:p>
        </p:txBody>
      </p:sp>
      <p:sp>
        <p:nvSpPr>
          <p:cNvPr id="25607" name="直接连接符 79884"/>
          <p:cNvSpPr>
            <a:spLocks noChangeShapeType="1"/>
          </p:cNvSpPr>
          <p:nvPr/>
        </p:nvSpPr>
        <p:spPr bwMode="auto">
          <a:xfrm flipV="1">
            <a:off x="1826695" y="2481740"/>
            <a:ext cx="0" cy="1403747"/>
          </a:xfrm>
          <a:prstGeom prst="line">
            <a:avLst/>
          </a:prstGeom>
          <a:noFill/>
          <a:ln w="66675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 sz="2800">
              <a:solidFill>
                <a:srgbClr val="000000"/>
              </a:solidFill>
            </a:endParaRPr>
          </a:p>
        </p:txBody>
      </p:sp>
      <p:sp>
        <p:nvSpPr>
          <p:cNvPr id="25608" name="矩形 79892"/>
          <p:cNvSpPr>
            <a:spLocks noChangeArrowheads="1"/>
          </p:cNvSpPr>
          <p:nvPr/>
        </p:nvSpPr>
        <p:spPr bwMode="auto">
          <a:xfrm>
            <a:off x="746575" y="456515"/>
            <a:ext cx="7723188" cy="1270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4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FF0000"/>
                </a:solidFill>
                <a:latin typeface="Times New Roman" charset="0"/>
              </a:rPr>
              <a:t>例：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charset="0"/>
              </a:rPr>
              <a:t>乒乓球从</a:t>
            </a:r>
            <a:r>
              <a:rPr lang="zh-CN" altLang="en-US" sz="2800" b="1" dirty="0">
                <a:solidFill>
                  <a:srgbClr val="000000"/>
                </a:solidFill>
                <a:latin typeface="Times New Roman" charset="0"/>
              </a:rPr>
              <a:t>水中上浮到水面的过程中，所受浮力大小如何变化？</a:t>
            </a:r>
          </a:p>
        </p:txBody>
      </p:sp>
      <p:grpSp>
        <p:nvGrpSpPr>
          <p:cNvPr id="15" name="Group 6"/>
          <p:cNvGrpSpPr>
            <a:grpSpLocks/>
          </p:cNvGrpSpPr>
          <p:nvPr/>
        </p:nvGrpSpPr>
        <p:grpSpPr bwMode="auto">
          <a:xfrm>
            <a:off x="2096725" y="2121700"/>
            <a:ext cx="1890210" cy="1980220"/>
            <a:chOff x="0" y="0"/>
            <a:chExt cx="960" cy="1056"/>
          </a:xfrm>
        </p:grpSpPr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0" y="4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0" y="1056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 flipV="1">
              <a:off x="960" y="0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0" y="28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0" y="43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>
              <a:off x="0" y="576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>
              <a:off x="0" y="76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0" y="91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5" name="流程图: 联系 79878"/>
          <p:cNvSpPr>
            <a:spLocks noChangeArrowheads="1"/>
          </p:cNvSpPr>
          <p:nvPr/>
        </p:nvSpPr>
        <p:spPr bwMode="auto">
          <a:xfrm>
            <a:off x="2736321" y="3615923"/>
            <a:ext cx="509587" cy="38338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800">
              <a:solidFill>
                <a:srgbClr val="000000"/>
              </a:solidFill>
            </a:endParaRPr>
          </a:p>
        </p:txBody>
      </p:sp>
      <p:sp>
        <p:nvSpPr>
          <p:cNvPr id="26" name="流程图: 联系 79879"/>
          <p:cNvSpPr>
            <a:spLocks noChangeArrowheads="1"/>
          </p:cNvSpPr>
          <p:nvPr/>
        </p:nvSpPr>
        <p:spPr bwMode="auto">
          <a:xfrm>
            <a:off x="2726795" y="3021800"/>
            <a:ext cx="512762" cy="385763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800">
              <a:solidFill>
                <a:srgbClr val="000000"/>
              </a:solidFill>
            </a:endParaRPr>
          </a:p>
        </p:txBody>
      </p:sp>
      <p:sp>
        <p:nvSpPr>
          <p:cNvPr id="27" name="流程图: 联系 79880"/>
          <p:cNvSpPr>
            <a:spLocks noChangeArrowheads="1"/>
          </p:cNvSpPr>
          <p:nvPr/>
        </p:nvSpPr>
        <p:spPr bwMode="auto">
          <a:xfrm>
            <a:off x="2726795" y="2372909"/>
            <a:ext cx="512762" cy="385763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99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文本框 80897"/>
          <p:cNvSpPr txBox="1">
            <a:spLocks noChangeArrowheads="1"/>
          </p:cNvSpPr>
          <p:nvPr/>
        </p:nvSpPr>
        <p:spPr bwMode="auto">
          <a:xfrm>
            <a:off x="623889" y="812007"/>
            <a:ext cx="7596187" cy="305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600" dirty="0" smtClean="0">
                <a:solidFill>
                  <a:srgbClr val="FF0000"/>
                </a:solidFill>
                <a:latin typeface="Times New Roman" charset="0"/>
              </a:rPr>
              <a:t>例：</a:t>
            </a:r>
            <a:r>
              <a:rPr lang="zh-CN" altLang="en-US" sz="2600" b="1" dirty="0" smtClean="0">
                <a:latin typeface="Times New Roman" charset="0"/>
              </a:rPr>
              <a:t>下列关于</a:t>
            </a:r>
            <a:r>
              <a:rPr lang="zh-CN" altLang="en-US" sz="2600" b="1" dirty="0">
                <a:latin typeface="Times New Roman" charset="0"/>
              </a:rPr>
              <a:t>浮力的说法中，正确的是（     ） 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2600" b="1" dirty="0">
                <a:latin typeface="Times New Roman" charset="0"/>
              </a:rPr>
              <a:t>A.</a:t>
            </a:r>
            <a:r>
              <a:rPr lang="zh-CN" altLang="en-US" sz="2600" b="1" dirty="0">
                <a:latin typeface="Times New Roman" charset="0"/>
              </a:rPr>
              <a:t>物体在液体中浸得越深，受到的浮力越大。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2600" b="1" dirty="0">
                <a:latin typeface="Times New Roman" charset="0"/>
              </a:rPr>
              <a:t>B.</a:t>
            </a:r>
            <a:r>
              <a:rPr lang="zh-CN" altLang="en-US" sz="2600" b="1" dirty="0">
                <a:latin typeface="Times New Roman" charset="0"/>
              </a:rPr>
              <a:t>物体的体积越大，受到浮力越大。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2600" b="1" dirty="0">
                <a:latin typeface="Times New Roman" charset="0"/>
              </a:rPr>
              <a:t>C.</a:t>
            </a:r>
            <a:r>
              <a:rPr lang="zh-CN" altLang="en-US" sz="2600" b="1" dirty="0">
                <a:latin typeface="Times New Roman" charset="0"/>
              </a:rPr>
              <a:t>物体受的重力越小，受到的浮力越大。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zh-CN" sz="2600" b="1" dirty="0">
                <a:latin typeface="Times New Roman" charset="0"/>
              </a:rPr>
              <a:t>D.</a:t>
            </a:r>
            <a:r>
              <a:rPr lang="zh-CN" altLang="en-US" sz="2600" b="1" dirty="0">
                <a:latin typeface="Times New Roman" charset="0"/>
              </a:rPr>
              <a:t>物体排开液体的重力越大，受到的浮力越大</a:t>
            </a:r>
            <a:r>
              <a:rPr lang="zh-CN" altLang="en-US" sz="2600" dirty="0">
                <a:latin typeface="Times New Roman" charset="0"/>
              </a:rPr>
              <a:t> </a:t>
            </a:r>
          </a:p>
        </p:txBody>
      </p:sp>
      <p:sp>
        <p:nvSpPr>
          <p:cNvPr id="80900" name="文本框 80899"/>
          <p:cNvSpPr txBox="1">
            <a:spLocks noChangeArrowheads="1"/>
          </p:cNvSpPr>
          <p:nvPr/>
        </p:nvSpPr>
        <p:spPr bwMode="auto">
          <a:xfrm>
            <a:off x="6822250" y="951570"/>
            <a:ext cx="456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en-US" altLang="zh-CN" sz="2800" b="1" dirty="0">
                <a:solidFill>
                  <a:srgbClr val="F8081F"/>
                </a:solidFill>
                <a:latin typeface="Times New Roman" charset="0"/>
                <a:ea typeface="华文细黑" charset="0"/>
                <a:cs typeface="华文细黑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2258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文本框 82945"/>
          <p:cNvSpPr txBox="1">
            <a:spLocks noChangeArrowheads="1"/>
          </p:cNvSpPr>
          <p:nvPr/>
        </p:nvSpPr>
        <p:spPr bwMode="auto">
          <a:xfrm>
            <a:off x="476544" y="501520"/>
            <a:ext cx="8325925" cy="3288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3338" indent="-33338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</a:t>
            </a:r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例：</a:t>
            </a:r>
            <a:r>
              <a:rPr lang="zh-CN" altLang="en-US" sz="2800" b="1" dirty="0" smtClean="0">
                <a:latin typeface="宋体"/>
                <a:ea typeface="宋体"/>
                <a:cs typeface="宋体"/>
              </a:rPr>
              <a:t>某物体挂在弹簧测力计上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，称得其重为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90N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；把该物体浸没在水中时，弹簧测力计的读数为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50N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，该物体浸没在水中所受到的浮力是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_____N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；若该物体有一半体积露出水面时，它受到的浮力是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______N</a:t>
            </a:r>
            <a:r>
              <a:rPr lang="zh-CN" altLang="en-US" sz="2800" b="1" dirty="0" smtClean="0">
                <a:latin typeface="宋体"/>
                <a:ea typeface="宋体"/>
                <a:cs typeface="宋体"/>
              </a:rPr>
              <a:t>，则物体排开液体的体积为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_____cm</a:t>
            </a:r>
            <a:r>
              <a:rPr lang="en-US" altLang="zh-CN" sz="2800" baseline="30000" dirty="0" smtClean="0">
                <a:latin typeface="宋体"/>
                <a:ea typeface="宋体"/>
                <a:cs typeface="宋体"/>
              </a:rPr>
              <a:t>3</a:t>
            </a:r>
            <a:r>
              <a:rPr lang="zh-CN" altLang="zh-CN" sz="2800" dirty="0" smtClean="0">
                <a:latin typeface="宋体"/>
                <a:ea typeface="宋体"/>
                <a:cs typeface="宋体"/>
              </a:rPr>
              <a:t>。</a:t>
            </a:r>
            <a:endParaRPr lang="zh-CN" altLang="en-US" sz="2800" b="1" dirty="0">
              <a:latin typeface="宋体"/>
              <a:ea typeface="宋体"/>
              <a:cs typeface="宋体"/>
            </a:endParaRPr>
          </a:p>
        </p:txBody>
      </p:sp>
      <p:sp>
        <p:nvSpPr>
          <p:cNvPr id="82948" name="文本框 82947"/>
          <p:cNvSpPr txBox="1">
            <a:spLocks noChangeArrowheads="1"/>
          </p:cNvSpPr>
          <p:nvPr/>
        </p:nvSpPr>
        <p:spPr bwMode="auto">
          <a:xfrm>
            <a:off x="6057165" y="1806665"/>
            <a:ext cx="543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en-US" altLang="zh-CN" sz="2800" b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40</a:t>
            </a:r>
          </a:p>
        </p:txBody>
      </p:sp>
      <p:sp>
        <p:nvSpPr>
          <p:cNvPr id="82949" name="文本框 82948"/>
          <p:cNvSpPr txBox="1">
            <a:spLocks noChangeArrowheads="1"/>
          </p:cNvSpPr>
          <p:nvPr/>
        </p:nvSpPr>
        <p:spPr bwMode="auto">
          <a:xfrm>
            <a:off x="7587335" y="2481740"/>
            <a:ext cx="543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en-US" altLang="zh-CN" sz="2800" b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20</a:t>
            </a:r>
          </a:p>
        </p:txBody>
      </p:sp>
      <p:sp>
        <p:nvSpPr>
          <p:cNvPr id="82950" name="文本框 82949"/>
          <p:cNvSpPr txBox="1">
            <a:spLocks noChangeArrowheads="1"/>
          </p:cNvSpPr>
          <p:nvPr/>
        </p:nvSpPr>
        <p:spPr bwMode="auto">
          <a:xfrm>
            <a:off x="4481990" y="3201820"/>
            <a:ext cx="9028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en-US" altLang="zh-CN" sz="2800" b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2000</a:t>
            </a:r>
            <a:endParaRPr lang="en-US" altLang="zh-CN" sz="2800" b="1" dirty="0">
              <a:solidFill>
                <a:srgbClr val="F8081F"/>
              </a:solidFill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62221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49" grpId="0"/>
      <p:bldP spid="829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6545" y="276495"/>
            <a:ext cx="814590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</a:t>
            </a:r>
            <a:r>
              <a:rPr lang="zh-CN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 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一个均匀的物体挂在弹测测力计上，静止时测力计的示数为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20N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；当物体一半浸在水中静止时测力计示数为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15N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。求：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(1)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当物体浸没在水中时，物体所受的浮力。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(2)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物体的体积</a:t>
            </a:r>
            <a:r>
              <a:rPr lang="zh-CN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。</a:t>
            </a:r>
            <a:r>
              <a:rPr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(</a:t>
            </a:r>
            <a:r>
              <a:rPr lang="en-US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3)</a:t>
            </a:r>
            <a:r>
              <a:rPr lang="zh-CN" altLang="zh-CN" sz="2800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物体的密度。</a:t>
            </a:r>
          </a:p>
        </p:txBody>
      </p:sp>
      <p:sp>
        <p:nvSpPr>
          <p:cNvPr id="3" name="矩形 2"/>
          <p:cNvSpPr/>
          <p:nvPr/>
        </p:nvSpPr>
        <p:spPr>
          <a:xfrm>
            <a:off x="656565" y="2616755"/>
            <a:ext cx="4442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解：</a:t>
            </a:r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（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1</a:t>
            </a:r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）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b="0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en-US" altLang="zh-CN" b="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=G-F</a:t>
            </a:r>
            <a:r>
              <a:rPr lang="zh-CN" altLang="en-US" b="0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示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zh-CN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2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0N-</a:t>
            </a:r>
            <a:r>
              <a:rPr lang="zh-CN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1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5N=</a:t>
            </a:r>
            <a:r>
              <a:rPr lang="zh-CN" altLang="zh-CN" b="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5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N</a:t>
            </a:r>
            <a:endParaRPr lang="zh-CN" altLang="en-US" b="0" dirty="0">
              <a:latin typeface="宋体"/>
              <a:ea typeface="宋体"/>
              <a:cs typeface="宋体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86635" y="3156815"/>
            <a:ext cx="31953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（</a:t>
            </a:r>
            <a:r>
              <a:rPr lang="zh-CN" altLang="zh-CN" b="0" dirty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2</a:t>
            </a:r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）因为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 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ρgV</a:t>
            </a:r>
            <a:r>
              <a:rPr lang="zh-CN" altLang="en-US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</a:t>
            </a:r>
            <a:endParaRPr lang="zh-CN" altLang="en-US" b="0" dirty="0">
              <a:latin typeface="宋体"/>
              <a:ea typeface="宋体"/>
              <a:cs typeface="宋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81690" y="3651870"/>
            <a:ext cx="40504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所以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 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zh-CN" altLang="en-US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zh-CN" altLang="en-US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／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i="1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水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g＝</a:t>
            </a:r>
            <a:r>
              <a:rPr lang="en-US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500cm</a:t>
            </a:r>
            <a:r>
              <a:rPr lang="en-US" altLang="zh-CN" i="1" baseline="30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3</a:t>
            </a:r>
            <a:endParaRPr lang="zh-CN" altLang="en-US" b="0" baseline="30000" dirty="0">
              <a:latin typeface="宋体"/>
              <a:ea typeface="宋体"/>
              <a:cs typeface="宋体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41630" y="4191930"/>
            <a:ext cx="5130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（</a:t>
            </a:r>
            <a:r>
              <a:rPr lang="zh-CN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3</a:t>
            </a:r>
            <a:r>
              <a:rPr lang="zh-CN" altLang="en-US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）因为</a:t>
            </a:r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 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ρ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／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gV</a:t>
            </a:r>
            <a:r>
              <a:rPr lang="en-US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=2×10</a:t>
            </a:r>
            <a:r>
              <a:rPr lang="en-US" altLang="zh-CN" i="1" baseline="30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3</a:t>
            </a:r>
            <a:r>
              <a:rPr lang="en-US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kg</a:t>
            </a:r>
            <a:r>
              <a:rPr lang="en-US" altLang="zh-CN" i="1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/</a:t>
            </a:r>
            <a:r>
              <a:rPr lang="en-US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m</a:t>
            </a:r>
            <a:r>
              <a:rPr lang="en-US" altLang="zh-CN" i="1" baseline="30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3</a:t>
            </a:r>
            <a:endParaRPr lang="zh-CN" altLang="en-US" b="0" baseline="30000" dirty="0">
              <a:latin typeface="宋体"/>
              <a:ea typeface="宋体"/>
              <a:cs typeface="宋体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102170" y="3651870"/>
            <a:ext cx="2906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b="0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 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物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2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V</a:t>
            </a:r>
            <a:r>
              <a:rPr lang="zh-CN" altLang="en-US" baseline="-25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排</a:t>
            </a:r>
            <a:r>
              <a:rPr lang="zh-CN" altLang="en-US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＝</a:t>
            </a:r>
            <a:r>
              <a:rPr lang="zh-CN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1</a:t>
            </a:r>
            <a:r>
              <a:rPr lang="en-US" altLang="zh-CN" i="1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000cm</a:t>
            </a:r>
            <a:r>
              <a:rPr lang="en-US" altLang="zh-CN" i="1" baseline="30000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3</a:t>
            </a:r>
            <a:endParaRPr lang="zh-CN" altLang="en-US" b="0" baseline="30000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4679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184059" y="3516855"/>
            <a:ext cx="329793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sz="2400" b="0" dirty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（</a:t>
            </a:r>
            <a:r>
              <a:rPr lang="en-US" altLang="zh-CN" sz="2400" b="0" dirty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2</a:t>
            </a:r>
            <a:r>
              <a:rPr lang="zh-CN" altLang="en-US" sz="2400" b="0" dirty="0" smtClean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）由</a:t>
            </a:r>
            <a:r>
              <a:rPr lang="zh-CN" altLang="en-US" sz="2400" b="0" i="1" dirty="0" smtClean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F</a:t>
            </a:r>
            <a:r>
              <a:rPr lang="zh-CN" altLang="en-US" sz="2400" b="0" baseline="-250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浮</a:t>
            </a:r>
            <a:r>
              <a:rPr lang="zh-CN" altLang="en-US" sz="2400" b="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zh-CN" altLang="en-US" sz="2400" b="0" i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ρ</a:t>
            </a:r>
            <a:r>
              <a:rPr lang="zh-CN" altLang="en-US" sz="2400" b="0" baseline="-250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液</a:t>
            </a:r>
            <a:r>
              <a:rPr lang="zh-CN" altLang="en-US" sz="2400" b="0" i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gV</a:t>
            </a:r>
            <a:r>
              <a:rPr lang="zh-CN" altLang="en-US" sz="2400" b="0" baseline="-250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排</a:t>
            </a:r>
            <a:r>
              <a:rPr lang="zh-CN" altLang="en-US" sz="2400" b="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得</a:t>
            </a:r>
          </a:p>
        </p:txBody>
      </p:sp>
      <p:grpSp>
        <p:nvGrpSpPr>
          <p:cNvPr id="2" name="组合 11"/>
          <p:cNvGrpSpPr>
            <a:grpSpLocks/>
          </p:cNvGrpSpPr>
          <p:nvPr/>
        </p:nvGrpSpPr>
        <p:grpSpPr bwMode="auto">
          <a:xfrm>
            <a:off x="791580" y="4056910"/>
            <a:ext cx="8078787" cy="985508"/>
            <a:chOff x="-18" y="8112"/>
            <a:chExt cx="12724" cy="2070"/>
          </a:xfrm>
        </p:grpSpPr>
        <p:sp>
          <p:nvSpPr>
            <p:cNvPr id="10246" name="文本框 3"/>
            <p:cNvSpPr txBox="1">
              <a:spLocks noChangeArrowheads="1"/>
            </p:cNvSpPr>
            <p:nvPr/>
          </p:nvSpPr>
          <p:spPr bwMode="auto">
            <a:xfrm>
              <a:off x="-18" y="8775"/>
              <a:ext cx="12724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zh-CN" altLang="en-US" sz="2400" b="0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V</a:t>
              </a:r>
              <a:r>
                <a:rPr lang="en-US" altLang="zh-CN" sz="2400" b="0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=</a:t>
              </a:r>
              <a:r>
                <a:rPr lang="zh-CN" altLang="en-US" sz="2400" b="0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V</a:t>
              </a:r>
              <a:r>
                <a:rPr lang="zh-CN" altLang="en-US" sz="2400" b="0" baseline="-25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排</a:t>
              </a:r>
              <a:r>
                <a:rPr lang="en-US" altLang="zh-CN" sz="2400" b="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=</a:t>
              </a:r>
              <a:r>
                <a:rPr lang="en-US" altLang="zh-CN" sz="2400" b="0" baseline="-25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                   </a:t>
              </a:r>
              <a:r>
                <a:rPr lang="en-US" altLang="zh-CN" sz="2400" b="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=                                            =10</a:t>
              </a:r>
              <a:r>
                <a:rPr lang="en-US" altLang="zh-CN" sz="2400" b="0" baseline="30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-4</a:t>
              </a:r>
              <a:r>
                <a:rPr lang="en-US" altLang="zh-CN" sz="2400" b="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m</a:t>
              </a:r>
              <a:r>
                <a:rPr lang="en-US" altLang="zh-CN" sz="2400" b="0" baseline="30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3</a:t>
              </a:r>
            </a:p>
          </p:txBody>
        </p:sp>
        <p:sp>
          <p:nvSpPr>
            <p:cNvPr id="10247" name="文本框 4"/>
            <p:cNvSpPr txBox="1">
              <a:spLocks noChangeArrowheads="1"/>
            </p:cNvSpPr>
            <p:nvPr/>
          </p:nvSpPr>
          <p:spPr bwMode="auto">
            <a:xfrm>
              <a:off x="3030" y="8112"/>
              <a:ext cx="927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zh-CN" altLang="en-US" sz="2400" b="0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F</a:t>
              </a:r>
              <a:r>
                <a:rPr lang="zh-CN" altLang="en-US" sz="2400" b="0" baseline="-25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浮</a:t>
              </a:r>
              <a:endParaRPr lang="zh-CN" altLang="en-US" sz="2400" b="0" dirty="0">
                <a:latin typeface="黑体" charset="0"/>
                <a:ea typeface="黑体" charset="0"/>
                <a:cs typeface="黑体" charset="0"/>
              </a:endParaRPr>
            </a:p>
          </p:txBody>
        </p:sp>
        <p:sp>
          <p:nvSpPr>
            <p:cNvPr id="10248" name="文本框 5"/>
            <p:cNvSpPr txBox="1">
              <a:spLocks noChangeArrowheads="1"/>
            </p:cNvSpPr>
            <p:nvPr/>
          </p:nvSpPr>
          <p:spPr bwMode="auto">
            <a:xfrm>
              <a:off x="2786" y="9164"/>
              <a:ext cx="1452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zh-CN" altLang="en-US" sz="2400" b="0" i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ρ</a:t>
              </a:r>
              <a:r>
                <a:rPr lang="zh-CN" altLang="en-US" sz="2400" b="0" baseline="-2500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液</a:t>
              </a:r>
              <a:r>
                <a:rPr lang="zh-CN" altLang="en-US" sz="2400" b="0" i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g</a:t>
              </a:r>
              <a:endParaRPr lang="zh-CN" altLang="en-US" sz="2400" b="0">
                <a:latin typeface="黑体" charset="0"/>
                <a:ea typeface="黑体" charset="0"/>
                <a:cs typeface="黑体" charset="0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2909" y="9212"/>
              <a:ext cx="1148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50" name="文本框 7"/>
            <p:cNvSpPr txBox="1">
              <a:spLocks noChangeArrowheads="1"/>
            </p:cNvSpPr>
            <p:nvPr/>
          </p:nvSpPr>
          <p:spPr bwMode="auto">
            <a:xfrm>
              <a:off x="6238" y="8439"/>
              <a:ext cx="1247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0.8N</a:t>
              </a:r>
              <a:endParaRPr lang="en-US" altLang="zh-CN" sz="2400" b="0">
                <a:latin typeface="黑体" charset="0"/>
                <a:ea typeface="黑体" charset="0"/>
                <a:cs typeface="黑体" charset="0"/>
              </a:endParaRPr>
            </a:p>
          </p:txBody>
        </p:sp>
        <p:sp>
          <p:nvSpPr>
            <p:cNvPr id="10251" name="文本框 8"/>
            <p:cNvSpPr txBox="1">
              <a:spLocks noChangeArrowheads="1"/>
            </p:cNvSpPr>
            <p:nvPr/>
          </p:nvSpPr>
          <p:spPr bwMode="auto">
            <a:xfrm>
              <a:off x="4588" y="9212"/>
              <a:ext cx="5206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0.8</a:t>
              </a:r>
              <a:r>
                <a:rPr lang="zh-CN" altLang="en-US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×</a:t>
              </a:r>
              <a:r>
                <a:rPr lang="en-US" altLang="zh-CN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10</a:t>
              </a:r>
              <a:r>
                <a:rPr lang="en-US" altLang="zh-CN" sz="2400" b="0" baseline="3000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3</a:t>
              </a:r>
              <a:r>
                <a:rPr lang="en-US" altLang="zh-CN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kg/m</a:t>
              </a:r>
              <a:r>
                <a:rPr lang="en-US" altLang="zh-CN" sz="2400" b="0" baseline="3000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3</a:t>
              </a:r>
              <a:r>
                <a:rPr lang="zh-CN" altLang="en-US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×</a:t>
              </a:r>
              <a:r>
                <a:rPr lang="en-US" altLang="zh-CN" sz="2400" b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10N/kg</a:t>
              </a: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4731" y="9212"/>
              <a:ext cx="4831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44" name="文本框 10"/>
          <p:cNvSpPr txBox="1">
            <a:spLocks noChangeArrowheads="1"/>
          </p:cNvSpPr>
          <p:nvPr/>
        </p:nvSpPr>
        <p:spPr bwMode="auto">
          <a:xfrm>
            <a:off x="296524" y="231490"/>
            <a:ext cx="8505945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</a:t>
            </a:r>
            <a:r>
              <a:rPr lang="zh-CN" altLang="zh-CN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：</a:t>
            </a:r>
            <a:r>
              <a:rPr lang="zh-CN" dirty="0" smtClean="0">
                <a:latin typeface="宋体"/>
                <a:ea typeface="宋体"/>
                <a:cs typeface="宋体"/>
              </a:rPr>
              <a:t>在弹簧测力计下悬挂一个</a:t>
            </a:r>
            <a:r>
              <a:rPr lang="zh-CN" dirty="0">
                <a:latin typeface="宋体"/>
                <a:ea typeface="宋体"/>
                <a:cs typeface="宋体"/>
              </a:rPr>
              <a:t>金属零件，示数为</a:t>
            </a:r>
            <a:r>
              <a:rPr lang="en-US" altLang="zh-CN" b="1" dirty="0">
                <a:latin typeface="宋体"/>
                <a:ea typeface="宋体"/>
                <a:cs typeface="宋体"/>
              </a:rPr>
              <a:t>7.4</a:t>
            </a:r>
            <a:r>
              <a:rPr lang="en-US" altLang="zh-CN" dirty="0">
                <a:latin typeface="宋体"/>
                <a:ea typeface="宋体"/>
                <a:cs typeface="宋体"/>
              </a:rPr>
              <a:t>N</a:t>
            </a:r>
            <a:r>
              <a:rPr lang="zh-CN" altLang="en-US" dirty="0">
                <a:latin typeface="宋体"/>
                <a:ea typeface="宋体"/>
                <a:cs typeface="宋体"/>
              </a:rPr>
              <a:t>。当把零件浸没在密度为</a:t>
            </a:r>
            <a:r>
              <a:rPr lang="en-US" altLang="zh-CN" b="1" dirty="0">
                <a:latin typeface="宋体"/>
                <a:ea typeface="宋体"/>
                <a:cs typeface="宋体"/>
              </a:rPr>
              <a:t>0.8</a:t>
            </a:r>
            <a:r>
              <a:rPr lang="zh-CN" altLang="en-US" b="1" dirty="0">
                <a:latin typeface="宋体"/>
                <a:ea typeface="宋体"/>
                <a:cs typeface="宋体"/>
              </a:rPr>
              <a:t>×</a:t>
            </a:r>
            <a:r>
              <a:rPr lang="en-US" altLang="zh-CN" b="1" dirty="0">
                <a:latin typeface="宋体"/>
                <a:ea typeface="宋体"/>
                <a:cs typeface="宋体"/>
              </a:rPr>
              <a:t>10</a:t>
            </a:r>
            <a:r>
              <a:rPr lang="en-US" altLang="zh-CN" b="1" baseline="30000" dirty="0">
                <a:latin typeface="宋体"/>
                <a:ea typeface="宋体"/>
                <a:cs typeface="宋体"/>
              </a:rPr>
              <a:t>3</a:t>
            </a:r>
            <a:r>
              <a:rPr lang="en-US" altLang="zh-CN" b="1" dirty="0">
                <a:latin typeface="宋体"/>
                <a:ea typeface="宋体"/>
                <a:cs typeface="宋体"/>
              </a:rPr>
              <a:t>kg/m</a:t>
            </a:r>
            <a:r>
              <a:rPr lang="en-US" altLang="zh-CN" b="1" baseline="30000" dirty="0">
                <a:latin typeface="宋体"/>
                <a:ea typeface="宋体"/>
                <a:cs typeface="宋体"/>
              </a:rPr>
              <a:t>3</a:t>
            </a:r>
            <a:r>
              <a:rPr lang="zh-CN" altLang="en-US" dirty="0">
                <a:latin typeface="宋体"/>
                <a:ea typeface="宋体"/>
                <a:cs typeface="宋体"/>
              </a:rPr>
              <a:t>的油中时，测力计的示数为</a:t>
            </a:r>
            <a:r>
              <a:rPr lang="en-US" altLang="zh-CN" b="1" dirty="0">
                <a:latin typeface="宋体"/>
                <a:ea typeface="宋体"/>
                <a:cs typeface="宋体"/>
              </a:rPr>
              <a:t>6.6N</a:t>
            </a:r>
            <a:r>
              <a:rPr lang="zh-CN" altLang="en-US" dirty="0">
                <a:latin typeface="宋体"/>
                <a:ea typeface="宋体"/>
                <a:cs typeface="宋体"/>
              </a:rPr>
              <a:t>。求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：（</a:t>
            </a:r>
            <a:r>
              <a:rPr lang="en-US" altLang="zh-CN" dirty="0">
                <a:latin typeface="宋体"/>
                <a:ea typeface="宋体"/>
                <a:cs typeface="宋体"/>
              </a:rPr>
              <a:t>1</a:t>
            </a:r>
            <a:r>
              <a:rPr lang="zh-CN" altLang="en-US" dirty="0">
                <a:latin typeface="宋体"/>
                <a:ea typeface="宋体"/>
                <a:cs typeface="宋体"/>
              </a:rPr>
              <a:t>）金属零件在油中受到的浮力；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dirty="0">
                <a:latin typeface="宋体"/>
                <a:ea typeface="宋体"/>
                <a:cs typeface="宋体"/>
              </a:rPr>
              <a:t>2</a:t>
            </a:r>
            <a:r>
              <a:rPr lang="zh-CN" altLang="en-US" dirty="0">
                <a:latin typeface="宋体"/>
                <a:ea typeface="宋体"/>
                <a:cs typeface="宋体"/>
              </a:rPr>
              <a:t>）金属零件的体积；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dirty="0">
                <a:latin typeface="宋体"/>
                <a:ea typeface="宋体"/>
                <a:cs typeface="宋体"/>
              </a:rPr>
              <a:t>3</a:t>
            </a:r>
            <a:r>
              <a:rPr lang="zh-CN" altLang="en-US" dirty="0">
                <a:latin typeface="宋体"/>
                <a:ea typeface="宋体"/>
                <a:cs typeface="宋体"/>
              </a:rPr>
              <a:t>）金属零件的密度。</a:t>
            </a:r>
          </a:p>
        </p:txBody>
      </p:sp>
      <p:sp>
        <p:nvSpPr>
          <p:cNvPr id="13" name="矩形 12"/>
          <p:cNvSpPr/>
          <p:nvPr/>
        </p:nvSpPr>
        <p:spPr>
          <a:xfrm>
            <a:off x="566555" y="3066805"/>
            <a:ext cx="5057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解：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（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1</a:t>
            </a:r>
            <a:r>
              <a:rPr lang="zh-CN" altLang="en-US" dirty="0" smtClean="0">
                <a:solidFill>
                  <a:srgbClr val="F8081F"/>
                </a:solidFill>
                <a:latin typeface="宋体"/>
                <a:ea typeface="宋体"/>
                <a:cs typeface="宋体"/>
                <a:sym typeface="Wingdings"/>
              </a:rPr>
              <a:t>）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F</a:t>
            </a:r>
            <a:r>
              <a:rPr lang="zh-CN" altLang="en-US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浮</a:t>
            </a:r>
            <a:r>
              <a:rPr lang="en-US" altLang="zh-CN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=G-F</a:t>
            </a:r>
            <a:r>
              <a:rPr lang="zh-CN" altLang="en-US" baseline="-25000" dirty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示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=</a:t>
            </a:r>
            <a:r>
              <a:rPr lang="zh-CN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7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.4N-</a:t>
            </a:r>
            <a:r>
              <a:rPr lang="zh-CN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6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.6N=</a:t>
            </a:r>
            <a:r>
              <a:rPr lang="zh-CN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0</a:t>
            </a:r>
            <a:r>
              <a:rPr lang="en-US" altLang="zh-CN" dirty="0" smtClean="0">
                <a:solidFill>
                  <a:srgbClr val="F8081F"/>
                </a:solidFill>
                <a:latin typeface="宋体"/>
                <a:ea typeface="宋体"/>
                <a:cs typeface="宋体"/>
              </a:rPr>
              <a:t>.8N</a:t>
            </a:r>
            <a:endParaRPr lang="zh-CN" altLang="en-US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94111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76545" y="411510"/>
            <a:ext cx="6272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（</a:t>
            </a:r>
            <a:r>
              <a:rPr lang="en-US" altLang="zh-CN" sz="2400" dirty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3</a:t>
            </a:r>
            <a:r>
              <a:rPr lang="zh-CN" altLang="en-US" sz="2400" dirty="0">
                <a:solidFill>
                  <a:srgbClr val="F8081F"/>
                </a:solidFill>
                <a:latin typeface="黑体" charset="0"/>
                <a:ea typeface="黑体" charset="0"/>
                <a:cs typeface="黑体" charset="0"/>
              </a:rPr>
              <a:t>）</a:t>
            </a:r>
            <a:r>
              <a:rPr lang="zh-CN" altLang="en-US" sz="24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金属块的重力为</a:t>
            </a:r>
            <a:r>
              <a:rPr lang="en-US" altLang="zh-CN" sz="2400" b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7.4N</a:t>
            </a:r>
            <a:r>
              <a:rPr lang="zh-CN" altLang="en-US" sz="24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，由</a:t>
            </a:r>
            <a:r>
              <a:rPr lang="en-US" altLang="zh-CN" sz="2400" b="1" i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G</a:t>
            </a:r>
            <a:r>
              <a:rPr lang="en-US" altLang="zh-CN" sz="2400" b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=</a:t>
            </a:r>
            <a:r>
              <a:rPr lang="en-US" altLang="zh-CN" sz="2400" b="1" i="1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mg</a:t>
            </a:r>
            <a:r>
              <a:rPr lang="zh-CN" altLang="en-US" sz="2400" dirty="0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rPr>
              <a:t>可得：</a:t>
            </a:r>
          </a:p>
        </p:txBody>
      </p:sp>
      <p:grpSp>
        <p:nvGrpSpPr>
          <p:cNvPr id="2" name="组合 12"/>
          <p:cNvGrpSpPr>
            <a:grpSpLocks/>
          </p:cNvGrpSpPr>
          <p:nvPr/>
        </p:nvGrpSpPr>
        <p:grpSpPr bwMode="auto">
          <a:xfrm>
            <a:off x="1151775" y="861799"/>
            <a:ext cx="4191000" cy="851536"/>
            <a:chOff x="2007" y="7441"/>
            <a:chExt cx="6600" cy="1788"/>
          </a:xfrm>
        </p:grpSpPr>
        <p:sp>
          <p:nvSpPr>
            <p:cNvPr id="11278" name="文本框 3"/>
            <p:cNvSpPr txBox="1">
              <a:spLocks noChangeArrowheads="1"/>
            </p:cNvSpPr>
            <p:nvPr/>
          </p:nvSpPr>
          <p:spPr bwMode="auto">
            <a:xfrm>
              <a:off x="2007" y="7724"/>
              <a:ext cx="6600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m</a:t>
              </a:r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=         =                =0.74kg                </a:t>
              </a:r>
            </a:p>
          </p:txBody>
        </p:sp>
        <p:sp>
          <p:nvSpPr>
            <p:cNvPr id="11279" name="文本框 4"/>
            <p:cNvSpPr txBox="1">
              <a:spLocks noChangeArrowheads="1"/>
            </p:cNvSpPr>
            <p:nvPr/>
          </p:nvSpPr>
          <p:spPr bwMode="auto">
            <a:xfrm>
              <a:off x="3424" y="7441"/>
              <a:ext cx="690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G</a:t>
              </a:r>
              <a:endParaRPr lang="en-US" altLang="zh-CN" sz="2400" dirty="0">
                <a:latin typeface="黑体" charset="0"/>
                <a:ea typeface="黑体" charset="0"/>
                <a:cs typeface="黑体" charset="0"/>
              </a:endParaRPr>
            </a:p>
          </p:txBody>
        </p:sp>
        <p:sp>
          <p:nvSpPr>
            <p:cNvPr id="11280" name="文本框 5"/>
            <p:cNvSpPr txBox="1">
              <a:spLocks noChangeArrowheads="1"/>
            </p:cNvSpPr>
            <p:nvPr/>
          </p:nvSpPr>
          <p:spPr bwMode="auto">
            <a:xfrm>
              <a:off x="3477" y="8260"/>
              <a:ext cx="629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zh-CN" altLang="en-US" sz="2400" b="1" i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g</a:t>
              </a:r>
              <a:endParaRPr lang="zh-CN" altLang="en-US" sz="2400">
                <a:latin typeface="黑体" charset="0"/>
                <a:ea typeface="黑体" charset="0"/>
                <a:cs typeface="黑体" charset="0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3360" y="8310"/>
              <a:ext cx="737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2" name="文本框 7"/>
            <p:cNvSpPr txBox="1">
              <a:spLocks noChangeArrowheads="1"/>
            </p:cNvSpPr>
            <p:nvPr/>
          </p:nvSpPr>
          <p:spPr bwMode="auto">
            <a:xfrm>
              <a:off x="4901" y="7535"/>
              <a:ext cx="1247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7.4N</a:t>
              </a:r>
              <a:endParaRPr lang="en-US" altLang="zh-CN" sz="2400">
                <a:latin typeface="黑体" charset="0"/>
                <a:ea typeface="黑体" charset="0"/>
                <a:cs typeface="黑体" charset="0"/>
              </a:endParaRPr>
            </a:p>
          </p:txBody>
        </p:sp>
        <p:sp>
          <p:nvSpPr>
            <p:cNvPr id="11283" name="文本框 8"/>
            <p:cNvSpPr txBox="1">
              <a:spLocks noChangeArrowheads="1"/>
            </p:cNvSpPr>
            <p:nvPr/>
          </p:nvSpPr>
          <p:spPr bwMode="auto">
            <a:xfrm>
              <a:off x="4750" y="8260"/>
              <a:ext cx="1772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10N/kg</a:t>
              </a:r>
              <a:endParaRPr lang="en-US" altLang="zh-CN" sz="2400">
                <a:latin typeface="黑体" charset="0"/>
                <a:ea typeface="黑体" charset="0"/>
                <a:cs typeface="黑体" charset="0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4760" y="8310"/>
              <a:ext cx="153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组合 20"/>
          <p:cNvGrpSpPr>
            <a:grpSpLocks/>
          </p:cNvGrpSpPr>
          <p:nvPr/>
        </p:nvGrpSpPr>
        <p:grpSpPr bwMode="auto">
          <a:xfrm>
            <a:off x="476833" y="1626581"/>
            <a:ext cx="8337550" cy="909302"/>
            <a:chOff x="833" y="8457"/>
            <a:chExt cx="13128" cy="1908"/>
          </a:xfrm>
        </p:grpSpPr>
        <p:sp>
          <p:nvSpPr>
            <p:cNvPr id="11271" name="文本框 11"/>
            <p:cNvSpPr txBox="1">
              <a:spLocks noChangeArrowheads="1"/>
            </p:cNvSpPr>
            <p:nvPr/>
          </p:nvSpPr>
          <p:spPr bwMode="auto">
            <a:xfrm>
              <a:off x="833" y="8835"/>
              <a:ext cx="13128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zh-CN" altLang="en-US" sz="24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由</a:t>
              </a:r>
              <a:r>
                <a:rPr lang="en-US" altLang="zh-CN" sz="2400" b="1" i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m</a:t>
              </a:r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=</a:t>
              </a:r>
              <a:r>
                <a:rPr lang="en-US" altLang="zh-CN" sz="2400" b="1" i="1" dirty="0" err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ρV</a:t>
              </a:r>
              <a:r>
                <a:rPr lang="zh-CN" altLang="en-US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得</a:t>
              </a:r>
              <a:r>
                <a:rPr lang="zh-CN" altLang="en-US" sz="24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金属零件的密度 </a:t>
              </a:r>
              <a:r>
                <a:rPr lang="en-US" altLang="zh-CN" sz="2400" b="1" i="1" dirty="0" err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ρ</a:t>
              </a:r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=         =               =7.4</a:t>
              </a:r>
              <a:r>
                <a:rPr 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×</a:t>
              </a:r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10</a:t>
              </a:r>
              <a:r>
                <a:rPr lang="en-US" altLang="zh-CN" sz="2400" b="1" baseline="30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3</a:t>
              </a:r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kg/m</a:t>
              </a:r>
              <a:r>
                <a:rPr lang="en-US" altLang="zh-CN" sz="2400" b="1" baseline="30000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3</a:t>
              </a:r>
            </a:p>
          </p:txBody>
        </p:sp>
        <p:sp>
          <p:nvSpPr>
            <p:cNvPr id="11272" name="文本框 13"/>
            <p:cNvSpPr txBox="1">
              <a:spLocks noChangeArrowheads="1"/>
            </p:cNvSpPr>
            <p:nvPr/>
          </p:nvSpPr>
          <p:spPr bwMode="auto">
            <a:xfrm>
              <a:off x="7475" y="8672"/>
              <a:ext cx="827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 i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m</a:t>
              </a:r>
            </a:p>
          </p:txBody>
        </p:sp>
        <p:sp>
          <p:nvSpPr>
            <p:cNvPr id="11273" name="文本框 14"/>
            <p:cNvSpPr txBox="1">
              <a:spLocks noChangeArrowheads="1"/>
            </p:cNvSpPr>
            <p:nvPr/>
          </p:nvSpPr>
          <p:spPr bwMode="auto">
            <a:xfrm>
              <a:off x="7469" y="9396"/>
              <a:ext cx="764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 i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V</a:t>
              </a: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7483" y="9395"/>
              <a:ext cx="737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5" name="文本框 17"/>
            <p:cNvSpPr txBox="1">
              <a:spLocks noChangeArrowheads="1"/>
            </p:cNvSpPr>
            <p:nvPr/>
          </p:nvSpPr>
          <p:spPr bwMode="auto">
            <a:xfrm>
              <a:off x="8769" y="8457"/>
              <a:ext cx="1651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 dirty="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</a:rPr>
                <a:t>0.74kg</a:t>
              </a:r>
            </a:p>
          </p:txBody>
        </p:sp>
        <p:sp>
          <p:nvSpPr>
            <p:cNvPr id="11276" name="文本框 18"/>
            <p:cNvSpPr txBox="1">
              <a:spLocks noChangeArrowheads="1"/>
            </p:cNvSpPr>
            <p:nvPr/>
          </p:nvSpPr>
          <p:spPr bwMode="auto">
            <a:xfrm>
              <a:off x="8710" y="9370"/>
              <a:ext cx="1693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Arial" charset="0"/>
                  <a:ea typeface="宋体" charset="0"/>
                </a:defRPr>
              </a:lvl9pPr>
            </a:lstStyle>
            <a:p>
              <a:pPr eaLnBrk="1" hangingPunct="1"/>
              <a:r>
                <a:rPr lang="en-US" altLang="zh-CN" sz="2400" b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10</a:t>
              </a:r>
              <a:r>
                <a:rPr lang="en-US" altLang="zh-CN" sz="2400" b="1" baseline="3000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-4</a:t>
              </a:r>
              <a:r>
                <a:rPr lang="en-US" altLang="zh-CN" sz="2400" b="1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m</a:t>
              </a:r>
              <a:r>
                <a:rPr lang="en-US" altLang="zh-CN" sz="2400" b="1" baseline="30000">
                  <a:solidFill>
                    <a:srgbClr val="F8081F"/>
                  </a:solidFill>
                  <a:latin typeface="Times New Roman" charset="0"/>
                  <a:ea typeface="黑体" charset="0"/>
                  <a:cs typeface="黑体" charset="0"/>
                  <a:sym typeface="宋体" charset="0"/>
                </a:rPr>
                <a:t>3</a:t>
              </a:r>
              <a:endParaRPr lang="en-US" altLang="zh-CN" sz="2400" b="1" i="1">
                <a:solidFill>
                  <a:srgbClr val="F8081F"/>
                </a:solidFill>
                <a:latin typeface="Times New Roman" charset="0"/>
                <a:ea typeface="黑体" charset="0"/>
                <a:cs typeface="黑体" charset="0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8765" y="9371"/>
              <a:ext cx="1642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505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r="61979" b="8462"/>
          <a:stretch/>
        </p:blipFill>
        <p:spPr>
          <a:xfrm>
            <a:off x="521550" y="546525"/>
            <a:ext cx="3070828" cy="3584114"/>
          </a:xfrm>
          <a:prstGeom prst="rect">
            <a:avLst/>
          </a:prstGeom>
        </p:spPr>
      </p:pic>
      <p:grpSp>
        <p:nvGrpSpPr>
          <p:cNvPr id="3" name="组 2"/>
          <p:cNvGrpSpPr/>
          <p:nvPr/>
        </p:nvGrpSpPr>
        <p:grpSpPr>
          <a:xfrm>
            <a:off x="3761910" y="501521"/>
            <a:ext cx="1619829" cy="3641946"/>
            <a:chOff x="3761910" y="501521"/>
            <a:chExt cx="1619829" cy="3641946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 rotWithShape="1">
            <a:blip r:embed="rId2"/>
            <a:srcRect l="36910" r="43035" b="8134"/>
            <a:stretch/>
          </p:blipFill>
          <p:spPr>
            <a:xfrm>
              <a:off x="3761910" y="501521"/>
              <a:ext cx="1619829" cy="3641946"/>
            </a:xfrm>
            <a:prstGeom prst="rect">
              <a:avLst/>
            </a:prstGeom>
          </p:spPr>
        </p:pic>
        <p:sp>
          <p:nvSpPr>
            <p:cNvPr id="2" name="文本框 1"/>
            <p:cNvSpPr txBox="1"/>
            <p:nvPr/>
          </p:nvSpPr>
          <p:spPr>
            <a:xfrm>
              <a:off x="3941930" y="1086585"/>
              <a:ext cx="351059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836585" y="401191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甲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56765" y="401191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乙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07115" y="1986685"/>
            <a:ext cx="31503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与乙图相比较，丙图中弹簧测力计的示数变大变小？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82090" y="1086585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思考：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256965" y="401191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丙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l="1" r="62775" b="8462"/>
          <a:stretch/>
        </p:blipFill>
        <p:spPr>
          <a:xfrm>
            <a:off x="386535" y="546525"/>
            <a:ext cx="2655295" cy="3584114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941930" y="1086585"/>
            <a:ext cx="35105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611560" y="396690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甲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61710" y="396690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乙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57165" y="1986685"/>
            <a:ext cx="26552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800" dirty="0" smtClean="0">
                <a:solidFill>
                  <a:srgbClr val="000000"/>
                </a:solidFill>
              </a:rPr>
              <a:t>与丙图相比较，丁图中弹簧测力计的示数变大变小？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832140" y="1176595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思考：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56865" y="396690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丙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grpSp>
        <p:nvGrpSpPr>
          <p:cNvPr id="14" name="组 13"/>
          <p:cNvGrpSpPr/>
          <p:nvPr/>
        </p:nvGrpSpPr>
        <p:grpSpPr>
          <a:xfrm>
            <a:off x="2951820" y="456515"/>
            <a:ext cx="2847935" cy="3645405"/>
            <a:chOff x="2951820" y="456515"/>
            <a:chExt cx="2847935" cy="3645405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/>
            <a:srcRect l="38380" r="25087" b="8134"/>
            <a:stretch/>
          </p:blipFill>
          <p:spPr>
            <a:xfrm>
              <a:off x="2951820" y="456515"/>
              <a:ext cx="2847935" cy="3645405"/>
            </a:xfrm>
            <a:prstGeom prst="rect">
              <a:avLst/>
            </a:prstGeom>
          </p:spPr>
        </p:pic>
        <p:sp>
          <p:nvSpPr>
            <p:cNvPr id="6" name="文本框 5"/>
            <p:cNvSpPr txBox="1"/>
            <p:nvPr/>
          </p:nvSpPr>
          <p:spPr>
            <a:xfrm>
              <a:off x="2951820" y="996575"/>
              <a:ext cx="409304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436985" y="1086585"/>
              <a:ext cx="409304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4752020" y="396690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丁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1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r="61979" b="8462"/>
          <a:stretch/>
        </p:blipFill>
        <p:spPr>
          <a:xfrm>
            <a:off x="206514" y="456515"/>
            <a:ext cx="2745305" cy="358411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1539" y="396690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甲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047275" y="1851670"/>
            <a:ext cx="2231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800" dirty="0" smtClean="0">
                <a:solidFill>
                  <a:srgbClr val="000000"/>
                </a:solidFill>
              </a:rPr>
              <a:t>与丁图相比较，戊图中弹簧测力计的示数变大变小？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777245" y="1041580"/>
            <a:ext cx="1060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</a:rPr>
              <a:t>思考：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3" name="组 2"/>
          <p:cNvGrpSpPr/>
          <p:nvPr/>
        </p:nvGrpSpPr>
        <p:grpSpPr>
          <a:xfrm>
            <a:off x="1871699" y="456515"/>
            <a:ext cx="5130571" cy="3972055"/>
            <a:chOff x="1871699" y="456515"/>
            <a:chExt cx="5130571" cy="3972055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 rotWithShape="1">
            <a:blip r:embed="rId2"/>
            <a:srcRect l="36909" b="8134"/>
            <a:stretch/>
          </p:blipFill>
          <p:spPr>
            <a:xfrm>
              <a:off x="2591780" y="456515"/>
              <a:ext cx="4410490" cy="3596941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/>
          </p:nvSpPr>
          <p:spPr>
            <a:xfrm>
              <a:off x="1871699" y="3966905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乙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951819" y="3966905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丙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4301969" y="3966905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丁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5645707" y="3966905"/>
              <a:ext cx="5052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戊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2591780" y="996575"/>
              <a:ext cx="492180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896925" y="1086585"/>
              <a:ext cx="492180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5247075" y="1086585"/>
              <a:ext cx="492180" cy="461665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kumimoji="1"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001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1"/>
          <p:cNvGrpSpPr/>
          <p:nvPr/>
        </p:nvGrpSpPr>
        <p:grpSpPr>
          <a:xfrm>
            <a:off x="566555" y="0"/>
            <a:ext cx="8336103" cy="4062065"/>
            <a:chOff x="566555" y="0"/>
            <a:chExt cx="8336103" cy="4062065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 rotWithShape="1">
            <a:blip r:embed="rId2"/>
            <a:srcRect r="61979" b="8462"/>
            <a:stretch/>
          </p:blipFill>
          <p:spPr>
            <a:xfrm>
              <a:off x="566555" y="0"/>
              <a:ext cx="3070828" cy="3584114"/>
            </a:xfrm>
            <a:prstGeom prst="rect">
              <a:avLst/>
            </a:prstGeom>
          </p:spPr>
        </p:pic>
        <p:pic>
          <p:nvPicPr>
            <p:cNvPr id="5" name="图片 4"/>
            <p:cNvPicPr>
              <a:picLocks noChangeAspect="1"/>
            </p:cNvPicPr>
            <p:nvPr/>
          </p:nvPicPr>
          <p:blipFill rotWithShape="1">
            <a:blip r:embed="rId2"/>
            <a:srcRect l="36909" b="8134"/>
            <a:stretch/>
          </p:blipFill>
          <p:spPr>
            <a:xfrm>
              <a:off x="3806915" y="0"/>
              <a:ext cx="5095743" cy="3596941"/>
            </a:xfrm>
            <a:prstGeom prst="rect">
              <a:avLst/>
            </a:prstGeom>
          </p:spPr>
        </p:pic>
        <p:sp>
          <p:nvSpPr>
            <p:cNvPr id="6" name="文本框 5"/>
            <p:cNvSpPr txBox="1"/>
            <p:nvPr/>
          </p:nvSpPr>
          <p:spPr>
            <a:xfrm>
              <a:off x="926595" y="36004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甲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411760" y="36004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乙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4256965" y="36004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丙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832140" y="36004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丁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7362310" y="3600400"/>
              <a:ext cx="5052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solidFill>
                    <a:srgbClr val="000000"/>
                  </a:solidFill>
                </a:rPr>
                <a:t>戊</a:t>
              </a:r>
              <a:endParaRPr kumimoji="1" lang="zh-CN" alt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1376645" y="4281940"/>
            <a:ext cx="6288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chemeClr val="tx1"/>
                </a:solidFill>
              </a:rPr>
              <a:t>分析总结浮力大小的影响因素有哪些？</a:t>
            </a:r>
            <a:endParaRPr kumimoji="1" lang="zh-CN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6515" y="231490"/>
            <a:ext cx="469872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solidFill>
                  <a:srgbClr val="000000"/>
                </a:solidFill>
              </a:rPr>
              <a:t>一、浮力大小的影响因素</a:t>
            </a:r>
            <a:endParaRPr kumimoji="1" lang="zh-CN" altLang="en-US" sz="3200" dirty="0">
              <a:solidFill>
                <a:srgbClr val="0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1570" y="1086585"/>
            <a:ext cx="5770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、浮力的大小与</a:t>
            </a:r>
            <a:r>
              <a:rPr kumimoji="1"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液体的密度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有关。</a:t>
            </a:r>
            <a:endParaRPr kumimoji="1" lang="zh-CN" altLang="en-US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01570" y="1761660"/>
            <a:ext cx="7186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、浮力的大小与</a:t>
            </a:r>
            <a:r>
              <a:rPr kumimoji="1"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物体排开液体的体积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有关。</a:t>
            </a:r>
            <a:endParaRPr kumimoji="1" lang="zh-CN" altLang="en-US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01570" y="2481740"/>
            <a:ext cx="7186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3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、浮力的大小与</a:t>
            </a:r>
            <a:r>
              <a:rPr kumimoji="1"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浸没在液体中的深度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无关。</a:t>
            </a:r>
            <a:endParaRPr kumimoji="1" lang="zh-CN" altLang="en-US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66655" y="3561860"/>
            <a:ext cx="6615735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chemeClr val="tx1"/>
                </a:solidFill>
              </a:rPr>
              <a:t>继续探究浮力大小与液体密度和排开液体体积的精确关系？</a:t>
            </a:r>
            <a:endParaRPr kumimoji="1" lang="zh-CN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2262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836585" y="276495"/>
            <a:ext cx="5850649" cy="4493537"/>
          </a:xfrm>
          <a:prstGeom prst="rect">
            <a:avLst/>
          </a:prstGeom>
          <a:noFill/>
          <a:ln w="28575">
            <a:solidFill>
              <a:srgbClr val="FF9933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zh-CN" altLang="en-US" sz="2400" dirty="0">
                <a:latin typeface="黑体" charset="0"/>
                <a:ea typeface="黑体" charset="0"/>
                <a:cs typeface="黑体" charset="0"/>
              </a:rPr>
              <a:t>　　</a:t>
            </a: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两千多年以前，希腊学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者阿基米德为了鉴定金王冠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是否是纯金的，要测量王冠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的体积，冥思苦想了很久都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没有结果。一天，他跨进盛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0" dirty="0">
                <a:latin typeface="+mn-ea"/>
                <a:ea typeface="+mn-ea"/>
                <a:cs typeface="黑体" charset="0"/>
              </a:rPr>
              <a:t>满水的浴缸洗澡时，看见浴缸里的水向外溢，他忽然想到：</a:t>
            </a:r>
            <a:r>
              <a:rPr lang="zh-CN" altLang="en-US" sz="2400" b="0" dirty="0">
                <a:solidFill>
                  <a:srgbClr val="FF0000"/>
                </a:solidFill>
                <a:latin typeface="+mn-ea"/>
                <a:ea typeface="+mn-ea"/>
                <a:cs typeface="黑体" charset="0"/>
              </a:rPr>
              <a:t>物体浸在液体中的体积，不就是物体排开液体的体积吗？</a:t>
            </a:r>
          </a:p>
        </p:txBody>
      </p:sp>
      <p:pic>
        <p:nvPicPr>
          <p:cNvPr id="9223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231490"/>
            <a:ext cx="3176587" cy="3060340"/>
          </a:xfrm>
          <a:prstGeom prst="ellipse">
            <a:avLst/>
          </a:prstGeom>
          <a:noFill/>
          <a:ln w="28575" cap="flat" cmpd="sng">
            <a:solidFill>
              <a:srgbClr val="FF9933"/>
            </a:solidFill>
            <a:prstDash val="solid"/>
            <a:miter/>
            <a:headEnd type="none" w="med" len="med"/>
            <a:tailEnd type="none" w="med" len="med"/>
          </a:ln>
        </p:spPr>
      </p:pic>
    </p:spTree>
    <p:extLst>
      <p:ext uri="{BB962C8B-B14F-4D97-AF65-F5344CB8AC3E}">
        <p14:creationId xmlns:p14="http://schemas.microsoft.com/office/powerpoint/2010/main" val="94128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63489"/>
          <p:cNvSpPr txBox="1">
            <a:spLocks noChangeArrowheads="1"/>
          </p:cNvSpPr>
          <p:nvPr/>
        </p:nvSpPr>
        <p:spPr bwMode="auto">
          <a:xfrm>
            <a:off x="386535" y="231490"/>
            <a:ext cx="436548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32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二、阿基米德探究实验</a:t>
            </a:r>
            <a:endParaRPr lang="zh-CN" altLang="en-US" sz="32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63491" name="文本框 63490"/>
          <p:cNvSpPr txBox="1">
            <a:spLocks noChangeArrowheads="1"/>
          </p:cNvSpPr>
          <p:nvPr/>
        </p:nvSpPr>
        <p:spPr bwMode="auto">
          <a:xfrm>
            <a:off x="3536885" y="861560"/>
            <a:ext cx="5111750" cy="134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实验器材：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石块、铝块、铁块、溢水杯、空杯、测力计、水</a:t>
            </a:r>
          </a:p>
        </p:txBody>
      </p:sp>
      <p:pic>
        <p:nvPicPr>
          <p:cNvPr id="63492" name="图片 63491" descr="测出石块的重力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E8E8E8"/>
              </a:clrFrom>
              <a:clrTo>
                <a:srgbClr val="E8E8E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25" y="1941680"/>
            <a:ext cx="1170130" cy="2531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文本框 63492"/>
          <p:cNvSpPr txBox="1">
            <a:spLocks noChangeArrowheads="1"/>
          </p:cNvSpPr>
          <p:nvPr/>
        </p:nvSpPr>
        <p:spPr bwMode="auto">
          <a:xfrm>
            <a:off x="3491880" y="2976795"/>
            <a:ext cx="5400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800" b="1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1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）用弹簧测力计先测出</a:t>
            </a: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石块的重力</a:t>
            </a:r>
            <a:r>
              <a:rPr lang="zh-CN" altLang="en-US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</a:t>
            </a:r>
          </a:p>
        </p:txBody>
      </p:sp>
      <p:sp>
        <p:nvSpPr>
          <p:cNvPr id="63494" name="文本框 63493"/>
          <p:cNvSpPr txBox="1">
            <a:spLocks noChangeArrowheads="1"/>
          </p:cNvSpPr>
          <p:nvPr/>
        </p:nvSpPr>
        <p:spPr bwMode="auto">
          <a:xfrm>
            <a:off x="3491881" y="3966905"/>
            <a:ext cx="540059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800" b="1" dirty="0">
                <a:latin typeface="宋体"/>
                <a:ea typeface="宋体"/>
                <a:cs typeface="宋体"/>
              </a:rPr>
              <a:t>（</a:t>
            </a:r>
            <a:r>
              <a:rPr lang="en-US" altLang="zh-CN" sz="2800" b="1" dirty="0">
                <a:latin typeface="宋体"/>
                <a:ea typeface="宋体"/>
                <a:cs typeface="宋体"/>
              </a:rPr>
              <a:t>2</a:t>
            </a:r>
            <a:r>
              <a:rPr lang="zh-CN" altLang="en-US" sz="2800" b="1" dirty="0">
                <a:latin typeface="宋体"/>
                <a:ea typeface="宋体"/>
                <a:cs typeface="宋体"/>
              </a:rPr>
              <a:t>）用弹簧测力计再测出</a:t>
            </a: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空杯子的重力</a:t>
            </a:r>
            <a:r>
              <a:rPr lang="zh-CN" altLang="en-US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G</a:t>
            </a:r>
            <a:r>
              <a:rPr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杯</a:t>
            </a:r>
          </a:p>
        </p:txBody>
      </p:sp>
      <p:pic>
        <p:nvPicPr>
          <p:cNvPr id="63495" name="图片 63494" descr="测出空杯的重力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695" y="1986685"/>
            <a:ext cx="1170130" cy="25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圆角矩形标注 63495"/>
          <p:cNvSpPr>
            <a:spLocks noChangeArrowheads="1"/>
          </p:cNvSpPr>
          <p:nvPr/>
        </p:nvSpPr>
        <p:spPr bwMode="auto">
          <a:xfrm>
            <a:off x="656566" y="1266605"/>
            <a:ext cx="990110" cy="377429"/>
          </a:xfrm>
          <a:prstGeom prst="wedgeRoundRectCallout">
            <a:avLst>
              <a:gd name="adj1" fmla="val -31454"/>
              <a:gd name="adj2" fmla="val 113093"/>
              <a:gd name="adj3" fmla="val 16667"/>
            </a:avLst>
          </a:prstGeom>
          <a:solidFill>
            <a:schemeClr val="bg1">
              <a:alpha val="58038"/>
            </a:scheme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b="1" dirty="0">
                <a:solidFill>
                  <a:srgbClr val="0000FF"/>
                </a:solidFill>
                <a:latin typeface="Times New Roman" charset="0"/>
              </a:rPr>
              <a:t>1.15N</a:t>
            </a:r>
          </a:p>
        </p:txBody>
      </p:sp>
      <p:sp>
        <p:nvSpPr>
          <p:cNvPr id="63497" name="圆角矩形标注 63496"/>
          <p:cNvSpPr>
            <a:spLocks noChangeArrowheads="1"/>
          </p:cNvSpPr>
          <p:nvPr/>
        </p:nvSpPr>
        <p:spPr bwMode="auto">
          <a:xfrm>
            <a:off x="2051720" y="1266605"/>
            <a:ext cx="1001378" cy="378619"/>
          </a:xfrm>
          <a:prstGeom prst="wedgeRoundRectCallout">
            <a:avLst>
              <a:gd name="adj1" fmla="val -21518"/>
              <a:gd name="adj2" fmla="val 142265"/>
              <a:gd name="adj3" fmla="val 16667"/>
            </a:avLst>
          </a:prstGeom>
          <a:solidFill>
            <a:srgbClr val="FFFFFF">
              <a:alpha val="58038"/>
            </a:srgbClr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b="1" dirty="0">
                <a:solidFill>
                  <a:srgbClr val="0000FF"/>
                </a:solidFill>
                <a:latin typeface="Times New Roman" charset="0"/>
              </a:rPr>
              <a:t>0.45N</a:t>
            </a:r>
          </a:p>
        </p:txBody>
      </p:sp>
      <p:sp>
        <p:nvSpPr>
          <p:cNvPr id="63499" name="文本框 63498"/>
          <p:cNvSpPr txBox="1">
            <a:spLocks noChangeArrowheads="1"/>
          </p:cNvSpPr>
          <p:nvPr/>
        </p:nvSpPr>
        <p:spPr bwMode="auto">
          <a:xfrm>
            <a:off x="3536885" y="2346725"/>
            <a:ext cx="17551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实验步骤：</a:t>
            </a:r>
          </a:p>
        </p:txBody>
      </p:sp>
    </p:spTree>
    <p:extLst>
      <p:ext uri="{BB962C8B-B14F-4D97-AF65-F5344CB8AC3E}">
        <p14:creationId xmlns:p14="http://schemas.microsoft.com/office/powerpoint/2010/main" val="233994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3" grpId="0"/>
      <p:bldP spid="63494" grpId="0"/>
      <p:bldP spid="63496" grpId="0" bldLvl="0" animBg="1"/>
      <p:bldP spid="63497" grpId="0" bldLvl="0" animBg="1"/>
      <p:bldP spid="6349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11363</TotalTime>
  <Words>1536</Words>
  <Application>Microsoft Office PowerPoint</Application>
  <PresentationFormat>全屏显示(16:9)</PresentationFormat>
  <Paragraphs>178</Paragraphs>
  <Slides>25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2012-04-02T08:15:09Z</dcterms:created>
  <dcterms:modified xsi:type="dcterms:W3CDTF">2020-06-21T12:20:08Z</dcterms:modified>
</cp:coreProperties>
</file>