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3"/>
  </p:notesMasterIdLst>
  <p:sldIdLst>
    <p:sldId id="750" r:id="rId2"/>
    <p:sldId id="751" r:id="rId3"/>
    <p:sldId id="1094" r:id="rId4"/>
    <p:sldId id="1096" r:id="rId5"/>
    <p:sldId id="1333" r:id="rId6"/>
    <p:sldId id="1334" r:id="rId7"/>
    <p:sldId id="1337" r:id="rId8"/>
    <p:sldId id="1338" r:id="rId9"/>
    <p:sldId id="1339" r:id="rId10"/>
    <p:sldId id="1340" r:id="rId11"/>
    <p:sldId id="1341" r:id="rId12"/>
    <p:sldId id="1342" r:id="rId13"/>
    <p:sldId id="1343" r:id="rId14"/>
    <p:sldId id="1344" r:id="rId15"/>
    <p:sldId id="1345" r:id="rId16"/>
    <p:sldId id="1346" r:id="rId17"/>
    <p:sldId id="1347" r:id="rId18"/>
    <p:sldId id="1348" r:id="rId19"/>
    <p:sldId id="1349" r:id="rId20"/>
    <p:sldId id="1350" r:id="rId21"/>
    <p:sldId id="1351" r:id="rId22"/>
    <p:sldId id="1352" r:id="rId23"/>
    <p:sldId id="1353" r:id="rId24"/>
    <p:sldId id="1354" r:id="rId25"/>
    <p:sldId id="1100" r:id="rId26"/>
    <p:sldId id="1118" r:id="rId27"/>
    <p:sldId id="1355" r:id="rId28"/>
    <p:sldId id="1356" r:id="rId29"/>
    <p:sldId id="1357" r:id="rId30"/>
    <p:sldId id="1358" r:id="rId31"/>
    <p:sldId id="1359" r:id="rId32"/>
    <p:sldId id="1360" r:id="rId33"/>
    <p:sldId id="1361" r:id="rId34"/>
    <p:sldId id="1362" r:id="rId35"/>
    <p:sldId id="1130" r:id="rId36"/>
    <p:sldId id="1131" r:id="rId37"/>
    <p:sldId id="1364" r:id="rId38"/>
    <p:sldId id="1365" r:id="rId39"/>
    <p:sldId id="1366" r:id="rId40"/>
    <p:sldId id="1367" r:id="rId41"/>
    <p:sldId id="1368" r:id="rId42"/>
    <p:sldId id="1369" r:id="rId43"/>
    <p:sldId id="1370" r:id="rId44"/>
    <p:sldId id="1371" r:id="rId45"/>
    <p:sldId id="1372" r:id="rId46"/>
    <p:sldId id="1373" r:id="rId47"/>
    <p:sldId id="1374" r:id="rId48"/>
    <p:sldId id="1375" r:id="rId49"/>
    <p:sldId id="1376" r:id="rId50"/>
    <p:sldId id="1377" r:id="rId51"/>
    <p:sldId id="1378" r:id="rId52"/>
  </p:sldIdLst>
  <p:sldSz cx="12192000" cy="6858000"/>
  <p:notesSz cx="6858000" cy="9144000"/>
  <p:custDataLst>
    <p:tags r:id="rId5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750"/>
            <p14:sldId id="751"/>
          </p14:sldIdLst>
        </p14:section>
        <p14:section name="考点帮" id="{978995A4-9037-4E87-967E-4A5438635121}">
          <p14:sldIdLst>
            <p14:sldId id="1094"/>
            <p14:sldId id="1096"/>
            <p14:sldId id="1333"/>
            <p14:sldId id="1334"/>
            <p14:sldId id="1337"/>
            <p14:sldId id="1338"/>
            <p14:sldId id="1339"/>
            <p14:sldId id="1340"/>
            <p14:sldId id="1341"/>
            <p14:sldId id="1342"/>
            <p14:sldId id="1343"/>
            <p14:sldId id="1344"/>
            <p14:sldId id="1345"/>
            <p14:sldId id="1346"/>
            <p14:sldId id="1347"/>
            <p14:sldId id="1348"/>
            <p14:sldId id="1349"/>
            <p14:sldId id="1350"/>
            <p14:sldId id="1351"/>
            <p14:sldId id="1352"/>
            <p14:sldId id="1353"/>
            <p14:sldId id="1354"/>
          </p14:sldIdLst>
        </p14:section>
        <p14:section name="方法帮" id="{4648BAD8-85C3-4DAE-941B-012047793868}">
          <p14:sldIdLst>
            <p14:sldId id="1100"/>
            <p14:sldId id="1118"/>
            <p14:sldId id="1355"/>
            <p14:sldId id="1356"/>
            <p14:sldId id="1357"/>
            <p14:sldId id="1358"/>
            <p14:sldId id="1359"/>
            <p14:sldId id="1360"/>
            <p14:sldId id="1361"/>
            <p14:sldId id="1362"/>
          </p14:sldIdLst>
        </p14:section>
        <p14:section name="实验帮" id="{F398CBF7-8BEC-40DE-AA10-9D0847B8683C}">
          <p14:sldIdLst>
            <p14:sldId id="1130"/>
            <p14:sldId id="1131"/>
            <p14:sldId id="1364"/>
            <p14:sldId id="1365"/>
            <p14:sldId id="1366"/>
            <p14:sldId id="1367"/>
            <p14:sldId id="1368"/>
            <p14:sldId id="1369"/>
            <p14:sldId id="1370"/>
            <p14:sldId id="1371"/>
            <p14:sldId id="1372"/>
            <p14:sldId id="1373"/>
            <p14:sldId id="1374"/>
            <p14:sldId id="1375"/>
            <p14:sldId id="1376"/>
            <p14:sldId id="1377"/>
            <p14:sldId id="1378"/>
          </p14:sldIdLst>
        </p14:section>
        <p14:section name="章末" id="{E6420731-106D-45C5-BAA8-A30AF326A19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114" d="100"/>
          <a:sy n="114" d="100"/>
        </p:scale>
        <p:origin x="-414" y="-108"/>
      </p:cViewPr>
      <p:guideLst>
        <p:guide orient="horz" pos="2085"/>
        <p:guide pos="3845"/>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245808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4.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image" Target="../media/image15.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4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4.xml"/><Relationship Id="rId1" Type="http://schemas.openxmlformats.org/officeDocument/2006/relationships/tags" Target="../tags/tag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第十三讲　电与磁</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电流的磁效应(电生磁)</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10601325" cy="341503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宋体" panose="02010600030101010101" pitchFamily="2" charset="-122"/>
              </a:rPr>
              <a:t>通电螺线管的磁场</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(1)特点:通电螺线管外部的磁场与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的磁场相似.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(2)原理:导线绕成螺线管并通电后,各匝线圈的磁场叠加.</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(3)影响因素:通电螺线管两端的极性与螺线管中</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的方向有关.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(4)安培定则(右手螺旋定则):用</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握住螺线管,让四指指向螺线管中</a:t>
            </a:r>
            <a:r>
              <a:rPr lang="en-US" sz="2400" dirty="0">
                <a:latin typeface="宋体" panose="02010600030101010101" pitchFamily="2" charset="-122"/>
                <a:ea typeface="宋体" panose="02010600030101010101" pitchFamily="2" charset="-122"/>
                <a:cs typeface="宋体" panose="02010600030101010101" pitchFamily="2" charset="-122"/>
              </a:rPr>
              <a:t>______</a:t>
            </a:r>
            <a:r>
              <a:rPr sz="2400" dirty="0">
                <a:latin typeface="宋体" panose="02010600030101010101" pitchFamily="2" charset="-122"/>
                <a:ea typeface="宋体" panose="02010600030101010101" pitchFamily="2" charset="-122"/>
                <a:cs typeface="宋体" panose="02010600030101010101" pitchFamily="2" charset="-122"/>
              </a:rPr>
              <a:t>　的方向,则拇指所指的那端就是螺线管的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极,如图所示. </a:t>
            </a:r>
          </a:p>
        </p:txBody>
      </p:sp>
      <p:pic>
        <p:nvPicPr>
          <p:cNvPr id="651" name="18image7.jpg" descr="id:2147492489;FounderCES"/>
          <p:cNvPicPr>
            <a:picLocks noChangeAspect="1"/>
          </p:cNvPicPr>
          <p:nvPr/>
        </p:nvPicPr>
        <p:blipFill>
          <a:blip r:embed="rId2"/>
          <a:stretch>
            <a:fillRect/>
          </a:stretch>
        </p:blipFill>
        <p:spPr>
          <a:xfrm>
            <a:off x="4020820" y="4904105"/>
            <a:ext cx="2744470" cy="1567180"/>
          </a:xfrm>
          <a:prstGeom prst="rect">
            <a:avLst/>
          </a:prstGeom>
        </p:spPr>
      </p:pic>
      <p:sp>
        <p:nvSpPr>
          <p:cNvPr id="4" name="矩形 3"/>
          <p:cNvSpPr/>
          <p:nvPr/>
        </p:nvSpPr>
        <p:spPr>
          <a:xfrm>
            <a:off x="5601335" y="1950720"/>
            <a:ext cx="147193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条形磁体</a:t>
            </a:r>
          </a:p>
        </p:txBody>
      </p:sp>
      <p:sp>
        <p:nvSpPr>
          <p:cNvPr id="2" name="矩形 1"/>
          <p:cNvSpPr/>
          <p:nvPr/>
        </p:nvSpPr>
        <p:spPr>
          <a:xfrm>
            <a:off x="7356269" y="304391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电流</a:t>
            </a:r>
          </a:p>
        </p:txBody>
      </p:sp>
      <p:sp>
        <p:nvSpPr>
          <p:cNvPr id="3" name="矩形 2"/>
          <p:cNvSpPr/>
          <p:nvPr/>
        </p:nvSpPr>
        <p:spPr>
          <a:xfrm>
            <a:off x="5105829" y="361986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右手</a:t>
            </a:r>
          </a:p>
        </p:txBody>
      </p:sp>
      <p:sp>
        <p:nvSpPr>
          <p:cNvPr id="5" name="矩形 4"/>
          <p:cNvSpPr/>
          <p:nvPr/>
        </p:nvSpPr>
        <p:spPr>
          <a:xfrm>
            <a:off x="10359184" y="361986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电流</a:t>
            </a:r>
          </a:p>
        </p:txBody>
      </p:sp>
      <p:sp>
        <p:nvSpPr>
          <p:cNvPr id="8" name="矩形 7"/>
          <p:cNvSpPr/>
          <p:nvPr/>
        </p:nvSpPr>
        <p:spPr>
          <a:xfrm>
            <a:off x="6428534" y="4080237"/>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N</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5"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电流的磁效应(电生磁)</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1060132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电磁铁</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(1)定义:内部带有铁芯的螺线管.</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(2)工作原理:a.电流的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效应;b.磁化铁芯的磁场与通电螺线管的磁场叠加,使磁性增强.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(3)影响电磁铁磁性强弱的因素:</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、铁芯.对于铁芯相同的电磁铁,电流越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、线圈匝数越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,电磁铁磁性越强.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(4)控制特点:电磁铁磁性的有无可通过电流的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来控制,磁性的强弱可通过电流的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来控制,磁极的方向可由电流的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控制. </a:t>
            </a:r>
          </a:p>
        </p:txBody>
      </p:sp>
      <p:sp>
        <p:nvSpPr>
          <p:cNvPr id="3" name="矩形 2"/>
          <p:cNvSpPr/>
          <p:nvPr/>
        </p:nvSpPr>
        <p:spPr>
          <a:xfrm>
            <a:off x="3962829" y="252766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磁</a:t>
            </a:r>
          </a:p>
        </p:txBody>
      </p:sp>
      <p:sp>
        <p:nvSpPr>
          <p:cNvPr id="2" name="矩形 1"/>
          <p:cNvSpPr/>
          <p:nvPr/>
        </p:nvSpPr>
        <p:spPr>
          <a:xfrm>
            <a:off x="5374434" y="3619862"/>
            <a:ext cx="140716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电流大小</a:t>
            </a:r>
          </a:p>
        </p:txBody>
      </p:sp>
      <p:sp>
        <p:nvSpPr>
          <p:cNvPr id="4" name="矩形 3"/>
          <p:cNvSpPr/>
          <p:nvPr/>
        </p:nvSpPr>
        <p:spPr>
          <a:xfrm>
            <a:off x="7245779" y="3619862"/>
            <a:ext cx="140716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线圈匝数</a:t>
            </a:r>
          </a:p>
        </p:txBody>
      </p:sp>
      <p:sp>
        <p:nvSpPr>
          <p:cNvPr id="5" name="矩形 4"/>
          <p:cNvSpPr/>
          <p:nvPr/>
        </p:nvSpPr>
        <p:spPr>
          <a:xfrm>
            <a:off x="3962829" y="420723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8" name="矩形 7"/>
          <p:cNvSpPr/>
          <p:nvPr/>
        </p:nvSpPr>
        <p:spPr>
          <a:xfrm>
            <a:off x="6988604" y="420723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多</a:t>
            </a:r>
          </a:p>
        </p:txBody>
      </p:sp>
      <p:sp>
        <p:nvSpPr>
          <p:cNvPr id="10" name="矩形 9"/>
          <p:cNvSpPr/>
          <p:nvPr/>
        </p:nvSpPr>
        <p:spPr>
          <a:xfrm>
            <a:off x="7245985" y="4667885"/>
            <a:ext cx="9340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有无</a:t>
            </a:r>
          </a:p>
        </p:txBody>
      </p:sp>
      <p:sp>
        <p:nvSpPr>
          <p:cNvPr id="11" name="矩形 10"/>
          <p:cNvSpPr/>
          <p:nvPr/>
        </p:nvSpPr>
        <p:spPr>
          <a:xfrm>
            <a:off x="2553129" y="526705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大小</a:t>
            </a:r>
          </a:p>
        </p:txBody>
      </p:sp>
      <p:sp>
        <p:nvSpPr>
          <p:cNvPr id="12" name="矩形 11"/>
          <p:cNvSpPr/>
          <p:nvPr/>
        </p:nvSpPr>
        <p:spPr>
          <a:xfrm>
            <a:off x="7857919" y="526705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方向</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3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P spid="8"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电流的磁效应(电生磁)</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8278495" cy="341503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a:t>
            </a:r>
            <a:r>
              <a:rPr sz="2400" dirty="0">
                <a:latin typeface="黑体" panose="02010609060101010101" pitchFamily="49" charset="-122"/>
                <a:ea typeface="黑体" panose="02010609060101010101" pitchFamily="49" charset="-122"/>
                <a:cs typeface="宋体" panose="02010600030101010101" pitchFamily="2" charset="-122"/>
              </a:rPr>
              <a:t>电磁继电器</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(1)定义:利用低电压、弱电流电路的通断,来间接地控制高电压、强电流电路通断的装置.</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(2)实质:利用电磁铁来控制工作电路的一种</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(3)主要结构如图:电磁铁、衔铁、弹簧、动触点和静触点等.</a:t>
            </a: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763270" y="4090035"/>
            <a:ext cx="10659110" cy="175323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(4)工作原理:电磁铁通电时有磁性,吸下衔铁,动触点与下面的静触点接触,</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间断开,</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C</a:t>
            </a:r>
            <a:r>
              <a:rPr sz="2400" dirty="0">
                <a:latin typeface="宋体" panose="02010600030101010101" pitchFamily="2" charset="-122"/>
                <a:ea typeface="宋体" panose="02010600030101010101" pitchFamily="2" charset="-122"/>
                <a:cs typeface="宋体" panose="02010600030101010101" pitchFamily="2" charset="-122"/>
              </a:rPr>
              <a:t>间接通;电磁铁断电时失去磁性,弹簧使衔铁弹起,动触点与上面的静触点接触,</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间接通,</a:t>
            </a:r>
            <a:r>
              <a:rPr sz="2400" i="1" dirty="0">
                <a:latin typeface="宋体" panose="02010600030101010101" pitchFamily="2" charset="-122"/>
                <a:ea typeface="宋体" panose="02010600030101010101" pitchFamily="2" charset="-122"/>
                <a:cs typeface="宋体" panose="02010600030101010101" pitchFamily="2" charset="-122"/>
              </a:rPr>
              <a:t>B</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C</a:t>
            </a:r>
            <a:r>
              <a:rPr sz="2400" dirty="0">
                <a:latin typeface="宋体" panose="02010600030101010101" pitchFamily="2" charset="-122"/>
                <a:ea typeface="宋体" panose="02010600030101010101" pitchFamily="2" charset="-122"/>
                <a:cs typeface="宋体" panose="02010600030101010101" pitchFamily="2" charset="-122"/>
              </a:rPr>
              <a:t>间断开.</a:t>
            </a:r>
          </a:p>
        </p:txBody>
      </p:sp>
      <p:pic>
        <p:nvPicPr>
          <p:cNvPr id="661" name="18image8.jpg" descr="id:2147492496;FounderCES"/>
          <p:cNvPicPr>
            <a:picLocks noChangeAspect="1"/>
          </p:cNvPicPr>
          <p:nvPr/>
        </p:nvPicPr>
        <p:blipFill>
          <a:blip r:embed="rId2"/>
          <a:stretch>
            <a:fillRect/>
          </a:stretch>
        </p:blipFill>
        <p:spPr>
          <a:xfrm>
            <a:off x="9190355" y="2151380"/>
            <a:ext cx="2517140" cy="1605915"/>
          </a:xfrm>
          <a:prstGeom prst="rect">
            <a:avLst/>
          </a:prstGeom>
        </p:spPr>
      </p:pic>
      <p:sp>
        <p:nvSpPr>
          <p:cNvPr id="12" name="矩形 11"/>
          <p:cNvSpPr/>
          <p:nvPr/>
        </p:nvSpPr>
        <p:spPr>
          <a:xfrm>
            <a:off x="6779054" y="308265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开关</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磁场对通电导线的作用　电动机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3</a:t>
            </a:r>
          </a:p>
        </p:txBody>
      </p:sp>
      <p:sp>
        <p:nvSpPr>
          <p:cNvPr id="6" name="矩形 5"/>
          <p:cNvSpPr/>
          <p:nvPr/>
        </p:nvSpPr>
        <p:spPr>
          <a:xfrm>
            <a:off x="763270" y="1337310"/>
            <a:ext cx="7341235" cy="507746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宋体" panose="02010600030101010101" pitchFamily="2" charset="-122"/>
              </a:rPr>
              <a:t>磁场对通电导线的作用</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(1)原理图如图</a:t>
            </a:r>
            <a:r>
              <a:rPr lang="zh-CN" sz="2400" dirty="0">
                <a:latin typeface="宋体" panose="02010600030101010101" pitchFamily="2" charset="-122"/>
                <a:ea typeface="宋体" panose="02010600030101010101" pitchFamily="2" charset="-122"/>
                <a:cs typeface="宋体" panose="02010600030101010101" pitchFamily="2" charset="-122"/>
              </a:rPr>
              <a:t>甲</a:t>
            </a:r>
            <a:r>
              <a:rPr sz="2400" dirty="0">
                <a:latin typeface="宋体" panose="02010600030101010101" pitchFamily="2" charset="-122"/>
                <a:ea typeface="宋体" panose="02010600030101010101" pitchFamily="2" charset="-122"/>
                <a:cs typeface="宋体" panose="02010600030101010101" pitchFamily="2" charset="-122"/>
              </a:rPr>
              <a:t>所示.</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(2)导线在磁场中要受到力的作用的条件:ⅰ.导线中有电流;ⅱ.导线不沿磁场方向.</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(3)磁场对通电导线的力的方向跟</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的方向、</a:t>
            </a:r>
          </a:p>
          <a:p>
            <a:pPr algn="just" fontAlgn="auto">
              <a:lnSpc>
                <a:spcPct val="150000"/>
              </a:lnSpc>
            </a:pP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的方向都有关系;当电流的方向或者磁场的方向变得相反时,通电导线受力的方向</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(4)应用:动圈式扬声器(如图</a:t>
            </a:r>
            <a:r>
              <a:rPr lang="zh-CN" sz="2400" dirty="0">
                <a:latin typeface="宋体" panose="02010600030101010101" pitchFamily="2" charset="-122"/>
                <a:ea typeface="宋体" panose="02010600030101010101" pitchFamily="2" charset="-122"/>
                <a:cs typeface="宋体" panose="02010600030101010101" pitchFamily="2" charset="-122"/>
              </a:rPr>
              <a:t>乙</a:t>
            </a:r>
            <a:r>
              <a:rPr sz="2400" dirty="0">
                <a:latin typeface="宋体" panose="02010600030101010101" pitchFamily="2" charset="-122"/>
                <a:ea typeface="宋体" panose="02010600030101010101" pitchFamily="2" charset="-122"/>
                <a:cs typeface="宋体" panose="02010600030101010101" pitchFamily="2" charset="-122"/>
              </a:rPr>
              <a:t>,将电信号转换成声信号),磁电式电流表,电动机等.</a:t>
            </a:r>
          </a:p>
        </p:txBody>
      </p:sp>
      <p:pic>
        <p:nvPicPr>
          <p:cNvPr id="663" name="18image9.jpg" descr="id:2147492510;FounderCES"/>
          <p:cNvPicPr>
            <a:picLocks noChangeAspect="1"/>
          </p:cNvPicPr>
          <p:nvPr/>
        </p:nvPicPr>
        <p:blipFill>
          <a:blip r:embed="rId2"/>
          <a:stretch>
            <a:fillRect/>
          </a:stretch>
        </p:blipFill>
        <p:spPr>
          <a:xfrm>
            <a:off x="8475345" y="1702435"/>
            <a:ext cx="3212465" cy="1617345"/>
          </a:xfrm>
          <a:prstGeom prst="rect">
            <a:avLst/>
          </a:prstGeom>
        </p:spPr>
      </p:pic>
      <p:pic>
        <p:nvPicPr>
          <p:cNvPr id="667" name="18image10.jpg" descr="id:2147492517;FounderCES"/>
          <p:cNvPicPr>
            <a:picLocks noChangeAspect="1"/>
          </p:cNvPicPr>
          <p:nvPr/>
        </p:nvPicPr>
        <p:blipFill>
          <a:blip r:embed="rId3"/>
          <a:stretch>
            <a:fillRect/>
          </a:stretch>
        </p:blipFill>
        <p:spPr>
          <a:xfrm>
            <a:off x="9007475" y="3798570"/>
            <a:ext cx="2509520" cy="2063115"/>
          </a:xfrm>
          <a:prstGeom prst="rect">
            <a:avLst/>
          </a:prstGeom>
        </p:spPr>
      </p:pic>
      <p:sp>
        <p:nvSpPr>
          <p:cNvPr id="4" name="文本框 3"/>
          <p:cNvSpPr txBox="1"/>
          <p:nvPr/>
        </p:nvSpPr>
        <p:spPr>
          <a:xfrm>
            <a:off x="9817100" y="3577590"/>
            <a:ext cx="36004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甲</a:t>
            </a:r>
          </a:p>
        </p:txBody>
      </p:sp>
      <p:sp>
        <p:nvSpPr>
          <p:cNvPr id="5" name="文本框 4"/>
          <p:cNvSpPr txBox="1"/>
          <p:nvPr/>
        </p:nvSpPr>
        <p:spPr>
          <a:xfrm>
            <a:off x="10072370" y="5762625"/>
            <a:ext cx="449580"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乙</a:t>
            </a:r>
          </a:p>
        </p:txBody>
      </p:sp>
      <p:sp>
        <p:nvSpPr>
          <p:cNvPr id="12" name="矩形 11"/>
          <p:cNvSpPr/>
          <p:nvPr/>
        </p:nvSpPr>
        <p:spPr>
          <a:xfrm>
            <a:off x="5378879" y="354620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电流</a:t>
            </a:r>
          </a:p>
        </p:txBody>
      </p:sp>
      <p:sp>
        <p:nvSpPr>
          <p:cNvPr id="8" name="矩形 7"/>
          <p:cNvSpPr/>
          <p:nvPr/>
        </p:nvSpPr>
        <p:spPr>
          <a:xfrm>
            <a:off x="1009650" y="4109085"/>
            <a:ext cx="8077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磁场</a:t>
            </a:r>
          </a:p>
        </p:txBody>
      </p:sp>
      <p:sp>
        <p:nvSpPr>
          <p:cNvPr id="10" name="矩形 9"/>
          <p:cNvSpPr/>
          <p:nvPr/>
        </p:nvSpPr>
        <p:spPr>
          <a:xfrm>
            <a:off x="5900849" y="4699997"/>
            <a:ext cx="171323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也变得相反</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磁场对通电导线的作用　电动机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3</a:t>
            </a:r>
          </a:p>
        </p:txBody>
      </p:sp>
      <p:sp>
        <p:nvSpPr>
          <p:cNvPr id="6" name="矩形 5"/>
          <p:cNvSpPr/>
          <p:nvPr/>
        </p:nvSpPr>
        <p:spPr>
          <a:xfrm>
            <a:off x="763270" y="1337310"/>
            <a:ext cx="10767060" cy="5259070"/>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宋体" panose="02010600030101010101" pitchFamily="2" charset="-122"/>
              </a:rPr>
              <a:t>电动机</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(1)直流电动机的基本结构:转子和定子.</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(2)原理:</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(3)线圈转动方向:与电流方向和磁场方向有关.当电流的方向或磁场的方向变得相反时,线圈转动方向也变得相反.</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(4)线圈受力大小:与电流的大小、磁场的强弱、线圈的匝数有关;电流越大、磁场越强、线圈的匝数越多,受力越大.</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(5)换向器和电刷的作用:线圈一转过平衡位置就改变线圈中的电流方向,从而使线圈持续转动.</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(6)能量转化:</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能转化为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能. </a:t>
            </a:r>
          </a:p>
        </p:txBody>
      </p:sp>
      <p:sp>
        <p:nvSpPr>
          <p:cNvPr id="8" name="矩形 7"/>
          <p:cNvSpPr/>
          <p:nvPr/>
        </p:nvSpPr>
        <p:spPr>
          <a:xfrm>
            <a:off x="2153285" y="2400300"/>
            <a:ext cx="42119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通电线圈在磁场中受力转动</a:t>
            </a:r>
          </a:p>
        </p:txBody>
      </p:sp>
      <p:sp>
        <p:nvSpPr>
          <p:cNvPr id="2" name="矩形 1"/>
          <p:cNvSpPr/>
          <p:nvPr/>
        </p:nvSpPr>
        <p:spPr>
          <a:xfrm>
            <a:off x="2820035" y="6022340"/>
            <a:ext cx="8077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a:t>
            </a:r>
          </a:p>
        </p:txBody>
      </p:sp>
      <p:sp>
        <p:nvSpPr>
          <p:cNvPr id="3" name="矩形 2"/>
          <p:cNvSpPr/>
          <p:nvPr/>
        </p:nvSpPr>
        <p:spPr>
          <a:xfrm>
            <a:off x="5233035" y="5943600"/>
            <a:ext cx="8077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6" name="矩形 5"/>
          <p:cNvSpPr/>
          <p:nvPr/>
        </p:nvSpPr>
        <p:spPr>
          <a:xfrm>
            <a:off x="763270" y="1337310"/>
            <a:ext cx="8016240" cy="474281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宋体" panose="02010600030101010101" pitchFamily="2" charset="-122"/>
              </a:rPr>
              <a:t>电磁感应现象</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(1)发现者:</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(2)原理图如图所示.</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(3)概念:</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电路的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导体在磁场中</a:t>
            </a:r>
            <a:r>
              <a:rPr lang="en-US" sz="2400" dirty="0">
                <a:latin typeface="宋体" panose="02010600030101010101" pitchFamily="2" charset="-122"/>
                <a:ea typeface="宋体" panose="02010600030101010101" pitchFamily="2" charset="-122"/>
                <a:cs typeface="宋体" panose="02010600030101010101" pitchFamily="2" charset="-122"/>
              </a:rPr>
              <a:t>___________</a:t>
            </a:r>
          </a:p>
          <a:p>
            <a:pPr algn="just" fontAlgn="auto">
              <a:lnSpc>
                <a:spcPct val="140000"/>
              </a:lnSpc>
            </a:pPr>
            <a:r>
              <a:rPr lang="en-US" sz="2400" dirty="0">
                <a:latin typeface="宋体" panose="02010600030101010101" pitchFamily="2" charset="-122"/>
                <a:ea typeface="宋体" panose="02010600030101010101" pitchFamily="2" charset="-122"/>
                <a:cs typeface="宋体" panose="02010600030101010101" pitchFamily="2" charset="-122"/>
              </a:rPr>
              <a:t>_______</a:t>
            </a:r>
            <a:r>
              <a:rPr sz="2400" dirty="0">
                <a:latin typeface="宋体" panose="02010600030101010101" pitchFamily="2" charset="-122"/>
                <a:ea typeface="宋体" panose="02010600030101010101" pitchFamily="2" charset="-122"/>
                <a:cs typeface="宋体" panose="02010600030101010101" pitchFamily="2" charset="-122"/>
              </a:rPr>
              <a:t>时,导体中就产生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.这种由于导体在磁场中运动而产生电流的现象叫作电磁感应,产生的电流叫作</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(4)产生感应电流的条件:ⅰ.闭合电路;ⅱ. 一部分导体在磁场中做切割磁感线运动.</a:t>
            </a:r>
          </a:p>
        </p:txBody>
      </p:sp>
      <p:pic>
        <p:nvPicPr>
          <p:cNvPr id="673" name="18image11.jpg" descr="id:2147492531;FounderCES"/>
          <p:cNvPicPr>
            <a:picLocks noChangeAspect="1"/>
          </p:cNvPicPr>
          <p:nvPr/>
        </p:nvPicPr>
        <p:blipFill>
          <a:blip r:embed="rId2"/>
          <a:stretch>
            <a:fillRect/>
          </a:stretch>
        </p:blipFill>
        <p:spPr>
          <a:xfrm>
            <a:off x="9024620" y="1953260"/>
            <a:ext cx="2534285" cy="1979295"/>
          </a:xfrm>
          <a:prstGeom prst="rect">
            <a:avLst/>
          </a:prstGeom>
        </p:spPr>
      </p:pic>
      <p:sp>
        <p:nvSpPr>
          <p:cNvPr id="3" name="矩形 2"/>
          <p:cNvSpPr/>
          <p:nvPr/>
        </p:nvSpPr>
        <p:spPr>
          <a:xfrm>
            <a:off x="2470785" y="1953260"/>
            <a:ext cx="11620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法拉第</a:t>
            </a:r>
          </a:p>
        </p:txBody>
      </p:sp>
      <p:sp>
        <p:nvSpPr>
          <p:cNvPr id="2" name="矩形 1"/>
          <p:cNvSpPr/>
          <p:nvPr/>
        </p:nvSpPr>
        <p:spPr>
          <a:xfrm>
            <a:off x="2199640" y="2933700"/>
            <a:ext cx="8077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闭合</a:t>
            </a:r>
          </a:p>
        </p:txBody>
      </p:sp>
      <p:sp>
        <p:nvSpPr>
          <p:cNvPr id="4" name="矩形 3"/>
          <p:cNvSpPr/>
          <p:nvPr/>
        </p:nvSpPr>
        <p:spPr>
          <a:xfrm>
            <a:off x="3996055" y="2933700"/>
            <a:ext cx="12172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一部分</a:t>
            </a:r>
          </a:p>
        </p:txBody>
      </p:sp>
      <p:sp>
        <p:nvSpPr>
          <p:cNvPr id="5" name="矩形 4"/>
          <p:cNvSpPr/>
          <p:nvPr/>
        </p:nvSpPr>
        <p:spPr>
          <a:xfrm>
            <a:off x="6918325" y="2933700"/>
            <a:ext cx="19640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做切割磁感</a:t>
            </a:r>
          </a:p>
        </p:txBody>
      </p:sp>
      <p:sp>
        <p:nvSpPr>
          <p:cNvPr id="8" name="矩形 7"/>
          <p:cNvSpPr/>
          <p:nvPr/>
        </p:nvSpPr>
        <p:spPr>
          <a:xfrm>
            <a:off x="4367530" y="3478530"/>
            <a:ext cx="8077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电流</a:t>
            </a:r>
          </a:p>
        </p:txBody>
      </p:sp>
      <p:sp>
        <p:nvSpPr>
          <p:cNvPr id="10" name="矩形 9"/>
          <p:cNvSpPr/>
          <p:nvPr/>
        </p:nvSpPr>
        <p:spPr>
          <a:xfrm>
            <a:off x="869950" y="4446270"/>
            <a:ext cx="15144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感应电流</a:t>
            </a:r>
          </a:p>
        </p:txBody>
      </p:sp>
      <p:sp>
        <p:nvSpPr>
          <p:cNvPr id="11" name="矩形 10"/>
          <p:cNvSpPr/>
          <p:nvPr/>
        </p:nvSpPr>
        <p:spPr>
          <a:xfrm>
            <a:off x="869950" y="3394075"/>
            <a:ext cx="11423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线运动</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3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3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P spid="8"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6" name="矩形 5"/>
          <p:cNvSpPr/>
          <p:nvPr/>
        </p:nvSpPr>
        <p:spPr>
          <a:xfrm>
            <a:off x="763270" y="1337310"/>
            <a:ext cx="10634345" cy="304609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(5)感应电流的方向:与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方向和</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方向有关.当导体运动方向或磁场方向变得相反时,感应电流的方向也变得相反.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(6)感应电流的大小:与导体切割磁感线运动的速度、磁场的强弱等因素有关.</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(7)应用:动圈式话筒(如图,将声信号转换成电信号),发电机等.</a:t>
            </a:r>
          </a:p>
        </p:txBody>
      </p:sp>
      <p:pic>
        <p:nvPicPr>
          <p:cNvPr id="681" name="18image12.jpg" descr="id:2147492538;FounderCES"/>
          <p:cNvPicPr>
            <a:picLocks noChangeAspect="1"/>
          </p:cNvPicPr>
          <p:nvPr/>
        </p:nvPicPr>
        <p:blipFill>
          <a:blip r:embed="rId2"/>
          <a:stretch>
            <a:fillRect/>
          </a:stretch>
        </p:blipFill>
        <p:spPr>
          <a:xfrm>
            <a:off x="4297680" y="4596130"/>
            <a:ext cx="2886710" cy="1373505"/>
          </a:xfrm>
          <a:prstGeom prst="rect">
            <a:avLst/>
          </a:prstGeom>
        </p:spPr>
      </p:pic>
      <p:sp>
        <p:nvSpPr>
          <p:cNvPr id="10" name="矩形 9"/>
          <p:cNvSpPr/>
          <p:nvPr/>
        </p:nvSpPr>
        <p:spPr>
          <a:xfrm>
            <a:off x="4081780" y="1579880"/>
            <a:ext cx="15144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导体运动</a:t>
            </a:r>
          </a:p>
        </p:txBody>
      </p:sp>
      <p:sp>
        <p:nvSpPr>
          <p:cNvPr id="2" name="矩形 1"/>
          <p:cNvSpPr/>
          <p:nvPr/>
        </p:nvSpPr>
        <p:spPr>
          <a:xfrm>
            <a:off x="6610985" y="1579880"/>
            <a:ext cx="9499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磁场</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6" name="矩形 5"/>
          <p:cNvSpPr/>
          <p:nvPr/>
        </p:nvSpPr>
        <p:spPr>
          <a:xfrm>
            <a:off x="763270" y="1337310"/>
            <a:ext cx="10634345" cy="507746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宋体" panose="02010600030101010101" pitchFamily="2" charset="-122"/>
              </a:rPr>
              <a:t>发电机</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(1)交流发电机的基本结构:转子和定子.</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(2)原理:</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(3)能量转化:</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能转化为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能.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(4)交变电流</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ⅰ.定义:大小和方向都随时间周期性变化的电流,叫作交变电流,简称交流.</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ⅱ.</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交变电流的频率:数值上等于电流在每秒内周期性变化的次数,单位是Hz.周期</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T</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与频率</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f</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的关系为</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T</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.我国电网中的交流电周期为0.02 s,频率</a:t>
            </a:r>
            <a:r>
              <a:rPr sz="2400" dirty="0">
                <a:latin typeface="宋体" panose="02010600030101010101" pitchFamily="2" charset="-122"/>
                <a:ea typeface="宋体" panose="02010600030101010101" pitchFamily="2" charset="-122"/>
                <a:cs typeface="宋体" panose="02010600030101010101" pitchFamily="2" charset="-122"/>
              </a:rPr>
              <a:t>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Hz,即1 s内有50个周期,电流方向1 s内改变100次. </a:t>
            </a:r>
          </a:p>
        </p:txBody>
      </p:sp>
      <p:pic>
        <p:nvPicPr>
          <p:cNvPr id="2" name="图片 1"/>
          <p:cNvPicPr>
            <a:picLocks noChangeAspect="1"/>
          </p:cNvPicPr>
          <p:nvPr/>
        </p:nvPicPr>
        <p:blipFill>
          <a:blip r:embed="rId2"/>
          <a:stretch>
            <a:fillRect/>
          </a:stretch>
        </p:blipFill>
        <p:spPr>
          <a:xfrm>
            <a:off x="3405505" y="5168265"/>
            <a:ext cx="287020" cy="749300"/>
          </a:xfrm>
          <a:prstGeom prst="rect">
            <a:avLst/>
          </a:prstGeom>
        </p:spPr>
      </p:pic>
      <p:sp>
        <p:nvSpPr>
          <p:cNvPr id="3" name="矩形 2"/>
          <p:cNvSpPr/>
          <p:nvPr/>
        </p:nvSpPr>
        <p:spPr>
          <a:xfrm>
            <a:off x="2127250" y="2517775"/>
            <a:ext cx="16935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电磁感应</a:t>
            </a:r>
          </a:p>
        </p:txBody>
      </p:sp>
      <p:sp>
        <p:nvSpPr>
          <p:cNvPr id="4" name="矩形 3"/>
          <p:cNvSpPr/>
          <p:nvPr/>
        </p:nvSpPr>
        <p:spPr>
          <a:xfrm>
            <a:off x="2870835" y="3080385"/>
            <a:ext cx="9499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a:t>
            </a:r>
          </a:p>
        </p:txBody>
      </p:sp>
      <p:sp>
        <p:nvSpPr>
          <p:cNvPr id="5" name="矩形 4"/>
          <p:cNvSpPr/>
          <p:nvPr/>
        </p:nvSpPr>
        <p:spPr>
          <a:xfrm>
            <a:off x="5207635" y="3080385"/>
            <a:ext cx="9499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a:t>
            </a:r>
          </a:p>
        </p:txBody>
      </p:sp>
      <p:sp>
        <p:nvSpPr>
          <p:cNvPr id="8" name="矩形 7"/>
          <p:cNvSpPr/>
          <p:nvPr/>
        </p:nvSpPr>
        <p:spPr>
          <a:xfrm>
            <a:off x="9615805" y="5312410"/>
            <a:ext cx="5403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57367" y="1633104"/>
            <a:ext cx="10694013" cy="3969385"/>
          </a:xfrm>
          <a:prstGeom prst="rect">
            <a:avLst/>
          </a:prstGeom>
        </p:spPr>
        <p:txBody>
          <a:bodyPr wrap="square">
            <a:spAutoFit/>
          </a:bodyPr>
          <a:lstStyle/>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1.在电与磁这部分知识的学习中,一定要注意各种现象之间的联系.</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(1)电流的磁效应(电生磁)和电磁感应现象(磁生电)说明电与磁是可以相互转化的.</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(2)通电直导线周围存在磁场;将直导线绕成螺线管,通电螺线管的磁场是由各匝线圈的磁场叠加而成的.</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(3)在通电螺线管中插入软磁性材料制成的铁芯,铁芯被磁化,铁芯的磁场与通电螺线管的磁场叠加,因而电磁铁的磁性大大加强.</a:t>
            </a:r>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spTree>
  </p:cSld>
  <p:clrMapOvr>
    <a:masterClrMapping/>
  </p:clrMapOvr>
  <p:transition spd="med">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57367" y="1633104"/>
            <a:ext cx="10694013" cy="4523105"/>
          </a:xfrm>
          <a:prstGeom prst="rect">
            <a:avLst/>
          </a:prstGeom>
        </p:spPr>
        <p:txBody>
          <a:bodyPr wrap="square">
            <a:spAutoFit/>
          </a:bodyPr>
          <a:lstStyle/>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(4)磁场对通电导线会产生力的作用,是因为通电导线周围存在磁场,外界磁场与通电导线的磁场发生了作用.奥斯特实验中,通电导线固定,永磁体(小磁针)</a:t>
            </a:r>
            <a:r>
              <a:rPr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运动;探究磁场对通电导线的力的实验中,永磁体(蹄形磁铁)固定,通电导线运动.</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通电导体在磁场中受力运动时,由于磁场力的方向总与磁感线方向垂直,因此通电导体一般都是切割磁感线的,满足产生感应电流的条件,故同时会发生电磁感应现象;而在电磁感应现象中,导体中有电流且电流方向与磁感线方向不在同一方向,因此导体会受到磁场的力的作用,这个力一般是导体运动的阻力,导体克服这个阻力做功,将机械能转化为电能.</a:t>
            </a:r>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spTree>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5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136828" y="1432609"/>
            <a:ext cx="1596297" cy="576159"/>
            <a:chOff x="5205047" y="4137461"/>
            <a:chExt cx="1596297" cy="576159"/>
          </a:xfrm>
          <a:solidFill>
            <a:srgbClr val="EE3028"/>
          </a:solidFill>
        </p:grpSpPr>
        <p:sp>
          <p:nvSpPr>
            <p:cNvPr id="5" name="圆角矩形 1">
              <a:hlinkClick r:id="rId2" action="ppaction://hlinksldjump"/>
            </p:cNvPr>
            <p:cNvSpPr/>
            <p:nvPr/>
          </p:nvSpPr>
          <p:spPr>
            <a:xfrm>
              <a:off x="5205047" y="413746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4843" y="422557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168140" y="726440"/>
            <a:ext cx="7923530" cy="5077460"/>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磁现象　磁场</a:t>
            </a:r>
          </a:p>
          <a:p>
            <a:pPr marL="285750" indent="-285750" fontAlgn="auto">
              <a:lnSpc>
                <a:spcPct val="150000"/>
              </a:lnSpc>
              <a:buFont typeface="Arial" panose="020B0604020202020204" pitchFamily="34" charset="0"/>
              <a:buChar char="•"/>
            </a:pPr>
            <a:r>
              <a:rPr sz="2400" dirty="0">
                <a:solidFill>
                  <a:schemeClr val="tx1">
                    <a:lumMod val="85000"/>
                    <a:lumOff val="15000"/>
                  </a:schemeClr>
                </a:solidFill>
                <a:latin typeface="+mn-ea"/>
              </a:rPr>
              <a:t>考点 2   电流的磁效应(电生磁)</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3</a:t>
            </a:r>
            <a:r>
              <a:rPr lang="zh-CN" altLang="en-US" sz="2400" dirty="0">
                <a:solidFill>
                  <a:schemeClr val="tx1">
                    <a:lumMod val="85000"/>
                    <a:lumOff val="15000"/>
                  </a:schemeClr>
                </a:solidFill>
                <a:latin typeface="+mn-ea"/>
              </a:rPr>
              <a:t>　磁场对通电导线的作用　电动机</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4</a:t>
            </a:r>
            <a:r>
              <a:rPr lang="zh-CN" altLang="en-US" sz="2400" dirty="0">
                <a:solidFill>
                  <a:schemeClr val="tx1">
                    <a:lumMod val="85000"/>
                    <a:lumOff val="15000"/>
                  </a:schemeClr>
                </a:solidFill>
                <a:latin typeface="+mn-ea"/>
              </a:rPr>
              <a:t>　电磁感应　发电机</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 </a:t>
            </a:r>
            <a:r>
              <a:rPr lang="en-US" altLang="zh-CN" sz="2400" dirty="0">
                <a:solidFill>
                  <a:schemeClr val="tx1">
                    <a:lumMod val="85000"/>
                    <a:lumOff val="15000"/>
                  </a:schemeClr>
                </a:solidFill>
                <a:latin typeface="+mn-ea"/>
                <a:sym typeface="+mn-ea"/>
              </a:rPr>
              <a:t>1</a:t>
            </a:r>
            <a:r>
              <a:rPr lang="zh-CN" altLang="en-US" sz="2400" dirty="0">
                <a:solidFill>
                  <a:schemeClr val="tx1">
                    <a:lumMod val="85000"/>
                    <a:lumOff val="15000"/>
                  </a:schemeClr>
                </a:solidFill>
                <a:latin typeface="+mn-ea"/>
                <a:sym typeface="+mn-ea"/>
              </a:rPr>
              <a:t>　安培定则的应用</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 2　电磁现象的分析</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 3　磁场对电流的力和电磁感应现象的应用</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sym typeface="+mn-ea"/>
              </a:rPr>
              <a:t>实验 1　探究影响电磁铁磁性强弱的因素</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sym typeface="+mn-ea"/>
              </a:rPr>
              <a:t>实验 2　探究感应电流产生的条件</a:t>
            </a:r>
          </a:p>
        </p:txBody>
      </p:sp>
      <p:cxnSp>
        <p:nvCxnSpPr>
          <p:cNvPr id="34" name="直接连接符 33"/>
          <p:cNvCxnSpPr/>
          <p:nvPr/>
        </p:nvCxnSpPr>
        <p:spPr>
          <a:xfrm>
            <a:off x="2934970" y="1708785"/>
            <a:ext cx="0" cy="3554730"/>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grpSp>
        <p:nvGrpSpPr>
          <p:cNvPr id="7" name="组合 6"/>
          <p:cNvGrpSpPr/>
          <p:nvPr/>
        </p:nvGrpSpPr>
        <p:grpSpPr>
          <a:xfrm>
            <a:off x="2135558" y="3393737"/>
            <a:ext cx="1596297" cy="576159"/>
            <a:chOff x="5203777" y="3760271"/>
            <a:chExt cx="1596297" cy="576159"/>
          </a:xfrm>
          <a:solidFill>
            <a:srgbClr val="EE3028"/>
          </a:solidFill>
        </p:grpSpPr>
        <p:sp>
          <p:nvSpPr>
            <p:cNvPr id="8" name="圆角矩形 42">
              <a:hlinkClick r:id="rId3" action="ppaction://hlinksldjump"/>
            </p:cNvPr>
            <p:cNvSpPr/>
            <p:nvPr/>
          </p:nvSpPr>
          <p:spPr>
            <a:xfrm>
              <a:off x="5203777" y="376027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4843" y="387251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grpSp>
        <p:nvGrpSpPr>
          <p:cNvPr id="10" name="组合 9"/>
          <p:cNvGrpSpPr/>
          <p:nvPr/>
        </p:nvGrpSpPr>
        <p:grpSpPr>
          <a:xfrm>
            <a:off x="2136828" y="4946020"/>
            <a:ext cx="1596297" cy="576159"/>
            <a:chOff x="5205047" y="4303831"/>
            <a:chExt cx="1596297" cy="576159"/>
          </a:xfrm>
          <a:solidFill>
            <a:srgbClr val="EE3028"/>
          </a:solidFill>
        </p:grpSpPr>
        <p:sp>
          <p:nvSpPr>
            <p:cNvPr id="11" name="圆角矩形 49">
              <a:hlinkClick r:id="" action="ppaction://noaction"/>
            </p:cNvPr>
            <p:cNvSpPr/>
            <p:nvPr/>
          </p:nvSpPr>
          <p:spPr>
            <a:xfrm>
              <a:off x="5205047" y="430383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4843" y="439194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Tree>
  </p:cSld>
  <p:clrMapOvr>
    <a:masterClrMapping/>
  </p:clrMapOvr>
  <p:transition spd="med">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57367" y="1633104"/>
            <a:ext cx="10694013" cy="3784600"/>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(6)如上所述,电动机工作时线圈中发生了电磁感应现象,改变了线圈中的电流,这就是欧姆定律不适用于电动机电路的原因.</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铁、钴、镍等磁性材料会被磁体吸引是因为磁性材料在磁体的磁场中会被磁化,产生的磁场与磁体的磁场发生了相互作用.因此从场的观点看,磁体对磁性材料的力、磁场对磁体的力、磁场对通电导线的力都是磁场间的相互作用.</a:t>
            </a:r>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spTree>
  </p:cSld>
  <p:clrMapOvr>
    <a:masterClrMapping/>
  </p:clrMapOvr>
  <p:transition spd="med">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57367" y="1633104"/>
            <a:ext cx="10694013" cy="829945"/>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2.电动机和发电机的比较</a:t>
            </a:r>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graphicFrame>
        <p:nvGraphicFramePr>
          <p:cNvPr id="2" name="表格 1"/>
          <p:cNvGraphicFramePr/>
          <p:nvPr>
            <p:custDataLst>
              <p:tags r:id="rId1"/>
            </p:custDataLst>
          </p:nvPr>
        </p:nvGraphicFramePr>
        <p:xfrm>
          <a:off x="1219200" y="2735580"/>
          <a:ext cx="9163685" cy="2668270"/>
        </p:xfrm>
        <a:graphic>
          <a:graphicData uri="http://schemas.openxmlformats.org/drawingml/2006/table">
            <a:tbl>
              <a:tblPr firstRow="1" bandRow="1">
                <a:tableStyleId>{5940675A-B579-460E-94D1-54222C63F5DA}</a:tableStyleId>
              </a:tblPr>
              <a:tblGrid>
                <a:gridCol w="1722755"/>
                <a:gridCol w="3345815"/>
                <a:gridCol w="4095115"/>
              </a:tblGrid>
              <a:tr h="44577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电动机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发电机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2225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装置原理图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699" name="18wcmdswerwrew1.jpg"/>
          <p:cNvPicPr>
            <a:picLocks noChangeAspect="1"/>
          </p:cNvPicPr>
          <p:nvPr/>
        </p:nvPicPr>
        <p:blipFill>
          <a:blip r:embed="rId3"/>
          <a:stretch>
            <a:fillRect/>
          </a:stretch>
        </p:blipFill>
        <p:spPr>
          <a:xfrm>
            <a:off x="3804920" y="3412490"/>
            <a:ext cx="1663065" cy="1602740"/>
          </a:xfrm>
          <a:prstGeom prst="rect">
            <a:avLst/>
          </a:prstGeom>
        </p:spPr>
      </p:pic>
      <p:pic>
        <p:nvPicPr>
          <p:cNvPr id="700" name="18wcmdswerwrew2.jpg"/>
          <p:cNvPicPr>
            <a:picLocks noChangeAspect="1"/>
          </p:cNvPicPr>
          <p:nvPr/>
        </p:nvPicPr>
        <p:blipFill>
          <a:blip r:embed="rId4"/>
          <a:stretch>
            <a:fillRect/>
          </a:stretch>
        </p:blipFill>
        <p:spPr>
          <a:xfrm>
            <a:off x="7420610" y="3412490"/>
            <a:ext cx="1730375" cy="1723390"/>
          </a:xfrm>
          <a:prstGeom prst="rect">
            <a:avLst/>
          </a:prstGeom>
        </p:spPr>
      </p:pic>
    </p:spTree>
  </p:cSld>
  <p:clrMapOvr>
    <a:masterClrMapping/>
  </p:clrMapOvr>
  <p:transition spd="med">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graphicFrame>
        <p:nvGraphicFramePr>
          <p:cNvPr id="3" name="表格 2"/>
          <p:cNvGraphicFramePr/>
          <p:nvPr>
            <p:custDataLst>
              <p:tags r:id="rId1"/>
            </p:custDataLst>
          </p:nvPr>
        </p:nvGraphicFramePr>
        <p:xfrm>
          <a:off x="1553210" y="2004060"/>
          <a:ext cx="8816975" cy="3061970"/>
        </p:xfrm>
        <a:graphic>
          <a:graphicData uri="http://schemas.openxmlformats.org/drawingml/2006/table">
            <a:tbl>
              <a:tblPr firstRow="1" bandRow="1">
                <a:tableStyleId>{5940675A-B579-460E-94D1-54222C63F5DA}</a:tableStyleId>
              </a:tblPr>
              <a:tblGrid>
                <a:gridCol w="2453005"/>
                <a:gridCol w="3835400"/>
                <a:gridCol w="2528570"/>
              </a:tblGrid>
              <a:tr h="580390">
                <a:tc>
                  <a:txBody>
                    <a:bodyPr/>
                    <a:lstStyle/>
                    <a:p>
                      <a:pPr indent="0" fontAlgn="auto">
                        <a:lnSpc>
                          <a:spcPct val="150000"/>
                        </a:lnSpc>
                        <a:buNone/>
                      </a:pP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电动机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发电机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3119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工作原理</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通电线圈在磁场中受力转动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电磁感应</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20725">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能量转化</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电能转化为机械能</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机械能转化为电能</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41325">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线圈在电路中的作用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用电器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电源</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72465">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装置原理图的区别</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12700" marR="1270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有外接电源</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有电流表或灯泡</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367" y="1633104"/>
            <a:ext cx="10694013" cy="4407535"/>
          </a:xfrm>
          <a:prstGeom prst="rect">
            <a:avLst/>
          </a:prstGeom>
        </p:spPr>
        <p:txBody>
          <a:bodyPr wrap="square">
            <a:spAutoFit/>
          </a:bodyPr>
          <a:lstStyle/>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1.磁场不是由分子组成的,因此不是物质.	                     (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2.磁感线是磁场中实际存在的曲线.	                           (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3.在地球上的任何地方,静止的小磁针的S极总是指向地理南极.	   (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4.通过电磁铁的电流方向改变,其磁性强弱也随之改变.	         (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5.磁场方向和放在磁场中的导线中的电流方向都变为反向时,导线受到的磁场力的方向不变.	                                             (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sym typeface="+mn-ea"/>
              </a:rPr>
              <a:t>6.高速运动的电子通过均匀磁场(电子运动方向与磁场方向垂直)时会受到磁场施加的力.	                                                   (　　)</a:t>
            </a:r>
            <a:endParaRPr 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p:sp>
        <p:nvSpPr>
          <p:cNvPr id="4" name="矩形 3"/>
          <p:cNvSpPr/>
          <p:nvPr/>
        </p:nvSpPr>
        <p:spPr>
          <a:xfrm>
            <a:off x="10641965" y="216916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667365" y="5468620"/>
            <a:ext cx="4241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667365" y="4542155"/>
            <a:ext cx="4241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6" name="矩形 5"/>
          <p:cNvSpPr/>
          <p:nvPr/>
        </p:nvSpPr>
        <p:spPr>
          <a:xfrm>
            <a:off x="10667365" y="2629535"/>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0" name="矩形 9"/>
          <p:cNvSpPr/>
          <p:nvPr/>
        </p:nvSpPr>
        <p:spPr>
          <a:xfrm>
            <a:off x="10667365" y="3198495"/>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1" name="矩形 10"/>
          <p:cNvSpPr/>
          <p:nvPr/>
        </p:nvSpPr>
        <p:spPr>
          <a:xfrm>
            <a:off x="10667365" y="360680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3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5" grpId="0"/>
      <p:bldP spid="6" grpId="0"/>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电磁感应　发电机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4</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367" y="1633104"/>
            <a:ext cx="10694013" cy="4225925"/>
          </a:xfrm>
          <a:prstGeom prst="rect">
            <a:avLst/>
          </a:prstGeom>
        </p:spPr>
        <p:txBody>
          <a:bodyPr wrap="square">
            <a:spAutoFit/>
          </a:bodyPr>
          <a:lstStyle/>
          <a:p>
            <a:pPr algn="just" fontAlgn="auto">
              <a:lnSpc>
                <a:spcPct val="14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7.电动机线圈转到平衡位置时受到磁场的合力为零.	               (　　)</a:t>
            </a:r>
          </a:p>
          <a:p>
            <a:pPr algn="just" fontAlgn="auto">
              <a:lnSpc>
                <a:spcPct val="14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8.闭合电路的一部分导体在磁场中运动时,导体中就会产生感应电流.   (　　)</a:t>
            </a:r>
          </a:p>
          <a:p>
            <a:pPr algn="just" fontAlgn="auto">
              <a:lnSpc>
                <a:spcPct val="14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9.动圈式话筒相当于发电机,是利用通电导体在磁场中受力运动的原理制成的.	                                                         (　　)</a:t>
            </a:r>
          </a:p>
          <a:p>
            <a:pPr algn="just" fontAlgn="auto">
              <a:lnSpc>
                <a:spcPct val="14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10.电动机工作时,电能全部转化为机械能.	                     (　　)</a:t>
            </a:r>
          </a:p>
          <a:p>
            <a:pPr algn="just" fontAlgn="auto">
              <a:lnSpc>
                <a:spcPct val="14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11.使闭合线圈静止在磁场中,改变磁场的强弱,相当于磁感线疏密变化时“切割”了线圈,因此线圈中会出现感应电流;此时线圈中的电能不一定是机械能转化而来的.	                                                   (　　)</a:t>
            </a:r>
          </a:p>
        </p:txBody>
      </p:sp>
      <p:sp>
        <p:nvSpPr>
          <p:cNvPr id="4" name="矩形 3"/>
          <p:cNvSpPr/>
          <p:nvPr/>
        </p:nvSpPr>
        <p:spPr>
          <a:xfrm>
            <a:off x="10617200" y="228473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667365" y="3336925"/>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667365" y="379730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667365" y="1708785"/>
            <a:ext cx="4241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6" name="矩形 5"/>
          <p:cNvSpPr/>
          <p:nvPr/>
        </p:nvSpPr>
        <p:spPr>
          <a:xfrm>
            <a:off x="10641965" y="5298440"/>
            <a:ext cx="4241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3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3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5"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安培定则的应用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75812" y="1257200"/>
            <a:ext cx="10741315" cy="4523105"/>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1</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仿宋" panose="02010609060101010101" pitchFamily="49" charset="-122"/>
                <a:ea typeface="仿宋" panose="02010609060101010101" pitchFamily="49" charset="-122"/>
                <a:cs typeface="仿宋" panose="02010609060101010101" pitchFamily="49" charset="-122"/>
              </a:rPr>
              <a:t>[2010安徽,7改编]</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如图所示,把漆包线密绕在一圆柱形纸筒上,就成为一个螺线管.把线圈两端的漆刮掉,通过滑动变阻器与电源相连.闭合开关,就有电流通过密绕的线圈,请在图上标出闭合开关后螺线管的N、S极,以及图示磁感线(虚线)的方向. </a:t>
            </a:r>
            <a:endParaRPr sz="2400" i="1" spc="-5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i="1" spc="-5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lang="en-US" altLang="zh-CN" sz="2400" spc="-100" dirty="0">
              <a:solidFill>
                <a:schemeClr val="tx1"/>
              </a:solidFill>
              <a:uFillTx/>
              <a:latin typeface="楷体" panose="02010609060101010101" pitchFamily="49" charset="-122"/>
              <a:ea typeface="楷体" panose="02010609060101010101" pitchFamily="49" charset="-122"/>
              <a:cs typeface="楷体" panose="02010609060101010101" pitchFamily="49" charset="-122"/>
            </a:endParaRPr>
          </a:p>
        </p:txBody>
      </p:sp>
      <p:pic>
        <p:nvPicPr>
          <p:cNvPr id="722" name="19WJJANZKBWLZYY42.EPS" descr="id:2147492714;FounderCES"/>
          <p:cNvPicPr>
            <a:picLocks noChangeAspect="1"/>
          </p:cNvPicPr>
          <p:nvPr/>
        </p:nvPicPr>
        <p:blipFill>
          <a:blip r:embed="rId2"/>
          <a:stretch>
            <a:fillRect/>
          </a:stretch>
        </p:blipFill>
        <p:spPr>
          <a:xfrm>
            <a:off x="2127885" y="4309110"/>
            <a:ext cx="2967355" cy="1908810"/>
          </a:xfrm>
          <a:prstGeom prst="rect">
            <a:avLst/>
          </a:prstGeom>
        </p:spPr>
      </p:pic>
      <p:pic>
        <p:nvPicPr>
          <p:cNvPr id="2801" name="19WJJANZKBWLZYYDA42-1.EPS" descr="id:2147515353;FounderCES"/>
          <p:cNvPicPr>
            <a:picLocks noChangeAspect="1"/>
          </p:cNvPicPr>
          <p:nvPr/>
        </p:nvPicPr>
        <p:blipFill>
          <a:blip r:embed="rId3"/>
          <a:stretch>
            <a:fillRect/>
          </a:stretch>
        </p:blipFill>
        <p:spPr>
          <a:xfrm>
            <a:off x="6478905" y="4309110"/>
            <a:ext cx="2921000" cy="190817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01"/>
                                        </p:tgtEl>
                                        <p:attrNameLst>
                                          <p:attrName>style.visibility</p:attrName>
                                        </p:attrNameLst>
                                      </p:cBhvr>
                                      <p:to>
                                        <p:strVal val="visible"/>
                                      </p:to>
                                    </p:set>
                                    <p:animEffect transition="in" filter="fade">
                                      <p:cBhvr>
                                        <p:cTn id="7" dur="500"/>
                                        <p:tgtEl>
                                          <p:spTgt spid="28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安培定则的应用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75812" y="1257200"/>
            <a:ext cx="10741315" cy="2306955"/>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2</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小磁针静止时的指向如图所示,请你标出电磁铁的极性,并用笔画线代替导线给电磁铁绕线(画出3匝线圈).</a:t>
            </a: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lang="en-US" altLang="zh-CN" sz="2400" spc="-100" dirty="0">
              <a:solidFill>
                <a:schemeClr val="tx1"/>
              </a:solidFill>
              <a:uFillTx/>
              <a:latin typeface="楷体" panose="02010609060101010101" pitchFamily="49" charset="-122"/>
              <a:ea typeface="楷体" panose="02010609060101010101" pitchFamily="49" charset="-122"/>
              <a:cs typeface="楷体" panose="02010609060101010101" pitchFamily="49" charset="-122"/>
            </a:endParaRPr>
          </a:p>
        </p:txBody>
      </p:sp>
      <p:pic>
        <p:nvPicPr>
          <p:cNvPr id="724" name="18image16.jpg" descr="id:2147492728;FounderCES"/>
          <p:cNvPicPr>
            <a:picLocks noChangeAspect="1"/>
          </p:cNvPicPr>
          <p:nvPr/>
        </p:nvPicPr>
        <p:blipFill>
          <a:blip r:embed="rId2"/>
          <a:stretch>
            <a:fillRect/>
          </a:stretch>
        </p:blipFill>
        <p:spPr>
          <a:xfrm>
            <a:off x="3360420" y="3029585"/>
            <a:ext cx="2080895" cy="1915795"/>
          </a:xfrm>
          <a:prstGeom prst="rect">
            <a:avLst/>
          </a:prstGeom>
        </p:spPr>
      </p:pic>
      <p:pic>
        <p:nvPicPr>
          <p:cNvPr id="2804" name="18image37.jpg" descr="id:2147515374;FounderCES"/>
          <p:cNvPicPr>
            <a:picLocks noChangeAspect="1"/>
          </p:cNvPicPr>
          <p:nvPr/>
        </p:nvPicPr>
        <p:blipFill>
          <a:blip r:embed="rId3"/>
          <a:stretch>
            <a:fillRect/>
          </a:stretch>
        </p:blipFill>
        <p:spPr>
          <a:xfrm>
            <a:off x="6590665" y="3171825"/>
            <a:ext cx="1978025" cy="17735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04"/>
                                        </p:tgtEl>
                                        <p:attrNameLst>
                                          <p:attrName>style.visibility</p:attrName>
                                        </p:attrNameLst>
                                      </p:cBhvr>
                                      <p:to>
                                        <p:strVal val="visible"/>
                                      </p:to>
                                    </p:set>
                                    <p:animEffect transition="in" filter="fade">
                                      <p:cBhvr>
                                        <p:cTn id="7" dur="500"/>
                                        <p:tgtEl>
                                          <p:spTgt spid="28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安培定则的应用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75812" y="1257200"/>
            <a:ext cx="10741315" cy="5077460"/>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3</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如图所示,条形磁铁置于水平面上,电磁铁右端固定并保持水平.闭合开关,条形磁铁仍静止且受到水平向右的摩擦力,则电源左端是</a:t>
            </a:r>
            <a:r>
              <a:rPr sz="2400" u="sng"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(选填“正”或“负”)极;当电路中的滑动变阻器的滑片</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P</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向左移动时,条形磁铁仍保持静止,在此过程中条形磁铁受到的摩擦力</a:t>
            </a:r>
            <a:r>
              <a:rPr sz="2400" u="sng"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(选填“变大”“变小”或“不变”). </a:t>
            </a:r>
          </a:p>
          <a:p>
            <a:pPr algn="just" fontAlgn="auto">
              <a:lnSpc>
                <a:spcPct val="150000"/>
              </a:lnSpc>
            </a:pPr>
            <a:endParaRPr sz="2400" i="1" spc="-5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lang="en-US" altLang="zh-CN" sz="2400" spc="-100" dirty="0">
              <a:solidFill>
                <a:schemeClr val="tx1"/>
              </a:solidFill>
              <a:uFillTx/>
              <a:latin typeface="楷体" panose="02010609060101010101" pitchFamily="49" charset="-122"/>
              <a:ea typeface="楷体" panose="02010609060101010101" pitchFamily="49" charset="-122"/>
              <a:cs typeface="楷体" panose="02010609060101010101" pitchFamily="49" charset="-122"/>
            </a:endParaRPr>
          </a:p>
        </p:txBody>
      </p:sp>
      <p:pic>
        <p:nvPicPr>
          <p:cNvPr id="726" name="18image17.jpg" descr="id:2147492742;FounderCES"/>
          <p:cNvPicPr>
            <a:picLocks noChangeAspect="1"/>
          </p:cNvPicPr>
          <p:nvPr/>
        </p:nvPicPr>
        <p:blipFill>
          <a:blip r:embed="rId2"/>
          <a:stretch>
            <a:fillRect/>
          </a:stretch>
        </p:blipFill>
        <p:spPr>
          <a:xfrm>
            <a:off x="4169410" y="3834130"/>
            <a:ext cx="3954780" cy="1922145"/>
          </a:xfrm>
          <a:prstGeom prst="rect">
            <a:avLst/>
          </a:prstGeom>
        </p:spPr>
      </p:pic>
      <p:sp>
        <p:nvSpPr>
          <p:cNvPr id="3" name="矩形 2"/>
          <p:cNvSpPr/>
          <p:nvPr/>
        </p:nvSpPr>
        <p:spPr>
          <a:xfrm>
            <a:off x="8547100" y="1934845"/>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正</a:t>
            </a:r>
          </a:p>
        </p:txBody>
      </p:sp>
      <p:sp>
        <p:nvSpPr>
          <p:cNvPr id="2" name="矩形 1"/>
          <p:cNvSpPr/>
          <p:nvPr/>
        </p:nvSpPr>
        <p:spPr>
          <a:xfrm>
            <a:off x="5922645" y="3011805"/>
            <a:ext cx="9226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　</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安培定则的应用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75812" y="1257200"/>
            <a:ext cx="10741315" cy="3969385"/>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4</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仿宋" panose="02010609060101010101" pitchFamily="49" charset="-122"/>
                <a:ea typeface="仿宋" panose="02010609060101010101" pitchFamily="49" charset="-122"/>
                <a:cs typeface="仿宋" panose="02010609060101010101" pitchFamily="49" charset="-122"/>
              </a:rPr>
              <a:t>[2020合肥瑶海区模拟]</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通电线圈可以看作是匝数为一匝的通电螺线管,其两侧的磁极与线圈中电流方向的关系也符合右手螺旋定则.把两个完全相同的线圈</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A</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和</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B</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挂在水平光滑的固定绝缘细杆</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MN</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上,且平行靠近放置,当线圈中通入如图所示方向的电流时,两个线圈将相互</a:t>
            </a:r>
            <a:r>
              <a:rPr sz="2400" u="sng"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(选填“吸引”或“排斥”). </a:t>
            </a: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lang="en-US" altLang="zh-CN" sz="2400" spc="-100" dirty="0">
              <a:solidFill>
                <a:schemeClr val="tx1"/>
              </a:solidFill>
              <a:uFillTx/>
              <a:latin typeface="楷体" panose="02010609060101010101" pitchFamily="49" charset="-122"/>
              <a:ea typeface="楷体" panose="02010609060101010101" pitchFamily="49" charset="-122"/>
              <a:cs typeface="楷体" panose="02010609060101010101" pitchFamily="49" charset="-122"/>
            </a:endParaRPr>
          </a:p>
        </p:txBody>
      </p:sp>
      <p:pic>
        <p:nvPicPr>
          <p:cNvPr id="2" name="2020wlyh-1.jpg" descr="id:2147492756;FounderCES"/>
          <p:cNvPicPr>
            <a:picLocks noChangeAspect="1"/>
          </p:cNvPicPr>
          <p:nvPr/>
        </p:nvPicPr>
        <p:blipFill>
          <a:blip r:embed="rId2"/>
          <a:stretch>
            <a:fillRect/>
          </a:stretch>
        </p:blipFill>
        <p:spPr>
          <a:xfrm>
            <a:off x="4161155" y="4197985"/>
            <a:ext cx="2380615" cy="1755140"/>
          </a:xfrm>
          <a:prstGeom prst="rect">
            <a:avLst/>
          </a:prstGeom>
        </p:spPr>
      </p:pic>
      <p:sp>
        <p:nvSpPr>
          <p:cNvPr id="3" name="矩形 2"/>
          <p:cNvSpPr/>
          <p:nvPr/>
        </p:nvSpPr>
        <p:spPr>
          <a:xfrm>
            <a:off x="5685155" y="3011805"/>
            <a:ext cx="9226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排斥　</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uFillTx/>
                <a:cs typeface="+mn-ea"/>
                <a:sym typeface="+mn-lt"/>
              </a:rPr>
              <a:t>电磁现象的分析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75970" y="1257300"/>
            <a:ext cx="8110855" cy="3969385"/>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5</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如图是“探究导体在磁场中运动时产生感应电流的条件”的实验装置.当导体棒水平向右运动时,灵敏电流计的指针向左偏转,为使灵敏电流计指针向右偏转,下列方法可行的是	                                       (　　) </a:t>
            </a: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lang="en-US" altLang="zh-CN" sz="2400" spc="-100" dirty="0">
              <a:solidFill>
                <a:schemeClr val="tx1"/>
              </a:solidFill>
              <a:uFillTx/>
              <a:latin typeface="楷体" panose="02010609060101010101" pitchFamily="49" charset="-122"/>
              <a:ea typeface="楷体" panose="02010609060101010101" pitchFamily="49" charset="-122"/>
              <a:cs typeface="楷体" panose="02010609060101010101" pitchFamily="49" charset="-122"/>
            </a:endParaRPr>
          </a:p>
        </p:txBody>
      </p:sp>
      <p:sp>
        <p:nvSpPr>
          <p:cNvPr id="3" name="矩形 2"/>
          <p:cNvSpPr/>
          <p:nvPr/>
        </p:nvSpPr>
        <p:spPr>
          <a:xfrm>
            <a:off x="864077" y="3526690"/>
            <a:ext cx="10741315" cy="2306955"/>
          </a:xfrm>
          <a:prstGeom prst="rect">
            <a:avLst/>
          </a:prstGeom>
        </p:spPr>
        <p:txBody>
          <a:bodyPr wrap="square">
            <a:spAutoFit/>
          </a:bodyPr>
          <a:lstStyle/>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A.使导体棒竖直向下运动</a:t>
            </a:r>
          </a:p>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B.使导体棒竖直向上运动</a:t>
            </a:r>
          </a:p>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C.保持导体棒静止不动,使磁体水平向左运动</a:t>
            </a:r>
          </a:p>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D.将磁体的N、S极对调,仍使导体棒水平向右运动</a:t>
            </a:r>
          </a:p>
        </p:txBody>
      </p:sp>
      <p:pic>
        <p:nvPicPr>
          <p:cNvPr id="732" name="18image19.jpg" descr="id:2147492784;FounderCES"/>
          <p:cNvPicPr>
            <a:picLocks noChangeAspect="1"/>
          </p:cNvPicPr>
          <p:nvPr/>
        </p:nvPicPr>
        <p:blipFill>
          <a:blip r:embed="rId2"/>
          <a:stretch>
            <a:fillRect/>
          </a:stretch>
        </p:blipFill>
        <p:spPr>
          <a:xfrm>
            <a:off x="9091930" y="1476375"/>
            <a:ext cx="2513330" cy="1831340"/>
          </a:xfrm>
          <a:prstGeom prst="rect">
            <a:avLst/>
          </a:prstGeom>
        </p:spPr>
      </p:pic>
      <p:sp>
        <p:nvSpPr>
          <p:cNvPr id="4" name="矩形 3"/>
          <p:cNvSpPr/>
          <p:nvPr/>
        </p:nvSpPr>
        <p:spPr>
          <a:xfrm>
            <a:off x="7964170" y="3011805"/>
            <a:ext cx="4476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　</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uFillTx/>
                <a:cs typeface="+mn-ea"/>
                <a:sym typeface="+mn-lt"/>
              </a:rPr>
              <a:t>电磁现象的分析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75970" y="1257300"/>
            <a:ext cx="7739380" cy="2306955"/>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6</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如图为直流电动机的工作原理图,下列分析正确的是                                          (　　)</a:t>
            </a:r>
          </a:p>
          <a:p>
            <a:pPr algn="just" fontAlgn="auto">
              <a:lnSpc>
                <a:spcPct val="150000"/>
              </a:lnSpc>
            </a:pPr>
            <a:endParaRPr sz="2400" dirty="0">
              <a:solidFill>
                <a:schemeClr val="tx1"/>
              </a:solidFill>
              <a:uFillTx/>
              <a:latin typeface="黑体" panose="02010609060101010101" pitchFamily="49" charset="-122"/>
              <a:ea typeface="黑体" panose="02010609060101010101" pitchFamily="49" charset="-122"/>
            </a:endParaRPr>
          </a:p>
          <a:p>
            <a:pPr algn="just" fontAlgn="auto">
              <a:lnSpc>
                <a:spcPct val="150000"/>
              </a:lnSpc>
            </a:pPr>
            <a:endParaRPr lang="en-US" altLang="zh-CN" sz="2400" spc="-100" dirty="0">
              <a:solidFill>
                <a:schemeClr val="tx1"/>
              </a:solidFill>
              <a:uFillTx/>
              <a:latin typeface="楷体" panose="02010609060101010101" pitchFamily="49" charset="-122"/>
              <a:ea typeface="楷体" panose="02010609060101010101" pitchFamily="49" charset="-122"/>
              <a:cs typeface="楷体" panose="02010609060101010101" pitchFamily="49" charset="-122"/>
            </a:endParaRPr>
          </a:p>
        </p:txBody>
      </p:sp>
      <p:sp>
        <p:nvSpPr>
          <p:cNvPr id="3" name="矩形 2"/>
          <p:cNvSpPr/>
          <p:nvPr/>
        </p:nvSpPr>
        <p:spPr>
          <a:xfrm>
            <a:off x="775812" y="2538630"/>
            <a:ext cx="10741315" cy="2306955"/>
          </a:xfrm>
          <a:prstGeom prst="rect">
            <a:avLst/>
          </a:prstGeom>
        </p:spPr>
        <p:txBody>
          <a:bodyPr wrap="square">
            <a:spAutoFit/>
          </a:bodyPr>
          <a:lstStyle/>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A.改变磁场方向可以改变线圈转动的方向</a:t>
            </a:r>
          </a:p>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B.电动机通电后不转,一定是电路断路</a:t>
            </a:r>
          </a:p>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C.电动机工作过程中,消耗的电能全部转化为机械能</a:t>
            </a:r>
          </a:p>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D.线圈连续转动是靠电磁继电器来实现的</a:t>
            </a:r>
          </a:p>
        </p:txBody>
      </p:sp>
      <p:pic>
        <p:nvPicPr>
          <p:cNvPr id="734" name="ZKB-AH-131.jpg" descr="id:2147492798;FounderCES"/>
          <p:cNvPicPr>
            <a:picLocks noChangeAspect="1"/>
          </p:cNvPicPr>
          <p:nvPr/>
        </p:nvPicPr>
        <p:blipFill>
          <a:blip r:embed="rId2"/>
          <a:stretch>
            <a:fillRect/>
          </a:stretch>
        </p:blipFill>
        <p:spPr>
          <a:xfrm>
            <a:off x="9187815" y="1494790"/>
            <a:ext cx="2697480" cy="2069465"/>
          </a:xfrm>
          <a:prstGeom prst="rect">
            <a:avLst/>
          </a:prstGeom>
        </p:spPr>
      </p:pic>
      <p:sp>
        <p:nvSpPr>
          <p:cNvPr id="4" name="矩形 3"/>
          <p:cNvSpPr/>
          <p:nvPr/>
        </p:nvSpPr>
        <p:spPr>
          <a:xfrm>
            <a:off x="7823200" y="1920240"/>
            <a:ext cx="4476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　</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uFillTx/>
                <a:cs typeface="+mn-ea"/>
                <a:sym typeface="+mn-lt"/>
              </a:rPr>
              <a:t>电磁现象的分析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75970" y="1257300"/>
            <a:ext cx="7533005" cy="2861310"/>
          </a:xfrm>
          <a:prstGeom prst="rect">
            <a:avLst/>
          </a:prstGeom>
        </p:spPr>
        <p:txBody>
          <a:bodyPr wrap="square">
            <a:spAutoFit/>
          </a:bodyPr>
          <a:lstStyle/>
          <a:p>
            <a:pPr algn="just" fontAlgn="auto">
              <a:lnSpc>
                <a:spcPct val="15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7</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由金属杆组成如图所示的导轨,其中水平面上的两平行导轨</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AM</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和</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DN</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足够长且全部置于竖直向上的磁场中,与倾斜放置的导轨</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ABCD</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平滑连接.将一金属棒</a:t>
            </a:r>
            <a:r>
              <a:rPr sz="2400" i="1" dirty="0">
                <a:solidFill>
                  <a:schemeClr val="tx1"/>
                </a:solidFill>
                <a:latin typeface="宋体" panose="02010600030101010101" pitchFamily="2" charset="-122"/>
                <a:ea typeface="宋体" panose="02010600030101010101" pitchFamily="2" charset="-122"/>
                <a:cs typeface="宋体" panose="02010600030101010101" pitchFamily="2" charset="-122"/>
              </a:rPr>
              <a:t>ab</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从倾斜导轨上一定高度由静止释放,金属棒在运动过程中始终与导轨垂直接触且不受摩擦,请你判断金属棒在水平导</a:t>
            </a:r>
          </a:p>
        </p:txBody>
      </p:sp>
      <p:pic>
        <p:nvPicPr>
          <p:cNvPr id="736" name="19WJJANZKBWLZYY43.EPS" descr="id:2147492812;FounderCES"/>
          <p:cNvPicPr>
            <a:picLocks noChangeAspect="1"/>
          </p:cNvPicPr>
          <p:nvPr/>
        </p:nvPicPr>
        <p:blipFill>
          <a:blip r:embed="rId2"/>
          <a:stretch>
            <a:fillRect/>
          </a:stretch>
        </p:blipFill>
        <p:spPr>
          <a:xfrm>
            <a:off x="8308975" y="1851025"/>
            <a:ext cx="3601720" cy="1734820"/>
          </a:xfrm>
          <a:prstGeom prst="rect">
            <a:avLst/>
          </a:prstGeom>
        </p:spPr>
      </p:pic>
      <p:sp>
        <p:nvSpPr>
          <p:cNvPr id="2" name="矩形 1"/>
          <p:cNvSpPr/>
          <p:nvPr/>
        </p:nvSpPr>
        <p:spPr>
          <a:xfrm>
            <a:off x="775970" y="3900805"/>
            <a:ext cx="10382250" cy="2861310"/>
          </a:xfrm>
          <a:prstGeom prst="rect">
            <a:avLst/>
          </a:prstGeom>
        </p:spPr>
        <p:txBody>
          <a:bodyPr wrap="square">
            <a:spAutoFit/>
          </a:bodyPr>
          <a:lstStyle/>
          <a:p>
            <a:pPr algn="just" fontAlgn="auto">
              <a:lnSpc>
                <a:spcPct val="15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轨上的运动情况:</a:t>
            </a:r>
            <a:r>
              <a:rPr sz="2400" u="sng"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.请从能量转化的角度简述你认为金属棒做此运动的理由:</a:t>
            </a:r>
            <a:r>
              <a:rPr lang="en-US"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_________________________________________</a:t>
            </a:r>
          </a:p>
          <a:p>
            <a:pPr algn="just" fontAlgn="auto">
              <a:lnSpc>
                <a:spcPct val="150000"/>
              </a:lnSpc>
            </a:pPr>
            <a:r>
              <a:rPr lang="en-US"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________________</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.请从运动与相互作用的角度简述你认为金属棒做此运动的理由:</a:t>
            </a:r>
            <a:r>
              <a:rPr lang="en-US"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___________________________________________________________</a:t>
            </a:r>
          </a:p>
          <a:p>
            <a:pPr algn="just" fontAlgn="auto">
              <a:lnSpc>
                <a:spcPct val="150000"/>
              </a:lnSpc>
            </a:pPr>
            <a:r>
              <a:rPr lang="en-US"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_____________________</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p>
        </p:txBody>
      </p:sp>
      <p:sp>
        <p:nvSpPr>
          <p:cNvPr id="8" name="矩形 7"/>
          <p:cNvSpPr/>
          <p:nvPr/>
        </p:nvSpPr>
        <p:spPr>
          <a:xfrm>
            <a:off x="3372485" y="4063365"/>
            <a:ext cx="40449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做减速直线运动直至静止　</a:t>
            </a:r>
          </a:p>
        </p:txBody>
      </p:sp>
      <p:sp>
        <p:nvSpPr>
          <p:cNvPr id="10" name="矩形 9"/>
          <p:cNvSpPr/>
          <p:nvPr/>
        </p:nvSpPr>
        <p:spPr>
          <a:xfrm>
            <a:off x="4927600" y="4523740"/>
            <a:ext cx="593217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金属棒的动能不断转化为电能再转化为内　</a:t>
            </a:r>
          </a:p>
        </p:txBody>
      </p:sp>
      <p:sp>
        <p:nvSpPr>
          <p:cNvPr id="11" name="矩形 10"/>
          <p:cNvSpPr/>
          <p:nvPr/>
        </p:nvSpPr>
        <p:spPr>
          <a:xfrm>
            <a:off x="2087880" y="5627370"/>
            <a:ext cx="87725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金属棒切割磁感线,金属棒中出现感应电流,磁场对电流的作用力</a:t>
            </a:r>
          </a:p>
        </p:txBody>
      </p:sp>
      <p:sp>
        <p:nvSpPr>
          <p:cNvPr id="12" name="矩形 11"/>
          <p:cNvSpPr/>
          <p:nvPr/>
        </p:nvSpPr>
        <p:spPr>
          <a:xfrm>
            <a:off x="904875" y="5101590"/>
            <a:ext cx="256667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能,直至动能为零　</a:t>
            </a:r>
          </a:p>
        </p:txBody>
      </p:sp>
      <p:sp>
        <p:nvSpPr>
          <p:cNvPr id="13" name="矩形 12"/>
          <p:cNvSpPr/>
          <p:nvPr/>
        </p:nvSpPr>
        <p:spPr>
          <a:xfrm>
            <a:off x="999490" y="6178550"/>
            <a:ext cx="2747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阻碍金属棒的运动　</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3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3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2" grpId="0"/>
      <p:bldP spid="1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uFillTx/>
                <a:cs typeface="+mn-ea"/>
                <a:sym typeface="+mn-lt"/>
              </a:rPr>
              <a:t>磁场对电流的力和电磁感应现象的应用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75970" y="1257300"/>
            <a:ext cx="10497820" cy="5408295"/>
          </a:xfrm>
          <a:prstGeom prst="rect">
            <a:avLst/>
          </a:prstGeom>
        </p:spPr>
        <p:txBody>
          <a:bodyPr wrap="square">
            <a:spAutoFit/>
          </a:bodyPr>
          <a:lstStyle/>
          <a:p>
            <a:pPr algn="just" fontAlgn="auto">
              <a:lnSpc>
                <a:spcPct val="12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8</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如图所示,甲图是动圈式话筒的结构图,乙图是动圈式扬声器的结构图,其中	                                                        (　　)</a:t>
            </a:r>
          </a:p>
          <a:p>
            <a:pPr algn="just" fontAlgn="auto">
              <a:lnSpc>
                <a:spcPct val="120000"/>
              </a:lnSpc>
            </a:pPr>
            <a:endPar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甲                    乙</a:t>
            </a:r>
          </a:p>
          <a:p>
            <a:pPr algn="just" fontAlgn="auto">
              <a:lnSpc>
                <a:spcPct val="12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A.甲工作的原理和电动机相同            </a:t>
            </a:r>
          </a:p>
          <a:p>
            <a:pPr algn="just" fontAlgn="auto">
              <a:lnSpc>
                <a:spcPct val="12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B.乙工作的原理和电动机相同</a:t>
            </a:r>
          </a:p>
          <a:p>
            <a:pPr algn="just" fontAlgn="auto">
              <a:lnSpc>
                <a:spcPct val="12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C.乙工作时消耗的电能全部转化为机械能  </a:t>
            </a:r>
          </a:p>
          <a:p>
            <a:pPr algn="just" fontAlgn="auto">
              <a:lnSpc>
                <a:spcPct val="120000"/>
              </a:lnSpc>
            </a:pP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D.甲工作时线圈不受磁场力的作用</a:t>
            </a:r>
          </a:p>
        </p:txBody>
      </p:sp>
      <p:pic>
        <p:nvPicPr>
          <p:cNvPr id="739" name="18image12.jpg" descr="id:2147492833;FounderCES"/>
          <p:cNvPicPr>
            <a:picLocks noChangeAspect="1"/>
          </p:cNvPicPr>
          <p:nvPr/>
        </p:nvPicPr>
        <p:blipFill>
          <a:blip r:embed="rId2"/>
          <a:stretch>
            <a:fillRect/>
          </a:stretch>
        </p:blipFill>
        <p:spPr>
          <a:xfrm>
            <a:off x="2672080" y="2489835"/>
            <a:ext cx="3103245" cy="1476375"/>
          </a:xfrm>
          <a:prstGeom prst="rect">
            <a:avLst/>
          </a:prstGeom>
        </p:spPr>
      </p:pic>
      <p:pic>
        <p:nvPicPr>
          <p:cNvPr id="740" name="18image10.jpg" descr="id:2147492840;FounderCES"/>
          <p:cNvPicPr>
            <a:picLocks noChangeAspect="1"/>
          </p:cNvPicPr>
          <p:nvPr/>
        </p:nvPicPr>
        <p:blipFill>
          <a:blip r:embed="rId3"/>
          <a:stretch>
            <a:fillRect/>
          </a:stretch>
        </p:blipFill>
        <p:spPr>
          <a:xfrm>
            <a:off x="6372860" y="2081530"/>
            <a:ext cx="2430145" cy="1997075"/>
          </a:xfrm>
          <a:prstGeom prst="rect">
            <a:avLst/>
          </a:prstGeom>
        </p:spPr>
      </p:pic>
      <p:sp>
        <p:nvSpPr>
          <p:cNvPr id="13" name="矩形 12"/>
          <p:cNvSpPr/>
          <p:nvPr/>
        </p:nvSpPr>
        <p:spPr>
          <a:xfrm>
            <a:off x="10583545" y="1771650"/>
            <a:ext cx="408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uFillTx/>
                <a:cs typeface="+mn-ea"/>
                <a:sym typeface="+mn-lt"/>
              </a:rPr>
              <a:t>磁场对电流的力和电磁感应现象的应用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3</a:t>
            </a:r>
            <a:endParaRPr lang="zh-CN" altLang="en-US" dirty="0">
              <a:solidFill>
                <a:schemeClr val="bg1"/>
              </a:solidFill>
              <a:sym typeface="+mn-lt"/>
            </a:endParaRPr>
          </a:p>
        </p:txBody>
      </p:sp>
      <p:sp>
        <p:nvSpPr>
          <p:cNvPr id="6" name="矩形 5"/>
          <p:cNvSpPr/>
          <p:nvPr/>
        </p:nvSpPr>
        <p:spPr>
          <a:xfrm>
            <a:off x="775970" y="1257300"/>
            <a:ext cx="8329930" cy="2306320"/>
          </a:xfrm>
          <a:prstGeom prst="rect">
            <a:avLst/>
          </a:prstGeom>
        </p:spPr>
        <p:txBody>
          <a:bodyPr wrap="square">
            <a:spAutoFit/>
          </a:bodyPr>
          <a:lstStyle/>
          <a:p>
            <a:pPr algn="just" fontAlgn="auto">
              <a:lnSpc>
                <a:spcPct val="12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9</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仿宋" panose="02010609060101010101" pitchFamily="49" charset="-122"/>
                <a:ea typeface="仿宋" panose="02010609060101010101" pitchFamily="49" charset="-122"/>
                <a:cs typeface="仿宋" panose="02010609060101010101" pitchFamily="49" charset="-122"/>
              </a:rPr>
              <a:t>[2019合肥38中三模]</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如图所示是某自行车前轮的结构图.行驶中,磁铁靠近传感器时,磁场能使传感器内部正在做定向运动的带电粒子发生偏转,从而产生一种“脉冲信号”,信号传入速度计能测出自行车行驶的速度和里程.下列能说明其原理的是                                          (　　)                 </a:t>
            </a:r>
          </a:p>
        </p:txBody>
      </p:sp>
      <p:pic>
        <p:nvPicPr>
          <p:cNvPr id="742" name="19重组-19.jpg" descr="id:2147492854;FounderCES"/>
          <p:cNvPicPr>
            <a:picLocks noChangeAspect="1"/>
          </p:cNvPicPr>
          <p:nvPr/>
        </p:nvPicPr>
        <p:blipFill>
          <a:blip r:embed="rId2"/>
          <a:stretch>
            <a:fillRect/>
          </a:stretch>
        </p:blipFill>
        <p:spPr>
          <a:xfrm>
            <a:off x="9566910" y="1518920"/>
            <a:ext cx="1997075" cy="1459865"/>
          </a:xfrm>
          <a:prstGeom prst="rect">
            <a:avLst/>
          </a:prstGeom>
        </p:spPr>
      </p:pic>
      <p:pic>
        <p:nvPicPr>
          <p:cNvPr id="743" name="19重组-12.jpg" descr="id:2147492861;FounderCES"/>
          <p:cNvPicPr>
            <a:picLocks noChangeAspect="1"/>
          </p:cNvPicPr>
          <p:nvPr/>
        </p:nvPicPr>
        <p:blipFill>
          <a:blip r:embed="rId3"/>
          <a:stretch>
            <a:fillRect/>
          </a:stretch>
        </p:blipFill>
        <p:spPr>
          <a:xfrm>
            <a:off x="3150235" y="3423285"/>
            <a:ext cx="4427855" cy="3048000"/>
          </a:xfrm>
          <a:prstGeom prst="rect">
            <a:avLst/>
          </a:prstGeom>
        </p:spPr>
      </p:pic>
      <p:sp>
        <p:nvSpPr>
          <p:cNvPr id="13" name="矩形 12"/>
          <p:cNvSpPr/>
          <p:nvPr/>
        </p:nvSpPr>
        <p:spPr>
          <a:xfrm>
            <a:off x="8438515" y="3103245"/>
            <a:ext cx="408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探究影响电磁铁磁性强弱的因素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257300"/>
            <a:ext cx="7087870" cy="1641475"/>
          </a:xfrm>
          <a:prstGeom prst="rect">
            <a:avLst/>
          </a:prstGeom>
        </p:spPr>
        <p:txBody>
          <a:bodyPr wrap="square">
            <a:spAutoFit/>
          </a:bodyPr>
          <a:lstStyle/>
          <a:p>
            <a:pPr algn="just" fontAlgn="auto">
              <a:lnSpc>
                <a:spcPct val="14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10</a:t>
            </a:r>
            <a:r>
              <a:rPr lang="zh-CN" altLang="en-US" sz="2400" spc="-50" dirty="0">
                <a:latin typeface="黑体" panose="02010609060101010101" pitchFamily="49" charset="-122"/>
                <a:ea typeface="黑体" panose="02010609060101010101" pitchFamily="49" charset="-122"/>
              </a:rPr>
              <a:t>　</a:t>
            </a:r>
            <a:r>
              <a:rPr sz="2400" spc="-50" dirty="0">
                <a:latin typeface="宋体" panose="02010600030101010101" pitchFamily="2" charset="-122"/>
                <a:ea typeface="宋体" panose="02010600030101010101" pitchFamily="2" charset="-122"/>
                <a:cs typeface="宋体" panose="02010600030101010101" pitchFamily="2" charset="-122"/>
              </a:rPr>
              <a:t>在探究“影响电磁铁磁性强弱的因素”实验中,同学们用相同的大铁钉制成了简易电磁铁甲、乙,并设计了如图所示的电路,通电后让电磁铁吸引大头针.</a:t>
            </a:r>
          </a:p>
        </p:txBody>
      </p:sp>
      <p:sp>
        <p:nvSpPr>
          <p:cNvPr id="3" name="矩形 2"/>
          <p:cNvSpPr/>
          <p:nvPr/>
        </p:nvSpPr>
        <p:spPr>
          <a:xfrm>
            <a:off x="762635" y="2898140"/>
            <a:ext cx="10666730" cy="3709035"/>
          </a:xfrm>
          <a:prstGeom prst="rect">
            <a:avLst/>
          </a:prstGeom>
        </p:spPr>
        <p:txBody>
          <a:bodyPr wrap="square">
            <a:spAutoFit/>
          </a:bodyPr>
          <a:lstStyle/>
          <a:p>
            <a:pPr algn="just" fontAlgn="auto">
              <a:lnSpc>
                <a:spcPct val="140000"/>
              </a:lnSpc>
            </a:pPr>
            <a:r>
              <a:rPr sz="2400" spc="-50" dirty="0">
                <a:latin typeface="宋体" panose="02010600030101010101" pitchFamily="2" charset="-122"/>
                <a:ea typeface="宋体" panose="02010600030101010101" pitchFamily="2" charset="-122"/>
                <a:cs typeface="宋体" panose="02010600030101010101" pitchFamily="2" charset="-122"/>
              </a:rPr>
              <a:t>(1)当滑动变阻器的滑片向左移动时,电磁铁甲、乙能够吸引大头针的个数将</a:t>
            </a:r>
            <a:r>
              <a:rPr lang="en-US" sz="2400" spc="-50" dirty="0">
                <a:latin typeface="宋体" panose="02010600030101010101" pitchFamily="2" charset="-122"/>
                <a:ea typeface="宋体" panose="02010600030101010101" pitchFamily="2" charset="-122"/>
                <a:cs typeface="宋体" panose="02010600030101010101" pitchFamily="2" charset="-122"/>
              </a:rPr>
              <a:t>_______</a:t>
            </a:r>
            <a:r>
              <a:rPr sz="2400" spc="-50" dirty="0">
                <a:latin typeface="宋体" panose="02010600030101010101" pitchFamily="2" charset="-122"/>
                <a:ea typeface="宋体" panose="02010600030101010101" pitchFamily="2" charset="-122"/>
                <a:cs typeface="宋体" panose="02010600030101010101" pitchFamily="2" charset="-122"/>
              </a:rPr>
              <a:t>(选填“增多”或“减少”),说明电流越</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,电磁铁磁性越强. </a:t>
            </a:r>
          </a:p>
          <a:p>
            <a:pPr algn="just" fontAlgn="auto">
              <a:lnSpc>
                <a:spcPct val="140000"/>
              </a:lnSpc>
            </a:pPr>
            <a:r>
              <a:rPr sz="2400" spc="-50" dirty="0">
                <a:latin typeface="宋体" panose="02010600030101010101" pitchFamily="2" charset="-122"/>
                <a:ea typeface="宋体" panose="02010600030101010101" pitchFamily="2" charset="-122"/>
                <a:cs typeface="宋体" panose="02010600030101010101" pitchFamily="2" charset="-122"/>
              </a:rPr>
              <a:t>(2)根据图示可知,电磁铁</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(选填“甲”或“乙”)的磁性强,说明电流相同时,</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,电磁铁磁性越强. </a:t>
            </a:r>
          </a:p>
          <a:p>
            <a:pPr algn="just" fontAlgn="auto">
              <a:lnSpc>
                <a:spcPct val="140000"/>
              </a:lnSpc>
            </a:pPr>
            <a:r>
              <a:rPr sz="2400" spc="-50" dirty="0">
                <a:latin typeface="宋体" panose="02010600030101010101" pitchFamily="2" charset="-122"/>
                <a:ea typeface="宋体" panose="02010600030101010101" pitchFamily="2" charset="-122"/>
                <a:cs typeface="宋体" panose="02010600030101010101" pitchFamily="2" charset="-122"/>
              </a:rPr>
              <a:t>(3)乙铁钉的上端是电磁铁的</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极. </a:t>
            </a:r>
          </a:p>
          <a:p>
            <a:pPr algn="just" fontAlgn="auto">
              <a:lnSpc>
                <a:spcPct val="140000"/>
              </a:lnSpc>
            </a:pPr>
            <a:r>
              <a:rPr sz="2400" spc="-50" dirty="0">
                <a:latin typeface="宋体" panose="02010600030101010101" pitchFamily="2" charset="-122"/>
                <a:ea typeface="宋体" panose="02010600030101010101" pitchFamily="2" charset="-122"/>
                <a:cs typeface="宋体" panose="02010600030101010101" pitchFamily="2" charset="-122"/>
              </a:rPr>
              <a:t>(4)被电磁铁吸引的大头针下端分散开的原因是</a:t>
            </a:r>
            <a:r>
              <a:rPr lang="en-US" sz="2400" spc="-50" dirty="0">
                <a:latin typeface="宋体" panose="02010600030101010101" pitchFamily="2" charset="-122"/>
                <a:ea typeface="宋体" panose="02010600030101010101" pitchFamily="2" charset="-122"/>
                <a:cs typeface="宋体" panose="02010600030101010101" pitchFamily="2" charset="-122"/>
              </a:rPr>
              <a:t>_____________________________</a:t>
            </a:r>
          </a:p>
          <a:p>
            <a:pPr algn="just" fontAlgn="auto">
              <a:lnSpc>
                <a:spcPct val="140000"/>
              </a:lnSpc>
            </a:pPr>
            <a:r>
              <a:rPr lang="en-US" sz="2400" spc="-50" dirty="0">
                <a:latin typeface="宋体" panose="02010600030101010101" pitchFamily="2" charset="-122"/>
                <a:ea typeface="宋体" panose="02010600030101010101" pitchFamily="2" charset="-122"/>
                <a:cs typeface="宋体" panose="02010600030101010101" pitchFamily="2" charset="-122"/>
              </a:rPr>
              <a:t>______</a:t>
            </a:r>
            <a:r>
              <a:rPr sz="2400" spc="-50" dirty="0">
                <a:latin typeface="宋体" panose="02010600030101010101" pitchFamily="2" charset="-122"/>
                <a:ea typeface="宋体" panose="02010600030101010101" pitchFamily="2" charset="-122"/>
                <a:cs typeface="宋体" panose="02010600030101010101" pitchFamily="2" charset="-122"/>
              </a:rPr>
              <a:t>. </a:t>
            </a:r>
          </a:p>
        </p:txBody>
      </p:sp>
      <p:pic>
        <p:nvPicPr>
          <p:cNvPr id="747" name="18image23.jpg" descr="id:2147492889;FounderCES"/>
          <p:cNvPicPr>
            <a:picLocks noChangeAspect="1"/>
          </p:cNvPicPr>
          <p:nvPr/>
        </p:nvPicPr>
        <p:blipFill>
          <a:blip r:embed="rId2"/>
          <a:stretch>
            <a:fillRect/>
          </a:stretch>
        </p:blipFill>
        <p:spPr>
          <a:xfrm>
            <a:off x="8525510" y="1465580"/>
            <a:ext cx="1956435" cy="1432560"/>
          </a:xfrm>
          <a:prstGeom prst="rect">
            <a:avLst/>
          </a:prstGeom>
        </p:spPr>
      </p:pic>
      <p:sp>
        <p:nvSpPr>
          <p:cNvPr id="13" name="矩形 12"/>
          <p:cNvSpPr/>
          <p:nvPr/>
        </p:nvSpPr>
        <p:spPr>
          <a:xfrm>
            <a:off x="935990" y="3398520"/>
            <a:ext cx="11747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增多</a:t>
            </a:r>
          </a:p>
        </p:txBody>
      </p:sp>
      <p:sp>
        <p:nvSpPr>
          <p:cNvPr id="4" name="矩形 3"/>
          <p:cNvSpPr/>
          <p:nvPr/>
        </p:nvSpPr>
        <p:spPr>
          <a:xfrm>
            <a:off x="7204075" y="3399155"/>
            <a:ext cx="408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8" name="矩形 7"/>
          <p:cNvSpPr/>
          <p:nvPr/>
        </p:nvSpPr>
        <p:spPr>
          <a:xfrm>
            <a:off x="4259580" y="3999865"/>
            <a:ext cx="408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甲</a:t>
            </a:r>
          </a:p>
        </p:txBody>
      </p:sp>
      <p:sp>
        <p:nvSpPr>
          <p:cNvPr id="10" name="矩形 9"/>
          <p:cNvSpPr/>
          <p:nvPr/>
        </p:nvSpPr>
        <p:spPr>
          <a:xfrm>
            <a:off x="1701800" y="4538345"/>
            <a:ext cx="3288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电磁铁线圈匝数越多</a:t>
            </a:r>
          </a:p>
        </p:txBody>
      </p:sp>
      <p:sp>
        <p:nvSpPr>
          <p:cNvPr id="11" name="矩形 10"/>
          <p:cNvSpPr/>
          <p:nvPr/>
        </p:nvSpPr>
        <p:spPr>
          <a:xfrm>
            <a:off x="4668520" y="4998720"/>
            <a:ext cx="408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S</a:t>
            </a:r>
          </a:p>
        </p:txBody>
      </p:sp>
      <p:sp>
        <p:nvSpPr>
          <p:cNvPr id="12" name="矩形 11"/>
          <p:cNvSpPr/>
          <p:nvPr/>
        </p:nvSpPr>
        <p:spPr>
          <a:xfrm>
            <a:off x="7043420" y="5575300"/>
            <a:ext cx="40957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大头针被磁化,同名磁极相互</a:t>
            </a:r>
          </a:p>
        </p:txBody>
      </p:sp>
      <p:sp>
        <p:nvSpPr>
          <p:cNvPr id="14" name="矩形 13"/>
          <p:cNvSpPr/>
          <p:nvPr/>
        </p:nvSpPr>
        <p:spPr>
          <a:xfrm>
            <a:off x="763270" y="6028055"/>
            <a:ext cx="10896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排斥</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p:bldP spid="8" grpId="0"/>
      <p:bldP spid="10" grpId="0"/>
      <p:bldP spid="11" grpId="0"/>
      <p:bldP spid="12" grpId="0"/>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探究影响电磁铁磁性强弱的因素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pic>
        <p:nvPicPr>
          <p:cNvPr id="747" name="18image23.jpg" descr="id:2147492889;FounderCES"/>
          <p:cNvPicPr>
            <a:picLocks noChangeAspect="1"/>
          </p:cNvPicPr>
          <p:nvPr/>
        </p:nvPicPr>
        <p:blipFill>
          <a:blip r:embed="rId2"/>
          <a:stretch>
            <a:fillRect/>
          </a:stretch>
        </p:blipFill>
        <p:spPr>
          <a:xfrm>
            <a:off x="8628380" y="2261235"/>
            <a:ext cx="2903220" cy="2125980"/>
          </a:xfrm>
          <a:prstGeom prst="rect">
            <a:avLst/>
          </a:prstGeom>
        </p:spPr>
      </p:pic>
      <p:sp>
        <p:nvSpPr>
          <p:cNvPr id="14" name="矩形 13"/>
          <p:cNvSpPr/>
          <p:nvPr/>
        </p:nvSpPr>
        <p:spPr>
          <a:xfrm>
            <a:off x="757555" y="1551305"/>
            <a:ext cx="7498080"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(5)实验中用</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来反映电磁铁磁性的强弱,这种方法是转换法. </a:t>
            </a:r>
          </a:p>
          <a:p>
            <a:pPr algn="just" fontAlgn="auto">
              <a:lnSpc>
                <a:spcPct val="150000"/>
              </a:lnSpc>
            </a:pPr>
            <a:r>
              <a:rPr sz="2400" dirty="0">
                <a:latin typeface="宋体" panose="02010600030101010101" pitchFamily="2" charset="-122"/>
                <a:ea typeface="宋体" panose="02010600030101010101" pitchFamily="2" charset="-122"/>
              </a:rPr>
              <a:t>(6)实验中将电磁铁甲、乙串联的目的是</a:t>
            </a:r>
            <a:r>
              <a:rPr lang="en-US" sz="2400" dirty="0">
                <a:latin typeface="宋体" panose="02010600030101010101" pitchFamily="2" charset="-122"/>
                <a:ea typeface="宋体" panose="02010600030101010101" pitchFamily="2" charset="-122"/>
              </a:rPr>
              <a:t>_____________</a:t>
            </a:r>
            <a:r>
              <a:rPr sz="2400" dirty="0">
                <a:latin typeface="宋体" panose="02010600030101010101" pitchFamily="2" charset="-122"/>
                <a:ea typeface="宋体" panose="02010600030101010101" pitchFamily="2" charset="-122"/>
              </a:rPr>
              <a:t>　　　　　　　　　　</a:t>
            </a:r>
            <a:r>
              <a:rPr lang="en-US" sz="2400" dirty="0">
                <a:latin typeface="宋体" panose="02010600030101010101" pitchFamily="2" charset="-122"/>
                <a:ea typeface="宋体" panose="02010600030101010101" pitchFamily="2" charset="-122"/>
              </a:rPr>
              <a:t>_______________________</a:t>
            </a:r>
            <a:r>
              <a:rPr sz="2400" dirty="0">
                <a:latin typeface="宋体" panose="02010600030101010101" pitchFamily="2" charset="-122"/>
                <a:ea typeface="宋体" panose="02010600030101010101" pitchFamily="2" charset="-122"/>
              </a:rPr>
              <a:t>;滑动变阻器除了保护电路外,还有一个重要的作用是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rPr>
              <a:t>(7)如果要验证电磁铁的磁性是线圈中的电流产生的,应该如何操作?会看到什么现象?</a:t>
            </a:r>
            <a:r>
              <a:rPr lang="en-US" sz="2400" dirty="0">
                <a:latin typeface="宋体" panose="02010600030101010101" pitchFamily="2" charset="-122"/>
                <a:ea typeface="宋体" panose="02010600030101010101" pitchFamily="2" charset="-122"/>
              </a:rPr>
              <a:t>______________________</a:t>
            </a:r>
            <a:endParaRPr sz="2400" dirty="0">
              <a:latin typeface="宋体" panose="02010600030101010101" pitchFamily="2" charset="-122"/>
              <a:ea typeface="宋体" panose="02010600030101010101" pitchFamily="2" charset="-122"/>
            </a:endParaRPr>
          </a:p>
          <a:p>
            <a:pPr algn="just" fontAlgn="auto">
              <a:lnSpc>
                <a:spcPct val="150000"/>
              </a:lnSpc>
            </a:pP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2" name="矩形 1"/>
          <p:cNvSpPr/>
          <p:nvPr/>
        </p:nvSpPr>
        <p:spPr>
          <a:xfrm>
            <a:off x="2587625" y="1692275"/>
            <a:ext cx="445643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电磁铁能够吸引大头针的个数</a:t>
            </a:r>
          </a:p>
        </p:txBody>
      </p:sp>
      <p:sp>
        <p:nvSpPr>
          <p:cNvPr id="4" name="矩形 3"/>
          <p:cNvSpPr/>
          <p:nvPr/>
        </p:nvSpPr>
        <p:spPr>
          <a:xfrm>
            <a:off x="6235065" y="2698750"/>
            <a:ext cx="18472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控制通过电</a:t>
            </a:r>
          </a:p>
        </p:txBody>
      </p:sp>
      <p:sp>
        <p:nvSpPr>
          <p:cNvPr id="5" name="矩形 4"/>
          <p:cNvSpPr/>
          <p:nvPr/>
        </p:nvSpPr>
        <p:spPr>
          <a:xfrm>
            <a:off x="3961765" y="3841750"/>
            <a:ext cx="34537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改变线圈中的电流大小</a:t>
            </a:r>
          </a:p>
        </p:txBody>
      </p:sp>
      <p:sp>
        <p:nvSpPr>
          <p:cNvPr id="8" name="矩形 7"/>
          <p:cNvSpPr/>
          <p:nvPr/>
        </p:nvSpPr>
        <p:spPr>
          <a:xfrm>
            <a:off x="4857115" y="4880610"/>
            <a:ext cx="32251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断开开关;大铁钉不再</a:t>
            </a:r>
          </a:p>
        </p:txBody>
      </p:sp>
      <p:sp>
        <p:nvSpPr>
          <p:cNvPr id="10" name="矩形 9"/>
          <p:cNvSpPr/>
          <p:nvPr/>
        </p:nvSpPr>
        <p:spPr>
          <a:xfrm>
            <a:off x="980440" y="3291205"/>
            <a:ext cx="33375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磁铁甲、乙的电流相同</a:t>
            </a:r>
          </a:p>
        </p:txBody>
      </p:sp>
      <p:sp>
        <p:nvSpPr>
          <p:cNvPr id="11" name="矩形 10"/>
          <p:cNvSpPr/>
          <p:nvPr/>
        </p:nvSpPr>
        <p:spPr>
          <a:xfrm>
            <a:off x="980440" y="5433060"/>
            <a:ext cx="19138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吸引大头针</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3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3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3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8" grpId="0"/>
      <p:bldP spid="10" grpId="0"/>
      <p:bldP spid="1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探究影响电磁铁磁性强弱的因素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4" name="矩形 13"/>
          <p:cNvSpPr/>
          <p:nvPr/>
        </p:nvSpPr>
        <p:spPr>
          <a:xfrm>
            <a:off x="757555" y="1551305"/>
            <a:ext cx="10539095" cy="440753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1.电磁铁通电后具有磁性的原理:电流的磁效应.</a:t>
            </a:r>
          </a:p>
          <a:p>
            <a:pPr algn="just" fontAlgn="auto">
              <a:lnSpc>
                <a:spcPct val="130000"/>
              </a:lnSpc>
            </a:pPr>
            <a:r>
              <a:rPr sz="2400" dirty="0">
                <a:latin typeface="宋体" panose="02010600030101010101" pitchFamily="2" charset="-122"/>
                <a:ea typeface="宋体" panose="02010600030101010101" pitchFamily="2" charset="-122"/>
              </a:rPr>
              <a:t>2.电磁铁通电后吸引大头针(或曲别针、小铁钉)的原因:磁体具有</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吸引铁、钴、镍</a:t>
            </a:r>
            <a:r>
              <a:rPr sz="2400" dirty="0">
                <a:latin typeface="宋体" panose="02010600030101010101" pitchFamily="2" charset="-122"/>
                <a:ea typeface="宋体" panose="02010600030101010101" pitchFamily="2" charset="-122"/>
              </a:rPr>
              <a:t>等物质的性质.</a:t>
            </a:r>
          </a:p>
          <a:p>
            <a:pPr algn="just" fontAlgn="auto">
              <a:lnSpc>
                <a:spcPct val="130000"/>
              </a:lnSpc>
            </a:pPr>
            <a:r>
              <a:rPr sz="2400" dirty="0">
                <a:latin typeface="宋体" panose="02010600030101010101" pitchFamily="2" charset="-122"/>
                <a:ea typeface="宋体" panose="02010600030101010101" pitchFamily="2" charset="-122"/>
              </a:rPr>
              <a:t>3.电磁铁磁性有无的控制:通电有磁性,断电无磁性.</a:t>
            </a:r>
          </a:p>
          <a:p>
            <a:pPr algn="just" fontAlgn="auto">
              <a:lnSpc>
                <a:spcPct val="130000"/>
              </a:lnSpc>
            </a:pPr>
            <a:r>
              <a:rPr sz="2400" dirty="0">
                <a:latin typeface="宋体" panose="02010600030101010101" pitchFamily="2" charset="-122"/>
                <a:ea typeface="宋体" panose="02010600030101010101" pitchFamily="2" charset="-122"/>
              </a:rPr>
              <a:t>4.滑动变阻器的作用:(1)</a:t>
            </a:r>
            <a:r>
              <a:rPr sz="2400" u="wavyHeavy" dirty="0">
                <a:uFill>
                  <a:solidFill>
                    <a:srgbClr val="FF0000"/>
                  </a:solidFill>
                </a:uFill>
                <a:latin typeface="宋体" panose="02010600030101010101" pitchFamily="2" charset="-122"/>
                <a:ea typeface="宋体" panose="02010600030101010101" pitchFamily="2" charset="-122"/>
              </a:rPr>
              <a:t>保护电路</a:t>
            </a:r>
            <a:r>
              <a:rPr sz="2400" dirty="0">
                <a:latin typeface="宋体" panose="02010600030101010101" pitchFamily="2" charset="-122"/>
                <a:ea typeface="宋体" panose="02010600030101010101" pitchFamily="2" charset="-122"/>
              </a:rPr>
              <a:t>;(2)</a:t>
            </a:r>
            <a:r>
              <a:rPr sz="2400" u="wavyHeavy" dirty="0">
                <a:uFill>
                  <a:solidFill>
                    <a:srgbClr val="FF0000"/>
                  </a:solidFill>
                </a:uFill>
                <a:latin typeface="宋体" panose="02010600030101010101" pitchFamily="2" charset="-122"/>
                <a:ea typeface="宋体" panose="02010600030101010101" pitchFamily="2" charset="-122"/>
              </a:rPr>
              <a:t>改变电路中电流的大小</a:t>
            </a:r>
            <a:r>
              <a:rPr sz="2400" dirty="0">
                <a:latin typeface="宋体" panose="02010600030101010101" pitchFamily="2" charset="-122"/>
                <a:ea typeface="宋体" panose="02010600030101010101" pitchFamily="2" charset="-122"/>
              </a:rPr>
              <a:t>.</a:t>
            </a:r>
          </a:p>
          <a:p>
            <a:pPr algn="just" fontAlgn="auto">
              <a:lnSpc>
                <a:spcPct val="130000"/>
              </a:lnSpc>
            </a:pPr>
            <a:r>
              <a:rPr sz="2400" dirty="0">
                <a:latin typeface="宋体" panose="02010600030101010101" pitchFamily="2" charset="-122"/>
                <a:ea typeface="宋体" panose="02010600030101010101" pitchFamily="2" charset="-122"/>
              </a:rPr>
              <a:t>5.转换法的应用:通过电磁铁能够吸引大头针的多少来反映电磁铁磁性的强弱.</a:t>
            </a:r>
          </a:p>
          <a:p>
            <a:pPr algn="just" fontAlgn="auto">
              <a:lnSpc>
                <a:spcPct val="130000"/>
              </a:lnSpc>
            </a:pPr>
            <a:r>
              <a:rPr sz="2400" dirty="0">
                <a:latin typeface="宋体" panose="02010600030101010101" pitchFamily="2" charset="-122"/>
                <a:ea typeface="宋体" panose="02010600030101010101" pitchFamily="2" charset="-122"/>
              </a:rPr>
              <a:t>6.控制变量法的应用:</a:t>
            </a:r>
          </a:p>
          <a:p>
            <a:pPr algn="just" fontAlgn="auto">
              <a:lnSpc>
                <a:spcPct val="130000"/>
              </a:lnSpc>
            </a:pPr>
            <a:r>
              <a:rPr sz="2400" dirty="0">
                <a:latin typeface="宋体" panose="02010600030101010101" pitchFamily="2" charset="-122"/>
                <a:ea typeface="宋体" panose="02010600030101010101" pitchFamily="2" charset="-122"/>
              </a:rPr>
              <a:t>(1)探究磁性强弱与线圈匝数的关系时,控制电磁铁的</a:t>
            </a:r>
            <a:r>
              <a:rPr sz="2400" u="wavyHeavy" dirty="0">
                <a:uFill>
                  <a:solidFill>
                    <a:srgbClr val="FF0000"/>
                  </a:solidFill>
                </a:uFill>
                <a:latin typeface="宋体" panose="02010600030101010101" pitchFamily="2" charset="-122"/>
                <a:ea typeface="宋体" panose="02010600030101010101" pitchFamily="2" charset="-122"/>
              </a:rPr>
              <a:t>线圈匝数不同</a:t>
            </a:r>
            <a:r>
              <a:rPr sz="2400" dirty="0">
                <a:latin typeface="宋体" panose="02010600030101010101" pitchFamily="2" charset="-122"/>
                <a:ea typeface="宋体" panose="02010600030101010101" pitchFamily="2" charset="-122"/>
              </a:rPr>
              <a:t>,通过电磁铁的</a:t>
            </a:r>
            <a:r>
              <a:rPr sz="2400" u="wavyHeavy" dirty="0">
                <a:uFill>
                  <a:solidFill>
                    <a:srgbClr val="FF0000"/>
                  </a:solidFill>
                </a:uFill>
                <a:latin typeface="宋体" panose="02010600030101010101" pitchFamily="2" charset="-122"/>
                <a:ea typeface="宋体" panose="02010600030101010101" pitchFamily="2" charset="-122"/>
              </a:rPr>
              <a:t>电流相同</a:t>
            </a:r>
            <a:r>
              <a:rPr sz="2400" dirty="0">
                <a:latin typeface="宋体" panose="02010600030101010101" pitchFamily="2" charset="-122"/>
                <a:ea typeface="宋体" panose="02010600030101010101" pitchFamily="2" charset="-122"/>
              </a:rPr>
              <a:t>.控制方法:将匝数不同的电磁铁串联在电路中.</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探究影响电磁铁磁性强弱的因素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4" name="矩形 13"/>
          <p:cNvSpPr/>
          <p:nvPr/>
        </p:nvSpPr>
        <p:spPr>
          <a:xfrm>
            <a:off x="757555" y="1551305"/>
            <a:ext cx="10539095" cy="452310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(2)探究磁性强弱与电流的关系时,控制电磁铁的</a:t>
            </a:r>
            <a:r>
              <a:rPr sz="2400" u="wavyHeavy" dirty="0">
                <a:uFill>
                  <a:solidFill>
                    <a:srgbClr val="FF0000"/>
                  </a:solidFill>
                </a:uFill>
                <a:latin typeface="宋体" panose="02010600030101010101" pitchFamily="2" charset="-122"/>
                <a:ea typeface="宋体" panose="02010600030101010101" pitchFamily="2" charset="-122"/>
              </a:rPr>
              <a:t>线圈匝数相同</a:t>
            </a:r>
            <a:r>
              <a:rPr sz="2400" dirty="0">
                <a:latin typeface="宋体" panose="02010600030101010101" pitchFamily="2" charset="-122"/>
                <a:ea typeface="宋体" panose="02010600030101010101" pitchFamily="2" charset="-122"/>
              </a:rPr>
              <a:t>,通过电磁铁的</a:t>
            </a:r>
            <a:r>
              <a:rPr sz="2400" u="wavyHeavy" dirty="0">
                <a:uFill>
                  <a:solidFill>
                    <a:srgbClr val="FF0000"/>
                  </a:solidFill>
                </a:uFill>
                <a:latin typeface="宋体" panose="02010600030101010101" pitchFamily="2" charset="-122"/>
                <a:ea typeface="宋体" panose="02010600030101010101" pitchFamily="2" charset="-122"/>
              </a:rPr>
              <a:t>电流不同</a:t>
            </a:r>
            <a:r>
              <a:rPr sz="2400" dirty="0">
                <a:latin typeface="宋体" panose="02010600030101010101" pitchFamily="2" charset="-122"/>
                <a:ea typeface="宋体" panose="02010600030101010101" pitchFamily="2" charset="-122"/>
              </a:rPr>
              <a:t>.控制方法:移动滑动变阻器的滑片.</a:t>
            </a:r>
          </a:p>
          <a:p>
            <a:pPr algn="just" fontAlgn="auto">
              <a:lnSpc>
                <a:spcPct val="200000"/>
              </a:lnSpc>
            </a:pPr>
            <a:r>
              <a:rPr sz="2400" dirty="0">
                <a:latin typeface="宋体" panose="02010600030101010101" pitchFamily="2" charset="-122"/>
                <a:ea typeface="宋体" panose="02010600030101010101" pitchFamily="2" charset="-122"/>
              </a:rPr>
              <a:t>7.电磁铁N、S极的判断:</a:t>
            </a:r>
            <a:r>
              <a:rPr sz="2400" u="wavyHeavy" dirty="0">
                <a:uFill>
                  <a:solidFill>
                    <a:srgbClr val="FF0000"/>
                  </a:solidFill>
                </a:uFill>
                <a:latin typeface="宋体" panose="02010600030101010101" pitchFamily="2" charset="-122"/>
                <a:ea typeface="宋体" panose="02010600030101010101" pitchFamily="2" charset="-122"/>
              </a:rPr>
              <a:t>安培定则</a:t>
            </a:r>
            <a:r>
              <a:rPr sz="2400" dirty="0">
                <a:latin typeface="宋体" panose="02010600030101010101" pitchFamily="2" charset="-122"/>
                <a:ea typeface="宋体" panose="02010600030101010101" pitchFamily="2" charset="-122"/>
              </a:rPr>
              <a:t>.</a:t>
            </a:r>
          </a:p>
          <a:p>
            <a:pPr algn="just" fontAlgn="auto">
              <a:lnSpc>
                <a:spcPct val="200000"/>
              </a:lnSpc>
            </a:pPr>
            <a:r>
              <a:rPr sz="2400" dirty="0">
                <a:latin typeface="宋体" panose="02010600030101010101" pitchFamily="2" charset="-122"/>
                <a:ea typeface="宋体" panose="02010600030101010101" pitchFamily="2" charset="-122"/>
              </a:rPr>
              <a:t>8.电磁铁在生活中的应用.</a:t>
            </a:r>
          </a:p>
          <a:p>
            <a:pPr algn="just" fontAlgn="auto">
              <a:lnSpc>
                <a:spcPct val="200000"/>
              </a:lnSpc>
            </a:pPr>
            <a:r>
              <a:rPr sz="2400" dirty="0">
                <a:latin typeface="黑体" panose="02010609060101010101" pitchFamily="49" charset="-122"/>
                <a:ea typeface="黑体" panose="02010609060101010101" pitchFamily="49" charset="-122"/>
              </a:rPr>
              <a:t>实验结论</a:t>
            </a:r>
            <a:r>
              <a:rPr sz="2400" dirty="0">
                <a:latin typeface="宋体" panose="02010600030101010101" pitchFamily="2" charset="-122"/>
                <a:ea typeface="宋体" panose="02010600030101010101" pitchFamily="2" charset="-122"/>
              </a:rPr>
              <a:t>:</a:t>
            </a:r>
            <a:r>
              <a:rPr sz="2400" u="wavyHeavy" dirty="0">
                <a:uFill>
                  <a:solidFill>
                    <a:srgbClr val="FF0000"/>
                  </a:solidFill>
                </a:uFill>
                <a:latin typeface="宋体" panose="02010600030101010101" pitchFamily="2" charset="-122"/>
                <a:ea typeface="宋体" panose="02010600030101010101" pitchFamily="2" charset="-122"/>
              </a:rPr>
              <a:t>电磁铁的磁性强弱与电流大小、线圈匝数等因素有关.其他因素相同时,电流越大、线圈匝数越多,电磁铁的磁性越强</a:t>
            </a:r>
            <a:r>
              <a:rPr sz="2400" dirty="0">
                <a:latin typeface="宋体" panose="02010600030101010101" pitchFamily="2" charset="-122"/>
                <a:ea typeface="宋体" panose="02010600030101010101" pitchFamily="2" charset="-122"/>
              </a:rPr>
              <a:t>.</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磁现象　磁场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74281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rPr>
              <a:t>1.</a:t>
            </a:r>
            <a:r>
              <a:rPr sz="2400" dirty="0">
                <a:latin typeface="黑体" panose="02010609060101010101" pitchFamily="49" charset="-122"/>
                <a:ea typeface="黑体" panose="02010609060101010101" pitchFamily="49" charset="-122"/>
              </a:rPr>
              <a:t>磁现象</a:t>
            </a:r>
            <a:endParaRPr sz="2400" dirty="0">
              <a:latin typeface="宋体" panose="02010600030101010101" pitchFamily="2" charset="-122"/>
              <a:ea typeface="宋体" panose="02010600030101010101" pitchFamily="2" charset="-122"/>
            </a:endParaRPr>
          </a:p>
          <a:p>
            <a:pPr algn="just" fontAlgn="auto">
              <a:lnSpc>
                <a:spcPct val="140000"/>
              </a:lnSpc>
            </a:pPr>
            <a:r>
              <a:rPr sz="2400" dirty="0">
                <a:latin typeface="宋体" panose="02010600030101010101" pitchFamily="2" charset="-122"/>
                <a:ea typeface="宋体" panose="02010600030101010101" pitchFamily="2" charset="-122"/>
              </a:rPr>
              <a:t>(1)磁性:磁体吸引铁、钴、镍等物质的性质.</a:t>
            </a:r>
          </a:p>
          <a:p>
            <a:pPr algn="just" fontAlgn="auto">
              <a:lnSpc>
                <a:spcPct val="140000"/>
              </a:lnSpc>
            </a:pPr>
            <a:r>
              <a:rPr sz="2400" dirty="0">
                <a:latin typeface="宋体" panose="02010600030101010101" pitchFamily="2" charset="-122"/>
                <a:ea typeface="宋体" panose="02010600030101010101" pitchFamily="2" charset="-122"/>
              </a:rPr>
              <a:t>(2)磁极:磁体上磁性最强的两个部位叫磁极.能在水平面自由转动的磁体,静止时指南的磁极叫</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极(</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极),指北的磁极叫</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极</a:t>
            </a:r>
          </a:p>
          <a:p>
            <a:pPr algn="just" fontAlgn="auto">
              <a:lnSpc>
                <a:spcPct val="140000"/>
              </a:lnSpc>
            </a:pP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极). </a:t>
            </a:r>
          </a:p>
          <a:p>
            <a:pPr algn="just" fontAlgn="auto">
              <a:lnSpc>
                <a:spcPct val="140000"/>
              </a:lnSpc>
            </a:pPr>
            <a:r>
              <a:rPr sz="2400" dirty="0">
                <a:latin typeface="宋体" panose="02010600030101010101" pitchFamily="2" charset="-122"/>
                <a:ea typeface="宋体" panose="02010600030101010101" pitchFamily="2" charset="-122"/>
              </a:rPr>
              <a:t>(3)磁体间相互作用的规律:同名磁极相互</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,异名磁极相互</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rPr>
              <a:t>(4)磁化:使原来没有磁性的物体获得磁性的过程叫作磁化.</a:t>
            </a:r>
          </a:p>
          <a:p>
            <a:pPr algn="just" fontAlgn="auto">
              <a:lnSpc>
                <a:spcPct val="140000"/>
              </a:lnSpc>
            </a:pPr>
            <a:r>
              <a:rPr sz="2400" dirty="0">
                <a:latin typeface="宋体" panose="02010600030101010101" pitchFamily="2" charset="-122"/>
                <a:ea typeface="宋体" panose="02010600030101010101" pitchFamily="2" charset="-122"/>
              </a:rPr>
              <a:t>(5)磁性材料:硬磁材料被磁化后具有保持磁性的性质,软磁材料被磁化后不能长期保持磁性.</a:t>
            </a:r>
          </a:p>
        </p:txBody>
      </p:sp>
      <p:sp>
        <p:nvSpPr>
          <p:cNvPr id="11" name="矩形 10"/>
          <p:cNvSpPr/>
          <p:nvPr/>
        </p:nvSpPr>
        <p:spPr>
          <a:xfrm>
            <a:off x="3160824" y="292707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南</a:t>
            </a:r>
          </a:p>
        </p:txBody>
      </p:sp>
      <p:sp>
        <p:nvSpPr>
          <p:cNvPr id="8" name="矩形 7"/>
          <p:cNvSpPr/>
          <p:nvPr/>
        </p:nvSpPr>
        <p:spPr>
          <a:xfrm>
            <a:off x="5112814" y="3017882"/>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S</a:t>
            </a:r>
          </a:p>
        </p:txBody>
      </p:sp>
      <p:sp>
        <p:nvSpPr>
          <p:cNvPr id="10" name="矩形 9"/>
          <p:cNvSpPr/>
          <p:nvPr/>
        </p:nvSpPr>
        <p:spPr>
          <a:xfrm>
            <a:off x="9301909" y="292707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北</a:t>
            </a:r>
          </a:p>
        </p:txBody>
      </p:sp>
      <p:sp>
        <p:nvSpPr>
          <p:cNvPr id="12" name="矩形 11"/>
          <p:cNvSpPr/>
          <p:nvPr/>
        </p:nvSpPr>
        <p:spPr>
          <a:xfrm>
            <a:off x="1212644" y="3478257"/>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N</a:t>
            </a:r>
          </a:p>
        </p:txBody>
      </p:sp>
      <p:sp>
        <p:nvSpPr>
          <p:cNvPr id="13" name="矩形 12"/>
          <p:cNvSpPr/>
          <p:nvPr/>
        </p:nvSpPr>
        <p:spPr>
          <a:xfrm>
            <a:off x="6508544" y="395006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排斥</a:t>
            </a:r>
          </a:p>
        </p:txBody>
      </p:sp>
      <p:sp>
        <p:nvSpPr>
          <p:cNvPr id="14" name="矩形 13"/>
          <p:cNvSpPr/>
          <p:nvPr/>
        </p:nvSpPr>
        <p:spPr>
          <a:xfrm>
            <a:off x="9555909" y="395006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吸引</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3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3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8" grpId="0"/>
      <p:bldP spid="10" grpId="0"/>
      <p:bldP spid="12" grpId="0"/>
      <p:bldP spid="13" grpId="0"/>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探究影响电磁铁磁性强弱的因素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4" name="矩形 13"/>
          <p:cNvSpPr/>
          <p:nvPr/>
        </p:nvSpPr>
        <p:spPr>
          <a:xfrm>
            <a:off x="757555" y="1551305"/>
            <a:ext cx="10539095" cy="378460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1.探究通电螺线管磁性强弱与有无铁芯的关系:</a:t>
            </a:r>
            <a:r>
              <a:rPr sz="2400" u="wavyHeavy" dirty="0">
                <a:uFill>
                  <a:solidFill>
                    <a:srgbClr val="FF0000"/>
                  </a:solidFill>
                </a:uFill>
                <a:latin typeface="宋体" panose="02010600030101010101" pitchFamily="2" charset="-122"/>
                <a:ea typeface="宋体" panose="02010600030101010101" pitchFamily="2" charset="-122"/>
              </a:rPr>
              <a:t>控制线圈的匝数和线圈中的电流相同,比较在有铁芯和无铁芯的情况下通电螺线管能够吸引大头针的个数</a:t>
            </a:r>
            <a:r>
              <a:rPr sz="2400" dirty="0">
                <a:latin typeface="宋体" panose="02010600030101010101" pitchFamily="2" charset="-122"/>
                <a:ea typeface="宋体" panose="02010600030101010101" pitchFamily="2" charset="-122"/>
              </a:rPr>
              <a:t>.</a:t>
            </a:r>
          </a:p>
          <a:p>
            <a:pPr algn="just" fontAlgn="auto">
              <a:lnSpc>
                <a:spcPct val="200000"/>
              </a:lnSpc>
            </a:pPr>
            <a:r>
              <a:rPr sz="2400" dirty="0">
                <a:latin typeface="宋体" panose="02010600030101010101" pitchFamily="2" charset="-122"/>
                <a:ea typeface="宋体" panose="02010600030101010101" pitchFamily="2" charset="-122"/>
              </a:rPr>
              <a:t>2.电磁铁吸引的大头针下端分散的原因:</a:t>
            </a:r>
            <a:r>
              <a:rPr sz="2400" u="wavyHeavy" dirty="0">
                <a:uFill>
                  <a:solidFill>
                    <a:srgbClr val="FF0000"/>
                  </a:solidFill>
                </a:uFill>
                <a:latin typeface="宋体" panose="02010600030101010101" pitchFamily="2" charset="-122"/>
                <a:ea typeface="宋体" panose="02010600030101010101" pitchFamily="2" charset="-122"/>
              </a:rPr>
              <a:t>大头针被磁化,同名磁极相互排斥</a:t>
            </a:r>
            <a:r>
              <a:rPr sz="2400" dirty="0">
                <a:latin typeface="宋体" panose="02010600030101010101" pitchFamily="2" charset="-122"/>
                <a:ea typeface="宋体" panose="02010600030101010101" pitchFamily="2" charset="-122"/>
              </a:rPr>
              <a:t>.</a:t>
            </a:r>
          </a:p>
          <a:p>
            <a:pPr algn="just" fontAlgn="auto">
              <a:lnSpc>
                <a:spcPct val="200000"/>
              </a:lnSpc>
            </a:pPr>
            <a:r>
              <a:rPr sz="2400" dirty="0">
                <a:latin typeface="宋体" panose="02010600030101010101" pitchFamily="2" charset="-122"/>
                <a:ea typeface="宋体" panose="02010600030101010101" pitchFamily="2" charset="-122"/>
              </a:rPr>
              <a:t>3.验证电磁铁磁极处的磁性强弱与磁极是N极还是S极无关:</a:t>
            </a:r>
            <a:r>
              <a:rPr sz="2400" u="wavyHeavy" dirty="0">
                <a:uFill>
                  <a:solidFill>
                    <a:srgbClr val="FF0000"/>
                  </a:solidFill>
                </a:uFill>
                <a:latin typeface="宋体" panose="02010600030101010101" pitchFamily="2" charset="-122"/>
                <a:ea typeface="宋体" panose="02010600030101010101" pitchFamily="2" charset="-122"/>
              </a:rPr>
              <a:t>改变电流方向,控制其他条件均不变</a:t>
            </a:r>
            <a:r>
              <a:rPr sz="2400" dirty="0">
                <a:latin typeface="宋体" panose="02010600030101010101" pitchFamily="2" charset="-122"/>
                <a:ea typeface="宋体" panose="02010600030101010101" pitchFamily="2" charset="-122"/>
              </a:rPr>
              <a:t>,将发现电磁铁磁极处吸引的大头针个数基本相等.</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spTree>
  </p:cSld>
  <p:clrMapOvr>
    <a:masterClrMapping/>
  </p:clrMapOvr>
  <p:transition spd="med">
    <p:wipe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257300"/>
            <a:ext cx="7192010" cy="2675255"/>
          </a:xfrm>
          <a:prstGeom prst="rect">
            <a:avLst/>
          </a:prstGeom>
        </p:spPr>
        <p:txBody>
          <a:bodyPr wrap="square">
            <a:spAutoFit/>
          </a:bodyPr>
          <a:lstStyle/>
          <a:p>
            <a:pPr algn="just" fontAlgn="auto">
              <a:lnSpc>
                <a:spcPct val="140000"/>
              </a:lnSpc>
            </a:pPr>
            <a:r>
              <a:rPr lang="zh-CN" altLang="en-US" sz="2400" dirty="0">
                <a:solidFill>
                  <a:schemeClr val="tx1"/>
                </a:solidFill>
                <a:uFillTx/>
                <a:latin typeface="黑体" panose="02010609060101010101" pitchFamily="49" charset="-122"/>
                <a:ea typeface="黑体" panose="02010609060101010101" pitchFamily="49" charset="-122"/>
              </a:rPr>
              <a:t>例</a:t>
            </a:r>
            <a:r>
              <a:rPr lang="en-US" altLang="zh-CN" sz="2400" dirty="0">
                <a:solidFill>
                  <a:schemeClr val="tx1"/>
                </a:solidFill>
                <a:uFillTx/>
                <a:latin typeface="黑体" panose="02010609060101010101" pitchFamily="49" charset="-122"/>
                <a:ea typeface="黑体" panose="02010609060101010101" pitchFamily="49" charset="-122"/>
              </a:rPr>
              <a:t>11</a:t>
            </a:r>
            <a:r>
              <a:rPr lang="zh-CN" altLang="en-US" sz="2400" dirty="0">
                <a:solidFill>
                  <a:schemeClr val="tx1"/>
                </a:solidFill>
                <a:uFillTx/>
                <a:latin typeface="黑体" panose="02010609060101010101" pitchFamily="49" charset="-122"/>
                <a:ea typeface="黑体" panose="02010609060101010101" pitchFamily="49" charset="-122"/>
              </a:rPr>
              <a:t>　</a:t>
            </a:r>
            <a:r>
              <a:rPr sz="2400" dirty="0">
                <a:solidFill>
                  <a:schemeClr val="tx1"/>
                </a:solidFill>
                <a:uFillTx/>
                <a:latin typeface="仿宋" panose="02010609060101010101" pitchFamily="49" charset="-122"/>
                <a:ea typeface="仿宋" panose="02010609060101010101" pitchFamily="49" charset="-122"/>
                <a:cs typeface="仿宋" panose="02010609060101010101" pitchFamily="49" charset="-122"/>
              </a:rPr>
              <a:t>[2020内蒙古呼和浩特]</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在历史的长河中,有相当长的一段时间里,人们认为电现象和磁现象是互不相关的.直到1820年,丹麦物理学家</a:t>
            </a:r>
            <a:r>
              <a:rPr sz="2400" u="sng"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solidFill>
                <a:uFillTx/>
                <a:latin typeface="宋体" panose="02010600030101010101" pitchFamily="2" charset="-122"/>
                <a:ea typeface="宋体" panose="02010600030101010101" pitchFamily="2" charset="-122"/>
                <a:cs typeface="宋体" panose="02010600030101010101" pitchFamily="2" charset="-122"/>
              </a:rPr>
              <a:t>(选填“安培”“奥斯特”或“法拉第”)发现电流周围存</a:t>
            </a:r>
            <a:r>
              <a:rPr sz="2400" spc="-10" dirty="0">
                <a:solidFill>
                  <a:schemeClr val="tx1"/>
                </a:solidFill>
                <a:uFillTx/>
                <a:latin typeface="宋体" panose="02010600030101010101" pitchFamily="2" charset="-122"/>
                <a:ea typeface="宋体" panose="02010600030101010101" pitchFamily="2" charset="-122"/>
                <a:cs typeface="宋体" panose="02010600030101010101" pitchFamily="2" charset="-122"/>
              </a:rPr>
              <a:t>在磁场,成为世界上第一个发现</a:t>
            </a:r>
            <a:r>
              <a:rPr sz="2400" spc="-10" dirty="0">
                <a:solidFill>
                  <a:schemeClr val="tx1"/>
                </a:solidFill>
                <a:uFillTx/>
                <a:latin typeface="宋体" panose="02010600030101010101" pitchFamily="2" charset="-122"/>
                <a:ea typeface="宋体" panose="02010600030101010101" pitchFamily="2" charset="-122"/>
                <a:cs typeface="宋体" panose="02010600030101010101" pitchFamily="2" charset="-122"/>
                <a:sym typeface="+mn-ea"/>
              </a:rPr>
              <a:t>电与磁之间的联系的</a:t>
            </a:r>
            <a:r>
              <a:rPr sz="2400" spc="-1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p>
        </p:txBody>
      </p:sp>
      <p:sp>
        <p:nvSpPr>
          <p:cNvPr id="3" name="矩形 2"/>
          <p:cNvSpPr/>
          <p:nvPr/>
        </p:nvSpPr>
        <p:spPr>
          <a:xfrm>
            <a:off x="866140" y="3817620"/>
            <a:ext cx="10666730" cy="2158365"/>
          </a:xfrm>
          <a:prstGeom prst="rect">
            <a:avLst/>
          </a:prstGeom>
        </p:spPr>
        <p:txBody>
          <a:bodyPr wrap="square">
            <a:spAutoFit/>
          </a:bodyPr>
          <a:lstStyle/>
          <a:p>
            <a:pPr algn="just" fontAlgn="auto">
              <a:lnSpc>
                <a:spcPct val="140000"/>
              </a:lnSpc>
            </a:pPr>
            <a:r>
              <a:rPr sz="2400" dirty="0">
                <a:uFillTx/>
                <a:latin typeface="宋体" panose="02010600030101010101" pitchFamily="2" charset="-122"/>
                <a:ea typeface="宋体" panose="02010600030101010101" pitchFamily="2" charset="-122"/>
                <a:cs typeface="宋体" panose="02010600030101010101" pitchFamily="2" charset="-122"/>
                <a:sym typeface="+mn-ea"/>
              </a:rPr>
              <a:t>科</a:t>
            </a:r>
            <a:r>
              <a:rPr sz="2400" spc="-50" dirty="0">
                <a:latin typeface="宋体" panose="02010600030101010101" pitchFamily="2" charset="-122"/>
                <a:ea typeface="宋体" panose="02010600030101010101" pitchFamily="2" charset="-122"/>
                <a:cs typeface="宋体" panose="02010600030101010101" pitchFamily="2" charset="-122"/>
              </a:rPr>
              <a:t>学家.如图是探究“导体在磁场中运动时产生感应电流条件”的实验装置.闭合开关后,导体棒、灵敏电流计、开关、导线组成闭合电路.实验观察到的现象如下表(实验中电流由左接线柱进入电流计,指针向左偏,电流由右接线柱进入电流计,指针向右偏).</a:t>
            </a:r>
          </a:p>
        </p:txBody>
      </p:sp>
      <p:pic>
        <p:nvPicPr>
          <p:cNvPr id="756" name="FLXLWLZY64.EPS" descr="id:2147492952;FounderCES"/>
          <p:cNvPicPr>
            <a:picLocks noChangeAspect="1"/>
          </p:cNvPicPr>
          <p:nvPr/>
        </p:nvPicPr>
        <p:blipFill>
          <a:blip r:embed="rId2"/>
          <a:stretch>
            <a:fillRect/>
          </a:stretch>
        </p:blipFill>
        <p:spPr>
          <a:xfrm>
            <a:off x="8070215" y="1257300"/>
            <a:ext cx="3001010" cy="2476500"/>
          </a:xfrm>
          <a:prstGeom prst="rect">
            <a:avLst/>
          </a:prstGeom>
        </p:spPr>
      </p:pic>
      <p:sp>
        <p:nvSpPr>
          <p:cNvPr id="11" name="矩形 10"/>
          <p:cNvSpPr/>
          <p:nvPr/>
        </p:nvSpPr>
        <p:spPr>
          <a:xfrm>
            <a:off x="5836920" y="2364740"/>
            <a:ext cx="19138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奥斯特</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graphicFrame>
        <p:nvGraphicFramePr>
          <p:cNvPr id="2" name="表格 1"/>
          <p:cNvGraphicFramePr/>
          <p:nvPr>
            <p:custDataLst>
              <p:tags r:id="rId1"/>
            </p:custDataLst>
          </p:nvPr>
        </p:nvGraphicFramePr>
        <p:xfrm>
          <a:off x="916940" y="1331595"/>
          <a:ext cx="10073640" cy="3732530"/>
        </p:xfrm>
        <a:graphic>
          <a:graphicData uri="http://schemas.openxmlformats.org/drawingml/2006/table">
            <a:tbl>
              <a:tblPr firstRow="1" bandRow="1">
                <a:tableStyleId>{5940675A-B579-460E-94D1-54222C63F5DA}</a:tableStyleId>
              </a:tblPr>
              <a:tblGrid>
                <a:gridCol w="1313180"/>
                <a:gridCol w="1312545"/>
                <a:gridCol w="3938905"/>
                <a:gridCol w="3509010"/>
              </a:tblGrid>
              <a:tr h="5207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实验序号</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磁场方向</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导体棒</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ab</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运动方向</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灵敏电流计指针偏转情况</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13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4">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向上</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不偏转</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13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不偏转</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259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向右偏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068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向右</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向左偏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13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4">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向上</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向上</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不偏转</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13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不偏转</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195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向左偏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132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向右</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向右偏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9620" y="1353185"/>
            <a:ext cx="10653395" cy="267525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(1)实验表明,闭合电路中的部分导体在磁场中做下列哪种运动时,电路中产生感应电流?</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A.沿平行磁感线方向　　　       B.沿切割磁感线方向</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(2)导体中产生的电流方向与导体的运动方向以及磁感线的方向都有关系,根据题中所给信息,分析判断下列方向关系正确的是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p>
        </p:txBody>
      </p:sp>
      <p:pic>
        <p:nvPicPr>
          <p:cNvPr id="3" name="图片 2"/>
          <p:cNvPicPr>
            <a:picLocks noChangeAspect="1"/>
          </p:cNvPicPr>
          <p:nvPr/>
        </p:nvPicPr>
        <p:blipFill>
          <a:blip r:embed="rId2"/>
          <a:stretch>
            <a:fillRect/>
          </a:stretch>
        </p:blipFill>
        <p:spPr>
          <a:xfrm>
            <a:off x="769620" y="4028440"/>
            <a:ext cx="6859905" cy="2341245"/>
          </a:xfrm>
          <a:prstGeom prst="rect">
            <a:avLst/>
          </a:prstGeom>
        </p:spPr>
      </p:pic>
      <p:pic>
        <p:nvPicPr>
          <p:cNvPr id="5" name="图片 4"/>
          <p:cNvPicPr>
            <a:picLocks noChangeAspect="1"/>
          </p:cNvPicPr>
          <p:nvPr/>
        </p:nvPicPr>
        <p:blipFill>
          <a:blip r:embed="rId3"/>
          <a:stretch>
            <a:fillRect/>
          </a:stretch>
        </p:blipFill>
        <p:spPr>
          <a:xfrm>
            <a:off x="7341235" y="4316730"/>
            <a:ext cx="2427605" cy="1970405"/>
          </a:xfrm>
          <a:prstGeom prst="rect">
            <a:avLst/>
          </a:prstGeom>
        </p:spPr>
      </p:pic>
      <p:sp>
        <p:nvSpPr>
          <p:cNvPr id="11" name="矩形 10"/>
          <p:cNvSpPr/>
          <p:nvPr/>
        </p:nvSpPr>
        <p:spPr>
          <a:xfrm>
            <a:off x="2226310" y="1902460"/>
            <a:ext cx="4756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
        <p:nvSpPr>
          <p:cNvPr id="6" name="矩形 5"/>
          <p:cNvSpPr/>
          <p:nvPr/>
        </p:nvSpPr>
        <p:spPr>
          <a:xfrm>
            <a:off x="7171690" y="3429635"/>
            <a:ext cx="4578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(3)该实验中,灵敏电流计的作用有</a:t>
            </a:r>
            <a:r>
              <a:rPr lang="en-US" sz="2400" dirty="0">
                <a:latin typeface="宋体" panose="02010600030101010101" pitchFamily="2" charset="-122"/>
                <a:ea typeface="宋体" panose="02010600030101010101" pitchFamily="2" charset="-122"/>
              </a:rPr>
              <a:t>______________________________________</a:t>
            </a:r>
            <a:r>
              <a:rPr sz="2400" dirty="0">
                <a:latin typeface="宋体" panose="02010600030101010101" pitchFamily="2" charset="-122"/>
                <a:ea typeface="宋体" panose="02010600030101010101" pitchFamily="2" charset="-122"/>
              </a:rPr>
              <a:t>  </a:t>
            </a:r>
            <a:r>
              <a:rPr sz="2400" u="sng" dirty="0">
                <a:latin typeface="宋体" panose="02010600030101010101" pitchFamily="2" charset="-122"/>
                <a:ea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rPr>
              <a:t>(写出两条). </a:t>
            </a:r>
          </a:p>
          <a:p>
            <a:pPr algn="just" fontAlgn="auto">
              <a:lnSpc>
                <a:spcPct val="150000"/>
              </a:lnSpc>
            </a:pPr>
            <a:r>
              <a:rPr sz="2400" dirty="0">
                <a:latin typeface="宋体" panose="02010600030101010101" pitchFamily="2" charset="-122"/>
                <a:ea typeface="宋体" panose="02010600030101010101" pitchFamily="2" charset="-122"/>
              </a:rPr>
              <a:t>(4)该实验中,当电路中产生感应电流时,</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相当于电路中的电源,将</a:t>
            </a:r>
          </a:p>
          <a:p>
            <a:pPr algn="just" fontAlgn="auto">
              <a:lnSpc>
                <a:spcPct val="150000"/>
              </a:lnSpc>
            </a:pP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能转化为电能. </a:t>
            </a:r>
          </a:p>
          <a:p>
            <a:pPr algn="just" fontAlgn="auto">
              <a:lnSpc>
                <a:spcPct val="150000"/>
              </a:lnSpc>
            </a:pPr>
            <a:r>
              <a:rPr sz="2400" dirty="0">
                <a:latin typeface="宋体" panose="02010600030101010101" pitchFamily="2" charset="-122"/>
                <a:ea typeface="宋体" panose="02010600030101010101" pitchFamily="2" charset="-122"/>
              </a:rPr>
              <a:t>(5)在实验序号为8的实验中,若改为斜向右上方移动导体棒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,则灵敏电流计的指针</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偏转;若改为断开开关后再向右移动导体棒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,则灵敏电流计的指针</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偏转.(均选填“会”或“不会”) </a:t>
            </a:r>
          </a:p>
          <a:p>
            <a:pPr algn="just" fontAlgn="auto">
              <a:lnSpc>
                <a:spcPct val="150000"/>
              </a:lnSpc>
            </a:pP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6" name="矩形 5"/>
          <p:cNvSpPr/>
          <p:nvPr/>
        </p:nvSpPr>
        <p:spPr>
          <a:xfrm>
            <a:off x="5406390" y="1682115"/>
            <a:ext cx="60966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显示感应电流的有无;显示感应电流的方向</a:t>
            </a:r>
          </a:p>
        </p:txBody>
      </p:sp>
      <p:sp>
        <p:nvSpPr>
          <p:cNvPr id="2" name="矩形 1"/>
          <p:cNvSpPr/>
          <p:nvPr/>
        </p:nvSpPr>
        <p:spPr>
          <a:xfrm>
            <a:off x="6232525" y="2734310"/>
            <a:ext cx="17291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导体棒</a:t>
            </a:r>
            <a:r>
              <a:rPr lang="zh-CN" altLang="en-US" sz="2400" b="1"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ab</a:t>
            </a:r>
          </a:p>
        </p:txBody>
      </p:sp>
      <p:sp>
        <p:nvSpPr>
          <p:cNvPr id="8" name="矩形 7"/>
          <p:cNvSpPr/>
          <p:nvPr/>
        </p:nvSpPr>
        <p:spPr>
          <a:xfrm>
            <a:off x="1017905" y="3310890"/>
            <a:ext cx="8051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机械</a:t>
            </a:r>
          </a:p>
        </p:txBody>
      </p:sp>
      <p:sp>
        <p:nvSpPr>
          <p:cNvPr id="10" name="矩形 9"/>
          <p:cNvSpPr/>
          <p:nvPr/>
        </p:nvSpPr>
        <p:spPr>
          <a:xfrm>
            <a:off x="1475740" y="4349750"/>
            <a:ext cx="4578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会</a:t>
            </a:r>
          </a:p>
        </p:txBody>
      </p:sp>
      <p:sp>
        <p:nvSpPr>
          <p:cNvPr id="11" name="矩形 10"/>
          <p:cNvSpPr/>
          <p:nvPr/>
        </p:nvSpPr>
        <p:spPr>
          <a:xfrm>
            <a:off x="1243965" y="4939665"/>
            <a:ext cx="9074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不会</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8" grpId="0"/>
      <p:bldP spid="10" grpId="0"/>
      <p:bldP spid="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(6)在实验序号为8的实验中,将导体棒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向右移动一段距离后松手,导体棒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左右摆动,此时灵敏电流计的指针</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(选填“左右摆动”“偏向一边”或“静止不动”).导体棒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摆动过程中,如果不计空气阻力及导线悬挂点的摩擦,导体棒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的机械能将</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(选填“变大”“变小”或“不变”). </a:t>
            </a:r>
          </a:p>
          <a:p>
            <a:pPr algn="just" fontAlgn="auto">
              <a:lnSpc>
                <a:spcPct val="150000"/>
              </a:lnSpc>
            </a:pPr>
            <a:r>
              <a:rPr sz="2400" dirty="0">
                <a:latin typeface="宋体" panose="02010600030101010101" pitchFamily="2" charset="-122"/>
                <a:ea typeface="宋体" panose="02010600030101010101" pitchFamily="2" charset="-122"/>
              </a:rPr>
              <a:t>(7)导体棒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水平向左缓慢运动时,灵敏电流计的指针偏转角度较小;导体棒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水平向左快速运动时,灵敏电流计的指针偏转角度较大.据此可以得出的结论是:</a:t>
            </a:r>
            <a:r>
              <a:rPr lang="en-US" sz="2400" dirty="0">
                <a:latin typeface="宋体" panose="02010600030101010101" pitchFamily="2" charset="-122"/>
                <a:ea typeface="宋体" panose="02010600030101010101" pitchFamily="2" charset="-122"/>
              </a:rPr>
              <a:t>___________________________________________________________________________________________________________________________________</a:t>
            </a:r>
            <a:r>
              <a:rPr sz="2400" dirty="0">
                <a:latin typeface="宋体" panose="02010600030101010101" pitchFamily="2" charset="-122"/>
                <a:ea typeface="宋体" panose="02010600030101010101" pitchFamily="2" charset="-122"/>
              </a:rPr>
              <a:t>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1" name="矩形 10"/>
          <p:cNvSpPr/>
          <p:nvPr/>
        </p:nvSpPr>
        <p:spPr>
          <a:xfrm>
            <a:off x="5078730" y="2215515"/>
            <a:ext cx="17424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左右摆动</a:t>
            </a:r>
          </a:p>
        </p:txBody>
      </p:sp>
      <p:sp>
        <p:nvSpPr>
          <p:cNvPr id="2" name="矩形 1"/>
          <p:cNvSpPr/>
          <p:nvPr/>
        </p:nvSpPr>
        <p:spPr>
          <a:xfrm>
            <a:off x="4171315" y="3275965"/>
            <a:ext cx="9074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p>
        </p:txBody>
      </p:sp>
      <p:sp>
        <p:nvSpPr>
          <p:cNvPr id="3" name="矩形 2"/>
          <p:cNvSpPr/>
          <p:nvPr/>
        </p:nvSpPr>
        <p:spPr>
          <a:xfrm>
            <a:off x="1023620" y="4939665"/>
            <a:ext cx="1037590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感应电流的大小与导体切割磁感线的速度大小有关;其他条件相同时,导体切</a:t>
            </a:r>
          </a:p>
        </p:txBody>
      </p:sp>
      <p:sp>
        <p:nvSpPr>
          <p:cNvPr id="4" name="矩形 3"/>
          <p:cNvSpPr/>
          <p:nvPr/>
        </p:nvSpPr>
        <p:spPr>
          <a:xfrm>
            <a:off x="1023620" y="5400040"/>
            <a:ext cx="50958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割磁感线的速度越大,感应电流越大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304609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(8)导体棒</a:t>
            </a:r>
            <a:r>
              <a:rPr sz="2400" i="1" dirty="0">
                <a:latin typeface="宋体" panose="02010600030101010101" pitchFamily="2" charset="-122"/>
                <a:ea typeface="宋体" panose="02010600030101010101" pitchFamily="2" charset="-122"/>
                <a:cs typeface="宋体" panose="02010600030101010101" pitchFamily="2" charset="-122"/>
              </a:rPr>
              <a:t>ab</a:t>
            </a:r>
            <a:r>
              <a:rPr sz="2400" dirty="0">
                <a:latin typeface="宋体" panose="02010600030101010101" pitchFamily="2" charset="-122"/>
                <a:ea typeface="宋体" panose="02010600030101010101" pitchFamily="2" charset="-122"/>
              </a:rPr>
              <a:t>水平向左运动时,</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(选填“会”或“不会”)受到磁场的作用力. </a:t>
            </a:r>
          </a:p>
          <a:p>
            <a:pPr algn="just" fontAlgn="auto">
              <a:lnSpc>
                <a:spcPct val="200000"/>
              </a:lnSpc>
            </a:pPr>
            <a:r>
              <a:rPr sz="2400" dirty="0">
                <a:latin typeface="宋体" panose="02010600030101010101" pitchFamily="2" charset="-122"/>
                <a:ea typeface="宋体" panose="02010600030101010101" pitchFamily="2" charset="-122"/>
              </a:rPr>
              <a:t>(9)电磁感应现象是由英国物理学家</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发现的,人们根据电磁感应现象的原理发明了</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(选填“电动机”或“发电机”).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2" name="矩形 1"/>
          <p:cNvSpPr/>
          <p:nvPr/>
        </p:nvSpPr>
        <p:spPr>
          <a:xfrm>
            <a:off x="4826635" y="1798320"/>
            <a:ext cx="9074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会</a:t>
            </a:r>
          </a:p>
        </p:txBody>
      </p:sp>
      <p:sp>
        <p:nvSpPr>
          <p:cNvPr id="3" name="矩形 2"/>
          <p:cNvSpPr/>
          <p:nvPr/>
        </p:nvSpPr>
        <p:spPr>
          <a:xfrm>
            <a:off x="5814060" y="3275965"/>
            <a:ext cx="12922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法拉第</a:t>
            </a:r>
          </a:p>
        </p:txBody>
      </p:sp>
      <p:sp>
        <p:nvSpPr>
          <p:cNvPr id="4" name="矩形 3"/>
          <p:cNvSpPr/>
          <p:nvPr/>
        </p:nvSpPr>
        <p:spPr>
          <a:xfrm>
            <a:off x="3263900" y="3954145"/>
            <a:ext cx="12147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发电机</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396938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实验器材</a:t>
            </a:r>
            <a:endParaRPr sz="2400" dirty="0">
              <a:latin typeface="宋体" panose="02010600030101010101" pitchFamily="2" charset="-122"/>
              <a:ea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rPr>
              <a:t>1.选用灵敏电流计(小量程电流表)而不选用普通电流表的原因:①灵敏电流计</a:t>
            </a:r>
            <a:r>
              <a:rPr sz="2400" spc="-100" dirty="0">
                <a:solidFill>
                  <a:schemeClr val="tx1"/>
                </a:solidFill>
                <a:uFillTx/>
                <a:latin typeface="宋体" panose="02010600030101010101" pitchFamily="2" charset="-122"/>
                <a:ea typeface="宋体" panose="02010600030101010101" pitchFamily="2" charset="-122"/>
              </a:rPr>
              <a:t>指针可以向两个方向偏转;②实验中的感应电流较小,普通电流表指针偏转不明显.</a:t>
            </a:r>
          </a:p>
          <a:p>
            <a:pPr algn="just" fontAlgn="auto">
              <a:lnSpc>
                <a:spcPct val="150000"/>
              </a:lnSpc>
            </a:pPr>
            <a:r>
              <a:rPr sz="2400" dirty="0">
                <a:latin typeface="宋体" panose="02010600030101010101" pitchFamily="2" charset="-122"/>
                <a:ea typeface="宋体" panose="02010600030101010101" pitchFamily="2" charset="-122"/>
              </a:rPr>
              <a:t>2.选用蹄形磁体的原因:两极间的磁场比较均匀,两极间的磁感线接近直线.</a:t>
            </a:r>
          </a:p>
          <a:p>
            <a:pPr algn="just" fontAlgn="auto">
              <a:lnSpc>
                <a:spcPct val="150000"/>
              </a:lnSpc>
            </a:pPr>
            <a:r>
              <a:rPr sz="2400" dirty="0">
                <a:latin typeface="宋体" panose="02010600030101010101" pitchFamily="2" charset="-122"/>
                <a:ea typeface="宋体" panose="02010600030101010101" pitchFamily="2" charset="-122"/>
              </a:rPr>
              <a:t>3.导体棒的选择:一般选用铜棒,不能选用铁棒.</a:t>
            </a:r>
          </a:p>
          <a:p>
            <a:pPr algn="just" fontAlgn="auto">
              <a:lnSpc>
                <a:spcPct val="150000"/>
              </a:lnSpc>
            </a:pPr>
            <a:r>
              <a:rPr sz="2400" dirty="0">
                <a:latin typeface="黑体" panose="02010609060101010101" pitchFamily="49" charset="-122"/>
                <a:ea typeface="黑体" panose="02010609060101010101" pitchFamily="49" charset="-122"/>
              </a:rPr>
              <a:t>实验操作要点</a:t>
            </a:r>
            <a:endParaRPr sz="2400" dirty="0">
              <a:latin typeface="宋体" panose="02010600030101010101" pitchFamily="2" charset="-122"/>
              <a:ea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rPr>
              <a:t>4.通过灵敏电流计指针是否偏转,反映电路中是否产生感应电流.</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5.探究感应电流产生的条件的操作</a:t>
            </a:r>
          </a:p>
          <a:p>
            <a:pPr algn="just" fontAlgn="auto">
              <a:lnSpc>
                <a:spcPct val="150000"/>
              </a:lnSpc>
            </a:pPr>
            <a:r>
              <a:rPr sz="2400" dirty="0">
                <a:latin typeface="宋体" panose="02010600030101010101" pitchFamily="2" charset="-122"/>
                <a:ea typeface="宋体" panose="02010600030101010101" pitchFamily="2" charset="-122"/>
              </a:rPr>
              <a:t>①</a:t>
            </a:r>
            <a:r>
              <a:rPr sz="2400" u="wavyHeavy" dirty="0">
                <a:uFill>
                  <a:solidFill>
                    <a:srgbClr val="FF0000"/>
                  </a:solidFill>
                </a:uFill>
                <a:latin typeface="宋体" panose="02010600030101010101" pitchFamily="2" charset="-122"/>
                <a:ea typeface="宋体" panose="02010600030101010101" pitchFamily="2" charset="-122"/>
              </a:rPr>
              <a:t>断开开关</a:t>
            </a:r>
            <a:r>
              <a:rPr sz="2400" dirty="0">
                <a:latin typeface="宋体" panose="02010600030101010101" pitchFamily="2" charset="-122"/>
                <a:ea typeface="宋体" panose="02010600030101010101" pitchFamily="2" charset="-122"/>
              </a:rPr>
              <a:t>,无论怎样移动导体棒,灵敏电流计指针都</a:t>
            </a:r>
            <a:r>
              <a:rPr sz="2400" u="wavyHeavy" dirty="0">
                <a:uFill>
                  <a:solidFill>
                    <a:srgbClr val="FF0000"/>
                  </a:solidFill>
                </a:uFill>
                <a:latin typeface="宋体" panose="02010600030101010101" pitchFamily="2" charset="-122"/>
                <a:ea typeface="宋体" panose="02010600030101010101" pitchFamily="2" charset="-122"/>
              </a:rPr>
              <a:t>不偏转</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②</a:t>
            </a:r>
            <a:r>
              <a:rPr sz="2400" u="wavyHeavy" dirty="0">
                <a:uFill>
                  <a:solidFill>
                    <a:srgbClr val="FF0000"/>
                  </a:solidFill>
                </a:uFill>
                <a:latin typeface="宋体" panose="02010600030101010101" pitchFamily="2" charset="-122"/>
                <a:ea typeface="宋体" panose="02010600030101010101" pitchFamily="2" charset="-122"/>
              </a:rPr>
              <a:t>闭合开关</a:t>
            </a:r>
            <a:r>
              <a:rPr sz="2400" dirty="0">
                <a:latin typeface="宋体" panose="02010600030101010101" pitchFamily="2" charset="-122"/>
                <a:ea typeface="宋体" panose="02010600030101010101" pitchFamily="2" charset="-122"/>
              </a:rPr>
              <a:t>,</a:t>
            </a:r>
            <a:r>
              <a:rPr sz="2400" u="wavyHeavy" dirty="0">
                <a:uFill>
                  <a:solidFill>
                    <a:srgbClr val="FF0000"/>
                  </a:solidFill>
                </a:uFill>
                <a:latin typeface="宋体" panose="02010600030101010101" pitchFamily="2" charset="-122"/>
                <a:ea typeface="宋体" panose="02010600030101010101" pitchFamily="2" charset="-122"/>
              </a:rPr>
              <a:t>水平</a:t>
            </a:r>
            <a:r>
              <a:rPr sz="2400" dirty="0">
                <a:latin typeface="宋体" panose="02010600030101010101" pitchFamily="2" charset="-122"/>
                <a:ea typeface="宋体" panose="02010600030101010101" pitchFamily="2" charset="-122"/>
              </a:rPr>
              <a:t>移动导体棒(垂直切割磁感线),灵敏电流计指针</a:t>
            </a:r>
            <a:r>
              <a:rPr sz="2400" u="wavyHeavy" dirty="0">
                <a:uFill>
                  <a:solidFill>
                    <a:srgbClr val="FF0000"/>
                  </a:solidFill>
                </a:uFill>
                <a:latin typeface="宋体" panose="02010600030101010101" pitchFamily="2" charset="-122"/>
                <a:ea typeface="宋体" panose="02010600030101010101" pitchFamily="2" charset="-122"/>
              </a:rPr>
              <a:t>偏转</a:t>
            </a:r>
            <a:r>
              <a:rPr sz="2400" dirty="0">
                <a:latin typeface="宋体" panose="02010600030101010101" pitchFamily="2" charset="-122"/>
                <a:ea typeface="宋体" panose="02010600030101010101" pitchFamily="2" charset="-122"/>
              </a:rPr>
              <a:t>;</a:t>
            </a:r>
          </a:p>
          <a:p>
            <a:pPr algn="just" fontAlgn="auto">
              <a:lnSpc>
                <a:spcPct val="150000"/>
              </a:lnSpc>
            </a:pPr>
            <a:r>
              <a:rPr sz="2400" spc="-100" dirty="0">
                <a:solidFill>
                  <a:schemeClr val="tx1"/>
                </a:solidFill>
                <a:uFillTx/>
                <a:latin typeface="宋体" panose="02010600030101010101" pitchFamily="2" charset="-122"/>
                <a:ea typeface="宋体" panose="02010600030101010101" pitchFamily="2" charset="-122"/>
              </a:rPr>
              <a:t>③</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闭合开关</a:t>
            </a:r>
            <a:r>
              <a:rPr sz="2400" spc="-100" dirty="0">
                <a:solidFill>
                  <a:schemeClr val="tx1"/>
                </a:solidFill>
                <a:uFillTx/>
                <a:latin typeface="宋体" panose="02010600030101010101" pitchFamily="2" charset="-122"/>
                <a:ea typeface="宋体" panose="02010600030101010101" pitchFamily="2" charset="-122"/>
              </a:rPr>
              <a:t>,</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斜向上</a:t>
            </a:r>
            <a:r>
              <a:rPr sz="2400" spc="-100" dirty="0">
                <a:solidFill>
                  <a:schemeClr val="tx1"/>
                </a:solidFill>
                <a:uFillTx/>
                <a:latin typeface="宋体" panose="02010600030101010101" pitchFamily="2" charset="-122"/>
                <a:ea typeface="宋体" panose="02010600030101010101" pitchFamily="2" charset="-122"/>
              </a:rPr>
              <a:t>或</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斜向下</a:t>
            </a:r>
            <a:r>
              <a:rPr sz="2400" spc="-100" dirty="0">
                <a:solidFill>
                  <a:schemeClr val="tx1"/>
                </a:solidFill>
                <a:uFillTx/>
                <a:latin typeface="宋体" panose="02010600030101010101" pitchFamily="2" charset="-122"/>
                <a:ea typeface="宋体" panose="02010600030101010101" pitchFamily="2" charset="-122"/>
              </a:rPr>
              <a:t>移动导体棒(倾斜切割磁感线),灵敏电流计指针</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偏转</a:t>
            </a:r>
            <a:r>
              <a:rPr sz="2400" spc="-100" dirty="0">
                <a:solidFill>
                  <a:schemeClr val="tx1"/>
                </a:solidFill>
                <a:uFillTx/>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④</a:t>
            </a:r>
            <a:r>
              <a:rPr sz="2400" u="wavyHeavy" dirty="0">
                <a:uFill>
                  <a:solidFill>
                    <a:srgbClr val="FF0000"/>
                  </a:solidFill>
                </a:uFill>
                <a:latin typeface="宋体" panose="02010600030101010101" pitchFamily="2" charset="-122"/>
                <a:ea typeface="宋体" panose="02010600030101010101" pitchFamily="2" charset="-122"/>
              </a:rPr>
              <a:t>闭合开关</a:t>
            </a:r>
            <a:r>
              <a:rPr sz="2400" dirty="0">
                <a:latin typeface="宋体" panose="02010600030101010101" pitchFamily="2" charset="-122"/>
                <a:ea typeface="宋体" panose="02010600030101010101" pitchFamily="2" charset="-122"/>
              </a:rPr>
              <a:t>,</a:t>
            </a:r>
            <a:r>
              <a:rPr sz="2400" u="wavyHeavy" dirty="0">
                <a:uFill>
                  <a:solidFill>
                    <a:srgbClr val="FF0000"/>
                  </a:solidFill>
                </a:uFill>
                <a:latin typeface="宋体" panose="02010600030101010101" pitchFamily="2" charset="-122"/>
                <a:ea typeface="宋体" panose="02010600030101010101" pitchFamily="2" charset="-122"/>
              </a:rPr>
              <a:t>竖直</a:t>
            </a:r>
            <a:r>
              <a:rPr sz="2400" dirty="0">
                <a:latin typeface="宋体" panose="02010600030101010101" pitchFamily="2" charset="-122"/>
                <a:ea typeface="宋体" panose="02010600030101010101" pitchFamily="2" charset="-122"/>
              </a:rPr>
              <a:t>移动导体棒(不切割磁感线),灵敏电流计指针</a:t>
            </a:r>
            <a:r>
              <a:rPr sz="2400" u="wavyHeavy" dirty="0">
                <a:uFill>
                  <a:solidFill>
                    <a:srgbClr val="FF0000"/>
                  </a:solidFill>
                </a:uFill>
                <a:latin typeface="宋体" panose="02010600030101010101" pitchFamily="2" charset="-122"/>
                <a:ea typeface="宋体" panose="02010600030101010101" pitchFamily="2" charset="-122"/>
              </a:rPr>
              <a:t>不偏转</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6.探究感应电流方向与哪些因素有关的操作(控制变量法)</a:t>
            </a:r>
          </a:p>
          <a:p>
            <a:pPr algn="just" fontAlgn="auto">
              <a:lnSpc>
                <a:spcPct val="150000"/>
              </a:lnSpc>
            </a:pPr>
            <a:r>
              <a:rPr sz="2400" dirty="0">
                <a:latin typeface="宋体" panose="02010600030101010101" pitchFamily="2" charset="-122"/>
                <a:ea typeface="宋体" panose="02010600030101010101" pitchFamily="2" charset="-122"/>
              </a:rPr>
              <a:t>①探究感应电流方向与</a:t>
            </a:r>
            <a:r>
              <a:rPr sz="2400" u="wavyHeavy" dirty="0">
                <a:uFill>
                  <a:solidFill>
                    <a:srgbClr val="FF0000"/>
                  </a:solidFill>
                </a:uFill>
                <a:latin typeface="宋体" panose="02010600030101010101" pitchFamily="2" charset="-122"/>
                <a:ea typeface="宋体" panose="02010600030101010101" pitchFamily="2" charset="-122"/>
              </a:rPr>
              <a:t>导体运动方向</a:t>
            </a:r>
            <a:r>
              <a:rPr sz="2400" dirty="0">
                <a:latin typeface="宋体" panose="02010600030101010101" pitchFamily="2" charset="-122"/>
                <a:ea typeface="宋体" panose="02010600030101010101" pitchFamily="2" charset="-122"/>
              </a:rPr>
              <a:t>的关系:</a:t>
            </a:r>
            <a:r>
              <a:rPr sz="2400" u="wavyHeavy" dirty="0">
                <a:uFill>
                  <a:solidFill>
                    <a:srgbClr val="FF0000"/>
                  </a:solidFill>
                </a:uFill>
                <a:latin typeface="宋体" panose="02010600030101010101" pitchFamily="2" charset="-122"/>
                <a:ea typeface="宋体" panose="02010600030101010101" pitchFamily="2" charset="-122"/>
              </a:rPr>
              <a:t>控制磁场方向不变,使导体棒向相反的方向做切割磁感线运动</a:t>
            </a:r>
            <a:r>
              <a:rPr sz="2400" dirty="0">
                <a:latin typeface="宋体" panose="02010600030101010101" pitchFamily="2" charset="-122"/>
                <a:ea typeface="宋体" panose="02010600030101010101" pitchFamily="2" charset="-122"/>
              </a:rPr>
              <a:t>,观察灵敏电流计指针的偏转方向;</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440753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②探究感应电流方向与</a:t>
            </a:r>
            <a:r>
              <a:rPr sz="2400" u="wavyHeavy" dirty="0">
                <a:uFill>
                  <a:solidFill>
                    <a:srgbClr val="FF0000"/>
                  </a:solidFill>
                </a:uFill>
                <a:latin typeface="宋体" panose="02010600030101010101" pitchFamily="2" charset="-122"/>
                <a:ea typeface="宋体" panose="02010600030101010101" pitchFamily="2" charset="-122"/>
              </a:rPr>
              <a:t>磁场方向</a:t>
            </a:r>
            <a:r>
              <a:rPr sz="2400" dirty="0">
                <a:latin typeface="宋体" panose="02010600030101010101" pitchFamily="2" charset="-122"/>
                <a:ea typeface="宋体" panose="02010600030101010101" pitchFamily="2" charset="-122"/>
              </a:rPr>
              <a:t>的关系:</a:t>
            </a:r>
            <a:r>
              <a:rPr sz="2400" u="wavyHeavy" dirty="0">
                <a:uFill>
                  <a:solidFill>
                    <a:srgbClr val="FF0000"/>
                  </a:solidFill>
                </a:uFill>
                <a:latin typeface="宋体" panose="02010600030101010101" pitchFamily="2" charset="-122"/>
                <a:ea typeface="宋体" panose="02010600030101010101" pitchFamily="2" charset="-122"/>
              </a:rPr>
              <a:t>调换磁体磁极方向,使导体向相同的方向做切割磁感线运动</a:t>
            </a:r>
            <a:r>
              <a:rPr sz="2400" dirty="0">
                <a:latin typeface="宋体" panose="02010600030101010101" pitchFamily="2" charset="-122"/>
                <a:ea typeface="宋体" panose="02010600030101010101" pitchFamily="2" charset="-122"/>
              </a:rPr>
              <a:t>,观察灵敏电流计指针的偏转方向.</a:t>
            </a:r>
          </a:p>
          <a:p>
            <a:pPr algn="just" fontAlgn="auto">
              <a:lnSpc>
                <a:spcPct val="130000"/>
              </a:lnSpc>
            </a:pPr>
            <a:r>
              <a:rPr sz="2400" dirty="0">
                <a:latin typeface="宋体" panose="02010600030101010101" pitchFamily="2" charset="-122"/>
                <a:ea typeface="宋体" panose="02010600030101010101" pitchFamily="2" charset="-122"/>
              </a:rPr>
              <a:t>7.感应电流较小时采用的措施:①换用</a:t>
            </a:r>
            <a:r>
              <a:rPr sz="2400" u="wavyHeavy" dirty="0">
                <a:uFill>
                  <a:solidFill>
                    <a:srgbClr val="FF0000"/>
                  </a:solidFill>
                </a:uFill>
                <a:latin typeface="宋体" panose="02010600030101010101" pitchFamily="2" charset="-122"/>
                <a:ea typeface="宋体" panose="02010600030101010101" pitchFamily="2" charset="-122"/>
              </a:rPr>
              <a:t>磁性更强</a:t>
            </a:r>
            <a:r>
              <a:rPr sz="2400" dirty="0">
                <a:latin typeface="宋体" panose="02010600030101010101" pitchFamily="2" charset="-122"/>
                <a:ea typeface="宋体" panose="02010600030101010101" pitchFamily="2" charset="-122"/>
              </a:rPr>
              <a:t>的磁铁;②</a:t>
            </a:r>
            <a:r>
              <a:rPr sz="2400" u="wavyHeavy" dirty="0">
                <a:uFill>
                  <a:solidFill>
                    <a:srgbClr val="FF0000"/>
                  </a:solidFill>
                </a:uFill>
                <a:latin typeface="宋体" panose="02010600030101010101" pitchFamily="2" charset="-122"/>
                <a:ea typeface="宋体" panose="02010600030101010101" pitchFamily="2" charset="-122"/>
              </a:rPr>
              <a:t>加快</a:t>
            </a:r>
            <a:r>
              <a:rPr sz="2400" dirty="0">
                <a:latin typeface="宋体" panose="02010600030101010101" pitchFamily="2" charset="-122"/>
                <a:ea typeface="宋体" panose="02010600030101010101" pitchFamily="2" charset="-122"/>
              </a:rPr>
              <a:t>导体棒切割磁感线运动的</a:t>
            </a:r>
            <a:r>
              <a:rPr sz="2400" u="wavyHeavy" dirty="0">
                <a:uFill>
                  <a:solidFill>
                    <a:srgbClr val="FF0000"/>
                  </a:solidFill>
                </a:uFill>
                <a:latin typeface="宋体" panose="02010600030101010101" pitchFamily="2" charset="-122"/>
                <a:ea typeface="宋体" panose="02010600030101010101" pitchFamily="2" charset="-122"/>
              </a:rPr>
              <a:t>速度</a:t>
            </a:r>
            <a:r>
              <a:rPr sz="2400" dirty="0">
                <a:latin typeface="宋体" panose="02010600030101010101" pitchFamily="2" charset="-122"/>
                <a:ea typeface="宋体" panose="02010600030101010101" pitchFamily="2" charset="-122"/>
              </a:rPr>
              <a:t>;③改用</a:t>
            </a:r>
            <a:r>
              <a:rPr sz="2400" u="wavyHeavy" dirty="0">
                <a:uFill>
                  <a:solidFill>
                    <a:srgbClr val="FF0000"/>
                  </a:solidFill>
                </a:uFill>
                <a:latin typeface="宋体" panose="02010600030101010101" pitchFamily="2" charset="-122"/>
                <a:ea typeface="宋体" panose="02010600030101010101" pitchFamily="2" charset="-122"/>
              </a:rPr>
              <a:t>多匝线圈的一边</a:t>
            </a:r>
            <a:r>
              <a:rPr sz="2400" dirty="0">
                <a:latin typeface="宋体" panose="02010600030101010101" pitchFamily="2" charset="-122"/>
                <a:ea typeface="宋体" panose="02010600030101010101" pitchFamily="2" charset="-122"/>
              </a:rPr>
              <a:t>代替导体棒进行实验.</a:t>
            </a:r>
          </a:p>
          <a:p>
            <a:pPr algn="just" fontAlgn="auto">
              <a:lnSpc>
                <a:spcPct val="130000"/>
              </a:lnSpc>
            </a:pPr>
            <a:r>
              <a:rPr sz="2400" dirty="0">
                <a:latin typeface="宋体" panose="02010600030101010101" pitchFamily="2" charset="-122"/>
                <a:ea typeface="宋体" panose="02010600030101010101" pitchFamily="2" charset="-122"/>
              </a:rPr>
              <a:t>实验分析</a:t>
            </a:r>
          </a:p>
          <a:p>
            <a:pPr algn="just" fontAlgn="auto">
              <a:lnSpc>
                <a:spcPct val="130000"/>
              </a:lnSpc>
            </a:pPr>
            <a:r>
              <a:rPr sz="2400" dirty="0">
                <a:latin typeface="宋体" panose="02010600030101010101" pitchFamily="2" charset="-122"/>
                <a:ea typeface="宋体" panose="02010600030101010101" pitchFamily="2" charset="-122"/>
              </a:rPr>
              <a:t>8.产生感应电流时的能量转化:</a:t>
            </a:r>
            <a:r>
              <a:rPr sz="2400" u="wavyHeavy" dirty="0">
                <a:uFill>
                  <a:solidFill>
                    <a:srgbClr val="FF0000"/>
                  </a:solidFill>
                </a:uFill>
                <a:latin typeface="宋体" panose="02010600030101010101" pitchFamily="2" charset="-122"/>
                <a:ea typeface="宋体" panose="02010600030101010101" pitchFamily="2" charset="-122"/>
              </a:rPr>
              <a:t>机械能转化为电能</a:t>
            </a:r>
            <a:r>
              <a:rPr sz="2400" dirty="0">
                <a:latin typeface="宋体" panose="02010600030101010101" pitchFamily="2" charset="-122"/>
                <a:ea typeface="宋体" panose="02010600030101010101" pitchFamily="2" charset="-122"/>
              </a:rPr>
              <a:t>.</a:t>
            </a:r>
          </a:p>
          <a:p>
            <a:pPr algn="just" fontAlgn="auto">
              <a:lnSpc>
                <a:spcPct val="130000"/>
              </a:lnSpc>
            </a:pPr>
            <a:r>
              <a:rPr sz="2400" dirty="0">
                <a:latin typeface="宋体" panose="02010600030101010101" pitchFamily="2" charset="-122"/>
                <a:ea typeface="宋体" panose="02010600030101010101" pitchFamily="2" charset="-122"/>
              </a:rPr>
              <a:t>9.分析实验数据得出结论.</a:t>
            </a:r>
          </a:p>
          <a:p>
            <a:pPr algn="just" fontAlgn="auto">
              <a:lnSpc>
                <a:spcPct val="130000"/>
              </a:lnSpc>
            </a:pPr>
            <a:r>
              <a:rPr sz="2400" dirty="0">
                <a:latin typeface="宋体" panose="02010600030101010101" pitchFamily="2" charset="-122"/>
                <a:ea typeface="宋体" panose="02010600030101010101" pitchFamily="2" charset="-122"/>
              </a:rPr>
              <a:t>实验结论:闭合电路的一部分导体在磁场中做切割磁感线运动时,导体中会产生感应电流.感应电流的方向与磁场方向和导体切割磁感线运动的方向有关.</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磁现象　磁场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5077460"/>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cs typeface="黑体" panose="02010609060101010101" pitchFamily="49" charset="-122"/>
              </a:rPr>
              <a:t>2.磁场</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(1)概念:磁体周围存在着一种能使磁针偏转的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,叫作磁场.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(2)性质:磁场的基本性质是对放入其中的磁体</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.磁体间是通过</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相互作用的.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(3)方向:规定磁场中某一点处的小磁针静止时</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所指的方向为此处磁场的方向.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(4)磁感线</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ⅰ.概念:在磁场中画出一些曲线,使曲线上每一点的切线方向都跟这点的磁场方向一致,这样的曲线就叫作磁感线.</a:t>
            </a:r>
          </a:p>
        </p:txBody>
      </p:sp>
      <p:sp>
        <p:nvSpPr>
          <p:cNvPr id="14" name="矩形 13"/>
          <p:cNvSpPr/>
          <p:nvPr/>
        </p:nvSpPr>
        <p:spPr>
          <a:xfrm>
            <a:off x="6973364" y="194917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物质</a:t>
            </a:r>
          </a:p>
        </p:txBody>
      </p:sp>
      <p:sp>
        <p:nvSpPr>
          <p:cNvPr id="2" name="矩形 1"/>
          <p:cNvSpPr/>
          <p:nvPr/>
        </p:nvSpPr>
        <p:spPr>
          <a:xfrm>
            <a:off x="7084695" y="2484755"/>
            <a:ext cx="22078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有力的作用</a:t>
            </a:r>
          </a:p>
        </p:txBody>
      </p:sp>
      <p:sp>
        <p:nvSpPr>
          <p:cNvPr id="3" name="矩形 2"/>
          <p:cNvSpPr/>
          <p:nvPr/>
        </p:nvSpPr>
        <p:spPr>
          <a:xfrm>
            <a:off x="1176449" y="304772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磁场</a:t>
            </a:r>
          </a:p>
        </p:txBody>
      </p:sp>
      <p:sp>
        <p:nvSpPr>
          <p:cNvPr id="4" name="矩形 3"/>
          <p:cNvSpPr/>
          <p:nvPr/>
        </p:nvSpPr>
        <p:spPr>
          <a:xfrm>
            <a:off x="7084489" y="3616687"/>
            <a:ext cx="156210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北极(N极)</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3" grpId="0"/>
      <p:bldP spid="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57555" y="1551305"/>
            <a:ext cx="10641965" cy="452310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1.探究感应电流的大小和导体棒切割磁感线运动速度的关系:控制其他因素一定,只有导体棒切割磁感线运动速度不同,观察灵敏电流计指针的偏转幅度如何变化.实验结论:</a:t>
            </a:r>
            <a:r>
              <a:rPr sz="2400" u="wavyHeavy" dirty="0">
                <a:uFill>
                  <a:solidFill>
                    <a:srgbClr val="FF0000"/>
                  </a:solidFill>
                </a:uFill>
                <a:latin typeface="宋体" panose="02010600030101010101" pitchFamily="2" charset="-122"/>
                <a:ea typeface="宋体" panose="02010600030101010101" pitchFamily="2" charset="-122"/>
              </a:rPr>
              <a:t>其他条件相同时,导体棒切割磁感线运动的速度越大,产生的感应电流越大</a:t>
            </a:r>
            <a:r>
              <a:rPr sz="2400" dirty="0">
                <a:latin typeface="宋体" panose="02010600030101010101" pitchFamily="2" charset="-122"/>
                <a:ea typeface="宋体" panose="02010600030101010101" pitchFamily="2" charset="-122"/>
              </a:rPr>
              <a:t>.</a:t>
            </a:r>
          </a:p>
          <a:p>
            <a:pPr algn="just" fontAlgn="auto">
              <a:lnSpc>
                <a:spcPct val="200000"/>
              </a:lnSpc>
            </a:pPr>
            <a:r>
              <a:rPr sz="2400" dirty="0">
                <a:latin typeface="宋体" panose="02010600030101010101" pitchFamily="2" charset="-122"/>
                <a:ea typeface="宋体" panose="02010600030101010101" pitchFamily="2" charset="-122"/>
              </a:rPr>
              <a:t>2.保持导体棒不动,让磁体左右运动,导体棒同样切割磁感线,导体棒中也能产生感应电流.</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spTree>
  </p:cSld>
  <p:clrMapOvr>
    <a:masterClrMapping/>
  </p:clrMapOvr>
  <p:transition spd="med">
    <p:wipe dir="d"/>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探究感应电流产生的条件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endParaRPr lang="zh-CN" altLang="en-US" dirty="0">
              <a:solidFill>
                <a:schemeClr val="bg1"/>
              </a:solidFill>
              <a:sym typeface="+mn-lt"/>
            </a:endParaRPr>
          </a:p>
        </p:txBody>
      </p:sp>
      <p:sp>
        <p:nvSpPr>
          <p:cNvPr id="14" name="矩形 13"/>
          <p:cNvSpPr/>
          <p:nvPr/>
        </p:nvSpPr>
        <p:spPr>
          <a:xfrm>
            <a:off x="774700" y="1538605"/>
            <a:ext cx="7755255" cy="304609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3.还可以用如图所示的装置探究产生感应电流的条件:将线圈与灵敏电流计连成闭合回路,向线圈中插入磁铁或拔出磁铁时,灵敏电流计的指针偏转;磁铁静止在线圈中时,灵敏电流计的指针不偏转.</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sp>
        <p:nvSpPr>
          <p:cNvPr id="2" name="矩形 1"/>
          <p:cNvSpPr/>
          <p:nvPr/>
        </p:nvSpPr>
        <p:spPr>
          <a:xfrm>
            <a:off x="783590" y="4358640"/>
            <a:ext cx="10641965" cy="156845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4.在探究电磁感应现象实验中,</a:t>
            </a:r>
            <a:r>
              <a:rPr sz="2400" u="wavyHeavy" dirty="0">
                <a:uFill>
                  <a:solidFill>
                    <a:srgbClr val="FF0000"/>
                  </a:solidFill>
                </a:uFill>
                <a:latin typeface="宋体" panose="02010600030101010101" pitchFamily="2" charset="-122"/>
                <a:ea typeface="宋体" panose="02010600030101010101" pitchFamily="2" charset="-122"/>
              </a:rPr>
              <a:t>当电路中产生感应电流时,导体棒会受到磁场力的作用</a:t>
            </a:r>
            <a:r>
              <a:rPr sz="2400" dirty="0">
                <a:latin typeface="宋体" panose="02010600030101010101" pitchFamily="2" charset="-122"/>
                <a:ea typeface="宋体" panose="02010600030101010101" pitchFamily="2" charset="-122"/>
              </a:rPr>
              <a:t>,这个力阻碍导体棒的运动.</a:t>
            </a:r>
          </a:p>
        </p:txBody>
      </p:sp>
      <p:pic>
        <p:nvPicPr>
          <p:cNvPr id="766" name="18image25.jpg" descr="id:2147493030;FounderCES"/>
          <p:cNvPicPr>
            <a:picLocks noChangeAspect="1"/>
          </p:cNvPicPr>
          <p:nvPr/>
        </p:nvPicPr>
        <p:blipFill>
          <a:blip r:embed="rId2"/>
          <a:stretch>
            <a:fillRect/>
          </a:stretch>
        </p:blipFill>
        <p:spPr>
          <a:xfrm>
            <a:off x="9086850" y="1777365"/>
            <a:ext cx="2052320" cy="1829435"/>
          </a:xfrm>
          <a:prstGeom prst="rect">
            <a:avLst/>
          </a:prstGeom>
        </p:spPr>
      </p:pic>
    </p:spTree>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磁现象　磁场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52310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ⅱ.磁感线的分布</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a.磁体外部的磁感线从磁体的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极出发、回到</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极,磁体内部的磁感线从S极指向N极;磁感线是闭合的曲线.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b.磁感线上每一点的切线方向表示该点的磁场方向;磁感线不会相交.</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c.磁感线的疏密情况可以表示磁场的强弱,磁场较强的位置磁感线较</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ⅲ.磁感线是用来描述磁场的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,实际上并不存在. </a:t>
            </a:r>
          </a:p>
        </p:txBody>
      </p:sp>
      <p:sp>
        <p:nvSpPr>
          <p:cNvPr id="14" name="矩形 13"/>
          <p:cNvSpPr/>
          <p:nvPr/>
        </p:nvSpPr>
        <p:spPr>
          <a:xfrm>
            <a:off x="5149009" y="2268582"/>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N</a:t>
            </a:r>
          </a:p>
        </p:txBody>
      </p:sp>
      <p:sp>
        <p:nvSpPr>
          <p:cNvPr id="2" name="矩形 1"/>
          <p:cNvSpPr/>
          <p:nvPr/>
        </p:nvSpPr>
        <p:spPr>
          <a:xfrm>
            <a:off x="8371840" y="2268855"/>
            <a:ext cx="3238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S</a:t>
            </a:r>
          </a:p>
        </p:txBody>
      </p:sp>
      <p:sp>
        <p:nvSpPr>
          <p:cNvPr id="3" name="矩形 2"/>
          <p:cNvSpPr/>
          <p:nvPr/>
        </p:nvSpPr>
        <p:spPr>
          <a:xfrm>
            <a:off x="9860709" y="450314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密</a:t>
            </a:r>
          </a:p>
        </p:txBody>
      </p:sp>
      <p:sp>
        <p:nvSpPr>
          <p:cNvPr id="4" name="矩形 3"/>
          <p:cNvSpPr/>
          <p:nvPr/>
        </p:nvSpPr>
        <p:spPr>
          <a:xfrm>
            <a:off x="4771819" y="525943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模型</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磁现象　磁场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82994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(5)几种常见的磁场 </a:t>
            </a:r>
          </a:p>
        </p:txBody>
      </p:sp>
      <p:graphicFrame>
        <p:nvGraphicFramePr>
          <p:cNvPr id="2" name="表格 1"/>
          <p:cNvGraphicFramePr/>
          <p:nvPr>
            <p:custDataLst>
              <p:tags r:id="rId1"/>
            </p:custDataLst>
          </p:nvPr>
        </p:nvGraphicFramePr>
        <p:xfrm>
          <a:off x="903605" y="2348230"/>
          <a:ext cx="9872345" cy="3458845"/>
        </p:xfrm>
        <a:graphic>
          <a:graphicData uri="http://schemas.openxmlformats.org/drawingml/2006/table">
            <a:tbl>
              <a:tblPr firstRow="1" bandRow="1">
                <a:tableStyleId>{5940675A-B579-460E-94D1-54222C63F5DA}</a:tableStyleId>
              </a:tblPr>
              <a:tblGrid>
                <a:gridCol w="2574290"/>
                <a:gridCol w="2421255"/>
                <a:gridCol w="2431415"/>
                <a:gridCol w="2445385"/>
              </a:tblGrid>
              <a:tr h="85661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条形磁体</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蹄形磁体</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同名磁极</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异名磁极</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602230">
                <a:tc>
                  <a:txBody>
                    <a:bodyPr/>
                    <a:lstStyle/>
                    <a:p>
                      <a:pPr indent="0" algn="ctr">
                        <a:buNone/>
                      </a:pPr>
                      <a:r>
                        <a:rPr lang="en-US" sz="1000" b="0">
                          <a:solidFill>
                            <a:srgbClr val="000000"/>
                          </a:solidFill>
                          <a:latin typeface="NEU-BZ-S92" charset="0"/>
                          <a:cs typeface="NEU-BZ-S92" charset="0"/>
                        </a:rPr>
                        <a:t> </a:t>
                      </a:r>
                      <a:endParaRPr lang="en-US" altLang="en-US" sz="900" b="0">
                        <a:solidFill>
                          <a:srgbClr val="000000"/>
                        </a:solidFill>
                        <a:latin typeface="NEU-BZ-S92" charset="0"/>
                        <a:ea typeface="NEU-BZ-S92" charset="0"/>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NEU-BZ-S92" charset="0"/>
                          <a:cs typeface="NEU-BZ-S92" charset="0"/>
                        </a:rPr>
                        <a:t> </a:t>
                      </a:r>
                      <a:endParaRPr lang="en-US" altLang="en-US" sz="900" b="0">
                        <a:solidFill>
                          <a:srgbClr val="000000"/>
                        </a:solidFill>
                        <a:latin typeface="NEU-BZ-S92" charset="0"/>
                        <a:ea typeface="NEU-BZ-S92" charset="0"/>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NEU-BZ-S92" charset="0"/>
                          <a:cs typeface="NEU-BZ-S92" charset="0"/>
                        </a:rPr>
                        <a:t> </a:t>
                      </a:r>
                      <a:endParaRPr lang="en-US" altLang="en-US" sz="900" b="0">
                        <a:solidFill>
                          <a:srgbClr val="000000"/>
                        </a:solidFill>
                        <a:latin typeface="NEU-BZ-S92" charset="0"/>
                        <a:ea typeface="NEU-BZ-S92" charset="0"/>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900" b="0">
                        <a:solidFill>
                          <a:srgbClr val="000000"/>
                        </a:solidFill>
                        <a:latin typeface="NEU-BZ-S92" charset="0"/>
                        <a:ea typeface="NEU-BZ-S92" charset="0"/>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633" name="18image1.jpg"/>
          <p:cNvPicPr>
            <a:picLocks noChangeAspect="1"/>
          </p:cNvPicPr>
          <p:nvPr/>
        </p:nvPicPr>
        <p:blipFill>
          <a:blip r:embed="rId3"/>
          <a:stretch>
            <a:fillRect/>
          </a:stretch>
        </p:blipFill>
        <p:spPr>
          <a:xfrm>
            <a:off x="1503045" y="3850005"/>
            <a:ext cx="1645285" cy="1370330"/>
          </a:xfrm>
          <a:prstGeom prst="rect">
            <a:avLst/>
          </a:prstGeom>
        </p:spPr>
      </p:pic>
      <p:pic>
        <p:nvPicPr>
          <p:cNvPr id="634" name="18image2.jpg"/>
          <p:cNvPicPr>
            <a:picLocks noChangeAspect="1"/>
          </p:cNvPicPr>
          <p:nvPr/>
        </p:nvPicPr>
        <p:blipFill>
          <a:blip r:embed="rId4"/>
          <a:stretch>
            <a:fillRect/>
          </a:stretch>
        </p:blipFill>
        <p:spPr>
          <a:xfrm>
            <a:off x="3987800" y="3962400"/>
            <a:ext cx="1489710" cy="1146175"/>
          </a:xfrm>
          <a:prstGeom prst="rect">
            <a:avLst/>
          </a:prstGeom>
        </p:spPr>
      </p:pic>
      <p:pic>
        <p:nvPicPr>
          <p:cNvPr id="635" name="18image3.jpg"/>
          <p:cNvPicPr>
            <a:picLocks noChangeAspect="1"/>
          </p:cNvPicPr>
          <p:nvPr/>
        </p:nvPicPr>
        <p:blipFill>
          <a:blip r:embed="rId5"/>
          <a:stretch>
            <a:fillRect/>
          </a:stretch>
        </p:blipFill>
        <p:spPr>
          <a:xfrm>
            <a:off x="6275070" y="3836035"/>
            <a:ext cx="1762125" cy="1136650"/>
          </a:xfrm>
          <a:prstGeom prst="rect">
            <a:avLst/>
          </a:prstGeom>
        </p:spPr>
      </p:pic>
      <p:pic>
        <p:nvPicPr>
          <p:cNvPr id="636" name="18image4.jpg"/>
          <p:cNvPicPr>
            <a:picLocks noChangeAspect="1"/>
          </p:cNvPicPr>
          <p:nvPr/>
        </p:nvPicPr>
        <p:blipFill>
          <a:blip r:embed="rId6"/>
          <a:stretch>
            <a:fillRect/>
          </a:stretch>
        </p:blipFill>
        <p:spPr>
          <a:xfrm>
            <a:off x="8564880" y="3888105"/>
            <a:ext cx="1976120" cy="1084580"/>
          </a:xfrm>
          <a:prstGeom prst="rect">
            <a:avLst/>
          </a:prstGeom>
        </p:spPr>
      </p:pic>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磁现象　磁场</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337310"/>
            <a:ext cx="7560310" cy="341503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地磁场</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(1)概念:地球周围存在着磁场,叫作地磁场.</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(2)磁极:如图所示,地磁场的北极在地理</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极附近,地磁场的南极在地理</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极附近.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(3)磁偏角:地磁场的两极与地理的两极不重合,最早记述这一现象的是我国宋代学者沈括.</a:t>
            </a:r>
          </a:p>
        </p:txBody>
      </p:sp>
      <p:pic>
        <p:nvPicPr>
          <p:cNvPr id="637" name="18image5.jpg" descr="id:2147492468;FounderCES"/>
          <p:cNvPicPr>
            <a:picLocks noChangeAspect="1"/>
          </p:cNvPicPr>
          <p:nvPr/>
        </p:nvPicPr>
        <p:blipFill>
          <a:blip r:embed="rId2"/>
          <a:stretch>
            <a:fillRect/>
          </a:stretch>
        </p:blipFill>
        <p:spPr>
          <a:xfrm>
            <a:off x="8963025" y="2595880"/>
            <a:ext cx="2539365" cy="2156460"/>
          </a:xfrm>
          <a:prstGeom prst="rect">
            <a:avLst/>
          </a:prstGeom>
        </p:spPr>
      </p:pic>
      <p:sp>
        <p:nvSpPr>
          <p:cNvPr id="4" name="矩形 3"/>
          <p:cNvSpPr/>
          <p:nvPr/>
        </p:nvSpPr>
        <p:spPr>
          <a:xfrm>
            <a:off x="6542834" y="247178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南</a:t>
            </a:r>
          </a:p>
        </p:txBody>
      </p:sp>
      <p:sp>
        <p:nvSpPr>
          <p:cNvPr id="3" name="矩形 2"/>
          <p:cNvSpPr/>
          <p:nvPr/>
        </p:nvSpPr>
        <p:spPr>
          <a:xfrm>
            <a:off x="4145709" y="303566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北</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电流的磁效应(电生磁)</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1060132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宋体" panose="02010600030101010101" pitchFamily="2" charset="-122"/>
              </a:rPr>
              <a:t>奥斯特实验</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(1)实验装置如图所示.</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(2)现象:接通电路(触接),导线中有电流通过,小磁针</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;改变电流方向,小磁针偏转方向</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(3)结论:通电导体周围存在</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,且磁场的方向与</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有关.</a:t>
            </a:r>
          </a:p>
        </p:txBody>
      </p:sp>
      <p:pic>
        <p:nvPicPr>
          <p:cNvPr id="641" name="18image6.jpg" descr="id:2147492482;FounderCES"/>
          <p:cNvPicPr>
            <a:picLocks noChangeAspect="1"/>
          </p:cNvPicPr>
          <p:nvPr/>
        </p:nvPicPr>
        <p:blipFill>
          <a:blip r:embed="rId2"/>
          <a:stretch>
            <a:fillRect/>
          </a:stretch>
        </p:blipFill>
        <p:spPr>
          <a:xfrm>
            <a:off x="3707130" y="2545715"/>
            <a:ext cx="1698625" cy="1549400"/>
          </a:xfrm>
          <a:prstGeom prst="rect">
            <a:avLst/>
          </a:prstGeom>
        </p:spPr>
      </p:pic>
      <p:sp>
        <p:nvSpPr>
          <p:cNvPr id="3" name="矩形 2"/>
          <p:cNvSpPr/>
          <p:nvPr/>
        </p:nvSpPr>
        <p:spPr>
          <a:xfrm>
            <a:off x="8152559" y="4094842"/>
            <a:ext cx="140716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发生偏转</a:t>
            </a:r>
          </a:p>
        </p:txBody>
      </p:sp>
      <p:sp>
        <p:nvSpPr>
          <p:cNvPr id="2" name="矩形 1"/>
          <p:cNvSpPr/>
          <p:nvPr/>
        </p:nvSpPr>
        <p:spPr>
          <a:xfrm>
            <a:off x="3862499" y="476349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a:t>
            </a:r>
          </a:p>
        </p:txBody>
      </p:sp>
      <p:sp>
        <p:nvSpPr>
          <p:cNvPr id="4" name="矩形 3"/>
          <p:cNvSpPr/>
          <p:nvPr/>
        </p:nvSpPr>
        <p:spPr>
          <a:xfrm>
            <a:off x="4916599" y="530642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磁场</a:t>
            </a:r>
          </a:p>
        </p:txBody>
      </p:sp>
      <p:sp>
        <p:nvSpPr>
          <p:cNvPr id="8" name="矩形 7"/>
          <p:cNvSpPr/>
          <p:nvPr/>
        </p:nvSpPr>
        <p:spPr>
          <a:xfrm>
            <a:off x="8152559" y="5223872"/>
            <a:ext cx="140716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电流方向</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d40c9036-4fe2-4651-8520-a05f9e121f6b}"/>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7ea6d0d7-3320-4e8c-b684-92b74df8cf49}"/>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b7f41051-3fc7-476c-845e-1a5b635783a5}"/>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1416e483-421f-442c-b251-4ab9572d60a5}"/>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1979</Words>
  <Application>Microsoft Office PowerPoint</Application>
  <PresentationFormat>自定义</PresentationFormat>
  <Paragraphs>485</Paragraphs>
  <Slides>51</Slides>
  <Notes>0</Notes>
  <HiddenSlides>0</HiddenSlides>
  <MMClips>0</MMClips>
  <ScaleCrop>false</ScaleCrop>
  <HeadingPairs>
    <vt:vector size="4" baseType="variant">
      <vt:variant>
        <vt:lpstr>主题</vt:lpstr>
      </vt:variant>
      <vt:variant>
        <vt:i4>1</vt:i4>
      </vt:variant>
      <vt:variant>
        <vt:lpstr>幻灯片标题</vt:lpstr>
      </vt:variant>
      <vt:variant>
        <vt:i4>51</vt:i4>
      </vt:variant>
    </vt:vector>
  </HeadingPairs>
  <TitlesOfParts>
    <vt:vector size="52"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2021-03-11T14:01:41Z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