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  <p:sldMasterId id="2147483682" r:id="rId3"/>
  </p:sldMasterIdLst>
  <p:notesMasterIdLst>
    <p:notesMasterId r:id="rId26"/>
  </p:notesMasterIdLst>
  <p:handoutMasterIdLst>
    <p:handoutMasterId r:id="rId27"/>
  </p:handoutMasterIdLst>
  <p:sldIdLst>
    <p:sldId id="291" r:id="rId4"/>
    <p:sldId id="290" r:id="rId5"/>
    <p:sldId id="332" r:id="rId6"/>
    <p:sldId id="347" r:id="rId7"/>
    <p:sldId id="348" r:id="rId8"/>
    <p:sldId id="372" r:id="rId9"/>
    <p:sldId id="370" r:id="rId10"/>
    <p:sldId id="373" r:id="rId11"/>
    <p:sldId id="374" r:id="rId12"/>
    <p:sldId id="349" r:id="rId13"/>
    <p:sldId id="353" r:id="rId14"/>
    <p:sldId id="375" r:id="rId15"/>
    <p:sldId id="336" r:id="rId16"/>
    <p:sldId id="337" r:id="rId17"/>
    <p:sldId id="338" r:id="rId18"/>
    <p:sldId id="350" r:id="rId19"/>
    <p:sldId id="341" r:id="rId20"/>
    <p:sldId id="377" r:id="rId21"/>
    <p:sldId id="280" r:id="rId22"/>
    <p:sldId id="368" r:id="rId23"/>
    <p:sldId id="301" r:id="rId24"/>
    <p:sldId id="345" r:id="rId25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D7FF"/>
    <a:srgbClr val="203092"/>
    <a:srgbClr val="E9EDF4"/>
    <a:srgbClr val="D0D8E8"/>
    <a:srgbClr val="A8ADB7"/>
    <a:srgbClr val="0000CC"/>
    <a:srgbClr val="CCE4F7"/>
    <a:srgbClr val="F9B03C"/>
    <a:srgbClr val="FBA10F"/>
    <a:srgbClr val="F8AF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94185" autoAdjust="0"/>
  </p:normalViewPr>
  <p:slideViewPr>
    <p:cSldViewPr snapToGrid="0">
      <p:cViewPr varScale="1">
        <p:scale>
          <a:sx n="86" d="100"/>
          <a:sy n="86" d="100"/>
        </p:scale>
        <p:origin x="533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-148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0691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848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2399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505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2245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4264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8109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92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7996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0031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866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4271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4180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505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183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6518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4864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785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482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6924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05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90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14397" y="260648"/>
            <a:ext cx="6793971" cy="663608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4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43472" y="1460782"/>
            <a:ext cx="9457051" cy="43513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933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133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133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6184075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EEECE1">
                    <a:lumMod val="10000"/>
                  </a:srgbClr>
                </a:solidFill>
              </a:ln>
              <a:solidFill>
                <a:prstClr val="white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360604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61429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5756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27279850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0989513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0064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5577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0323810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1743215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2024/2/6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92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645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1.png"/><Relationship Id="rId9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6.png"/><Relationship Id="rId5" Type="http://schemas.openxmlformats.org/officeDocument/2006/relationships/image" Target="../media/image19.jp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png"/><Relationship Id="rId5" Type="http://schemas.openxmlformats.org/officeDocument/2006/relationships/image" Target="../media/image27.jp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2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jpeg"/><Relationship Id="rId5" Type="http://schemas.openxmlformats.org/officeDocument/2006/relationships/image" Target="../media/image400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png"/><Relationship Id="rId5" Type="http://schemas.openxmlformats.org/officeDocument/2006/relationships/image" Target="../media/image30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6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1.pn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4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1.wdp"/><Relationship Id="rId5" Type="http://schemas.openxmlformats.org/officeDocument/2006/relationships/image" Target="../media/image24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第十四章 内能的利用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880417" y="3856337"/>
            <a:ext cx="5833655" cy="769441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 热机的效率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50" y="0"/>
            <a:ext cx="5848350" cy="685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006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44"/>
          <p:cNvSpPr>
            <a:spLocks noChangeArrowheads="1"/>
          </p:cNvSpPr>
          <p:nvPr/>
        </p:nvSpPr>
        <p:spPr bwMode="auto">
          <a:xfrm>
            <a:off x="2523050" y="2937438"/>
            <a:ext cx="90259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5.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燃料完全燃烧放出的热量：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4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25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26" name="圆角矩形 25"/>
          <p:cNvSpPr/>
          <p:nvPr/>
        </p:nvSpPr>
        <p:spPr>
          <a:xfrm>
            <a:off x="2935841" y="598277"/>
            <a:ext cx="3142230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Group 2261"/>
          <p:cNvGrpSpPr/>
          <p:nvPr/>
        </p:nvGrpSpPr>
        <p:grpSpPr>
          <a:xfrm flipH="1">
            <a:off x="2816464" y="403136"/>
            <a:ext cx="936802" cy="899144"/>
            <a:chOff x="-2" y="-1"/>
            <a:chExt cx="877274" cy="87727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8" name="Shape 2248"/>
            <p:cNvSpPr/>
            <p:nvPr/>
          </p:nvSpPr>
          <p:spPr>
            <a:xfrm>
              <a:off x="-2" y="-1"/>
              <a:ext cx="877274" cy="877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26BA5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29" name="Shape 2258"/>
            <p:cNvSpPr/>
            <p:nvPr/>
          </p:nvSpPr>
          <p:spPr>
            <a:xfrm>
              <a:off x="549890" y="549890"/>
              <a:ext cx="49604" cy="49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3762791" y="626454"/>
            <a:ext cx="2165726" cy="615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燃料的热值</a:t>
            </a:r>
          </a:p>
        </p:txBody>
      </p:sp>
      <p:sp>
        <p:nvSpPr>
          <p:cNvPr id="31" name="Shape 25434"/>
          <p:cNvSpPr/>
          <p:nvPr/>
        </p:nvSpPr>
        <p:spPr>
          <a:xfrm>
            <a:off x="3005219" y="566701"/>
            <a:ext cx="559291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2" name="Rectangle 44"/>
          <p:cNvSpPr>
            <a:spLocks noChangeArrowheads="1"/>
          </p:cNvSpPr>
          <p:nvPr/>
        </p:nvSpPr>
        <p:spPr bwMode="auto">
          <a:xfrm>
            <a:off x="2523050" y="1739856"/>
            <a:ext cx="902593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4.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热值是燃料本身的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一种特性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，只与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燃料的种类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有关，与燃料的质量、形态、体积、是否完全燃烧、放出热量的多少无关。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44"/>
              <p:cNvSpPr>
                <a:spLocks noChangeArrowheads="1"/>
              </p:cNvSpPr>
              <p:nvPr/>
            </p:nvSpPr>
            <p:spPr bwMode="auto">
              <a:xfrm>
                <a:off x="3113091" y="3514575"/>
                <a:ext cx="1618645" cy="8059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由 </a:t>
                </a:r>
                <a:r>
                  <a:rPr kumimoji="1" lang="en-US" altLang="zh-CN" sz="2400" i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q</a:t>
                </a:r>
                <a:r>
                  <a:rPr kumimoji="1" lang="en-US" altLang="zh-CN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zh-CN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kumimoji="1" lang="en-US" altLang="zh-CN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400" b="0" i="1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Q</m:t>
                        </m:r>
                        <m:r>
                          <a:rPr kumimoji="1" lang="zh-CN" altLang="en-US" sz="2400" i="1" baseline="-250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放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400" i="1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m</m:t>
                        </m:r>
                      </m:den>
                    </m:f>
                  </m:oMath>
                </a14:m>
                <a:endPara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13091" y="3514575"/>
                <a:ext cx="1618645" cy="805990"/>
              </a:xfrm>
              <a:prstGeom prst="rect">
                <a:avLst/>
              </a:prstGeom>
              <a:blipFill rotWithShape="0">
                <a:blip r:embed="rId5"/>
                <a:stretch>
                  <a:fillRect l="-6038" b="-2273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5" name="直接箭头连接符 34"/>
          <p:cNvCxnSpPr/>
          <p:nvPr/>
        </p:nvCxnSpPr>
        <p:spPr>
          <a:xfrm>
            <a:off x="4731736" y="4011481"/>
            <a:ext cx="542925" cy="0"/>
          </a:xfrm>
          <a:prstGeom prst="straightConnector1">
            <a:avLst/>
          </a:prstGeom>
          <a:ln w="38100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44"/>
              <p:cNvSpPr>
                <a:spLocks noChangeArrowheads="1"/>
              </p:cNvSpPr>
              <p:nvPr/>
            </p:nvSpPr>
            <p:spPr bwMode="auto">
              <a:xfrm>
                <a:off x="5417374" y="3696409"/>
                <a:ext cx="1618645" cy="5355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1" lang="en-US" altLang="zh-CN" sz="2400" i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m:t>Q</m:t>
                    </m:r>
                    <m:r>
                      <a:rPr kumimoji="1" lang="zh-CN" altLang="en-US" sz="2400" i="1" baseline="-2500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m:t>放</m:t>
                    </m:r>
                  </m:oMath>
                </a14:m>
                <a:r>
                  <a:rPr kumimoji="1" lang="en-US" altLang="zh-CN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=</a:t>
                </a:r>
                <a:r>
                  <a:rPr kumimoji="1" lang="en-US" altLang="zh-CN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zh-CN" sz="2400" i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q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1" lang="en-US" altLang="zh-CN" sz="2400" i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m:t>m</m:t>
                    </m:r>
                  </m:oMath>
                </a14:m>
                <a:endPara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6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17374" y="3696409"/>
                <a:ext cx="1618645" cy="535531"/>
              </a:xfrm>
              <a:prstGeom prst="rect">
                <a:avLst/>
              </a:prstGeom>
              <a:blipFill rotWithShape="0">
                <a:blip r:embed="rId6"/>
                <a:stretch>
                  <a:fillRect l="-3396" t="-2273" b="-18182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44"/>
              <p:cNvSpPr>
                <a:spLocks noChangeArrowheads="1"/>
              </p:cNvSpPr>
              <p:nvPr/>
            </p:nvSpPr>
            <p:spPr bwMode="auto">
              <a:xfrm>
                <a:off x="3113091" y="4251371"/>
                <a:ext cx="1618645" cy="8059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由 </a:t>
                </a:r>
                <a:r>
                  <a:rPr kumimoji="1" lang="en-US" altLang="zh-CN" sz="2400" i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q</a:t>
                </a:r>
                <a:r>
                  <a:rPr kumimoji="1" lang="en-US" altLang="zh-CN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zh-CN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kumimoji="1" lang="en-US" altLang="zh-CN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400" b="0" i="1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Q</m:t>
                        </m:r>
                        <m:r>
                          <a:rPr kumimoji="1" lang="zh-CN" altLang="en-US" sz="2400" i="1" baseline="-250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放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400" b="0" i="1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V</m:t>
                        </m:r>
                      </m:den>
                    </m:f>
                  </m:oMath>
                </a14:m>
                <a:endPara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7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13091" y="4251371"/>
                <a:ext cx="1618645" cy="805990"/>
              </a:xfrm>
              <a:prstGeom prst="rect">
                <a:avLst/>
              </a:prstGeom>
              <a:blipFill rotWithShape="0">
                <a:blip r:embed="rId7"/>
                <a:stretch>
                  <a:fillRect l="-6038" b="-1504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直接箭头连接符 37"/>
          <p:cNvCxnSpPr/>
          <p:nvPr/>
        </p:nvCxnSpPr>
        <p:spPr>
          <a:xfrm>
            <a:off x="4731736" y="4748277"/>
            <a:ext cx="542925" cy="0"/>
          </a:xfrm>
          <a:prstGeom prst="straightConnector1">
            <a:avLst/>
          </a:prstGeom>
          <a:ln w="38100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Rectangle 44"/>
              <p:cNvSpPr>
                <a:spLocks noChangeArrowheads="1"/>
              </p:cNvSpPr>
              <p:nvPr/>
            </p:nvSpPr>
            <p:spPr bwMode="auto">
              <a:xfrm>
                <a:off x="5417374" y="4433205"/>
                <a:ext cx="1618645" cy="5355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1" lang="en-US" altLang="zh-CN" sz="2400" i="1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m:t>Q</m:t>
                    </m:r>
                    <m:r>
                      <a:rPr kumimoji="1" lang="zh-CN" altLang="en-US" sz="2400" i="1" baseline="-25000">
                        <a:solidFill>
                          <a:srgbClr val="C00000"/>
                        </a:solidFill>
                        <a:latin typeface="Cambria Math" panose="020405030504060302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m:t>放</m:t>
                    </m:r>
                  </m:oMath>
                </a14:m>
                <a:r>
                  <a:rPr kumimoji="1" lang="en-US" altLang="zh-CN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=</a:t>
                </a:r>
                <a:r>
                  <a:rPr kumimoji="1" lang="en-US" altLang="zh-CN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zh-CN" sz="2400" i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q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1" lang="en-US" altLang="zh-CN" sz="2400" b="0" i="1" smtClean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m:t>V</m:t>
                    </m:r>
                  </m:oMath>
                </a14:m>
                <a:endPara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9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17374" y="4433205"/>
                <a:ext cx="1618645" cy="535531"/>
              </a:xfrm>
              <a:prstGeom prst="rect">
                <a:avLst/>
              </a:prstGeom>
              <a:blipFill rotWithShape="0">
                <a:blip r:embed="rId8"/>
                <a:stretch>
                  <a:fillRect l="-3396" t="-2273" b="-18182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44"/>
          <p:cNvSpPr>
            <a:spLocks noChangeArrowheads="1"/>
          </p:cNvSpPr>
          <p:nvPr/>
        </p:nvSpPr>
        <p:spPr bwMode="auto">
          <a:xfrm>
            <a:off x="2523050" y="5057360"/>
            <a:ext cx="913151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表达式中</a:t>
            </a:r>
            <a:r>
              <a:rPr kumimoji="1"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q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的单位是</a:t>
            </a:r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J/kg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J/m</a:t>
            </a:r>
            <a:r>
              <a:rPr kumimoji="1" lang="en-US" altLang="zh-CN" sz="24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Q</a:t>
            </a:r>
            <a:r>
              <a:rPr kumimoji="1"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放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的单位是</a:t>
            </a:r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的单位是</a:t>
            </a:r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kg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的单位是</a:t>
            </a:r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kumimoji="1" lang="en-US" altLang="zh-CN" sz="24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。</a:t>
            </a:r>
          </a:p>
        </p:txBody>
      </p:sp>
      <p:sp>
        <p:nvSpPr>
          <p:cNvPr id="44" name="矩形 43"/>
          <p:cNvSpPr/>
          <p:nvPr/>
        </p:nvSpPr>
        <p:spPr>
          <a:xfrm>
            <a:off x="4034660" y="3069130"/>
            <a:ext cx="1240001" cy="44607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673" y="5239993"/>
            <a:ext cx="1265825" cy="1555311"/>
          </a:xfrm>
          <a:prstGeom prst="rect">
            <a:avLst/>
          </a:prstGeom>
        </p:spPr>
      </p:pic>
      <p:sp>
        <p:nvSpPr>
          <p:cNvPr id="42" name="云形标注 41"/>
          <p:cNvSpPr/>
          <p:nvPr/>
        </p:nvSpPr>
        <p:spPr>
          <a:xfrm>
            <a:off x="6984234" y="3012422"/>
            <a:ext cx="4670335" cy="1903503"/>
          </a:xfrm>
          <a:prstGeom prst="cloudCallout">
            <a:avLst>
              <a:gd name="adj1" fmla="val 33496"/>
              <a:gd name="adj2" fmla="val 84775"/>
            </a:avLst>
          </a:prstGeom>
          <a:solidFill>
            <a:schemeClr val="bg1"/>
          </a:solidFill>
          <a:ln w="19050">
            <a:solidFill>
              <a:srgbClr val="20309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热值定义中要求燃料“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完全燃烧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”，真的可以实现吗？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8010905" y="4076956"/>
            <a:ext cx="1228725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>
            <a:off x="9188871" y="4178778"/>
            <a:ext cx="312845" cy="185727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/>
        </p:nvSpPr>
        <p:spPr>
          <a:xfrm>
            <a:off x="9101469" y="4364505"/>
            <a:ext cx="1798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理想状态</a:t>
            </a:r>
          </a:p>
        </p:txBody>
      </p:sp>
    </p:spTree>
    <p:extLst>
      <p:ext uri="{BB962C8B-B14F-4D97-AF65-F5344CB8AC3E}">
        <p14:creationId xmlns:p14="http://schemas.microsoft.com/office/powerpoint/2010/main" val="644783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2" grpId="0"/>
      <p:bldP spid="34" grpId="0"/>
      <p:bldP spid="36" grpId="0"/>
      <p:bldP spid="37" grpId="0"/>
      <p:bldP spid="39" grpId="0"/>
      <p:bldP spid="40" grpId="0"/>
      <p:bldP spid="44" grpId="0" animBg="1"/>
      <p:bldP spid="42" grpId="0" animBg="1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58" name="图片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5874" y="2550280"/>
            <a:ext cx="2513655" cy="18834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9" name="文本框 58"/>
          <p:cNvSpPr txBox="1"/>
          <p:nvPr/>
        </p:nvSpPr>
        <p:spPr>
          <a:xfrm>
            <a:off x="2996931" y="4554004"/>
            <a:ext cx="1891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用煤炉烧水</a:t>
            </a:r>
          </a:p>
        </p:txBody>
      </p:sp>
      <p:sp>
        <p:nvSpPr>
          <p:cNvPr id="61" name="Rectangle 44"/>
          <p:cNvSpPr>
            <a:spLocks noChangeArrowheads="1"/>
          </p:cNvSpPr>
          <p:nvPr/>
        </p:nvSpPr>
        <p:spPr bwMode="auto">
          <a:xfrm>
            <a:off x="5530102" y="1401094"/>
            <a:ext cx="55043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煤能完全燃烧吗？</a:t>
            </a:r>
          </a:p>
        </p:txBody>
      </p:sp>
      <p:sp>
        <p:nvSpPr>
          <p:cNvPr id="62" name="Rectangle 44"/>
          <p:cNvSpPr>
            <a:spLocks noChangeArrowheads="1"/>
          </p:cNvSpPr>
          <p:nvPr/>
        </p:nvSpPr>
        <p:spPr bwMode="auto">
          <a:xfrm>
            <a:off x="5530102" y="2536799"/>
            <a:ext cx="550432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煤燃烧释放的能量，被有效利用的是哪部分？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530103" y="790225"/>
            <a:ext cx="5504329" cy="5332669"/>
            <a:chOff x="5530103" y="790225"/>
            <a:chExt cx="5504329" cy="5332669"/>
          </a:xfrm>
        </p:grpSpPr>
        <p:sp>
          <p:nvSpPr>
            <p:cNvPr id="60" name="矩形 59"/>
            <p:cNvSpPr/>
            <p:nvPr/>
          </p:nvSpPr>
          <p:spPr>
            <a:xfrm>
              <a:off x="5530103" y="1021057"/>
              <a:ext cx="5504329" cy="5101837"/>
            </a:xfrm>
            <a:prstGeom prst="rect">
              <a:avLst/>
            </a:prstGeom>
            <a:noFill/>
            <a:ln w="19050">
              <a:solidFill>
                <a:srgbClr val="203092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5666485" y="790225"/>
              <a:ext cx="1450372" cy="461665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</a:t>
              </a:r>
              <a:endPara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64" name="Rectangle 44"/>
          <p:cNvSpPr>
            <a:spLocks noChangeArrowheads="1"/>
          </p:cNvSpPr>
          <p:nvPr/>
        </p:nvSpPr>
        <p:spPr bwMode="auto">
          <a:xfrm>
            <a:off x="5571442" y="4208589"/>
            <a:ext cx="5504329" cy="57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没有被有效利用的能量去了哪里？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417" y="5156250"/>
            <a:ext cx="1218192" cy="1592467"/>
          </a:xfrm>
          <a:prstGeom prst="rect">
            <a:avLst/>
          </a:prstGeom>
        </p:spPr>
      </p:pic>
      <p:sp>
        <p:nvSpPr>
          <p:cNvPr id="65" name="Rectangle 44"/>
          <p:cNvSpPr>
            <a:spLocks noChangeArrowheads="1"/>
          </p:cNvSpPr>
          <p:nvPr/>
        </p:nvSpPr>
        <p:spPr bwMode="auto">
          <a:xfrm>
            <a:off x="5530101" y="1983291"/>
            <a:ext cx="5504329" cy="57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zh-CN" altLang="en-US" sz="2400" dirty="0">
                <a:solidFill>
                  <a:srgbClr val="20309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不能。</a:t>
            </a:r>
          </a:p>
        </p:txBody>
      </p:sp>
      <p:sp>
        <p:nvSpPr>
          <p:cNvPr id="66" name="Rectangle 44"/>
          <p:cNvSpPr>
            <a:spLocks noChangeArrowheads="1"/>
          </p:cNvSpPr>
          <p:nvPr/>
        </p:nvSpPr>
        <p:spPr bwMode="auto">
          <a:xfrm>
            <a:off x="5530101" y="3643944"/>
            <a:ext cx="550432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solidFill>
                  <a:srgbClr val="20309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被水吸收的热量。</a:t>
            </a:r>
          </a:p>
        </p:txBody>
      </p:sp>
      <p:sp>
        <p:nvSpPr>
          <p:cNvPr id="67" name="Rectangle 44"/>
          <p:cNvSpPr>
            <a:spLocks noChangeArrowheads="1"/>
          </p:cNvSpPr>
          <p:nvPr/>
        </p:nvSpPr>
        <p:spPr bwMode="auto">
          <a:xfrm>
            <a:off x="5530100" y="4784837"/>
            <a:ext cx="550432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solidFill>
                  <a:srgbClr val="20309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水壶吸收、煤炉自身吸收、高温烟气带走、直接散失。</a:t>
            </a:r>
          </a:p>
        </p:txBody>
      </p:sp>
      <p:sp>
        <p:nvSpPr>
          <p:cNvPr id="68" name="Rectangle 44"/>
          <p:cNvSpPr>
            <a:spLocks noChangeArrowheads="1"/>
          </p:cNvSpPr>
          <p:nvPr/>
        </p:nvSpPr>
        <p:spPr bwMode="auto">
          <a:xfrm>
            <a:off x="7342095" y="3092966"/>
            <a:ext cx="3576917" cy="57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目的</a:t>
            </a:r>
            <a:r>
              <a:rPr kumimoji="1" lang="zh-CN" altLang="en-US" sz="2400" dirty="0">
                <a:solidFill>
                  <a:srgbClr val="20309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→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把水烧开</a:t>
            </a:r>
          </a:p>
        </p:txBody>
      </p:sp>
    </p:spTree>
    <p:extLst>
      <p:ext uri="{BB962C8B-B14F-4D97-AF65-F5344CB8AC3E}">
        <p14:creationId xmlns:p14="http://schemas.microsoft.com/office/powerpoint/2010/main" val="10347824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1" grpId="0"/>
      <p:bldP spid="62" grpId="0"/>
      <p:bldP spid="64" grpId="0"/>
      <p:bldP spid="65" grpId="0"/>
      <p:bldP spid="66" grpId="0"/>
      <p:bldP spid="67" grpId="0"/>
      <p:bldP spid="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2925234" y="4763041"/>
            <a:ext cx="20748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蜂窝煤完全燃烧释放的能量</a:t>
            </a: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5185022" y="1895893"/>
            <a:ext cx="1031421" cy="1439692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44"/>
          <p:cNvSpPr>
            <a:spLocks noChangeArrowheads="1"/>
          </p:cNvSpPr>
          <p:nvPr/>
        </p:nvSpPr>
        <p:spPr bwMode="auto">
          <a:xfrm>
            <a:off x="6216443" y="1341895"/>
            <a:ext cx="36868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煤不能完全燃烧损失能量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417" y="2539685"/>
            <a:ext cx="2258217" cy="2190555"/>
          </a:xfrm>
          <a:prstGeom prst="rect">
            <a:avLst/>
          </a:prstGeom>
        </p:spPr>
      </p:pic>
      <p:cxnSp>
        <p:nvCxnSpPr>
          <p:cNvPr id="36" name="直接箭头连接符 35"/>
          <p:cNvCxnSpPr>
            <a:endCxn id="41" idx="1"/>
          </p:cNvCxnSpPr>
          <p:nvPr/>
        </p:nvCxnSpPr>
        <p:spPr>
          <a:xfrm flipV="1">
            <a:off x="5185022" y="2432397"/>
            <a:ext cx="1031421" cy="903186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4"/>
          <p:cNvSpPr>
            <a:spLocks noChangeArrowheads="1"/>
          </p:cNvSpPr>
          <p:nvPr/>
        </p:nvSpPr>
        <p:spPr bwMode="auto">
          <a:xfrm>
            <a:off x="6216443" y="2109231"/>
            <a:ext cx="36868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煤炉吸收了一部分能量</a:t>
            </a:r>
          </a:p>
        </p:txBody>
      </p:sp>
      <p:cxnSp>
        <p:nvCxnSpPr>
          <p:cNvPr id="42" name="直接箭头连接符 41"/>
          <p:cNvCxnSpPr>
            <a:endCxn id="69" idx="1"/>
          </p:cNvCxnSpPr>
          <p:nvPr/>
        </p:nvCxnSpPr>
        <p:spPr>
          <a:xfrm flipV="1">
            <a:off x="5185022" y="3117262"/>
            <a:ext cx="1031421" cy="218325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44"/>
          <p:cNvSpPr>
            <a:spLocks noChangeArrowheads="1"/>
          </p:cNvSpPr>
          <p:nvPr/>
        </p:nvSpPr>
        <p:spPr bwMode="auto">
          <a:xfrm>
            <a:off x="6216443" y="2794096"/>
            <a:ext cx="36868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水壶吸收了一部分能量</a:t>
            </a:r>
          </a:p>
        </p:txBody>
      </p:sp>
      <p:cxnSp>
        <p:nvCxnSpPr>
          <p:cNvPr id="70" name="直接箭头连接符 69"/>
          <p:cNvCxnSpPr>
            <a:endCxn id="71" idx="1"/>
          </p:cNvCxnSpPr>
          <p:nvPr/>
        </p:nvCxnSpPr>
        <p:spPr>
          <a:xfrm>
            <a:off x="5185022" y="3335585"/>
            <a:ext cx="1039069" cy="487327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44"/>
          <p:cNvSpPr>
            <a:spLocks noChangeArrowheads="1"/>
          </p:cNvSpPr>
          <p:nvPr/>
        </p:nvSpPr>
        <p:spPr bwMode="auto">
          <a:xfrm>
            <a:off x="6224091" y="3499746"/>
            <a:ext cx="39687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高温烟气带走了一部分能量</a:t>
            </a:r>
          </a:p>
        </p:txBody>
      </p:sp>
      <p:cxnSp>
        <p:nvCxnSpPr>
          <p:cNvPr id="72" name="直接箭头连接符 71"/>
          <p:cNvCxnSpPr>
            <a:endCxn id="73" idx="1"/>
          </p:cNvCxnSpPr>
          <p:nvPr/>
        </p:nvCxnSpPr>
        <p:spPr>
          <a:xfrm>
            <a:off x="5185022" y="3335584"/>
            <a:ext cx="1073147" cy="1222600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44"/>
          <p:cNvSpPr>
            <a:spLocks noChangeArrowheads="1"/>
          </p:cNvSpPr>
          <p:nvPr/>
        </p:nvSpPr>
        <p:spPr bwMode="auto">
          <a:xfrm>
            <a:off x="6258169" y="4235018"/>
            <a:ext cx="39687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被水吸收了一部分能量</a:t>
            </a:r>
          </a:p>
        </p:txBody>
      </p:sp>
      <p:cxnSp>
        <p:nvCxnSpPr>
          <p:cNvPr id="74" name="直接箭头连接符 73"/>
          <p:cNvCxnSpPr>
            <a:endCxn id="75" idx="1"/>
          </p:cNvCxnSpPr>
          <p:nvPr/>
        </p:nvCxnSpPr>
        <p:spPr>
          <a:xfrm>
            <a:off x="5185022" y="3335583"/>
            <a:ext cx="1114486" cy="1916572"/>
          </a:xfrm>
          <a:prstGeom prst="straightConnector1">
            <a:avLst/>
          </a:prstGeom>
          <a:ln w="28575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44"/>
          <p:cNvSpPr>
            <a:spLocks noChangeArrowheads="1"/>
          </p:cNvSpPr>
          <p:nvPr/>
        </p:nvSpPr>
        <p:spPr bwMode="auto">
          <a:xfrm>
            <a:off x="6299508" y="4928989"/>
            <a:ext cx="39687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直接散失了一部分能量</a:t>
            </a:r>
          </a:p>
        </p:txBody>
      </p:sp>
      <p:sp>
        <p:nvSpPr>
          <p:cNvPr id="76" name="矩形 75"/>
          <p:cNvSpPr/>
          <p:nvPr/>
        </p:nvSpPr>
        <p:spPr>
          <a:xfrm>
            <a:off x="6271726" y="4335148"/>
            <a:ext cx="3239827" cy="44607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77" name="直接箭头连接符 76"/>
          <p:cNvCxnSpPr/>
          <p:nvPr/>
        </p:nvCxnSpPr>
        <p:spPr>
          <a:xfrm>
            <a:off x="9578957" y="4580371"/>
            <a:ext cx="542925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/>
          <p:cNvSpPr txBox="1"/>
          <p:nvPr/>
        </p:nvSpPr>
        <p:spPr>
          <a:xfrm>
            <a:off x="10121882" y="4349538"/>
            <a:ext cx="1448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有效利用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文本框 42"/>
              <p:cNvSpPr txBox="1"/>
              <p:nvPr/>
            </p:nvSpPr>
            <p:spPr>
              <a:xfrm>
                <a:off x="3854811" y="5287974"/>
                <a:ext cx="6267071" cy="800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热效率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zh-CN" alt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有效</m:t>
                        </m:r>
                        <m:r>
                          <a:rPr lang="zh-CN" altLang="en-US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利用的能量</m:t>
                        </m:r>
                      </m:num>
                      <m:den>
                        <m:r>
                          <a:rPr lang="zh-CN" alt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燃料</m:t>
                        </m:r>
                        <m:r>
                          <a:rPr lang="zh-CN" altLang="en-US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完全</m:t>
                        </m:r>
                        <m:r>
                          <a:rPr lang="zh-CN" alt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燃烧</m:t>
                        </m:r>
                        <m:r>
                          <a:rPr lang="zh-CN" altLang="en-US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释放的</m:t>
                        </m:r>
                        <m:r>
                          <a:rPr lang="zh-CN" alt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热量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×100%</a:t>
                </a:r>
                <a:endPara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文本框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4811" y="5287974"/>
                <a:ext cx="6267071" cy="800925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8" name="组合 57"/>
          <p:cNvGrpSpPr/>
          <p:nvPr/>
        </p:nvGrpSpPr>
        <p:grpSpPr>
          <a:xfrm>
            <a:off x="2817417" y="1341895"/>
            <a:ext cx="8753384" cy="4252143"/>
            <a:chOff x="2817417" y="1341895"/>
            <a:chExt cx="8753384" cy="4252143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7417" y="2539685"/>
              <a:ext cx="2258217" cy="219055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2934668" y="4763041"/>
              <a:ext cx="207487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蜂窝煤完全燃烧释放的能量</a:t>
              </a:r>
            </a:p>
          </p:txBody>
        </p:sp>
        <p:cxnSp>
          <p:nvCxnSpPr>
            <p:cNvPr id="61" name="直接箭头连接符 60"/>
            <p:cNvCxnSpPr/>
            <p:nvPr/>
          </p:nvCxnSpPr>
          <p:spPr>
            <a:xfrm flipV="1">
              <a:off x="5185022" y="1895893"/>
              <a:ext cx="1031421" cy="1439692"/>
            </a:xfrm>
            <a:prstGeom prst="straightConnector1">
              <a:avLst/>
            </a:prstGeom>
            <a:ln w="28575">
              <a:solidFill>
                <a:srgbClr val="20309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ectangle 44"/>
            <p:cNvSpPr>
              <a:spLocks noChangeArrowheads="1"/>
            </p:cNvSpPr>
            <p:nvPr/>
          </p:nvSpPr>
          <p:spPr bwMode="auto">
            <a:xfrm>
              <a:off x="6216443" y="1341895"/>
              <a:ext cx="36868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煤不能完全燃烧损失能量</a:t>
              </a:r>
            </a:p>
          </p:txBody>
        </p:sp>
        <p:cxnSp>
          <p:nvCxnSpPr>
            <p:cNvPr id="64" name="直接箭头连接符 63"/>
            <p:cNvCxnSpPr>
              <a:endCxn id="65" idx="1"/>
            </p:cNvCxnSpPr>
            <p:nvPr/>
          </p:nvCxnSpPr>
          <p:spPr>
            <a:xfrm flipV="1">
              <a:off x="5185022" y="2432397"/>
              <a:ext cx="1031421" cy="903186"/>
            </a:xfrm>
            <a:prstGeom prst="straightConnector1">
              <a:avLst/>
            </a:prstGeom>
            <a:ln w="28575">
              <a:solidFill>
                <a:srgbClr val="20309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Rectangle 44"/>
            <p:cNvSpPr>
              <a:spLocks noChangeArrowheads="1"/>
            </p:cNvSpPr>
            <p:nvPr/>
          </p:nvSpPr>
          <p:spPr bwMode="auto">
            <a:xfrm>
              <a:off x="6216443" y="2109231"/>
              <a:ext cx="36868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煤炉吸收了一部分能量</a:t>
              </a:r>
            </a:p>
          </p:txBody>
        </p:sp>
        <p:cxnSp>
          <p:nvCxnSpPr>
            <p:cNvPr id="66" name="直接箭头连接符 65"/>
            <p:cNvCxnSpPr>
              <a:endCxn id="67" idx="1"/>
            </p:cNvCxnSpPr>
            <p:nvPr/>
          </p:nvCxnSpPr>
          <p:spPr>
            <a:xfrm flipV="1">
              <a:off x="5185022" y="3117262"/>
              <a:ext cx="1031421" cy="218325"/>
            </a:xfrm>
            <a:prstGeom prst="straightConnector1">
              <a:avLst/>
            </a:prstGeom>
            <a:ln w="28575">
              <a:solidFill>
                <a:srgbClr val="20309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Rectangle 44"/>
            <p:cNvSpPr>
              <a:spLocks noChangeArrowheads="1"/>
            </p:cNvSpPr>
            <p:nvPr/>
          </p:nvSpPr>
          <p:spPr bwMode="auto">
            <a:xfrm>
              <a:off x="6216443" y="2794096"/>
              <a:ext cx="36868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水壶吸收了一部分能量</a:t>
              </a:r>
            </a:p>
          </p:txBody>
        </p:sp>
        <p:cxnSp>
          <p:nvCxnSpPr>
            <p:cNvPr id="68" name="直接箭头连接符 67"/>
            <p:cNvCxnSpPr>
              <a:endCxn id="79" idx="1"/>
            </p:cNvCxnSpPr>
            <p:nvPr/>
          </p:nvCxnSpPr>
          <p:spPr>
            <a:xfrm>
              <a:off x="5185022" y="3335585"/>
              <a:ext cx="1039069" cy="487327"/>
            </a:xfrm>
            <a:prstGeom prst="straightConnector1">
              <a:avLst/>
            </a:prstGeom>
            <a:ln w="28575">
              <a:solidFill>
                <a:srgbClr val="20309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Rectangle 44"/>
            <p:cNvSpPr>
              <a:spLocks noChangeArrowheads="1"/>
            </p:cNvSpPr>
            <p:nvPr/>
          </p:nvSpPr>
          <p:spPr bwMode="auto">
            <a:xfrm>
              <a:off x="6224091" y="3499746"/>
              <a:ext cx="39687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高温烟气带走了一部分能量</a:t>
              </a:r>
            </a:p>
          </p:txBody>
        </p:sp>
        <p:cxnSp>
          <p:nvCxnSpPr>
            <p:cNvPr id="80" name="直接箭头连接符 79"/>
            <p:cNvCxnSpPr>
              <a:endCxn id="81" idx="1"/>
            </p:cNvCxnSpPr>
            <p:nvPr/>
          </p:nvCxnSpPr>
          <p:spPr>
            <a:xfrm>
              <a:off x="5185022" y="3335584"/>
              <a:ext cx="1073147" cy="1222600"/>
            </a:xfrm>
            <a:prstGeom prst="straightConnector1">
              <a:avLst/>
            </a:prstGeom>
            <a:ln w="28575">
              <a:solidFill>
                <a:srgbClr val="20309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Rectangle 44"/>
            <p:cNvSpPr>
              <a:spLocks noChangeArrowheads="1"/>
            </p:cNvSpPr>
            <p:nvPr/>
          </p:nvSpPr>
          <p:spPr bwMode="auto">
            <a:xfrm>
              <a:off x="6258169" y="4235018"/>
              <a:ext cx="39687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被水吸收了一部分能量</a:t>
              </a:r>
            </a:p>
          </p:txBody>
        </p:sp>
        <p:cxnSp>
          <p:nvCxnSpPr>
            <p:cNvPr id="82" name="直接箭头连接符 81"/>
            <p:cNvCxnSpPr>
              <a:endCxn id="83" idx="1"/>
            </p:cNvCxnSpPr>
            <p:nvPr/>
          </p:nvCxnSpPr>
          <p:spPr>
            <a:xfrm>
              <a:off x="5185022" y="3335583"/>
              <a:ext cx="1114486" cy="1916572"/>
            </a:xfrm>
            <a:prstGeom prst="straightConnector1">
              <a:avLst/>
            </a:prstGeom>
            <a:ln w="28575">
              <a:solidFill>
                <a:srgbClr val="20309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Rectangle 44"/>
            <p:cNvSpPr>
              <a:spLocks noChangeArrowheads="1"/>
            </p:cNvSpPr>
            <p:nvPr/>
          </p:nvSpPr>
          <p:spPr bwMode="auto">
            <a:xfrm>
              <a:off x="6299508" y="4928989"/>
              <a:ext cx="396878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直接散失了一部分能量</a:t>
              </a:r>
            </a:p>
          </p:txBody>
        </p:sp>
        <p:sp>
          <p:nvSpPr>
            <p:cNvPr id="84" name="矩形 83"/>
            <p:cNvSpPr/>
            <p:nvPr/>
          </p:nvSpPr>
          <p:spPr>
            <a:xfrm>
              <a:off x="6271726" y="4335148"/>
              <a:ext cx="3239827" cy="446070"/>
            </a:xfrm>
            <a:prstGeom prst="rect">
              <a:avLst/>
            </a:prstGeom>
            <a:noFill/>
            <a:ln w="28575">
              <a:solidFill>
                <a:srgbClr val="C00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cxnSp>
          <p:nvCxnSpPr>
            <p:cNvPr id="85" name="直接箭头连接符 84"/>
            <p:cNvCxnSpPr/>
            <p:nvPr/>
          </p:nvCxnSpPr>
          <p:spPr>
            <a:xfrm>
              <a:off x="9578957" y="4580371"/>
              <a:ext cx="542925" cy="0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文本框 85"/>
            <p:cNvSpPr txBox="1"/>
            <p:nvPr/>
          </p:nvSpPr>
          <p:spPr>
            <a:xfrm>
              <a:off x="10121882" y="4349538"/>
              <a:ext cx="14489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rgbClr val="C0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有效利用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34603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44444E-6 L -4.16667E-6 -0.09653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8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35" grpId="0"/>
      <p:bldP spid="35" grpId="1"/>
      <p:bldP spid="41" grpId="0"/>
      <p:bldP spid="41" grpId="1"/>
      <p:bldP spid="69" grpId="0"/>
      <p:bldP spid="69" grpId="1"/>
      <p:bldP spid="71" grpId="0"/>
      <p:bldP spid="71" grpId="1"/>
      <p:bldP spid="73" grpId="0"/>
      <p:bldP spid="73" grpId="1"/>
      <p:bldP spid="75" grpId="0"/>
      <p:bldP spid="75" grpId="1"/>
      <p:bldP spid="76" grpId="0" animBg="1"/>
      <p:bldP spid="76" grpId="1" animBg="1"/>
      <p:bldP spid="78" grpId="0"/>
      <p:bldP spid="78" grpId="1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457" y="1882069"/>
            <a:ext cx="6830398" cy="2721724"/>
          </a:xfrm>
          <a:prstGeom prst="rect">
            <a:avLst/>
          </a:prstGeom>
        </p:spPr>
      </p:pic>
      <p:sp>
        <p:nvSpPr>
          <p:cNvPr id="64" name="圆角矩形 63"/>
          <p:cNvSpPr/>
          <p:nvPr/>
        </p:nvSpPr>
        <p:spPr>
          <a:xfrm>
            <a:off x="5288264" y="4077139"/>
            <a:ext cx="2015348" cy="973572"/>
          </a:xfrm>
          <a:prstGeom prst="roundRect">
            <a:avLst/>
          </a:prstGeom>
          <a:solidFill>
            <a:schemeClr val="bg1"/>
          </a:solidFill>
          <a:ln>
            <a:solidFill>
              <a:srgbClr val="69D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圆角矩形 65"/>
          <p:cNvSpPr/>
          <p:nvPr/>
        </p:nvSpPr>
        <p:spPr>
          <a:xfrm>
            <a:off x="9427380" y="2594615"/>
            <a:ext cx="2015348" cy="973572"/>
          </a:xfrm>
          <a:prstGeom prst="roundRect">
            <a:avLst/>
          </a:prstGeom>
          <a:solidFill>
            <a:schemeClr val="bg1"/>
          </a:solidFill>
          <a:ln>
            <a:solidFill>
              <a:srgbClr val="69D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>
            <a:off x="7425038" y="3990780"/>
            <a:ext cx="1869967" cy="973572"/>
          </a:xfrm>
          <a:prstGeom prst="roundRect">
            <a:avLst/>
          </a:prstGeom>
          <a:solidFill>
            <a:schemeClr val="bg1"/>
          </a:solidFill>
          <a:ln>
            <a:solidFill>
              <a:srgbClr val="69D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 62"/>
          <p:cNvSpPr/>
          <p:nvPr/>
        </p:nvSpPr>
        <p:spPr>
          <a:xfrm>
            <a:off x="7049768" y="1581489"/>
            <a:ext cx="2015348" cy="973572"/>
          </a:xfrm>
          <a:prstGeom prst="roundRect">
            <a:avLst/>
          </a:prstGeom>
          <a:solidFill>
            <a:schemeClr val="bg1"/>
          </a:solidFill>
          <a:ln>
            <a:solidFill>
              <a:srgbClr val="69D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4910460" y="1589701"/>
            <a:ext cx="2015348" cy="973572"/>
          </a:xfrm>
          <a:prstGeom prst="roundRect">
            <a:avLst/>
          </a:prstGeom>
          <a:solidFill>
            <a:schemeClr val="bg1"/>
          </a:solidFill>
          <a:ln>
            <a:solidFill>
              <a:srgbClr val="69D7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6" name="Rectangle 44"/>
          <p:cNvSpPr>
            <a:spLocks noChangeArrowheads="1"/>
          </p:cNvSpPr>
          <p:nvPr/>
        </p:nvSpPr>
        <p:spPr bwMode="auto">
          <a:xfrm>
            <a:off x="4893949" y="1605736"/>
            <a:ext cx="2093839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燃料不能完全燃烧损失能量</a:t>
            </a:r>
          </a:p>
        </p:txBody>
      </p:sp>
      <p:sp>
        <p:nvSpPr>
          <p:cNvPr id="49" name="Rectangle 44"/>
          <p:cNvSpPr>
            <a:spLocks noChangeArrowheads="1"/>
          </p:cNvSpPr>
          <p:nvPr/>
        </p:nvSpPr>
        <p:spPr bwMode="auto">
          <a:xfrm>
            <a:off x="5544737" y="4082902"/>
            <a:ext cx="1427340" cy="93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废气排出带走能量</a:t>
            </a:r>
          </a:p>
        </p:txBody>
      </p:sp>
      <p:sp>
        <p:nvSpPr>
          <p:cNvPr id="50" name="Rectangle 44"/>
          <p:cNvSpPr>
            <a:spLocks noChangeArrowheads="1"/>
          </p:cNvSpPr>
          <p:nvPr/>
        </p:nvSpPr>
        <p:spPr bwMode="auto">
          <a:xfrm>
            <a:off x="7192347" y="1589701"/>
            <a:ext cx="1730189" cy="93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机械传动克服摩擦做功</a:t>
            </a:r>
          </a:p>
        </p:txBody>
      </p:sp>
      <p:sp>
        <p:nvSpPr>
          <p:cNvPr id="52" name="Rectangle 44"/>
          <p:cNvSpPr>
            <a:spLocks noChangeArrowheads="1"/>
          </p:cNvSpPr>
          <p:nvPr/>
        </p:nvSpPr>
        <p:spPr bwMode="auto">
          <a:xfrm>
            <a:off x="7628864" y="4009392"/>
            <a:ext cx="1419163" cy="93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机械传热损失能量</a:t>
            </a:r>
          </a:p>
        </p:txBody>
      </p:sp>
      <p:sp>
        <p:nvSpPr>
          <p:cNvPr id="53" name="Rectangle 44"/>
          <p:cNvSpPr>
            <a:spLocks noChangeArrowheads="1"/>
          </p:cNvSpPr>
          <p:nvPr/>
        </p:nvSpPr>
        <p:spPr bwMode="auto">
          <a:xfrm>
            <a:off x="9434242" y="2555029"/>
            <a:ext cx="2028822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转化为对外做有用功的能量</a:t>
            </a:r>
          </a:p>
        </p:txBody>
      </p:sp>
      <p:sp>
        <p:nvSpPr>
          <p:cNvPr id="54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55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56" name="圆角矩形 55"/>
          <p:cNvSpPr/>
          <p:nvPr/>
        </p:nvSpPr>
        <p:spPr>
          <a:xfrm>
            <a:off x="2935841" y="598277"/>
            <a:ext cx="3142230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Group 2261"/>
          <p:cNvGrpSpPr/>
          <p:nvPr/>
        </p:nvGrpSpPr>
        <p:grpSpPr>
          <a:xfrm flipH="1">
            <a:off x="2816464" y="403136"/>
            <a:ext cx="936802" cy="899144"/>
            <a:chOff x="-2" y="-1"/>
            <a:chExt cx="877274" cy="87727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58" name="Shape 2248"/>
            <p:cNvSpPr/>
            <p:nvPr/>
          </p:nvSpPr>
          <p:spPr>
            <a:xfrm>
              <a:off x="-2" y="-1"/>
              <a:ext cx="877274" cy="877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26BA5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59" name="Shape 2258"/>
            <p:cNvSpPr/>
            <p:nvPr/>
          </p:nvSpPr>
          <p:spPr>
            <a:xfrm>
              <a:off x="549890" y="549890"/>
              <a:ext cx="49604" cy="49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3762791" y="626454"/>
            <a:ext cx="2165726" cy="615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热机的效率</a:t>
            </a:r>
          </a:p>
        </p:txBody>
      </p:sp>
      <p:sp>
        <p:nvSpPr>
          <p:cNvPr id="61" name="Shape 25434"/>
          <p:cNvSpPr/>
          <p:nvPr/>
        </p:nvSpPr>
        <p:spPr>
          <a:xfrm>
            <a:off x="3005219" y="566701"/>
            <a:ext cx="559291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62" name="矩形 61"/>
          <p:cNvSpPr/>
          <p:nvPr/>
        </p:nvSpPr>
        <p:spPr>
          <a:xfrm>
            <a:off x="9470000" y="2643027"/>
            <a:ext cx="1927706" cy="876747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9" name="文本框 78"/>
              <p:cNvSpPr txBox="1"/>
              <p:nvPr/>
            </p:nvSpPr>
            <p:spPr>
              <a:xfrm>
                <a:off x="3854252" y="5421185"/>
                <a:ext cx="6267071" cy="8009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热机的效率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zh-CN" alt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用来</m:t>
                        </m:r>
                        <m:r>
                          <a:rPr lang="zh-CN" altLang="en-US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做</m:t>
                        </m:r>
                        <m:r>
                          <a:rPr lang="zh-CN" alt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有用功</m:t>
                        </m:r>
                        <m:r>
                          <a:rPr lang="zh-CN" altLang="en-US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的能量</m:t>
                        </m:r>
                      </m:num>
                      <m:den>
                        <m:r>
                          <a:rPr lang="zh-CN" alt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燃料</m:t>
                        </m:r>
                        <m:r>
                          <a:rPr lang="zh-CN" altLang="en-US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完全</m:t>
                        </m:r>
                        <m:r>
                          <a:rPr lang="zh-CN" alt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燃烧</m:t>
                        </m:r>
                        <m:r>
                          <a:rPr lang="zh-CN" altLang="en-US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释放的</m:t>
                        </m:r>
                        <m:r>
                          <a:rPr lang="zh-CN" altLang="en-US" sz="24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能量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×100%</a:t>
                </a:r>
                <a:endPara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9" name="文本框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4252" y="5421185"/>
                <a:ext cx="6267071" cy="800925"/>
              </a:xfrm>
              <a:prstGeom prst="rect">
                <a:avLst/>
              </a:prstGeom>
              <a:blipFill rotWithShape="0">
                <a:blip r:embed="rId6"/>
                <a:stretch>
                  <a:fillRect l="-1362" r="-1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2" name="图片 4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3495" y="2988288"/>
            <a:ext cx="2207255" cy="1218589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337519" y="4082902"/>
            <a:ext cx="1869348" cy="96204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 flipV="1">
            <a:off x="4941856" y="4734878"/>
            <a:ext cx="371035" cy="71476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104824" y="4643379"/>
            <a:ext cx="916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最多</a:t>
            </a:r>
          </a:p>
        </p:txBody>
      </p:sp>
    </p:spTree>
    <p:extLst>
      <p:ext uri="{BB962C8B-B14F-4D97-AF65-F5344CB8AC3E}">
        <p14:creationId xmlns:p14="http://schemas.microsoft.com/office/powerpoint/2010/main" val="1605311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6" grpId="0" animBg="1"/>
      <p:bldP spid="65" grpId="0" animBg="1"/>
      <p:bldP spid="63" grpId="0" animBg="1"/>
      <p:bldP spid="9" grpId="0" animBg="1"/>
      <p:bldP spid="46" grpId="0"/>
      <p:bldP spid="49" grpId="0"/>
      <p:bldP spid="50" grpId="0"/>
      <p:bldP spid="52" grpId="0"/>
      <p:bldP spid="53" grpId="0"/>
      <p:bldP spid="62" grpId="0" animBg="1"/>
      <p:bldP spid="79" grpId="0"/>
      <p:bldP spid="5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0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1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2" name="圆角矩形 31"/>
          <p:cNvSpPr/>
          <p:nvPr/>
        </p:nvSpPr>
        <p:spPr>
          <a:xfrm>
            <a:off x="2935841" y="598277"/>
            <a:ext cx="3142230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2261"/>
          <p:cNvGrpSpPr/>
          <p:nvPr/>
        </p:nvGrpSpPr>
        <p:grpSpPr>
          <a:xfrm flipH="1">
            <a:off x="2816464" y="403136"/>
            <a:ext cx="936802" cy="899144"/>
            <a:chOff x="-2" y="-1"/>
            <a:chExt cx="877274" cy="87727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5" name="Shape 2248"/>
            <p:cNvSpPr/>
            <p:nvPr/>
          </p:nvSpPr>
          <p:spPr>
            <a:xfrm>
              <a:off x="-2" y="-1"/>
              <a:ext cx="877274" cy="877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26BA5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36" name="Shape 2258"/>
            <p:cNvSpPr/>
            <p:nvPr/>
          </p:nvSpPr>
          <p:spPr>
            <a:xfrm>
              <a:off x="549890" y="549890"/>
              <a:ext cx="49604" cy="49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762791" y="626454"/>
            <a:ext cx="2165726" cy="615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热机的效率</a:t>
            </a:r>
          </a:p>
        </p:txBody>
      </p:sp>
      <p:sp>
        <p:nvSpPr>
          <p:cNvPr id="38" name="Shape 25434"/>
          <p:cNvSpPr/>
          <p:nvPr/>
        </p:nvSpPr>
        <p:spPr>
          <a:xfrm>
            <a:off x="3005219" y="566701"/>
            <a:ext cx="559291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1" name="Rectangle 44"/>
          <p:cNvSpPr>
            <a:spLocks noChangeArrowheads="1"/>
          </p:cNvSpPr>
          <p:nvPr/>
        </p:nvSpPr>
        <p:spPr bwMode="auto">
          <a:xfrm>
            <a:off x="2770421" y="1722799"/>
            <a:ext cx="448925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定义：热机运转中，用来做有用功的那部分能量，与燃料完全燃烧放出的能量之比，叫做热机的效率。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Rectangle 44"/>
              <p:cNvSpPr>
                <a:spLocks noChangeArrowheads="1"/>
              </p:cNvSpPr>
              <p:nvPr/>
            </p:nvSpPr>
            <p:spPr bwMode="auto">
              <a:xfrm>
                <a:off x="2811760" y="4031123"/>
                <a:ext cx="4200545" cy="74122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kumimoji="1"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       2.</a:t>
                </a:r>
                <a:r>
                  <a:rPr kumimoji="1"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表达式  </a:t>
                </a:r>
                <a:r>
                  <a:rPr kumimoji="1" lang="en-US" altLang="zh-CN" sz="2400" i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η</a:t>
                </a:r>
                <a:r>
                  <a:rPr kumimoji="1" lang="en-US" altLang="zh-CN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zh-CN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kumimoji="1" lang="en-US" altLang="zh-CN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400" b="0" i="1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W</m:t>
                        </m:r>
                        <m:r>
                          <a:rPr kumimoji="1" lang="zh-CN" altLang="en-US" sz="2400" i="1" baseline="-250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有用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400" i="1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Q</m:t>
                        </m:r>
                        <m:r>
                          <a:rPr kumimoji="1" lang="zh-CN" altLang="en-US" sz="2400" i="1" baseline="-25000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总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×100%</a:t>
                </a:r>
                <a:endPara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2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11760" y="4031123"/>
                <a:ext cx="4200545" cy="741229"/>
              </a:xfrm>
              <a:prstGeom prst="rect">
                <a:avLst/>
              </a:prstGeom>
              <a:blipFill rotWithShape="0">
                <a:blip r:embed="rId5"/>
                <a:stretch>
                  <a:fillRect r="-2032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ectangle 44"/>
          <p:cNvSpPr>
            <a:spLocks noChangeArrowheads="1"/>
          </p:cNvSpPr>
          <p:nvPr/>
        </p:nvSpPr>
        <p:spPr bwMode="auto">
          <a:xfrm>
            <a:off x="2817150" y="4863144"/>
            <a:ext cx="441927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3.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由于热机不可避免会有能量损失，所以</a:t>
            </a:r>
            <a:r>
              <a:rPr kumimoji="1"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η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总小于</a:t>
            </a:r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kumimoji="1" lang="zh-CN" altLang="en-US" sz="2400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852" y="1017578"/>
            <a:ext cx="2151620" cy="1613715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文本框 48"/>
          <p:cNvSpPr txBox="1"/>
          <p:nvPr/>
        </p:nvSpPr>
        <p:spPr>
          <a:xfrm>
            <a:off x="9692472" y="1560190"/>
            <a:ext cx="1992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蒸汽机的效率：</a:t>
            </a:r>
            <a:r>
              <a:rPr lang="en-US" altLang="zh-CN" sz="2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6%-15%</a:t>
            </a:r>
            <a:endParaRPr lang="zh-CN" altLang="en-US" sz="24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94054" y="2884423"/>
            <a:ext cx="2045216" cy="1617366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文本框 49"/>
          <p:cNvSpPr txBox="1"/>
          <p:nvPr/>
        </p:nvSpPr>
        <p:spPr>
          <a:xfrm>
            <a:off x="9828477" y="3337639"/>
            <a:ext cx="2048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汽油机的效率：</a:t>
            </a:r>
            <a:r>
              <a:rPr lang="en-US" altLang="zh-CN" sz="2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20%-30%</a:t>
            </a:r>
            <a:endParaRPr lang="zh-CN" altLang="en-US" sz="24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94054" y="4779216"/>
            <a:ext cx="2299956" cy="1567646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文本框 50"/>
          <p:cNvSpPr txBox="1"/>
          <p:nvPr/>
        </p:nvSpPr>
        <p:spPr>
          <a:xfrm>
            <a:off x="9971913" y="5232476"/>
            <a:ext cx="2048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柴油机的效率：</a:t>
            </a:r>
            <a:r>
              <a:rPr lang="en-US" altLang="zh-CN" sz="2400" dirty="0"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30%-45%</a:t>
            </a:r>
            <a:endParaRPr lang="zh-CN" altLang="en-US" sz="2400" dirty="0">
              <a:latin typeface="Times New Roman" panose="02020603050405020304" pitchFamily="18" charset="0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468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7" grpId="0"/>
      <p:bldP spid="49" grpId="0"/>
      <p:bldP spid="50" grpId="0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圆角矩形 70"/>
          <p:cNvSpPr/>
          <p:nvPr/>
        </p:nvSpPr>
        <p:spPr>
          <a:xfrm>
            <a:off x="3003248" y="4925651"/>
            <a:ext cx="8580278" cy="11851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566583" y="554751"/>
            <a:ext cx="9453608" cy="5775018"/>
            <a:chOff x="2566583" y="554751"/>
            <a:chExt cx="9453608" cy="5775018"/>
          </a:xfrm>
        </p:grpSpPr>
        <p:sp>
          <p:nvSpPr>
            <p:cNvPr id="56" name="圆角矩形 55"/>
            <p:cNvSpPr>
              <a:spLocks noChangeAspect="1"/>
            </p:cNvSpPr>
            <p:nvPr/>
          </p:nvSpPr>
          <p:spPr>
            <a:xfrm flipH="1">
              <a:off x="2566583" y="785584"/>
              <a:ext cx="9453608" cy="5544185"/>
            </a:xfrm>
            <a:prstGeom prst="roundRect">
              <a:avLst>
                <a:gd name="adj" fmla="val 8840"/>
              </a:avLst>
            </a:prstGeom>
            <a:noFill/>
            <a:ln w="19050">
              <a:solidFill>
                <a:srgbClr val="0F3552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103755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2948684" y="554751"/>
              <a:ext cx="2627364" cy="461665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思考与讨论</a:t>
              </a:r>
              <a:endPara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3095162" y="4925651"/>
            <a:ext cx="87105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结合热机燃料的能量走向图，说一说我们可以采用哪些方法提高热机效率。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171120" y="1386949"/>
            <a:ext cx="8339569" cy="3469222"/>
            <a:chOff x="3171120" y="1386949"/>
            <a:chExt cx="8339569" cy="3469222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4082" y="1687529"/>
              <a:ext cx="6830398" cy="2721724"/>
            </a:xfrm>
            <a:prstGeom prst="rect">
              <a:avLst/>
            </a:prstGeom>
          </p:spPr>
        </p:pic>
        <p:sp>
          <p:nvSpPr>
            <p:cNvPr id="37" name="圆角矩形 36"/>
            <p:cNvSpPr/>
            <p:nvPr/>
          </p:nvSpPr>
          <p:spPr>
            <a:xfrm>
              <a:off x="5335889" y="3882599"/>
              <a:ext cx="2015348" cy="9735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D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9475005" y="2400075"/>
              <a:ext cx="2015348" cy="9735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D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7472663" y="3796240"/>
              <a:ext cx="1869967" cy="9735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D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7097393" y="1386949"/>
              <a:ext cx="2015348" cy="9735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D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4958085" y="1395161"/>
              <a:ext cx="2015348" cy="9735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69D7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Rectangle 44"/>
            <p:cNvSpPr>
              <a:spLocks noChangeArrowheads="1"/>
            </p:cNvSpPr>
            <p:nvPr/>
          </p:nvSpPr>
          <p:spPr bwMode="auto">
            <a:xfrm>
              <a:off x="4941574" y="1411196"/>
              <a:ext cx="2093839" cy="978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燃料不能完全燃烧损失能量</a:t>
              </a:r>
            </a:p>
          </p:txBody>
        </p:sp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5592362" y="3888362"/>
              <a:ext cx="1427340" cy="9363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废气排出带走能量</a:t>
              </a:r>
            </a:p>
          </p:txBody>
        </p:sp>
        <p:sp>
          <p:nvSpPr>
            <p:cNvPr id="44" name="Rectangle 44"/>
            <p:cNvSpPr>
              <a:spLocks noChangeArrowheads="1"/>
            </p:cNvSpPr>
            <p:nvPr/>
          </p:nvSpPr>
          <p:spPr bwMode="auto">
            <a:xfrm>
              <a:off x="7239972" y="1395161"/>
              <a:ext cx="1730189" cy="9363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机械传动克服摩擦做功</a:t>
              </a:r>
            </a:p>
          </p:txBody>
        </p:sp>
        <p:sp>
          <p:nvSpPr>
            <p:cNvPr id="46" name="Rectangle 44"/>
            <p:cNvSpPr>
              <a:spLocks noChangeArrowheads="1"/>
            </p:cNvSpPr>
            <p:nvPr/>
          </p:nvSpPr>
          <p:spPr bwMode="auto">
            <a:xfrm>
              <a:off x="7676489" y="3814852"/>
              <a:ext cx="1419163" cy="9363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机械传热损失能量</a:t>
              </a:r>
            </a:p>
          </p:txBody>
        </p:sp>
        <p:sp>
          <p:nvSpPr>
            <p:cNvPr id="47" name="Rectangle 44"/>
            <p:cNvSpPr>
              <a:spLocks noChangeArrowheads="1"/>
            </p:cNvSpPr>
            <p:nvPr/>
          </p:nvSpPr>
          <p:spPr bwMode="auto">
            <a:xfrm>
              <a:off x="9481867" y="2360489"/>
              <a:ext cx="2028822" cy="9787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转化为对外做有用功的能量</a:t>
              </a: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71120" y="2793748"/>
              <a:ext cx="2207255" cy="12185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197989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2887035" y="4305161"/>
            <a:ext cx="8532805" cy="2123747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3861815" y="4212872"/>
            <a:ext cx="765853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某种燃料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完全燃烧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时放出的热量与所用该燃料的质量之比，叫做这种燃料的热值，故选项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错误；热值是燃料本身的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一种特性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，与燃料的种类有关，与燃料燃烧多少无关，故选项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错误；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相同质量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的不同燃料，热值大的燃料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完全燃烧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放出的热量多，故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错误，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60992" y="4070248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866086" y="710406"/>
            <a:ext cx="8832458" cy="33239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20" tIns="0" rIns="9522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imes New Roman" panose="02020603050405020304" pitchFamily="18" charset="0"/>
              </a:rPr>
              <a:t>关于热值，下列说法正确的是（    ）</a:t>
            </a:r>
            <a:endParaRPr lang="zh-CN" altLang="zh-CN" sz="2400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fontAlgn="t">
              <a:lnSpc>
                <a:spcPct val="150000"/>
              </a:lnSpc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某种燃料燃烧时放出的热量与所用该燃料的质量之比，叫做这种燃料的热值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fontAlgn="t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B.</a:t>
            </a: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1kg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的某种燃料燃烧一半后，其热值减少一半</a:t>
            </a:r>
            <a:endParaRPr lang="en-US" altLang="zh-CN" sz="24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t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热值大的燃料燃烧时放出的热量多</a:t>
            </a:r>
            <a:endParaRPr lang="en-US" altLang="zh-CN" sz="2400" dirty="0">
              <a:solidFill>
                <a:srgbClr val="333333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 fontAlgn="t">
              <a:lnSpc>
                <a:spcPct val="150000"/>
              </a:lnSpc>
            </a:pPr>
            <a:r>
              <a:rPr lang="en-US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zh-CN" altLang="zh-CN" sz="2400" dirty="0">
                <a:solidFill>
                  <a:srgbClr val="333333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D.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1kg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不同的燃料完全燃烧时放出热量多的热值大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957639" y="753366"/>
            <a:ext cx="460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2981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1" grpId="0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/>
          <p:nvPr/>
        </p:nvSpPr>
        <p:spPr>
          <a:xfrm>
            <a:off x="2966565" y="3663416"/>
            <a:ext cx="8532805" cy="2908833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 Box 15"/>
              <p:cNvSpPr txBox="1">
                <a:spLocks noChangeArrowheads="1"/>
              </p:cNvSpPr>
              <p:nvPr/>
            </p:nvSpPr>
            <p:spPr bwMode="auto">
              <a:xfrm>
                <a:off x="3896517" y="3871415"/>
                <a:ext cx="7641548" cy="26534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20000"/>
                  </a:lnSpc>
                </a:pPr>
                <a:r>
                  <a:rPr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（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1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）水吸收的热量：</a:t>
                </a:r>
                <a:r>
                  <a:rPr lang="en-US" altLang="zh-CN" sz="2400" i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Q</a:t>
                </a:r>
                <a:r>
                  <a:rPr lang="zh-CN" altLang="en-US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吸</a:t>
                </a:r>
                <a:r>
                  <a:rPr lang="en-US" altLang="zh-CN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=</a:t>
                </a:r>
                <a:r>
                  <a:rPr lang="en-US" altLang="zh-CN" sz="2400" i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cm</a:t>
                </a:r>
                <a:r>
                  <a:rPr lang="zh-CN" altLang="en-US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（</a:t>
                </a:r>
                <a:r>
                  <a:rPr lang="en-US" altLang="zh-CN" sz="2400" i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t</a:t>
                </a:r>
                <a:r>
                  <a:rPr lang="zh-CN" altLang="en-US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末</a:t>
                </a:r>
                <a:r>
                  <a:rPr lang="en-US" altLang="zh-CN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-</a:t>
                </a:r>
                <a:r>
                  <a:rPr lang="en-US" altLang="zh-CN" sz="2400" i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t</a:t>
                </a:r>
                <a:r>
                  <a:rPr lang="zh-CN" altLang="en-US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初</a:t>
                </a:r>
                <a:r>
                  <a:rPr lang="zh-CN" altLang="en-US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）</a:t>
                </a:r>
                <a:r>
                  <a:rPr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，代入数据的水吸收的热量是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6.3×10</a:t>
                </a:r>
                <a:r>
                  <a:rPr lang="en-US" altLang="zh-CN" sz="2400" baseline="300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6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J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黑体" panose="02010609060101010101" pitchFamily="49" charset="-122"/>
                    <a:sym typeface="Times New Roman" panose="02020603050405020304" pitchFamily="18" charset="0"/>
                  </a:rPr>
                  <a:t> ；</a:t>
                </a:r>
                <a:endParaRPr lang="en-US" altLang="zh-CN" sz="24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黑体" panose="02010609060101010101" pitchFamily="49" charset="-122"/>
                  <a:sym typeface="Times New Roman" panose="02020603050405020304" pitchFamily="18" charset="0"/>
                </a:endParaRPr>
              </a:p>
              <a:p>
                <a:pPr algn="just"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黑体" panose="02010609060101010101" pitchFamily="49" charset="-122"/>
                    <a:sym typeface="Times New Roman" panose="02020603050405020304" pitchFamily="18" charset="0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2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）由题意可知，煤气完全燃烧放出的热量：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Q</a:t>
                </a:r>
                <a:r>
                  <a:rPr lang="zh-CN" altLang="en-US" sz="24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放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=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Q</a:t>
                </a:r>
                <a:r>
                  <a:rPr lang="zh-CN" altLang="en-US" sz="24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吸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=6.3×10</a:t>
                </a:r>
                <a:r>
                  <a:rPr lang="en-US" altLang="zh-CN" sz="2400" baseline="30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6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J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，由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Q</a:t>
                </a:r>
                <a:r>
                  <a:rPr lang="zh-CN" altLang="en-US" sz="24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放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=</a:t>
                </a:r>
                <a:r>
                  <a:rPr lang="en-US" altLang="zh-CN" sz="24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mq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可得完全燃烧煤气的质量：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m=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  <a:sym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i="1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  <a:sym typeface="Times New Roman" panose="02020603050405020304" pitchFamily="18" charset="0"/>
                          </a:rPr>
                          <m:t>Q</m:t>
                        </m:r>
                        <m:r>
                          <m:rPr>
                            <m:nor/>
                          </m:rPr>
                          <a:rPr lang="zh-CN" altLang="en-US" sz="2400" baseline="-25000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  <a:sym typeface="Times New Roman" panose="02020603050405020304" pitchFamily="18" charset="0"/>
                          </a:rPr>
                          <m:t>放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i="1" dirty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  <a:sym typeface="Times New Roman" panose="02020603050405020304" pitchFamily="18" charset="0"/>
                          </a:rPr>
                          <m:t>q</m:t>
                        </m:r>
                      </m:den>
                    </m:f>
                  </m:oMath>
                </a14:m>
                <a:r>
                  <a:rPr lang="zh-CN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 ，代入数据的</a:t>
                </a:r>
                <a:r>
                  <a:rPr lang="en-US" altLang="zh-CN" sz="2400" i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m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=0.15kg</a:t>
                </a:r>
                <a:r>
                  <a:rPr lang="zh-CN" altLang="en-US" sz="2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。</a:t>
                </a:r>
                <a:endParaRPr lang="zh-CN" altLang="zh-CN" sz="2400" baseline="300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6" name="Text 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96517" y="3871415"/>
                <a:ext cx="7641548" cy="2653483"/>
              </a:xfrm>
              <a:prstGeom prst="rect">
                <a:avLst/>
              </a:prstGeom>
              <a:blipFill rotWithShape="0">
                <a:blip r:embed="rId3"/>
                <a:stretch>
                  <a:fillRect l="-1196" t="-1379" r="-119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7" name="组合 36"/>
          <p:cNvGrpSpPr/>
          <p:nvPr/>
        </p:nvGrpSpPr>
        <p:grpSpPr>
          <a:xfrm>
            <a:off x="2512290" y="3641455"/>
            <a:ext cx="1543461" cy="2046058"/>
            <a:chOff x="2766138" y="3864422"/>
            <a:chExt cx="1543461" cy="2046058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42" name="Text Box 3"/>
          <p:cNvSpPr txBox="1">
            <a:spLocks noChangeArrowheads="1"/>
          </p:cNvSpPr>
          <p:nvPr/>
        </p:nvSpPr>
        <p:spPr bwMode="auto">
          <a:xfrm>
            <a:off x="2629581" y="1299495"/>
            <a:ext cx="9129172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题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.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质量为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50kg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的水温度从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20℃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升高到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50℃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吸收的热量是</a:t>
            </a:r>
            <a:r>
              <a:rPr lang="en-US" altLang="zh-CN"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           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J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，这些热量如果完全由煤气燃烧来提供，至少需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_____kg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的煤气。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[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水的比热容为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4.2×10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 J/(kg·℃)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，煤气的热值为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4.2×10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  <a:sym typeface="Times New Roman" panose="02020603050405020304" pitchFamily="18" charset="0"/>
              </a:rPr>
              <a:t> J/kg] </a:t>
            </a:r>
            <a:endParaRPr lang="zh-CN" sz="24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黑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43" name="Text Box 6"/>
          <p:cNvSpPr txBox="1">
            <a:spLocks noChangeArrowheads="1"/>
          </p:cNvSpPr>
          <p:nvPr/>
        </p:nvSpPr>
        <p:spPr bwMode="auto">
          <a:xfrm>
            <a:off x="10260711" y="1305994"/>
            <a:ext cx="1277353" cy="5724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40000"/>
              </a:spcBef>
            </a:pPr>
            <a:r>
              <a:rPr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​</a:t>
            </a: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6.3×10</a:t>
            </a:r>
            <a:r>
              <a:rPr lang="en-US" altLang="zh-CN" sz="24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6</a:t>
            </a:r>
            <a:endParaRPr lang="zh-CN" altLang="zh-CN" sz="2400" baseline="300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44" name="Text Box 7"/>
          <p:cNvSpPr txBox="1">
            <a:spLocks noChangeArrowheads="1"/>
          </p:cNvSpPr>
          <p:nvPr/>
        </p:nvSpPr>
        <p:spPr bwMode="auto">
          <a:xfrm>
            <a:off x="8952038" y="1910221"/>
            <a:ext cx="762763" cy="5724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4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0.15</a:t>
            </a:r>
            <a:endParaRPr lang="zh-CN" altLang="zh-CN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4555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/>
      <p:bldP spid="43" grpId="0"/>
      <p:bldP spid="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85247" y="1013012"/>
            <a:ext cx="84716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热机的发明极大地推进了人类的第一次工业革命，促进了社会的发展。一辆汽车的发动机每消耗柴油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40kg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，做有用功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3.3×10</a:t>
            </a:r>
            <a:r>
              <a:rPr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，这辆汽车发动机的效率是多少？（柴油的热值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q=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3.3×10</a:t>
            </a:r>
            <a:r>
              <a:rPr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J/kg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2985247" y="3328618"/>
            <a:ext cx="7682471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2400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答：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柴油完全燃烧放出的能量 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Q</a:t>
            </a:r>
            <a:r>
              <a:rPr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放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i="1" dirty="0" err="1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mq</a:t>
            </a:r>
            <a:endParaRPr lang="en-US" altLang="zh-CN" sz="2400" i="1" dirty="0">
              <a:latin typeface="Times New Roman" panose="02020603050405020304" pitchFamily="18" charset="0"/>
              <a:ea typeface="黑体" panose="02010609060101010101" pitchFamily="49" charset="-122"/>
              <a:sym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              </a:t>
            </a:r>
            <a:r>
              <a:rPr lang="en-US" altLang="zh-CN" sz="2400" i="1" baseline="-250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                                                                   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40kg×3.3×10</a:t>
            </a:r>
            <a:r>
              <a:rPr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7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J/kg</a:t>
            </a:r>
          </a:p>
          <a:p>
            <a:pPr algn="just">
              <a:lnSpc>
                <a:spcPct val="120000"/>
              </a:lnSpc>
            </a:pPr>
            <a:r>
              <a:rPr lang="en-US" altLang="zh-CN" sz="2400" i="1" baseline="-250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                                                                                        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1.32×10</a:t>
            </a:r>
            <a:r>
              <a:rPr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9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 J</a:t>
            </a:r>
            <a:endParaRPr lang="zh-CN" altLang="zh-CN" sz="2400" baseline="30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 Box 15"/>
              <p:cNvSpPr txBox="1">
                <a:spLocks noChangeArrowheads="1"/>
              </p:cNvSpPr>
              <p:nvPr/>
            </p:nvSpPr>
            <p:spPr bwMode="auto">
              <a:xfrm>
                <a:off x="3608331" y="4603828"/>
                <a:ext cx="8221719" cy="8710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所以发动机的效率 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η</a:t>
                </a:r>
                <a:r>
                  <a:rPr lang="en-US" altLang="zh-CN" sz="2400" i="1" dirty="0">
                    <a:latin typeface="Times New Roman" panose="02020603050405020304" pitchFamily="18" charset="0"/>
                    <a:ea typeface="黑体" panose="02010609060101010101" pitchFamily="49" charset="-122"/>
                    <a:sym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400" i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W</m:t>
                        </m:r>
                        <m:r>
                          <a:rPr kumimoji="1" lang="zh-CN" altLang="en-US" sz="24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有用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400" i="1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Q</m:t>
                        </m:r>
                        <m:r>
                          <a:rPr kumimoji="1" lang="zh-CN" altLang="en-US" sz="2400" i="1" baseline="-250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总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chemeClr val="tx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×100% 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ea typeface="黑体" panose="02010609060101010101" pitchFamily="49" charset="-122"/>
                            <a:sym typeface="Times New Roman" panose="02020603050405020304" pitchFamily="18" charset="0"/>
                          </a:rPr>
                          <m:t>3.3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ea typeface="黑体" panose="02010609060101010101" pitchFamily="49" charset="-122"/>
                            <a:sym typeface="Times New Roman" panose="020206030504050203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ea typeface="黑体" panose="02010609060101010101" pitchFamily="49" charset="-122"/>
                            <a:sym typeface="Times New Roman" panose="02020603050405020304" pitchFamily="18" charset="0"/>
                          </a:rPr>
                          <m:t>108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ea typeface="黑体" panose="02010609060101010101" pitchFamily="49" charset="-122"/>
                            <a:sym typeface="Times New Roman" panose="02020603050405020304" pitchFamily="18" charset="0"/>
                          </a:rPr>
                          <m:t>J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ea typeface="黑体" panose="02010609060101010101" pitchFamily="49" charset="-122"/>
                            <a:sym typeface="Times New Roman" panose="02020603050405020304" pitchFamily="18" charset="0"/>
                          </a:rPr>
                          <m:t>1.32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ea typeface="黑体" panose="02010609060101010101" pitchFamily="49" charset="-122"/>
                            <a:sym typeface="Times New Roman" panose="02020603050405020304" pitchFamily="18" charset="0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ea typeface="黑体" panose="02010609060101010101" pitchFamily="49" charset="-122"/>
                            <a:sym typeface="Times New Roman" panose="02020603050405020304" pitchFamily="18" charset="0"/>
                          </a:rPr>
                          <m:t>109 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latin typeface="Times New Roman" panose="02020603050405020304" pitchFamily="18" charset="0"/>
                            <a:ea typeface="黑体" panose="02010609060101010101" pitchFamily="49" charset="-122"/>
                            <a:sym typeface="Times New Roman" panose="02020603050405020304" pitchFamily="18" charset="0"/>
                          </a:rPr>
                          <m:t>J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×100% </a:t>
                </a:r>
                <a:endParaRPr lang="zh-CN" altLang="zh-CN" sz="2400" baseline="300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6" name="Text 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08331" y="4603828"/>
                <a:ext cx="8221719" cy="871008"/>
              </a:xfrm>
              <a:prstGeom prst="rect">
                <a:avLst/>
              </a:prstGeom>
              <a:blipFill rotWithShape="0">
                <a:blip r:embed="rId5"/>
                <a:stretch>
                  <a:fillRect l="-118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8310283" y="5484509"/>
            <a:ext cx="2057156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25%</a:t>
            </a:r>
            <a:endParaRPr lang="zh-CN" altLang="zh-CN" sz="2400" baseline="300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62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761615" y="4979290"/>
            <a:ext cx="1384672" cy="1701337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141776" y="4650078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8128" y="1570011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41776" y="2596700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28128" y="3623389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41776" y="5676768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37626" y="1509710"/>
            <a:ext cx="8510302" cy="3845014"/>
            <a:chOff x="2937626" y="1509710"/>
            <a:chExt cx="8510302" cy="3845014"/>
          </a:xfrm>
        </p:grpSpPr>
        <p:sp>
          <p:nvSpPr>
            <p:cNvPr id="140" name="圆角矩形 139"/>
            <p:cNvSpPr/>
            <p:nvPr/>
          </p:nvSpPr>
          <p:spPr>
            <a:xfrm>
              <a:off x="2937626" y="2915800"/>
              <a:ext cx="1416423" cy="963334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热机的效率</a:t>
              </a:r>
              <a:endParaRPr lang="zh-CN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141" name="圆角矩形 140"/>
            <p:cNvSpPr/>
            <p:nvPr/>
          </p:nvSpPr>
          <p:spPr>
            <a:xfrm>
              <a:off x="5366339" y="1729256"/>
              <a:ext cx="1452966" cy="1026688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kumimoji="1" lang="zh-CN" altLang="en-US" sz="28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燃料的热值</a:t>
              </a:r>
              <a:endPara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grpSp>
          <p:nvGrpSpPr>
            <p:cNvPr id="143" name="组合 142"/>
            <p:cNvGrpSpPr/>
            <p:nvPr/>
          </p:nvGrpSpPr>
          <p:grpSpPr>
            <a:xfrm>
              <a:off x="4354049" y="2265836"/>
              <a:ext cx="1033638" cy="2153050"/>
              <a:chOff x="3357054" y="2387436"/>
              <a:chExt cx="1033638" cy="2467218"/>
            </a:xfrm>
          </p:grpSpPr>
          <p:cxnSp>
            <p:nvCxnSpPr>
              <p:cNvPr id="144" name="直接箭头连接符 143"/>
              <p:cNvCxnSpPr/>
              <p:nvPr/>
            </p:nvCxnSpPr>
            <p:spPr>
              <a:xfrm>
                <a:off x="3925182" y="2387436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5" name="直接箭头连接符 144"/>
              <p:cNvCxnSpPr/>
              <p:nvPr/>
            </p:nvCxnSpPr>
            <p:spPr>
              <a:xfrm>
                <a:off x="3933771" y="4845361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6" name="直接连接符 145"/>
              <p:cNvCxnSpPr/>
              <p:nvPr/>
            </p:nvCxnSpPr>
            <p:spPr>
              <a:xfrm>
                <a:off x="3950281" y="2387436"/>
                <a:ext cx="0" cy="2467218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47" name="直接箭头连接符 146"/>
              <p:cNvCxnSpPr/>
              <p:nvPr/>
            </p:nvCxnSpPr>
            <p:spPr>
              <a:xfrm>
                <a:off x="3357054" y="3684192"/>
                <a:ext cx="5693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39" name="圆角矩形 38"/>
            <p:cNvSpPr/>
            <p:nvPr/>
          </p:nvSpPr>
          <p:spPr>
            <a:xfrm>
              <a:off x="5342864" y="3879134"/>
              <a:ext cx="1522889" cy="1013184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热机的效率</a:t>
              </a:r>
            </a:p>
          </p:txBody>
        </p:sp>
        <p:cxnSp>
          <p:nvCxnSpPr>
            <p:cNvPr id="31" name="直接箭头连接符 30"/>
            <p:cNvCxnSpPr/>
            <p:nvPr/>
          </p:nvCxnSpPr>
          <p:spPr>
            <a:xfrm>
              <a:off x="6813832" y="2259305"/>
              <a:ext cx="5693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7383142" y="1776629"/>
              <a:ext cx="0" cy="979315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>
              <a:off x="7383141" y="1795208"/>
              <a:ext cx="4655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8" name="直接箭头连接符 37"/>
            <p:cNvCxnSpPr/>
            <p:nvPr/>
          </p:nvCxnSpPr>
          <p:spPr>
            <a:xfrm>
              <a:off x="7404663" y="2725111"/>
              <a:ext cx="4655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0" name="圆角矩形 39"/>
            <p:cNvSpPr/>
            <p:nvPr/>
          </p:nvSpPr>
          <p:spPr>
            <a:xfrm>
              <a:off x="7848651" y="1509710"/>
              <a:ext cx="1169843" cy="533837"/>
            </a:xfrm>
            <a:prstGeom prst="roundRect">
              <a:avLst/>
            </a:prstGeom>
            <a:noFill/>
            <a:ln w="28575">
              <a:solidFill>
                <a:srgbClr val="0070C0"/>
              </a:solidFill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定义</a:t>
              </a:r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7883672" y="2436772"/>
              <a:ext cx="1169843" cy="533837"/>
            </a:xfrm>
            <a:prstGeom prst="roundRect">
              <a:avLst/>
            </a:prstGeom>
            <a:noFill/>
            <a:ln w="28575">
              <a:solidFill>
                <a:srgbClr val="0070C0"/>
              </a:solidFill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单位</a:t>
              </a:r>
            </a:p>
          </p:txBody>
        </p:sp>
        <p:cxnSp>
          <p:nvCxnSpPr>
            <p:cNvPr id="68" name="直接箭头连接符 67"/>
            <p:cNvCxnSpPr/>
            <p:nvPr/>
          </p:nvCxnSpPr>
          <p:spPr>
            <a:xfrm>
              <a:off x="6848853" y="4431764"/>
              <a:ext cx="5693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7418162" y="3707243"/>
              <a:ext cx="0" cy="1416648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0" name="直接箭头连接符 69"/>
            <p:cNvCxnSpPr/>
            <p:nvPr/>
          </p:nvCxnSpPr>
          <p:spPr>
            <a:xfrm>
              <a:off x="7418162" y="3729783"/>
              <a:ext cx="4655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1" name="直接箭头连接符 70"/>
            <p:cNvCxnSpPr/>
            <p:nvPr/>
          </p:nvCxnSpPr>
          <p:spPr>
            <a:xfrm>
              <a:off x="7418161" y="5109226"/>
              <a:ext cx="4655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2" name="圆角矩形 71"/>
            <p:cNvSpPr/>
            <p:nvPr/>
          </p:nvSpPr>
          <p:spPr>
            <a:xfrm>
              <a:off x="7883672" y="3444285"/>
              <a:ext cx="1169843" cy="533837"/>
            </a:xfrm>
            <a:prstGeom prst="roundRect">
              <a:avLst/>
            </a:prstGeom>
            <a:noFill/>
            <a:ln w="28575">
              <a:solidFill>
                <a:srgbClr val="0070C0"/>
              </a:solidFill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定义</a:t>
              </a:r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7897169" y="4820887"/>
              <a:ext cx="3550759" cy="533837"/>
            </a:xfrm>
            <a:prstGeom prst="roundRect">
              <a:avLst/>
            </a:prstGeom>
            <a:noFill/>
            <a:ln w="28575">
              <a:solidFill>
                <a:srgbClr val="0070C0"/>
              </a:solidFill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提高热机效率的方法</a:t>
              </a:r>
            </a:p>
          </p:txBody>
        </p:sp>
        <p:cxnSp>
          <p:nvCxnSpPr>
            <p:cNvPr id="74" name="直接箭头连接符 73"/>
            <p:cNvCxnSpPr/>
            <p:nvPr/>
          </p:nvCxnSpPr>
          <p:spPr>
            <a:xfrm>
              <a:off x="7418161" y="4418191"/>
              <a:ext cx="4655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75" name="圆角矩形 74"/>
            <p:cNvSpPr/>
            <p:nvPr/>
          </p:nvSpPr>
          <p:spPr>
            <a:xfrm>
              <a:off x="7897169" y="4123829"/>
              <a:ext cx="2976644" cy="533837"/>
            </a:xfrm>
            <a:prstGeom prst="roundRect">
              <a:avLst/>
            </a:prstGeom>
            <a:noFill/>
            <a:ln w="28575">
              <a:solidFill>
                <a:srgbClr val="0070C0"/>
              </a:solidFill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8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常见热机的效率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2495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内容占位符 1"/>
          <p:cNvSpPr txBox="1">
            <a:spLocks/>
          </p:cNvSpPr>
          <p:nvPr/>
        </p:nvSpPr>
        <p:spPr>
          <a:xfrm>
            <a:off x="3060512" y="2347860"/>
            <a:ext cx="8204122" cy="1207104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1.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从生活中体会不同燃料燃烧释放热量的本领不同，建立热值的概念。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623096" y="165528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组合 110"/>
          <p:cNvGrpSpPr/>
          <p:nvPr/>
        </p:nvGrpSpPr>
        <p:grpSpPr>
          <a:xfrm>
            <a:off x="3437070" y="3429493"/>
            <a:ext cx="1740543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7" name="矩形 116"/>
          <p:cNvSpPr/>
          <p:nvPr/>
        </p:nvSpPr>
        <p:spPr>
          <a:xfrm rot="20913814">
            <a:off x="5983703" y="4690935"/>
            <a:ext cx="700834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46" name="矩形 45"/>
          <p:cNvSpPr/>
          <p:nvPr/>
        </p:nvSpPr>
        <p:spPr>
          <a:xfrm>
            <a:off x="3047782" y="3550711"/>
            <a:ext cx="74533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       2.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能简单计算燃料燃烧放出的热量。</a:t>
            </a:r>
          </a:p>
        </p:txBody>
      </p:sp>
      <p:sp>
        <p:nvSpPr>
          <p:cNvPr id="51" name="矩形 50"/>
          <p:cNvSpPr/>
          <p:nvPr/>
        </p:nvSpPr>
        <p:spPr>
          <a:xfrm rot="20913814">
            <a:off x="5109747" y="2955708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sp>
        <p:nvSpPr>
          <p:cNvPr id="52" name="矩形 51"/>
          <p:cNvSpPr/>
          <p:nvPr/>
        </p:nvSpPr>
        <p:spPr>
          <a:xfrm>
            <a:off x="3060511" y="4066261"/>
            <a:ext cx="80736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       3.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能说出热机工作时燃料释放能量的主要流向，知道什么是热机效率。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3662224" y="5160032"/>
            <a:ext cx="1414814" cy="55195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5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5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6" name="矩形 55"/>
          <p:cNvSpPr/>
          <p:nvPr/>
        </p:nvSpPr>
        <p:spPr>
          <a:xfrm rot="20913814">
            <a:off x="5133910" y="4717273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3" name="文本框 9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6" name="文本框 9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17" grpId="0" animBg="1"/>
      <p:bldP spid="46" grpId="0"/>
      <p:bldP spid="51" grpId="0" animBg="1"/>
      <p:bldP spid="52" grpId="0"/>
      <p:bldP spid="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>
            <a:spLocks noChangeAspect="1"/>
          </p:cNvSpPr>
          <p:nvPr/>
        </p:nvSpPr>
        <p:spPr>
          <a:xfrm flipH="1">
            <a:off x="2566583" y="785584"/>
            <a:ext cx="9453608" cy="5544185"/>
          </a:xfrm>
          <a:prstGeom prst="roundRect">
            <a:avLst>
              <a:gd name="adj" fmla="val 8840"/>
            </a:avLst>
          </a:prstGeom>
          <a:noFill/>
          <a:ln w="19050">
            <a:solidFill>
              <a:srgbClr val="0F3552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0375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2948680" y="554751"/>
            <a:ext cx="1916162" cy="461665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热电站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2025" y="1210740"/>
            <a:ext cx="2943393" cy="195085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758451" y="1094764"/>
            <a:ext cx="56317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>
                <a:latin typeface="黑体" panose="02010609060101010101" pitchFamily="49" charset="-122"/>
                <a:ea typeface="黑体" panose="02010609060101010101" pitchFamily="49" charset="-122"/>
              </a:rPr>
              <a:t>    利用煤、石油和天然气等燃料发电的电厂叫作火力发电厂，既发电又供热的火力发电厂叫作热电厂（也叫热电站）。以一个燃烧煤粉的热电厂为例，基本流程如下：</a:t>
            </a:r>
          </a:p>
        </p:txBody>
      </p:sp>
      <p:sp>
        <p:nvSpPr>
          <p:cNvPr id="44" name="Rectangle 44"/>
          <p:cNvSpPr>
            <a:spLocks noChangeArrowheads="1"/>
          </p:cNvSpPr>
          <p:nvPr/>
        </p:nvSpPr>
        <p:spPr bwMode="auto">
          <a:xfrm>
            <a:off x="2948680" y="3463431"/>
            <a:ext cx="1871797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把煤粉送入锅炉内燃烧</a:t>
            </a:r>
          </a:p>
        </p:txBody>
      </p:sp>
      <p:cxnSp>
        <p:nvCxnSpPr>
          <p:cNvPr id="45" name="直接箭头连接符 44"/>
          <p:cNvCxnSpPr/>
          <p:nvPr/>
        </p:nvCxnSpPr>
        <p:spPr>
          <a:xfrm>
            <a:off x="4864842" y="3952795"/>
            <a:ext cx="897783" cy="0"/>
          </a:xfrm>
          <a:prstGeom prst="straightConnector1">
            <a:avLst/>
          </a:prstGeom>
          <a:ln w="38100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4"/>
          <p:cNvSpPr>
            <a:spLocks noChangeArrowheads="1"/>
          </p:cNvSpPr>
          <p:nvPr/>
        </p:nvSpPr>
        <p:spPr bwMode="auto">
          <a:xfrm>
            <a:off x="5919977" y="3216129"/>
            <a:ext cx="2390531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加热锅炉中的水，产生一定温度和压强的蒸汽</a:t>
            </a:r>
          </a:p>
        </p:txBody>
      </p:sp>
      <p:sp>
        <p:nvSpPr>
          <p:cNvPr id="47" name="Rectangle 16"/>
          <p:cNvSpPr>
            <a:spLocks noChangeArrowheads="1"/>
          </p:cNvSpPr>
          <p:nvPr/>
        </p:nvSpPr>
        <p:spPr bwMode="auto">
          <a:xfrm>
            <a:off x="3057526" y="4535787"/>
            <a:ext cx="430530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120000"/>
              </a:lnSpc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（燃料的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化学能→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蒸气的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内能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48" name="Rectangle 44"/>
          <p:cNvSpPr>
            <a:spLocks noChangeArrowheads="1"/>
          </p:cNvSpPr>
          <p:nvPr/>
        </p:nvSpPr>
        <p:spPr bwMode="auto">
          <a:xfrm>
            <a:off x="9810581" y="3507083"/>
            <a:ext cx="2041068" cy="919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蒸汽带动汽轮机转子旋转</a:t>
            </a:r>
          </a:p>
        </p:txBody>
      </p:sp>
      <p:cxnSp>
        <p:nvCxnSpPr>
          <p:cNvPr id="49" name="直接箭头连接符 48"/>
          <p:cNvCxnSpPr/>
          <p:nvPr/>
        </p:nvCxnSpPr>
        <p:spPr>
          <a:xfrm>
            <a:off x="8384097" y="3965398"/>
            <a:ext cx="1426484" cy="0"/>
          </a:xfrm>
          <a:prstGeom prst="straightConnector1">
            <a:avLst/>
          </a:prstGeom>
          <a:ln w="38100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16"/>
          <p:cNvSpPr>
            <a:spLocks noChangeArrowheads="1"/>
          </p:cNvSpPr>
          <p:nvPr/>
        </p:nvSpPr>
        <p:spPr bwMode="auto">
          <a:xfrm>
            <a:off x="7220118" y="4552460"/>
            <a:ext cx="4533732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120000"/>
              </a:lnSpc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（蒸汽的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内能→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汽轮机的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机械能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</a:p>
        </p:txBody>
      </p:sp>
      <p:sp>
        <p:nvSpPr>
          <p:cNvPr id="51" name="Rectangle 16"/>
          <p:cNvSpPr>
            <a:spLocks noChangeArrowheads="1"/>
          </p:cNvSpPr>
          <p:nvPr/>
        </p:nvSpPr>
        <p:spPr bwMode="auto">
          <a:xfrm>
            <a:off x="4686745" y="3400591"/>
            <a:ext cx="125397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120000"/>
              </a:lnSpc>
            </a:pPr>
            <a:r>
              <a:rPr lang="zh-CN" altLang="en-US" sz="2400" dirty="0">
                <a:solidFill>
                  <a:srgbClr val="20309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热传递</a:t>
            </a:r>
          </a:p>
        </p:txBody>
      </p:sp>
      <p:sp>
        <p:nvSpPr>
          <p:cNvPr id="52" name="Rectangle 16"/>
          <p:cNvSpPr>
            <a:spLocks noChangeArrowheads="1"/>
          </p:cNvSpPr>
          <p:nvPr/>
        </p:nvSpPr>
        <p:spPr bwMode="auto">
          <a:xfrm>
            <a:off x="8358619" y="3409017"/>
            <a:ext cx="140385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>
              <a:lnSpc>
                <a:spcPct val="120000"/>
              </a:lnSpc>
            </a:pPr>
            <a:r>
              <a:rPr lang="zh-CN" altLang="en-US" sz="2400" dirty="0">
                <a:solidFill>
                  <a:srgbClr val="20309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将蒸气送入汽轮机</a:t>
            </a:r>
          </a:p>
        </p:txBody>
      </p:sp>
      <p:cxnSp>
        <p:nvCxnSpPr>
          <p:cNvPr id="53" name="直接箭头连接符 52"/>
          <p:cNvCxnSpPr/>
          <p:nvPr/>
        </p:nvCxnSpPr>
        <p:spPr>
          <a:xfrm>
            <a:off x="3188442" y="5663872"/>
            <a:ext cx="897783" cy="0"/>
          </a:xfrm>
          <a:prstGeom prst="straightConnector1">
            <a:avLst/>
          </a:prstGeom>
          <a:ln w="38100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左大括号 53"/>
          <p:cNvSpPr/>
          <p:nvPr/>
        </p:nvSpPr>
        <p:spPr>
          <a:xfrm>
            <a:off x="4204596" y="5258314"/>
            <a:ext cx="270899" cy="887595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Rectangle 16"/>
          <p:cNvSpPr>
            <a:spLocks noChangeArrowheads="1"/>
          </p:cNvSpPr>
          <p:nvPr/>
        </p:nvSpPr>
        <p:spPr bwMode="auto">
          <a:xfrm>
            <a:off x="4475495" y="5216464"/>
            <a:ext cx="69640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汽轮机带动同一轴上的发电机旋转发电</a:t>
            </a:r>
          </a:p>
        </p:txBody>
      </p:sp>
      <p:sp>
        <p:nvSpPr>
          <p:cNvPr id="56" name="Rectangle 16"/>
          <p:cNvSpPr>
            <a:spLocks noChangeArrowheads="1"/>
          </p:cNvSpPr>
          <p:nvPr/>
        </p:nvSpPr>
        <p:spPr bwMode="auto">
          <a:xfrm>
            <a:off x="4475495" y="5707674"/>
            <a:ext cx="69640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排汽不经过冷凝器直接送到热力用户处供其使用</a:t>
            </a:r>
          </a:p>
        </p:txBody>
      </p:sp>
    </p:spTree>
    <p:extLst>
      <p:ext uri="{BB962C8B-B14F-4D97-AF65-F5344CB8AC3E}">
        <p14:creationId xmlns:p14="http://schemas.microsoft.com/office/powerpoint/2010/main" val="452241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4" grpId="0"/>
      <p:bldP spid="46" grpId="0"/>
      <p:bldP spid="47" grpId="0"/>
      <p:bldP spid="48" grpId="0"/>
      <p:bldP spid="50" grpId="0"/>
      <p:bldP spid="51" grpId="0"/>
      <p:bldP spid="52" grpId="0"/>
      <p:bldP spid="54" grpId="0" animBg="1"/>
      <p:bldP spid="55" grpId="0"/>
      <p:bldP spid="5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404" y="615330"/>
            <a:ext cx="6810224" cy="5482559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28128" y="1568808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41776" y="2594294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7395" y="4645266"/>
            <a:ext cx="1572904" cy="658425"/>
            <a:chOff x="3142451" y="548680"/>
            <a:chExt cx="1572904" cy="658425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1776" y="3619780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9859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23281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34"/>
          <p:cNvSpPr>
            <a:spLocks noChangeAspect="1"/>
          </p:cNvSpPr>
          <p:nvPr/>
        </p:nvSpPr>
        <p:spPr>
          <a:xfrm flipH="1">
            <a:off x="2566583" y="785584"/>
            <a:ext cx="9453608" cy="5544185"/>
          </a:xfrm>
          <a:prstGeom prst="roundRect">
            <a:avLst>
              <a:gd name="adj" fmla="val 8840"/>
            </a:avLst>
          </a:prstGeom>
          <a:noFill/>
          <a:ln w="19050">
            <a:solidFill>
              <a:srgbClr val="0F3552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10375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2948683" y="554751"/>
            <a:ext cx="2053623" cy="461665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回顾旧知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2912831" y="1320421"/>
            <a:ext cx="85344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热机是利用</a:t>
            </a:r>
            <a:r>
              <a:rPr lang="zh-CN" altLang="en-US" sz="24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做功的机械。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2912829" y="1965753"/>
            <a:ext cx="8813006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多数汽油机是由</a:t>
            </a:r>
            <a:r>
              <a:rPr kumimoji="1" lang="zh-CN" altLang="en-US" sz="24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kumimoji="1" lang="zh-CN" altLang="en-US" sz="24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kumimoji="1" lang="zh-CN" altLang="en-US" sz="24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kumimoji="1" lang="zh-CN" altLang="en-US" sz="24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四个冲程不断循环来保证连续工作的。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912828" y="3136785"/>
            <a:ext cx="8723360" cy="113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汽油机在一个工作循环中，活塞往复运动</a:t>
            </a:r>
            <a:r>
              <a:rPr kumimoji="1" lang="en-US" altLang="zh-CN" sz="24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次，汽缸内的燃料燃烧</a:t>
            </a:r>
            <a:r>
              <a:rPr kumimoji="1" lang="en-US" altLang="zh-CN" sz="24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次，曲轴、连杆带动飞轮转动</a:t>
            </a:r>
            <a:r>
              <a:rPr kumimoji="1" lang="en-US" altLang="zh-CN" sz="24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周，对外做功</a:t>
            </a:r>
            <a:r>
              <a:rPr kumimoji="1" lang="en-US" altLang="zh-CN" sz="24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930755" y="4271438"/>
            <a:ext cx="86419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汽油机用</a:t>
            </a:r>
            <a:r>
              <a:rPr lang="zh-CN" altLang="en-US" sz="24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做燃料，柴油机用</a:t>
            </a:r>
            <a:r>
              <a:rPr lang="zh-CN" altLang="en-US" sz="24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做燃料。在</a:t>
            </a:r>
            <a:r>
              <a:rPr lang="zh-CN" altLang="en-US" sz="24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冲程中，燃料燃烧，燃料的</a:t>
            </a:r>
            <a:r>
              <a:rPr lang="zh-CN" altLang="en-US" sz="24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转化为燃气的</a:t>
            </a:r>
            <a:r>
              <a:rPr lang="zh-CN" altLang="en-US" sz="24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，产生高温高压气体，推动活塞向下运动，燃气的内能转化为</a:t>
            </a:r>
            <a:r>
              <a:rPr lang="zh-CN" altLang="en-US" sz="2400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502931" y="1370613"/>
            <a:ext cx="820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内能</a:t>
            </a:r>
            <a:endParaRPr lang="zh-CN" altLang="en-US" sz="24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059443" y="2001992"/>
            <a:ext cx="842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吸气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7378407" y="1991434"/>
            <a:ext cx="842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压缩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8709439" y="1992212"/>
            <a:ext cx="842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做功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9991492" y="1992044"/>
            <a:ext cx="842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排气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9341450" y="3221944"/>
            <a:ext cx="421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240533" y="3755386"/>
            <a:ext cx="421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579677" y="3765889"/>
            <a:ext cx="421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10766838" y="3765889"/>
            <a:ext cx="4213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0412833" y="4307634"/>
            <a:ext cx="820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做功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6480784" y="4879568"/>
            <a:ext cx="1102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化学能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9453156" y="4862746"/>
            <a:ext cx="795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内能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9991492" y="5428828"/>
            <a:ext cx="11022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机械能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5002306" y="4317953"/>
            <a:ext cx="820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汽油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8139934" y="4342635"/>
            <a:ext cx="820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柴油</a:t>
            </a:r>
          </a:p>
        </p:txBody>
      </p:sp>
      <p:grpSp>
        <p:nvGrpSpPr>
          <p:cNvPr id="92" name="组合 91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5467271" y="4923530"/>
            <a:ext cx="4780943" cy="44607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600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58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4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813" y="3859637"/>
            <a:ext cx="2446555" cy="183491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266" y="3859637"/>
            <a:ext cx="2446555" cy="18349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6267" y="1399483"/>
            <a:ext cx="2446555" cy="18349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0814" y="1399483"/>
            <a:ext cx="2446555" cy="183491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360" y="1399483"/>
            <a:ext cx="2440241" cy="183018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201" y="3859637"/>
            <a:ext cx="2438400" cy="1828800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2566583" y="554751"/>
            <a:ext cx="9453608" cy="5775018"/>
            <a:chOff x="2566583" y="554751"/>
            <a:chExt cx="9453608" cy="5775018"/>
          </a:xfrm>
        </p:grpSpPr>
        <p:sp>
          <p:nvSpPr>
            <p:cNvPr id="43" name="圆角矩形 42"/>
            <p:cNvSpPr>
              <a:spLocks noChangeAspect="1"/>
            </p:cNvSpPr>
            <p:nvPr/>
          </p:nvSpPr>
          <p:spPr>
            <a:xfrm flipH="1">
              <a:off x="2566583" y="785584"/>
              <a:ext cx="9453608" cy="5544185"/>
            </a:xfrm>
            <a:prstGeom prst="roundRect">
              <a:avLst>
                <a:gd name="adj" fmla="val 8840"/>
              </a:avLst>
            </a:prstGeom>
            <a:noFill/>
            <a:ln w="19050">
              <a:solidFill>
                <a:srgbClr val="0F3552"/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103755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2948683" y="554751"/>
              <a:ext cx="4653388" cy="461665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75000"/>
                    <a:lumOff val="2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生活中常见的燃料有哪些？</a:t>
              </a:r>
              <a:endPara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153773" y="3299142"/>
            <a:ext cx="1891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天然气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347617" y="3299141"/>
            <a:ext cx="1891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汽车加“油”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9499710" y="3294771"/>
            <a:ext cx="1891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木炭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153773" y="5760444"/>
            <a:ext cx="1891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干木柴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328320" y="5781328"/>
            <a:ext cx="1891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蜂窝煤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9499710" y="5778270"/>
            <a:ext cx="1891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酒精</a:t>
            </a:r>
          </a:p>
        </p:txBody>
      </p:sp>
    </p:spTree>
    <p:extLst>
      <p:ext uri="{BB962C8B-B14F-4D97-AF65-F5344CB8AC3E}">
        <p14:creationId xmlns:p14="http://schemas.microsoft.com/office/powerpoint/2010/main" val="60434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Rectangle 44"/>
          <p:cNvSpPr>
            <a:spLocks noChangeArrowheads="1"/>
          </p:cNvSpPr>
          <p:nvPr/>
        </p:nvSpPr>
        <p:spPr bwMode="auto">
          <a:xfrm>
            <a:off x="2576984" y="5659495"/>
            <a:ext cx="601663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与干木柴相比，煤燃烧放出热量的能力更强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614" y="3638370"/>
            <a:ext cx="2790247" cy="20906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3614" y="868075"/>
            <a:ext cx="2790247" cy="2090675"/>
          </a:xfrm>
          <a:prstGeom prst="rect">
            <a:avLst/>
          </a:prstGeom>
        </p:spPr>
      </p:pic>
      <p:sp>
        <p:nvSpPr>
          <p:cNvPr id="57" name="Rectangle 44"/>
          <p:cNvSpPr>
            <a:spLocks noChangeArrowheads="1"/>
          </p:cNvSpPr>
          <p:nvPr/>
        </p:nvSpPr>
        <p:spPr bwMode="auto">
          <a:xfrm>
            <a:off x="2604953" y="804816"/>
            <a:ext cx="583083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提出问题：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相同质量的不同燃料，燃烧时放出的热量是不是相同的？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9042967" y="3025298"/>
            <a:ext cx="1891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用木柴烧水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9042967" y="5760445"/>
            <a:ext cx="1891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用煤炉烧水</a:t>
            </a:r>
          </a:p>
        </p:txBody>
      </p:sp>
      <p:sp>
        <p:nvSpPr>
          <p:cNvPr id="20" name="矩形 19"/>
          <p:cNvSpPr/>
          <p:nvPr/>
        </p:nvSpPr>
        <p:spPr>
          <a:xfrm>
            <a:off x="2604953" y="2239914"/>
            <a:ext cx="5531223" cy="1539018"/>
          </a:xfrm>
          <a:prstGeom prst="rect">
            <a:avLst/>
          </a:prstGeom>
          <a:noFill/>
          <a:ln w="19050">
            <a:solidFill>
              <a:srgbClr val="20309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Rectangle 44"/>
          <p:cNvSpPr>
            <a:spLocks noChangeArrowheads="1"/>
          </p:cNvSpPr>
          <p:nvPr/>
        </p:nvSpPr>
        <p:spPr bwMode="auto">
          <a:xfrm>
            <a:off x="2604953" y="2322205"/>
            <a:ext cx="5531222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在生活中，我们会发现，同样是将一壶水烧开，需要干木柴的质量比需要煤的质量多得多。</a:t>
            </a:r>
          </a:p>
        </p:txBody>
      </p:sp>
      <p:cxnSp>
        <p:nvCxnSpPr>
          <p:cNvPr id="67" name="直接箭头连接符 66"/>
          <p:cNvCxnSpPr/>
          <p:nvPr/>
        </p:nvCxnSpPr>
        <p:spPr>
          <a:xfrm rot="5400000">
            <a:off x="5133446" y="3882768"/>
            <a:ext cx="542925" cy="0"/>
          </a:xfrm>
          <a:prstGeom prst="straightConnector1">
            <a:avLst/>
          </a:prstGeom>
          <a:ln w="38100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44"/>
          <p:cNvSpPr>
            <a:spLocks noChangeArrowheads="1"/>
          </p:cNvSpPr>
          <p:nvPr/>
        </p:nvSpPr>
        <p:spPr bwMode="auto">
          <a:xfrm>
            <a:off x="2604953" y="4032548"/>
            <a:ext cx="55312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相同质量的煤和干木柴燃烧，</a:t>
            </a:r>
            <a:endParaRPr kumimoji="1"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煤放出的热量比干木柴多</a:t>
            </a:r>
          </a:p>
        </p:txBody>
      </p:sp>
      <p:cxnSp>
        <p:nvCxnSpPr>
          <p:cNvPr id="69" name="直接箭头连接符 68"/>
          <p:cNvCxnSpPr/>
          <p:nvPr/>
        </p:nvCxnSpPr>
        <p:spPr>
          <a:xfrm rot="5400000">
            <a:off x="5133445" y="5473912"/>
            <a:ext cx="542925" cy="0"/>
          </a:xfrm>
          <a:prstGeom prst="straightConnector1">
            <a:avLst/>
          </a:prstGeom>
          <a:ln w="38100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5119552" y="5776040"/>
            <a:ext cx="2765428" cy="446070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72" name="图片 71">
            <a:extLst>
              <a:ext uri="{FF2B5EF4-FFF2-40B4-BE49-F238E27FC236}">
                <a16:creationId xmlns:a16="http://schemas.microsoft.com/office/drawing/2014/main" id="{B537EAB4-E827-4F16-8BA2-7A186CC1088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120" y="2287406"/>
            <a:ext cx="440930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338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57" grpId="0"/>
      <p:bldP spid="58" grpId="0"/>
      <p:bldP spid="59" grpId="0"/>
      <p:bldP spid="20" grpId="0" animBg="1"/>
      <p:bldP spid="62" grpId="0"/>
      <p:bldP spid="68" grpId="0"/>
      <p:bldP spid="7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753574D6-6AE7-4BDB-A224-B688D0CA1B1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4315" y="755207"/>
            <a:ext cx="2369287" cy="251144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1684" y="1197338"/>
            <a:ext cx="2192841" cy="15149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6" name="Rectangle 44"/>
          <p:cNvSpPr>
            <a:spLocks noChangeArrowheads="1"/>
          </p:cNvSpPr>
          <p:nvPr/>
        </p:nvSpPr>
        <p:spPr bwMode="auto">
          <a:xfrm>
            <a:off x="3012141" y="2723020"/>
            <a:ext cx="814437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燃烧</a:t>
            </a:r>
            <a:r>
              <a:rPr kumimoji="1"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1kg</a:t>
            </a:r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煤放出的热量，是燃烧</a:t>
            </a:r>
            <a:r>
              <a:rPr kumimoji="1"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1kg</a:t>
            </a:r>
            <a:r>
              <a: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木柴放出热量的</a:t>
            </a:r>
            <a:r>
              <a:rPr kumimoji="1"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两倍多</a:t>
            </a:r>
          </a:p>
        </p:txBody>
      </p:sp>
      <p:sp>
        <p:nvSpPr>
          <p:cNvPr id="2" name="矩形 1"/>
          <p:cNvSpPr/>
          <p:nvPr/>
        </p:nvSpPr>
        <p:spPr>
          <a:xfrm>
            <a:off x="3012141" y="839978"/>
            <a:ext cx="8144376" cy="2656258"/>
          </a:xfrm>
          <a:prstGeom prst="rect">
            <a:avLst/>
          </a:prstGeom>
          <a:noFill/>
          <a:ln w="19050">
            <a:solidFill>
              <a:srgbClr val="20309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9" name="直接箭头连接符 68"/>
          <p:cNvCxnSpPr/>
          <p:nvPr/>
        </p:nvCxnSpPr>
        <p:spPr>
          <a:xfrm rot="5400000">
            <a:off x="6795693" y="3634963"/>
            <a:ext cx="542925" cy="0"/>
          </a:xfrm>
          <a:prstGeom prst="straightConnector1">
            <a:avLst/>
          </a:prstGeom>
          <a:ln w="38100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 rot="20913814">
            <a:off x="2950337" y="876695"/>
            <a:ext cx="1217001" cy="400110"/>
          </a:xfrm>
          <a:prstGeom prst="rect">
            <a:avLst/>
          </a:prstGeom>
          <a:noFill/>
          <a:ln w="50800" cmpd="thickThin">
            <a:solidFill>
              <a:srgbClr val="203092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实验发现</a:t>
            </a:r>
          </a:p>
        </p:txBody>
      </p:sp>
      <p:sp>
        <p:nvSpPr>
          <p:cNvPr id="76" name="Rectangle 44"/>
          <p:cNvSpPr>
            <a:spLocks noChangeArrowheads="1"/>
          </p:cNvSpPr>
          <p:nvPr/>
        </p:nvSpPr>
        <p:spPr bwMode="auto">
          <a:xfrm>
            <a:off x="4462281" y="3982886"/>
            <a:ext cx="524409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把不同的燃料质量都取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1kg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，让它们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完全燃烧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，比较它们放出热量的多少</a:t>
            </a:r>
          </a:p>
        </p:txBody>
      </p:sp>
      <p:cxnSp>
        <p:nvCxnSpPr>
          <p:cNvPr id="78" name="直接箭头连接符 77"/>
          <p:cNvCxnSpPr/>
          <p:nvPr/>
        </p:nvCxnSpPr>
        <p:spPr>
          <a:xfrm rot="5400000">
            <a:off x="6812866" y="5454678"/>
            <a:ext cx="542925" cy="0"/>
          </a:xfrm>
          <a:prstGeom prst="straightConnector1">
            <a:avLst/>
          </a:prstGeom>
          <a:ln w="38100">
            <a:solidFill>
              <a:srgbClr val="20309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44"/>
          <p:cNvSpPr>
            <a:spLocks noChangeArrowheads="1"/>
          </p:cNvSpPr>
          <p:nvPr/>
        </p:nvSpPr>
        <p:spPr bwMode="auto">
          <a:xfrm>
            <a:off x="6236092" y="5700531"/>
            <a:ext cx="1696472" cy="57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热值</a:t>
            </a:r>
          </a:p>
        </p:txBody>
      </p:sp>
    </p:spTree>
    <p:extLst>
      <p:ext uri="{BB962C8B-B14F-4D97-AF65-F5344CB8AC3E}">
        <p14:creationId xmlns:p14="http://schemas.microsoft.com/office/powerpoint/2010/main" val="190718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2" grpId="0" animBg="1"/>
      <p:bldP spid="75" grpId="0" animBg="1"/>
      <p:bldP spid="76" grpId="0"/>
      <p:bldP spid="7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646891" y="4622524"/>
            <a:ext cx="1541930" cy="54743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624917" y="1846670"/>
            <a:ext cx="1541930" cy="547436"/>
          </a:xfrm>
          <a:prstGeom prst="rect">
            <a:avLst/>
          </a:prstGeom>
        </p:spPr>
      </p:pic>
      <p:sp>
        <p:nvSpPr>
          <p:cNvPr id="9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2" name="圆角矩形 11"/>
          <p:cNvSpPr/>
          <p:nvPr/>
        </p:nvSpPr>
        <p:spPr>
          <a:xfrm>
            <a:off x="2935841" y="598277"/>
            <a:ext cx="3142230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Group 2261"/>
          <p:cNvGrpSpPr/>
          <p:nvPr/>
        </p:nvGrpSpPr>
        <p:grpSpPr>
          <a:xfrm flipH="1">
            <a:off x="2816464" y="403136"/>
            <a:ext cx="936802" cy="899144"/>
            <a:chOff x="-2" y="-1"/>
            <a:chExt cx="877274" cy="87727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Shape 2248"/>
            <p:cNvSpPr/>
            <p:nvPr/>
          </p:nvSpPr>
          <p:spPr>
            <a:xfrm>
              <a:off x="-2" y="-1"/>
              <a:ext cx="877274" cy="877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26BA5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17" name="Shape 2258"/>
            <p:cNvSpPr/>
            <p:nvPr/>
          </p:nvSpPr>
          <p:spPr>
            <a:xfrm>
              <a:off x="549890" y="549890"/>
              <a:ext cx="49604" cy="49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762791" y="626454"/>
            <a:ext cx="2165726" cy="615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燃料的热值</a:t>
            </a:r>
          </a:p>
        </p:txBody>
      </p:sp>
      <p:sp>
        <p:nvSpPr>
          <p:cNvPr id="15" name="Shape 25434"/>
          <p:cNvSpPr/>
          <p:nvPr/>
        </p:nvSpPr>
        <p:spPr>
          <a:xfrm>
            <a:off x="3005219" y="566701"/>
            <a:ext cx="559291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85" name="Rectangle 44"/>
          <p:cNvSpPr>
            <a:spLocks noChangeArrowheads="1"/>
          </p:cNvSpPr>
          <p:nvPr/>
        </p:nvSpPr>
        <p:spPr bwMode="auto">
          <a:xfrm>
            <a:off x="2523050" y="2422422"/>
            <a:ext cx="902593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2.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定义：某种燃料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完全燃烧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放出的热量与其质量之比，叫做这种燃料的热值。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4"/>
              <p:cNvSpPr>
                <a:spLocks noChangeArrowheads="1"/>
              </p:cNvSpPr>
              <p:nvPr/>
            </p:nvSpPr>
            <p:spPr bwMode="auto">
              <a:xfrm>
                <a:off x="2523050" y="3818792"/>
                <a:ext cx="2721303" cy="8059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      表达式 </a:t>
                </a:r>
                <a:r>
                  <a:rPr kumimoji="1" lang="en-US" altLang="zh-CN" sz="2400" i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q</a:t>
                </a:r>
                <a:r>
                  <a:rPr kumimoji="1" lang="en-US" altLang="zh-CN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zh-CN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kumimoji="1" lang="en-US" altLang="zh-CN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400" b="0" i="1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Q</m:t>
                        </m:r>
                        <m:r>
                          <a:rPr kumimoji="1" lang="zh-CN" altLang="en-US" sz="2400" i="1" baseline="-250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放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400" i="1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m</m:t>
                        </m:r>
                      </m:den>
                    </m:f>
                  </m:oMath>
                </a14:m>
                <a:endPara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4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23050" y="3818792"/>
                <a:ext cx="2721303" cy="805990"/>
              </a:xfrm>
              <a:prstGeom prst="rect">
                <a:avLst/>
              </a:prstGeom>
              <a:blipFill rotWithShape="0">
                <a:blip r:embed="rId7"/>
                <a:stretch>
                  <a:fillRect b="-1504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7" name="Rectangle 44"/>
          <p:cNvSpPr>
            <a:spLocks noChangeArrowheads="1"/>
          </p:cNvSpPr>
          <p:nvPr/>
        </p:nvSpPr>
        <p:spPr bwMode="auto">
          <a:xfrm>
            <a:off x="5414681" y="3338197"/>
            <a:ext cx="571051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Q</a:t>
            </a:r>
            <a:r>
              <a:rPr kumimoji="1" lang="zh-CN" altLang="en-US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放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是燃料完全燃烧放出的热量，单位是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  <a:endParaRPr kumimoji="1"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Rectangle 44"/>
          <p:cNvSpPr>
            <a:spLocks noChangeArrowheads="1"/>
          </p:cNvSpPr>
          <p:nvPr/>
        </p:nvSpPr>
        <p:spPr bwMode="auto">
          <a:xfrm>
            <a:off x="2523049" y="1776091"/>
            <a:ext cx="9211751" cy="57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1.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物理意义：表示不同燃料完全燃烧时放热的能力。</a:t>
            </a:r>
          </a:p>
        </p:txBody>
      </p:sp>
      <p:sp>
        <p:nvSpPr>
          <p:cNvPr id="39" name="Rectangle 44"/>
          <p:cNvSpPr>
            <a:spLocks noChangeArrowheads="1"/>
          </p:cNvSpPr>
          <p:nvPr/>
        </p:nvSpPr>
        <p:spPr bwMode="auto">
          <a:xfrm>
            <a:off x="5486398" y="4628477"/>
            <a:ext cx="56388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q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是热值，单位是焦每千克，符号是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J/kg</a:t>
            </a:r>
            <a:endParaRPr kumimoji="1"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右大括号 39"/>
          <p:cNvSpPr/>
          <p:nvPr/>
        </p:nvSpPr>
        <p:spPr>
          <a:xfrm flipH="1">
            <a:off x="5108392" y="3645014"/>
            <a:ext cx="310772" cy="1371996"/>
          </a:xfrm>
          <a:prstGeom prst="rightBrace">
            <a:avLst/>
          </a:prstGeom>
          <a:noFill/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4"/>
              <p:cNvSpPr>
                <a:spLocks noChangeArrowheads="1"/>
              </p:cNvSpPr>
              <p:nvPr/>
            </p:nvSpPr>
            <p:spPr bwMode="auto">
              <a:xfrm>
                <a:off x="5414681" y="3974038"/>
                <a:ext cx="5710517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1" lang="en-US" altLang="zh-CN" sz="2400" i="1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anose="02010609060101010101" pitchFamily="49" charset="-122"/>
                        <a:cs typeface="Times New Roman" panose="02020603050405020304" pitchFamily="18" charset="0"/>
                      </a:rPr>
                      <m:t>m</m:t>
                    </m:r>
                  </m:oMath>
                </a14:m>
                <a:r>
                  <a:rPr kumimoji="1"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是燃料的质量，单位是</a:t>
                </a:r>
                <a:r>
                  <a:rPr kumimoji="1"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kg</a:t>
                </a:r>
                <a:endPara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6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14681" y="3974038"/>
                <a:ext cx="5710517" cy="646331"/>
              </a:xfrm>
              <a:prstGeom prst="rect">
                <a:avLst/>
              </a:prstGeom>
              <a:blipFill rotWithShape="0">
                <a:blip r:embed="rId8"/>
                <a:stretch>
                  <a:fillRect b="-11321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2523048" y="5320125"/>
            <a:ext cx="92117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3.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燃料燃烧时的能量转化：</a:t>
            </a:r>
            <a:r>
              <a:rPr kumimoji="1" lang="zh-CN" altLang="en-US" sz="24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53" name="Rectangle 44"/>
          <p:cNvSpPr>
            <a:spLocks noChangeArrowheads="1"/>
          </p:cNvSpPr>
          <p:nvPr/>
        </p:nvSpPr>
        <p:spPr bwMode="auto">
          <a:xfrm>
            <a:off x="7075132" y="5250042"/>
            <a:ext cx="223721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化学能→内能</a:t>
            </a:r>
            <a:endParaRPr kumimoji="1"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14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44" grpId="0"/>
      <p:bldP spid="47" grpId="0"/>
      <p:bldP spid="49" grpId="0"/>
      <p:bldP spid="39" grpId="0"/>
      <p:bldP spid="40" grpId="0" animBg="1"/>
      <p:bldP spid="46" grpId="0"/>
      <p:bldP spid="45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2" name="圆角矩形 11"/>
          <p:cNvSpPr/>
          <p:nvPr/>
        </p:nvSpPr>
        <p:spPr>
          <a:xfrm>
            <a:off x="2935841" y="598277"/>
            <a:ext cx="3142230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Group 2261"/>
          <p:cNvGrpSpPr/>
          <p:nvPr/>
        </p:nvGrpSpPr>
        <p:grpSpPr>
          <a:xfrm flipH="1">
            <a:off x="2816464" y="403136"/>
            <a:ext cx="936802" cy="899144"/>
            <a:chOff x="-2" y="-1"/>
            <a:chExt cx="877274" cy="87727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Shape 2248"/>
            <p:cNvSpPr/>
            <p:nvPr/>
          </p:nvSpPr>
          <p:spPr>
            <a:xfrm>
              <a:off x="-2" y="-1"/>
              <a:ext cx="877274" cy="877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26BA5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17" name="Shape 2258"/>
            <p:cNvSpPr/>
            <p:nvPr/>
          </p:nvSpPr>
          <p:spPr>
            <a:xfrm>
              <a:off x="549890" y="549890"/>
              <a:ext cx="49604" cy="49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762791" y="626454"/>
            <a:ext cx="2165726" cy="615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燃料的热值</a:t>
            </a:r>
          </a:p>
        </p:txBody>
      </p:sp>
      <p:sp>
        <p:nvSpPr>
          <p:cNvPr id="15" name="Shape 25434"/>
          <p:cNvSpPr/>
          <p:nvPr/>
        </p:nvSpPr>
        <p:spPr>
          <a:xfrm>
            <a:off x="3005219" y="566701"/>
            <a:ext cx="559291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20" name="组合 19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401763" y="1660556"/>
            <a:ext cx="3347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一些燃料的热值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8" name="表格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4155060"/>
              </p:ext>
            </p:extLst>
          </p:nvPr>
        </p:nvGraphicFramePr>
        <p:xfrm>
          <a:off x="2966587" y="2540869"/>
          <a:ext cx="8445864" cy="385220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2449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4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86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381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311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燃料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热值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燃料</a:t>
                      </a:r>
                      <a:endPara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热值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227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kern="12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干木柴</a:t>
                      </a:r>
                      <a:endParaRPr lang="zh-CN" altLang="en-US" sz="2400" b="0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1.2×10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J/kg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柴油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4.3×10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J/kg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kern="12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烟煤</a:t>
                      </a:r>
                      <a:endParaRPr lang="zh-CN" altLang="en-US" sz="2400" b="0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2.9×10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J/kg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煤油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4.6×10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J/kg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646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kern="12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无烟煤</a:t>
                      </a:r>
                      <a:endParaRPr lang="zh-CN" altLang="en-US" sz="2400" b="0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3.4×10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J/kg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汽油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4.6×10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J/kg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6465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kern="12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焦炭</a:t>
                      </a:r>
                      <a:endParaRPr lang="zh-CN" altLang="en-US" sz="2400" b="0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3.0×10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J/kg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氢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1.4×10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J/kg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79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kern="12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木炭</a:t>
                      </a:r>
                      <a:endParaRPr lang="zh-CN" altLang="en-US" sz="2400" b="0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3.4×10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J/kg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焦炉</a:t>
                      </a:r>
                      <a:endParaRPr lang="en-US" altLang="zh-CN" sz="2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煤气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1.7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×10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J/m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46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2400" b="0" kern="1200" dirty="0">
                          <a:solidFill>
                            <a:schemeClr val="dk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酒精</a:t>
                      </a:r>
                      <a:endParaRPr lang="zh-CN" altLang="en-US" sz="2400" b="0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3.0×10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J/kg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沼气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约</a:t>
                      </a:r>
                      <a:r>
                        <a:rPr lang="en-US" altLang="zh-CN" sz="24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1.9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×10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en-US" altLang="zh-CN" sz="24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J/m</a:t>
                      </a:r>
                      <a:r>
                        <a:rPr kumimoji="1" lang="en-US" altLang="zh-CN" sz="2400" baseline="30000" dirty="0"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400" baseline="30000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0" name="圆角矩形 39"/>
          <p:cNvSpPr/>
          <p:nvPr/>
        </p:nvSpPr>
        <p:spPr>
          <a:xfrm>
            <a:off x="7258445" y="5008762"/>
            <a:ext cx="3929508" cy="1384310"/>
          </a:xfrm>
          <a:prstGeom prst="roundRect">
            <a:avLst/>
          </a:prstGeom>
          <a:noFill/>
          <a:ln w="31750">
            <a:solidFill>
              <a:srgbClr val="C0000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802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2" name="圆角矩形 11"/>
          <p:cNvSpPr/>
          <p:nvPr/>
        </p:nvSpPr>
        <p:spPr>
          <a:xfrm>
            <a:off x="2935841" y="598277"/>
            <a:ext cx="3142230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Group 2261"/>
          <p:cNvGrpSpPr/>
          <p:nvPr/>
        </p:nvGrpSpPr>
        <p:grpSpPr>
          <a:xfrm flipH="1">
            <a:off x="2816464" y="403136"/>
            <a:ext cx="936802" cy="899144"/>
            <a:chOff x="-2" y="-1"/>
            <a:chExt cx="877274" cy="87727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" name="Shape 2248"/>
            <p:cNvSpPr/>
            <p:nvPr/>
          </p:nvSpPr>
          <p:spPr>
            <a:xfrm>
              <a:off x="-2" y="-1"/>
              <a:ext cx="877274" cy="877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26BA5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  <p:sp>
          <p:nvSpPr>
            <p:cNvPr id="17" name="Shape 2258"/>
            <p:cNvSpPr/>
            <p:nvPr/>
          </p:nvSpPr>
          <p:spPr>
            <a:xfrm>
              <a:off x="549890" y="549890"/>
              <a:ext cx="49604" cy="496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68" y="0"/>
                  </a:moveTo>
                  <a:cubicBezTo>
                    <a:pt x="3032" y="1516"/>
                    <a:pt x="1516" y="3032"/>
                    <a:pt x="0" y="4547"/>
                  </a:cubicBezTo>
                  <a:cubicBezTo>
                    <a:pt x="17053" y="21600"/>
                    <a:pt x="17053" y="21600"/>
                    <a:pt x="17053" y="21600"/>
                  </a:cubicBezTo>
                  <a:cubicBezTo>
                    <a:pt x="18568" y="20084"/>
                    <a:pt x="20084" y="18947"/>
                    <a:pt x="21600" y="17432"/>
                  </a:cubicBezTo>
                  <a:cubicBezTo>
                    <a:pt x="4168" y="0"/>
                    <a:pt x="4168" y="0"/>
                    <a:pt x="4168" y="0"/>
                  </a:cubicBezTo>
                </a:path>
              </a:pathLst>
            </a:custGeom>
            <a:solidFill>
              <a:srgbClr val="C4C6CA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/>
              <a:endParaRPr dirty="0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3762791" y="626454"/>
            <a:ext cx="2165726" cy="6154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 anchor="t">
            <a:noAutofit/>
            <a:scene3d>
              <a:camera prst="orthographicFront"/>
              <a:lightRig rig="threePt" dir="t"/>
            </a:scene3d>
            <a:sp3d>
              <a:bevelT w="0" h="0"/>
              <a:bevelB w="0" h="0"/>
            </a:sp3d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燃料的热值</a:t>
            </a:r>
          </a:p>
        </p:txBody>
      </p:sp>
      <p:sp>
        <p:nvSpPr>
          <p:cNvPr id="15" name="Shape 25434"/>
          <p:cNvSpPr/>
          <p:nvPr/>
        </p:nvSpPr>
        <p:spPr>
          <a:xfrm>
            <a:off x="3005219" y="566701"/>
            <a:ext cx="559291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20" name="组合 19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1" name="Rectangle 44"/>
          <p:cNvSpPr>
            <a:spLocks noChangeArrowheads="1"/>
          </p:cNvSpPr>
          <p:nvPr/>
        </p:nvSpPr>
        <p:spPr bwMode="auto">
          <a:xfrm>
            <a:off x="2603730" y="5190568"/>
            <a:ext cx="9037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焦炉煤气的热值约是 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1.7×10</a:t>
            </a:r>
            <a:r>
              <a:rPr kumimoji="1"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J/m</a:t>
            </a:r>
            <a:r>
              <a:rPr kumimoji="1"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，它所表示的物理意义是：</a:t>
            </a:r>
          </a:p>
        </p:txBody>
      </p:sp>
      <p:sp>
        <p:nvSpPr>
          <p:cNvPr id="43" name="Rectangle 44"/>
          <p:cNvSpPr>
            <a:spLocks noChangeArrowheads="1"/>
          </p:cNvSpPr>
          <p:nvPr/>
        </p:nvSpPr>
        <p:spPr bwMode="auto">
          <a:xfrm>
            <a:off x="2816464" y="5779130"/>
            <a:ext cx="83545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            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4" name="Rectangle 44"/>
          <p:cNvSpPr>
            <a:spLocks noChangeArrowheads="1"/>
          </p:cNvSpPr>
          <p:nvPr/>
        </p:nvSpPr>
        <p:spPr bwMode="auto">
          <a:xfrm>
            <a:off x="2696937" y="5700531"/>
            <a:ext cx="85358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标准状态下</a:t>
            </a:r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1m</a:t>
            </a:r>
            <a:r>
              <a:rPr kumimoji="1" lang="en-US" altLang="zh-CN" sz="24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的焦炉煤气完全燃烧，放出热量约是</a:t>
            </a:r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1.7×10</a:t>
            </a:r>
            <a:r>
              <a:rPr kumimoji="1" lang="en-US" altLang="zh-CN" sz="24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  <a:endParaRPr kumimoji="1"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2523048" y="4140225"/>
            <a:ext cx="96682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比如：干木柴的热值是 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1.2×10</a:t>
            </a:r>
            <a:r>
              <a:rPr kumimoji="1"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J/kg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，它所表示的物理意义是：</a:t>
            </a:r>
          </a:p>
        </p:txBody>
      </p:sp>
      <p:sp>
        <p:nvSpPr>
          <p:cNvPr id="46" name="Rectangle 44"/>
          <p:cNvSpPr>
            <a:spLocks noChangeArrowheads="1"/>
          </p:cNvSpPr>
          <p:nvPr/>
        </p:nvSpPr>
        <p:spPr bwMode="auto">
          <a:xfrm>
            <a:off x="2523048" y="4691422"/>
            <a:ext cx="760765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u="sng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                         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8" name="Rectangle 44"/>
          <p:cNvSpPr>
            <a:spLocks noChangeArrowheads="1"/>
          </p:cNvSpPr>
          <p:nvPr/>
        </p:nvSpPr>
        <p:spPr bwMode="auto">
          <a:xfrm>
            <a:off x="2863632" y="4622836"/>
            <a:ext cx="689273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1kg</a:t>
            </a:r>
            <a:r>
              <a:rPr kumimoji="1" lang="zh-CN" altLang="en-US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的干木柴完全燃烧，放出热量是</a:t>
            </a:r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1.2×10</a:t>
            </a:r>
            <a:r>
              <a:rPr kumimoji="1" lang="en-US" altLang="zh-CN" sz="24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</a:t>
            </a:r>
            <a:endParaRPr kumimoji="1" lang="zh-CN" altLang="en-US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Rectangle 44"/>
          <p:cNvSpPr>
            <a:spLocks noChangeArrowheads="1"/>
          </p:cNvSpPr>
          <p:nvPr/>
        </p:nvSpPr>
        <p:spPr bwMode="auto">
          <a:xfrm>
            <a:off x="2603730" y="3613727"/>
            <a:ext cx="921175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热值在数值上等于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1kg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某种燃料完全燃烧放出的热量。</a:t>
            </a: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005219" y="2299414"/>
            <a:ext cx="1334217" cy="547437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6849034" y="2299415"/>
            <a:ext cx="1873623" cy="547436"/>
          </a:xfrm>
          <a:prstGeom prst="rect">
            <a:avLst/>
          </a:prstGeom>
        </p:spPr>
      </p:pic>
      <p:sp>
        <p:nvSpPr>
          <p:cNvPr id="60" name="Rectangle 44"/>
          <p:cNvSpPr>
            <a:spLocks noChangeArrowheads="1"/>
          </p:cNvSpPr>
          <p:nvPr/>
        </p:nvSpPr>
        <p:spPr bwMode="auto">
          <a:xfrm>
            <a:off x="2698376" y="1699251"/>
            <a:ext cx="903642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对于某些气体燃料，其热值在数值上等于在标准状态下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1m</a:t>
            </a:r>
            <a:r>
              <a:rPr kumimoji="1"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燃料完全燃烧放出的热量，单位是焦每立方米，符号是</a:t>
            </a:r>
            <a:r>
              <a:rPr kumimoji="1"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J/m</a:t>
            </a:r>
            <a:r>
              <a:rPr kumimoji="1" lang="en-US" altLang="zh-CN" sz="2400" baseline="30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1"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ectangle 44"/>
              <p:cNvSpPr>
                <a:spLocks noChangeArrowheads="1"/>
              </p:cNvSpPr>
              <p:nvPr/>
            </p:nvSpPr>
            <p:spPr bwMode="auto">
              <a:xfrm>
                <a:off x="2696937" y="2690473"/>
                <a:ext cx="8893390" cy="8059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1" lang="en-US" altLang="zh-CN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       </a:t>
                </a:r>
                <a:r>
                  <a:rPr kumimoji="1" lang="zh-CN" altLang="en-US" sz="2400" dirty="0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与此对应的热值的表达式 </a:t>
                </a:r>
                <a:r>
                  <a:rPr kumimoji="1" lang="en-US" altLang="zh-CN" sz="2400" i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q</a:t>
                </a:r>
                <a:r>
                  <a:rPr kumimoji="1" lang="en-US" altLang="zh-CN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kumimoji="1" lang="en-US" altLang="zh-CN" sz="24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kumimoji="1" lang="en-US" altLang="zh-CN" sz="2400" baseline="-25000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400" b="0" i="1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Q</m:t>
                        </m:r>
                        <m:r>
                          <a:rPr kumimoji="1" lang="zh-CN" altLang="en-US" sz="2400" i="1" baseline="-2500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放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400" b="0" i="1" smtClean="0">
                            <a:solidFill>
                              <a:srgbClr val="C00000"/>
                            </a:solidFill>
                            <a:latin typeface="Times New Roman" panose="02020603050405020304" pitchFamily="18" charset="0"/>
                            <a:ea typeface="黑体" panose="02010609060101010101" pitchFamily="49" charset="-122"/>
                            <a:cs typeface="Times New Roman" panose="02020603050405020304" pitchFamily="18" charset="0"/>
                          </a:rPr>
                          <m:t>V</m:t>
                        </m:r>
                      </m:den>
                    </m:f>
                  </m:oMath>
                </a14:m>
                <a:endParaRPr kumimoji="1"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Rectangle 4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96937" y="2690473"/>
                <a:ext cx="8893390" cy="805990"/>
              </a:xfrm>
              <a:prstGeom prst="rect">
                <a:avLst/>
              </a:prstGeom>
              <a:blipFill rotWithShape="0">
                <a:blip r:embed="rId7"/>
                <a:stretch>
                  <a:fillRect b="-1504"/>
                </a:stretch>
              </a:blipFill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2" name="矩形 61"/>
          <p:cNvSpPr/>
          <p:nvPr/>
        </p:nvSpPr>
        <p:spPr>
          <a:xfrm>
            <a:off x="2698376" y="1720643"/>
            <a:ext cx="9036424" cy="1843214"/>
          </a:xfrm>
          <a:prstGeom prst="rect">
            <a:avLst/>
          </a:prstGeom>
          <a:noFill/>
          <a:ln w="19050">
            <a:solidFill>
              <a:srgbClr val="20309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B537EAB4-E827-4F16-8BA2-7A186CC108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626" y="1773567"/>
            <a:ext cx="440930" cy="47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4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/>
      <p:bldP spid="44" grpId="0"/>
      <p:bldP spid="45" grpId="0"/>
      <p:bldP spid="46" grpId="0"/>
      <p:bldP spid="48" grpId="0"/>
      <p:bldP spid="49" grpId="0"/>
      <p:bldP spid="60" grpId="0"/>
      <p:bldP spid="61" grpId="0"/>
      <p:bldP spid="62" grpId="0" animBg="1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9414</TotalTime>
  <Words>1913</Words>
  <Application>Microsoft Office PowerPoint</Application>
  <PresentationFormat>宽屏</PresentationFormat>
  <Paragraphs>338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黑体</vt:lpstr>
      <vt:lpstr>华文楷体</vt:lpstr>
      <vt:lpstr>楷体</vt:lpstr>
      <vt:lpstr>隶书</vt:lpstr>
      <vt:lpstr>微软雅黑</vt:lpstr>
      <vt:lpstr>Arial</vt:lpstr>
      <vt:lpstr>Calibri</vt:lpstr>
      <vt:lpstr>Cambria Math</vt:lpstr>
      <vt:lpstr>Times New Roman</vt:lpstr>
      <vt:lpstr>主题1</vt:lpstr>
      <vt:lpstr>Office 主题</vt:lpstr>
      <vt:lpstr>1_主题1</vt:lpstr>
      <vt:lpstr>第十四章 内能的利用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第十四章 内能的利用</dc:title>
  <cp:lastModifiedBy>Administrator</cp:lastModifiedBy>
  <cp:revision>1</cp:revision>
  <cp:lastPrinted>2021-03-01T08:24:18Z</cp:lastPrinted>
  <dcterms:created xsi:type="dcterms:W3CDTF">2018-12-13T05:08:29Z</dcterms:created>
  <dcterms:modified xsi:type="dcterms:W3CDTF">2024-02-06T11:30:01Z</dcterms:modified>
</cp:coreProperties>
</file>