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3" r:id="rId2"/>
  </p:sldMasterIdLst>
  <p:notesMasterIdLst>
    <p:notesMasterId r:id="rId27"/>
  </p:notesMasterIdLst>
  <p:sldIdLst>
    <p:sldId id="292" r:id="rId3"/>
    <p:sldId id="437" r:id="rId4"/>
    <p:sldId id="260" r:id="rId5"/>
    <p:sldId id="460" r:id="rId6"/>
    <p:sldId id="461" r:id="rId7"/>
    <p:sldId id="462" r:id="rId8"/>
    <p:sldId id="463" r:id="rId9"/>
    <p:sldId id="362" r:id="rId10"/>
    <p:sldId id="430" r:id="rId11"/>
    <p:sldId id="296" r:id="rId12"/>
    <p:sldId id="464" r:id="rId13"/>
    <p:sldId id="465" r:id="rId14"/>
    <p:sldId id="466" r:id="rId15"/>
    <p:sldId id="467" r:id="rId16"/>
    <p:sldId id="468" r:id="rId17"/>
    <p:sldId id="400" r:id="rId18"/>
    <p:sldId id="326" r:id="rId19"/>
    <p:sldId id="469" r:id="rId20"/>
    <p:sldId id="470" r:id="rId21"/>
    <p:sldId id="384" r:id="rId22"/>
    <p:sldId id="438" r:id="rId23"/>
    <p:sldId id="472" r:id="rId24"/>
    <p:sldId id="300" r:id="rId25"/>
    <p:sldId id="471" r:id="rId26"/>
  </p:sldIdLst>
  <p:sldSz cx="12192000" cy="6858000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887"/>
    <a:srgbClr val="FFF357"/>
    <a:srgbClr val="31732A"/>
    <a:srgbClr val="2F7029"/>
    <a:srgbClr val="9ECA77"/>
    <a:srgbClr val="45A058"/>
    <a:srgbClr val="9DC37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340"/>
    <p:restoredTop sz="94783"/>
  </p:normalViewPr>
  <p:slideViewPr>
    <p:cSldViewPr snapToGrid="0" snapToObjects="1" showGuides="1">
      <p:cViewPr>
        <p:scale>
          <a:sx n="75" d="100"/>
          <a:sy n="75" d="100"/>
        </p:scale>
        <p:origin x="-1704" y="-798"/>
      </p:cViewPr>
      <p:guideLst>
        <p:guide orient="horz" pos="2199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4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B54A40-DEAC-4E59-ABDB-05B5343E277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2019/11/14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pPr lvl="0" algn="r" eaLnBrk="1" hangingPunct="1">
                <a:buNone/>
              </a:pPr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41841648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9752" y="274358"/>
            <a:ext cx="2040755" cy="407670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48" tIns="60948" rIns="60948" bIns="60948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65" b="1" u="none" strike="noStrike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itchFamily="2" charset="-122"/>
                <a:ea typeface="腾祥范笑歌楷书简繁合集" pitchFamily="2" charset="-122"/>
                <a:cs typeface="微软雅黑" panose="020B0503020204020204" charset="-122"/>
                <a:sym typeface="微软雅黑" panose="020B0503020204020204" charset="-122"/>
              </a:rPr>
              <a:t>学易同步精品课堂</a:t>
            </a:r>
            <a:endParaRPr kumimoji="0" lang="zh-CN" altLang="en-US" sz="1865" b="1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itchFamily="2" charset="-122"/>
              <a:ea typeface="腾祥范笑歌楷书简繁合集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257" y="1022481"/>
            <a:ext cx="4790485" cy="4799088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055" name="标题 4"/>
          <p:cNvSpPr>
            <a:spLocks noGrp="1"/>
          </p:cNvSpPr>
          <p:nvPr/>
        </p:nvSpPr>
        <p:spPr>
          <a:xfrm>
            <a:off x="10219267" y="2309205"/>
            <a:ext cx="1098551" cy="388406"/>
          </a:xfrm>
          <a:prstGeom prst="rect">
            <a:avLst/>
          </a:prstGeom>
          <a:noFill/>
          <a:ln w="12700">
            <a:noFill/>
          </a:ln>
        </p:spPr>
        <p:txBody>
          <a:bodyPr lIns="60948" rIns="60948" anchor="t" anchorCtr="0"/>
          <a:lstStyle/>
          <a:p>
            <a:pPr lvl="0"/>
            <a:r>
              <a:rPr lang="zh-CN" altLang="en-US" sz="3200" b="1" u="none" baseline="-2500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698067" y="1615171"/>
            <a:ext cx="4521200" cy="10801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60948" tIns="60948" rIns="60948" bIns="60948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9600" b="1" i="0" u="none" strike="noStrike" cap="none" spc="0" normalizeH="0" baseline="-25000" noProof="1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微软雅黑" panose="020B0503020204020204" charset="-122"/>
                <a:sym typeface="Arial" panose="020B0604020202020204"/>
              </a:rPr>
              <a:t>沪科版 物理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93817" y="3081770"/>
            <a:ext cx="1644650" cy="48958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48" tIns="60948" rIns="60948" bIns="6094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itchFamily="65" charset="-122"/>
                <a:ea typeface="方正幼线简体" pitchFamily="65" charset="-122"/>
                <a:sym typeface="Arial" panose="020B0604020202020204"/>
              </a:rPr>
              <a:t>（九年级）</a:t>
            </a:r>
            <a:endParaRPr kumimoji="0" lang="zh-CN" altLang="en-US" sz="2400" b="0" i="0" u="none" strike="noStrike" cap="none" spc="0" normalizeH="0" baseline="0" noProof="1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itchFamily="65" charset="-122"/>
              <a:ea typeface="方正幼线简体" pitchFamily="65" charset="-122"/>
              <a:sym typeface="Arial" panose="020B0604020202020204"/>
            </a:endParaRPr>
          </a:p>
        </p:txBody>
      </p:sp>
    </p:spTree>
  </p:cSld>
  <p:clrMapOvr>
    <a:masterClrMapping/>
  </p:clrMapOvr>
  <p:transition spd="med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39563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2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39563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229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/>
          <p:nvPr/>
        </p:nvSpPr>
        <p:spPr>
          <a:xfrm>
            <a:off x="6415617" y="3073281"/>
            <a:ext cx="4798484" cy="1198880"/>
          </a:xfrm>
          <a:prstGeom prst="rect">
            <a:avLst/>
          </a:prstGeom>
          <a:ln w="12700">
            <a:miter lim="4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60948" rIns="60948">
            <a:spAutoFit/>
          </a:bodyPr>
          <a:lstStyle>
            <a:lvl1pPr algn="ctr">
              <a:defRPr sz="54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fontAlgn="auto">
              <a:defRPr sz="1800">
                <a:solidFill>
                  <a:srgbClr val="000000"/>
                </a:solidFill>
              </a:defRPr>
            </a:pPr>
            <a:r>
              <a:rPr sz="7200" strike="noStrike" noProof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sz="7200" strike="noStrike" noProof="1">
              <a:solidFill>
                <a:srgbClr val="007E27"/>
              </a:solidFill>
            </a:endParaRPr>
          </a:p>
        </p:txBody>
      </p:sp>
      <p:sp>
        <p:nvSpPr>
          <p:cNvPr id="13318" name="Shape 207"/>
          <p:cNvSpPr/>
          <p:nvPr/>
        </p:nvSpPr>
        <p:spPr>
          <a:xfrm>
            <a:off x="5626100" y="2479000"/>
            <a:ext cx="1238250" cy="1445260"/>
          </a:xfrm>
          <a:prstGeom prst="rect">
            <a:avLst/>
          </a:prstGeom>
          <a:noFill/>
          <a:ln w="12700">
            <a:noFill/>
          </a:ln>
        </p:spPr>
        <p:txBody>
          <a:bodyPr wrap="none" lIns="60948" rIns="60948" anchor="t" anchorCtr="0">
            <a:spAutoFit/>
          </a:bodyPr>
          <a:lstStyle/>
          <a:p>
            <a:pPr lvl="0"/>
            <a:r>
              <a:rPr lang="zh-CN" altLang="zh-CN" sz="88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</a:p>
        </p:txBody>
      </p:sp>
      <p:sp>
        <p:nvSpPr>
          <p:cNvPr id="13319" name="Shape 208"/>
          <p:cNvSpPr/>
          <p:nvPr/>
        </p:nvSpPr>
        <p:spPr>
          <a:xfrm>
            <a:off x="10957984" y="4013518"/>
            <a:ext cx="1238250" cy="1445260"/>
          </a:xfrm>
          <a:prstGeom prst="rect">
            <a:avLst/>
          </a:prstGeom>
          <a:noFill/>
          <a:ln w="12700">
            <a:noFill/>
          </a:ln>
        </p:spPr>
        <p:txBody>
          <a:bodyPr wrap="none" lIns="60948" rIns="60948" anchor="t" anchorCtr="0">
            <a:spAutoFit/>
          </a:bodyPr>
          <a:lstStyle/>
          <a:p>
            <a:pPr lvl="0"/>
            <a:r>
              <a:rPr lang="zh-CN" altLang="zh-CN" sz="88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</a:p>
        </p:txBody>
      </p:sp>
      <p:pic>
        <p:nvPicPr>
          <p:cNvPr id="209" name="学科网LOGO源文件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33700" y="5297589"/>
            <a:ext cx="1035051" cy="358692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384" y="1613048"/>
            <a:ext cx="3477684" cy="34829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4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0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2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682"/>
            <a:ext cx="2844800" cy="365058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16AFF0-C2FA-4271-AC43-4A2448B8F12B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2019/11/14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682"/>
            <a:ext cx="3860800" cy="365058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682"/>
            <a:ext cx="2844800" cy="365058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9752" y="274358"/>
            <a:ext cx="2040755" cy="407670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48" tIns="60948" rIns="60948" bIns="60948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65" b="1" u="none" strike="noStrike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itchFamily="2" charset="-122"/>
                <a:ea typeface="腾祥范笑歌楷书简繁合集" pitchFamily="2" charset="-122"/>
                <a:cs typeface="微软雅黑" panose="020B0503020204020204" charset="-122"/>
                <a:sym typeface="微软雅黑" panose="020B0503020204020204" charset="-122"/>
              </a:rPr>
              <a:t>学易同步精品课堂</a:t>
            </a:r>
            <a:endParaRPr kumimoji="0" lang="zh-CN" altLang="en-US" sz="1865" b="1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itchFamily="2" charset="-122"/>
              <a:ea typeface="腾祥范笑歌楷书简繁合集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257" y="1022481"/>
            <a:ext cx="4790485" cy="4799088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055" name="标题 4"/>
          <p:cNvSpPr>
            <a:spLocks noGrp="1"/>
          </p:cNvSpPr>
          <p:nvPr/>
        </p:nvSpPr>
        <p:spPr>
          <a:xfrm>
            <a:off x="10219267" y="2309205"/>
            <a:ext cx="1098551" cy="388406"/>
          </a:xfrm>
          <a:prstGeom prst="rect">
            <a:avLst/>
          </a:prstGeom>
          <a:noFill/>
          <a:ln w="12700">
            <a:noFill/>
          </a:ln>
        </p:spPr>
        <p:txBody>
          <a:bodyPr lIns="60948" rIns="60948" anchor="t" anchorCtr="0"/>
          <a:lstStyle/>
          <a:p>
            <a:pPr lvl="0"/>
            <a:r>
              <a:rPr lang="zh-CN" altLang="en-US" sz="3200" b="1" u="none" baseline="-2500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698067" y="1615171"/>
            <a:ext cx="4521200" cy="10801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60948" tIns="60948" rIns="60948" bIns="60948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9600" b="1" i="0" u="none" strike="noStrike" cap="none" spc="0" normalizeH="0" baseline="-25000" noProof="1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微软雅黑" panose="020B0503020204020204" charset="-122"/>
                <a:sym typeface="Arial" panose="020B0604020202020204"/>
              </a:rPr>
              <a:t>沪科版 物理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93817" y="3081770"/>
            <a:ext cx="1644650" cy="48958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48" tIns="60948" rIns="60948" bIns="6094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itchFamily="65" charset="-122"/>
                <a:ea typeface="方正幼线简体" pitchFamily="65" charset="-122"/>
                <a:sym typeface="Arial" panose="020B0604020202020204"/>
              </a:rPr>
              <a:t>（九年级）</a:t>
            </a:r>
            <a:endParaRPr kumimoji="0" lang="zh-CN" altLang="en-US" sz="2400" b="0" i="0" u="none" strike="noStrike" cap="none" spc="0" normalizeH="0" baseline="0" noProof="1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itchFamily="65" charset="-122"/>
              <a:ea typeface="方正幼线简体" pitchFamily="65" charset="-122"/>
              <a:sym typeface="Arial" panose="020B0604020202020204"/>
            </a:endParaRPr>
          </a:p>
        </p:txBody>
      </p:sp>
    </p:spTree>
  </p:cSld>
  <p:clrMapOvr>
    <a:masterClrMapping/>
  </p:clrMapOvr>
  <p:transition spd="med"/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2924710"/>
            <a:ext cx="10515600" cy="1464478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8667" y="6127460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748030"/>
          </a:xfrm>
          <a:prstGeom prst="rect">
            <a:avLst/>
          </a:prstGeom>
          <a:ln w="12700">
            <a:miter lim="400000"/>
          </a:ln>
        </p:spPr>
        <p:txBody>
          <a:bodyPr wrap="square" lIns="60948" rIns="60948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426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4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2020570" cy="695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48" tIns="60948" rIns="60948" bIns="6094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37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748030"/>
          </a:xfrm>
          <a:prstGeom prst="rect">
            <a:avLst/>
          </a:prstGeom>
          <a:ln w="12700">
            <a:miter lim="400000"/>
          </a:ln>
        </p:spPr>
        <p:txBody>
          <a:bodyPr wrap="square" lIns="60948" rIns="60948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426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4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2020570" cy="695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48" tIns="60948" rIns="60948" bIns="6094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37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2924710"/>
            <a:ext cx="10515600" cy="1464478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748030"/>
          </a:xfrm>
          <a:prstGeom prst="rect">
            <a:avLst/>
          </a:prstGeom>
          <a:ln w="12700">
            <a:miter lim="400000"/>
          </a:ln>
        </p:spPr>
        <p:txBody>
          <a:bodyPr wrap="square" lIns="60948" rIns="60948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426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4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2020570" cy="695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48" tIns="60948" rIns="60948" bIns="6094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37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7177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739564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1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39563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39563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2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39563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2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39563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229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/>
          <p:nvPr/>
        </p:nvSpPr>
        <p:spPr>
          <a:xfrm>
            <a:off x="6415617" y="3073281"/>
            <a:ext cx="4798484" cy="1198880"/>
          </a:xfrm>
          <a:prstGeom prst="rect">
            <a:avLst/>
          </a:prstGeom>
          <a:ln w="12700">
            <a:miter lim="4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60948" rIns="60948">
            <a:spAutoFit/>
          </a:bodyPr>
          <a:lstStyle>
            <a:lvl1pPr algn="ctr">
              <a:defRPr sz="54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fontAlgn="auto">
              <a:defRPr sz="1800">
                <a:solidFill>
                  <a:srgbClr val="000000"/>
                </a:solidFill>
              </a:defRPr>
            </a:pPr>
            <a:r>
              <a:rPr sz="7200" strike="noStrike" noProof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sz="7200" strike="noStrike" noProof="1">
              <a:solidFill>
                <a:srgbClr val="007E27"/>
              </a:solidFill>
            </a:endParaRPr>
          </a:p>
        </p:txBody>
      </p:sp>
      <p:sp>
        <p:nvSpPr>
          <p:cNvPr id="13318" name="Shape 207"/>
          <p:cNvSpPr/>
          <p:nvPr/>
        </p:nvSpPr>
        <p:spPr>
          <a:xfrm>
            <a:off x="5626100" y="2479000"/>
            <a:ext cx="1238250" cy="1445260"/>
          </a:xfrm>
          <a:prstGeom prst="rect">
            <a:avLst/>
          </a:prstGeom>
          <a:noFill/>
          <a:ln w="12700">
            <a:noFill/>
          </a:ln>
        </p:spPr>
        <p:txBody>
          <a:bodyPr wrap="none" lIns="60948" rIns="60948" anchor="t" anchorCtr="0">
            <a:spAutoFit/>
          </a:bodyPr>
          <a:lstStyle/>
          <a:p>
            <a:pPr lvl="0"/>
            <a:r>
              <a:rPr lang="zh-CN" altLang="zh-CN" sz="88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</a:p>
        </p:txBody>
      </p:sp>
      <p:sp>
        <p:nvSpPr>
          <p:cNvPr id="13319" name="Shape 208"/>
          <p:cNvSpPr/>
          <p:nvPr/>
        </p:nvSpPr>
        <p:spPr>
          <a:xfrm>
            <a:off x="10957984" y="4013518"/>
            <a:ext cx="1238250" cy="1445260"/>
          </a:xfrm>
          <a:prstGeom prst="rect">
            <a:avLst/>
          </a:prstGeom>
          <a:noFill/>
          <a:ln w="12700">
            <a:noFill/>
          </a:ln>
        </p:spPr>
        <p:txBody>
          <a:bodyPr wrap="none" lIns="60948" rIns="60948" anchor="t" anchorCtr="0">
            <a:spAutoFit/>
          </a:bodyPr>
          <a:lstStyle/>
          <a:p>
            <a:pPr lvl="0"/>
            <a:r>
              <a:rPr lang="zh-CN" altLang="zh-CN" sz="88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</a:p>
        </p:txBody>
      </p:sp>
      <p:pic>
        <p:nvPicPr>
          <p:cNvPr id="209" name="学科网LOGO源文件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33700" y="5297589"/>
            <a:ext cx="1035051" cy="358692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384" y="1613048"/>
            <a:ext cx="3477684" cy="34829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4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0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2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682"/>
            <a:ext cx="2844800" cy="365058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16AFF0-C2FA-4271-AC43-4A2448B8F12B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2019/11/14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682"/>
            <a:ext cx="3860800" cy="365058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682"/>
            <a:ext cx="2844800" cy="365058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/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8667" y="6127460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748030"/>
          </a:xfrm>
          <a:prstGeom prst="rect">
            <a:avLst/>
          </a:prstGeom>
          <a:ln w="12700">
            <a:miter lim="400000"/>
          </a:ln>
        </p:spPr>
        <p:txBody>
          <a:bodyPr wrap="square" lIns="60948" rIns="60948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426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4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2020570" cy="695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48" tIns="60948" rIns="60948" bIns="6094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37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748030"/>
          </a:xfrm>
          <a:prstGeom prst="rect">
            <a:avLst/>
          </a:prstGeom>
          <a:ln w="12700">
            <a:miter lim="400000"/>
          </a:ln>
        </p:spPr>
        <p:txBody>
          <a:bodyPr wrap="square" lIns="60948" rIns="60948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426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4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2020570" cy="695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48" tIns="60948" rIns="60948" bIns="6094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37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748030"/>
          </a:xfrm>
          <a:prstGeom prst="rect">
            <a:avLst/>
          </a:prstGeom>
          <a:ln w="12700">
            <a:miter lim="400000"/>
          </a:ln>
        </p:spPr>
        <p:txBody>
          <a:bodyPr wrap="square" lIns="60948" rIns="60948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426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4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2020570" cy="695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48" tIns="60948" rIns="60948" bIns="6094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37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7177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739564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1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39563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39563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2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>
          <a:xfrm>
            <a:off x="838200" y="365058"/>
            <a:ext cx="10515600" cy="1464478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 altLang="zh-CN"/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/>
          </p:nvPr>
        </p:nvSpPr>
        <p:spPr>
          <a:xfrm>
            <a:off x="838200" y="1829536"/>
            <a:ext cx="10515600" cy="5028040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 altLang="zh-CN"/>
              <a:t>正文级别 1</a:t>
            </a:r>
          </a:p>
          <a:p>
            <a:pPr lvl="1"/>
            <a:r>
              <a:rPr lang="zh-CN" altLang="zh-CN"/>
              <a:t>正文级别 2</a:t>
            </a:r>
          </a:p>
          <a:p>
            <a:pPr lvl="2"/>
            <a:r>
              <a:rPr lang="zh-CN" altLang="zh-CN"/>
              <a:t>正文级别 3</a:t>
            </a:r>
          </a:p>
          <a:p>
            <a:pPr lvl="3"/>
            <a:r>
              <a:rPr lang="zh-CN" altLang="zh-CN"/>
              <a:t>正文级别 4</a:t>
            </a:r>
          </a:p>
          <a:p>
            <a:pPr lvl="4"/>
            <a:r>
              <a:rPr lang="zh-CN" altLang="zh-CN"/>
              <a:t>正文级别 5</a:t>
            </a:r>
          </a:p>
        </p:txBody>
      </p:sp>
      <p:grpSp>
        <p:nvGrpSpPr>
          <p:cNvPr id="1028" name="组合 3"/>
          <p:cNvGrpSpPr/>
          <p:nvPr/>
        </p:nvGrpSpPr>
        <p:grpSpPr>
          <a:xfrm>
            <a:off x="10172700" y="265305"/>
            <a:ext cx="1731433" cy="536974"/>
            <a:chOff x="468128" y="370735"/>
            <a:chExt cx="1135204" cy="341359"/>
          </a:xfrm>
        </p:grpSpPr>
        <p:pic>
          <p:nvPicPr>
            <p:cNvPr id="1029" name="图片 4"/>
            <p:cNvPicPr>
              <a:picLocks noChangeAspect="1"/>
            </p:cNvPicPr>
            <p:nvPr userDrawn="1"/>
          </p:nvPicPr>
          <p:blipFill>
            <a:blip r:embed="rId17"/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0" name="图片 5"/>
            <p:cNvPicPr>
              <a:picLocks noChangeAspect="1"/>
            </p:cNvPicPr>
            <p:nvPr userDrawn="1"/>
          </p:nvPicPr>
          <p:blipFill>
            <a:blip r:embed="rId18"/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hf sldNum="0" hdr="0" ftr="0" dt="0"/>
  <p:txStyles>
    <p:titleStyle>
      <a:lvl1pPr algn="ctr">
        <a:defRPr sz="58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457200" indent="-457200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1044575" indent="-434975">
        <a:spcBef>
          <a:spcPct val="187000"/>
        </a:spcBef>
        <a:buSzPct val="100000"/>
        <a:buChar char="–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625600" indent="-406400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2316480" indent="-487680">
        <a:spcBef>
          <a:spcPct val="187000"/>
        </a:spcBef>
        <a:buSzPct val="100000"/>
        <a:buChar char="–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925445" indent="-487680">
        <a:spcBef>
          <a:spcPct val="187000"/>
        </a:spcBef>
        <a:buSzPct val="100000"/>
        <a:buChar char="»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3589020" indent="-541655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4198620" indent="-541655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4808220" indent="-541655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5417820" indent="-541655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6096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12192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8288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24384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3047365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3656965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4266565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4876165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>
          <a:xfrm>
            <a:off x="838200" y="365058"/>
            <a:ext cx="10515600" cy="1464478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 altLang="zh-CN"/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/>
          </p:nvPr>
        </p:nvSpPr>
        <p:spPr>
          <a:xfrm>
            <a:off x="838200" y="1829536"/>
            <a:ext cx="10515600" cy="5028040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 altLang="zh-CN"/>
              <a:t>正文级别 1</a:t>
            </a:r>
          </a:p>
          <a:p>
            <a:pPr lvl="1"/>
            <a:r>
              <a:rPr lang="zh-CN" altLang="zh-CN"/>
              <a:t>正文级别 2</a:t>
            </a:r>
          </a:p>
          <a:p>
            <a:pPr lvl="2"/>
            <a:r>
              <a:rPr lang="zh-CN" altLang="zh-CN"/>
              <a:t>正文级别 3</a:t>
            </a:r>
          </a:p>
          <a:p>
            <a:pPr lvl="3"/>
            <a:r>
              <a:rPr lang="zh-CN" altLang="zh-CN"/>
              <a:t>正文级别 4</a:t>
            </a:r>
          </a:p>
          <a:p>
            <a:pPr lvl="4"/>
            <a:r>
              <a:rPr lang="zh-CN" altLang="zh-CN"/>
              <a:t>正文级别 5</a:t>
            </a:r>
          </a:p>
        </p:txBody>
      </p:sp>
      <p:grpSp>
        <p:nvGrpSpPr>
          <p:cNvPr id="1028" name="组合 3"/>
          <p:cNvGrpSpPr/>
          <p:nvPr/>
        </p:nvGrpSpPr>
        <p:grpSpPr>
          <a:xfrm>
            <a:off x="10172700" y="265305"/>
            <a:ext cx="1731433" cy="536974"/>
            <a:chOff x="468128" y="370735"/>
            <a:chExt cx="1135204" cy="341359"/>
          </a:xfrm>
        </p:grpSpPr>
        <p:pic>
          <p:nvPicPr>
            <p:cNvPr id="1029" name="图片 4"/>
            <p:cNvPicPr>
              <a:picLocks noChangeAspect="1"/>
            </p:cNvPicPr>
            <p:nvPr userDrawn="1"/>
          </p:nvPicPr>
          <p:blipFill>
            <a:blip r:embed="rId17"/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0" name="图片 5"/>
            <p:cNvPicPr>
              <a:picLocks noChangeAspect="1"/>
            </p:cNvPicPr>
            <p:nvPr userDrawn="1"/>
          </p:nvPicPr>
          <p:blipFill>
            <a:blip r:embed="rId18"/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ransition spd="med"/>
  <p:hf sldNum="0" hdr="0" ftr="0" dt="0"/>
  <p:txStyles>
    <p:titleStyle>
      <a:lvl1pPr algn="ctr">
        <a:defRPr sz="58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457200" indent="-457200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1044575" indent="-434975">
        <a:spcBef>
          <a:spcPct val="187000"/>
        </a:spcBef>
        <a:buSzPct val="100000"/>
        <a:buChar char="–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625600" indent="-406400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2316480" indent="-487680">
        <a:spcBef>
          <a:spcPct val="187000"/>
        </a:spcBef>
        <a:buSzPct val="100000"/>
        <a:buChar char="–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925445" indent="-487680">
        <a:spcBef>
          <a:spcPct val="187000"/>
        </a:spcBef>
        <a:buSzPct val="100000"/>
        <a:buChar char="»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3589020" indent="-541655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4198620" indent="-541655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4808220" indent="-541655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5417820" indent="-541655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6096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12192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8288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24384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3047365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3656965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4266565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4876165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7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hape 40"/>
          <p:cNvSpPr/>
          <p:nvPr/>
        </p:nvSpPr>
        <p:spPr>
          <a:xfrm>
            <a:off x="3634473" y="2743200"/>
            <a:ext cx="4225925" cy="491490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15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4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节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1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课时</a:t>
            </a:r>
          </a:p>
        </p:txBody>
      </p:sp>
      <p:sp>
        <p:nvSpPr>
          <p:cNvPr id="11267" name="Shape 40"/>
          <p:cNvSpPr/>
          <p:nvPr/>
        </p:nvSpPr>
        <p:spPr>
          <a:xfrm>
            <a:off x="2832100" y="3810000"/>
            <a:ext cx="5805539" cy="995144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r>
              <a:rPr lang="zh-CN" altLang="zh-CN" sz="88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电阻的串、并联</a:t>
            </a:r>
          </a:p>
        </p:txBody>
      </p:sp>
      <p:sp>
        <p:nvSpPr>
          <p:cNvPr id="4" name="Shape 40"/>
          <p:cNvSpPr/>
          <p:nvPr/>
        </p:nvSpPr>
        <p:spPr>
          <a:xfrm>
            <a:off x="3473266" y="1054100"/>
            <a:ext cx="438713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沪科版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电阻的并联</a:t>
            </a:r>
          </a:p>
        </p:txBody>
      </p:sp>
      <p:sp>
        <p:nvSpPr>
          <p:cNvPr id="16394" name="AutoShape 2"/>
          <p:cNvSpPr/>
          <p:nvPr/>
        </p:nvSpPr>
        <p:spPr>
          <a:xfrm flipH="1">
            <a:off x="1331913" y="1261428"/>
            <a:ext cx="2643187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" name="AutoShape 11"/>
          <p:cNvSpPr>
            <a:spLocks noChangeArrowheads="1"/>
          </p:cNvSpPr>
          <p:nvPr/>
        </p:nvSpPr>
        <p:spPr bwMode="gray">
          <a:xfrm>
            <a:off x="1027113" y="1077278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150000"/>
              </a:lnSpc>
              <a:buNone/>
            </a:pPr>
            <a:r>
              <a:rPr lang="en-US" altLang="ko-KR" sz="2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</a:p>
        </p:txBody>
      </p:sp>
      <p:sp>
        <p:nvSpPr>
          <p:cNvPr id="16398" name="文本框 28"/>
          <p:cNvSpPr txBox="1"/>
          <p:nvPr/>
        </p:nvSpPr>
        <p:spPr>
          <a:xfrm>
            <a:off x="1968818" y="1077278"/>
            <a:ext cx="183388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FF00"/>
                </a:solidFill>
                <a:latin typeface="Adobe 黑体 Std R" pitchFamily="34" charset="-122"/>
                <a:ea typeface="微软雅黑" panose="020B0503020204020204" charset="-122"/>
              </a:rPr>
              <a:t>电阻的并联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969135" y="1855470"/>
            <a:ext cx="9131300" cy="3692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并联电路中电流有什么特点？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I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endParaRPr kumimoji="0" lang="zh-CN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并联电路中电压有什么特点？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U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endParaRPr kumimoji="0" lang="zh-CN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 [</a:t>
            </a:r>
            <a:r>
              <a:rPr kumimoji="0" lang="zh-CN" altLang="zh-CN" sz="26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思考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] 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电阻的串联相当于增加了导体的长度，电阻的并联，相当于增加了什么？电阻并联后的总电阻是增大了还是减小了？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931603" y="2362200"/>
            <a:ext cx="37084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72" name="矩形 71"/>
          <p:cNvSpPr/>
          <p:nvPr/>
        </p:nvSpPr>
        <p:spPr>
          <a:xfrm>
            <a:off x="2850515" y="2362200"/>
            <a:ext cx="37084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73" name="矩形 72"/>
          <p:cNvSpPr/>
          <p:nvPr/>
        </p:nvSpPr>
        <p:spPr>
          <a:xfrm>
            <a:off x="4003040" y="3471863"/>
            <a:ext cx="37084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74" name="矩形 73"/>
          <p:cNvSpPr/>
          <p:nvPr/>
        </p:nvSpPr>
        <p:spPr>
          <a:xfrm>
            <a:off x="2921953" y="3471863"/>
            <a:ext cx="37084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charRg st="78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0">
                                            <p:txEl>
                                              <p:charRg st="78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电阻的并联</a:t>
            </a:r>
          </a:p>
        </p:txBody>
      </p:sp>
      <p:sp>
        <p:nvSpPr>
          <p:cNvPr id="63499" name="矩形 63498"/>
          <p:cNvSpPr/>
          <p:nvPr/>
        </p:nvSpPr>
        <p:spPr>
          <a:xfrm>
            <a:off x="2025968" y="1228408"/>
            <a:ext cx="7777480" cy="69151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提出问题：电阻并联后，其总电阻会增大还是减小？</a:t>
            </a:r>
          </a:p>
        </p:txBody>
      </p:sp>
      <p:sp>
        <p:nvSpPr>
          <p:cNvPr id="63500" name="矩形 63499"/>
          <p:cNvSpPr/>
          <p:nvPr/>
        </p:nvSpPr>
        <p:spPr>
          <a:xfrm>
            <a:off x="2025968" y="1920241"/>
            <a:ext cx="2164080" cy="69151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猜想与假设：</a:t>
            </a:r>
          </a:p>
        </p:txBody>
      </p:sp>
      <p:sp>
        <p:nvSpPr>
          <p:cNvPr id="63501" name="矩形 63500"/>
          <p:cNvSpPr/>
          <p:nvPr/>
        </p:nvSpPr>
        <p:spPr>
          <a:xfrm>
            <a:off x="2025968" y="2611597"/>
            <a:ext cx="8281987" cy="18916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如图所示，由于导体的电阻与导体的横截面积有关，横截面积越大电阻越小。几个电阻并联后相当于增大了导体的横截面积，所以总电阻应当比各个分电阻小。</a:t>
            </a:r>
          </a:p>
        </p:txBody>
      </p:sp>
      <p:pic>
        <p:nvPicPr>
          <p:cNvPr id="63503" name="图片 6350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7530" y="4797425"/>
            <a:ext cx="4111625" cy="163512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3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电阻的并联</a:t>
            </a:r>
          </a:p>
        </p:txBody>
      </p:sp>
      <p:sp>
        <p:nvSpPr>
          <p:cNvPr id="17412" name="矩形 65543"/>
          <p:cNvSpPr/>
          <p:nvPr/>
        </p:nvSpPr>
        <p:spPr>
          <a:xfrm>
            <a:off x="2135188" y="1324293"/>
            <a:ext cx="7993062" cy="129159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（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）如图所示，将一个定值电阻</a:t>
            </a:r>
            <a:r>
              <a:rPr lang="en-US" altLang="zh-CN" sz="2600" i="1">
                <a:latin typeface="Times New Roman" panose="02020603050405020304" pitchFamily="18" charset="0"/>
                <a:ea typeface="微软雅黑" panose="020B0503020204020204" charset="-122"/>
              </a:rPr>
              <a:t>R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接到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A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B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之间，闭合开关，观察并记录电流表的示数记为</a:t>
            </a:r>
            <a:r>
              <a:rPr lang="en-US" altLang="zh-CN" sz="2600" i="1">
                <a:latin typeface="Times New Roman" panose="02020603050405020304" pitchFamily="18" charset="0"/>
                <a:ea typeface="微软雅黑" panose="020B0503020204020204" charset="-122"/>
              </a:rPr>
              <a:t>I</a:t>
            </a:r>
            <a:r>
              <a:rPr lang="en-US" altLang="zh-CN" sz="2600" baseline="-25000"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； </a:t>
            </a:r>
          </a:p>
        </p:txBody>
      </p:sp>
      <p:pic>
        <p:nvPicPr>
          <p:cNvPr id="17413" name="图片 6554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4475" y="2997200"/>
            <a:ext cx="2808288" cy="233045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14" name="图片 6554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8663" y="3357563"/>
            <a:ext cx="4152900" cy="15144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5548" name="图片 6554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975" y="2924175"/>
            <a:ext cx="647700" cy="447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电阻的并联</a:t>
            </a:r>
          </a:p>
        </p:txBody>
      </p:sp>
      <p:sp>
        <p:nvSpPr>
          <p:cNvPr id="18436" name="矩形 66565"/>
          <p:cNvSpPr/>
          <p:nvPr/>
        </p:nvSpPr>
        <p:spPr>
          <a:xfrm>
            <a:off x="2135188" y="1324293"/>
            <a:ext cx="7993062" cy="129159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（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）如图所示，将两个相同的电阻</a:t>
            </a:r>
            <a:r>
              <a:rPr lang="en-US" altLang="zh-CN" sz="2600" i="1">
                <a:latin typeface="Times New Roman" panose="02020603050405020304" pitchFamily="18" charset="0"/>
                <a:ea typeface="微软雅黑" panose="020B0503020204020204" charset="-122"/>
              </a:rPr>
              <a:t>R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并联，接到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A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B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之间，闭合开关，观察并记录电流表的示数记为</a:t>
            </a:r>
            <a:r>
              <a:rPr lang="en-US" altLang="zh-CN" sz="2600" i="1">
                <a:latin typeface="Times New Roman" panose="02020603050405020304" pitchFamily="18" charset="0"/>
                <a:ea typeface="微软雅黑" panose="020B0503020204020204" charset="-122"/>
              </a:rPr>
              <a:t>I</a:t>
            </a:r>
            <a:r>
              <a:rPr lang="en-US" altLang="zh-CN" sz="2600" baseline="-25000"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； </a:t>
            </a:r>
          </a:p>
        </p:txBody>
      </p:sp>
      <p:pic>
        <p:nvPicPr>
          <p:cNvPr id="18437" name="图片 6656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4475" y="2997200"/>
            <a:ext cx="2808288" cy="233045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438" name="图片 6656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8663" y="3357563"/>
            <a:ext cx="4152900" cy="15144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6570" name="图片 6656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3963" y="2814638"/>
            <a:ext cx="792162" cy="62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电阻的并联</a:t>
            </a:r>
          </a:p>
        </p:txBody>
      </p:sp>
      <p:sp>
        <p:nvSpPr>
          <p:cNvPr id="19460" name="矩形 68613"/>
          <p:cNvSpPr/>
          <p:nvPr/>
        </p:nvSpPr>
        <p:spPr>
          <a:xfrm>
            <a:off x="2135188" y="1324293"/>
            <a:ext cx="7993062" cy="129159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（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）如图所示，将三个相同的电阻</a:t>
            </a:r>
            <a:r>
              <a:rPr lang="en-US" altLang="zh-CN" sz="2600" i="1">
                <a:latin typeface="Times New Roman" panose="02020603050405020304" pitchFamily="18" charset="0"/>
                <a:ea typeface="微软雅黑" panose="020B0503020204020204" charset="-122"/>
              </a:rPr>
              <a:t>R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并联，接到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A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B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之间，闭合开关，观察并记录电流表的示数记为</a:t>
            </a:r>
            <a:r>
              <a:rPr lang="en-US" altLang="zh-CN" sz="2600" i="1">
                <a:latin typeface="Times New Roman" panose="02020603050405020304" pitchFamily="18" charset="0"/>
                <a:ea typeface="微软雅黑" panose="020B0503020204020204" charset="-122"/>
              </a:rPr>
              <a:t>I</a:t>
            </a:r>
            <a:r>
              <a:rPr lang="en-US" altLang="zh-CN" sz="2600" baseline="-25000"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； </a:t>
            </a:r>
          </a:p>
        </p:txBody>
      </p:sp>
      <p:pic>
        <p:nvPicPr>
          <p:cNvPr id="19461" name="图片 686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3995" y="2950210"/>
            <a:ext cx="2808288" cy="233045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462" name="图片 686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8663" y="3357563"/>
            <a:ext cx="4152900" cy="15144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8617" name="图片 686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0313" y="2719388"/>
            <a:ext cx="774700" cy="792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电阻的并联</a:t>
            </a:r>
          </a:p>
        </p:txBody>
      </p:sp>
      <p:sp>
        <p:nvSpPr>
          <p:cNvPr id="71685" name="文本框 71684"/>
          <p:cNvSpPr txBox="1"/>
          <p:nvPr/>
        </p:nvSpPr>
        <p:spPr>
          <a:xfrm>
            <a:off x="7785418" y="1951355"/>
            <a:ext cx="1494790" cy="6915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i="1">
                <a:latin typeface="Times New Roman" panose="02020603050405020304" pitchFamily="18" charset="0"/>
                <a:ea typeface="微软雅黑" panose="020B0503020204020204" charset="-122"/>
              </a:rPr>
              <a:t>I</a:t>
            </a:r>
            <a:r>
              <a:rPr lang="en-US" altLang="zh-CN" sz="2600" baseline="-25000"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＜</a:t>
            </a:r>
            <a:r>
              <a:rPr lang="en-US" altLang="zh-CN" sz="2600" i="1">
                <a:latin typeface="Times New Roman" panose="02020603050405020304" pitchFamily="18" charset="0"/>
                <a:ea typeface="微软雅黑" panose="020B0503020204020204" charset="-122"/>
              </a:rPr>
              <a:t>I</a:t>
            </a:r>
            <a:r>
              <a:rPr lang="en-US" altLang="zh-CN" sz="2600" baseline="-25000"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＜</a:t>
            </a:r>
            <a:r>
              <a:rPr lang="en-US" altLang="zh-CN" sz="2600" i="1">
                <a:latin typeface="Times New Roman" panose="02020603050405020304" pitchFamily="18" charset="0"/>
                <a:ea typeface="微软雅黑" panose="020B0503020204020204" charset="-122"/>
              </a:rPr>
              <a:t>I</a:t>
            </a:r>
            <a:r>
              <a:rPr lang="en-US" altLang="zh-CN" sz="2600" baseline="-25000"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</a:p>
        </p:txBody>
      </p:sp>
      <p:sp>
        <p:nvSpPr>
          <p:cNvPr id="71686" name="文本框 71685"/>
          <p:cNvSpPr txBox="1"/>
          <p:nvPr/>
        </p:nvSpPr>
        <p:spPr>
          <a:xfrm>
            <a:off x="1737360" y="4355465"/>
            <a:ext cx="87172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电阻并联后总电阻的阻值比任何一个分电阻的阻值小。</a:t>
            </a:r>
          </a:p>
        </p:txBody>
      </p:sp>
      <p:sp>
        <p:nvSpPr>
          <p:cNvPr id="71687" name="文本框 71686"/>
          <p:cNvSpPr txBox="1"/>
          <p:nvPr/>
        </p:nvSpPr>
        <p:spPr>
          <a:xfrm>
            <a:off x="7672705" y="2672080"/>
            <a:ext cx="1771015" cy="6915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i="1">
                <a:latin typeface="Times New Roman" panose="02020603050405020304" pitchFamily="18" charset="0"/>
                <a:ea typeface="微软雅黑" panose="020B0503020204020204" charset="-122"/>
              </a:rPr>
              <a:t>R</a:t>
            </a:r>
            <a:r>
              <a:rPr lang="en-US" altLang="zh-CN" sz="2600" baseline="-25000"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＞</a:t>
            </a:r>
            <a:r>
              <a:rPr lang="en-US" altLang="zh-CN" sz="2600" i="1">
                <a:latin typeface="Times New Roman" panose="02020603050405020304" pitchFamily="18" charset="0"/>
                <a:ea typeface="微软雅黑" panose="020B0503020204020204" charset="-122"/>
              </a:rPr>
              <a:t>R</a:t>
            </a:r>
            <a:r>
              <a:rPr lang="en-US" altLang="zh-CN" sz="2600" baseline="-25000"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600" dirty="0">
                <a:latin typeface="Times New Roman" panose="02020603050405020304" pitchFamily="18" charset="0"/>
                <a:ea typeface="微软雅黑" panose="020B0503020204020204" charset="-122"/>
              </a:rPr>
              <a:t>＞</a:t>
            </a:r>
            <a:r>
              <a:rPr lang="en-US" altLang="zh-CN" sz="2600" i="1">
                <a:latin typeface="Times New Roman" panose="02020603050405020304" pitchFamily="18" charset="0"/>
                <a:ea typeface="微软雅黑" panose="020B0503020204020204" charset="-122"/>
              </a:rPr>
              <a:t>R</a:t>
            </a:r>
            <a:r>
              <a:rPr lang="en-US" altLang="zh-CN" sz="2600" baseline="-25000"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</a:p>
        </p:txBody>
      </p:sp>
      <p:pic>
        <p:nvPicPr>
          <p:cNvPr id="19462" name="图片 686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2683" y="1951038"/>
            <a:ext cx="4152900" cy="15144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/>
      <p:bldP spid="7168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电阻的并联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20278" y="997585"/>
            <a:ext cx="6840538" cy="4892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endParaRPr kumimoji="0" lang="zh-CN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理论推导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由欧姆定律可知：</a:t>
            </a: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并联电路中有：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I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endParaRPr kumimoji="0" lang="zh-CN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所以</a:t>
            </a:r>
          </a:p>
        </p:txBody>
      </p:sp>
      <p:graphicFrame>
        <p:nvGraphicFramePr>
          <p:cNvPr id="22" name="Object 3"/>
          <p:cNvGraphicFramePr>
            <a:graphicFrameLocks noChangeAspect="1"/>
          </p:cNvGraphicFramePr>
          <p:nvPr/>
        </p:nvGraphicFramePr>
        <p:xfrm>
          <a:off x="6131878" y="3614738"/>
          <a:ext cx="898525" cy="746125"/>
        </p:xfrm>
        <a:graphic>
          <a:graphicData uri="http://schemas.openxmlformats.org/presentationml/2006/ole">
            <p:oleObj spid="_x0000_s3094" r:id="rId3" imgW="520474" imgH="431613" progId="">
              <p:embed/>
            </p:oleObj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5123815" y="3614738"/>
          <a:ext cx="746125" cy="679450"/>
        </p:xfrm>
        <a:graphic>
          <a:graphicData uri="http://schemas.openxmlformats.org/presentationml/2006/ole">
            <p:oleObj spid="_x0000_s3095" r:id="rId4" imgW="431613" imgH="393529" progId="">
              <p:embed/>
            </p:oleObj>
          </a:graphicData>
        </a:graphic>
      </p:graphicFrame>
      <p:graphicFrame>
        <p:nvGraphicFramePr>
          <p:cNvPr id="24" name="Object 5"/>
          <p:cNvGraphicFramePr>
            <a:graphicFrameLocks noChangeAspect="1"/>
          </p:cNvGraphicFramePr>
          <p:nvPr/>
        </p:nvGraphicFramePr>
        <p:xfrm>
          <a:off x="7284403" y="3614738"/>
          <a:ext cx="920750" cy="746125"/>
        </p:xfrm>
        <a:graphic>
          <a:graphicData uri="http://schemas.openxmlformats.org/presentationml/2006/ole">
            <p:oleObj spid="_x0000_s3096" r:id="rId5" imgW="533169" imgH="431613" progId="">
              <p:embed/>
            </p:oleObj>
          </a:graphicData>
        </a:graphic>
      </p:graphicFrame>
      <p:graphicFrame>
        <p:nvGraphicFramePr>
          <p:cNvPr id="25" name="Object 6"/>
          <p:cNvGraphicFramePr>
            <a:graphicFrameLocks noChangeAspect="1"/>
          </p:cNvGraphicFramePr>
          <p:nvPr/>
        </p:nvGraphicFramePr>
        <p:xfrm>
          <a:off x="5381308" y="5143818"/>
          <a:ext cx="1425575" cy="746125"/>
        </p:xfrm>
        <a:graphic>
          <a:graphicData uri="http://schemas.openxmlformats.org/presentationml/2006/ole">
            <p:oleObj spid="_x0000_s3097" r:id="rId6" imgW="825500" imgH="431800" progId="">
              <p:embed/>
            </p:oleObj>
          </a:graphicData>
        </a:graphic>
      </p:graphicFrame>
      <p:graphicFrame>
        <p:nvGraphicFramePr>
          <p:cNvPr id="26" name="Object 7"/>
          <p:cNvGraphicFramePr>
            <a:graphicFrameLocks noChangeAspect="1"/>
          </p:cNvGraphicFramePr>
          <p:nvPr/>
        </p:nvGraphicFramePr>
        <p:xfrm>
          <a:off x="3385185" y="5144135"/>
          <a:ext cx="1447800" cy="746125"/>
        </p:xfrm>
        <a:graphic>
          <a:graphicData uri="http://schemas.openxmlformats.org/presentationml/2006/ole">
            <p:oleObj spid="_x0000_s3098" r:id="rId7" imgW="837836" imgH="431613" progId="">
              <p:embed/>
            </p:oleObj>
          </a:graphicData>
        </a:graphic>
      </p:graphicFrame>
      <p:pic>
        <p:nvPicPr>
          <p:cNvPr id="2087" name="Picture 39" descr="WL347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4190" y="1622425"/>
            <a:ext cx="3369310" cy="15144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3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charRg st="32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3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>
                                            <p:txEl>
                                              <p:charRg st="37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3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charRg st="37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3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>
                                            <p:txEl>
                                              <p:charRg st="37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电阻的并联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80640" y="2492375"/>
            <a:ext cx="7200900" cy="6915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分析：因为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 &gt;        , 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所以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&lt;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" name="Object 3"/>
          <p:cNvGraphicFramePr>
            <a:graphicFrameLocks noChangeAspect="1"/>
          </p:cNvGraphicFramePr>
          <p:nvPr/>
        </p:nvGraphicFramePr>
        <p:xfrm>
          <a:off x="4309428" y="2443163"/>
          <a:ext cx="358775" cy="796925"/>
        </p:xfrm>
        <a:graphic>
          <a:graphicData uri="http://schemas.openxmlformats.org/presentationml/2006/ole">
            <p:oleObj spid="_x0000_s4101" r:id="rId3" imgW="177646" imgH="393359" progId="">
              <p:embed/>
            </p:oleObj>
          </a:graphicData>
        </a:graphic>
      </p:graphicFrame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5223510" y="2443163"/>
          <a:ext cx="452438" cy="855662"/>
        </p:xfrm>
        <a:graphic>
          <a:graphicData uri="http://schemas.openxmlformats.org/presentationml/2006/ole">
            <p:oleObj spid="_x0000_s4102" r:id="rId4" imgW="228501" imgH="431613" progId="">
              <p:embed/>
            </p:oleObj>
          </a:graphicData>
        </a:graphic>
      </p:graphicFrame>
      <p:sp>
        <p:nvSpPr>
          <p:cNvPr id="23" name="矩形 22"/>
          <p:cNvSpPr/>
          <p:nvPr/>
        </p:nvSpPr>
        <p:spPr>
          <a:xfrm>
            <a:off x="2580640" y="3330575"/>
            <a:ext cx="6496050" cy="69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同理可以得到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&lt;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lang="en-US" altLang="zh-CN" sz="2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26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68438" y="1462723"/>
            <a:ext cx="843280" cy="6915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结论</a:t>
            </a:r>
          </a:p>
        </p:txBody>
      </p:sp>
      <p:sp>
        <p:nvSpPr>
          <p:cNvPr id="25" name="矩形 24"/>
          <p:cNvSpPr/>
          <p:nvPr/>
        </p:nvSpPr>
        <p:spPr>
          <a:xfrm>
            <a:off x="2495550" y="1315720"/>
            <a:ext cx="8443595" cy="69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并联电路总电阻的倒数，等于各个并联电阻的倒数之和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pic>
        <p:nvPicPr>
          <p:cNvPr id="12299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3410" y="4405630"/>
            <a:ext cx="2846070" cy="2099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TextBox 25"/>
          <p:cNvSpPr txBox="1"/>
          <p:nvPr/>
        </p:nvSpPr>
        <p:spPr>
          <a:xfrm>
            <a:off x="2649220" y="1129665"/>
            <a:ext cx="7992745" cy="3692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如图所示，电阻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为10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6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Ω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 电源两端电压为 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6V。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开关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S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闭合后，求: 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457200" marR="0" indent="-457200" defTabSz="457200">
              <a:lnSpc>
                <a:spcPct val="150000"/>
              </a:lnSpc>
              <a:buClrTx/>
              <a:buSzTx/>
              <a:buFontTx/>
              <a:buAutoNum type="arabicParenBoth"/>
              <a:defRPr/>
            </a:pP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当滑动变阻器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接入电路的电阻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5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6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Ω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时， 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457200" marR="0" indent="-4572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通过电阻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电流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当滑动变阻器接入电路的电阻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为20 </a:t>
            </a:r>
            <a:r>
              <a:rPr kumimoji="0" lang="en-US" altLang="zh-CN" sz="26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Ω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时，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通过电阻 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的电流。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2301" name="矩形 5"/>
          <p:cNvSpPr/>
          <p:nvPr/>
        </p:nvSpPr>
        <p:spPr>
          <a:xfrm>
            <a:off x="1117600" y="1129665"/>
            <a:ext cx="142113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1】 </a:t>
            </a:r>
            <a:endParaRPr lang="zh-CN" altLang="en-US" sz="26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28" name="矩形 27"/>
          <p:cNvSpPr/>
          <p:nvPr/>
        </p:nvSpPr>
        <p:spPr>
          <a:xfrm>
            <a:off x="2212975" y="1090930"/>
            <a:ext cx="8864600" cy="36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如图所示，根据串联电路电流的规律，通过电阻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 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的电流和通过电阻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的电流相等，都等于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。电阻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两端的电压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IR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两端的电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压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IR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kumimoji="0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根据串联电路电压的规律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 有</a:t>
            </a: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U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IR</a:t>
            </a:r>
            <a:r>
              <a:rPr kumimoji="0" lang="zh-CN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IR</a:t>
            </a:r>
            <a:r>
              <a:rPr kumimoji="0" lang="zh-CN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zh-CN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可求得</a:t>
            </a:r>
            <a:endParaRPr kumimoji="0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1" name="Object 3"/>
          <p:cNvGraphicFramePr>
            <a:graphicFrameLocks noChangeAspect="1"/>
          </p:cNvGraphicFramePr>
          <p:nvPr/>
        </p:nvGraphicFramePr>
        <p:xfrm>
          <a:off x="4073525" y="5720715"/>
          <a:ext cx="4440555" cy="949325"/>
        </p:xfrm>
        <a:graphic>
          <a:graphicData uri="http://schemas.openxmlformats.org/presentationml/2006/ole">
            <p:oleObj spid="_x0000_s5125" r:id="rId3" imgW="2081896" imgH="444307" progId="">
              <p:embed/>
            </p:oleObj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2212975" y="4942205"/>
            <a:ext cx="8864600" cy="691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同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的分析一样，可求得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R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串联时，电路中的电流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1117283" y="1090930"/>
            <a:ext cx="1173480" cy="691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解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4" name="Object 2"/>
          <p:cNvGraphicFramePr>
            <a:graphicFrameLocks noChangeAspect="1"/>
          </p:cNvGraphicFramePr>
          <p:nvPr/>
        </p:nvGraphicFramePr>
        <p:xfrm>
          <a:off x="4184650" y="4173855"/>
          <a:ext cx="4251325" cy="937895"/>
        </p:xfrm>
        <a:graphic>
          <a:graphicData uri="http://schemas.openxmlformats.org/presentationml/2006/ole">
            <p:oleObj spid="_x0000_s5126" r:id="rId4" imgW="2018424" imgH="444307" progId="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100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charRg st="100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127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charRg st="127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144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charRg st="144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89094"/>
          <p:cNvGrpSpPr/>
          <p:nvPr/>
        </p:nvGrpSpPr>
        <p:grpSpPr>
          <a:xfrm>
            <a:off x="2623185" y="2091690"/>
            <a:ext cx="1803400" cy="421003"/>
            <a:chOff x="2765" y="5881"/>
            <a:chExt cx="2840" cy="662"/>
          </a:xfrm>
        </p:grpSpPr>
        <p:sp>
          <p:nvSpPr>
            <p:cNvPr id="8207" name="Text Box 16"/>
            <p:cNvSpPr txBox="1"/>
            <p:nvPr/>
          </p:nvSpPr>
          <p:spPr>
            <a:xfrm>
              <a:off x="2765" y="5916"/>
              <a:ext cx="793" cy="6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ts val="1075"/>
                </a:spcBef>
                <a:spcAft>
                  <a:spcPts val="500"/>
                </a:spcAft>
              </a:pPr>
              <a:r>
                <a:rPr lang="en-US" altLang="zh-CN" sz="2000" b="1" i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R</a:t>
              </a:r>
              <a:r>
                <a:rPr lang="en-US" altLang="zh-CN" sz="2000" b="1" baseline="-25000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1</a:t>
              </a:r>
              <a:endParaRPr lang="zh-CN" altLang="zh-CN" sz="2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08" name="Text Box 17"/>
            <p:cNvSpPr txBox="1"/>
            <p:nvPr/>
          </p:nvSpPr>
          <p:spPr>
            <a:xfrm>
              <a:off x="4583" y="5881"/>
              <a:ext cx="1022" cy="6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ts val="1075"/>
                </a:spcBef>
                <a:spcAft>
                  <a:spcPts val="500"/>
                </a:spcAft>
              </a:pPr>
              <a:r>
                <a:rPr lang="en-US" altLang="zh-CN" sz="2000" b="1" i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R</a:t>
              </a:r>
              <a:r>
                <a:rPr lang="en-US" altLang="zh-CN" sz="2000" b="1" baseline="-25000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</a:t>
              </a:r>
              <a:endParaRPr lang="zh-CN" altLang="zh-CN" sz="2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6" name="文本框 63505"/>
          <p:cNvSpPr txBox="1"/>
          <p:nvPr/>
        </p:nvSpPr>
        <p:spPr>
          <a:xfrm>
            <a:off x="8236903" y="1820863"/>
            <a:ext cx="431800" cy="69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1075"/>
              </a:spcBef>
              <a:spcAft>
                <a:spcPts val="500"/>
              </a:spcAft>
            </a:pPr>
            <a:r>
              <a:rPr lang="en-US" altLang="zh-CN" sz="2600" b="1" i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</a:p>
        </p:txBody>
      </p:sp>
      <p:pic>
        <p:nvPicPr>
          <p:cNvPr id="8221" name="Picture 29" descr="D:\Documents\Pictures\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570" y="2091690"/>
            <a:ext cx="8485505" cy="991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30"/>
          <p:cNvSpPr/>
          <p:nvPr/>
        </p:nvSpPr>
        <p:spPr>
          <a:xfrm>
            <a:off x="3550920" y="3536315"/>
            <a:ext cx="75755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indent="200025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电阻串联后，其总电阻会增大还是减小？</a:t>
            </a:r>
          </a:p>
        </p:txBody>
      </p:sp>
      <p:sp>
        <p:nvSpPr>
          <p:cNvPr id="12" name="矩形 11"/>
          <p:cNvSpPr/>
          <p:nvPr/>
        </p:nvSpPr>
        <p:spPr>
          <a:xfrm>
            <a:off x="1580515" y="3751263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提出问题：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406015" y="1065530"/>
            <a:ext cx="8041005" cy="3091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如图所示，电阻</a:t>
            </a:r>
            <a:r>
              <a:rPr kumimoji="0" lang="zh-CN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zh-CN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 10 </a:t>
            </a:r>
            <a:r>
              <a:rPr kumimoji="0" lang="en-US" altLang="zh-CN" sz="26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Ω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 电源两端电压为 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12V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 开关 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S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闭合后，求: 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当滑动变阻器</a:t>
            </a:r>
            <a:r>
              <a:rPr kumimoji="0" lang="zh-CN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接入电路的电阻</a:t>
            </a:r>
            <a:r>
              <a:rPr kumimoji="0" lang="zh-CN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zh-CN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 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40 </a:t>
            </a:r>
            <a:r>
              <a:rPr kumimoji="0" lang="en-US" altLang="zh-CN" sz="26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Ω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时， 通过电阻</a:t>
            </a:r>
            <a:r>
              <a:rPr kumimoji="0" lang="zh-CN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zh-CN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的电流 </a:t>
            </a:r>
            <a:r>
              <a:rPr kumimoji="0" lang="zh-CN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zh-CN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和电路的总电流</a:t>
            </a:r>
            <a:r>
              <a:rPr kumimoji="0" lang="zh-CN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; 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当滑动变阻器接入电路的电阻</a:t>
            </a:r>
            <a:r>
              <a:rPr kumimoji="0" lang="zh-CN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zh-CN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 20 </a:t>
            </a:r>
            <a:r>
              <a:rPr kumimoji="0" lang="en-US" altLang="zh-CN" sz="26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Ω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时，通过电阻</a:t>
            </a:r>
            <a:r>
              <a:rPr kumimoji="0" lang="zh-CN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zh-CN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的电流</a:t>
            </a:r>
            <a:r>
              <a:rPr kumimoji="0" lang="zh-CN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zh-CN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＇和电路的总电流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＇。</a:t>
            </a:r>
          </a:p>
        </p:txBody>
      </p:sp>
      <p:sp>
        <p:nvSpPr>
          <p:cNvPr id="17419" name="矩形 5"/>
          <p:cNvSpPr/>
          <p:nvPr/>
        </p:nvSpPr>
        <p:spPr>
          <a:xfrm>
            <a:off x="1117600" y="1065530"/>
            <a:ext cx="142113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2】 </a:t>
            </a:r>
            <a:endParaRPr lang="zh-CN" altLang="en-US" sz="26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7420" name="Picture 2" descr="C:\Users\Administrator\Desktop\C2@Q)75FDA6_J(2DFZS24)R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2550" y="3751580"/>
            <a:ext cx="2562225" cy="236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2188845" y="1061720"/>
            <a:ext cx="8865235" cy="189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1905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根据并联电路电压的特点， 电阻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和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两端的电压均等于电源两端电压 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=12V</a:t>
            </a:r>
          </a:p>
          <a:p>
            <a:pPr marL="0" marR="0" lvl="0" indent="1905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由欧姆定律得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7" name="Object 2"/>
          <p:cNvGraphicFramePr>
            <a:graphicFrameLocks noChangeAspect="1"/>
          </p:cNvGraphicFramePr>
          <p:nvPr/>
        </p:nvGraphicFramePr>
        <p:xfrm>
          <a:off x="4820920" y="2297113"/>
          <a:ext cx="2549525" cy="819150"/>
        </p:xfrm>
        <a:graphic>
          <a:graphicData uri="http://schemas.openxmlformats.org/presentationml/2006/ole">
            <p:oleObj spid="_x0000_s6153" r:id="rId3" imgW="1345616" imgH="431613" progId="">
              <p:embed/>
            </p:oleObj>
          </a:graphicData>
        </a:graphic>
      </p:graphicFrame>
      <p:graphicFrame>
        <p:nvGraphicFramePr>
          <p:cNvPr id="31" name="Object 8"/>
          <p:cNvGraphicFramePr>
            <a:graphicFrameLocks noChangeAspect="1"/>
          </p:cNvGraphicFramePr>
          <p:nvPr/>
        </p:nvGraphicFramePr>
        <p:xfrm>
          <a:off x="7862570" y="2297113"/>
          <a:ext cx="2595563" cy="819150"/>
        </p:xfrm>
        <a:graphic>
          <a:graphicData uri="http://schemas.openxmlformats.org/presentationml/2006/ole">
            <p:oleObj spid="_x0000_s6154" r:id="rId4" imgW="1371005" imgH="431613" progId="">
              <p:embed/>
            </p:oleObj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2290763" y="3083243"/>
            <a:ext cx="6480175" cy="6915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所以总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电流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=1.2A+0.3A=1.5A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90763" y="3775075"/>
            <a:ext cx="6769100" cy="6915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同理可求得</a:t>
            </a:r>
          </a:p>
        </p:txBody>
      </p:sp>
      <p:graphicFrame>
        <p:nvGraphicFramePr>
          <p:cNvPr id="34" name="Object 9"/>
          <p:cNvGraphicFramePr>
            <a:graphicFrameLocks noChangeAspect="1"/>
          </p:cNvGraphicFramePr>
          <p:nvPr/>
        </p:nvGraphicFramePr>
        <p:xfrm>
          <a:off x="4868228" y="3868738"/>
          <a:ext cx="2501900" cy="819150"/>
        </p:xfrm>
        <a:graphic>
          <a:graphicData uri="http://schemas.openxmlformats.org/presentationml/2006/ole">
            <p:oleObj spid="_x0000_s6155" r:id="rId5" imgW="1320227" imgH="431613" progId="">
              <p:embed/>
            </p:oleObj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2290763" y="4574540"/>
            <a:ext cx="6480175" cy="6915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通过电阻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的电流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6" name="Object 10"/>
          <p:cNvGraphicFramePr>
            <a:graphicFrameLocks noChangeAspect="1"/>
          </p:cNvGraphicFramePr>
          <p:nvPr/>
        </p:nvGraphicFramePr>
        <p:xfrm>
          <a:off x="5619115" y="4688205"/>
          <a:ext cx="2643188" cy="819150"/>
        </p:xfrm>
        <a:graphic>
          <a:graphicData uri="http://schemas.openxmlformats.org/presentationml/2006/ole">
            <p:oleObj spid="_x0000_s6156" r:id="rId6" imgW="1396394" imgH="431613" progId="">
              <p:embed/>
            </p:oleObj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2290763" y="5265738"/>
            <a:ext cx="6480175" cy="6915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所以总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电流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＇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＇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＇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1.2A+0.6A=1.8A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8" name="矩形 9"/>
          <p:cNvSpPr>
            <a:spLocks noChangeArrowheads="1"/>
          </p:cNvSpPr>
          <p:nvPr/>
        </p:nvSpPr>
        <p:spPr bwMode="auto">
          <a:xfrm>
            <a:off x="1117283" y="1061720"/>
            <a:ext cx="1173480" cy="691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解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45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charRg st="45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5" grpId="0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7475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8120" y="1594485"/>
            <a:ext cx="9255760" cy="468185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366520" y="1303655"/>
            <a:ext cx="985393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 </a:t>
            </a:r>
            <a:r>
              <a:rPr lang="zh-CN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电阻的串联和并联：</a:t>
            </a:r>
            <a:endParaRPr lang="zh-CN" altLang="zh-CN" sz="26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(1)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研究方法——等效法：用几个串联电阻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或并联电阻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)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的总电阻来研究该串联电路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或并联电路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)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的方法，叫等效法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或等效替代法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)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(2)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理论推导定量关系：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①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用到的知识点：串、并联电路电流和电压的规律，欧姆定律。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②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用到的等量关系：</a:t>
            </a:r>
            <a:endParaRPr lang="en-US" altLang="zh-CN" sz="2600" b="1" dirty="0"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    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推导串联电路总电阻的等量关系式：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 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＝ 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</a:rPr>
              <a:t>1 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＋ 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</a:rPr>
              <a:t>2 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  <a:endParaRPr lang="en-US" altLang="zh-CN" sz="2600" b="1" dirty="0"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    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推导并联电路总电阻的等量关系式：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</a:rPr>
              <a:t>I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 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＝ 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</a:rPr>
              <a:t>I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</a:rPr>
              <a:t>1 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＋ 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</a:rPr>
              <a:t>I</a:t>
            </a:r>
            <a:r>
              <a:rPr lang="en-US" altLang="zh-CN" sz="2600" b="1" baseline="-25000" dirty="0"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 </a:t>
            </a:r>
            <a:r>
              <a:rPr lang="zh-CN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电阻串联的作用：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可以分压；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zh-CN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电阻并联的作用：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可以分流。</a:t>
            </a:r>
            <a:endParaRPr lang="zh-CN" altLang="zh-CN" sz="26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3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charRg st="13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87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charRg st="87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42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>
                                            <p:txEl>
                                              <p:charRg st="142" end="1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76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charRg st="176" end="2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209" end="2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>
                                            <p:txEl>
                                              <p:charRg st="209" end="2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310640" y="1538605"/>
            <a:ext cx="10012680" cy="4292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求解电路计算题的步骤</a:t>
            </a:r>
            <a:endParaRPr kumimoji="0" lang="zh-CN" altLang="zh-CN" sz="2600" kern="1200" cap="none" spc="0" normalizeH="0" baseline="0" noProof="0" dirty="0">
              <a:solidFill>
                <a:srgbClr val="FF0000"/>
              </a:solidFill>
              <a:latin typeface="+mn-ea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2600" b="1" kern="1200" cap="none" spc="0" normalizeH="0" baseline="0" noProof="0" dirty="0"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根据题意分析各电路状态下电阻之间的连接方式，画出等效电路图。</a:t>
            </a:r>
            <a:endParaRPr kumimoji="0" lang="zh-CN" altLang="zh-CN" sz="2600" kern="1200" cap="none" spc="0" normalizeH="0" baseline="0" noProof="0" dirty="0">
              <a:latin typeface="+mn-ea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kumimoji="0" lang="zh-CN" altLang="zh-CN" sz="2600" b="1" kern="1200" cap="none" spc="0" normalizeH="0" baseline="0" noProof="0" dirty="0"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通过审题，明确题目给出的已知条件和未知量，并将已知量的符号、数值和单位，未知量的符号，在电路图上标明。</a:t>
            </a:r>
            <a:endParaRPr kumimoji="0" lang="zh-CN" altLang="zh-CN" sz="2600" kern="1200" cap="none" spc="0" normalizeH="0" baseline="0" noProof="0" dirty="0">
              <a:latin typeface="+mn-ea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(3)</a:t>
            </a:r>
            <a:r>
              <a:rPr kumimoji="0" lang="zh-CN" altLang="zh-CN" sz="2600" b="1" kern="1200" cap="none" spc="0" normalizeH="0" baseline="0" noProof="0" dirty="0"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每一步求解过程必须包括三步：</a:t>
            </a:r>
            <a:endParaRPr kumimoji="0" lang="zh-CN" altLang="zh-CN" sz="2600" kern="1200" cap="none" spc="0" normalizeH="0" baseline="0" noProof="0" dirty="0">
              <a:latin typeface="+mn-ea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写公式——代入数值和单位——得出结果。</a:t>
            </a:r>
            <a:endParaRPr kumimoji="0" lang="zh-CN" altLang="zh-CN" sz="2600" kern="1200" cap="none" spc="0" normalizeH="0" baseline="0" noProof="0" dirty="0">
              <a:latin typeface="+mn-ea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12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charRg st="12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49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charRg st="49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11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charRg st="110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128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charRg st="128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7" name="AutoShape 2"/>
          <p:cNvSpPr/>
          <p:nvPr/>
        </p:nvSpPr>
        <p:spPr>
          <a:xfrm flipH="1">
            <a:off x="1977708" y="1564640"/>
            <a:ext cx="2479675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gray">
          <a:xfrm>
            <a:off x="1596708" y="137890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150000"/>
              </a:lnSpc>
              <a:buNone/>
            </a:pPr>
            <a:r>
              <a:rPr lang="en-US" altLang="ko-KR" sz="2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</a:p>
        </p:txBody>
      </p:sp>
      <p:sp>
        <p:nvSpPr>
          <p:cNvPr id="9231" name="文本框 28"/>
          <p:cNvSpPr txBox="1"/>
          <p:nvPr/>
        </p:nvSpPr>
        <p:spPr>
          <a:xfrm>
            <a:off x="2462530" y="1378903"/>
            <a:ext cx="183388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FF00"/>
                </a:solidFill>
                <a:latin typeface="Adobe 黑体 Std R" pitchFamily="34" charset="-122"/>
                <a:ea typeface="微软雅黑" panose="020B0503020204020204" charset="-122"/>
              </a:rPr>
              <a:t>电阻的串联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552065" y="2200275"/>
            <a:ext cx="8089265" cy="3230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串联电路中电流有什么特点？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endParaRPr kumimoji="0" lang="zh-CN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串联电路中电压有什么特点？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endParaRPr kumimoji="0" lang="zh-CN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32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那么，</a:t>
            </a:r>
            <a:r>
              <a:rPr kumimoji="0" lang="zh-CN" altLang="zh-CN" sz="3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在串联电路中，电阻又有什么特点呢？</a:t>
            </a:r>
          </a:p>
        </p:txBody>
      </p:sp>
      <p:sp>
        <p:nvSpPr>
          <p:cNvPr id="28" name="矩形 27"/>
          <p:cNvSpPr/>
          <p:nvPr/>
        </p:nvSpPr>
        <p:spPr>
          <a:xfrm>
            <a:off x="4425633" y="3959860"/>
            <a:ext cx="37084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29" name="矩形 28"/>
          <p:cNvSpPr/>
          <p:nvPr/>
        </p:nvSpPr>
        <p:spPr>
          <a:xfrm>
            <a:off x="3344545" y="3959860"/>
            <a:ext cx="37084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32" name="矩形 31"/>
          <p:cNvSpPr/>
          <p:nvPr/>
        </p:nvSpPr>
        <p:spPr>
          <a:xfrm>
            <a:off x="4425633" y="2867660"/>
            <a:ext cx="37084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33" name="矩形 32"/>
          <p:cNvSpPr/>
          <p:nvPr/>
        </p:nvSpPr>
        <p:spPr>
          <a:xfrm>
            <a:off x="3344545" y="2867660"/>
            <a:ext cx="37084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电阻的串联</a:t>
            </a:r>
          </a:p>
        </p:txBody>
      </p:sp>
      <p:sp>
        <p:nvSpPr>
          <p:cNvPr id="10244" name="矩形 57350"/>
          <p:cNvSpPr/>
          <p:nvPr/>
        </p:nvSpPr>
        <p:spPr>
          <a:xfrm>
            <a:off x="2063750" y="1398905"/>
            <a:ext cx="7848600" cy="13836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）如图所示，将一个定值电阻</a:t>
            </a:r>
            <a:r>
              <a:rPr lang="en-US" altLang="zh-CN" sz="2800" i="1">
                <a:latin typeface="Times New Roman" panose="02020603050405020304" pitchFamily="18" charset="0"/>
                <a:ea typeface="微软雅黑" panose="020B0503020204020204" charset="-122"/>
              </a:rPr>
              <a:t>R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接到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之间，闭合开关，观察并记录电流表的示数记为</a:t>
            </a:r>
            <a:r>
              <a:rPr lang="en-US" altLang="zh-CN" sz="2800" i="1">
                <a:latin typeface="Times New Roman" panose="02020603050405020304" pitchFamily="18" charset="0"/>
                <a:ea typeface="微软雅黑" panose="020B0503020204020204" charset="-122"/>
              </a:rPr>
              <a:t>I</a:t>
            </a:r>
            <a:r>
              <a:rPr lang="en-US" altLang="zh-CN" sz="2800" baseline="-25000"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； </a:t>
            </a:r>
          </a:p>
        </p:txBody>
      </p:sp>
      <p:pic>
        <p:nvPicPr>
          <p:cNvPr id="10245" name="图片 5735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750" y="3463925"/>
            <a:ext cx="7767320" cy="237045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7353" name="图片 5735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0590" y="2867660"/>
            <a:ext cx="1703705" cy="5962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电阻的串联</a:t>
            </a:r>
          </a:p>
        </p:txBody>
      </p:sp>
      <p:sp>
        <p:nvSpPr>
          <p:cNvPr id="11268" name="矩形 58372"/>
          <p:cNvSpPr/>
          <p:nvPr/>
        </p:nvSpPr>
        <p:spPr>
          <a:xfrm>
            <a:off x="2063750" y="1136015"/>
            <a:ext cx="8280400" cy="203009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）如图所示，将两个同样的定值电阻</a:t>
            </a:r>
            <a:r>
              <a:rPr lang="en-US" altLang="zh-CN" sz="2800" i="1">
                <a:latin typeface="Times New Roman" panose="02020603050405020304" pitchFamily="18" charset="0"/>
                <a:ea typeface="微软雅黑" panose="020B0503020204020204" charset="-122"/>
              </a:rPr>
              <a:t>R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串联起来，接到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之间，闭合开关，观察并记录电流表的示数记为</a:t>
            </a:r>
            <a:r>
              <a:rPr lang="en-US" altLang="zh-CN" sz="2800" i="1">
                <a:latin typeface="Times New Roman" panose="02020603050405020304" pitchFamily="18" charset="0"/>
                <a:ea typeface="微软雅黑" panose="020B0503020204020204" charset="-122"/>
              </a:rPr>
              <a:t>I</a:t>
            </a:r>
            <a:r>
              <a:rPr lang="en-US" altLang="zh-CN" sz="2800" baseline="-25000"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； </a:t>
            </a:r>
          </a:p>
        </p:txBody>
      </p:sp>
      <p:pic>
        <p:nvPicPr>
          <p:cNvPr id="11269" name="图片 5837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1590" y="3674745"/>
            <a:ext cx="7609205" cy="232219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8375" name="图片 5837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1090" y="2787015"/>
            <a:ext cx="2059305" cy="5816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电阻的串联</a:t>
            </a:r>
          </a:p>
        </p:txBody>
      </p:sp>
      <p:sp>
        <p:nvSpPr>
          <p:cNvPr id="12292" name="矩形 59396"/>
          <p:cNvSpPr/>
          <p:nvPr/>
        </p:nvSpPr>
        <p:spPr>
          <a:xfrm>
            <a:off x="2063750" y="1136015"/>
            <a:ext cx="8280400" cy="203009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）如图所示，将三个同样的定值电阻</a:t>
            </a:r>
            <a:r>
              <a:rPr lang="en-US" altLang="zh-CN" sz="2800" i="1">
                <a:latin typeface="Times New Roman" panose="02020603050405020304" pitchFamily="18" charset="0"/>
                <a:ea typeface="微软雅黑" panose="020B0503020204020204" charset="-122"/>
              </a:rPr>
              <a:t>R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串联起来，接到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之间，闭合开关，观察并记录电流表的示数记为</a:t>
            </a:r>
            <a:r>
              <a:rPr lang="en-US" altLang="zh-CN" sz="2800" i="1">
                <a:latin typeface="Times New Roman" panose="02020603050405020304" pitchFamily="18" charset="0"/>
                <a:ea typeface="微软雅黑" panose="020B0503020204020204" charset="-122"/>
              </a:rPr>
              <a:t>I</a:t>
            </a:r>
            <a:r>
              <a:rPr lang="en-US" altLang="zh-CN" sz="2800" baseline="-25000"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； </a:t>
            </a:r>
          </a:p>
        </p:txBody>
      </p:sp>
      <p:pic>
        <p:nvPicPr>
          <p:cNvPr id="12293" name="图片 5939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5605" y="3614420"/>
            <a:ext cx="7211695" cy="220091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9399" name="图片 5939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1640" y="2764155"/>
            <a:ext cx="3223895" cy="5721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电阻的串联</a:t>
            </a:r>
          </a:p>
        </p:txBody>
      </p:sp>
      <p:sp>
        <p:nvSpPr>
          <p:cNvPr id="60423" name="文本框 60422"/>
          <p:cNvSpPr txBox="1"/>
          <p:nvPr/>
        </p:nvSpPr>
        <p:spPr>
          <a:xfrm>
            <a:off x="4975543" y="1403350"/>
            <a:ext cx="179768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3200" i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I</a:t>
            </a:r>
            <a:r>
              <a:rPr lang="en-US" altLang="zh-CN" sz="3200" baseline="-250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32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＞</a:t>
            </a:r>
            <a:r>
              <a:rPr lang="en-US" altLang="zh-CN" sz="3200" i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I</a:t>
            </a:r>
            <a:r>
              <a:rPr lang="en-US" altLang="zh-CN" sz="3200" baseline="-250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32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＞</a:t>
            </a:r>
            <a:r>
              <a:rPr lang="en-US" altLang="zh-CN" sz="3200" i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I</a:t>
            </a:r>
            <a:r>
              <a:rPr lang="en-US" altLang="zh-CN" sz="3200" baseline="-250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</a:p>
        </p:txBody>
      </p:sp>
      <p:sp>
        <p:nvSpPr>
          <p:cNvPr id="60424" name="文本框 60423"/>
          <p:cNvSpPr txBox="1"/>
          <p:nvPr/>
        </p:nvSpPr>
        <p:spPr>
          <a:xfrm>
            <a:off x="924560" y="4159250"/>
            <a:ext cx="103428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串联电路的总电阻的阻值比任何一个分电阻的阻值都大。</a:t>
            </a:r>
          </a:p>
        </p:txBody>
      </p:sp>
      <p:sp>
        <p:nvSpPr>
          <p:cNvPr id="60425" name="文本框 60424"/>
          <p:cNvSpPr txBox="1"/>
          <p:nvPr/>
        </p:nvSpPr>
        <p:spPr>
          <a:xfrm>
            <a:off x="4892675" y="2243455"/>
            <a:ext cx="213677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3200" i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R</a:t>
            </a:r>
            <a:r>
              <a:rPr lang="en-US" altLang="zh-CN" sz="3200" baseline="-250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32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＜</a:t>
            </a:r>
            <a:r>
              <a:rPr lang="en-US" altLang="zh-CN" sz="3200" i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R</a:t>
            </a:r>
            <a:r>
              <a:rPr lang="en-US" altLang="zh-CN" sz="3200" baseline="-250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32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＜</a:t>
            </a:r>
            <a:r>
              <a:rPr lang="en-US" altLang="zh-CN" sz="3200" i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R</a:t>
            </a:r>
            <a:r>
              <a:rPr lang="en-US" altLang="zh-CN" sz="3200" baseline="-250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</a:p>
        </p:txBody>
      </p:sp>
      <p:pic>
        <p:nvPicPr>
          <p:cNvPr id="8221" name="Picture 29" descr="D:\Documents\Pictures\图片1.png"/>
          <p:cNvPicPr>
            <a:picLocks noChangeAspect="1"/>
          </p:cNvPicPr>
          <p:nvPr/>
        </p:nvPicPr>
        <p:blipFill>
          <a:blip r:embed="rId2"/>
          <a:srcRect r="57704"/>
          <a:stretch>
            <a:fillRect/>
          </a:stretch>
        </p:blipFill>
        <p:spPr>
          <a:xfrm>
            <a:off x="1718310" y="3073400"/>
            <a:ext cx="3589020" cy="991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9" descr="D:\Documents\Pictures\图片1.png"/>
          <p:cNvPicPr>
            <a:picLocks noChangeAspect="1"/>
          </p:cNvPicPr>
          <p:nvPr/>
        </p:nvPicPr>
        <p:blipFill>
          <a:blip r:embed="rId2"/>
          <a:srcRect r="78553"/>
          <a:stretch>
            <a:fillRect/>
          </a:stretch>
        </p:blipFill>
        <p:spPr>
          <a:xfrm>
            <a:off x="6160135" y="3073400"/>
            <a:ext cx="1819910" cy="991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9" descr="D:\Documents\Pictures\图片1.png"/>
          <p:cNvPicPr>
            <a:picLocks noChangeAspect="1"/>
          </p:cNvPicPr>
          <p:nvPr/>
        </p:nvPicPr>
        <p:blipFill>
          <a:blip r:embed="rId2"/>
          <a:srcRect r="78553"/>
          <a:stretch>
            <a:fillRect/>
          </a:stretch>
        </p:blipFill>
        <p:spPr>
          <a:xfrm>
            <a:off x="8893175" y="3073400"/>
            <a:ext cx="1819910" cy="9918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3" grpId="0"/>
      <p:bldP spid="60424" grpId="0"/>
      <p:bldP spid="604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电阻的串联</a:t>
            </a:r>
          </a:p>
        </p:txBody>
      </p:sp>
      <p:sp>
        <p:nvSpPr>
          <p:cNvPr id="10251" name="TextBox 1"/>
          <p:cNvSpPr txBox="1"/>
          <p:nvPr/>
        </p:nvSpPr>
        <p:spPr>
          <a:xfrm>
            <a:off x="4846320" y="1196023"/>
            <a:ext cx="1871663" cy="69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理论推导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2083435" y="2247265"/>
            <a:ext cx="7200900" cy="4092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由欧姆定律可知：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IR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IR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IR</a:t>
            </a:r>
            <a:endParaRPr kumimoji="0" lang="zh-CN" altLang="zh-CN" sz="2600" b="1" i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串联电路中有：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+ 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endParaRPr kumimoji="0" lang="zh-CN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所以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      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IR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IR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IR</a:t>
            </a:r>
            <a:r>
              <a:rPr kumimoji="0" lang="en-US" altLang="zh-CN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kumimoji="0" lang="zh-CN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所以</a:t>
            </a:r>
            <a:endParaRPr kumimoji="0" lang="zh-CN" altLang="zh-CN" sz="2600" b="1" kern="1200" cap="none" spc="0" normalizeH="0" baseline="0" noProof="0" dirty="0">
              <a:solidFill>
                <a:srgbClr val="0070C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结论：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301048" y="5337810"/>
            <a:ext cx="5983287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串联电路的总电阻等于各串联电阻之和</a:t>
            </a:r>
          </a:p>
        </p:txBody>
      </p:sp>
      <p:sp>
        <p:nvSpPr>
          <p:cNvPr id="73" name="矩形 72"/>
          <p:cNvSpPr/>
          <p:nvPr/>
        </p:nvSpPr>
        <p:spPr>
          <a:xfrm>
            <a:off x="3719830" y="4445953"/>
            <a:ext cx="1434465" cy="8915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lang="en-US" altLang="zh-CN" sz="26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lang="en-US" altLang="zh-CN" sz="26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endParaRPr lang="zh-CN" altLang="en-US" sz="26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build="allAtOnce"/>
      <p:bldP spid="72" grpId="0"/>
      <p:bldP spid="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电阻的串联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91335" y="1330960"/>
            <a:ext cx="8609965" cy="189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上述结论是由两个电阻串联的电路推导出的，它适用于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个、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个、多个电阻串联的情况吗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?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（同学们自己进行推导，然后得出结论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）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335" y="3585845"/>
            <a:ext cx="8837930" cy="189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当有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n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个电阻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、…、</a:t>
            </a:r>
            <a:r>
              <a:rPr kumimoji="0" lang="en-US" altLang="zh-CN" sz="2600" b="1" i="1" kern="1200" cap="none" spc="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i="1" kern="1200" cap="none" spc="0" normalizeH="0" baseline="-2500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n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串联时，总电阻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 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+</a:t>
            </a:r>
            <a:r>
              <a:rPr kumimoji="0" lang="zh-CN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2600" b="1" i="1" kern="1200" cap="none" spc="0" normalizeH="0" baseline="0" noProof="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i="1" kern="1200" cap="none" spc="0" normalizeH="0" baseline="-25000" noProof="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n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kumimoji="0" lang="en-US" altLang="zh-CN" sz="2600" b="1" i="1" kern="1200" cap="none" spc="0" normalizeH="0" baseline="-25000" noProof="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n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个阻值为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的相同电阻串联，其总电阻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nR</a:t>
            </a:r>
            <a:r>
              <a:rPr kumimoji="0" lang="en-US" altLang="zh-CN" sz="26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6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kumimoji="0" lang="zh-CN" altLang="en-US" sz="2600" b="1" i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3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charRg st="43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4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charRg st="48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1211</Words>
  <Application>Microsoft Office PowerPoint</Application>
  <PresentationFormat>自定义</PresentationFormat>
  <Paragraphs>117</Paragraphs>
  <Slides>24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Default</vt:lpstr>
      <vt:lpstr>1_Default</vt:lpstr>
      <vt:lpstr>幻灯片 1</vt:lpstr>
      <vt:lpstr>幻灯片 2</vt:lpstr>
      <vt:lpstr>幻灯片 3</vt:lpstr>
      <vt:lpstr>电阻的串联</vt:lpstr>
      <vt:lpstr>电阻的串联</vt:lpstr>
      <vt:lpstr>电阻的串联</vt:lpstr>
      <vt:lpstr>电阻的串联</vt:lpstr>
      <vt:lpstr>电阻的串联</vt:lpstr>
      <vt:lpstr>电阻的串联</vt:lpstr>
      <vt:lpstr>电阻的并联</vt:lpstr>
      <vt:lpstr>电阻的并联</vt:lpstr>
      <vt:lpstr>电阻的并联</vt:lpstr>
      <vt:lpstr>电阻的并联</vt:lpstr>
      <vt:lpstr>电阻的并联</vt:lpstr>
      <vt:lpstr>电阻的并联</vt:lpstr>
      <vt:lpstr>电阻的并联</vt:lpstr>
      <vt:lpstr>电阻的并联</vt:lpstr>
      <vt:lpstr>典例分析</vt:lpstr>
      <vt:lpstr>典例分析</vt:lpstr>
      <vt:lpstr>典例分析</vt:lpstr>
      <vt:lpstr>典例分析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2019-10-09T07:55:35Z</dcterms:created>
  <dcterms:modified xsi:type="dcterms:W3CDTF">2019-11-14T12:33:23Z</dcterms:modified>
</cp:coreProperties>
</file>