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1"/>
  </p:notesMasterIdLst>
  <p:sldIdLst>
    <p:sldId id="430" r:id="rId2"/>
    <p:sldId id="260" r:id="rId3"/>
    <p:sldId id="263" r:id="rId4"/>
    <p:sldId id="265" r:id="rId5"/>
    <p:sldId id="267" r:id="rId6"/>
    <p:sldId id="270" r:id="rId7"/>
    <p:sldId id="274" r:id="rId8"/>
    <p:sldId id="278" r:id="rId9"/>
    <p:sldId id="283" r:id="rId10"/>
    <p:sldId id="287" r:id="rId11"/>
    <p:sldId id="291" r:id="rId12"/>
    <p:sldId id="294" r:id="rId13"/>
    <p:sldId id="295" r:id="rId14"/>
    <p:sldId id="297" r:id="rId15"/>
    <p:sldId id="300" r:id="rId16"/>
    <p:sldId id="303" r:id="rId17"/>
    <p:sldId id="306" r:id="rId18"/>
    <p:sldId id="308" r:id="rId19"/>
    <p:sldId id="312" r:id="rId20"/>
    <p:sldId id="315" r:id="rId21"/>
    <p:sldId id="318" r:id="rId22"/>
    <p:sldId id="323" r:id="rId23"/>
    <p:sldId id="325" r:id="rId24"/>
    <p:sldId id="327" r:id="rId25"/>
    <p:sldId id="330" r:id="rId26"/>
    <p:sldId id="333" r:id="rId27"/>
    <p:sldId id="431" r:id="rId28"/>
    <p:sldId id="338" r:id="rId29"/>
    <p:sldId id="341" r:id="rId30"/>
    <p:sldId id="344" r:id="rId31"/>
    <p:sldId id="347" r:id="rId32"/>
    <p:sldId id="352" r:id="rId33"/>
    <p:sldId id="356" r:id="rId34"/>
    <p:sldId id="360" r:id="rId35"/>
    <p:sldId id="363" r:id="rId36"/>
    <p:sldId id="366" r:id="rId37"/>
    <p:sldId id="369" r:id="rId38"/>
    <p:sldId id="372" r:id="rId39"/>
    <p:sldId id="373" r:id="rId40"/>
    <p:sldId id="375" r:id="rId41"/>
    <p:sldId id="378" r:id="rId42"/>
    <p:sldId id="381" r:id="rId43"/>
    <p:sldId id="384" r:id="rId44"/>
    <p:sldId id="386" r:id="rId45"/>
    <p:sldId id="388" r:id="rId46"/>
    <p:sldId id="391" r:id="rId47"/>
    <p:sldId id="394" r:id="rId48"/>
    <p:sldId id="397" r:id="rId49"/>
    <p:sldId id="401" r:id="rId50"/>
    <p:sldId id="404" r:id="rId51"/>
    <p:sldId id="406" r:id="rId52"/>
    <p:sldId id="408" r:id="rId53"/>
    <p:sldId id="410" r:id="rId54"/>
    <p:sldId id="412" r:id="rId55"/>
    <p:sldId id="415" r:id="rId56"/>
    <p:sldId id="421" r:id="rId57"/>
    <p:sldId id="424" r:id="rId58"/>
    <p:sldId id="425" r:id="rId59"/>
    <p:sldId id="427" r:id="rId60"/>
  </p:sldIdLst>
  <p:sldSz cx="9144000" cy="5111750"/>
  <p:notesSz cx="6858000" cy="9144000"/>
  <p:custDataLst>
    <p:tags r:id="rId6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8142" autoAdjust="0"/>
  </p:normalViewPr>
  <p:slideViewPr>
    <p:cSldViewPr>
      <p:cViewPr varScale="1">
        <p:scale>
          <a:sx n="154" d="100"/>
          <a:sy n="154" d="100"/>
        </p:scale>
        <p:origin x="-384" y="-84"/>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t>2021/4/26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t>‹#›</a:t>
            </a:fld>
            <a:endParaRPr lang="zh-CN" altLang="en-US"/>
          </a:p>
        </p:txBody>
      </p:sp>
    </p:spTree>
    <p:extLst>
      <p:ext uri="{BB962C8B-B14F-4D97-AF65-F5344CB8AC3E}">
        <p14:creationId xmlns:p14="http://schemas.microsoft.com/office/powerpoint/2010/main" val="1201689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87957"/>
            <a:ext cx="7772400" cy="1095713"/>
          </a:xfrm>
          <a:prstGeom prst="rect">
            <a:avLst/>
          </a:prstGeo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2896658"/>
            <a:ext cx="6400800" cy="1306336"/>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a:xfrm>
            <a:off x="457200" y="4737835"/>
            <a:ext cx="2133600" cy="272154"/>
          </a:xfrm>
          <a:prstGeom prst="rect">
            <a:avLst/>
          </a:prstGeom>
        </p:spPr>
        <p:txBody>
          <a:bodyPr/>
          <a:lstStyle/>
          <a:p>
            <a:fld id="{D819A9AE-DFF2-479B-AF37-FAA367F55B3D}" type="datetimeFigureOut">
              <a:rPr lang="zh-CN" altLang="en-US" smtClean="0"/>
              <a:t>2021/4/26</a:t>
            </a:fld>
            <a:endParaRPr lang="zh-CN" altLang="en-US"/>
          </a:p>
        </p:txBody>
      </p:sp>
      <p:sp>
        <p:nvSpPr>
          <p:cNvPr id="5" name="页脚占位符 4"/>
          <p:cNvSpPr>
            <a:spLocks noGrp="1"/>
          </p:cNvSpPr>
          <p:nvPr>
            <p:ph type="ftr" sz="quarter" idx="11"/>
          </p:nvPr>
        </p:nvSpPr>
        <p:spPr>
          <a:xfrm>
            <a:off x="3124200" y="4737835"/>
            <a:ext cx="2895600" cy="272154"/>
          </a:xfrm>
          <a:prstGeom prst="rect">
            <a:avLst/>
          </a:prstGeom>
        </p:spPr>
        <p:txBody>
          <a:bodyPr/>
          <a:lstStyle/>
          <a:p>
            <a:endParaRPr lang="zh-CN" altLang="en-US"/>
          </a:p>
        </p:txBody>
      </p:sp>
      <p:sp>
        <p:nvSpPr>
          <p:cNvPr id="6" name="幻灯片编号占位符 5"/>
          <p:cNvSpPr>
            <a:spLocks noGrp="1"/>
          </p:cNvSpPr>
          <p:nvPr>
            <p:ph type="sldNum" sz="quarter" idx="12"/>
          </p:nvPr>
        </p:nvSpPr>
        <p:spPr>
          <a:xfrm>
            <a:off x="6553200" y="4737835"/>
            <a:ext cx="2133600" cy="272154"/>
          </a:xfrm>
          <a:prstGeom prst="rect">
            <a:avLst/>
          </a:prstGeom>
        </p:spPr>
        <p:txBody>
          <a:bodyPr/>
          <a:lstStyle/>
          <a:p>
            <a:fld id="{3F8935AA-09F9-4C1A-89F2-CB34E0111C49}" type="slidenum">
              <a:rPr lang="zh-CN" altLang="en-US" smtClean="0"/>
              <a:t>‹#›</a:t>
            </a:fld>
            <a:endParaRPr lang="zh-CN" altLang="en-US"/>
          </a:p>
        </p:txBody>
      </p:sp>
      <p:pic>
        <p:nvPicPr>
          <p:cNvPr id="8" name="图片 7"/>
          <p:cNvPicPr>
            <a:picLocks noChangeAspect="1"/>
          </p:cNvPicPr>
          <p:nvPr/>
        </p:nvPicPr>
        <p:blipFill>
          <a:blip r:embed="rId2"/>
          <a:stretch>
            <a:fillRect/>
          </a:stretch>
        </p:blipFill>
        <p:spPr>
          <a:xfrm>
            <a:off x="0" y="0"/>
            <a:ext cx="9144000" cy="5203458"/>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t>2021/4/26</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两项内容">
    <p:spTree>
      <p:nvGrpSpPr>
        <p:cNvPr id="1" name=""/>
        <p:cNvGrpSpPr/>
        <p:nvPr/>
      </p:nvGrpSpPr>
      <p:grpSpPr>
        <a:xfrm>
          <a:off x="0" y="0"/>
          <a:ext cx="0" cy="0"/>
          <a:chOff x="0" y="0"/>
          <a:chExt cx="0" cy="0"/>
        </a:xfrm>
      </p:grpSpPr>
      <p:sp>
        <p:nvSpPr>
          <p:cNvPr id="3" name="矩形 2"/>
          <p:cNvSpPr/>
          <p:nvPr/>
        </p:nvSpPr>
        <p:spPr>
          <a:xfrm>
            <a:off x="2130964"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
        <p:nvSpPr>
          <p:cNvPr id="4" name="矩形 3"/>
          <p:cNvSpPr/>
          <p:nvPr/>
        </p:nvSpPr>
        <p:spPr>
          <a:xfrm>
            <a:off x="2603639"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矩形 2"/>
          <p:cNvSpPr/>
          <p:nvPr/>
        </p:nvSpPr>
        <p:spPr>
          <a:xfrm>
            <a:off x="2130964"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
        <p:nvSpPr>
          <p:cNvPr id="4" name="矩形 3"/>
          <p:cNvSpPr/>
          <p:nvPr/>
        </p:nvSpPr>
        <p:spPr>
          <a:xfrm>
            <a:off x="2603639"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竖排标题和文本">
    <p:spTree>
      <p:nvGrpSpPr>
        <p:cNvPr id="1" name=""/>
        <p:cNvGrpSpPr/>
        <p:nvPr/>
      </p:nvGrpSpPr>
      <p:grpSpPr>
        <a:xfrm>
          <a:off x="0" y="0"/>
          <a:ext cx="0" cy="0"/>
          <a:chOff x="0" y="0"/>
          <a:chExt cx="0" cy="0"/>
        </a:xfrm>
      </p:grpSpPr>
      <p:sp>
        <p:nvSpPr>
          <p:cNvPr id="3" name="矩形 2"/>
          <p:cNvSpPr/>
          <p:nvPr/>
        </p:nvSpPr>
        <p:spPr>
          <a:xfrm>
            <a:off x="4878020" y="847836"/>
            <a:ext cx="104646" cy="2031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slide" Target="../slides/slide49.xml"/><Relationship Id="rId2" Type="http://schemas.openxmlformats.org/officeDocument/2006/relationships/slideLayout" Target="../slideLayouts/slideLayout2.xml"/><Relationship Id="rId16" Type="http://schemas.openxmlformats.org/officeDocument/2006/relationships/slide" Target="../slides/slide3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pic>
        <p:nvPicPr>
          <p:cNvPr id="8" name="图片 7" descr="53中考ppt文件13.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 y="0"/>
            <a:ext cx="9141291" cy="5111750"/>
          </a:xfrm>
          <a:prstGeom prst="rect">
            <a:avLst/>
          </a:prstGeom>
        </p:spPr>
      </p:pic>
      <p:grpSp>
        <p:nvGrpSpPr>
          <p:cNvPr id="2" name="组合 38"/>
          <p:cNvGrpSpPr/>
          <p:nvPr/>
        </p:nvGrpSpPr>
        <p:grpSpPr>
          <a:xfrm>
            <a:off x="7496052" y="-768655"/>
            <a:ext cx="1477010" cy="684722"/>
            <a:chOff x="7885535" y="892779"/>
            <a:chExt cx="928694" cy="761923"/>
          </a:xfrm>
        </p:grpSpPr>
        <p:sp>
          <p:nvSpPr>
            <p:cNvPr id="10" name="圆角矩形 9"/>
            <p:cNvSpPr/>
            <p:nvPr/>
          </p:nvSpPr>
          <p:spPr>
            <a:xfrm>
              <a:off x="8024796" y="892779"/>
              <a:ext cx="663103" cy="76192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solidFill>
                    <a:srgbClr val="00B0F0"/>
                  </a:solidFill>
                </a:ln>
                <a:solidFill>
                  <a:schemeClr val="lt1"/>
                </a:solidFill>
                <a:effectLst/>
                <a:uLnTx/>
                <a:uFillTx/>
                <a:latin typeface="+mn-lt"/>
                <a:ea typeface="+mn-ea"/>
                <a:cs typeface="+mn-cs"/>
              </a:endParaRPr>
            </a:p>
          </p:txBody>
        </p:sp>
        <p:sp>
          <p:nvSpPr>
            <p:cNvPr id="11" name="TextBox 15"/>
            <p:cNvSpPr txBox="1"/>
            <p:nvPr/>
          </p:nvSpPr>
          <p:spPr>
            <a:xfrm>
              <a:off x="7885535" y="899520"/>
              <a:ext cx="928694" cy="714764"/>
            </a:xfrm>
            <a:prstGeom prst="rect">
              <a:avLst/>
            </a:prstGeom>
            <a:noFill/>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sng" strike="noStrike" kern="1200" cap="none" spc="0" normalizeH="0" baseline="0" noProof="0">
                  <a:ln>
                    <a:noFill/>
                  </a:ln>
                  <a:solidFill>
                    <a:srgbClr val="FF6600"/>
                  </a:solidFill>
                  <a:effectLst/>
                  <a:uLnTx/>
                  <a:uFillTx/>
                  <a:latin typeface="黑体" panose="02010609060101010101" pitchFamily="49" charset="-122"/>
                  <a:ea typeface="黑体" panose="02010609060101010101" pitchFamily="49" charset="-122"/>
                  <a:cs typeface="+mn-cs"/>
                  <a:hlinkClick r:id="rId15" action="ppaction://hlinksldjump"/>
                </a:rPr>
                <a:t>五年中考</a:t>
              </a:r>
              <a:endParaRPr kumimoji="0" lang="zh-CN" altLang="en-US" sz="1200" b="1" i="0" u="sng" strike="noStrike" kern="1200" cap="none" spc="0" normalizeH="0" baseline="0" noProof="0">
                <a:ln>
                  <a:noFill/>
                </a:ln>
                <a:solidFill>
                  <a:srgbClr val="FF6600"/>
                </a:solidFill>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hlinkClick r:id="rId16" action="ppaction://hlinksldjump"/>
                </a:rPr>
                <a:t>三年模拟</a:t>
              </a:r>
              <a:endParaRPr kumimoji="0" lang="en-US" altLang="zh-CN"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hlinkClick r:id="rId17" action="ppaction://hlinksldjump"/>
                </a:rPr>
                <a:t>专题检测</a:t>
              </a:r>
              <a:endParaRPr kumimoji="0" lang="zh-CN" altLang="en-US"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hlinkClick r:id="" action="ppaction://noaction"/>
              </a:endParaRPr>
            </a:p>
          </p:txBody>
        </p:sp>
      </p:grpSp>
      <p:grpSp>
        <p:nvGrpSpPr>
          <p:cNvPr id="3" name="组合 8"/>
          <p:cNvGrpSpPr/>
          <p:nvPr/>
        </p:nvGrpSpPr>
        <p:grpSpPr>
          <a:xfrm>
            <a:off x="7788275" y="262877"/>
            <a:ext cx="915988" cy="306074"/>
            <a:chOff x="7788275" y="264509"/>
            <a:chExt cx="915988" cy="307975"/>
          </a:xfrm>
        </p:grpSpPr>
        <p:sp>
          <p:nvSpPr>
            <p:cNvPr id="13" name="流程图: 终止 11"/>
            <p:cNvSpPr/>
            <p:nvPr/>
          </p:nvSpPr>
          <p:spPr>
            <a:xfrm>
              <a:off x="7788275" y="295275"/>
              <a:ext cx="915988" cy="254000"/>
            </a:xfrm>
            <a:prstGeom prst="flowChartTerminator">
              <a:avLst/>
            </a:prstGeom>
            <a:solidFill>
              <a:schemeClr val="accent6">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4" name="TextBox 12"/>
            <p:cNvSpPr txBox="1"/>
            <p:nvPr userDrawn="1"/>
          </p:nvSpPr>
          <p:spPr>
            <a:xfrm>
              <a:off x="7799794" y="264509"/>
              <a:ext cx="903288" cy="30797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栏目索引</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cond evt="onBegin" delay="0">
                          <p:tn val="2"/>
                        </p:cond>
                      </p:stCondLst>
                      <p:childTnLst>
                        <p:par>
                          <p:cTn id="4" fill="hold" nodeType="afterGroup">
                            <p:stCondLst>
                              <p:cond delay="0"/>
                            </p:stCondLst>
                            <p:childTnLst>
                              <p:par>
                                <p:cTn id="5" presetID="42" presetClass="path" presetSubtype="0" accel="50000" decel="50000" fill="hold" nodeType="withEffect">
                                  <p:stCondLst>
                                    <p:cond delay="0"/>
                                  </p:stCondLst>
                                  <p:childTnLst>
                                    <p:animMotion origin="layout" path="M -0.00017 -0.09194 L -0.00052 0.24807" pathEditMode="relative" rAng="0" ptsTypes="AA">
                                      <p:cBhvr>
                                        <p:cTn id="6" dur="500" fill="hold"/>
                                        <p:tgtEl>
                                          <p:spTgt spid="2"/>
                                        </p:tgtEl>
                                        <p:attrNameLst>
                                          <p:attrName>ppt_x</p:attrName>
                                          <p:attrName>ppt_y</p:attrName>
                                        </p:attrNameLst>
                                      </p:cBhvr>
                                      <p:rCtr x="-17" y="17001"/>
                                    </p:animMotion>
                                  </p:childTnLst>
                                </p:cTn>
                              </p:par>
                            </p:childTnLst>
                          </p:cTn>
                        </p:par>
                      </p:childTnLst>
                    </p:cTn>
                  </p:par>
                  <p:par>
                    <p:cTn id="7" fill="hold" nodeType="clickPar">
                      <p:stCondLst>
                        <p:cond delay="indefinite"/>
                        <p:cond evt="onBegin" delay="0">
                          <p:tn val="6"/>
                        </p:cond>
                      </p:stCondLst>
                      <p:childTnLst>
                        <p:par>
                          <p:cTn id="8" fill="hold" nodeType="afterGroup">
                            <p:stCondLst>
                              <p:cond delay="0"/>
                            </p:stCondLst>
                            <p:childTnLst>
                              <p:par>
                                <p:cTn id="9" presetID="64" presetClass="path" presetSubtype="0" accel="50000" decel="50000" fill="hold" nodeType="clickEffect">
                                  <p:stCondLst>
                                    <p:cond delay="0"/>
                                  </p:stCondLst>
                                  <p:childTnLst>
                                    <p:animMotion origin="layout" path="M 0 0 L 0 -0.33426 E" pathEditMode="relative" ptsTypes="">
                                      <p:cBhvr>
                                        <p:cTn id="10" dur="500" fill="hold"/>
                                        <p:tgtEl>
                                          <p:spTgt spid="2"/>
                                        </p:tgtEl>
                                        <p:attrNameLst>
                                          <p:attrName>ppt_x</p:attrName>
                                          <p:attrName>ppt_y</p:attrName>
                                        </p:attrNameLst>
                                      </p:cBhvr>
                                    </p:animMotion>
                                  </p:childTnLst>
                                </p:cTn>
                              </p:par>
                            </p:childTnLst>
                          </p:cTn>
                        </p:par>
                      </p:childTnLst>
                    </p:cTn>
                  </p:par>
                </p:childTnLst>
              </p:cTn>
              <p:nextCondLst>
                <p:cond evt="onClick" delay="0">
                  <p:tgtEl>
                    <p:spTgt spid="3"/>
                  </p:tgtEl>
                </p:cond>
              </p:nextCondLst>
            </p:seq>
          </p:childTnLst>
        </p:cTn>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1.bin"/><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5011362" y="1538533"/>
            <a:ext cx="2922059" cy="77622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40000"/>
              </a:lnSpc>
            </a:pPr>
            <a:r>
              <a:rPr kumimoji="1" lang="en-US" altLang="zh-CN" sz="2800">
                <a:solidFill>
                  <a:schemeClr val="bg1"/>
                </a:solidFill>
                <a:latin typeface="微软雅黑" panose="020B0503020204020204" charset="-122"/>
                <a:ea typeface="微软雅黑" panose="020B0503020204020204" charset="-122"/>
                <a:cs typeface="微软雅黑" panose="020B0503020204020204" charset="-122"/>
              </a:rPr>
              <a:t>  </a:t>
            </a:r>
            <a:r>
              <a:rPr kumimoji="1" lang="zh-CN" altLang="en-US" sz="2800" smtClean="0">
                <a:solidFill>
                  <a:schemeClr val="bg1"/>
                </a:solidFill>
                <a:latin typeface="微软雅黑" panose="020B0503020204020204" charset="-122"/>
                <a:ea typeface="微软雅黑" panose="020B0503020204020204" charset="-122"/>
                <a:cs typeface="微软雅黑" panose="020B0503020204020204" charset="-122"/>
              </a:rPr>
              <a:t>中考物理</a:t>
            </a:r>
            <a:endParaRPr kumimoji="1" lang="zh-CN" altLang="en-US" sz="110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6" name="标题 1"/>
          <p:cNvSpPr txBox="1"/>
          <p:nvPr/>
        </p:nvSpPr>
        <p:spPr>
          <a:xfrm>
            <a:off x="611560" y="3275955"/>
            <a:ext cx="7743202" cy="59976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zh-CN" altLang="en-US" sz="4000" baseline="30000" dirty="0" smtClean="0">
                <a:solidFill>
                  <a:schemeClr val="bg1"/>
                </a:solidFill>
                <a:latin typeface="微软雅黑" panose="020B0503020204020204" charset="-122"/>
                <a:ea typeface="微软雅黑" panose="020B0503020204020204" charset="-122"/>
                <a:cs typeface="微软雅黑" panose="020B0503020204020204" charset="-122"/>
              </a:rPr>
              <a:t>专题二　声现象</a:t>
            </a:r>
            <a:endParaRPr kumimoji="1" lang="zh-CN" altLang="en-US" sz="40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7" name="TextBox 6"/>
          <p:cNvSpPr txBox="1"/>
          <p:nvPr/>
        </p:nvSpPr>
        <p:spPr>
          <a:xfrm>
            <a:off x="1907704" y="103995"/>
            <a:ext cx="6624736" cy="646331"/>
          </a:xfrm>
          <a:prstGeom prst="rect">
            <a:avLst/>
          </a:prstGeom>
          <a:noFill/>
        </p:spPr>
        <p:txBody>
          <a:bodyPr wrap="square" rtlCol="0">
            <a:spAutoFit/>
          </a:bodyPr>
          <a:lstStyle/>
          <a:p>
            <a:r>
              <a:rPr lang="en-US" altLang="zh-CN" sz="3600" dirty="0" smtClean="0">
                <a:solidFill>
                  <a:schemeClr val="bg1"/>
                </a:solidFill>
                <a:latin typeface="黑体" pitchFamily="49" charset="-122"/>
                <a:ea typeface="黑体" pitchFamily="49" charset="-122"/>
              </a:rPr>
              <a:t>2021</a:t>
            </a:r>
            <a:r>
              <a:rPr lang="zh-CN" altLang="en-US" sz="3600" dirty="0" smtClean="0">
                <a:solidFill>
                  <a:schemeClr val="bg1"/>
                </a:solidFill>
                <a:latin typeface="黑体" pitchFamily="49" charset="-122"/>
                <a:ea typeface="黑体" pitchFamily="49" charset="-122"/>
              </a:rPr>
              <a:t>物理中考二轮总复习</a:t>
            </a:r>
            <a:endParaRPr lang="zh-CN" altLang="en-US" sz="3600" dirty="0">
              <a:solidFill>
                <a:schemeClr val="bg1"/>
              </a:solidFill>
              <a:latin typeface="黑体" pitchFamily="49" charset="-122"/>
              <a:ea typeface="黑体" pitchFamily="49"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7986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(2020海南,1,3分)中考期间,考场附近禁止喧哗,是为了在哪个环节控制噪声 (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A.声源处　    B.传播途中</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C.人耳处　    D.考场门口</a:t>
            </a:r>
            <a:endParaRPr lang="zh-CN" altLang="en-US"/>
          </a:p>
        </p:txBody>
      </p:sp>
      <p:sp>
        <p:nvSpPr>
          <p:cNvPr id="3" name="TextBox 2"/>
          <p:cNvSpPr txBox="1"/>
          <p:nvPr/>
        </p:nvSpPr>
        <p:spPr>
          <a:xfrm>
            <a:off x="720000" y="912801"/>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考点三　噪声的控制及声的利用</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2"/>
          <p:cNvSpPr txBox="1"/>
          <p:nvPr/>
        </p:nvSpPr>
        <p:spPr>
          <a:xfrm>
            <a:off x="720000" y="209223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A</a:t>
            </a:r>
            <a:r>
              <a:rPr lang="zh-CN" altLang="en-US" sz="1415" kern="0" smtClean="0">
                <a:solidFill>
                  <a:srgbClr val="000000"/>
                </a:solidFill>
                <a:latin typeface="Times New Roman" panose="02020603050405020304" pitchFamily="65" charset="-122"/>
                <a:ea typeface="宋体" panose="02010600030101010101" pitchFamily="2" charset="-122"/>
              </a:rPr>
              <a:t>　考场附近禁止喧哗,防止噪声产生,是在声源处控制噪声,A正确。</a:t>
            </a:r>
            <a:endParaRPr lang="zh-CN" altLang="en-US"/>
          </a:p>
        </p:txBody>
      </p:sp>
      <p:sp>
        <p:nvSpPr>
          <p:cNvPr id="5" name="TextBox 4"/>
          <p:cNvSpPr txBox="1"/>
          <p:nvPr/>
        </p:nvSpPr>
        <p:spPr>
          <a:xfrm>
            <a:off x="720000" y="2387974"/>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(2020辽宁营口,2,2分)下列关于声现象的说法正确的是(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A.只要物体振动,人们就能听到声音</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B.“教学楼内请轻声慢步”,其中“轻声”是指声音的音调低</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C.通常情况下声音在空气中传播最快</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D.开会时将手机设置为静音,这是在声源处减弱噪声</a:t>
            </a:r>
            <a:endParaRPr lang="zh-CN" altLang="en-US"/>
          </a:p>
        </p:txBody>
      </p:sp>
      <p:sp>
        <p:nvSpPr>
          <p:cNvPr id="6" name="TextBox 5"/>
          <p:cNvSpPr txBox="1"/>
          <p:nvPr/>
        </p:nvSpPr>
        <p:spPr>
          <a:xfrm>
            <a:off x="720000" y="3612411"/>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物体振动发声,但人不一定能听到声音,需要有传播介质且频率在人耳的听觉范围内,人们才</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能听到声音,故A错误;“教学楼内请轻声慢步”,其中“轻声”指声音的响度小,故B错误;通常情况下,声</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音在固体中传播最快,液体中次之,气体中传播最慢,故C错误;将手机设置成静音可以防止噪声的产生,是</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在声源处减弱噪声,故D正确。</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73894"/>
            <a:ext cx="8316000" cy="127150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(2020内蒙古呼和浩特,3,2分)在对环境声音的监测中,监测器测出的甲、乙两种声音的特性如下表,经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对比,以下说法正确的是 (　　)</a:t>
            </a:r>
            <a:endParaRPr lang="zh-CN" altLang="en-US"/>
          </a:p>
          <a:p>
            <a:pPr marL="0" indent="0" eaLnBrk="0" latinLnBrk="1" hangingPunct="0">
              <a:lnSpc>
                <a:spcPct val="100000"/>
              </a:lnSpc>
              <a:spcBef>
                <a:spcPts val="140"/>
              </a:spcBef>
              <a:buNone/>
            </a:pPr>
            <a:r>
              <a:rPr lang="zh-CN" altLang="en-US" sz="5345" kern="0" spc="17154"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4.jpeg"/>
          <p:cNvPicPr>
            <a:picLocks noChangeAspect="1"/>
          </p:cNvPicPr>
          <p:nvPr/>
        </p:nvPicPr>
        <p:blipFill>
          <a:blip r:embed="rId3"/>
          <a:stretch>
            <a:fillRect/>
          </a:stretch>
        </p:blipFill>
        <p:spPr>
          <a:xfrm>
            <a:off x="2928926" y="1355389"/>
            <a:ext cx="2571748" cy="968692"/>
          </a:xfrm>
          <a:prstGeom prst="rect">
            <a:avLst/>
          </a:prstGeom>
        </p:spPr>
      </p:pic>
      <p:graphicFrame>
        <p:nvGraphicFramePr>
          <p:cNvPr id="4" name="表格 2"/>
          <p:cNvGraphicFramePr>
            <a:graphicFrameLocks noGrp="1"/>
          </p:cNvGraphicFramePr>
          <p:nvPr/>
        </p:nvGraphicFramePr>
        <p:xfrm>
          <a:off x="720000" y="2642623"/>
          <a:ext cx="7740000" cy="1244727"/>
        </p:xfrm>
        <a:graphic>
          <a:graphicData uri="http://schemas.openxmlformats.org/drawingml/2006/table">
            <a:tbl>
              <a:tblPr/>
              <a:tblGrid>
                <a:gridCol w="2580000"/>
                <a:gridCol w="2580000"/>
                <a:gridCol w="2580000"/>
              </a:tblGrid>
              <a:tr h="271792">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声音</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声音强弱的等级/dB</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频率/Hz</a:t>
                      </a:r>
                    </a:p>
                  </a:txBody>
                  <a:tcPr marL="45720" marR="45720"/>
                </a:tc>
              </a:tr>
              <a:tr h="325960">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甲</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50</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2 000</a:t>
                      </a:r>
                    </a:p>
                  </a:txBody>
                  <a:tcPr marL="45720" marR="45720"/>
                </a:tc>
              </a:tr>
              <a:tr h="306531">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乙</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100</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500</a:t>
                      </a:r>
                    </a:p>
                  </a:txBody>
                  <a:tcPr marL="45720" marR="45720"/>
                </a:tc>
              </a:tr>
            </a:tbl>
          </a:graphicData>
        </a:graphic>
      </p:graphicFrame>
      <p:sp>
        <p:nvSpPr>
          <p:cNvPr id="5" name="TextBox 2"/>
          <p:cNvSpPr txBox="1"/>
          <p:nvPr/>
        </p:nvSpPr>
        <p:spPr>
          <a:xfrm>
            <a:off x="720000" y="4056073"/>
            <a:ext cx="8316000" cy="91076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A.甲的响度大于乙的响度</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B.声音甲每秒的振动次数大于声音乙每秒的振动次数</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C.甲在空气中传播速度大于乙在空气中传播速度</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D.甲、乙两种声音都属于噪声</a:t>
            </a:r>
            <a:endParaRPr lang="zh-CN" alt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分贝表示声音强弱的等级,即响度的大小,根据表格可知,甲的响度小于乙的响度,故A错误;频</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率是指每秒钟振动的次数,甲的频率大于乙的频率,说明甲每秒振动的次数大于乙每秒振动的次数,故B</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正确;声音传播的快慢与响度和频率均无关,甲和乙在空气中传播的速度相同,故C错误;大于50分贝的声</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音会影响睡眠和休息,乙属于噪声,故D错误。</a:t>
            </a:r>
            <a:endParaRPr lang="zh-CN"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256749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(2020湖北武汉,10,3分)关于声现象的描述,下列说法正确的是 (　　)</a:t>
            </a:r>
            <a:endParaRPr lang="zh-CN" altLang="en-US"/>
          </a:p>
          <a:p>
            <a:pPr marL="0" indent="0" eaLnBrk="0" latinLnBrk="1" hangingPunct="0">
              <a:lnSpc>
                <a:spcPct val="100000"/>
              </a:lnSpc>
              <a:spcBef>
                <a:spcPts val="140"/>
              </a:spcBef>
              <a:buNone/>
            </a:pPr>
            <a:r>
              <a:rPr lang="zh-CN" altLang="en-US" sz="7430" kern="0" spc="48667"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150"/>
              </a:spcBef>
              <a:buNone/>
            </a:pPr>
            <a:r>
              <a:rPr lang="zh-CN" altLang="en-US" sz="1415" kern="0" smtClean="0">
                <a:solidFill>
                  <a:srgbClr val="000000"/>
                </a:solidFill>
                <a:latin typeface="Times New Roman" panose="02020603050405020304" pitchFamily="65" charset="-122"/>
                <a:ea typeface="宋体" panose="02010600030101010101" pitchFamily="2" charset="-122"/>
              </a:rPr>
              <a:t>A.图甲中,钢尺伸出桌边的长度越长,拨动时发出声音的响度越大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B.图乙中,逐渐抽出真空罩内的空气,闹钟发出的铃声逐渐变大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C.图丙中,戴上防噪声耳罩,可以在声源处减弱噪声</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D.图丁中,开启倒车雷达,可利用超声波回声定位</a:t>
            </a:r>
            <a:endParaRPr lang="zh-CN" altLang="en-US"/>
          </a:p>
        </p:txBody>
      </p:sp>
      <p:pic>
        <p:nvPicPr>
          <p:cNvPr id="3" name="图片 3" descr="textimage5.jpeg"/>
          <p:cNvPicPr>
            <a:picLocks noChangeAspect="1"/>
          </p:cNvPicPr>
          <p:nvPr/>
        </p:nvPicPr>
        <p:blipFill>
          <a:blip r:embed="rId3"/>
          <a:stretch>
            <a:fillRect/>
          </a:stretch>
        </p:blipFill>
        <p:spPr>
          <a:xfrm>
            <a:off x="1142976" y="1279982"/>
            <a:ext cx="5695223" cy="1241071"/>
          </a:xfrm>
          <a:prstGeom prst="rect">
            <a:avLst/>
          </a:prstGeom>
        </p:spPr>
      </p:pic>
      <p:sp>
        <p:nvSpPr>
          <p:cNvPr id="4" name="TextBox 2"/>
          <p:cNvSpPr txBox="1"/>
          <p:nvPr/>
        </p:nvSpPr>
        <p:spPr>
          <a:xfrm>
            <a:off x="720000" y="3637436"/>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图甲中,钢尺伸出桌边的长度越长,钢尺振动越慢,发出声音的频率越低,音调会越低,响度与钢</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尺的长度无关,故A项错误;图乙中,逐渐抽出真空罩内的空气,传声介质会减少,听到的声音响度会越来越</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小,故B项错误;图丙中,戴上防噪声耳罩,是在人耳处减弱噪声,故C项错误;图丁中,开启倒车雷达,利用超</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声波传递位置信息,D项正确。故选择D。</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(2020云南,13,2分)我国自主创新研发成功的全磁悬浮人工心脏为心衰患者带来重获新生的希望,被医</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学界亲切地称为“中国心”。若人工心脏推动血液流动的功率为1.6 W,则每分钟心脏对血液做功</a:t>
            </a:r>
            <a:r>
              <a:rPr lang="zh-CN" altLang="en-US" sz="1415" u="sng" kern="0" smtClean="0">
                <a:solidFill>
                  <a:srgbClr val="000000"/>
                </a:solidFill>
                <a:latin typeface="Times New Roman" panose="02020603050405020304" pitchFamily="65" charset="-122"/>
                <a:ea typeface="宋体" panose="02010600030101010101" pitchFamily="2" charset="-122"/>
              </a:rPr>
              <a:t>　    </a:t>
            </a:r>
            <a:r>
              <a:rPr/>
              <a:t/>
            </a:r>
            <a:br>
              <a:rPr/>
            </a:b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J。医生利用听诊器检查心脏的工作情况,说明声音可以传递</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p:txBody>
      </p:sp>
      <p:sp>
        <p:nvSpPr>
          <p:cNvPr id="3" name="TextBox 2"/>
          <p:cNvSpPr txBox="1"/>
          <p:nvPr/>
        </p:nvSpPr>
        <p:spPr>
          <a:xfrm>
            <a:off x="720000" y="218869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96　信息</a:t>
            </a:r>
            <a:endParaRPr lang="zh-CN" altLang="en-US"/>
          </a:p>
        </p:txBody>
      </p:sp>
      <p:sp>
        <p:nvSpPr>
          <p:cNvPr id="4" name="TextBox 3"/>
          <p:cNvSpPr txBox="1"/>
          <p:nvPr/>
        </p:nvSpPr>
        <p:spPr>
          <a:xfrm>
            <a:off x="720000" y="262731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每分钟做功</a:t>
            </a:r>
            <a:r>
              <a:rPr lang="zh-CN" altLang="en-US" sz="1415" i="1" kern="0" smtClean="0">
                <a:solidFill>
                  <a:srgbClr val="000000"/>
                </a:solidFill>
                <a:latin typeface="Times New Roman" panose="02020603050405020304" pitchFamily="65" charset="-122"/>
                <a:ea typeface="宋体" panose="02010600030101010101" pitchFamily="2" charset="-122"/>
              </a:rPr>
              <a:t>W</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Pt</a:t>
            </a:r>
            <a:r>
              <a:rPr lang="zh-CN" altLang="en-US" sz="1415" kern="0" smtClean="0">
                <a:solidFill>
                  <a:srgbClr val="000000"/>
                </a:solidFill>
                <a:latin typeface="Times New Roman" panose="02020603050405020304" pitchFamily="65" charset="-122"/>
                <a:ea typeface="宋体" panose="02010600030101010101" pitchFamily="2" charset="-122"/>
              </a:rPr>
              <a:t>=1.6 W</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60 s=96 J。声音可以传递信息和能量,医生在检查心脏工作情况时,利</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用了声音传递信息。</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考点一　声音的产生和传播</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831180" y="841363"/>
            <a:ext cx="7680960" cy="323165"/>
          </a:xfrm>
          <a:prstGeom prst="rect">
            <a:avLst/>
          </a:prstGeom>
        </p:spPr>
        <p:txBody>
          <a:bodyPr wrap="square">
            <a:spAutoFit/>
          </a:bodyPr>
          <a:lstStyle/>
          <a:p>
            <a:pPr algn="ctr"/>
            <a:r>
              <a:rPr lang="en-US" altLang="zh-CN" sz="1500" smtClean="0">
                <a:latin typeface="微软雅黑" panose="020B0503020204020204" charset="-122"/>
                <a:ea typeface="微软雅黑" panose="020B0503020204020204" charset="-122"/>
                <a:cs typeface="微软雅黑" panose="020B0503020204020204" charset="-122"/>
              </a:rPr>
              <a:t>B</a:t>
            </a:r>
            <a:r>
              <a:rPr lang="zh-TW" altLang="en-US" sz="1500" smtClean="0">
                <a:latin typeface="微软雅黑" panose="020B0503020204020204" charset="-122"/>
                <a:ea typeface="微软雅黑" panose="020B0503020204020204" charset="-122"/>
                <a:cs typeface="微软雅黑" panose="020B0503020204020204" charset="-122"/>
              </a:rPr>
              <a:t>组   </a:t>
            </a:r>
            <a:r>
              <a:rPr lang="en-US" altLang="zh-CN" sz="1500" smtClean="0">
                <a:latin typeface="微软雅黑" panose="020B0503020204020204" charset="-122"/>
                <a:ea typeface="微软雅黑" panose="020B0503020204020204" charset="-122"/>
                <a:cs typeface="微软雅黑" panose="020B0503020204020204" charset="-122"/>
              </a:rPr>
              <a:t>2016—2019</a:t>
            </a:r>
            <a:r>
              <a:rPr lang="zh-CN" altLang="en-US" sz="1500" smtClean="0">
                <a:latin typeface="微软雅黑" panose="020B0503020204020204" charset="-122"/>
                <a:ea typeface="微软雅黑" panose="020B0503020204020204" charset="-122"/>
                <a:cs typeface="微软雅黑" panose="020B0503020204020204" charset="-122"/>
              </a:rPr>
              <a:t>年全国中考题组</a:t>
            </a:r>
            <a:endParaRPr lang="zh-CN" altLang="en-US" sz="1400">
              <a:latin typeface="+mn-ea"/>
            </a:endParaRPr>
          </a:p>
        </p:txBody>
      </p:sp>
      <p:sp>
        <p:nvSpPr>
          <p:cNvPr id="4" name="TextBox 2"/>
          <p:cNvSpPr txBox="1"/>
          <p:nvPr/>
        </p:nvSpPr>
        <p:spPr>
          <a:xfrm>
            <a:off x="720000" y="1555743"/>
            <a:ext cx="8316000" cy="1670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(2019江苏南京,2,2分)以下活动中,用来探究声音产生原因的是 (　　)</a:t>
            </a:r>
            <a:endParaRPr lang="zh-CN" altLang="en-US"/>
          </a:p>
          <a:p>
            <a:pPr marL="0" indent="0" eaLnBrk="0" latinLnBrk="1" hangingPunct="0">
              <a:lnSpc>
                <a:spcPct val="100000"/>
              </a:lnSpc>
              <a:spcBef>
                <a:spcPts val="140"/>
              </a:spcBef>
              <a:buNone/>
            </a:pPr>
            <a:r>
              <a:rPr lang="zh-CN" altLang="en-US" sz="9350" kern="0" spc="46747"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5" name="图片 3" descr="textimage6.jpeg"/>
          <p:cNvPicPr>
            <a:picLocks noChangeAspect="1"/>
          </p:cNvPicPr>
          <p:nvPr/>
        </p:nvPicPr>
        <p:blipFill>
          <a:blip r:embed="rId3"/>
          <a:stretch>
            <a:fillRect/>
          </a:stretch>
        </p:blipFill>
        <p:spPr>
          <a:xfrm>
            <a:off x="1214414" y="1851486"/>
            <a:ext cx="5857916" cy="1636770"/>
          </a:xfrm>
          <a:prstGeom prst="rect">
            <a:avLst/>
          </a:prstGeom>
        </p:spPr>
      </p:pic>
      <p:sp>
        <p:nvSpPr>
          <p:cNvPr id="6" name="TextBox 2"/>
          <p:cNvSpPr txBox="1"/>
          <p:nvPr/>
        </p:nvSpPr>
        <p:spPr>
          <a:xfrm>
            <a:off x="720000" y="3565998"/>
            <a:ext cx="8316000" cy="130843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A</a:t>
            </a:r>
            <a:r>
              <a:rPr lang="zh-CN" altLang="en-US" sz="1415" kern="0" smtClean="0">
                <a:solidFill>
                  <a:srgbClr val="000000"/>
                </a:solidFill>
                <a:latin typeface="Times New Roman" panose="02020603050405020304" pitchFamily="65" charset="-122"/>
                <a:ea typeface="宋体" panose="02010600030101010101" pitchFamily="2" charset="-122"/>
              </a:rPr>
              <a:t>    将发声的音叉触及面颊,音叉的振动引起面颊振动被人感知,说明声音是由物体振动产生的,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故A正确。用大小不同的力敲鼓,鼓面的振幅不同,导致声音的响度不同,此实验是用来探究响度与振幅</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之间关系的,故B错误。将发声的手机置于密闭瓶内并抽气,随着气体被不断抽出,听到的声音会越来越</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小,在此实验的基础上可推理得出,声音不能在真空中传播,此实验探究的是声音的传播条件,故C错误。</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用硬卡片在梳齿上快划、慢划,梳齿振动的频率不同,发出的声音音调也不同,该实验探究的是音调与频</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率的关系,故D错误。故选A。</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(2019四川成都,A3,2分)如图所示为音叉共鸣实验:两个频率相同的音叉,用橡皮槌敲击其中一个音叉,</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另一个未被敲击的音叉也会发出声音。此现象可以说明 (　　)</a:t>
            </a:r>
            <a:endParaRPr lang="zh-CN" altLang="en-US"/>
          </a:p>
        </p:txBody>
      </p:sp>
      <p:sp>
        <p:nvSpPr>
          <p:cNvPr id="3" name="TextBox 2"/>
          <p:cNvSpPr txBox="1"/>
          <p:nvPr/>
        </p:nvSpPr>
        <p:spPr>
          <a:xfrm>
            <a:off x="720000" y="3001925"/>
            <a:ext cx="8316000" cy="91076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A.声音能够传递能量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B.声音传播不需要介质</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C.声音传播不需要时间</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D.物体不振动也可产生声音</a:t>
            </a:r>
            <a:endParaRPr lang="zh-CN" altLang="en-US"/>
          </a:p>
        </p:txBody>
      </p:sp>
      <p:pic>
        <p:nvPicPr>
          <p:cNvPr id="4" name="图片 3" descr="textimage7.jpeg"/>
          <p:cNvPicPr>
            <a:picLocks noChangeAspect="1"/>
          </p:cNvPicPr>
          <p:nvPr/>
        </p:nvPicPr>
        <p:blipFill>
          <a:blip r:embed="rId3"/>
          <a:stretch>
            <a:fillRect/>
          </a:stretch>
        </p:blipFill>
        <p:spPr>
          <a:xfrm>
            <a:off x="3214678" y="1279982"/>
            <a:ext cx="2423256" cy="1615504"/>
          </a:xfrm>
          <a:prstGeom prst="rect">
            <a:avLst/>
          </a:prstGeom>
        </p:spPr>
      </p:pic>
      <p:sp>
        <p:nvSpPr>
          <p:cNvPr id="5" name="TextBox 2"/>
          <p:cNvSpPr txBox="1"/>
          <p:nvPr/>
        </p:nvSpPr>
        <p:spPr>
          <a:xfrm>
            <a:off x="720000" y="4127511"/>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A</a:t>
            </a:r>
            <a:r>
              <a:rPr lang="zh-CN" altLang="en-US" sz="1415" kern="0" smtClean="0">
                <a:solidFill>
                  <a:srgbClr val="000000"/>
                </a:solidFill>
                <a:latin typeface="Times New Roman" panose="02020603050405020304" pitchFamily="65" charset="-122"/>
                <a:ea typeface="宋体" panose="02010600030101010101" pitchFamily="2" charset="-122"/>
              </a:rPr>
              <a:t>　一个音叉振动时能够引起相同频率的另一个音叉振动,这说明声音传播时也传递了能量,故A</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项正确;声音的传播需要介质,B项错误;声音的传播需要时间,故C项错误;声音是由物体振动而产生的,不</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振动的物体不可能产生声音,D项错误。</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7800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3.(2018广东深圳,18,1.5分)张一山在《朗读者》中为大家演绎了《追风筝的人》,关于其中的物理知识,</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下列说法正确的是 (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A.朗读时,朗读者的声带振动产生声音</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B.空气中,声音的传播速度约3</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8</a:t>
            </a:r>
            <a:r>
              <a:rPr lang="zh-CN" altLang="en-US" sz="1415" kern="0" smtClean="0">
                <a:solidFill>
                  <a:srgbClr val="000000"/>
                </a:solidFill>
                <a:latin typeface="Times New Roman" panose="02020603050405020304" pitchFamily="65" charset="-122"/>
                <a:ea typeface="宋体" panose="02010600030101010101" pitchFamily="2" charset="-122"/>
              </a:rPr>
              <a:t> m/s</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C.观众主要依据音调区分主持人和朗读者的声音</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D.朗读者的声音很大是因为声音的频率很高</a:t>
            </a:r>
            <a:endParaRPr lang="zh-CN" altLang="en-US"/>
          </a:p>
        </p:txBody>
      </p:sp>
      <p:sp>
        <p:nvSpPr>
          <p:cNvPr id="3" name="TextBox 2"/>
          <p:cNvSpPr txBox="1"/>
          <p:nvPr/>
        </p:nvSpPr>
        <p:spPr>
          <a:xfrm>
            <a:off x="720000" y="284162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A</a:t>
            </a:r>
            <a:r>
              <a:rPr lang="zh-CN" altLang="en-US" sz="1415" kern="0" smtClean="0">
                <a:solidFill>
                  <a:srgbClr val="000000"/>
                </a:solidFill>
                <a:latin typeface="Times New Roman" panose="02020603050405020304" pitchFamily="65" charset="-122"/>
                <a:ea typeface="宋体" panose="02010600030101010101" pitchFamily="2" charset="-122"/>
              </a:rPr>
              <a:t>　朗读者发出的声音是由声带振动产生的,A正确;声音在15 ℃的空气中传播速度为340 m/s,光</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在真空中传播的速度为3</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8</a:t>
            </a:r>
            <a:r>
              <a:rPr lang="zh-CN" altLang="en-US" sz="1415" kern="0" smtClean="0">
                <a:solidFill>
                  <a:srgbClr val="000000"/>
                </a:solidFill>
                <a:latin typeface="Times New Roman" panose="02020603050405020304" pitchFamily="65" charset="-122"/>
                <a:ea typeface="宋体" panose="02010600030101010101" pitchFamily="2" charset="-122"/>
              </a:rPr>
              <a:t> m/s,B错误;观众是靠音色区分不同人的声音的,C错误;声音大指的是响度</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大,振幅大,D错误。</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(2016山西,12,3分)在校园艺术节上,小梦为全校师生演奏了享誉海内外的二胡名曲《二泉映月》。下</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面有关小梦二胡演奏的说法正确的是 (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A.二胡弦停止振动弦还会发声</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B.二胡声能在真空中传播</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C.二胡声是通过空气传进人耳的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D.二胡声一定不会成为噪声</a:t>
            </a:r>
            <a:endParaRPr lang="zh-CN" altLang="en-US"/>
          </a:p>
        </p:txBody>
      </p:sp>
      <p:sp>
        <p:nvSpPr>
          <p:cNvPr id="3" name="TextBox 2"/>
          <p:cNvSpPr txBox="1"/>
          <p:nvPr/>
        </p:nvSpPr>
        <p:spPr>
          <a:xfrm>
            <a:off x="720000" y="2903074"/>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声音是物体振动产生的,二胡弦停止振动,发声停止,故A错;声音传播需要介质,不能在真空中</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传播,故B错;声音可以在空气中传播,二胡声是通过空气传入人耳的,故C正确;二胡声若影响他人休息、</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学习等,就成为噪声,故D错。</a:t>
            </a:r>
            <a:endParaRPr lang="zh-CN" altLang="en-US"/>
          </a:p>
        </p:txBody>
      </p:sp>
      <p:sp>
        <p:nvSpPr>
          <p:cNvPr id="4" name="TextBox 3"/>
          <p:cNvSpPr txBox="1"/>
          <p:nvPr/>
        </p:nvSpPr>
        <p:spPr>
          <a:xfrm>
            <a:off x="720000" y="3627445"/>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知识拓展</a:t>
            </a:r>
            <a:r>
              <a:rPr lang="zh-CN" altLang="en-US" sz="1415" kern="0" smtClean="0">
                <a:solidFill>
                  <a:srgbClr val="000000"/>
                </a:solidFill>
                <a:latin typeface="Times New Roman" panose="02020603050405020304" pitchFamily="65" charset="-122"/>
                <a:ea typeface="宋体" panose="02010600030101010101" pitchFamily="2" charset="-122"/>
              </a:rPr>
              <a:t>　①物体振动能发声,但是人耳不一定能听到。②人耳能听到声音的条件:响度足够大,音调在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20 Hz到20 000 Hz 之间,有传声的介质。</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(2019湖南长沙,16,3分)鸟鸣清脆如玉,琴声婉转悠扬,声音对我们来说再熟悉不过了,下列关于声现象</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的说法正确的是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A.发声的琴弦在振动</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B.长而粗的琴弦与短而细的琴弦发出声音的音调相同</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C.悠扬的琴声无论在什么情况下都属于乐音</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D.布谷鸟的叫声让我们感知季节的更替,说明声音能传递能量</a:t>
            </a:r>
            <a:endParaRPr lang="zh-CN" altLang="en-US"/>
          </a:p>
        </p:txBody>
      </p:sp>
      <p:sp>
        <p:nvSpPr>
          <p:cNvPr id="3" name="TextBox 2"/>
          <p:cNvSpPr txBox="1"/>
          <p:nvPr/>
        </p:nvSpPr>
        <p:spPr>
          <a:xfrm>
            <a:off x="720000" y="912801"/>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考点二　声音的特性</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2"/>
          <p:cNvSpPr txBox="1"/>
          <p:nvPr/>
        </p:nvSpPr>
        <p:spPr>
          <a:xfrm>
            <a:off x="720000" y="2841627"/>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A</a:t>
            </a:r>
            <a:r>
              <a:rPr lang="zh-CN" altLang="en-US" sz="1415" kern="0" smtClean="0">
                <a:solidFill>
                  <a:srgbClr val="000000"/>
                </a:solidFill>
                <a:latin typeface="Times New Roman" panose="02020603050405020304" pitchFamily="65" charset="-122"/>
                <a:ea typeface="宋体" panose="02010600030101010101" pitchFamily="2" charset="-122"/>
              </a:rPr>
              <a:t>　声音是由物体振动产生的,故A正确;音调与振动的频率有关,长而粗的琴弦与短而细的琴弦</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相比,振动频率较低,所以发出声音的音调较低,故B错误;从环保的角度上看,凡影响人们正常休息、学习</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和工作的声音都属于噪声,故C错误;布谷鸟的叫声让我们感知季节的更替,说明声音能传递信息,故D错</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误。</a:t>
            </a:r>
            <a:endParaRPr lang="zh-CN" altLang="en-US"/>
          </a:p>
        </p:txBody>
      </p:sp>
      <p:sp>
        <p:nvSpPr>
          <p:cNvPr id="5" name="TextBox 2"/>
          <p:cNvSpPr txBox="1"/>
          <p:nvPr/>
        </p:nvSpPr>
        <p:spPr>
          <a:xfrm>
            <a:off x="720000" y="3841759"/>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解题关键</a:t>
            </a:r>
            <a:r>
              <a:rPr lang="zh-CN" altLang="en-US" sz="1415" kern="0" smtClean="0">
                <a:solidFill>
                  <a:srgbClr val="000000"/>
                </a:solidFill>
                <a:latin typeface="Times New Roman" panose="02020603050405020304" pitchFamily="65" charset="-122"/>
                <a:ea typeface="宋体" panose="02010600030101010101" pitchFamily="2" charset="-122"/>
              </a:rPr>
              <a:t>　本题关键在于对声学知识的熟练掌握,平时要善于留意生活中的现象结合物理知识进行分</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析。</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841495"/>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考点一　声音的产生和传播</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4" name="矩形 3"/>
          <p:cNvSpPr/>
          <p:nvPr/>
        </p:nvSpPr>
        <p:spPr>
          <a:xfrm>
            <a:off x="839641" y="1351501"/>
            <a:ext cx="7680960" cy="323165"/>
          </a:xfrm>
          <a:prstGeom prst="rect">
            <a:avLst/>
          </a:prstGeom>
        </p:spPr>
        <p:txBody>
          <a:bodyPr wrap="square">
            <a:spAutoFit/>
          </a:bodyPr>
          <a:lstStyle/>
          <a:p>
            <a:pPr algn="ctr"/>
            <a:r>
              <a:rPr lang="en-US" altLang="zh-CN" sz="1500" smtClean="0">
                <a:latin typeface="微软雅黑" panose="020B0503020204020204" charset="-122"/>
                <a:ea typeface="微软雅黑" panose="020B0503020204020204" charset="-122"/>
                <a:cs typeface="微软雅黑" panose="020B0503020204020204" charset="-122"/>
              </a:rPr>
              <a:t>A</a:t>
            </a:r>
            <a:r>
              <a:rPr lang="zh-TW" altLang="en-US" sz="1500" smtClean="0">
                <a:latin typeface="微软雅黑" panose="020B0503020204020204" charset="-122"/>
                <a:ea typeface="微软雅黑" panose="020B0503020204020204" charset="-122"/>
                <a:cs typeface="微软雅黑" panose="020B0503020204020204" charset="-122"/>
              </a:rPr>
              <a:t>组   </a:t>
            </a:r>
            <a:r>
              <a:rPr lang="en-US" altLang="zh-CN" sz="1500" smtClean="0">
                <a:latin typeface="微软雅黑" panose="020B0503020204020204" charset="-122"/>
                <a:ea typeface="微软雅黑" panose="020B0503020204020204" charset="-122"/>
                <a:cs typeface="微软雅黑" panose="020B0503020204020204" charset="-122"/>
              </a:rPr>
              <a:t>2020</a:t>
            </a:r>
            <a:r>
              <a:rPr lang="zh-CN" altLang="en-US" sz="1500" smtClean="0">
                <a:latin typeface="微软雅黑" panose="020B0503020204020204" charset="-122"/>
                <a:ea typeface="微软雅黑" panose="020B0503020204020204" charset="-122"/>
                <a:cs typeface="微软雅黑" panose="020B0503020204020204" charset="-122"/>
              </a:rPr>
              <a:t>年全国中考题组</a:t>
            </a:r>
            <a:endParaRPr lang="zh-CN" altLang="en-US" sz="1400">
              <a:latin typeface="+mn-ea"/>
            </a:endParaRPr>
          </a:p>
        </p:txBody>
      </p:sp>
      <p:sp>
        <p:nvSpPr>
          <p:cNvPr id="5" name="TextBox 2"/>
          <p:cNvSpPr txBox="1"/>
          <p:nvPr/>
        </p:nvSpPr>
        <p:spPr>
          <a:xfrm>
            <a:off x="720000" y="2331570"/>
            <a:ext cx="8316000" cy="89793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(2020山西,12,3分)小明家购置了一台超声波洗碗机。餐具放进洗碗机水槽中,超声波穿过水对餐具内</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外表面、狭缝等部位进行有效清洗,洗碗机发出的超声波(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A.是由物体振动产生的　　　    B.只能在水中传播</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C.传播速度是3</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8</a:t>
            </a:r>
            <a:r>
              <a:rPr lang="zh-CN" altLang="en-US" sz="1415" kern="0" smtClean="0">
                <a:solidFill>
                  <a:srgbClr val="000000"/>
                </a:solidFill>
                <a:latin typeface="Times New Roman" panose="02020603050405020304" pitchFamily="65" charset="-122"/>
                <a:ea typeface="宋体" panose="02010600030101010101" pitchFamily="2" charset="-122"/>
              </a:rPr>
              <a:t> m/s　　　    D.不能传递能量</a:t>
            </a:r>
            <a:endParaRPr lang="zh-CN" altLang="en-US"/>
          </a:p>
        </p:txBody>
      </p:sp>
      <p:sp>
        <p:nvSpPr>
          <p:cNvPr id="6" name="TextBox 5"/>
          <p:cNvSpPr txBox="1"/>
          <p:nvPr/>
        </p:nvSpPr>
        <p:spPr>
          <a:xfrm>
            <a:off x="720000" y="3413131"/>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A</a:t>
            </a:r>
            <a:r>
              <a:rPr lang="zh-CN" altLang="en-US" sz="1415" kern="0" smtClean="0">
                <a:solidFill>
                  <a:srgbClr val="000000"/>
                </a:solidFill>
                <a:latin typeface="Times New Roman" panose="02020603050405020304" pitchFamily="65" charset="-122"/>
                <a:ea typeface="宋体" panose="02010600030101010101" pitchFamily="2" charset="-122"/>
              </a:rPr>
              <a:t>　超声波是声,声都是由物体振动产生的,所以A项正确。声除了可以在水中传播,还可以在其</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他液体和气体、固体中传播,故B项错。3</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8</a:t>
            </a:r>
            <a:r>
              <a:rPr lang="zh-CN" altLang="en-US" sz="1415" kern="0" smtClean="0">
                <a:solidFill>
                  <a:srgbClr val="000000"/>
                </a:solidFill>
                <a:latin typeface="Times New Roman" panose="02020603050405020304" pitchFamily="65" charset="-122"/>
                <a:ea typeface="宋体" panose="02010600030101010101" pitchFamily="2" charset="-122"/>
              </a:rPr>
              <a:t> m/s是真空中的光速,声速远小于光速,故C项错。超声波</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洗碗就是利用超声波传递能量来工作的,故D项错。</a:t>
            </a:r>
            <a:endParaRPr lang="zh-CN" altLang="en-US"/>
          </a:p>
        </p:txBody>
      </p:sp>
      <p:sp>
        <p:nvSpPr>
          <p:cNvPr id="7" name="TextBox 6"/>
          <p:cNvSpPr txBox="1"/>
          <p:nvPr/>
        </p:nvSpPr>
        <p:spPr>
          <a:xfrm>
            <a:off x="839641" y="642550"/>
            <a:ext cx="7704360" cy="461665"/>
          </a:xfrm>
          <a:prstGeom prst="rect">
            <a:avLst/>
          </a:prstGeom>
          <a:solidFill>
            <a:srgbClr val="FFFF00"/>
          </a:solidFill>
        </p:spPr>
        <p:txBody>
          <a:bodyPr wrap="square" rtlCol="0">
            <a:spAutoFit/>
          </a:bodyPr>
          <a:lstStyle/>
          <a:p>
            <a:r>
              <a:rPr lang="zh-CN" altLang="en-US" sz="2400" dirty="0" smtClean="0">
                <a:solidFill>
                  <a:srgbClr val="FF0000"/>
                </a:solidFill>
                <a:latin typeface="等线 Light" pitchFamily="2" charset="-122"/>
                <a:ea typeface="等线 Light" pitchFamily="2" charset="-122"/>
              </a:rPr>
              <a:t>中       考        真       题       再      现</a:t>
            </a:r>
            <a:endParaRPr lang="zh-CN" altLang="en-US" sz="2400" dirty="0">
              <a:solidFill>
                <a:srgbClr val="FF0000"/>
              </a:solidFill>
              <a:latin typeface="等线 Light" pitchFamily="2" charset="-122"/>
              <a:ea typeface="等线 Light"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303448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(2018安徽,13,3分)如图所示,8个相同的玻璃瓶中灌入不同高度的水,仔细调节水的高度,敲击它们,就可</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以发出“1,2,3,4,5,6,7,</a:t>
            </a:r>
            <a:r>
              <a:rPr lang="zh-CN" altLang="en-US" sz="1795" kern="0" spc="-1047"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”的声音来;而用嘴吹每个瓶的上端,可以发出哨声。则下列说法正确的是</a:t>
            </a:r>
            <a:r>
              <a:rPr lang="zh-CN" altLang="en-US" sz="1210" kern="0" spc="204"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135"/>
              </a:spcBef>
              <a:buNone/>
            </a:pPr>
            <a:r>
              <a:rPr lang="zh-CN" altLang="en-US" sz="1415" kern="0" smtClean="0">
                <a:solidFill>
                  <a:srgbClr val="000000"/>
                </a:solidFill>
                <a:latin typeface="Times New Roman" panose="02020603050405020304" pitchFamily="65" charset="-122"/>
                <a:ea typeface="宋体" panose="02010600030101010101" pitchFamily="2" charset="-122"/>
              </a:rPr>
              <a:t>　)</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35"/>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35"/>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35"/>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35"/>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35"/>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35"/>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35"/>
              </a:spcBef>
              <a:buNone/>
            </a:pPr>
            <a:r>
              <a:rPr lang="zh-CN" altLang="en-US" sz="1415" kern="0" smtClean="0">
                <a:solidFill>
                  <a:srgbClr val="000000"/>
                </a:solidFill>
                <a:latin typeface="Times New Roman" panose="02020603050405020304" pitchFamily="65" charset="-122"/>
                <a:ea typeface="宋体" panose="02010600030101010101" pitchFamily="2" charset="-122"/>
              </a:rPr>
              <a:t>A.敲击瓶子时,声音只是由瓶本身的振动产生的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B.敲击瓶子时,声音只是由瓶中水柱的振动产生的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C.用嘴吹时,哨声是由瓶中空气柱的振动产生的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D.用嘴吹时,哨声是由瓶中水柱的振动产生的</a:t>
            </a:r>
            <a:endParaRPr lang="zh-CN" altLang="en-US"/>
          </a:p>
        </p:txBody>
      </p:sp>
      <p:pic>
        <p:nvPicPr>
          <p:cNvPr id="3" name="图片 3" descr="textimage8.jpeg"/>
          <p:cNvPicPr>
            <a:picLocks noChangeAspect="1"/>
          </p:cNvPicPr>
          <p:nvPr/>
        </p:nvPicPr>
        <p:blipFill>
          <a:blip r:embed="rId4"/>
          <a:stretch>
            <a:fillRect/>
          </a:stretch>
        </p:blipFill>
        <p:spPr>
          <a:xfrm>
            <a:off x="2714613" y="1351420"/>
            <a:ext cx="2714644" cy="1378311"/>
          </a:xfrm>
          <a:prstGeom prst="rect">
            <a:avLst/>
          </a:prstGeom>
        </p:spPr>
      </p:pic>
      <p:graphicFrame>
        <p:nvGraphicFramePr>
          <p:cNvPr id="5" name="对象 4"/>
          <p:cNvGraphicFramePr>
            <a:graphicFrameLocks noChangeAspect="1"/>
          </p:cNvGraphicFramePr>
          <p:nvPr/>
        </p:nvGraphicFramePr>
        <p:xfrm>
          <a:off x="2385000" y="930489"/>
          <a:ext cx="95249" cy="266699"/>
        </p:xfrm>
        <a:graphic>
          <a:graphicData uri="http://schemas.openxmlformats.org/presentationml/2006/ole">
            <mc:AlternateContent xmlns:mc="http://schemas.openxmlformats.org/markup-compatibility/2006">
              <mc:Choice xmlns:v="urn:schemas-microsoft-com:vml" Requires="v">
                <p:oleObj spid="_x0000_s1041" name="Equation" r:id="rId5" imgW="2438400" imgH="7010400" progId="">
                  <p:embed/>
                </p:oleObj>
              </mc:Choice>
              <mc:Fallback>
                <p:oleObj name="Equation" r:id="rId5" imgW="2438400" imgH="7010400" progId="">
                  <p:embed/>
                  <p:pic>
                    <p:nvPicPr>
                      <p:cNvPr id="0" name="OLE substitute image"/>
                      <p:cNvPicPr/>
                      <p:nvPr/>
                    </p:nvPicPr>
                    <p:blipFill>
                      <a:blip r:embed="rId6"/>
                      <a:stretch>
                        <a:fillRect/>
                      </a:stretch>
                    </p:blipFill>
                    <p:spPr>
                      <a:xfrm>
                        <a:off x="2385000" y="930489"/>
                        <a:ext cx="95249" cy="266699"/>
                      </a:xfrm>
                      <a:prstGeom prst="rect">
                        <a:avLst/>
                      </a:prstGeom>
                      <a:noFill/>
                    </p:spPr>
                  </p:pic>
                </p:oleObj>
              </mc:Fallback>
            </mc:AlternateContent>
          </a:graphicData>
        </a:graphic>
      </p:graphicFrame>
      <p:sp>
        <p:nvSpPr>
          <p:cNvPr id="6" name="TextBox 2"/>
          <p:cNvSpPr txBox="1"/>
          <p:nvPr/>
        </p:nvSpPr>
        <p:spPr>
          <a:xfrm>
            <a:off x="720000" y="3974644"/>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敲击瓶子时发出的不同音调的声音,是由瓶子与水柱共同振动而产生的,故A、B错误;用嘴吹</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每个瓶的上端,可以发出哨声,这是由瓶中空气柱振动产生的,故C正确,D错误。</a:t>
            </a:r>
            <a:endParaRPr lang="zh-CN" altLang="en-US"/>
          </a:p>
        </p:txBody>
      </p:sp>
      <p:sp>
        <p:nvSpPr>
          <p:cNvPr id="7" name="TextBox 6"/>
          <p:cNvSpPr txBox="1"/>
          <p:nvPr/>
        </p:nvSpPr>
        <p:spPr>
          <a:xfrm>
            <a:off x="720000" y="448470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审题关键</a:t>
            </a:r>
            <a:r>
              <a:rPr lang="zh-CN" altLang="en-US" sz="1415" kern="0" smtClean="0">
                <a:solidFill>
                  <a:srgbClr val="000000"/>
                </a:solidFill>
                <a:latin typeface="Times New Roman" panose="02020603050405020304" pitchFamily="65" charset="-122"/>
                <a:ea typeface="宋体" panose="02010600030101010101" pitchFamily="2" charset="-122"/>
              </a:rPr>
              <a:t>　特别要</a:t>
            </a:r>
            <a:r>
              <a:rPr lang="en-US" altLang="zh-CN" sz="1415" kern="0" smtClean="0">
                <a:solidFill>
                  <a:srgbClr val="000000"/>
                </a:solidFill>
                <a:latin typeface="Times New Roman" panose="02020603050405020304" pitchFamily="65" charset="-122"/>
                <a:ea typeface="宋体" panose="02010600030101010101" pitchFamily="2" charset="-122"/>
              </a:rPr>
              <a:t>e1</a:t>
            </a:r>
            <a:r>
              <a:rPr lang="zh-CN" altLang="en-US" sz="1415" kern="0" smtClean="0">
                <a:solidFill>
                  <a:srgbClr val="000000"/>
                </a:solidFill>
                <a:latin typeface="Times New Roman" panose="02020603050405020304" pitchFamily="65" charset="-122"/>
                <a:ea typeface="宋体" panose="02010600030101010101" pitchFamily="2" charset="-122"/>
              </a:rPr>
              <a:t>注意的是在敲击瓶子和对瓶上端吹气的时候,发声体是不同的。</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(2019江西,3,2分)音调、响度、音色是声音的三个主要特征。演奏二胡时,手指上下移动按压琴弦的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不同位置,可改变二胡发声的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特征;其下方有一个共鸣箱,可用来增大二胡发声的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特</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征。</a:t>
            </a:r>
            <a:endParaRPr lang="zh-CN" altLang="en-US"/>
          </a:p>
        </p:txBody>
      </p:sp>
      <p:sp>
        <p:nvSpPr>
          <p:cNvPr id="3" name="TextBox 2"/>
          <p:cNvSpPr txBox="1"/>
          <p:nvPr/>
        </p:nvSpPr>
        <p:spPr>
          <a:xfrm>
            <a:off x="720000" y="197438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音调　响度</a:t>
            </a:r>
            <a:endParaRPr lang="zh-CN" altLang="en-US"/>
          </a:p>
        </p:txBody>
      </p:sp>
      <p:sp>
        <p:nvSpPr>
          <p:cNvPr id="4" name="TextBox 3"/>
          <p:cNvSpPr txBox="1"/>
          <p:nvPr/>
        </p:nvSpPr>
        <p:spPr>
          <a:xfrm>
            <a:off x="720000" y="241299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本题考查的是声音的三个特征。手指上下移动按压琴弦的不同位置,实际上改变了琴弦振动部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分的长度,进而改变频率,发声体振动频率决定音调,即改变了发声的音调。二胡的共鸣箱,可以使人听到</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的声音更大,所以是用来增大响度的。</a:t>
            </a:r>
            <a:endParaRPr lang="zh-CN" altLang="en-US"/>
          </a:p>
        </p:txBody>
      </p:sp>
      <p:sp>
        <p:nvSpPr>
          <p:cNvPr id="5" name="TextBox 2"/>
          <p:cNvSpPr txBox="1"/>
          <p:nvPr/>
        </p:nvSpPr>
        <p:spPr>
          <a:xfrm>
            <a:off x="720000" y="327025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知识拓展</a:t>
            </a:r>
            <a:r>
              <a:rPr lang="zh-CN" altLang="en-US" sz="1415" kern="0" smtClean="0">
                <a:solidFill>
                  <a:srgbClr val="000000"/>
                </a:solidFill>
                <a:latin typeface="Times New Roman" panose="02020603050405020304" pitchFamily="65" charset="-122"/>
                <a:ea typeface="宋体" panose="02010600030101010101" pitchFamily="2" charset="-122"/>
              </a:rPr>
              <a:t>　手指压琴弦时,振动的琴弦长度越短,振动的频率就越高,音调也越高。</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(2019河南,8,2分)中华古诗词、俗语中蕴含着丰富的声学知识,下列有关理解正确的是 (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A.“谁家玉笛暗飞声”中的笛声由笛管的振动产生</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B.“响鼓还要重锤敲”说明声音的音调与振幅有关</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C.“闻其声而知其人”是根据声音的响度来辨别的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D.“柴门闻犬吠,风雪夜归人”说明声音可传递信息</a:t>
            </a:r>
            <a:endParaRPr lang="zh-CN" altLang="en-US"/>
          </a:p>
        </p:txBody>
      </p:sp>
      <p:sp>
        <p:nvSpPr>
          <p:cNvPr id="4" name="TextBox 2"/>
          <p:cNvSpPr txBox="1"/>
          <p:nvPr/>
        </p:nvSpPr>
        <p:spPr>
          <a:xfrm>
            <a:off x="720000" y="912801"/>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考点三　噪声的控制及声的利用</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2"/>
          <p:cNvSpPr txBox="1"/>
          <p:nvPr/>
        </p:nvSpPr>
        <p:spPr>
          <a:xfrm>
            <a:off x="720000" y="262731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笛声是由笛管内空气柱振动产生的,所以A项错;重锤表示用较大的力击打鼓面,用力越大鼓</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面振幅越大,听到的响度越大,所以B项错;根据声音辨别说话人是谁,这是利用不同人的声音音色不同,C</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项错;通过狗叫声得知有人到来,说明声音可以传递信息,D项正确。</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(2019内蒙古包头,3,3分)下列说法正确的是 (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A.音叉在真空中振动不会产生声音</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B.倒车雷达是利用电磁波来探测车后障碍物的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C.滚摆在滚动过程中运动状态一定改变</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D.热机和电动机在能量转化方式上是相同的</a:t>
            </a:r>
            <a:endParaRPr lang="zh-CN" altLang="en-US"/>
          </a:p>
        </p:txBody>
      </p:sp>
      <p:sp>
        <p:nvSpPr>
          <p:cNvPr id="3" name="TextBox 2"/>
          <p:cNvSpPr txBox="1"/>
          <p:nvPr/>
        </p:nvSpPr>
        <p:spPr>
          <a:xfrm>
            <a:off x="720000" y="262731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音叉在真空中振动可以产生声音,只是真空不能传声,故A错误;倒车雷达利用超声波探测车</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后障碍物,故B错误;滚摆下降时速度越来越快,上升时速度越来越慢,故滚动过程中运动状态一定改变,C</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正确;热机将内能转化为机械能,电动机将电能转化为机械能,故能量转化方式不同,D错误。</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(2018江西,4,2分)英语考试时,考生听到的英语听力材料声音是通过</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传播到人耳中;为了不影</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响考试,要求监考老师尽量不要走动发出声音,这是从</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处减弱噪声。</a:t>
            </a:r>
            <a:endParaRPr lang="zh-CN" altLang="en-US"/>
          </a:p>
        </p:txBody>
      </p:sp>
      <p:sp>
        <p:nvSpPr>
          <p:cNvPr id="3" name="TextBox 2"/>
          <p:cNvSpPr txBox="1"/>
          <p:nvPr/>
        </p:nvSpPr>
        <p:spPr>
          <a:xfrm>
            <a:off x="720000" y="182398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空气　声源</a:t>
            </a:r>
            <a:endParaRPr lang="zh-CN" altLang="en-US"/>
          </a:p>
        </p:txBody>
      </p:sp>
      <p:sp>
        <p:nvSpPr>
          <p:cNvPr id="4" name="TextBox 3"/>
          <p:cNvSpPr txBox="1"/>
          <p:nvPr/>
        </p:nvSpPr>
        <p:spPr>
          <a:xfrm>
            <a:off x="720000" y="2191168"/>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考场上的听力材料声音是通过空气传播到人耳中的;监考老师尽量不要走动发出声音是从声源</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处减弱噪声。</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(2017湖北黄冈,8,2分)学校在“5·12”汶川大地震纪念日举行防震逃生演练,同学们听到广播中的警报</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声迅速离开教室,说明声波可以传递</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(选填“信息”或“能量”),声波是通过</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传到同</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学们的耳朵中。</a:t>
            </a:r>
            <a:endParaRPr lang="zh-CN" altLang="en-US"/>
          </a:p>
        </p:txBody>
      </p:sp>
      <p:sp>
        <p:nvSpPr>
          <p:cNvPr id="3" name="TextBox 2"/>
          <p:cNvSpPr txBox="1"/>
          <p:nvPr/>
        </p:nvSpPr>
        <p:spPr>
          <a:xfrm>
            <a:off x="720000" y="233157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信息　空气(填“气体”、“介质”也给分)</a:t>
            </a:r>
            <a:endParaRPr lang="zh-CN" altLang="en-US"/>
          </a:p>
        </p:txBody>
      </p:sp>
      <p:sp>
        <p:nvSpPr>
          <p:cNvPr id="4" name="TextBox 3"/>
          <p:cNvSpPr txBox="1"/>
          <p:nvPr/>
        </p:nvSpPr>
        <p:spPr>
          <a:xfrm>
            <a:off x="720000" y="2770189"/>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声波可以传递信息和能量,学生们从听到的声音中可以判断出警报信息;广播的声音是通过空气</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传到人耳中的。</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考点一　声音的产生和传播</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771978" y="769925"/>
            <a:ext cx="7680960" cy="323165"/>
          </a:xfrm>
          <a:prstGeom prst="rect">
            <a:avLst/>
          </a:prstGeom>
        </p:spPr>
        <p:txBody>
          <a:bodyPr wrap="square">
            <a:spAutoFit/>
          </a:bodyPr>
          <a:lstStyle/>
          <a:p>
            <a:pPr algn="ctr">
              <a:spcBef>
                <a:spcPts val="140"/>
              </a:spcBef>
            </a:pPr>
            <a:r>
              <a:rPr lang="zh-CN" altLang="en-US" sz="1500" smtClean="0">
                <a:latin typeface="微软雅黑" panose="020B0503020204020204" charset="-122"/>
                <a:ea typeface="微软雅黑" panose="020B0503020204020204" charset="-122"/>
                <a:cs typeface="微软雅黑" panose="020B0503020204020204" charset="-122"/>
              </a:rPr>
              <a:t>C组　教师专用题组</a:t>
            </a:r>
          </a:p>
        </p:txBody>
      </p:sp>
      <p:sp>
        <p:nvSpPr>
          <p:cNvPr id="4" name="TextBox 2"/>
          <p:cNvSpPr txBox="1"/>
          <p:nvPr/>
        </p:nvSpPr>
        <p:spPr>
          <a:xfrm>
            <a:off x="720000" y="1538235"/>
            <a:ext cx="8316000" cy="157780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(2020山东潍坊,2,2分)为庆祝中华人民共和国成立70周年,在北京隆重举行了“新时代军乐之声音乐</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会”,首次采用百名高音礼号和百名军鼓共同演奏号角音乐,乐音回荡夜空,宏伟庄重。下列关于礼号和</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军鼓产生的乐音说法正确的是 (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A.礼号发音不需要振动</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B.军鼓的声音属于超声波</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C.两者音色相同</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D.两者传播速度相同</a:t>
            </a:r>
            <a:endParaRPr lang="zh-CN" altLang="en-US"/>
          </a:p>
        </p:txBody>
      </p:sp>
      <p:sp>
        <p:nvSpPr>
          <p:cNvPr id="5" name="TextBox 4"/>
          <p:cNvSpPr txBox="1"/>
          <p:nvPr/>
        </p:nvSpPr>
        <p:spPr>
          <a:xfrm>
            <a:off x="720000" y="31913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声音是由物体振动产生的,A错;人耳不能听到超声波,人耳能听到军鼓的声音,B错;音色是发</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声体本身的一种特征,可以区别发声体,C错;礼号和军鼓产生的乐音在空气中的传播速度相同,D正确。</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(2019湖北武汉,10,3分)关于声现象,下列说法</a:t>
            </a:r>
            <a:r>
              <a:rPr lang="zh-CN" altLang="en-US" sz="1415" u="sng" kern="0" smtClean="0">
                <a:solidFill>
                  <a:srgbClr val="000000"/>
                </a:solidFill>
                <a:latin typeface="Times New Roman" panose="02020603050405020304" pitchFamily="65" charset="-122"/>
                <a:ea typeface="宋体" panose="02010600030101010101" pitchFamily="2" charset="-122"/>
              </a:rPr>
              <a:t>错误</a:t>
            </a:r>
            <a:r>
              <a:rPr lang="zh-CN" altLang="en-US" sz="1415" kern="0" smtClean="0">
                <a:solidFill>
                  <a:srgbClr val="000000"/>
                </a:solidFill>
                <a:latin typeface="Times New Roman" panose="02020603050405020304" pitchFamily="65" charset="-122"/>
                <a:ea typeface="宋体" panose="02010600030101010101" pitchFamily="2" charset="-122"/>
              </a:rPr>
              <a:t>的是(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A.从物理学角度讲,发声体做无规则振动时会发出噪声</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B.声速的大小不仅跟介质的种类有关,还跟介质的温度有关</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C.不同物体发出声音的音调和响度相同,发出声音的音色也就相同</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D.一般来说,超声波产生的振动比可闻声更加强烈,常被用来清洗物体</a:t>
            </a:r>
            <a:endParaRPr lang="zh-CN" altLang="en-US"/>
          </a:p>
        </p:txBody>
      </p:sp>
      <p:sp>
        <p:nvSpPr>
          <p:cNvPr id="3" name="TextBox 2"/>
          <p:cNvSpPr txBox="1"/>
          <p:nvPr/>
        </p:nvSpPr>
        <p:spPr>
          <a:xfrm>
            <a:off x="720000" y="2698751"/>
            <a:ext cx="8316000" cy="110744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从物理学角度讲,物体做无规则振动产生的声是噪声,故A的说法正确,不符合题意;声速的大</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小跟介质的种类和介质的温度有关,故B的说法正确,不符合题意;音色是由发声体的结构和材料决定的,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不同的物体发出的声音,即使音调和响度相同,音色也不同,故C的说法错误,符合题意;我们把频率高于</a:t>
            </a: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20 000 Hz的声称为超声波,超声波的频率比可闻声的频率高,因此超声波振动更加剧烈,能量更集中,所以</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可用来清洗物体,故D的说法正确,不符合题意。</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(2019广东,5,3分)赛龙舟不仅是一项体育娱乐活动,更体现我国悠久历史文化传承,如图所示为某比赛</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场景,下列说法</a:t>
            </a:r>
            <a:r>
              <a:rPr lang="zh-CN" altLang="en-US" sz="1415" u="sng" kern="0" smtClean="0">
                <a:solidFill>
                  <a:srgbClr val="000000"/>
                </a:solidFill>
                <a:latin typeface="Times New Roman" panose="02020603050405020304" pitchFamily="65" charset="-122"/>
                <a:ea typeface="宋体" panose="02010600030101010101" pitchFamily="2" charset="-122"/>
              </a:rPr>
              <a:t>错误</a:t>
            </a:r>
            <a:r>
              <a:rPr lang="zh-CN" altLang="en-US" sz="1415" kern="0" smtClean="0">
                <a:solidFill>
                  <a:srgbClr val="000000"/>
                </a:solidFill>
                <a:latin typeface="Times New Roman" panose="02020603050405020304" pitchFamily="65" charset="-122"/>
                <a:ea typeface="宋体" panose="02010600030101010101" pitchFamily="2" charset="-122"/>
              </a:rPr>
              <a:t>的是 (　　)</a:t>
            </a:r>
            <a:endParaRPr lang="zh-CN" altLang="en-US"/>
          </a:p>
        </p:txBody>
      </p:sp>
      <p:sp>
        <p:nvSpPr>
          <p:cNvPr id="3" name="TextBox 2"/>
          <p:cNvSpPr txBox="1"/>
          <p:nvPr/>
        </p:nvSpPr>
        <p:spPr>
          <a:xfrm>
            <a:off x="720000" y="2780180"/>
            <a:ext cx="8316000" cy="91076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A.选手根据鼓声齐心协力划桨,鼓声是由鼓面振动产生的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B.选手听到鼓声大作,震耳欲聋,说明此时鼓声的响度大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C.选手能从现场各种声音中听出鼓声,主要是通过鼓声的音色来辨别的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D.鼓手敲击鼓面越快,鼓声在空气中传播的速度也越快</a:t>
            </a:r>
            <a:endParaRPr lang="zh-CN" altLang="en-US"/>
          </a:p>
        </p:txBody>
      </p:sp>
      <p:pic>
        <p:nvPicPr>
          <p:cNvPr id="4" name="图片 3" descr="textimage9.jpeg"/>
          <p:cNvPicPr>
            <a:picLocks noChangeAspect="1"/>
          </p:cNvPicPr>
          <p:nvPr/>
        </p:nvPicPr>
        <p:blipFill>
          <a:blip r:embed="rId3"/>
          <a:stretch>
            <a:fillRect/>
          </a:stretch>
        </p:blipFill>
        <p:spPr>
          <a:xfrm>
            <a:off x="3428992" y="1341179"/>
            <a:ext cx="2250000" cy="1361345"/>
          </a:xfrm>
          <a:prstGeom prst="rect">
            <a:avLst/>
          </a:prstGeom>
        </p:spPr>
      </p:pic>
      <p:sp>
        <p:nvSpPr>
          <p:cNvPr id="5" name="TextBox 2"/>
          <p:cNvSpPr txBox="1"/>
          <p:nvPr/>
        </p:nvSpPr>
        <p:spPr>
          <a:xfrm>
            <a:off x="720000" y="3770321"/>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赛龙舟时,鼓声是由鼓面振动产生的,鼓声越大,代表其响度大,不同的物体发声的音色不同,人</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们根据音色来判断发声体,故A、B、C正确;声音的传播速度与介质和温度有关,因此鼓声在空气中的传</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播速度不变,故D错误;题干问错误的选项,因此选D。</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(2018山西,12,3分)如图所示,号称“天下第一鼓”的山西威风锣鼓队正在表演。当队员用手按住正在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发声的鼓面时,鼓声就消失了,其主要原因是 (　　)</a:t>
            </a:r>
            <a:endParaRPr lang="zh-CN" altLang="en-US"/>
          </a:p>
        </p:txBody>
      </p:sp>
      <p:sp>
        <p:nvSpPr>
          <p:cNvPr id="3" name="TextBox 2"/>
          <p:cNvSpPr txBox="1"/>
          <p:nvPr/>
        </p:nvSpPr>
        <p:spPr>
          <a:xfrm>
            <a:off x="720000" y="3145311"/>
            <a:ext cx="8316000" cy="91076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A.手不能传播声音</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B.手吸收了声波</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C.手使鼓面停止了振动</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D.手把声音反射回去了</a:t>
            </a:r>
            <a:endParaRPr lang="zh-CN" altLang="en-US"/>
          </a:p>
        </p:txBody>
      </p:sp>
      <p:pic>
        <p:nvPicPr>
          <p:cNvPr id="4" name="图片 3" descr="textimage10.jpeg"/>
          <p:cNvPicPr>
            <a:picLocks noChangeAspect="1"/>
          </p:cNvPicPr>
          <p:nvPr/>
        </p:nvPicPr>
        <p:blipFill>
          <a:blip r:embed="rId3"/>
          <a:stretch>
            <a:fillRect/>
          </a:stretch>
        </p:blipFill>
        <p:spPr>
          <a:xfrm>
            <a:off x="3786182" y="1764763"/>
            <a:ext cx="2567818" cy="1380547"/>
          </a:xfrm>
          <a:prstGeom prst="rect">
            <a:avLst/>
          </a:prstGeom>
        </p:spPr>
      </p:pic>
      <p:sp>
        <p:nvSpPr>
          <p:cNvPr id="5" name="TextBox 2"/>
          <p:cNvSpPr txBox="1"/>
          <p:nvPr/>
        </p:nvSpPr>
        <p:spPr>
          <a:xfrm>
            <a:off x="642910" y="4198949"/>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一切发声的物体都在振动,振动停止则发声停止,用手按住正在发声的鼓面使其停止振动,鼓</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声就消失了,故正确选项为C。</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(2020黑龙江齐齐哈尔,2,2分)为增强居民对新冠病毒的科学防护意识,社区工作人员用大喇叭在小区</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内播放疫情防护知识。关于此现象,下列说法正确的是 (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A.大喇叭发出的声音是由物体振动产生的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B.大喇叭发出的声音是次声波</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C.声音在空气中的传播速度是3</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8</a:t>
            </a:r>
            <a:r>
              <a:rPr lang="zh-CN" altLang="en-US" sz="1415" kern="0" smtClean="0">
                <a:solidFill>
                  <a:srgbClr val="000000"/>
                </a:solidFill>
                <a:latin typeface="Times New Roman" panose="02020603050405020304" pitchFamily="65" charset="-122"/>
                <a:ea typeface="宋体" panose="02010600030101010101" pitchFamily="2" charset="-122"/>
              </a:rPr>
              <a:t> m/s</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D.工作人员调节大喇叭的音量,是为了改变声音的音调</a:t>
            </a:r>
            <a:endParaRPr lang="zh-CN" altLang="en-US"/>
          </a:p>
        </p:txBody>
      </p:sp>
      <p:sp>
        <p:nvSpPr>
          <p:cNvPr id="3" name="TextBox 2"/>
          <p:cNvSpPr txBox="1"/>
          <p:nvPr/>
        </p:nvSpPr>
        <p:spPr>
          <a:xfrm>
            <a:off x="720000" y="284162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A</a:t>
            </a:r>
            <a:r>
              <a:rPr lang="zh-CN" altLang="en-US" sz="1415" kern="0" smtClean="0">
                <a:solidFill>
                  <a:srgbClr val="000000"/>
                </a:solidFill>
                <a:latin typeface="Times New Roman" panose="02020603050405020304" pitchFamily="65" charset="-122"/>
                <a:ea typeface="宋体" panose="02010600030101010101" pitchFamily="2" charset="-122"/>
              </a:rPr>
              <a:t>　声音是由物体振动产生的,故A正确;频率低于20 Hz的声叫次声波,大喇叭发出的声音能被我</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们听到,频率应在20 Hz~20 000 Hz之间,不属于次声波,故B错误;空气中声音的传播速度约340 m/s,故C错</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误;工作人员调节大喇叭的音量,是为了改变声音的响度,故D错误。</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(2020江苏连云港,12,3分)将手机放在真空罩中,打电话呼叫手机,同时用抽气机抽去罩中的空气,直到</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听不到铃声,说明</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,但手机仍能接收到呼叫信号,说明</a:t>
            </a:r>
            <a:r>
              <a:rPr lang="zh-CN" altLang="en-US" sz="1415" u="sng" kern="0" smtClean="0">
                <a:solidFill>
                  <a:srgbClr val="000000"/>
                </a:solidFill>
                <a:latin typeface="Times New Roman" panose="02020603050405020304" pitchFamily="65" charset="-122"/>
                <a:ea typeface="宋体" panose="02010600030101010101" pitchFamily="2" charset="-122"/>
              </a:rPr>
              <a:t>　　　　　　　　　    </a:t>
            </a:r>
            <a:r>
              <a:rPr/>
              <a:t/>
            </a:r>
            <a:br>
              <a:rPr/>
            </a:b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,如果将手机放在密闭的金属容器内,手机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(选填“能”或“不能”)接收到呼叫信号。</a:t>
            </a:r>
            <a:endParaRPr lang="zh-CN" altLang="en-US"/>
          </a:p>
        </p:txBody>
      </p:sp>
      <p:sp>
        <p:nvSpPr>
          <p:cNvPr id="3" name="TextBox 2"/>
          <p:cNvSpPr txBox="1"/>
          <p:nvPr/>
        </p:nvSpPr>
        <p:spPr>
          <a:xfrm>
            <a:off x="720000" y="2474446"/>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声音不能在真空中传播　电磁波可以在真空中传播　不能</a:t>
            </a:r>
            <a:endParaRPr lang="zh-CN" altLang="en-US"/>
          </a:p>
        </p:txBody>
      </p:sp>
      <p:sp>
        <p:nvSpPr>
          <p:cNvPr id="4" name="TextBox 3"/>
          <p:cNvSpPr txBox="1"/>
          <p:nvPr/>
        </p:nvSpPr>
        <p:spPr>
          <a:xfrm>
            <a:off x="720000" y="298450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声音传播需要介质,真空不能传声。手机靠收发电磁波工作,能接收到信号,说明电磁波可以在真</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空中传播,但金属对电磁波有屏蔽作用,所以密闭金属容器中手机不能接收到信号。</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考点二　声音的特性</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2"/>
          <p:cNvSpPr txBox="1"/>
          <p:nvPr/>
        </p:nvSpPr>
        <p:spPr>
          <a:xfrm>
            <a:off x="720000" y="1137106"/>
            <a:ext cx="8316000" cy="67986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(2020福建,4,2分)下列词语中,形容声音响度小的是 (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A.震耳欲聋　    B.声如洪钟</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C.轻声细语　    D.鼾声如雷</a:t>
            </a:r>
            <a:endParaRPr lang="zh-CN" altLang="en-US"/>
          </a:p>
        </p:txBody>
      </p:sp>
      <p:sp>
        <p:nvSpPr>
          <p:cNvPr id="4" name="TextBox 3"/>
          <p:cNvSpPr txBox="1"/>
          <p:nvPr/>
        </p:nvSpPr>
        <p:spPr>
          <a:xfrm>
            <a:off x="720000" y="1861477"/>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震耳欲聋、声如洪钟、鼾声如雷都是指声音的响度大,A、B、D不符合题意。轻声细语指</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声音小,响度小,C符合题意。</a:t>
            </a:r>
            <a:endParaRPr lang="zh-CN" altLang="en-US"/>
          </a:p>
        </p:txBody>
      </p:sp>
      <p:sp>
        <p:nvSpPr>
          <p:cNvPr id="5" name="TextBox 4"/>
          <p:cNvSpPr txBox="1"/>
          <p:nvPr/>
        </p:nvSpPr>
        <p:spPr>
          <a:xfrm>
            <a:off x="720000" y="2361543"/>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(2020广东广州,2,3分)甲音叉发声时每秒振动256次,乙音叉发声时振动频率为512 Hz,相比于乙音叉,</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甲音叉 (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A.发声时振幅一定更小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B.发声时振动频率一定更高</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C.发出声音的音调一定更低</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D.发出声音的响度一定更大</a:t>
            </a:r>
            <a:endParaRPr lang="zh-CN" altLang="en-US"/>
          </a:p>
        </p:txBody>
      </p:sp>
      <p:sp>
        <p:nvSpPr>
          <p:cNvPr id="6" name="TextBox 5"/>
          <p:cNvSpPr txBox="1"/>
          <p:nvPr/>
        </p:nvSpPr>
        <p:spPr>
          <a:xfrm>
            <a:off x="720000" y="3800294"/>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本题主要考查的是频率的概念、音调与频率的关系。响度大小与发声体的振动频率无关,题</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目只给了甲、乙音叉发声的频率,无法比较两个音叉发出声音的响度大小,故A、D错。甲音叉发声时每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秒振动256次,所以甲音叉发声时的振动频率为256 Hz,比乙音叉发声时振动频率512 Hz低,因此,甲音叉</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发出声音的音调比乙音叉发出声音的音调低,故B错、C正确。</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7986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(2019天津,1,3分)演员弹奏钢琴时,使用相同的力量弹不同的键,这主要是为了改变乐音的 (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A.音色　    B.响度</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C.音调　    D.振幅</a:t>
            </a:r>
            <a:endParaRPr lang="zh-CN" altLang="en-US"/>
          </a:p>
        </p:txBody>
      </p:sp>
      <p:sp>
        <p:nvSpPr>
          <p:cNvPr id="6" name="TextBox 2"/>
          <p:cNvSpPr txBox="1"/>
          <p:nvPr/>
        </p:nvSpPr>
        <p:spPr>
          <a:xfrm>
            <a:off x="720000" y="197438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演员用相同的力弹不同的键,琴键的振动幅度相同,故响度相同;不同的键振动的快慢不同,产</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生的声音音调不同,故选项C正确。</a:t>
            </a:r>
            <a:endParaRPr lang="zh-CN" altLang="en-US"/>
          </a:p>
        </p:txBody>
      </p:sp>
      <p:sp>
        <p:nvSpPr>
          <p:cNvPr id="7" name="TextBox 6"/>
          <p:cNvSpPr txBox="1"/>
          <p:nvPr/>
        </p:nvSpPr>
        <p:spPr>
          <a:xfrm>
            <a:off x="720000" y="2545884"/>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(2018内蒙古包头,1,3分)下列说法正确的是 (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A.声波和电磁波都能在真空中传播</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B.吹笛子时手按不同的笛孔是为了改变音调</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C.做圆周运动的物体如果所受外力全部消失将做匀速圆周运动</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D.摩擦起电过程中能量的转化是电能转化为机械能</a:t>
            </a:r>
            <a:endParaRPr lang="zh-CN" altLang="en-US"/>
          </a:p>
        </p:txBody>
      </p:sp>
      <p:sp>
        <p:nvSpPr>
          <p:cNvPr id="8" name="TextBox 7"/>
          <p:cNvSpPr txBox="1"/>
          <p:nvPr/>
        </p:nvSpPr>
        <p:spPr>
          <a:xfrm>
            <a:off x="720000" y="3770321"/>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声波不能在真空中传播,A错误;吹笛子时手按不同的笛孔可以改变空气柱的长度,从而改变</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声音的音调,B正确;根据牛顿第一定律可知,物体在不受外力时总是保持匀速直线运动状态或静止状态,</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做圆周运动的物体原来处于运动状态,所以如果所受外力全部消失,物体将做匀速直线运动,C错误;摩擦</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起电过程是先摩擦,故先有机械能,然后物体带电,再转化为电能,D错误。故选B。</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(2017山西,12,3分)位于我省永济市普救寺中的莺莺塔如图所示,它是我国现有的四大回音建筑之一。</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若游人在塔附近的一定位置以两石相击,便可听到“呱、呱”的回声,类似青蛙鸣叫,并且声音也变得格</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外响亮。关于此现象,下列说法正确的是(　　)</a:t>
            </a:r>
            <a:endParaRPr lang="zh-CN" altLang="en-US"/>
          </a:p>
        </p:txBody>
      </p:sp>
      <p:pic>
        <p:nvPicPr>
          <p:cNvPr id="3" name="图片 2" descr="textimage11.jpeg"/>
          <p:cNvPicPr>
            <a:picLocks noChangeAspect="1"/>
          </p:cNvPicPr>
          <p:nvPr/>
        </p:nvPicPr>
        <p:blipFill>
          <a:blip r:embed="rId3"/>
          <a:stretch>
            <a:fillRect/>
          </a:stretch>
        </p:blipFill>
        <p:spPr>
          <a:xfrm>
            <a:off x="3428992" y="1565734"/>
            <a:ext cx="1118941" cy="1543855"/>
          </a:xfrm>
          <a:prstGeom prst="rect">
            <a:avLst/>
          </a:prstGeom>
        </p:spPr>
      </p:pic>
      <p:sp>
        <p:nvSpPr>
          <p:cNvPr id="4" name="TextBox 2"/>
          <p:cNvSpPr txBox="1"/>
          <p:nvPr/>
        </p:nvSpPr>
        <p:spPr>
          <a:xfrm>
            <a:off x="720000" y="3208808"/>
            <a:ext cx="8316000" cy="91076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A.“以两石相击”主要是空气振动发声</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B.“类似青蛙鸣叫”是指音色相近</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C.“变得格外响亮”是指音调变高</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D.“呱、呱”的回声一定是噪声</a:t>
            </a:r>
            <a:endParaRPr lang="zh-CN" altLang="en-US"/>
          </a:p>
        </p:txBody>
      </p:sp>
      <p:sp>
        <p:nvSpPr>
          <p:cNvPr id="5" name="TextBox 2"/>
          <p:cNvSpPr txBox="1"/>
          <p:nvPr/>
        </p:nvSpPr>
        <p:spPr>
          <a:xfrm>
            <a:off x="720000" y="419894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“以两石相击”主要是石头振动产生声音,A项错误;“类似青蛙鸣叫”说明发出的声音和青</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蛙叫声相近,说明音色相近,B项正确;“变得格外响亮”说明声音较大,是响度较大,C项错误;“呱、呱”</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的回声如果不是无规则振动产生,不一定是噪声,D项错误。故正确选项为B。</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考点三　噪声的控制及声的利用</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2"/>
          <p:cNvSpPr txBox="1"/>
          <p:nvPr/>
        </p:nvSpPr>
        <p:spPr>
          <a:xfrm>
            <a:off x="720000" y="1014627"/>
            <a:ext cx="8316000" cy="283712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(2020陕西,2,2分)下列关于声现象的说法正确的是 (　　)</a:t>
            </a:r>
            <a:endParaRPr lang="zh-CN" altLang="en-US"/>
          </a:p>
          <a:p>
            <a:pPr marL="0" indent="0" eaLnBrk="0" latinLnBrk="1" hangingPunct="0">
              <a:lnSpc>
                <a:spcPct val="100000"/>
              </a:lnSpc>
              <a:spcBef>
                <a:spcPts val="140"/>
              </a:spcBef>
              <a:buNone/>
            </a:pPr>
            <a:r>
              <a:rPr lang="zh-CN" altLang="en-US" sz="8850" kern="0" spc="47248"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645"/>
              </a:spcBef>
              <a:buNone/>
            </a:pPr>
            <a:r>
              <a:rPr lang="zh-CN" altLang="en-US" sz="1415" kern="0" smtClean="0">
                <a:solidFill>
                  <a:srgbClr val="000000"/>
                </a:solidFill>
                <a:latin typeface="Times New Roman" panose="02020603050405020304" pitchFamily="65" charset="-122"/>
                <a:ea typeface="宋体" panose="02010600030101010101" pitchFamily="2" charset="-122"/>
              </a:rPr>
              <a:t>A.图-1中人在水面下能听到岸上的说话声,表明声音的传播不需要介质</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B.图-2中改变试管内的水量可以改变吹气时声音的音调</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C.图-3中禁止鸣笛是在传播过程中减弱噪声</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D.图-4中B超诊断仪是利用次声波工作的</a:t>
            </a:r>
            <a:endParaRPr lang="zh-CN" altLang="en-US"/>
          </a:p>
        </p:txBody>
      </p:sp>
      <p:pic>
        <p:nvPicPr>
          <p:cNvPr id="4" name="图片 3" descr="textimage12.jpeg"/>
          <p:cNvPicPr>
            <a:picLocks noChangeAspect="1"/>
          </p:cNvPicPr>
          <p:nvPr/>
        </p:nvPicPr>
        <p:blipFill>
          <a:blip r:embed="rId3"/>
          <a:stretch>
            <a:fillRect/>
          </a:stretch>
        </p:blipFill>
        <p:spPr>
          <a:xfrm>
            <a:off x="1285852" y="1348940"/>
            <a:ext cx="5549737" cy="1461628"/>
          </a:xfrm>
          <a:prstGeom prst="rect">
            <a:avLst/>
          </a:prstGeom>
        </p:spPr>
      </p:pic>
      <p:sp>
        <p:nvSpPr>
          <p:cNvPr id="5" name="TextBox 2"/>
          <p:cNvSpPr txBox="1"/>
          <p:nvPr/>
        </p:nvSpPr>
        <p:spPr>
          <a:xfrm>
            <a:off x="720000" y="3888502"/>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人在水下听到的岸上的声音,是经过空气和水传到人耳中的,说明了声音可以在水、空气中</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传播,并没有说明声音的传播不需要介质,故A项错误。吹气时试管发出的声音是由管内空气柱振动产</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生,试管内水量变化会改变空气柱长度,进而改变空气柱的振动频率,所以听到的声音音调会发生变化,故</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B项正确。禁止鸣笛是从声源处减弱噪声,故C项错误。医用B超诊断仪利用的是超声波,不是次声波,故</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D项错误。</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(2019湖南衡阳,1,2分)下列有关声学知识说法正确的是(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A.用大小不同的力先后敲击同一音叉的同一位置,音叉发声的音调会不同</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B.喇叭发声时,放在它上面的纸屑在上下跳动,说明声音是由物体振动产生的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C.利用B超检查身体是应用了声波能传递能量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D.公路旁安装隔音墙是为了在声源处减弱噪声</a:t>
            </a:r>
            <a:endParaRPr lang="zh-CN" altLang="en-US"/>
          </a:p>
        </p:txBody>
      </p:sp>
      <p:sp>
        <p:nvSpPr>
          <p:cNvPr id="3" name="TextBox 2"/>
          <p:cNvSpPr txBox="1"/>
          <p:nvPr/>
        </p:nvSpPr>
        <p:spPr>
          <a:xfrm>
            <a:off x="720000" y="2474446"/>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用大小不同的力先后敲击同一音叉的同一位置,音叉振动的幅度不同,频率相同,所以发声的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响度不同,音调相同,故A错误;喇叭发声时,放在它上面的纸屑在上下跳动,说明声音是由物体的振动产生</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的,故B正确;利用B超检查身体应用了声波能传递信息,故C错误;公路旁安装隔音墙是为了在传播过程</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中减弱噪声,而不是在声源处减弱噪声,故D错误。</a:t>
            </a:r>
            <a:endParaRPr lang="zh-CN" altLang="en-US"/>
          </a:p>
        </p:txBody>
      </p:sp>
      <p:sp>
        <p:nvSpPr>
          <p:cNvPr id="4" name="TextBox 3"/>
          <p:cNvSpPr txBox="1"/>
          <p:nvPr/>
        </p:nvSpPr>
        <p:spPr>
          <a:xfrm>
            <a:off x="720000" y="348456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知识归纳</a:t>
            </a:r>
            <a:r>
              <a:rPr lang="zh-CN" altLang="en-US" sz="1415" kern="0" smtClean="0">
                <a:solidFill>
                  <a:srgbClr val="000000"/>
                </a:solidFill>
                <a:latin typeface="Times New Roman" panose="02020603050405020304" pitchFamily="65" charset="-122"/>
                <a:ea typeface="宋体" panose="02010600030101010101" pitchFamily="2" charset="-122"/>
              </a:rPr>
              <a:t>　声音的特性包括音调、响度和音色,音调指声音的高低,响度指声音的大小,音色是声音的品</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质与特色;声音是由物体的振动产生的,振动停止,发声也停止;声音能够传递信息与能量;防治噪声的途</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径包括在声源处减弱、在传播过程中减弱、在人耳处减弱。</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2018四川成都,A5,2分)关于声现象,下列说法正确的是 (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A.常温(15 ℃)下,空气中的声速大于水中的声速</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B.《蒙面歌王》节目中观众是通过音调猜出歌手的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C.声呐利用次声波可以确定鱼群位置和海水深度</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D.汽车排气管上安装消声器是在声源处减弱噪声</a:t>
            </a:r>
            <a:endParaRPr lang="zh-CN" altLang="en-US"/>
          </a:p>
        </p:txBody>
      </p:sp>
      <p:sp>
        <p:nvSpPr>
          <p:cNvPr id="3" name="TextBox 2"/>
          <p:cNvSpPr txBox="1"/>
          <p:nvPr/>
        </p:nvSpPr>
        <p:spPr>
          <a:xfrm>
            <a:off x="720000" y="2555875"/>
            <a:ext cx="8316000" cy="110744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通常情况下,声音在固体中的传播速度最快,液体中次之,在气体中的传播速度最慢,常温(15℃)</a:t>
            </a: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下,空气中的声速小于水中的声速,故A错误;音色是由发声体本身决定的,不同的发声体,其音调和响</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度可能相同,但音色一般不同,观众能分辨出是哪位歌手的声音,主要是依据声音的音色不同,故B错误;超</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声波具有较强的穿透性,并且能够传递信息,所以人们利用超声波可以确定鱼群位置和海水深度,故C错</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误;在汽车排气管上安装消声器,是在声源处减弱噪声,故D正确。</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667408"/>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考点一　声音的产生和传播</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2"/>
          <p:cNvSpPr txBox="1"/>
          <p:nvPr/>
        </p:nvSpPr>
        <p:spPr>
          <a:xfrm>
            <a:off x="720000" y="195316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(2020北京海淀一模,6,2分)关于声音的产生和传播,下列说法正确的是 (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A.鼓手打鼓用的力越大,鼓声的音调就越高</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B.声音在真空中可以传播</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C.小提琴演奏出的优美声音是由琴弦的振动产生的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D.在高速路的两旁设置隔音墙是在声源处减弱噪声</a:t>
            </a:r>
            <a:endParaRPr lang="zh-CN" altLang="en-US"/>
          </a:p>
        </p:txBody>
      </p:sp>
      <p:sp>
        <p:nvSpPr>
          <p:cNvPr id="5" name="TextBox 4"/>
          <p:cNvSpPr txBox="1"/>
          <p:nvPr/>
        </p:nvSpPr>
        <p:spPr>
          <a:xfrm>
            <a:off x="720000" y="317759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鼓手打鼓用的力越大,鼓声的响度越大,故A项错误;声音传播靠介质,真空不能传声,故B项错</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误;物体发声要振动,小提琴演奏出的优美声音是由琴弦的振动产生的,故C项正确;在高速路的两旁设置</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隔音墙是在传播过程中减弱噪声,故D项错误。故选C。</a:t>
            </a:r>
            <a:endParaRPr lang="zh-CN" altLang="en-US"/>
          </a:p>
        </p:txBody>
      </p:sp>
      <p:sp>
        <p:nvSpPr>
          <p:cNvPr id="6" name="TextBox 5"/>
          <p:cNvSpPr txBox="1"/>
          <p:nvPr/>
        </p:nvSpPr>
        <p:spPr>
          <a:xfrm>
            <a:off x="2627784" y="539651"/>
            <a:ext cx="3960440" cy="461665"/>
          </a:xfrm>
          <a:prstGeom prst="rect">
            <a:avLst/>
          </a:prstGeom>
          <a:solidFill>
            <a:srgbClr val="FFFF00"/>
          </a:solidFill>
        </p:spPr>
        <p:txBody>
          <a:bodyPr wrap="square" rtlCol="0">
            <a:spAutoFit/>
          </a:bodyPr>
          <a:lstStyle/>
          <a:p>
            <a:r>
              <a:rPr lang="zh-CN" altLang="en-US" sz="2400" smtClean="0">
                <a:solidFill>
                  <a:srgbClr val="FF0000"/>
                </a:solidFill>
                <a:latin typeface="等线 Light" pitchFamily="2" charset="-122"/>
                <a:ea typeface="等线 Light" pitchFamily="2" charset="-122"/>
              </a:rPr>
              <a:t>最          新         模          拟</a:t>
            </a:r>
            <a:endParaRPr lang="zh-CN" altLang="en-US" sz="2400">
              <a:solidFill>
                <a:srgbClr val="FF0000"/>
              </a:solidFill>
              <a:latin typeface="等线 Light" pitchFamily="2" charset="-122"/>
              <a:ea typeface="等线 Light"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1327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知识归纳</a:t>
            </a:r>
            <a:r>
              <a:rPr lang="zh-CN" altLang="en-US" sz="1415" kern="0" smtClean="0">
                <a:solidFill>
                  <a:srgbClr val="000000"/>
                </a:solidFill>
                <a:latin typeface="Times New Roman" panose="02020603050405020304" pitchFamily="65" charset="-122"/>
                <a:ea typeface="宋体" panose="02010600030101010101" pitchFamily="2" charset="-122"/>
              </a:rPr>
              <a:t>　声音产生和传播结构图</a:t>
            </a:r>
            <a:endParaRPr lang="zh-CN" altLang="en-US"/>
          </a:p>
          <a:p>
            <a:pPr marL="0" indent="0" eaLnBrk="0" latinLnBrk="1" hangingPunct="0">
              <a:lnSpc>
                <a:spcPct val="100000"/>
              </a:lnSpc>
              <a:spcBef>
                <a:spcPts val="140"/>
              </a:spcBef>
              <a:buNone/>
            </a:pPr>
            <a:r>
              <a:rPr lang="zh-CN" altLang="en-US" sz="12230" kern="0" spc="26317"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13.jpeg"/>
          <p:cNvPicPr>
            <a:picLocks noChangeAspect="1"/>
          </p:cNvPicPr>
          <p:nvPr/>
        </p:nvPicPr>
        <p:blipFill>
          <a:blip r:embed="rId3"/>
          <a:stretch>
            <a:fillRect/>
          </a:stretch>
        </p:blipFill>
        <p:spPr>
          <a:xfrm>
            <a:off x="1857356" y="1698619"/>
            <a:ext cx="3566248" cy="1928826"/>
          </a:xfrm>
          <a:prstGeom prst="rect">
            <a:avLst/>
          </a:prstGeom>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69450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(2020江苏苏州二模,6,2分)如图是一静止在水面上的测量船利用声呐测量海底深度的显示装置,图中</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两个波形是发出和接收到的信号。已知发射信号持续时间为0.2 s,声波在海水中传播速度为1 500 m/s,</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则该处海水深度为 (　　)</a:t>
            </a:r>
            <a:endParaRPr lang="zh-CN" altLang="en-US"/>
          </a:p>
          <a:p>
            <a:pPr marL="0" indent="0" eaLnBrk="0" latinLnBrk="1" hangingPunct="0">
              <a:lnSpc>
                <a:spcPct val="100000"/>
              </a:lnSpc>
              <a:spcBef>
                <a:spcPts val="140"/>
              </a:spcBef>
              <a:buNone/>
            </a:pPr>
            <a:r>
              <a:rPr lang="zh-CN" altLang="en-US" sz="4345" kern="0" spc="2331"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1070"/>
              </a:spcBef>
              <a:buNone/>
            </a:pPr>
            <a:r>
              <a:rPr lang="zh-CN" altLang="en-US" sz="1415" kern="0" smtClean="0">
                <a:solidFill>
                  <a:srgbClr val="000000"/>
                </a:solidFill>
                <a:latin typeface="Times New Roman" panose="02020603050405020304" pitchFamily="65" charset="-122"/>
                <a:ea typeface="宋体" panose="02010600030101010101" pitchFamily="2" charset="-122"/>
              </a:rPr>
              <a:t>A.150 m　　B.450 m　　C.600 m　　D.900 m</a:t>
            </a:r>
            <a:endParaRPr lang="zh-CN" altLang="en-US"/>
          </a:p>
        </p:txBody>
      </p:sp>
      <p:pic>
        <p:nvPicPr>
          <p:cNvPr id="3" name="图片 3" descr="textimage14.jpeg"/>
          <p:cNvPicPr>
            <a:picLocks noChangeAspect="1"/>
          </p:cNvPicPr>
          <p:nvPr/>
        </p:nvPicPr>
        <p:blipFill>
          <a:blip r:embed="rId3"/>
          <a:stretch>
            <a:fillRect/>
          </a:stretch>
        </p:blipFill>
        <p:spPr>
          <a:xfrm>
            <a:off x="3000364" y="1912933"/>
            <a:ext cx="761034" cy="761034"/>
          </a:xfrm>
          <a:prstGeom prst="rect">
            <a:avLst/>
          </a:prstGeom>
        </p:spPr>
      </p:pic>
      <p:sp>
        <p:nvSpPr>
          <p:cNvPr id="4" name="TextBox 2"/>
          <p:cNvSpPr txBox="1"/>
          <p:nvPr/>
        </p:nvSpPr>
        <p:spPr>
          <a:xfrm>
            <a:off x="720000" y="3198817"/>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由题可知,信号持续时间为0.2 s,对应图上两个小格,所以从发出到接收到声音信号共0.6 s,声</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波从发出到海底用时0.3 s,故海底深度</a:t>
            </a:r>
            <a:r>
              <a:rPr lang="zh-CN" altLang="en-US" sz="1415" i="1" kern="0" smtClean="0">
                <a:solidFill>
                  <a:srgbClr val="000000"/>
                </a:solidFill>
                <a:latin typeface="Times New Roman" panose="02020603050405020304" pitchFamily="65" charset="-122"/>
                <a:ea typeface="宋体" panose="02010600030101010101" pitchFamily="2" charset="-122"/>
              </a:rPr>
              <a:t>h</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vt</a:t>
            </a:r>
            <a:r>
              <a:rPr lang="zh-CN" altLang="en-US" sz="1415" kern="0" smtClean="0">
                <a:solidFill>
                  <a:srgbClr val="000000"/>
                </a:solidFill>
                <a:latin typeface="Times New Roman" panose="02020603050405020304" pitchFamily="65" charset="-122"/>
                <a:ea typeface="宋体" panose="02010600030101010101" pitchFamily="2" charset="-122"/>
              </a:rPr>
              <a:t>=1 500 m/s</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0.3 s=450 </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,故选择B。</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720000" y="1260000"/>
            <a:ext cx="8316000" cy="89793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(2020贵州贵阳,8,3分)学习科学知识的价值之一,是主动将所学知识创造性地服务于社会。如“声音</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的传播需要介质”就有许多实际应用。下列发明成果应用了这一知识的是 (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A.发电机　    B.望远镜</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C.真空玻璃　    D.体温计</a:t>
            </a:r>
            <a:endParaRPr lang="zh-CN" altLang="en-US"/>
          </a:p>
        </p:txBody>
      </p:sp>
      <p:sp>
        <p:nvSpPr>
          <p:cNvPr id="5" name="TextBox 4"/>
          <p:cNvSpPr txBox="1"/>
          <p:nvPr/>
        </p:nvSpPr>
        <p:spPr>
          <a:xfrm>
            <a:off x="720000" y="227012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发电机应用了电磁感应知识,望远镜应用了透镜成像知识,体温计应用了热胀冷缩知识,</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故A、B、D错误;真空玻璃具有隔音作用,利用了声音的传播需要介质的知识,故C正确。</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(2019江苏无锡惠山模拟,1)关于声现象的说法正确的是(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A.物体振动得越快,发出的声音响度越大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B.声音在真空中的传播速度是340 m/s</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C.人耳可以听到超声,不能听到次声</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D.“闻其声而知其人”,主要是因为不同的人音色不同</a:t>
            </a:r>
            <a:endParaRPr lang="zh-CN" altLang="en-US"/>
          </a:p>
        </p:txBody>
      </p:sp>
      <p:sp>
        <p:nvSpPr>
          <p:cNvPr id="3" name="TextBox 2"/>
          <p:cNvSpPr txBox="1"/>
          <p:nvPr/>
        </p:nvSpPr>
        <p:spPr>
          <a:xfrm>
            <a:off x="720000" y="2555875"/>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音调的高低与频率有关,振动越快,音调越高,故A错误;声音不能在真空中传播,故声音在真空</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中的传播速度是0,故B错误;超声和次声不在人耳的听觉范围之内,都是人耳听不到的,故C错误;不同人</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说话的音色不同,“闻其声而知其人”是因为可以根据音色来判断说话者,故D正确。</a:t>
            </a:r>
            <a:endParaRPr lang="zh-CN" altLang="en-US"/>
          </a:p>
        </p:txBody>
      </p:sp>
      <p:sp>
        <p:nvSpPr>
          <p:cNvPr id="4" name="TextBox 2"/>
          <p:cNvSpPr txBox="1"/>
          <p:nvPr/>
        </p:nvSpPr>
        <p:spPr>
          <a:xfrm>
            <a:off x="720000" y="3341693"/>
            <a:ext cx="8316000" cy="112883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知识归纳</a:t>
            </a:r>
            <a:r>
              <a:rPr lang="zh-CN" altLang="en-US" sz="1415" kern="0" smtClean="0">
                <a:solidFill>
                  <a:srgbClr val="000000"/>
                </a:solidFill>
                <a:latin typeface="Times New Roman" panose="02020603050405020304" pitchFamily="65" charset="-122"/>
                <a:ea typeface="宋体" panose="02010600030101010101" pitchFamily="2" charset="-122"/>
              </a:rPr>
              <a:t>　(1)响度是指声音的强弱,它与振幅有关;</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(2)声音的传播需要介质,声音不能在真空中传播,声音在15 ℃的空气中传播速度是340 m/s;</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(3)人的听觉频率范围在20 Hz~20 000 Hz,低于20 Hz的声为次声,高于20 000 Hz的声为超声,都是人耳听</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不到的;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(4)音色是指声音的品质与特色,不同物体发出的声音音色是不同的。</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55677"/>
            <a:ext cx="8316000" cy="125855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(2020江苏灌南一模,12,1分)如图所示,将手机置于封闭的玻璃罩内。把罩内的空气用抽气机抽走,使之</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成为真空,再拨打该手机号码,发现手机屏幕上显示有来电,但却听不到来电提示音,这说明</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5260" kern="0" spc="438"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15.jpeg"/>
          <p:cNvPicPr>
            <a:picLocks noChangeAspect="1"/>
          </p:cNvPicPr>
          <p:nvPr/>
        </p:nvPicPr>
        <p:blipFill>
          <a:blip r:embed="rId3"/>
          <a:stretch>
            <a:fillRect/>
          </a:stretch>
        </p:blipFill>
        <p:spPr>
          <a:xfrm>
            <a:off x="3714744" y="1780048"/>
            <a:ext cx="1143008" cy="1669393"/>
          </a:xfrm>
          <a:prstGeom prst="rect">
            <a:avLst/>
          </a:prstGeom>
        </p:spPr>
      </p:pic>
      <p:sp>
        <p:nvSpPr>
          <p:cNvPr id="6" name="TextBox 2"/>
          <p:cNvSpPr txBox="1"/>
          <p:nvPr/>
        </p:nvSpPr>
        <p:spPr>
          <a:xfrm>
            <a:off x="720000" y="356352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声音不能在真空中传播,电磁波可以在真空中传播</a:t>
            </a:r>
            <a:endParaRPr lang="zh-CN" altLang="en-US"/>
          </a:p>
        </p:txBody>
      </p:sp>
      <p:sp>
        <p:nvSpPr>
          <p:cNvPr id="7" name="TextBox 6"/>
          <p:cNvSpPr txBox="1"/>
          <p:nvPr/>
        </p:nvSpPr>
        <p:spPr>
          <a:xfrm>
            <a:off x="720000" y="3923188"/>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声音的传播需要介质,它既可以在气体中传播,也可以在固体和液体中传播,但不能在真空中传</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播。电磁波传播不需要介质。</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考点二　声音的特性</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2"/>
          <p:cNvSpPr txBox="1"/>
          <p:nvPr/>
        </p:nvSpPr>
        <p:spPr>
          <a:xfrm>
            <a:off x="720000" y="1688628"/>
            <a:ext cx="8316000" cy="66704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(2020福建石狮质量检查,1,2分)“稻花香里说丰年,听取蛙声一片”是宋朝诗人辛弃疾的《西江月·夜</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行黄沙道》中的诗句,人们能分辨出蛙声主要依据的是声音的(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A.音调　    B.响度　    C.音色　    D.振幅</a:t>
            </a:r>
            <a:endParaRPr lang="zh-CN" altLang="en-US"/>
          </a:p>
        </p:txBody>
      </p:sp>
      <p:sp>
        <p:nvSpPr>
          <p:cNvPr id="4" name="TextBox 3"/>
          <p:cNvSpPr txBox="1"/>
          <p:nvPr/>
        </p:nvSpPr>
        <p:spPr>
          <a:xfrm>
            <a:off x="720000" y="2555875"/>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蛙及各种动物发出的声音都有自己不同的品质和特色,人们区分它们就是根据这些不同的品</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质和特色,而声音的品质和特色就是声音的音色,故选C。</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(2020四川成都都江堰二诊,1,2分)从2月17日起我市初三利用网络开展“停课不停学”线上教学活动,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各科老师轮番上阵晋升“网络主播”。下列物理现象中描述正确的是 (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A.黄老师录课时发出的声音是由声带振动引起的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B.同学们通过网课学习知识,说明声音可以传递能量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C.袁老师在讲到关键点时通过提高发声体的振动频率从而达到增大音量的目的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D.同学们可以听到老师风格迥异的课,因为可以通过声音的音调辨别出自己熟悉的老师的声音</a:t>
            </a:r>
            <a:endParaRPr lang="zh-CN" altLang="en-US"/>
          </a:p>
        </p:txBody>
      </p:sp>
      <p:sp>
        <p:nvSpPr>
          <p:cNvPr id="3" name="TextBox 2"/>
          <p:cNvSpPr txBox="1"/>
          <p:nvPr/>
        </p:nvSpPr>
        <p:spPr>
          <a:xfrm>
            <a:off x="720000" y="2984503"/>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A</a:t>
            </a:r>
            <a:r>
              <a:rPr lang="zh-CN" altLang="en-US" sz="1415" kern="0" smtClean="0">
                <a:solidFill>
                  <a:srgbClr val="000000"/>
                </a:solidFill>
                <a:latin typeface="Times New Roman" panose="02020603050405020304" pitchFamily="65" charset="-122"/>
                <a:ea typeface="宋体" panose="02010600030101010101" pitchFamily="2" charset="-122"/>
              </a:rPr>
              <a:t>　声音是由物体的振动产生的,黄老师录课发出的声音是由声带的振动引起的,故A正确;声音</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既能够传递能量,也能够传递信息,同学们通过听网课获取知识,说明声音可以传递信息,故B错误;响度表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示声音的强弱,与振幅有关,袁老师在讲到关键点时,音量变大,是通过增大发声体的振幅从而达到增大音</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量的目的,故C错误;音色反映声音的品质及特色,同学们是根据不同老师声音的音色不同来进行辨别的,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故D错误。故选A。</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06710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(2020天津河西一模,1,3分)如图所示,先后用大小不同的力敲击同一个音叉,音叉发出的两次声音主要</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不同的是 (　　)</a:t>
            </a:r>
            <a:endParaRPr lang="zh-CN" altLang="en-US"/>
          </a:p>
          <a:p>
            <a:pPr marL="0" indent="0" eaLnBrk="0" latinLnBrk="1" hangingPunct="0">
              <a:lnSpc>
                <a:spcPct val="100000"/>
              </a:lnSpc>
              <a:spcBef>
                <a:spcPts val="140"/>
              </a:spcBef>
              <a:buNone/>
            </a:pPr>
            <a:r>
              <a:rPr lang="zh-CN" altLang="en-US" sz="7350" kern="0" spc="3376"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120"/>
              </a:spcBef>
              <a:buNone/>
            </a:pPr>
            <a:r>
              <a:rPr lang="zh-CN" altLang="en-US" sz="1415" kern="0" smtClean="0">
                <a:solidFill>
                  <a:srgbClr val="000000"/>
                </a:solidFill>
                <a:latin typeface="Times New Roman" panose="02020603050405020304" pitchFamily="65" charset="-122"/>
                <a:ea typeface="宋体" panose="02010600030101010101" pitchFamily="2" charset="-122"/>
              </a:rPr>
              <a:t>A.响度　    B.音调　    C.频率　    D.音色</a:t>
            </a:r>
            <a:endParaRPr lang="zh-CN" altLang="en-US"/>
          </a:p>
        </p:txBody>
      </p:sp>
      <p:pic>
        <p:nvPicPr>
          <p:cNvPr id="3" name="图片 3" descr="textimage16.jpeg"/>
          <p:cNvPicPr>
            <a:picLocks noChangeAspect="1"/>
          </p:cNvPicPr>
          <p:nvPr/>
        </p:nvPicPr>
        <p:blipFill>
          <a:blip r:embed="rId3"/>
          <a:stretch>
            <a:fillRect/>
          </a:stretch>
        </p:blipFill>
        <p:spPr>
          <a:xfrm>
            <a:off x="3286116" y="1770057"/>
            <a:ext cx="1090794" cy="1228097"/>
          </a:xfrm>
          <a:prstGeom prst="rect">
            <a:avLst/>
          </a:prstGeom>
        </p:spPr>
      </p:pic>
      <p:sp>
        <p:nvSpPr>
          <p:cNvPr id="4" name="TextBox 2"/>
          <p:cNvSpPr txBox="1"/>
          <p:nvPr/>
        </p:nvSpPr>
        <p:spPr>
          <a:xfrm>
            <a:off x="720000" y="3627445"/>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A</a:t>
            </a:r>
            <a:r>
              <a:rPr lang="zh-CN" altLang="en-US" sz="1415" kern="0" smtClean="0">
                <a:solidFill>
                  <a:srgbClr val="000000"/>
                </a:solidFill>
                <a:latin typeface="Times New Roman" panose="02020603050405020304" pitchFamily="65" charset="-122"/>
                <a:ea typeface="宋体" panose="02010600030101010101" pitchFamily="2" charset="-122"/>
              </a:rPr>
              <a:t>　用大小不同的力先后两次敲击同一个音叉时,音叉振幅不同,所以发出声音的响度不同,故选</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A。</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55677"/>
            <a:ext cx="8316000" cy="20158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(2019广东河源一模,8)如图所示,“曾侯乙编钟”是大家所熟知的一套大型编钟。用钟锤敲击编钟,编</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钟会因</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而发出声音,轻敲或重敲编钟同一位置所发出声音的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不同(选填“音调”、</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“响度”或“音色”)。大小不同的编钟用相同的力敲击,发出声音的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不同(选填“音调”、</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“响度”或“音色”),其原因是大小不同的编钟发声</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不同。</a:t>
            </a:r>
            <a:endParaRPr lang="zh-CN" altLang="en-US"/>
          </a:p>
          <a:p>
            <a:pPr marL="0" indent="0" eaLnBrk="0" latinLnBrk="1" hangingPunct="0">
              <a:lnSpc>
                <a:spcPct val="100000"/>
              </a:lnSpc>
              <a:spcBef>
                <a:spcPts val="140"/>
              </a:spcBef>
              <a:buNone/>
            </a:pPr>
            <a:r>
              <a:rPr lang="zh-CN" altLang="en-US" sz="7350" kern="0" spc="13276"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17.jpeg"/>
          <p:cNvPicPr>
            <a:picLocks noChangeAspect="1"/>
          </p:cNvPicPr>
          <p:nvPr/>
        </p:nvPicPr>
        <p:blipFill>
          <a:blip r:embed="rId3"/>
          <a:stretch>
            <a:fillRect/>
          </a:stretch>
        </p:blipFill>
        <p:spPr>
          <a:xfrm>
            <a:off x="2857488" y="1994362"/>
            <a:ext cx="2619375" cy="1533524"/>
          </a:xfrm>
          <a:prstGeom prst="rect">
            <a:avLst/>
          </a:prstGeom>
        </p:spPr>
      </p:pic>
      <p:sp>
        <p:nvSpPr>
          <p:cNvPr id="4" name="TextBox 2"/>
          <p:cNvSpPr txBox="1"/>
          <p:nvPr/>
        </p:nvSpPr>
        <p:spPr>
          <a:xfrm>
            <a:off x="720000" y="369888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振动　响度　音调　频率</a:t>
            </a:r>
            <a:endParaRPr lang="zh-CN" altLang="en-US"/>
          </a:p>
        </p:txBody>
      </p:sp>
      <p:sp>
        <p:nvSpPr>
          <p:cNvPr id="5" name="TextBox 4"/>
          <p:cNvSpPr txBox="1"/>
          <p:nvPr/>
        </p:nvSpPr>
        <p:spPr>
          <a:xfrm>
            <a:off x="720000" y="3994626"/>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用钟锤敲击编钟时发出的声音是由编钟振动产生的,用大小不同的力敲击编钟,编钟振动的幅度</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不同,产生的响度不同,轻敲,响度小,重敲,响度大。用相同的力度敲击大小不同的编钟,编钟的质量不同,</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体积不同,振动的难易不同,频率不同,音调不同。</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12801"/>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考点三　噪声的控制及声的利用</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(2020河北理综模拟,4,2分)下列关于声现象的说法正确的是 (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A.声音在空气中传播得最快</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B.“声纹门锁”是依据声音的音调来识别的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C.声呐是利用超声波传递信息的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D.城市街头设置的噪声监测仪能减弱噪声</a:t>
            </a:r>
            <a:endParaRPr lang="zh-CN" altLang="en-US"/>
          </a:p>
        </p:txBody>
      </p:sp>
      <p:sp>
        <p:nvSpPr>
          <p:cNvPr id="4" name="TextBox 3"/>
          <p:cNvSpPr txBox="1"/>
          <p:nvPr/>
        </p:nvSpPr>
        <p:spPr>
          <a:xfrm>
            <a:off x="720000" y="2484437"/>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声音在气体中的传播速度小于在液体、固体中的传播速度,故A错误;声音的三要素是音调、</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响度和音色,我们能区分不同人的声音是依据音色来辨别的,声纹锁辨别声音的依据是音色,故B错误;声</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波能传递信息和能量,声呐是利用超声波能传递信息来探索海底深度的,故C正确;噪声监测仪只能监测</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噪声,不能减弱噪声,故D错误。</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(2020江苏宝应一模,1,2分)关于声现象的说法正确的是(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A.物体的振幅越大音调越高</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B.声音在真空中的传播速度是340 m/s</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C.打雷时捂住耳朵可以防止雷声的产生</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D.地震、火山喷发等自然现象都伴有次声波的产生</a:t>
            </a:r>
            <a:endParaRPr lang="zh-CN" altLang="en-US"/>
          </a:p>
        </p:txBody>
      </p:sp>
      <p:sp>
        <p:nvSpPr>
          <p:cNvPr id="3" name="TextBox 2"/>
          <p:cNvSpPr txBox="1"/>
          <p:nvPr/>
        </p:nvSpPr>
        <p:spPr>
          <a:xfrm>
            <a:off x="720000" y="2617322"/>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响度是由物体的振幅决定的,物体的振幅越大,响度越大,故A错误;声音不能在真空中传播,故</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B错误;打雷时捂住耳朵可以减弱进入耳朵的声音,不能防止雷声的产生,故C错误;地震、火山喷发等自</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然现象都伴有次声波的产生,故D正确。故选D。</a:t>
            </a:r>
            <a:endParaRPr lang="zh-CN" altLang="en-US"/>
          </a:p>
        </p:txBody>
      </p:sp>
      <p:sp>
        <p:nvSpPr>
          <p:cNvPr id="4" name="TextBox 2"/>
          <p:cNvSpPr txBox="1"/>
          <p:nvPr/>
        </p:nvSpPr>
        <p:spPr>
          <a:xfrm>
            <a:off x="720000" y="3413131"/>
            <a:ext cx="8316000" cy="91076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知识归纳</a:t>
            </a:r>
            <a:r>
              <a:rPr lang="zh-CN" altLang="en-US" sz="1415" kern="0" smtClean="0">
                <a:solidFill>
                  <a:srgbClr val="000000"/>
                </a:solidFill>
                <a:latin typeface="Times New Roman" panose="02020603050405020304" pitchFamily="65" charset="-122"/>
                <a:ea typeface="宋体" panose="02010600030101010101" pitchFamily="2" charset="-122"/>
              </a:rPr>
              <a:t>　(1)音调的高低与物体的振动频率有关,响度大小与振幅有关;</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(2)声音不能在真空中传播;</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(3)减弱噪声途径有三个,即在声源处减弱、在传播过程中减弱、在人耳处减弱;</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(4)地震、火山喷发等自然现象都伴有次声波的产生。</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188109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(2020辽宁五市模拟,13,3分)弹奏吉他时,声音是琴弦的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产生的;弹奏时,若图中四根弦的材</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料、长度、松紧相同,如果弦①的直径比弦④大,弦</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(选填“①”或“④”)发出声音的音调最</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高;晚上,小明的弟弟正在做作业,小明在一旁练习弹奏吉他,此时的吉他声对于弟弟来说是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填“乐音”或“噪声”)。</a:t>
            </a:r>
            <a:endParaRPr lang="zh-CN" altLang="en-US"/>
          </a:p>
          <a:p>
            <a:pPr marL="0" indent="0" eaLnBrk="0" latinLnBrk="1" hangingPunct="0">
              <a:lnSpc>
                <a:spcPct val="100000"/>
              </a:lnSpc>
              <a:spcBef>
                <a:spcPts val="140"/>
              </a:spcBef>
              <a:buNone/>
            </a:pPr>
            <a:r>
              <a:rPr lang="zh-CN" altLang="en-US" sz="6470" kern="0" spc="5527"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18.jpeg"/>
          <p:cNvPicPr>
            <a:picLocks noChangeAspect="1"/>
          </p:cNvPicPr>
          <p:nvPr/>
        </p:nvPicPr>
        <p:blipFill>
          <a:blip r:embed="rId3"/>
          <a:stretch>
            <a:fillRect/>
          </a:stretch>
        </p:blipFill>
        <p:spPr>
          <a:xfrm>
            <a:off x="3214678" y="1780048"/>
            <a:ext cx="1524000" cy="1333500"/>
          </a:xfrm>
          <a:prstGeom prst="rect">
            <a:avLst/>
          </a:prstGeom>
        </p:spPr>
      </p:pic>
      <p:sp>
        <p:nvSpPr>
          <p:cNvPr id="4" name="TextBox 2"/>
          <p:cNvSpPr txBox="1"/>
          <p:nvPr/>
        </p:nvSpPr>
        <p:spPr>
          <a:xfrm>
            <a:off x="720000" y="312737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振动　④　噪声</a:t>
            </a:r>
            <a:endParaRPr lang="zh-CN" altLang="en-US"/>
          </a:p>
        </p:txBody>
      </p:sp>
      <p:sp>
        <p:nvSpPr>
          <p:cNvPr id="5" name="TextBox 4"/>
          <p:cNvSpPr txBox="1"/>
          <p:nvPr/>
        </p:nvSpPr>
        <p:spPr>
          <a:xfrm>
            <a:off x="720000" y="3494560"/>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声音都是由物体振动产生的,吉他声就是拨动琴弦使琴弦振动产生的。四根弦的材料、长度、</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松紧相同,琴弦越细振动得越快,音调也就越高,由于弦①的直径比弦④大,故弦④发出声音的音调高。从</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环保角度讲,凡是妨碍人们正常的工作、学习和休息的声音都是噪声,小明在一旁练习弹奏吉他影响了</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弟弟的正常学习,故此时的吉他声对于弟弟来说是噪声。</a:t>
            </a:r>
            <a:endParaRPr lang="zh-CN" altLang="en-US"/>
          </a:p>
        </p:txBody>
      </p:sp>
      <p:sp>
        <p:nvSpPr>
          <p:cNvPr id="6" name="TextBox 2"/>
          <p:cNvSpPr txBox="1"/>
          <p:nvPr/>
        </p:nvSpPr>
        <p:spPr>
          <a:xfrm>
            <a:off x="720000" y="4494692"/>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知识归纳</a:t>
            </a:r>
            <a:r>
              <a:rPr lang="zh-CN" altLang="en-US" sz="1415" kern="0" smtClean="0">
                <a:solidFill>
                  <a:srgbClr val="000000"/>
                </a:solidFill>
                <a:latin typeface="Times New Roman" panose="02020603050405020304" pitchFamily="65" charset="-122"/>
                <a:ea typeface="宋体" panose="02010600030101010101" pitchFamily="2" charset="-122"/>
              </a:rPr>
              <a:t>　弦乐器音调高低与弦的材料、长度、松紧、粗细有关,其他因素相同时,弦“短、紧、细”</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音调高。</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8430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00" smtClean="0">
                <a:latin typeface="微软雅黑" panose="020B0503020204020204" charset="-122"/>
                <a:ea typeface="微软雅黑" panose="020B0503020204020204" charset="-122"/>
                <a:cs typeface="微软雅黑" panose="020B0503020204020204" charset="-122"/>
              </a:rPr>
              <a:t>一、选择题</a:t>
            </a:r>
            <a:r>
              <a:rPr lang="zh-CN" altLang="en-US" sz="1415" kern="0" smtClean="0">
                <a:solidFill>
                  <a:srgbClr val="000000"/>
                </a:solidFill>
                <a:latin typeface="Times New Roman" panose="02020603050405020304" pitchFamily="65" charset="-122"/>
                <a:ea typeface="宋体" panose="02010600030101010101" pitchFamily="2" charset="-122"/>
              </a:rPr>
              <a:t>(每小题3分,共15分)</a:t>
            </a:r>
            <a:endParaRPr lang="zh-CN" altLang="en-US"/>
          </a:p>
        </p:txBody>
      </p:sp>
      <p:pic>
        <p:nvPicPr>
          <p:cNvPr id="3" name="图片 2"/>
          <p:cNvPicPr>
            <a:picLocks noChangeAspect="1"/>
          </p:cNvPicPr>
          <p:nvPr/>
        </p:nvPicPr>
        <p:blipFill>
          <a:blip r:embed="rId3"/>
          <a:stretch>
            <a:fillRect/>
          </a:stretch>
        </p:blipFill>
        <p:spPr>
          <a:xfrm>
            <a:off x="711200" y="769925"/>
            <a:ext cx="7708900" cy="495300"/>
          </a:xfrm>
          <a:prstGeom prst="rect">
            <a:avLst/>
          </a:prstGeom>
        </p:spPr>
      </p:pic>
      <p:sp>
        <p:nvSpPr>
          <p:cNvPr id="4" name="TextBox 2"/>
          <p:cNvSpPr txBox="1"/>
          <p:nvPr/>
        </p:nvSpPr>
        <p:spPr>
          <a:xfrm>
            <a:off x="720000" y="1831504"/>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(2020山东临沂模拟,2)关于声现象,下列说法正确的是(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A.只要物体振动,人就能听见声音</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B.教室内学生听到老师的讲课声是靠空气传播的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C.分辨出合奏中的各种乐器主要是依据音调的不同</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D.剧院内墙的吸音材料是在声源处减弱噪声的</a:t>
            </a:r>
            <a:endParaRPr lang="zh-CN" altLang="en-US"/>
          </a:p>
        </p:txBody>
      </p:sp>
      <p:sp>
        <p:nvSpPr>
          <p:cNvPr id="5" name="TextBox 4"/>
          <p:cNvSpPr txBox="1"/>
          <p:nvPr/>
        </p:nvSpPr>
        <p:spPr>
          <a:xfrm>
            <a:off x="720000" y="3198817"/>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物体振动能够产生声音,但是产生的声音不一定能被人听到,只有频率在人耳听觉范围内的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声音才可能被人耳听到,故A错误;教室内学生听到老师的讲课声是靠空气传播的,故B正确;分辨出合奏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中的各种乐器主要是依据音色的不同,故C错误;剧院内墙用吸音材料装饰,属于在传播过程中减弱噪声,</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故D错误。故选B。</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56023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(2020江西,2,2分)如图所示,是王爷爷为孙子制作的一只会“吹口哨”的纽扣。先将绳子转绕缠紧,再</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将绳子拉开、收拢交互进行,就会听到“嗡嗡”的声音。此声音是由于纽扣周围空气</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而产生</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的,并通过</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传入人耳。</a:t>
            </a:r>
            <a:endParaRPr lang="zh-CN" altLang="en-US"/>
          </a:p>
          <a:p>
            <a:pPr marL="0" indent="0" eaLnBrk="0" latinLnBrk="1" hangingPunct="0">
              <a:lnSpc>
                <a:spcPct val="100000"/>
              </a:lnSpc>
              <a:spcBef>
                <a:spcPts val="140"/>
              </a:spcBef>
              <a:buNone/>
            </a:pPr>
            <a:r>
              <a:rPr lang="zh-CN" altLang="en-US" sz="5805" kern="0" spc="19095"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0.jpeg"/>
          <p:cNvPicPr>
            <a:picLocks noChangeAspect="1"/>
          </p:cNvPicPr>
          <p:nvPr/>
        </p:nvPicPr>
        <p:blipFill>
          <a:blip r:embed="rId3"/>
          <a:stretch>
            <a:fillRect/>
          </a:stretch>
        </p:blipFill>
        <p:spPr>
          <a:xfrm>
            <a:off x="2285984" y="2127247"/>
            <a:ext cx="3162300" cy="1181099"/>
          </a:xfrm>
          <a:prstGeom prst="rect">
            <a:avLst/>
          </a:prstGeom>
        </p:spPr>
      </p:pic>
      <p:sp>
        <p:nvSpPr>
          <p:cNvPr id="4" name="TextBox 2"/>
          <p:cNvSpPr txBox="1"/>
          <p:nvPr/>
        </p:nvSpPr>
        <p:spPr>
          <a:xfrm>
            <a:off x="720000" y="3546016"/>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振动　空气</a:t>
            </a:r>
            <a:endParaRPr lang="zh-CN" altLang="en-US"/>
          </a:p>
        </p:txBody>
      </p:sp>
      <p:sp>
        <p:nvSpPr>
          <p:cNvPr id="5" name="TextBox 4"/>
          <p:cNvSpPr txBox="1"/>
          <p:nvPr/>
        </p:nvSpPr>
        <p:spPr>
          <a:xfrm>
            <a:off x="728601" y="405607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声音是由物体的振动产生的,人在正常环境下听到的声音是通过空气传播的。</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(2020河南平顶山二模,7)有一种电动牙刷,它能发出超声波,可以直达普通牙刷刷不到的地方,这样刷牙</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既干净又舒服,下列说法正确的是 (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A.电动牙刷发出的超声波不能在空气中传播</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B.超声波能传递能量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C.超声波不是由物体振动产生的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D.超声波的音调很低,所以人听不到</a:t>
            </a:r>
            <a:endParaRPr lang="zh-CN" altLang="en-US"/>
          </a:p>
        </p:txBody>
      </p:sp>
      <p:sp>
        <p:nvSpPr>
          <p:cNvPr id="3" name="TextBox 2"/>
          <p:cNvSpPr txBox="1"/>
          <p:nvPr/>
        </p:nvSpPr>
        <p:spPr>
          <a:xfrm>
            <a:off x="720000" y="284162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超声波也是声波,能够在固体、液体、气体中传播,故A错误;超声波可传递能量,电动牙刷就</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是利用了这个特点,故B正确;超声波是由物体振动产生的,故C错误;超声波的频率高于20 000 Hz,频率太</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高,不在人耳的听觉范围之内,故D错误。故选B。</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297786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(2020山西线上教学质量检测,6)山西民歌具有悠久的发展历史和深厚的文化底蕴,伴随着历史的足迹</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代代传唱。如图是某歌手在台上演唱晋北河曲民歌《走西口》的情景,关于歌手的歌声,下列说法正确</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的是 (　　)</a:t>
            </a:r>
            <a:endParaRPr lang="zh-CN" altLang="en-US"/>
          </a:p>
          <a:p>
            <a:pPr marL="0" indent="0" eaLnBrk="0" latinLnBrk="1" hangingPunct="0">
              <a:lnSpc>
                <a:spcPct val="100000"/>
              </a:lnSpc>
              <a:spcBef>
                <a:spcPts val="140"/>
              </a:spcBef>
              <a:buNone/>
            </a:pPr>
            <a:r>
              <a:rPr lang="zh-CN" altLang="en-US" sz="7350" kern="0" spc="3226"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120"/>
              </a:spcBef>
              <a:buNone/>
            </a:pPr>
            <a:r>
              <a:rPr lang="zh-CN" altLang="en-US" sz="1415" kern="0" smtClean="0">
                <a:solidFill>
                  <a:srgbClr val="000000"/>
                </a:solidFill>
                <a:latin typeface="Times New Roman" panose="02020603050405020304" pitchFamily="65" charset="-122"/>
                <a:ea typeface="宋体" panose="02010600030101010101" pitchFamily="2" charset="-122"/>
              </a:rPr>
              <a:t>A.歌手停止演唱时麦克风还会传出她的歌声</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B.歌手使用麦克风是为了提高声音的音调</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C.台下观众听到的歌声是通过空气传播到人耳中的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D.优美的歌声一定不会成为噪声</a:t>
            </a:r>
            <a:endParaRPr lang="zh-CN" altLang="en-US"/>
          </a:p>
        </p:txBody>
      </p:sp>
      <p:pic>
        <p:nvPicPr>
          <p:cNvPr id="3" name="图片 3" descr="textimage19.jpeg"/>
          <p:cNvPicPr>
            <a:picLocks noChangeAspect="1"/>
          </p:cNvPicPr>
          <p:nvPr/>
        </p:nvPicPr>
        <p:blipFill>
          <a:blip r:embed="rId3"/>
          <a:stretch>
            <a:fillRect/>
          </a:stretch>
        </p:blipFill>
        <p:spPr>
          <a:xfrm>
            <a:off x="3143240" y="1637172"/>
            <a:ext cx="1075538" cy="1228097"/>
          </a:xfrm>
          <a:prstGeom prst="rect">
            <a:avLst/>
          </a:prstGeom>
        </p:spPr>
      </p:pic>
      <p:sp>
        <p:nvSpPr>
          <p:cNvPr id="4" name="TextBox 2"/>
          <p:cNvSpPr txBox="1"/>
          <p:nvPr/>
        </p:nvSpPr>
        <p:spPr>
          <a:xfrm>
            <a:off x="720000" y="3994626"/>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歌手停止演唱时,声带振动停止,发声也停止,则麦克风不会再传出她的歌声,故A错误;歌手使</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用麦克风是为了提高声音的响度,不能提高声音的音调,故B错误;台下观众听到的歌声是通过空气传播</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到人耳中的,故C正确;优美的歌声,如果影响了他人的休息或学习,就属于噪声,故D错误。故选C。</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(2019江苏扬州梅岭中学模拟,4)关于声现象,下列说法正确的是 (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A.声音可以在真空中传播</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B.调节手机音量是为了改变声音的音调</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C.超声波能粉碎人体内的结石说明声波能传递信息</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D.摩托车排气管上安装消声器是为了在声源处减弱噪声</a:t>
            </a:r>
            <a:endParaRPr lang="zh-CN" altLang="en-US"/>
          </a:p>
        </p:txBody>
      </p:sp>
      <p:sp>
        <p:nvSpPr>
          <p:cNvPr id="3" name="TextBox 2"/>
          <p:cNvSpPr txBox="1"/>
          <p:nvPr/>
        </p:nvSpPr>
        <p:spPr>
          <a:xfrm>
            <a:off x="720000" y="262731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声音的传播需要介质,真空不能传声,故A错误;调节手机音量是为了改变声音的响度,故B错</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误;超声波能粉碎人体内的结石说明声波能传递能量,故C错误;摩托车排气管上安装消声器是为了在声</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源处减弱噪声,故D正确。故选D。</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(2018广西北部湾四市一模,5)下列关于声现象的说法中,正确的是 (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A.声音是由物体振动产生的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B.物体振动得越快,产生声音的响度越大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C.街头设置的噪声监测仪可以减弱噪声</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D.利用“B超”进行体检,说明声波可以传递能量</a:t>
            </a:r>
            <a:endParaRPr lang="zh-CN" altLang="en-US"/>
          </a:p>
        </p:txBody>
      </p:sp>
      <p:sp>
        <p:nvSpPr>
          <p:cNvPr id="3" name="TextBox 2"/>
          <p:cNvSpPr txBox="1"/>
          <p:nvPr/>
        </p:nvSpPr>
        <p:spPr>
          <a:xfrm>
            <a:off x="720000" y="2555875"/>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A</a:t>
            </a:r>
            <a:r>
              <a:rPr lang="zh-CN" altLang="en-US" sz="1415" kern="0" smtClean="0">
                <a:solidFill>
                  <a:srgbClr val="000000"/>
                </a:solidFill>
                <a:latin typeface="Times New Roman" panose="02020603050405020304" pitchFamily="65" charset="-122"/>
                <a:ea typeface="宋体" panose="02010600030101010101" pitchFamily="2" charset="-122"/>
              </a:rPr>
              <a:t>　声音是由物体振动产生的,A正确;物体振动得越快,产生声音的音调越高,B错误;街头的噪声</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监测仪可以监测噪声的大小,但不能减弱噪声,C错误;利用“B超”进行体检,说明声波可以传递信息,D</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错误。</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562"/>
            <a:ext cx="8316000" cy="199663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(2020江苏南京玄武一模,14)声音是由物体的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产生的,如图所示,小明用一张硬卡片先后快拨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和慢拨木梳的齿,听到声音的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不同;但对于声音主要是由哪个物体发出的有所疑惑,于是他又找</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来了薄铁片、薄塑料片和薄木板,用相同的速度先后在梳齿上划过进行对比,发现声音的音色不同,据此</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判断听到的声音主要是由</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(选填“梳齿”或“硬卡片”)发出的。</a:t>
            </a:r>
            <a:endParaRPr lang="zh-CN" altLang="en-US"/>
          </a:p>
          <a:p>
            <a:pPr marL="0" indent="0" eaLnBrk="0" latinLnBrk="1" hangingPunct="0">
              <a:lnSpc>
                <a:spcPct val="100000"/>
              </a:lnSpc>
              <a:spcBef>
                <a:spcPts val="140"/>
              </a:spcBef>
              <a:buNone/>
            </a:pPr>
            <a:r>
              <a:rPr lang="zh-CN" altLang="en-US" sz="7225" kern="0" spc="17151"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20.jpeg"/>
          <p:cNvPicPr>
            <a:picLocks noChangeAspect="1"/>
          </p:cNvPicPr>
          <p:nvPr/>
        </p:nvPicPr>
        <p:blipFill>
          <a:blip r:embed="rId3"/>
          <a:stretch>
            <a:fillRect/>
          </a:stretch>
        </p:blipFill>
        <p:spPr>
          <a:xfrm>
            <a:off x="3071802" y="2198685"/>
            <a:ext cx="2500330" cy="1215545"/>
          </a:xfrm>
          <a:prstGeom prst="rect">
            <a:avLst/>
          </a:prstGeom>
        </p:spPr>
      </p:pic>
      <p:sp>
        <p:nvSpPr>
          <p:cNvPr id="4" name="TextBox 2"/>
          <p:cNvSpPr txBox="1"/>
          <p:nvPr/>
        </p:nvSpPr>
        <p:spPr>
          <a:xfrm>
            <a:off x="720000" y="84136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00" smtClean="0">
                <a:latin typeface="微软雅黑" panose="020B0503020204020204" charset="-122"/>
                <a:ea typeface="微软雅黑" panose="020B0503020204020204" charset="-122"/>
                <a:cs typeface="微软雅黑" panose="020B0503020204020204" charset="-122"/>
              </a:rPr>
              <a:t>二、填空题</a:t>
            </a:r>
            <a:r>
              <a:rPr lang="zh-CN" altLang="en-US" sz="1415" kern="0" smtClean="0">
                <a:solidFill>
                  <a:srgbClr val="000000"/>
                </a:solidFill>
                <a:latin typeface="Times New Roman" panose="02020603050405020304" pitchFamily="65" charset="-122"/>
                <a:ea typeface="宋体" panose="02010600030101010101" pitchFamily="2" charset="-122"/>
              </a:rPr>
              <a:t>(每空1分,共8分)</a:t>
            </a:r>
            <a:endParaRPr lang="zh-CN" altLang="en-US"/>
          </a:p>
        </p:txBody>
      </p:sp>
      <p:sp>
        <p:nvSpPr>
          <p:cNvPr id="5" name="TextBox 2"/>
          <p:cNvSpPr txBox="1"/>
          <p:nvPr/>
        </p:nvSpPr>
        <p:spPr>
          <a:xfrm>
            <a:off x="720000" y="3546016"/>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振动　音调　硬卡片</a:t>
            </a:r>
            <a:endParaRPr lang="zh-CN" altLang="en-US"/>
          </a:p>
        </p:txBody>
      </p:sp>
      <p:sp>
        <p:nvSpPr>
          <p:cNvPr id="6" name="TextBox 5"/>
          <p:cNvSpPr txBox="1"/>
          <p:nvPr/>
        </p:nvSpPr>
        <p:spPr>
          <a:xfrm>
            <a:off x="720000" y="3984635"/>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由声音产生的原因可知,声音是由物体的振动产生的。“松紧、快慢、长短、粗细”的变化都</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与音调有关。用硬卡片先后快拨和慢拨木梳的齿,硬卡片振动的频率不同,听到声音的音调不同。音色</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与物体的材料和结构有关,用薄铁片、薄塑料片和薄木板,用相同的速度先后在梳齿上划过进行对比,声</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音的音色不同,据此判断声音主要是由硬卡片振动发出的。</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(2018江苏昆山二模,13)一款品牌汽车,它的发动机工作时超低的噪音是人们青睐它的重要原因,噪音</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是机器</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而产生的;车内装有先进的倒车雷达测距系统,这个系统是利用</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(选填“超声</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波”或“次声波”)工作的。</a:t>
            </a:r>
            <a:endParaRPr lang="zh-CN" altLang="en-US"/>
          </a:p>
        </p:txBody>
      </p:sp>
      <p:sp>
        <p:nvSpPr>
          <p:cNvPr id="3" name="TextBox 2"/>
          <p:cNvSpPr txBox="1"/>
          <p:nvPr/>
        </p:nvSpPr>
        <p:spPr>
          <a:xfrm>
            <a:off x="720000" y="197438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无规则振动　超声波</a:t>
            </a:r>
            <a:endParaRPr lang="zh-CN" altLang="en-US"/>
          </a:p>
        </p:txBody>
      </p:sp>
      <p:sp>
        <p:nvSpPr>
          <p:cNvPr id="4" name="TextBox 3"/>
          <p:cNvSpPr txBox="1"/>
          <p:nvPr/>
        </p:nvSpPr>
        <p:spPr>
          <a:xfrm>
            <a:off x="720000" y="2262606"/>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发动机工作时超低的噪音是机器无规则振动而产生的;车内的倒车雷达系统是利用超声波工作</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a:t>
            </a:r>
            <a:endParaRPr lang="zh-CN" altLang="en-US"/>
          </a:p>
        </p:txBody>
      </p:sp>
      <p:sp>
        <p:nvSpPr>
          <p:cNvPr id="5" name="TextBox 2"/>
          <p:cNvSpPr txBox="1"/>
          <p:nvPr/>
        </p:nvSpPr>
        <p:spPr>
          <a:xfrm>
            <a:off x="720000" y="2760198"/>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8.</a:t>
            </a:r>
            <a:r>
              <a:rPr lang="zh-CN" altLang="en-US" sz="1415" kern="0" smtClean="0">
                <a:solidFill>
                  <a:srgbClr val="000000"/>
                </a:solidFill>
                <a:latin typeface="Times New Roman" panose="02020603050405020304" pitchFamily="65" charset="-122"/>
                <a:ea typeface="宋体" panose="02010600030101010101" pitchFamily="2" charset="-122"/>
              </a:rPr>
              <a:t>(2018安徽合肥包河一模,1)为了减少环境污染,提升城市文明水平。自2018年1月1日起,合肥市区正式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施行禁止燃放烟花爆竹。燃放爆竹产生的噪音主要是由其爆炸时引起周围空气的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产生的。</a:t>
            </a:r>
            <a:endParaRPr lang="zh-CN" altLang="en-US"/>
          </a:p>
        </p:txBody>
      </p:sp>
      <p:sp>
        <p:nvSpPr>
          <p:cNvPr id="6" name="TextBox 5"/>
          <p:cNvSpPr txBox="1"/>
          <p:nvPr/>
        </p:nvSpPr>
        <p:spPr>
          <a:xfrm>
            <a:off x="720000" y="326026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振动</a:t>
            </a:r>
            <a:endParaRPr lang="zh-CN" altLang="en-US"/>
          </a:p>
        </p:txBody>
      </p:sp>
      <p:sp>
        <p:nvSpPr>
          <p:cNvPr id="7" name="TextBox 6"/>
          <p:cNvSpPr txBox="1"/>
          <p:nvPr/>
        </p:nvSpPr>
        <p:spPr>
          <a:xfrm>
            <a:off x="720000" y="3556007"/>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声音是由物体振动产生的,燃放爆竹产生的噪音主要是由其爆炸时引起周围空气的振动产生</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57972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9.</a:t>
            </a:r>
            <a:r>
              <a:rPr lang="zh-CN" altLang="en-US" sz="1415" kern="0" smtClean="0">
                <a:solidFill>
                  <a:srgbClr val="000000"/>
                </a:solidFill>
                <a:latin typeface="Times New Roman" panose="02020603050405020304" pitchFamily="65" charset="-122"/>
                <a:ea typeface="宋体" panose="02010600030101010101" pitchFamily="2" charset="-122"/>
              </a:rPr>
              <a:t>(2020江苏兴化一模,13,2分)如图,在试管中加入少量水,用嘴对着试管口部吹气,使其发声,这是由于管</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内空气柱正在</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,增加试管中的水量,吹气时声音的音调变</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(选填“高”或“低”)。</a:t>
            </a:r>
            <a:endParaRPr lang="zh-CN" altLang="en-US"/>
          </a:p>
          <a:p>
            <a:pPr marL="0" indent="0" eaLnBrk="0" latinLnBrk="1" hangingPunct="0">
              <a:lnSpc>
                <a:spcPct val="100000"/>
              </a:lnSpc>
              <a:spcBef>
                <a:spcPts val="140"/>
              </a:spcBef>
              <a:buNone/>
            </a:pPr>
            <a:r>
              <a:rPr lang="zh-CN" altLang="en-US" sz="7350" kern="0" spc="5026"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21.jpeg"/>
          <p:cNvPicPr>
            <a:picLocks noChangeAspect="1"/>
          </p:cNvPicPr>
          <p:nvPr/>
        </p:nvPicPr>
        <p:blipFill>
          <a:blip r:embed="rId3"/>
          <a:stretch>
            <a:fillRect/>
          </a:stretch>
        </p:blipFill>
        <p:spPr>
          <a:xfrm>
            <a:off x="3500430" y="1770057"/>
            <a:ext cx="1571625" cy="1533524"/>
          </a:xfrm>
          <a:prstGeom prst="rect">
            <a:avLst/>
          </a:prstGeom>
        </p:spPr>
      </p:pic>
      <p:sp>
        <p:nvSpPr>
          <p:cNvPr id="4" name="TextBox 2"/>
          <p:cNvSpPr txBox="1"/>
          <p:nvPr/>
        </p:nvSpPr>
        <p:spPr>
          <a:xfrm>
            <a:off x="720000" y="3546016"/>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振动　高</a:t>
            </a:r>
            <a:endParaRPr lang="zh-CN" altLang="en-US"/>
          </a:p>
        </p:txBody>
      </p:sp>
      <p:sp>
        <p:nvSpPr>
          <p:cNvPr id="5" name="TextBox 4"/>
          <p:cNvSpPr txBox="1"/>
          <p:nvPr/>
        </p:nvSpPr>
        <p:spPr>
          <a:xfrm>
            <a:off x="720000" y="405607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声音由振动产生,在试管中加入少量水,用嘴对着试管口部吹气,使其发声,这是管内空气柱振动而</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发出声音;增加试管中的水量,空气柱变短,振动频率变高,所以吹气时声音的音调变高。</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57780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10.</a:t>
            </a:r>
            <a:r>
              <a:rPr lang="zh-CN" altLang="en-US" sz="1415" kern="0" smtClean="0">
                <a:solidFill>
                  <a:srgbClr val="000000"/>
                </a:solidFill>
                <a:latin typeface="Times New Roman" panose="02020603050405020304" pitchFamily="65" charset="-122"/>
                <a:ea typeface="宋体" panose="02010600030101010101" pitchFamily="2" charset="-122"/>
              </a:rPr>
              <a:t>(2020江苏无锡西山查桥中学月考改编)在学习吉他演奏的过程中,小华发现琴弦发出声音的音调高</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低是受各种因素影响的,他决定对此进行研究。经过和同学们讨论,他提出了以下猜想:</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猜想一:琴弦发出声音的音调高低,可能与琴弦的横截面积有关。</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猜想二:琴弦发出声音的音调高低,可能与琴弦的长短有关。</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猜想三:琴弦发出声音的音调高低,可能与琴弦的材料有关。</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为了验证上述猜想是否正确,他找到了表中所列9种规格的琴弦,因为音调的高低取决于声源振动的频</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率,于是借助一个能够测量振动频率的仪器进行实验。</a:t>
            </a:r>
            <a:endParaRPr lang="zh-CN" altLang="en-US"/>
          </a:p>
        </p:txBody>
      </p:sp>
      <p:sp>
        <p:nvSpPr>
          <p:cNvPr id="3" name="TextBox 2"/>
          <p:cNvSpPr txBox="1"/>
          <p:nvPr/>
        </p:nvSpPr>
        <p:spPr>
          <a:xfrm>
            <a:off x="720000" y="91280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00" smtClean="0">
                <a:latin typeface="微软雅黑" panose="020B0503020204020204" charset="-122"/>
                <a:ea typeface="微软雅黑" panose="020B0503020204020204" charset="-122"/>
                <a:cs typeface="微软雅黑" panose="020B0503020204020204" charset="-122"/>
              </a:rPr>
              <a:t>三、实验探究题</a:t>
            </a:r>
            <a:r>
              <a:rPr lang="zh-CN" altLang="en-US" sz="1415" kern="0" smtClean="0">
                <a:solidFill>
                  <a:srgbClr val="000000"/>
                </a:solidFill>
                <a:latin typeface="Times New Roman" panose="02020603050405020304" pitchFamily="65" charset="-122"/>
                <a:ea typeface="宋体" panose="02010600030101010101" pitchFamily="2" charset="-122"/>
              </a:rPr>
              <a:t>(共12分)</a:t>
            </a:r>
            <a:endParaRPr lang="zh-CN" altLang="en-US"/>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720000" y="912801"/>
          <a:ext cx="7740000" cy="4149090"/>
        </p:xfrm>
        <a:graphic>
          <a:graphicData uri="http://schemas.openxmlformats.org/drawingml/2006/table">
            <a:tbl>
              <a:tblPr/>
              <a:tblGrid>
                <a:gridCol w="1935000"/>
                <a:gridCol w="1935000"/>
                <a:gridCol w="1935000"/>
                <a:gridCol w="1935000"/>
              </a:tblGrid>
              <a:tr h="142876">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编号</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材料</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长度(cm)</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横截面积(mm</a:t>
                      </a:r>
                      <a:r>
                        <a:rPr lang="zh-CN" altLang="en-US" sz="1065" kern="0" baseline="59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a:t>
                      </a:r>
                    </a:p>
                  </a:txBody>
                  <a:tcPr marL="45720" marR="45720"/>
                </a:tc>
              </a:tr>
              <a:tr h="125606">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A</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铜</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60</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0.76</a:t>
                      </a:r>
                    </a:p>
                  </a:txBody>
                  <a:tcPr marL="45720" marR="45720"/>
                </a:tc>
              </a:tr>
              <a:tr h="0">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B</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铜</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60</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0.89</a:t>
                      </a:r>
                    </a:p>
                  </a:txBody>
                  <a:tcPr marL="45720" marR="45720"/>
                </a:tc>
              </a:tr>
              <a:tr h="0">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C</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铜</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60</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1.02</a:t>
                      </a:r>
                    </a:p>
                  </a:txBody>
                  <a:tcPr marL="45720" marR="45720"/>
                </a:tc>
              </a:tr>
              <a:tr h="138757">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D</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铜</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80</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0.76</a:t>
                      </a:r>
                    </a:p>
                  </a:txBody>
                  <a:tcPr marL="45720" marR="45720"/>
                </a:tc>
              </a:tr>
              <a:tr h="119328">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E</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铜</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 </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 </a:t>
                      </a:r>
                    </a:p>
                  </a:txBody>
                  <a:tcPr marL="45720" marR="45720"/>
                </a:tc>
              </a:tr>
              <a:tr h="0">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F</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铜</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100</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0.76</a:t>
                      </a:r>
                    </a:p>
                  </a:txBody>
                  <a:tcPr marL="45720" marR="45720"/>
                </a:tc>
              </a:tr>
              <a:tr h="151908">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G</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钢</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80</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1.02</a:t>
                      </a:r>
                    </a:p>
                  </a:txBody>
                  <a:tcPr marL="45720" marR="45720"/>
                </a:tc>
              </a:tr>
              <a:tr h="132479">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H</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尼龙</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80</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1.02</a:t>
                      </a:r>
                    </a:p>
                  </a:txBody>
                  <a:tcPr marL="45720" marR="45720"/>
                </a:tc>
              </a:tr>
              <a:tr h="255926">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I</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尼龙</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100</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1.02</a:t>
                      </a:r>
                    </a:p>
                  </a:txBody>
                  <a:tcPr marL="45720" marR="45720"/>
                </a:tc>
              </a:tr>
            </a:tbl>
          </a:graphicData>
        </a:graphic>
      </p:graphicFrame>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110318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(1)为了验证猜想一,应选用编号为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的琴弦进行实验。为了验证猜想二,应选用编号为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a:t/>
            </a:r>
            <a:br>
              <a:rPr/>
            </a:b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的琴弦进行实验。表中有的材料规格还没有填全,为了验证猜想三,必须知道该项内容。请在表中</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填上所缺数据。</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(2)随着实验的进行,小华又觉得琴弦音调的高低,可能还与琴弦的松紧程度有关,为了验证这一猜想,必</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须进行的操作是: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p:txBody>
      </p:sp>
      <p:sp>
        <p:nvSpPr>
          <p:cNvPr id="3" name="TextBox 2"/>
          <p:cNvSpPr txBox="1"/>
          <p:nvPr/>
        </p:nvSpPr>
        <p:spPr>
          <a:xfrm>
            <a:off x="720000" y="2010443"/>
            <a:ext cx="8316000" cy="66704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(1)A、B、C　A、D、F　80　1.02</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(2)选取一根琴弦,拉紧琴弦,用一定大小的力拨动琴弦并测出此时琴弦振动的频率,然后改变琴弦的松紧</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程度,用同样大小的力拨动琴弦,测出此时琴弦振动的频率,最后进行分析、比较</a:t>
            </a:r>
            <a:endParaRPr lang="zh-CN" altLang="en-US"/>
          </a:p>
        </p:txBody>
      </p:sp>
      <p:sp>
        <p:nvSpPr>
          <p:cNvPr id="4" name="TextBox 3"/>
          <p:cNvSpPr txBox="1"/>
          <p:nvPr/>
        </p:nvSpPr>
        <p:spPr>
          <a:xfrm>
            <a:off x="720000" y="2806252"/>
            <a:ext cx="8316000" cy="13212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(1)因为琴弦发出声音的音调高低取决于多个因素,在实验过程中就必须采用控制变量法,若验证</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猜想一,所选的琴弦必须长度、材料相同,横截面积不同,所以应选编号为A、B、C的三根琴弦;同理可</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知,验证猜想二,要选编号为A、D、F的三根琴弦。同理也可知,为验证猜想三应选用材料不同,长度和</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横截面积相同的琴弦,则可知表中所缺数据。</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(2)若要研究音调的高低与琴弦松紧程度的关系,必须用大小相同的力去拨松紧程度不同的同一根琴弦,</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测出两次琴弦振动的频率,然后进行分析、比较。</a:t>
            </a:r>
            <a:endParaRPr lang="zh-CN" altLang="en-US"/>
          </a:p>
        </p:txBody>
      </p:sp>
      <p:pic>
        <p:nvPicPr>
          <p:cNvPr id="5" name="New picture"/>
          <p:cNvPicPr/>
          <p:nvPr/>
        </p:nvPicPr>
        <p:blipFill>
          <a:blip r:embed="rId3"/>
          <a:stretch>
            <a:fillRect/>
          </a:stretch>
        </p:blipFill>
        <p:spPr>
          <a:xfrm>
            <a:off x="10426700" y="10756900"/>
            <a:ext cx="304800" cy="2286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175317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(2020福建,18,2分)如图,小儿垂钓时的鱼竿是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(选填“省力”“等臂”或“费力”)杠杆,“怕</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得鱼惊不应人”是因为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可以传声。</a:t>
            </a:r>
            <a:endParaRPr lang="zh-CN" altLang="en-US"/>
          </a:p>
          <a:p>
            <a:pPr marL="0" indent="0" eaLnBrk="0" latinLnBrk="1" hangingPunct="0">
              <a:lnSpc>
                <a:spcPct val="100000"/>
              </a:lnSpc>
              <a:spcBef>
                <a:spcPts val="140"/>
              </a:spcBef>
              <a:buNone/>
            </a:pPr>
            <a:r>
              <a:rPr lang="zh-CN" altLang="en-US" sz="8475" kern="0" spc="13874"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1.jpeg"/>
          <p:cNvPicPr>
            <a:picLocks noChangeAspect="1"/>
          </p:cNvPicPr>
          <p:nvPr/>
        </p:nvPicPr>
        <p:blipFill>
          <a:blip r:embed="rId3"/>
          <a:stretch>
            <a:fillRect/>
          </a:stretch>
        </p:blipFill>
        <p:spPr>
          <a:xfrm>
            <a:off x="2857488" y="1422858"/>
            <a:ext cx="2838450" cy="1790700"/>
          </a:xfrm>
          <a:prstGeom prst="rect">
            <a:avLst/>
          </a:prstGeom>
        </p:spPr>
      </p:pic>
      <p:sp>
        <p:nvSpPr>
          <p:cNvPr id="4" name="TextBox 2"/>
          <p:cNvSpPr txBox="1"/>
          <p:nvPr/>
        </p:nvSpPr>
        <p:spPr>
          <a:xfrm>
            <a:off x="720000" y="341313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费力　水(或空气、大地、气体、液体、固体)</a:t>
            </a:r>
            <a:endParaRPr lang="zh-CN" altLang="en-US"/>
          </a:p>
        </p:txBody>
      </p:sp>
      <p:sp>
        <p:nvSpPr>
          <p:cNvPr id="5" name="TextBox 4"/>
          <p:cNvSpPr txBox="1"/>
          <p:nvPr/>
        </p:nvSpPr>
        <p:spPr>
          <a:xfrm>
            <a:off x="720000" y="385175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鱼线的拉力是阻力,手对鱼竿的力是动力,阻力臂大于动力臂,故鱼竿属于费力杠杆。“怕得鱼惊</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不应人”说明人发出的声音可以通过空气、水、大地这些介质传播给鱼。</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6704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(2020北京,7,2分)古诗《春夜洛城闻笛》中有“谁家玉笛暗飞声,散入春风满洛城”,诗人辨别出是玉</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笛的声音,是依据声音的 (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A.音调　    B.响度　    C.音色　    D.速度</a:t>
            </a:r>
            <a:endParaRPr lang="zh-CN" altLang="en-US"/>
          </a:p>
        </p:txBody>
      </p:sp>
      <p:sp>
        <p:nvSpPr>
          <p:cNvPr id="3" name="TextBox 2"/>
          <p:cNvSpPr txBox="1"/>
          <p:nvPr/>
        </p:nvSpPr>
        <p:spPr>
          <a:xfrm>
            <a:off x="720000" y="984239"/>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考点二　声音的特性</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2"/>
          <p:cNvSpPr txBox="1"/>
          <p:nvPr/>
        </p:nvSpPr>
        <p:spPr>
          <a:xfrm>
            <a:off x="720000" y="205580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音色是由发声体本身的材料、结构决定的,不同乐器演奏时,音色是不同的,C正确。</a:t>
            </a:r>
            <a:endParaRPr lang="zh-CN" altLang="en-US"/>
          </a:p>
        </p:txBody>
      </p:sp>
      <p:sp>
        <p:nvSpPr>
          <p:cNvPr id="5" name="TextBox 2"/>
          <p:cNvSpPr txBox="1"/>
          <p:nvPr/>
        </p:nvSpPr>
        <p:spPr>
          <a:xfrm>
            <a:off x="720000" y="2403008"/>
            <a:ext cx="8316000" cy="66704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(2020天津,1,3分)在国庆七十周年联欢会上,师生引吭高歌《我和我的祖国》,以抒发浓浓的爱国之</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情。“引吭高歌”中的“高”是指声音的 (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A.响度　    B.音调　    C.音色　    D.速度</a:t>
            </a:r>
            <a:endParaRPr lang="zh-CN" altLang="en-US"/>
          </a:p>
        </p:txBody>
      </p:sp>
      <p:sp>
        <p:nvSpPr>
          <p:cNvPr id="6" name="TextBox 5"/>
          <p:cNvSpPr txBox="1"/>
          <p:nvPr/>
        </p:nvSpPr>
        <p:spPr>
          <a:xfrm>
            <a:off x="720000" y="312737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a:t>
            </a:r>
            <a:r>
              <a:rPr lang="zh-CN" altLang="en-US" sz="1415" b="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　“引吭高歌”中的“高”指的是声音大,即响度大,故A选项正确,B、C、D选项错误。</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66704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(2020广东,5,3分)晚上,爸爸对小明说:“请把电视声音调小一点,不要影响邻居休息。”这里“调小”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的是声音的 (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A.音色　    B.音调　    C.响度　    D.速度</a:t>
            </a:r>
            <a:endParaRPr lang="zh-CN" altLang="en-US"/>
          </a:p>
        </p:txBody>
      </p:sp>
      <p:sp>
        <p:nvSpPr>
          <p:cNvPr id="3" name="TextBox 2"/>
          <p:cNvSpPr txBox="1"/>
          <p:nvPr/>
        </p:nvSpPr>
        <p:spPr>
          <a:xfrm>
            <a:off x="720000" y="1484305"/>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响度是指声音的大小;音调是指声音的高低;音色是指声音特有的品质。把电视声音调小一</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点,是指减小声音的响度,故选C。</a:t>
            </a:r>
            <a:endParaRPr lang="zh-CN" altLang="en-US"/>
          </a:p>
        </p:txBody>
      </p:sp>
      <p:sp>
        <p:nvSpPr>
          <p:cNvPr id="4" name="TextBox 2"/>
          <p:cNvSpPr txBox="1"/>
          <p:nvPr/>
        </p:nvSpPr>
        <p:spPr>
          <a:xfrm>
            <a:off x="720000" y="2035827"/>
            <a:ext cx="8316000" cy="175285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(2020河南,2,2分)如图所示,将正在发声的音叉插入水中,会看到水花飞溅,这说明声音是由物体的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a:t/>
            </a:r>
            <a:br>
              <a:rPr/>
            </a:b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产生的。频率为256 Hz的</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音叉和频率为440 Hz的</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音叉中,</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”或“</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”)音叉声</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音的音调较高。</a:t>
            </a:r>
            <a:endParaRPr lang="zh-CN" altLang="en-US"/>
          </a:p>
          <a:p>
            <a:pPr marL="0" indent="0" eaLnBrk="0" latinLnBrk="1" hangingPunct="0">
              <a:lnSpc>
                <a:spcPct val="100000"/>
              </a:lnSpc>
              <a:spcBef>
                <a:spcPts val="140"/>
              </a:spcBef>
              <a:buNone/>
            </a:pPr>
            <a:r>
              <a:rPr lang="zh-CN" altLang="en-US" sz="7055" kern="0" spc="6068"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5" name="图片 3" descr="textimage2.jpeg"/>
          <p:cNvPicPr>
            <a:picLocks noChangeAspect="1"/>
          </p:cNvPicPr>
          <p:nvPr/>
        </p:nvPicPr>
        <p:blipFill>
          <a:blip r:embed="rId3"/>
          <a:stretch>
            <a:fillRect/>
          </a:stretch>
        </p:blipFill>
        <p:spPr>
          <a:xfrm>
            <a:off x="3571869" y="2545884"/>
            <a:ext cx="1500198" cy="1320174"/>
          </a:xfrm>
          <a:prstGeom prst="rect">
            <a:avLst/>
          </a:prstGeom>
        </p:spPr>
      </p:pic>
      <p:sp>
        <p:nvSpPr>
          <p:cNvPr id="6" name="TextBox 2"/>
          <p:cNvSpPr txBox="1"/>
          <p:nvPr/>
        </p:nvSpPr>
        <p:spPr>
          <a:xfrm>
            <a:off x="720000" y="397464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振动    </a:t>
            </a:r>
            <a:r>
              <a:rPr lang="zh-CN" altLang="en-US" sz="1415" i="1" kern="0" smtClean="0">
                <a:solidFill>
                  <a:srgbClr val="000000"/>
                </a:solidFill>
                <a:latin typeface="Times New Roman" panose="02020603050405020304" pitchFamily="65" charset="-122"/>
                <a:ea typeface="宋体" panose="02010600030101010101" pitchFamily="2" charset="-122"/>
              </a:rPr>
              <a:t>B</a:t>
            </a:r>
            <a:endParaRPr lang="zh-CN" altLang="en-US"/>
          </a:p>
        </p:txBody>
      </p:sp>
      <p:sp>
        <p:nvSpPr>
          <p:cNvPr id="7" name="TextBox 6"/>
          <p:cNvSpPr txBox="1"/>
          <p:nvPr/>
        </p:nvSpPr>
        <p:spPr>
          <a:xfrm>
            <a:off x="720000" y="426287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声音是由物体振动产生的。发声体振动的频率高低决定了声音音调,频率越高音调越高,440 Hz</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大于256 Hz,所以</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音叉发出的声音音调较高。</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57972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(2020云南,9,2分)如图所示,端午赛龙舟,选手们奋力挥桨划水使船快速前进,船桨属于</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杠杆。</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岸上锣鼓喧天,加油呐喊声震耳欲聋,震耳欲聋指的是声音的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大。</a:t>
            </a:r>
            <a:endParaRPr lang="zh-CN" altLang="en-US"/>
          </a:p>
          <a:p>
            <a:pPr marL="0" indent="0" eaLnBrk="0" latinLnBrk="1" hangingPunct="0">
              <a:lnSpc>
                <a:spcPct val="100000"/>
              </a:lnSpc>
              <a:spcBef>
                <a:spcPts val="140"/>
              </a:spcBef>
              <a:buNone/>
            </a:pPr>
            <a:r>
              <a:rPr lang="zh-CN" altLang="en-US" sz="7350" kern="0" spc="10726"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3.jpeg"/>
          <p:cNvPicPr>
            <a:picLocks noChangeAspect="1"/>
          </p:cNvPicPr>
          <p:nvPr/>
        </p:nvPicPr>
        <p:blipFill>
          <a:blip r:embed="rId3"/>
          <a:stretch>
            <a:fillRect/>
          </a:stretch>
        </p:blipFill>
        <p:spPr>
          <a:xfrm>
            <a:off x="3000364" y="1841495"/>
            <a:ext cx="2295525" cy="1533524"/>
          </a:xfrm>
          <a:prstGeom prst="rect">
            <a:avLst/>
          </a:prstGeom>
        </p:spPr>
      </p:pic>
      <p:sp>
        <p:nvSpPr>
          <p:cNvPr id="4" name="TextBox 2"/>
          <p:cNvSpPr txBox="1"/>
          <p:nvPr/>
        </p:nvSpPr>
        <p:spPr>
          <a:xfrm>
            <a:off x="714348" y="3556006"/>
            <a:ext cx="8321652"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费力　响度</a:t>
            </a:r>
            <a:endParaRPr lang="zh-CN" altLang="en-US"/>
          </a:p>
        </p:txBody>
      </p:sp>
      <p:sp>
        <p:nvSpPr>
          <p:cNvPr id="5" name="TextBox 4"/>
          <p:cNvSpPr txBox="1"/>
          <p:nvPr/>
        </p:nvSpPr>
        <p:spPr>
          <a:xfrm>
            <a:off x="720000" y="3984635"/>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龙舟船桨的支点在船舷上,使用船桨时动力臂小于阻力臂,动力大于阻力,所以是费力杠杆。震耳</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欲聋侧重描述的是声音的响度大。</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heme/theme1.xml><?xml version="1.0" encoding="utf-8"?>
<a:theme xmlns:a="http://schemas.openxmlformats.org/drawingml/2006/main" name="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xmlns:r="http://schemas.openxmlformats.org/officeDocument/2006/relationship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xmlns:r="http://schemas.openxmlformats.org/officeDocument/2006/relationship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3031</Words>
  <Application>Microsoft Office PowerPoint</Application>
  <PresentationFormat>自定义</PresentationFormat>
  <Paragraphs>398</Paragraphs>
  <Slides>59</Slides>
  <Notes>58</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59</vt:i4>
      </vt:variant>
    </vt:vector>
  </HeadingPairs>
  <TitlesOfParts>
    <vt:vector size="61" baseType="lpstr">
      <vt:lpstr>主题</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User</cp:lastModifiedBy>
  <cp:revision>1</cp:revision>
  <cp:lastPrinted>2021-03-29T19:04:19Z</cp:lastPrinted>
  <dcterms:created xsi:type="dcterms:W3CDTF">2021-03-29T19:04:19Z</dcterms:created>
  <dcterms:modified xsi:type="dcterms:W3CDTF">2021-04-26T13:06:56Z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