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heme/themeOverride1.xml" ContentType="application/vnd.openxmlformats-officedocument.themeOverride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5" r:id="rId8"/>
    <p:sldId id="264" r:id="rId9"/>
    <p:sldId id="266" r:id="rId10"/>
    <p:sldId id="267" r:id="rId11"/>
    <p:sldId id="268" r:id="rId12"/>
    <p:sldId id="269" r:id="rId13"/>
    <p:sldId id="284" r:id="rId14"/>
    <p:sldId id="270" r:id="rId15"/>
    <p:sldId id="271" r:id="rId16"/>
    <p:sldId id="272" r:id="rId17"/>
    <p:sldId id="273" r:id="rId18"/>
    <p:sldId id="274" r:id="rId19"/>
    <p:sldId id="275" r:id="rId20"/>
    <p:sldId id="278" r:id="rId21"/>
    <p:sldId id="279" r:id="rId22"/>
    <p:sldId id="280" r:id="rId23"/>
    <p:sldId id="281" r:id="rId24"/>
    <p:sldId id="285" r:id="rId25"/>
    <p:sldId id="286" r:id="rId26"/>
  </p:sldIdLst>
  <p:sldSz cx="12192000" cy="6858000"/>
  <p:notesSz cx="6858000" cy="9144000"/>
  <p:defaultTextStyle>
    <a:defPPr>
      <a:defRPr lang="zh-CN"/>
    </a:defPPr>
    <a:lvl1pPr marL="0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78" autoAdjust="0"/>
    <p:restoredTop sz="99883" autoAdjust="0"/>
  </p:normalViewPr>
  <p:slideViewPr>
    <p:cSldViewPr snapToGrid="0">
      <p:cViewPr varScale="1">
        <p:scale>
          <a:sx n="110" d="100"/>
          <a:sy n="110" d="100"/>
        </p:scale>
        <p:origin x="-582" y="-96"/>
      </p:cViewPr>
      <p:guideLst>
        <p:guide orient="horz" pos="2160"/>
        <p:guide pos="386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0"/>
          <p:cNvSpPr txBox="1"/>
          <p:nvPr userDrawn="1"/>
        </p:nvSpPr>
        <p:spPr>
          <a:xfrm>
            <a:off x="1001993" y="222673"/>
            <a:ext cx="2687691" cy="66611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zh-CN" altLang="en-US" sz="37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回顾反思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521550" y="373383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rcRect t="17557" b="14742"/>
          <a:stretch>
            <a:fillRect/>
          </a:stretch>
        </p:blipFill>
        <p:spPr>
          <a:xfrm>
            <a:off x="633413" y="318308"/>
            <a:ext cx="10802939" cy="6334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lum contrast="-12001"/>
          </a:blip>
          <a:srcRect t="40147" b="36667"/>
          <a:stretch>
            <a:fillRect/>
          </a:stretch>
        </p:blipFill>
        <p:spPr>
          <a:xfrm>
            <a:off x="3119445" y="1334821"/>
            <a:ext cx="5830887" cy="99853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 userDrawn="1"/>
        </p:nvSpPr>
        <p:spPr>
          <a:xfrm>
            <a:off x="4450705" y="1412777"/>
            <a:ext cx="3168352" cy="697627"/>
          </a:xfrm>
          <a:prstGeom prst="rect">
            <a:avLst/>
          </a:prstGeom>
          <a:noFill/>
        </p:spPr>
        <p:txBody>
          <a:bodyPr wrap="square" lIns="121906" tIns="60953" rIns="121906" bIns="60953" rtlCol="0">
            <a:spAutoFit/>
          </a:bodyPr>
          <a:lstStyle/>
          <a:p>
            <a:pPr algn="ctr"/>
            <a:r>
              <a:rPr lang="zh-CN" altLang="en-US" sz="3700" b="0" dirty="0" smtClean="0">
                <a:latin typeface="黑体" pitchFamily="49" charset="-122"/>
                <a:ea typeface="黑体" pitchFamily="49" charset="-122"/>
              </a:rPr>
              <a:t>课后作业</a:t>
            </a:r>
            <a:endParaRPr lang="zh-CN" altLang="en-US" sz="3700" b="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61543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1001993" y="222673"/>
            <a:ext cx="2687691" cy="66611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zh-CN" altLang="en-US" sz="37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  <a:endParaRPr lang="zh-CN" altLang="en-US" sz="37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菱形 15"/>
          <p:cNvSpPr/>
          <p:nvPr userDrawn="1"/>
        </p:nvSpPr>
        <p:spPr>
          <a:xfrm>
            <a:off x="521550" y="373383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2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1001993" y="222673"/>
            <a:ext cx="2687691" cy="66611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zh-CN" altLang="en-US" sz="37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  <a:endParaRPr lang="zh-CN" altLang="en-US" sz="37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菱形 15"/>
          <p:cNvSpPr/>
          <p:nvPr userDrawn="1"/>
        </p:nvSpPr>
        <p:spPr>
          <a:xfrm>
            <a:off x="521550" y="373383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总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1001993" y="222673"/>
            <a:ext cx="2687691" cy="66611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zh-CN" altLang="en-US" sz="37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课堂总结</a:t>
            </a:r>
            <a:endParaRPr lang="zh-CN" altLang="en-US" sz="37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菱形 15"/>
          <p:cNvSpPr/>
          <p:nvPr userDrawn="1"/>
        </p:nvSpPr>
        <p:spPr>
          <a:xfrm>
            <a:off x="521550" y="373383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20"/>
          <p:cNvSpPr txBox="1"/>
          <p:nvPr userDrawn="1"/>
        </p:nvSpPr>
        <p:spPr>
          <a:xfrm>
            <a:off x="1001993" y="222673"/>
            <a:ext cx="2687691" cy="66611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zh-CN" altLang="en-US" sz="37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  <a:endParaRPr lang="zh-CN" altLang="en-US" sz="37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菱形 16"/>
          <p:cNvSpPr/>
          <p:nvPr userDrawn="1"/>
        </p:nvSpPr>
        <p:spPr>
          <a:xfrm>
            <a:off x="521550" y="373383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1001989" y="222673"/>
            <a:ext cx="4621144" cy="667107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zh-CN" altLang="en-US" sz="37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知识点一  光的折射</a:t>
            </a:r>
            <a:endParaRPr lang="zh-CN" altLang="en-US" sz="37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521550" y="373383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518160" y="865293"/>
            <a:ext cx="4968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1001989" y="222673"/>
            <a:ext cx="7107971" cy="667107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zh-CN" altLang="en-US" sz="37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知识点二  生活中的折射现象</a:t>
            </a:r>
            <a:endParaRPr lang="zh-CN" altLang="en-US" sz="37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521550" y="373383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518160" y="865293"/>
            <a:ext cx="6912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3909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>
            <a:spLocks noChangeArrowheads="1"/>
          </p:cNvSpPr>
          <p:nvPr userDrawn="1"/>
        </p:nvSpPr>
        <p:spPr bwMode="auto">
          <a:xfrm>
            <a:off x="1484764" y="356921"/>
            <a:ext cx="2082800" cy="66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6" tIns="45718" rIns="91436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7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863600" y="1049026"/>
            <a:ext cx="11328400" cy="847"/>
          </a:xfrm>
          <a:prstGeom prst="line">
            <a:avLst/>
          </a:prstGeom>
          <a:ln w="3810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笔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5348" y="260776"/>
            <a:ext cx="654473" cy="9262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195" y="260775"/>
            <a:ext cx="1711879" cy="6934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71" r:id="rId8"/>
    <p:sldLayoutId id="2147483659" r:id="rId9"/>
    <p:sldLayoutId id="2147483672" r:id="rId10"/>
  </p:sldLayoutIdLst>
  <p:timing>
    <p:tnLst>
      <p:par>
        <p:cTn id="1" dur="indefinite" restart="never" nodeType="tmRoot"/>
      </p:par>
    </p:tnLst>
  </p:timing>
  <p:txStyles>
    <p:titleStyle>
      <a:lvl1pPr algn="ctr" defTabSz="121914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微软雅黑" panose="020B0503020204020204" charset="-122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ts val="131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1pPr>
      <a:lvl2pPr marL="990550" indent="-380981" algn="l" defTabSz="1219140" rtl="0" eaLnBrk="1" latinLnBrk="0" hangingPunct="1">
        <a:spcBef>
          <a:spcPts val="131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2pPr>
      <a:lvl3pPr marL="1523925" indent="-304784" algn="l" defTabSz="1219140" rtl="0" eaLnBrk="1" latinLnBrk="0" hangingPunct="1">
        <a:spcBef>
          <a:spcPts val="131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3pPr>
      <a:lvl4pPr marL="2133493" indent="-304784" algn="l" defTabSz="1219140" rtl="0" eaLnBrk="1" latinLnBrk="0" hangingPunct="1">
        <a:spcBef>
          <a:spcPts val="131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4pPr>
      <a:lvl5pPr marL="2743062" indent="-304784" algn="l" defTabSz="1219140" rtl="0" eaLnBrk="1" latinLnBrk="0" hangingPunct="1">
        <a:spcBef>
          <a:spcPts val="131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5pPr>
      <a:lvl6pPr marL="3352632" indent="-304784" algn="l" defTabSz="1219140" rtl="0" eaLnBrk="1" latinLnBrk="0" hangingPunct="1">
        <a:spcBef>
          <a:spcPts val="131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ts val="131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ts val="131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ts val="131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2.xml"/><Relationship Id="rId13" Type="http://schemas.openxmlformats.org/officeDocument/2006/relationships/tags" Target="../tags/tag27.xml"/><Relationship Id="rId18" Type="http://schemas.openxmlformats.org/officeDocument/2006/relationships/tags" Target="../tags/tag32.xml"/><Relationship Id="rId26" Type="http://schemas.openxmlformats.org/officeDocument/2006/relationships/tags" Target="../tags/tag40.xml"/><Relationship Id="rId39" Type="http://schemas.openxmlformats.org/officeDocument/2006/relationships/slideLayout" Target="../slideLayouts/slideLayout8.xml"/><Relationship Id="rId3" Type="http://schemas.openxmlformats.org/officeDocument/2006/relationships/tags" Target="../tags/tag17.xml"/><Relationship Id="rId21" Type="http://schemas.openxmlformats.org/officeDocument/2006/relationships/tags" Target="../tags/tag35.xml"/><Relationship Id="rId34" Type="http://schemas.openxmlformats.org/officeDocument/2006/relationships/tags" Target="../tags/tag48.xml"/><Relationship Id="rId42" Type="http://schemas.openxmlformats.org/officeDocument/2006/relationships/image" Target="../media/image16.png"/><Relationship Id="rId7" Type="http://schemas.openxmlformats.org/officeDocument/2006/relationships/tags" Target="../tags/tag21.xml"/><Relationship Id="rId12" Type="http://schemas.openxmlformats.org/officeDocument/2006/relationships/tags" Target="../tags/tag26.xml"/><Relationship Id="rId17" Type="http://schemas.openxmlformats.org/officeDocument/2006/relationships/tags" Target="../tags/tag31.xml"/><Relationship Id="rId25" Type="http://schemas.openxmlformats.org/officeDocument/2006/relationships/tags" Target="../tags/tag39.xml"/><Relationship Id="rId33" Type="http://schemas.openxmlformats.org/officeDocument/2006/relationships/tags" Target="../tags/tag47.xml"/><Relationship Id="rId38" Type="http://schemas.openxmlformats.org/officeDocument/2006/relationships/tags" Target="../tags/tag52.xml"/><Relationship Id="rId2" Type="http://schemas.openxmlformats.org/officeDocument/2006/relationships/tags" Target="../tags/tag16.xml"/><Relationship Id="rId16" Type="http://schemas.openxmlformats.org/officeDocument/2006/relationships/tags" Target="../tags/tag30.xml"/><Relationship Id="rId20" Type="http://schemas.openxmlformats.org/officeDocument/2006/relationships/tags" Target="../tags/tag34.xml"/><Relationship Id="rId29" Type="http://schemas.openxmlformats.org/officeDocument/2006/relationships/tags" Target="../tags/tag43.xml"/><Relationship Id="rId41" Type="http://schemas.openxmlformats.org/officeDocument/2006/relationships/image" Target="../media/image15.jpeg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11" Type="http://schemas.openxmlformats.org/officeDocument/2006/relationships/tags" Target="../tags/tag25.xml"/><Relationship Id="rId24" Type="http://schemas.openxmlformats.org/officeDocument/2006/relationships/tags" Target="../tags/tag38.xml"/><Relationship Id="rId32" Type="http://schemas.openxmlformats.org/officeDocument/2006/relationships/tags" Target="../tags/tag46.xml"/><Relationship Id="rId37" Type="http://schemas.openxmlformats.org/officeDocument/2006/relationships/tags" Target="../tags/tag51.xml"/><Relationship Id="rId40" Type="http://schemas.openxmlformats.org/officeDocument/2006/relationships/image" Target="../media/image14.jpeg"/><Relationship Id="rId45" Type="http://schemas.openxmlformats.org/officeDocument/2006/relationships/image" Target="../media/image18.png"/><Relationship Id="rId5" Type="http://schemas.openxmlformats.org/officeDocument/2006/relationships/tags" Target="../tags/tag19.xml"/><Relationship Id="rId15" Type="http://schemas.openxmlformats.org/officeDocument/2006/relationships/tags" Target="../tags/tag29.xml"/><Relationship Id="rId23" Type="http://schemas.openxmlformats.org/officeDocument/2006/relationships/tags" Target="../tags/tag37.xml"/><Relationship Id="rId28" Type="http://schemas.openxmlformats.org/officeDocument/2006/relationships/tags" Target="../tags/tag42.xml"/><Relationship Id="rId36" Type="http://schemas.openxmlformats.org/officeDocument/2006/relationships/tags" Target="../tags/tag50.xml"/><Relationship Id="rId10" Type="http://schemas.openxmlformats.org/officeDocument/2006/relationships/tags" Target="../tags/tag24.xml"/><Relationship Id="rId19" Type="http://schemas.openxmlformats.org/officeDocument/2006/relationships/tags" Target="../tags/tag33.xml"/><Relationship Id="rId31" Type="http://schemas.openxmlformats.org/officeDocument/2006/relationships/tags" Target="../tags/tag45.xml"/><Relationship Id="rId44" Type="http://schemas.microsoft.com/office/2007/relationships/hdphoto" Target="../media/hdphoto1.wdp"/><Relationship Id="rId4" Type="http://schemas.openxmlformats.org/officeDocument/2006/relationships/tags" Target="../tags/tag18.xml"/><Relationship Id="rId9" Type="http://schemas.openxmlformats.org/officeDocument/2006/relationships/tags" Target="../tags/tag23.xml"/><Relationship Id="rId14" Type="http://schemas.openxmlformats.org/officeDocument/2006/relationships/tags" Target="../tags/tag28.xml"/><Relationship Id="rId22" Type="http://schemas.openxmlformats.org/officeDocument/2006/relationships/tags" Target="../tags/tag36.xml"/><Relationship Id="rId27" Type="http://schemas.openxmlformats.org/officeDocument/2006/relationships/tags" Target="../tags/tag41.xml"/><Relationship Id="rId30" Type="http://schemas.openxmlformats.org/officeDocument/2006/relationships/tags" Target="../tags/tag44.xml"/><Relationship Id="rId35" Type="http://schemas.openxmlformats.org/officeDocument/2006/relationships/tags" Target="../tags/tag49.xml"/><Relationship Id="rId43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tags" Target="../tags/tag65.xml"/><Relationship Id="rId18" Type="http://schemas.openxmlformats.org/officeDocument/2006/relationships/tags" Target="../tags/tag70.xml"/><Relationship Id="rId26" Type="http://schemas.openxmlformats.org/officeDocument/2006/relationships/tags" Target="../tags/tag78.xml"/><Relationship Id="rId39" Type="http://schemas.openxmlformats.org/officeDocument/2006/relationships/tags" Target="../tags/tag91.xml"/><Relationship Id="rId3" Type="http://schemas.openxmlformats.org/officeDocument/2006/relationships/tags" Target="../tags/tag55.xml"/><Relationship Id="rId21" Type="http://schemas.openxmlformats.org/officeDocument/2006/relationships/tags" Target="../tags/tag73.xml"/><Relationship Id="rId34" Type="http://schemas.openxmlformats.org/officeDocument/2006/relationships/tags" Target="../tags/tag86.xml"/><Relationship Id="rId42" Type="http://schemas.openxmlformats.org/officeDocument/2006/relationships/tags" Target="../tags/tag94.xml"/><Relationship Id="rId47" Type="http://schemas.openxmlformats.org/officeDocument/2006/relationships/slideLayout" Target="../slideLayouts/slideLayout8.xml"/><Relationship Id="rId50" Type="http://schemas.microsoft.com/office/2007/relationships/hdphoto" Target="../media/hdphoto2.wdp"/><Relationship Id="rId7" Type="http://schemas.openxmlformats.org/officeDocument/2006/relationships/tags" Target="../tags/tag59.xml"/><Relationship Id="rId12" Type="http://schemas.openxmlformats.org/officeDocument/2006/relationships/tags" Target="../tags/tag64.xml"/><Relationship Id="rId17" Type="http://schemas.openxmlformats.org/officeDocument/2006/relationships/tags" Target="../tags/tag69.xml"/><Relationship Id="rId25" Type="http://schemas.openxmlformats.org/officeDocument/2006/relationships/tags" Target="../tags/tag77.xml"/><Relationship Id="rId33" Type="http://schemas.openxmlformats.org/officeDocument/2006/relationships/tags" Target="../tags/tag85.xml"/><Relationship Id="rId38" Type="http://schemas.openxmlformats.org/officeDocument/2006/relationships/tags" Target="../tags/tag90.xml"/><Relationship Id="rId46" Type="http://schemas.openxmlformats.org/officeDocument/2006/relationships/tags" Target="../tags/tag98.xml"/><Relationship Id="rId2" Type="http://schemas.openxmlformats.org/officeDocument/2006/relationships/tags" Target="../tags/tag54.xml"/><Relationship Id="rId16" Type="http://schemas.openxmlformats.org/officeDocument/2006/relationships/tags" Target="../tags/tag68.xml"/><Relationship Id="rId20" Type="http://schemas.openxmlformats.org/officeDocument/2006/relationships/tags" Target="../tags/tag72.xml"/><Relationship Id="rId29" Type="http://schemas.openxmlformats.org/officeDocument/2006/relationships/tags" Target="../tags/tag81.xml"/><Relationship Id="rId41" Type="http://schemas.openxmlformats.org/officeDocument/2006/relationships/tags" Target="../tags/tag93.xml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11" Type="http://schemas.openxmlformats.org/officeDocument/2006/relationships/tags" Target="../tags/tag63.xml"/><Relationship Id="rId24" Type="http://schemas.openxmlformats.org/officeDocument/2006/relationships/tags" Target="../tags/tag76.xml"/><Relationship Id="rId32" Type="http://schemas.openxmlformats.org/officeDocument/2006/relationships/tags" Target="../tags/tag84.xml"/><Relationship Id="rId37" Type="http://schemas.openxmlformats.org/officeDocument/2006/relationships/tags" Target="../tags/tag89.xml"/><Relationship Id="rId40" Type="http://schemas.openxmlformats.org/officeDocument/2006/relationships/tags" Target="../tags/tag92.xml"/><Relationship Id="rId45" Type="http://schemas.openxmlformats.org/officeDocument/2006/relationships/tags" Target="../tags/tag97.xml"/><Relationship Id="rId5" Type="http://schemas.openxmlformats.org/officeDocument/2006/relationships/tags" Target="../tags/tag57.xml"/><Relationship Id="rId15" Type="http://schemas.openxmlformats.org/officeDocument/2006/relationships/tags" Target="../tags/tag67.xml"/><Relationship Id="rId23" Type="http://schemas.openxmlformats.org/officeDocument/2006/relationships/tags" Target="../tags/tag75.xml"/><Relationship Id="rId28" Type="http://schemas.openxmlformats.org/officeDocument/2006/relationships/tags" Target="../tags/tag80.xml"/><Relationship Id="rId36" Type="http://schemas.openxmlformats.org/officeDocument/2006/relationships/tags" Target="../tags/tag88.xml"/><Relationship Id="rId49" Type="http://schemas.openxmlformats.org/officeDocument/2006/relationships/image" Target="../media/image19.png"/><Relationship Id="rId10" Type="http://schemas.openxmlformats.org/officeDocument/2006/relationships/tags" Target="../tags/tag62.xml"/><Relationship Id="rId19" Type="http://schemas.openxmlformats.org/officeDocument/2006/relationships/tags" Target="../tags/tag71.xml"/><Relationship Id="rId31" Type="http://schemas.openxmlformats.org/officeDocument/2006/relationships/tags" Target="../tags/tag83.xml"/><Relationship Id="rId44" Type="http://schemas.openxmlformats.org/officeDocument/2006/relationships/tags" Target="../tags/tag96.xml"/><Relationship Id="rId52" Type="http://schemas.openxmlformats.org/officeDocument/2006/relationships/image" Target="../media/image21.png"/><Relationship Id="rId4" Type="http://schemas.openxmlformats.org/officeDocument/2006/relationships/tags" Target="../tags/tag56.xml"/><Relationship Id="rId9" Type="http://schemas.openxmlformats.org/officeDocument/2006/relationships/tags" Target="../tags/tag61.xml"/><Relationship Id="rId14" Type="http://schemas.openxmlformats.org/officeDocument/2006/relationships/tags" Target="../tags/tag66.xml"/><Relationship Id="rId22" Type="http://schemas.openxmlformats.org/officeDocument/2006/relationships/tags" Target="../tags/tag74.xml"/><Relationship Id="rId27" Type="http://schemas.openxmlformats.org/officeDocument/2006/relationships/tags" Target="../tags/tag79.xml"/><Relationship Id="rId30" Type="http://schemas.openxmlformats.org/officeDocument/2006/relationships/tags" Target="../tags/tag82.xml"/><Relationship Id="rId35" Type="http://schemas.openxmlformats.org/officeDocument/2006/relationships/tags" Target="../tags/tag87.xml"/><Relationship Id="rId43" Type="http://schemas.openxmlformats.org/officeDocument/2006/relationships/tags" Target="../tags/tag95.xml"/><Relationship Id="rId48" Type="http://schemas.openxmlformats.org/officeDocument/2006/relationships/image" Target="../media/image16.png"/><Relationship Id="rId8" Type="http://schemas.openxmlformats.org/officeDocument/2006/relationships/tags" Target="../tags/tag60.xml"/><Relationship Id="rId51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9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13" Type="http://schemas.openxmlformats.org/officeDocument/2006/relationships/tags" Target="../tags/tag113.xml"/><Relationship Id="rId18" Type="http://schemas.openxmlformats.org/officeDocument/2006/relationships/tags" Target="../tags/tag118.xml"/><Relationship Id="rId3" Type="http://schemas.openxmlformats.org/officeDocument/2006/relationships/tags" Target="../tags/tag103.xml"/><Relationship Id="rId21" Type="http://schemas.openxmlformats.org/officeDocument/2006/relationships/slideLayout" Target="../slideLayouts/slideLayout5.xml"/><Relationship Id="rId7" Type="http://schemas.openxmlformats.org/officeDocument/2006/relationships/tags" Target="../tags/tag107.xml"/><Relationship Id="rId12" Type="http://schemas.openxmlformats.org/officeDocument/2006/relationships/tags" Target="../tags/tag112.xml"/><Relationship Id="rId17" Type="http://schemas.openxmlformats.org/officeDocument/2006/relationships/tags" Target="../tags/tag117.xml"/><Relationship Id="rId2" Type="http://schemas.openxmlformats.org/officeDocument/2006/relationships/tags" Target="../tags/tag102.xml"/><Relationship Id="rId16" Type="http://schemas.openxmlformats.org/officeDocument/2006/relationships/tags" Target="../tags/tag116.xml"/><Relationship Id="rId20" Type="http://schemas.openxmlformats.org/officeDocument/2006/relationships/tags" Target="../tags/tag120.xml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11" Type="http://schemas.openxmlformats.org/officeDocument/2006/relationships/tags" Target="../tags/tag111.xml"/><Relationship Id="rId5" Type="http://schemas.openxmlformats.org/officeDocument/2006/relationships/tags" Target="../tags/tag105.xml"/><Relationship Id="rId15" Type="http://schemas.openxmlformats.org/officeDocument/2006/relationships/tags" Target="../tags/tag115.xml"/><Relationship Id="rId10" Type="http://schemas.openxmlformats.org/officeDocument/2006/relationships/tags" Target="../tags/tag110.xml"/><Relationship Id="rId19" Type="http://schemas.openxmlformats.org/officeDocument/2006/relationships/tags" Target="../tags/tag119.xml"/><Relationship Id="rId4" Type="http://schemas.openxmlformats.org/officeDocument/2006/relationships/tags" Target="../tags/tag104.xml"/><Relationship Id="rId9" Type="http://schemas.openxmlformats.org/officeDocument/2006/relationships/tags" Target="../tags/tag109.xml"/><Relationship Id="rId14" Type="http://schemas.openxmlformats.org/officeDocument/2006/relationships/tags" Target="../tags/tag1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/>
          <p:nvPr/>
        </p:nvSpPr>
        <p:spPr>
          <a:xfrm>
            <a:off x="3361057" y="1801743"/>
            <a:ext cx="5466715" cy="933589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zh-CN" altLang="en-US" sz="5500" dirty="0">
                <a:latin typeface="隶书" panose="02010509060101010101" pitchFamily="49" charset="-122"/>
                <a:ea typeface="隶书" panose="02010509060101010101" pitchFamily="49" charset="-122"/>
              </a:rPr>
              <a:t>第四章 光现象</a:t>
            </a:r>
          </a:p>
        </p:txBody>
      </p:sp>
      <p:sp>
        <p:nvSpPr>
          <p:cNvPr id="6" name="矩形 5"/>
          <p:cNvSpPr/>
          <p:nvPr/>
        </p:nvSpPr>
        <p:spPr>
          <a:xfrm>
            <a:off x="3829051" y="2943168"/>
            <a:ext cx="4998720" cy="76944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lvl="0" algn="ctr"/>
            <a:r>
              <a:rPr sz="44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第4节 </a:t>
            </a:r>
            <a:r>
              <a:rPr lang="en-US" sz="44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sz="4400" b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光的折射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en-US" altLang="zh-CN" sz="44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217" name="矩形 178216"/>
          <p:cNvSpPr/>
          <p:nvPr/>
        </p:nvSpPr>
        <p:spPr>
          <a:xfrm>
            <a:off x="1075155" y="2696310"/>
            <a:ext cx="5492751" cy="1754327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5.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当光线</a:t>
            </a:r>
            <a:r>
              <a:rPr lang="zh-CN" altLang="en-US" sz="3600" b="1" dirty="0">
                <a:solidFill>
                  <a:srgbClr val="CC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垂直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射向介质表面时，</a:t>
            </a:r>
            <a:r>
              <a:rPr lang="zh-CN" altLang="en-US" sz="3600" b="1" dirty="0">
                <a:solidFill>
                  <a:srgbClr val="CC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传播方向不改变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</a:p>
        </p:txBody>
      </p:sp>
      <p:pic>
        <p:nvPicPr>
          <p:cNvPr id="4" name="图片 3" descr="1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3112" y="1647193"/>
            <a:ext cx="3850005" cy="45650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8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8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2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 t="11047" r="2275" b="13019"/>
          <a:stretch>
            <a:fillRect/>
          </a:stretch>
        </p:blipFill>
        <p:spPr>
          <a:xfrm rot="16200000">
            <a:off x="1405794" y="2034149"/>
            <a:ext cx="3873500" cy="4357371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6089844" y="2068468"/>
            <a:ext cx="5362917" cy="4081117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  <a:scene3d>
              <a:camera prst="orthographicFront"/>
              <a:lightRig rig="threePt" dir="t"/>
            </a:scene3d>
          </a:bodyPr>
          <a:lstStyle/>
          <a:p>
            <a:pPr algn="just">
              <a:lnSpc>
                <a:spcPct val="135000"/>
              </a:lnSpc>
            </a:pPr>
            <a:r>
              <a:rPr lang="zh-CN" altLang="en-US" sz="3200" dirty="0">
                <a:ea typeface="宋体" panose="02010600030101010101" pitchFamily="2" charset="-122"/>
              </a:rPr>
              <a:t>（</a:t>
            </a:r>
            <a:r>
              <a:rPr lang="en-US" altLang="zh-CN" sz="3200" dirty="0">
                <a:ea typeface="宋体" panose="02010600030101010101" pitchFamily="2" charset="-122"/>
              </a:rPr>
              <a:t>1</a:t>
            </a:r>
            <a:r>
              <a:rPr lang="zh-CN" altLang="en-US" sz="3200" dirty="0">
                <a:ea typeface="宋体" panose="02010600030101010101" pitchFamily="2" charset="-122"/>
              </a:rPr>
              <a:t>）让激光笔发出的光沿着上次实验中折射光线的路径射入玻璃砖，观察光的传播路径。</a:t>
            </a:r>
          </a:p>
          <a:p>
            <a:pPr algn="just">
              <a:lnSpc>
                <a:spcPct val="135000"/>
              </a:lnSpc>
            </a:pPr>
            <a:r>
              <a:rPr lang="zh-CN" altLang="en-US" sz="3200" dirty="0">
                <a:ea typeface="宋体" panose="02010600030101010101" pitchFamily="2" charset="-122"/>
              </a:rPr>
              <a:t>（</a:t>
            </a:r>
            <a:r>
              <a:rPr lang="en-US" altLang="zh-CN" sz="3200" dirty="0">
                <a:ea typeface="宋体" panose="02010600030101010101" pitchFamily="2" charset="-122"/>
              </a:rPr>
              <a:t>2</a:t>
            </a:r>
            <a:r>
              <a:rPr lang="zh-CN" altLang="en-US" sz="3200" dirty="0">
                <a:ea typeface="宋体" panose="02010600030101010101" pitchFamily="2" charset="-122"/>
              </a:rPr>
              <a:t>）让激光笔逆时针旋转，观察折射光线如何变化。</a:t>
            </a:r>
          </a:p>
        </p:txBody>
      </p:sp>
      <p:sp>
        <p:nvSpPr>
          <p:cNvPr id="6" name="文本框 3"/>
          <p:cNvSpPr txBox="1"/>
          <p:nvPr/>
        </p:nvSpPr>
        <p:spPr>
          <a:xfrm>
            <a:off x="1009845" y="1295401"/>
            <a:ext cx="5080000" cy="706755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探究</a:t>
            </a:r>
            <a:r>
              <a:rPr lang="zh-CN" altLang="en-US" sz="40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活动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2</a:t>
            </a:r>
            <a:r>
              <a:rPr lang="zh-CN" altLang="en-US" sz="40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：</a:t>
            </a:r>
            <a:endParaRPr lang="zh-CN" altLang="en-US" sz="4000" b="1" dirty="0">
              <a:solidFill>
                <a:srgbClr val="FF0000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18395" y="4252548"/>
            <a:ext cx="3135631" cy="58356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</a:rPr>
              <a:t>折射规律：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868924" y="4882175"/>
            <a:ext cx="10499725" cy="1323439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  <a:scene3d>
              <a:camera prst="orthographicFront"/>
              <a:lightRig rig="threePt" dir="t"/>
            </a:scene3d>
          </a:bodyPr>
          <a:lstStyle/>
          <a:p>
            <a:pPr indent="133343">
              <a:lnSpc>
                <a:spcPct val="125000"/>
              </a:lnSpc>
            </a:pPr>
            <a:r>
              <a:rPr 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3200" b="1" dirty="0">
                <a:ea typeface="宋体" panose="02010600030101010101" pitchFamily="2" charset="-122"/>
              </a:rPr>
              <a:t>在光的折射现象中，光路是可逆的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133343">
              <a:lnSpc>
                <a:spcPct val="125000"/>
              </a:lnSpc>
            </a:pPr>
            <a:r>
              <a:rPr lang="en-US" altLang="zh-CN" sz="3200" b="1" dirty="0">
                <a:ea typeface="宋体" panose="02010600030101010101" pitchFamily="2" charset="-122"/>
              </a:rPr>
              <a:t>2</a:t>
            </a:r>
            <a:r>
              <a:rPr lang="en-US" altLang="zh-CN" sz="3200" b="1" dirty="0">
                <a:ea typeface="宋体" panose="02010600030101010101" pitchFamily="2" charset="-122"/>
              </a:rPr>
              <a:t>.</a:t>
            </a:r>
            <a:r>
              <a:rPr lang="zh-CN" altLang="en-US" sz="3200" b="1" dirty="0">
                <a:ea typeface="宋体" panose="02010600030101010101" pitchFamily="2" charset="-122"/>
              </a:rPr>
              <a:t>当光从水、玻璃斜射入空气中，折射角大于入射角。</a:t>
            </a:r>
          </a:p>
        </p:txBody>
      </p:sp>
      <p:pic>
        <p:nvPicPr>
          <p:cNvPr id="10" name="图片 9" descr="1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4571" y="1385569"/>
            <a:ext cx="2524760" cy="2772411"/>
          </a:xfrm>
          <a:prstGeom prst="rect">
            <a:avLst/>
          </a:prstGeom>
        </p:spPr>
      </p:pic>
      <p:pic>
        <p:nvPicPr>
          <p:cNvPr id="5" name="图片 4" descr="1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220" y="1346838"/>
            <a:ext cx="2503805" cy="2802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99150" y="1275569"/>
            <a:ext cx="5770929" cy="646331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600" b="1" dirty="0"/>
              <a:t>反射实验与折射实验对比</a:t>
            </a:r>
          </a:p>
        </p:txBody>
      </p:sp>
      <p:pic>
        <p:nvPicPr>
          <p:cNvPr id="5" name="media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26325" y="1921900"/>
            <a:ext cx="8147539" cy="44811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edia3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48306" y="1380393"/>
            <a:ext cx="7662497" cy="51083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536576" y="2618740"/>
            <a:ext cx="4565651" cy="1706880"/>
            <a:chOff x="1031100" y="1802000"/>
            <a:chExt cx="3091015" cy="1167157"/>
          </a:xfrm>
        </p:grpSpPr>
        <p:pic>
          <p:nvPicPr>
            <p:cNvPr id="16386" name="Picture 2" descr="08304006"/>
            <p:cNvPicPr preferRelativeResize="0">
              <a:picLocks noChangeArrowheads="1"/>
            </p:cNvPicPr>
            <p:nvPr>
              <p:custDataLst>
                <p:tags r:id="rId37"/>
              </p:custDataLst>
            </p:nvPr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83" t="6720" r="2666" b="8054"/>
            <a:stretch>
              <a:fillRect/>
            </a:stretch>
          </p:blipFill>
          <p:spPr bwMode="auto">
            <a:xfrm>
              <a:off x="1031100" y="1802000"/>
              <a:ext cx="1436500" cy="107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87" name="Picture 3" descr="08304007"/>
            <p:cNvPicPr preferRelativeResize="0">
              <a:picLocks noChangeArrowheads="1"/>
            </p:cNvPicPr>
            <p:nvPr>
              <p:custDataLst>
                <p:tags r:id="rId38"/>
              </p:custDataLst>
            </p:nvPr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56" t="8853" r="5109" b="9506"/>
            <a:stretch>
              <a:fillRect/>
            </a:stretch>
          </p:blipFill>
          <p:spPr bwMode="auto">
            <a:xfrm>
              <a:off x="2685615" y="1843582"/>
              <a:ext cx="1436500" cy="1125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Text Box 18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481122" y="1837268"/>
            <a:ext cx="2235199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/>
          <a:p>
            <a:pPr>
              <a:spcBef>
                <a:spcPct val="50000"/>
              </a:spcBef>
            </a:pPr>
            <a:endParaRPr lang="zh-CN" altLang="en-US" sz="32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6385" name="矩形 16384"/>
          <p:cNvSpPr/>
          <p:nvPr>
            <p:custDataLst>
              <p:tags r:id="rId3"/>
            </p:custDataLst>
          </p:nvPr>
        </p:nvSpPr>
        <p:spPr>
          <a:xfrm>
            <a:off x="536575" y="4915183"/>
            <a:ext cx="11413144" cy="1881283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zh-CN" sz="3100" b="1" dirty="0">
                <a:solidFill>
                  <a:srgbClr val="0070C0"/>
                </a:solidFill>
                <a:latin typeface="+mn-ea"/>
              </a:rPr>
              <a:t>分析：</a:t>
            </a:r>
            <a:r>
              <a:rPr lang="zh-CN" altLang="en-US" sz="3100" b="1" dirty="0">
                <a:solidFill>
                  <a:srgbClr val="0070C0"/>
                </a:solidFill>
                <a:latin typeface="+mn-ea"/>
              </a:rPr>
              <a:t>加水后，硬币的光从水中斜射入空气时，</a:t>
            </a:r>
            <a:r>
              <a:rPr lang="zh-CN" altLang="zh-CN" sz="3100" b="1" dirty="0">
                <a:solidFill>
                  <a:srgbClr val="0070C0"/>
                </a:solidFill>
                <a:latin typeface="+mn-ea"/>
              </a:rPr>
              <a:t>折射光线偏离法线</a:t>
            </a:r>
            <a:r>
              <a:rPr lang="zh-CN" altLang="en-US" sz="3100" b="1" dirty="0">
                <a:solidFill>
                  <a:srgbClr val="0070C0"/>
                </a:solidFill>
                <a:latin typeface="+mn-ea"/>
              </a:rPr>
              <a:t>，折射光进入了眼睛，</a:t>
            </a:r>
            <a:r>
              <a:rPr lang="zh-CN" altLang="zh-CN" sz="3100" b="1" dirty="0">
                <a:solidFill>
                  <a:srgbClr val="0070C0"/>
                </a:solidFill>
                <a:latin typeface="+mn-ea"/>
              </a:rPr>
              <a:t>眼睛看到的</a:t>
            </a:r>
            <a:r>
              <a:rPr lang="zh-CN" altLang="en-US" sz="3100" b="1" dirty="0">
                <a:solidFill>
                  <a:srgbClr val="0070C0"/>
                </a:solidFill>
                <a:latin typeface="+mn-ea"/>
                <a:cs typeface="Helvetica"/>
                <a:sym typeface="Helvetica"/>
              </a:rPr>
              <a:t>实际上是</a:t>
            </a:r>
            <a:r>
              <a:rPr lang="zh-CN" altLang="en-US" sz="3100" b="1" dirty="0">
                <a:solidFill>
                  <a:srgbClr val="0070C0"/>
                </a:solidFill>
                <a:latin typeface="+mn-ea"/>
              </a:rPr>
              <a:t>升高了的硬币的</a:t>
            </a:r>
            <a:r>
              <a:rPr lang="zh-CN" altLang="zh-CN" sz="3100" b="1" dirty="0">
                <a:solidFill>
                  <a:srgbClr val="0070C0"/>
                </a:solidFill>
                <a:latin typeface="+mn-ea"/>
              </a:rPr>
              <a:t>虚像。</a:t>
            </a:r>
          </a:p>
        </p:txBody>
      </p:sp>
      <p:grpSp>
        <p:nvGrpSpPr>
          <p:cNvPr id="11" name="组合 10"/>
          <p:cNvGrpSpPr/>
          <p:nvPr>
            <p:custDataLst>
              <p:tags r:id="rId4"/>
            </p:custDataLst>
          </p:nvPr>
        </p:nvGrpSpPr>
        <p:grpSpPr>
          <a:xfrm>
            <a:off x="9146080" y="1532523"/>
            <a:ext cx="955715" cy="1706927"/>
            <a:chOff x="2641" y="2254"/>
            <a:chExt cx="510" cy="1223"/>
          </a:xfrm>
        </p:grpSpPr>
        <p:sp>
          <p:nvSpPr>
            <p:cNvPr id="12" name="直接连接符 31767"/>
            <p:cNvSpPr/>
            <p:nvPr>
              <p:custDataLst>
                <p:tags r:id="rId35"/>
              </p:custDataLst>
            </p:nvPr>
          </p:nvSpPr>
          <p:spPr>
            <a:xfrm flipH="1">
              <a:off x="3151" y="2254"/>
              <a:ext cx="0" cy="1200"/>
            </a:xfrm>
            <a:prstGeom prst="line">
              <a:avLst/>
            </a:prstGeom>
            <a:ln w="12700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  <p:sp>
          <p:nvSpPr>
            <p:cNvPr id="13" name="直接连接符 31770"/>
            <p:cNvSpPr/>
            <p:nvPr>
              <p:custDataLst>
                <p:tags r:id="rId36"/>
              </p:custDataLst>
            </p:nvPr>
          </p:nvSpPr>
          <p:spPr>
            <a:xfrm flipH="1">
              <a:off x="2641" y="2277"/>
              <a:ext cx="0" cy="1200"/>
            </a:xfrm>
            <a:prstGeom prst="line">
              <a:avLst/>
            </a:prstGeom>
            <a:ln w="12700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</p:grpSp>
      <p:sp>
        <p:nvSpPr>
          <p:cNvPr id="14" name="Line 2"/>
          <p:cNvSpPr/>
          <p:nvPr>
            <p:custDataLst>
              <p:tags r:id="rId5"/>
            </p:custDataLst>
          </p:nvPr>
        </p:nvSpPr>
        <p:spPr>
          <a:xfrm flipH="1">
            <a:off x="10163815" y="3113335"/>
            <a:ext cx="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lIns="91436" tIns="45718" rIns="91436" bIns="45718"/>
          <a:lstStyle/>
          <a:p>
            <a:endParaRPr>
              <a:latin typeface="+mn-ea"/>
            </a:endParaRPr>
          </a:p>
        </p:txBody>
      </p:sp>
      <p:grpSp>
        <p:nvGrpSpPr>
          <p:cNvPr id="15" name="Group 8"/>
          <p:cNvGrpSpPr/>
          <p:nvPr>
            <p:custDataLst>
              <p:tags r:id="rId6"/>
            </p:custDataLst>
          </p:nvPr>
        </p:nvGrpSpPr>
        <p:grpSpPr>
          <a:xfrm>
            <a:off x="9158515" y="1739374"/>
            <a:ext cx="2366799" cy="895841"/>
            <a:chOff x="3105" y="915"/>
            <a:chExt cx="1263" cy="861"/>
          </a:xfrm>
        </p:grpSpPr>
        <p:sp>
          <p:nvSpPr>
            <p:cNvPr id="16" name="Line 9"/>
            <p:cNvSpPr/>
            <p:nvPr>
              <p:custDataLst>
                <p:tags r:id="rId31"/>
              </p:custDataLst>
            </p:nvPr>
          </p:nvSpPr>
          <p:spPr>
            <a:xfrm flipV="1">
              <a:off x="3105" y="915"/>
              <a:ext cx="737" cy="853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  <p:sp>
          <p:nvSpPr>
            <p:cNvPr id="17" name="Line 10"/>
            <p:cNvSpPr/>
            <p:nvPr>
              <p:custDataLst>
                <p:tags r:id="rId32"/>
              </p:custDataLst>
            </p:nvPr>
          </p:nvSpPr>
          <p:spPr>
            <a:xfrm flipV="1">
              <a:off x="3600" y="1248"/>
              <a:ext cx="768" cy="528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  <p:sp>
          <p:nvSpPr>
            <p:cNvPr id="19" name="Line 11"/>
            <p:cNvSpPr/>
            <p:nvPr>
              <p:custDataLst>
                <p:tags r:id="rId33"/>
              </p:custDataLst>
            </p:nvPr>
          </p:nvSpPr>
          <p:spPr>
            <a:xfrm rot="21390516" flipV="1">
              <a:off x="3792" y="1445"/>
              <a:ext cx="301" cy="187"/>
            </a:xfrm>
            <a:prstGeom prst="line">
              <a:avLst/>
            </a:prstGeom>
            <a:ln w="12700" cap="flat" cmpd="sng">
              <a:solidFill>
                <a:srgbClr val="FF0000"/>
              </a:solidFill>
              <a:prstDash val="solid"/>
              <a:headEnd type="none" w="med" len="med"/>
              <a:tailEnd type="arrow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  <p:sp>
          <p:nvSpPr>
            <p:cNvPr id="20" name="Line 12"/>
            <p:cNvSpPr/>
            <p:nvPr>
              <p:custDataLst>
                <p:tags r:id="rId34"/>
              </p:custDataLst>
            </p:nvPr>
          </p:nvSpPr>
          <p:spPr>
            <a:xfrm flipV="1">
              <a:off x="3263" y="1264"/>
              <a:ext cx="272" cy="320"/>
            </a:xfrm>
            <a:prstGeom prst="line">
              <a:avLst/>
            </a:prstGeom>
            <a:ln w="12700" cap="flat" cmpd="sng">
              <a:solidFill>
                <a:srgbClr val="FF0000"/>
              </a:solidFill>
              <a:prstDash val="solid"/>
              <a:headEnd type="none" w="med" len="med"/>
              <a:tailEnd type="arrow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</p:grpSp>
      <p:sp>
        <p:nvSpPr>
          <p:cNvPr id="21" name="Line 13"/>
          <p:cNvSpPr/>
          <p:nvPr>
            <p:custDataLst>
              <p:tags r:id="rId7"/>
            </p:custDataLst>
          </p:nvPr>
        </p:nvSpPr>
        <p:spPr>
          <a:xfrm flipH="1">
            <a:off x="9552731" y="3011488"/>
            <a:ext cx="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lIns="91436" tIns="45718" rIns="91436" bIns="45718"/>
          <a:lstStyle/>
          <a:p>
            <a:endParaRPr>
              <a:latin typeface="+mn-ea"/>
            </a:endParaRPr>
          </a:p>
        </p:txBody>
      </p:sp>
      <p:pic>
        <p:nvPicPr>
          <p:cNvPr id="22" name="图片 2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2"/>
          <a:stretch>
            <a:fillRect/>
          </a:stretch>
        </p:blipFill>
        <p:spPr>
          <a:xfrm rot="20160000" flipH="1">
            <a:off x="11006212" y="1042481"/>
            <a:ext cx="1077840" cy="761464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3" name="组合 22"/>
          <p:cNvGrpSpPr/>
          <p:nvPr>
            <p:custDataLst>
              <p:tags r:id="rId9"/>
            </p:custDataLst>
          </p:nvPr>
        </p:nvGrpSpPr>
        <p:grpSpPr>
          <a:xfrm>
            <a:off x="6521168" y="2619743"/>
            <a:ext cx="4952291" cy="2037479"/>
            <a:chOff x="273535" y="3168296"/>
            <a:chExt cx="3705191" cy="1524395"/>
          </a:xfrm>
        </p:grpSpPr>
        <p:sp>
          <p:nvSpPr>
            <p:cNvPr id="24" name="矩形 23"/>
            <p:cNvSpPr/>
            <p:nvPr>
              <p:custDataLst>
                <p:tags r:id="rId29"/>
              </p:custDataLst>
            </p:nvPr>
          </p:nvSpPr>
          <p:spPr>
            <a:xfrm>
              <a:off x="303375" y="3213094"/>
              <a:ext cx="3669113" cy="1479597"/>
            </a:xfrm>
            <a:prstGeom prst="rect">
              <a:avLst/>
            </a:prstGeom>
            <a:gradFill flip="none" rotWithShape="1">
              <a:gsLst>
                <a:gs pos="9000">
                  <a:srgbClr val="2EA2CF">
                    <a:alpha val="83000"/>
                  </a:srgbClr>
                </a:gs>
                <a:gs pos="97000">
                  <a:schemeClr val="bg1">
                    <a:alpha val="42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+mn-ea"/>
              </a:endParaRPr>
            </a:p>
          </p:txBody>
        </p:sp>
        <p:cxnSp>
          <p:nvCxnSpPr>
            <p:cNvPr id="25" name="直接连接符 24"/>
            <p:cNvCxnSpPr/>
            <p:nvPr>
              <p:custDataLst>
                <p:tags r:id="rId30"/>
              </p:custDataLst>
            </p:nvPr>
          </p:nvCxnSpPr>
          <p:spPr>
            <a:xfrm>
              <a:off x="273535" y="3168296"/>
              <a:ext cx="3705191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3"/>
          <p:cNvGrpSpPr/>
          <p:nvPr>
            <p:custDataLst>
              <p:tags r:id="rId10"/>
            </p:custDataLst>
          </p:nvPr>
        </p:nvGrpSpPr>
        <p:grpSpPr>
          <a:xfrm>
            <a:off x="8248462" y="2619743"/>
            <a:ext cx="1888943" cy="1550991"/>
            <a:chOff x="2592" y="1776"/>
            <a:chExt cx="1008" cy="1824"/>
          </a:xfrm>
        </p:grpSpPr>
        <p:sp>
          <p:nvSpPr>
            <p:cNvPr id="27" name="Line 4"/>
            <p:cNvSpPr/>
            <p:nvPr>
              <p:custDataLst>
                <p:tags r:id="rId25"/>
              </p:custDataLst>
            </p:nvPr>
          </p:nvSpPr>
          <p:spPr>
            <a:xfrm flipV="1">
              <a:off x="2592" y="1776"/>
              <a:ext cx="480" cy="1824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  <p:sp>
          <p:nvSpPr>
            <p:cNvPr id="28" name="Line 5"/>
            <p:cNvSpPr/>
            <p:nvPr>
              <p:custDataLst>
                <p:tags r:id="rId26"/>
              </p:custDataLst>
            </p:nvPr>
          </p:nvSpPr>
          <p:spPr>
            <a:xfrm flipV="1">
              <a:off x="2592" y="1776"/>
              <a:ext cx="1008" cy="1824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  <p:sp>
          <p:nvSpPr>
            <p:cNvPr id="29" name="Line 6"/>
            <p:cNvSpPr/>
            <p:nvPr>
              <p:custDataLst>
                <p:tags r:id="rId27"/>
              </p:custDataLst>
            </p:nvPr>
          </p:nvSpPr>
          <p:spPr>
            <a:xfrm flipH="1">
              <a:off x="2804" y="2552"/>
              <a:ext cx="57" cy="231"/>
            </a:xfrm>
            <a:prstGeom prst="line">
              <a:avLst/>
            </a:prstGeom>
            <a:ln w="12700" cap="flat" cmpd="sng">
              <a:solidFill>
                <a:srgbClr val="FF0000"/>
              </a:solidFill>
              <a:prstDash val="solid"/>
              <a:headEnd type="arrow" w="med" len="med"/>
              <a:tailEnd type="none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  <p:sp>
          <p:nvSpPr>
            <p:cNvPr id="30" name="Line 7"/>
            <p:cNvSpPr/>
            <p:nvPr>
              <p:custDataLst>
                <p:tags r:id="rId28"/>
              </p:custDataLst>
            </p:nvPr>
          </p:nvSpPr>
          <p:spPr>
            <a:xfrm flipV="1">
              <a:off x="3082" y="2540"/>
              <a:ext cx="96" cy="164"/>
            </a:xfrm>
            <a:prstGeom prst="line">
              <a:avLst/>
            </a:prstGeom>
            <a:ln w="12700" cap="flat" cmpd="sng">
              <a:solidFill>
                <a:srgbClr val="FF0000"/>
              </a:solidFill>
              <a:prstDash val="solid"/>
              <a:headEnd type="none" w="med" len="med"/>
              <a:tailEnd type="arrow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</p:grpSp>
      <p:grpSp>
        <p:nvGrpSpPr>
          <p:cNvPr id="32" name="Group 14"/>
          <p:cNvGrpSpPr/>
          <p:nvPr>
            <p:custDataLst>
              <p:tags r:id="rId11"/>
            </p:custDataLst>
          </p:nvPr>
        </p:nvGrpSpPr>
        <p:grpSpPr>
          <a:xfrm rot="408500">
            <a:off x="7825835" y="2520295"/>
            <a:ext cx="2170032" cy="1020248"/>
            <a:chOff x="2442" y="1761"/>
            <a:chExt cx="1158" cy="731"/>
          </a:xfrm>
        </p:grpSpPr>
        <p:sp>
          <p:nvSpPr>
            <p:cNvPr id="33" name="Line 15"/>
            <p:cNvSpPr/>
            <p:nvPr>
              <p:custDataLst>
                <p:tags r:id="rId23"/>
              </p:custDataLst>
            </p:nvPr>
          </p:nvSpPr>
          <p:spPr>
            <a:xfrm flipH="1">
              <a:off x="2442" y="1809"/>
              <a:ext cx="688" cy="683"/>
            </a:xfrm>
            <a:prstGeom prst="line">
              <a:avLst/>
            </a:prstGeom>
            <a:ln w="12700" cap="flat" cmpd="sng">
              <a:solidFill>
                <a:srgbClr val="FF0000"/>
              </a:solidFill>
              <a:prstDash val="sysDash"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  <p:sp>
          <p:nvSpPr>
            <p:cNvPr id="34" name="Line 16"/>
            <p:cNvSpPr/>
            <p:nvPr>
              <p:custDataLst>
                <p:tags r:id="rId24"/>
              </p:custDataLst>
            </p:nvPr>
          </p:nvSpPr>
          <p:spPr>
            <a:xfrm flipH="1">
              <a:off x="2442" y="1761"/>
              <a:ext cx="1158" cy="731"/>
            </a:xfrm>
            <a:prstGeom prst="line">
              <a:avLst/>
            </a:prstGeom>
            <a:ln w="12700" cap="flat" cmpd="sng">
              <a:solidFill>
                <a:srgbClr val="FF0000"/>
              </a:solidFill>
              <a:prstDash val="sysDash"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</p:grpSp>
      <p:sp>
        <p:nvSpPr>
          <p:cNvPr id="35" name="文本框 34"/>
          <p:cNvSpPr txBox="1"/>
          <p:nvPr>
            <p:custDataLst>
              <p:tags r:id="rId12"/>
            </p:custDataLst>
          </p:nvPr>
        </p:nvSpPr>
        <p:spPr>
          <a:xfrm>
            <a:off x="8377913" y="4033235"/>
            <a:ext cx="3571809" cy="584775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32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硬币</a:t>
            </a:r>
            <a:r>
              <a:rPr lang="zh-CN" altLang="en-US" sz="32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的实际</a:t>
            </a:r>
            <a:r>
              <a:rPr lang="zh-CN" altLang="en-US" sz="32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位置</a:t>
            </a:r>
            <a:r>
              <a:rPr lang="en-US" altLang="zh-CN" sz="32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S</a:t>
            </a:r>
            <a:endParaRPr lang="zh-CN" altLang="en-US" sz="3200" dirty="0">
              <a:latin typeface="+mn-ea"/>
            </a:endParaRPr>
          </a:p>
        </p:txBody>
      </p:sp>
      <p:sp>
        <p:nvSpPr>
          <p:cNvPr id="36" name="文本框 35"/>
          <p:cNvSpPr txBox="1"/>
          <p:nvPr>
            <p:custDataLst>
              <p:tags r:id="rId13"/>
            </p:custDataLst>
          </p:nvPr>
        </p:nvSpPr>
        <p:spPr>
          <a:xfrm>
            <a:off x="7805864" y="2615889"/>
            <a:ext cx="1071811" cy="646331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altLang="zh-CN" sz="3600" b="1" i="1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S′</a:t>
            </a:r>
            <a:endParaRPr lang="zh-CN" altLang="en-US" sz="4400" dirty="0">
              <a:latin typeface="+mn-ea"/>
            </a:endParaRPr>
          </a:p>
        </p:txBody>
      </p:sp>
      <p:sp>
        <p:nvSpPr>
          <p:cNvPr id="37" name="文本框 36"/>
          <p:cNvSpPr txBox="1"/>
          <p:nvPr>
            <p:custDataLst>
              <p:tags r:id="rId14"/>
            </p:custDataLst>
          </p:nvPr>
        </p:nvSpPr>
        <p:spPr>
          <a:xfrm>
            <a:off x="5756857" y="2661221"/>
            <a:ext cx="2491603" cy="584775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just"/>
            <a:r>
              <a:rPr lang="zh-CN" altLang="en-US" sz="32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硬币</a:t>
            </a:r>
            <a:r>
              <a:rPr lang="zh-CN" altLang="en-US" sz="32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的虚像</a:t>
            </a:r>
            <a:endParaRPr lang="zh-CN" altLang="en-US" sz="4000" dirty="0">
              <a:latin typeface="+mn-ea"/>
            </a:endParaRPr>
          </a:p>
        </p:txBody>
      </p:sp>
      <p:pic>
        <p:nvPicPr>
          <p:cNvPr id="38" name="图片 37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1124" b="91573" l="9744" r="92821">
                        <a14:foregroundMark x1="52308" y1="3933" x2="52308" y2="3933"/>
                        <a14:foregroundMark x1="93846" y1="46067" x2="93846" y2="46067"/>
                        <a14:foregroundMark x1="54359" y1="91573" x2="54359" y2="91573"/>
                        <a14:foregroundMark x1="37949" y1="89326" x2="37949" y2="89326"/>
                        <a14:foregroundMark x1="32821" y1="89888" x2="32821" y2="89888"/>
                        <a14:foregroundMark x1="43077" y1="3933" x2="43077" y2="3933"/>
                        <a14:foregroundMark x1="40000" y1="1685" x2="40000" y2="1685"/>
                        <a14:foregroundMark x1="90256" y1="24719" x2="90256" y2="24719"/>
                        <a14:foregroundMark x1="70256" y1="6180" x2="70256" y2="6180"/>
                        <a14:foregroundMark x1="41538" y1="91011" x2="41538" y2="91011"/>
                        <a14:foregroundMark x1="38462" y1="88764" x2="38462" y2="88764"/>
                        <a14:foregroundMark x1="41026" y1="90449" x2="41026" y2="90449"/>
                        <a14:foregroundMark x1="41026" y1="90449" x2="56410" y2="91573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5548" y="3956596"/>
            <a:ext cx="780005" cy="712005"/>
          </a:xfrm>
          <a:prstGeom prst="rect">
            <a:avLst/>
          </a:prstGeom>
          <a:scene3d>
            <a:camera prst="isometricOffAxis2Top">
              <a:rot lat="18600000" lon="1800000" rev="19200000"/>
            </a:camera>
            <a:lightRig rig="threePt" dir="t"/>
          </a:scene3d>
        </p:spPr>
      </p:pic>
      <p:pic>
        <p:nvPicPr>
          <p:cNvPr id="39" name="图片 38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45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artisticCement/>
                    </a14:imgEffect>
                    <a14:imgEffect>
                      <a14:backgroundRemoval t="1124" b="91573" l="9744" r="92821">
                        <a14:foregroundMark x1="52308" y1="3933" x2="52308" y2="3933"/>
                        <a14:foregroundMark x1="93846" y1="46067" x2="93846" y2="46067"/>
                        <a14:foregroundMark x1="54359" y1="91573" x2="54359" y2="91573"/>
                        <a14:foregroundMark x1="37949" y1="89326" x2="37949" y2="89326"/>
                        <a14:foregroundMark x1="32821" y1="89888" x2="32821" y2="89888"/>
                        <a14:foregroundMark x1="43077" y1="3933" x2="43077" y2="3933"/>
                        <a14:foregroundMark x1="40000" y1="1685" x2="40000" y2="1685"/>
                        <a14:foregroundMark x1="90256" y1="24719" x2="90256" y2="24719"/>
                        <a14:foregroundMark x1="70256" y1="6180" x2="70256" y2="6180"/>
                        <a14:foregroundMark x1="41538" y1="91011" x2="41538" y2="91011"/>
                        <a14:foregroundMark x1="38462" y1="88764" x2="38462" y2="88764"/>
                        <a14:foregroundMark x1="41026" y1="90449" x2="41026" y2="90449"/>
                        <a14:foregroundMark x1="41026" y1="90449" x2="56410" y2="91573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77596" y="3190159"/>
            <a:ext cx="780005" cy="712005"/>
          </a:xfrm>
          <a:prstGeom prst="rect">
            <a:avLst/>
          </a:prstGeom>
          <a:scene3d>
            <a:camera prst="isometricOffAxis2Top">
              <a:rot lat="18600000" lon="1800000" rev="19200000"/>
            </a:camera>
            <a:lightRig rig="threePt" dir="t"/>
          </a:scene3d>
        </p:spPr>
      </p:pic>
      <p:grpSp>
        <p:nvGrpSpPr>
          <p:cNvPr id="42" name="组合 41"/>
          <p:cNvGrpSpPr/>
          <p:nvPr>
            <p:custDataLst>
              <p:tags r:id="rId17"/>
            </p:custDataLst>
          </p:nvPr>
        </p:nvGrpSpPr>
        <p:grpSpPr>
          <a:xfrm>
            <a:off x="9149080" y="2462531"/>
            <a:ext cx="161925" cy="162560"/>
            <a:chOff x="4001" y="2931"/>
            <a:chExt cx="604" cy="604"/>
          </a:xfrm>
        </p:grpSpPr>
        <p:cxnSp>
          <p:nvCxnSpPr>
            <p:cNvPr id="43" name="直接连接符 42"/>
            <p:cNvCxnSpPr/>
            <p:nvPr>
              <p:custDataLst>
                <p:tags r:id="rId21"/>
              </p:custDataLst>
            </p:nvPr>
          </p:nvCxnSpPr>
          <p:spPr>
            <a:xfrm>
              <a:off x="4001" y="2946"/>
              <a:ext cx="60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>
              <p:custDataLst>
                <p:tags r:id="rId22"/>
              </p:custDataLst>
            </p:nvPr>
          </p:nvCxnSpPr>
          <p:spPr>
            <a:xfrm flipH="1">
              <a:off x="4590" y="2931"/>
              <a:ext cx="0" cy="60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组合 6"/>
          <p:cNvGrpSpPr/>
          <p:nvPr>
            <p:custDataLst>
              <p:tags r:id="rId18"/>
            </p:custDataLst>
          </p:nvPr>
        </p:nvGrpSpPr>
        <p:grpSpPr>
          <a:xfrm>
            <a:off x="10086340" y="2457451"/>
            <a:ext cx="161925" cy="162560"/>
            <a:chOff x="4001" y="2931"/>
            <a:chExt cx="604" cy="604"/>
          </a:xfrm>
        </p:grpSpPr>
        <p:cxnSp>
          <p:nvCxnSpPr>
            <p:cNvPr id="8" name="直接连接符 7"/>
            <p:cNvCxnSpPr/>
            <p:nvPr>
              <p:custDataLst>
                <p:tags r:id="rId19"/>
              </p:custDataLst>
            </p:nvPr>
          </p:nvCxnSpPr>
          <p:spPr>
            <a:xfrm>
              <a:off x="4001" y="2946"/>
              <a:ext cx="60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>
              <p:custDataLst>
                <p:tags r:id="rId20"/>
              </p:custDataLst>
            </p:nvPr>
          </p:nvCxnSpPr>
          <p:spPr>
            <a:xfrm flipH="1">
              <a:off x="4590" y="2931"/>
              <a:ext cx="0" cy="60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/>
      <p:bldP spid="35" grpId="0"/>
      <p:bldP spid="36" grpId="0"/>
      <p:bldP spid="3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>
            <p:custDataLst>
              <p:tags r:id="rId1"/>
            </p:custDataLst>
          </p:nvPr>
        </p:nvGrpSpPr>
        <p:grpSpPr>
          <a:xfrm>
            <a:off x="2895652" y="2954931"/>
            <a:ext cx="955715" cy="1706927"/>
            <a:chOff x="2641" y="2254"/>
            <a:chExt cx="510" cy="1223"/>
          </a:xfrm>
        </p:grpSpPr>
        <p:sp>
          <p:nvSpPr>
            <p:cNvPr id="15" name="直接连接符 31767"/>
            <p:cNvSpPr/>
            <p:nvPr>
              <p:custDataLst>
                <p:tags r:id="rId45"/>
              </p:custDataLst>
            </p:nvPr>
          </p:nvSpPr>
          <p:spPr>
            <a:xfrm flipH="1">
              <a:off x="3151" y="2254"/>
              <a:ext cx="0" cy="1200"/>
            </a:xfrm>
            <a:prstGeom prst="line">
              <a:avLst/>
            </a:prstGeom>
            <a:ln w="12700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  <p:sp>
          <p:nvSpPr>
            <p:cNvPr id="17" name="直接连接符 31770"/>
            <p:cNvSpPr/>
            <p:nvPr>
              <p:custDataLst>
                <p:tags r:id="rId46"/>
              </p:custDataLst>
            </p:nvPr>
          </p:nvSpPr>
          <p:spPr>
            <a:xfrm flipH="1">
              <a:off x="2641" y="2277"/>
              <a:ext cx="0" cy="1200"/>
            </a:xfrm>
            <a:prstGeom prst="line">
              <a:avLst/>
            </a:prstGeom>
            <a:ln w="12700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</p:grpSp>
      <p:sp>
        <p:nvSpPr>
          <p:cNvPr id="19" name="Line 2"/>
          <p:cNvSpPr/>
          <p:nvPr>
            <p:custDataLst>
              <p:tags r:id="rId2"/>
            </p:custDataLst>
          </p:nvPr>
        </p:nvSpPr>
        <p:spPr>
          <a:xfrm flipH="1">
            <a:off x="3913387" y="4535743"/>
            <a:ext cx="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lIns="91436" tIns="45718" rIns="91436" bIns="45718"/>
          <a:lstStyle/>
          <a:p>
            <a:endParaRPr>
              <a:latin typeface="+mn-ea"/>
            </a:endParaRPr>
          </a:p>
        </p:txBody>
      </p:sp>
      <p:grpSp>
        <p:nvGrpSpPr>
          <p:cNvPr id="25" name="Group 8"/>
          <p:cNvGrpSpPr/>
          <p:nvPr>
            <p:custDataLst>
              <p:tags r:id="rId3"/>
            </p:custDataLst>
          </p:nvPr>
        </p:nvGrpSpPr>
        <p:grpSpPr>
          <a:xfrm>
            <a:off x="2908087" y="3161782"/>
            <a:ext cx="2366799" cy="895841"/>
            <a:chOff x="3105" y="915"/>
            <a:chExt cx="1263" cy="861"/>
          </a:xfrm>
        </p:grpSpPr>
        <p:sp>
          <p:nvSpPr>
            <p:cNvPr id="26" name="Line 9"/>
            <p:cNvSpPr/>
            <p:nvPr>
              <p:custDataLst>
                <p:tags r:id="rId41"/>
              </p:custDataLst>
            </p:nvPr>
          </p:nvSpPr>
          <p:spPr>
            <a:xfrm flipV="1">
              <a:off x="3105" y="915"/>
              <a:ext cx="737" cy="853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  <p:sp>
          <p:nvSpPr>
            <p:cNvPr id="27" name="Line 10"/>
            <p:cNvSpPr/>
            <p:nvPr>
              <p:custDataLst>
                <p:tags r:id="rId42"/>
              </p:custDataLst>
            </p:nvPr>
          </p:nvSpPr>
          <p:spPr>
            <a:xfrm flipV="1">
              <a:off x="3600" y="1248"/>
              <a:ext cx="768" cy="528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  <p:sp>
          <p:nvSpPr>
            <p:cNvPr id="28" name="Line 11"/>
            <p:cNvSpPr/>
            <p:nvPr>
              <p:custDataLst>
                <p:tags r:id="rId43"/>
              </p:custDataLst>
            </p:nvPr>
          </p:nvSpPr>
          <p:spPr>
            <a:xfrm rot="21390516" flipV="1">
              <a:off x="3792" y="1445"/>
              <a:ext cx="301" cy="187"/>
            </a:xfrm>
            <a:prstGeom prst="line">
              <a:avLst/>
            </a:prstGeom>
            <a:ln w="12700" cap="flat" cmpd="sng">
              <a:solidFill>
                <a:srgbClr val="FF0000"/>
              </a:solidFill>
              <a:prstDash val="solid"/>
              <a:headEnd type="none" w="med" len="med"/>
              <a:tailEnd type="arrow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  <p:sp>
          <p:nvSpPr>
            <p:cNvPr id="29" name="Line 12"/>
            <p:cNvSpPr/>
            <p:nvPr>
              <p:custDataLst>
                <p:tags r:id="rId44"/>
              </p:custDataLst>
            </p:nvPr>
          </p:nvSpPr>
          <p:spPr>
            <a:xfrm flipV="1">
              <a:off x="3263" y="1264"/>
              <a:ext cx="272" cy="320"/>
            </a:xfrm>
            <a:prstGeom prst="line">
              <a:avLst/>
            </a:prstGeom>
            <a:ln w="12700" cap="flat" cmpd="sng">
              <a:solidFill>
                <a:srgbClr val="FF0000"/>
              </a:solidFill>
              <a:prstDash val="solid"/>
              <a:headEnd type="none" w="med" len="med"/>
              <a:tailEnd type="arrow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</p:grpSp>
      <p:sp>
        <p:nvSpPr>
          <p:cNvPr id="30" name="Line 13"/>
          <p:cNvSpPr/>
          <p:nvPr>
            <p:custDataLst>
              <p:tags r:id="rId4"/>
            </p:custDataLst>
          </p:nvPr>
        </p:nvSpPr>
        <p:spPr>
          <a:xfrm flipH="1">
            <a:off x="3302303" y="4433896"/>
            <a:ext cx="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lIns="91436" tIns="45718" rIns="91436" bIns="45718"/>
          <a:lstStyle/>
          <a:p>
            <a:endParaRPr>
              <a:latin typeface="+mn-ea"/>
            </a:endParaRPr>
          </a:p>
        </p:txBody>
      </p:sp>
      <p:pic>
        <p:nvPicPr>
          <p:cNvPr id="36" name="图片 3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8"/>
          <a:stretch>
            <a:fillRect/>
          </a:stretch>
        </p:blipFill>
        <p:spPr>
          <a:xfrm rot="20160000" flipH="1">
            <a:off x="4901061" y="2266500"/>
            <a:ext cx="1355067" cy="957317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4" name="组合 43"/>
          <p:cNvGrpSpPr/>
          <p:nvPr>
            <p:custDataLst>
              <p:tags r:id="rId6"/>
            </p:custDataLst>
          </p:nvPr>
        </p:nvGrpSpPr>
        <p:grpSpPr>
          <a:xfrm>
            <a:off x="270740" y="4042151"/>
            <a:ext cx="4952291" cy="2037479"/>
            <a:chOff x="273535" y="3168296"/>
            <a:chExt cx="3705191" cy="1524395"/>
          </a:xfrm>
        </p:grpSpPr>
        <p:sp>
          <p:nvSpPr>
            <p:cNvPr id="39" name="矩形 38"/>
            <p:cNvSpPr/>
            <p:nvPr>
              <p:custDataLst>
                <p:tags r:id="rId39"/>
              </p:custDataLst>
            </p:nvPr>
          </p:nvSpPr>
          <p:spPr>
            <a:xfrm>
              <a:off x="303375" y="3213094"/>
              <a:ext cx="3669113" cy="1479597"/>
            </a:xfrm>
            <a:prstGeom prst="rect">
              <a:avLst/>
            </a:prstGeom>
            <a:gradFill flip="none" rotWithShape="1">
              <a:gsLst>
                <a:gs pos="9000">
                  <a:srgbClr val="2EA2CF">
                    <a:alpha val="83000"/>
                  </a:srgbClr>
                </a:gs>
                <a:gs pos="97000">
                  <a:schemeClr val="bg1">
                    <a:alpha val="42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+mn-ea"/>
              </a:endParaRPr>
            </a:p>
          </p:txBody>
        </p:sp>
        <p:cxnSp>
          <p:nvCxnSpPr>
            <p:cNvPr id="43" name="直接连接符 42"/>
            <p:cNvCxnSpPr/>
            <p:nvPr>
              <p:custDataLst>
                <p:tags r:id="rId40"/>
              </p:custDataLst>
            </p:nvPr>
          </p:nvCxnSpPr>
          <p:spPr>
            <a:xfrm>
              <a:off x="273535" y="3168296"/>
              <a:ext cx="37051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3"/>
          <p:cNvGrpSpPr/>
          <p:nvPr>
            <p:custDataLst>
              <p:tags r:id="rId7"/>
            </p:custDataLst>
          </p:nvPr>
        </p:nvGrpSpPr>
        <p:grpSpPr>
          <a:xfrm>
            <a:off x="1998034" y="4042151"/>
            <a:ext cx="1888943" cy="1550991"/>
            <a:chOff x="2592" y="1776"/>
            <a:chExt cx="1008" cy="1824"/>
          </a:xfrm>
        </p:grpSpPr>
        <p:sp>
          <p:nvSpPr>
            <p:cNvPr id="21" name="Line 4"/>
            <p:cNvSpPr/>
            <p:nvPr>
              <p:custDataLst>
                <p:tags r:id="rId35"/>
              </p:custDataLst>
            </p:nvPr>
          </p:nvSpPr>
          <p:spPr>
            <a:xfrm flipV="1">
              <a:off x="2592" y="1776"/>
              <a:ext cx="480" cy="1824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  <p:sp>
          <p:nvSpPr>
            <p:cNvPr id="22" name="Line 5"/>
            <p:cNvSpPr/>
            <p:nvPr>
              <p:custDataLst>
                <p:tags r:id="rId36"/>
              </p:custDataLst>
            </p:nvPr>
          </p:nvSpPr>
          <p:spPr>
            <a:xfrm flipV="1">
              <a:off x="2592" y="1776"/>
              <a:ext cx="1008" cy="1824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  <p:sp>
          <p:nvSpPr>
            <p:cNvPr id="23" name="Line 6"/>
            <p:cNvSpPr/>
            <p:nvPr>
              <p:custDataLst>
                <p:tags r:id="rId37"/>
              </p:custDataLst>
            </p:nvPr>
          </p:nvSpPr>
          <p:spPr>
            <a:xfrm flipH="1">
              <a:off x="2804" y="2552"/>
              <a:ext cx="57" cy="231"/>
            </a:xfrm>
            <a:prstGeom prst="line">
              <a:avLst/>
            </a:prstGeom>
            <a:ln w="12700" cap="flat" cmpd="sng">
              <a:solidFill>
                <a:srgbClr val="FF0000"/>
              </a:solidFill>
              <a:prstDash val="solid"/>
              <a:headEnd type="arrow" w="med" len="med"/>
              <a:tailEnd type="none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  <p:sp>
          <p:nvSpPr>
            <p:cNvPr id="24" name="Line 7"/>
            <p:cNvSpPr/>
            <p:nvPr>
              <p:custDataLst>
                <p:tags r:id="rId38"/>
              </p:custDataLst>
            </p:nvPr>
          </p:nvSpPr>
          <p:spPr>
            <a:xfrm flipV="1">
              <a:off x="3082" y="2540"/>
              <a:ext cx="96" cy="164"/>
            </a:xfrm>
            <a:prstGeom prst="line">
              <a:avLst/>
            </a:prstGeom>
            <a:ln w="12700" cap="flat" cmpd="sng">
              <a:solidFill>
                <a:srgbClr val="FF0000"/>
              </a:solidFill>
              <a:prstDash val="solid"/>
              <a:headEnd type="none" w="med" len="med"/>
              <a:tailEnd type="arrow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</p:grpSp>
      <p:pic>
        <p:nvPicPr>
          <p:cNvPr id="37" name="图片 3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ackgroundRemoval t="9217" b="93088" l="7143" r="96875">
                        <a14:foregroundMark x1="39509" y1="52995" x2="39509" y2="52995"/>
                        <a14:foregroundMark x1="70759" y1="57604" x2="47545" y2="56682"/>
                        <a14:foregroundMark x1="85714" y1="62212" x2="85714" y2="62212"/>
                        <a14:foregroundMark x1="83705" y1="59447" x2="90625" y2="64977"/>
                        <a14:foregroundMark x1="96875" y1="60369" x2="96875" y2="60369"/>
                        <a14:foregroundMark x1="7366" y1="48387" x2="7366" y2="48387"/>
                        <a14:foregroundMark x1="51786" y1="93088" x2="51786" y2="9308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1026" y="5211353"/>
            <a:ext cx="1292921" cy="626259"/>
          </a:xfrm>
          <a:prstGeom prst="rect">
            <a:avLst/>
          </a:prstGeom>
        </p:spPr>
      </p:pic>
      <p:grpSp>
        <p:nvGrpSpPr>
          <p:cNvPr id="31" name="Group 14"/>
          <p:cNvGrpSpPr/>
          <p:nvPr>
            <p:custDataLst>
              <p:tags r:id="rId9"/>
            </p:custDataLst>
          </p:nvPr>
        </p:nvGrpSpPr>
        <p:grpSpPr>
          <a:xfrm rot="408500">
            <a:off x="1575407" y="3942703"/>
            <a:ext cx="2170032" cy="1020248"/>
            <a:chOff x="2442" y="1761"/>
            <a:chExt cx="1158" cy="731"/>
          </a:xfrm>
        </p:grpSpPr>
        <p:sp>
          <p:nvSpPr>
            <p:cNvPr id="32" name="Line 15"/>
            <p:cNvSpPr/>
            <p:nvPr>
              <p:custDataLst>
                <p:tags r:id="rId33"/>
              </p:custDataLst>
            </p:nvPr>
          </p:nvSpPr>
          <p:spPr>
            <a:xfrm flipH="1">
              <a:off x="2442" y="1809"/>
              <a:ext cx="688" cy="683"/>
            </a:xfrm>
            <a:prstGeom prst="line">
              <a:avLst/>
            </a:prstGeom>
            <a:ln w="12700" cap="flat" cmpd="sng">
              <a:solidFill>
                <a:srgbClr val="FF0000"/>
              </a:solidFill>
              <a:prstDash val="sysDash"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  <p:sp>
          <p:nvSpPr>
            <p:cNvPr id="33" name="Line 16"/>
            <p:cNvSpPr/>
            <p:nvPr>
              <p:custDataLst>
                <p:tags r:id="rId34"/>
              </p:custDataLst>
            </p:nvPr>
          </p:nvSpPr>
          <p:spPr>
            <a:xfrm flipH="1">
              <a:off x="2442" y="1761"/>
              <a:ext cx="1158" cy="731"/>
            </a:xfrm>
            <a:prstGeom prst="line">
              <a:avLst/>
            </a:prstGeom>
            <a:ln w="12700" cap="flat" cmpd="sng">
              <a:solidFill>
                <a:srgbClr val="FF0000"/>
              </a:solidFill>
              <a:prstDash val="sysDash"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latin typeface="+mn-ea"/>
              </a:endParaRPr>
            </a:p>
          </p:txBody>
        </p:sp>
      </p:grpSp>
      <p:sp>
        <p:nvSpPr>
          <p:cNvPr id="47" name="文本框 46"/>
          <p:cNvSpPr txBox="1"/>
          <p:nvPr>
            <p:custDataLst>
              <p:tags r:id="rId10"/>
            </p:custDataLst>
          </p:nvPr>
        </p:nvSpPr>
        <p:spPr>
          <a:xfrm>
            <a:off x="2091340" y="5470647"/>
            <a:ext cx="3123352" cy="584775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32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鱼的实际位置</a:t>
            </a:r>
            <a:r>
              <a:rPr lang="en-US" altLang="zh-CN" sz="32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S</a:t>
            </a:r>
            <a:endParaRPr lang="zh-CN" altLang="en-US" sz="3200" dirty="0">
              <a:latin typeface="+mn-ea"/>
            </a:endParaRPr>
          </a:p>
        </p:txBody>
      </p:sp>
      <p:grpSp>
        <p:nvGrpSpPr>
          <p:cNvPr id="2" name="组合 1"/>
          <p:cNvGrpSpPr/>
          <p:nvPr>
            <p:custDataLst>
              <p:tags r:id="rId11"/>
            </p:custDataLst>
          </p:nvPr>
        </p:nvGrpSpPr>
        <p:grpSpPr>
          <a:xfrm>
            <a:off x="319909" y="3950965"/>
            <a:ext cx="2260407" cy="1295662"/>
            <a:chOff x="239108" y="2955924"/>
            <a:chExt cx="1691184" cy="969384"/>
          </a:xfrm>
        </p:grpSpPr>
        <p:pic>
          <p:nvPicPr>
            <p:cNvPr id="45" name="图片 44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51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0">
                      <a14:imgEffect>
                        <a14:artisticPencilGrayscale/>
                      </a14:imgEffect>
                      <a14:imgEffect>
                        <a14:backgroundRemoval t="9217" b="93088" l="7143" r="96875">
                          <a14:foregroundMark x1="39509" y1="52995" x2="39509" y2="52995"/>
                          <a14:foregroundMark x1="70759" y1="57604" x2="47545" y2="56682"/>
                          <a14:foregroundMark x1="85714" y1="62212" x2="85714" y2="62212"/>
                          <a14:foregroundMark x1="83705" y1="59447" x2="90625" y2="64977"/>
                          <a14:foregroundMark x1="96875" y1="60369" x2="96875" y2="60369"/>
                          <a14:foregroundMark x1="7366" y1="48387" x2="7366" y2="48387"/>
                          <a14:foregroundMark x1="51786" y1="93088" x2="51786" y2="93088"/>
                        </a14:backgroundRemoval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9108" y="3306091"/>
              <a:ext cx="967334" cy="468553"/>
            </a:xfrm>
            <a:prstGeom prst="rect">
              <a:avLst/>
            </a:prstGeom>
          </p:spPr>
        </p:pic>
        <p:sp>
          <p:nvSpPr>
            <p:cNvPr id="49" name="文本框 48"/>
            <p:cNvSpPr txBox="1"/>
            <p:nvPr>
              <p:custDataLst>
                <p:tags r:id="rId31"/>
              </p:custDataLst>
            </p:nvPr>
          </p:nvSpPr>
          <p:spPr>
            <a:xfrm>
              <a:off x="1097698" y="3487793"/>
              <a:ext cx="832594" cy="4375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3200" b="1" i="1" dirty="0">
                  <a:solidFill>
                    <a:srgbClr val="002060"/>
                  </a:solidFill>
                  <a:latin typeface="+mn-ea"/>
                  <a:cs typeface="Times New Roman" panose="02020603050405020304" pitchFamily="18" charset="0"/>
                </a:rPr>
                <a:t>S′</a:t>
              </a:r>
              <a:endParaRPr lang="zh-CN" altLang="en-US" sz="3200" dirty="0">
                <a:latin typeface="+mn-ea"/>
              </a:endParaRPr>
            </a:p>
          </p:txBody>
        </p:sp>
        <p:sp>
          <p:nvSpPr>
            <p:cNvPr id="50" name="文本框 49"/>
            <p:cNvSpPr txBox="1"/>
            <p:nvPr>
              <p:custDataLst>
                <p:tags r:id="rId32"/>
              </p:custDataLst>
            </p:nvPr>
          </p:nvSpPr>
          <p:spPr>
            <a:xfrm>
              <a:off x="308096" y="2955924"/>
              <a:ext cx="1483780" cy="4375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3200" dirty="0">
                  <a:solidFill>
                    <a:srgbClr val="002060"/>
                  </a:solidFill>
                  <a:latin typeface="+mn-ea"/>
                  <a:cs typeface="Times New Roman" panose="02020603050405020304" pitchFamily="18" charset="0"/>
                </a:rPr>
                <a:t>鱼的虚像</a:t>
              </a:r>
              <a:endParaRPr lang="zh-CN" altLang="en-US" sz="3200" dirty="0">
                <a:latin typeface="+mn-ea"/>
              </a:endParaRPr>
            </a:p>
          </p:txBody>
        </p:sp>
      </p:grpSp>
      <p:sp>
        <p:nvSpPr>
          <p:cNvPr id="35" name="矩形 34"/>
          <p:cNvSpPr/>
          <p:nvPr>
            <p:custDataLst>
              <p:tags r:id="rId12"/>
            </p:custDataLst>
          </p:nvPr>
        </p:nvSpPr>
        <p:spPr>
          <a:xfrm>
            <a:off x="953051" y="1316670"/>
            <a:ext cx="6516904" cy="1284965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100" dirty="0">
                <a:latin typeface="+mn-ea"/>
                <a:sym typeface="Times New Roman" panose="02020603050405020304" pitchFamily="18" charset="0"/>
              </a:rPr>
              <a:t>讨论有经验的渔民怎样才能叉到鱼？如果不用鱼叉用激光呢？</a:t>
            </a:r>
          </a:p>
        </p:txBody>
      </p:sp>
      <p:sp>
        <p:nvSpPr>
          <p:cNvPr id="40" name="矩形 39"/>
          <p:cNvSpPr/>
          <p:nvPr>
            <p:custDataLst>
              <p:tags r:id="rId13"/>
            </p:custDataLst>
          </p:nvPr>
        </p:nvSpPr>
        <p:spPr>
          <a:xfrm>
            <a:off x="5795328" y="3969361"/>
            <a:ext cx="6091872" cy="2554545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indent="539724" algn="just">
              <a:lnSpc>
                <a:spcPct val="125000"/>
              </a:lnSpc>
            </a:pPr>
            <a:r>
              <a:rPr lang="zh-CN" altLang="en-US" sz="3200" dirty="0">
                <a:solidFill>
                  <a:prstClr val="black"/>
                </a:solidFill>
                <a:latin typeface="+mn-ea"/>
              </a:rPr>
              <a:t>要向</a:t>
            </a:r>
            <a:r>
              <a:rPr lang="zh-CN" altLang="en-US" sz="3200" dirty="0">
                <a:solidFill>
                  <a:srgbClr val="C00000"/>
                </a:solidFill>
                <a:latin typeface="+mn-ea"/>
              </a:rPr>
              <a:t>看到的鱼的下方</a:t>
            </a:r>
            <a:r>
              <a:rPr lang="zh-CN" altLang="en-US" sz="3200" dirty="0">
                <a:solidFill>
                  <a:prstClr val="black"/>
                </a:solidFill>
                <a:latin typeface="+mn-ea"/>
              </a:rPr>
              <a:t>投叉才能叉到鱼。用激光时由于</a:t>
            </a:r>
            <a:r>
              <a:rPr lang="zh-CN" altLang="en-US" sz="3200" dirty="0">
                <a:solidFill>
                  <a:srgbClr val="FF0000"/>
                </a:solidFill>
                <a:latin typeface="+mn-ea"/>
              </a:rPr>
              <a:t>光路可逆</a:t>
            </a:r>
            <a:r>
              <a:rPr lang="zh-CN" altLang="en-US" sz="3200" dirty="0">
                <a:latin typeface="+mn-ea"/>
              </a:rPr>
              <a:t>直接照在看到鱼的地方</a:t>
            </a:r>
            <a:r>
              <a:rPr lang="zh-CN" altLang="en-US" sz="3200" dirty="0">
                <a:solidFill>
                  <a:prstClr val="black"/>
                </a:solidFill>
                <a:latin typeface="+mn-ea"/>
              </a:rPr>
              <a:t>就能照到鱼实际的位置。</a:t>
            </a:r>
            <a:endParaRPr lang="en-US" altLang="zh-CN" sz="3200" dirty="0">
              <a:solidFill>
                <a:prstClr val="black"/>
              </a:solidFill>
              <a:latin typeface="+mn-ea"/>
            </a:endParaRPr>
          </a:p>
        </p:txBody>
      </p:sp>
      <p:grpSp>
        <p:nvGrpSpPr>
          <p:cNvPr id="42" name="组合 41"/>
          <p:cNvGrpSpPr/>
          <p:nvPr>
            <p:custDataLst>
              <p:tags r:id="rId14"/>
            </p:custDataLst>
          </p:nvPr>
        </p:nvGrpSpPr>
        <p:grpSpPr>
          <a:xfrm rot="170209">
            <a:off x="2699392" y="3848697"/>
            <a:ext cx="223499" cy="213880"/>
            <a:chOff x="4842" y="5453"/>
            <a:chExt cx="395" cy="378"/>
          </a:xfrm>
        </p:grpSpPr>
        <p:cxnSp>
          <p:nvCxnSpPr>
            <p:cNvPr id="46" name="直接连接符 45"/>
            <p:cNvCxnSpPr/>
            <p:nvPr>
              <p:custDataLst>
                <p:tags r:id="rId28"/>
              </p:custDataLst>
            </p:nvPr>
          </p:nvCxnSpPr>
          <p:spPr>
            <a:xfrm flipH="1">
              <a:off x="4859" y="5455"/>
              <a:ext cx="378" cy="18"/>
            </a:xfrm>
            <a:prstGeom prst="line">
              <a:avLst/>
            </a:prstGeom>
            <a:ln w="12700">
              <a:solidFill>
                <a:srgbClr val="FF21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>
              <p:custDataLst>
                <p:tags r:id="rId29"/>
              </p:custDataLst>
            </p:nvPr>
          </p:nvCxnSpPr>
          <p:spPr>
            <a:xfrm flipH="1" flipV="1">
              <a:off x="4842" y="5453"/>
              <a:ext cx="18" cy="378"/>
            </a:xfrm>
            <a:prstGeom prst="line">
              <a:avLst/>
            </a:prstGeom>
            <a:ln w="12700">
              <a:solidFill>
                <a:srgbClr val="FF21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组合 50"/>
          <p:cNvGrpSpPr/>
          <p:nvPr>
            <p:custDataLst>
              <p:tags r:id="rId15"/>
            </p:custDataLst>
          </p:nvPr>
        </p:nvGrpSpPr>
        <p:grpSpPr>
          <a:xfrm rot="170209">
            <a:off x="3596957" y="3839913"/>
            <a:ext cx="223499" cy="213880"/>
            <a:chOff x="4842" y="5453"/>
            <a:chExt cx="395" cy="378"/>
          </a:xfrm>
        </p:grpSpPr>
        <p:cxnSp>
          <p:nvCxnSpPr>
            <p:cNvPr id="52" name="直接连接符 51"/>
            <p:cNvCxnSpPr/>
            <p:nvPr>
              <p:custDataLst>
                <p:tags r:id="rId26"/>
              </p:custDataLst>
            </p:nvPr>
          </p:nvCxnSpPr>
          <p:spPr>
            <a:xfrm flipH="1">
              <a:off x="4859" y="5455"/>
              <a:ext cx="378" cy="18"/>
            </a:xfrm>
            <a:prstGeom prst="line">
              <a:avLst/>
            </a:prstGeom>
            <a:ln w="12700">
              <a:solidFill>
                <a:srgbClr val="FF21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>
              <p:custDataLst>
                <p:tags r:id="rId27"/>
              </p:custDataLst>
            </p:nvPr>
          </p:nvCxnSpPr>
          <p:spPr>
            <a:xfrm flipH="1" flipV="1">
              <a:off x="4842" y="5453"/>
              <a:ext cx="18" cy="378"/>
            </a:xfrm>
            <a:prstGeom prst="line">
              <a:avLst/>
            </a:prstGeom>
            <a:ln w="12700">
              <a:solidFill>
                <a:srgbClr val="FF21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8"/>
          <p:cNvGrpSpPr/>
          <p:nvPr>
            <p:custDataLst>
              <p:tags r:id="rId16"/>
            </p:custDataLst>
          </p:nvPr>
        </p:nvGrpSpPr>
        <p:grpSpPr>
          <a:xfrm>
            <a:off x="2890942" y="3178928"/>
            <a:ext cx="2366799" cy="895841"/>
            <a:chOff x="3105" y="915"/>
            <a:chExt cx="1263" cy="861"/>
          </a:xfrm>
        </p:grpSpPr>
        <p:sp>
          <p:nvSpPr>
            <p:cNvPr id="11" name="Line 9"/>
            <p:cNvSpPr/>
            <p:nvPr>
              <p:custDataLst>
                <p:tags r:id="rId22"/>
              </p:custDataLst>
            </p:nvPr>
          </p:nvSpPr>
          <p:spPr>
            <a:xfrm flipV="1">
              <a:off x="3105" y="915"/>
              <a:ext cx="737" cy="853"/>
            </a:xfrm>
            <a:prstGeom prst="line">
              <a:avLst/>
            </a:prstGeom>
            <a:ln>
              <a:solidFill>
                <a:srgbClr val="00B0F0"/>
              </a:solidFill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/>
            <a:lstStyle/>
            <a:p>
              <a:endParaRPr>
                <a:latin typeface="+mn-ea"/>
              </a:endParaRPr>
            </a:p>
          </p:txBody>
        </p:sp>
        <p:sp>
          <p:nvSpPr>
            <p:cNvPr id="12" name="Line 10"/>
            <p:cNvSpPr/>
            <p:nvPr>
              <p:custDataLst>
                <p:tags r:id="rId23"/>
              </p:custDataLst>
            </p:nvPr>
          </p:nvSpPr>
          <p:spPr>
            <a:xfrm flipV="1">
              <a:off x="3600" y="1248"/>
              <a:ext cx="768" cy="528"/>
            </a:xfrm>
            <a:prstGeom prst="line">
              <a:avLst/>
            </a:prstGeom>
            <a:ln>
              <a:solidFill>
                <a:srgbClr val="00B0F0"/>
              </a:solidFill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/>
            <a:lstStyle/>
            <a:p>
              <a:endParaRPr>
                <a:latin typeface="+mn-ea"/>
              </a:endParaRPr>
            </a:p>
          </p:txBody>
        </p:sp>
        <p:sp>
          <p:nvSpPr>
            <p:cNvPr id="13" name="Line 11"/>
            <p:cNvSpPr/>
            <p:nvPr>
              <p:custDataLst>
                <p:tags r:id="rId24"/>
              </p:custDataLst>
            </p:nvPr>
          </p:nvSpPr>
          <p:spPr>
            <a:xfrm rot="10800000" flipV="1">
              <a:off x="3792" y="1445"/>
              <a:ext cx="301" cy="187"/>
            </a:xfrm>
            <a:prstGeom prst="line">
              <a:avLst/>
            </a:prstGeom>
            <a:ln>
              <a:solidFill>
                <a:srgbClr val="00B0F0"/>
              </a:solidFill>
              <a:headEnd type="none" w="med" len="med"/>
              <a:tailEnd type="arrow" w="med" len="med"/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/>
            <a:lstStyle/>
            <a:p>
              <a:endParaRPr>
                <a:latin typeface="+mn-ea"/>
              </a:endParaRPr>
            </a:p>
          </p:txBody>
        </p:sp>
        <p:sp>
          <p:nvSpPr>
            <p:cNvPr id="18" name="Line 12"/>
            <p:cNvSpPr/>
            <p:nvPr>
              <p:custDataLst>
                <p:tags r:id="rId25"/>
              </p:custDataLst>
            </p:nvPr>
          </p:nvSpPr>
          <p:spPr>
            <a:xfrm rot="10800000" flipV="1">
              <a:off x="3263" y="1264"/>
              <a:ext cx="272" cy="320"/>
            </a:xfrm>
            <a:prstGeom prst="line">
              <a:avLst/>
            </a:prstGeom>
            <a:ln>
              <a:solidFill>
                <a:srgbClr val="00B0F0"/>
              </a:solidFill>
              <a:headEnd type="none" w="med" len="med"/>
              <a:tailEnd type="arrow" w="med" len="med"/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/>
            <a:lstStyle/>
            <a:p>
              <a:endParaRPr>
                <a:latin typeface="+mn-ea"/>
              </a:endParaRPr>
            </a:p>
          </p:txBody>
        </p:sp>
      </p:grpSp>
      <p:grpSp>
        <p:nvGrpSpPr>
          <p:cNvPr id="38" name="Group 3"/>
          <p:cNvGrpSpPr/>
          <p:nvPr>
            <p:custDataLst>
              <p:tags r:id="rId17"/>
            </p:custDataLst>
          </p:nvPr>
        </p:nvGrpSpPr>
        <p:grpSpPr>
          <a:xfrm>
            <a:off x="1995494" y="4048501"/>
            <a:ext cx="1888943" cy="1550991"/>
            <a:chOff x="2592" y="1776"/>
            <a:chExt cx="1008" cy="1824"/>
          </a:xfrm>
        </p:grpSpPr>
        <p:sp>
          <p:nvSpPr>
            <p:cNvPr id="41" name="Line 4"/>
            <p:cNvSpPr/>
            <p:nvPr>
              <p:custDataLst>
                <p:tags r:id="rId18"/>
              </p:custDataLst>
            </p:nvPr>
          </p:nvSpPr>
          <p:spPr>
            <a:xfrm flipV="1">
              <a:off x="2592" y="1776"/>
              <a:ext cx="480" cy="1824"/>
            </a:xfrm>
            <a:prstGeom prst="line">
              <a:avLst/>
            </a:prstGeom>
            <a:ln>
              <a:solidFill>
                <a:srgbClr val="00B0F0"/>
              </a:solidFill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/>
            <a:lstStyle/>
            <a:p>
              <a:endParaRPr>
                <a:latin typeface="+mn-ea"/>
              </a:endParaRPr>
            </a:p>
          </p:txBody>
        </p:sp>
        <p:sp>
          <p:nvSpPr>
            <p:cNvPr id="54" name="Line 5"/>
            <p:cNvSpPr/>
            <p:nvPr>
              <p:custDataLst>
                <p:tags r:id="rId19"/>
              </p:custDataLst>
            </p:nvPr>
          </p:nvSpPr>
          <p:spPr>
            <a:xfrm flipV="1">
              <a:off x="2592" y="1776"/>
              <a:ext cx="1008" cy="1824"/>
            </a:xfrm>
            <a:prstGeom prst="line">
              <a:avLst/>
            </a:prstGeom>
            <a:ln>
              <a:solidFill>
                <a:srgbClr val="00B0F0"/>
              </a:solidFill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/>
            <a:lstStyle/>
            <a:p>
              <a:endParaRPr>
                <a:latin typeface="+mn-ea"/>
              </a:endParaRPr>
            </a:p>
          </p:txBody>
        </p:sp>
        <p:sp>
          <p:nvSpPr>
            <p:cNvPr id="55" name="Line 6"/>
            <p:cNvSpPr/>
            <p:nvPr>
              <p:custDataLst>
                <p:tags r:id="rId20"/>
              </p:custDataLst>
            </p:nvPr>
          </p:nvSpPr>
          <p:spPr>
            <a:xfrm rot="10800000" flipH="1">
              <a:off x="2804" y="2552"/>
              <a:ext cx="60" cy="231"/>
            </a:xfrm>
            <a:prstGeom prst="line">
              <a:avLst/>
            </a:prstGeom>
            <a:ln>
              <a:solidFill>
                <a:srgbClr val="00B0F0"/>
              </a:solidFill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/>
            <a:lstStyle/>
            <a:p>
              <a:endParaRPr>
                <a:latin typeface="+mn-ea"/>
              </a:endParaRPr>
            </a:p>
          </p:txBody>
        </p:sp>
        <p:sp>
          <p:nvSpPr>
            <p:cNvPr id="56" name="Line 7"/>
            <p:cNvSpPr/>
            <p:nvPr>
              <p:custDataLst>
                <p:tags r:id="rId21"/>
              </p:custDataLst>
            </p:nvPr>
          </p:nvSpPr>
          <p:spPr>
            <a:xfrm rot="10800000" flipV="1">
              <a:off x="3082" y="2540"/>
              <a:ext cx="96" cy="164"/>
            </a:xfrm>
            <a:prstGeom prst="line">
              <a:avLst/>
            </a:prstGeom>
            <a:ln>
              <a:solidFill>
                <a:srgbClr val="00B0F0"/>
              </a:solidFill>
              <a:headEnd type="none" w="med" len="med"/>
              <a:tailEnd type="arrow" w="med" len="med"/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/>
            <a:lstStyle/>
            <a:p>
              <a:endParaRPr>
                <a:latin typeface="+mn-ea"/>
              </a:endParaR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7763512" y="1422903"/>
            <a:ext cx="3307715" cy="2641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35" grpId="0"/>
      <p:bldP spid="4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SC032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5717" y="2640747"/>
            <a:ext cx="4500563" cy="35734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Picture 3" descr="DSC032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923" y="2640745"/>
            <a:ext cx="4572000" cy="3535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8" name="Cloud"/>
          <p:cNvSpPr>
            <a:spLocks noChangeAspect="1" noEditPoints="1"/>
          </p:cNvSpPr>
          <p:nvPr/>
        </p:nvSpPr>
        <p:spPr>
          <a:xfrm>
            <a:off x="2890595" y="888025"/>
            <a:ext cx="6066692" cy="2300952"/>
          </a:xfrm>
          <a:custGeom>
            <a:avLst/>
            <a:gdLst>
              <a:gd name="txL" fmla="*/ 2977 w 21600"/>
              <a:gd name="txT" fmla="*/ 3262 h 21600"/>
              <a:gd name="txR" fmla="*/ 17087 w 21600"/>
              <a:gd name="txB" fmla="*/ 17337 h 21600"/>
            </a:gdLst>
            <a:ahLst/>
            <a:cxnLst>
              <a:cxn ang="0">
                <a:pos x="24902" y="1522413"/>
              </a:cxn>
              <a:cxn ang="0">
                <a:pos x="4013994" y="3041583"/>
              </a:cxn>
              <a:cxn ang="0">
                <a:pos x="8021298" y="1522413"/>
              </a:cxn>
              <a:cxn ang="0">
                <a:pos x="4013994" y="174091"/>
              </a:cxn>
            </a:cxnLst>
            <a:rect l="txL" t="txT" r="txR" b="txB"/>
            <a:pathLst>
              <a:path w="21600" h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bg1">
              <a:alpha val="100000"/>
            </a:schemeClr>
          </a:solidFill>
          <a:ln w="9525" cap="flat" cmpd="sng">
            <a:solidFill>
              <a:srgbClr val="000000">
                <a:alpha val="100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107763" dir="2699999" algn="ctr" rotWithShape="0">
              <a:srgbClr val="808080">
                <a:alpha val="100000"/>
              </a:srgbClr>
            </a:outerShdw>
          </a:effectLst>
        </p:spPr>
        <p:txBody>
          <a:bodyPr lIns="91436" tIns="45718" rIns="91436" bIns="45718"/>
          <a:lstStyle/>
          <a:p>
            <a:endParaRPr lang="zh-CN" altLang="en-US">
              <a:latin typeface="+mn-ea"/>
            </a:endParaRPr>
          </a:p>
        </p:txBody>
      </p:sp>
      <p:sp>
        <p:nvSpPr>
          <p:cNvPr id="11269" name="Text Box 5"/>
          <p:cNvSpPr txBox="1"/>
          <p:nvPr/>
        </p:nvSpPr>
        <p:spPr>
          <a:xfrm>
            <a:off x="3744855" y="1522538"/>
            <a:ext cx="4641727" cy="769441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zh-CN" altLang="en-US" sz="4400" dirty="0">
                <a:solidFill>
                  <a:srgbClr val="6600FF"/>
                </a:solidFill>
                <a:latin typeface="+mn-ea"/>
              </a:rPr>
              <a:t>筷子怎么折断了？</a:t>
            </a:r>
          </a:p>
        </p:txBody>
      </p:sp>
      <p:sp>
        <p:nvSpPr>
          <p:cNvPr id="52233" name="Text Box 9"/>
          <p:cNvSpPr txBox="1">
            <a:spLocks noChangeArrowheads="1"/>
          </p:cNvSpPr>
          <p:nvPr/>
        </p:nvSpPr>
        <p:spPr bwMode="auto">
          <a:xfrm>
            <a:off x="1794731" y="3314700"/>
            <a:ext cx="8991600" cy="101566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CN" altLang="en-US" sz="6000" b="1" dirty="0">
                <a:solidFill>
                  <a:srgbClr val="FFFF00"/>
                </a:solidFill>
                <a:latin typeface="+mn-ea"/>
              </a:rPr>
              <a:t>看起来向上弯折</a:t>
            </a:r>
            <a:endParaRPr lang="zh-CN" altLang="en-US" sz="6000" b="1" baseline="30000" dirty="0">
              <a:solidFill>
                <a:srgbClr val="FFFF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34200" y="3429000"/>
            <a:ext cx="1905000" cy="2209800"/>
            <a:chOff x="4368" y="2160"/>
            <a:chExt cx="1200" cy="1392"/>
          </a:xfrm>
        </p:grpSpPr>
        <p:sp>
          <p:nvSpPr>
            <p:cNvPr id="12340" name="Line 3"/>
            <p:cNvSpPr/>
            <p:nvPr/>
          </p:nvSpPr>
          <p:spPr>
            <a:xfrm flipH="1">
              <a:off x="4368" y="2160"/>
              <a:ext cx="1152" cy="13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2341" name="Line 4"/>
            <p:cNvSpPr/>
            <p:nvPr/>
          </p:nvSpPr>
          <p:spPr>
            <a:xfrm flipH="1">
              <a:off x="4416" y="2160"/>
              <a:ext cx="1152" cy="13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2342" name="Line 5"/>
            <p:cNvSpPr/>
            <p:nvPr/>
          </p:nvSpPr>
          <p:spPr>
            <a:xfrm>
              <a:off x="5520" y="2160"/>
              <a:ext cx="48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34822" name="Rectangle 6"/>
          <p:cNvSpPr/>
          <p:nvPr/>
        </p:nvSpPr>
        <p:spPr>
          <a:xfrm>
            <a:off x="5029200" y="4343400"/>
            <a:ext cx="3352800" cy="1295400"/>
          </a:xfrm>
          <a:prstGeom prst="rect">
            <a:avLst/>
          </a:prstGeom>
          <a:noFill/>
          <a:ln w="381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6" tIns="45718" rIns="91436" bIns="45718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None/>
            </a:pPr>
            <a:endParaRPr lang="zh-CN" altLang="en-US" sz="1900" dirty="0">
              <a:latin typeface="+mn-ea"/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3733800" y="2743200"/>
            <a:ext cx="838200" cy="669925"/>
            <a:chOff x="2448" y="1632"/>
            <a:chExt cx="528" cy="422"/>
          </a:xfrm>
        </p:grpSpPr>
        <p:grpSp>
          <p:nvGrpSpPr>
            <p:cNvPr id="12331" name="Group 8"/>
            <p:cNvGrpSpPr/>
            <p:nvPr/>
          </p:nvGrpSpPr>
          <p:grpSpPr>
            <a:xfrm>
              <a:off x="2448" y="1632"/>
              <a:ext cx="496" cy="422"/>
              <a:chOff x="2319" y="1735"/>
              <a:chExt cx="496" cy="422"/>
            </a:xfrm>
          </p:grpSpPr>
          <p:sp>
            <p:nvSpPr>
              <p:cNvPr id="12333" name="Freeform 9"/>
              <p:cNvSpPr/>
              <p:nvPr/>
            </p:nvSpPr>
            <p:spPr>
              <a:xfrm>
                <a:off x="2554" y="2076"/>
                <a:ext cx="57" cy="81"/>
              </a:xfrm>
              <a:custGeom>
                <a:avLst/>
                <a:gdLst>
                  <a:gd name="txL" fmla="*/ 0 w 57"/>
                  <a:gd name="txT" fmla="*/ 0 h 81"/>
                  <a:gd name="txR" fmla="*/ 57 w 57"/>
                  <a:gd name="txB" fmla="*/ 81 h 81"/>
                </a:gdLst>
                <a:ahLst/>
                <a:cxnLst>
                  <a:cxn ang="0">
                    <a:pos x="0" y="0"/>
                  </a:cxn>
                  <a:cxn ang="0">
                    <a:pos x="57" y="81"/>
                  </a:cxn>
                </a:cxnLst>
                <a:rect l="txL" t="txT" r="txR" b="txB"/>
                <a:pathLst>
                  <a:path w="57" h="81">
                    <a:moveTo>
                      <a:pt x="0" y="0"/>
                    </a:moveTo>
                    <a:cubicBezTo>
                      <a:pt x="41" y="13"/>
                      <a:pt x="57" y="41"/>
                      <a:pt x="57" y="81"/>
                    </a:cubicBezTo>
                  </a:path>
                </a:pathLst>
              </a:custGeom>
              <a:noFill/>
              <a:ln w="9525" cap="flat" cmpd="sng">
                <a:solidFill>
                  <a:schemeClr val="tx1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+mn-ea"/>
                </a:endParaRPr>
              </a:p>
            </p:txBody>
          </p:sp>
          <p:grpSp>
            <p:nvGrpSpPr>
              <p:cNvPr id="12334" name="Group 10"/>
              <p:cNvGrpSpPr/>
              <p:nvPr/>
            </p:nvGrpSpPr>
            <p:grpSpPr>
              <a:xfrm>
                <a:off x="2319" y="1735"/>
                <a:ext cx="496" cy="414"/>
                <a:chOff x="2319" y="1735"/>
                <a:chExt cx="496" cy="414"/>
              </a:xfrm>
            </p:grpSpPr>
            <p:sp>
              <p:nvSpPr>
                <p:cNvPr id="12335" name="Freeform 11"/>
                <p:cNvSpPr/>
                <p:nvPr/>
              </p:nvSpPr>
              <p:spPr>
                <a:xfrm>
                  <a:off x="2319" y="1735"/>
                  <a:ext cx="404" cy="104"/>
                </a:xfrm>
                <a:custGeom>
                  <a:avLst/>
                  <a:gdLst>
                    <a:gd name="txL" fmla="*/ 0 w 404"/>
                    <a:gd name="txT" fmla="*/ 0 h 104"/>
                    <a:gd name="txR" fmla="*/ 404 w 404"/>
                    <a:gd name="txB" fmla="*/ 104 h 104"/>
                  </a:gdLst>
                  <a:ahLst/>
                  <a:cxnLst>
                    <a:cxn ang="0">
                      <a:pos x="0" y="24"/>
                    </a:cxn>
                    <a:cxn ang="0">
                      <a:pos x="33" y="16"/>
                    </a:cxn>
                    <a:cxn ang="0">
                      <a:pos x="81" y="0"/>
                    </a:cxn>
                    <a:cxn ang="0">
                      <a:pos x="252" y="8"/>
                    </a:cxn>
                    <a:cxn ang="0">
                      <a:pos x="300" y="24"/>
                    </a:cxn>
                    <a:cxn ang="0">
                      <a:pos x="324" y="32"/>
                    </a:cxn>
                    <a:cxn ang="0">
                      <a:pos x="365" y="65"/>
                    </a:cxn>
                    <a:cxn ang="0">
                      <a:pos x="397" y="97"/>
                    </a:cxn>
                  </a:cxnLst>
                  <a:rect l="txL" t="txT" r="txR" b="txB"/>
                  <a:pathLst>
                    <a:path w="404" h="104">
                      <a:moveTo>
                        <a:pt x="0" y="24"/>
                      </a:moveTo>
                      <a:cubicBezTo>
                        <a:pt x="11" y="21"/>
                        <a:pt x="22" y="19"/>
                        <a:pt x="33" y="16"/>
                      </a:cubicBezTo>
                      <a:cubicBezTo>
                        <a:pt x="49" y="11"/>
                        <a:pt x="81" y="0"/>
                        <a:pt x="81" y="0"/>
                      </a:cubicBezTo>
                      <a:cubicBezTo>
                        <a:pt x="138" y="3"/>
                        <a:pt x="195" y="2"/>
                        <a:pt x="252" y="8"/>
                      </a:cubicBezTo>
                      <a:cubicBezTo>
                        <a:pt x="269" y="10"/>
                        <a:pt x="284" y="19"/>
                        <a:pt x="300" y="24"/>
                      </a:cubicBezTo>
                      <a:cubicBezTo>
                        <a:pt x="308" y="27"/>
                        <a:pt x="324" y="32"/>
                        <a:pt x="324" y="32"/>
                      </a:cubicBezTo>
                      <a:cubicBezTo>
                        <a:pt x="327" y="35"/>
                        <a:pt x="364" y="64"/>
                        <a:pt x="365" y="65"/>
                      </a:cubicBezTo>
                      <a:cubicBezTo>
                        <a:pt x="404" y="104"/>
                        <a:pt x="360" y="79"/>
                        <a:pt x="397" y="97"/>
                      </a:cubicBezTo>
                    </a:path>
                  </a:pathLst>
                </a:custGeom>
                <a:noFill/>
                <a:ln w="9525" cap="flat" cmpd="sng">
                  <a:solidFill>
                    <a:schemeClr val="tx1">
                      <a:alpha val="10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+mn-ea"/>
                  </a:endParaRPr>
                </a:p>
              </p:txBody>
            </p:sp>
            <p:sp>
              <p:nvSpPr>
                <p:cNvPr id="12336" name="Freeform 12"/>
                <p:cNvSpPr/>
                <p:nvPr/>
              </p:nvSpPr>
              <p:spPr>
                <a:xfrm>
                  <a:off x="2343" y="1784"/>
                  <a:ext cx="365" cy="295"/>
                </a:xfrm>
                <a:custGeom>
                  <a:avLst/>
                  <a:gdLst>
                    <a:gd name="txL" fmla="*/ 0 w 365"/>
                    <a:gd name="txT" fmla="*/ 0 h 295"/>
                    <a:gd name="txR" fmla="*/ 365 w 365"/>
                    <a:gd name="txB" fmla="*/ 295 h 295"/>
                  </a:gdLst>
                  <a:ahLst/>
                  <a:cxnLst>
                    <a:cxn ang="0">
                      <a:pos x="0" y="0"/>
                    </a:cxn>
                    <a:cxn ang="0">
                      <a:pos x="130" y="121"/>
                    </a:cxn>
                    <a:cxn ang="0">
                      <a:pos x="179" y="219"/>
                    </a:cxn>
                    <a:cxn ang="0">
                      <a:pos x="203" y="267"/>
                    </a:cxn>
                    <a:cxn ang="0">
                      <a:pos x="252" y="292"/>
                    </a:cxn>
                    <a:cxn ang="0">
                      <a:pos x="284" y="170"/>
                    </a:cxn>
                    <a:cxn ang="0">
                      <a:pos x="365" y="73"/>
                    </a:cxn>
                  </a:cxnLst>
                  <a:rect l="txL" t="txT" r="txR" b="txB"/>
                  <a:pathLst>
                    <a:path w="365" h="295">
                      <a:moveTo>
                        <a:pt x="0" y="0"/>
                      </a:moveTo>
                      <a:cubicBezTo>
                        <a:pt x="54" y="34"/>
                        <a:pt x="86" y="77"/>
                        <a:pt x="130" y="121"/>
                      </a:cubicBezTo>
                      <a:cubicBezTo>
                        <a:pt x="147" y="173"/>
                        <a:pt x="157" y="174"/>
                        <a:pt x="179" y="219"/>
                      </a:cubicBezTo>
                      <a:cubicBezTo>
                        <a:pt x="191" y="244"/>
                        <a:pt x="181" y="246"/>
                        <a:pt x="203" y="267"/>
                      </a:cubicBezTo>
                      <a:cubicBezTo>
                        <a:pt x="217" y="281"/>
                        <a:pt x="234" y="285"/>
                        <a:pt x="252" y="292"/>
                      </a:cubicBezTo>
                      <a:cubicBezTo>
                        <a:pt x="309" y="252"/>
                        <a:pt x="261" y="295"/>
                        <a:pt x="284" y="170"/>
                      </a:cubicBezTo>
                      <a:cubicBezTo>
                        <a:pt x="291" y="131"/>
                        <a:pt x="349" y="106"/>
                        <a:pt x="365" y="73"/>
                      </a:cubicBezTo>
                    </a:path>
                  </a:pathLst>
                </a:custGeom>
                <a:noFill/>
                <a:ln w="9525" cap="flat" cmpd="sng">
                  <a:solidFill>
                    <a:schemeClr val="tx1">
                      <a:alpha val="10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+mn-ea"/>
                  </a:endParaRPr>
                </a:p>
              </p:txBody>
            </p:sp>
            <p:sp>
              <p:nvSpPr>
                <p:cNvPr id="12337" name="Freeform 13"/>
                <p:cNvSpPr/>
                <p:nvPr/>
              </p:nvSpPr>
              <p:spPr>
                <a:xfrm>
                  <a:off x="2489" y="1794"/>
                  <a:ext cx="218" cy="302"/>
                </a:xfrm>
                <a:custGeom>
                  <a:avLst/>
                  <a:gdLst>
                    <a:gd name="txL" fmla="*/ 0 w 218"/>
                    <a:gd name="txT" fmla="*/ 0 h 302"/>
                    <a:gd name="txR" fmla="*/ 218 w 218"/>
                    <a:gd name="txB" fmla="*/ 302 h 302"/>
                  </a:gdLst>
                  <a:ahLst/>
                  <a:cxnLst>
                    <a:cxn ang="0">
                      <a:pos x="195" y="63"/>
                    </a:cxn>
                    <a:cxn ang="0">
                      <a:pos x="49" y="55"/>
                    </a:cxn>
                    <a:cxn ang="0">
                      <a:pos x="0" y="119"/>
                    </a:cxn>
                    <a:cxn ang="0">
                      <a:pos x="106" y="298"/>
                    </a:cxn>
                    <a:cxn ang="0">
                      <a:pos x="146" y="176"/>
                    </a:cxn>
                    <a:cxn ang="0">
                      <a:pos x="187" y="144"/>
                    </a:cxn>
                    <a:cxn ang="0">
                      <a:pos x="195" y="119"/>
                    </a:cxn>
                    <a:cxn ang="0">
                      <a:pos x="211" y="95"/>
                    </a:cxn>
                    <a:cxn ang="0">
                      <a:pos x="187" y="111"/>
                    </a:cxn>
                    <a:cxn ang="0">
                      <a:pos x="130" y="176"/>
                    </a:cxn>
                    <a:cxn ang="0">
                      <a:pos x="106" y="257"/>
                    </a:cxn>
                    <a:cxn ang="0">
                      <a:pos x="98" y="282"/>
                    </a:cxn>
                    <a:cxn ang="0">
                      <a:pos x="73" y="273"/>
                    </a:cxn>
                    <a:cxn ang="0">
                      <a:pos x="82" y="298"/>
                    </a:cxn>
                    <a:cxn ang="0">
                      <a:pos x="114" y="290"/>
                    </a:cxn>
                    <a:cxn ang="0">
                      <a:pos x="138" y="241"/>
                    </a:cxn>
                    <a:cxn ang="0">
                      <a:pos x="106" y="273"/>
                    </a:cxn>
                  </a:cxnLst>
                  <a:rect l="txL" t="txT" r="txR" b="txB"/>
                  <a:pathLst>
                    <a:path w="218" h="302">
                      <a:moveTo>
                        <a:pt x="195" y="63"/>
                      </a:moveTo>
                      <a:cubicBezTo>
                        <a:pt x="175" y="0"/>
                        <a:pt x="99" y="41"/>
                        <a:pt x="49" y="55"/>
                      </a:cubicBezTo>
                      <a:cubicBezTo>
                        <a:pt x="21" y="74"/>
                        <a:pt x="12" y="88"/>
                        <a:pt x="0" y="119"/>
                      </a:cubicBezTo>
                      <a:cubicBezTo>
                        <a:pt x="11" y="199"/>
                        <a:pt x="22" y="270"/>
                        <a:pt x="106" y="298"/>
                      </a:cubicBezTo>
                      <a:cubicBezTo>
                        <a:pt x="156" y="264"/>
                        <a:pt x="130" y="239"/>
                        <a:pt x="146" y="176"/>
                      </a:cubicBezTo>
                      <a:cubicBezTo>
                        <a:pt x="148" y="168"/>
                        <a:pt x="184" y="146"/>
                        <a:pt x="187" y="144"/>
                      </a:cubicBezTo>
                      <a:cubicBezTo>
                        <a:pt x="190" y="136"/>
                        <a:pt x="191" y="127"/>
                        <a:pt x="195" y="119"/>
                      </a:cubicBezTo>
                      <a:cubicBezTo>
                        <a:pt x="199" y="110"/>
                        <a:pt x="218" y="102"/>
                        <a:pt x="211" y="95"/>
                      </a:cubicBezTo>
                      <a:cubicBezTo>
                        <a:pt x="204" y="88"/>
                        <a:pt x="194" y="105"/>
                        <a:pt x="187" y="111"/>
                      </a:cubicBezTo>
                      <a:cubicBezTo>
                        <a:pt x="166" y="128"/>
                        <a:pt x="150" y="156"/>
                        <a:pt x="130" y="176"/>
                      </a:cubicBezTo>
                      <a:cubicBezTo>
                        <a:pt x="118" y="227"/>
                        <a:pt x="126" y="195"/>
                        <a:pt x="106" y="257"/>
                      </a:cubicBezTo>
                      <a:cubicBezTo>
                        <a:pt x="103" y="265"/>
                        <a:pt x="98" y="282"/>
                        <a:pt x="98" y="282"/>
                      </a:cubicBezTo>
                      <a:cubicBezTo>
                        <a:pt x="90" y="279"/>
                        <a:pt x="79" y="267"/>
                        <a:pt x="73" y="273"/>
                      </a:cubicBezTo>
                      <a:cubicBezTo>
                        <a:pt x="67" y="279"/>
                        <a:pt x="74" y="295"/>
                        <a:pt x="82" y="298"/>
                      </a:cubicBezTo>
                      <a:cubicBezTo>
                        <a:pt x="92" y="302"/>
                        <a:pt x="103" y="293"/>
                        <a:pt x="114" y="290"/>
                      </a:cubicBezTo>
                      <a:cubicBezTo>
                        <a:pt x="117" y="286"/>
                        <a:pt x="157" y="250"/>
                        <a:pt x="138" y="241"/>
                      </a:cubicBezTo>
                      <a:cubicBezTo>
                        <a:pt x="138" y="241"/>
                        <a:pt x="113" y="266"/>
                        <a:pt x="106" y="273"/>
                      </a:cubicBezTo>
                    </a:path>
                  </a:pathLst>
                </a:custGeom>
                <a:solidFill>
                  <a:schemeClr val="bg2">
                    <a:alpha val="100000"/>
                  </a:schemeClr>
                </a:solidFill>
                <a:ln w="9525" cap="flat" cmpd="sng">
                  <a:solidFill>
                    <a:schemeClr val="tx1">
                      <a:alpha val="10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+mn-ea"/>
                  </a:endParaRPr>
                </a:p>
              </p:txBody>
            </p:sp>
            <p:sp>
              <p:nvSpPr>
                <p:cNvPr id="12338" name="Freeform 14"/>
                <p:cNvSpPr/>
                <p:nvPr/>
              </p:nvSpPr>
              <p:spPr>
                <a:xfrm>
                  <a:off x="2522" y="2108"/>
                  <a:ext cx="49" cy="41"/>
                </a:xfrm>
                <a:custGeom>
                  <a:avLst/>
                  <a:gdLst>
                    <a:gd name="txL" fmla="*/ 0 w 49"/>
                    <a:gd name="txT" fmla="*/ 0 h 41"/>
                    <a:gd name="txR" fmla="*/ 49 w 49"/>
                    <a:gd name="txB" fmla="*/ 41 h 41"/>
                  </a:gdLst>
                  <a:ahLst/>
                  <a:cxnLst>
                    <a:cxn ang="0">
                      <a:pos x="49" y="0"/>
                    </a:cxn>
                    <a:cxn ang="0">
                      <a:pos x="0" y="41"/>
                    </a:cxn>
                  </a:cxnLst>
                  <a:rect l="txL" t="txT" r="txR" b="txB"/>
                  <a:pathLst>
                    <a:path w="49" h="41">
                      <a:moveTo>
                        <a:pt x="49" y="0"/>
                      </a:moveTo>
                      <a:cubicBezTo>
                        <a:pt x="37" y="31"/>
                        <a:pt x="34" y="41"/>
                        <a:pt x="0" y="41"/>
                      </a:cubicBezTo>
                    </a:path>
                  </a:pathLst>
                </a:custGeom>
                <a:noFill/>
                <a:ln w="9525" cap="flat" cmpd="sng">
                  <a:solidFill>
                    <a:schemeClr val="tx1">
                      <a:alpha val="10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+mn-ea"/>
                  </a:endParaRPr>
                </a:p>
              </p:txBody>
            </p:sp>
            <p:sp>
              <p:nvSpPr>
                <p:cNvPr id="12339" name="Freeform 15"/>
                <p:cNvSpPr/>
                <p:nvPr/>
              </p:nvSpPr>
              <p:spPr>
                <a:xfrm>
                  <a:off x="2700" y="1782"/>
                  <a:ext cx="115" cy="43"/>
                </a:xfrm>
                <a:custGeom>
                  <a:avLst/>
                  <a:gdLst>
                    <a:gd name="txL" fmla="*/ 0 w 115"/>
                    <a:gd name="txT" fmla="*/ 0 h 43"/>
                    <a:gd name="txR" fmla="*/ 115 w 115"/>
                    <a:gd name="txB" fmla="*/ 43 h 43"/>
                  </a:gdLst>
                  <a:ahLst/>
                  <a:cxnLst>
                    <a:cxn ang="0">
                      <a:pos x="0" y="42"/>
                    </a:cxn>
                    <a:cxn ang="0">
                      <a:pos x="81" y="26"/>
                    </a:cxn>
                    <a:cxn ang="0">
                      <a:pos x="106" y="2"/>
                    </a:cxn>
                  </a:cxnLst>
                  <a:rect l="txL" t="txT" r="txR" b="txB"/>
                  <a:pathLst>
                    <a:path w="115" h="43">
                      <a:moveTo>
                        <a:pt x="0" y="42"/>
                      </a:moveTo>
                      <a:cubicBezTo>
                        <a:pt x="27" y="38"/>
                        <a:pt x="59" y="43"/>
                        <a:pt x="81" y="26"/>
                      </a:cubicBezTo>
                      <a:cubicBezTo>
                        <a:pt x="115" y="0"/>
                        <a:pt x="84" y="2"/>
                        <a:pt x="106" y="2"/>
                      </a:cubicBezTo>
                    </a:path>
                  </a:pathLst>
                </a:custGeom>
                <a:noFill/>
                <a:ln w="9525" cap="flat" cmpd="sng">
                  <a:solidFill>
                    <a:schemeClr val="tx1">
                      <a:alpha val="10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+mn-ea"/>
                  </a:endParaRPr>
                </a:p>
              </p:txBody>
            </p:sp>
          </p:grpSp>
        </p:grpSp>
        <p:sp>
          <p:nvSpPr>
            <p:cNvPr id="12332" name="Freeform 16"/>
            <p:cNvSpPr/>
            <p:nvPr/>
          </p:nvSpPr>
          <p:spPr>
            <a:xfrm>
              <a:off x="2822" y="1736"/>
              <a:ext cx="154" cy="31"/>
            </a:xfrm>
            <a:custGeom>
              <a:avLst/>
              <a:gdLst>
                <a:gd name="txL" fmla="*/ 0 w 154"/>
                <a:gd name="txT" fmla="*/ 0 h 31"/>
                <a:gd name="txR" fmla="*/ 154 w 154"/>
                <a:gd name="txB" fmla="*/ 31 h 31"/>
              </a:gdLst>
              <a:ahLst/>
              <a:cxnLst>
                <a:cxn ang="0">
                  <a:pos x="0" y="31"/>
                </a:cxn>
                <a:cxn ang="0">
                  <a:pos x="154" y="7"/>
                </a:cxn>
              </a:cxnLst>
              <a:rect l="txL" t="txT" r="txR" b="txB"/>
              <a:pathLst>
                <a:path w="154" h="31">
                  <a:moveTo>
                    <a:pt x="0" y="31"/>
                  </a:moveTo>
                  <a:cubicBezTo>
                    <a:pt x="46" y="0"/>
                    <a:pt x="101" y="7"/>
                    <a:pt x="154" y="7"/>
                  </a:cubicBezTo>
                </a:path>
              </a:pathLst>
            </a:custGeom>
            <a:noFill/>
            <a:ln w="952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+mn-ea"/>
              </a:endParaRPr>
            </a:p>
          </p:txBody>
        </p:sp>
      </p:grpSp>
      <p:grpSp>
        <p:nvGrpSpPr>
          <p:cNvPr id="6" name="Group 17"/>
          <p:cNvGrpSpPr/>
          <p:nvPr/>
        </p:nvGrpSpPr>
        <p:grpSpPr>
          <a:xfrm>
            <a:off x="7019925" y="4365625"/>
            <a:ext cx="1066800" cy="762000"/>
            <a:chOff x="4416" y="2736"/>
            <a:chExt cx="672" cy="480"/>
          </a:xfrm>
        </p:grpSpPr>
        <p:grpSp>
          <p:nvGrpSpPr>
            <p:cNvPr id="12327" name="Group 18"/>
            <p:cNvGrpSpPr/>
            <p:nvPr/>
          </p:nvGrpSpPr>
          <p:grpSpPr>
            <a:xfrm>
              <a:off x="4416" y="2736"/>
              <a:ext cx="672" cy="480"/>
              <a:chOff x="4416" y="2736"/>
              <a:chExt cx="672" cy="480"/>
            </a:xfrm>
          </p:grpSpPr>
          <p:sp>
            <p:nvSpPr>
              <p:cNvPr id="12329" name="Line 19"/>
              <p:cNvSpPr/>
              <p:nvPr/>
            </p:nvSpPr>
            <p:spPr>
              <a:xfrm flipV="1">
                <a:off x="4416" y="2736"/>
                <a:ext cx="624" cy="432"/>
              </a:xfrm>
              <a:prstGeom prst="line">
                <a:avLst/>
              </a:prstGeom>
              <a:ln w="38100" cap="rnd" cmpd="sng">
                <a:solidFill>
                  <a:schemeClr val="tx1"/>
                </a:solidFill>
                <a:prstDash val="sysDot"/>
                <a:headEnd type="none" w="med" len="med"/>
                <a:tailEnd type="none" w="med" len="med"/>
              </a:ln>
            </p:spPr>
          </p:sp>
          <p:sp>
            <p:nvSpPr>
              <p:cNvPr id="12330" name="Line 20"/>
              <p:cNvSpPr/>
              <p:nvPr/>
            </p:nvSpPr>
            <p:spPr>
              <a:xfrm flipV="1">
                <a:off x="4416" y="2736"/>
                <a:ext cx="672" cy="480"/>
              </a:xfrm>
              <a:prstGeom prst="line">
                <a:avLst/>
              </a:prstGeom>
              <a:ln w="38100" cap="rnd" cmpd="sng">
                <a:solidFill>
                  <a:schemeClr val="tx1"/>
                </a:solidFill>
                <a:prstDash val="sysDot"/>
                <a:headEnd type="none" w="med" len="med"/>
                <a:tailEnd type="none" w="med" len="med"/>
              </a:ln>
            </p:spPr>
          </p:sp>
        </p:grpSp>
        <p:sp>
          <p:nvSpPr>
            <p:cNvPr id="12328" name="Line 21"/>
            <p:cNvSpPr/>
            <p:nvPr/>
          </p:nvSpPr>
          <p:spPr>
            <a:xfrm>
              <a:off x="4416" y="3168"/>
              <a:ext cx="48" cy="48"/>
            </a:xfrm>
            <a:prstGeom prst="line">
              <a:avLst/>
            </a:prstGeom>
            <a:ln w="38100" cap="rnd" cmpd="sng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</p:sp>
      </p:grpSp>
      <p:grpSp>
        <p:nvGrpSpPr>
          <p:cNvPr id="8" name="Group 22"/>
          <p:cNvGrpSpPr/>
          <p:nvPr/>
        </p:nvGrpSpPr>
        <p:grpSpPr>
          <a:xfrm>
            <a:off x="5651500" y="4365629"/>
            <a:ext cx="1752600" cy="690563"/>
            <a:chOff x="3552" y="2736"/>
            <a:chExt cx="1104" cy="435"/>
          </a:xfrm>
        </p:grpSpPr>
        <p:grpSp>
          <p:nvGrpSpPr>
            <p:cNvPr id="12323" name="Group 23"/>
            <p:cNvGrpSpPr/>
            <p:nvPr/>
          </p:nvGrpSpPr>
          <p:grpSpPr>
            <a:xfrm>
              <a:off x="3552" y="2736"/>
              <a:ext cx="864" cy="432"/>
              <a:chOff x="3552" y="2736"/>
              <a:chExt cx="864" cy="432"/>
            </a:xfrm>
          </p:grpSpPr>
          <p:sp>
            <p:nvSpPr>
              <p:cNvPr id="12325" name="Line 24"/>
              <p:cNvSpPr/>
              <p:nvPr/>
            </p:nvSpPr>
            <p:spPr>
              <a:xfrm>
                <a:off x="3936" y="2736"/>
                <a:ext cx="480" cy="432"/>
              </a:xfrm>
              <a:prstGeom prst="line">
                <a:avLst/>
              </a:prstGeom>
              <a:ln w="38100" cap="rnd" cmpd="sng">
                <a:solidFill>
                  <a:schemeClr val="tx1"/>
                </a:solidFill>
                <a:prstDash val="sysDot"/>
                <a:headEnd type="none" w="med" len="med"/>
                <a:tailEnd type="none" w="med" len="med"/>
              </a:ln>
            </p:spPr>
          </p:sp>
          <p:sp>
            <p:nvSpPr>
              <p:cNvPr id="12326" name="Line 25"/>
              <p:cNvSpPr/>
              <p:nvPr/>
            </p:nvSpPr>
            <p:spPr>
              <a:xfrm>
                <a:off x="3552" y="2736"/>
                <a:ext cx="864" cy="432"/>
              </a:xfrm>
              <a:prstGeom prst="line">
                <a:avLst/>
              </a:prstGeom>
              <a:ln w="38100" cap="rnd" cmpd="sng">
                <a:solidFill>
                  <a:schemeClr val="tx1"/>
                </a:solidFill>
                <a:prstDash val="sysDot"/>
                <a:headEnd type="none" w="med" len="med"/>
                <a:tailEnd type="none" w="med" len="med"/>
              </a:ln>
            </p:spPr>
          </p:sp>
        </p:grpSp>
        <p:sp>
          <p:nvSpPr>
            <p:cNvPr id="12324" name="Text Box 26"/>
            <p:cNvSpPr txBox="1"/>
            <p:nvPr/>
          </p:nvSpPr>
          <p:spPr>
            <a:xfrm>
              <a:off x="4320" y="2880"/>
              <a:ext cx="336" cy="291"/>
            </a:xfrm>
            <a:prstGeom prst="rect">
              <a:avLst/>
            </a:prstGeom>
            <a:noFill/>
            <a:ln w="38100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50000"/>
                </a:spcBef>
                <a:buNone/>
              </a:pPr>
              <a:r>
                <a:rPr lang="en-US" altLang="zh-CN" sz="2400" i="1" dirty="0">
                  <a:latin typeface="+mn-ea"/>
                </a:rPr>
                <a:t>P'</a:t>
              </a:r>
            </a:p>
          </p:txBody>
        </p:sp>
      </p:grpSp>
      <p:sp>
        <p:nvSpPr>
          <p:cNvPr id="34843" name="Text Box 27"/>
          <p:cNvSpPr txBox="1"/>
          <p:nvPr/>
        </p:nvSpPr>
        <p:spPr>
          <a:xfrm>
            <a:off x="7924800" y="5181603"/>
            <a:ext cx="457200" cy="460375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zh-CN" altLang="en-US" sz="2400" dirty="0">
                <a:latin typeface="+mn-ea"/>
              </a:rPr>
              <a:t>水</a:t>
            </a:r>
          </a:p>
        </p:txBody>
      </p:sp>
      <p:sp>
        <p:nvSpPr>
          <p:cNvPr id="34844" name="Text Box 28"/>
          <p:cNvSpPr txBox="1">
            <a:spLocks noChangeArrowheads="1"/>
          </p:cNvSpPr>
          <p:nvPr/>
        </p:nvSpPr>
        <p:spPr bwMode="auto">
          <a:xfrm>
            <a:off x="6705600" y="3429000"/>
            <a:ext cx="83820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1436" tIns="45718" rIns="91436" bIns="45718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空气</a:t>
            </a:r>
          </a:p>
        </p:txBody>
      </p:sp>
      <p:sp>
        <p:nvSpPr>
          <p:cNvPr id="34845" name="Text Box 29"/>
          <p:cNvSpPr txBox="1"/>
          <p:nvPr/>
        </p:nvSpPr>
        <p:spPr>
          <a:xfrm>
            <a:off x="269875" y="1824447"/>
            <a:ext cx="3733800" cy="1169551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50000"/>
              </a:spcBef>
              <a:buNone/>
            </a:pPr>
            <a:r>
              <a:rPr lang="zh-CN" altLang="en-US" sz="2800" b="1" dirty="0">
                <a:solidFill>
                  <a:srgbClr val="0070C0"/>
                </a:solidFill>
                <a:latin typeface="+mn-ea"/>
              </a:rPr>
              <a:t>自</a:t>
            </a:r>
            <a:r>
              <a:rPr lang="en-US" altLang="zh-CN" sz="2800" b="1" i="1" dirty="0">
                <a:solidFill>
                  <a:srgbClr val="0070C0"/>
                </a:solidFill>
                <a:latin typeface="+mn-ea"/>
              </a:rPr>
              <a:t>P</a:t>
            </a:r>
            <a:r>
              <a:rPr lang="zh-CN" altLang="en-US" sz="2800" b="1" dirty="0">
                <a:solidFill>
                  <a:srgbClr val="0070C0"/>
                </a:solidFill>
                <a:latin typeface="+mn-ea"/>
              </a:rPr>
              <a:t>点射向空气中的光线</a:t>
            </a:r>
            <a:r>
              <a:rPr lang="en-US" altLang="zh-CN" sz="2800" b="1" i="1" dirty="0">
                <a:solidFill>
                  <a:srgbClr val="0070C0"/>
                </a:solidFill>
                <a:latin typeface="+mn-ea"/>
              </a:rPr>
              <a:t>PA</a:t>
            </a:r>
            <a:r>
              <a:rPr lang="zh-CN" altLang="en-US" sz="2800" b="1" dirty="0">
                <a:solidFill>
                  <a:srgbClr val="0070C0"/>
                </a:solidFill>
                <a:latin typeface="+mn-ea"/>
              </a:rPr>
              <a:t>和</a:t>
            </a:r>
            <a:r>
              <a:rPr lang="en-US" altLang="zh-CN" sz="2800" b="1" i="1" dirty="0">
                <a:solidFill>
                  <a:srgbClr val="0070C0"/>
                </a:solidFill>
                <a:latin typeface="+mn-ea"/>
              </a:rPr>
              <a:t>PB</a:t>
            </a:r>
          </a:p>
        </p:txBody>
      </p:sp>
      <p:grpSp>
        <p:nvGrpSpPr>
          <p:cNvPr id="10" name="Group 30"/>
          <p:cNvGrpSpPr/>
          <p:nvPr/>
        </p:nvGrpSpPr>
        <p:grpSpPr>
          <a:xfrm>
            <a:off x="5410200" y="3962403"/>
            <a:ext cx="1981200" cy="2214563"/>
            <a:chOff x="3408" y="2496"/>
            <a:chExt cx="1248" cy="1395"/>
          </a:xfrm>
        </p:grpSpPr>
        <p:grpSp>
          <p:nvGrpSpPr>
            <p:cNvPr id="12315" name="Group 31"/>
            <p:cNvGrpSpPr/>
            <p:nvPr/>
          </p:nvGrpSpPr>
          <p:grpSpPr>
            <a:xfrm>
              <a:off x="3552" y="2736"/>
              <a:ext cx="816" cy="816"/>
              <a:chOff x="3552" y="2736"/>
              <a:chExt cx="816" cy="816"/>
            </a:xfrm>
          </p:grpSpPr>
          <p:sp>
            <p:nvSpPr>
              <p:cNvPr id="12319" name="Line 32"/>
              <p:cNvSpPr/>
              <p:nvPr/>
            </p:nvSpPr>
            <p:spPr>
              <a:xfrm flipH="1" flipV="1">
                <a:off x="3936" y="2736"/>
                <a:ext cx="432" cy="81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2320" name="Line 33"/>
              <p:cNvSpPr/>
              <p:nvPr/>
            </p:nvSpPr>
            <p:spPr>
              <a:xfrm flipH="1" flipV="1">
                <a:off x="3552" y="2736"/>
                <a:ext cx="816" cy="81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2321" name="Line 34"/>
              <p:cNvSpPr/>
              <p:nvPr/>
            </p:nvSpPr>
            <p:spPr>
              <a:xfrm flipH="1" flipV="1">
                <a:off x="3888" y="3072"/>
                <a:ext cx="480" cy="48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12322" name="Line 35"/>
              <p:cNvSpPr/>
              <p:nvPr/>
            </p:nvSpPr>
            <p:spPr>
              <a:xfrm flipH="1" flipV="1">
                <a:off x="4032" y="2928"/>
                <a:ext cx="336" cy="624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</p:grpSp>
        <p:sp>
          <p:nvSpPr>
            <p:cNvPr id="12316" name="Text Box 36"/>
            <p:cNvSpPr txBox="1"/>
            <p:nvPr/>
          </p:nvSpPr>
          <p:spPr>
            <a:xfrm>
              <a:off x="4272" y="3600"/>
              <a:ext cx="384" cy="291"/>
            </a:xfrm>
            <a:prstGeom prst="rect">
              <a:avLst/>
            </a:prstGeom>
            <a:noFill/>
            <a:ln w="38100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50000"/>
                </a:spcBef>
                <a:buNone/>
              </a:pPr>
              <a:r>
                <a:rPr lang="en-US" altLang="zh-CN" sz="2400" i="1" dirty="0">
                  <a:latin typeface="+mn-ea"/>
                </a:rPr>
                <a:t>P</a:t>
              </a:r>
            </a:p>
          </p:txBody>
        </p:sp>
        <p:sp>
          <p:nvSpPr>
            <p:cNvPr id="12317" name="Text Box 37"/>
            <p:cNvSpPr txBox="1"/>
            <p:nvPr/>
          </p:nvSpPr>
          <p:spPr>
            <a:xfrm>
              <a:off x="3840" y="2496"/>
              <a:ext cx="336" cy="291"/>
            </a:xfrm>
            <a:prstGeom prst="rect">
              <a:avLst/>
            </a:prstGeom>
            <a:noFill/>
            <a:ln w="38100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50000"/>
                </a:spcBef>
                <a:buNone/>
              </a:pPr>
              <a:r>
                <a:rPr lang="en-US" altLang="zh-CN" sz="2400" i="1" dirty="0">
                  <a:latin typeface="+mn-ea"/>
                </a:rPr>
                <a:t>A</a:t>
              </a:r>
            </a:p>
          </p:txBody>
        </p:sp>
        <p:sp>
          <p:nvSpPr>
            <p:cNvPr id="12318" name="Text Box 38"/>
            <p:cNvSpPr txBox="1"/>
            <p:nvPr/>
          </p:nvSpPr>
          <p:spPr>
            <a:xfrm>
              <a:off x="3408" y="2496"/>
              <a:ext cx="336" cy="291"/>
            </a:xfrm>
            <a:prstGeom prst="rect">
              <a:avLst/>
            </a:prstGeom>
            <a:noFill/>
            <a:ln w="38100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50000"/>
                </a:spcBef>
                <a:buNone/>
              </a:pPr>
              <a:r>
                <a:rPr lang="en-US" altLang="zh-CN" sz="2400" i="1" dirty="0">
                  <a:latin typeface="+mn-ea"/>
                </a:rPr>
                <a:t>B</a:t>
              </a:r>
            </a:p>
          </p:txBody>
        </p:sp>
      </p:grpSp>
      <p:sp>
        <p:nvSpPr>
          <p:cNvPr id="34855" name="Text Box 39"/>
          <p:cNvSpPr txBox="1"/>
          <p:nvPr/>
        </p:nvSpPr>
        <p:spPr>
          <a:xfrm>
            <a:off x="7924484" y="1831661"/>
            <a:ext cx="3967163" cy="1323435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just" eaLnBrk="1" hangingPunct="1">
              <a:lnSpc>
                <a:spcPct val="125000"/>
              </a:lnSpc>
              <a:spcBef>
                <a:spcPct val="50000"/>
              </a:spcBef>
              <a:buNone/>
            </a:pPr>
            <a:r>
              <a:rPr lang="zh-CN" altLang="en-US" b="1" dirty="0">
                <a:solidFill>
                  <a:srgbClr val="FF0066"/>
                </a:solidFill>
                <a:latin typeface="+mn-ea"/>
              </a:rPr>
              <a:t>在水面处发生了折射，折射光线是</a:t>
            </a:r>
            <a:r>
              <a:rPr lang="en-US" altLang="zh-CN" b="1" i="1" dirty="0">
                <a:solidFill>
                  <a:srgbClr val="FF0066"/>
                </a:solidFill>
                <a:latin typeface="+mn-ea"/>
              </a:rPr>
              <a:t>AQ</a:t>
            </a:r>
            <a:r>
              <a:rPr lang="zh-CN" altLang="en-US" b="1" dirty="0">
                <a:solidFill>
                  <a:srgbClr val="FF0066"/>
                </a:solidFill>
                <a:latin typeface="+mn-ea"/>
              </a:rPr>
              <a:t>与</a:t>
            </a:r>
            <a:r>
              <a:rPr lang="en-US" altLang="zh-CN" b="1" i="1" dirty="0">
                <a:solidFill>
                  <a:srgbClr val="FF0066"/>
                </a:solidFill>
                <a:latin typeface="+mn-ea"/>
              </a:rPr>
              <a:t>BQ'</a:t>
            </a:r>
          </a:p>
        </p:txBody>
      </p:sp>
      <p:grpSp>
        <p:nvGrpSpPr>
          <p:cNvPr id="12" name="Group 40"/>
          <p:cNvGrpSpPr/>
          <p:nvPr/>
        </p:nvGrpSpPr>
        <p:grpSpPr>
          <a:xfrm>
            <a:off x="4343400" y="2743200"/>
            <a:ext cx="1905000" cy="1600200"/>
            <a:chOff x="2736" y="1728"/>
            <a:chExt cx="1200" cy="1008"/>
          </a:xfrm>
        </p:grpSpPr>
        <p:grpSp>
          <p:nvGrpSpPr>
            <p:cNvPr id="12307" name="Group 41"/>
            <p:cNvGrpSpPr/>
            <p:nvPr/>
          </p:nvGrpSpPr>
          <p:grpSpPr>
            <a:xfrm>
              <a:off x="2784" y="1920"/>
              <a:ext cx="1152" cy="816"/>
              <a:chOff x="2784" y="1920"/>
              <a:chExt cx="1152" cy="816"/>
            </a:xfrm>
          </p:grpSpPr>
          <p:sp>
            <p:nvSpPr>
              <p:cNvPr id="12310" name="Line 42"/>
              <p:cNvSpPr/>
              <p:nvPr/>
            </p:nvSpPr>
            <p:spPr>
              <a:xfrm flipH="1" flipV="1">
                <a:off x="3120" y="1920"/>
                <a:ext cx="816" cy="81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12311" name="Group 43"/>
              <p:cNvGrpSpPr/>
              <p:nvPr/>
            </p:nvGrpSpPr>
            <p:grpSpPr>
              <a:xfrm>
                <a:off x="2784" y="2352"/>
                <a:ext cx="768" cy="384"/>
                <a:chOff x="2784" y="2352"/>
                <a:chExt cx="768" cy="384"/>
              </a:xfrm>
            </p:grpSpPr>
            <p:sp>
              <p:nvSpPr>
                <p:cNvPr id="12313" name="Line 44"/>
                <p:cNvSpPr/>
                <p:nvPr/>
              </p:nvSpPr>
              <p:spPr>
                <a:xfrm flipH="1" flipV="1">
                  <a:off x="2784" y="2352"/>
                  <a:ext cx="768" cy="38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314" name="Line 45"/>
                <p:cNvSpPr/>
                <p:nvPr/>
              </p:nvSpPr>
              <p:spPr>
                <a:xfrm flipH="1" flipV="1">
                  <a:off x="3168" y="2544"/>
                  <a:ext cx="384" cy="192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triangle" w="med" len="med"/>
                </a:ln>
              </p:spPr>
            </p:sp>
          </p:grpSp>
          <p:sp>
            <p:nvSpPr>
              <p:cNvPr id="12312" name="Line 46"/>
              <p:cNvSpPr/>
              <p:nvPr/>
            </p:nvSpPr>
            <p:spPr>
              <a:xfrm flipH="1" flipV="1">
                <a:off x="3408" y="2208"/>
                <a:ext cx="528" cy="528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</p:grpSp>
        <p:sp>
          <p:nvSpPr>
            <p:cNvPr id="12308" name="Text Box 47"/>
            <p:cNvSpPr txBox="1"/>
            <p:nvPr/>
          </p:nvSpPr>
          <p:spPr>
            <a:xfrm>
              <a:off x="3120" y="1728"/>
              <a:ext cx="192" cy="291"/>
            </a:xfrm>
            <a:prstGeom prst="rect">
              <a:avLst/>
            </a:prstGeom>
            <a:noFill/>
            <a:ln w="38100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50000"/>
                </a:spcBef>
                <a:buNone/>
              </a:pPr>
              <a:r>
                <a:rPr lang="en-US" altLang="zh-CN" sz="2400" i="1" dirty="0">
                  <a:latin typeface="+mn-ea"/>
                </a:rPr>
                <a:t>Q</a:t>
              </a:r>
            </a:p>
          </p:txBody>
        </p:sp>
        <p:sp>
          <p:nvSpPr>
            <p:cNvPr id="12309" name="Text Box 48"/>
            <p:cNvSpPr txBox="1"/>
            <p:nvPr/>
          </p:nvSpPr>
          <p:spPr>
            <a:xfrm>
              <a:off x="2736" y="2112"/>
              <a:ext cx="384" cy="291"/>
            </a:xfrm>
            <a:prstGeom prst="rect">
              <a:avLst/>
            </a:prstGeom>
            <a:noFill/>
            <a:ln w="38100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50000"/>
                </a:spcBef>
                <a:buNone/>
              </a:pPr>
              <a:r>
                <a:rPr lang="en-US" altLang="zh-CN" sz="2400" i="1" dirty="0">
                  <a:latin typeface="+mn-ea"/>
                </a:rPr>
                <a:t>Q</a:t>
              </a:r>
              <a:r>
                <a:rPr lang="en-US" altLang="zh-CN" sz="2400" i="1" baseline="30000" dirty="0">
                  <a:latin typeface="+mn-ea"/>
                </a:rPr>
                <a:t>'</a:t>
              </a:r>
              <a:endParaRPr lang="en-US" altLang="zh-CN" sz="2400" i="1" dirty="0">
                <a:latin typeface="+mn-ea"/>
              </a:endParaRPr>
            </a:p>
          </p:txBody>
        </p:sp>
      </p:grpSp>
      <p:sp>
        <p:nvSpPr>
          <p:cNvPr id="34865" name="Text Box 49"/>
          <p:cNvSpPr txBox="1"/>
          <p:nvPr/>
        </p:nvSpPr>
        <p:spPr>
          <a:xfrm>
            <a:off x="340045" y="2886078"/>
            <a:ext cx="3663633" cy="2477599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lnSpc>
                <a:spcPct val="125000"/>
              </a:lnSpc>
              <a:spcBef>
                <a:spcPct val="50000"/>
              </a:spcBef>
              <a:buNone/>
            </a:pPr>
            <a:r>
              <a:rPr lang="zh-CN" altLang="en-US" sz="3100" b="1" dirty="0">
                <a:solidFill>
                  <a:srgbClr val="7030A0"/>
                </a:solidFill>
                <a:latin typeface="+mn-ea"/>
              </a:rPr>
              <a:t>眼睛对着折射光线看去，觉得光好像是从水中</a:t>
            </a:r>
            <a:r>
              <a:rPr lang="en-US" altLang="zh-CN" sz="3100" b="1" i="1" dirty="0">
                <a:solidFill>
                  <a:srgbClr val="7030A0"/>
                </a:solidFill>
                <a:latin typeface="+mn-ea"/>
              </a:rPr>
              <a:t>P</a:t>
            </a:r>
            <a:r>
              <a:rPr lang="en-US" altLang="zh-CN" sz="3100" b="1" i="1" baseline="30000" dirty="0">
                <a:solidFill>
                  <a:srgbClr val="7030A0"/>
                </a:solidFill>
                <a:latin typeface="+mn-ea"/>
              </a:rPr>
              <a:t>'</a:t>
            </a:r>
            <a:r>
              <a:rPr lang="zh-CN" altLang="en-US" sz="3100" b="1" dirty="0">
                <a:solidFill>
                  <a:srgbClr val="7030A0"/>
                </a:solidFill>
                <a:latin typeface="+mn-ea"/>
              </a:rPr>
              <a:t>点射出来的。</a:t>
            </a:r>
          </a:p>
        </p:txBody>
      </p:sp>
      <p:sp>
        <p:nvSpPr>
          <p:cNvPr id="34866" name="Text Box 50"/>
          <p:cNvSpPr txBox="1"/>
          <p:nvPr/>
        </p:nvSpPr>
        <p:spPr>
          <a:xfrm>
            <a:off x="361157" y="4648201"/>
            <a:ext cx="3733800" cy="521971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zh-CN" sz="2800" b="1" i="1" dirty="0">
                <a:solidFill>
                  <a:srgbClr val="FF0066"/>
                </a:solidFill>
                <a:latin typeface="+mn-ea"/>
              </a:rPr>
              <a:t>P'</a:t>
            </a:r>
            <a:r>
              <a:rPr lang="zh-CN" altLang="en-US" sz="2800" b="1" dirty="0">
                <a:solidFill>
                  <a:srgbClr val="FF0066"/>
                </a:solidFill>
                <a:latin typeface="+mn-ea"/>
              </a:rPr>
              <a:t>点在</a:t>
            </a:r>
            <a:r>
              <a:rPr lang="en-US" altLang="zh-CN" sz="2800" b="1" i="1" dirty="0">
                <a:solidFill>
                  <a:srgbClr val="FF0066"/>
                </a:solidFill>
                <a:latin typeface="+mn-ea"/>
              </a:rPr>
              <a:t>P</a:t>
            </a:r>
            <a:r>
              <a:rPr lang="zh-CN" altLang="en-US" sz="2800" b="1" dirty="0">
                <a:solidFill>
                  <a:srgbClr val="FF0066"/>
                </a:solidFill>
                <a:latin typeface="+mn-ea"/>
              </a:rPr>
              <a:t>点的上方</a:t>
            </a:r>
            <a:endParaRPr lang="zh-CN" altLang="en-US" sz="2400" dirty="0">
              <a:solidFill>
                <a:srgbClr val="FF0066"/>
              </a:solidFill>
              <a:latin typeface="+mn-ea"/>
            </a:endParaRPr>
          </a:p>
        </p:txBody>
      </p:sp>
      <p:sp>
        <p:nvSpPr>
          <p:cNvPr id="34867" name="Text Box 51"/>
          <p:cNvSpPr txBox="1"/>
          <p:nvPr/>
        </p:nvSpPr>
        <p:spPr>
          <a:xfrm>
            <a:off x="269875" y="5181600"/>
            <a:ext cx="4572000" cy="1198880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zh-CN" altLang="en-US" sz="2400" b="1" dirty="0">
                <a:solidFill>
                  <a:srgbClr val="0070C0"/>
                </a:solidFill>
                <a:latin typeface="+mn-ea"/>
              </a:rPr>
              <a:t>用相同的方法分析铅笔在水下部分的各点，最后得到的结果是水中的部分好象向上偏折了。</a:t>
            </a:r>
          </a:p>
        </p:txBody>
      </p:sp>
      <p:sp>
        <p:nvSpPr>
          <p:cNvPr id="34868" name="Text Box 52"/>
          <p:cNvSpPr txBox="1"/>
          <p:nvPr/>
        </p:nvSpPr>
        <p:spPr>
          <a:xfrm>
            <a:off x="282636" y="1272748"/>
            <a:ext cx="2667000" cy="584771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zh-CN" altLang="en-US" b="1" dirty="0">
                <a:solidFill>
                  <a:srgbClr val="0070C0"/>
                </a:solidFill>
                <a:latin typeface="+mn-ea"/>
              </a:rPr>
              <a:t>分析：</a:t>
            </a:r>
            <a:endParaRPr lang="zh-CN" altLang="en-US" sz="2400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2305" name="WordArt 53"/>
          <p:cNvSpPr>
            <a:spLocks noTextEdit="1"/>
          </p:cNvSpPr>
          <p:nvPr/>
        </p:nvSpPr>
        <p:spPr>
          <a:xfrm>
            <a:off x="4214815" y="1268414"/>
            <a:ext cx="3457575" cy="936625"/>
          </a:xfrm>
          <a:prstGeom prst="rect">
            <a:avLst/>
          </a:prstGeom>
        </p:spPr>
        <p:txBody>
          <a:bodyPr wrap="none" lIns="91436" tIns="45718" rIns="91436" bIns="45718" fromWordArt="1">
            <a:prstTxWarp prst="textTriangle">
              <a:avLst>
                <a:gd name="adj" fmla="val 50000"/>
              </a:avLst>
            </a:prstTxWarp>
            <a:normAutofit/>
            <a:scene3d>
              <a:camera prst="legacyObliqueTopLeft">
                <a:rot lat="0" lon="0" rev="0"/>
              </a:camera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zh-CN" altLang="en-US" sz="3600" dirty="0"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  <a:tileRect/>
                </a:gradFill>
                <a:latin typeface="+mn-ea"/>
              </a:rPr>
              <a:t>水中的筷子变弯</a:t>
            </a:r>
          </a:p>
        </p:txBody>
      </p:sp>
      <p:sp>
        <p:nvSpPr>
          <p:cNvPr id="12306" name="WordArt 54"/>
          <p:cNvSpPr>
            <a:spLocks noTextEdit="1"/>
          </p:cNvSpPr>
          <p:nvPr/>
        </p:nvSpPr>
        <p:spPr>
          <a:xfrm>
            <a:off x="7811135" y="1389697"/>
            <a:ext cx="551180" cy="716280"/>
          </a:xfrm>
          <a:prstGeom prst="rect">
            <a:avLst/>
          </a:prstGeom>
        </p:spPr>
        <p:txBody>
          <a:bodyPr wrap="none" lIns="91436" tIns="45718" rIns="91436" bIns="45718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 i="1" dirty="0">
                <a:ln w="12700" cap="flat" cmpd="sng">
                  <a:solidFill>
                    <a:srgbClr val="EAEAEA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outerShdw dist="35921" dir="2699999" sy="50000" kx="2115830" algn="bl" rotWithShape="0">
                    <a:srgbClr val="C0C0C0"/>
                  </a:outerShdw>
                </a:effectLst>
                <a:latin typeface="+mn-ea"/>
              </a:rPr>
              <a:t>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34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34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6" dur="500"/>
                                        <p:tgtEl>
                                          <p:spTgt spid="348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6" dur="500"/>
                                        <p:tgtEl>
                                          <p:spTgt spid="348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2" dur="500"/>
                                        <p:tgtEl>
                                          <p:spTgt spid="348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75"/>
                                        <p:tgtEl>
                                          <p:spTgt spid="34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4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4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45" grpId="0"/>
      <p:bldP spid="34855" grpId="0"/>
      <p:bldP spid="34865" grpId="0"/>
      <p:bldP spid="34866" grpId="0" build="p"/>
      <p:bldP spid="34867" grpId="0"/>
      <p:bldP spid="34868" grpId="0"/>
      <p:bldP spid="12305" grpId="0"/>
      <p:bldP spid="1230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661939" y="5109508"/>
            <a:ext cx="11255476" cy="1472565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defTabSz="916894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700" dirty="0">
                <a:solidFill>
                  <a:srgbClr val="000000"/>
                </a:solidFill>
                <a:latin typeface="+mn-ea"/>
              </a:rPr>
              <a:t>    海市蜃楼</a:t>
            </a:r>
            <a:r>
              <a:rPr lang="zh-CN" altLang="en-US" sz="3700" dirty="0">
                <a:solidFill>
                  <a:srgbClr val="000000"/>
                </a:solidFill>
                <a:latin typeface="+mn-ea"/>
              </a:rPr>
              <a:t>是一种由光在不均匀介质中传播时发生弯折而产生的现象。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44247" y="1219200"/>
            <a:ext cx="10182860" cy="3717925"/>
          </a:xfrm>
          <a:prstGeom prst="roundRect">
            <a:avLst/>
          </a:prstGeom>
          <a:noFill/>
          <a:ln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1209675" y="1219201"/>
            <a:ext cx="5080000" cy="706755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r>
              <a:rPr lang="zh-CN" altLang="en-US" sz="4000" b="1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海市蜃楼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>
            <p:custDataLst>
              <p:tags r:id="rId1"/>
            </p:custDataLst>
          </p:nvPr>
        </p:nvGrpSpPr>
        <p:grpSpPr>
          <a:xfrm>
            <a:off x="2749909" y="1643055"/>
            <a:ext cx="8011879" cy="751205"/>
            <a:chOff x="10800" y="432053"/>
            <a:chExt cx="4685490" cy="751205"/>
          </a:xfrm>
        </p:grpSpPr>
        <p:sp>
          <p:nvSpPr>
            <p:cNvPr id="52" name="Title 1"/>
            <p:cNvSpPr txBox="1"/>
            <p:nvPr>
              <p:custDataLst>
                <p:tags r:id="rId7"/>
              </p:custDataLst>
            </p:nvPr>
          </p:nvSpPr>
          <p:spPr>
            <a:xfrm>
              <a:off x="124864" y="432053"/>
              <a:ext cx="4571426" cy="75120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68389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74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defTabSz="683862">
                <a:spcAft>
                  <a:spcPct val="0"/>
                </a:spcAft>
                <a:defRPr/>
              </a:pPr>
              <a:r>
                <a:rPr sz="3200" dirty="0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第4节 </a:t>
              </a:r>
              <a:r>
                <a:rPr lang="en-US" sz="3200" dirty="0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   </a:t>
              </a:r>
              <a:r>
                <a:rPr sz="3200" dirty="0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光的折射</a:t>
              </a:r>
              <a:r>
                <a:rPr lang="zh-CN" altLang="en-US" sz="3200" dirty="0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</a:t>
              </a:r>
              <a:r>
                <a:rPr lang="en-US" altLang="zh-CN" sz="32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 </a:t>
              </a:r>
              <a:r>
                <a:rPr lang="zh-CN" altLang="en-US" sz="3200" dirty="0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</a:rPr>
                <a:t>学习内容导览</a:t>
              </a:r>
              <a:endParaRPr lang="ru-RU" sz="320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56" name="Straight Connector 9"/>
            <p:cNvCxnSpPr/>
            <p:nvPr>
              <p:custDataLst>
                <p:tags r:id="rId8"/>
              </p:custDataLst>
            </p:nvPr>
          </p:nvCxnSpPr>
          <p:spPr>
            <a:xfrm>
              <a:off x="10800" y="1183258"/>
              <a:ext cx="3837305" cy="0"/>
            </a:xfrm>
            <a:prstGeom prst="line">
              <a:avLst/>
            </a:prstGeom>
            <a:noFill/>
            <a:ln w="72390" cap="flat" cmpd="sng" algn="ctr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</p:cxnSp>
      </p:grpSp>
      <p:cxnSp>
        <p:nvCxnSpPr>
          <p:cNvPr id="57" name="Straight Connector 117"/>
          <p:cNvCxnSpPr/>
          <p:nvPr>
            <p:custDataLst>
              <p:tags r:id="rId2"/>
            </p:custDataLst>
          </p:nvPr>
        </p:nvCxnSpPr>
        <p:spPr>
          <a:xfrm>
            <a:off x="4535596" y="4111868"/>
            <a:ext cx="3357245" cy="0"/>
          </a:xfrm>
          <a:prstGeom prst="line">
            <a:avLst/>
          </a:prstGeom>
          <a:noFill/>
          <a:ln w="7239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58" name="Oval 118"/>
          <p:cNvSpPr/>
          <p:nvPr>
            <p:custDataLst>
              <p:tags r:id="rId3"/>
            </p:custDataLst>
          </p:nvPr>
        </p:nvSpPr>
        <p:spPr>
          <a:xfrm>
            <a:off x="2944948" y="3108571"/>
            <a:ext cx="2160000" cy="2160000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lIns="91436" tIns="45718" rIns="91436" bIns="45718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endParaRPr lang="ru-RU" sz="1100" kern="0">
              <a:solidFill>
                <a:srgbClr val="29ABE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" name="Oval 120"/>
          <p:cNvSpPr/>
          <p:nvPr>
            <p:custDataLst>
              <p:tags r:id="rId4"/>
            </p:custDataLst>
          </p:nvPr>
        </p:nvSpPr>
        <p:spPr>
          <a:xfrm>
            <a:off x="6853367" y="3216507"/>
            <a:ext cx="2160000" cy="2160000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lIns="91436" tIns="45718" rIns="91436" bIns="45718" rtlCol="0" anchor="ctr"/>
          <a:lstStyle/>
          <a:p>
            <a:pPr algn="ctr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ru-RU" sz="1100" kern="0">
              <a:solidFill>
                <a:srgbClr val="29ABE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3" name="Text Placeholder 45"/>
          <p:cNvSpPr txBox="1"/>
          <p:nvPr>
            <p:custDataLst>
              <p:tags r:id="rId5"/>
            </p:custDataLst>
          </p:nvPr>
        </p:nvSpPr>
        <p:spPr>
          <a:xfrm>
            <a:off x="3038500" y="3766112"/>
            <a:ext cx="1972896" cy="691515"/>
          </a:xfrm>
          <a:prstGeom prst="rect">
            <a:avLst/>
          </a:prstGeom>
        </p:spPr>
        <p:txBody>
          <a:bodyPr vert="horz" lIns="91436" tIns="45718" rIns="91436" bIns="45718" rtlCol="0" anchor="b" anchorCtr="0"/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3862">
              <a:lnSpc>
                <a:spcPct val="125000"/>
              </a:lnSpc>
              <a:spcBef>
                <a:spcPts val="751"/>
              </a:spcBef>
              <a:spcAft>
                <a:spcPct val="0"/>
              </a:spcAft>
              <a:defRPr/>
            </a:pPr>
            <a:r>
              <a:rPr lang="zh-CN" altLang="en-US" sz="32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光的折射</a:t>
            </a:r>
          </a:p>
        </p:txBody>
      </p:sp>
      <p:sp>
        <p:nvSpPr>
          <p:cNvPr id="67" name="Text Placeholder 45"/>
          <p:cNvSpPr txBox="1"/>
          <p:nvPr>
            <p:custDataLst>
              <p:tags r:id="rId6"/>
            </p:custDataLst>
          </p:nvPr>
        </p:nvSpPr>
        <p:spPr>
          <a:xfrm>
            <a:off x="6734910" y="4144107"/>
            <a:ext cx="2453055" cy="713036"/>
          </a:xfrm>
          <a:prstGeom prst="rect">
            <a:avLst/>
          </a:prstGeom>
        </p:spPr>
        <p:txBody>
          <a:bodyPr vert="horz" lIns="91436" tIns="45718" rIns="91436" bIns="45718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3862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生活中</a:t>
            </a:r>
          </a:p>
          <a:p>
            <a:pPr defTabSz="683862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的折射现象</a:t>
            </a:r>
            <a:endParaRPr lang="zh-CN" altLang="ru-RU" sz="3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/>
        </p:nvSpPr>
        <p:spPr>
          <a:xfrm>
            <a:off x="1159511" y="1334771"/>
            <a:ext cx="10569428" cy="2308324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ym typeface="+mn-ea"/>
              </a:rPr>
              <a:t>例</a:t>
            </a:r>
            <a:r>
              <a:rPr lang="en-US" altLang="zh-CN" sz="3200" b="1" dirty="0">
                <a:sym typeface="+mn-ea"/>
              </a:rPr>
              <a:t>1  </a:t>
            </a:r>
            <a:r>
              <a:rPr lang="zh-CN" altLang="en-US" sz="3200" b="1" dirty="0">
                <a:sym typeface="+mn-ea"/>
              </a:rPr>
              <a:t>去年暑假，小梦陪着爷爷到湖里叉鱼。小梦将钢叉向看到鱼的方向叉去，总是叉不到鱼。如图所示的四幅光路图中，能正确说明叉不到鱼的原因是（　　）</a:t>
            </a:r>
            <a:endParaRPr lang="en-US" altLang="zh-CN" sz="3200" b="1" dirty="0"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 flipH="1">
            <a:off x="8371697" y="2898433"/>
            <a:ext cx="501651" cy="646331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</a:rPr>
              <a:t>D</a:t>
            </a:r>
          </a:p>
        </p:txBody>
      </p:sp>
      <p:pic>
        <p:nvPicPr>
          <p:cNvPr id="4" name="图片 3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492" y="3837307"/>
            <a:ext cx="1152525" cy="1409700"/>
          </a:xfrm>
          <a:prstGeom prst="rect">
            <a:avLst/>
          </a:prstGeom>
        </p:spPr>
      </p:pic>
      <p:pic>
        <p:nvPicPr>
          <p:cNvPr id="5" name="图片 4" descr="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1823" y="3837305"/>
            <a:ext cx="1171575" cy="1438275"/>
          </a:xfrm>
          <a:prstGeom prst="rect">
            <a:avLst/>
          </a:prstGeom>
        </p:spPr>
      </p:pic>
      <p:pic>
        <p:nvPicPr>
          <p:cNvPr id="6" name="图片 5" descr="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6207" y="3808733"/>
            <a:ext cx="1181100" cy="1495425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9957" y="3822701"/>
            <a:ext cx="1123951" cy="1466851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111523" y="5304156"/>
            <a:ext cx="8058151" cy="830997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>
                <a:sym typeface="+mn-ea"/>
              </a:rPr>
              <a:t>      A                 B                  C                 D</a:t>
            </a:r>
            <a:endParaRPr lang="en-US" altLang="zh-CN" sz="3200" b="1" dirty="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/>
        </p:nvSpPr>
        <p:spPr>
          <a:xfrm>
            <a:off x="1003935" y="1397979"/>
            <a:ext cx="10971188" cy="3785652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ym typeface="+mn-ea"/>
              </a:rPr>
              <a:t>例</a:t>
            </a:r>
            <a:r>
              <a:rPr lang="en-US" altLang="zh-CN" sz="3200" b="1" dirty="0">
                <a:sym typeface="+mn-ea"/>
              </a:rPr>
              <a:t>2  </a:t>
            </a:r>
            <a:r>
              <a:rPr lang="zh-CN" altLang="en-US" sz="3200" b="1" dirty="0">
                <a:sym typeface="+mn-ea"/>
              </a:rPr>
              <a:t>一束光线斜射到两种介质的界面上，它与界面成20°角，反射光线跟折射光线的夹角恰好是90°，则入射角、折射角分别是（　　）</a:t>
            </a:r>
          </a:p>
          <a:p>
            <a:pPr>
              <a:lnSpc>
                <a:spcPct val="150000"/>
              </a:lnSpc>
            </a:pPr>
            <a:r>
              <a:rPr lang="zh-CN" altLang="en-US" sz="3200" dirty="0">
                <a:sym typeface="+mn-ea"/>
              </a:rPr>
              <a:t>A．20°  70°  </a:t>
            </a:r>
            <a:r>
              <a:rPr lang="zh-CN" altLang="en-US" sz="3200" dirty="0">
                <a:sym typeface="+mn-ea"/>
              </a:rPr>
              <a:t>        B</a:t>
            </a:r>
            <a:r>
              <a:rPr lang="zh-CN" altLang="en-US" sz="3200" dirty="0">
                <a:sym typeface="+mn-ea"/>
              </a:rPr>
              <a:t>．20°  20° 	      </a:t>
            </a:r>
            <a:endParaRPr lang="en-US" altLang="zh-CN" sz="3200" dirty="0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3200" dirty="0">
                <a:sym typeface="+mn-ea"/>
              </a:rPr>
              <a:t> </a:t>
            </a:r>
            <a:r>
              <a:rPr lang="zh-CN" altLang="en-US" sz="3200" dirty="0">
                <a:sym typeface="+mn-ea"/>
              </a:rPr>
              <a:t>C．70°  20°	 </a:t>
            </a:r>
            <a:r>
              <a:rPr lang="zh-CN" altLang="en-US" sz="3200" dirty="0">
                <a:sym typeface="+mn-ea"/>
              </a:rPr>
              <a:t>       </a:t>
            </a:r>
            <a:r>
              <a:rPr lang="zh-CN" altLang="en-US" sz="3200" dirty="0">
                <a:sym typeface="+mn-ea"/>
              </a:rPr>
              <a:t>D．70°  70°</a:t>
            </a:r>
            <a:r>
              <a:rPr lang="en-US" altLang="zh-CN" sz="3200" dirty="0">
                <a:sym typeface="+mn-ea"/>
              </a:rPr>
              <a:t> </a:t>
            </a:r>
            <a:r>
              <a:rPr lang="en-US" altLang="zh-CN" sz="3200" b="1" dirty="0">
                <a:sym typeface="+mn-ea"/>
              </a:rPr>
              <a:t>                                                 </a:t>
            </a:r>
          </a:p>
        </p:txBody>
      </p:sp>
      <p:sp>
        <p:nvSpPr>
          <p:cNvPr id="8" name="文本框 7"/>
          <p:cNvSpPr txBox="1"/>
          <p:nvPr/>
        </p:nvSpPr>
        <p:spPr>
          <a:xfrm flipH="1">
            <a:off x="2930527" y="2967639"/>
            <a:ext cx="561340" cy="646327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FF0000"/>
                </a:solidFill>
              </a:defRPr>
            </a:lvl1pPr>
          </a:lstStyle>
          <a:p>
            <a:r>
              <a:rPr lang="en-US" altLang="zh-CN"/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/>
        </p:nvSpPr>
        <p:spPr>
          <a:xfrm>
            <a:off x="935355" y="1360611"/>
            <a:ext cx="10811168" cy="4616648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buNone/>
              <a:defRPr sz="3200" b="1"/>
            </a:lvl1pPr>
          </a:lstStyle>
          <a:p>
            <a:r>
              <a:rPr lang="zh-CN" altLang="en-US" sz="2800" dirty="0">
                <a:sym typeface="+mn-ea"/>
              </a:rPr>
              <a:t>例</a:t>
            </a:r>
            <a:r>
              <a:rPr lang="en-US" altLang="zh-CN" sz="2800" dirty="0">
                <a:sym typeface="+mn-ea"/>
              </a:rPr>
              <a:t>3  </a:t>
            </a:r>
            <a:r>
              <a:rPr lang="zh-CN" altLang="en-US" sz="2800" dirty="0">
                <a:sym typeface="+mn-ea"/>
              </a:rPr>
              <a:t>有一圆柱形敞口容器，从其左侧某一高度斜射一束激光，在容器底部产生一个光斑O，如图所示，下列操作能使光斑向左移动的是（　　）</a:t>
            </a:r>
          </a:p>
          <a:p>
            <a:r>
              <a:rPr lang="en-US" altLang="zh-CN" sz="2800" dirty="0" err="1">
                <a:sym typeface="+mn-ea"/>
              </a:rPr>
              <a:t>A．保持水面高度不变使激光笔向右平移</a:t>
            </a:r>
            <a:endParaRPr lang="en-US" altLang="zh-CN" sz="2800" dirty="0">
              <a:sym typeface="+mn-ea"/>
            </a:endParaRPr>
          </a:p>
          <a:p>
            <a:r>
              <a:rPr lang="en-US" altLang="zh-CN" sz="2800" dirty="0" err="1">
                <a:sym typeface="+mn-ea"/>
              </a:rPr>
              <a:t>B．保持水面高度和入射点不变使激光笔入射角增大</a:t>
            </a:r>
            <a:endParaRPr lang="en-US" altLang="zh-CN" sz="2800" dirty="0">
              <a:sym typeface="+mn-ea"/>
            </a:endParaRPr>
          </a:p>
          <a:p>
            <a:r>
              <a:rPr lang="en-US" altLang="zh-CN" sz="2800" dirty="0" err="1">
                <a:sym typeface="+mn-ea"/>
              </a:rPr>
              <a:t>C．保持激光笔不移动且射入角度不变，向容器内缓缓加水</a:t>
            </a:r>
            <a:endParaRPr lang="en-US" altLang="zh-CN" sz="2800" dirty="0">
              <a:sym typeface="+mn-ea"/>
            </a:endParaRPr>
          </a:p>
          <a:p>
            <a:r>
              <a:rPr lang="en-US" altLang="zh-CN" sz="2800" dirty="0" err="1">
                <a:sym typeface="+mn-ea"/>
              </a:rPr>
              <a:t>D．保持激光笔不移动且射入角度不变使容器水平向左移动</a:t>
            </a:r>
            <a:r>
              <a:rPr lang="en-US" altLang="zh-CN" sz="2800" dirty="0">
                <a:sym typeface="+mn-ea"/>
              </a:rPr>
              <a:t>                                        </a:t>
            </a:r>
          </a:p>
        </p:txBody>
      </p:sp>
      <p:sp>
        <p:nvSpPr>
          <p:cNvPr id="8" name="文本框 7"/>
          <p:cNvSpPr txBox="1"/>
          <p:nvPr/>
        </p:nvSpPr>
        <p:spPr>
          <a:xfrm flipH="1">
            <a:off x="1911155" y="2723467"/>
            <a:ext cx="561340" cy="646327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FF0000"/>
                </a:solidFill>
              </a:defRPr>
            </a:lvl1pPr>
          </a:lstStyle>
          <a:p>
            <a:r>
              <a:rPr lang="en-US" altLang="zh-CN" dirty="0"/>
              <a:t>C</a:t>
            </a:r>
          </a:p>
        </p:txBody>
      </p:sp>
      <p:pic>
        <p:nvPicPr>
          <p:cNvPr id="2" name="图片 1" descr="C:\Users\wzsd\Desktop\QQ截图20240322105415.pngQQ截图202403221054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975600" y="2831783"/>
            <a:ext cx="3144520" cy="22428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>
            <p:custDataLst>
              <p:tags r:id="rId1"/>
            </p:custDataLst>
          </p:nvPr>
        </p:nvSpPr>
        <p:spPr>
          <a:xfrm>
            <a:off x="869140" y="3378171"/>
            <a:ext cx="1362321" cy="129791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zh-CN" altLang="en-US" sz="3700">
                <a:solidFill>
                  <a:prstClr val="black"/>
                </a:solidFill>
                <a:latin typeface="+mn-ea"/>
                <a:cs typeface="微软雅黑" panose="020B0503020204020204" charset="-122"/>
                <a:sym typeface="+mn-ea"/>
              </a:rPr>
              <a:t>光的折射</a:t>
            </a:r>
            <a:endParaRPr lang="zh-CN" altLang="en-US" sz="3700">
              <a:solidFill>
                <a:prstClr val="black"/>
              </a:solidFill>
              <a:latin typeface="+mn-ea"/>
              <a:cs typeface="微软雅黑" panose="020B0503020204020204" charset="-122"/>
            </a:endParaRPr>
          </a:p>
        </p:txBody>
      </p:sp>
      <p:sp>
        <p:nvSpPr>
          <p:cNvPr id="11" name="圆角矩形 10"/>
          <p:cNvSpPr/>
          <p:nvPr>
            <p:custDataLst>
              <p:tags r:id="rId2"/>
            </p:custDataLst>
          </p:nvPr>
        </p:nvSpPr>
        <p:spPr>
          <a:xfrm>
            <a:off x="8844920" y="1388704"/>
            <a:ext cx="2613025" cy="172275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zh-CN" altLang="en-US" sz="3700" spc="-300">
                <a:solidFill>
                  <a:prstClr val="black"/>
                </a:solidFill>
                <a:latin typeface="+mn-ea"/>
                <a:sym typeface="+mn-ea"/>
              </a:rPr>
              <a:t>池水变浅、海市蜃楼等</a:t>
            </a:r>
          </a:p>
        </p:txBody>
      </p:sp>
      <p:sp>
        <p:nvSpPr>
          <p:cNvPr id="13" name="圆角矩形 12"/>
          <p:cNvSpPr/>
          <p:nvPr>
            <p:custDataLst>
              <p:tags r:id="rId3"/>
            </p:custDataLst>
          </p:nvPr>
        </p:nvSpPr>
        <p:spPr>
          <a:xfrm>
            <a:off x="4091179" y="1214602"/>
            <a:ext cx="4285477" cy="177363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r>
              <a:rPr lang="zh-CN" altLang="en-US" sz="3600" dirty="0">
                <a:solidFill>
                  <a:prstClr val="black"/>
                </a:solidFill>
                <a:latin typeface="+mn-ea"/>
                <a:cs typeface="微软雅黑" panose="020B0503020204020204" charset="-122"/>
                <a:sym typeface="+mn-ea"/>
              </a:rPr>
              <a:t>光从一种介质</a:t>
            </a:r>
            <a:r>
              <a:rPr lang="en-US" altLang="zh-CN" sz="3600" dirty="0">
                <a:solidFill>
                  <a:prstClr val="black"/>
                </a:solidFill>
                <a:latin typeface="+mn-ea"/>
                <a:cs typeface="微软雅黑" panose="020B0503020204020204" charset="-122"/>
                <a:sym typeface="+mn-ea"/>
              </a:rPr>
              <a:t>      </a:t>
            </a:r>
            <a:r>
              <a:rPr lang="zh-CN" altLang="en-US" sz="3600" dirty="0">
                <a:solidFill>
                  <a:prstClr val="black"/>
                </a:solidFill>
                <a:latin typeface="+mn-ea"/>
                <a:cs typeface="微软雅黑" panose="020B0503020204020204" charset="-122"/>
                <a:sym typeface="+mn-ea"/>
              </a:rPr>
              <a:t>入另一种介质时，传播方向发生偏折</a:t>
            </a:r>
          </a:p>
        </p:txBody>
      </p:sp>
      <p:sp>
        <p:nvSpPr>
          <p:cNvPr id="14" name="圆角矩形 13"/>
          <p:cNvSpPr/>
          <p:nvPr>
            <p:custDataLst>
              <p:tags r:id="rId4"/>
            </p:custDataLst>
          </p:nvPr>
        </p:nvSpPr>
        <p:spPr>
          <a:xfrm>
            <a:off x="4091179" y="5367716"/>
            <a:ext cx="5489303" cy="88591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r>
              <a:rPr lang="zh-CN" altLang="en-US" sz="3700">
                <a:solidFill>
                  <a:prstClr val="black"/>
                </a:solidFill>
                <a:latin typeface="+mn-ea"/>
                <a:cs typeface="微软雅黑" panose="020B0503020204020204" charset="-122"/>
                <a:sym typeface="+mn-ea"/>
              </a:rPr>
              <a:t>折射现象中，光路</a:t>
            </a:r>
          </a:p>
        </p:txBody>
      </p:sp>
      <p:sp>
        <p:nvSpPr>
          <p:cNvPr id="15" name="圆角矩形 14"/>
          <p:cNvSpPr/>
          <p:nvPr>
            <p:custDataLst>
              <p:tags r:id="rId5"/>
            </p:custDataLst>
          </p:nvPr>
        </p:nvSpPr>
        <p:spPr>
          <a:xfrm>
            <a:off x="4091180" y="3575739"/>
            <a:ext cx="2303329" cy="110035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zh-CN" altLang="en-US" sz="3700" dirty="0">
                <a:solidFill>
                  <a:prstClr val="black"/>
                </a:solidFill>
                <a:latin typeface="+mn-ea"/>
                <a:cs typeface="微软雅黑" panose="020B0503020204020204" charset="-122"/>
                <a:sym typeface="+mn-ea"/>
              </a:rPr>
              <a:t>光的折射特点</a:t>
            </a:r>
          </a:p>
        </p:txBody>
      </p:sp>
      <p:sp>
        <p:nvSpPr>
          <p:cNvPr id="16" name="圆角矩形 15"/>
          <p:cNvSpPr/>
          <p:nvPr>
            <p:custDataLst>
              <p:tags r:id="rId6"/>
            </p:custDataLst>
          </p:nvPr>
        </p:nvSpPr>
        <p:spPr>
          <a:xfrm>
            <a:off x="6831968" y="3282276"/>
            <a:ext cx="4916171" cy="177228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just"/>
            <a:r>
              <a:rPr lang="zh-CN" altLang="en-US" sz="3600" b="1" spc="-300" dirty="0">
                <a:solidFill>
                  <a:srgbClr val="FF0000"/>
                </a:solidFill>
                <a:latin typeface="+mn-ea"/>
                <a:sym typeface="+mn-ea"/>
              </a:rPr>
              <a:t>三线共面</a:t>
            </a:r>
            <a:r>
              <a:rPr lang="zh-CN" altLang="en-US" sz="3600" b="1" spc="-300" dirty="0">
                <a:solidFill>
                  <a:srgbClr val="FF0000"/>
                </a:solidFill>
                <a:latin typeface="+mn-ea"/>
                <a:sym typeface="+mn-ea"/>
              </a:rPr>
              <a:t>、两</a:t>
            </a:r>
            <a:r>
              <a:rPr lang="zh-CN" altLang="en-US" sz="3600" b="1" spc="-300" dirty="0">
                <a:solidFill>
                  <a:srgbClr val="FF0000"/>
                </a:solidFill>
                <a:latin typeface="+mn-ea"/>
                <a:sym typeface="+mn-ea"/>
              </a:rPr>
              <a:t>角不等，折射与入射光线分居法线两侧</a:t>
            </a:r>
          </a:p>
        </p:txBody>
      </p:sp>
      <p:cxnSp>
        <p:nvCxnSpPr>
          <p:cNvPr id="22" name="直接连接符 21"/>
          <p:cNvCxnSpPr/>
          <p:nvPr>
            <p:custDataLst>
              <p:tags r:id="rId7"/>
            </p:custDataLst>
          </p:nvPr>
        </p:nvCxnSpPr>
        <p:spPr>
          <a:xfrm>
            <a:off x="8376655" y="2220131"/>
            <a:ext cx="467912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组合 24"/>
          <p:cNvGrpSpPr/>
          <p:nvPr>
            <p:custDataLst>
              <p:tags r:id="rId8"/>
            </p:custDataLst>
          </p:nvPr>
        </p:nvGrpSpPr>
        <p:grpSpPr>
          <a:xfrm>
            <a:off x="2348007" y="2250088"/>
            <a:ext cx="1743172" cy="3559549"/>
            <a:chOff x="2203836" y="2034272"/>
            <a:chExt cx="1743172" cy="2260882"/>
          </a:xfrm>
        </p:grpSpPr>
        <p:sp>
          <p:nvSpPr>
            <p:cNvPr id="4" name="左大括号 3"/>
            <p:cNvSpPr/>
            <p:nvPr>
              <p:custDataLst>
                <p:tags r:id="rId17"/>
              </p:custDataLst>
            </p:nvPr>
          </p:nvSpPr>
          <p:spPr>
            <a:xfrm>
              <a:off x="2203836" y="2034272"/>
              <a:ext cx="268343" cy="2260882"/>
            </a:xfrm>
            <a:prstGeom prst="leftBrace">
              <a:avLst>
                <a:gd name="adj1" fmla="val 0"/>
                <a:gd name="adj2" fmla="val 50000"/>
              </a:avLst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3700">
                <a:latin typeface="+mn-ea"/>
              </a:endParaRPr>
            </a:p>
          </p:txBody>
        </p:sp>
        <p:cxnSp>
          <p:nvCxnSpPr>
            <p:cNvPr id="24" name="直接连接符 23"/>
            <p:cNvCxnSpPr>
              <a:stCxn id="4" idx="0"/>
            </p:cNvCxnSpPr>
            <p:nvPr>
              <p:custDataLst>
                <p:tags r:id="rId18"/>
              </p:custDataLst>
            </p:nvPr>
          </p:nvCxnSpPr>
          <p:spPr>
            <a:xfrm>
              <a:off x="2472179" y="2034272"/>
              <a:ext cx="1474829" cy="1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>
              <a:stCxn id="4" idx="2"/>
            </p:cNvCxnSpPr>
            <p:nvPr>
              <p:custDataLst>
                <p:tags r:id="rId19"/>
              </p:custDataLst>
            </p:nvPr>
          </p:nvCxnSpPr>
          <p:spPr>
            <a:xfrm flipV="1">
              <a:off x="2472179" y="4293174"/>
              <a:ext cx="1474828" cy="1980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>
              <a:stCxn id="4" idx="1"/>
            </p:cNvCxnSpPr>
            <p:nvPr>
              <p:custDataLst>
                <p:tags r:id="rId20"/>
              </p:custDataLst>
            </p:nvPr>
          </p:nvCxnSpPr>
          <p:spPr>
            <a:xfrm flipV="1">
              <a:off x="2203836" y="3161770"/>
              <a:ext cx="1743171" cy="2943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直接连接符 32"/>
          <p:cNvCxnSpPr/>
          <p:nvPr>
            <p:custDataLst>
              <p:tags r:id="rId9"/>
            </p:custDataLst>
          </p:nvPr>
        </p:nvCxnSpPr>
        <p:spPr>
          <a:xfrm>
            <a:off x="6394508" y="4026052"/>
            <a:ext cx="437165" cy="2152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2688927" y="1553884"/>
            <a:ext cx="1132840" cy="666115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lvl="0" algn="ctr"/>
            <a:r>
              <a:rPr lang="zh-CN" altLang="en-US" sz="3700">
                <a:solidFill>
                  <a:prstClr val="black"/>
                </a:solidFill>
                <a:latin typeface="+mn-ea"/>
                <a:sym typeface="+mn-ea"/>
              </a:rPr>
              <a:t>现象</a:t>
            </a:r>
            <a:endParaRPr lang="zh-CN" altLang="en-US" sz="3700">
              <a:solidFill>
                <a:prstClr val="white"/>
              </a:solidFill>
              <a:latin typeface="+mn-ea"/>
            </a:endParaRPr>
          </a:p>
        </p:txBody>
      </p:sp>
      <p:sp>
        <p:nvSpPr>
          <p:cNvPr id="12" name="矩形 11"/>
          <p:cNvSpPr/>
          <p:nvPr>
            <p:custDataLst>
              <p:tags r:id="rId11"/>
            </p:custDataLst>
          </p:nvPr>
        </p:nvSpPr>
        <p:spPr>
          <a:xfrm>
            <a:off x="2596693" y="3378171"/>
            <a:ext cx="1514139" cy="1241425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lvl="0" algn="ctr"/>
            <a:r>
              <a:rPr lang="zh-CN" altLang="en-US" sz="3700">
                <a:solidFill>
                  <a:prstClr val="black"/>
                </a:solidFill>
                <a:latin typeface="+mn-ea"/>
                <a:sym typeface="+mn-ea"/>
              </a:rPr>
              <a:t>实验探究</a:t>
            </a:r>
            <a:endParaRPr lang="zh-CN" altLang="en-US" sz="3700">
              <a:solidFill>
                <a:prstClr val="white"/>
              </a:solidFill>
              <a:latin typeface="+mn-ea"/>
            </a:endParaRPr>
          </a:p>
        </p:txBody>
      </p:sp>
      <p:sp>
        <p:nvSpPr>
          <p:cNvPr id="17" name="矩形 16"/>
          <p:cNvSpPr/>
          <p:nvPr>
            <p:custDataLst>
              <p:tags r:id="rId12"/>
            </p:custDataLst>
          </p:nvPr>
        </p:nvSpPr>
        <p:spPr>
          <a:xfrm>
            <a:off x="2437188" y="5144156"/>
            <a:ext cx="1673645" cy="666115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lvl="0" algn="ctr"/>
            <a:r>
              <a:rPr lang="zh-CN" altLang="en-US" sz="3700">
                <a:solidFill>
                  <a:prstClr val="black"/>
                </a:solidFill>
                <a:latin typeface="+mn-ea"/>
                <a:sym typeface="+mn-ea"/>
              </a:rPr>
              <a:t>可逆性</a:t>
            </a:r>
            <a:endParaRPr lang="zh-CN" altLang="en-US" sz="3700">
              <a:solidFill>
                <a:prstClr val="white"/>
              </a:solidFill>
              <a:latin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13"/>
            </p:custDataLst>
          </p:nvPr>
        </p:nvSpPr>
        <p:spPr>
          <a:xfrm>
            <a:off x="7085970" y="1129027"/>
            <a:ext cx="1424305" cy="64516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+mn-ea"/>
                <a:cs typeface="微软雅黑" panose="020B0503020204020204" charset="-122"/>
                <a:sym typeface="+mn-ea"/>
              </a:rPr>
              <a:t>斜射</a:t>
            </a:r>
          </a:p>
        </p:txBody>
      </p:sp>
      <p:cxnSp>
        <p:nvCxnSpPr>
          <p:cNvPr id="5" name="直接连接符 4"/>
          <p:cNvCxnSpPr/>
          <p:nvPr>
            <p:custDataLst>
              <p:tags r:id="rId14"/>
            </p:custDataLst>
          </p:nvPr>
        </p:nvCxnSpPr>
        <p:spPr>
          <a:xfrm flipV="1">
            <a:off x="7085966" y="1710015"/>
            <a:ext cx="1040131" cy="10160"/>
          </a:xfrm>
          <a:prstGeom prst="line">
            <a:avLst/>
          </a:prstGeom>
          <a:ln w="28575" cmpd="sng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>
            <p:custDataLst>
              <p:tags r:id="rId15"/>
            </p:custDataLst>
          </p:nvPr>
        </p:nvSpPr>
        <p:spPr>
          <a:xfrm>
            <a:off x="8028944" y="5399365"/>
            <a:ext cx="1162685" cy="666115"/>
          </a:xfrm>
          <a:prstGeom prst="rect">
            <a:avLst/>
          </a:prstGeom>
          <a:noFill/>
        </p:spPr>
        <p:txBody>
          <a:bodyPr wrap="square" lIns="91436" tIns="45718" rIns="91436" bIns="45718" rtlCol="0" anchor="t">
            <a:spAutoFit/>
          </a:bodyPr>
          <a:lstStyle/>
          <a:p>
            <a:r>
              <a:rPr lang="zh-CN" altLang="en-US" sz="3700" b="1">
                <a:solidFill>
                  <a:srgbClr val="FF0000"/>
                </a:solidFill>
                <a:latin typeface="+mn-ea"/>
                <a:cs typeface="微软雅黑" panose="020B0503020204020204" charset="-122"/>
                <a:sym typeface="+mn-ea"/>
              </a:rPr>
              <a:t>可逆</a:t>
            </a:r>
          </a:p>
        </p:txBody>
      </p:sp>
      <p:cxnSp>
        <p:nvCxnSpPr>
          <p:cNvPr id="7" name="直接连接符 6"/>
          <p:cNvCxnSpPr/>
          <p:nvPr>
            <p:custDataLst>
              <p:tags r:id="rId16"/>
            </p:custDataLst>
          </p:nvPr>
        </p:nvCxnSpPr>
        <p:spPr>
          <a:xfrm flipV="1">
            <a:off x="8090536" y="5967055"/>
            <a:ext cx="1040131" cy="10160"/>
          </a:xfrm>
          <a:prstGeom prst="line">
            <a:avLst/>
          </a:prstGeom>
          <a:ln w="28575" cmpd="sng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2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>
            <a:spLocks noChangeArrowheads="1"/>
          </p:cNvSpPr>
          <p:nvPr/>
        </p:nvSpPr>
        <p:spPr bwMode="auto">
          <a:xfrm>
            <a:off x="3983767" y="2487583"/>
            <a:ext cx="5717804" cy="7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9" tIns="60954" rIns="121909" bIns="6095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4300" dirty="0">
                <a:solidFill>
                  <a:prstClr val="black"/>
                </a:solidFill>
                <a:latin typeface="宋体"/>
                <a:ea typeface="宋体"/>
              </a:rPr>
              <a:t>根据课堂安排适量练习</a:t>
            </a:r>
          </a:p>
        </p:txBody>
      </p:sp>
    </p:spTree>
    <p:extLst>
      <p:ext uri="{BB962C8B-B14F-4D97-AF65-F5344CB8AC3E}">
        <p14:creationId xmlns:p14="http://schemas.microsoft.com/office/powerpoint/2010/main" val="153375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200983" y="2633621"/>
            <a:ext cx="7831456" cy="1248139"/>
          </a:xfrm>
          <a:prstGeom prst="rect">
            <a:avLst/>
          </a:prstGeom>
          <a:noFill/>
        </p:spPr>
        <p:txBody>
          <a:bodyPr wrap="square" lIns="121909" tIns="60954" rIns="121909" bIns="60954" rtlCol="0">
            <a:noAutofit/>
          </a:bodyPr>
          <a:lstStyle/>
          <a:p>
            <a:pPr algn="ctr"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7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教材课后练习题</a:t>
            </a:r>
            <a:endParaRPr lang="en-US" altLang="zh-CN" sz="3700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234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内容占位符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038048" y="1725022"/>
            <a:ext cx="10642121" cy="2581911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 anchor="t"/>
          <a:lstStyle>
            <a:lvl1pPr marL="285750" lvl="0" indent="-28575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•"/>
              <a:defRPr sz="2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9125" lvl="1" indent="-238125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–"/>
              <a:defRPr sz="233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2500" lvl="2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•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33500" lvl="3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–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14500" lvl="4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5500" lvl="5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76500" lvl="6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7500" lvl="7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38500" lvl="8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altLang="zh-CN" sz="3200" b="1" dirty="0">
                <a:latin typeface="+mn-ea"/>
                <a:sym typeface="+mn-ea"/>
              </a:rPr>
              <a:t>1.</a:t>
            </a:r>
            <a:r>
              <a:rPr lang="zh-CN" altLang="zh-CN" sz="3200" b="1" dirty="0">
                <a:latin typeface="+mn-ea"/>
                <a:sym typeface="+mn-ea"/>
              </a:rPr>
              <a:t>通过</a:t>
            </a:r>
            <a:r>
              <a:rPr lang="zh-CN" altLang="en-US" sz="3200" b="1" dirty="0">
                <a:latin typeface="+mn-ea"/>
                <a:sym typeface="+mn-ea"/>
              </a:rPr>
              <a:t>实验，观察</a:t>
            </a:r>
            <a:r>
              <a:rPr lang="zh-CN" altLang="zh-CN" sz="3200" b="1" dirty="0">
                <a:latin typeface="+mn-ea"/>
                <a:sym typeface="+mn-ea"/>
              </a:rPr>
              <a:t>光的折射现象</a:t>
            </a:r>
            <a:r>
              <a:rPr lang="zh-CN" altLang="zh-CN" sz="3200" b="1" dirty="0">
                <a:latin typeface="+mn-ea"/>
                <a:sym typeface="+mn-ea"/>
              </a:rPr>
              <a:t>，掌握光折射</a:t>
            </a:r>
            <a:r>
              <a:rPr lang="zh-CN" altLang="en-US" sz="3200" b="1" dirty="0">
                <a:latin typeface="+mn-ea"/>
                <a:sym typeface="+mn-ea"/>
              </a:rPr>
              <a:t>时的特点。</a:t>
            </a:r>
            <a:endParaRPr lang="en-US" altLang="zh-CN" sz="3200" b="1" dirty="0">
              <a:latin typeface="+mn-ea"/>
              <a:sym typeface="+mn-ea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+mn-ea"/>
                <a:sym typeface="+mn-ea"/>
              </a:rPr>
              <a:t>（重点）</a:t>
            </a:r>
            <a:endParaRPr lang="en-US" altLang="zh-CN" sz="3200" b="1" dirty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altLang="zh-CN" sz="3200" b="1" dirty="0">
                <a:latin typeface="+mn-ea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3200" b="1" dirty="0">
                <a:latin typeface="+mn-ea"/>
                <a:sym typeface="+mn-ea"/>
              </a:rPr>
              <a:t>.</a:t>
            </a:r>
            <a:r>
              <a:rPr lang="zh-CN" altLang="zh-CN" sz="3200" b="1" dirty="0">
                <a:latin typeface="+mn-ea"/>
                <a:sym typeface="+mn-ea"/>
              </a:rPr>
              <a:t>知</a:t>
            </a:r>
            <a:r>
              <a:rPr lang="zh-CN" altLang="zh-CN" sz="3200" b="1" dirty="0">
                <a:latin typeface="+mn-ea"/>
                <a:sym typeface="+mn-ea"/>
              </a:rPr>
              <a:t>道光在发生折射时，光路是可逆</a:t>
            </a:r>
            <a:r>
              <a:rPr lang="zh-CN" altLang="zh-CN" sz="3200" b="1" dirty="0">
                <a:latin typeface="+mn-ea"/>
                <a:sym typeface="+mn-ea"/>
              </a:rPr>
              <a:t>的</a:t>
            </a:r>
            <a:r>
              <a:rPr lang="zh-CN" altLang="en-US" sz="3200" b="1" dirty="0">
                <a:latin typeface="+mn-ea"/>
                <a:sym typeface="+mn-ea"/>
              </a:rPr>
              <a:t>。</a:t>
            </a:r>
            <a:endParaRPr lang="zh-CN" altLang="zh-CN" sz="3200" b="1" dirty="0">
              <a:latin typeface="+mn-ea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altLang="zh-CN" sz="3200" b="1" dirty="0">
                <a:latin typeface="+mn-ea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3200" b="1" dirty="0">
                <a:latin typeface="+mn-ea"/>
                <a:sym typeface="+mn-ea"/>
              </a:rPr>
              <a:t>.</a:t>
            </a:r>
            <a:r>
              <a:rPr lang="zh-CN" altLang="en-US" sz="3200" b="1" dirty="0">
                <a:latin typeface="+mn-ea"/>
                <a:sym typeface="+mn-ea"/>
              </a:rPr>
              <a:t>能够用</a:t>
            </a:r>
            <a:r>
              <a:rPr lang="zh-CN" altLang="zh-CN" sz="3200" b="1" spc="-151" dirty="0">
                <a:latin typeface="+mn-ea"/>
                <a:sym typeface="+mn-ea"/>
              </a:rPr>
              <a:t>光的折射知识解释生活中的一些简单现象。</a:t>
            </a:r>
            <a:r>
              <a:rPr lang="zh-CN" altLang="zh-CN" sz="3200" b="1" spc="-151" dirty="0">
                <a:solidFill>
                  <a:srgbClr val="FF0000"/>
                </a:solidFill>
                <a:latin typeface="+mn-ea"/>
                <a:sym typeface="+mn-ea"/>
              </a:rPr>
              <a:t>（难点）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edia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77305" y="1347160"/>
            <a:ext cx="8466959" cy="46568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5283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1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0677" y="1706880"/>
            <a:ext cx="5669915" cy="447992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48362" y="1471297"/>
            <a:ext cx="2671217" cy="646331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en-US" altLang="zh-CN" sz="3600" b="1" dirty="0"/>
              <a:t>1.</a:t>
            </a:r>
            <a:r>
              <a:rPr lang="zh-CN" altLang="en-US" sz="3600" b="1" dirty="0"/>
              <a:t>基本概念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734560" y="3872865"/>
            <a:ext cx="1198245" cy="646331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zh-CN" altLang="en-US" sz="3600" dirty="0"/>
              <a:t>界面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009846" y="2002156"/>
            <a:ext cx="5434919" cy="4399915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  <a:scene3d>
              <a:camera prst="orthographicFront"/>
              <a:lightRig rig="threePt" dir="t"/>
            </a:scene3d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ea typeface="宋体" panose="02010600030101010101" pitchFamily="2" charset="-122"/>
              </a:rPr>
              <a:t>实验步骤：</a:t>
            </a:r>
          </a:p>
          <a:p>
            <a:pPr algn="just">
              <a:lnSpc>
                <a:spcPct val="150000"/>
              </a:lnSpc>
            </a:pPr>
            <a:r>
              <a:rPr lang="zh-CN" altLang="en-US" sz="2800" b="1" dirty="0">
                <a:ea typeface="宋体" panose="02010600030101010101" pitchFamily="2" charset="-122"/>
              </a:rPr>
              <a:t>（</a:t>
            </a:r>
            <a:r>
              <a:rPr lang="en-US" altLang="zh-CN" sz="2800" b="1" dirty="0">
                <a:ea typeface="宋体" panose="02010600030101010101" pitchFamily="2" charset="-122"/>
              </a:rPr>
              <a:t>1</a:t>
            </a:r>
            <a:r>
              <a:rPr lang="zh-CN" altLang="en-US" sz="2800" b="1" dirty="0">
                <a:ea typeface="宋体" panose="02010600030101010101" pitchFamily="2" charset="-122"/>
              </a:rPr>
              <a:t>）按图安装实验器材。</a:t>
            </a:r>
          </a:p>
          <a:p>
            <a:pPr algn="just">
              <a:lnSpc>
                <a:spcPct val="150000"/>
              </a:lnSpc>
            </a:pPr>
            <a:r>
              <a:rPr lang="zh-CN" altLang="en-US" sz="2800" b="1" dirty="0">
                <a:ea typeface="宋体" panose="02010600030101010101" pitchFamily="2" charset="-122"/>
              </a:rPr>
              <a:t>（</a:t>
            </a:r>
            <a:r>
              <a:rPr lang="en-US" altLang="zh-CN" sz="2800" b="1" dirty="0">
                <a:ea typeface="宋体" panose="02010600030101010101" pitchFamily="2" charset="-122"/>
              </a:rPr>
              <a:t>2</a:t>
            </a:r>
            <a:r>
              <a:rPr lang="zh-CN" altLang="en-US" sz="2800" b="1" dirty="0">
                <a:ea typeface="宋体" panose="02010600030101010101" pitchFamily="2" charset="-122"/>
              </a:rPr>
              <a:t>）让激光笔发出的光斜射入玻璃砖，观察光的传播路径。</a:t>
            </a:r>
          </a:p>
          <a:p>
            <a:pPr algn="just">
              <a:lnSpc>
                <a:spcPct val="150000"/>
              </a:lnSpc>
            </a:pPr>
            <a:r>
              <a:rPr lang="zh-CN" altLang="en-US" sz="2800" b="1" dirty="0">
                <a:ea typeface="宋体" panose="02010600030101010101" pitchFamily="2" charset="-122"/>
              </a:rPr>
              <a:t>（</a:t>
            </a:r>
            <a:r>
              <a:rPr lang="en-US" altLang="zh-CN" sz="2800" b="1" dirty="0">
                <a:ea typeface="宋体" panose="02010600030101010101" pitchFamily="2" charset="-122"/>
              </a:rPr>
              <a:t>3</a:t>
            </a:r>
            <a:r>
              <a:rPr lang="zh-CN" altLang="en-US" sz="2800" b="1" dirty="0">
                <a:ea typeface="宋体" panose="02010600030101010101" pitchFamily="2" charset="-122"/>
              </a:rPr>
              <a:t>）让激光笔逆时针旋转，观察折射光线如何变化。</a:t>
            </a:r>
          </a:p>
          <a:p>
            <a:pPr algn="just"/>
            <a:endParaRPr lang="zh-CN" altLang="en-US" sz="2800" b="1" dirty="0">
              <a:ea typeface="宋体" panose="02010600030101010101" pitchFamily="2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 l="6682" t="13468" b="8007"/>
          <a:stretch>
            <a:fillRect/>
          </a:stretch>
        </p:blipFill>
        <p:spPr>
          <a:xfrm rot="16200000">
            <a:off x="7048747" y="1180781"/>
            <a:ext cx="4345940" cy="5281931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009845" y="1295401"/>
            <a:ext cx="5080000" cy="706755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探究活动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1</a:t>
            </a:r>
            <a:r>
              <a:rPr lang="zh-CN" altLang="en-US" sz="40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 t="15129" b="13074"/>
          <a:stretch>
            <a:fillRect/>
          </a:stretch>
        </p:blipFill>
        <p:spPr>
          <a:xfrm rot="16200000">
            <a:off x="6816089" y="1116331"/>
            <a:ext cx="4032251" cy="498602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64261" y="2157047"/>
            <a:ext cx="4997451" cy="2308324"/>
          </a:xfrm>
          <a:prstGeom prst="rect">
            <a:avLst/>
          </a:prstGeom>
          <a:noFill/>
        </p:spPr>
        <p:txBody>
          <a:bodyPr wrap="square" lIns="91436" tIns="45718" rIns="91436" bIns="45718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3200" b="1" dirty="0">
                <a:ea typeface="宋体" panose="02010600030101010101" pitchFamily="2" charset="-122"/>
                <a:sym typeface="+mn-ea"/>
              </a:rPr>
              <a:t>（</a:t>
            </a:r>
            <a:r>
              <a:rPr lang="en-US" altLang="zh-CN" sz="3200" b="1" dirty="0">
                <a:ea typeface="宋体" panose="02010600030101010101" pitchFamily="2" charset="-122"/>
                <a:sym typeface="+mn-ea"/>
              </a:rPr>
              <a:t>4</a:t>
            </a:r>
            <a:r>
              <a:rPr lang="zh-CN" altLang="en-US" sz="3200" b="1" dirty="0">
                <a:ea typeface="宋体" panose="02010600030101010101" pitchFamily="2" charset="-122"/>
                <a:sym typeface="+mn-ea"/>
              </a:rPr>
              <a:t>）让激光笔发出的光垂直射入玻璃砖，观察光的传播路径。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表格 11"/>
          <p:cNvGraphicFramePr/>
          <p:nvPr/>
        </p:nvGraphicFramePr>
        <p:xfrm>
          <a:off x="6096000" y="2845435"/>
          <a:ext cx="433494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747"/>
                <a:gridCol w="216747"/>
              </a:tblGrid>
              <a:tr h="45720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2400" b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24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2400"/>
                    </a:p>
                  </a:txBody>
                  <a:tcPr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0" name="文本框 99"/>
          <p:cNvSpPr txBox="1"/>
          <p:nvPr/>
        </p:nvSpPr>
        <p:spPr>
          <a:xfrm>
            <a:off x="1172845" y="1632585"/>
            <a:ext cx="5080000" cy="645160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600" b="1">
                <a:ea typeface="宋体" panose="02010600030101010101" pitchFamily="2" charset="-122"/>
              </a:rPr>
              <a:t>实验数据：</a:t>
            </a:r>
          </a:p>
        </p:txBody>
      </p:sp>
      <p:graphicFrame>
        <p:nvGraphicFramePr>
          <p:cNvPr id="2" name="表格 1"/>
          <p:cNvGraphicFramePr/>
          <p:nvPr>
            <p:extLst>
              <p:ext uri="{D42A27DB-BD31-4B8C-83A1-F6EECF244321}">
                <p14:modId xmlns:p14="http://schemas.microsoft.com/office/powerpoint/2010/main" val="3957572973"/>
              </p:ext>
            </p:extLst>
          </p:nvPr>
        </p:nvGraphicFramePr>
        <p:xfrm>
          <a:off x="1847218" y="3042139"/>
          <a:ext cx="7780363" cy="15122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14807"/>
                <a:gridCol w="1449579"/>
                <a:gridCol w="1442403"/>
                <a:gridCol w="1344089"/>
                <a:gridCol w="1429485"/>
              </a:tblGrid>
              <a:tr h="767909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3200" b="0" dirty="0" err="1">
                          <a:solidFill>
                            <a:srgbClr val="333333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入射角</a:t>
                      </a:r>
                      <a:r>
                        <a:rPr lang="en-US" sz="3200" b="0" i="1" dirty="0">
                          <a:solidFill>
                            <a:srgbClr val="333333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α</a:t>
                      </a:r>
                      <a:endParaRPr lang="en-US" altLang="en-US" sz="3200" b="0" i="1" dirty="0">
                        <a:solidFill>
                          <a:srgbClr val="333333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3200" b="0" dirty="0">
                          <a:solidFill>
                            <a:srgbClr val="333333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15°</a:t>
                      </a:r>
                      <a:endParaRPr lang="en-US" altLang="en-US" sz="3200" b="0" dirty="0">
                        <a:solidFill>
                          <a:srgbClr val="333333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3200" b="0" dirty="0">
                          <a:solidFill>
                            <a:srgbClr val="333333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30°</a:t>
                      </a:r>
                      <a:endParaRPr lang="en-US" altLang="en-US" sz="3200" b="0" dirty="0">
                        <a:solidFill>
                          <a:srgbClr val="333333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3200" b="0" dirty="0">
                          <a:solidFill>
                            <a:srgbClr val="333333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45°</a:t>
                      </a:r>
                      <a:endParaRPr lang="en-US" altLang="en-US" sz="3200" b="0" dirty="0">
                        <a:solidFill>
                          <a:srgbClr val="333333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3200" b="0">
                          <a:solidFill>
                            <a:srgbClr val="333333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60°</a:t>
                      </a:r>
                      <a:endParaRPr lang="en-US" altLang="en-US" sz="3200" b="0">
                        <a:solidFill>
                          <a:srgbClr val="333333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4368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3200" b="0">
                          <a:solidFill>
                            <a:srgbClr val="333333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折射角</a:t>
                      </a:r>
                      <a:r>
                        <a:rPr lang="en-US" sz="3200" b="0" i="1">
                          <a:solidFill>
                            <a:srgbClr val="333333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β</a:t>
                      </a:r>
                      <a:endParaRPr lang="en-US" altLang="en-US" sz="3200" b="0" i="1">
                        <a:solidFill>
                          <a:srgbClr val="333333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3200" b="0">
                          <a:solidFill>
                            <a:srgbClr val="333333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10.5°</a:t>
                      </a:r>
                      <a:endParaRPr lang="en-US" altLang="en-US" sz="3200" b="0">
                        <a:solidFill>
                          <a:srgbClr val="333333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3200" b="0" dirty="0">
                          <a:solidFill>
                            <a:srgbClr val="333333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20.7°</a:t>
                      </a:r>
                      <a:endParaRPr lang="en-US" altLang="en-US" sz="3200" b="0" dirty="0">
                        <a:solidFill>
                          <a:srgbClr val="333333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3200" b="0" dirty="0">
                          <a:solidFill>
                            <a:srgbClr val="333333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30°</a:t>
                      </a:r>
                      <a:endParaRPr lang="en-US" altLang="en-US" sz="3200" b="0" dirty="0">
                        <a:solidFill>
                          <a:srgbClr val="333333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3200" b="0" dirty="0">
                          <a:solidFill>
                            <a:srgbClr val="333333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37.8°</a:t>
                      </a:r>
                      <a:endParaRPr lang="en-US" altLang="en-US" sz="3200" b="0" dirty="0">
                        <a:solidFill>
                          <a:srgbClr val="333333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88062" y="1304389"/>
            <a:ext cx="3135631" cy="646331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</a:rPr>
              <a:t>折射规律：</a:t>
            </a:r>
          </a:p>
        </p:txBody>
      </p:sp>
      <p:pic>
        <p:nvPicPr>
          <p:cNvPr id="10" name="图片 9" descr="1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6398" y="2335721"/>
            <a:ext cx="3299460" cy="3622040"/>
          </a:xfrm>
          <a:prstGeom prst="rect">
            <a:avLst/>
          </a:prstGeom>
        </p:spPr>
      </p:pic>
      <p:sp>
        <p:nvSpPr>
          <p:cNvPr id="178215" name="矩形 178214"/>
          <p:cNvSpPr/>
          <p:nvPr/>
        </p:nvSpPr>
        <p:spPr>
          <a:xfrm>
            <a:off x="908929" y="1950719"/>
            <a:ext cx="8103187" cy="4081117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pPr algn="l">
              <a:lnSpc>
                <a:spcPct val="135000"/>
              </a:lnSpc>
              <a:spcBef>
                <a:spcPct val="0"/>
              </a:spcBef>
            </a:pP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1.</a:t>
            </a: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入射光线、折射光线与法线在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同一平面</a:t>
            </a: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内</a:t>
            </a: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  <a:endParaRPr lang="en-US" altLang="zh-CN" sz="32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35000"/>
              </a:lnSpc>
              <a:spcBef>
                <a:spcPct val="0"/>
              </a:spcBef>
            </a:pP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折射光线</a:t>
            </a: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和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入射光线</a:t>
            </a: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分居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法线</a:t>
            </a: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的两侧</a:t>
            </a: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  <a:endParaRPr lang="en-US" altLang="zh-CN" sz="32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35000"/>
              </a:lnSpc>
              <a:spcBef>
                <a:spcPct val="0"/>
              </a:spcBef>
            </a:pPr>
            <a:r>
              <a:rPr lang="en-US" altLang="zh-CN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光从空气斜射入水或玻璃时，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折射角</a:t>
            </a:r>
            <a:endParaRPr lang="en-US" altLang="zh-CN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35000"/>
              </a:lnSpc>
              <a:spcBef>
                <a:spcPct val="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小于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入射角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35000"/>
              </a:lnSpc>
              <a:spcBef>
                <a:spcPct val="0"/>
              </a:spcBef>
            </a:pPr>
            <a:r>
              <a:rPr lang="en-US" altLang="zh-CN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4.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光从空气斜射入水或玻璃时，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入射角</a:t>
            </a:r>
            <a:endParaRPr lang="en-US" altLang="zh-CN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35000"/>
              </a:lnSpc>
              <a:spcBef>
                <a:spcPct val="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增大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时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折射角也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增大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32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8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8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82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82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82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82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82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82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82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82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82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82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215" grpId="1"/>
      <p:bldP spid="178215" grpId="2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"/>
  <p:tag name="KSO_WM_BEAUTIFY_FLAG" val="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9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0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5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6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6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  <p:tag name="KSO_WM_BEAUTIFY_FLAG" val="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7"/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8"/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9"/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0"/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7"/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8"/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9"/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0"/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7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8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9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8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  <p:tag name="KSO_WM_BEAUTIFY_FLAG" val="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0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7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8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9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0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3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2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801</Words>
  <PresentationFormat>自定义</PresentationFormat>
  <Paragraphs>99</Paragraphs>
  <Slides>25</Slides>
  <Notes>0</Notes>
  <HiddenSlides>0</HiddenSlides>
  <MMClips>3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6" baseType="lpstr"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terms:created xsi:type="dcterms:W3CDTF">2019-06-19T02:08:00Z</dcterms:created>
  <dcterms:modified xsi:type="dcterms:W3CDTF">2024-07-18T06:20:47Z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66F7662344B748049B3A24D35EF44E65</vt:lpwstr>
  </property>
</Properties>
</file>