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2.xml"/><Relationship Id="rId7" Type="http://schemas.openxmlformats.org/officeDocument/2006/relationships/package" Target="../embeddings/Microsoft_Word___9.docx"/><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embeddings/oleObject9.bin"/><Relationship Id="rId5" Type="http://schemas.openxmlformats.org/officeDocument/2006/relationships/slide" Target="slide7.xml"/><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2.xml"/><Relationship Id="rId7" Type="http://schemas.openxmlformats.org/officeDocument/2006/relationships/package" Target="../embeddings/Microsoft_Word___10.docx"/><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embeddings/oleObject10.bin"/><Relationship Id="rId5" Type="http://schemas.openxmlformats.org/officeDocument/2006/relationships/slide" Target="slide7.xml"/><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2.xml"/><Relationship Id="rId7" Type="http://schemas.openxmlformats.org/officeDocument/2006/relationships/package" Target="../embeddings/Microsoft_Word___11.docx"/><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embeddings/oleObject11.bin"/><Relationship Id="rId5" Type="http://schemas.openxmlformats.org/officeDocument/2006/relationships/slide" Target="slide7.xml"/><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2.xml"/><Relationship Id="rId7" Type="http://schemas.openxmlformats.org/officeDocument/2006/relationships/package" Target="../embeddings/Microsoft_Word___12.docx"/><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embeddings/oleObject12.bin"/><Relationship Id="rId5" Type="http://schemas.openxmlformats.org/officeDocument/2006/relationships/slide" Target="slide7.xml"/><Relationship Id="rId4" Type="http://schemas.openxmlformats.org/officeDocument/2006/relationships/slide" Target="slide4.xml"/></Relationships>
</file>

<file path=ppt/slides/_rels/slide14.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2.xml"/><Relationship Id="rId7" Type="http://schemas.openxmlformats.org/officeDocument/2006/relationships/package" Target="../embeddings/Microsoft_Word___13.docx"/><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embeddings/oleObject13.bin"/><Relationship Id="rId5" Type="http://schemas.openxmlformats.org/officeDocument/2006/relationships/slide" Target="slide7.xml"/><Relationship Id="rId4" Type="http://schemas.openxmlformats.org/officeDocument/2006/relationships/slide" Target="slide4.xml"/></Relationships>
</file>

<file path=ppt/slides/_rels/slide1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2.xml"/><Relationship Id="rId7" Type="http://schemas.openxmlformats.org/officeDocument/2006/relationships/package" Target="../embeddings/Microsoft_Word___14.docx"/><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embeddings/oleObject14.bin"/><Relationship Id="rId5" Type="http://schemas.openxmlformats.org/officeDocument/2006/relationships/slide" Target="slide7.xml"/><Relationship Id="rId4" Type="http://schemas.openxmlformats.org/officeDocument/2006/relationships/slide" Target="slide4.xml"/></Relationships>
</file>

<file path=ppt/slides/_rels/slide1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6.xml"/><Relationship Id="rId7" Type="http://schemas.openxmlformats.org/officeDocument/2006/relationships/package" Target="../embeddings/Microsoft_Word___15.docx"/><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oleObject" Target="../embeddings/oleObject15.bin"/><Relationship Id="rId5" Type="http://schemas.openxmlformats.org/officeDocument/2006/relationships/slide" Target="slide24.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5.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6.xml"/><Relationship Id="rId7" Type="http://schemas.openxmlformats.org/officeDocument/2006/relationships/package" Target="../embeddings/Microsoft_Word___16.docx"/><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oleObject" Target="../embeddings/oleObject16.bin"/><Relationship Id="rId5" Type="http://schemas.openxmlformats.org/officeDocument/2006/relationships/slide" Target="slide24.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 Target="slide2.xml"/><Relationship Id="rId7" Type="http://schemas.openxmlformats.org/officeDocument/2006/relationships/package" Target="../embeddings/Microsoft_Word___1.doc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7.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16.xml"/><Relationship Id="rId7" Type="http://schemas.openxmlformats.org/officeDocument/2006/relationships/package" Target="../embeddings/Microsoft_Word___17.docx"/><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oleObject" Target="../embeddings/oleObject17.bin"/><Relationship Id="rId5" Type="http://schemas.openxmlformats.org/officeDocument/2006/relationships/slide" Target="slide24.xml"/><Relationship Id="rId4" Type="http://schemas.openxmlformats.org/officeDocument/2006/relationships/slide" Target="slide18.xml"/></Relationships>
</file>

<file path=ppt/slides/_rels/slide25.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slide" Target="slide16.xml"/><Relationship Id="rId7" Type="http://schemas.openxmlformats.org/officeDocument/2006/relationships/package" Target="../embeddings/Microsoft_Word___18.docx"/><Relationship Id="rId2" Type="http://schemas.openxmlformats.org/officeDocument/2006/relationships/slideLayout" Target="../slideLayouts/slideLayout4.xml"/><Relationship Id="rId1" Type="http://schemas.openxmlformats.org/officeDocument/2006/relationships/vmlDrawing" Target="../drawings/vmlDrawing17.vml"/><Relationship Id="rId6" Type="http://schemas.openxmlformats.org/officeDocument/2006/relationships/oleObject" Target="../embeddings/oleObject18.bin"/><Relationship Id="rId5" Type="http://schemas.openxmlformats.org/officeDocument/2006/relationships/slide" Target="slide24.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 Target="slide2.xml"/><Relationship Id="rId7" Type="http://schemas.openxmlformats.org/officeDocument/2006/relationships/package" Target="../embeddings/Microsoft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7.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 Target="slide2.xml"/><Relationship Id="rId7" Type="http://schemas.openxmlformats.org/officeDocument/2006/relationships/package" Target="../embeddings/Microsoft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7.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 Target="slide2.xml"/><Relationship Id="rId7" Type="http://schemas.openxmlformats.org/officeDocument/2006/relationships/package" Target="../embeddings/Microsoft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7.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slide" Target="slide2.xml"/><Relationship Id="rId7" Type="http://schemas.openxmlformats.org/officeDocument/2006/relationships/package" Target="../embeddings/Microsoft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7.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 Target="slide2.xml"/><Relationship Id="rId7" Type="http://schemas.openxmlformats.org/officeDocument/2006/relationships/package" Target="../embeddings/Microsoft_Word___6.docx"/><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embeddings/oleObject6.bin"/><Relationship Id="rId11" Type="http://schemas.openxmlformats.org/officeDocument/2006/relationships/image" Target="../media/image7.emf"/><Relationship Id="rId5" Type="http://schemas.openxmlformats.org/officeDocument/2006/relationships/slide" Target="slide7.xml"/><Relationship Id="rId10" Type="http://schemas.openxmlformats.org/officeDocument/2006/relationships/package" Target="../embeddings/Microsoft_Word___7.docx"/><Relationship Id="rId4" Type="http://schemas.openxmlformats.org/officeDocument/2006/relationships/slide" Target="slide4.xml"/><Relationship Id="rId9"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2.xml"/><Relationship Id="rId7" Type="http://schemas.openxmlformats.org/officeDocument/2006/relationships/package" Target="../embeddings/Microsoft_Word___8.docx"/><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embeddings/oleObject8.bin"/><Relationship Id="rId5" Type="http://schemas.openxmlformats.org/officeDocument/2006/relationships/slide" Target="slide7.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849848" y="2168758"/>
            <a:ext cx="10515600" cy="1325563"/>
          </a:xfrm>
        </p:spPr>
        <p:txBody>
          <a:bodyPr/>
          <a:lstStyle/>
          <a:p>
            <a:r>
              <a:rPr lang="zh-CN" altLang="en-US" b="1" dirty="0">
                <a:solidFill>
                  <a:schemeClr val="accent6"/>
                </a:solidFill>
              </a:rPr>
              <a:t>第一章　声现象</a:t>
            </a:r>
            <a:endParaRPr lang="zh-CN" altLang="zh-CN"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1919536" y="1340768"/>
          <a:ext cx="8128000" cy="5309764"/>
        </p:xfrm>
        <a:graphic>
          <a:graphicData uri="http://schemas.openxmlformats.org/presentationml/2006/ole">
            <mc:AlternateContent xmlns:mc="http://schemas.openxmlformats.org/markup-compatibility/2006">
              <mc:Choice xmlns:v="urn:schemas-microsoft-com:vml" Requires="v">
                <p:oleObj spid="_x0000_s8200" name="文档" r:id="rId7" imgW="3912235" imgH="2555875" progId="Word.Document.12">
                  <p:embed/>
                </p:oleObj>
              </mc:Choice>
              <mc:Fallback>
                <p:oleObj name="文档" r:id="rId7" imgW="3912235" imgH="2555875" progId="Word.Document.12">
                  <p:embed/>
                  <p:pic>
                    <p:nvPicPr>
                      <p:cNvPr id="0" name="图片 8196"/>
                      <p:cNvPicPr/>
                      <p:nvPr/>
                    </p:nvPicPr>
                    <p:blipFill>
                      <a:blip r:embed="rId8"/>
                      <a:stretch>
                        <a:fillRect/>
                      </a:stretch>
                    </p:blipFill>
                    <p:spPr>
                      <a:xfrm>
                        <a:off x="1919536" y="1340768"/>
                        <a:ext cx="8128000" cy="5309764"/>
                      </a:xfrm>
                      <a:prstGeom prst="rect">
                        <a:avLst/>
                      </a:prstGeom>
                    </p:spPr>
                  </p:pic>
                </p:oleObj>
              </mc:Fallback>
            </mc:AlternateContent>
          </a:graphicData>
        </a:graphic>
      </p:graphicFrame>
      <p:sp>
        <p:nvSpPr>
          <p:cNvPr id="6" name="矩形 5"/>
          <p:cNvSpPr/>
          <p:nvPr/>
        </p:nvSpPr>
        <p:spPr>
          <a:xfrm>
            <a:off x="5654290" y="2904891"/>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2063552" y="1484784"/>
          <a:ext cx="8128000" cy="4590357"/>
        </p:xfrm>
        <a:graphic>
          <a:graphicData uri="http://schemas.openxmlformats.org/presentationml/2006/ole">
            <mc:AlternateContent xmlns:mc="http://schemas.openxmlformats.org/markup-compatibility/2006">
              <mc:Choice xmlns:v="urn:schemas-microsoft-com:vml" Requires="v">
                <p:oleObj spid="_x0000_s9224" name="文档" r:id="rId7" imgW="3912235" imgH="2209800" progId="Word.Document.12">
                  <p:embed/>
                </p:oleObj>
              </mc:Choice>
              <mc:Fallback>
                <p:oleObj name="文档" r:id="rId7" imgW="3912235" imgH="2209800" progId="Word.Document.12">
                  <p:embed/>
                  <p:pic>
                    <p:nvPicPr>
                      <p:cNvPr id="0" name="图片 9220"/>
                      <p:cNvPicPr/>
                      <p:nvPr/>
                    </p:nvPicPr>
                    <p:blipFill>
                      <a:blip r:embed="rId8"/>
                      <a:stretch>
                        <a:fillRect/>
                      </a:stretch>
                    </p:blipFill>
                    <p:spPr>
                      <a:xfrm>
                        <a:off x="2063552" y="1484784"/>
                        <a:ext cx="8128000" cy="4590357"/>
                      </a:xfrm>
                      <a:prstGeom prst="rect">
                        <a:avLst/>
                      </a:prstGeom>
                    </p:spPr>
                  </p:pic>
                </p:oleObj>
              </mc:Fallback>
            </mc:AlternateContent>
          </a:graphicData>
        </a:graphic>
      </p:graphicFrame>
      <p:sp>
        <p:nvSpPr>
          <p:cNvPr id="6" name="矩形 5"/>
          <p:cNvSpPr/>
          <p:nvPr/>
        </p:nvSpPr>
        <p:spPr>
          <a:xfrm>
            <a:off x="6218505" y="3644710"/>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1811063" y="1196752"/>
          <a:ext cx="8097838" cy="6148388"/>
        </p:xfrm>
        <a:graphic>
          <a:graphicData uri="http://schemas.openxmlformats.org/presentationml/2006/ole">
            <mc:AlternateContent xmlns:mc="http://schemas.openxmlformats.org/markup-compatibility/2006">
              <mc:Choice xmlns:v="urn:schemas-microsoft-com:vml" Requires="v">
                <p:oleObj spid="_x0000_s10248" name="文档" r:id="rId7" imgW="3915410" imgH="2976245" progId="Word.Document.12">
                  <p:embed/>
                </p:oleObj>
              </mc:Choice>
              <mc:Fallback>
                <p:oleObj name="文档" r:id="rId7" imgW="3915410" imgH="2976245" progId="Word.Document.12">
                  <p:embed/>
                  <p:pic>
                    <p:nvPicPr>
                      <p:cNvPr id="0" name="图片 10244"/>
                      <p:cNvPicPr/>
                      <p:nvPr/>
                    </p:nvPicPr>
                    <p:blipFill>
                      <a:blip r:embed="rId8"/>
                      <a:stretch>
                        <a:fillRect/>
                      </a:stretch>
                    </p:blipFill>
                    <p:spPr>
                      <a:xfrm>
                        <a:off x="1811063" y="1196752"/>
                        <a:ext cx="8097838" cy="6148388"/>
                      </a:xfrm>
                      <a:prstGeom prst="rect">
                        <a:avLst/>
                      </a:prstGeom>
                    </p:spPr>
                  </p:pic>
                </p:oleObj>
              </mc:Fallback>
            </mc:AlternateContent>
          </a:graphicData>
        </a:graphic>
      </p:graphicFrame>
      <p:sp>
        <p:nvSpPr>
          <p:cNvPr id="6" name="矩形 5"/>
          <p:cNvSpPr/>
          <p:nvPr/>
        </p:nvSpPr>
        <p:spPr>
          <a:xfrm>
            <a:off x="7144947" y="2852936"/>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44045" y="472514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2284413" y="1200150"/>
          <a:ext cx="7370762" cy="6059488"/>
        </p:xfrm>
        <a:graphic>
          <a:graphicData uri="http://schemas.openxmlformats.org/presentationml/2006/ole">
            <mc:AlternateContent xmlns:mc="http://schemas.openxmlformats.org/markup-compatibility/2006">
              <mc:Choice xmlns:v="urn:schemas-microsoft-com:vml" Requires="v">
                <p:oleObj spid="_x0000_s11272" name="文档" r:id="rId7" imgW="3915410" imgH="3223260" progId="Word.Document.12">
                  <p:embed/>
                </p:oleObj>
              </mc:Choice>
              <mc:Fallback>
                <p:oleObj name="文档" r:id="rId7" imgW="3915410" imgH="3223260" progId="Word.Document.12">
                  <p:embed/>
                  <p:pic>
                    <p:nvPicPr>
                      <p:cNvPr id="0" name="图片 11268"/>
                      <p:cNvPicPr/>
                      <p:nvPr/>
                    </p:nvPicPr>
                    <p:blipFill>
                      <a:blip r:embed="rId8"/>
                      <a:stretch>
                        <a:fillRect/>
                      </a:stretch>
                    </p:blipFill>
                    <p:spPr>
                      <a:xfrm>
                        <a:off x="2284413" y="1200150"/>
                        <a:ext cx="7370762" cy="6059488"/>
                      </a:xfrm>
                      <a:prstGeom prst="rect">
                        <a:avLst/>
                      </a:prstGeom>
                    </p:spPr>
                  </p:pic>
                </p:oleObj>
              </mc:Fallback>
            </mc:AlternateContent>
          </a:graphicData>
        </a:graphic>
      </p:graphicFrame>
      <p:sp>
        <p:nvSpPr>
          <p:cNvPr id="6" name="矩形 5"/>
          <p:cNvSpPr/>
          <p:nvPr/>
        </p:nvSpPr>
        <p:spPr>
          <a:xfrm>
            <a:off x="4788736" y="292494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36064" y="3284984"/>
            <a:ext cx="76674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135555" y="498387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19424" y="6001235"/>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2032000" y="1260821"/>
          <a:ext cx="8128000" cy="4590357"/>
        </p:xfrm>
        <a:graphic>
          <a:graphicData uri="http://schemas.openxmlformats.org/presentationml/2006/ole">
            <mc:AlternateContent xmlns:mc="http://schemas.openxmlformats.org/markup-compatibility/2006">
              <mc:Choice xmlns:v="urn:schemas-microsoft-com:vml" Requires="v">
                <p:oleObj spid="_x0000_s12296" name="文档" r:id="rId7" imgW="3912235" imgH="2209800" progId="Word.Document.12">
                  <p:embed/>
                </p:oleObj>
              </mc:Choice>
              <mc:Fallback>
                <p:oleObj name="文档" r:id="rId7" imgW="3912235" imgH="2209800" progId="Word.Document.12">
                  <p:embed/>
                  <p:pic>
                    <p:nvPicPr>
                      <p:cNvPr id="0" name="图片 12292"/>
                      <p:cNvPicPr/>
                      <p:nvPr/>
                    </p:nvPicPr>
                    <p:blipFill>
                      <a:blip r:embed="rId8"/>
                      <a:stretch>
                        <a:fillRect/>
                      </a:stretch>
                    </p:blipFill>
                    <p:spPr>
                      <a:xfrm>
                        <a:off x="2032000" y="1260821"/>
                        <a:ext cx="8128000" cy="4590357"/>
                      </a:xfrm>
                      <a:prstGeom prst="rect">
                        <a:avLst/>
                      </a:prstGeom>
                    </p:spPr>
                  </p:pic>
                </p:oleObj>
              </mc:Fallback>
            </mc:AlternateContent>
          </a:graphicData>
        </a:graphic>
      </p:graphicFrame>
      <p:sp>
        <p:nvSpPr>
          <p:cNvPr id="6" name="矩形 5"/>
          <p:cNvSpPr/>
          <p:nvPr/>
        </p:nvSpPr>
        <p:spPr>
          <a:xfrm>
            <a:off x="9336360" y="354507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1919536" y="1125473"/>
          <a:ext cx="8128000" cy="5893872"/>
        </p:xfrm>
        <a:graphic>
          <a:graphicData uri="http://schemas.openxmlformats.org/presentationml/2006/ole">
            <mc:AlternateContent xmlns:mc="http://schemas.openxmlformats.org/markup-compatibility/2006">
              <mc:Choice xmlns:v="urn:schemas-microsoft-com:vml" Requires="v">
                <p:oleObj spid="_x0000_s13320" name="文档" r:id="rId7" imgW="3912235" imgH="2835910" progId="Word.Document.12">
                  <p:embed/>
                </p:oleObj>
              </mc:Choice>
              <mc:Fallback>
                <p:oleObj name="文档" r:id="rId7" imgW="3912235" imgH="2835910" progId="Word.Document.12">
                  <p:embed/>
                  <p:pic>
                    <p:nvPicPr>
                      <p:cNvPr id="0" name="图片 13316"/>
                      <p:cNvPicPr/>
                      <p:nvPr/>
                    </p:nvPicPr>
                    <p:blipFill>
                      <a:blip r:embed="rId8"/>
                      <a:stretch>
                        <a:fillRect/>
                      </a:stretch>
                    </p:blipFill>
                    <p:spPr>
                      <a:xfrm>
                        <a:off x="1919536" y="1125473"/>
                        <a:ext cx="8128000" cy="5893872"/>
                      </a:xfrm>
                      <a:prstGeom prst="rect">
                        <a:avLst/>
                      </a:prstGeom>
                    </p:spPr>
                  </p:pic>
                </p:oleObj>
              </mc:Fallback>
            </mc:AlternateContent>
          </a:graphicData>
        </a:graphic>
      </p:graphicFrame>
      <p:sp>
        <p:nvSpPr>
          <p:cNvPr id="6" name="矩形 5"/>
          <p:cNvSpPr/>
          <p:nvPr/>
        </p:nvSpPr>
        <p:spPr>
          <a:xfrm>
            <a:off x="6568883" y="2780928"/>
            <a:ext cx="122413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26617" y="3957939"/>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a:t>
            </a:r>
            <a:r>
              <a:rPr lang="zh-CN" altLang="en-US" sz="1400" smtClean="0">
                <a:solidFill>
                  <a:schemeClr val="bg1"/>
                </a:solidFill>
                <a:latin typeface="黑体" panose="02010609060101010101" pitchFamily="2" charset="-122"/>
                <a:ea typeface="黑体" panose="02010609060101010101" pitchFamily="2" charset="-122"/>
              </a:rPr>
              <a:t>法</a:t>
            </a:r>
            <a:r>
              <a:rPr lang="en-US" altLang="zh-CN" sz="140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274806" y="1013250"/>
            <a:ext cx="24180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声音的产生与</a:t>
            </a:r>
            <a:r>
              <a:rPr lang="zh-CN" altLang="zh-CN" sz="2200" b="1" smtClean="0">
                <a:solidFill>
                  <a:srgbClr val="000000"/>
                </a:solidFill>
                <a:latin typeface="Times New Roman" panose="02020603050405020304" pitchFamily="18" charset="0"/>
                <a:cs typeface="Times New Roman" panose="02020603050405020304" pitchFamily="18" charset="0"/>
              </a:rPr>
              <a:t>传播</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511848"/>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江苏南京中考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以下活动中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用来探究声音产生原因的是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2833831" y="2134870"/>
          <a:ext cx="6717355" cy="1781475"/>
        </p:xfrm>
        <a:graphic>
          <a:graphicData uri="http://schemas.openxmlformats.org/presentationml/2006/ole">
            <mc:AlternateContent xmlns:mc="http://schemas.openxmlformats.org/markup-compatibility/2006">
              <mc:Choice xmlns:v="urn:schemas-microsoft-com:vml" Requires="v">
                <p:oleObj spid="_x0000_s16392" name="文档" r:id="rId7" imgW="3839210" imgH="1017905" progId="Word.Document.12">
                  <p:embed/>
                </p:oleObj>
              </mc:Choice>
              <mc:Fallback>
                <p:oleObj name="文档" r:id="rId7" imgW="3839210" imgH="1017905" progId="Word.Document.12">
                  <p:embed/>
                  <p:pic>
                    <p:nvPicPr>
                      <p:cNvPr id="0" name="图片 16388"/>
                      <p:cNvPicPr/>
                      <p:nvPr/>
                    </p:nvPicPr>
                    <p:blipFill>
                      <a:blip r:embed="rId8"/>
                      <a:stretch>
                        <a:fillRect/>
                      </a:stretch>
                    </p:blipFill>
                    <p:spPr>
                      <a:xfrm>
                        <a:off x="2833831" y="2134870"/>
                        <a:ext cx="6717355" cy="1781475"/>
                      </a:xfrm>
                      <a:prstGeom prst="rect">
                        <a:avLst/>
                      </a:prstGeom>
                    </p:spPr>
                  </p:pic>
                </p:oleObj>
              </mc:Fallback>
            </mc:AlternateContent>
          </a:graphicData>
        </a:graphic>
      </p:graphicFrame>
      <p:sp>
        <p:nvSpPr>
          <p:cNvPr id="9" name="矩形 8"/>
          <p:cNvSpPr>
            <a:spLocks noChangeAspect="1"/>
          </p:cNvSpPr>
          <p:nvPr/>
        </p:nvSpPr>
        <p:spPr>
          <a:xfrm>
            <a:off x="2612232" y="1912574"/>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2032000" y="3934172"/>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将发声的音叉触及面颊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感觉音叉振动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说明声音发声时振动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用大小不同的力敲鼓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鼓面振幅不同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研究的是响度跟振幅的关系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密闭瓶内抽出空气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手机铃声明显减小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说明声音传播需要介质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用硬卡片在梳齿上快划、慢划时听声音的变化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由于梳齿振动频率不同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频率增大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音调变高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声音变高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所以研究的是音调和频率的关系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a:t>
            </a:r>
            <a:r>
              <a:rPr lang="zh-CN" altLang="en-US" sz="1400" smtClean="0">
                <a:solidFill>
                  <a:schemeClr val="bg1"/>
                </a:solidFill>
                <a:latin typeface="黑体" panose="02010609060101010101" pitchFamily="2" charset="-122"/>
                <a:ea typeface="黑体" panose="02010609060101010101" pitchFamily="2" charset="-122"/>
              </a:rPr>
              <a:t>法</a:t>
            </a:r>
            <a:r>
              <a:rPr lang="en-US" altLang="zh-CN" sz="140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772816"/>
            <a:ext cx="8128000" cy="1308735"/>
          </a:xfrm>
          <a:prstGeom prst="rect">
            <a:avLst/>
          </a:prstGeom>
        </p:spPr>
        <p:txBody>
          <a:bodyPr>
            <a:spAutoFit/>
          </a:bodyPr>
          <a:lstStyle/>
          <a:p>
            <a:pPr>
              <a:lnSpc>
                <a:spcPct val="120000"/>
              </a:lnSpc>
            </a:pPr>
            <a:r>
              <a:rPr lang="zh-CN" altLang="zh-CN" sz="2200">
                <a:solidFill>
                  <a:srgbClr val="000000"/>
                </a:solidFill>
                <a:latin typeface="NEU-BZ-S92"/>
                <a:ea typeface="方正韵动中黑简体"/>
                <a:cs typeface="Times New Roman" panose="02020603050405020304" pitchFamily="18" charset="0"/>
              </a:rPr>
              <a:t>对应练</a:t>
            </a:r>
            <a:r>
              <a:rPr lang="en-US" altLang="zh-CN" sz="2200">
                <a:solidFill>
                  <a:srgbClr val="000000"/>
                </a:solidFill>
                <a:latin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湖南株洲中考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声音的传播需要介质。正在传声的介质处于</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振动</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振动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静止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状态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当声音从空气进入水中传播时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声速</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会</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发生变化。</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6" name="矩形 5"/>
          <p:cNvSpPr>
            <a:spLocks noChangeAspect="1"/>
          </p:cNvSpPr>
          <p:nvPr/>
        </p:nvSpPr>
        <p:spPr>
          <a:xfrm>
            <a:off x="2032000" y="3055411"/>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声音是由物体振动产生的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故正在传声的介质处于振动状态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声音在三种不同介质中的传播速度是不同的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在固体中传播最快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液体中次之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气体中传播最慢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声速还与温度有关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当声音从空气进入水中传播时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声速会发生变化。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242549" y="227886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92927" y="2678984"/>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P spid="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圆角矩形 6">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8" name="圆角矩形 7">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271981" y="2015550"/>
            <a:ext cx="21386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声音特性的</a:t>
            </a:r>
            <a:r>
              <a:rPr lang="zh-CN" altLang="zh-CN" sz="2200" b="1" smtClean="0">
                <a:solidFill>
                  <a:srgbClr val="000000"/>
                </a:solidFill>
                <a:latin typeface="Times New Roman" panose="02020603050405020304" pitchFamily="18" charset="0"/>
                <a:cs typeface="Times New Roman" panose="02020603050405020304" pitchFamily="18" charset="0"/>
              </a:rPr>
              <a:t>辨析</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3" name="矩形 2"/>
          <p:cNvSpPr>
            <a:spLocks noChangeAspect="1"/>
          </p:cNvSpPr>
          <p:nvPr/>
        </p:nvSpPr>
        <p:spPr>
          <a:xfrm>
            <a:off x="2032000" y="2492896"/>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山东威海中考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宫、商、角、徵、羽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起源于春秋时期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是中国古乐的五个基本音阶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亦称五音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相当于现代</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个音阶中的</a:t>
            </a:r>
            <a:r>
              <a:rPr lang="en-US" altLang="zh-CN" sz="2200">
                <a:solidFill>
                  <a:srgbClr val="000000"/>
                </a:solidFill>
                <a:latin typeface="Times New Roman" panose="02020603050405020304" pitchFamily="18" charset="0"/>
                <a:cs typeface="Times New Roman" panose="02020603050405020304" pitchFamily="18" charset="0"/>
              </a:rPr>
              <a:t>do</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re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mi</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sol</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la</a:t>
            </a:r>
            <a:r>
              <a:rPr lang="zh-CN" altLang="zh-CN" sz="2200">
                <a:solidFill>
                  <a:srgbClr val="000000"/>
                </a:solidFill>
                <a:latin typeface="Times New Roman" panose="02020603050405020304" pitchFamily="18" charset="0"/>
                <a:cs typeface="Times New Roman" panose="02020603050405020304" pitchFamily="18" charset="0"/>
              </a:rPr>
              <a:t>。五音实际上是指声音的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音色</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音调</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响度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smtClean="0">
                <a:solidFill>
                  <a:srgbClr val="000000"/>
                </a:solidFill>
                <a:latin typeface="Times New Roman" panose="02020603050405020304" pitchFamily="18" charset="0"/>
                <a:cs typeface="Times New Roman" panose="02020603050405020304" pitchFamily="18" charset="0"/>
              </a:rPr>
              <a:t>速度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7248128" y="3285945"/>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4" name="矩形 3"/>
          <p:cNvSpPr>
            <a:spLocks noChangeAspect="1"/>
          </p:cNvSpPr>
          <p:nvPr/>
        </p:nvSpPr>
        <p:spPr>
          <a:xfrm>
            <a:off x="2032000" y="4137332"/>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中国古乐的五个基本音阶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每个音阶对应的频率是逐渐增大的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因为频率越大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音调越高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由此可知五音实际上是指声音的音调。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圆角矩形 6">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8" name="圆角矩形 7">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2063552" y="3356992"/>
          <a:ext cx="8128000" cy="2283628"/>
        </p:xfrm>
        <a:graphic>
          <a:graphicData uri="http://schemas.openxmlformats.org/presentationml/2006/ole">
            <mc:AlternateContent xmlns:mc="http://schemas.openxmlformats.org/markup-compatibility/2006">
              <mc:Choice xmlns:v="urn:schemas-microsoft-com:vml" Requires="v">
                <p:oleObj spid="_x0000_s17416" name="文档" r:id="rId7" imgW="3912235" imgH="1100455" progId="Word.Document.12">
                  <p:embed/>
                </p:oleObj>
              </mc:Choice>
              <mc:Fallback>
                <p:oleObj name="文档" r:id="rId7" imgW="3912235" imgH="1100455" progId="Word.Document.12">
                  <p:embed/>
                  <p:pic>
                    <p:nvPicPr>
                      <p:cNvPr id="0" name="图片 17412"/>
                      <p:cNvPicPr/>
                      <p:nvPr/>
                    </p:nvPicPr>
                    <p:blipFill>
                      <a:blip r:embed="rId8"/>
                      <a:stretch>
                        <a:fillRect/>
                      </a:stretch>
                    </p:blipFill>
                    <p:spPr>
                      <a:xfrm>
                        <a:off x="2063552" y="3356992"/>
                        <a:ext cx="8128000" cy="2283628"/>
                      </a:xfrm>
                      <a:prstGeom prst="rect">
                        <a:avLst/>
                      </a:prstGeom>
                    </p:spPr>
                  </p:pic>
                </p:oleObj>
              </mc:Fallback>
            </mc:AlternateContent>
          </a:graphicData>
        </a:graphic>
      </p:graphicFrame>
      <p:sp>
        <p:nvSpPr>
          <p:cNvPr id="2" name="矩形 1"/>
          <p:cNvSpPr>
            <a:spLocks noChangeAspect="1"/>
          </p:cNvSpPr>
          <p:nvPr/>
        </p:nvSpPr>
        <p:spPr>
          <a:xfrm>
            <a:off x="2032000" y="1272191"/>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方法指导声音的特性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声音的音调与振动的频率有关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频率越大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音调越高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声音的响度与振幅有关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振幅越大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响度越大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音色与发声体的材料与结构有关。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理解描述声音特性的常见词语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4433570" y="2138314"/>
            <a:ext cx="24180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声音的产生与</a:t>
            </a:r>
            <a:r>
              <a:rPr lang="zh-CN" altLang="zh-CN" sz="2200" b="1" smtClean="0">
                <a:solidFill>
                  <a:srgbClr val="000000"/>
                </a:solidFill>
                <a:latin typeface="Times New Roman" panose="02020603050405020304" pitchFamily="18" charset="0"/>
                <a:cs typeface="Times New Roman" panose="02020603050405020304" pitchFamily="18" charset="0"/>
              </a:rPr>
              <a:t>传播</a:t>
            </a:r>
            <a:endParaRPr lang="zh-CN" altLang="en-US" sz="2200"/>
          </a:p>
        </p:txBody>
      </p:sp>
      <p:graphicFrame>
        <p:nvGraphicFramePr>
          <p:cNvPr id="8" name="对象 7"/>
          <p:cNvGraphicFramePr>
            <a:graphicFrameLocks noChangeAspect="1"/>
          </p:cNvGraphicFramePr>
          <p:nvPr/>
        </p:nvGraphicFramePr>
        <p:xfrm>
          <a:off x="1991544" y="2636912"/>
          <a:ext cx="8128000" cy="3026136"/>
        </p:xfrm>
        <a:graphic>
          <a:graphicData uri="http://schemas.openxmlformats.org/presentationml/2006/ole">
            <mc:AlternateContent xmlns:mc="http://schemas.openxmlformats.org/markup-compatibility/2006">
              <mc:Choice xmlns:v="urn:schemas-microsoft-com:vml" Requires="v">
                <p:oleObj spid="_x0000_s1032" name="文档" r:id="rId7" imgW="3912235" imgH="1456690" progId="Word.Document.12">
                  <p:embed/>
                </p:oleObj>
              </mc:Choice>
              <mc:Fallback>
                <p:oleObj name="文档" r:id="rId7" imgW="3912235" imgH="1456690" progId="Word.Document.12">
                  <p:embed/>
                  <p:pic>
                    <p:nvPicPr>
                      <p:cNvPr id="0" name="图片 1028"/>
                      <p:cNvPicPr/>
                      <p:nvPr/>
                    </p:nvPicPr>
                    <p:blipFill>
                      <a:blip r:embed="rId8"/>
                      <a:stretch>
                        <a:fillRect/>
                      </a:stretch>
                    </p:blipFill>
                    <p:spPr>
                      <a:xfrm>
                        <a:off x="1991544" y="2636912"/>
                        <a:ext cx="8128000" cy="3026136"/>
                      </a:xfrm>
                      <a:prstGeom prst="rect">
                        <a:avLst/>
                      </a:prstGeom>
                    </p:spPr>
                  </p:pic>
                </p:oleObj>
              </mc:Fallback>
            </mc:AlternateContent>
          </a:graphicData>
        </a:graphic>
      </p:graphicFrame>
      <p:sp>
        <p:nvSpPr>
          <p:cNvPr id="6" name="矩形 5"/>
          <p:cNvSpPr/>
          <p:nvPr/>
        </p:nvSpPr>
        <p:spPr>
          <a:xfrm>
            <a:off x="4779074" y="2709719"/>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89871" y="3156292"/>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28194" y="3156292"/>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13574" y="3965858"/>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435258" y="3965858"/>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49311" y="437124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0" grpId="0" bldLvl="0" animBg="1"/>
      <p:bldP spid="11" grpId="0" bldLvl="0" animBg="1"/>
      <p:bldP spid="12" grpId="0" bldLvl="0" animBg="1"/>
      <p:bldP spid="1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圆角矩形 6">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8" name="圆角矩形 7">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340768"/>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湖北咸宁中考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远古时代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鼓被赋予神秘色彩。如图是湖北崇阳出土的商代铜鼓。关于鼓声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鼓声能在真空中传播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鼓面振动的幅度越大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响度越大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鼓声的音色与鼓的材料、结构无关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区分鼓声和其他乐器声是根据音调不同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2310020" y="2158378"/>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3" name="矩形 2"/>
          <p:cNvSpPr>
            <a:spLocks noChangeAspect="1"/>
          </p:cNvSpPr>
          <p:nvPr/>
        </p:nvSpPr>
        <p:spPr>
          <a:xfrm>
            <a:off x="2032000" y="4200714"/>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声音的传播需要介质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鼓声不能在真空中传播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鼓面振动的幅度越大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则发出声音的响度越大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鼓声的音色与鼓的材料、结构等因素有关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不同发声体的音色是不同的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所以可以根据音色来区分鼓声和其他乐器声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圆角矩形 6">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8" name="圆角矩形 7">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772816"/>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安徽颍上县一模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我校师生为了庆祝元旦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认真贯彻落实十九大提出的优先发展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教育的战略部署特地举行了大型文艺汇演。刘明同学弹奏电吉他时不停地用手指去控制琴弦长度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他这样做的目的是为了改变声音的</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音调</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响度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音调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音色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32000" y="3870854"/>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弹奏电吉他时不断用手指去控制琴弦长度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从而改变了琴弦振动的快慢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也就改变了声音的音调。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690909" y="348461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圆角矩形 6">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8" name="圆角矩形 7">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700808"/>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听音能辨人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主要是依据不同人的讲话声具有不同的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响度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音调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音色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smtClean="0">
                <a:solidFill>
                  <a:srgbClr val="000000"/>
                </a:solidFill>
                <a:latin typeface="Times New Roman" panose="02020603050405020304" pitchFamily="18" charset="0"/>
                <a:cs typeface="Times New Roman" panose="02020603050405020304" pitchFamily="18" charset="0"/>
              </a:rPr>
              <a:t>振幅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3402725" y="2112803"/>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3" name="矩形 2"/>
          <p:cNvSpPr>
            <a:spLocks noChangeAspect="1"/>
          </p:cNvSpPr>
          <p:nvPr/>
        </p:nvSpPr>
        <p:spPr>
          <a:xfrm>
            <a:off x="2032000" y="4188817"/>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因为每个人的声带结构不同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所以发出声音的音色就会不同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我们可以通过音色辨别是谁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圆角矩形 6">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8" name="圆角矩形 7">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124744"/>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对应</a:t>
            </a:r>
            <a:r>
              <a:rPr lang="zh-CN" altLang="zh-CN" sz="2200">
                <a:solidFill>
                  <a:srgbClr val="000000"/>
                </a:solidFill>
                <a:latin typeface="Times New Roman" panose="02020603050405020304" pitchFamily="18" charset="0"/>
                <a:cs typeface="Times New Roman" panose="02020603050405020304" pitchFamily="18" charset="0"/>
              </a:rPr>
              <a:t>练</a:t>
            </a:r>
            <a:r>
              <a:rPr lang="en-US" altLang="zh-CN" sz="2200">
                <a:solidFill>
                  <a:srgbClr val="000000"/>
                </a:solidFill>
                <a:latin typeface="Times New Roman" panose="02020603050405020304" pitchFamily="18" charset="0"/>
                <a:cs typeface="Times New Roman" panose="02020603050405020304" pitchFamily="18" charset="0"/>
              </a:rPr>
              <a:t>4(2019·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颍泉区联考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某公司的科学家们发明了一种信用卡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这种卡只对它的主人的声音作出反应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这种信用卡设计的主要依据可能是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不同的人声音的音调不同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不同的人声音的音色不同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不同的人声音的响度不同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不同的人声音的频率不同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3715112" y="1916832"/>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3" name="矩形 2"/>
          <p:cNvSpPr>
            <a:spLocks noChangeAspect="1"/>
          </p:cNvSpPr>
          <p:nvPr/>
        </p:nvSpPr>
        <p:spPr>
          <a:xfrm>
            <a:off x="2032000" y="4002081"/>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因为每个人的声带结构不同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所以发出声音的音色就会不同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故该信用卡对输入的音色进行辨别。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圆角矩形 6">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8" name="圆角矩形 7">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58027" y="1064196"/>
            <a:ext cx="32562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超声波</a:t>
            </a:r>
            <a:r>
              <a:rPr lang="zh-CN" altLang="zh-CN" sz="2200" b="1">
                <a:solidFill>
                  <a:srgbClr val="000000"/>
                </a:solidFill>
                <a:latin typeface="Times New Roman" panose="02020603050405020304" pitchFamily="18" charset="0"/>
                <a:cs typeface="Times New Roman" panose="02020603050405020304" pitchFamily="18" charset="0"/>
              </a:rPr>
              <a:t>、次声波的</a:t>
            </a:r>
            <a:r>
              <a:rPr lang="zh-CN" altLang="zh-CN" sz="2200" b="1" smtClean="0">
                <a:solidFill>
                  <a:srgbClr val="000000"/>
                </a:solidFill>
                <a:latin typeface="Times New Roman" panose="02020603050405020304" pitchFamily="18" charset="0"/>
                <a:cs typeface="Times New Roman" panose="02020603050405020304" pitchFamily="18" charset="0"/>
              </a:rPr>
              <a:t>利用</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3" name="矩形 2"/>
          <p:cNvSpPr>
            <a:spLocks noChangeAspect="1"/>
          </p:cNvSpPr>
          <p:nvPr/>
        </p:nvSpPr>
        <p:spPr>
          <a:xfrm>
            <a:off x="2032000" y="1481129"/>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4(2019·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四川成都中考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如图所示为音叉共鸣实验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两个频率相同的音叉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用橡皮锤敲击其中一个音叉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另一个未被敲击的音叉也会发出声音。此现象可以说明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声音能够传递能量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声音传播不需要介质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声音传播不需要时间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物体不振动也可产生声音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6096000" y="2586771"/>
          <a:ext cx="3900487" cy="1563687"/>
        </p:xfrm>
        <a:graphic>
          <a:graphicData uri="http://schemas.openxmlformats.org/presentationml/2006/ole">
            <mc:AlternateContent xmlns:mc="http://schemas.openxmlformats.org/markup-compatibility/2006">
              <mc:Choice xmlns:v="urn:schemas-microsoft-com:vml" Requires="v">
                <p:oleObj spid="_x0000_s18440" name="文档" r:id="rId7" imgW="2243455" imgH="899160" progId="Word.Document.12">
                  <p:embed/>
                </p:oleObj>
              </mc:Choice>
              <mc:Fallback>
                <p:oleObj name="文档" r:id="rId7" imgW="2243455" imgH="899160" progId="Word.Document.12">
                  <p:embed/>
                  <p:pic>
                    <p:nvPicPr>
                      <p:cNvPr id="0" name="图片 18436"/>
                      <p:cNvPicPr/>
                      <p:nvPr/>
                    </p:nvPicPr>
                    <p:blipFill>
                      <a:blip r:embed="rId8"/>
                      <a:stretch>
                        <a:fillRect/>
                      </a:stretch>
                    </p:blipFill>
                    <p:spPr>
                      <a:xfrm>
                        <a:off x="6096000" y="2586771"/>
                        <a:ext cx="3900487" cy="1563687"/>
                      </a:xfrm>
                      <a:prstGeom prst="rect">
                        <a:avLst/>
                      </a:prstGeom>
                    </p:spPr>
                  </p:pic>
                </p:oleObj>
              </mc:Fallback>
            </mc:AlternateContent>
          </a:graphicData>
        </a:graphic>
      </p:graphicFrame>
      <p:sp>
        <p:nvSpPr>
          <p:cNvPr id="9" name="矩形 8"/>
          <p:cNvSpPr>
            <a:spLocks noChangeAspect="1"/>
          </p:cNvSpPr>
          <p:nvPr/>
        </p:nvSpPr>
        <p:spPr>
          <a:xfrm>
            <a:off x="5911318" y="2278686"/>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2032000" y="4296795"/>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dirty="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一个音叉被敲击发声时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另一个没有被敲击的音叉也会跟着振动发声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即两音叉产生了共鸣现象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此现象说明声音可以传递能量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声音的传播需要介质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该实验中声音是靠空气传播的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声音的传播有一定的速度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因此也需要一定的时间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声音是由物体振动产生的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此实验不能证明物体不振动也可产生声音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圆角矩形 6">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a:t>
            </a:r>
            <a:r>
              <a:rPr lang="zh-CN" altLang="en-US" sz="1400" smtClean="0">
                <a:solidFill>
                  <a:schemeClr val="bg1">
                    <a:lumMod val="65000"/>
                  </a:schemeClr>
                </a:solidFill>
                <a:latin typeface="黑体" panose="02010609060101010101" pitchFamily="2" charset="-122"/>
                <a:ea typeface="黑体" panose="02010609060101010101" pitchFamily="2" charset="-122"/>
              </a:rPr>
              <a:t>法</a:t>
            </a:r>
            <a:r>
              <a:rPr lang="en-US" altLang="zh-CN" sz="140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8" name="圆角矩形 7">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63552" y="1268760"/>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5(2019·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辽宁大连模拟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如图所示是一款导盲杖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它发出的超声波遇到障碍物反射回来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再被导盲杖接受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导盲杖会发出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嘀嘀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的提示音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提醒使用者周围有障碍物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这说明声音能够传递</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信息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嘀嘀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的提示音是通过</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空气</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传到人耳的。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55346" y="2957620"/>
          <a:ext cx="8128000" cy="1778945"/>
        </p:xfrm>
        <a:graphic>
          <a:graphicData uri="http://schemas.openxmlformats.org/presentationml/2006/ole">
            <mc:AlternateContent xmlns:mc="http://schemas.openxmlformats.org/markup-compatibility/2006">
              <mc:Choice xmlns:v="urn:schemas-microsoft-com:vml" Requires="v">
                <p:oleObj spid="_x0000_s19464" name="文档" r:id="rId7" imgW="3839210" imgH="841375" progId="Word.Document.12">
                  <p:embed/>
                </p:oleObj>
              </mc:Choice>
              <mc:Fallback>
                <p:oleObj name="文档" r:id="rId7" imgW="3839210" imgH="841375" progId="Word.Document.12">
                  <p:embed/>
                  <p:pic>
                    <p:nvPicPr>
                      <p:cNvPr id="0" name="图片 19460"/>
                      <p:cNvPicPr/>
                      <p:nvPr/>
                    </p:nvPicPr>
                    <p:blipFill>
                      <a:blip r:embed="rId8"/>
                      <a:stretch>
                        <a:fillRect/>
                      </a:stretch>
                    </p:blipFill>
                    <p:spPr>
                      <a:xfrm>
                        <a:off x="2055346" y="2957620"/>
                        <a:ext cx="8128000" cy="1778945"/>
                      </a:xfrm>
                      <a:prstGeom prst="rect">
                        <a:avLst/>
                      </a:prstGeom>
                    </p:spPr>
                  </p:pic>
                </p:oleObj>
              </mc:Fallback>
            </mc:AlternateContent>
          </a:graphicData>
        </a:graphic>
      </p:graphicFrame>
      <p:sp>
        <p:nvSpPr>
          <p:cNvPr id="4" name="矩形 3"/>
          <p:cNvSpPr>
            <a:spLocks noChangeAspect="1"/>
          </p:cNvSpPr>
          <p:nvPr/>
        </p:nvSpPr>
        <p:spPr>
          <a:xfrm>
            <a:off x="2063552" y="4720882"/>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导盲杖发出的超声波遇到障碍物反射回来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被导盲杖接收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导盲杖会发出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嘀嘀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的提示音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提醒盲人周围有障碍物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这说明声音能传递信息。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嘀嘀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的提示音是通过空气传入人耳的。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9006764" y="2176993"/>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34417" y="2576667"/>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551488" y="257766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bldLvl="0" animBg="1"/>
      <p:bldP spid="10" grpId="0" bldLvl="0" animBg="1"/>
      <p:bldP spid="1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700808"/>
            <a:ext cx="8128000" cy="34423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特别</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一切正在发声的物体都在振动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当物体停止振动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发声也就停止。已产生的声音会继续传播。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物体振动产生声音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但产生的声音不一定能听得到。一是可能是真空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二是声音的响度太小或频率太低。回声的产生是有条件的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反射的物体距离声源的距离最小是</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340</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m/s</a:t>
            </a:r>
            <a:r>
              <a:rPr lang="en-US" altLang="zh-CN" sz="2200">
                <a:solidFill>
                  <a:srgbClr val="000000"/>
                </a:solidFill>
                <a:latin typeface="Times New Roman" panose="02020603050405020304" pitchFamily="18" charset="0"/>
                <a:cs typeface="Times New Roman" panose="02020603050405020304" pitchFamily="18" charset="0"/>
              </a:rPr>
              <a:t>×0.1</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。敲击长物体时会听到两次声音的主要原因是声音在物体与在空气中传播的速度相差较大。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6198452" y="3602704"/>
          <a:ext cx="1135062" cy="439737"/>
        </p:xfrm>
        <a:graphic>
          <a:graphicData uri="http://schemas.openxmlformats.org/presentationml/2006/ole">
            <mc:AlternateContent xmlns:mc="http://schemas.openxmlformats.org/markup-compatibility/2006">
              <mc:Choice xmlns:v="urn:schemas-microsoft-com:vml" Requires="v">
                <p:oleObj spid="_x0000_s2056" name="文档" r:id="rId7" imgW="795655" imgH="311150" progId="Word.Document.12">
                  <p:embed/>
                </p:oleObj>
              </mc:Choice>
              <mc:Fallback>
                <p:oleObj name="文档" r:id="rId7" imgW="795655" imgH="311150" progId="Word.Document.12">
                  <p:embed/>
                  <p:pic>
                    <p:nvPicPr>
                      <p:cNvPr id="0" name="图片 2052"/>
                      <p:cNvPicPr/>
                      <p:nvPr/>
                    </p:nvPicPr>
                    <p:blipFill>
                      <a:blip r:embed="rId8"/>
                      <a:stretch>
                        <a:fillRect/>
                      </a:stretch>
                    </p:blipFill>
                    <p:spPr>
                      <a:xfrm>
                        <a:off x="6198452" y="3602704"/>
                        <a:ext cx="1135062" cy="439737"/>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4636692" y="1340768"/>
            <a:ext cx="15798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声音的</a:t>
            </a:r>
            <a:r>
              <a:rPr lang="zh-CN" altLang="zh-CN" sz="2200" b="1" smtClean="0">
                <a:solidFill>
                  <a:srgbClr val="000000"/>
                </a:solidFill>
                <a:latin typeface="Times New Roman" panose="02020603050405020304" pitchFamily="18" charset="0"/>
                <a:cs typeface="Times New Roman" panose="02020603050405020304" pitchFamily="18" charset="0"/>
              </a:rPr>
              <a:t>特性</a:t>
            </a:r>
            <a:endParaRPr lang="zh-CN" altLang="en-US" sz="2200"/>
          </a:p>
        </p:txBody>
      </p:sp>
      <p:graphicFrame>
        <p:nvGraphicFramePr>
          <p:cNvPr id="8" name="对象 7"/>
          <p:cNvGraphicFramePr>
            <a:graphicFrameLocks noChangeAspect="1"/>
          </p:cNvGraphicFramePr>
          <p:nvPr/>
        </p:nvGraphicFramePr>
        <p:xfrm>
          <a:off x="2063552" y="1839366"/>
          <a:ext cx="8128000" cy="3801646"/>
        </p:xfrm>
        <a:graphic>
          <a:graphicData uri="http://schemas.openxmlformats.org/presentationml/2006/ole">
            <mc:AlternateContent xmlns:mc="http://schemas.openxmlformats.org/markup-compatibility/2006">
              <mc:Choice xmlns:v="urn:schemas-microsoft-com:vml" Requires="v">
                <p:oleObj spid="_x0000_s3080" name="文档" r:id="rId7" imgW="3912235" imgH="1830070" progId="Word.Document.12">
                  <p:embed/>
                </p:oleObj>
              </mc:Choice>
              <mc:Fallback>
                <p:oleObj name="文档" r:id="rId7" imgW="3912235" imgH="1830070" progId="Word.Document.12">
                  <p:embed/>
                  <p:pic>
                    <p:nvPicPr>
                      <p:cNvPr id="0" name="图片 3076"/>
                      <p:cNvPicPr/>
                      <p:nvPr/>
                    </p:nvPicPr>
                    <p:blipFill>
                      <a:blip r:embed="rId8"/>
                      <a:stretch>
                        <a:fillRect/>
                      </a:stretch>
                    </p:blipFill>
                    <p:spPr>
                      <a:xfrm>
                        <a:off x="2063552" y="1839366"/>
                        <a:ext cx="8128000" cy="3801646"/>
                      </a:xfrm>
                      <a:prstGeom prst="rect">
                        <a:avLst/>
                      </a:prstGeom>
                    </p:spPr>
                  </p:pic>
                </p:oleObj>
              </mc:Fallback>
            </mc:AlternateContent>
          </a:graphicData>
        </a:graphic>
      </p:graphicFrame>
      <p:sp>
        <p:nvSpPr>
          <p:cNvPr id="9" name="矩形 8"/>
          <p:cNvSpPr/>
          <p:nvPr/>
        </p:nvSpPr>
        <p:spPr>
          <a:xfrm>
            <a:off x="3791744" y="233796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24107" y="367767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48074" y="233796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08843" y="3117457"/>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022647" y="3875627"/>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284405" y="2760875"/>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896200" y="3166475"/>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544272" y="318743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2063552" y="1268760"/>
          <a:ext cx="8128000" cy="5672839"/>
        </p:xfrm>
        <a:graphic>
          <a:graphicData uri="http://schemas.openxmlformats.org/presentationml/2006/ole">
            <mc:AlternateContent xmlns:mc="http://schemas.openxmlformats.org/markup-compatibility/2006">
              <mc:Choice xmlns:v="urn:schemas-microsoft-com:vml" Requires="v">
                <p:oleObj spid="_x0000_s4104" name="文档" r:id="rId7" imgW="3928745" imgH="2741930" progId="Word.Document.12">
                  <p:embed/>
                </p:oleObj>
              </mc:Choice>
              <mc:Fallback>
                <p:oleObj name="文档" r:id="rId7" imgW="3928745" imgH="2741930" progId="Word.Document.12">
                  <p:embed/>
                  <p:pic>
                    <p:nvPicPr>
                      <p:cNvPr id="0" name="图片 4100"/>
                      <p:cNvPicPr/>
                      <p:nvPr/>
                    </p:nvPicPr>
                    <p:blipFill>
                      <a:blip r:embed="rId8"/>
                      <a:stretch>
                        <a:fillRect/>
                      </a:stretch>
                    </p:blipFill>
                    <p:spPr>
                      <a:xfrm>
                        <a:off x="2063552" y="1268760"/>
                        <a:ext cx="8128000" cy="5672839"/>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en-US" altLang="zh-CN" sz="1400" dirty="0" smtClean="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2513599"/>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特别</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音调是指声音的高低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就是平时所讲的声音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尖细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低沉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响度是指声音的强弱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就是平时所说的声音的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程度。最易混淆的是平时所说的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调子太高了唱不上去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说话声音太高了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太高了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理解成一个意思了。其实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调子太高了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是指声音的音调高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说话声音太高了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是指声音的响度大。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4298155" y="1455232"/>
            <a:ext cx="29768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超声、次声及声的</a:t>
            </a:r>
            <a:r>
              <a:rPr lang="zh-CN" altLang="zh-CN" sz="2200" b="1" smtClean="0">
                <a:solidFill>
                  <a:srgbClr val="000000"/>
                </a:solidFill>
                <a:latin typeface="Times New Roman" panose="02020603050405020304" pitchFamily="18" charset="0"/>
                <a:cs typeface="Times New Roman" panose="02020603050405020304" pitchFamily="18" charset="0"/>
              </a:rPr>
              <a:t>利用</a:t>
            </a:r>
            <a:endParaRPr lang="zh-CN" altLang="en-US" sz="2200"/>
          </a:p>
        </p:txBody>
      </p:sp>
      <p:graphicFrame>
        <p:nvGraphicFramePr>
          <p:cNvPr id="8" name="对象 7"/>
          <p:cNvGraphicFramePr>
            <a:graphicFrameLocks noChangeAspect="1"/>
          </p:cNvGraphicFramePr>
          <p:nvPr/>
        </p:nvGraphicFramePr>
        <p:xfrm>
          <a:off x="2032000" y="1953830"/>
          <a:ext cx="8128000" cy="3204340"/>
        </p:xfrm>
        <a:graphic>
          <a:graphicData uri="http://schemas.openxmlformats.org/presentationml/2006/ole">
            <mc:AlternateContent xmlns:mc="http://schemas.openxmlformats.org/markup-compatibility/2006">
              <mc:Choice xmlns:v="urn:schemas-microsoft-com:vml" Requires="v">
                <p:oleObj spid="_x0000_s5128" name="文档" r:id="rId7" imgW="3912235" imgH="1542415" progId="Word.Document.12">
                  <p:embed/>
                </p:oleObj>
              </mc:Choice>
              <mc:Fallback>
                <p:oleObj name="文档" r:id="rId7" imgW="3912235" imgH="1542415" progId="Word.Document.12">
                  <p:embed/>
                  <p:pic>
                    <p:nvPicPr>
                      <p:cNvPr id="0" name="图片 5124"/>
                      <p:cNvPicPr/>
                      <p:nvPr/>
                    </p:nvPicPr>
                    <p:blipFill>
                      <a:blip r:embed="rId8"/>
                      <a:stretch>
                        <a:fillRect/>
                      </a:stretch>
                    </p:blipFill>
                    <p:spPr>
                      <a:xfrm>
                        <a:off x="2032000" y="1953830"/>
                        <a:ext cx="8128000" cy="3204340"/>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2032000" y="1412776"/>
          <a:ext cx="8128000" cy="625490"/>
        </p:xfrm>
        <a:graphic>
          <a:graphicData uri="http://schemas.openxmlformats.org/presentationml/2006/ole">
            <mc:AlternateContent xmlns:mc="http://schemas.openxmlformats.org/markup-compatibility/2006">
              <mc:Choice xmlns:v="urn:schemas-microsoft-com:vml" Requires="v">
                <p:oleObj spid="_x0000_s6156" name="文档" r:id="rId7" imgW="3839210" imgH="295910" progId="Word.Document.12">
                  <p:embed/>
                </p:oleObj>
              </mc:Choice>
              <mc:Fallback>
                <p:oleObj name="文档" r:id="rId7" imgW="3839210" imgH="295910" progId="Word.Document.12">
                  <p:embed/>
                  <p:pic>
                    <p:nvPicPr>
                      <p:cNvPr id="0" name="图片 6151"/>
                      <p:cNvPicPr/>
                      <p:nvPr/>
                    </p:nvPicPr>
                    <p:blipFill>
                      <a:blip r:embed="rId8"/>
                      <a:stretch>
                        <a:fillRect/>
                      </a:stretch>
                    </p:blipFill>
                    <p:spPr>
                      <a:xfrm>
                        <a:off x="2032000" y="1412776"/>
                        <a:ext cx="8128000" cy="625490"/>
                      </a:xfrm>
                      <a:prstGeom prst="rect">
                        <a:avLst/>
                      </a:prstGeom>
                    </p:spPr>
                  </p:pic>
                </p:oleObj>
              </mc:Fallback>
            </mc:AlternateContent>
          </a:graphicData>
        </a:graphic>
      </p:graphicFrame>
      <p:graphicFrame>
        <p:nvGraphicFramePr>
          <p:cNvPr id="6" name="对象 5"/>
          <p:cNvGraphicFramePr>
            <a:graphicFrameLocks noChangeAspect="1"/>
          </p:cNvGraphicFramePr>
          <p:nvPr/>
        </p:nvGraphicFramePr>
        <p:xfrm>
          <a:off x="2032000" y="2151833"/>
          <a:ext cx="8128000" cy="2808335"/>
        </p:xfrm>
        <a:graphic>
          <a:graphicData uri="http://schemas.openxmlformats.org/presentationml/2006/ole">
            <mc:AlternateContent xmlns:mc="http://schemas.openxmlformats.org/markup-compatibility/2006">
              <mc:Choice xmlns:v="urn:schemas-microsoft-com:vml" Requires="v">
                <p:oleObj spid="_x0000_s6157" name="文档" r:id="rId10" imgW="3912235" imgH="1353185" progId="Word.Document.12">
                  <p:embed/>
                </p:oleObj>
              </mc:Choice>
              <mc:Fallback>
                <p:oleObj name="文档" r:id="rId10" imgW="3912235" imgH="1353185" progId="Word.Document.12">
                  <p:embed/>
                  <p:pic>
                    <p:nvPicPr>
                      <p:cNvPr id="0" name="图片 6152"/>
                      <p:cNvPicPr/>
                      <p:nvPr/>
                    </p:nvPicPr>
                    <p:blipFill>
                      <a:blip r:embed="rId11"/>
                      <a:stretch>
                        <a:fillRect/>
                      </a:stretch>
                    </p:blipFill>
                    <p:spPr>
                      <a:xfrm>
                        <a:off x="2032000" y="2151833"/>
                        <a:ext cx="8128000" cy="2808335"/>
                      </a:xfrm>
                      <a:prstGeom prst="rect">
                        <a:avLst/>
                      </a:prstGeom>
                    </p:spPr>
                  </p:pic>
                </p:oleObj>
              </mc:Fallback>
            </mc:AlternateContent>
          </a:graphicData>
        </a:graphic>
      </p:graphicFrame>
      <p:sp>
        <p:nvSpPr>
          <p:cNvPr id="7" name="矩形 6"/>
          <p:cNvSpPr/>
          <p:nvPr/>
        </p:nvSpPr>
        <p:spPr>
          <a:xfrm>
            <a:off x="9388315" y="348309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11997" y="390261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1991544" y="1150937"/>
          <a:ext cx="8010525" cy="5707063"/>
        </p:xfrm>
        <a:graphic>
          <a:graphicData uri="http://schemas.openxmlformats.org/presentationml/2006/ole">
            <mc:AlternateContent xmlns:mc="http://schemas.openxmlformats.org/markup-compatibility/2006">
              <mc:Choice xmlns:v="urn:schemas-microsoft-com:vml" Requires="v">
                <p:oleObj spid="_x0000_s7176" name="文档" r:id="rId7" imgW="5772785" imgH="4125595" progId="Word.Document.12">
                  <p:embed/>
                </p:oleObj>
              </mc:Choice>
              <mc:Fallback>
                <p:oleObj name="文档" r:id="rId7" imgW="5772785" imgH="4125595" progId="Word.Document.12">
                  <p:embed/>
                  <p:pic>
                    <p:nvPicPr>
                      <p:cNvPr id="0" name="图片 7172"/>
                      <p:cNvPicPr/>
                      <p:nvPr/>
                    </p:nvPicPr>
                    <p:blipFill>
                      <a:blip r:embed="rId8"/>
                      <a:stretch>
                        <a:fillRect/>
                      </a:stretch>
                    </p:blipFill>
                    <p:spPr>
                      <a:xfrm>
                        <a:off x="1991544" y="1150937"/>
                        <a:ext cx="8010525" cy="5707063"/>
                      </a:xfrm>
                      <a:prstGeom prst="rect">
                        <a:avLst/>
                      </a:prstGeom>
                    </p:spPr>
                  </p:pic>
                </p:oleObj>
              </mc:Fallback>
            </mc:AlternateContent>
          </a:graphicData>
        </a:graphic>
      </p:graphicFrame>
      <p:sp>
        <p:nvSpPr>
          <p:cNvPr id="6" name="矩形 5"/>
          <p:cNvSpPr/>
          <p:nvPr/>
        </p:nvSpPr>
        <p:spPr>
          <a:xfrm>
            <a:off x="4453812" y="220486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392144" y="4437112"/>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1424</Words>
  <Application>Microsoft Office PowerPoint</Application>
  <PresentationFormat>自定义</PresentationFormat>
  <Paragraphs>127</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Office 主题</vt:lpstr>
      <vt:lpstr>文档</vt:lpstr>
      <vt:lpstr>第一章　声现象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声现象</dc:title>
  <dc:creator>Administrator</dc:creator>
  <cp:lastModifiedBy>User</cp:lastModifiedBy>
  <cp:revision>3</cp:revision>
  <dcterms:created xsi:type="dcterms:W3CDTF">2019-11-26T04:16:00Z</dcterms:created>
  <dcterms:modified xsi:type="dcterms:W3CDTF">2020-02-08T00:56:38Z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