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281" r:id="rId2"/>
    <p:sldId id="351" r:id="rId3"/>
    <p:sldId id="279" r:id="rId4"/>
    <p:sldId id="338" r:id="rId5"/>
    <p:sldId id="284" r:id="rId6"/>
    <p:sldId id="309" r:id="rId7"/>
    <p:sldId id="345" r:id="rId8"/>
    <p:sldId id="346" r:id="rId9"/>
    <p:sldId id="347" r:id="rId10"/>
    <p:sldId id="348" r:id="rId11"/>
    <p:sldId id="349" r:id="rId12"/>
    <p:sldId id="350" r:id="rId13"/>
    <p:sldId id="285" r:id="rId14"/>
    <p:sldId id="286" r:id="rId15"/>
    <p:sldId id="280" r:id="rId1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幼圆" panose="020105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AA4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/>
    <p:restoredTop sz="94660"/>
  </p:normalViewPr>
  <p:slideViewPr>
    <p:cSldViewPr snapToGrid="0" showGuides="1">
      <p:cViewPr varScale="1">
        <p:scale>
          <a:sx n="68" d="100"/>
          <a:sy n="68" d="100"/>
        </p:scale>
        <p:origin x="-954" y="-96"/>
      </p:cViewPr>
      <p:guideLst>
        <p:guide orient="horz" pos="2177"/>
        <p:guide pos="298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2018/9/15</a:t>
            </a:fld>
            <a:endParaRPr lang="zh-CN" altLang="en-US" strike="noStrike" noProof="1" smtClean="0">
              <a:latin typeface="Calibri" panose="020F0502020204030204" pitchFamily="34" charset="0"/>
              <a:ea typeface="幼圆" panose="02010509060101010101" pitchFamily="49" charset="-122"/>
              <a:cs typeface="+mn-ea"/>
            </a:endParaRPr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幼圆" panose="02010509060101010101" pitchFamily="49" charset="-122"/>
                <a:cs typeface="+mn-ea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A53232-1D64-4F8F-824B-89F321C29914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8239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7A644B83-115B-4054-AC02-DC44F3D2F9C8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438239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400">
                <a:solidFill>
                  <a:schemeClr val="bg1"/>
                </a:solidFill>
              </a:defRPr>
            </a:lvl1pPr>
          </a:lstStyle>
          <a:p>
            <a:fld id="{E528DE8F-8DB5-4710-82E5-6DACE62778C2}" type="datetimeFigureOut">
              <a:rPr lang="zh-CN" altLang="en-US" smtClean="0"/>
              <a:pPr/>
              <a:t>2018/9/15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gradFill>
            <a:gsLst>
              <a:gs pos="0">
                <a:schemeClr val="accent1"/>
              </a:gs>
              <a:gs pos="33000">
                <a:schemeClr val="accent2"/>
              </a:gs>
              <a:gs pos="66000">
                <a:schemeClr val="accent3"/>
              </a:gs>
              <a:gs pos="100000">
                <a:schemeClr val="accent4"/>
              </a:gs>
            </a:gsLst>
            <a:lin ang="0" scaled="0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/>
        </a:buClr>
        <a:buSzPct val="80000"/>
        <a:buFont typeface="Wingdings" panose="05000000000000000000" pitchFamily="2" charset="2"/>
        <a:buChar char="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21.xml"/><Relationship Id="rId7" Type="http://schemas.openxmlformats.org/officeDocument/2006/relationships/image" Target="../media/image16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15.pn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file:///C:\Users\Administrator\Desktop\&#31532;1&#33410;%20%20&#20004;&#31181;&#30005;&#33655;\&#29983;&#27963;&#20013;&#30340;&#25705;&#25830;&#36215;&#30005;&#29616;&#35937;.wmv" TargetMode="Externa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4.png"/><Relationship Id="rId9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375785" y="2157095"/>
            <a:ext cx="4042410" cy="1557655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第十五章  </a:t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电流和电路</a:t>
            </a:r>
            <a: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91615" y="430530"/>
            <a:ext cx="3502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九年级物理人教版</a:t>
            </a:r>
            <a:r>
              <a:rPr lang="en-US" altLang="zh-CN" sz="200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000">
                <a:latin typeface="黑体" panose="02010609060101010101" pitchFamily="2" charset="-122"/>
                <a:ea typeface="黑体" panose="02010609060101010101" pitchFamily="2" charset="-122"/>
              </a:rPr>
              <a:t>上册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95520" y="3952240"/>
            <a:ext cx="2684780" cy="675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  两种电荷</a:t>
            </a:r>
            <a:endParaRPr lang="zh-CN" altLang="en-US" sz="2000" b="1" kern="1200" baseline="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+mj-cs"/>
              <a:sym typeface="+mn-ea"/>
            </a:endParaRPr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40680" y="5920105"/>
            <a:ext cx="22796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授课人：</a:t>
            </a:r>
            <a:r>
              <a:rPr lang="en-US" altLang="zh-CN">
                <a:latin typeface="黑体" panose="02010609060101010101" pitchFamily="2" charset="-122"/>
                <a:ea typeface="黑体" panose="02010609060101010101" pitchFamily="2" charset="-122"/>
              </a:rPr>
              <a:t>XXXX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1266" name="Text Box 3"/>
          <p:cNvSpPr txBox="1"/>
          <p:nvPr/>
        </p:nvSpPr>
        <p:spPr>
          <a:xfrm>
            <a:off x="1610360" y="1461135"/>
            <a:ext cx="6480175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r>
              <a:rPr lang="zh-CN" altLang="en-US" sz="2800" b="1" noProof="1">
                <a:effectLst>
                  <a:outerShdw blurRad="38100" dist="38100" dir="270000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电荷在导体间的定向移动</a:t>
            </a:r>
            <a:endParaRPr lang="zh-CN" altLang="en-US" sz="2800" b="1" noProof="1">
              <a:effectLst>
                <a:outerShdw blurRad="38100" dist="38100" dir="2700000">
                  <a:srgbClr val="C0C0C0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11267" name="Oval 4"/>
          <p:cNvSpPr/>
          <p:nvPr/>
        </p:nvSpPr>
        <p:spPr>
          <a:xfrm>
            <a:off x="2545080" y="2729865"/>
            <a:ext cx="1081088" cy="12239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68" name="Rectangle 5"/>
          <p:cNvSpPr/>
          <p:nvPr/>
        </p:nvSpPr>
        <p:spPr>
          <a:xfrm>
            <a:off x="2905443" y="2658428"/>
            <a:ext cx="288925" cy="1444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69" name="Oval 6"/>
          <p:cNvSpPr/>
          <p:nvPr/>
        </p:nvSpPr>
        <p:spPr>
          <a:xfrm>
            <a:off x="2976880" y="2298065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70" name="Line 7"/>
          <p:cNvSpPr/>
          <p:nvPr/>
        </p:nvSpPr>
        <p:spPr>
          <a:xfrm flipH="1">
            <a:off x="3049905" y="2442528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1" name="Line 8"/>
          <p:cNvSpPr/>
          <p:nvPr/>
        </p:nvSpPr>
        <p:spPr>
          <a:xfrm>
            <a:off x="3049905" y="2442528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2" name="Line 9"/>
          <p:cNvSpPr/>
          <p:nvPr/>
        </p:nvSpPr>
        <p:spPr>
          <a:xfrm>
            <a:off x="2905443" y="3306128"/>
            <a:ext cx="28733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3" name="Line 10"/>
          <p:cNvSpPr/>
          <p:nvPr/>
        </p:nvSpPr>
        <p:spPr>
          <a:xfrm>
            <a:off x="2905443" y="3306128"/>
            <a:ext cx="0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4" name="Line 11"/>
          <p:cNvSpPr/>
          <p:nvPr/>
        </p:nvSpPr>
        <p:spPr>
          <a:xfrm>
            <a:off x="3194368" y="3306128"/>
            <a:ext cx="0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5" name="Line 12"/>
          <p:cNvSpPr/>
          <p:nvPr/>
        </p:nvSpPr>
        <p:spPr>
          <a:xfrm flipH="1">
            <a:off x="2618105" y="3882390"/>
            <a:ext cx="215900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6" name="Line 13"/>
          <p:cNvSpPr/>
          <p:nvPr/>
        </p:nvSpPr>
        <p:spPr>
          <a:xfrm flipH="1" flipV="1">
            <a:off x="3337243" y="3882390"/>
            <a:ext cx="287337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77" name="Oval 14"/>
          <p:cNvSpPr/>
          <p:nvPr/>
        </p:nvSpPr>
        <p:spPr>
          <a:xfrm>
            <a:off x="4850130" y="2729865"/>
            <a:ext cx="1081088" cy="12239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78" name="Rectangle 15"/>
          <p:cNvSpPr/>
          <p:nvPr/>
        </p:nvSpPr>
        <p:spPr>
          <a:xfrm>
            <a:off x="5210493" y="2658428"/>
            <a:ext cx="288925" cy="1444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79" name="Oval 16"/>
          <p:cNvSpPr/>
          <p:nvPr/>
        </p:nvSpPr>
        <p:spPr>
          <a:xfrm>
            <a:off x="5281930" y="2298065"/>
            <a:ext cx="144463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80" name="Line 17"/>
          <p:cNvSpPr/>
          <p:nvPr/>
        </p:nvSpPr>
        <p:spPr>
          <a:xfrm flipH="1">
            <a:off x="5354955" y="2442528"/>
            <a:ext cx="71438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1" name="Line 18"/>
          <p:cNvSpPr/>
          <p:nvPr/>
        </p:nvSpPr>
        <p:spPr>
          <a:xfrm>
            <a:off x="5354955" y="2442528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2" name="Line 19"/>
          <p:cNvSpPr/>
          <p:nvPr/>
        </p:nvSpPr>
        <p:spPr>
          <a:xfrm>
            <a:off x="5210493" y="3306128"/>
            <a:ext cx="28733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3" name="Line 20"/>
          <p:cNvSpPr/>
          <p:nvPr/>
        </p:nvSpPr>
        <p:spPr>
          <a:xfrm flipH="1">
            <a:off x="5066030" y="3306128"/>
            <a:ext cx="144463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4" name="Line 21"/>
          <p:cNvSpPr/>
          <p:nvPr/>
        </p:nvSpPr>
        <p:spPr>
          <a:xfrm>
            <a:off x="5499418" y="3306128"/>
            <a:ext cx="142875" cy="2159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5" name="Line 22"/>
          <p:cNvSpPr/>
          <p:nvPr/>
        </p:nvSpPr>
        <p:spPr>
          <a:xfrm flipH="1">
            <a:off x="4923155" y="3882390"/>
            <a:ext cx="215900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6" name="Line 23"/>
          <p:cNvSpPr/>
          <p:nvPr/>
        </p:nvSpPr>
        <p:spPr>
          <a:xfrm flipH="1" flipV="1">
            <a:off x="5642293" y="3882390"/>
            <a:ext cx="287337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87" name="Oval 24"/>
          <p:cNvSpPr/>
          <p:nvPr/>
        </p:nvSpPr>
        <p:spPr>
          <a:xfrm>
            <a:off x="1178243" y="5043488"/>
            <a:ext cx="1081087" cy="12239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88" name="Rectangle 25"/>
          <p:cNvSpPr/>
          <p:nvPr/>
        </p:nvSpPr>
        <p:spPr>
          <a:xfrm>
            <a:off x="1538605" y="4972050"/>
            <a:ext cx="288925" cy="1444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89" name="Oval 26"/>
          <p:cNvSpPr/>
          <p:nvPr/>
        </p:nvSpPr>
        <p:spPr>
          <a:xfrm>
            <a:off x="1610043" y="4611688"/>
            <a:ext cx="144462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90" name="Line 27"/>
          <p:cNvSpPr/>
          <p:nvPr/>
        </p:nvSpPr>
        <p:spPr>
          <a:xfrm flipH="1">
            <a:off x="1683068" y="4756150"/>
            <a:ext cx="714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1" name="Line 28"/>
          <p:cNvSpPr/>
          <p:nvPr/>
        </p:nvSpPr>
        <p:spPr>
          <a:xfrm>
            <a:off x="1683068" y="4756150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2" name="Line 29"/>
          <p:cNvSpPr/>
          <p:nvPr/>
        </p:nvSpPr>
        <p:spPr>
          <a:xfrm>
            <a:off x="1538605" y="5619750"/>
            <a:ext cx="28733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3" name="Line 30"/>
          <p:cNvSpPr/>
          <p:nvPr/>
        </p:nvSpPr>
        <p:spPr>
          <a:xfrm>
            <a:off x="1538605" y="5619750"/>
            <a:ext cx="0" cy="28733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4" name="Line 31"/>
          <p:cNvSpPr/>
          <p:nvPr/>
        </p:nvSpPr>
        <p:spPr>
          <a:xfrm>
            <a:off x="1827530" y="5619750"/>
            <a:ext cx="0" cy="28733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5" name="Line 32"/>
          <p:cNvSpPr/>
          <p:nvPr/>
        </p:nvSpPr>
        <p:spPr>
          <a:xfrm flipH="1">
            <a:off x="1251268" y="6196013"/>
            <a:ext cx="215900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6" name="Line 33"/>
          <p:cNvSpPr/>
          <p:nvPr/>
        </p:nvSpPr>
        <p:spPr>
          <a:xfrm flipH="1" flipV="1">
            <a:off x="1970405" y="6196013"/>
            <a:ext cx="287338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297" name="Oval 34"/>
          <p:cNvSpPr/>
          <p:nvPr/>
        </p:nvSpPr>
        <p:spPr>
          <a:xfrm>
            <a:off x="2978468" y="5043488"/>
            <a:ext cx="1081087" cy="12239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98" name="Rectangle 35"/>
          <p:cNvSpPr/>
          <p:nvPr/>
        </p:nvSpPr>
        <p:spPr>
          <a:xfrm>
            <a:off x="3338830" y="4972050"/>
            <a:ext cx="288925" cy="14446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299" name="Oval 36"/>
          <p:cNvSpPr/>
          <p:nvPr/>
        </p:nvSpPr>
        <p:spPr>
          <a:xfrm>
            <a:off x="3410268" y="4611688"/>
            <a:ext cx="144462" cy="144462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00" name="Line 37"/>
          <p:cNvSpPr/>
          <p:nvPr/>
        </p:nvSpPr>
        <p:spPr>
          <a:xfrm flipH="1">
            <a:off x="3483293" y="4756150"/>
            <a:ext cx="714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1" name="Line 38"/>
          <p:cNvSpPr/>
          <p:nvPr/>
        </p:nvSpPr>
        <p:spPr>
          <a:xfrm>
            <a:off x="3483293" y="4756150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2" name="Line 39"/>
          <p:cNvSpPr/>
          <p:nvPr/>
        </p:nvSpPr>
        <p:spPr>
          <a:xfrm>
            <a:off x="3338830" y="5619750"/>
            <a:ext cx="28733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3" name="Line 40"/>
          <p:cNvSpPr/>
          <p:nvPr/>
        </p:nvSpPr>
        <p:spPr>
          <a:xfrm flipH="1">
            <a:off x="3049905" y="5619750"/>
            <a:ext cx="288925" cy="2159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4" name="Line 41"/>
          <p:cNvSpPr/>
          <p:nvPr/>
        </p:nvSpPr>
        <p:spPr>
          <a:xfrm>
            <a:off x="3627755" y="5619750"/>
            <a:ext cx="285750" cy="21590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5" name="Line 42"/>
          <p:cNvSpPr/>
          <p:nvPr/>
        </p:nvSpPr>
        <p:spPr>
          <a:xfrm flipH="1">
            <a:off x="3051493" y="6196013"/>
            <a:ext cx="215900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6" name="Line 43"/>
          <p:cNvSpPr/>
          <p:nvPr/>
        </p:nvSpPr>
        <p:spPr>
          <a:xfrm flipH="1" flipV="1">
            <a:off x="3770630" y="6196013"/>
            <a:ext cx="287338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07" name="Oval 44"/>
          <p:cNvSpPr/>
          <p:nvPr/>
        </p:nvSpPr>
        <p:spPr>
          <a:xfrm>
            <a:off x="4921568" y="4972050"/>
            <a:ext cx="1081087" cy="12239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08" name="Rectangle 45"/>
          <p:cNvSpPr/>
          <p:nvPr/>
        </p:nvSpPr>
        <p:spPr>
          <a:xfrm>
            <a:off x="5281930" y="4900613"/>
            <a:ext cx="288925" cy="1444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09" name="Oval 46"/>
          <p:cNvSpPr/>
          <p:nvPr/>
        </p:nvSpPr>
        <p:spPr>
          <a:xfrm>
            <a:off x="5353368" y="4540250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10" name="Line 47"/>
          <p:cNvSpPr/>
          <p:nvPr/>
        </p:nvSpPr>
        <p:spPr>
          <a:xfrm flipH="1">
            <a:off x="5426393" y="4684713"/>
            <a:ext cx="714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1" name="Line 48"/>
          <p:cNvSpPr/>
          <p:nvPr/>
        </p:nvSpPr>
        <p:spPr>
          <a:xfrm>
            <a:off x="5426393" y="4684713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2" name="Line 49"/>
          <p:cNvSpPr/>
          <p:nvPr/>
        </p:nvSpPr>
        <p:spPr>
          <a:xfrm>
            <a:off x="5281930" y="5548313"/>
            <a:ext cx="28733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3" name="Line 50"/>
          <p:cNvSpPr/>
          <p:nvPr/>
        </p:nvSpPr>
        <p:spPr>
          <a:xfrm flipH="1">
            <a:off x="5139055" y="5548313"/>
            <a:ext cx="142875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4" name="Line 51"/>
          <p:cNvSpPr/>
          <p:nvPr/>
        </p:nvSpPr>
        <p:spPr>
          <a:xfrm>
            <a:off x="5570855" y="5548313"/>
            <a:ext cx="142875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5" name="Line 52"/>
          <p:cNvSpPr/>
          <p:nvPr/>
        </p:nvSpPr>
        <p:spPr>
          <a:xfrm flipH="1">
            <a:off x="4994593" y="6124575"/>
            <a:ext cx="215900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6" name="Line 53"/>
          <p:cNvSpPr/>
          <p:nvPr/>
        </p:nvSpPr>
        <p:spPr>
          <a:xfrm flipH="1" flipV="1">
            <a:off x="5713730" y="6124575"/>
            <a:ext cx="287338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17" name="Oval 54"/>
          <p:cNvSpPr/>
          <p:nvPr/>
        </p:nvSpPr>
        <p:spPr>
          <a:xfrm>
            <a:off x="6578918" y="4972050"/>
            <a:ext cx="1081087" cy="12239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18" name="Rectangle 55"/>
          <p:cNvSpPr/>
          <p:nvPr/>
        </p:nvSpPr>
        <p:spPr>
          <a:xfrm>
            <a:off x="6939280" y="4900613"/>
            <a:ext cx="288925" cy="14446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19" name="Oval 56"/>
          <p:cNvSpPr/>
          <p:nvPr/>
        </p:nvSpPr>
        <p:spPr>
          <a:xfrm>
            <a:off x="7010718" y="4540250"/>
            <a:ext cx="144462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11320" name="Line 57"/>
          <p:cNvSpPr/>
          <p:nvPr/>
        </p:nvSpPr>
        <p:spPr>
          <a:xfrm flipH="1">
            <a:off x="7083743" y="4684713"/>
            <a:ext cx="7143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1" name="Line 58"/>
          <p:cNvSpPr/>
          <p:nvPr/>
        </p:nvSpPr>
        <p:spPr>
          <a:xfrm>
            <a:off x="7083743" y="4684713"/>
            <a:ext cx="0" cy="86360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2" name="Line 59"/>
          <p:cNvSpPr/>
          <p:nvPr/>
        </p:nvSpPr>
        <p:spPr>
          <a:xfrm>
            <a:off x="6939280" y="5548313"/>
            <a:ext cx="287338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3" name="Line 60"/>
          <p:cNvSpPr/>
          <p:nvPr/>
        </p:nvSpPr>
        <p:spPr>
          <a:xfrm flipH="1">
            <a:off x="6794818" y="5548313"/>
            <a:ext cx="144462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4" name="Line 61"/>
          <p:cNvSpPr/>
          <p:nvPr/>
        </p:nvSpPr>
        <p:spPr>
          <a:xfrm>
            <a:off x="7228205" y="5548313"/>
            <a:ext cx="142875" cy="28733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5" name="Line 62"/>
          <p:cNvSpPr/>
          <p:nvPr/>
        </p:nvSpPr>
        <p:spPr>
          <a:xfrm flipH="1">
            <a:off x="6651943" y="6124575"/>
            <a:ext cx="215900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6" name="Line 63"/>
          <p:cNvSpPr/>
          <p:nvPr/>
        </p:nvSpPr>
        <p:spPr>
          <a:xfrm flipH="1" flipV="1">
            <a:off x="7371080" y="6124575"/>
            <a:ext cx="287338" cy="215900"/>
          </a:xfrm>
          <a:prstGeom prst="line">
            <a:avLst/>
          </a:prstGeom>
          <a:ln w="635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7" name="Line 64"/>
          <p:cNvSpPr/>
          <p:nvPr/>
        </p:nvSpPr>
        <p:spPr>
          <a:xfrm>
            <a:off x="5139055" y="4540250"/>
            <a:ext cx="2232025" cy="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8" name="Line 65"/>
          <p:cNvSpPr/>
          <p:nvPr/>
        </p:nvSpPr>
        <p:spPr>
          <a:xfrm>
            <a:off x="5139055" y="2226628"/>
            <a:ext cx="1871663" cy="503237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29" name="Text Box 66"/>
          <p:cNvSpPr txBox="1"/>
          <p:nvPr/>
        </p:nvSpPr>
        <p:spPr>
          <a:xfrm>
            <a:off x="4849813" y="1818005"/>
            <a:ext cx="136842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Arial" panose="020B0604020202020204" charset="-76"/>
                <a:ea typeface="宋体" panose="02010600030101010101" pitchFamily="2" charset="-122"/>
              </a:rPr>
              <a:t>+ + +</a:t>
            </a:r>
          </a:p>
        </p:txBody>
      </p:sp>
      <p:sp>
        <p:nvSpPr>
          <p:cNvPr id="11330" name="Text Box 67"/>
          <p:cNvSpPr txBox="1"/>
          <p:nvPr/>
        </p:nvSpPr>
        <p:spPr>
          <a:xfrm>
            <a:off x="4994593" y="3306128"/>
            <a:ext cx="935037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latin typeface="Arial" panose="020B0604020202020204" charset="-76"/>
                <a:ea typeface="宋体" panose="02010600030101010101" pitchFamily="2" charset="-122"/>
              </a:rPr>
              <a:t>+ +</a:t>
            </a:r>
          </a:p>
        </p:txBody>
      </p:sp>
      <p:sp>
        <p:nvSpPr>
          <p:cNvPr id="11331" name="Text Box 68"/>
          <p:cNvSpPr txBox="1"/>
          <p:nvPr/>
        </p:nvSpPr>
        <p:spPr>
          <a:xfrm>
            <a:off x="1431290" y="6267450"/>
            <a:ext cx="5391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latin typeface="Arial" panose="020B0604020202020204" charset="-76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1332" name="Text Box 69"/>
          <p:cNvSpPr txBox="1"/>
          <p:nvPr/>
        </p:nvSpPr>
        <p:spPr>
          <a:xfrm>
            <a:off x="3338830" y="6267450"/>
            <a:ext cx="5048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latin typeface="Arial" panose="020B0604020202020204" charset="-76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1333" name="Text Box 70"/>
          <p:cNvSpPr txBox="1"/>
          <p:nvPr/>
        </p:nvSpPr>
        <p:spPr>
          <a:xfrm>
            <a:off x="5287645" y="6267450"/>
            <a:ext cx="5676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latin typeface="Arial" panose="020B0604020202020204" charset="-76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11334" name="Text Box 71"/>
          <p:cNvSpPr txBox="1"/>
          <p:nvPr/>
        </p:nvSpPr>
        <p:spPr>
          <a:xfrm>
            <a:off x="6939280" y="6196330"/>
            <a:ext cx="6432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latin typeface="Arial" panose="020B0604020202020204" charset="-76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11335" name="Line 72"/>
          <p:cNvSpPr/>
          <p:nvPr/>
        </p:nvSpPr>
        <p:spPr>
          <a:xfrm flipH="1">
            <a:off x="2330768" y="2298065"/>
            <a:ext cx="719137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36" name="Text Box 73"/>
          <p:cNvSpPr txBox="1"/>
          <p:nvPr/>
        </p:nvSpPr>
        <p:spPr>
          <a:xfrm>
            <a:off x="1033780" y="2155190"/>
            <a:ext cx="1439863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charset="-76"/>
                <a:ea typeface="宋体" panose="02010600030101010101" pitchFamily="2" charset="-122"/>
              </a:rPr>
              <a:t>金属球</a:t>
            </a:r>
          </a:p>
        </p:txBody>
      </p:sp>
      <p:sp>
        <p:nvSpPr>
          <p:cNvPr id="11337" name="Text Box 74"/>
          <p:cNvSpPr txBox="1"/>
          <p:nvPr/>
        </p:nvSpPr>
        <p:spPr>
          <a:xfrm>
            <a:off x="3411855" y="2371090"/>
            <a:ext cx="143827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charset="-76"/>
                <a:ea typeface="宋体" panose="02010600030101010101" pitchFamily="2" charset="-122"/>
              </a:rPr>
              <a:t>金属杆</a:t>
            </a:r>
          </a:p>
        </p:txBody>
      </p:sp>
      <p:sp>
        <p:nvSpPr>
          <p:cNvPr id="11338" name="Line 75"/>
          <p:cNvSpPr/>
          <p:nvPr/>
        </p:nvSpPr>
        <p:spPr>
          <a:xfrm>
            <a:off x="3049905" y="2585403"/>
            <a:ext cx="504825" cy="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39" name="Text Box 76"/>
          <p:cNvSpPr txBox="1"/>
          <p:nvPr/>
        </p:nvSpPr>
        <p:spPr>
          <a:xfrm>
            <a:off x="1105218" y="3234690"/>
            <a:ext cx="1295400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charset="-76"/>
                <a:ea typeface="宋体" panose="02010600030101010101" pitchFamily="2" charset="-122"/>
              </a:rPr>
              <a:t>金属箔</a:t>
            </a:r>
          </a:p>
        </p:txBody>
      </p:sp>
      <p:sp>
        <p:nvSpPr>
          <p:cNvPr id="11340" name="Line 77"/>
          <p:cNvSpPr/>
          <p:nvPr/>
        </p:nvSpPr>
        <p:spPr>
          <a:xfrm flipV="1">
            <a:off x="2330768" y="3450590"/>
            <a:ext cx="574675" cy="71438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41" name="Line 78"/>
          <p:cNvSpPr/>
          <p:nvPr/>
        </p:nvSpPr>
        <p:spPr>
          <a:xfrm>
            <a:off x="2402205" y="3522028"/>
            <a:ext cx="792163" cy="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42" name="Line 79"/>
          <p:cNvSpPr/>
          <p:nvPr/>
        </p:nvSpPr>
        <p:spPr>
          <a:xfrm flipV="1">
            <a:off x="6363018" y="3819525"/>
            <a:ext cx="792162" cy="647700"/>
          </a:xfrm>
          <a:prstGeom prst="line">
            <a:avLst/>
          </a:prstGeom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1343" name="Text Box 80"/>
          <p:cNvSpPr txBox="1"/>
          <p:nvPr/>
        </p:nvSpPr>
        <p:spPr>
          <a:xfrm>
            <a:off x="6218555" y="2955925"/>
            <a:ext cx="2987675" cy="946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Arial" panose="020B0604020202020204" charset="-76"/>
                <a:ea typeface="宋体" panose="02010600030101010101" pitchFamily="2" charset="-122"/>
              </a:rPr>
              <a:t>金属杆上有了电荷的定向移动</a:t>
            </a:r>
          </a:p>
        </p:txBody>
      </p:sp>
      <p:sp>
        <p:nvSpPr>
          <p:cNvPr id="11344" name="文本框 11343"/>
          <p:cNvSpPr txBox="1"/>
          <p:nvPr/>
        </p:nvSpPr>
        <p:spPr>
          <a:xfrm>
            <a:off x="1802130" y="933450"/>
            <a:ext cx="385762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noProof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（三）导体和绝缘体</a:t>
            </a:r>
            <a:endParaRPr lang="zh-CN" altLang="en-US" sz="3200" b="1" noProof="1">
              <a:solidFill>
                <a:srgbClr val="0066F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1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1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1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11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11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20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20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20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2000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11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20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2000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2000"/>
                                        <p:tgtEl>
                                          <p:spTgt spid="11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11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11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1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1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11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11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11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11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11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1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11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11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11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11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11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1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7" dur="500"/>
                                        <p:tgtEl>
                                          <p:spTgt spid="1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8" grpId="0" bldLvl="0" animBg="1"/>
      <p:bldP spid="11269" grpId="0" bldLvl="0" animBg="1"/>
      <p:bldP spid="11277" grpId="0" bldLvl="0" animBg="1"/>
      <p:bldP spid="11278" grpId="0" bldLvl="0" animBg="1"/>
      <p:bldP spid="11279" grpId="0" bldLvl="0" animBg="1"/>
      <p:bldP spid="11287" grpId="0" bldLvl="0" animBg="1"/>
      <p:bldP spid="11288" grpId="0" bldLvl="0" animBg="1"/>
      <p:bldP spid="11289" grpId="0" bldLvl="0" animBg="1"/>
      <p:bldP spid="11297" grpId="0" bldLvl="0" animBg="1"/>
      <p:bldP spid="11298" grpId="0" bldLvl="0" animBg="1"/>
      <p:bldP spid="11299" grpId="0" bldLvl="0" animBg="1"/>
      <p:bldP spid="11307" grpId="0" bldLvl="0" animBg="1"/>
      <p:bldP spid="11308" grpId="0" bldLvl="0" animBg="1"/>
      <p:bldP spid="11309" grpId="0" bldLvl="0" animBg="1"/>
      <p:bldP spid="11317" grpId="0" bldLvl="0" animBg="1"/>
      <p:bldP spid="11318" grpId="0" bldLvl="0" animBg="1"/>
      <p:bldP spid="11319" grpId="0" bldLvl="0" animBg="1"/>
      <p:bldP spid="11329" grpId="0"/>
      <p:bldP spid="11330" grpId="0"/>
      <p:bldP spid="11331" grpId="0"/>
      <p:bldP spid="11332" grpId="0"/>
      <p:bldP spid="11333" grpId="0"/>
      <p:bldP spid="11334" grpId="0"/>
      <p:bldP spid="11336" grpId="0"/>
      <p:bldP spid="11337" grpId="0"/>
      <p:bldP spid="11339" grpId="0"/>
      <p:bldP spid="11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12290" name="Picture 3" descr="{D2B61484-47CD-4D7D-AA79-8BA4C5DBF146}0"/>
          <p:cNvPicPr>
            <a:picLocks noChangeAspect="1"/>
          </p:cNvPicPr>
          <p:nvPr/>
        </p:nvPicPr>
        <p:blipFill>
          <a:blip r:embed="rId4" cstate="print"/>
          <a:srcRect l="1370" r="2739" b="2351"/>
          <a:stretch>
            <a:fillRect/>
          </a:stretch>
        </p:blipFill>
        <p:spPr>
          <a:xfrm>
            <a:off x="1064260" y="2570480"/>
            <a:ext cx="7776845" cy="4050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Rectangle 4"/>
          <p:cNvSpPr/>
          <p:nvPr/>
        </p:nvSpPr>
        <p:spPr>
          <a:xfrm>
            <a:off x="162560" y="1743075"/>
            <a:ext cx="8994775" cy="58356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fontAlgn="base"/>
            <a:r>
              <a:rPr lang="zh-CN" altLang="en-US" sz="32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（金属、人体、大地、石墨、酸碱盐溶液、湿木）</a:t>
            </a:r>
            <a:endParaRPr lang="zh-CN" altLang="en-US" sz="3200" b="1" strike="noStrike" noProof="1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2292" name="Rectangle 5"/>
          <p:cNvSpPr/>
          <p:nvPr/>
        </p:nvSpPr>
        <p:spPr>
          <a:xfrm>
            <a:off x="5027930" y="854075"/>
            <a:ext cx="3813175" cy="64516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fontAlgn="base"/>
            <a:endParaRPr lang="zh-CN" altLang="en-US" sz="3600" b="1" strike="noStrike" noProof="1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2293" name="Text Box 7"/>
          <p:cNvSpPr txBox="1"/>
          <p:nvPr/>
        </p:nvSpPr>
        <p:spPr>
          <a:xfrm>
            <a:off x="1932305" y="1069975"/>
            <a:ext cx="5174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1.导体：容易</a:t>
            </a:r>
            <a:r>
              <a:rPr lang="zh-CN" altLang="en-US" sz="3200" b="1" dirty="0">
                <a:latin typeface="Comic Sans MS" panose="030F0702030302020204" pitchFamily="2" charset="0"/>
                <a:ea typeface="宋体" panose="02010600030101010101" pitchFamily="2" charset="-122"/>
              </a:rPr>
              <a:t>导电的物体</a:t>
            </a:r>
            <a:endParaRPr lang="zh-CN" altLang="en-US" sz="3200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3314" name="Rectangle 2"/>
          <p:cNvSpPr>
            <a:spLocks noGrp="1"/>
          </p:cNvSpPr>
          <p:nvPr/>
        </p:nvSpPr>
        <p:spPr>
          <a:xfrm>
            <a:off x="1328103" y="1066800"/>
            <a:ext cx="2525713" cy="5762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ct val="0"/>
              </a:spcBef>
              <a:buNone/>
            </a:pP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2、</a:t>
            </a:r>
            <a:r>
              <a:rPr lang="zh-CN" altLang="en-US" sz="2800" b="1" strike="noStrike" noProof="1">
                <a:solidFill>
                  <a:srgbClr val="FF0066"/>
                </a:solidFill>
                <a:effectLst>
                  <a:outerShdw blurRad="38100" dist="38100" dir="2700000">
                    <a:srgbClr val="C0C0C0"/>
                  </a:outerShdw>
                </a:effectLst>
              </a:rPr>
              <a:t>绝缘体</a:t>
            </a:r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</a:rPr>
              <a:t>：</a:t>
            </a:r>
            <a:endParaRPr lang="zh-CN" altLang="en-US" sz="2400" strike="noStrike" noProof="1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  <p:pic>
        <p:nvPicPr>
          <p:cNvPr id="13315" name="Picture 3" descr="{4E1FF284-CDF4-4EB4-890A-38CAF051832D}0"/>
          <p:cNvPicPr>
            <a:picLocks noChangeAspect="1"/>
          </p:cNvPicPr>
          <p:nvPr/>
        </p:nvPicPr>
        <p:blipFill>
          <a:blip r:embed="rId4" cstate="print"/>
          <a:srcRect l="2783" r="3972" b="2455"/>
          <a:stretch>
            <a:fillRect/>
          </a:stretch>
        </p:blipFill>
        <p:spPr>
          <a:xfrm>
            <a:off x="770255" y="2274253"/>
            <a:ext cx="7207250" cy="378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Rectangle 4"/>
          <p:cNvSpPr/>
          <p:nvPr/>
        </p:nvSpPr>
        <p:spPr>
          <a:xfrm>
            <a:off x="1243965" y="1643380"/>
            <a:ext cx="7475538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fontAlgn="base"/>
            <a:r>
              <a:rPr lang="zh-CN" altLang="en-US" sz="24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（干木、陶瓷、玻璃、橡胶、油、塑料）</a:t>
            </a:r>
            <a:endParaRPr lang="zh-CN" altLang="en-US" sz="2400" b="1" strike="noStrike" noProof="1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3317" name="Rectangle 5"/>
          <p:cNvSpPr/>
          <p:nvPr/>
        </p:nvSpPr>
        <p:spPr>
          <a:xfrm>
            <a:off x="3183890" y="1066800"/>
            <a:ext cx="3906838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rgbClr val="0066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不容易</a:t>
            </a:r>
            <a:r>
              <a:rPr lang="zh-CN" altLang="en-US" sz="28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导电的物体</a:t>
            </a:r>
            <a:endParaRPr lang="zh-CN" altLang="en-US" sz="2800" b="1" strike="noStrike" noProof="1"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  <p:sp>
        <p:nvSpPr>
          <p:cNvPr id="13318" name="Rectangle 6"/>
          <p:cNvSpPr/>
          <p:nvPr/>
        </p:nvSpPr>
        <p:spPr>
          <a:xfrm>
            <a:off x="1043305" y="6203315"/>
            <a:ext cx="7056438" cy="51911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>
            <a:spAutoFit/>
          </a:bodyPr>
          <a:lstStyle/>
          <a:p>
            <a:pPr fontAlgn="base"/>
            <a:r>
              <a:rPr lang="zh-CN" altLang="en-US" sz="28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Comic Sans MS" panose="030F0702030302020204" pitchFamily="2" charset="0"/>
                <a:ea typeface="宋体" panose="02010600030101010101" pitchFamily="2" charset="-122"/>
                <a:cs typeface="+mn-cs"/>
              </a:rPr>
              <a:t>注意：导体与绝缘体之间没有绝对的界线。</a:t>
            </a:r>
            <a:endParaRPr lang="zh-CN" altLang="en-US" sz="28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Comic Sans MS" panose="030F0702030302020204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  <p:bldP spid="13317" grpId="0"/>
      <p:bldP spid="133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三、归纳小结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4337" name="AutoShape 6"/>
          <p:cNvSpPr/>
          <p:nvPr/>
        </p:nvSpPr>
        <p:spPr>
          <a:xfrm>
            <a:off x="508635" y="1962150"/>
            <a:ext cx="7921625" cy="367347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581660" y="2032000"/>
            <a:ext cx="7848600" cy="3384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/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x-none" sz="28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．通过这节课你学到了什么？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x-none" sz="28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．</a:t>
            </a:r>
            <a:r>
              <a:rPr lang="zh-CN" altLang="en-US" sz="2800" dirty="0">
                <a:latin typeface="Comic Sans MS" panose="030F0702030302020204" pitchFamily="2" charset="0"/>
                <a:ea typeface="宋体" panose="02010600030101010101" pitchFamily="2" charset="-122"/>
              </a:rPr>
              <a:t>自然界有几种电荷？电荷间的相互作用规律是什么？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x-none" sz="28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．验电器工作的原理。什么是电荷量？其单位是什么？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x-none" sz="2800" dirty="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．原子的结构及摩擦起电的实质。</a:t>
            </a:r>
          </a:p>
          <a:p>
            <a:pPr eaLnBrk="0" hangingPunct="0">
              <a:spcBef>
                <a:spcPct val="2000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　　</a:t>
            </a:r>
            <a:r>
              <a:rPr lang="en-US" altLang="x-none" sz="2800" dirty="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．常见的导体和绝缘体。</a:t>
            </a:r>
          </a:p>
          <a:p>
            <a:pPr eaLnBrk="0" hangingPunct="0">
              <a:spcBef>
                <a:spcPct val="20000"/>
              </a:spcBef>
            </a:pP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四、强化训练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11580" y="1397635"/>
            <a:ext cx="7068185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用丝绸摩擦过的玻璃棒去靠近轻小物体时发现二者相互吸引，则轻小物体（　　）</a:t>
            </a:r>
          </a:p>
          <a:p>
            <a:pPr marL="0" indent="0"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A．一定带负电 </a:t>
            </a:r>
            <a:endParaRPr lang="zh-CN" altLang="en-US" sz="24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B．一定不带电 </a:t>
            </a:r>
            <a:endParaRPr lang="zh-CN" altLang="en-US" sz="24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C．可能带负电荷，也可能不带电 </a:t>
            </a:r>
            <a:endParaRPr lang="zh-CN" altLang="en-US" sz="24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D．以上说法都不对 </a:t>
            </a:r>
            <a:endParaRPr lang="zh-CN" altLang="en-US" sz="2400" b="1" kern="1200" baseline="0" dirty="0"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endParaRPr lang="zh-CN" altLang="en-US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marL="0" indent="0">
              <a:buNone/>
            </a:pPr>
            <a:r>
              <a:rPr lang="zh-CN" altLang="en-US" sz="24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【解析】丝绸摩擦过的玻璃棒带正电，靠近轻小物体时发现二者相互吸引，说明轻小物体可能带负电，可能不带电．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87900" y="1742440"/>
            <a:ext cx="42227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781300" y="2019935"/>
            <a:ext cx="397319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rIns="0" anchor="ctr" anchorCtr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6600" dirty="0">
                <a:latin typeface="+mn-lt"/>
                <a:ea typeface="+mn-ea"/>
              </a:rPr>
              <a:t>本课结束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055" y="88265"/>
            <a:ext cx="3013710" cy="2148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图形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8915" y="88265"/>
            <a:ext cx="702310" cy="702310"/>
          </a:xfrm>
          <a:prstGeom prst="rect">
            <a:avLst/>
          </a:prstGeom>
        </p:spPr>
      </p:pic>
      <p:pic>
        <p:nvPicPr>
          <p:cNvPr id="2" name="图片 1" descr="1bbbc8c04cbd3f6d751ab35a97585b2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-20955" y="3146425"/>
            <a:ext cx="4996180" cy="418719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副标题 2"/>
          <p:cNvSpPr txBox="1">
            <a:spLocks/>
          </p:cNvSpPr>
          <p:nvPr>
            <p:custDataLst>
              <p:tags r:id="rId1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  <a:sym typeface="+mn-ea"/>
              </a:rPr>
              <a:t>一、新课引入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None/>
              <a:tabLst/>
              <a:defRPr/>
            </a:pPr>
            <a:endParaRPr kumimoji="0" lang="zh-CN" altLang="en-US" sz="3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生活中的摩擦起电现象.wmv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180534" y="1041329"/>
            <a:ext cx="7992795" cy="5377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4098" name="Picture 3" descr="15-1-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68338" y="2439353"/>
            <a:ext cx="3095625" cy="242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icture 14" descr="GQAZCVL{[}17}3(WU2JM1HX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0725" y="1718628"/>
            <a:ext cx="3095625" cy="288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15" descr="%`MV[K24Z)Z5S2_E9JLN{~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37213" y="2439353"/>
            <a:ext cx="2844800" cy="2832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369185" y="1180148"/>
            <a:ext cx="2941638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</a:p>
        </p:txBody>
      </p:sp>
      <p:sp>
        <p:nvSpPr>
          <p:cNvPr id="4102" name="矩形 2"/>
          <p:cNvSpPr/>
          <p:nvPr/>
        </p:nvSpPr>
        <p:spPr>
          <a:xfrm>
            <a:off x="2229485" y="6090603"/>
            <a:ext cx="50355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用摩擦的方法使物体带电。</a:t>
            </a:r>
          </a:p>
        </p:txBody>
      </p:sp>
      <p:sp>
        <p:nvSpPr>
          <p:cNvPr id="4103" name="矩形 3"/>
          <p:cNvSpPr/>
          <p:nvPr/>
        </p:nvSpPr>
        <p:spPr>
          <a:xfrm>
            <a:off x="668338" y="6090603"/>
            <a:ext cx="156083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摩擦起电</a:t>
            </a:r>
            <a:r>
              <a:rPr lang="en-US" altLang="x-none" sz="24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endParaRPr lang="zh-CN" altLang="en-US" sz="2400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104" name="Text Box 3"/>
          <p:cNvSpPr txBox="1"/>
          <p:nvPr/>
        </p:nvSpPr>
        <p:spPr>
          <a:xfrm>
            <a:off x="452438" y="5176203"/>
            <a:ext cx="813435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电荷: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物体有了吸引轻小物体的性质就说物体带了“电”或带了电荷。</a:t>
            </a:r>
            <a:r>
              <a:rPr lang="en-US" altLang="x-none" sz="2400" dirty="0">
                <a:solidFill>
                  <a:schemeClr val="bg1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solidFill>
                <a:schemeClr val="bg1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4" name="手势箭头 873"/>
          <p:cNvSpPr/>
          <p:nvPr/>
        </p:nvSpPr>
        <p:spPr>
          <a:xfrm>
            <a:off x="1499235" y="1287145"/>
            <a:ext cx="792163" cy="4318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1977066053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758" h="1666">
                <a:moveTo>
                  <a:pt x="931" y="1269"/>
                </a:moveTo>
                <a:lnTo>
                  <a:pt x="895" y="1297"/>
                </a:lnTo>
                <a:lnTo>
                  <a:pt x="864" y="1328"/>
                </a:lnTo>
                <a:lnTo>
                  <a:pt x="839" y="1359"/>
                </a:lnTo>
                <a:lnTo>
                  <a:pt x="816" y="1392"/>
                </a:lnTo>
                <a:lnTo>
                  <a:pt x="1102" y="1555"/>
                </a:lnTo>
                <a:lnTo>
                  <a:pt x="1172" y="1557"/>
                </a:lnTo>
                <a:lnTo>
                  <a:pt x="1210" y="1555"/>
                </a:lnTo>
                <a:lnTo>
                  <a:pt x="1243" y="1547"/>
                </a:lnTo>
                <a:lnTo>
                  <a:pt x="1269" y="1535"/>
                </a:lnTo>
                <a:lnTo>
                  <a:pt x="1293" y="1518"/>
                </a:lnTo>
                <a:lnTo>
                  <a:pt x="1310" y="1495"/>
                </a:lnTo>
                <a:lnTo>
                  <a:pt x="1323" y="1466"/>
                </a:lnTo>
                <a:lnTo>
                  <a:pt x="1331" y="1434"/>
                </a:lnTo>
                <a:lnTo>
                  <a:pt x="1333" y="1397"/>
                </a:lnTo>
                <a:lnTo>
                  <a:pt x="1164" y="1397"/>
                </a:lnTo>
                <a:lnTo>
                  <a:pt x="931" y="1269"/>
                </a:lnTo>
                <a:close/>
                <a:moveTo>
                  <a:pt x="1060" y="975"/>
                </a:moveTo>
                <a:lnTo>
                  <a:pt x="1026" y="983"/>
                </a:lnTo>
                <a:lnTo>
                  <a:pt x="993" y="992"/>
                </a:lnTo>
                <a:lnTo>
                  <a:pt x="964" y="1006"/>
                </a:lnTo>
                <a:lnTo>
                  <a:pt x="937" y="1021"/>
                </a:lnTo>
                <a:lnTo>
                  <a:pt x="912" y="1040"/>
                </a:lnTo>
                <a:lnTo>
                  <a:pt x="891" y="1061"/>
                </a:lnTo>
                <a:lnTo>
                  <a:pt x="872" y="1084"/>
                </a:lnTo>
                <a:lnTo>
                  <a:pt x="855" y="1111"/>
                </a:lnTo>
                <a:lnTo>
                  <a:pt x="1195" y="1292"/>
                </a:lnTo>
                <a:lnTo>
                  <a:pt x="1352" y="1296"/>
                </a:lnTo>
                <a:lnTo>
                  <a:pt x="1392" y="1294"/>
                </a:lnTo>
                <a:lnTo>
                  <a:pt x="1427" y="1288"/>
                </a:lnTo>
                <a:lnTo>
                  <a:pt x="1456" y="1276"/>
                </a:lnTo>
                <a:lnTo>
                  <a:pt x="1481" y="1263"/>
                </a:lnTo>
                <a:lnTo>
                  <a:pt x="1500" y="1244"/>
                </a:lnTo>
                <a:lnTo>
                  <a:pt x="1513" y="1221"/>
                </a:lnTo>
                <a:lnTo>
                  <a:pt x="1521" y="1192"/>
                </a:lnTo>
                <a:lnTo>
                  <a:pt x="1523" y="1161"/>
                </a:lnTo>
                <a:lnTo>
                  <a:pt x="1521" y="1142"/>
                </a:lnTo>
                <a:lnTo>
                  <a:pt x="1517" y="1121"/>
                </a:lnTo>
                <a:lnTo>
                  <a:pt x="1510" y="1096"/>
                </a:lnTo>
                <a:lnTo>
                  <a:pt x="1498" y="1071"/>
                </a:lnTo>
                <a:lnTo>
                  <a:pt x="1241" y="1075"/>
                </a:lnTo>
                <a:lnTo>
                  <a:pt x="1060" y="975"/>
                </a:lnTo>
                <a:close/>
                <a:moveTo>
                  <a:pt x="1137" y="668"/>
                </a:moveTo>
                <a:lnTo>
                  <a:pt x="1104" y="670"/>
                </a:lnTo>
                <a:lnTo>
                  <a:pt x="1074" y="676"/>
                </a:lnTo>
                <a:lnTo>
                  <a:pt x="1047" y="687"/>
                </a:lnTo>
                <a:lnTo>
                  <a:pt x="1020" y="702"/>
                </a:lnTo>
                <a:lnTo>
                  <a:pt x="997" y="722"/>
                </a:lnTo>
                <a:lnTo>
                  <a:pt x="976" y="745"/>
                </a:lnTo>
                <a:lnTo>
                  <a:pt x="954" y="772"/>
                </a:lnTo>
                <a:lnTo>
                  <a:pt x="937" y="804"/>
                </a:lnTo>
                <a:lnTo>
                  <a:pt x="1269" y="969"/>
                </a:lnTo>
                <a:lnTo>
                  <a:pt x="1454" y="971"/>
                </a:lnTo>
                <a:lnTo>
                  <a:pt x="1502" y="969"/>
                </a:lnTo>
                <a:lnTo>
                  <a:pt x="1542" y="962"/>
                </a:lnTo>
                <a:lnTo>
                  <a:pt x="1579" y="952"/>
                </a:lnTo>
                <a:lnTo>
                  <a:pt x="1608" y="937"/>
                </a:lnTo>
                <a:lnTo>
                  <a:pt x="1631" y="916"/>
                </a:lnTo>
                <a:lnTo>
                  <a:pt x="1646" y="893"/>
                </a:lnTo>
                <a:lnTo>
                  <a:pt x="1656" y="864"/>
                </a:lnTo>
                <a:lnTo>
                  <a:pt x="1659" y="833"/>
                </a:lnTo>
                <a:lnTo>
                  <a:pt x="1657" y="810"/>
                </a:lnTo>
                <a:lnTo>
                  <a:pt x="1650" y="789"/>
                </a:lnTo>
                <a:lnTo>
                  <a:pt x="1640" y="772"/>
                </a:lnTo>
                <a:lnTo>
                  <a:pt x="1625" y="758"/>
                </a:lnTo>
                <a:lnTo>
                  <a:pt x="1604" y="749"/>
                </a:lnTo>
                <a:lnTo>
                  <a:pt x="1579" y="741"/>
                </a:lnTo>
                <a:lnTo>
                  <a:pt x="1550" y="735"/>
                </a:lnTo>
                <a:lnTo>
                  <a:pt x="1517" y="733"/>
                </a:lnTo>
                <a:lnTo>
                  <a:pt x="1293" y="733"/>
                </a:lnTo>
                <a:lnTo>
                  <a:pt x="1273" y="718"/>
                </a:lnTo>
                <a:lnTo>
                  <a:pt x="1254" y="704"/>
                </a:lnTo>
                <a:lnTo>
                  <a:pt x="1233" y="693"/>
                </a:lnTo>
                <a:lnTo>
                  <a:pt x="1214" y="683"/>
                </a:lnTo>
                <a:lnTo>
                  <a:pt x="1195" y="678"/>
                </a:lnTo>
                <a:lnTo>
                  <a:pt x="1175" y="672"/>
                </a:lnTo>
                <a:lnTo>
                  <a:pt x="1156" y="668"/>
                </a:lnTo>
                <a:lnTo>
                  <a:pt x="1137" y="668"/>
                </a:lnTo>
                <a:close/>
                <a:moveTo>
                  <a:pt x="1694" y="240"/>
                </a:moveTo>
                <a:lnTo>
                  <a:pt x="1898" y="466"/>
                </a:lnTo>
                <a:lnTo>
                  <a:pt x="1874" y="497"/>
                </a:lnTo>
                <a:lnTo>
                  <a:pt x="1855" y="520"/>
                </a:lnTo>
                <a:lnTo>
                  <a:pt x="2251" y="518"/>
                </a:lnTo>
                <a:lnTo>
                  <a:pt x="2303" y="516"/>
                </a:lnTo>
                <a:lnTo>
                  <a:pt x="2351" y="516"/>
                </a:lnTo>
                <a:lnTo>
                  <a:pt x="2395" y="512"/>
                </a:lnTo>
                <a:lnTo>
                  <a:pt x="2435" y="511"/>
                </a:lnTo>
                <a:lnTo>
                  <a:pt x="2474" y="505"/>
                </a:lnTo>
                <a:lnTo>
                  <a:pt x="2508" y="501"/>
                </a:lnTo>
                <a:lnTo>
                  <a:pt x="2539" y="493"/>
                </a:lnTo>
                <a:lnTo>
                  <a:pt x="2568" y="488"/>
                </a:lnTo>
                <a:lnTo>
                  <a:pt x="2593" y="478"/>
                </a:lnTo>
                <a:lnTo>
                  <a:pt x="2614" y="470"/>
                </a:lnTo>
                <a:lnTo>
                  <a:pt x="2631" y="459"/>
                </a:lnTo>
                <a:lnTo>
                  <a:pt x="2647" y="449"/>
                </a:lnTo>
                <a:lnTo>
                  <a:pt x="2658" y="436"/>
                </a:lnTo>
                <a:lnTo>
                  <a:pt x="2666" y="424"/>
                </a:lnTo>
                <a:lnTo>
                  <a:pt x="2672" y="411"/>
                </a:lnTo>
                <a:lnTo>
                  <a:pt x="2673" y="395"/>
                </a:lnTo>
                <a:lnTo>
                  <a:pt x="2672" y="380"/>
                </a:lnTo>
                <a:lnTo>
                  <a:pt x="2668" y="363"/>
                </a:lnTo>
                <a:lnTo>
                  <a:pt x="2662" y="349"/>
                </a:lnTo>
                <a:lnTo>
                  <a:pt x="2652" y="336"/>
                </a:lnTo>
                <a:lnTo>
                  <a:pt x="2639" y="324"/>
                </a:lnTo>
                <a:lnTo>
                  <a:pt x="2625" y="313"/>
                </a:lnTo>
                <a:lnTo>
                  <a:pt x="2608" y="301"/>
                </a:lnTo>
                <a:lnTo>
                  <a:pt x="2587" y="294"/>
                </a:lnTo>
                <a:lnTo>
                  <a:pt x="2566" y="284"/>
                </a:lnTo>
                <a:lnTo>
                  <a:pt x="2541" y="278"/>
                </a:lnTo>
                <a:lnTo>
                  <a:pt x="2512" y="273"/>
                </a:lnTo>
                <a:lnTo>
                  <a:pt x="2481" y="267"/>
                </a:lnTo>
                <a:lnTo>
                  <a:pt x="2449" y="263"/>
                </a:lnTo>
                <a:lnTo>
                  <a:pt x="2412" y="261"/>
                </a:lnTo>
                <a:lnTo>
                  <a:pt x="2374" y="259"/>
                </a:lnTo>
                <a:lnTo>
                  <a:pt x="2334" y="259"/>
                </a:lnTo>
                <a:lnTo>
                  <a:pt x="1694" y="240"/>
                </a:lnTo>
                <a:close/>
                <a:moveTo>
                  <a:pt x="1060" y="109"/>
                </a:moveTo>
                <a:lnTo>
                  <a:pt x="1039" y="117"/>
                </a:lnTo>
                <a:lnTo>
                  <a:pt x="1018" y="125"/>
                </a:lnTo>
                <a:lnTo>
                  <a:pt x="993" y="134"/>
                </a:lnTo>
                <a:lnTo>
                  <a:pt x="966" y="146"/>
                </a:lnTo>
                <a:lnTo>
                  <a:pt x="937" y="159"/>
                </a:lnTo>
                <a:lnTo>
                  <a:pt x="906" y="173"/>
                </a:lnTo>
                <a:lnTo>
                  <a:pt x="872" y="188"/>
                </a:lnTo>
                <a:lnTo>
                  <a:pt x="835" y="203"/>
                </a:lnTo>
                <a:lnTo>
                  <a:pt x="799" y="221"/>
                </a:lnTo>
                <a:lnTo>
                  <a:pt x="757" y="240"/>
                </a:lnTo>
                <a:lnTo>
                  <a:pt x="714" y="261"/>
                </a:lnTo>
                <a:lnTo>
                  <a:pt x="670" y="282"/>
                </a:lnTo>
                <a:lnTo>
                  <a:pt x="622" y="305"/>
                </a:lnTo>
                <a:lnTo>
                  <a:pt x="572" y="328"/>
                </a:lnTo>
                <a:lnTo>
                  <a:pt x="520" y="353"/>
                </a:lnTo>
                <a:lnTo>
                  <a:pt x="467" y="380"/>
                </a:lnTo>
                <a:lnTo>
                  <a:pt x="150" y="380"/>
                </a:lnTo>
                <a:lnTo>
                  <a:pt x="123" y="480"/>
                </a:lnTo>
                <a:lnTo>
                  <a:pt x="104" y="580"/>
                </a:lnTo>
                <a:lnTo>
                  <a:pt x="92" y="679"/>
                </a:lnTo>
                <a:lnTo>
                  <a:pt x="88" y="779"/>
                </a:lnTo>
                <a:lnTo>
                  <a:pt x="92" y="875"/>
                </a:lnTo>
                <a:lnTo>
                  <a:pt x="102" y="971"/>
                </a:lnTo>
                <a:lnTo>
                  <a:pt x="119" y="1069"/>
                </a:lnTo>
                <a:lnTo>
                  <a:pt x="142" y="1169"/>
                </a:lnTo>
                <a:lnTo>
                  <a:pt x="378" y="1169"/>
                </a:lnTo>
                <a:lnTo>
                  <a:pt x="417" y="1228"/>
                </a:lnTo>
                <a:lnTo>
                  <a:pt x="459" y="1286"/>
                </a:lnTo>
                <a:lnTo>
                  <a:pt x="501" y="1340"/>
                </a:lnTo>
                <a:lnTo>
                  <a:pt x="545" y="1390"/>
                </a:lnTo>
                <a:lnTo>
                  <a:pt x="591" y="1438"/>
                </a:lnTo>
                <a:lnTo>
                  <a:pt x="640" y="1482"/>
                </a:lnTo>
                <a:lnTo>
                  <a:pt x="688" y="1524"/>
                </a:lnTo>
                <a:lnTo>
                  <a:pt x="737" y="1562"/>
                </a:lnTo>
                <a:lnTo>
                  <a:pt x="757" y="1566"/>
                </a:lnTo>
                <a:lnTo>
                  <a:pt x="774" y="1568"/>
                </a:lnTo>
                <a:lnTo>
                  <a:pt x="787" y="1570"/>
                </a:lnTo>
                <a:lnTo>
                  <a:pt x="797" y="1570"/>
                </a:lnTo>
                <a:lnTo>
                  <a:pt x="805" y="1570"/>
                </a:lnTo>
                <a:lnTo>
                  <a:pt x="814" y="1570"/>
                </a:lnTo>
                <a:lnTo>
                  <a:pt x="826" y="1568"/>
                </a:lnTo>
                <a:lnTo>
                  <a:pt x="839" y="1566"/>
                </a:lnTo>
                <a:lnTo>
                  <a:pt x="855" y="1564"/>
                </a:lnTo>
                <a:lnTo>
                  <a:pt x="872" y="1562"/>
                </a:lnTo>
                <a:lnTo>
                  <a:pt x="891" y="1559"/>
                </a:lnTo>
                <a:lnTo>
                  <a:pt x="912" y="1555"/>
                </a:lnTo>
                <a:lnTo>
                  <a:pt x="695" y="1441"/>
                </a:lnTo>
                <a:lnTo>
                  <a:pt x="720" y="1380"/>
                </a:lnTo>
                <a:lnTo>
                  <a:pt x="753" y="1322"/>
                </a:lnTo>
                <a:lnTo>
                  <a:pt x="791" y="1267"/>
                </a:lnTo>
                <a:lnTo>
                  <a:pt x="835" y="1215"/>
                </a:lnTo>
                <a:lnTo>
                  <a:pt x="728" y="1155"/>
                </a:lnTo>
                <a:lnTo>
                  <a:pt x="753" y="1107"/>
                </a:lnTo>
                <a:lnTo>
                  <a:pt x="778" y="1065"/>
                </a:lnTo>
                <a:lnTo>
                  <a:pt x="803" y="1027"/>
                </a:lnTo>
                <a:lnTo>
                  <a:pt x="830" y="994"/>
                </a:lnTo>
                <a:lnTo>
                  <a:pt x="855" y="967"/>
                </a:lnTo>
                <a:lnTo>
                  <a:pt x="883" y="942"/>
                </a:lnTo>
                <a:lnTo>
                  <a:pt x="910" y="925"/>
                </a:lnTo>
                <a:lnTo>
                  <a:pt x="939" y="912"/>
                </a:lnTo>
                <a:lnTo>
                  <a:pt x="816" y="846"/>
                </a:lnTo>
                <a:lnTo>
                  <a:pt x="832" y="812"/>
                </a:lnTo>
                <a:lnTo>
                  <a:pt x="849" y="781"/>
                </a:lnTo>
                <a:lnTo>
                  <a:pt x="864" y="750"/>
                </a:lnTo>
                <a:lnTo>
                  <a:pt x="882" y="724"/>
                </a:lnTo>
                <a:lnTo>
                  <a:pt x="899" y="697"/>
                </a:lnTo>
                <a:lnTo>
                  <a:pt x="918" y="674"/>
                </a:lnTo>
                <a:lnTo>
                  <a:pt x="937" y="653"/>
                </a:lnTo>
                <a:lnTo>
                  <a:pt x="956" y="633"/>
                </a:lnTo>
                <a:lnTo>
                  <a:pt x="976" y="616"/>
                </a:lnTo>
                <a:lnTo>
                  <a:pt x="997" y="603"/>
                </a:lnTo>
                <a:lnTo>
                  <a:pt x="1020" y="591"/>
                </a:lnTo>
                <a:lnTo>
                  <a:pt x="1041" y="580"/>
                </a:lnTo>
                <a:lnTo>
                  <a:pt x="1064" y="572"/>
                </a:lnTo>
                <a:lnTo>
                  <a:pt x="1087" y="566"/>
                </a:lnTo>
                <a:lnTo>
                  <a:pt x="1112" y="564"/>
                </a:lnTo>
                <a:lnTo>
                  <a:pt x="1137" y="562"/>
                </a:lnTo>
                <a:lnTo>
                  <a:pt x="1181" y="566"/>
                </a:lnTo>
                <a:lnTo>
                  <a:pt x="1225" y="578"/>
                </a:lnTo>
                <a:lnTo>
                  <a:pt x="1248" y="585"/>
                </a:lnTo>
                <a:lnTo>
                  <a:pt x="1271" y="597"/>
                </a:lnTo>
                <a:lnTo>
                  <a:pt x="1294" y="610"/>
                </a:lnTo>
                <a:lnTo>
                  <a:pt x="1317" y="624"/>
                </a:lnTo>
                <a:lnTo>
                  <a:pt x="1477" y="622"/>
                </a:lnTo>
                <a:lnTo>
                  <a:pt x="1431" y="599"/>
                </a:lnTo>
                <a:lnTo>
                  <a:pt x="1385" y="568"/>
                </a:lnTo>
                <a:lnTo>
                  <a:pt x="1335" y="530"/>
                </a:lnTo>
                <a:lnTo>
                  <a:pt x="1285" y="484"/>
                </a:lnTo>
                <a:lnTo>
                  <a:pt x="1248" y="505"/>
                </a:lnTo>
                <a:lnTo>
                  <a:pt x="1214" y="524"/>
                </a:lnTo>
                <a:lnTo>
                  <a:pt x="1177" y="539"/>
                </a:lnTo>
                <a:lnTo>
                  <a:pt x="1139" y="553"/>
                </a:lnTo>
                <a:lnTo>
                  <a:pt x="1102" y="562"/>
                </a:lnTo>
                <a:lnTo>
                  <a:pt x="1064" y="570"/>
                </a:lnTo>
                <a:lnTo>
                  <a:pt x="1026" y="574"/>
                </a:lnTo>
                <a:lnTo>
                  <a:pt x="987" y="576"/>
                </a:lnTo>
                <a:lnTo>
                  <a:pt x="947" y="572"/>
                </a:lnTo>
                <a:lnTo>
                  <a:pt x="943" y="466"/>
                </a:lnTo>
                <a:lnTo>
                  <a:pt x="972" y="468"/>
                </a:lnTo>
                <a:lnTo>
                  <a:pt x="1014" y="466"/>
                </a:lnTo>
                <a:lnTo>
                  <a:pt x="1056" y="461"/>
                </a:lnTo>
                <a:lnTo>
                  <a:pt x="1099" y="453"/>
                </a:lnTo>
                <a:lnTo>
                  <a:pt x="1141" y="441"/>
                </a:lnTo>
                <a:lnTo>
                  <a:pt x="1181" y="424"/>
                </a:lnTo>
                <a:lnTo>
                  <a:pt x="1221" y="405"/>
                </a:lnTo>
                <a:lnTo>
                  <a:pt x="1262" y="384"/>
                </a:lnTo>
                <a:lnTo>
                  <a:pt x="1302" y="357"/>
                </a:lnTo>
                <a:lnTo>
                  <a:pt x="1339" y="401"/>
                </a:lnTo>
                <a:lnTo>
                  <a:pt x="1375" y="440"/>
                </a:lnTo>
                <a:lnTo>
                  <a:pt x="1414" y="474"/>
                </a:lnTo>
                <a:lnTo>
                  <a:pt x="1450" y="499"/>
                </a:lnTo>
                <a:lnTo>
                  <a:pt x="1487" y="520"/>
                </a:lnTo>
                <a:lnTo>
                  <a:pt x="1525" y="536"/>
                </a:lnTo>
                <a:lnTo>
                  <a:pt x="1561" y="545"/>
                </a:lnTo>
                <a:lnTo>
                  <a:pt x="1600" y="547"/>
                </a:lnTo>
                <a:lnTo>
                  <a:pt x="1623" y="547"/>
                </a:lnTo>
                <a:lnTo>
                  <a:pt x="1646" y="543"/>
                </a:lnTo>
                <a:lnTo>
                  <a:pt x="1669" y="536"/>
                </a:lnTo>
                <a:lnTo>
                  <a:pt x="1692" y="526"/>
                </a:lnTo>
                <a:lnTo>
                  <a:pt x="1713" y="514"/>
                </a:lnTo>
                <a:lnTo>
                  <a:pt x="1734" y="501"/>
                </a:lnTo>
                <a:lnTo>
                  <a:pt x="1753" y="484"/>
                </a:lnTo>
                <a:lnTo>
                  <a:pt x="1773" y="464"/>
                </a:lnTo>
                <a:lnTo>
                  <a:pt x="1502" y="155"/>
                </a:lnTo>
                <a:lnTo>
                  <a:pt x="1060" y="109"/>
                </a:lnTo>
                <a:close/>
                <a:moveTo>
                  <a:pt x="1054" y="0"/>
                </a:moveTo>
                <a:lnTo>
                  <a:pt x="1536" y="54"/>
                </a:lnTo>
                <a:lnTo>
                  <a:pt x="1608" y="134"/>
                </a:lnTo>
                <a:lnTo>
                  <a:pt x="2318" y="154"/>
                </a:lnTo>
                <a:lnTo>
                  <a:pt x="2378" y="155"/>
                </a:lnTo>
                <a:lnTo>
                  <a:pt x="2431" y="157"/>
                </a:lnTo>
                <a:lnTo>
                  <a:pt x="2481" y="161"/>
                </a:lnTo>
                <a:lnTo>
                  <a:pt x="2528" y="167"/>
                </a:lnTo>
                <a:lnTo>
                  <a:pt x="2568" y="175"/>
                </a:lnTo>
                <a:lnTo>
                  <a:pt x="2602" y="184"/>
                </a:lnTo>
                <a:lnTo>
                  <a:pt x="2635" y="196"/>
                </a:lnTo>
                <a:lnTo>
                  <a:pt x="2662" y="207"/>
                </a:lnTo>
                <a:lnTo>
                  <a:pt x="2683" y="223"/>
                </a:lnTo>
                <a:lnTo>
                  <a:pt x="2704" y="240"/>
                </a:lnTo>
                <a:lnTo>
                  <a:pt x="2720" y="259"/>
                </a:lnTo>
                <a:lnTo>
                  <a:pt x="2735" y="280"/>
                </a:lnTo>
                <a:lnTo>
                  <a:pt x="2745" y="305"/>
                </a:lnTo>
                <a:lnTo>
                  <a:pt x="2752" y="332"/>
                </a:lnTo>
                <a:lnTo>
                  <a:pt x="2756" y="361"/>
                </a:lnTo>
                <a:lnTo>
                  <a:pt x="2758" y="393"/>
                </a:lnTo>
                <a:lnTo>
                  <a:pt x="2756" y="420"/>
                </a:lnTo>
                <a:lnTo>
                  <a:pt x="2752" y="447"/>
                </a:lnTo>
                <a:lnTo>
                  <a:pt x="2745" y="470"/>
                </a:lnTo>
                <a:lnTo>
                  <a:pt x="2733" y="493"/>
                </a:lnTo>
                <a:lnTo>
                  <a:pt x="2720" y="514"/>
                </a:lnTo>
                <a:lnTo>
                  <a:pt x="2700" y="532"/>
                </a:lnTo>
                <a:lnTo>
                  <a:pt x="2681" y="549"/>
                </a:lnTo>
                <a:lnTo>
                  <a:pt x="2656" y="564"/>
                </a:lnTo>
                <a:lnTo>
                  <a:pt x="2629" y="578"/>
                </a:lnTo>
                <a:lnTo>
                  <a:pt x="2599" y="589"/>
                </a:lnTo>
                <a:lnTo>
                  <a:pt x="2566" y="601"/>
                </a:lnTo>
                <a:lnTo>
                  <a:pt x="2529" y="608"/>
                </a:lnTo>
                <a:lnTo>
                  <a:pt x="2489" y="614"/>
                </a:lnTo>
                <a:lnTo>
                  <a:pt x="2447" y="618"/>
                </a:lnTo>
                <a:lnTo>
                  <a:pt x="2401" y="622"/>
                </a:lnTo>
                <a:lnTo>
                  <a:pt x="2353" y="622"/>
                </a:lnTo>
                <a:lnTo>
                  <a:pt x="1725" y="631"/>
                </a:lnTo>
                <a:lnTo>
                  <a:pt x="1661" y="649"/>
                </a:lnTo>
                <a:lnTo>
                  <a:pt x="1682" y="666"/>
                </a:lnTo>
                <a:lnTo>
                  <a:pt x="1700" y="685"/>
                </a:lnTo>
                <a:lnTo>
                  <a:pt x="1715" y="704"/>
                </a:lnTo>
                <a:lnTo>
                  <a:pt x="1727" y="727"/>
                </a:lnTo>
                <a:lnTo>
                  <a:pt x="1736" y="750"/>
                </a:lnTo>
                <a:lnTo>
                  <a:pt x="1744" y="777"/>
                </a:lnTo>
                <a:lnTo>
                  <a:pt x="1748" y="804"/>
                </a:lnTo>
                <a:lnTo>
                  <a:pt x="1748" y="835"/>
                </a:lnTo>
                <a:lnTo>
                  <a:pt x="1746" y="875"/>
                </a:lnTo>
                <a:lnTo>
                  <a:pt x="1738" y="912"/>
                </a:lnTo>
                <a:lnTo>
                  <a:pt x="1727" y="944"/>
                </a:lnTo>
                <a:lnTo>
                  <a:pt x="1709" y="973"/>
                </a:lnTo>
                <a:lnTo>
                  <a:pt x="1688" y="1000"/>
                </a:lnTo>
                <a:lnTo>
                  <a:pt x="1661" y="1021"/>
                </a:lnTo>
                <a:lnTo>
                  <a:pt x="1631" y="1040"/>
                </a:lnTo>
                <a:lnTo>
                  <a:pt x="1596" y="1056"/>
                </a:lnTo>
                <a:lnTo>
                  <a:pt x="1604" y="1084"/>
                </a:lnTo>
                <a:lnTo>
                  <a:pt x="1609" y="1111"/>
                </a:lnTo>
                <a:lnTo>
                  <a:pt x="1613" y="1136"/>
                </a:lnTo>
                <a:lnTo>
                  <a:pt x="1615" y="1159"/>
                </a:lnTo>
                <a:lnTo>
                  <a:pt x="1611" y="1207"/>
                </a:lnTo>
                <a:lnTo>
                  <a:pt x="1602" y="1251"/>
                </a:lnTo>
                <a:lnTo>
                  <a:pt x="1586" y="1290"/>
                </a:lnTo>
                <a:lnTo>
                  <a:pt x="1565" y="1321"/>
                </a:lnTo>
                <a:lnTo>
                  <a:pt x="1538" y="1347"/>
                </a:lnTo>
                <a:lnTo>
                  <a:pt x="1504" y="1370"/>
                </a:lnTo>
                <a:lnTo>
                  <a:pt x="1463" y="1386"/>
                </a:lnTo>
                <a:lnTo>
                  <a:pt x="1417" y="1397"/>
                </a:lnTo>
                <a:lnTo>
                  <a:pt x="1419" y="1416"/>
                </a:lnTo>
                <a:lnTo>
                  <a:pt x="1419" y="1432"/>
                </a:lnTo>
                <a:lnTo>
                  <a:pt x="1417" y="1459"/>
                </a:lnTo>
                <a:lnTo>
                  <a:pt x="1415" y="1486"/>
                </a:lnTo>
                <a:lnTo>
                  <a:pt x="1410" y="1511"/>
                </a:lnTo>
                <a:lnTo>
                  <a:pt x="1402" y="1532"/>
                </a:lnTo>
                <a:lnTo>
                  <a:pt x="1394" y="1553"/>
                </a:lnTo>
                <a:lnTo>
                  <a:pt x="1383" y="1572"/>
                </a:lnTo>
                <a:lnTo>
                  <a:pt x="1369" y="1589"/>
                </a:lnTo>
                <a:lnTo>
                  <a:pt x="1354" y="1605"/>
                </a:lnTo>
                <a:lnTo>
                  <a:pt x="1337" y="1618"/>
                </a:lnTo>
                <a:lnTo>
                  <a:pt x="1317" y="1630"/>
                </a:lnTo>
                <a:lnTo>
                  <a:pt x="1296" y="1639"/>
                </a:lnTo>
                <a:lnTo>
                  <a:pt x="1273" y="1649"/>
                </a:lnTo>
                <a:lnTo>
                  <a:pt x="1246" y="1654"/>
                </a:lnTo>
                <a:lnTo>
                  <a:pt x="1220" y="1658"/>
                </a:lnTo>
                <a:lnTo>
                  <a:pt x="1191" y="1662"/>
                </a:lnTo>
                <a:lnTo>
                  <a:pt x="1158" y="1662"/>
                </a:lnTo>
                <a:lnTo>
                  <a:pt x="1099" y="1658"/>
                </a:lnTo>
                <a:lnTo>
                  <a:pt x="1033" y="1624"/>
                </a:lnTo>
                <a:lnTo>
                  <a:pt x="979" y="1643"/>
                </a:lnTo>
                <a:lnTo>
                  <a:pt x="928" y="1656"/>
                </a:lnTo>
                <a:lnTo>
                  <a:pt x="876" y="1664"/>
                </a:lnTo>
                <a:lnTo>
                  <a:pt x="828" y="1666"/>
                </a:lnTo>
                <a:lnTo>
                  <a:pt x="809" y="1666"/>
                </a:lnTo>
                <a:lnTo>
                  <a:pt x="785" y="1664"/>
                </a:lnTo>
                <a:lnTo>
                  <a:pt x="757" y="1660"/>
                </a:lnTo>
                <a:lnTo>
                  <a:pt x="722" y="1656"/>
                </a:lnTo>
                <a:lnTo>
                  <a:pt x="676" y="1626"/>
                </a:lnTo>
                <a:lnTo>
                  <a:pt x="628" y="1591"/>
                </a:lnTo>
                <a:lnTo>
                  <a:pt x="578" y="1553"/>
                </a:lnTo>
                <a:lnTo>
                  <a:pt x="530" y="1509"/>
                </a:lnTo>
                <a:lnTo>
                  <a:pt x="482" y="1459"/>
                </a:lnTo>
                <a:lnTo>
                  <a:pt x="432" y="1403"/>
                </a:lnTo>
                <a:lnTo>
                  <a:pt x="382" y="1344"/>
                </a:lnTo>
                <a:lnTo>
                  <a:pt x="332" y="1280"/>
                </a:lnTo>
                <a:lnTo>
                  <a:pt x="83" y="1280"/>
                </a:lnTo>
                <a:lnTo>
                  <a:pt x="63" y="1219"/>
                </a:lnTo>
                <a:lnTo>
                  <a:pt x="46" y="1157"/>
                </a:lnTo>
                <a:lnTo>
                  <a:pt x="33" y="1096"/>
                </a:lnTo>
                <a:lnTo>
                  <a:pt x="19" y="1036"/>
                </a:lnTo>
                <a:lnTo>
                  <a:pt x="11" y="975"/>
                </a:lnTo>
                <a:lnTo>
                  <a:pt x="4" y="914"/>
                </a:lnTo>
                <a:lnTo>
                  <a:pt x="0" y="854"/>
                </a:lnTo>
                <a:lnTo>
                  <a:pt x="0" y="793"/>
                </a:lnTo>
                <a:lnTo>
                  <a:pt x="0" y="724"/>
                </a:lnTo>
                <a:lnTo>
                  <a:pt x="6" y="656"/>
                </a:lnTo>
                <a:lnTo>
                  <a:pt x="11" y="591"/>
                </a:lnTo>
                <a:lnTo>
                  <a:pt x="23" y="526"/>
                </a:lnTo>
                <a:lnTo>
                  <a:pt x="34" y="463"/>
                </a:lnTo>
                <a:lnTo>
                  <a:pt x="52" y="399"/>
                </a:lnTo>
                <a:lnTo>
                  <a:pt x="69" y="336"/>
                </a:lnTo>
                <a:lnTo>
                  <a:pt x="92" y="276"/>
                </a:lnTo>
                <a:lnTo>
                  <a:pt x="465" y="276"/>
                </a:lnTo>
                <a:lnTo>
                  <a:pt x="530" y="236"/>
                </a:lnTo>
                <a:lnTo>
                  <a:pt x="599" y="200"/>
                </a:lnTo>
                <a:lnTo>
                  <a:pt x="668" y="163"/>
                </a:lnTo>
                <a:lnTo>
                  <a:pt x="741" y="129"/>
                </a:lnTo>
                <a:lnTo>
                  <a:pt x="816" y="94"/>
                </a:lnTo>
                <a:lnTo>
                  <a:pt x="893" y="61"/>
                </a:lnTo>
                <a:lnTo>
                  <a:pt x="972" y="31"/>
                </a:lnTo>
                <a:lnTo>
                  <a:pt x="1054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bldLvl="0" animBg="1"/>
      <p:bldP spid="4103" grpId="0" animBg="1"/>
      <p:bldP spid="410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pic>
        <p:nvPicPr>
          <p:cNvPr id="5122" name="Picture 9" descr="http://pic.baike.soso.com/p/20130705/20130705132942-12757127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87683" y="2922905"/>
            <a:ext cx="2782887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84220" y="1049655"/>
            <a:ext cx="3168650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14" descr="http://www.zszx.info/imagematerial/upload/wl/6VUVPFOLGUGFTDFH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20395" y="2202180"/>
            <a:ext cx="2190750" cy="2609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16" descr="http://www.scsfyey.cn/Article/UploadFiles/201301/2013012209455503.jpg"/>
          <p:cNvPicPr>
            <a:picLocks noChangeAspect="1"/>
          </p:cNvPicPr>
          <p:nvPr/>
        </p:nvPicPr>
        <p:blipFill>
          <a:blip r:embed="rId8" cstate="print"/>
          <a:srcRect l="6573" t="5518" r="7967" b="47301"/>
          <a:stretch>
            <a:fillRect/>
          </a:stretch>
        </p:blipFill>
        <p:spPr>
          <a:xfrm>
            <a:off x="2276158" y="4146868"/>
            <a:ext cx="2819400" cy="216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7"/>
          <p:cNvSpPr/>
          <p:nvPr/>
        </p:nvSpPr>
        <p:spPr>
          <a:xfrm>
            <a:off x="2779395" y="2849880"/>
            <a:ext cx="3286125" cy="1787525"/>
          </a:xfrm>
          <a:prstGeom prst="ellipse">
            <a:avLst/>
          </a:prstGeom>
          <a:gradFill rotWithShape="0">
            <a:gsLst>
              <a:gs pos="0">
                <a:srgbClr val="E46C0A">
                  <a:alpha val="50000"/>
                </a:srgbClr>
              </a:gs>
              <a:gs pos="100000">
                <a:srgbClr val="F4C198"/>
              </a:gs>
            </a:gsLst>
            <a:lin ang="5400000" scaled="1"/>
            <a:tileRect/>
          </a:gradFill>
          <a:ln w="25400" cap="flat" cmpd="sng">
            <a:solidFill>
              <a:srgbClr val="385D8A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ctr"/>
          <a:lstStyle/>
          <a:p>
            <a:pPr algn="ctr"/>
            <a:r>
              <a:rPr lang="zh-CN" altLang="en-US" sz="3600" b="1" dirty="0">
                <a:latin typeface="Myriad Pro Light" charset="0"/>
                <a:ea typeface="楷体" panose="02010609060101010101" pitchFamily="1" charset="-122"/>
              </a:rPr>
              <a:t>生活中的</a:t>
            </a:r>
            <a:endParaRPr lang="zh-CN" altLang="en-US" sz="4000" b="1" dirty="0">
              <a:latin typeface="Myriad Pro Light" charset="0"/>
              <a:ea typeface="楷体" panose="02010609060101010101" pitchFamily="1" charset="-122"/>
            </a:endParaRPr>
          </a:p>
          <a:p>
            <a:pPr algn="ctr"/>
            <a:r>
              <a:rPr lang="zh-CN" altLang="en-US" sz="3600" b="1" dirty="0">
                <a:latin typeface="Myriad Pro Light" charset="0"/>
                <a:ea typeface="楷体" panose="02010609060101010101" pitchFamily="1" charset="-122"/>
              </a:rPr>
              <a:t>摩擦起电</a:t>
            </a:r>
          </a:p>
        </p:txBody>
      </p:sp>
      <p:pic>
        <p:nvPicPr>
          <p:cNvPr id="5127" name="Picture 18" descr="http://e.hiphotos.bdimg.com/album/w%3D2048/sign=a5000ff2c75c1038247ec9c286299213/9a504fc2d5628535a98dddc991ef76c6a6ef63ec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579620" y="4578668"/>
            <a:ext cx="3333750" cy="2076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单圆角矩形 5"/>
          <p:cNvSpPr/>
          <p:nvPr/>
        </p:nvSpPr>
        <p:spPr>
          <a:xfrm>
            <a:off x="-24130" y="153670"/>
            <a:ext cx="3724910" cy="770255"/>
          </a:xfrm>
          <a:custGeom>
            <a:avLst/>
            <a:gdLst>
              <a:gd name="txL" fmla="*/ 0 w 3816424"/>
              <a:gd name="txT" fmla="*/ 0 h 1263290"/>
              <a:gd name="txR" fmla="*/ 3816424 w 3816424"/>
              <a:gd name="txB" fmla="*/ 1263290 h 1263290"/>
            </a:gdLst>
            <a:ahLst/>
            <a:cxnLst>
              <a:cxn ang="0">
                <a:pos x="0" y="0"/>
              </a:cxn>
              <a:cxn ang="0">
                <a:pos x="3402671" y="0"/>
              </a:cxn>
              <a:cxn ang="0">
                <a:pos x="3816424" y="413753"/>
              </a:cxn>
              <a:cxn ang="0">
                <a:pos x="3816424" y="1263290"/>
              </a:cxn>
              <a:cxn ang="0">
                <a:pos x="0" y="1263290"/>
              </a:cxn>
              <a:cxn ang="0">
                <a:pos x="0" y="0"/>
              </a:cxn>
            </a:cxnLst>
            <a:rect l="txL" t="txT" r="txR" b="txB"/>
            <a:pathLst>
              <a:path w="3816424" h="1263290">
                <a:moveTo>
                  <a:pt x="0" y="0"/>
                </a:moveTo>
                <a:lnTo>
                  <a:pt x="3402671" y="0"/>
                </a:lnTo>
                <a:cubicBezTo>
                  <a:pt x="3631180" y="0"/>
                  <a:pt x="3816424" y="185244"/>
                  <a:pt x="3816424" y="413753"/>
                </a:cubicBezTo>
                <a:lnTo>
                  <a:pt x="3816424" y="1263290"/>
                </a:lnTo>
                <a:lnTo>
                  <a:pt x="0" y="12632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矩形 6"/>
          <p:cNvSpPr/>
          <p:nvPr/>
        </p:nvSpPr>
        <p:spPr>
          <a:xfrm>
            <a:off x="219710" y="476250"/>
            <a:ext cx="99695" cy="447675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02590" y="371475"/>
            <a:ext cx="3408680" cy="657225"/>
          </a:xfr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Char char="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二、新课讲解</a:t>
            </a: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>
              <a:buNone/>
            </a:pPr>
            <a:endParaRPr lang="zh-CN" altLang="en-US" sz="3600" b="1" kern="1200" baseline="0" dirty="0">
              <a:latin typeface="黑体" panose="02010609060101010101" pitchFamily="2" charset="-122"/>
              <a:ea typeface="黑体" panose="02010609060101010101" pitchFamily="2" charset="-122"/>
              <a:cs typeface="+mn-cs"/>
              <a:sym typeface="+mn-ea"/>
            </a:endParaRPr>
          </a:p>
          <a:p>
            <a:endParaRPr lang="zh-CN" altLang="en-US" dirty="0"/>
          </a:p>
        </p:txBody>
      </p:sp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6145" name="标题 1"/>
          <p:cNvSpPr>
            <a:spLocks noGrp="1"/>
          </p:cNvSpPr>
          <p:nvPr/>
        </p:nvSpPr>
        <p:spPr>
          <a:xfrm>
            <a:off x="1304925" y="973455"/>
            <a:ext cx="7705725" cy="7778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>
            <a:lvl1pPr marL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4000" b="1" dirty="0">
                <a:solidFill>
                  <a:schemeClr val="tx2"/>
                </a:solidFill>
              </a:rPr>
              <a:t>（一）两种电荷</a:t>
            </a:r>
          </a:p>
        </p:txBody>
      </p:sp>
      <p:sp>
        <p:nvSpPr>
          <p:cNvPr id="6147" name="AutoShape 6"/>
          <p:cNvSpPr/>
          <p:nvPr/>
        </p:nvSpPr>
        <p:spPr>
          <a:xfrm>
            <a:off x="777240" y="3131185"/>
            <a:ext cx="7589520" cy="3705225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pPr eaLnBrk="0" hangingPunct="0"/>
            <a:endParaRPr lang="zh-CN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6149" name="Text Box 4"/>
          <p:cNvSpPr txBox="1"/>
          <p:nvPr/>
        </p:nvSpPr>
        <p:spPr>
          <a:xfrm>
            <a:off x="750253" y="1692593"/>
            <a:ext cx="74168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231094"/>
                </a:solidFill>
                <a:latin typeface="Monotype Corsiva" pitchFamily="2" charset="0"/>
                <a:ea typeface="宋体" panose="02010600030101010101" pitchFamily="2" charset="-122"/>
              </a:rPr>
              <a:t>     演示实验：</a:t>
            </a:r>
            <a:r>
              <a:rPr lang="zh-CN" altLang="en-US" sz="2800" b="1" dirty="0">
                <a:latin typeface="Monotype Corsiva" pitchFamily="2" charset="0"/>
                <a:ea typeface="宋体" panose="02010600030101010101" pitchFamily="2" charset="-122"/>
              </a:rPr>
              <a:t>玻璃棒跟丝绸摩擦,橡胶棒跟毛皮摩擦后分别靠近带电的另一根玻璃棒和橡胶棒。观察现象。</a:t>
            </a:r>
            <a:endParaRPr lang="zh-CN" altLang="en-US" sz="2800" b="1" dirty="0">
              <a:latin typeface="Monotype Corsiva" pitchFamily="2" charset="0"/>
              <a:ea typeface="Monotype Corsiva" pitchFamily="2" charset="0"/>
            </a:endParaRPr>
          </a:p>
        </p:txBody>
      </p:sp>
      <p:sp>
        <p:nvSpPr>
          <p:cNvPr id="6150" name="Line 5"/>
          <p:cNvSpPr/>
          <p:nvPr/>
        </p:nvSpPr>
        <p:spPr>
          <a:xfrm flipV="1">
            <a:off x="1480185" y="4516438"/>
            <a:ext cx="1441450" cy="936625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1" name="Line 6"/>
          <p:cNvSpPr/>
          <p:nvPr/>
        </p:nvSpPr>
        <p:spPr>
          <a:xfrm>
            <a:off x="2131060" y="3435350"/>
            <a:ext cx="0" cy="1584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2" name="Line 7"/>
          <p:cNvSpPr/>
          <p:nvPr/>
        </p:nvSpPr>
        <p:spPr>
          <a:xfrm flipH="1">
            <a:off x="5442585" y="4516438"/>
            <a:ext cx="1222375" cy="1295400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3" name="Line 8"/>
          <p:cNvSpPr/>
          <p:nvPr/>
        </p:nvSpPr>
        <p:spPr>
          <a:xfrm flipV="1">
            <a:off x="6017260" y="3435350"/>
            <a:ext cx="0" cy="17287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4" name="Line 9"/>
          <p:cNvSpPr/>
          <p:nvPr/>
        </p:nvSpPr>
        <p:spPr>
          <a:xfrm>
            <a:off x="7385685" y="5524500"/>
            <a:ext cx="1009650" cy="792163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5" name="Line 10"/>
          <p:cNvSpPr/>
          <p:nvPr/>
        </p:nvSpPr>
        <p:spPr>
          <a:xfrm>
            <a:off x="3280410" y="5595938"/>
            <a:ext cx="647700" cy="1008062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56" name="Text Box 11"/>
          <p:cNvSpPr txBox="1"/>
          <p:nvPr/>
        </p:nvSpPr>
        <p:spPr>
          <a:xfrm>
            <a:off x="2489835" y="4084638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+(-)</a:t>
            </a:r>
          </a:p>
        </p:txBody>
      </p:sp>
      <p:sp>
        <p:nvSpPr>
          <p:cNvPr id="6157" name="Text Box 12"/>
          <p:cNvSpPr txBox="1"/>
          <p:nvPr/>
        </p:nvSpPr>
        <p:spPr>
          <a:xfrm>
            <a:off x="3210560" y="5235575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-(+)</a:t>
            </a:r>
          </a:p>
        </p:txBody>
      </p:sp>
      <p:sp>
        <p:nvSpPr>
          <p:cNvPr id="6158" name="Text Box 13"/>
          <p:cNvSpPr txBox="1"/>
          <p:nvPr/>
        </p:nvSpPr>
        <p:spPr>
          <a:xfrm>
            <a:off x="6306185" y="4011613"/>
            <a:ext cx="79057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+(-)</a:t>
            </a:r>
          </a:p>
        </p:txBody>
      </p:sp>
      <p:sp>
        <p:nvSpPr>
          <p:cNvPr id="6159" name="Text Box 14"/>
          <p:cNvSpPr txBox="1"/>
          <p:nvPr/>
        </p:nvSpPr>
        <p:spPr>
          <a:xfrm>
            <a:off x="7385685" y="5092700"/>
            <a:ext cx="720725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+(-)</a:t>
            </a:r>
          </a:p>
        </p:txBody>
      </p:sp>
      <p:sp>
        <p:nvSpPr>
          <p:cNvPr id="6160" name="Line 15"/>
          <p:cNvSpPr/>
          <p:nvPr/>
        </p:nvSpPr>
        <p:spPr>
          <a:xfrm flipV="1">
            <a:off x="1410335" y="4732338"/>
            <a:ext cx="1584325" cy="503237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1" name="Line 16"/>
          <p:cNvSpPr/>
          <p:nvPr/>
        </p:nvSpPr>
        <p:spPr>
          <a:xfrm>
            <a:off x="2131060" y="3362325"/>
            <a:ext cx="0" cy="15843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2" name="Text Box 17"/>
          <p:cNvSpPr txBox="1"/>
          <p:nvPr/>
        </p:nvSpPr>
        <p:spPr>
          <a:xfrm>
            <a:off x="2616835" y="4211638"/>
            <a:ext cx="720725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+(-)</a:t>
            </a:r>
          </a:p>
        </p:txBody>
      </p:sp>
      <p:sp>
        <p:nvSpPr>
          <p:cNvPr id="6163" name="Line 18"/>
          <p:cNvSpPr/>
          <p:nvPr/>
        </p:nvSpPr>
        <p:spPr>
          <a:xfrm flipH="1">
            <a:off x="5585460" y="4445000"/>
            <a:ext cx="793750" cy="1584325"/>
          </a:xfrm>
          <a:prstGeom prst="line">
            <a:avLst/>
          </a:prstGeom>
          <a:ln w="889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64" name="Text Box 19"/>
          <p:cNvSpPr txBox="1"/>
          <p:nvPr/>
        </p:nvSpPr>
        <p:spPr>
          <a:xfrm>
            <a:off x="5728335" y="4011613"/>
            <a:ext cx="793750" cy="519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2" charset="0"/>
                <a:ea typeface="宋体" panose="02010600030101010101" pitchFamily="2" charset="-122"/>
              </a:rPr>
              <a:t>+(-)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924 -0.10497 " pathEditMode="relative" ptsTypes="AA">
                                      <p:cBhvr>
                                        <p:cTn id="29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3924 -0.10497 " pathEditMode="relative" ptsTypes="AA">
                                      <p:cBhvr>
                                        <p:cTn id="31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285 -0.08393 " pathEditMode="relative" ptsTypes="AA">
                                      <p:cBhvr>
                                        <p:cTn id="68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6285 -0.08393 " pathEditMode="relative" ptsTypes="AA">
                                      <p:cBhvr>
                                        <p:cTn id="70" dur="2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/>
      <p:bldP spid="6156" grpId="0"/>
      <p:bldP spid="6156" grpId="1"/>
      <p:bldP spid="6157" grpId="0"/>
      <p:bldP spid="6157" grpId="1"/>
      <p:bldP spid="6158" grpId="0"/>
      <p:bldP spid="6158" grpId="1"/>
      <p:bldP spid="6159" grpId="0"/>
      <p:bldP spid="6159" grpId="1"/>
      <p:bldP spid="6162" grpId="0"/>
      <p:bldP spid="61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7169" name="Text Box 8"/>
          <p:cNvSpPr txBox="1"/>
          <p:nvPr/>
        </p:nvSpPr>
        <p:spPr>
          <a:xfrm>
            <a:off x="497840" y="1859915"/>
            <a:ext cx="8077200" cy="6397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dirty="0">
                <a:solidFill>
                  <a:srgbClr val="231094"/>
                </a:solidFill>
                <a:latin typeface="方正大黑简体" pitchFamily="1" charset="-122"/>
                <a:ea typeface="方正大黑简体" pitchFamily="1" charset="-122"/>
              </a:rPr>
              <a:t>科学家们在大量的实验基础上，发现：</a:t>
            </a:r>
          </a:p>
        </p:txBody>
      </p:sp>
      <p:sp>
        <p:nvSpPr>
          <p:cNvPr id="7171" name="Text Box 14"/>
          <p:cNvSpPr txBox="1"/>
          <p:nvPr/>
        </p:nvSpPr>
        <p:spPr>
          <a:xfrm>
            <a:off x="335915" y="2669540"/>
            <a:ext cx="4038600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charset="-76"/>
                <a:ea typeface="宋体" panose="02010600030101010101" pitchFamily="2" charset="-122"/>
              </a:rPr>
              <a:t>与上述实验中玻璃棒相吸引的必与上述实验中橡胶棒相排斥。</a:t>
            </a:r>
          </a:p>
        </p:txBody>
      </p:sp>
      <p:sp>
        <p:nvSpPr>
          <p:cNvPr id="7172" name="Text Box 14"/>
          <p:cNvSpPr txBox="1"/>
          <p:nvPr/>
        </p:nvSpPr>
        <p:spPr>
          <a:xfrm>
            <a:off x="4531678" y="2652078"/>
            <a:ext cx="3962400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charset="-76"/>
                <a:ea typeface="宋体" panose="02010600030101010101" pitchFamily="2" charset="-122"/>
              </a:rPr>
              <a:t>与上述实验中玻璃棒相排斥的必与上述实验中橡胶棒相吸引。</a:t>
            </a:r>
          </a:p>
        </p:txBody>
      </p:sp>
      <p:sp>
        <p:nvSpPr>
          <p:cNvPr id="7173" name="AutoShape 36"/>
          <p:cNvSpPr/>
          <p:nvPr/>
        </p:nvSpPr>
        <p:spPr>
          <a:xfrm rot="-5400000">
            <a:off x="3753803" y="2018665"/>
            <a:ext cx="547687" cy="4897438"/>
          </a:xfrm>
          <a:prstGeom prst="leftBrace">
            <a:avLst>
              <a:gd name="adj1" fmla="val 74475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dirty="0">
              <a:solidFill>
                <a:schemeClr val="tx2"/>
              </a:solidFill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7174" name="Text Box 37"/>
          <p:cNvSpPr txBox="1"/>
          <p:nvPr/>
        </p:nvSpPr>
        <p:spPr>
          <a:xfrm>
            <a:off x="31115" y="4803140"/>
            <a:ext cx="92964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charset="-76"/>
                <a:ea typeface="楷体" panose="02010609060101010101" pitchFamily="1" charset="-122"/>
              </a:rPr>
              <a:t>自然界只有两种电荷：与上述实验中玻璃棒所带电荷相同，或与上述实验中橡胶棒所带电荷相同。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/>
      <p:bldP spid="7172" grpId="0" bldLvl="0"/>
      <p:bldP spid="7173" grpId="0" bldLvl="0" animBg="1"/>
      <p:bldP spid="7174" grpId="0" bldLvl="0"/>
      <p:bldP spid="7174" grpId="1" bldLvl="0"/>
      <p:bldP spid="7174" grpId="2" bldLvl="0"/>
      <p:bldP spid="7174" grpId="3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8193" name="Text Box 2"/>
          <p:cNvSpPr txBox="1"/>
          <p:nvPr/>
        </p:nvSpPr>
        <p:spPr>
          <a:xfrm>
            <a:off x="1861820" y="1000443"/>
            <a:ext cx="5486400" cy="627062"/>
          </a:xfrm>
          <a:prstGeom prst="rect">
            <a:avLst/>
          </a:prstGeom>
          <a:gradFill rotWithShape="0">
            <a:gsLst>
              <a:gs pos="0">
                <a:srgbClr val="FF66FF">
                  <a:alpha val="32999"/>
                </a:srgbClr>
              </a:gs>
              <a:gs pos="50000">
                <a:schemeClr val="bg1"/>
              </a:gs>
              <a:gs pos="100000">
                <a:srgbClr val="FF66FF">
                  <a:alpha val="32999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4400" b="1" dirty="0">
                <a:latin typeface="Times New Roman" panose="02020603050405020304" pitchFamily="2" charset="0"/>
                <a:ea typeface="隶书" pitchFamily="1" charset="-122"/>
              </a:rPr>
              <a:t>自然界只有两种电荷</a:t>
            </a:r>
          </a:p>
        </p:txBody>
      </p:sp>
      <p:sp>
        <p:nvSpPr>
          <p:cNvPr id="8195" name="AutoShape 3"/>
          <p:cNvSpPr/>
          <p:nvPr/>
        </p:nvSpPr>
        <p:spPr>
          <a:xfrm>
            <a:off x="5287645" y="2297430"/>
            <a:ext cx="2743200" cy="2447925"/>
          </a:xfrm>
          <a:prstGeom prst="flowChartMultidocument">
            <a:avLst/>
          </a:prstGeom>
          <a:solidFill>
            <a:srgbClr val="FFFF99">
              <a:alpha val="25999"/>
            </a:srgbClr>
          </a:solidFill>
          <a:ln w="19050" cap="flat" cmpd="sng">
            <a:solidFill>
              <a:srgbClr val="231094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隶书" pitchFamily="1" charset="-122"/>
              </a:rPr>
              <a:t>用毛皮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摩擦过的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隶书" pitchFamily="1" charset="-122"/>
              </a:rPr>
              <a:t>橡胶棒</a:t>
            </a:r>
          </a:p>
        </p:txBody>
      </p:sp>
      <p:sp>
        <p:nvSpPr>
          <p:cNvPr id="8196" name="AutoShape 4"/>
          <p:cNvSpPr/>
          <p:nvPr/>
        </p:nvSpPr>
        <p:spPr>
          <a:xfrm>
            <a:off x="1096645" y="2284730"/>
            <a:ext cx="2514600" cy="2438400"/>
          </a:xfrm>
          <a:prstGeom prst="flowChartMultidocument">
            <a:avLst/>
          </a:prstGeom>
          <a:solidFill>
            <a:srgbClr val="FFFF99">
              <a:alpha val="25999"/>
            </a:srgbClr>
          </a:solidFill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chemeClr val="hlink"/>
                </a:solidFill>
                <a:latin typeface="Times New Roman" panose="02020603050405020304" pitchFamily="2" charset="0"/>
                <a:ea typeface="隶书" pitchFamily="1" charset="-122"/>
              </a:rPr>
              <a:t>   </a:t>
            </a: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2" charset="0"/>
                <a:ea typeface="隶书" pitchFamily="1" charset="-122"/>
              </a:rPr>
              <a:t>用丝绸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2" charset="0"/>
                <a:ea typeface="隶书" pitchFamily="1" charset="-122"/>
              </a:rPr>
              <a:t>摩擦过的</a:t>
            </a:r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3333FF"/>
                </a:solidFill>
                <a:latin typeface="Times New Roman" panose="02020603050405020304" pitchFamily="2" charset="0"/>
                <a:ea typeface="隶书" pitchFamily="1" charset="-122"/>
              </a:rPr>
              <a:t>玻璃棒</a:t>
            </a:r>
          </a:p>
        </p:txBody>
      </p:sp>
      <p:grpSp>
        <p:nvGrpSpPr>
          <p:cNvPr id="8197" name="Group 5"/>
          <p:cNvGrpSpPr/>
          <p:nvPr/>
        </p:nvGrpSpPr>
        <p:grpSpPr>
          <a:xfrm>
            <a:off x="2315845" y="4570730"/>
            <a:ext cx="1511300" cy="2239963"/>
            <a:chOff x="0" y="0"/>
            <a:chExt cx="952" cy="1411"/>
          </a:xfrm>
        </p:grpSpPr>
        <p:sp>
          <p:nvSpPr>
            <p:cNvPr id="2" name="AutoShape 6"/>
            <p:cNvSpPr/>
            <p:nvPr/>
          </p:nvSpPr>
          <p:spPr>
            <a:xfrm>
              <a:off x="0" y="0"/>
              <a:ext cx="612" cy="589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FFFF"/>
            </a:solidFill>
            <a:ln w="9525" cap="flat" cmpd="sng">
              <a:solidFill>
                <a:srgbClr val="00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r>
                <a:rPr lang="zh-CN" altLang="en-US" dirty="0">
                  <a:solidFill>
                    <a:srgbClr val="FF66FF"/>
                  </a:solidFill>
                  <a:latin typeface="Times New Roman" panose="02020603050405020304" pitchFamily="2" charset="0"/>
                  <a:ea typeface="华文中宋" pitchFamily="2" charset="-122"/>
                </a:rPr>
                <a:t>带</a:t>
              </a:r>
            </a:p>
          </p:txBody>
        </p:sp>
        <p:sp>
          <p:nvSpPr>
            <p:cNvPr id="8198" name="AutoShape 7"/>
            <p:cNvSpPr/>
            <p:nvPr/>
          </p:nvSpPr>
          <p:spPr>
            <a:xfrm>
              <a:off x="204" y="480"/>
              <a:ext cx="748" cy="931"/>
            </a:xfrm>
            <a:prstGeom prst="irregularSeal1">
              <a:avLst/>
            </a:prstGeom>
            <a:solidFill>
              <a:srgbClr val="CCFFFF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r>
                <a:rPr lang="en-US" altLang="x-none" sz="4800" dirty="0">
                  <a:solidFill>
                    <a:srgbClr val="FF3300"/>
                  </a:solidFill>
                  <a:latin typeface="Times New Roman" panose="02020603050405020304" pitchFamily="2" charset="0"/>
                  <a:ea typeface="隶书" pitchFamily="1" charset="-122"/>
                </a:rPr>
                <a:t>+</a:t>
              </a:r>
            </a:p>
          </p:txBody>
        </p:sp>
      </p:grpSp>
      <p:sp>
        <p:nvSpPr>
          <p:cNvPr id="8200" name="AutoShape 8"/>
          <p:cNvSpPr/>
          <p:nvPr/>
        </p:nvSpPr>
        <p:spPr>
          <a:xfrm rot="5400000">
            <a:off x="4147820" y="-96520"/>
            <a:ext cx="466725" cy="4032250"/>
          </a:xfrm>
          <a:prstGeom prst="leftBrace">
            <a:avLst>
              <a:gd name="adj1" fmla="val 71955"/>
              <a:gd name="adj2" fmla="val 50000"/>
            </a:avLst>
          </a:prstGeom>
          <a:noFill/>
          <a:ln w="38100" cap="flat" cmpd="sng">
            <a:solidFill>
              <a:srgbClr val="3366FF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vert="eaVert" wrap="none" anchor="ctr"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endParaRPr lang="zh-CN" altLang="en-US" sz="3600" dirty="0">
              <a:solidFill>
                <a:schemeClr val="hlink"/>
              </a:solidFill>
              <a:latin typeface="Times New Roman" panose="02020603050405020304" pitchFamily="2" charset="0"/>
              <a:ea typeface="隶书" pitchFamily="1" charset="-122"/>
            </a:endParaRPr>
          </a:p>
        </p:txBody>
      </p:sp>
      <p:grpSp>
        <p:nvGrpSpPr>
          <p:cNvPr id="8201" name="Group 9"/>
          <p:cNvGrpSpPr/>
          <p:nvPr/>
        </p:nvGrpSpPr>
        <p:grpSpPr>
          <a:xfrm>
            <a:off x="6505258" y="4564380"/>
            <a:ext cx="1404937" cy="2160588"/>
            <a:chOff x="0" y="0"/>
            <a:chExt cx="885" cy="1361"/>
          </a:xfrm>
        </p:grpSpPr>
        <p:sp>
          <p:nvSpPr>
            <p:cNvPr id="3" name="AutoShape 10"/>
            <p:cNvSpPr/>
            <p:nvPr/>
          </p:nvSpPr>
          <p:spPr>
            <a:xfrm>
              <a:off x="137" y="471"/>
              <a:ext cx="748" cy="890"/>
            </a:xfrm>
            <a:prstGeom prst="irregularSeal1">
              <a:avLst/>
            </a:prstGeom>
            <a:solidFill>
              <a:srgbClr val="CCFFFF"/>
            </a:solidFill>
            <a:ln w="9525" cap="flat" cmpd="sng">
              <a:solidFill>
                <a:srgbClr val="FF66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r>
                <a:rPr lang="zh-CN" altLang="en-US" sz="4400" b="1" dirty="0">
                  <a:solidFill>
                    <a:srgbClr val="9900FF"/>
                  </a:solidFill>
                  <a:latin typeface="Times New Roman" panose="02020603050405020304" pitchFamily="2" charset="0"/>
                  <a:ea typeface="隶书" pitchFamily="1" charset="-122"/>
                </a:rPr>
                <a:t>－</a:t>
              </a:r>
            </a:p>
          </p:txBody>
        </p:sp>
        <p:sp>
          <p:nvSpPr>
            <p:cNvPr id="8202" name="AutoShape 11"/>
            <p:cNvSpPr/>
            <p:nvPr/>
          </p:nvSpPr>
          <p:spPr>
            <a:xfrm>
              <a:off x="0" y="0"/>
              <a:ext cx="612" cy="589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CCFFFF"/>
            </a:solidFill>
            <a:ln w="9525" cap="flat" cmpd="sng">
              <a:solidFill>
                <a:srgbClr val="00FF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None/>
              </a:pPr>
              <a:r>
                <a:rPr lang="zh-CN" altLang="en-US" dirty="0">
                  <a:solidFill>
                    <a:srgbClr val="FF66FF"/>
                  </a:solidFill>
                  <a:latin typeface="Times New Roman" panose="02020603050405020304" pitchFamily="2" charset="0"/>
                  <a:ea typeface="华文中宋" pitchFamily="2" charset="-122"/>
                </a:rPr>
                <a:t>带</a:t>
              </a:r>
            </a:p>
          </p:txBody>
        </p:sp>
      </p:grpSp>
      <p:sp>
        <p:nvSpPr>
          <p:cNvPr id="8204" name="Text Box 12"/>
          <p:cNvSpPr txBox="1"/>
          <p:nvPr/>
        </p:nvSpPr>
        <p:spPr>
          <a:xfrm>
            <a:off x="1717358" y="5537518"/>
            <a:ext cx="11525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2" charset="0"/>
                <a:ea typeface="华文中宋" pitchFamily="2" charset="-122"/>
              </a:rPr>
              <a:t>正电荷</a:t>
            </a:r>
          </a:p>
        </p:txBody>
      </p:sp>
      <p:sp>
        <p:nvSpPr>
          <p:cNvPr id="8205" name="Text Box 13"/>
          <p:cNvSpPr txBox="1"/>
          <p:nvPr/>
        </p:nvSpPr>
        <p:spPr>
          <a:xfrm>
            <a:off x="5678170" y="5681980"/>
            <a:ext cx="1152525" cy="3651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Times New Roman" panose="02020603050405020304" pitchFamily="2" charset="0"/>
                <a:ea typeface="华文中宋" pitchFamily="2" charset="-122"/>
              </a:rPr>
              <a:t>负电荷</a:t>
            </a:r>
          </a:p>
        </p:txBody>
      </p:sp>
      <p:sp>
        <p:nvSpPr>
          <p:cNvPr id="4" name="Text Box 14"/>
          <p:cNvSpPr txBox="1"/>
          <p:nvPr/>
        </p:nvSpPr>
        <p:spPr>
          <a:xfrm>
            <a:off x="4295458" y="2360930"/>
            <a:ext cx="458787" cy="41148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/>
            <a:endParaRPr lang="zh-CN" altLang="en-US" dirty="0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8207" name="Text Box 15"/>
          <p:cNvSpPr txBox="1"/>
          <p:nvPr/>
        </p:nvSpPr>
        <p:spPr>
          <a:xfrm>
            <a:off x="3835083" y="2297430"/>
            <a:ext cx="1157287" cy="39624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66FF"/>
                </a:solidFill>
                <a:latin typeface="Arial" panose="020B0604020202020204" charset="-76"/>
                <a:ea typeface="宋体" panose="02010600030101010101" pitchFamily="2" charset="-122"/>
              </a:rPr>
              <a:t>同种电荷相互排斥</a:t>
            </a:r>
          </a:p>
          <a:p>
            <a:pPr algn="ctr"/>
            <a:r>
              <a:rPr lang="zh-CN" altLang="en-US" sz="3200" b="1" dirty="0">
                <a:solidFill>
                  <a:srgbClr val="0066FF"/>
                </a:solidFill>
                <a:latin typeface="Arial" panose="020B0604020202020204" charset="-76"/>
                <a:ea typeface="宋体" panose="02010600030101010101" pitchFamily="2" charset="-122"/>
              </a:rPr>
              <a:t>异种电荷相互吸引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820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70" decel="100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770" decel="100000"/>
                                        <p:tgtEl>
                                          <p:spTgt spid="820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6" grpId="0" bldLvl="0" animBg="1"/>
      <p:bldP spid="8200" grpId="0" bldLvl="0" animBg="1"/>
      <p:bldP spid="8204" grpId="0"/>
      <p:bldP spid="8205" grpId="0"/>
      <p:bldP spid="82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9217" name="AutoShape 6"/>
          <p:cNvSpPr/>
          <p:nvPr/>
        </p:nvSpPr>
        <p:spPr>
          <a:xfrm>
            <a:off x="1403350" y="1426528"/>
            <a:ext cx="6121400" cy="1439862"/>
          </a:xfrm>
          <a:prstGeom prst="roundRect">
            <a:avLst>
              <a:gd name="adj" fmla="val 13745"/>
            </a:avLst>
          </a:prstGeom>
          <a:gradFill rotWithShape="1">
            <a:gsLst>
              <a:gs pos="0">
                <a:srgbClr val="FFCCFF">
                  <a:alpha val="50999"/>
                </a:srgbClr>
              </a:gs>
              <a:gs pos="50000">
                <a:schemeClr val="bg1"/>
              </a:gs>
              <a:gs pos="100000">
                <a:srgbClr val="FFCCFF">
                  <a:alpha val="50999"/>
                </a:srgbClr>
              </a:gs>
            </a:gsLst>
            <a:lin ang="5400000" scaled="1"/>
            <a:tileRect/>
          </a:gradFill>
          <a:ln w="9525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0" hangingPunct="0"/>
            <a:endParaRPr lang="zh-CN">
              <a:latin typeface="Arial" panose="020B0604020202020204" charset="-76"/>
              <a:ea typeface="宋体" panose="02010600030101010101" pitchFamily="2" charset="-122"/>
            </a:endParaRPr>
          </a:p>
        </p:txBody>
      </p:sp>
      <p:sp>
        <p:nvSpPr>
          <p:cNvPr id="9219" name="Text Box 3"/>
          <p:cNvSpPr txBox="1"/>
          <p:nvPr/>
        </p:nvSpPr>
        <p:spPr>
          <a:xfrm>
            <a:off x="1547813" y="1642428"/>
            <a:ext cx="518318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电荷量:电荷的多少(电荷).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5364163" y="1642428"/>
            <a:ext cx="15843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用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Q</a:t>
            </a: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表示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1979613" y="2290128"/>
            <a:ext cx="5329237" cy="457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单位: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库仑</a:t>
            </a: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,简称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库</a:t>
            </a:r>
            <a:r>
              <a:rPr lang="zh-CN" altLang="en-US" sz="2400" b="1" dirty="0">
                <a:latin typeface="Comic Sans MS" panose="030F0702030302020204" pitchFamily="2" charset="0"/>
                <a:ea typeface="宋体" panose="02010600030101010101" pitchFamily="2" charset="-122"/>
              </a:rPr>
              <a:t>,符号是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2" charset="0"/>
                <a:ea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schemeClr val="tx2"/>
                </a:solidFill>
                <a:latin typeface="Comic Sans MS" panose="030F0702030302020204" pitchFamily="2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9222" name="Rectangle 3"/>
          <p:cNvSpPr>
            <a:spLocks noGrp="1"/>
          </p:cNvSpPr>
          <p:nvPr/>
        </p:nvSpPr>
        <p:spPr>
          <a:xfrm>
            <a:off x="252413" y="3658553"/>
            <a:ext cx="4897437" cy="2520950"/>
          </a:xfrm>
          <a:prstGeom prst="rect">
            <a:avLst/>
          </a:prstGeom>
          <a:noFill/>
          <a:ln w="9525">
            <a:noFill/>
          </a:ln>
        </p:spPr>
        <p:txBody>
          <a:bodyPr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9900" indent="-812800">
              <a:buNone/>
            </a:pPr>
            <a:r>
              <a:rPr lang="zh-CN" altLang="en-US" sz="2400" b="1" dirty="0"/>
              <a:t>验电器是检测物体是否</a:t>
            </a:r>
            <a:r>
              <a:rPr lang="zh-CN" altLang="en-US" sz="2400" b="1" dirty="0">
                <a:solidFill>
                  <a:srgbClr val="0000FF"/>
                </a:solidFill>
              </a:rPr>
              <a:t>带电</a:t>
            </a:r>
            <a:r>
              <a:rPr lang="zh-CN" altLang="en-US" sz="2400" b="1" dirty="0"/>
              <a:t>的仪器</a:t>
            </a:r>
            <a:r>
              <a:rPr lang="en-US" altLang="x-none" sz="2400" b="1" dirty="0"/>
              <a:t>.</a:t>
            </a:r>
          </a:p>
          <a:p>
            <a:pPr marL="469900" indent="-812800">
              <a:buNone/>
            </a:pPr>
            <a:r>
              <a:rPr lang="zh-CN" altLang="en-US" sz="2400" b="1" dirty="0"/>
              <a:t>结构</a:t>
            </a:r>
            <a:r>
              <a:rPr lang="en-US" altLang="x-none" sz="2400" b="1" dirty="0"/>
              <a:t>:</a:t>
            </a:r>
            <a:r>
              <a:rPr lang="zh-CN" altLang="en-US" sz="2400" b="1" dirty="0"/>
              <a:t>如右图</a:t>
            </a:r>
          </a:p>
          <a:p>
            <a:pPr marL="469900" indent="-812800">
              <a:buNone/>
            </a:pPr>
            <a:r>
              <a:rPr lang="zh-CN" altLang="en-US" sz="2400" b="1" dirty="0"/>
              <a:t>工作原理</a:t>
            </a:r>
            <a:r>
              <a:rPr lang="en-US" altLang="x-none" sz="2400" b="1" dirty="0"/>
              <a:t>:</a:t>
            </a:r>
            <a:r>
              <a:rPr lang="zh-CN" altLang="en-US" sz="2400" b="1" dirty="0"/>
              <a:t>利用</a:t>
            </a:r>
            <a:r>
              <a:rPr lang="zh-CN" altLang="en-US" sz="2400" b="1" dirty="0">
                <a:solidFill>
                  <a:srgbClr val="0000FF"/>
                </a:solidFill>
              </a:rPr>
              <a:t>同种电荷相互排斥</a:t>
            </a:r>
            <a:r>
              <a:rPr lang="zh-CN" altLang="en-US" sz="2400" b="1" dirty="0"/>
              <a:t>的</a:t>
            </a:r>
          </a:p>
          <a:p>
            <a:pPr marL="469900" indent="-812800">
              <a:buNone/>
            </a:pPr>
            <a:r>
              <a:rPr lang="zh-CN" altLang="en-US" sz="2400" b="1" dirty="0"/>
              <a:t>原理来工作的</a:t>
            </a:r>
            <a:r>
              <a:rPr lang="en-US" altLang="x-none" sz="2400" b="1" dirty="0"/>
              <a:t>.</a:t>
            </a:r>
          </a:p>
        </p:txBody>
      </p:sp>
      <p:sp>
        <p:nvSpPr>
          <p:cNvPr id="9223" name="Line 46"/>
          <p:cNvSpPr/>
          <p:nvPr/>
        </p:nvSpPr>
        <p:spPr>
          <a:xfrm flipV="1">
            <a:off x="7343775" y="3399790"/>
            <a:ext cx="144463" cy="2889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4" name="Line 48"/>
          <p:cNvSpPr/>
          <p:nvPr/>
        </p:nvSpPr>
        <p:spPr>
          <a:xfrm flipV="1">
            <a:off x="7272338" y="4334828"/>
            <a:ext cx="863600" cy="2159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25" name="Text Box 50"/>
          <p:cNvSpPr txBox="1"/>
          <p:nvPr/>
        </p:nvSpPr>
        <p:spPr>
          <a:xfrm>
            <a:off x="7559675" y="3255328"/>
            <a:ext cx="8699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latin typeface="Comic Sans MS" panose="030F0702030302020204" pitchFamily="2" charset="0"/>
                <a:ea typeface="宋体" panose="02010600030101010101" pitchFamily="2" charset="-122"/>
              </a:rPr>
              <a:t>金属球</a:t>
            </a:r>
          </a:p>
        </p:txBody>
      </p:sp>
      <p:sp>
        <p:nvSpPr>
          <p:cNvPr id="9226" name="Text Box 51"/>
          <p:cNvSpPr txBox="1"/>
          <p:nvPr/>
        </p:nvSpPr>
        <p:spPr>
          <a:xfrm>
            <a:off x="8116888" y="4196715"/>
            <a:ext cx="8699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latin typeface="Comic Sans MS" panose="030F0702030302020204" pitchFamily="2" charset="0"/>
                <a:ea typeface="宋体" panose="02010600030101010101" pitchFamily="2" charset="-122"/>
              </a:rPr>
              <a:t>金属杆</a:t>
            </a:r>
          </a:p>
        </p:txBody>
      </p:sp>
      <p:sp>
        <p:nvSpPr>
          <p:cNvPr id="9227" name="Text Box 52"/>
          <p:cNvSpPr txBox="1"/>
          <p:nvPr/>
        </p:nvSpPr>
        <p:spPr>
          <a:xfrm>
            <a:off x="5184775" y="5271453"/>
            <a:ext cx="8699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zh-CN" altLang="en-US" dirty="0">
                <a:latin typeface="Comic Sans MS" panose="030F0702030302020204" pitchFamily="2" charset="0"/>
                <a:ea typeface="宋体" panose="02010600030101010101" pitchFamily="2" charset="-122"/>
              </a:rPr>
              <a:t>金属箔</a:t>
            </a:r>
          </a:p>
        </p:txBody>
      </p:sp>
      <p:sp>
        <p:nvSpPr>
          <p:cNvPr id="9228" name="Line 54"/>
          <p:cNvSpPr/>
          <p:nvPr/>
        </p:nvSpPr>
        <p:spPr>
          <a:xfrm flipH="1">
            <a:off x="5976938" y="5055553"/>
            <a:ext cx="1150937" cy="2873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grpSp>
        <p:nvGrpSpPr>
          <p:cNvPr id="9229" name="Group 81"/>
          <p:cNvGrpSpPr/>
          <p:nvPr/>
        </p:nvGrpSpPr>
        <p:grpSpPr>
          <a:xfrm>
            <a:off x="6516688" y="3658553"/>
            <a:ext cx="1512887" cy="2665412"/>
            <a:chOff x="0" y="0"/>
            <a:chExt cx="936" cy="1748"/>
          </a:xfrm>
        </p:grpSpPr>
        <p:grpSp>
          <p:nvGrpSpPr>
            <p:cNvPr id="2" name="Group 82"/>
            <p:cNvGrpSpPr/>
            <p:nvPr/>
          </p:nvGrpSpPr>
          <p:grpSpPr>
            <a:xfrm>
              <a:off x="0" y="0"/>
              <a:ext cx="936" cy="1748"/>
              <a:chOff x="0" y="0"/>
              <a:chExt cx="1611" cy="3068"/>
            </a:xfrm>
          </p:grpSpPr>
          <p:grpSp>
            <p:nvGrpSpPr>
              <p:cNvPr id="9230" name="Group 83"/>
              <p:cNvGrpSpPr>
                <a:grpSpLocks noChangeAspect="1"/>
              </p:cNvGrpSpPr>
              <p:nvPr/>
            </p:nvGrpSpPr>
            <p:grpSpPr>
              <a:xfrm>
                <a:off x="0" y="608"/>
                <a:ext cx="1611" cy="2460"/>
                <a:chOff x="0" y="0"/>
                <a:chExt cx="1598" cy="2440"/>
              </a:xfrm>
            </p:grpSpPr>
            <p:sp>
              <p:nvSpPr>
                <p:cNvPr id="9231" name="Rectangle 84"/>
                <p:cNvSpPr>
                  <a:spLocks noChangeAspect="1"/>
                </p:cNvSpPr>
                <p:nvPr/>
              </p:nvSpPr>
              <p:spPr>
                <a:xfrm>
                  <a:off x="738" y="1560"/>
                  <a:ext cx="140" cy="604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50000">
                      <a:srgbClr val="767676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square" anchor="t"/>
                <a:lstStyle/>
                <a:p>
                  <a:pPr algn="ctr" eaLnBrk="0" hangingPunct="0"/>
                  <a:endParaRPr lang="zh-CN" altLang="en-US" dirty="0">
                    <a:latin typeface="Comic Sans MS" panose="030F0702030302020204" pitchFamily="2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32" name="AutoShape 85"/>
                <p:cNvSpPr>
                  <a:spLocks noChangeAspect="1"/>
                </p:cNvSpPr>
                <p:nvPr/>
              </p:nvSpPr>
              <p:spPr>
                <a:xfrm flipV="1">
                  <a:off x="0" y="0"/>
                  <a:ext cx="1598" cy="159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1" y="0"/>
                    </a:cxn>
                  </a:cxnLst>
                  <a:rect l="0" t="0" r="0" b="0"/>
                  <a:pathLst>
                    <a:path w="21600" h="21600">
                      <a:moveTo>
                        <a:pt x="3825" y="5400"/>
                      </a:moveTo>
                      <a:cubicBezTo>
                        <a:pt x="5495" y="3242"/>
                        <a:pt x="8070" y="1978"/>
                        <a:pt x="10800" y="1979"/>
                      </a:cubicBezTo>
                      <a:cubicBezTo>
                        <a:pt x="13529" y="1979"/>
                        <a:pt x="16104" y="3242"/>
                        <a:pt x="17774" y="5400"/>
                      </a:cubicBezTo>
                      <a:lnTo>
                        <a:pt x="19339" y="4188"/>
                      </a:lnTo>
                      <a:cubicBezTo>
                        <a:pt x="17294" y="1546"/>
                        <a:pt x="14141" y="-1"/>
                        <a:pt x="10799" y="0"/>
                      </a:cubicBezTo>
                      <a:cubicBezTo>
                        <a:pt x="7458" y="0"/>
                        <a:pt x="4305" y="1546"/>
                        <a:pt x="2260" y="4188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rgbClr val="FFFFFF"/>
                    </a:gs>
                    <a:gs pos="50000">
                      <a:srgbClr val="767676"/>
                    </a:gs>
                    <a:gs pos="100000">
                      <a:srgbClr val="FFFFFF"/>
                    </a:gs>
                  </a:gsLst>
                  <a:lin ang="0" scaled="1"/>
                  <a:tileRect/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9233" name="Group 86"/>
                <p:cNvGrpSpPr>
                  <a:grpSpLocks noChangeAspect="1"/>
                </p:cNvGrpSpPr>
                <p:nvPr/>
              </p:nvGrpSpPr>
              <p:grpSpPr>
                <a:xfrm>
                  <a:off x="218" y="2164"/>
                  <a:ext cx="1240" cy="276"/>
                  <a:chOff x="0" y="0"/>
                  <a:chExt cx="1240" cy="276"/>
                </a:xfrm>
              </p:grpSpPr>
              <p:sp>
                <p:nvSpPr>
                  <p:cNvPr id="9234" name="Rectangle 87"/>
                  <p:cNvSpPr>
                    <a:spLocks noChangeAspect="1"/>
                  </p:cNvSpPr>
                  <p:nvPr/>
                </p:nvSpPr>
                <p:spPr>
                  <a:xfrm>
                    <a:off x="0" y="136"/>
                    <a:ext cx="1240" cy="140"/>
                  </a:xfrm>
                  <a:prstGeom prst="rect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50000">
                        <a:srgbClr val="767676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square" anchor="t"/>
                  <a:lstStyle/>
                  <a:p>
                    <a:pPr algn="ctr" eaLnBrk="0" hangingPunct="0"/>
                    <a:endParaRPr lang="zh-CN" altLang="en-US" dirty="0">
                      <a:latin typeface="Comic Sans MS" panose="030F0702030302020204" pitchFamily="2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35" name="AutoShape 88"/>
                  <p:cNvSpPr>
                    <a:spLocks noChangeAspect="1"/>
                  </p:cNvSpPr>
                  <p:nvPr/>
                </p:nvSpPr>
                <p:spPr>
                  <a:xfrm flipV="1">
                    <a:off x="120" y="0"/>
                    <a:ext cx="944" cy="136"/>
                  </a:xfrm>
                  <a:prstGeom prst="flowChartManualOperation">
                    <a:avLst/>
                  </a:prstGeom>
                  <a:gradFill rotWithShape="0">
                    <a:gsLst>
                      <a:gs pos="0">
                        <a:srgbClr val="FFFFFF"/>
                      </a:gs>
                      <a:gs pos="50000">
                        <a:srgbClr val="767676"/>
                      </a:gs>
                      <a:gs pos="100000">
                        <a:srgbClr val="FFFFFF"/>
                      </a:gs>
                    </a:gsLst>
                    <a:lin ang="0" scaled="1"/>
                    <a:tileRect/>
                  </a:gradFill>
                  <a:ln w="9525" cap="flat" cmpd="sng">
                    <a:solidFill>
                      <a:srgbClr val="000000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square" anchor="t"/>
                  <a:lstStyle/>
                  <a:p>
                    <a:pPr algn="ctr" eaLnBrk="0" hangingPunct="0"/>
                    <a:endParaRPr lang="zh-CN" altLang="en-US" dirty="0">
                      <a:latin typeface="Comic Sans MS" panose="030F0702030302020204" pitchFamily="2" charset="0"/>
                      <a:ea typeface="宋体" panose="02010600030101010101" pitchFamily="2" charset="-122"/>
                    </a:endParaRPr>
                  </a:p>
                </p:txBody>
              </p:sp>
            </p:grpSp>
          </p:grpSp>
          <p:sp>
            <p:nvSpPr>
              <p:cNvPr id="9236" name="Rectangle 89"/>
              <p:cNvSpPr/>
              <p:nvPr/>
            </p:nvSpPr>
            <p:spPr>
              <a:xfrm>
                <a:off x="797" y="292"/>
                <a:ext cx="83" cy="1020"/>
              </a:xfrm>
              <a:prstGeom prst="rect">
                <a:avLst/>
              </a:prstGeom>
              <a:gradFill rotWithShape="0">
                <a:gsLst>
                  <a:gs pos="0">
                    <a:srgbClr val="FFFFFF"/>
                  </a:gs>
                  <a:gs pos="50000">
                    <a:srgbClr val="767676"/>
                  </a:gs>
                  <a:gs pos="100000">
                    <a:srgbClr val="FFFFFF"/>
                  </a:gs>
                </a:gsLst>
                <a:lin ang="0" scaled="1"/>
                <a:tileRect/>
              </a:gra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anchor="t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7" name="Oval 90"/>
              <p:cNvSpPr/>
              <p:nvPr/>
            </p:nvSpPr>
            <p:spPr>
              <a:xfrm>
                <a:off x="682" y="0"/>
                <a:ext cx="295" cy="295"/>
              </a:xfrm>
              <a:prstGeom prst="ellipse">
                <a:avLst/>
              </a:prstGeom>
              <a:gradFill rotWithShape="0">
                <a:gsLst>
                  <a:gs pos="0">
                    <a:srgbClr val="FFFFFF"/>
                  </a:gs>
                  <a:gs pos="100000">
                    <a:srgbClr val="767676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anchor="t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8" name="Oval 91"/>
              <p:cNvSpPr/>
              <p:nvPr/>
            </p:nvSpPr>
            <p:spPr>
              <a:xfrm>
                <a:off x="104" y="626"/>
                <a:ext cx="1434" cy="1434"/>
              </a:xfrm>
              <a:prstGeom prst="ellipse">
                <a:avLst/>
              </a:prstGeom>
              <a:noFill/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square" anchor="t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239" name="AutoShape 92"/>
              <p:cNvSpPr/>
              <p:nvPr/>
            </p:nvSpPr>
            <p:spPr>
              <a:xfrm>
                <a:off x="702" y="568"/>
                <a:ext cx="258" cy="138"/>
              </a:xfrm>
              <a:prstGeom prst="flowChartManualOperation">
                <a:avLst/>
              </a:pr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square" anchor="t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0" name="Group 93"/>
            <p:cNvGrpSpPr/>
            <p:nvPr/>
          </p:nvGrpSpPr>
          <p:grpSpPr>
            <a:xfrm>
              <a:off x="385" y="693"/>
              <a:ext cx="203" cy="206"/>
              <a:chOff x="0" y="0"/>
              <a:chExt cx="613" cy="361"/>
            </a:xfrm>
          </p:grpSpPr>
          <p:sp>
            <p:nvSpPr>
              <p:cNvPr id="9241" name="Line 94"/>
              <p:cNvSpPr/>
              <p:nvPr/>
            </p:nvSpPr>
            <p:spPr>
              <a:xfrm flipH="1">
                <a:off x="0" y="0"/>
                <a:ext cx="265" cy="36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9242" name="Line 95"/>
              <p:cNvSpPr/>
              <p:nvPr/>
            </p:nvSpPr>
            <p:spPr>
              <a:xfrm>
                <a:off x="348" y="0"/>
                <a:ext cx="265" cy="361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</p:grpSp>
      </p:grpSp>
      <p:sp>
        <p:nvSpPr>
          <p:cNvPr id="9244" name="Text Box 30"/>
          <p:cNvSpPr txBox="1"/>
          <p:nvPr/>
        </p:nvSpPr>
        <p:spPr>
          <a:xfrm>
            <a:off x="323850" y="3082290"/>
            <a:ext cx="1368425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009999"/>
                </a:solidFill>
                <a:latin typeface="Goudy Old Style" pitchFamily="2" charset="0"/>
                <a:ea typeface="楷体_GB2312" pitchFamily="1" charset="-122"/>
              </a:rPr>
              <a:t>验电器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1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92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2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9220" grpId="0"/>
      <p:bldP spid="9221" grpId="0"/>
      <p:bldP spid="9222" grpId="0" uiExpand="1" build="p"/>
      <p:bldP spid="9225" grpId="0"/>
      <p:bldP spid="9226" grpId="0"/>
      <p:bldP spid="9227" grpId="0"/>
      <p:bldP spid="9244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形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9765" y="224790"/>
            <a:ext cx="592455" cy="592455"/>
          </a:xfrm>
          <a:prstGeom prst="rect">
            <a:avLst/>
          </a:prstGeom>
        </p:spPr>
      </p:pic>
      <p:sp>
        <p:nvSpPr>
          <p:cNvPr id="10242" name="Rectangle 30"/>
          <p:cNvSpPr>
            <a:spLocks noGrp="1"/>
          </p:cNvSpPr>
          <p:nvPr/>
        </p:nvSpPr>
        <p:spPr>
          <a:xfrm>
            <a:off x="248603" y="1459230"/>
            <a:ext cx="8893175" cy="42894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905" indent="-344805" fontAlgn="base">
              <a:lnSpc>
                <a:spcPct val="80000"/>
              </a:lnSpc>
              <a:buNone/>
            </a:pPr>
            <a:endParaRPr lang="zh-CN" altLang="en-US" sz="2400" b="1" strike="noStrike" noProof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1.原子结构图</a:t>
            </a:r>
            <a:r>
              <a:rPr lang="en-US" altLang="x-none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: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如右图</a:t>
            </a:r>
          </a:p>
          <a:p>
            <a:pPr marL="1905" indent="-344805" fontAlgn="base">
              <a:lnSpc>
                <a:spcPct val="80000"/>
              </a:lnSpc>
              <a:buNone/>
            </a:pPr>
            <a:endParaRPr lang="zh-CN" altLang="en-US" sz="2400" b="1" strike="noStrike" noProof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2.原子由</a:t>
            </a:r>
            <a:r>
              <a:rPr lang="zh-CN" altLang="en-US" sz="2400" b="1" strike="noStrike" noProof="1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原子核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和</a:t>
            </a:r>
            <a:r>
              <a:rPr lang="zh-CN" altLang="en-US" sz="2400" b="1" strike="noStrike" noProof="1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核外电子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组成</a:t>
            </a:r>
            <a:r>
              <a:rPr lang="en-US" altLang="x-none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原子</a:t>
            </a: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核带</a:t>
            </a:r>
            <a:r>
              <a:rPr lang="zh-CN" altLang="en-US" sz="2400" b="1" strike="noStrike" noProof="1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正电</a:t>
            </a:r>
            <a:r>
              <a:rPr lang="en-US" altLang="x-none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电子带</a:t>
            </a:r>
            <a:r>
              <a:rPr lang="zh-CN" altLang="en-US" sz="2400" b="1" strike="noStrike" noProof="1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负电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  <a:r>
              <a:rPr lang="zh-CN" altLang="en-US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电子是带有最小</a:t>
            </a: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负电荷的粒子，所带电荷量</a:t>
            </a: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为</a:t>
            </a:r>
            <a:r>
              <a:rPr lang="en-US" altLang="x-none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1.6</a:t>
            </a:r>
            <a:r>
              <a:rPr lang="zh-CN" altLang="en-US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×</a:t>
            </a:r>
            <a:r>
              <a:rPr lang="en-US" altLang="x-none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10</a:t>
            </a:r>
            <a:r>
              <a:rPr lang="en-US" altLang="x-none" sz="2400" b="1" strike="noStrike" baseline="30000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-19</a:t>
            </a:r>
            <a:r>
              <a:rPr lang="en-US" altLang="x-none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C</a:t>
            </a:r>
            <a:r>
              <a:rPr lang="zh-CN" altLang="en-US" sz="2400" b="1" strike="noStrike" noProof="1">
                <a:solidFill>
                  <a:srgbClr val="0066FF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</a:p>
          <a:p>
            <a:pPr marL="1905" indent="-344805" fontAlgn="base">
              <a:lnSpc>
                <a:spcPct val="80000"/>
              </a:lnSpc>
              <a:buNone/>
            </a:pPr>
            <a:endParaRPr lang="zh-CN" altLang="en-US" sz="2400" b="1" strike="noStrike" noProof="1">
              <a:latin typeface="楷体" panose="02010609060101010101" pitchFamily="1" charset="-122"/>
              <a:ea typeface="楷体" panose="02010609060101010101" pitchFamily="1" charset="-122"/>
            </a:endParaRP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3.通常情况下</a:t>
            </a:r>
            <a:r>
              <a:rPr lang="en-US" altLang="x-none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原子是电中性</a:t>
            </a:r>
            <a:r>
              <a:rPr lang="en-US" altLang="x-none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,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由原子</a:t>
            </a:r>
          </a:p>
          <a:p>
            <a:pPr marL="1905" indent="-344805" fontAlgn="base">
              <a:lnSpc>
                <a:spcPct val="80000"/>
              </a:lnSpc>
              <a:buNone/>
            </a:pP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组成的物体也呈</a:t>
            </a:r>
            <a:r>
              <a:rPr lang="zh-CN" altLang="en-US" sz="2400" b="1" strike="noStrike" noProof="1">
                <a:solidFill>
                  <a:schemeClr val="tx2"/>
                </a:solidFill>
                <a:latin typeface="楷体" panose="02010609060101010101" pitchFamily="1" charset="-122"/>
                <a:ea typeface="楷体" panose="02010609060101010101" pitchFamily="1" charset="-122"/>
              </a:rPr>
              <a:t>电中性</a:t>
            </a:r>
            <a:r>
              <a:rPr lang="zh-CN" altLang="en-US" sz="2400" b="1" strike="noStrike" noProof="1">
                <a:latin typeface="楷体" panose="02010609060101010101" pitchFamily="1" charset="-122"/>
                <a:ea typeface="楷体" panose="02010609060101010101" pitchFamily="1" charset="-122"/>
              </a:rPr>
              <a:t>。</a:t>
            </a:r>
          </a:p>
          <a:p>
            <a:pPr marL="1905" indent="-1905" fontAlgn="base">
              <a:lnSpc>
                <a:spcPct val="80000"/>
              </a:lnSpc>
              <a:buNone/>
            </a:pPr>
            <a:endParaRPr lang="zh-CN" altLang="en-US" sz="2400" b="1" strike="noStrike" noProof="1">
              <a:solidFill>
                <a:srgbClr val="0066FF"/>
              </a:solidFill>
              <a:latin typeface="楷体" panose="02010609060101010101" pitchFamily="1" charset="-122"/>
              <a:ea typeface="楷体" panose="02010609060101010101" pitchFamily="1" charset="-122"/>
            </a:endParaRPr>
          </a:p>
        </p:txBody>
      </p:sp>
      <p:sp>
        <p:nvSpPr>
          <p:cNvPr id="2" name="Line 31"/>
          <p:cNvSpPr/>
          <p:nvPr/>
        </p:nvSpPr>
        <p:spPr>
          <a:xfrm>
            <a:off x="6154103" y="481203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4" name="Line 32"/>
          <p:cNvSpPr/>
          <p:nvPr/>
        </p:nvSpPr>
        <p:spPr>
          <a:xfrm flipH="1">
            <a:off x="5722303" y="4523105"/>
            <a:ext cx="576262" cy="6492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10245" name="Text Box 34"/>
          <p:cNvSpPr txBox="1"/>
          <p:nvPr/>
        </p:nvSpPr>
        <p:spPr>
          <a:xfrm>
            <a:off x="5341303" y="5105718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0246" name="Text Box 53"/>
          <p:cNvSpPr txBox="1"/>
          <p:nvPr/>
        </p:nvSpPr>
        <p:spPr>
          <a:xfrm>
            <a:off x="4599940" y="5283518"/>
            <a:ext cx="18097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3200" dirty="0">
                <a:latin typeface="Comic Sans MS" panose="030F0702030302020204" pitchFamily="2" charset="0"/>
                <a:ea typeface="宋体" panose="02010600030101010101" pitchFamily="2" charset="-122"/>
              </a:rPr>
              <a:t>核外电子</a:t>
            </a:r>
          </a:p>
        </p:txBody>
      </p:sp>
      <p:sp>
        <p:nvSpPr>
          <p:cNvPr id="10247" name="Text Box 54"/>
          <p:cNvSpPr txBox="1"/>
          <p:nvPr/>
        </p:nvSpPr>
        <p:spPr>
          <a:xfrm>
            <a:off x="6873240" y="5748655"/>
            <a:ext cx="14033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 eaLnBrk="0" hangingPunct="0"/>
            <a:r>
              <a:rPr lang="zh-CN" altLang="en-US" sz="3200" dirty="0">
                <a:latin typeface="Comic Sans MS" panose="030F0702030302020204" pitchFamily="2" charset="0"/>
                <a:ea typeface="宋体" panose="02010600030101010101" pitchFamily="2" charset="-122"/>
              </a:rPr>
              <a:t>原子核</a:t>
            </a:r>
          </a:p>
        </p:txBody>
      </p:sp>
      <p:grpSp>
        <p:nvGrpSpPr>
          <p:cNvPr id="10248" name="Group 55"/>
          <p:cNvGrpSpPr/>
          <p:nvPr/>
        </p:nvGrpSpPr>
        <p:grpSpPr>
          <a:xfrm rot="2343687">
            <a:off x="6370003" y="3227705"/>
            <a:ext cx="2184400" cy="2078038"/>
            <a:chOff x="0" y="0"/>
            <a:chExt cx="1376" cy="1309"/>
          </a:xfrm>
        </p:grpSpPr>
        <p:sp>
          <p:nvSpPr>
            <p:cNvPr id="3" name="Oval 56"/>
            <p:cNvSpPr/>
            <p:nvPr/>
          </p:nvSpPr>
          <p:spPr>
            <a:xfrm rot="269939">
              <a:off x="0" y="0"/>
              <a:ext cx="691" cy="654"/>
            </a:xfrm>
            <a:prstGeom prst="ellipse">
              <a:avLst/>
            </a:prstGeom>
            <a:noFill/>
            <a:ln w="31750" cap="flat" cmpd="sng">
              <a:solidFill>
                <a:srgbClr val="333399"/>
              </a:solidFill>
              <a:prstDash val="dash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49" name="Line 57"/>
            <p:cNvSpPr/>
            <p:nvPr/>
          </p:nvSpPr>
          <p:spPr>
            <a:xfrm rot="269939">
              <a:off x="563" y="578"/>
              <a:ext cx="813" cy="731"/>
            </a:xfrm>
            <a:prstGeom prst="line">
              <a:avLst/>
            </a:prstGeom>
            <a:ln w="31750" cap="flat" cmpd="sng">
              <a:solidFill>
                <a:srgbClr val="333399"/>
              </a:solidFill>
              <a:prstDash val="dash"/>
              <a:round/>
              <a:headEnd type="none" w="med" len="med"/>
              <a:tailEnd type="none" w="med" len="med"/>
            </a:ln>
          </p:spPr>
        </p:sp>
      </p:grpSp>
      <p:grpSp>
        <p:nvGrpSpPr>
          <p:cNvPr id="10251" name="Group 59"/>
          <p:cNvGrpSpPr/>
          <p:nvPr/>
        </p:nvGrpSpPr>
        <p:grpSpPr>
          <a:xfrm>
            <a:off x="6009640" y="2075180"/>
            <a:ext cx="2879725" cy="2879725"/>
            <a:chOff x="0" y="0"/>
            <a:chExt cx="1814" cy="1814"/>
          </a:xfrm>
        </p:grpSpPr>
        <p:sp>
          <p:nvSpPr>
            <p:cNvPr id="4" name="Oval 60"/>
            <p:cNvSpPr/>
            <p:nvPr/>
          </p:nvSpPr>
          <p:spPr>
            <a:xfrm>
              <a:off x="0" y="0"/>
              <a:ext cx="1814" cy="1814"/>
            </a:xfrm>
            <a:prstGeom prst="ellipse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2" name="Oval 61"/>
            <p:cNvSpPr/>
            <p:nvPr/>
          </p:nvSpPr>
          <p:spPr>
            <a:xfrm>
              <a:off x="277" y="289"/>
              <a:ext cx="1247" cy="1247"/>
            </a:xfrm>
            <a:prstGeom prst="ellipse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3" name="Oval 62"/>
            <p:cNvSpPr/>
            <p:nvPr/>
          </p:nvSpPr>
          <p:spPr>
            <a:xfrm>
              <a:off x="678" y="701"/>
              <a:ext cx="181" cy="181"/>
            </a:xfrm>
            <a:prstGeom prst="ellipse">
              <a:avLst/>
            </a:prstGeom>
            <a:solidFill>
              <a:srgbClr val="FFFF99"/>
            </a:solidFill>
            <a:ln w="9525" cap="flat" cmpd="sng">
              <a:solidFill>
                <a:srgbClr val="FF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4" name="Oval 63"/>
            <p:cNvSpPr/>
            <p:nvPr/>
          </p:nvSpPr>
          <p:spPr>
            <a:xfrm>
              <a:off x="915" y="724"/>
              <a:ext cx="181" cy="181"/>
            </a:xfrm>
            <a:prstGeom prst="ellipse">
              <a:avLst/>
            </a:prstGeom>
            <a:solidFill>
              <a:srgbClr val="FFFF99"/>
            </a:solidFill>
            <a:ln w="9525" cap="flat" cmpd="sng">
              <a:solidFill>
                <a:srgbClr val="FF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55" name="Oval 64"/>
            <p:cNvSpPr/>
            <p:nvPr/>
          </p:nvSpPr>
          <p:spPr>
            <a:xfrm>
              <a:off x="774" y="956"/>
              <a:ext cx="181" cy="181"/>
            </a:xfrm>
            <a:prstGeom prst="ellipse">
              <a:avLst/>
            </a:prstGeom>
            <a:solidFill>
              <a:srgbClr val="FFFF99"/>
            </a:solidFill>
            <a:ln w="9525" cap="flat" cmpd="sng">
              <a:solidFill>
                <a:srgbClr val="FF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grpSp>
          <p:nvGrpSpPr>
            <p:cNvPr id="10256" name="Group 65"/>
            <p:cNvGrpSpPr/>
            <p:nvPr/>
          </p:nvGrpSpPr>
          <p:grpSpPr>
            <a:xfrm>
              <a:off x="607" y="801"/>
              <a:ext cx="209" cy="250"/>
              <a:chOff x="0" y="0"/>
              <a:chExt cx="209" cy="250"/>
            </a:xfrm>
          </p:grpSpPr>
          <p:sp>
            <p:nvSpPr>
              <p:cNvPr id="10257" name="Oval 66"/>
              <p:cNvSpPr/>
              <p:nvPr/>
            </p:nvSpPr>
            <p:spPr>
              <a:xfrm>
                <a:off x="12" y="35"/>
                <a:ext cx="181" cy="190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58" name="Text Box 67"/>
              <p:cNvSpPr txBox="1"/>
              <p:nvPr/>
            </p:nvSpPr>
            <p:spPr>
              <a:xfrm>
                <a:off x="0" y="0"/>
                <a:ext cx="20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 eaLnBrk="0" hangingPunct="0"/>
                <a:r>
                  <a:rPr lang="zh-TW" altLang="en-US" sz="2000" b="1" dirty="0">
                    <a:solidFill>
                      <a:schemeClr val="accent2"/>
                    </a:solidFill>
                    <a:latin typeface="Comic Sans MS" panose="030F0702030302020204" pitchFamily="2" charset="0"/>
                    <a:ea typeface="PMingLiU" panose="02020500000000000000" pitchFamily="2" charset="-120"/>
                  </a:rPr>
                  <a:t>+</a:t>
                </a:r>
                <a:endParaRPr lang="zh-TW" altLang="en-US" sz="3200" dirty="0">
                  <a:latin typeface="Times New Roman" panose="02020603050405020304" pitchFamily="2" charset="0"/>
                  <a:ea typeface="PMingLiU" panose="02020500000000000000" pitchFamily="2" charset="-120"/>
                </a:endParaRPr>
              </a:p>
            </p:txBody>
          </p:sp>
        </p:grpSp>
        <p:grpSp>
          <p:nvGrpSpPr>
            <p:cNvPr id="10259" name="Group 68"/>
            <p:cNvGrpSpPr/>
            <p:nvPr/>
          </p:nvGrpSpPr>
          <p:grpSpPr>
            <a:xfrm>
              <a:off x="795" y="616"/>
              <a:ext cx="209" cy="250"/>
              <a:chOff x="0" y="0"/>
              <a:chExt cx="209" cy="250"/>
            </a:xfrm>
          </p:grpSpPr>
          <p:sp>
            <p:nvSpPr>
              <p:cNvPr id="10260" name="Oval 69"/>
              <p:cNvSpPr/>
              <p:nvPr/>
            </p:nvSpPr>
            <p:spPr>
              <a:xfrm>
                <a:off x="13" y="26"/>
                <a:ext cx="181" cy="181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1" name="Text Box 70"/>
              <p:cNvSpPr txBox="1"/>
              <p:nvPr/>
            </p:nvSpPr>
            <p:spPr>
              <a:xfrm>
                <a:off x="0" y="0"/>
                <a:ext cx="20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hangingPunct="0"/>
                <a:r>
                  <a:rPr lang="zh-TW" altLang="en-US" sz="2000" b="1" dirty="0">
                    <a:solidFill>
                      <a:schemeClr val="accent2"/>
                    </a:solidFill>
                    <a:latin typeface="Comic Sans MS" panose="030F0702030302020204" pitchFamily="2" charset="0"/>
                    <a:ea typeface="PMingLiU" panose="02020500000000000000" pitchFamily="2" charset="-120"/>
                  </a:rPr>
                  <a:t>+</a:t>
                </a:r>
                <a:endParaRPr lang="zh-TW" altLang="en-US" sz="3200" dirty="0">
                  <a:latin typeface="Times New Roman" panose="02020603050405020304" pitchFamily="2" charset="0"/>
                  <a:ea typeface="PMingLiU" panose="02020500000000000000" pitchFamily="2" charset="-120"/>
                </a:endParaRPr>
              </a:p>
            </p:txBody>
          </p:sp>
        </p:grpSp>
        <p:grpSp>
          <p:nvGrpSpPr>
            <p:cNvPr id="10262" name="Group 71"/>
            <p:cNvGrpSpPr/>
            <p:nvPr/>
          </p:nvGrpSpPr>
          <p:grpSpPr>
            <a:xfrm>
              <a:off x="943" y="856"/>
              <a:ext cx="209" cy="250"/>
              <a:chOff x="0" y="0"/>
              <a:chExt cx="209" cy="250"/>
            </a:xfrm>
          </p:grpSpPr>
          <p:sp>
            <p:nvSpPr>
              <p:cNvPr id="10263" name="Oval 72"/>
              <p:cNvSpPr/>
              <p:nvPr/>
            </p:nvSpPr>
            <p:spPr>
              <a:xfrm>
                <a:off x="4" y="26"/>
                <a:ext cx="181" cy="181"/>
              </a:xfrm>
              <a:prstGeom prst="ellipse">
                <a:avLst/>
              </a:prstGeom>
              <a:solidFill>
                <a:srgbClr val="FF9900"/>
              </a:solidFill>
              <a:ln w="9525">
                <a:noFill/>
              </a:ln>
            </p:spPr>
            <p:txBody>
              <a:bodyPr wrap="none" anchor="ctr"/>
              <a:lstStyle/>
              <a:p>
                <a:pPr algn="ctr" eaLnBrk="0" hangingPunct="0"/>
                <a:endParaRPr lang="zh-CN" altLang="en-US" dirty="0">
                  <a:latin typeface="Comic Sans MS" panose="030F0702030302020204" pitchFamily="2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264" name="Text Box 73"/>
              <p:cNvSpPr txBox="1"/>
              <p:nvPr/>
            </p:nvSpPr>
            <p:spPr>
              <a:xfrm>
                <a:off x="0" y="0"/>
                <a:ext cx="209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>
                <a:spAutoFit/>
              </a:bodyPr>
              <a:lstStyle/>
              <a:p>
                <a:pPr eaLnBrk="0" hangingPunct="0"/>
                <a:r>
                  <a:rPr lang="zh-TW" altLang="en-US" sz="2000" b="1" dirty="0">
                    <a:solidFill>
                      <a:schemeClr val="accent2"/>
                    </a:solidFill>
                    <a:latin typeface="Comic Sans MS" panose="030F0702030302020204" pitchFamily="2" charset="0"/>
                    <a:ea typeface="PMingLiU" panose="02020500000000000000" pitchFamily="2" charset="-120"/>
                  </a:rPr>
                  <a:t>+</a:t>
                </a:r>
                <a:endParaRPr lang="zh-TW" altLang="en-US" sz="3200" dirty="0">
                  <a:latin typeface="Times New Roman" panose="02020603050405020304" pitchFamily="2" charset="0"/>
                  <a:ea typeface="PMingLiU" panose="02020500000000000000" pitchFamily="2" charset="-120"/>
                </a:endParaRPr>
              </a:p>
            </p:txBody>
          </p:sp>
        </p:grpSp>
        <p:sp>
          <p:nvSpPr>
            <p:cNvPr id="10265" name="Oval 74"/>
            <p:cNvSpPr/>
            <p:nvPr/>
          </p:nvSpPr>
          <p:spPr>
            <a:xfrm>
              <a:off x="786" y="823"/>
              <a:ext cx="181" cy="181"/>
            </a:xfrm>
            <a:prstGeom prst="ellipse">
              <a:avLst/>
            </a:prstGeom>
            <a:solidFill>
              <a:srgbClr val="FFFF99"/>
            </a:solidFill>
            <a:ln w="9525" cap="flat" cmpd="sng">
              <a:solidFill>
                <a:srgbClr val="FFCC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267" name="Group 75"/>
          <p:cNvGrpSpPr/>
          <p:nvPr/>
        </p:nvGrpSpPr>
        <p:grpSpPr>
          <a:xfrm>
            <a:off x="6801803" y="2435543"/>
            <a:ext cx="325437" cy="396875"/>
            <a:chOff x="0" y="0"/>
            <a:chExt cx="205" cy="250"/>
          </a:xfrm>
        </p:grpSpPr>
        <p:sp>
          <p:nvSpPr>
            <p:cNvPr id="5" name="Oval 76"/>
            <p:cNvSpPr/>
            <p:nvPr/>
          </p:nvSpPr>
          <p:spPr>
            <a:xfrm>
              <a:off x="0" y="37"/>
              <a:ext cx="181" cy="181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68" name="Text Box 77"/>
            <p:cNvSpPr txBox="1"/>
            <p:nvPr/>
          </p:nvSpPr>
          <p:spPr>
            <a:xfrm>
              <a:off x="0" y="0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TW" altLang="en-US" sz="2000" b="1" dirty="0">
                  <a:solidFill>
                    <a:srgbClr val="333399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–</a:t>
              </a:r>
              <a:endParaRPr lang="zh-TW" altLang="en-US" sz="32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0270" name="Group 78"/>
          <p:cNvGrpSpPr/>
          <p:nvPr/>
        </p:nvGrpSpPr>
        <p:grpSpPr>
          <a:xfrm>
            <a:off x="8098790" y="3659505"/>
            <a:ext cx="358775" cy="396875"/>
            <a:chOff x="0" y="0"/>
            <a:chExt cx="205" cy="230"/>
          </a:xfrm>
        </p:grpSpPr>
        <p:sp>
          <p:nvSpPr>
            <p:cNvPr id="6" name="Oval 79"/>
            <p:cNvSpPr/>
            <p:nvPr/>
          </p:nvSpPr>
          <p:spPr>
            <a:xfrm>
              <a:off x="0" y="37"/>
              <a:ext cx="181" cy="181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71" name="Text Box 80"/>
            <p:cNvSpPr txBox="1"/>
            <p:nvPr/>
          </p:nvSpPr>
          <p:spPr>
            <a:xfrm>
              <a:off x="0" y="0"/>
              <a:ext cx="205" cy="2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eaLnBrk="0" hangingPunct="0"/>
              <a:r>
                <a:rPr lang="zh-TW" altLang="en-US" sz="2000" b="1" dirty="0">
                  <a:solidFill>
                    <a:srgbClr val="333399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–</a:t>
              </a:r>
              <a:endParaRPr lang="zh-TW" altLang="en-US" sz="32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</p:grpSp>
      <p:grpSp>
        <p:nvGrpSpPr>
          <p:cNvPr id="10273" name="Group 81"/>
          <p:cNvGrpSpPr/>
          <p:nvPr/>
        </p:nvGrpSpPr>
        <p:grpSpPr>
          <a:xfrm>
            <a:off x="6154103" y="4235768"/>
            <a:ext cx="325437" cy="396875"/>
            <a:chOff x="0" y="0"/>
            <a:chExt cx="205" cy="250"/>
          </a:xfrm>
        </p:grpSpPr>
        <p:sp>
          <p:nvSpPr>
            <p:cNvPr id="7" name="Oval 82"/>
            <p:cNvSpPr/>
            <p:nvPr/>
          </p:nvSpPr>
          <p:spPr>
            <a:xfrm>
              <a:off x="0" y="37"/>
              <a:ext cx="181" cy="181"/>
            </a:xfrm>
            <a:prstGeom prst="ellipse">
              <a:avLst/>
            </a:prstGeom>
            <a:solidFill>
              <a:srgbClr val="99CC00"/>
            </a:solidFill>
            <a:ln w="9525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 eaLnBrk="0" hangingPunct="0"/>
              <a:endParaRPr lang="zh-CN" altLang="en-US" dirty="0">
                <a:latin typeface="Comic Sans MS" panose="030F0702030302020204" pitchFamily="2" charset="0"/>
                <a:ea typeface="宋体" panose="02010600030101010101" pitchFamily="2" charset="-122"/>
              </a:endParaRPr>
            </a:p>
          </p:txBody>
        </p:sp>
        <p:sp>
          <p:nvSpPr>
            <p:cNvPr id="10274" name="Text Box 83"/>
            <p:cNvSpPr txBox="1"/>
            <p:nvPr/>
          </p:nvSpPr>
          <p:spPr>
            <a:xfrm>
              <a:off x="0" y="0"/>
              <a:ext cx="205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TW" altLang="en-US" sz="2000" b="1" dirty="0">
                  <a:solidFill>
                    <a:srgbClr val="333399"/>
                  </a:solidFill>
                  <a:latin typeface="Comic Sans MS" panose="030F0702030302020204" pitchFamily="2" charset="0"/>
                  <a:ea typeface="PMingLiU" panose="02020500000000000000" pitchFamily="2" charset="-120"/>
                </a:rPr>
                <a:t>–</a:t>
              </a:r>
              <a:endParaRPr lang="zh-TW" altLang="en-US" sz="3200" dirty="0">
                <a:latin typeface="Times New Roman" panose="02020603050405020304" pitchFamily="2" charset="0"/>
                <a:ea typeface="PMingLiU" panose="02020500000000000000" pitchFamily="2" charset="-120"/>
              </a:endParaRPr>
            </a:p>
          </p:txBody>
        </p:sp>
      </p:grpSp>
      <p:sp>
        <p:nvSpPr>
          <p:cNvPr id="10275" name="AutoShape 84">
            <a:hlinkClick r:id="" action="ppaction://hlinkshowjump?jump=nextslide"/>
          </p:cNvPr>
          <p:cNvSpPr/>
          <p:nvPr/>
        </p:nvSpPr>
        <p:spPr>
          <a:xfrm>
            <a:off x="8313103" y="6396355"/>
            <a:ext cx="360362" cy="215900"/>
          </a:xfrm>
          <a:prstGeom prst="actionButtonForwardNex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pPr algn="ctr" eaLnBrk="0" hangingPunct="0"/>
            <a:endParaRPr lang="zh-CN" altLang="en-US" dirty="0">
              <a:latin typeface="Comic Sans MS" panose="030F0702030302020204" pitchFamily="2" charset="0"/>
              <a:ea typeface="宋体" panose="02010600030101010101" pitchFamily="2" charset="-122"/>
            </a:endParaRPr>
          </a:p>
        </p:txBody>
      </p:sp>
      <p:sp>
        <p:nvSpPr>
          <p:cNvPr id="10276" name="Text Box 40"/>
          <p:cNvSpPr txBox="1"/>
          <p:nvPr/>
        </p:nvSpPr>
        <p:spPr>
          <a:xfrm>
            <a:off x="1485900" y="909638"/>
            <a:ext cx="61722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9999"/>
                </a:solidFill>
                <a:latin typeface="Goudy Old Style" pitchFamily="2" charset="0"/>
                <a:ea typeface="楷体_GB2312" pitchFamily="1" charset="-122"/>
              </a:rPr>
              <a:t>（二）原子及其结构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path" presetSubtype="0" repeatCount="indefinite" accel="50000" decel="50000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46187 -0.014383 C 0.107635 -0.014383 0.157507 0.049667 0.157507 0.128583 C 0.157507 0.207498 0.107635 0.271540 0.046187 0.271540 C -0.015263 0.271540 -0.065132 0.207498 -0.065132 0.128583 C -0.065132 0.049667 -0.015263 -0.014383 0.046187 -0.014383 Z " pathEditMode="relative" rAng="0" ptsTypes="">
                                      <p:cBhvr>
                                        <p:cTn id="50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3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11723 -0.076447 C 0.022443 0.004618 -0.016164 0.081530 -0.074452 0.095234 C -0.132739 0.108937 -0.188741 0.054267 -0.199462 -0.026797 C -0.210182 -0.107861 -0.171580 -0.184770 -0.113294 -0.198474 C -0.055006 -0.212177 0.001002 -0.157511 0.011723 -0.076447 Z " pathEditMode="relative" rAng="2105540625" ptsTypes="">
                                      <p:cBhvr>
                                        <p:cTn id="52" dur="1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00" y="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9" dur="5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/>
      <p:bldP spid="10245" grpId="1" bldLvl="0"/>
      <p:bldP spid="10246" grpId="0" bldLvl="0"/>
      <p:bldP spid="10246" grpId="1" bldLvl="0"/>
      <p:bldP spid="10247" grpId="0" bldLvl="0"/>
      <p:bldP spid="10247" grpId="1" bldLvl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12"/>
  <p:tag name="KSO_WM_SLIDE_INDEX" val="12"/>
  <p:tag name="KSO_WM_SLIDE_ITEM_CNT" val="2"/>
  <p:tag name="KSO_WM_SLIDE_LAYOUT" val="a_b_e"/>
  <p:tag name="KSO_WM_SLIDE_LAYOUT_CNT" val="1_1_1"/>
  <p:tag name="KSO_WM_SLIDE_TYPE" val="sectionTitle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15"/>
  <p:tag name="KSO_WM_TAG_VERSION" val="1.0"/>
  <p:tag name="KSO_WM_SLIDE_ID" val="custom596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a"/>
  <p:tag name="KSO_WM_UNIT_INDEX" val="1"/>
  <p:tag name="KSO_WM_UNIT_ID" val="custom596_12*a*1"/>
  <p:tag name="KSO_WM_UNIT_CLEAR" val="1"/>
  <p:tag name="KSO_WM_UNIT_LAYERLEVEL" val="1"/>
  <p:tag name="KSO_WM_UNIT_VALUE" val="1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l_h_f"/>
  <p:tag name="KSO_WM_UNIT_INDEX" val="1_1_1"/>
  <p:tag name="KSO_WM_UNIT_ID" val="custom596_6*l_h_f*1_1_1"/>
  <p:tag name="KSO_WM_UNIT_CLEAR" val="1"/>
  <p:tag name="KSO_WM_UNIT_LAYERLEVEL" val="1_1_1"/>
  <p:tag name="KSO_WM_UNIT_VALUE" val="36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25142203"/>
  <p:tag name="MH_LIBRARY" val="GRAPHIC"/>
  <p:tag name="MH_ORDER" val="图片 6"/>
  <p:tag name="KSO_WM_TAG_VERSION" val="1.0"/>
  <p:tag name="KSO_WM_BEAUTIFY_FLAG" val="#wm#"/>
  <p:tag name="KSO_WM_UNIT_TYPE" val="i"/>
  <p:tag name="KSO_WM_UNIT_ID" val="258*i*0"/>
  <p:tag name="KSO_WM_TEMPLATE_CATEGORY" val="custom"/>
  <p:tag name="KSO_WM_TEMPLATE_INDEX" val="1601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596"/>
  <p:tag name="KSO_WM_UNIT_TYPE" val="b"/>
  <p:tag name="KSO_WM_UNIT_INDEX" val="1"/>
  <p:tag name="KSO_WM_UNIT_ID" val="custom596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heme/theme1.xml><?xml version="1.0" encoding="utf-8"?>
<a:theme xmlns:a="http://schemas.openxmlformats.org/drawingml/2006/main" name="Office 主题">
  <a:themeElements>
    <a:clrScheme name="21515">
      <a:dk1>
        <a:srgbClr val="5F5F5F"/>
      </a:dk1>
      <a:lt1>
        <a:srgbClr val="FFFFFF"/>
      </a:lt1>
      <a:dk2>
        <a:srgbClr val="4D4D4D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CEB9A3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722</Words>
  <Application>Microsoft Office PowerPoint</Application>
  <PresentationFormat>全屏显示(4:3)</PresentationFormat>
  <Paragraphs>114</Paragraphs>
  <Slides>15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第十五章   电流和电路 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宇恒编辑部</dc:creator>
  <cp:lastModifiedBy>Administrator</cp:lastModifiedBy>
  <cp:revision>80</cp:revision>
  <dcterms:created xsi:type="dcterms:W3CDTF">2015-11-16T05:18:00Z</dcterms:created>
  <dcterms:modified xsi:type="dcterms:W3CDTF">2018-09-15T01:07:41Z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