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7" r:id="rId11"/>
    <p:sldId id="276" r:id="rId12"/>
    <p:sldId id="278" r:id="rId13"/>
    <p:sldId id="279" r:id="rId14"/>
    <p:sldId id="280" r:id="rId15"/>
    <p:sldId id="268" r:id="rId16"/>
    <p:sldId id="281" r:id="rId17"/>
    <p:sldId id="282" r:id="rId18"/>
    <p:sldId id="283" r:id="rId19"/>
    <p:sldId id="285" r:id="rId20"/>
    <p:sldId id="286" r:id="rId21"/>
    <p:sldId id="288" r:id="rId22"/>
    <p:sldId id="287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5" r:id="rId36"/>
    <p:sldId id="306" r:id="rId37"/>
    <p:sldId id="307" r:id="rId38"/>
    <p:sldId id="301" r:id="rId39"/>
    <p:sldId id="308" r:id="rId40"/>
    <p:sldId id="302" r:id="rId41"/>
    <p:sldId id="303" r:id="rId42"/>
    <p:sldId id="304" r:id="rId43"/>
    <p:sldId id="256" r:id="rId44"/>
    <p:sldId id="257" r:id="rId45"/>
    <p:sldId id="258" r:id="rId46"/>
    <p:sldId id="284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899BD-4334-4692-9DCD-B1FA302E0FE8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FCE1-6C50-473F-87E1-927359FBED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2492895"/>
            <a:ext cx="5076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11.2 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功率</a:t>
            </a:r>
            <a:endParaRPr lang="zh-CN" altLang="en-US" sz="40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游戏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每组派一名同学来搬，每次只能搬一瓶。限时 </a:t>
            </a:r>
            <a:r>
              <a:rPr lang="en-US" altLang="zh-CN" sz="3200" dirty="0"/>
              <a:t>10 </a:t>
            </a:r>
            <a:r>
              <a:rPr lang="zh-CN" altLang="en-US" sz="3200" dirty="0"/>
              <a:t>秒，瓶数多者为胜。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6229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游戏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每组派一名同学来搬，每次只能搬一瓶。限时 </a:t>
            </a:r>
            <a:r>
              <a:rPr lang="en-US" altLang="zh-CN" sz="3200" dirty="0"/>
              <a:t>10 </a:t>
            </a:r>
            <a:r>
              <a:rPr lang="zh-CN" altLang="en-US" sz="3200" dirty="0"/>
              <a:t>秒，瓶数多者为胜。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8092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2780928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参赛的几位同学做的功相同吗？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5656" y="378904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参赛的几位同学做功的快慢一致吗？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游戏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同学 </a:t>
            </a:r>
            <a:r>
              <a:rPr lang="en-US" altLang="zh-CN" sz="3200" dirty="0"/>
              <a:t>1</a:t>
            </a:r>
            <a:r>
              <a:rPr lang="zh-CN" altLang="en-US" sz="3200" dirty="0"/>
              <a:t>：将 </a:t>
            </a:r>
            <a:r>
              <a:rPr lang="en-US" altLang="zh-CN" sz="3200" dirty="0"/>
              <a:t>6 </a:t>
            </a:r>
            <a:r>
              <a:rPr lang="zh-CN" altLang="en-US" sz="3200" dirty="0"/>
              <a:t>瓶小瓶的矿泉水一瓶一瓶地从地面搬运到桌面上 。 </a:t>
            </a:r>
          </a:p>
          <a:p>
            <a:pPr fontAlgn="ctr"/>
            <a:r>
              <a:rPr lang="zh-CN" altLang="en-US" sz="3200" dirty="0"/>
              <a:t>同学 </a:t>
            </a:r>
            <a:r>
              <a:rPr lang="en-US" altLang="zh-CN" sz="3200" dirty="0"/>
              <a:t>2</a:t>
            </a:r>
            <a:r>
              <a:rPr lang="zh-CN" altLang="en-US" sz="3200" dirty="0"/>
              <a:t>：将 </a:t>
            </a:r>
            <a:r>
              <a:rPr lang="en-US" altLang="zh-CN" sz="3200" dirty="0"/>
              <a:t>6 </a:t>
            </a:r>
            <a:r>
              <a:rPr lang="zh-CN" altLang="en-US" sz="3200" dirty="0"/>
              <a:t>瓶大瓶的矿泉水一瓶一瓶地从地面搬运到桌面上。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535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游戏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 ﻿同学 </a:t>
            </a:r>
            <a:r>
              <a:rPr lang="en-US" altLang="zh-CN" sz="3200" dirty="0"/>
              <a:t>1</a:t>
            </a:r>
            <a:r>
              <a:rPr lang="zh-CN" altLang="en-US" sz="3200" dirty="0"/>
              <a:t>：将 </a:t>
            </a:r>
            <a:r>
              <a:rPr lang="en-US" altLang="zh-CN" sz="3200" dirty="0"/>
              <a:t>6 </a:t>
            </a:r>
            <a:r>
              <a:rPr lang="zh-CN" altLang="en-US" sz="3200" dirty="0"/>
              <a:t>瓶小瓶的矿泉水一瓶一瓶地从地面搬运到桌面上 。 </a:t>
            </a:r>
          </a:p>
          <a:p>
            <a:pPr fontAlgn="ctr"/>
            <a:r>
              <a:rPr lang="zh-CN" altLang="en-US" sz="3200" dirty="0"/>
              <a:t>同学 </a:t>
            </a:r>
            <a:r>
              <a:rPr lang="en-US" altLang="zh-CN" sz="3200" dirty="0"/>
              <a:t>2</a:t>
            </a:r>
            <a:r>
              <a:rPr lang="zh-CN" altLang="en-US" sz="3200" dirty="0"/>
              <a:t>：将 </a:t>
            </a:r>
            <a:r>
              <a:rPr lang="en-US" altLang="zh-CN" sz="3200" dirty="0"/>
              <a:t>6 </a:t>
            </a:r>
            <a:r>
              <a:rPr lang="zh-CN" altLang="en-US" sz="3200" dirty="0"/>
              <a:t>瓶大瓶的矿泉水一瓶一瓶地从地面搬运到桌面上。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5699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3356992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参赛的几位同学做的功相同吗？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4653136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参赛的几位同学做功的快慢一致吗？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356388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﻿比较</a:t>
            </a:r>
            <a:r>
              <a:rPr lang="zh-CN" altLang="en-US" sz="3200" b="1" dirty="0"/>
              <a:t>运动</a:t>
            </a:r>
            <a:r>
              <a:rPr lang="zh-CN" altLang="en-US" sz="3200" dirty="0"/>
              <a:t>的快慢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62880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时间相同，比较路程；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378904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﻿路程、时间都不相同，如何比较运动的快慢？</a:t>
            </a:r>
          </a:p>
        </p:txBody>
      </p:sp>
      <p:sp>
        <p:nvSpPr>
          <p:cNvPr id="11" name="矩形 10"/>
          <p:cNvSpPr/>
          <p:nvPr/>
        </p:nvSpPr>
        <p:spPr>
          <a:xfrm>
            <a:off x="467544" y="5229200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用路程除以时间，以保证时间相同。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7984" y="1556792"/>
            <a:ext cx="471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时间相同，比较做功的多少；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836712"/>
            <a:ext cx="37444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比较</a:t>
            </a:r>
            <a:r>
              <a:rPr lang="zh-CN" altLang="en-US" sz="3200" b="1" dirty="0"/>
              <a:t>做功</a:t>
            </a:r>
            <a:r>
              <a:rPr lang="zh-CN" altLang="en-US" sz="3200" dirty="0"/>
              <a:t>的快慢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528" y="2780928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﻿路程相同，比较时间；</a:t>
            </a:r>
          </a:p>
        </p:txBody>
      </p:sp>
      <p:sp>
        <p:nvSpPr>
          <p:cNvPr id="10" name="矩形 9"/>
          <p:cNvSpPr/>
          <p:nvPr/>
        </p:nvSpPr>
        <p:spPr>
          <a:xfrm>
            <a:off x="4427984" y="2708920"/>
            <a:ext cx="471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做功的多少相同，比较时间；</a:t>
            </a:r>
          </a:p>
        </p:txBody>
      </p:sp>
      <p:sp>
        <p:nvSpPr>
          <p:cNvPr id="16" name="矩形 15"/>
          <p:cNvSpPr/>
          <p:nvPr/>
        </p:nvSpPr>
        <p:spPr>
          <a:xfrm>
            <a:off x="4427984" y="3789040"/>
            <a:ext cx="471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做功的多少、时间都不相同，如何比较做功的快慢？</a:t>
            </a:r>
          </a:p>
        </p:txBody>
      </p:sp>
      <p:sp>
        <p:nvSpPr>
          <p:cNvPr id="17" name="矩形 16"/>
          <p:cNvSpPr/>
          <p:nvPr/>
        </p:nvSpPr>
        <p:spPr>
          <a:xfrm>
            <a:off x="4427984" y="5157192"/>
            <a:ext cx="4499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用做功的多少除以做功的时间，以保证做功的时间相同。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355976" y="404664"/>
            <a:ext cx="72008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0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如图所示两位同学将相同重物从一楼搬到三楼，所用时间不同。由图中提供信息，判断以下说法正确的是</a:t>
            </a:r>
            <a:r>
              <a:rPr lang="zh-CN" altLang="en-US" sz="3200" dirty="0" smtClean="0"/>
              <a:t>（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177281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4795897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a </a:t>
            </a:r>
            <a:r>
              <a:rPr lang="zh-CN" altLang="en-US" sz="3200" dirty="0"/>
              <a:t>图中同学做功多，做功快</a:t>
            </a:r>
          </a:p>
          <a:p>
            <a:pPr fontAlgn="ctr"/>
            <a:r>
              <a:rPr lang="en-US" altLang="zh-CN" sz="3200" dirty="0"/>
              <a:t>B. b </a:t>
            </a:r>
            <a:r>
              <a:rPr lang="zh-CN" altLang="en-US" sz="3200" dirty="0"/>
              <a:t>图中同学做功多，做功快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做功相同，</a:t>
            </a:r>
            <a:r>
              <a:rPr lang="en-US" altLang="zh-CN" sz="3200" dirty="0"/>
              <a:t>a </a:t>
            </a:r>
            <a:r>
              <a:rPr lang="zh-CN" altLang="en-US" sz="3200" dirty="0"/>
              <a:t>图中同学做功时间少，做功快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做功相同，</a:t>
            </a:r>
            <a:r>
              <a:rPr lang="en-US" altLang="zh-CN" sz="3200" dirty="0"/>
              <a:t>b </a:t>
            </a:r>
            <a:r>
              <a:rPr lang="zh-CN" altLang="en-US" sz="3200" dirty="0"/>
              <a:t>图中同学做功时间多，做</a:t>
            </a:r>
            <a:r>
              <a:rPr lang="zh-CN" altLang="en-US" sz="3200" dirty="0" smtClean="0"/>
              <a:t>功快</a:t>
            </a:r>
            <a:endParaRPr lang="zh-CN" alt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7338432" cy="239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小红妈妈质量为 </a:t>
            </a:r>
            <a:r>
              <a:rPr lang="en-US" altLang="zh-CN" sz="3200" dirty="0"/>
              <a:t>50 kg </a:t>
            </a:r>
            <a:r>
              <a:rPr lang="zh-CN" altLang="en-US" sz="3200" dirty="0"/>
              <a:t>，小红的质量为 </a:t>
            </a:r>
            <a:r>
              <a:rPr lang="en-US" altLang="zh-CN" sz="3200" dirty="0"/>
              <a:t>30 kg </a:t>
            </a:r>
            <a:r>
              <a:rPr lang="zh-CN" altLang="en-US" sz="3200" dirty="0"/>
              <a:t>，当母女俩一起从居住楼的一楼同时走上三楼，在此过程中以下判断正确的是（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3140968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小红比小红妈妈做功快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小红妈妈比小红做功快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两个人做的功相同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两个人做功快慢相同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观察下图，运送同样多的砖到同样高的地方，用 </a:t>
            </a:r>
            <a:r>
              <a:rPr lang="en-US" altLang="zh-CN" sz="3200" dirty="0"/>
              <a:t>________ </a:t>
            </a:r>
            <a:r>
              <a:rPr lang="zh-CN" altLang="en-US" sz="3200" dirty="0"/>
              <a:t>做功快。（填“滑轮组”或“起重机”）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26876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起重机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24125"/>
            <a:ext cx="6780213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31640" y="836712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三位同学准备进行爬楼比赛，看看谁的做功快。他们展开了如下的讨论：</a:t>
            </a:r>
          </a:p>
          <a:p>
            <a:pPr fontAlgn="ctr"/>
            <a:r>
              <a:rPr lang="zh-CN" altLang="en-US" sz="3200" dirty="0"/>
              <a:t>甲：只有测出各自的体重、爬楼用的时间和爬楼的高度，才能进行比较；</a:t>
            </a:r>
          </a:p>
          <a:p>
            <a:pPr fontAlgn="ctr"/>
            <a:r>
              <a:rPr lang="zh-CN" altLang="en-US" sz="3200" dirty="0"/>
              <a:t>乙：在爬楼的时间相同时，只要测出各自的体重、爬楼的高度，就可以进行比较；</a:t>
            </a:r>
          </a:p>
          <a:p>
            <a:pPr fontAlgn="ctr"/>
            <a:r>
              <a:rPr lang="zh-CN" altLang="en-US" sz="3200" dirty="0"/>
              <a:t>丙：在爬楼的高度相同时，只要测出各自的体重、爬楼的时间，就可以进行比较。</a:t>
            </a:r>
          </a:p>
          <a:p>
            <a:pPr fontAlgn="ctr"/>
            <a:r>
              <a:rPr lang="zh-CN" altLang="en-US" sz="3200" dirty="0"/>
              <a:t>上述说法中，你认为合理的是</a:t>
            </a:r>
            <a:r>
              <a:rPr lang="zh-CN" altLang="en-US" sz="3200" dirty="0" smtClean="0"/>
              <a:t>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472514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9064" y="544522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甲和乙 </a:t>
            </a:r>
            <a:r>
              <a:rPr lang="en-US" altLang="zh-CN" sz="3200" dirty="0"/>
              <a:t>B. </a:t>
            </a:r>
            <a:r>
              <a:rPr lang="zh-CN" altLang="en-US" sz="3200" dirty="0"/>
              <a:t>乙和丙 </a:t>
            </a:r>
            <a:r>
              <a:rPr lang="en-US" altLang="zh-CN" sz="3200" dirty="0"/>
              <a:t>C. </a:t>
            </a:r>
            <a:r>
              <a:rPr lang="zh-CN" altLang="en-US" sz="3200" dirty="0"/>
              <a:t>甲和丙 </a:t>
            </a:r>
            <a:r>
              <a:rPr lang="en-US" altLang="zh-CN" sz="3200" dirty="0"/>
              <a:t>D. </a:t>
            </a:r>
            <a:r>
              <a:rPr lang="zh-CN" altLang="en-US" sz="3200" dirty="0"/>
              <a:t>甲、乙和丙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356388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﻿比较</a:t>
            </a:r>
            <a:r>
              <a:rPr lang="zh-CN" altLang="en-US" sz="3200" b="1" dirty="0"/>
              <a:t>运动</a:t>
            </a:r>
            <a:r>
              <a:rPr lang="zh-CN" altLang="en-US" sz="3200" dirty="0"/>
              <a:t>的快慢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484784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时间相同，比较路程；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56490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﻿路程、时间都不相同，如何比较运动的快慢？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3573016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用路程除以时间，以保证时间相同。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67944" y="1484784"/>
            <a:ext cx="5076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时间相同，比较做功的多少；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836712"/>
            <a:ext cx="37444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比较</a:t>
            </a:r>
            <a:r>
              <a:rPr lang="zh-CN" altLang="en-US" sz="3200" b="1" dirty="0"/>
              <a:t>做功</a:t>
            </a:r>
            <a:r>
              <a:rPr lang="zh-CN" altLang="en-US" sz="3200" dirty="0"/>
              <a:t>的快慢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2060848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﻿路程相同，比较时间；</a:t>
            </a:r>
          </a:p>
        </p:txBody>
      </p:sp>
      <p:sp>
        <p:nvSpPr>
          <p:cNvPr id="10" name="矩形 9"/>
          <p:cNvSpPr/>
          <p:nvPr/>
        </p:nvSpPr>
        <p:spPr>
          <a:xfrm>
            <a:off x="4067944" y="2060848"/>
            <a:ext cx="5076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做功的多少相同，比较时间；</a:t>
            </a:r>
          </a:p>
        </p:txBody>
      </p:sp>
      <p:sp>
        <p:nvSpPr>
          <p:cNvPr id="16" name="矩形 15"/>
          <p:cNvSpPr/>
          <p:nvPr/>
        </p:nvSpPr>
        <p:spPr>
          <a:xfrm>
            <a:off x="4067944" y="2564904"/>
            <a:ext cx="471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做功的多少、时间都不相同，如何比较做功的快慢？</a:t>
            </a:r>
          </a:p>
        </p:txBody>
      </p:sp>
      <p:sp>
        <p:nvSpPr>
          <p:cNvPr id="17" name="矩形 16"/>
          <p:cNvSpPr/>
          <p:nvPr/>
        </p:nvSpPr>
        <p:spPr>
          <a:xfrm>
            <a:off x="4139952" y="3573016"/>
            <a:ext cx="4499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用做功的多少除以做功的时间，以保证做功的时间相同。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067944" y="404664"/>
            <a:ext cx="72008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1619672" y="4581128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5085184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﻿路程与时间之比叫做</a:t>
            </a:r>
            <a:r>
              <a:rPr lang="zh-CN" altLang="en-US" sz="3200" b="1" dirty="0">
                <a:solidFill>
                  <a:srgbClr val="FF0000"/>
                </a:solidFill>
              </a:rPr>
              <a:t>速度</a:t>
            </a:r>
            <a:r>
              <a:rPr lang="zh-CN" altLang="en-US" sz="3200" dirty="0"/>
              <a:t>，它在数值上等于单位时间内通过的路程。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6444208" y="4653136"/>
            <a:ext cx="0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139952" y="5085184"/>
            <a:ext cx="471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功与做功所用时间之比叫做</a:t>
            </a:r>
            <a:r>
              <a:rPr lang="zh-CN" altLang="en-US" sz="3200" b="1" dirty="0">
                <a:solidFill>
                  <a:srgbClr val="FF0000"/>
                </a:solidFill>
              </a:rPr>
              <a:t>功率</a:t>
            </a:r>
            <a:r>
              <a:rPr lang="zh-CN" altLang="en-US" sz="3200" dirty="0"/>
              <a:t>，它在数值上等于单位时间内所做的功。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回顾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功的两个必要因素是什么？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299695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功的单位是焦耳，公式为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W=Fs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3200" b="1" i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﻿﻿﻿﻿﻿﻿</a:t>
            </a: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 。</a:t>
            </a:r>
            <a:endParaRPr lang="zh-CN" altLang="en-US" sz="3200" baseline="-250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5656" y="134076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力和力的方向上通过一段距离。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2060848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功的计算公式和单位是什么？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78904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</a:p>
        </p:txBody>
      </p:sp>
      <p:sp>
        <p:nvSpPr>
          <p:cNvPr id="15" name="矩形 14"/>
          <p:cNvSpPr/>
          <p:nvPr/>
        </p:nvSpPr>
        <p:spPr>
          <a:xfrm>
            <a:off x="1331640" y="3501008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上节课我们学习了物体做功的计算方法，我们在布置考场的时候要把凳子搬到桌子上，在同学们搬凳子做功的过程中，做功的快慢相同吗？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56792"/>
            <a:ext cx="756084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 ﻿做功和完成这些功所用时间的比值称为</a:t>
            </a:r>
            <a:r>
              <a:rPr lang="zh-CN" altLang="en-US" sz="3200" b="1" dirty="0">
                <a:solidFill>
                  <a:srgbClr val="FF0000"/>
                </a:solidFill>
              </a:rPr>
              <a:t>功率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3568" y="321297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 smtClean="0"/>
              <a:t>功率的</a:t>
            </a:r>
            <a:r>
              <a:rPr lang="zh-CN" altLang="en-US" sz="3200" dirty="0"/>
              <a:t>公式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149080"/>
            <a:ext cx="2808312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功率</a:t>
            </a:r>
          </a:p>
          <a:p>
            <a:pPr algn="ctr" fontAlgn="ctr"/>
            <a:r>
              <a:rPr lang="zh-CN" altLang="en-US" sz="3200" dirty="0"/>
              <a:t>单位：瓦特 </a:t>
            </a:r>
            <a:r>
              <a:rPr lang="en-US" altLang="zh-CN" sz="3200" dirty="0"/>
              <a:t>W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3275856" y="4797152"/>
            <a:ext cx="5760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5076056" y="4869160"/>
            <a:ext cx="50405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V="1">
            <a:off x="5148064" y="3933056"/>
            <a:ext cx="360040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0112" y="4941168"/>
            <a:ext cx="2592288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时间</a:t>
            </a:r>
          </a:p>
          <a:p>
            <a:pPr algn="ctr" fontAlgn="ctr"/>
            <a:r>
              <a:rPr lang="zh-CN" altLang="en-US" sz="3200" dirty="0"/>
              <a:t>单位：秒 </a:t>
            </a:r>
            <a:r>
              <a:rPr lang="en-US" altLang="zh-CN" sz="3200" dirty="0"/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0112" y="3140968"/>
            <a:ext cx="2592288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功</a:t>
            </a:r>
          </a:p>
          <a:p>
            <a:pPr algn="ctr" fontAlgn="ctr"/>
            <a:r>
              <a:rPr lang="zh-CN" altLang="en-US" sz="3200" dirty="0"/>
              <a:t>单位：焦耳 </a:t>
            </a:r>
            <a:r>
              <a:rPr lang="en-US" altLang="zh-CN" sz="3200" dirty="0"/>
              <a:t>J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149080"/>
            <a:ext cx="1162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56792"/>
            <a:ext cx="756084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 ﻿做功和完成这些功所用时间的比值称为</a:t>
            </a:r>
            <a:r>
              <a:rPr lang="zh-CN" altLang="en-US" sz="3200" b="1" dirty="0">
                <a:solidFill>
                  <a:srgbClr val="FF0000"/>
                </a:solidFill>
              </a:rPr>
              <a:t>功率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3568" y="3212976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符号和单位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3861048"/>
            <a:ext cx="7848872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功率用符号 </a:t>
            </a:r>
            <a:r>
              <a:rPr lang="en-US" altLang="zh-CN" sz="3200" dirty="0"/>
              <a:t>P </a:t>
            </a:r>
            <a:r>
              <a:rPr lang="zh-CN" altLang="en-US" sz="3200" dirty="0"/>
              <a:t>表示，它的单位是</a:t>
            </a:r>
            <a:r>
              <a:rPr lang="zh-CN" altLang="en-US" sz="3200" b="1" dirty="0"/>
              <a:t>瓦特</a:t>
            </a:r>
            <a:r>
              <a:rPr lang="zh-CN" altLang="en-US" sz="3200" dirty="0"/>
              <a:t>，瓦特的符号为 </a:t>
            </a:r>
            <a:r>
              <a:rPr lang="en-US" altLang="zh-CN" sz="3200" b="1" dirty="0"/>
              <a:t>W</a:t>
            </a:r>
            <a:r>
              <a:rPr lang="en-US" altLang="zh-CN" sz="3200" dirty="0"/>
              <a:t> </a:t>
            </a:r>
            <a:r>
              <a:rPr lang="zh-CN" altLang="en-US" sz="3200" dirty="0"/>
              <a:t>。</a:t>
            </a:r>
            <a:endParaRPr lang="en-US" altLang="zh-CN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5013176"/>
            <a:ext cx="259228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zh-CN" sz="3200" dirty="0" smtClean="0">
                <a:latin typeface="+mn-ea"/>
              </a:rPr>
              <a:t>1W=1J/s</a:t>
            </a:r>
            <a:endParaRPr lang="en-US" altLang="zh-CN" sz="3200" dirty="0"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5780782"/>
            <a:ext cx="7776864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fontAlgn="ctr"/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功率在</a:t>
            </a:r>
            <a:r>
              <a:rPr lang="zh-CN" altLang="en-US" sz="3200" b="1" dirty="0">
                <a:solidFill>
                  <a:srgbClr val="FF0000"/>
                </a:solidFill>
              </a:rPr>
              <a:t>数值上</a:t>
            </a:r>
            <a:r>
              <a:rPr lang="zh-CN" altLang="en-US" sz="3200" dirty="0"/>
              <a:t>等于</a:t>
            </a:r>
            <a:r>
              <a:rPr lang="zh-CN" altLang="en-US" sz="3200" b="1" dirty="0">
                <a:solidFill>
                  <a:srgbClr val="FF0000"/>
                </a:solidFill>
              </a:rPr>
              <a:t>单位时间</a:t>
            </a:r>
            <a:r>
              <a:rPr lang="zh-CN" altLang="en-US" sz="3200" dirty="0"/>
              <a:t>内所做的功。</a:t>
            </a:r>
            <a:endParaRPr lang="en-US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56792"/>
            <a:ext cx="756084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 ﻿做功和完成这些功所用时间的比值称为</a:t>
            </a:r>
            <a:r>
              <a:rPr lang="zh-CN" altLang="en-US" sz="3200" b="1" dirty="0">
                <a:solidFill>
                  <a:srgbClr val="FF0000"/>
                </a:solidFill>
              </a:rPr>
              <a:t>功率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3568" y="3212976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其他单位及换算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149080"/>
            <a:ext cx="7920880" cy="1077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工程技术上还常用</a:t>
            </a:r>
            <a:r>
              <a:rPr lang="zh-CN" altLang="en-US" sz="3200" b="1" dirty="0"/>
              <a:t>千瓦（</a:t>
            </a:r>
            <a:r>
              <a:rPr lang="en-US" altLang="zh-CN" sz="3200" b="1" dirty="0"/>
              <a:t>kW</a:t>
            </a:r>
            <a:r>
              <a:rPr lang="zh-CN" altLang="en-US" sz="3200" b="1" dirty="0"/>
              <a:t>）</a:t>
            </a:r>
            <a:r>
              <a:rPr lang="zh-CN" altLang="en-US" sz="3200" dirty="0"/>
              <a:t>作为功率的单位，其</a:t>
            </a:r>
            <a:r>
              <a:rPr lang="zh-CN" altLang="en-US" sz="3200" dirty="0" smtClean="0"/>
              <a:t>中</a:t>
            </a:r>
            <a:r>
              <a:rPr lang="en-US" altLang="zh-CN" sz="3200" dirty="0" smtClean="0"/>
              <a:t>1kW=1000W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﻿﻿﻿﻿﻿﻿﻿﻿﻿﻿﻿﻿</a:t>
            </a:r>
            <a:r>
              <a:rPr lang="zh-CN" altLang="en-US" sz="3200" dirty="0"/>
              <a:t> 。</a:t>
            </a:r>
            <a:endParaRPr lang="en-US" altLang="zh-C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03848" y="1124744"/>
            <a:ext cx="55446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在瓦特之前，已经有纽科门发明的蒸汽机，但是消耗大而效率低，瓦特花了 </a:t>
            </a:r>
            <a:r>
              <a:rPr lang="en-US" altLang="zh-CN" sz="3200" dirty="0"/>
              <a:t>10 </a:t>
            </a:r>
            <a:r>
              <a:rPr lang="zh-CN" altLang="en-US" sz="3200" dirty="0"/>
              <a:t>年时间，研制出精巧实用的新型蒸汽机，由此把英国带入了工业革命。无论是冶金、矿山、纺织还是交通运输，都开始使用蒸汽机来替代人和牲畜，为了纪念瓦特这位伟大的发明家，人们把常用的功率单位定为瓦特，简称瓦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085184"/>
            <a:ext cx="309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/>
              <a:t>瓦特 </a:t>
            </a:r>
            <a:r>
              <a:rPr lang="en-US" altLang="zh-CN" sz="3200" dirty="0"/>
              <a:t>James Watt</a:t>
            </a:r>
          </a:p>
          <a:p>
            <a:pPr fontAlgn="ctr"/>
            <a:r>
              <a:rPr lang="zh-CN" altLang="en-US" sz="3200" b="1" dirty="0"/>
              <a:t>英国 </a:t>
            </a:r>
            <a:r>
              <a:rPr lang="en-US" altLang="zh-CN" sz="3200" b="1" dirty="0"/>
              <a:t>1736-1819</a:t>
            </a:r>
            <a:endParaRPr lang="zh-CN" alt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5455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56792"/>
            <a:ext cx="756084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 ﻿做功和完成这些功所用时间的比值称为</a:t>
            </a:r>
            <a:r>
              <a:rPr lang="zh-CN" altLang="en-US" sz="3200" b="1" dirty="0">
                <a:solidFill>
                  <a:srgbClr val="FF0000"/>
                </a:solidFill>
              </a:rPr>
              <a:t>功率</a:t>
            </a:r>
            <a:r>
              <a:rPr lang="zh-CN" altLang="en-US" sz="3200" dirty="0"/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功率</a:t>
            </a:r>
            <a:endParaRPr lang="zh-CN" altLang="en-US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3568" y="321297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zh-CN" altLang="en-US" sz="3200" dirty="0"/>
              <a:t>物理意义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4077072"/>
            <a:ext cx="5904656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功率是表示做功快慢的物理量。</a:t>
            </a:r>
            <a:endParaRPr lang="en-US" altLang="zh-CN" sz="3200" dirty="0"/>
          </a:p>
        </p:txBody>
      </p:sp>
      <p:sp>
        <p:nvSpPr>
          <p:cNvPr id="7" name="左右箭头 6"/>
          <p:cNvSpPr/>
          <p:nvPr/>
        </p:nvSpPr>
        <p:spPr>
          <a:xfrm>
            <a:off x="2555776" y="5229200"/>
            <a:ext cx="115212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27584" y="5949280"/>
            <a:ext cx="151216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﻿</a:t>
            </a:r>
            <a:r>
              <a:rPr lang="zh-CN" altLang="en-US" sz="3200" b="1" dirty="0"/>
              <a:t> ﻿</a:t>
            </a:r>
            <a:r>
              <a:rPr lang="zh-CN" altLang="en-US" sz="3200" dirty="0"/>
              <a:t>功</a:t>
            </a:r>
            <a:r>
              <a:rPr lang="zh-CN" altLang="en-US" sz="3200" dirty="0" smtClean="0"/>
              <a:t>率大</a:t>
            </a:r>
            <a:endParaRPr lang="en-US" altLang="zh-CN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5157192"/>
            <a:ext cx="151216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﻿功率大</a:t>
            </a:r>
            <a:endParaRPr lang="en-US" altLang="zh-CN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067944" y="6021288"/>
            <a:ext cx="151216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﻿</a:t>
            </a:r>
            <a:r>
              <a:rPr lang="zh-CN" altLang="en-US" sz="3200" b="1" dirty="0"/>
              <a:t> </a:t>
            </a:r>
            <a:r>
              <a:rPr lang="zh-CN" altLang="en-US" sz="3200" dirty="0" smtClean="0"/>
              <a:t>做功多</a:t>
            </a:r>
            <a:endParaRPr lang="en-US" altLang="zh-CN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67944" y="5229200"/>
            <a:ext cx="151216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﻿</a:t>
            </a:r>
            <a:r>
              <a:rPr lang="zh-CN" altLang="en-US" sz="3200" b="1" dirty="0"/>
              <a:t> </a:t>
            </a:r>
            <a:r>
              <a:rPr lang="zh-CN" altLang="en-US" sz="3200" dirty="0"/>
              <a:t>﻿</a:t>
            </a:r>
            <a:r>
              <a:rPr lang="zh-CN" altLang="en-US" sz="3200" dirty="0" smtClean="0"/>
              <a:t>做功快</a:t>
            </a:r>
            <a:endParaRPr lang="en-US" altLang="zh-CN" sz="3200" dirty="0"/>
          </a:p>
        </p:txBody>
      </p:sp>
      <p:sp>
        <p:nvSpPr>
          <p:cNvPr id="16" name="左右箭头 15"/>
          <p:cNvSpPr/>
          <p:nvPr/>
        </p:nvSpPr>
        <p:spPr>
          <a:xfrm>
            <a:off x="2555776" y="6021288"/>
            <a:ext cx="122413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2987824" y="5805264"/>
            <a:ext cx="432048" cy="7920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5576" y="764704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一些功率值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1700808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﻿长时间运动时人的功率为数十瓦，优秀运动员短时间功率可达 </a:t>
            </a:r>
            <a:r>
              <a:rPr lang="en-US" altLang="zh-CN" sz="3200" dirty="0"/>
              <a:t>1 kW</a:t>
            </a:r>
            <a:r>
              <a:rPr lang="zh-CN" altLang="en-US" sz="3200" dirty="0"/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95536" y="3356992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长时间运动时马的功率为数百瓦。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536" y="5085184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小轿车发动机的功率可达 </a:t>
            </a:r>
            <a:r>
              <a:rPr lang="en-US" altLang="zh-CN" sz="3200" dirty="0"/>
              <a:t>100 kW </a:t>
            </a:r>
            <a:r>
              <a:rPr lang="zh-CN" altLang="en-US" sz="3200" dirty="0"/>
              <a:t>以上。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1340768"/>
            <a:ext cx="2476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2996952"/>
            <a:ext cx="2495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450" y="4725144"/>
            <a:ext cx="2495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5576" y="764704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一些功率值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1700808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﻿蓝鲸游动时功率可达 </a:t>
            </a:r>
            <a:r>
              <a:rPr lang="en-US" altLang="zh-CN" sz="3200" dirty="0"/>
              <a:t>1200 kW</a:t>
            </a:r>
            <a:r>
              <a:rPr lang="zh-CN" altLang="en-US" sz="3200" dirty="0"/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95536" y="3356992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万吨级远洋货轮发动机的功率可达 </a:t>
            </a:r>
            <a:r>
              <a:rPr lang="en-US" altLang="zh-CN" sz="3200" dirty="0"/>
              <a:t>10000</a:t>
            </a:r>
            <a:r>
              <a:rPr lang="zh-CN" altLang="en-US" sz="3200" dirty="0"/>
              <a:t> </a:t>
            </a:r>
            <a:r>
              <a:rPr lang="en-US" altLang="zh-CN" sz="3200" dirty="0"/>
              <a:t>kW </a:t>
            </a:r>
            <a:r>
              <a:rPr lang="zh-CN" altLang="en-US" sz="3200" dirty="0"/>
              <a:t>以上。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5536" y="5085184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飞机发动机的功率可达 </a:t>
            </a:r>
            <a:r>
              <a:rPr lang="en-US" altLang="zh-CN" sz="3200" dirty="0"/>
              <a:t>1000 kW </a:t>
            </a:r>
            <a:r>
              <a:rPr lang="zh-CN" altLang="en-US" sz="3200" dirty="0"/>
              <a:t>以上。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4175" y="5013176"/>
            <a:ext cx="24098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1268760"/>
            <a:ext cx="2333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9425" y="3068960"/>
            <a:ext cx="2314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关于功和功率，下列说法中正确的</a:t>
            </a:r>
            <a:r>
              <a:rPr lang="zh-CN" altLang="en-US" sz="3200" dirty="0" smtClean="0"/>
              <a:t>（ 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2492896"/>
            <a:ext cx="6408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功率大的机器做功可能少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功率大的机器做功可能慢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做功时间越长，机器的功率越小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机器做功少，功率一定小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小明百米跑的功率是 </a:t>
            </a:r>
            <a:r>
              <a:rPr lang="en-US" altLang="zh-CN" sz="3200" dirty="0"/>
              <a:t>200 W </a:t>
            </a:r>
            <a:r>
              <a:rPr lang="zh-CN" altLang="en-US" sz="3200" dirty="0"/>
              <a:t>，表示他</a:t>
            </a:r>
            <a:r>
              <a:rPr lang="zh-CN" altLang="en-US" sz="3200" dirty="0" smtClean="0"/>
              <a:t>（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2687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2420888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能做 </a:t>
            </a:r>
            <a:r>
              <a:rPr lang="en-US" altLang="zh-CN" sz="3200" dirty="0"/>
              <a:t>200 J </a:t>
            </a:r>
            <a:r>
              <a:rPr lang="zh-CN" altLang="en-US" sz="3200" dirty="0"/>
              <a:t>的功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1 s </a:t>
            </a:r>
            <a:r>
              <a:rPr lang="zh-CN" altLang="en-US" sz="3200" dirty="0"/>
              <a:t>能做 </a:t>
            </a:r>
            <a:r>
              <a:rPr lang="en-US" altLang="zh-CN" sz="3200" dirty="0"/>
              <a:t>200 J </a:t>
            </a:r>
            <a:r>
              <a:rPr lang="zh-CN" altLang="en-US" sz="3200" dirty="0"/>
              <a:t>的功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每秒做功 </a:t>
            </a:r>
            <a:r>
              <a:rPr lang="en-US" altLang="zh-CN" sz="3200" dirty="0"/>
              <a:t>200 W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1 s </a:t>
            </a:r>
            <a:r>
              <a:rPr lang="zh-CN" altLang="en-US" sz="3200" dirty="0"/>
              <a:t>的功率是 </a:t>
            </a:r>
            <a:r>
              <a:rPr lang="en-US" altLang="zh-CN" sz="3200" dirty="0"/>
              <a:t>200 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关于功率，下列说法正确的是</a:t>
            </a:r>
            <a:r>
              <a:rPr lang="zh-CN" altLang="en-US" sz="3200" dirty="0" smtClean="0"/>
              <a:t>（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76470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2132856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单位时间内做的功越多，其功率越大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物体做功时间越长，功率越大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使用功率大的机械做功时一定省力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作用力越大，功率也越大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从功的角度分析，如果让你选择画面中的工具去对一堆沙子做功，你会选择哪种工具？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8963" y="2667000"/>
            <a:ext cx="28860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93096"/>
            <a:ext cx="24479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09120"/>
            <a:ext cx="24288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437112"/>
            <a:ext cx="1447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甲乙两种机械所做的功 </a:t>
            </a:r>
            <a:r>
              <a:rPr lang="en-US" altLang="zh-CN" sz="3200" dirty="0"/>
              <a:t>W </a:t>
            </a:r>
            <a:r>
              <a:rPr lang="zh-CN" altLang="en-US" sz="3200" dirty="0"/>
              <a:t>随时间 </a:t>
            </a:r>
            <a:r>
              <a:rPr lang="en-US" altLang="zh-CN" sz="3200" dirty="0"/>
              <a:t>t </a:t>
            </a:r>
            <a:r>
              <a:rPr lang="zh-CN" altLang="en-US" sz="3200" dirty="0"/>
              <a:t>变化的图象如图所示，则从图象可以判断 </a:t>
            </a:r>
            <a:r>
              <a:rPr lang="en-US" altLang="zh-CN" sz="3200" dirty="0"/>
              <a:t>____ </a:t>
            </a:r>
            <a:r>
              <a:rPr lang="zh-CN" altLang="en-US" sz="3200" dirty="0"/>
              <a:t>机械的功率更大，做相同的功， </a:t>
            </a:r>
            <a:r>
              <a:rPr lang="en-US" altLang="zh-CN" sz="3200" dirty="0"/>
              <a:t>____ </a:t>
            </a:r>
            <a:r>
              <a:rPr lang="zh-CN" altLang="en-US" sz="3200" dirty="0"/>
              <a:t>机械所用的时间更少。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甲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515719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/>
              <a:t>在 </a:t>
            </a:r>
            <a:r>
              <a:rPr lang="en-US" altLang="zh-CN" sz="3200" dirty="0"/>
              <a:t>W-t </a:t>
            </a:r>
            <a:r>
              <a:rPr lang="zh-CN" altLang="en-US" sz="3200" dirty="0"/>
              <a:t>图象中，直线越倾斜，功率越大。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3768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甲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7321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规律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68960"/>
            <a:ext cx="272914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908720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/>
              <a:t>起重机在 </a:t>
            </a:r>
            <a:r>
              <a:rPr lang="en-US" altLang="zh-CN" sz="3600" dirty="0"/>
              <a:t>10 s </a:t>
            </a:r>
            <a:r>
              <a:rPr lang="zh-CN" altLang="en-US" sz="3600" dirty="0"/>
              <a:t>内将一块大石头沿竖直方向匀速提升了 </a:t>
            </a:r>
            <a:r>
              <a:rPr lang="en-US" altLang="zh-CN" sz="3600" dirty="0"/>
              <a:t>1 m </a:t>
            </a:r>
            <a:r>
              <a:rPr lang="zh-CN" altLang="en-US" sz="3600" dirty="0"/>
              <a:t>，起重机提升大石头的功率</a:t>
            </a:r>
            <a:r>
              <a:rPr lang="zh-CN" altLang="en-US" sz="3600" dirty="0" smtClean="0"/>
              <a:t>是</a:t>
            </a:r>
            <a:r>
              <a:rPr lang="en-US" altLang="zh-CN" sz="3600" dirty="0"/>
              <a:t>4</a:t>
            </a:r>
            <a:r>
              <a:rPr lang="zh-CN" altLang="zh-CN" sz="3600" dirty="0"/>
              <a:t>×</a:t>
            </a:r>
            <a:r>
              <a:rPr lang="en-US" altLang="zh-CN" sz="3600" dirty="0"/>
              <a:t>10</a:t>
            </a:r>
            <a:r>
              <a:rPr lang="en-US" altLang="zh-CN" sz="3600" baseline="30000" dirty="0"/>
              <a:t>3</a:t>
            </a:r>
            <a:r>
              <a:rPr lang="en-US" altLang="zh-CN" sz="3600" dirty="0"/>
              <a:t>W</a:t>
            </a:r>
            <a:r>
              <a:rPr lang="zh-CN" altLang="en-US" sz="3600" dirty="0" smtClean="0"/>
              <a:t> </a:t>
            </a:r>
            <a:r>
              <a:rPr lang="zh-CN" altLang="en-US" sz="3600" i="1" dirty="0"/>
              <a:t>﻿﻿﻿﻿﻿﻿</a:t>
            </a:r>
            <a:r>
              <a:rPr lang="zh-CN" altLang="en-US" sz="3600" dirty="0"/>
              <a:t> ，则起重机做的功是 </a:t>
            </a:r>
            <a:r>
              <a:rPr lang="en-US" altLang="zh-CN" sz="3600" dirty="0"/>
              <a:t>_________ J </a:t>
            </a:r>
            <a:r>
              <a:rPr lang="zh-CN" altLang="en-US" sz="3600" dirty="0"/>
              <a:t>，大石头所受的重力是 </a:t>
            </a:r>
            <a:r>
              <a:rPr lang="en-US" altLang="zh-CN" sz="3600" dirty="0"/>
              <a:t>_________ N </a:t>
            </a:r>
            <a:r>
              <a:rPr lang="zh-CN" altLang="en-US" sz="3600" dirty="0"/>
              <a:t>。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14096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zh-CN" sz="3200" dirty="0" smtClean="0">
                <a:solidFill>
                  <a:srgbClr val="FF0000"/>
                </a:solidFill>
              </a:rPr>
              <a:t>×</a:t>
            </a:r>
            <a:r>
              <a:rPr lang="en-US" altLang="zh-CN" sz="3200" dirty="0" smtClean="0">
                <a:solidFill>
                  <a:srgbClr val="FF0000"/>
                </a:solidFill>
              </a:rPr>
              <a:t>10</a:t>
            </a:r>
            <a:r>
              <a:rPr lang="en-US" altLang="zh-CN" sz="3200" baseline="30000" dirty="0" smtClean="0">
                <a:solidFill>
                  <a:srgbClr val="FF0000"/>
                </a:solidFill>
              </a:rPr>
              <a:t>4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3717032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4</a:t>
            </a:r>
            <a:r>
              <a:rPr lang="zh-CN" altLang="zh-CN" sz="3200" dirty="0" smtClean="0">
                <a:solidFill>
                  <a:srgbClr val="FF0000"/>
                </a:solidFill>
              </a:rPr>
              <a:t>×</a:t>
            </a:r>
            <a:r>
              <a:rPr lang="en-US" altLang="zh-CN" sz="3200" dirty="0" smtClean="0">
                <a:solidFill>
                  <a:srgbClr val="FF0000"/>
                </a:solidFill>
              </a:rPr>
              <a:t>10</a:t>
            </a:r>
            <a:r>
              <a:rPr lang="en-US" altLang="zh-CN" sz="3200" baseline="30000" dirty="0" smtClean="0">
                <a:solidFill>
                  <a:srgbClr val="FF0000"/>
                </a:solidFill>
              </a:rPr>
              <a:t>4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甲、乙两台起重机的功率之比</a:t>
            </a:r>
            <a:r>
              <a:rPr lang="zh-CN" altLang="en-US" sz="3200" dirty="0" smtClean="0"/>
              <a:t>是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，所吊起的重物质量之比</a:t>
            </a:r>
            <a:r>
              <a:rPr lang="zh-CN" altLang="en-US" sz="3200" dirty="0" smtClean="0"/>
              <a:t>是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</a:t>
            </a:r>
            <a:r>
              <a:rPr lang="zh-CN" altLang="en-US" sz="3200" dirty="0"/>
              <a:t> ，如果将物体吊到同样高度，它们所用的时间之比是（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27809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3356992"/>
            <a:ext cx="18722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1</a:t>
            </a:r>
            <a:endParaRPr lang="zh-CN" altLang="en-US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en-US" altLang="zh-CN" sz="3200" dirty="0" smtClean="0"/>
              <a:t>8</a:t>
            </a:r>
            <a:r>
              <a:rPr lang="zh-CN" altLang="en-US" sz="3200" dirty="0" smtClean="0"/>
              <a:t>：</a:t>
            </a:r>
            <a:r>
              <a:rPr lang="en-US" altLang="zh-CN" sz="3200" dirty="0"/>
              <a:t>9</a:t>
            </a:r>
            <a:endParaRPr lang="zh-CN" altLang="en-US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1</a:t>
            </a:r>
            <a:endParaRPr lang="zh-CN" altLang="en-US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2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﻿</a:t>
            </a:r>
            <a:r>
              <a:rPr lang="zh-CN" altLang="en-US" sz="2800" dirty="0"/>
              <a:t>“绿色环保，低碳出行”。长春市新能源电动公交车已投入运营。假定一辆新能源电动公交车在水平路面上匀速行驶，其发动机的功率为 </a:t>
            </a:r>
            <a:r>
              <a:rPr lang="en-US" altLang="zh-CN" sz="2800" dirty="0"/>
              <a:t>120 kW </a:t>
            </a:r>
            <a:r>
              <a:rPr lang="zh-CN" altLang="en-US" sz="2800" dirty="0"/>
              <a:t>，速度为 </a:t>
            </a:r>
            <a:r>
              <a:rPr lang="en-US" altLang="zh-CN" sz="2800" dirty="0"/>
              <a:t>36 km/h </a:t>
            </a:r>
            <a:r>
              <a:rPr lang="zh-CN" altLang="en-US" sz="2800" dirty="0"/>
              <a:t>，共行驶 </a:t>
            </a:r>
            <a:r>
              <a:rPr lang="en-US" altLang="zh-CN" sz="2800" dirty="0"/>
              <a:t>2 h </a:t>
            </a:r>
            <a:r>
              <a:rPr lang="zh-CN" altLang="en-US" sz="2800" dirty="0"/>
              <a:t>。求：（</a:t>
            </a:r>
            <a:r>
              <a:rPr lang="en-US" altLang="zh-CN" sz="2800" dirty="0"/>
              <a:t>1</a:t>
            </a:r>
            <a:r>
              <a:rPr lang="zh-CN" altLang="en-US" sz="2800" dirty="0"/>
              <a:t>）发动机所做的功；（</a:t>
            </a:r>
            <a:r>
              <a:rPr lang="en-US" altLang="zh-CN" sz="2800" dirty="0"/>
              <a:t>2</a:t>
            </a:r>
            <a:r>
              <a:rPr lang="zh-CN" altLang="en-US" sz="2800" dirty="0"/>
              <a:t>）公交车的牵引力。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14096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1"/>
            <a:ext cx="79563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7956376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5" y="5949280"/>
            <a:ext cx="5985002" cy="90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某型号汽车发动机的额定功率为 </a:t>
            </a:r>
            <a:r>
              <a:rPr lang="zh-CN" altLang="en-US" sz="3200" i="1" dirty="0"/>
              <a:t>﻿﻿﻿﻿﻿﻿﻿﻿﻿﻿﻿﻿﻿﻿</a:t>
            </a:r>
            <a:r>
              <a:rPr lang="en-US" altLang="zh-CN" sz="3200" dirty="0"/>
              <a:t>4</a:t>
            </a:r>
            <a:r>
              <a:rPr lang="zh-CN" altLang="zh-CN" sz="3200" dirty="0"/>
              <a:t>×</a:t>
            </a:r>
            <a:r>
              <a:rPr lang="en-US" altLang="zh-CN" sz="3200" dirty="0" smtClean="0"/>
              <a:t>10</a:t>
            </a:r>
            <a:r>
              <a:rPr lang="en-US" altLang="zh-CN" sz="3200" baseline="30000" dirty="0" smtClean="0"/>
              <a:t>4</a:t>
            </a:r>
            <a:r>
              <a:rPr lang="en-US" altLang="zh-CN" sz="3200" dirty="0" smtClean="0"/>
              <a:t>W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，在水平路面上匀速行驶时受到的阻力是 </a:t>
            </a:r>
            <a:r>
              <a:rPr lang="en-US" altLang="zh-CN" sz="3200" dirty="0"/>
              <a:t>1600 N</a:t>
            </a:r>
            <a:r>
              <a:rPr lang="zh-CN" altLang="en-US" sz="3200" dirty="0"/>
              <a:t>，</a:t>
            </a:r>
            <a:r>
              <a:rPr lang="en-US" altLang="zh-CN" sz="3200" dirty="0"/>
              <a:t> </a:t>
            </a:r>
            <a:r>
              <a:rPr lang="zh-CN" altLang="en-US" sz="3200" dirty="0"/>
              <a:t>在额定功率下，当汽车匀速直线行驶时，求：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）发动机所提供的牵引力大小；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）汽车行驶 </a:t>
            </a:r>
            <a:r>
              <a:rPr lang="en-US" altLang="zh-CN" sz="3200" dirty="0"/>
              <a:t>10 min </a:t>
            </a:r>
            <a:r>
              <a:rPr lang="zh-CN" altLang="en-US" sz="3200" dirty="0"/>
              <a:t>牵引力所做的功；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）汽车行驶 </a:t>
            </a:r>
            <a:r>
              <a:rPr lang="en-US" altLang="zh-CN" sz="3200" dirty="0"/>
              <a:t>10 min </a:t>
            </a:r>
            <a:r>
              <a:rPr lang="zh-CN" altLang="en-US" sz="3200" dirty="0"/>
              <a:t>行驶的路程。</a:t>
            </a:r>
          </a:p>
        </p:txBody>
      </p:sp>
      <p:sp>
        <p:nvSpPr>
          <p:cNvPr id="7" name="矩形 6"/>
          <p:cNvSpPr/>
          <p:nvPr/>
        </p:nvSpPr>
        <p:spPr>
          <a:xfrm>
            <a:off x="1331640" y="4365104"/>
            <a:ext cx="75963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解：（</a:t>
            </a:r>
            <a:r>
              <a:rPr lang="en-US" altLang="zh-CN" sz="3200" dirty="0"/>
              <a:t>1</a:t>
            </a:r>
            <a:r>
              <a:rPr lang="zh-CN" altLang="en-US" sz="3200" dirty="0"/>
              <a:t>）因为汽车在水平地面匀速行驶，受到的牵引力和阻力是一对平衡力，所以，发动机所提供的牵引力</a:t>
            </a:r>
            <a:r>
              <a:rPr lang="zh-CN" altLang="en-US" sz="3200" dirty="0" smtClean="0"/>
              <a:t>：</a:t>
            </a:r>
            <a:endParaRPr lang="en-US" altLang="zh-CN" sz="3200" dirty="0" smtClean="0"/>
          </a:p>
          <a:p>
            <a:pPr fontAlgn="ctr"/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F=</a:t>
            </a:r>
            <a:r>
              <a:rPr lang="en-US" altLang="zh-CN" sz="3200" dirty="0" err="1" smtClean="0">
                <a:solidFill>
                  <a:srgbClr val="FF0000"/>
                </a:solidFill>
                <a:latin typeface="+mn-ea"/>
              </a:rPr>
              <a:t>f</a:t>
            </a:r>
            <a:r>
              <a:rPr lang="en-US" altLang="zh-CN" sz="3200" dirty="0" smtClean="0">
                <a:solidFill>
                  <a:srgbClr val="FF0000"/>
                </a:solidFill>
                <a:latin typeface="+mn-ea"/>
              </a:rPr>
              <a:t>=1600N</a:t>
            </a:r>
            <a:r>
              <a:rPr lang="zh-CN" altLang="en-US" sz="3200" dirty="0" smtClean="0">
                <a:solidFill>
                  <a:srgbClr val="FF0000"/>
                </a:solidFill>
              </a:rPr>
              <a:t> </a:t>
            </a:r>
            <a:r>
              <a:rPr lang="zh-CN" altLang="en-US" sz="3200" i="1" dirty="0"/>
              <a:t>﻿﻿﻿﻿﻿﻿﻿﻿﻿﻿﻿﻿﻿﻿﻿﻿﻿﻿﻿﻿﻿﻿﻿﻿﻿﻿﻿﻿﻿﻿﻿﻿﻿﻿﻿﻿</a:t>
            </a:r>
            <a:r>
              <a:rPr lang="zh-CN" altLang="en-US" sz="3200" dirty="0"/>
              <a:t> 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36510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740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某型号汽车发动机的额定功率为 </a:t>
            </a:r>
            <a:r>
              <a:rPr lang="zh-CN" altLang="en-US" sz="3200" i="1" dirty="0"/>
              <a:t>﻿﻿﻿﻿﻿﻿﻿﻿﻿﻿﻿﻿﻿﻿</a:t>
            </a:r>
            <a:r>
              <a:rPr lang="en-US" altLang="zh-CN" sz="3200" dirty="0"/>
              <a:t>4</a:t>
            </a:r>
            <a:r>
              <a:rPr lang="zh-CN" altLang="zh-CN" sz="3200" dirty="0"/>
              <a:t>×</a:t>
            </a:r>
            <a:r>
              <a:rPr lang="en-US" altLang="zh-CN" sz="3200" dirty="0" smtClean="0"/>
              <a:t>10</a:t>
            </a:r>
            <a:r>
              <a:rPr lang="en-US" altLang="zh-CN" sz="3200" baseline="30000" dirty="0" smtClean="0"/>
              <a:t>4</a:t>
            </a:r>
            <a:r>
              <a:rPr lang="en-US" altLang="zh-CN" sz="3200" dirty="0" smtClean="0"/>
              <a:t>W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，在水平路面上匀速行驶时受到的阻力是 </a:t>
            </a:r>
            <a:r>
              <a:rPr lang="en-US" altLang="zh-CN" sz="3200" dirty="0"/>
              <a:t>1600 N</a:t>
            </a:r>
            <a:r>
              <a:rPr lang="zh-CN" altLang="en-US" sz="3200" dirty="0"/>
              <a:t>，</a:t>
            </a:r>
            <a:r>
              <a:rPr lang="en-US" altLang="zh-CN" sz="3200" dirty="0"/>
              <a:t> </a:t>
            </a:r>
            <a:r>
              <a:rPr lang="zh-CN" altLang="en-US" sz="3200" dirty="0"/>
              <a:t>在额定功率下，当汽车匀速直线行驶时，求：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）发动机所提供的牵引力大小；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）汽车行驶 </a:t>
            </a:r>
            <a:r>
              <a:rPr lang="en-US" altLang="zh-CN" sz="3200" dirty="0"/>
              <a:t>10 min </a:t>
            </a:r>
            <a:r>
              <a:rPr lang="zh-CN" altLang="en-US" sz="3200" dirty="0"/>
              <a:t>牵引力所做的功；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）汽车行驶 </a:t>
            </a:r>
            <a:r>
              <a:rPr lang="en-US" altLang="zh-CN" sz="3200" dirty="0"/>
              <a:t>10 min </a:t>
            </a:r>
            <a:r>
              <a:rPr lang="zh-CN" altLang="en-US" sz="3200" dirty="0"/>
              <a:t>行驶的路程。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36510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4365104"/>
            <a:ext cx="8028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5576" y="76470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功率的导出公式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1772816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﻿由功率的定义，我们得到了计算功率的公式： </a:t>
            </a:r>
          </a:p>
        </p:txBody>
      </p:sp>
      <p:sp>
        <p:nvSpPr>
          <p:cNvPr id="11" name="矩形 10"/>
          <p:cNvSpPr/>
          <p:nvPr/>
        </p:nvSpPr>
        <p:spPr>
          <a:xfrm>
            <a:off x="1115616" y="400506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当物体做匀速直线运动时：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1390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97152"/>
            <a:ext cx="30765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55576" y="764704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功率的导出公式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15616" y="234888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﻿由</a:t>
            </a:r>
            <a:r>
              <a:rPr lang="zh-CN" altLang="en-US" sz="3200" dirty="0" smtClean="0"/>
              <a:t>于</a:t>
            </a:r>
            <a:r>
              <a:rPr lang="en-US" altLang="zh-CN" sz="3200" dirty="0" smtClean="0"/>
              <a:t>W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Fs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</a:t>
            </a:r>
            <a:r>
              <a:rPr lang="zh-CN" altLang="en-US" sz="3200" dirty="0"/>
              <a:t> 中要求 </a:t>
            </a:r>
            <a:r>
              <a:rPr lang="en-US" altLang="zh-CN" sz="3200" dirty="0"/>
              <a:t>s </a:t>
            </a:r>
            <a:r>
              <a:rPr lang="zh-CN" altLang="en-US" sz="3200" dirty="0"/>
              <a:t>必须是沿着力的方向，所以公</a:t>
            </a:r>
            <a:r>
              <a:rPr lang="zh-CN" altLang="en-US" sz="3200" dirty="0" smtClean="0"/>
              <a:t>式</a:t>
            </a:r>
            <a:r>
              <a:rPr lang="en-US" altLang="zh-CN" sz="3200" dirty="0" smtClean="0"/>
              <a:t>P=Fv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</a:t>
            </a:r>
            <a:r>
              <a:rPr lang="zh-CN" altLang="en-US" sz="3200" dirty="0"/>
              <a:t> 中也要求 </a:t>
            </a:r>
            <a:r>
              <a:rPr lang="en-US" altLang="zh-CN" sz="3200" dirty="0"/>
              <a:t>v </a:t>
            </a:r>
            <a:r>
              <a:rPr lang="zh-CN" altLang="en-US" sz="3200" dirty="0"/>
              <a:t>必须是沿着力的方向。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115616" y="4005064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另外功率的定义式只能计算出 </a:t>
            </a:r>
            <a:r>
              <a:rPr lang="en-US" altLang="zh-CN" sz="3200" dirty="0"/>
              <a:t>t </a:t>
            </a:r>
            <a:r>
              <a:rPr lang="zh-CN" altLang="en-US" sz="3200" dirty="0"/>
              <a:t>时间内的平均功率，而 </a:t>
            </a:r>
            <a:r>
              <a:rPr lang="en-US" altLang="zh-CN" sz="3200" dirty="0" smtClean="0"/>
              <a:t>P=Fv </a:t>
            </a:r>
            <a:r>
              <a:rPr lang="zh-CN" altLang="en-US" sz="3200" i="1" dirty="0"/>
              <a:t>﻿﻿﻿﻿﻿﻿﻿﻿</a:t>
            </a:r>
            <a:r>
              <a:rPr lang="zh-CN" altLang="en-US" sz="3200" dirty="0"/>
              <a:t> 当速度为平均速度时，功率为平均功率，当速度为瞬时速度时，功率为瞬时功率。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3488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79912" y="1628800"/>
            <a:ext cx="1116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﻿</a:t>
            </a:r>
            <a:r>
              <a:rPr lang="en-US" altLang="zh-CN" sz="3200" dirty="0" smtClean="0"/>
              <a:t>P=Fv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800" dirty="0"/>
              <a:t>大石头质量为 </a:t>
            </a:r>
            <a:r>
              <a:rPr lang="en-US" altLang="zh-CN" sz="2800" dirty="0"/>
              <a:t>6 t </a:t>
            </a:r>
            <a:r>
              <a:rPr lang="zh-CN" altLang="en-US" sz="2800" dirty="0"/>
              <a:t>，起重机的吊钩 </a:t>
            </a:r>
            <a:r>
              <a:rPr lang="en-US" altLang="zh-CN" sz="2800" dirty="0"/>
              <a:t>15 s </a:t>
            </a:r>
            <a:r>
              <a:rPr lang="zh-CN" altLang="en-US" sz="2800" dirty="0"/>
              <a:t>内将大石头沿竖直方向匀速提升 </a:t>
            </a:r>
            <a:r>
              <a:rPr lang="en-US" altLang="zh-CN" sz="2800" dirty="0"/>
              <a:t>1 m </a:t>
            </a:r>
            <a:r>
              <a:rPr lang="zh-CN" altLang="en-US" sz="2800" dirty="0"/>
              <a:t>，起重机提升大石头的功率是多少？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1640" y="220486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2800" dirty="0"/>
              <a:t>解：因为匀速提升，起重机提升大石头的拉力与大石头所受的重力相等，即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04864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方法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4571" y="3645024"/>
            <a:ext cx="2029429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588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573016"/>
            <a:ext cx="563968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2800" dirty="0"/>
              <a:t>大石头质量为 </a:t>
            </a:r>
            <a:r>
              <a:rPr lang="en-US" altLang="zh-CN" sz="2800" dirty="0"/>
              <a:t>6 t </a:t>
            </a:r>
            <a:r>
              <a:rPr lang="zh-CN" altLang="en-US" sz="2800" dirty="0"/>
              <a:t>，起重机的吊钩 </a:t>
            </a:r>
            <a:r>
              <a:rPr lang="en-US" altLang="zh-CN" sz="2800" dirty="0"/>
              <a:t>15 s </a:t>
            </a:r>
            <a:r>
              <a:rPr lang="zh-CN" altLang="en-US" sz="2800" dirty="0"/>
              <a:t>内将大石头沿竖直方向匀速提升 </a:t>
            </a:r>
            <a:r>
              <a:rPr lang="en-US" altLang="zh-CN" sz="2800" dirty="0"/>
              <a:t>1 m </a:t>
            </a:r>
            <a:r>
              <a:rPr lang="zh-CN" altLang="en-US" sz="2800" dirty="0"/>
              <a:t>，起重机提升大石头的功率是多少？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4864"/>
            <a:ext cx="1259632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方法</a:t>
            </a:r>
            <a:r>
              <a:rPr lang="en-US" altLang="zh-CN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825" y="2780928"/>
            <a:ext cx="8575175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112474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一个大人和一个小孩分别将 </a:t>
            </a:r>
            <a:r>
              <a:rPr lang="en-US" altLang="zh-CN" sz="3200" dirty="0"/>
              <a:t>5 </a:t>
            </a:r>
            <a:r>
              <a:rPr lang="zh-CN" altLang="en-US" sz="3200" dirty="0"/>
              <a:t>块砖运到二楼，这个过程是否有力对砖做功？做功的多少是否相同？做功的快慢是否相同？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580526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做同样多的功，时间不同，时间短的做功快。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2" name="图片 11" descr="功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08920"/>
            <a:ext cx="6262886" cy="2948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汽车以恒定功率爬坡时要采用低挡上坡，这样做是为了（ </a:t>
            </a:r>
            <a:r>
              <a:rPr lang="zh-CN" altLang="en-US" sz="3200" dirty="0" smtClean="0"/>
              <a:t>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2687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2492896"/>
            <a:ext cx="4104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增大汽车惯性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减小汽车牵引力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增大汽车速度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增大汽车牵引力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一拖拉机以相同的功率在甲乙两块地上耕作，在甲地上匀速前进 </a:t>
            </a:r>
            <a:r>
              <a:rPr lang="en-US" altLang="zh-CN" sz="3200" dirty="0"/>
              <a:t>800 </a:t>
            </a:r>
            <a:r>
              <a:rPr lang="zh-CN" altLang="en-US" sz="3200" dirty="0"/>
              <a:t>米用 </a:t>
            </a:r>
            <a:r>
              <a:rPr lang="en-US" altLang="zh-CN" sz="3200" dirty="0"/>
              <a:t>2 </a:t>
            </a:r>
            <a:r>
              <a:rPr lang="zh-CN" altLang="en-US" sz="3200" dirty="0"/>
              <a:t>分钟，在乙地上匀速前进 </a:t>
            </a:r>
            <a:r>
              <a:rPr lang="en-US" altLang="zh-CN" sz="3200" dirty="0"/>
              <a:t>600 </a:t>
            </a:r>
            <a:r>
              <a:rPr lang="zh-CN" altLang="en-US" sz="3200" dirty="0"/>
              <a:t>米用 </a:t>
            </a:r>
            <a:r>
              <a:rPr lang="en-US" altLang="zh-CN" sz="3200" dirty="0"/>
              <a:t>1.5 </a:t>
            </a:r>
            <a:r>
              <a:rPr lang="zh-CN" altLang="en-US" sz="3200" dirty="0"/>
              <a:t>分钟，则此拖拉机在甲乙两地耕作时受到的阻力之比为（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4168" y="27809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64" y="3429000"/>
            <a:ext cx="18722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en-US" altLang="zh-CN" sz="3200" dirty="0" smtClean="0"/>
              <a:t>3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4</a:t>
            </a:r>
            <a:endParaRPr lang="zh-CN" altLang="en-US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en-US" altLang="zh-CN" sz="3200" dirty="0" smtClean="0"/>
              <a:t>4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3</a:t>
            </a:r>
            <a:endParaRPr lang="zh-CN" altLang="en-US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1</a:t>
            </a:r>
            <a:endParaRPr lang="zh-CN" altLang="en-US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3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4168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两次水平拉动同一物体在同一水平面上做匀速直线运动，两次物体运动的路程（</a:t>
            </a:r>
            <a:r>
              <a:rPr lang="en-US" altLang="zh-CN" sz="3200" dirty="0"/>
              <a:t>s</a:t>
            </a:r>
            <a:r>
              <a:rPr lang="zh-CN" altLang="en-US" sz="3200" dirty="0"/>
              <a:t>）</a:t>
            </a:r>
            <a:r>
              <a:rPr lang="en-US" altLang="zh-CN" sz="3200" dirty="0"/>
              <a:t>-</a:t>
            </a:r>
            <a:r>
              <a:rPr lang="zh-CN" altLang="en-US" sz="3200" dirty="0"/>
              <a:t>时间（</a:t>
            </a:r>
            <a:r>
              <a:rPr lang="en-US" altLang="zh-CN" sz="3200" dirty="0"/>
              <a:t>t</a:t>
            </a:r>
            <a:r>
              <a:rPr lang="zh-CN" altLang="en-US" sz="3200" dirty="0"/>
              <a:t>）图象如图所示，根据图象，下列判断错误的是</a:t>
            </a:r>
            <a:r>
              <a:rPr lang="zh-CN" altLang="en-US" sz="3200" dirty="0" smtClean="0"/>
              <a:t>（ 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3212976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两次物体运动的速度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v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＞v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﻿﻿﻿﻿﻿﻿﻿﻿﻿﻿﻿﻿﻿﻿</a:t>
            </a:r>
            <a:r>
              <a:rPr lang="zh-CN" altLang="en-US" sz="3200" dirty="0"/>
              <a:t> </a:t>
            </a:r>
          </a:p>
          <a:p>
            <a:pPr fontAlgn="ctr"/>
            <a:r>
              <a:rPr lang="en-US" altLang="zh-CN" sz="3200" dirty="0"/>
              <a:t>B. </a:t>
            </a:r>
            <a:r>
              <a:rPr lang="en-US" altLang="zh-CN" sz="3200" i="1" dirty="0"/>
              <a:t>﻿﻿﻿﻿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0~6s</a:t>
            </a:r>
            <a:r>
              <a:rPr lang="zh-CN" altLang="en-US" sz="3200" dirty="0" smtClean="0"/>
              <a:t>两</a:t>
            </a:r>
            <a:r>
              <a:rPr lang="zh-CN" altLang="en-US" sz="3200" dirty="0"/>
              <a:t>次拉力对物体做功的功率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＜P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﻿﻿﻿﻿﻿﻿﻿﻿﻿﻿﻿﻿﻿﻿</a:t>
            </a:r>
            <a:r>
              <a:rPr lang="zh-CN" altLang="en-US" sz="3200" dirty="0"/>
              <a:t> 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两次物体所受的拉力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=F</a:t>
            </a:r>
            <a:r>
              <a:rPr lang="en-US" altLang="zh-CN" sz="3200" baseline="-25000" dirty="0" smtClean="0"/>
              <a:t>2</a:t>
            </a:r>
            <a:r>
              <a:rPr lang="zh-CN" altLang="en-US" sz="3200" baseline="-25000" dirty="0" smtClean="0"/>
              <a:t> </a:t>
            </a:r>
            <a:r>
              <a:rPr lang="zh-CN" altLang="en-US" sz="3200" i="1" dirty="0"/>
              <a:t>﻿﻿﻿﻿﻿﻿﻿﻿﻿﻿﻿﻿﻿﻿﻿﻿﻿﻿﻿﻿﻿﻿﻿﻿﻿﻿﻿﻿</a:t>
            </a:r>
            <a:r>
              <a:rPr lang="zh-CN" altLang="en-US" sz="3200" dirty="0"/>
              <a:t> </a:t>
            </a:r>
          </a:p>
          <a:p>
            <a:pPr fontAlgn="ctr"/>
            <a:r>
              <a:rPr lang="en-US" altLang="zh-CN" sz="3200" dirty="0"/>
              <a:t>D. </a:t>
            </a:r>
            <a:r>
              <a:rPr lang="en-US" altLang="zh-CN" sz="3200" i="1" dirty="0"/>
              <a:t>﻿﻿﻿﻿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0~6s</a:t>
            </a:r>
            <a:r>
              <a:rPr lang="zh-CN" altLang="en-US" sz="3200" dirty="0" smtClean="0"/>
              <a:t>两</a:t>
            </a:r>
            <a:r>
              <a:rPr lang="zh-CN" altLang="en-US" sz="3200" dirty="0"/>
              <a:t>次拉力对物体所做的功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＞W</a:t>
            </a:r>
            <a:r>
              <a:rPr lang="en-US" altLang="zh-CN" sz="3200" baseline="-25000" dirty="0" smtClean="0"/>
              <a:t>2</a:t>
            </a:r>
            <a:r>
              <a:rPr lang="zh-CN" altLang="en-US" sz="3200" baseline="-25000" dirty="0" smtClean="0"/>
              <a:t> </a:t>
            </a:r>
            <a:r>
              <a:rPr lang="zh-CN" altLang="en-US" sz="3200" i="1" dirty="0"/>
              <a:t>﻿﻿﻿﻿﻿﻿﻿﻿﻿﻿﻿﻿﻿﻿</a:t>
            </a:r>
            <a:r>
              <a:rPr lang="zh-CN" altLang="en-US" sz="3200" dirty="0"/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3770" y="3573016"/>
            <a:ext cx="2950230" cy="214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90550"/>
            <a:ext cx="9144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57213"/>
            <a:ext cx="91440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85788"/>
            <a:ext cx="9144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小明爸爸的质量为 </a:t>
            </a:r>
            <a:r>
              <a:rPr lang="en-US" altLang="zh-CN" sz="3200" dirty="0"/>
              <a:t>65 kg </a:t>
            </a:r>
            <a:r>
              <a:rPr lang="zh-CN" altLang="en-US" sz="3200" dirty="0"/>
              <a:t>、小明的质量为 </a:t>
            </a:r>
            <a:r>
              <a:rPr lang="en-US" altLang="zh-CN" sz="3200" dirty="0"/>
              <a:t>45 kg </a:t>
            </a:r>
            <a:r>
              <a:rPr lang="zh-CN" altLang="en-US" sz="3200" dirty="0"/>
              <a:t>。父子俩一起从居住楼的一楼同时走上二楼。在此过程中，以下判断正确的是</a:t>
            </a:r>
            <a:r>
              <a:rPr lang="zh-CN" altLang="en-US" sz="3200" dirty="0" smtClean="0"/>
              <a:t>（  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23488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3140968"/>
            <a:ext cx="5725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两个人做功的功率相等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爸爸做功的功率比小明的大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小明做功的功率比爸爸的大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无法比较做功的快慢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小明对四位同学做功情况各测量了一次，把四位同学做功 </a:t>
            </a:r>
            <a:r>
              <a:rPr lang="en-US" altLang="zh-CN" sz="3200" dirty="0"/>
              <a:t>W </a:t>
            </a:r>
            <a:r>
              <a:rPr lang="zh-CN" altLang="en-US" sz="3200" dirty="0"/>
              <a:t>和所用时间 </a:t>
            </a:r>
            <a:r>
              <a:rPr lang="en-US" altLang="zh-CN" sz="3200" dirty="0"/>
              <a:t>t </a:t>
            </a:r>
            <a:r>
              <a:rPr lang="zh-CN" altLang="en-US" sz="3200" dirty="0"/>
              <a:t>在坐标系中描点，得到了图中甲、乙、丙、丁四个点，这四个同学中做功功率相同的是（ </a:t>
            </a:r>
            <a:r>
              <a:rPr lang="zh-CN" altLang="en-US" sz="3200" dirty="0" smtClean="0"/>
              <a:t>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270892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7624" y="3861048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甲和</a:t>
            </a:r>
            <a:r>
              <a:rPr lang="zh-CN" altLang="en-US" sz="3200" dirty="0" smtClean="0"/>
              <a:t>乙         </a:t>
            </a:r>
            <a:r>
              <a:rPr lang="en-US" altLang="zh-CN" sz="3200" dirty="0"/>
              <a:t>B. </a:t>
            </a:r>
            <a:r>
              <a:rPr lang="zh-CN" altLang="en-US" sz="3200" dirty="0"/>
              <a:t>丙和乙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甲和丙 </a:t>
            </a:r>
            <a:r>
              <a:rPr lang="zh-CN" altLang="en-US" sz="3200" dirty="0" smtClean="0"/>
              <a:t>        </a:t>
            </a:r>
            <a:r>
              <a:rPr lang="en-US" altLang="zh-CN" sz="3200" dirty="0" smtClean="0"/>
              <a:t>D</a:t>
            </a:r>
            <a:r>
              <a:rPr lang="en-US" altLang="zh-CN" sz="3200" dirty="0"/>
              <a:t>. </a:t>
            </a:r>
            <a:r>
              <a:rPr lang="zh-CN" altLang="en-US" sz="3200" dirty="0"/>
              <a:t>甲和丁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40968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甲、乙两台机器，甲的功率比乙的大，则下面说法正确的是（ </a:t>
            </a:r>
            <a:r>
              <a:rPr lang="zh-CN" altLang="en-US" sz="3200" dirty="0" smtClean="0"/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34076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2348880"/>
            <a:ext cx="57251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甲做功比乙做功快一些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甲做的功比乙做的功多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甲做功所用的时间更少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功率大的机械效率也</a:t>
            </a:r>
            <a:r>
              <a:rPr lang="zh-CN" altLang="en-US" sz="3200" dirty="0" smtClean="0"/>
              <a:t>高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小明同学两次水平拉动同一物体在同一水平面上做匀速直线运动，两次物体运</a:t>
            </a:r>
            <a:r>
              <a:rPr lang="zh-CN" altLang="en-US" sz="3200" dirty="0" smtClean="0"/>
              <a:t>动的</a:t>
            </a:r>
            <a:r>
              <a:rPr lang="en-US" altLang="zh-CN" sz="3200" dirty="0" smtClean="0"/>
              <a:t>s-t</a:t>
            </a:r>
            <a:r>
              <a:rPr lang="zh-CN" altLang="en-US" sz="3200" dirty="0" smtClean="0"/>
              <a:t>图</a:t>
            </a:r>
            <a:r>
              <a:rPr lang="zh-CN" altLang="en-US" sz="3200" dirty="0"/>
              <a:t>象如图所示，下列判断错误的是</a:t>
            </a:r>
            <a:r>
              <a:rPr lang="zh-CN" altLang="en-US" sz="3200" dirty="0" smtClean="0"/>
              <a:t>（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7809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3429000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两次物体所受到的摩擦力 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=f</a:t>
            </a:r>
            <a:r>
              <a:rPr lang="en-US" altLang="zh-CN" sz="3200" baseline="-25000" dirty="0" smtClean="0"/>
              <a:t>2</a:t>
            </a:r>
            <a:r>
              <a:rPr lang="zh-CN" altLang="en-US" sz="3200" i="1" dirty="0"/>
              <a:t>﻿﻿﻿﻿﻿﻿﻿﻿﻿﻿</a:t>
            </a:r>
            <a:r>
              <a:rPr lang="zh-CN" altLang="en-US" sz="3200" dirty="0"/>
              <a:t> 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两次物体所受的拉力 </a:t>
            </a:r>
            <a:r>
              <a:rPr lang="zh-CN" altLang="en-US" sz="3200" i="1" dirty="0"/>
              <a:t>﻿﻿﻿﻿﻿﻿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＞F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endParaRPr lang="zh-CN" altLang="en-US" sz="3200" dirty="0"/>
          </a:p>
          <a:p>
            <a:pPr fontAlgn="ctr"/>
            <a:r>
              <a:rPr lang="en-US" altLang="zh-CN" sz="3200" dirty="0"/>
              <a:t>C. </a:t>
            </a:r>
            <a:r>
              <a:rPr lang="en-US" altLang="zh-CN" sz="3200" i="1" dirty="0"/>
              <a:t>﻿﻿﻿﻿</a:t>
            </a:r>
            <a:r>
              <a:rPr lang="en-US" altLang="zh-CN" sz="3200" dirty="0" smtClean="0"/>
              <a:t>0~t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 </a:t>
            </a:r>
            <a:r>
              <a:rPr lang="zh-CN" altLang="en-US" sz="3200" dirty="0"/>
              <a:t>时间内，两次拉力对物体所做的</a:t>
            </a:r>
            <a:r>
              <a:rPr lang="zh-CN" altLang="en-US" sz="3200" dirty="0" smtClean="0"/>
              <a:t>功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＞W</a:t>
            </a:r>
            <a:r>
              <a:rPr lang="en-US" altLang="zh-CN" sz="3200" baseline="-25000" dirty="0" smtClean="0"/>
              <a:t>2</a:t>
            </a:r>
            <a:r>
              <a:rPr lang="zh-CN" altLang="en-US" sz="3200" baseline="-250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</a:t>
            </a:r>
          </a:p>
          <a:p>
            <a:pPr fontAlgn="ctr"/>
            <a:r>
              <a:rPr lang="en-US" altLang="zh-CN" sz="3200" dirty="0"/>
              <a:t>D. </a:t>
            </a:r>
            <a:r>
              <a:rPr lang="en-US" altLang="zh-CN" sz="3200" i="1" dirty="0"/>
              <a:t>﻿﻿</a:t>
            </a:r>
            <a:r>
              <a:rPr lang="en-US" altLang="zh-CN" sz="3200" dirty="0"/>
              <a:t> </a:t>
            </a:r>
            <a:r>
              <a:rPr lang="en-US" altLang="zh-CN" sz="3200" dirty="0" smtClean="0"/>
              <a:t>0~t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时</a:t>
            </a:r>
            <a:r>
              <a:rPr lang="zh-CN" altLang="en-US" sz="3200" dirty="0"/>
              <a:t>间内，两次拉力对物体做功的功</a:t>
            </a:r>
            <a:r>
              <a:rPr lang="zh-CN" altLang="en-US" sz="3200" dirty="0" smtClean="0"/>
              <a:t>率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1</a:t>
            </a:r>
            <a:r>
              <a:rPr lang="en-US" altLang="zh-CN" sz="3200" dirty="0" smtClean="0"/>
              <a:t>＞P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1052736"/>
            <a:ext cx="28384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112474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如果大人和小孩同时不间断地搬砖到二楼，共 </a:t>
            </a:r>
            <a:r>
              <a:rPr lang="en-US" altLang="zh-CN" sz="3200" dirty="0"/>
              <a:t>15 min</a:t>
            </a:r>
            <a:r>
              <a:rPr lang="zh-CN" altLang="en-US" sz="3200" dirty="0"/>
              <a:t>，他们对砖做功的多少是否相同？做功的快慢是否相同？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5589240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时间相同，做功多少不同，做功多的做功快。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814228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如图所示，水平地面 </a:t>
            </a:r>
            <a:r>
              <a:rPr lang="en-US" altLang="zh-CN" sz="3200" dirty="0"/>
              <a:t>G </a:t>
            </a:r>
            <a:r>
              <a:rPr lang="zh-CN" altLang="en-US" sz="3200" dirty="0"/>
              <a:t>点两侧粗糙程度不同。在 </a:t>
            </a:r>
            <a:r>
              <a:rPr lang="en-US" altLang="zh-CN" sz="3200" dirty="0"/>
              <a:t>5 N </a:t>
            </a:r>
            <a:r>
              <a:rPr lang="zh-CN" altLang="en-US" sz="3200" dirty="0"/>
              <a:t>水平恒力 </a:t>
            </a:r>
            <a:r>
              <a:rPr lang="en-US" altLang="zh-CN" sz="3200" dirty="0"/>
              <a:t>F </a:t>
            </a:r>
            <a:r>
              <a:rPr lang="zh-CN" altLang="en-US" sz="3200" dirty="0"/>
              <a:t>的作用下，物块经过 </a:t>
            </a:r>
            <a:r>
              <a:rPr lang="en-US" altLang="zh-CN" sz="3200" dirty="0"/>
              <a:t>E </a:t>
            </a:r>
            <a:r>
              <a:rPr lang="zh-CN" altLang="en-US" sz="3200" dirty="0"/>
              <a:t>点开始计时，每经过相同时间，用虚线框记录物块的位置。则（ </a:t>
            </a:r>
            <a:r>
              <a:rPr lang="zh-CN" altLang="en-US" sz="3200" dirty="0" smtClean="0"/>
              <a:t>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22768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5656" y="4795897"/>
            <a:ext cx="7200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/>
              <a:t>A. </a:t>
            </a:r>
            <a:r>
              <a:rPr lang="zh-CN" altLang="en-US" sz="3200" dirty="0"/>
              <a:t>物块在 </a:t>
            </a:r>
            <a:r>
              <a:rPr lang="en-US" altLang="zh-CN" sz="3200" dirty="0"/>
              <a:t>EG </a:t>
            </a:r>
            <a:r>
              <a:rPr lang="zh-CN" altLang="en-US" sz="3200" dirty="0"/>
              <a:t>段的速度比 </a:t>
            </a:r>
            <a:r>
              <a:rPr lang="en-US" altLang="zh-CN" sz="3200" dirty="0"/>
              <a:t>GH </a:t>
            </a:r>
            <a:r>
              <a:rPr lang="zh-CN" altLang="en-US" sz="3200" dirty="0"/>
              <a:t>段大 </a:t>
            </a:r>
          </a:p>
          <a:p>
            <a:pPr fontAlgn="ctr"/>
            <a:r>
              <a:rPr lang="en-US" altLang="zh-CN" sz="3200" dirty="0"/>
              <a:t>B. </a:t>
            </a:r>
            <a:r>
              <a:rPr lang="zh-CN" altLang="en-US" sz="3200" dirty="0"/>
              <a:t>物块在 </a:t>
            </a:r>
            <a:r>
              <a:rPr lang="en-US" altLang="zh-CN" sz="3200" dirty="0"/>
              <a:t>GK </a:t>
            </a:r>
            <a:r>
              <a:rPr lang="zh-CN" altLang="en-US" sz="3200" dirty="0"/>
              <a:t>段所受的摩檫力等于 </a:t>
            </a:r>
            <a:r>
              <a:rPr lang="en-US" altLang="zh-CN" sz="3200" dirty="0"/>
              <a:t>5 N</a:t>
            </a:r>
          </a:p>
          <a:p>
            <a:pPr fontAlgn="ctr"/>
            <a:r>
              <a:rPr lang="en-US" altLang="zh-CN" sz="3200" dirty="0"/>
              <a:t>C. </a:t>
            </a:r>
            <a:r>
              <a:rPr lang="zh-CN" altLang="en-US" sz="3200" dirty="0"/>
              <a:t>拉力 </a:t>
            </a:r>
            <a:r>
              <a:rPr lang="en-US" altLang="zh-CN" sz="3200" dirty="0"/>
              <a:t>F </a:t>
            </a:r>
            <a:r>
              <a:rPr lang="zh-CN" altLang="en-US" sz="3200" dirty="0"/>
              <a:t>在 </a:t>
            </a:r>
            <a:r>
              <a:rPr lang="en-US" altLang="zh-CN" sz="3200" dirty="0"/>
              <a:t>EF </a:t>
            </a:r>
            <a:r>
              <a:rPr lang="zh-CN" altLang="en-US" sz="3200" dirty="0"/>
              <a:t>段做的功比在 </a:t>
            </a:r>
            <a:r>
              <a:rPr lang="en-US" altLang="zh-CN" sz="3200" dirty="0"/>
              <a:t>GH </a:t>
            </a:r>
            <a:r>
              <a:rPr lang="zh-CN" altLang="en-US" sz="3200" dirty="0"/>
              <a:t>段多</a:t>
            </a:r>
          </a:p>
          <a:p>
            <a:pPr fontAlgn="ctr"/>
            <a:r>
              <a:rPr lang="en-US" altLang="zh-CN" sz="3200" dirty="0"/>
              <a:t>D. </a:t>
            </a:r>
            <a:r>
              <a:rPr lang="zh-CN" altLang="en-US" sz="3200" dirty="0"/>
              <a:t>拉力 </a:t>
            </a:r>
            <a:r>
              <a:rPr lang="en-US" altLang="zh-CN" sz="3200" dirty="0"/>
              <a:t>F </a:t>
            </a:r>
            <a:r>
              <a:rPr lang="zh-CN" altLang="en-US" sz="3200" dirty="0"/>
              <a:t>在 </a:t>
            </a:r>
            <a:r>
              <a:rPr lang="en-US" altLang="zh-CN" sz="3200" dirty="0"/>
              <a:t>EG </a:t>
            </a:r>
            <a:r>
              <a:rPr lang="zh-CN" altLang="en-US" sz="3200" dirty="0"/>
              <a:t>段的功率比在 </a:t>
            </a:r>
            <a:r>
              <a:rPr lang="en-US" altLang="zh-CN" sz="3200" dirty="0"/>
              <a:t>GH </a:t>
            </a:r>
            <a:r>
              <a:rPr lang="zh-CN" altLang="en-US" sz="3200" dirty="0"/>
              <a:t>段小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630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物体在自由下落过程中运动速度会越来越快。一小球由 </a:t>
            </a:r>
            <a:r>
              <a:rPr lang="en-US" altLang="zh-CN" sz="3200" dirty="0"/>
              <a:t>A </a:t>
            </a:r>
            <a:r>
              <a:rPr lang="zh-CN" altLang="en-US" sz="3200" dirty="0"/>
              <a:t>点自由下落，经过 </a:t>
            </a:r>
            <a:r>
              <a:rPr lang="en-US" altLang="zh-CN" sz="3200" dirty="0"/>
              <a:t>B </a:t>
            </a:r>
            <a:r>
              <a:rPr lang="zh-CN" altLang="en-US" sz="3200" dirty="0"/>
              <a:t>、</a:t>
            </a:r>
            <a:r>
              <a:rPr lang="en-US" altLang="zh-CN" sz="3200" dirty="0"/>
              <a:t>C </a:t>
            </a:r>
            <a:r>
              <a:rPr lang="zh-CN" altLang="en-US" sz="3200" dirty="0"/>
              <a:t>两个位置，</a:t>
            </a:r>
            <a:r>
              <a:rPr lang="zh-CN" altLang="en-US" sz="3200" dirty="0" smtClean="0"/>
              <a:t>且</a:t>
            </a:r>
            <a:r>
              <a:rPr lang="en-US" altLang="zh-CN" sz="3200" dirty="0" smtClean="0"/>
              <a:t>AB</a:t>
            </a:r>
            <a:r>
              <a:rPr lang="zh-CN" altLang="en-US" sz="3200" dirty="0" smtClean="0"/>
              <a:t>＝</a:t>
            </a:r>
            <a:r>
              <a:rPr lang="en-US" altLang="zh-CN" sz="3200" dirty="0" smtClean="0"/>
              <a:t>BC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，如图所示。小球重力在 </a:t>
            </a:r>
            <a:r>
              <a:rPr lang="en-US" altLang="zh-CN" sz="3200" dirty="0"/>
              <a:t>AB </a:t>
            </a:r>
            <a:r>
              <a:rPr lang="zh-CN" altLang="en-US" sz="3200" dirty="0"/>
              <a:t>、</a:t>
            </a:r>
            <a:r>
              <a:rPr lang="en-US" altLang="zh-CN" sz="3200" dirty="0"/>
              <a:t>BC </a:t>
            </a:r>
            <a:r>
              <a:rPr lang="zh-CN" altLang="en-US" sz="3200" dirty="0"/>
              <a:t>段做功分别</a:t>
            </a:r>
            <a:r>
              <a:rPr lang="zh-CN" altLang="en-US" sz="3200" dirty="0" smtClean="0"/>
              <a:t>为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AB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</a:t>
            </a:r>
            <a:r>
              <a:rPr lang="zh-CN" altLang="en-US" sz="3200" dirty="0" smtClean="0"/>
              <a:t>、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BC</a:t>
            </a:r>
            <a:r>
              <a:rPr lang="zh-CN" altLang="en-US" sz="3200" baseline="-250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，功率分别为 </a:t>
            </a:r>
            <a:r>
              <a:rPr lang="zh-CN" altLang="en-US" sz="3200" i="1" dirty="0"/>
              <a:t>﻿﻿﻿﻿﻿﻿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AB</a:t>
            </a:r>
            <a:r>
              <a:rPr lang="zh-CN" altLang="en-US" sz="3200" dirty="0" smtClean="0"/>
              <a:t> 、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BC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</a:t>
            </a:r>
            <a:r>
              <a:rPr lang="zh-CN" altLang="en-US" sz="3200" dirty="0"/>
              <a:t> ，则</a:t>
            </a:r>
            <a:r>
              <a:rPr lang="zh-CN" altLang="en-US" sz="3200" dirty="0" smtClean="0"/>
              <a:t>（    </a:t>
            </a:r>
            <a:r>
              <a:rPr lang="zh-CN" altLang="en-US" sz="3200" dirty="0"/>
              <a:t>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40352" y="27809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9632" y="3789040"/>
            <a:ext cx="57251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AB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﻿﻿﻿﻿﻿﻿</a:t>
            </a:r>
            <a:r>
              <a:rPr lang="zh-CN" altLang="en-US" sz="3200" dirty="0" smtClean="0"/>
              <a:t>＞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BC</a:t>
            </a:r>
            <a:r>
              <a:rPr lang="zh-CN" altLang="en-US" sz="3200" dirty="0" smtClean="0"/>
              <a:t>           </a:t>
            </a:r>
            <a:r>
              <a:rPr lang="en-US" altLang="zh-CN" sz="3200" dirty="0" smtClean="0"/>
              <a:t>B</a:t>
            </a:r>
            <a:r>
              <a:rPr lang="en-US" altLang="zh-CN" sz="3200" dirty="0"/>
              <a:t>. 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AB</a:t>
            </a:r>
            <a:r>
              <a:rPr lang="zh-CN" altLang="en-US" sz="3200" dirty="0" smtClean="0"/>
              <a:t> </a:t>
            </a:r>
            <a:r>
              <a:rPr lang="zh-CN" altLang="en-US" sz="3200" i="1" dirty="0" smtClean="0"/>
              <a:t>＜</a:t>
            </a:r>
            <a:r>
              <a:rPr lang="en-US" altLang="zh-CN" sz="3200" dirty="0" smtClean="0"/>
              <a:t>W</a:t>
            </a:r>
            <a:r>
              <a:rPr lang="en-US" altLang="zh-CN" sz="3200" baseline="-25000" dirty="0" smtClean="0"/>
              <a:t>BC</a:t>
            </a:r>
            <a:r>
              <a:rPr lang="zh-CN" altLang="en-US" sz="3200" baseline="-25000" dirty="0" smtClean="0"/>
              <a:t> </a:t>
            </a:r>
            <a:endParaRPr lang="zh-CN" altLang="en-US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AB</a:t>
            </a:r>
            <a:r>
              <a:rPr lang="zh-CN" altLang="en-US" sz="3200" dirty="0" smtClean="0"/>
              <a:t> ＞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BC</a:t>
            </a:r>
            <a:r>
              <a:rPr lang="zh-CN" altLang="en-US" sz="3200" dirty="0" smtClean="0"/>
              <a:t>               </a:t>
            </a:r>
            <a:r>
              <a:rPr lang="en-US" altLang="zh-CN" sz="3200" dirty="0" smtClean="0"/>
              <a:t>D</a:t>
            </a:r>
            <a:r>
              <a:rPr lang="en-US" altLang="zh-CN" sz="3200" dirty="0"/>
              <a:t>. 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AB</a:t>
            </a:r>
            <a:r>
              <a:rPr lang="zh-CN" altLang="en-US" sz="3200" dirty="0" smtClean="0"/>
              <a:t> ＜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BC</a:t>
            </a:r>
            <a:r>
              <a:rPr lang="zh-CN" altLang="en-US" sz="3200" dirty="0" smtClean="0"/>
              <a:t> </a:t>
            </a:r>
            <a:endParaRPr lang="zh-CN" altLang="en-US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789040"/>
            <a:ext cx="1143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功率相同的甲乙两辆汽车，在相等时间内匀速通过的距离之比</a:t>
            </a:r>
            <a:r>
              <a:rPr lang="zh-CN" altLang="en-US" sz="3200" dirty="0" smtClean="0"/>
              <a:t>是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</a:t>
            </a:r>
            <a:r>
              <a:rPr lang="zh-CN" altLang="en-US" sz="3200" dirty="0"/>
              <a:t> ，则</a:t>
            </a:r>
            <a:r>
              <a:rPr lang="zh-CN" altLang="en-US" sz="3200" dirty="0" smtClean="0"/>
              <a:t>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84482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2780928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zh-CN" altLang="en-US" sz="3200" dirty="0"/>
              <a:t>甲乙两汽车牵引力之比为 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2</a:t>
            </a:r>
            <a:r>
              <a:rPr lang="zh-CN" altLang="en-US" sz="3200" i="1" dirty="0"/>
              <a:t>﻿﻿﻿﻿﻿﻿﻿﻿</a:t>
            </a:r>
            <a:r>
              <a:rPr lang="zh-CN" altLang="en-US" sz="3200" dirty="0"/>
              <a:t>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B. </a:t>
            </a:r>
            <a:r>
              <a:rPr lang="zh-CN" altLang="en-US" sz="3200" dirty="0"/>
              <a:t>甲乙两汽车做功之比为 </a:t>
            </a:r>
            <a:r>
              <a:rPr lang="zh-CN" altLang="en-US" sz="3200" i="1" dirty="0"/>
              <a:t>﻿﻿﻿﻿﻿﻿﻿﻿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 </a:t>
            </a:r>
            <a:endParaRPr lang="zh-CN" altLang="en-US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zh-CN" altLang="en-US" sz="3200" dirty="0"/>
              <a:t>甲乙两汽车速度之比为 </a:t>
            </a:r>
            <a:r>
              <a:rPr lang="zh-CN" altLang="en-US" sz="3200" i="1" dirty="0"/>
              <a:t>﻿﻿﻿﻿﻿﻿﻿﻿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2</a:t>
            </a:r>
            <a:endParaRPr lang="zh-CN" altLang="en-US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D. </a:t>
            </a:r>
            <a:r>
              <a:rPr lang="zh-CN" altLang="en-US" sz="3200" dirty="0"/>
              <a:t>上述说法都不正</a:t>
            </a:r>
            <a:r>
              <a:rPr lang="zh-CN" altLang="en-US" sz="3200" dirty="0" smtClean="0"/>
              <a:t>确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2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如图甲所示，木块放在水平面上，用弹簧测力计沿水平方向拉木块使其做直线运动，两次拉动木块得到</a:t>
            </a:r>
            <a:r>
              <a:rPr lang="zh-CN" altLang="en-US" sz="3200" dirty="0" smtClean="0"/>
              <a:t>的</a:t>
            </a:r>
            <a:r>
              <a:rPr lang="en-US" altLang="zh-CN" sz="3200" dirty="0" smtClean="0"/>
              <a:t>s-t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﻿﻿﻿﻿﻿﻿﻿﻿﻿﻿</a:t>
            </a:r>
            <a:r>
              <a:rPr lang="zh-CN" altLang="en-US" sz="3200" dirty="0"/>
              <a:t> 关系图象如图乙所示。 两次对应的弹簧测力计示数分别为 </a:t>
            </a:r>
            <a:r>
              <a:rPr lang="zh-CN" altLang="en-US" sz="3200" i="1" dirty="0"/>
              <a:t>﻿﻿﻿﻿﻿﻿﻿﻿﻿﻿</a:t>
            </a:r>
            <a:r>
              <a:rPr lang="zh-CN" altLang="en-US" sz="3200" dirty="0"/>
              <a:t> 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、 </a:t>
            </a:r>
            <a:r>
              <a:rPr lang="zh-CN" altLang="en-US" sz="3200" dirty="0"/>
              <a:t>﻿﻿﻿﻿﻿﻿﻿﻿﻿﻿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，两次拉力的功率分别为 </a:t>
            </a:r>
            <a:r>
              <a:rPr lang="zh-CN" altLang="en-US" sz="3200" i="1" dirty="0"/>
              <a:t>﻿﻿﻿﻿﻿﻿﻿﻿﻿﻿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、 ﻿﻿﻿﻿﻿﻿﻿﻿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r>
              <a:rPr lang="zh-CN" altLang="en-US" sz="3200" dirty="0"/>
              <a:t>，下列判断正确的是（ </a:t>
            </a:r>
            <a:r>
              <a:rPr lang="zh-CN" altLang="en-US" sz="3200" dirty="0" smtClean="0"/>
              <a:t>     ）。 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24328" y="32849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51112" y="528834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/>
              <a:t>A. 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＞ ﻿﻿﻿﻿﻿﻿﻿﻿﻿﻿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，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 ＞ ﻿﻿﻿﻿﻿﻿﻿﻿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        </a:t>
            </a:r>
            <a:r>
              <a:rPr lang="en-US" altLang="zh-CN" sz="3200" dirty="0" smtClean="0"/>
              <a:t>B</a:t>
            </a:r>
            <a:r>
              <a:rPr lang="en-US" altLang="zh-CN" sz="3200" dirty="0"/>
              <a:t>. 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＝﻿﻿﻿﻿﻿﻿﻿﻿﻿﻿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，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 ＞ ﻿﻿﻿﻿﻿﻿﻿﻿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endParaRPr lang="zh-CN" altLang="en-US" sz="3200" dirty="0"/>
          </a:p>
          <a:p>
            <a:pPr fontAlgn="ctr">
              <a:lnSpc>
                <a:spcPct val="150000"/>
              </a:lnSpc>
            </a:pPr>
            <a:r>
              <a:rPr lang="en-US" altLang="zh-CN" sz="3200" dirty="0"/>
              <a:t>C. 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＞﻿﻿﻿﻿﻿﻿﻿﻿﻿﻿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，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＝﻿﻿﻿﻿﻿﻿﻿﻿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           </a:t>
            </a:r>
            <a:r>
              <a:rPr lang="en-US" altLang="zh-CN" sz="3200" dirty="0" smtClean="0"/>
              <a:t>D</a:t>
            </a:r>
            <a:r>
              <a:rPr lang="en-US" altLang="zh-CN" sz="3200" dirty="0"/>
              <a:t>. 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＜﻿﻿﻿﻿﻿﻿﻿﻿﻿﻿</a:t>
            </a:r>
            <a:r>
              <a:rPr lang="en-US" altLang="zh-CN" sz="3200" dirty="0" smtClean="0"/>
              <a:t>F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，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1</a:t>
            </a:r>
            <a:r>
              <a:rPr lang="zh-CN" altLang="en-US" sz="3200" dirty="0" smtClean="0"/>
              <a:t> ＜﻿﻿﻿﻿﻿﻿﻿﻿</a:t>
            </a:r>
            <a:r>
              <a:rPr lang="en-US" altLang="zh-CN" sz="3200" dirty="0" smtClean="0"/>
              <a:t>P</a:t>
            </a:r>
            <a:r>
              <a:rPr lang="en-US" altLang="zh-CN" sz="3200" baseline="-25000" dirty="0" smtClean="0"/>
              <a:t>2</a:t>
            </a:r>
            <a:r>
              <a:rPr lang="zh-CN" altLang="en-US" sz="3200" dirty="0" smtClean="0"/>
              <a:t> </a:t>
            </a:r>
            <a:endParaRPr lang="zh-CN" altLang="en-US" sz="32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861048"/>
            <a:ext cx="7272808" cy="166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836712"/>
            <a:ext cx="7884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外卖小哥的忙碌也体现了现代生活的节奏。若摩托车自身质量为 </a:t>
            </a:r>
            <a:r>
              <a:rPr lang="en-US" altLang="zh-CN" sz="3200" dirty="0"/>
              <a:t>150 kg </a:t>
            </a:r>
            <a:r>
              <a:rPr lang="zh-CN" altLang="en-US" sz="3200" dirty="0"/>
              <a:t>，摩托车牵引力的功率为 </a:t>
            </a:r>
            <a:r>
              <a:rPr lang="en-US" altLang="zh-CN" sz="3200" dirty="0"/>
              <a:t>21 </a:t>
            </a:r>
            <a:r>
              <a:rPr lang="en-US" altLang="zh-CN" sz="3200" dirty="0" err="1"/>
              <a:t>kw</a:t>
            </a:r>
            <a:r>
              <a:rPr lang="en-US" altLang="zh-CN" sz="3200" dirty="0"/>
              <a:t> </a:t>
            </a:r>
            <a:r>
              <a:rPr lang="zh-CN" altLang="en-US" sz="3200" dirty="0"/>
              <a:t>，某次订单他要把外卖从广场送到 </a:t>
            </a:r>
            <a:r>
              <a:rPr lang="en-US" altLang="zh-CN" sz="3200" dirty="0"/>
              <a:t>6 km </a:t>
            </a:r>
            <a:r>
              <a:rPr lang="zh-CN" altLang="en-US" sz="3200" dirty="0"/>
              <a:t>远的小学，若始终以 </a:t>
            </a:r>
            <a:r>
              <a:rPr lang="en-US" altLang="zh-CN" sz="3200" dirty="0"/>
              <a:t>18 km/h </a:t>
            </a:r>
            <a:r>
              <a:rPr lang="zh-CN" altLang="en-US" sz="3200" dirty="0"/>
              <a:t>的速度匀速行驶，求：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）在这个过程中摩托车牵引力的大小；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）在这个过程中摩托车的牵引力做的功。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930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365104"/>
            <a:ext cx="802838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836712"/>
            <a:ext cx="78843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外卖小哥的忙碌也体现了现代生活的节奏。若摩托车自身质量为 </a:t>
            </a:r>
            <a:r>
              <a:rPr lang="en-US" altLang="zh-CN" sz="3200" dirty="0"/>
              <a:t>150 kg </a:t>
            </a:r>
            <a:r>
              <a:rPr lang="zh-CN" altLang="en-US" sz="3200" dirty="0"/>
              <a:t>，摩托车牵引力的功率为 </a:t>
            </a:r>
            <a:r>
              <a:rPr lang="en-US" altLang="zh-CN" sz="3200" dirty="0"/>
              <a:t>21 </a:t>
            </a:r>
            <a:r>
              <a:rPr lang="en-US" altLang="zh-CN" sz="3200" dirty="0" err="1"/>
              <a:t>kw</a:t>
            </a:r>
            <a:r>
              <a:rPr lang="en-US" altLang="zh-CN" sz="3200" dirty="0"/>
              <a:t> </a:t>
            </a:r>
            <a:r>
              <a:rPr lang="zh-CN" altLang="en-US" sz="3200" dirty="0"/>
              <a:t>，某次订单他要把外卖从广场送到 </a:t>
            </a:r>
            <a:r>
              <a:rPr lang="en-US" altLang="zh-CN" sz="3200" dirty="0"/>
              <a:t>6 km </a:t>
            </a:r>
            <a:r>
              <a:rPr lang="zh-CN" altLang="en-US" sz="3200" dirty="0"/>
              <a:t>远的小学，若始终以 </a:t>
            </a:r>
            <a:r>
              <a:rPr lang="en-US" altLang="zh-CN" sz="3200" dirty="0"/>
              <a:t>18 km/h </a:t>
            </a:r>
            <a:r>
              <a:rPr lang="zh-CN" altLang="en-US" sz="3200" dirty="0"/>
              <a:t>的速度匀速行驶，求：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）在这个过程中摩托车牵引力的大小；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）在这个过程中摩托车的牵引力做的功。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9309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365105"/>
            <a:ext cx="802838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4293095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365104"/>
            <a:ext cx="802838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59632" y="836712"/>
            <a:ext cx="7884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 smtClean="0"/>
              <a:t>﻿</a:t>
            </a:r>
            <a:r>
              <a:rPr lang="zh-CN" altLang="en-US" sz="3200" dirty="0"/>
              <a:t>一辆重型卡车匀速行驶时发动机的功率</a:t>
            </a:r>
            <a:r>
              <a:rPr lang="zh-CN" altLang="en-US" sz="3200" dirty="0" smtClean="0"/>
              <a:t>为</a:t>
            </a:r>
            <a:r>
              <a:rPr lang="en-US" altLang="zh-CN" sz="3200" dirty="0"/>
              <a:t>4</a:t>
            </a:r>
            <a:r>
              <a:rPr lang="zh-CN" altLang="zh-CN" sz="3200" dirty="0"/>
              <a:t>×</a:t>
            </a:r>
            <a:r>
              <a:rPr lang="en-US" altLang="zh-CN" sz="3200" dirty="0" smtClean="0"/>
              <a:t>10</a:t>
            </a:r>
            <a:r>
              <a:rPr lang="en-US" altLang="zh-CN" sz="3200" baseline="30000" dirty="0" smtClean="0"/>
              <a:t>5</a:t>
            </a:r>
            <a:r>
              <a:rPr lang="en-US" altLang="zh-CN" sz="3200" dirty="0" smtClean="0"/>
              <a:t>W</a:t>
            </a:r>
            <a:r>
              <a:rPr lang="zh-CN" altLang="en-US" sz="3200" dirty="0" smtClean="0"/>
              <a:t> </a:t>
            </a:r>
            <a:r>
              <a:rPr lang="zh-CN" altLang="en-US" sz="3200" i="1" dirty="0"/>
              <a:t>﻿﻿﻿﻿﻿﻿﻿﻿</a:t>
            </a:r>
            <a:r>
              <a:rPr lang="zh-CN" altLang="en-US" sz="3200" dirty="0"/>
              <a:t> ，速度 </a:t>
            </a:r>
            <a:r>
              <a:rPr lang="en-US" altLang="zh-CN" sz="3200" dirty="0"/>
              <a:t>20 m/s </a:t>
            </a:r>
            <a:r>
              <a:rPr lang="zh-CN" altLang="en-US" sz="3200" dirty="0"/>
              <a:t>，汽车行驶 </a:t>
            </a:r>
            <a:r>
              <a:rPr lang="en-US" altLang="zh-CN" sz="3200" dirty="0"/>
              <a:t>7200 s </a:t>
            </a:r>
            <a:r>
              <a:rPr lang="zh-CN" altLang="en-US" sz="3200" dirty="0"/>
              <a:t>，请你计算：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）发动机所做的功是多少？</a:t>
            </a:r>
          </a:p>
          <a:p>
            <a:pPr fontAlgn="ctr"/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）卡车的牵引力是多少？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284984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781236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112474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如果大人和小孩不搬砖，一起爬相同的楼梯，做功相同吗？做功的快慢相同吗？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558924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做功的多少不同，时间长短可能不同，很难比较做功的快慢。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04865"/>
            <a:ext cx="341329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356388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﻿比较</a:t>
            </a:r>
            <a:r>
              <a:rPr lang="zh-CN" altLang="en-US" sz="3200" b="1" dirty="0"/>
              <a:t>运动</a:t>
            </a:r>
            <a:r>
              <a:rPr lang="zh-CN" altLang="en-US" sz="3200" dirty="0"/>
              <a:t>的快慢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62880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时间相同，比较路程；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378904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3200" dirty="0"/>
              <a:t>﻿路程、时间都不相同，如何比较运动的快慢？</a:t>
            </a:r>
          </a:p>
        </p:txBody>
      </p:sp>
      <p:sp>
        <p:nvSpPr>
          <p:cNvPr id="11" name="矩形 10"/>
          <p:cNvSpPr/>
          <p:nvPr/>
        </p:nvSpPr>
        <p:spPr>
          <a:xfrm>
            <a:off x="467544" y="5229200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用路程除以时间，以保证时间相同。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27984" y="1556792"/>
            <a:ext cx="471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时间相同，比较做功的多少；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32040" y="836712"/>
            <a:ext cx="3744416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比较</a:t>
            </a:r>
            <a:r>
              <a:rPr lang="zh-CN" altLang="en-US" sz="3200" b="1" dirty="0"/>
              <a:t>做功</a:t>
            </a:r>
            <a:r>
              <a:rPr lang="zh-CN" altLang="en-US" sz="3200" dirty="0"/>
              <a:t>的快慢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23528" y="2780928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﻿路程相同，比较时间；</a:t>
            </a:r>
          </a:p>
        </p:txBody>
      </p:sp>
      <p:sp>
        <p:nvSpPr>
          <p:cNvPr id="10" name="矩形 9"/>
          <p:cNvSpPr/>
          <p:nvPr/>
        </p:nvSpPr>
        <p:spPr>
          <a:xfrm>
            <a:off x="4427984" y="2708920"/>
            <a:ext cx="471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做功的多少相同，比较时间；</a:t>
            </a:r>
          </a:p>
        </p:txBody>
      </p:sp>
      <p:sp>
        <p:nvSpPr>
          <p:cNvPr id="16" name="矩形 15"/>
          <p:cNvSpPr/>
          <p:nvPr/>
        </p:nvSpPr>
        <p:spPr>
          <a:xfrm>
            <a:off x="4427984" y="3789040"/>
            <a:ext cx="471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dirty="0"/>
              <a:t>做功的多少、时间都不相同，如何比较做功的快慢？</a:t>
            </a:r>
          </a:p>
        </p:txBody>
      </p:sp>
      <p:sp>
        <p:nvSpPr>
          <p:cNvPr id="17" name="矩形 16"/>
          <p:cNvSpPr/>
          <p:nvPr/>
        </p:nvSpPr>
        <p:spPr>
          <a:xfrm>
            <a:off x="4427984" y="5157192"/>
            <a:ext cx="4499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用做功的多少除以做功的时间，以保证做功的时间相同。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4355976" y="404664"/>
            <a:ext cx="72008" cy="6120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0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游戏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每组派一名同学，将一箱矿泉水一瓶一瓶地从地面搬运到桌面上， 用时少的同学获胜。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80928"/>
            <a:ext cx="62293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游戏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83671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每组派一名同学，将一箱矿泉水一瓶一瓶地从地面搬运到桌面上， 用时少的同学获胜。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8092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2780928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参赛的几位同学做的功相同吗？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5656" y="378904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/>
              <a:t>参赛的几位同学做功的快慢一致吗？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1359</Words>
  <Application>Microsoft Office PowerPoint</Application>
  <PresentationFormat>全屏显示(4:3)</PresentationFormat>
  <Paragraphs>293</Paragraphs>
  <Slides>56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5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2020-03-10T03:49:39Z</dcterms:created>
  <dcterms:modified xsi:type="dcterms:W3CDTF">2020-03-30T04:28:16Z</dcterms:modified>
</cp:coreProperties>
</file>