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2" d="100"/>
          <a:sy n="112" d="100"/>
        </p:scale>
        <p:origin x="-45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2.xml"/><Relationship Id="rId7" Type="http://schemas.openxmlformats.org/officeDocument/2006/relationships/package" Target="../embeddings/Microsoft_Word___10.docx"/><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oleObject" Target="../embeddings/oleObject10.bin"/><Relationship Id="rId5" Type="http://schemas.openxmlformats.org/officeDocument/2006/relationships/slide" Target="slide5.xml"/><Relationship Id="rId4" Type="http://schemas.openxmlformats.org/officeDocument/2006/relationships/slide" Target="slide4.xml"/></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11.xml"/><Relationship Id="rId7" Type="http://schemas.openxmlformats.org/officeDocument/2006/relationships/oleObject" Target="../embeddings/oleObject11.bin"/><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slide" Target="slide21.xml"/><Relationship Id="rId5" Type="http://schemas.openxmlformats.org/officeDocument/2006/relationships/slide" Target="slide18.xml"/><Relationship Id="rId4" Type="http://schemas.openxmlformats.org/officeDocument/2006/relationships/slide" Target="slide15.xml"/><Relationship Id="rId9" Type="http://schemas.openxmlformats.org/officeDocument/2006/relationships/image" Target="../media/image11.emf"/></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11.xml"/><Relationship Id="rId7"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slide" Target="slide21.xml"/><Relationship Id="rId5" Type="http://schemas.openxmlformats.org/officeDocument/2006/relationships/slide" Target="slide18.xml"/><Relationship Id="rId4" Type="http://schemas.openxmlformats.org/officeDocument/2006/relationships/slide" Target="slide15.xml"/><Relationship Id="rId9" Type="http://schemas.openxmlformats.org/officeDocument/2006/relationships/image" Target="../media/image12.emf"/></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11.xml"/><Relationship Id="rId7" Type="http://schemas.openxmlformats.org/officeDocument/2006/relationships/oleObject" Target="../embeddings/oleObject13.bin"/><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slide" Target="slide21.xml"/><Relationship Id="rId5" Type="http://schemas.openxmlformats.org/officeDocument/2006/relationships/slide" Target="slide18.xml"/><Relationship Id="rId4" Type="http://schemas.openxmlformats.org/officeDocument/2006/relationships/slide" Target="slide15.xml"/><Relationship Id="rId9" Type="http://schemas.openxmlformats.org/officeDocument/2006/relationships/image" Target="../media/image13.emf"/></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11.xml"/><Relationship Id="rId7" Type="http://schemas.openxmlformats.org/officeDocument/2006/relationships/oleObject" Target="../embeddings/oleObject14.bin"/><Relationship Id="rId2" Type="http://schemas.openxmlformats.org/officeDocument/2006/relationships/slideLayout" Target="../slideLayouts/slideLayout4.xml"/><Relationship Id="rId1" Type="http://schemas.openxmlformats.org/officeDocument/2006/relationships/vmlDrawing" Target="../drawings/vmlDrawing13.vml"/><Relationship Id="rId6" Type="http://schemas.openxmlformats.org/officeDocument/2006/relationships/slide" Target="slide21.xml"/><Relationship Id="rId5" Type="http://schemas.openxmlformats.org/officeDocument/2006/relationships/slide" Target="slide18.xml"/><Relationship Id="rId4" Type="http://schemas.openxmlformats.org/officeDocument/2006/relationships/slide" Target="slide15.xml"/><Relationship Id="rId9" Type="http://schemas.openxmlformats.org/officeDocument/2006/relationships/image" Target="../media/image14.emf"/></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11.xml"/><Relationship Id="rId7" Type="http://schemas.openxmlformats.org/officeDocument/2006/relationships/oleObject" Target="../embeddings/oleObject15.bin"/><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slide" Target="slide21.xml"/><Relationship Id="rId5" Type="http://schemas.openxmlformats.org/officeDocument/2006/relationships/slide" Target="slide18.xml"/><Relationship Id="rId4" Type="http://schemas.openxmlformats.org/officeDocument/2006/relationships/slide" Target="slide15.xml"/><Relationship Id="rId9" Type="http://schemas.openxmlformats.org/officeDocument/2006/relationships/image" Target="../media/image15.emf"/></Relationships>
</file>

<file path=ppt/slides/_rels/slide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 Target="slide2.xml"/><Relationship Id="rId7" Type="http://schemas.openxmlformats.org/officeDocument/2006/relationships/package" Target="../embeddings/Microsoft_Word___1.docx"/><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5.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16.docx"/><Relationship Id="rId3" Type="http://schemas.openxmlformats.org/officeDocument/2006/relationships/slide" Target="slide11.xml"/><Relationship Id="rId7" Type="http://schemas.openxmlformats.org/officeDocument/2006/relationships/oleObject" Target="../embeddings/oleObject16.bin"/><Relationship Id="rId2" Type="http://schemas.openxmlformats.org/officeDocument/2006/relationships/slideLayout" Target="../slideLayouts/slideLayout4.xml"/><Relationship Id="rId1" Type="http://schemas.openxmlformats.org/officeDocument/2006/relationships/vmlDrawing" Target="../drawings/vmlDrawing15.vml"/><Relationship Id="rId6" Type="http://schemas.openxmlformats.org/officeDocument/2006/relationships/slide" Target="slide21.xml"/><Relationship Id="rId5" Type="http://schemas.openxmlformats.org/officeDocument/2006/relationships/slide" Target="slide18.xml"/><Relationship Id="rId4" Type="http://schemas.openxmlformats.org/officeDocument/2006/relationships/slide" Target="slide15.xml"/><Relationship Id="rId9" Type="http://schemas.openxmlformats.org/officeDocument/2006/relationships/image" Target="../media/image16.emf"/></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7.docx"/><Relationship Id="rId3" Type="http://schemas.openxmlformats.org/officeDocument/2006/relationships/slide" Target="slide11.xml"/><Relationship Id="rId7" Type="http://schemas.openxmlformats.org/officeDocument/2006/relationships/oleObject" Target="../embeddings/oleObject17.bin"/><Relationship Id="rId2" Type="http://schemas.openxmlformats.org/officeDocument/2006/relationships/slideLayout" Target="../slideLayouts/slideLayout4.xml"/><Relationship Id="rId1" Type="http://schemas.openxmlformats.org/officeDocument/2006/relationships/vmlDrawing" Target="../drawings/vmlDrawing16.vml"/><Relationship Id="rId6" Type="http://schemas.openxmlformats.org/officeDocument/2006/relationships/slide" Target="slide21.xml"/><Relationship Id="rId5" Type="http://schemas.openxmlformats.org/officeDocument/2006/relationships/slide" Target="slide18.xml"/><Relationship Id="rId4" Type="http://schemas.openxmlformats.org/officeDocument/2006/relationships/slide" Target="slide15.xml"/><Relationship Id="rId9" Type="http://schemas.openxmlformats.org/officeDocument/2006/relationships/image" Target="../media/image17.emf"/></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18.docx"/><Relationship Id="rId3" Type="http://schemas.openxmlformats.org/officeDocument/2006/relationships/slide" Target="slide11.xml"/><Relationship Id="rId7" Type="http://schemas.openxmlformats.org/officeDocument/2006/relationships/oleObject" Target="../embeddings/oleObject18.bin"/><Relationship Id="rId2" Type="http://schemas.openxmlformats.org/officeDocument/2006/relationships/slideLayout" Target="../slideLayouts/slideLayout4.xml"/><Relationship Id="rId1" Type="http://schemas.openxmlformats.org/officeDocument/2006/relationships/vmlDrawing" Target="../drawings/vmlDrawing17.vml"/><Relationship Id="rId6" Type="http://schemas.openxmlformats.org/officeDocument/2006/relationships/slide" Target="slide21.xml"/><Relationship Id="rId5" Type="http://schemas.openxmlformats.org/officeDocument/2006/relationships/slide" Target="slide18.xml"/><Relationship Id="rId4" Type="http://schemas.openxmlformats.org/officeDocument/2006/relationships/slide" Target="slide15.xml"/><Relationship Id="rId9" Type="http://schemas.openxmlformats.org/officeDocument/2006/relationships/image" Target="../media/image18.emf"/></Relationships>
</file>

<file path=ppt/slides/_rels/slide2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5" Type="http://schemas.openxmlformats.org/officeDocument/2006/relationships/slide" Target="slide21.xml"/><Relationship Id="rId4" Type="http://schemas.openxmlformats.org/officeDocument/2006/relationships/slide" Target="slide18.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image" Target="../media/image19.emf"/><Relationship Id="rId5" Type="http://schemas.openxmlformats.org/officeDocument/2006/relationships/package" Target="../embeddings/Microsoft_Word___19.docx"/><Relationship Id="rId4" Type="http://schemas.openxmlformats.org/officeDocument/2006/relationships/oleObject" Target="../embeddings/oleObject19.bin"/></Relationships>
</file>

<file path=ppt/slides/_rels/slide2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image" Target="../media/image20.emf"/><Relationship Id="rId5" Type="http://schemas.openxmlformats.org/officeDocument/2006/relationships/package" Target="../embeddings/Microsoft_Word___20.docx"/><Relationship Id="rId4" Type="http://schemas.openxmlformats.org/officeDocument/2006/relationships/oleObject" Target="../embeddings/oleObject20.bin"/></Relationships>
</file>

<file path=ppt/slides/_rels/slide2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 Target="slide2.xml"/><Relationship Id="rId7" Type="http://schemas.openxmlformats.org/officeDocument/2006/relationships/package" Target="../embeddings/Microsoft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5.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 Target="slide2.xml"/><Relationship Id="rId7" Type="http://schemas.openxmlformats.org/officeDocument/2006/relationships/package" Target="../embeddings/Microsoft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5.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slide" Target="slide2.xml"/><Relationship Id="rId7" Type="http://schemas.openxmlformats.org/officeDocument/2006/relationships/package" Target="../embeddings/Microsoft_Word___4.docx"/><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5.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slide" Target="slide2.xml"/><Relationship Id="rId7" Type="http://schemas.openxmlformats.org/officeDocument/2006/relationships/package" Target="../embeddings/Microsoft_Word___5.docx"/><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5.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slide" Target="slide2.xml"/><Relationship Id="rId7" Type="http://schemas.openxmlformats.org/officeDocument/2006/relationships/package" Target="../embeddings/Microsoft_Word___6.docx"/><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embeddings/oleObject6.bin"/><Relationship Id="rId11" Type="http://schemas.openxmlformats.org/officeDocument/2006/relationships/image" Target="../media/image7.emf"/><Relationship Id="rId5" Type="http://schemas.openxmlformats.org/officeDocument/2006/relationships/slide" Target="slide5.xml"/><Relationship Id="rId10" Type="http://schemas.openxmlformats.org/officeDocument/2006/relationships/package" Target="../embeddings/Microsoft_Word___7.docx"/><Relationship Id="rId4" Type="http://schemas.openxmlformats.org/officeDocument/2006/relationships/slide" Target="slide4.xml"/><Relationship Id="rId9"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2.xml"/><Relationship Id="rId7" Type="http://schemas.openxmlformats.org/officeDocument/2006/relationships/package" Target="../embeddings/Microsoft_Word___8.docx"/><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oleObject" Target="../embeddings/oleObject8.bin"/><Relationship Id="rId5" Type="http://schemas.openxmlformats.org/officeDocument/2006/relationships/slide" Target="slide5.xml"/><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2.xml"/><Relationship Id="rId7" Type="http://schemas.openxmlformats.org/officeDocument/2006/relationships/package" Target="../embeddings/Microsoft_Word___9.docx"/><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oleObject" Target="../embeddings/oleObject9.bin"/><Relationship Id="rId5" Type="http://schemas.openxmlformats.org/officeDocument/2006/relationships/slide" Target="slide5.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172050" y="1967422"/>
            <a:ext cx="10515600" cy="1325563"/>
          </a:xfrm>
        </p:spPr>
        <p:txBody>
          <a:bodyPr>
            <a:normAutofit/>
          </a:bodyPr>
          <a:lstStyle/>
          <a:p>
            <a:r>
              <a:rPr lang="zh-CN" altLang="en-US" sz="6000" dirty="0">
                <a:solidFill>
                  <a:schemeClr val="accent6"/>
                </a:solidFill>
              </a:rPr>
              <a:t>第八章　功和机械能</a:t>
            </a:r>
            <a:endParaRPr lang="zh-CN" altLang="zh-CN" sz="6000" dirty="0">
              <a:solidFill>
                <a:schemeClr val="accent6"/>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775520" y="1179328"/>
          <a:ext cx="8428038" cy="5705475"/>
        </p:xfrm>
        <a:graphic>
          <a:graphicData uri="http://schemas.openxmlformats.org/presentationml/2006/ole">
            <mc:AlternateContent xmlns:mc="http://schemas.openxmlformats.org/markup-compatibility/2006">
              <mc:Choice xmlns:v="urn:schemas-microsoft-com:vml" Requires="v">
                <p:oleObj spid="_x0000_s9225" name="文档" r:id="rId7" imgW="6229985" imgH="4230370" progId="Word.Document.12">
                  <p:embed/>
                </p:oleObj>
              </mc:Choice>
              <mc:Fallback>
                <p:oleObj name="文档" r:id="rId7" imgW="6229985" imgH="4230370" progId="Word.Document.12">
                  <p:embed/>
                  <p:pic>
                    <p:nvPicPr>
                      <p:cNvPr id="0" name="图片 9221"/>
                      <p:cNvPicPr/>
                      <p:nvPr/>
                    </p:nvPicPr>
                    <p:blipFill>
                      <a:blip r:embed="rId8"/>
                      <a:stretch>
                        <a:fillRect/>
                      </a:stretch>
                    </p:blipFill>
                    <p:spPr>
                      <a:xfrm>
                        <a:off x="1775520" y="1179328"/>
                        <a:ext cx="8428038" cy="5705475"/>
                      </a:xfrm>
                      <a:prstGeom prst="rect">
                        <a:avLst/>
                      </a:prstGeom>
                    </p:spPr>
                  </p:pic>
                </p:oleObj>
              </mc:Fallback>
            </mc:AlternateContent>
          </a:graphicData>
        </a:graphic>
      </p:graphicFrame>
      <p:sp>
        <p:nvSpPr>
          <p:cNvPr id="6" name="矩形 5"/>
          <p:cNvSpPr/>
          <p:nvPr/>
        </p:nvSpPr>
        <p:spPr>
          <a:xfrm>
            <a:off x="7063277" y="270892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745896" y="2707657"/>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312585" y="423598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992214" y="459580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920206" y="5677959"/>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1" grpId="0" bldLvl="0" animBg="1"/>
      <p:bldP spid="1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6"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196752"/>
            <a:ext cx="18592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功</a:t>
            </a:r>
            <a:r>
              <a:rPr lang="zh-CN" altLang="zh-CN" sz="2200" b="1">
                <a:solidFill>
                  <a:srgbClr val="000000"/>
                </a:solidFill>
                <a:latin typeface="Times New Roman" panose="02020603050405020304" pitchFamily="18" charset="0"/>
                <a:cs typeface="Times New Roman" panose="02020603050405020304" pitchFamily="18" charset="0"/>
              </a:rPr>
              <a:t>及其</a:t>
            </a:r>
            <a:r>
              <a:rPr lang="zh-CN" altLang="zh-CN" sz="2200" b="1" smtClean="0">
                <a:solidFill>
                  <a:srgbClr val="000000"/>
                </a:solidFill>
                <a:latin typeface="Times New Roman" panose="02020603050405020304" pitchFamily="18" charset="0"/>
                <a:cs typeface="Times New Roman" panose="02020603050405020304" pitchFamily="18" charset="0"/>
              </a:rPr>
              <a:t>计算</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695350"/>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如图为一名举重运动员做挺举连续动作时的几个状态图。下列说法正确的是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6456040" y="2130469"/>
            <a:ext cx="384810"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graphicFrame>
        <p:nvGraphicFramePr>
          <p:cNvPr id="9" name="对象 8"/>
          <p:cNvGraphicFramePr>
            <a:graphicFrameLocks noChangeAspect="1"/>
          </p:cNvGraphicFramePr>
          <p:nvPr/>
        </p:nvGraphicFramePr>
        <p:xfrm>
          <a:off x="2646365" y="2600213"/>
          <a:ext cx="6717355" cy="1511892"/>
        </p:xfrm>
        <a:graphic>
          <a:graphicData uri="http://schemas.openxmlformats.org/presentationml/2006/ole">
            <mc:AlternateContent xmlns:mc="http://schemas.openxmlformats.org/markup-compatibility/2006">
              <mc:Choice xmlns:v="urn:schemas-microsoft-com:vml" Requires="v">
                <p:oleObj spid="_x0000_s18441" name="文档" r:id="rId8" imgW="3839210" imgH="865505" progId="Word.Document.12">
                  <p:embed/>
                </p:oleObj>
              </mc:Choice>
              <mc:Fallback>
                <p:oleObj name="文档" r:id="rId8" imgW="3839210" imgH="865505" progId="Word.Document.12">
                  <p:embed/>
                  <p:pic>
                    <p:nvPicPr>
                      <p:cNvPr id="0" name="图片 18437"/>
                      <p:cNvPicPr/>
                      <p:nvPr/>
                    </p:nvPicPr>
                    <p:blipFill>
                      <a:blip r:embed="rId9"/>
                      <a:stretch>
                        <a:fillRect/>
                      </a:stretch>
                    </p:blipFill>
                    <p:spPr>
                      <a:xfrm>
                        <a:off x="2646365" y="2600213"/>
                        <a:ext cx="6717355" cy="1511892"/>
                      </a:xfrm>
                      <a:prstGeom prst="rect">
                        <a:avLst/>
                      </a:prstGeom>
                    </p:spPr>
                  </p:pic>
                </p:oleObj>
              </mc:Fallback>
            </mc:AlternateContent>
          </a:graphicData>
        </a:graphic>
      </p:graphicFrame>
      <p:sp>
        <p:nvSpPr>
          <p:cNvPr id="10" name="矩形 9"/>
          <p:cNvSpPr>
            <a:spLocks noChangeAspect="1"/>
          </p:cNvSpPr>
          <p:nvPr/>
        </p:nvSpPr>
        <p:spPr>
          <a:xfrm>
            <a:off x="2032000" y="4177700"/>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从发力到上拉的过程中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运动员对杠铃不做功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从上拉到翻站的过程中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运动员对杠铃不做功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从翻站到上挺的过程中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运动员对杠铃不做功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举着杠铃稳定站立的过程中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运动员对杠铃不做功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11" name="矩形 10"/>
          <p:cNvSpPr>
            <a:spLocks noChangeAspect="1"/>
          </p:cNvSpPr>
          <p:nvPr/>
        </p:nvSpPr>
        <p:spPr>
          <a:xfrm>
            <a:off x="2032000" y="2107334"/>
            <a:ext cx="8128000" cy="29324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从发力到上拉的过程中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运动员对杠铃施加一个向上的力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杠铃向上移动了距离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所以运动员对杠铃做了功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从上拉到翻站的过程中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运动员对杠铃施加一个向上的力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杠铃向上移动了距离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所以运动员对杠铃做了功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从翻站到上挺的过程中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运动员对杠铃施加一个向上的力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杠铃向上移动了距离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所以运动员对杠铃做了功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举着杠铃稳定站立的过程中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运动员施加了力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但杠铃没移动距离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所以运动员对杠铃不做功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096434"/>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湖南邵阳中考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一物体在水平拉力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的作用下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沿力的方向以</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m/s</a:t>
            </a:r>
            <a:r>
              <a:rPr lang="zh-CN" altLang="zh-CN" sz="2200">
                <a:solidFill>
                  <a:srgbClr val="000000"/>
                </a:solidFill>
                <a:latin typeface="Times New Roman" panose="02020603050405020304" pitchFamily="18" charset="0"/>
                <a:cs typeface="Times New Roman" panose="02020603050405020304" pitchFamily="18" charset="0"/>
              </a:rPr>
              <a:t>的速度匀速运动了</a:t>
            </a:r>
            <a:r>
              <a:rPr lang="en-US" altLang="zh-CN" sz="2200">
                <a:solidFill>
                  <a:srgbClr val="000000"/>
                </a:solidFill>
                <a:latin typeface="Times New Roman" panose="02020603050405020304" pitchFamily="18" charset="0"/>
                <a:cs typeface="Times New Roman" panose="02020603050405020304" pitchFamily="18" charset="0"/>
              </a:rPr>
              <a:t>4 s,</a:t>
            </a:r>
            <a:r>
              <a:rPr lang="zh-CN" altLang="zh-CN" sz="2200">
                <a:solidFill>
                  <a:srgbClr val="000000"/>
                </a:solidFill>
                <a:latin typeface="Times New Roman" panose="02020603050405020304" pitchFamily="18" charset="0"/>
                <a:cs typeface="Times New Roman" panose="02020603050405020304" pitchFamily="18" charset="0"/>
              </a:rPr>
              <a:t>拉力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大小为</a:t>
            </a:r>
            <a:r>
              <a:rPr lang="en-US" altLang="zh-CN" sz="2200">
                <a:solidFill>
                  <a:srgbClr val="000000"/>
                </a:solidFill>
                <a:latin typeface="Times New Roman" panose="02020603050405020304" pitchFamily="18" charset="0"/>
                <a:cs typeface="Times New Roman" panose="02020603050405020304" pitchFamily="18" charset="0"/>
              </a:rPr>
              <a:t>5 N,4 s</a:t>
            </a:r>
            <a:r>
              <a:rPr lang="zh-CN" altLang="zh-CN" sz="2200">
                <a:solidFill>
                  <a:srgbClr val="000000"/>
                </a:solidFill>
                <a:latin typeface="Times New Roman" panose="02020603050405020304" pitchFamily="18" charset="0"/>
                <a:cs typeface="Times New Roman" panose="02020603050405020304" pitchFamily="18" charset="0"/>
              </a:rPr>
              <a:t>内拉力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做的功为</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smtClean="0">
                <a:solidFill>
                  <a:srgbClr val="000000"/>
                </a:solidFill>
                <a:latin typeface="NEU-BZ-S92"/>
                <a:ea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 J	B.3 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C.2 J	D.4 </a:t>
            </a:r>
            <a:r>
              <a:rPr lang="en-US" altLang="zh-CN" sz="2200" smtClean="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999656" y="1923391"/>
            <a:ext cx="384810"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8" name="矩形 7"/>
          <p:cNvSpPr>
            <a:spLocks noChangeAspect="1"/>
          </p:cNvSpPr>
          <p:nvPr/>
        </p:nvSpPr>
        <p:spPr>
          <a:xfrm>
            <a:off x="2032000" y="3109567"/>
            <a:ext cx="8128000" cy="902970"/>
          </a:xfrm>
          <a:prstGeom prst="rect">
            <a:avLst/>
          </a:prstGeom>
        </p:spPr>
        <p:txBody>
          <a:bodyPr>
            <a:spAutoFit/>
          </a:bodyPr>
          <a:lstStyle/>
          <a:p>
            <a:pPr>
              <a:lnSpc>
                <a:spcPct val="120000"/>
              </a:lnSpc>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物体移动的距离</a:t>
            </a:r>
            <a:r>
              <a:rPr lang="en-US" altLang="zh-CN" sz="2200" i="1">
                <a:solidFill>
                  <a:srgbClr val="000000"/>
                </a:solidFill>
                <a:latin typeface="Times New Roman" panose="02020603050405020304" pitchFamily="18" charset="0"/>
              </a:rPr>
              <a:t>s=vt=</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m/s</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s</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拉力</a:t>
            </a:r>
            <a:r>
              <a:rPr lang="en-US" altLang="zh-CN" sz="2200" i="1">
                <a:solidFill>
                  <a:srgbClr val="000000"/>
                </a:solidFill>
                <a:latin typeface="Times New Roman" panose="02020603050405020304" pitchFamily="18" charset="0"/>
              </a:rPr>
              <a:t>F</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做的功</a:t>
            </a:r>
            <a:r>
              <a:rPr lang="en-US" altLang="zh-CN" sz="2200" i="1">
                <a:solidFill>
                  <a:srgbClr val="000000"/>
                </a:solidFill>
                <a:latin typeface="Times New Roman" panose="02020603050405020304" pitchFamily="18" charset="0"/>
              </a:rPr>
              <a:t>W=Fs=</a:t>
            </a:r>
            <a:r>
              <a:rPr lang="en-US" altLang="zh-CN" sz="2200">
                <a:solidFill>
                  <a:srgbClr val="000000"/>
                </a:solidFill>
                <a:latin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N</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m</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J</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p>
        </p:txBody>
      </p:sp>
      <p:sp>
        <p:nvSpPr>
          <p:cNvPr id="9" name="矩形 8"/>
          <p:cNvSpPr>
            <a:spLocks noChangeAspect="1"/>
          </p:cNvSpPr>
          <p:nvPr/>
        </p:nvSpPr>
        <p:spPr>
          <a:xfrm>
            <a:off x="2032000" y="3956964"/>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方法归纳对物体做功的条件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有力有距离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力对物体不一定做功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物体必须在力的方向上通过了距离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即力的方向和物体前进的距离的方向一致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力对物体才做功。力对物体做功的两个条件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二是物体沿力的方向通过的距离。两个条件缺一不可。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2043788"/>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smtClean="0">
                <a:solidFill>
                  <a:srgbClr val="000000"/>
                </a:solidFill>
                <a:latin typeface="Times New Roman" panose="02020603050405020304" pitchFamily="18" charset="0"/>
                <a:cs typeface="Times New Roman" panose="02020603050405020304" pitchFamily="18" charset="0"/>
              </a:rPr>
              <a:t>1</a:t>
            </a:r>
            <a:r>
              <a:rPr lang="zh-CN" altLang="zh-CN" sz="2200" smtClean="0">
                <a:solidFill>
                  <a:srgbClr val="000000"/>
                </a:solidFill>
                <a:latin typeface="Times New Roman" panose="02020603050405020304" pitchFamily="18" charset="0"/>
                <a:cs typeface="Times New Roman" panose="02020603050405020304" pitchFamily="18" charset="0"/>
              </a:rPr>
              <a:t>在</a:t>
            </a:r>
            <a:r>
              <a:rPr lang="zh-CN" altLang="zh-CN" sz="2200">
                <a:solidFill>
                  <a:srgbClr val="000000"/>
                </a:solidFill>
                <a:latin typeface="Times New Roman" panose="02020603050405020304" pitchFamily="18" charset="0"/>
                <a:cs typeface="Times New Roman" panose="02020603050405020304" pitchFamily="18" charset="0"/>
              </a:rPr>
              <a:t>水平桌面上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将重为</a:t>
            </a:r>
            <a:r>
              <a:rPr lang="en-US" altLang="zh-CN" sz="2200">
                <a:solidFill>
                  <a:srgbClr val="000000"/>
                </a:solidFill>
                <a:latin typeface="Times New Roman" panose="02020603050405020304" pitchFamily="18" charset="0"/>
                <a:cs typeface="Times New Roman" panose="02020603050405020304" pitchFamily="18" charset="0"/>
              </a:rPr>
              <a:t>20 N</a:t>
            </a:r>
            <a:r>
              <a:rPr lang="zh-CN" altLang="zh-CN" sz="2200">
                <a:solidFill>
                  <a:srgbClr val="000000"/>
                </a:solidFill>
                <a:latin typeface="Times New Roman" panose="02020603050405020304" pitchFamily="18" charset="0"/>
                <a:cs typeface="Times New Roman" panose="02020603050405020304" pitchFamily="18" charset="0"/>
              </a:rPr>
              <a:t>的木块沿直线匀速向前推了</a:t>
            </a:r>
            <a:r>
              <a:rPr lang="en-US" altLang="zh-CN" sz="2200">
                <a:solidFill>
                  <a:srgbClr val="000000"/>
                </a:solidFill>
                <a:latin typeface="Times New Roman" panose="02020603050405020304" pitchFamily="18" charset="0"/>
                <a:cs typeface="Times New Roman" panose="02020603050405020304" pitchFamily="18" charset="0"/>
              </a:rPr>
              <a:t>5 m,</a:t>
            </a:r>
            <a:r>
              <a:rPr lang="zh-CN" altLang="zh-CN" sz="2200">
                <a:solidFill>
                  <a:srgbClr val="000000"/>
                </a:solidFill>
                <a:latin typeface="Times New Roman" panose="02020603050405020304" pitchFamily="18" charset="0"/>
                <a:cs typeface="Times New Roman" panose="02020603050405020304" pitchFamily="18" charset="0"/>
              </a:rPr>
              <a:t>所用的推力为</a:t>
            </a:r>
            <a:r>
              <a:rPr lang="en-US" altLang="zh-CN" sz="2200">
                <a:solidFill>
                  <a:srgbClr val="000000"/>
                </a:solidFill>
                <a:latin typeface="Times New Roman" panose="02020603050405020304" pitchFamily="18" charset="0"/>
                <a:cs typeface="Times New Roman" panose="02020603050405020304" pitchFamily="18" charset="0"/>
              </a:rPr>
              <a:t>4 N,</a:t>
            </a:r>
            <a:r>
              <a:rPr lang="zh-CN" altLang="zh-CN" sz="2200">
                <a:solidFill>
                  <a:srgbClr val="000000"/>
                </a:solidFill>
                <a:latin typeface="Times New Roman" panose="02020603050405020304" pitchFamily="18" charset="0"/>
                <a:cs typeface="Times New Roman" panose="02020603050405020304" pitchFamily="18" charset="0"/>
              </a:rPr>
              <a:t>撤去推力后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木块由于惯性又前进了</a:t>
            </a:r>
            <a:r>
              <a:rPr lang="en-US" altLang="zh-CN" sz="2200">
                <a:solidFill>
                  <a:srgbClr val="000000"/>
                </a:solidFill>
                <a:latin typeface="Times New Roman" panose="02020603050405020304" pitchFamily="18" charset="0"/>
                <a:cs typeface="Times New Roman" panose="02020603050405020304" pitchFamily="18" charset="0"/>
              </a:rPr>
              <a:t>1 m,</a:t>
            </a:r>
            <a:r>
              <a:rPr lang="zh-CN" altLang="zh-CN" sz="2200">
                <a:solidFill>
                  <a:srgbClr val="000000"/>
                </a:solidFill>
                <a:latin typeface="Times New Roman" panose="02020603050405020304" pitchFamily="18" charset="0"/>
                <a:cs typeface="Times New Roman" panose="02020603050405020304" pitchFamily="18" charset="0"/>
              </a:rPr>
              <a:t>则推力所做的功是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20</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cs typeface="Times New Roman" panose="02020603050405020304" pitchFamily="18" charset="0"/>
              </a:rPr>
              <a:t>重力所做的功为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066815" y="3342340"/>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物体在推力作用下移动的</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是做功过程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靠惯性移动的</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不做功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在重力的方向上没有移动距离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所以重力不做功。即</a:t>
            </a:r>
            <a:r>
              <a:rPr lang="en-US" altLang="zh-CN" sz="2200" i="1">
                <a:solidFill>
                  <a:srgbClr val="000000"/>
                </a:solidFill>
                <a:latin typeface="Times New Roman" panose="02020603050405020304" pitchFamily="18" charset="0"/>
                <a:cs typeface="Times New Roman" panose="02020603050405020304" pitchFamily="18" charset="0"/>
              </a:rPr>
              <a:t>W</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a:t>
            </a:r>
            <a:r>
              <a:rPr lang="en-US" altLang="zh-CN" sz="2200" i="1">
                <a:solidFill>
                  <a:srgbClr val="000000"/>
                </a:solidFill>
                <a:latin typeface="Times New Roman" panose="02020603050405020304" pitchFamily="18" charset="0"/>
                <a:cs typeface="Times New Roman" panose="02020603050405020304" pitchFamily="18" charset="0"/>
              </a:rPr>
              <a:t>=F×s=</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重力做的功为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811797" y="2912966"/>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96875" y="2912966"/>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6"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244247" y="1221147"/>
            <a:ext cx="18592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功率及其</a:t>
            </a:r>
            <a:r>
              <a:rPr lang="zh-CN" altLang="zh-CN" sz="2200" b="1" smtClean="0">
                <a:solidFill>
                  <a:srgbClr val="000000"/>
                </a:solidFill>
                <a:latin typeface="Times New Roman" panose="02020603050405020304" pitchFamily="18" charset="0"/>
                <a:cs typeface="Times New Roman" panose="02020603050405020304" pitchFamily="18" charset="0"/>
              </a:rPr>
              <a:t>计算</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700808"/>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四川宜宾中考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一个物体静止于光滑水平面上的</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在水平恒力</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作用下开始向右加速运动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依次经过</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三个点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之间和</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之间的距离相等</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段做功</a:t>
            </a:r>
            <a:r>
              <a:rPr lang="en-US" altLang="zh-CN" sz="2200" i="1">
                <a:solidFill>
                  <a:srgbClr val="000000"/>
                </a:solidFill>
                <a:latin typeface="Times New Roman" panose="02020603050405020304" pitchFamily="18" charset="0"/>
                <a:cs typeface="Times New Roman" panose="02020603050405020304" pitchFamily="18" charset="0"/>
              </a:rPr>
              <a:t>W</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做功功率</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i="1">
                <a:solidFill>
                  <a:srgbClr val="000000"/>
                </a:solidFill>
                <a:latin typeface="Times New Roman" panose="02020603050405020304" pitchFamily="18" charset="0"/>
                <a:cs typeface="Times New Roman" panose="02020603050405020304" pitchFamily="18" charset="0"/>
              </a:rPr>
              <a:t>bc</a:t>
            </a:r>
            <a:r>
              <a:rPr lang="zh-CN" altLang="zh-CN" sz="2200">
                <a:solidFill>
                  <a:srgbClr val="000000"/>
                </a:solidFill>
                <a:latin typeface="Times New Roman" panose="02020603050405020304" pitchFamily="18" charset="0"/>
                <a:cs typeface="Times New Roman" panose="02020603050405020304" pitchFamily="18" charset="0"/>
              </a:rPr>
              <a:t>段做功</a:t>
            </a:r>
            <a:r>
              <a:rPr lang="en-US" altLang="zh-CN" sz="2200" i="1">
                <a:solidFill>
                  <a:srgbClr val="000000"/>
                </a:solidFill>
                <a:latin typeface="Times New Roman" panose="02020603050405020304" pitchFamily="18" charset="0"/>
                <a:cs typeface="Times New Roman" panose="02020603050405020304" pitchFamily="18" charset="0"/>
              </a:rPr>
              <a:t>W</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做功功率</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则有</a:t>
            </a:r>
            <a:r>
              <a:rPr lang="en-US" altLang="zh-CN" sz="2200" i="1">
                <a:solidFill>
                  <a:srgbClr val="000000"/>
                </a:solidFill>
                <a:latin typeface="Times New Roman" panose="02020603050405020304" pitchFamily="18" charset="0"/>
                <a:cs typeface="Times New Roman" panose="02020603050405020304" pitchFamily="18" charset="0"/>
              </a:rPr>
              <a:t>W</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W</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&lt;</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&lt;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2032000" y="3784881"/>
          <a:ext cx="8128000" cy="618764"/>
        </p:xfrm>
        <a:graphic>
          <a:graphicData uri="http://schemas.openxmlformats.org/presentationml/2006/ole">
            <mc:AlternateContent xmlns:mc="http://schemas.openxmlformats.org/markup-compatibility/2006">
              <mc:Choice xmlns:v="urn:schemas-microsoft-com:vml" Requires="v">
                <p:oleObj spid="_x0000_s19465" name="文档" r:id="rId8" imgW="3839210" imgH="294005" progId="Word.Document.12">
                  <p:embed/>
                </p:oleObj>
              </mc:Choice>
              <mc:Fallback>
                <p:oleObj name="文档" r:id="rId8" imgW="3839210" imgH="294005" progId="Word.Document.12">
                  <p:embed/>
                  <p:pic>
                    <p:nvPicPr>
                      <p:cNvPr id="0" name="图片 19461"/>
                      <p:cNvPicPr/>
                      <p:nvPr/>
                    </p:nvPicPr>
                    <p:blipFill>
                      <a:blip r:embed="rId9"/>
                      <a:stretch>
                        <a:fillRect/>
                      </a:stretch>
                    </p:blipFill>
                    <p:spPr>
                      <a:xfrm>
                        <a:off x="2032000" y="3784881"/>
                        <a:ext cx="8128000" cy="618764"/>
                      </a:xfrm>
                      <a:prstGeom prst="rect">
                        <a:avLst/>
                      </a:prstGeom>
                    </p:spPr>
                  </p:pic>
                </p:oleObj>
              </mc:Fallback>
            </mc:AlternateContent>
          </a:graphicData>
        </a:graphic>
      </p:graphicFrame>
      <p:sp>
        <p:nvSpPr>
          <p:cNvPr id="9" name="矩形 8"/>
          <p:cNvSpPr>
            <a:spLocks noChangeAspect="1"/>
          </p:cNvSpPr>
          <p:nvPr/>
        </p:nvSpPr>
        <p:spPr>
          <a:xfrm>
            <a:off x="2032000" y="4440965"/>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由题知</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之间和</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之间的距离相等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拉力恒定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i="1">
                <a:solidFill>
                  <a:srgbClr val="000000"/>
                </a:solidFill>
                <a:latin typeface="Times New Roman" panose="02020603050405020304" pitchFamily="18" charset="0"/>
                <a:cs typeface="Times New Roman" panose="02020603050405020304" pitchFamily="18" charset="0"/>
              </a:rPr>
              <a:t>W=Fs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两个过程中拉力做的功相等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a:solidFill>
                  <a:srgbClr val="000000"/>
                </a:solidFill>
                <a:latin typeface="Times New Roman" panose="02020603050405020304" pitchFamily="18" charset="0"/>
                <a:cs typeface="Times New Roman" panose="02020603050405020304" pitchFamily="18" charset="0"/>
              </a:rPr>
              <a:t>W</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=W</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。物体向右做加速运动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速度在不断增大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运动相等的路程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所用的时间减少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拉力做功的功率为</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&lt;P</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7176120" y="2927514"/>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256240" y="2958687"/>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animBg="1"/>
      <p:bldP spid="1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6"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2132856"/>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方法归纳功的计算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功</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的计算公式有</a:t>
            </a:r>
            <a:r>
              <a:rPr lang="en-US" altLang="zh-CN" sz="2200" i="1">
                <a:solidFill>
                  <a:srgbClr val="000000"/>
                </a:solidFill>
                <a:latin typeface="Times New Roman" panose="02020603050405020304" pitchFamily="18" charset="0"/>
              </a:rPr>
              <a:t>W=Fs</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a:solidFill>
                  <a:srgbClr val="000000"/>
                </a:solidFill>
                <a:latin typeface="Times New Roman" panose="02020603050405020304" pitchFamily="18" charset="0"/>
              </a:rPr>
              <a:t>W=Pt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a:t>
            </a:r>
            <a:r>
              <a:rPr lang="en-US" altLang="zh-CN" sz="2200" i="1">
                <a:solidFill>
                  <a:srgbClr val="000000"/>
                </a:solidFill>
                <a:latin typeface="Times New Roman" panose="02020603050405020304" pitchFamily="18" charset="0"/>
              </a:rPr>
              <a:t>s</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是力在力的方向上移动的</a:t>
            </a:r>
            <a:endParaRPr lang="zh-CN" altLang="en-US" sz="2200"/>
          </a:p>
        </p:txBody>
      </p:sp>
      <p:graphicFrame>
        <p:nvGraphicFramePr>
          <p:cNvPr id="7" name="对象 6"/>
          <p:cNvGraphicFramePr>
            <a:graphicFrameLocks noChangeAspect="1"/>
          </p:cNvGraphicFramePr>
          <p:nvPr/>
        </p:nvGraphicFramePr>
        <p:xfrm>
          <a:off x="2351584" y="3037719"/>
          <a:ext cx="8120062" cy="858837"/>
        </p:xfrm>
        <a:graphic>
          <a:graphicData uri="http://schemas.openxmlformats.org/presentationml/2006/ole">
            <mc:AlternateContent xmlns:mc="http://schemas.openxmlformats.org/markup-compatibility/2006">
              <mc:Choice xmlns:v="urn:schemas-microsoft-com:vml" Requires="v">
                <p:oleObj spid="_x0000_s20489" name="文档" r:id="rId8" imgW="3839210" imgH="408305" progId="Word.Document.12">
                  <p:embed/>
                </p:oleObj>
              </mc:Choice>
              <mc:Fallback>
                <p:oleObj name="文档" r:id="rId8" imgW="3839210" imgH="408305" progId="Word.Document.12">
                  <p:embed/>
                  <p:pic>
                    <p:nvPicPr>
                      <p:cNvPr id="0" name="图片 20485"/>
                      <p:cNvPicPr/>
                      <p:nvPr/>
                    </p:nvPicPr>
                    <p:blipFill>
                      <a:blip r:embed="rId9"/>
                      <a:stretch>
                        <a:fillRect/>
                      </a:stretch>
                    </p:blipFill>
                    <p:spPr>
                      <a:xfrm>
                        <a:off x="2351584" y="3037719"/>
                        <a:ext cx="8120062" cy="858837"/>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772816"/>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四川凉山州中考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绿色环保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低碳出行。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一辆纯电动公交车在水平路面上匀速行驶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发动机的功率为</a:t>
            </a:r>
            <a:r>
              <a:rPr lang="en-US" altLang="zh-CN" sz="2200">
                <a:solidFill>
                  <a:srgbClr val="000000"/>
                </a:solidFill>
                <a:latin typeface="Times New Roman" panose="02020603050405020304" pitchFamily="18" charset="0"/>
                <a:cs typeface="Times New Roman" panose="02020603050405020304" pitchFamily="18" charset="0"/>
              </a:rPr>
              <a:t>200 kW,</a:t>
            </a:r>
            <a:r>
              <a:rPr lang="zh-CN" altLang="zh-CN" sz="2200">
                <a:solidFill>
                  <a:srgbClr val="000000"/>
                </a:solidFill>
                <a:latin typeface="Times New Roman" panose="02020603050405020304" pitchFamily="18" charset="0"/>
                <a:cs typeface="Times New Roman" panose="02020603050405020304" pitchFamily="18" charset="0"/>
              </a:rPr>
              <a:t>速度为</a:t>
            </a:r>
            <a:r>
              <a:rPr lang="en-US" altLang="zh-CN" sz="2200">
                <a:solidFill>
                  <a:srgbClr val="000000"/>
                </a:solidFill>
                <a:latin typeface="Times New Roman" panose="02020603050405020304" pitchFamily="18" charset="0"/>
                <a:cs typeface="Times New Roman" panose="02020603050405020304" pitchFamily="18" charset="0"/>
              </a:rPr>
              <a:t>72 km/h</a:t>
            </a:r>
            <a:r>
              <a:rPr lang="zh-CN" altLang="zh-CN" sz="2200">
                <a:solidFill>
                  <a:srgbClr val="000000"/>
                </a:solidFill>
                <a:latin typeface="Times New Roman" panose="02020603050405020304" pitchFamily="18" charset="0"/>
                <a:cs typeface="Times New Roman" panose="02020603050405020304" pitchFamily="18" charset="0"/>
              </a:rPr>
              <a:t>。公交车行驶</a:t>
            </a:r>
            <a:r>
              <a:rPr lang="en-US" altLang="zh-CN" sz="2200">
                <a:solidFill>
                  <a:srgbClr val="000000"/>
                </a:solidFill>
                <a:latin typeface="Times New Roman" panose="02020603050405020304" pitchFamily="18" charset="0"/>
                <a:cs typeface="Times New Roman" panose="02020603050405020304" pitchFamily="18" charset="0"/>
              </a:rPr>
              <a:t>1 h,</a:t>
            </a:r>
            <a:r>
              <a:rPr lang="zh-CN" altLang="zh-CN" sz="2200">
                <a:solidFill>
                  <a:srgbClr val="000000"/>
                </a:solidFill>
                <a:latin typeface="Times New Roman" panose="02020603050405020304" pitchFamily="18" charset="0"/>
                <a:cs typeface="Times New Roman" panose="02020603050405020304" pitchFamily="18" charset="0"/>
              </a:rPr>
              <a:t>发动机做的功为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7</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8</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cs typeface="Times New Roman" panose="02020603050405020304" pitchFamily="18" charset="0"/>
              </a:rPr>
              <a:t>公交车行驶的路程为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72</a:t>
            </a:r>
            <a:r>
              <a:rPr lang="en-US"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000</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032000" y="3475047"/>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W=Pt=</a:t>
            </a:r>
            <a:r>
              <a:rPr lang="en-US" altLang="zh-CN" sz="2200">
                <a:solidFill>
                  <a:srgbClr val="000000"/>
                </a:solidFill>
                <a:latin typeface="Times New Roman" panose="02020603050405020304" pitchFamily="18" charset="0"/>
                <a:cs typeface="Times New Roman" panose="02020603050405020304" pitchFamily="18" charset="0"/>
              </a:rPr>
              <a:t>200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W</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600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s=vt=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m/s</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600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s</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7390513" y="2664039"/>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34335" y="3057444"/>
            <a:ext cx="98483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圆角矩形 4">
            <a:hlinkClick r:id="rId6"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196752"/>
            <a:ext cx="32562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动能</a:t>
            </a:r>
            <a:r>
              <a:rPr lang="zh-CN" altLang="zh-CN" sz="2200" b="1">
                <a:solidFill>
                  <a:srgbClr val="000000"/>
                </a:solidFill>
                <a:latin typeface="Times New Roman" panose="02020603050405020304" pitchFamily="18" charset="0"/>
                <a:cs typeface="Times New Roman" panose="02020603050405020304" pitchFamily="18" charset="0"/>
              </a:rPr>
              <a:t>和势能大小的</a:t>
            </a:r>
            <a:r>
              <a:rPr lang="zh-CN" altLang="zh-CN" sz="2200" b="1" smtClean="0">
                <a:solidFill>
                  <a:srgbClr val="000000"/>
                </a:solidFill>
                <a:latin typeface="Times New Roman" panose="02020603050405020304" pitchFamily="18" charset="0"/>
                <a:cs typeface="Times New Roman" panose="02020603050405020304" pitchFamily="18" charset="0"/>
              </a:rPr>
              <a:t>比较</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628800"/>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4(2019·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广西桂林中考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物块在光滑斜面上由静止开始下滑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依次经过</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两个点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不计空气阻力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比较物块在</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两点的能量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物块在</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点动能大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物块在</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点动能大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物块在</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点重力势能大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物块在</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两点的重力势能一样大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406642" y="2416794"/>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graphicFrame>
        <p:nvGraphicFramePr>
          <p:cNvPr id="9" name="对象 8"/>
          <p:cNvGraphicFramePr>
            <a:graphicFrameLocks noChangeAspect="1"/>
          </p:cNvGraphicFramePr>
          <p:nvPr/>
        </p:nvGraphicFramePr>
        <p:xfrm>
          <a:off x="6578363" y="2651666"/>
          <a:ext cx="4121150" cy="1608137"/>
        </p:xfrm>
        <a:graphic>
          <a:graphicData uri="http://schemas.openxmlformats.org/presentationml/2006/ole">
            <mc:AlternateContent xmlns:mc="http://schemas.openxmlformats.org/markup-compatibility/2006">
              <mc:Choice xmlns:v="urn:schemas-microsoft-com:vml" Requires="v">
                <p:oleObj spid="_x0000_s21513" name="文档" r:id="rId8" imgW="1951990" imgH="763270" progId="Word.Document.12">
                  <p:embed/>
                </p:oleObj>
              </mc:Choice>
              <mc:Fallback>
                <p:oleObj name="文档" r:id="rId8" imgW="1951990" imgH="763270" progId="Word.Document.12">
                  <p:embed/>
                  <p:pic>
                    <p:nvPicPr>
                      <p:cNvPr id="0" name="图片 21509"/>
                      <p:cNvPicPr/>
                      <p:nvPr/>
                    </p:nvPicPr>
                    <p:blipFill>
                      <a:blip r:embed="rId9"/>
                      <a:stretch>
                        <a:fillRect/>
                      </a:stretch>
                    </p:blipFill>
                    <p:spPr>
                      <a:xfrm>
                        <a:off x="6578363" y="2651666"/>
                        <a:ext cx="4121150" cy="1608137"/>
                      </a:xfrm>
                      <a:prstGeom prst="rect">
                        <a:avLst/>
                      </a:prstGeom>
                    </p:spPr>
                  </p:pic>
                </p:oleObj>
              </mc:Fallback>
            </mc:AlternateContent>
          </a:graphicData>
        </a:graphic>
      </p:graphicFrame>
      <p:sp>
        <p:nvSpPr>
          <p:cNvPr id="10" name="矩形 9"/>
          <p:cNvSpPr>
            <a:spLocks noChangeAspect="1"/>
          </p:cNvSpPr>
          <p:nvPr/>
        </p:nvSpPr>
        <p:spPr>
          <a:xfrm>
            <a:off x="2032000" y="4494285"/>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物块在光滑斜面上由静止开始下滑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不计空气阻力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在下滑过程中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重力势能减小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动能变大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点的位置要高于</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处的重力势能大于</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处的重力势能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物块在下滑过程中动能变大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所以物块在</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点动能大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,ACD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圆角矩形 4">
            <a:hlinkClick r:id="rId6"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628800"/>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方法归纳动能、势能的比较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动能、势能和动量都是高中学习的重要内容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中考时会有与之衔接的内容。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物体由于运动而具有的能量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其大小等于物体的质量与速</a:t>
            </a:r>
            <a:endParaRPr lang="zh-CN" altLang="en-US" sz="2200"/>
          </a:p>
        </p:txBody>
      </p:sp>
      <p:graphicFrame>
        <p:nvGraphicFramePr>
          <p:cNvPr id="7" name="对象 6"/>
          <p:cNvGraphicFramePr>
            <a:graphicFrameLocks noChangeAspect="1"/>
          </p:cNvGraphicFramePr>
          <p:nvPr/>
        </p:nvGraphicFramePr>
        <p:xfrm>
          <a:off x="1631504" y="3346193"/>
          <a:ext cx="8128000" cy="494340"/>
        </p:xfrm>
        <a:graphic>
          <a:graphicData uri="http://schemas.openxmlformats.org/presentationml/2006/ole">
            <mc:AlternateContent xmlns:mc="http://schemas.openxmlformats.org/markup-compatibility/2006">
              <mc:Choice xmlns:v="urn:schemas-microsoft-com:vml" Requires="v">
                <p:oleObj spid="_x0000_s22537" name="文档" r:id="rId8" imgW="3839210" imgH="234950" progId="Word.Document.12">
                  <p:embed/>
                </p:oleObj>
              </mc:Choice>
              <mc:Fallback>
                <p:oleObj name="文档" r:id="rId8" imgW="3839210" imgH="234950" progId="Word.Document.12">
                  <p:embed/>
                  <p:pic>
                    <p:nvPicPr>
                      <p:cNvPr id="0" name="图片 22533"/>
                      <p:cNvPicPr/>
                      <p:nvPr/>
                    </p:nvPicPr>
                    <p:blipFill>
                      <a:blip r:embed="rId9"/>
                      <a:stretch>
                        <a:fillRect/>
                      </a:stretch>
                    </p:blipFill>
                    <p:spPr>
                      <a:xfrm>
                        <a:off x="1631504" y="3346193"/>
                        <a:ext cx="8128000" cy="494340"/>
                      </a:xfrm>
                      <a:prstGeom prst="rect">
                        <a:avLst/>
                      </a:prstGeom>
                    </p:spPr>
                  </p:pic>
                </p:oleObj>
              </mc:Fallback>
            </mc:AlternateContent>
          </a:graphicData>
        </a:graphic>
      </p:graphicFrame>
      <p:sp>
        <p:nvSpPr>
          <p:cNvPr id="8" name="矩形 7"/>
          <p:cNvSpPr>
            <a:spLocks noChangeAspect="1"/>
          </p:cNvSpPr>
          <p:nvPr/>
        </p:nvSpPr>
        <p:spPr>
          <a:xfrm>
            <a:off x="2032000" y="3840533"/>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势能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物体由于被举高而具有的能量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其大小等于物体的重力与高度的乘积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baseline="-25000">
                <a:solidFill>
                  <a:srgbClr val="000000"/>
                </a:solidFill>
                <a:latin typeface="Times New Roman" panose="02020603050405020304" pitchFamily="18" charset="0"/>
                <a:cs typeface="Times New Roman" panose="02020603050405020304" pitchFamily="18" charset="0"/>
              </a:rPr>
              <a:t>p</a:t>
            </a:r>
            <a:r>
              <a:rPr lang="en-US" altLang="zh-CN" sz="2200" i="1">
                <a:solidFill>
                  <a:srgbClr val="000000"/>
                </a:solidFill>
                <a:latin typeface="Times New Roman" panose="02020603050405020304" pitchFamily="18" charset="0"/>
                <a:cs typeface="Times New Roman" panose="02020603050405020304" pitchFamily="18" charset="0"/>
              </a:rPr>
              <a:t>=Gh=mgh</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292234" y="1196752"/>
            <a:ext cx="462280" cy="497205"/>
          </a:xfrm>
          <a:prstGeom prst="rect">
            <a:avLst/>
          </a:prstGeom>
        </p:spPr>
        <p:txBody>
          <a:bodyPr wrap="none">
            <a:spAutoFit/>
          </a:bodyPr>
          <a:lstStyle/>
          <a:p>
            <a:pPr>
              <a:lnSpc>
                <a:spcPct val="120000"/>
              </a:lnSpc>
            </a:pPr>
            <a:r>
              <a:rPr lang="zh-CN" altLang="zh-CN" sz="2200" b="1" smtClean="0">
                <a:solidFill>
                  <a:srgbClr val="000000"/>
                </a:solidFill>
                <a:latin typeface="Times New Roman" panose="02020603050405020304" pitchFamily="18" charset="0"/>
                <a:cs typeface="Times New Roman" panose="02020603050405020304" pitchFamily="18" charset="0"/>
              </a:rPr>
              <a:t>功</a:t>
            </a:r>
            <a:r>
              <a:rPr lang="en-US" altLang="zh-CN" sz="2200" smtClean="0">
                <a:solidFill>
                  <a:srgbClr val="000000"/>
                </a:solidFill>
                <a:latin typeface="Times New Roman" panose="02020603050405020304" pitchFamily="18" charset="0"/>
              </a:rPr>
              <a:t> </a:t>
            </a:r>
            <a:endParaRPr lang="zh-CN" altLang="en-US" sz="2200"/>
          </a:p>
        </p:txBody>
      </p:sp>
      <p:sp>
        <p:nvSpPr>
          <p:cNvPr id="5" name="矩形 4"/>
          <p:cNvSpPr>
            <a:spLocks noChangeAspect="1"/>
          </p:cNvSpPr>
          <p:nvPr/>
        </p:nvSpPr>
        <p:spPr>
          <a:xfrm>
            <a:off x="2032000" y="1693506"/>
            <a:ext cx="31750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功的定义和功的</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计算</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1986402" y="2198651"/>
          <a:ext cx="8128000" cy="2894134"/>
        </p:xfrm>
        <a:graphic>
          <a:graphicData uri="http://schemas.openxmlformats.org/presentationml/2006/ole">
            <mc:AlternateContent xmlns:mc="http://schemas.openxmlformats.org/markup-compatibility/2006">
              <mc:Choice xmlns:v="urn:schemas-microsoft-com:vml" Requires="v">
                <p:oleObj spid="_x0000_s1033" name="文档" r:id="rId7" imgW="3912235" imgH="1394460" progId="Word.Document.12">
                  <p:embed/>
                </p:oleObj>
              </mc:Choice>
              <mc:Fallback>
                <p:oleObj name="文档" r:id="rId7" imgW="3912235" imgH="1394460" progId="Word.Document.12">
                  <p:embed/>
                  <p:pic>
                    <p:nvPicPr>
                      <p:cNvPr id="0" name="图片 1029"/>
                      <p:cNvPicPr/>
                      <p:nvPr/>
                    </p:nvPicPr>
                    <p:blipFill>
                      <a:blip r:embed="rId8"/>
                      <a:stretch>
                        <a:fillRect/>
                      </a:stretch>
                    </p:blipFill>
                    <p:spPr>
                      <a:xfrm>
                        <a:off x="1986402" y="2198651"/>
                        <a:ext cx="8128000" cy="2894134"/>
                      </a:xfrm>
                      <a:prstGeom prst="rect">
                        <a:avLst/>
                      </a:prstGeom>
                    </p:spPr>
                  </p:pic>
                </p:oleObj>
              </mc:Fallback>
            </mc:AlternateContent>
          </a:graphicData>
        </a:graphic>
      </p:graphicFrame>
      <p:sp>
        <p:nvSpPr>
          <p:cNvPr id="8" name="矩形 7"/>
          <p:cNvSpPr/>
          <p:nvPr/>
        </p:nvSpPr>
        <p:spPr>
          <a:xfrm>
            <a:off x="4797371" y="3035079"/>
            <a:ext cx="25216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637926" y="3055167"/>
            <a:ext cx="379911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13267" y="4210697"/>
            <a:ext cx="25216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圆角矩形 4">
            <a:hlinkClick r:id="rId6"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412776"/>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cs typeface="Times New Roman" panose="02020603050405020304" pitchFamily="18" charset="0"/>
              </a:rPr>
              <a:t>届冬奥会将于</a:t>
            </a:r>
            <a:r>
              <a:rPr lang="en-US" altLang="zh-CN" sz="2200">
                <a:solidFill>
                  <a:srgbClr val="000000"/>
                </a:solidFill>
                <a:latin typeface="Times New Roman" panose="02020603050405020304" pitchFamily="18" charset="0"/>
                <a:cs typeface="Times New Roman" panose="02020603050405020304" pitchFamily="18" charset="0"/>
              </a:rPr>
              <a:t>2022</a:t>
            </a:r>
            <a:r>
              <a:rPr lang="zh-CN" altLang="zh-CN" sz="2200">
                <a:solidFill>
                  <a:srgbClr val="000000"/>
                </a:solidFill>
                <a:latin typeface="Times New Roman" panose="02020603050405020304" pitchFamily="18" charset="0"/>
                <a:cs typeface="Times New Roman" panose="02020603050405020304" pitchFamily="18" charset="0"/>
              </a:rPr>
              <a:t>年在北京张家口举办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高山滑雪是冬奥会的重要竞赛项目之一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如图所示是滑雪运动员从山顶加速下滑训练的情境。在下滑过程中运动员的动能</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增大</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重力势能</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减小</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2054967" y="3101636"/>
          <a:ext cx="8128000" cy="1994167"/>
        </p:xfrm>
        <a:graphic>
          <a:graphicData uri="http://schemas.openxmlformats.org/presentationml/2006/ole">
            <mc:AlternateContent xmlns:mc="http://schemas.openxmlformats.org/markup-compatibility/2006">
              <mc:Choice xmlns:v="urn:schemas-microsoft-com:vml" Requires="v">
                <p:oleObj spid="_x0000_s23561" name="文档" r:id="rId8" imgW="3839210" imgH="941705" progId="Word.Document.12">
                  <p:embed/>
                </p:oleObj>
              </mc:Choice>
              <mc:Fallback>
                <p:oleObj name="文档" r:id="rId8" imgW="3839210" imgH="941705" progId="Word.Document.12">
                  <p:embed/>
                  <p:pic>
                    <p:nvPicPr>
                      <p:cNvPr id="0" name="图片 23557"/>
                      <p:cNvPicPr/>
                      <p:nvPr/>
                    </p:nvPicPr>
                    <p:blipFill>
                      <a:blip r:embed="rId9"/>
                      <a:stretch>
                        <a:fillRect/>
                      </a:stretch>
                    </p:blipFill>
                    <p:spPr>
                      <a:xfrm>
                        <a:off x="2054967" y="3101636"/>
                        <a:ext cx="8128000" cy="1994167"/>
                      </a:xfrm>
                      <a:prstGeom prst="rect">
                        <a:avLst/>
                      </a:prstGeom>
                    </p:spPr>
                  </p:pic>
                </p:oleObj>
              </mc:Fallback>
            </mc:AlternateContent>
          </a:graphicData>
        </a:graphic>
      </p:graphicFrame>
      <p:sp>
        <p:nvSpPr>
          <p:cNvPr id="8" name="矩形 7"/>
          <p:cNvSpPr>
            <a:spLocks noChangeAspect="1"/>
          </p:cNvSpPr>
          <p:nvPr/>
        </p:nvSpPr>
        <p:spPr>
          <a:xfrm>
            <a:off x="2032000" y="5095803"/>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滑雪运动员从山顶加速下滑的过程中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运动员的质量不变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故动能增大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同时高度变小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故重力势能减小。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085412" y="2726448"/>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55754" y="2726448"/>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4</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052736"/>
            <a:ext cx="234823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机械能</a:t>
            </a:r>
            <a:r>
              <a:rPr lang="zh-CN" altLang="zh-CN" sz="2200" b="1">
                <a:solidFill>
                  <a:srgbClr val="000000"/>
                </a:solidFill>
                <a:latin typeface="Times New Roman" panose="02020603050405020304" pitchFamily="18" charset="0"/>
                <a:cs typeface="Times New Roman" panose="02020603050405020304" pitchFamily="18" charset="0"/>
              </a:rPr>
              <a:t>及其</a:t>
            </a:r>
            <a:r>
              <a:rPr lang="zh-CN" altLang="zh-CN" sz="2200" b="1" smtClean="0">
                <a:solidFill>
                  <a:srgbClr val="000000"/>
                </a:solidFill>
                <a:latin typeface="Times New Roman" panose="02020603050405020304" pitchFamily="18" charset="0"/>
                <a:cs typeface="Times New Roman" panose="02020603050405020304" pitchFamily="18" charset="0"/>
              </a:rPr>
              <a:t>转化</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441230"/>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5(2019·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广东深圳中考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弧形轨道</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段光滑</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bc</a:t>
            </a:r>
            <a:r>
              <a:rPr lang="zh-CN" altLang="zh-CN" sz="2200">
                <a:solidFill>
                  <a:srgbClr val="000000"/>
                </a:solidFill>
                <a:latin typeface="Times New Roman" panose="02020603050405020304" pitchFamily="18" charset="0"/>
                <a:cs typeface="Times New Roman" panose="02020603050405020304" pitchFamily="18" charset="0"/>
              </a:rPr>
              <a:t>段粗糙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小球从</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点经最低点</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运动至</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点。下列分析正确的是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小球动能转化为重力势能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经过</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小球动能最大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小球动能增大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小球机械能守恒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7968208" y="1867082"/>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9" name="矩形 8"/>
          <p:cNvSpPr>
            <a:spLocks noChangeAspect="1"/>
          </p:cNvSpPr>
          <p:nvPr/>
        </p:nvSpPr>
        <p:spPr>
          <a:xfrm>
            <a:off x="2032000" y="3861048"/>
            <a:ext cx="8128000" cy="29324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小球质量不变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高度降低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故重力势能减少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动能增大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属于重力势能转化为动能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小球从</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运动到</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动能增大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运动到</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动能减小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则在</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点处小球动能最大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小球从</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同时克服摩擦力做功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则小球的动能减小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段弧形轨道粗糙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因此小球在</a:t>
            </a:r>
            <a:r>
              <a:rPr lang="en-US" altLang="zh-CN" sz="2200" i="1">
                <a:solidFill>
                  <a:srgbClr val="000000"/>
                </a:solidFill>
                <a:latin typeface="Times New Roman" panose="02020603050405020304" pitchFamily="18" charset="0"/>
                <a:cs typeface="Times New Roman" panose="02020603050405020304" pitchFamily="18" charset="0"/>
              </a:rPr>
              <a:t>bc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段运动时会克服摩擦力做功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会有一部分机械能转化为内能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则机械能会减小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6" action="ppaction://hlinksldjump"/>
          </p:cNvPr>
          <p:cNvSpPr/>
          <p:nvPr/>
        </p:nvSpPr>
        <p:spPr>
          <a:xfrm>
            <a:off x="4635453"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4</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268760"/>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方法归纳机械能及其转化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判断能量之间的转化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关键是分析物体的质量、速度、高度或形变程度如何变化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具体如下。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2027831" y="2518792"/>
          <a:ext cx="8128000" cy="1748680"/>
        </p:xfrm>
        <a:graphic>
          <a:graphicData uri="http://schemas.openxmlformats.org/presentationml/2006/ole">
            <mc:AlternateContent xmlns:mc="http://schemas.openxmlformats.org/markup-compatibility/2006">
              <mc:Choice xmlns:v="urn:schemas-microsoft-com:vml" Requires="v">
                <p:oleObj spid="_x0000_s24585" name="文档" r:id="rId8" imgW="3839210" imgH="827405" progId="Word.Document.12">
                  <p:embed/>
                </p:oleObj>
              </mc:Choice>
              <mc:Fallback>
                <p:oleObj name="文档" r:id="rId8" imgW="3839210" imgH="827405" progId="Word.Document.12">
                  <p:embed/>
                  <p:pic>
                    <p:nvPicPr>
                      <p:cNvPr id="0" name="图片 24581"/>
                      <p:cNvPicPr/>
                      <p:nvPr/>
                    </p:nvPicPr>
                    <p:blipFill>
                      <a:blip r:embed="rId9"/>
                      <a:stretch>
                        <a:fillRect/>
                      </a:stretch>
                    </p:blipFill>
                    <p:spPr>
                      <a:xfrm>
                        <a:off x="2027831" y="2518792"/>
                        <a:ext cx="8128000" cy="1748680"/>
                      </a:xfrm>
                      <a:prstGeom prst="rect">
                        <a:avLst/>
                      </a:prstGeom>
                    </p:spPr>
                  </p:pic>
                </p:oleObj>
              </mc:Fallback>
            </mc:AlternateContent>
          </a:graphicData>
        </a:graphic>
      </p:graphicFrame>
      <p:sp>
        <p:nvSpPr>
          <p:cNvPr id="8" name="矩形 7"/>
          <p:cNvSpPr>
            <a:spLocks noChangeAspect="1"/>
          </p:cNvSpPr>
          <p:nvPr/>
        </p:nvSpPr>
        <p:spPr>
          <a:xfrm>
            <a:off x="2032000" y="4365104"/>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减小的某种形式的能转化为增加的另一种形式的能。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有其他形式能参与时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机械能不守恒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如火箭发射时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高温高压燃气做功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内能转化为机械能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使机械能增大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汽车匀速下坡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重力势能转化为内能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动能不变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机械能变小。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6" action="ppaction://hlinksldjump"/>
          </p:cNvPr>
          <p:cNvSpPr/>
          <p:nvPr/>
        </p:nvSpPr>
        <p:spPr>
          <a:xfrm>
            <a:off x="4635453"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4</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196752"/>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4(2019·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湖北宜昌中考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过山车是一项惊险刺激的游戏项目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下列关于过山车的机械能说法正确的是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刚开始过山车匀速被拉升时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机械能不变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过山车向下俯冲时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重力势能转化为动能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通过环形轨道最高点时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重力势能最大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动能为</a:t>
            </a:r>
            <a:r>
              <a:rPr lang="en-US" altLang="zh-CN" sz="2200">
                <a:solidFill>
                  <a:srgbClr val="000000"/>
                </a:solidFill>
                <a:latin typeface="Times New Roman" panose="02020603050405020304" pitchFamily="18" charset="0"/>
                <a:cs typeface="Times New Roman" panose="02020603050405020304" pitchFamily="18" charset="0"/>
              </a:rPr>
              <a:t>0</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过山车在运行过程中机械能守恒</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2063901" y="3726675"/>
          <a:ext cx="8128000" cy="2044611"/>
        </p:xfrm>
        <a:graphic>
          <a:graphicData uri="http://schemas.openxmlformats.org/presentationml/2006/ole">
            <mc:AlternateContent xmlns:mc="http://schemas.openxmlformats.org/markup-compatibility/2006">
              <mc:Choice xmlns:v="urn:schemas-microsoft-com:vml" Requires="v">
                <p:oleObj spid="_x0000_s25609" name="文档" r:id="rId8" imgW="3839210" imgH="967740" progId="Word.Document.12">
                  <p:embed/>
                </p:oleObj>
              </mc:Choice>
              <mc:Fallback>
                <p:oleObj name="文档" r:id="rId8" imgW="3839210" imgH="967740" progId="Word.Document.12">
                  <p:embed/>
                  <p:pic>
                    <p:nvPicPr>
                      <p:cNvPr id="0" name="图片 25605"/>
                      <p:cNvPicPr/>
                      <p:nvPr/>
                    </p:nvPicPr>
                    <p:blipFill>
                      <a:blip r:embed="rId9"/>
                      <a:stretch>
                        <a:fillRect/>
                      </a:stretch>
                    </p:blipFill>
                    <p:spPr>
                      <a:xfrm>
                        <a:off x="2063901" y="3726675"/>
                        <a:ext cx="8128000" cy="2044611"/>
                      </a:xfrm>
                      <a:prstGeom prst="rect">
                        <a:avLst/>
                      </a:prstGeom>
                    </p:spPr>
                  </p:pic>
                </p:oleObj>
              </mc:Fallback>
            </mc:AlternateContent>
          </a:graphicData>
        </a:graphic>
      </p:graphicFrame>
      <p:sp>
        <p:nvSpPr>
          <p:cNvPr id="8" name="矩形 7"/>
          <p:cNvSpPr>
            <a:spLocks noChangeAspect="1"/>
          </p:cNvSpPr>
          <p:nvPr/>
        </p:nvSpPr>
        <p:spPr>
          <a:xfrm>
            <a:off x="8441820" y="1618409"/>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4</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9" name="矩形 8"/>
          <p:cNvSpPr>
            <a:spLocks noChangeAspect="1"/>
          </p:cNvSpPr>
          <p:nvPr/>
        </p:nvSpPr>
        <p:spPr>
          <a:xfrm>
            <a:off x="2032000" y="1904201"/>
            <a:ext cx="8128000" cy="3338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刚开始过山车匀速被拉升时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故动能不变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重力势能变大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而机械能等于动能与重力势能之和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所以机械能变大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过山车向下俯冲时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高度降低、速度变大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所以重力势能变小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动能变大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重力势能转化为动能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通过环形轨道最高点时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重力势能最大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但此时其在水平方向上速度不为零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此时动能不为零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过山车在运行过程中需要克服空气阻力和摩擦阻力做功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会有一部分机械能转化为内能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所以机械能变小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即机械能不守恒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a:t>
            </a:r>
            <a:r>
              <a:rPr lang="zh-CN" altLang="en-US" sz="1400">
                <a:solidFill>
                  <a:schemeClr val="bg1"/>
                </a:solidFill>
                <a:latin typeface="黑体" panose="02010609060101010101" pitchFamily="2" charset="-122"/>
                <a:ea typeface="黑体" panose="02010609060101010101" pitchFamily="2" charset="-122"/>
              </a:rPr>
              <a:t>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060932"/>
            <a:ext cx="444373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探究</a:t>
            </a:r>
            <a:r>
              <a:rPr lang="zh-CN" altLang="zh-CN" sz="2200" b="1">
                <a:solidFill>
                  <a:srgbClr val="000000"/>
                </a:solidFill>
                <a:latin typeface="Times New Roman" panose="02020603050405020304" pitchFamily="18" charset="0"/>
                <a:cs typeface="Times New Roman" panose="02020603050405020304" pitchFamily="18" charset="0"/>
              </a:rPr>
              <a:t>物体的动能跟哪些因素</a:t>
            </a:r>
            <a:r>
              <a:rPr lang="zh-CN" altLang="zh-CN" sz="2200" b="1" smtClean="0">
                <a:solidFill>
                  <a:srgbClr val="000000"/>
                </a:solidFill>
                <a:latin typeface="Times New Roman" panose="02020603050405020304" pitchFamily="18" charset="0"/>
                <a:cs typeface="Times New Roman" panose="02020603050405020304" pitchFamily="18" charset="0"/>
              </a:rPr>
              <a:t>有关</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5" name="矩形 4"/>
          <p:cNvSpPr>
            <a:spLocks noChangeAspect="1"/>
          </p:cNvSpPr>
          <p:nvPr/>
        </p:nvSpPr>
        <p:spPr>
          <a:xfrm>
            <a:off x="2032000" y="1420972"/>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考查方向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如何使物体获得动能、控制变量法和转换法的理解和运用、实验的设计和评估。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2019300" y="2271911"/>
          <a:ext cx="8140700" cy="5189537"/>
        </p:xfrm>
        <a:graphic>
          <a:graphicData uri="http://schemas.openxmlformats.org/presentationml/2006/ole">
            <mc:AlternateContent xmlns:mc="http://schemas.openxmlformats.org/markup-compatibility/2006">
              <mc:Choice xmlns:v="urn:schemas-microsoft-com:vml" Requires="v">
                <p:oleObj spid="_x0000_s28681" name="文档" r:id="rId5" imgW="3915410" imgH="2502535" progId="Word.Document.12">
                  <p:embed/>
                </p:oleObj>
              </mc:Choice>
              <mc:Fallback>
                <p:oleObj name="文档" r:id="rId5" imgW="3915410" imgH="2502535" progId="Word.Document.12">
                  <p:embed/>
                  <p:pic>
                    <p:nvPicPr>
                      <p:cNvPr id="0" name="图片 28677"/>
                      <p:cNvPicPr/>
                      <p:nvPr/>
                    </p:nvPicPr>
                    <p:blipFill>
                      <a:blip r:embed="rId6"/>
                      <a:stretch>
                        <a:fillRect/>
                      </a:stretch>
                    </p:blipFill>
                    <p:spPr>
                      <a:xfrm>
                        <a:off x="2019300" y="2271911"/>
                        <a:ext cx="8140700" cy="5189537"/>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a:t>
            </a:r>
            <a:r>
              <a:rPr lang="zh-CN" altLang="en-US" sz="1400">
                <a:solidFill>
                  <a:schemeClr val="bg1"/>
                </a:solidFill>
                <a:latin typeface="黑体" panose="02010609060101010101" pitchFamily="2" charset="-122"/>
                <a:ea typeface="黑体" panose="02010609060101010101" pitchFamily="2" charset="-122"/>
              </a:rPr>
              <a:t>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矩形 2"/>
          <p:cNvSpPr>
            <a:spLocks noChangeAspect="1"/>
          </p:cNvSpPr>
          <p:nvPr/>
        </p:nvSpPr>
        <p:spPr>
          <a:xfrm>
            <a:off x="2032000" y="3130530"/>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注意事项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为了控制小球到达水平面的速度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必须让小球从斜面的同一高度滑下。用木块移动的距离表示小球动能的大小。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a:t>
            </a:r>
            <a:r>
              <a:rPr lang="zh-CN" altLang="en-US" sz="1400">
                <a:solidFill>
                  <a:schemeClr val="bg1"/>
                </a:solidFill>
                <a:latin typeface="黑体" panose="02010609060101010101" pitchFamily="2" charset="-122"/>
                <a:ea typeface="黑体" panose="02010609060101010101" pitchFamily="2" charset="-122"/>
              </a:rPr>
              <a:t>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矩形 2"/>
          <p:cNvSpPr>
            <a:spLocks noChangeAspect="1"/>
          </p:cNvSpPr>
          <p:nvPr/>
        </p:nvSpPr>
        <p:spPr>
          <a:xfrm>
            <a:off x="2032000" y="1412776"/>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zh-CN" altLang="zh-CN" sz="2200">
                <a:solidFill>
                  <a:srgbClr val="000000"/>
                </a:solidFill>
                <a:latin typeface="NEU-BZ-S92"/>
                <a:ea typeface="方正正中黑简体"/>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黑龙江绥化中考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某实验小组在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探究物体的动能跟哪些因素有关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让小球从同一斜面某处由静止释放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撞击同一水平面上的同一木块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木块移动一段距离后停止。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2780928"/>
          <a:ext cx="8128000" cy="2155584"/>
        </p:xfrm>
        <a:graphic>
          <a:graphicData uri="http://schemas.openxmlformats.org/presentationml/2006/ole">
            <mc:AlternateContent xmlns:mc="http://schemas.openxmlformats.org/markup-compatibility/2006">
              <mc:Choice xmlns:v="urn:schemas-microsoft-com:vml" Requires="v">
                <p:oleObj spid="_x0000_s29705" name="文档" r:id="rId5" imgW="3839210" imgH="1017905" progId="Word.Document.12">
                  <p:embed/>
                </p:oleObj>
              </mc:Choice>
              <mc:Fallback>
                <p:oleObj name="文档" r:id="rId5" imgW="3839210" imgH="1017905" progId="Word.Document.12">
                  <p:embed/>
                  <p:pic>
                    <p:nvPicPr>
                      <p:cNvPr id="0" name="图片 29701"/>
                      <p:cNvPicPr/>
                      <p:nvPr/>
                    </p:nvPicPr>
                    <p:blipFill>
                      <a:blip r:embed="rId6"/>
                      <a:stretch>
                        <a:fillRect/>
                      </a:stretch>
                    </p:blipFill>
                    <p:spPr>
                      <a:xfrm>
                        <a:off x="2032000" y="2780928"/>
                        <a:ext cx="8128000" cy="2155584"/>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a:t>
            </a:r>
            <a:r>
              <a:rPr lang="zh-CN" altLang="en-US" sz="1400">
                <a:solidFill>
                  <a:schemeClr val="bg1"/>
                </a:solidFill>
                <a:latin typeface="黑体" panose="02010609060101010101" pitchFamily="2" charset="-122"/>
                <a:ea typeface="黑体" panose="02010609060101010101" pitchFamily="2" charset="-122"/>
              </a:rPr>
              <a:t>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矩形 2"/>
          <p:cNvSpPr>
            <a:spLocks noChangeAspect="1"/>
          </p:cNvSpPr>
          <p:nvPr/>
        </p:nvSpPr>
        <p:spPr>
          <a:xfrm>
            <a:off x="2032000" y="2102172"/>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小球滚下斜面的过程中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重力势</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能转化为动能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其动能大小是通过木块移动的距离来反映的。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分析比较</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甲、乙</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两次实验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可探究出的结论是质量相同的物体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速度越大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动能越大。</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甲实验中若木块的重力为</a:t>
            </a:r>
            <a:r>
              <a:rPr lang="en-US" altLang="zh-CN" sz="2200">
                <a:solidFill>
                  <a:srgbClr val="000000"/>
                </a:solidFill>
                <a:latin typeface="Times New Roman" panose="02020603050405020304" pitchFamily="18" charset="0"/>
                <a:cs typeface="Times New Roman" panose="02020603050405020304" pitchFamily="18" charset="0"/>
              </a:rPr>
              <a:t>1 N,</a:t>
            </a:r>
            <a:r>
              <a:rPr lang="zh-CN" altLang="zh-CN" sz="2200">
                <a:solidFill>
                  <a:srgbClr val="000000"/>
                </a:solidFill>
                <a:latin typeface="Times New Roman" panose="02020603050405020304" pitchFamily="18" charset="0"/>
                <a:cs typeface="Times New Roman" panose="02020603050405020304" pitchFamily="18" charset="0"/>
              </a:rPr>
              <a:t>水平移动的距离是</a:t>
            </a:r>
            <a:r>
              <a:rPr lang="en-US" altLang="zh-CN" sz="2200">
                <a:solidFill>
                  <a:srgbClr val="000000"/>
                </a:solidFill>
                <a:latin typeface="Times New Roman" panose="02020603050405020304" pitchFamily="18" charset="0"/>
                <a:cs typeface="Times New Roman" panose="02020603050405020304" pitchFamily="18" charset="0"/>
              </a:rPr>
              <a:t>30 cm,</a:t>
            </a:r>
            <a:r>
              <a:rPr lang="zh-CN" altLang="zh-CN" sz="2200">
                <a:solidFill>
                  <a:srgbClr val="000000"/>
                </a:solidFill>
                <a:latin typeface="Times New Roman" panose="02020603050405020304" pitchFamily="18" charset="0"/>
                <a:cs typeface="Times New Roman" panose="02020603050405020304" pitchFamily="18" charset="0"/>
              </a:rPr>
              <a:t>则重力对木块做功</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如果水平面光滑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不能</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完成本实验。</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150140" y="2204864"/>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863752" y="3007343"/>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97594" y="4183382"/>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15880" y="4612301"/>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a:t>
            </a:r>
            <a:r>
              <a:rPr lang="zh-CN" altLang="en-US" sz="1400">
                <a:solidFill>
                  <a:schemeClr val="bg1"/>
                </a:solidFill>
                <a:latin typeface="黑体" panose="02010609060101010101" pitchFamily="2" charset="-122"/>
                <a:ea typeface="黑体" panose="02010609060101010101" pitchFamily="2" charset="-122"/>
              </a:rPr>
              <a:t>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矩形 2"/>
          <p:cNvSpPr>
            <a:spLocks noChangeAspect="1"/>
          </p:cNvSpPr>
          <p:nvPr/>
        </p:nvSpPr>
        <p:spPr>
          <a:xfrm>
            <a:off x="2032000" y="1497936"/>
            <a:ext cx="8128000" cy="41503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小球从斜面滚下过程中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故重力势能减小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同时速度变大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动能增加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所以是将重力势能转化为动能的过程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其动能大小是通过小木块移动的距离大小来反映的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分析比较甲和乙两组实验可得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物体的质量相同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而下滑的高度不同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甲图中下滑的高度大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运动到水平时速度大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推动木块滑行的距离大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故物体质量相同时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动能越大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木块水平移动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在重力的方向上没有移动距离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重力不做功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重力对木块做功</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如果水平面是光滑的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没有阻力作用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木块被撞击后将做匀速直线运动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不能通过被撞击的距离来比较动能大小。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700808"/>
            <a:ext cx="34544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常见不做功的三种</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情况</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032000" y="2199406"/>
          <a:ext cx="8128000" cy="3966648"/>
        </p:xfrm>
        <a:graphic>
          <a:graphicData uri="http://schemas.openxmlformats.org/presentationml/2006/ole">
            <mc:AlternateContent xmlns:mc="http://schemas.openxmlformats.org/markup-compatibility/2006">
              <mc:Choice xmlns:v="urn:schemas-microsoft-com:vml" Requires="v">
                <p:oleObj spid="_x0000_s2057" name="文档" r:id="rId7" imgW="3912235" imgH="1911350" progId="Word.Document.12">
                  <p:embed/>
                </p:oleObj>
              </mc:Choice>
              <mc:Fallback>
                <p:oleObj name="文档" r:id="rId7" imgW="3912235" imgH="1911350" progId="Word.Document.12">
                  <p:embed/>
                  <p:pic>
                    <p:nvPicPr>
                      <p:cNvPr id="0" name="图片 2053"/>
                      <p:cNvPicPr/>
                      <p:nvPr/>
                    </p:nvPicPr>
                    <p:blipFill>
                      <a:blip r:embed="rId8"/>
                      <a:stretch>
                        <a:fillRect/>
                      </a:stretch>
                    </p:blipFill>
                    <p:spPr>
                      <a:xfrm>
                        <a:off x="2032000" y="2199406"/>
                        <a:ext cx="8128000" cy="3966648"/>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a:t>
            </a:r>
            <a:r>
              <a:rPr lang="zh-CN" altLang="en-US" sz="1400">
                <a:solidFill>
                  <a:schemeClr val="bg1"/>
                </a:solidFill>
                <a:latin typeface="黑体" panose="02010609060101010101" pitchFamily="2" charset="-122"/>
                <a:ea typeface="黑体" panose="02010609060101010101" pitchFamily="2" charset="-122"/>
              </a:rPr>
              <a:t>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矩形 2"/>
          <p:cNvSpPr>
            <a:spLocks noChangeAspect="1"/>
          </p:cNvSpPr>
          <p:nvPr/>
        </p:nvSpPr>
        <p:spPr>
          <a:xfrm>
            <a:off x="2032000" y="1772816"/>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拓展练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该实验中所研究物体的动能是指</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小球</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的动能。</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该实验物体动能的大小是通过</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木块移动的距离</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来反映的。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该实验物体的速度是指小球从斜面上由静止滚下与木块即将碰撞时的速度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它是通过</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高度</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来改变的。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651282" y="226721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357034" y="3088019"/>
            <a:ext cx="194954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04760" y="3892221"/>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071867"/>
            <a:ext cx="741680" cy="497205"/>
          </a:xfrm>
          <a:prstGeom prst="rect">
            <a:avLst/>
          </a:prstGeom>
        </p:spPr>
        <p:txBody>
          <a:bodyPr wrap="none">
            <a:spAutoFit/>
          </a:bodyPr>
          <a:lstStyle/>
          <a:p>
            <a:pPr>
              <a:lnSpc>
                <a:spcPct val="120000"/>
              </a:lnSpc>
            </a:pPr>
            <a:r>
              <a:rPr lang="zh-CN" altLang="zh-CN" sz="2200" b="1" smtClean="0">
                <a:solidFill>
                  <a:srgbClr val="000000"/>
                </a:solidFill>
                <a:latin typeface="Times New Roman" panose="02020603050405020304" pitchFamily="18" charset="0"/>
                <a:cs typeface="Times New Roman" panose="02020603050405020304" pitchFamily="18" charset="0"/>
              </a:rPr>
              <a:t>功率</a:t>
            </a:r>
            <a:r>
              <a:rPr lang="en-US" altLang="zh-CN" sz="2200" smtClean="0">
                <a:solidFill>
                  <a:srgbClr val="000000"/>
                </a:solidFill>
                <a:latin typeface="Times New Roman" panose="02020603050405020304" pitchFamily="18" charset="0"/>
              </a:rPr>
              <a:t> </a:t>
            </a:r>
            <a:endParaRPr lang="zh-CN" altLang="en-US" sz="2200"/>
          </a:p>
        </p:txBody>
      </p:sp>
      <p:graphicFrame>
        <p:nvGraphicFramePr>
          <p:cNvPr id="4" name="对象 3"/>
          <p:cNvGraphicFramePr>
            <a:graphicFrameLocks noChangeAspect="1"/>
          </p:cNvGraphicFramePr>
          <p:nvPr/>
        </p:nvGraphicFramePr>
        <p:xfrm>
          <a:off x="1798638" y="1563688"/>
          <a:ext cx="8483600" cy="5707062"/>
        </p:xfrm>
        <a:graphic>
          <a:graphicData uri="http://schemas.openxmlformats.org/presentationml/2006/ole">
            <mc:AlternateContent xmlns:mc="http://schemas.openxmlformats.org/markup-compatibility/2006">
              <mc:Choice xmlns:v="urn:schemas-microsoft-com:vml" Requires="v">
                <p:oleObj spid="_x0000_s3081" name="文档" r:id="rId7" imgW="5166360" imgH="3488690" progId="Word.Document.12">
                  <p:embed/>
                </p:oleObj>
              </mc:Choice>
              <mc:Fallback>
                <p:oleObj name="文档" r:id="rId7" imgW="5166360" imgH="3488690" progId="Word.Document.12">
                  <p:embed/>
                  <p:pic>
                    <p:nvPicPr>
                      <p:cNvPr id="0" name="图片 3077"/>
                      <p:cNvPicPr/>
                      <p:nvPr/>
                    </p:nvPicPr>
                    <p:blipFill>
                      <a:blip r:embed="rId8"/>
                      <a:stretch>
                        <a:fillRect/>
                      </a:stretch>
                    </p:blipFill>
                    <p:spPr>
                      <a:xfrm>
                        <a:off x="1798638" y="1563688"/>
                        <a:ext cx="8483600" cy="5707062"/>
                      </a:xfrm>
                      <a:prstGeom prst="rect">
                        <a:avLst/>
                      </a:prstGeom>
                    </p:spPr>
                  </p:pic>
                </p:oleObj>
              </mc:Fallback>
            </mc:AlternateContent>
          </a:graphicData>
        </a:graphic>
      </p:graphicFrame>
      <p:sp>
        <p:nvSpPr>
          <p:cNvPr id="7" name="矩形 6"/>
          <p:cNvSpPr/>
          <p:nvPr/>
        </p:nvSpPr>
        <p:spPr>
          <a:xfrm>
            <a:off x="4892646" y="229765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63952" y="2997681"/>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87877" y="4083959"/>
            <a:ext cx="299109" cy="2032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854846"/>
            <a:ext cx="21386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机械能及其</a:t>
            </a:r>
            <a:r>
              <a:rPr lang="zh-CN" altLang="zh-CN" sz="2200" b="1" smtClean="0">
                <a:solidFill>
                  <a:srgbClr val="000000"/>
                </a:solidFill>
                <a:latin typeface="Times New Roman" panose="02020603050405020304" pitchFamily="18" charset="0"/>
                <a:cs typeface="Times New Roman" panose="02020603050405020304" pitchFamily="18" charset="0"/>
              </a:rPr>
              <a:t>转化</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graphicFrame>
        <p:nvGraphicFramePr>
          <p:cNvPr id="3" name="对象 2"/>
          <p:cNvGraphicFramePr>
            <a:graphicFrameLocks noChangeAspect="1"/>
          </p:cNvGraphicFramePr>
          <p:nvPr/>
        </p:nvGraphicFramePr>
        <p:xfrm>
          <a:off x="1919536" y="2348880"/>
          <a:ext cx="8128000" cy="3559026"/>
        </p:xfrm>
        <a:graphic>
          <a:graphicData uri="http://schemas.openxmlformats.org/presentationml/2006/ole">
            <mc:AlternateContent xmlns:mc="http://schemas.openxmlformats.org/markup-compatibility/2006">
              <mc:Choice xmlns:v="urn:schemas-microsoft-com:vml" Requires="v">
                <p:oleObj spid="_x0000_s4105" name="文档" r:id="rId7" imgW="4000500" imgH="1752600" progId="Word.Document.12">
                  <p:embed/>
                </p:oleObj>
              </mc:Choice>
              <mc:Fallback>
                <p:oleObj name="文档" r:id="rId7" imgW="4000500" imgH="1752600" progId="Word.Document.12">
                  <p:embed/>
                  <p:pic>
                    <p:nvPicPr>
                      <p:cNvPr id="0" name="图片 4101"/>
                      <p:cNvPicPr/>
                      <p:nvPr/>
                    </p:nvPicPr>
                    <p:blipFill>
                      <a:blip r:embed="rId8"/>
                      <a:stretch>
                        <a:fillRect/>
                      </a:stretch>
                    </p:blipFill>
                    <p:spPr>
                      <a:xfrm>
                        <a:off x="1919536" y="2348880"/>
                        <a:ext cx="8128000" cy="3559026"/>
                      </a:xfrm>
                      <a:prstGeom prst="rect">
                        <a:avLst/>
                      </a:prstGeom>
                    </p:spPr>
                  </p:pic>
                </p:oleObj>
              </mc:Fallback>
            </mc:AlternateContent>
          </a:graphicData>
        </a:graphic>
      </p:graphicFrame>
      <p:sp>
        <p:nvSpPr>
          <p:cNvPr id="7" name="矩形 6"/>
          <p:cNvSpPr/>
          <p:nvPr/>
        </p:nvSpPr>
        <p:spPr>
          <a:xfrm>
            <a:off x="5407472" y="282249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89287" y="3197118"/>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991544" y="1196752"/>
          <a:ext cx="8128000" cy="5773953"/>
        </p:xfrm>
        <a:graphic>
          <a:graphicData uri="http://schemas.openxmlformats.org/presentationml/2006/ole">
            <mc:AlternateContent xmlns:mc="http://schemas.openxmlformats.org/markup-compatibility/2006">
              <mc:Choice xmlns:v="urn:schemas-microsoft-com:vml" Requires="v">
                <p:oleObj spid="_x0000_s5129" name="文档" r:id="rId7" imgW="3948430" imgH="2805430" progId="Word.Document.12">
                  <p:embed/>
                </p:oleObj>
              </mc:Choice>
              <mc:Fallback>
                <p:oleObj name="文档" r:id="rId7" imgW="3948430" imgH="2805430" progId="Word.Document.12">
                  <p:embed/>
                  <p:pic>
                    <p:nvPicPr>
                      <p:cNvPr id="0" name="图片 5125"/>
                      <p:cNvPicPr/>
                      <p:nvPr/>
                    </p:nvPicPr>
                    <p:blipFill>
                      <a:blip r:embed="rId8"/>
                      <a:stretch>
                        <a:fillRect/>
                      </a:stretch>
                    </p:blipFill>
                    <p:spPr>
                      <a:xfrm>
                        <a:off x="1991544" y="1196752"/>
                        <a:ext cx="8128000" cy="5773953"/>
                      </a:xfrm>
                      <a:prstGeom prst="rect">
                        <a:avLst/>
                      </a:prstGeom>
                    </p:spPr>
                  </p:pic>
                </p:oleObj>
              </mc:Fallback>
            </mc:AlternateContent>
          </a:graphicData>
        </a:graphic>
      </p:graphicFrame>
      <p:sp>
        <p:nvSpPr>
          <p:cNvPr id="6" name="矩形 5"/>
          <p:cNvSpPr/>
          <p:nvPr/>
        </p:nvSpPr>
        <p:spPr>
          <a:xfrm>
            <a:off x="4439816" y="1680755"/>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27848" y="2616859"/>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063552" y="877888"/>
          <a:ext cx="8128000" cy="625490"/>
        </p:xfrm>
        <a:graphic>
          <a:graphicData uri="http://schemas.openxmlformats.org/presentationml/2006/ole">
            <mc:AlternateContent xmlns:mc="http://schemas.openxmlformats.org/markup-compatibility/2006">
              <mc:Choice xmlns:v="urn:schemas-microsoft-com:vml" Requires="v">
                <p:oleObj spid="_x0000_s6158" name="文档" r:id="rId7" imgW="3839210" imgH="295910" progId="Word.Document.12">
                  <p:embed/>
                </p:oleObj>
              </mc:Choice>
              <mc:Fallback>
                <p:oleObj name="文档" r:id="rId7" imgW="3839210" imgH="295910" progId="Word.Document.12">
                  <p:embed/>
                  <p:pic>
                    <p:nvPicPr>
                      <p:cNvPr id="0" name="图片 6153"/>
                      <p:cNvPicPr/>
                      <p:nvPr/>
                    </p:nvPicPr>
                    <p:blipFill>
                      <a:blip r:embed="rId8"/>
                      <a:stretch>
                        <a:fillRect/>
                      </a:stretch>
                    </p:blipFill>
                    <p:spPr>
                      <a:xfrm>
                        <a:off x="2063552" y="877888"/>
                        <a:ext cx="8128000" cy="625490"/>
                      </a:xfrm>
                      <a:prstGeom prst="rect">
                        <a:avLst/>
                      </a:prstGeom>
                    </p:spPr>
                  </p:pic>
                </p:oleObj>
              </mc:Fallback>
            </mc:AlternateContent>
          </a:graphicData>
        </a:graphic>
      </p:graphicFrame>
      <p:graphicFrame>
        <p:nvGraphicFramePr>
          <p:cNvPr id="3" name="对象 2"/>
          <p:cNvGraphicFramePr>
            <a:graphicFrameLocks noChangeAspect="1"/>
          </p:cNvGraphicFramePr>
          <p:nvPr/>
        </p:nvGraphicFramePr>
        <p:xfrm>
          <a:off x="2239120" y="1585924"/>
          <a:ext cx="7799388" cy="5705475"/>
        </p:xfrm>
        <a:graphic>
          <a:graphicData uri="http://schemas.openxmlformats.org/presentationml/2006/ole">
            <mc:AlternateContent xmlns:mc="http://schemas.openxmlformats.org/markup-compatibility/2006">
              <mc:Choice xmlns:v="urn:schemas-microsoft-com:vml" Requires="v">
                <p:oleObj spid="_x0000_s6159" name="文档" r:id="rId10" imgW="5533390" imgH="4058285" progId="Word.Document.12">
                  <p:embed/>
                </p:oleObj>
              </mc:Choice>
              <mc:Fallback>
                <p:oleObj name="文档" r:id="rId10" imgW="5533390" imgH="4058285" progId="Word.Document.12">
                  <p:embed/>
                  <p:pic>
                    <p:nvPicPr>
                      <p:cNvPr id="0" name="图片 6154"/>
                      <p:cNvPicPr/>
                      <p:nvPr/>
                    </p:nvPicPr>
                    <p:blipFill>
                      <a:blip r:embed="rId11"/>
                      <a:stretch>
                        <a:fillRect/>
                      </a:stretch>
                    </p:blipFill>
                    <p:spPr>
                      <a:xfrm>
                        <a:off x="2239120" y="1585924"/>
                        <a:ext cx="7799388" cy="5705475"/>
                      </a:xfrm>
                      <a:prstGeom prst="rect">
                        <a:avLst/>
                      </a:prstGeom>
                    </p:spPr>
                  </p:pic>
                </p:oleObj>
              </mc:Fallback>
            </mc:AlternateContent>
          </a:graphicData>
        </a:graphic>
      </p:graphicFrame>
      <p:sp>
        <p:nvSpPr>
          <p:cNvPr id="7" name="矩形 6"/>
          <p:cNvSpPr/>
          <p:nvPr/>
        </p:nvSpPr>
        <p:spPr>
          <a:xfrm>
            <a:off x="5330672" y="2166491"/>
            <a:ext cx="115319" cy="2032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4" name="对象 3"/>
          <p:cNvGraphicFramePr>
            <a:graphicFrameLocks noChangeAspect="1"/>
          </p:cNvGraphicFramePr>
          <p:nvPr/>
        </p:nvGraphicFramePr>
        <p:xfrm>
          <a:off x="2032000" y="1793778"/>
          <a:ext cx="8128000" cy="3524443"/>
        </p:xfrm>
        <a:graphic>
          <a:graphicData uri="http://schemas.openxmlformats.org/presentationml/2006/ole">
            <mc:AlternateContent xmlns:mc="http://schemas.openxmlformats.org/markup-compatibility/2006">
              <mc:Choice xmlns:v="urn:schemas-microsoft-com:vml" Requires="v">
                <p:oleObj spid="_x0000_s7177" name="文档" r:id="rId7" imgW="3912235" imgH="1696085" progId="Word.Document.12">
                  <p:embed/>
                </p:oleObj>
              </mc:Choice>
              <mc:Fallback>
                <p:oleObj name="文档" r:id="rId7" imgW="3912235" imgH="1696085" progId="Word.Document.12">
                  <p:embed/>
                  <p:pic>
                    <p:nvPicPr>
                      <p:cNvPr id="0" name="图片 7173"/>
                      <p:cNvPicPr/>
                      <p:nvPr/>
                    </p:nvPicPr>
                    <p:blipFill>
                      <a:blip r:embed="rId8"/>
                      <a:stretch>
                        <a:fillRect/>
                      </a:stretch>
                    </p:blipFill>
                    <p:spPr>
                      <a:xfrm>
                        <a:off x="2032000" y="1793778"/>
                        <a:ext cx="8128000" cy="3524443"/>
                      </a:xfrm>
                      <a:prstGeom prst="rect">
                        <a:avLst/>
                      </a:prstGeom>
                    </p:spPr>
                  </p:pic>
                </p:oleObj>
              </mc:Fallback>
            </mc:AlternateContent>
          </a:graphicData>
        </a:graphic>
      </p:graphicFrame>
      <p:sp>
        <p:nvSpPr>
          <p:cNvPr id="6" name="矩形 5"/>
          <p:cNvSpPr/>
          <p:nvPr/>
        </p:nvSpPr>
        <p:spPr>
          <a:xfrm>
            <a:off x="7803410" y="349348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09352" y="4252261"/>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063552" y="1268760"/>
          <a:ext cx="8097838" cy="5707063"/>
        </p:xfrm>
        <a:graphic>
          <a:graphicData uri="http://schemas.openxmlformats.org/presentationml/2006/ole">
            <mc:AlternateContent xmlns:mc="http://schemas.openxmlformats.org/markup-compatibility/2006">
              <mc:Choice xmlns:v="urn:schemas-microsoft-com:vml" Requires="v">
                <p:oleObj spid="_x0000_s8201" name="文档" r:id="rId7" imgW="4937760" imgH="3488690" progId="Word.Document.12">
                  <p:embed/>
                </p:oleObj>
              </mc:Choice>
              <mc:Fallback>
                <p:oleObj name="文档" r:id="rId7" imgW="4937760" imgH="3488690" progId="Word.Document.12">
                  <p:embed/>
                  <p:pic>
                    <p:nvPicPr>
                      <p:cNvPr id="0" name="图片 8197"/>
                      <p:cNvPicPr/>
                      <p:nvPr/>
                    </p:nvPicPr>
                    <p:blipFill>
                      <a:blip r:embed="rId8"/>
                      <a:stretch>
                        <a:fillRect/>
                      </a:stretch>
                    </p:blipFill>
                    <p:spPr>
                      <a:xfrm>
                        <a:off x="2063552" y="1268760"/>
                        <a:ext cx="8097838" cy="5707063"/>
                      </a:xfrm>
                      <a:prstGeom prst="rect">
                        <a:avLst/>
                      </a:prstGeom>
                    </p:spPr>
                  </p:pic>
                </p:oleObj>
              </mc:Fallback>
            </mc:AlternateContent>
          </a:graphicData>
        </a:graphic>
      </p:graphicFrame>
      <p:sp>
        <p:nvSpPr>
          <p:cNvPr id="6" name="矩形 5"/>
          <p:cNvSpPr/>
          <p:nvPr/>
        </p:nvSpPr>
        <p:spPr>
          <a:xfrm>
            <a:off x="6266006" y="2318436"/>
            <a:ext cx="285433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83496" y="3017734"/>
            <a:ext cx="3453739"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71162" y="4365104"/>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2117</Words>
  <Application>Microsoft Office PowerPoint</Application>
  <PresentationFormat>自定义</PresentationFormat>
  <Paragraphs>169</Paragraphs>
  <Slides>30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32" baseType="lpstr">
      <vt:lpstr>Office 主题</vt:lpstr>
      <vt:lpstr>文档</vt:lpstr>
      <vt:lpstr>第八章　功和机械能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第八章　功和机械能</dc:title>
  <dc:creator>Administrator</dc:creator>
  <cp:lastModifiedBy>User</cp:lastModifiedBy>
  <cp:revision>3</cp:revision>
  <dcterms:created xsi:type="dcterms:W3CDTF">2019-11-26T04:16:00Z</dcterms:created>
  <dcterms:modified xsi:type="dcterms:W3CDTF">2020-02-08T01:02:33Z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