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slide" Target="../slides/slide15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slide" Target="../slides/slide15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slide" Target="../slides/slide15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slide" Target="../slides/slide15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slide" Target="../slides/slide15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slide" Target="../slides/slide15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slide" Target="../slides/slide15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slide" Target="../slides/slide15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slide" Target="../slides/slide15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slide" Target="../slides/slide15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slide" Target="../slides/slide15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slide" Target="../slides/slide15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slide" Target="../slides/slide15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slide" Target="../slides/slide15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slide" Target="../slides/slide15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slide" Target="../slides/slide15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slide" Target="../slides/slide15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slide" Target="../slides/slide15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slide" Target="../slides/slide15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slide" Target="../slides/slide15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slide" Target="../slides/slide15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slide" Target="../slides/slide15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3145-077E-4983-916E-2A400329CFEA}" type="datetimeFigureOut">
              <a:rPr lang="zh-CN" altLang="en-US" smtClean="0"/>
              <a:t>2018/9/2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504B-EB6F-40BC-8CEB-8D950FECAB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3145-077E-4983-916E-2A400329CFEA}" type="datetimeFigureOut">
              <a:rPr lang="zh-CN" altLang="en-US" smtClean="0"/>
              <a:t>2018/9/2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504B-EB6F-40BC-8CEB-8D950FECAB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3145-077E-4983-916E-2A400329CFEA}" type="datetimeFigureOut">
              <a:rPr lang="zh-CN" altLang="en-US" smtClean="0"/>
              <a:t>2018/9/2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504B-EB6F-40BC-8CEB-8D950FECAB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85800"/>
            <a:ext cx="9144000" cy="76200"/>
          </a:xfrm>
          <a:prstGeom prst="rect">
            <a:avLst/>
          </a:prstGeom>
          <a:solidFill>
            <a:srgbClr val="1C4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zh-CN" altLang="en-US" dirty="0"/>
          </a:p>
        </p:txBody>
      </p:sp>
      <p:sp>
        <p:nvSpPr>
          <p:cNvPr id="5" name="圆角矩形 4">
            <a:hlinkClick r:id="rId2" action="ppaction://hlinksldjump"/>
          </p:cNvPr>
          <p:cNvSpPr/>
          <p:nvPr userDrawn="1"/>
        </p:nvSpPr>
        <p:spPr bwMode="auto">
          <a:xfrm>
            <a:off x="3043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课前导入</a:t>
            </a:r>
          </a:p>
        </p:txBody>
      </p:sp>
      <p:sp>
        <p:nvSpPr>
          <p:cNvPr id="6" name="圆角矩形 5">
            <a:hlinkClick r:id="rId3" action="ppaction://hlinksldjump"/>
          </p:cNvPr>
          <p:cNvSpPr/>
          <p:nvPr userDrawn="1"/>
        </p:nvSpPr>
        <p:spPr bwMode="auto">
          <a:xfrm>
            <a:off x="4186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学习目标</a:t>
            </a:r>
          </a:p>
        </p:txBody>
      </p:sp>
      <p:sp>
        <p:nvSpPr>
          <p:cNvPr id="7" name="圆角矩形 6">
            <a:hlinkClick r:id="rId4" action="ppaction://hlinksldjump"/>
          </p:cNvPr>
          <p:cNvSpPr/>
          <p:nvPr userDrawn="1"/>
        </p:nvSpPr>
        <p:spPr bwMode="auto">
          <a:xfrm>
            <a:off x="5329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新知探究</a:t>
            </a:r>
          </a:p>
        </p:txBody>
      </p:sp>
      <p:sp>
        <p:nvSpPr>
          <p:cNvPr id="8" name="圆角矩形 7">
            <a:hlinkClick r:id="" action="ppaction://noaction"/>
          </p:cNvPr>
          <p:cNvSpPr/>
          <p:nvPr userDrawn="1"/>
        </p:nvSpPr>
        <p:spPr bwMode="auto">
          <a:xfrm>
            <a:off x="7593013" y="234950"/>
            <a:ext cx="1073150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随堂练习</a:t>
            </a:r>
          </a:p>
        </p:txBody>
      </p:sp>
      <p:sp>
        <p:nvSpPr>
          <p:cNvPr id="9" name="圆角矩形 8">
            <a:hlinkClick r:id="" action="ppaction://noaction"/>
          </p:cNvPr>
          <p:cNvSpPr/>
          <p:nvPr userDrawn="1"/>
        </p:nvSpPr>
        <p:spPr bwMode="auto">
          <a:xfrm>
            <a:off x="6464300" y="234950"/>
            <a:ext cx="1071563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本课小结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>
          <a:xfrm>
            <a:off x="73025" y="6400800"/>
            <a:ext cx="32004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825" y="6400800"/>
            <a:ext cx="37338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03942-7631-4E70-8079-CE171B49ABC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85800"/>
            <a:ext cx="9144000" cy="76200"/>
          </a:xfrm>
          <a:prstGeom prst="rect">
            <a:avLst/>
          </a:prstGeom>
          <a:solidFill>
            <a:srgbClr val="1C4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zh-CN" altLang="en-US" dirty="0"/>
          </a:p>
        </p:txBody>
      </p:sp>
      <p:sp>
        <p:nvSpPr>
          <p:cNvPr id="5" name="圆角矩形 4">
            <a:hlinkClick r:id="rId2" action="ppaction://hlinksldjump"/>
          </p:cNvPr>
          <p:cNvSpPr/>
          <p:nvPr userDrawn="1"/>
        </p:nvSpPr>
        <p:spPr bwMode="auto">
          <a:xfrm>
            <a:off x="3043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课前导入</a:t>
            </a:r>
          </a:p>
        </p:txBody>
      </p:sp>
      <p:sp>
        <p:nvSpPr>
          <p:cNvPr id="6" name="圆角矩形 5">
            <a:hlinkClick r:id="rId3" action="ppaction://hlinksldjump"/>
          </p:cNvPr>
          <p:cNvSpPr/>
          <p:nvPr userDrawn="1"/>
        </p:nvSpPr>
        <p:spPr bwMode="auto">
          <a:xfrm>
            <a:off x="4186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学习目标</a:t>
            </a:r>
          </a:p>
        </p:txBody>
      </p:sp>
      <p:sp>
        <p:nvSpPr>
          <p:cNvPr id="7" name="圆角矩形 6">
            <a:hlinkClick r:id="rId4" action="ppaction://hlinksldjump"/>
          </p:cNvPr>
          <p:cNvSpPr/>
          <p:nvPr userDrawn="1"/>
        </p:nvSpPr>
        <p:spPr bwMode="auto">
          <a:xfrm>
            <a:off x="5329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新知探究</a:t>
            </a:r>
          </a:p>
        </p:txBody>
      </p:sp>
      <p:sp>
        <p:nvSpPr>
          <p:cNvPr id="8" name="圆角矩形 7">
            <a:hlinkClick r:id="" action="ppaction://noaction"/>
          </p:cNvPr>
          <p:cNvSpPr/>
          <p:nvPr userDrawn="1"/>
        </p:nvSpPr>
        <p:spPr bwMode="auto">
          <a:xfrm>
            <a:off x="7593013" y="234950"/>
            <a:ext cx="1073150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随堂练习</a:t>
            </a:r>
          </a:p>
        </p:txBody>
      </p:sp>
      <p:sp>
        <p:nvSpPr>
          <p:cNvPr id="9" name="圆角矩形 8">
            <a:hlinkClick r:id="" action="ppaction://noaction"/>
          </p:cNvPr>
          <p:cNvSpPr/>
          <p:nvPr userDrawn="1"/>
        </p:nvSpPr>
        <p:spPr bwMode="auto">
          <a:xfrm>
            <a:off x="6464300" y="234950"/>
            <a:ext cx="1071563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本课小结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>
          <a:xfrm>
            <a:off x="73025" y="6400800"/>
            <a:ext cx="32004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825" y="6400800"/>
            <a:ext cx="37338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03942-7631-4E70-8079-CE171B49ABC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85800"/>
            <a:ext cx="9144000" cy="76200"/>
          </a:xfrm>
          <a:prstGeom prst="rect">
            <a:avLst/>
          </a:prstGeom>
          <a:solidFill>
            <a:srgbClr val="1C4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zh-CN" altLang="en-US" dirty="0"/>
          </a:p>
        </p:txBody>
      </p:sp>
      <p:sp>
        <p:nvSpPr>
          <p:cNvPr id="5" name="圆角矩形 4">
            <a:hlinkClick r:id="rId2" action="ppaction://hlinksldjump"/>
          </p:cNvPr>
          <p:cNvSpPr/>
          <p:nvPr userDrawn="1"/>
        </p:nvSpPr>
        <p:spPr bwMode="auto">
          <a:xfrm>
            <a:off x="3043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课前导入</a:t>
            </a:r>
          </a:p>
        </p:txBody>
      </p:sp>
      <p:sp>
        <p:nvSpPr>
          <p:cNvPr id="6" name="圆角矩形 5">
            <a:hlinkClick r:id="rId3" action="ppaction://hlinksldjump"/>
          </p:cNvPr>
          <p:cNvSpPr/>
          <p:nvPr userDrawn="1"/>
        </p:nvSpPr>
        <p:spPr bwMode="auto">
          <a:xfrm>
            <a:off x="4186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学习目标</a:t>
            </a:r>
          </a:p>
        </p:txBody>
      </p:sp>
      <p:sp>
        <p:nvSpPr>
          <p:cNvPr id="7" name="圆角矩形 6">
            <a:hlinkClick r:id="rId4" action="ppaction://hlinksldjump"/>
          </p:cNvPr>
          <p:cNvSpPr/>
          <p:nvPr userDrawn="1"/>
        </p:nvSpPr>
        <p:spPr bwMode="auto">
          <a:xfrm>
            <a:off x="5329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新知探究</a:t>
            </a:r>
          </a:p>
        </p:txBody>
      </p:sp>
      <p:sp>
        <p:nvSpPr>
          <p:cNvPr id="8" name="圆角矩形 7">
            <a:hlinkClick r:id="" action="ppaction://noaction"/>
          </p:cNvPr>
          <p:cNvSpPr/>
          <p:nvPr userDrawn="1"/>
        </p:nvSpPr>
        <p:spPr bwMode="auto">
          <a:xfrm>
            <a:off x="7593013" y="234950"/>
            <a:ext cx="1073150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随堂练习</a:t>
            </a:r>
          </a:p>
        </p:txBody>
      </p:sp>
      <p:sp>
        <p:nvSpPr>
          <p:cNvPr id="9" name="圆角矩形 8">
            <a:hlinkClick r:id="" action="ppaction://noaction"/>
          </p:cNvPr>
          <p:cNvSpPr/>
          <p:nvPr userDrawn="1"/>
        </p:nvSpPr>
        <p:spPr bwMode="auto">
          <a:xfrm>
            <a:off x="6464300" y="234950"/>
            <a:ext cx="1071563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本课小结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>
          <a:xfrm>
            <a:off x="73025" y="6400800"/>
            <a:ext cx="32004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825" y="6400800"/>
            <a:ext cx="37338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03942-7631-4E70-8079-CE171B49ABC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85800"/>
            <a:ext cx="9144000" cy="76200"/>
          </a:xfrm>
          <a:prstGeom prst="rect">
            <a:avLst/>
          </a:prstGeom>
          <a:solidFill>
            <a:srgbClr val="1C4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zh-CN" altLang="en-US" dirty="0"/>
          </a:p>
        </p:txBody>
      </p:sp>
      <p:sp>
        <p:nvSpPr>
          <p:cNvPr id="5" name="圆角矩形 4">
            <a:hlinkClick r:id="rId2" action="ppaction://hlinksldjump"/>
          </p:cNvPr>
          <p:cNvSpPr/>
          <p:nvPr userDrawn="1"/>
        </p:nvSpPr>
        <p:spPr bwMode="auto">
          <a:xfrm>
            <a:off x="3043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课前导入</a:t>
            </a:r>
          </a:p>
        </p:txBody>
      </p:sp>
      <p:sp>
        <p:nvSpPr>
          <p:cNvPr id="6" name="圆角矩形 5">
            <a:hlinkClick r:id="rId3" action="ppaction://hlinksldjump"/>
          </p:cNvPr>
          <p:cNvSpPr/>
          <p:nvPr userDrawn="1"/>
        </p:nvSpPr>
        <p:spPr bwMode="auto">
          <a:xfrm>
            <a:off x="4186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学习目标</a:t>
            </a:r>
          </a:p>
        </p:txBody>
      </p:sp>
      <p:sp>
        <p:nvSpPr>
          <p:cNvPr id="7" name="圆角矩形 6">
            <a:hlinkClick r:id="rId4" action="ppaction://hlinksldjump"/>
          </p:cNvPr>
          <p:cNvSpPr/>
          <p:nvPr userDrawn="1"/>
        </p:nvSpPr>
        <p:spPr bwMode="auto">
          <a:xfrm>
            <a:off x="5329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新知探究</a:t>
            </a:r>
          </a:p>
        </p:txBody>
      </p:sp>
      <p:sp>
        <p:nvSpPr>
          <p:cNvPr id="8" name="圆角矩形 7">
            <a:hlinkClick r:id="" action="ppaction://noaction"/>
          </p:cNvPr>
          <p:cNvSpPr/>
          <p:nvPr userDrawn="1"/>
        </p:nvSpPr>
        <p:spPr bwMode="auto">
          <a:xfrm>
            <a:off x="7593013" y="234950"/>
            <a:ext cx="1073150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随堂练习</a:t>
            </a:r>
          </a:p>
        </p:txBody>
      </p:sp>
      <p:sp>
        <p:nvSpPr>
          <p:cNvPr id="9" name="圆角矩形 8">
            <a:hlinkClick r:id="" action="ppaction://noaction"/>
          </p:cNvPr>
          <p:cNvSpPr/>
          <p:nvPr userDrawn="1"/>
        </p:nvSpPr>
        <p:spPr bwMode="auto">
          <a:xfrm>
            <a:off x="6464300" y="234950"/>
            <a:ext cx="1071563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本课小结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>
          <a:xfrm>
            <a:off x="73025" y="6400800"/>
            <a:ext cx="32004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825" y="6400800"/>
            <a:ext cx="37338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03942-7631-4E70-8079-CE171B49ABC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85800"/>
            <a:ext cx="9144000" cy="76200"/>
          </a:xfrm>
          <a:prstGeom prst="rect">
            <a:avLst/>
          </a:prstGeom>
          <a:solidFill>
            <a:srgbClr val="1C4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zh-CN" altLang="en-US" dirty="0"/>
          </a:p>
        </p:txBody>
      </p:sp>
      <p:sp>
        <p:nvSpPr>
          <p:cNvPr id="5" name="圆角矩形 4">
            <a:hlinkClick r:id="rId2" action="ppaction://hlinksldjump"/>
          </p:cNvPr>
          <p:cNvSpPr/>
          <p:nvPr userDrawn="1"/>
        </p:nvSpPr>
        <p:spPr bwMode="auto">
          <a:xfrm>
            <a:off x="3043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课前导入</a:t>
            </a:r>
          </a:p>
        </p:txBody>
      </p:sp>
      <p:sp>
        <p:nvSpPr>
          <p:cNvPr id="6" name="圆角矩形 5">
            <a:hlinkClick r:id="rId3" action="ppaction://hlinksldjump"/>
          </p:cNvPr>
          <p:cNvSpPr/>
          <p:nvPr userDrawn="1"/>
        </p:nvSpPr>
        <p:spPr bwMode="auto">
          <a:xfrm>
            <a:off x="4186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学习目标</a:t>
            </a:r>
          </a:p>
        </p:txBody>
      </p:sp>
      <p:sp>
        <p:nvSpPr>
          <p:cNvPr id="7" name="圆角矩形 6">
            <a:hlinkClick r:id="rId4" action="ppaction://hlinksldjump"/>
          </p:cNvPr>
          <p:cNvSpPr/>
          <p:nvPr userDrawn="1"/>
        </p:nvSpPr>
        <p:spPr bwMode="auto">
          <a:xfrm>
            <a:off x="5329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新知探究</a:t>
            </a:r>
          </a:p>
        </p:txBody>
      </p:sp>
      <p:sp>
        <p:nvSpPr>
          <p:cNvPr id="8" name="圆角矩形 7">
            <a:hlinkClick r:id="" action="ppaction://noaction"/>
          </p:cNvPr>
          <p:cNvSpPr/>
          <p:nvPr userDrawn="1"/>
        </p:nvSpPr>
        <p:spPr bwMode="auto">
          <a:xfrm>
            <a:off x="7593013" y="234950"/>
            <a:ext cx="1073150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随堂练习</a:t>
            </a:r>
          </a:p>
        </p:txBody>
      </p:sp>
      <p:sp>
        <p:nvSpPr>
          <p:cNvPr id="9" name="圆角矩形 8">
            <a:hlinkClick r:id="" action="ppaction://noaction"/>
          </p:cNvPr>
          <p:cNvSpPr/>
          <p:nvPr userDrawn="1"/>
        </p:nvSpPr>
        <p:spPr bwMode="auto">
          <a:xfrm>
            <a:off x="6464300" y="234950"/>
            <a:ext cx="1071563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本课小结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>
          <a:xfrm>
            <a:off x="73025" y="6400800"/>
            <a:ext cx="32004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825" y="6400800"/>
            <a:ext cx="37338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03942-7631-4E70-8079-CE171B49ABC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85800"/>
            <a:ext cx="9144000" cy="76200"/>
          </a:xfrm>
          <a:prstGeom prst="rect">
            <a:avLst/>
          </a:prstGeom>
          <a:solidFill>
            <a:srgbClr val="1C4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zh-CN" altLang="en-US" dirty="0"/>
          </a:p>
        </p:txBody>
      </p:sp>
      <p:sp>
        <p:nvSpPr>
          <p:cNvPr id="5" name="圆角矩形 4">
            <a:hlinkClick r:id="rId2" action="ppaction://hlinksldjump"/>
          </p:cNvPr>
          <p:cNvSpPr/>
          <p:nvPr userDrawn="1"/>
        </p:nvSpPr>
        <p:spPr bwMode="auto">
          <a:xfrm>
            <a:off x="3043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课前导入</a:t>
            </a:r>
          </a:p>
        </p:txBody>
      </p:sp>
      <p:sp>
        <p:nvSpPr>
          <p:cNvPr id="6" name="圆角矩形 5">
            <a:hlinkClick r:id="rId3" action="ppaction://hlinksldjump"/>
          </p:cNvPr>
          <p:cNvSpPr/>
          <p:nvPr userDrawn="1"/>
        </p:nvSpPr>
        <p:spPr bwMode="auto">
          <a:xfrm>
            <a:off x="4186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学习目标</a:t>
            </a:r>
          </a:p>
        </p:txBody>
      </p:sp>
      <p:sp>
        <p:nvSpPr>
          <p:cNvPr id="7" name="圆角矩形 6">
            <a:hlinkClick r:id="rId4" action="ppaction://hlinksldjump"/>
          </p:cNvPr>
          <p:cNvSpPr/>
          <p:nvPr userDrawn="1"/>
        </p:nvSpPr>
        <p:spPr bwMode="auto">
          <a:xfrm>
            <a:off x="5329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新知探究</a:t>
            </a:r>
          </a:p>
        </p:txBody>
      </p:sp>
      <p:sp>
        <p:nvSpPr>
          <p:cNvPr id="8" name="圆角矩形 7">
            <a:hlinkClick r:id="" action="ppaction://noaction"/>
          </p:cNvPr>
          <p:cNvSpPr/>
          <p:nvPr userDrawn="1"/>
        </p:nvSpPr>
        <p:spPr bwMode="auto">
          <a:xfrm>
            <a:off x="7593013" y="234950"/>
            <a:ext cx="1073150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随堂练习</a:t>
            </a:r>
          </a:p>
        </p:txBody>
      </p:sp>
      <p:sp>
        <p:nvSpPr>
          <p:cNvPr id="9" name="圆角矩形 8">
            <a:hlinkClick r:id="" action="ppaction://noaction"/>
          </p:cNvPr>
          <p:cNvSpPr/>
          <p:nvPr userDrawn="1"/>
        </p:nvSpPr>
        <p:spPr bwMode="auto">
          <a:xfrm>
            <a:off x="6464300" y="234950"/>
            <a:ext cx="1071563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本课小结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>
          <a:xfrm>
            <a:off x="73025" y="6400800"/>
            <a:ext cx="32004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825" y="6400800"/>
            <a:ext cx="37338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03942-7631-4E70-8079-CE171B49ABC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85800"/>
            <a:ext cx="9144000" cy="76200"/>
          </a:xfrm>
          <a:prstGeom prst="rect">
            <a:avLst/>
          </a:prstGeom>
          <a:solidFill>
            <a:srgbClr val="1C4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zh-CN" altLang="en-US" dirty="0"/>
          </a:p>
        </p:txBody>
      </p:sp>
      <p:sp>
        <p:nvSpPr>
          <p:cNvPr id="5" name="圆角矩形 4">
            <a:hlinkClick r:id="rId2" action="ppaction://hlinksldjump"/>
          </p:cNvPr>
          <p:cNvSpPr/>
          <p:nvPr userDrawn="1"/>
        </p:nvSpPr>
        <p:spPr bwMode="auto">
          <a:xfrm>
            <a:off x="3043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课前导入</a:t>
            </a:r>
          </a:p>
        </p:txBody>
      </p:sp>
      <p:sp>
        <p:nvSpPr>
          <p:cNvPr id="6" name="圆角矩形 5">
            <a:hlinkClick r:id="rId3" action="ppaction://hlinksldjump"/>
          </p:cNvPr>
          <p:cNvSpPr/>
          <p:nvPr userDrawn="1"/>
        </p:nvSpPr>
        <p:spPr bwMode="auto">
          <a:xfrm>
            <a:off x="4186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学习目标</a:t>
            </a:r>
          </a:p>
        </p:txBody>
      </p:sp>
      <p:sp>
        <p:nvSpPr>
          <p:cNvPr id="7" name="圆角矩形 6">
            <a:hlinkClick r:id="rId4" action="ppaction://hlinksldjump"/>
          </p:cNvPr>
          <p:cNvSpPr/>
          <p:nvPr userDrawn="1"/>
        </p:nvSpPr>
        <p:spPr bwMode="auto">
          <a:xfrm>
            <a:off x="5329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新知探究</a:t>
            </a:r>
          </a:p>
        </p:txBody>
      </p:sp>
      <p:sp>
        <p:nvSpPr>
          <p:cNvPr id="8" name="圆角矩形 7">
            <a:hlinkClick r:id="" action="ppaction://noaction"/>
          </p:cNvPr>
          <p:cNvSpPr/>
          <p:nvPr userDrawn="1"/>
        </p:nvSpPr>
        <p:spPr bwMode="auto">
          <a:xfrm>
            <a:off x="7593013" y="234950"/>
            <a:ext cx="1073150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随堂练习</a:t>
            </a:r>
          </a:p>
        </p:txBody>
      </p:sp>
      <p:sp>
        <p:nvSpPr>
          <p:cNvPr id="9" name="圆角矩形 8">
            <a:hlinkClick r:id="" action="ppaction://noaction"/>
          </p:cNvPr>
          <p:cNvSpPr/>
          <p:nvPr userDrawn="1"/>
        </p:nvSpPr>
        <p:spPr bwMode="auto">
          <a:xfrm>
            <a:off x="6464300" y="234950"/>
            <a:ext cx="1071563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本课小结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>
          <a:xfrm>
            <a:off x="73025" y="6400800"/>
            <a:ext cx="32004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825" y="6400800"/>
            <a:ext cx="37338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03942-7631-4E70-8079-CE171B49ABC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85800"/>
            <a:ext cx="9144000" cy="76200"/>
          </a:xfrm>
          <a:prstGeom prst="rect">
            <a:avLst/>
          </a:prstGeom>
          <a:solidFill>
            <a:srgbClr val="1C4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zh-CN" altLang="en-US" dirty="0"/>
          </a:p>
        </p:txBody>
      </p:sp>
      <p:sp>
        <p:nvSpPr>
          <p:cNvPr id="5" name="圆角矩形 4">
            <a:hlinkClick r:id="rId2" action="ppaction://hlinksldjump"/>
          </p:cNvPr>
          <p:cNvSpPr/>
          <p:nvPr userDrawn="1"/>
        </p:nvSpPr>
        <p:spPr bwMode="auto">
          <a:xfrm>
            <a:off x="3043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课前导入</a:t>
            </a:r>
          </a:p>
        </p:txBody>
      </p:sp>
      <p:sp>
        <p:nvSpPr>
          <p:cNvPr id="6" name="圆角矩形 5">
            <a:hlinkClick r:id="rId3" action="ppaction://hlinksldjump"/>
          </p:cNvPr>
          <p:cNvSpPr/>
          <p:nvPr userDrawn="1"/>
        </p:nvSpPr>
        <p:spPr bwMode="auto">
          <a:xfrm>
            <a:off x="4186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学习目标</a:t>
            </a:r>
          </a:p>
        </p:txBody>
      </p:sp>
      <p:sp>
        <p:nvSpPr>
          <p:cNvPr id="7" name="圆角矩形 6">
            <a:hlinkClick r:id="rId4" action="ppaction://hlinksldjump"/>
          </p:cNvPr>
          <p:cNvSpPr/>
          <p:nvPr userDrawn="1"/>
        </p:nvSpPr>
        <p:spPr bwMode="auto">
          <a:xfrm>
            <a:off x="5329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新知探究</a:t>
            </a:r>
          </a:p>
        </p:txBody>
      </p:sp>
      <p:sp>
        <p:nvSpPr>
          <p:cNvPr id="8" name="圆角矩形 7">
            <a:hlinkClick r:id="" action="ppaction://noaction"/>
          </p:cNvPr>
          <p:cNvSpPr/>
          <p:nvPr userDrawn="1"/>
        </p:nvSpPr>
        <p:spPr bwMode="auto">
          <a:xfrm>
            <a:off x="7593013" y="234950"/>
            <a:ext cx="1073150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随堂练习</a:t>
            </a:r>
          </a:p>
        </p:txBody>
      </p:sp>
      <p:sp>
        <p:nvSpPr>
          <p:cNvPr id="9" name="圆角矩形 8">
            <a:hlinkClick r:id="" action="ppaction://noaction"/>
          </p:cNvPr>
          <p:cNvSpPr/>
          <p:nvPr userDrawn="1"/>
        </p:nvSpPr>
        <p:spPr bwMode="auto">
          <a:xfrm>
            <a:off x="6464300" y="234950"/>
            <a:ext cx="1071563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本课小结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>
          <a:xfrm>
            <a:off x="73025" y="6400800"/>
            <a:ext cx="32004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825" y="6400800"/>
            <a:ext cx="37338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03942-7631-4E70-8079-CE171B49ABC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3145-077E-4983-916E-2A400329CFEA}" type="datetimeFigureOut">
              <a:rPr lang="zh-CN" altLang="en-US" smtClean="0"/>
              <a:t>2018/9/2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504B-EB6F-40BC-8CEB-8D950FECAB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85800"/>
            <a:ext cx="9144000" cy="76200"/>
          </a:xfrm>
          <a:prstGeom prst="rect">
            <a:avLst/>
          </a:prstGeom>
          <a:solidFill>
            <a:srgbClr val="1C4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zh-CN" altLang="en-US" dirty="0"/>
          </a:p>
        </p:txBody>
      </p:sp>
      <p:sp>
        <p:nvSpPr>
          <p:cNvPr id="5" name="圆角矩形 4">
            <a:hlinkClick r:id="rId2" action="ppaction://hlinksldjump"/>
          </p:cNvPr>
          <p:cNvSpPr/>
          <p:nvPr userDrawn="1"/>
        </p:nvSpPr>
        <p:spPr bwMode="auto">
          <a:xfrm>
            <a:off x="3043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课前导入</a:t>
            </a:r>
          </a:p>
        </p:txBody>
      </p:sp>
      <p:sp>
        <p:nvSpPr>
          <p:cNvPr id="6" name="圆角矩形 5">
            <a:hlinkClick r:id="rId3" action="ppaction://hlinksldjump"/>
          </p:cNvPr>
          <p:cNvSpPr/>
          <p:nvPr userDrawn="1"/>
        </p:nvSpPr>
        <p:spPr bwMode="auto">
          <a:xfrm>
            <a:off x="4186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学习目标</a:t>
            </a:r>
          </a:p>
        </p:txBody>
      </p:sp>
      <p:sp>
        <p:nvSpPr>
          <p:cNvPr id="7" name="圆角矩形 6">
            <a:hlinkClick r:id="rId4" action="ppaction://hlinksldjump"/>
          </p:cNvPr>
          <p:cNvSpPr/>
          <p:nvPr userDrawn="1"/>
        </p:nvSpPr>
        <p:spPr bwMode="auto">
          <a:xfrm>
            <a:off x="5329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新知探究</a:t>
            </a:r>
          </a:p>
        </p:txBody>
      </p:sp>
      <p:sp>
        <p:nvSpPr>
          <p:cNvPr id="8" name="圆角矩形 7">
            <a:hlinkClick r:id="" action="ppaction://noaction"/>
          </p:cNvPr>
          <p:cNvSpPr/>
          <p:nvPr userDrawn="1"/>
        </p:nvSpPr>
        <p:spPr bwMode="auto">
          <a:xfrm>
            <a:off x="7593013" y="234950"/>
            <a:ext cx="1073150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随堂练习</a:t>
            </a:r>
          </a:p>
        </p:txBody>
      </p:sp>
      <p:sp>
        <p:nvSpPr>
          <p:cNvPr id="9" name="圆角矩形 8">
            <a:hlinkClick r:id="" action="ppaction://noaction"/>
          </p:cNvPr>
          <p:cNvSpPr/>
          <p:nvPr userDrawn="1"/>
        </p:nvSpPr>
        <p:spPr bwMode="auto">
          <a:xfrm>
            <a:off x="6464300" y="234950"/>
            <a:ext cx="1071563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本课小结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>
          <a:xfrm>
            <a:off x="73025" y="6400800"/>
            <a:ext cx="32004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825" y="6400800"/>
            <a:ext cx="37338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03942-7631-4E70-8079-CE171B49ABC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85800"/>
            <a:ext cx="9144000" cy="76200"/>
          </a:xfrm>
          <a:prstGeom prst="rect">
            <a:avLst/>
          </a:prstGeom>
          <a:solidFill>
            <a:srgbClr val="1C4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zh-CN" altLang="en-US" dirty="0"/>
          </a:p>
        </p:txBody>
      </p:sp>
      <p:sp>
        <p:nvSpPr>
          <p:cNvPr id="5" name="圆角矩形 4">
            <a:hlinkClick r:id="rId2" action="ppaction://hlinksldjump"/>
          </p:cNvPr>
          <p:cNvSpPr/>
          <p:nvPr userDrawn="1"/>
        </p:nvSpPr>
        <p:spPr bwMode="auto">
          <a:xfrm>
            <a:off x="3043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课前导入</a:t>
            </a:r>
          </a:p>
        </p:txBody>
      </p:sp>
      <p:sp>
        <p:nvSpPr>
          <p:cNvPr id="6" name="圆角矩形 5">
            <a:hlinkClick r:id="rId3" action="ppaction://hlinksldjump"/>
          </p:cNvPr>
          <p:cNvSpPr/>
          <p:nvPr userDrawn="1"/>
        </p:nvSpPr>
        <p:spPr bwMode="auto">
          <a:xfrm>
            <a:off x="4186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学习目标</a:t>
            </a:r>
          </a:p>
        </p:txBody>
      </p:sp>
      <p:sp>
        <p:nvSpPr>
          <p:cNvPr id="7" name="圆角矩形 6">
            <a:hlinkClick r:id="rId4" action="ppaction://hlinksldjump"/>
          </p:cNvPr>
          <p:cNvSpPr/>
          <p:nvPr userDrawn="1"/>
        </p:nvSpPr>
        <p:spPr bwMode="auto">
          <a:xfrm>
            <a:off x="5329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新知探究</a:t>
            </a:r>
          </a:p>
        </p:txBody>
      </p:sp>
      <p:sp>
        <p:nvSpPr>
          <p:cNvPr id="8" name="圆角矩形 7">
            <a:hlinkClick r:id="" action="ppaction://noaction"/>
          </p:cNvPr>
          <p:cNvSpPr/>
          <p:nvPr userDrawn="1"/>
        </p:nvSpPr>
        <p:spPr bwMode="auto">
          <a:xfrm>
            <a:off x="7593013" y="234950"/>
            <a:ext cx="1073150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随堂练习</a:t>
            </a:r>
          </a:p>
        </p:txBody>
      </p:sp>
      <p:sp>
        <p:nvSpPr>
          <p:cNvPr id="9" name="圆角矩形 8">
            <a:hlinkClick r:id="" action="ppaction://noaction"/>
          </p:cNvPr>
          <p:cNvSpPr/>
          <p:nvPr userDrawn="1"/>
        </p:nvSpPr>
        <p:spPr bwMode="auto">
          <a:xfrm>
            <a:off x="6464300" y="234950"/>
            <a:ext cx="1071563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本课小结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>
          <a:xfrm>
            <a:off x="73025" y="6400800"/>
            <a:ext cx="32004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825" y="6400800"/>
            <a:ext cx="37338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03942-7631-4E70-8079-CE171B49ABC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85800"/>
            <a:ext cx="9144000" cy="76200"/>
          </a:xfrm>
          <a:prstGeom prst="rect">
            <a:avLst/>
          </a:prstGeom>
          <a:solidFill>
            <a:srgbClr val="1C4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zh-CN" altLang="en-US" dirty="0"/>
          </a:p>
        </p:txBody>
      </p:sp>
      <p:sp>
        <p:nvSpPr>
          <p:cNvPr id="5" name="圆角矩形 4">
            <a:hlinkClick r:id="rId2" action="ppaction://hlinksldjump"/>
          </p:cNvPr>
          <p:cNvSpPr/>
          <p:nvPr userDrawn="1"/>
        </p:nvSpPr>
        <p:spPr bwMode="auto">
          <a:xfrm>
            <a:off x="3043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课前导入</a:t>
            </a:r>
          </a:p>
        </p:txBody>
      </p:sp>
      <p:sp>
        <p:nvSpPr>
          <p:cNvPr id="6" name="圆角矩形 5">
            <a:hlinkClick r:id="rId3" action="ppaction://hlinksldjump"/>
          </p:cNvPr>
          <p:cNvSpPr/>
          <p:nvPr userDrawn="1"/>
        </p:nvSpPr>
        <p:spPr bwMode="auto">
          <a:xfrm>
            <a:off x="4186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学习目标</a:t>
            </a:r>
          </a:p>
        </p:txBody>
      </p:sp>
      <p:sp>
        <p:nvSpPr>
          <p:cNvPr id="7" name="圆角矩形 6">
            <a:hlinkClick r:id="rId4" action="ppaction://hlinksldjump"/>
          </p:cNvPr>
          <p:cNvSpPr/>
          <p:nvPr userDrawn="1"/>
        </p:nvSpPr>
        <p:spPr bwMode="auto">
          <a:xfrm>
            <a:off x="5329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新知探究</a:t>
            </a:r>
          </a:p>
        </p:txBody>
      </p:sp>
      <p:sp>
        <p:nvSpPr>
          <p:cNvPr id="8" name="圆角矩形 7">
            <a:hlinkClick r:id="" action="ppaction://noaction"/>
          </p:cNvPr>
          <p:cNvSpPr/>
          <p:nvPr userDrawn="1"/>
        </p:nvSpPr>
        <p:spPr bwMode="auto">
          <a:xfrm>
            <a:off x="7593013" y="234950"/>
            <a:ext cx="1073150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随堂练习</a:t>
            </a:r>
          </a:p>
        </p:txBody>
      </p:sp>
      <p:sp>
        <p:nvSpPr>
          <p:cNvPr id="9" name="圆角矩形 8">
            <a:hlinkClick r:id="" action="ppaction://noaction"/>
          </p:cNvPr>
          <p:cNvSpPr/>
          <p:nvPr userDrawn="1"/>
        </p:nvSpPr>
        <p:spPr bwMode="auto">
          <a:xfrm>
            <a:off x="6464300" y="234950"/>
            <a:ext cx="1071563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本课小结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>
          <a:xfrm>
            <a:off x="73025" y="6400800"/>
            <a:ext cx="32004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825" y="6400800"/>
            <a:ext cx="37338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03942-7631-4E70-8079-CE171B49ABC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85800"/>
            <a:ext cx="9144000" cy="76200"/>
          </a:xfrm>
          <a:prstGeom prst="rect">
            <a:avLst/>
          </a:prstGeom>
          <a:solidFill>
            <a:srgbClr val="1C4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zh-CN" altLang="en-US" dirty="0"/>
          </a:p>
        </p:txBody>
      </p:sp>
      <p:sp>
        <p:nvSpPr>
          <p:cNvPr id="5" name="圆角矩形 4">
            <a:hlinkClick r:id="rId2" action="ppaction://hlinksldjump"/>
          </p:cNvPr>
          <p:cNvSpPr/>
          <p:nvPr userDrawn="1"/>
        </p:nvSpPr>
        <p:spPr bwMode="auto">
          <a:xfrm>
            <a:off x="3043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课前导入</a:t>
            </a:r>
          </a:p>
        </p:txBody>
      </p:sp>
      <p:sp>
        <p:nvSpPr>
          <p:cNvPr id="6" name="圆角矩形 5">
            <a:hlinkClick r:id="rId3" action="ppaction://hlinksldjump"/>
          </p:cNvPr>
          <p:cNvSpPr/>
          <p:nvPr userDrawn="1"/>
        </p:nvSpPr>
        <p:spPr bwMode="auto">
          <a:xfrm>
            <a:off x="4186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学习目标</a:t>
            </a:r>
          </a:p>
        </p:txBody>
      </p:sp>
      <p:sp>
        <p:nvSpPr>
          <p:cNvPr id="7" name="圆角矩形 6">
            <a:hlinkClick r:id="rId4" action="ppaction://hlinksldjump"/>
          </p:cNvPr>
          <p:cNvSpPr/>
          <p:nvPr userDrawn="1"/>
        </p:nvSpPr>
        <p:spPr bwMode="auto">
          <a:xfrm>
            <a:off x="5329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新知探究</a:t>
            </a:r>
          </a:p>
        </p:txBody>
      </p:sp>
      <p:sp>
        <p:nvSpPr>
          <p:cNvPr id="8" name="圆角矩形 7">
            <a:hlinkClick r:id="" action="ppaction://noaction"/>
          </p:cNvPr>
          <p:cNvSpPr/>
          <p:nvPr userDrawn="1"/>
        </p:nvSpPr>
        <p:spPr bwMode="auto">
          <a:xfrm>
            <a:off x="7593013" y="234950"/>
            <a:ext cx="1073150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随堂练习</a:t>
            </a:r>
          </a:p>
        </p:txBody>
      </p:sp>
      <p:sp>
        <p:nvSpPr>
          <p:cNvPr id="9" name="圆角矩形 8">
            <a:hlinkClick r:id="" action="ppaction://noaction"/>
          </p:cNvPr>
          <p:cNvSpPr/>
          <p:nvPr userDrawn="1"/>
        </p:nvSpPr>
        <p:spPr bwMode="auto">
          <a:xfrm>
            <a:off x="6464300" y="234950"/>
            <a:ext cx="1071563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本课小结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>
          <a:xfrm>
            <a:off x="73025" y="6400800"/>
            <a:ext cx="32004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825" y="6400800"/>
            <a:ext cx="37338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03942-7631-4E70-8079-CE171B49ABC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85800"/>
            <a:ext cx="9144000" cy="76200"/>
          </a:xfrm>
          <a:prstGeom prst="rect">
            <a:avLst/>
          </a:prstGeom>
          <a:solidFill>
            <a:srgbClr val="1C4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zh-CN" altLang="en-US" dirty="0"/>
          </a:p>
        </p:txBody>
      </p:sp>
      <p:sp>
        <p:nvSpPr>
          <p:cNvPr id="5" name="圆角矩形 4">
            <a:hlinkClick r:id="rId2" action="ppaction://hlinksldjump"/>
          </p:cNvPr>
          <p:cNvSpPr/>
          <p:nvPr userDrawn="1"/>
        </p:nvSpPr>
        <p:spPr bwMode="auto">
          <a:xfrm>
            <a:off x="3043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课前导入</a:t>
            </a:r>
          </a:p>
        </p:txBody>
      </p:sp>
      <p:sp>
        <p:nvSpPr>
          <p:cNvPr id="6" name="圆角矩形 5">
            <a:hlinkClick r:id="rId3" action="ppaction://hlinksldjump"/>
          </p:cNvPr>
          <p:cNvSpPr/>
          <p:nvPr userDrawn="1"/>
        </p:nvSpPr>
        <p:spPr bwMode="auto">
          <a:xfrm>
            <a:off x="4186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学习目标</a:t>
            </a:r>
          </a:p>
        </p:txBody>
      </p:sp>
      <p:sp>
        <p:nvSpPr>
          <p:cNvPr id="7" name="圆角矩形 6">
            <a:hlinkClick r:id="rId4" action="ppaction://hlinksldjump"/>
          </p:cNvPr>
          <p:cNvSpPr/>
          <p:nvPr userDrawn="1"/>
        </p:nvSpPr>
        <p:spPr bwMode="auto">
          <a:xfrm>
            <a:off x="5329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新知探究</a:t>
            </a:r>
          </a:p>
        </p:txBody>
      </p:sp>
      <p:sp>
        <p:nvSpPr>
          <p:cNvPr id="8" name="圆角矩形 7">
            <a:hlinkClick r:id="" action="ppaction://noaction"/>
          </p:cNvPr>
          <p:cNvSpPr/>
          <p:nvPr userDrawn="1"/>
        </p:nvSpPr>
        <p:spPr bwMode="auto">
          <a:xfrm>
            <a:off x="7593013" y="234950"/>
            <a:ext cx="1073150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随堂练习</a:t>
            </a:r>
          </a:p>
        </p:txBody>
      </p:sp>
      <p:sp>
        <p:nvSpPr>
          <p:cNvPr id="9" name="圆角矩形 8">
            <a:hlinkClick r:id="" action="ppaction://noaction"/>
          </p:cNvPr>
          <p:cNvSpPr/>
          <p:nvPr userDrawn="1"/>
        </p:nvSpPr>
        <p:spPr bwMode="auto">
          <a:xfrm>
            <a:off x="6464300" y="234950"/>
            <a:ext cx="1071563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本课小结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>
          <a:xfrm>
            <a:off x="73025" y="6400800"/>
            <a:ext cx="32004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825" y="6400800"/>
            <a:ext cx="37338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03942-7631-4E70-8079-CE171B49ABC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85800"/>
            <a:ext cx="9144000" cy="76200"/>
          </a:xfrm>
          <a:prstGeom prst="rect">
            <a:avLst/>
          </a:prstGeom>
          <a:solidFill>
            <a:srgbClr val="1C4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zh-CN" altLang="en-US" dirty="0"/>
          </a:p>
        </p:txBody>
      </p:sp>
      <p:sp>
        <p:nvSpPr>
          <p:cNvPr id="5" name="圆角矩形 4">
            <a:hlinkClick r:id="rId2" action="ppaction://hlinksldjump"/>
          </p:cNvPr>
          <p:cNvSpPr/>
          <p:nvPr userDrawn="1"/>
        </p:nvSpPr>
        <p:spPr bwMode="auto">
          <a:xfrm>
            <a:off x="3043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课前导入</a:t>
            </a:r>
          </a:p>
        </p:txBody>
      </p:sp>
      <p:sp>
        <p:nvSpPr>
          <p:cNvPr id="6" name="圆角矩形 5">
            <a:hlinkClick r:id="rId3" action="ppaction://hlinksldjump"/>
          </p:cNvPr>
          <p:cNvSpPr/>
          <p:nvPr userDrawn="1"/>
        </p:nvSpPr>
        <p:spPr bwMode="auto">
          <a:xfrm>
            <a:off x="4186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学习目标</a:t>
            </a:r>
          </a:p>
        </p:txBody>
      </p:sp>
      <p:sp>
        <p:nvSpPr>
          <p:cNvPr id="7" name="圆角矩形 6">
            <a:hlinkClick r:id="rId4" action="ppaction://hlinksldjump"/>
          </p:cNvPr>
          <p:cNvSpPr/>
          <p:nvPr userDrawn="1"/>
        </p:nvSpPr>
        <p:spPr bwMode="auto">
          <a:xfrm>
            <a:off x="5329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新知探究</a:t>
            </a:r>
          </a:p>
        </p:txBody>
      </p:sp>
      <p:sp>
        <p:nvSpPr>
          <p:cNvPr id="8" name="圆角矩形 7">
            <a:hlinkClick r:id="" action="ppaction://noaction"/>
          </p:cNvPr>
          <p:cNvSpPr/>
          <p:nvPr userDrawn="1"/>
        </p:nvSpPr>
        <p:spPr bwMode="auto">
          <a:xfrm>
            <a:off x="7593013" y="234950"/>
            <a:ext cx="1073150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随堂练习</a:t>
            </a:r>
          </a:p>
        </p:txBody>
      </p:sp>
      <p:sp>
        <p:nvSpPr>
          <p:cNvPr id="9" name="圆角矩形 8">
            <a:hlinkClick r:id="" action="ppaction://noaction"/>
          </p:cNvPr>
          <p:cNvSpPr/>
          <p:nvPr userDrawn="1"/>
        </p:nvSpPr>
        <p:spPr bwMode="auto">
          <a:xfrm>
            <a:off x="6464300" y="234950"/>
            <a:ext cx="1071563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本课小结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>
          <a:xfrm>
            <a:off x="73025" y="6400800"/>
            <a:ext cx="32004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825" y="6400800"/>
            <a:ext cx="37338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03942-7631-4E70-8079-CE171B49ABC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85800"/>
            <a:ext cx="9144000" cy="76200"/>
          </a:xfrm>
          <a:prstGeom prst="rect">
            <a:avLst/>
          </a:prstGeom>
          <a:solidFill>
            <a:srgbClr val="1C4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zh-CN" altLang="en-US" dirty="0"/>
          </a:p>
        </p:txBody>
      </p:sp>
      <p:sp>
        <p:nvSpPr>
          <p:cNvPr id="5" name="圆角矩形 4">
            <a:hlinkClick r:id="rId2" action="ppaction://hlinksldjump"/>
          </p:cNvPr>
          <p:cNvSpPr/>
          <p:nvPr userDrawn="1"/>
        </p:nvSpPr>
        <p:spPr bwMode="auto">
          <a:xfrm>
            <a:off x="3043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课前导入</a:t>
            </a:r>
          </a:p>
        </p:txBody>
      </p:sp>
      <p:sp>
        <p:nvSpPr>
          <p:cNvPr id="6" name="圆角矩形 5">
            <a:hlinkClick r:id="rId3" action="ppaction://hlinksldjump"/>
          </p:cNvPr>
          <p:cNvSpPr/>
          <p:nvPr userDrawn="1"/>
        </p:nvSpPr>
        <p:spPr bwMode="auto">
          <a:xfrm>
            <a:off x="4186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学习目标</a:t>
            </a:r>
          </a:p>
        </p:txBody>
      </p:sp>
      <p:sp>
        <p:nvSpPr>
          <p:cNvPr id="7" name="圆角矩形 6">
            <a:hlinkClick r:id="rId4" action="ppaction://hlinksldjump"/>
          </p:cNvPr>
          <p:cNvSpPr/>
          <p:nvPr userDrawn="1"/>
        </p:nvSpPr>
        <p:spPr bwMode="auto">
          <a:xfrm>
            <a:off x="5329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新知探究</a:t>
            </a:r>
          </a:p>
        </p:txBody>
      </p:sp>
      <p:sp>
        <p:nvSpPr>
          <p:cNvPr id="8" name="圆角矩形 7">
            <a:hlinkClick r:id="" action="ppaction://noaction"/>
          </p:cNvPr>
          <p:cNvSpPr/>
          <p:nvPr userDrawn="1"/>
        </p:nvSpPr>
        <p:spPr bwMode="auto">
          <a:xfrm>
            <a:off x="7593013" y="234950"/>
            <a:ext cx="1073150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随堂练习</a:t>
            </a:r>
          </a:p>
        </p:txBody>
      </p:sp>
      <p:sp>
        <p:nvSpPr>
          <p:cNvPr id="9" name="圆角矩形 8">
            <a:hlinkClick r:id="" action="ppaction://noaction"/>
          </p:cNvPr>
          <p:cNvSpPr/>
          <p:nvPr userDrawn="1"/>
        </p:nvSpPr>
        <p:spPr bwMode="auto">
          <a:xfrm>
            <a:off x="6464300" y="234950"/>
            <a:ext cx="1071563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本课小结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>
          <a:xfrm>
            <a:off x="73025" y="6400800"/>
            <a:ext cx="32004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825" y="6400800"/>
            <a:ext cx="37338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03942-7631-4E70-8079-CE171B49ABC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85800"/>
            <a:ext cx="9144000" cy="76200"/>
          </a:xfrm>
          <a:prstGeom prst="rect">
            <a:avLst/>
          </a:prstGeom>
          <a:solidFill>
            <a:srgbClr val="1C4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zh-CN" altLang="en-US" dirty="0"/>
          </a:p>
        </p:txBody>
      </p:sp>
      <p:sp>
        <p:nvSpPr>
          <p:cNvPr id="5" name="圆角矩形 4">
            <a:hlinkClick r:id="rId2" action="ppaction://hlinksldjump"/>
          </p:cNvPr>
          <p:cNvSpPr/>
          <p:nvPr userDrawn="1"/>
        </p:nvSpPr>
        <p:spPr bwMode="auto">
          <a:xfrm>
            <a:off x="3043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课前导入</a:t>
            </a:r>
          </a:p>
        </p:txBody>
      </p:sp>
      <p:sp>
        <p:nvSpPr>
          <p:cNvPr id="6" name="圆角矩形 5">
            <a:hlinkClick r:id="rId3" action="ppaction://hlinksldjump"/>
          </p:cNvPr>
          <p:cNvSpPr/>
          <p:nvPr userDrawn="1"/>
        </p:nvSpPr>
        <p:spPr bwMode="auto">
          <a:xfrm>
            <a:off x="4186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学习目标</a:t>
            </a:r>
          </a:p>
        </p:txBody>
      </p:sp>
      <p:sp>
        <p:nvSpPr>
          <p:cNvPr id="7" name="圆角矩形 6">
            <a:hlinkClick r:id="rId4" action="ppaction://hlinksldjump"/>
          </p:cNvPr>
          <p:cNvSpPr/>
          <p:nvPr userDrawn="1"/>
        </p:nvSpPr>
        <p:spPr bwMode="auto">
          <a:xfrm>
            <a:off x="5329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新知探究</a:t>
            </a:r>
          </a:p>
        </p:txBody>
      </p:sp>
      <p:sp>
        <p:nvSpPr>
          <p:cNvPr id="8" name="圆角矩形 7">
            <a:hlinkClick r:id="" action="ppaction://noaction"/>
          </p:cNvPr>
          <p:cNvSpPr/>
          <p:nvPr userDrawn="1"/>
        </p:nvSpPr>
        <p:spPr bwMode="auto">
          <a:xfrm>
            <a:off x="7593013" y="234950"/>
            <a:ext cx="1073150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随堂练习</a:t>
            </a:r>
          </a:p>
        </p:txBody>
      </p:sp>
      <p:sp>
        <p:nvSpPr>
          <p:cNvPr id="9" name="圆角矩形 8">
            <a:hlinkClick r:id="" action="ppaction://noaction"/>
          </p:cNvPr>
          <p:cNvSpPr/>
          <p:nvPr userDrawn="1"/>
        </p:nvSpPr>
        <p:spPr bwMode="auto">
          <a:xfrm>
            <a:off x="6464300" y="234950"/>
            <a:ext cx="1071563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本课小结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>
          <a:xfrm>
            <a:off x="73025" y="6400800"/>
            <a:ext cx="32004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825" y="6400800"/>
            <a:ext cx="37338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03942-7631-4E70-8079-CE171B49ABC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85800"/>
            <a:ext cx="9144000" cy="76200"/>
          </a:xfrm>
          <a:prstGeom prst="rect">
            <a:avLst/>
          </a:prstGeom>
          <a:solidFill>
            <a:srgbClr val="1C4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zh-CN" altLang="en-US" dirty="0"/>
          </a:p>
        </p:txBody>
      </p:sp>
      <p:sp>
        <p:nvSpPr>
          <p:cNvPr id="5" name="圆角矩形 4">
            <a:hlinkClick r:id="rId2" action="ppaction://hlinksldjump"/>
          </p:cNvPr>
          <p:cNvSpPr/>
          <p:nvPr userDrawn="1"/>
        </p:nvSpPr>
        <p:spPr bwMode="auto">
          <a:xfrm>
            <a:off x="3043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课前导入</a:t>
            </a:r>
          </a:p>
        </p:txBody>
      </p:sp>
      <p:sp>
        <p:nvSpPr>
          <p:cNvPr id="6" name="圆角矩形 5">
            <a:hlinkClick r:id="rId3" action="ppaction://hlinksldjump"/>
          </p:cNvPr>
          <p:cNvSpPr/>
          <p:nvPr userDrawn="1"/>
        </p:nvSpPr>
        <p:spPr bwMode="auto">
          <a:xfrm>
            <a:off x="4186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学习目标</a:t>
            </a:r>
          </a:p>
        </p:txBody>
      </p:sp>
      <p:sp>
        <p:nvSpPr>
          <p:cNvPr id="7" name="圆角矩形 6">
            <a:hlinkClick r:id="rId4" action="ppaction://hlinksldjump"/>
          </p:cNvPr>
          <p:cNvSpPr/>
          <p:nvPr userDrawn="1"/>
        </p:nvSpPr>
        <p:spPr bwMode="auto">
          <a:xfrm>
            <a:off x="5329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新知探究</a:t>
            </a:r>
          </a:p>
        </p:txBody>
      </p:sp>
      <p:sp>
        <p:nvSpPr>
          <p:cNvPr id="8" name="圆角矩形 7">
            <a:hlinkClick r:id="" action="ppaction://noaction"/>
          </p:cNvPr>
          <p:cNvSpPr/>
          <p:nvPr userDrawn="1"/>
        </p:nvSpPr>
        <p:spPr bwMode="auto">
          <a:xfrm>
            <a:off x="7593013" y="234950"/>
            <a:ext cx="1073150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随堂练习</a:t>
            </a:r>
          </a:p>
        </p:txBody>
      </p:sp>
      <p:sp>
        <p:nvSpPr>
          <p:cNvPr id="9" name="圆角矩形 8">
            <a:hlinkClick r:id="" action="ppaction://noaction"/>
          </p:cNvPr>
          <p:cNvSpPr/>
          <p:nvPr userDrawn="1"/>
        </p:nvSpPr>
        <p:spPr bwMode="auto">
          <a:xfrm>
            <a:off x="6464300" y="234950"/>
            <a:ext cx="1071563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本课小结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>
          <a:xfrm>
            <a:off x="73025" y="6400800"/>
            <a:ext cx="32004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825" y="6400800"/>
            <a:ext cx="37338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03942-7631-4E70-8079-CE171B49ABC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85800"/>
            <a:ext cx="9144000" cy="76200"/>
          </a:xfrm>
          <a:prstGeom prst="rect">
            <a:avLst/>
          </a:prstGeom>
          <a:solidFill>
            <a:srgbClr val="1C4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zh-CN" altLang="en-US" dirty="0"/>
          </a:p>
        </p:txBody>
      </p:sp>
      <p:sp>
        <p:nvSpPr>
          <p:cNvPr id="5" name="圆角矩形 4">
            <a:hlinkClick r:id="rId2" action="ppaction://hlinksldjump"/>
          </p:cNvPr>
          <p:cNvSpPr/>
          <p:nvPr userDrawn="1"/>
        </p:nvSpPr>
        <p:spPr bwMode="auto">
          <a:xfrm>
            <a:off x="3043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课前导入</a:t>
            </a:r>
          </a:p>
        </p:txBody>
      </p:sp>
      <p:sp>
        <p:nvSpPr>
          <p:cNvPr id="6" name="圆角矩形 5">
            <a:hlinkClick r:id="rId3" action="ppaction://hlinksldjump"/>
          </p:cNvPr>
          <p:cNvSpPr/>
          <p:nvPr userDrawn="1"/>
        </p:nvSpPr>
        <p:spPr bwMode="auto">
          <a:xfrm>
            <a:off x="4186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学习目标</a:t>
            </a:r>
          </a:p>
        </p:txBody>
      </p:sp>
      <p:sp>
        <p:nvSpPr>
          <p:cNvPr id="7" name="圆角矩形 6">
            <a:hlinkClick r:id="rId4" action="ppaction://hlinksldjump"/>
          </p:cNvPr>
          <p:cNvSpPr/>
          <p:nvPr userDrawn="1"/>
        </p:nvSpPr>
        <p:spPr bwMode="auto">
          <a:xfrm>
            <a:off x="5329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新知探究</a:t>
            </a:r>
          </a:p>
        </p:txBody>
      </p:sp>
      <p:sp>
        <p:nvSpPr>
          <p:cNvPr id="8" name="圆角矩形 7">
            <a:hlinkClick r:id="" action="ppaction://noaction"/>
          </p:cNvPr>
          <p:cNvSpPr/>
          <p:nvPr userDrawn="1"/>
        </p:nvSpPr>
        <p:spPr bwMode="auto">
          <a:xfrm>
            <a:off x="7593013" y="234950"/>
            <a:ext cx="1073150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随堂练习</a:t>
            </a:r>
          </a:p>
        </p:txBody>
      </p:sp>
      <p:sp>
        <p:nvSpPr>
          <p:cNvPr id="9" name="圆角矩形 8">
            <a:hlinkClick r:id="" action="ppaction://noaction"/>
          </p:cNvPr>
          <p:cNvSpPr/>
          <p:nvPr userDrawn="1"/>
        </p:nvSpPr>
        <p:spPr bwMode="auto">
          <a:xfrm>
            <a:off x="6464300" y="234950"/>
            <a:ext cx="1071563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本课小结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>
          <a:xfrm>
            <a:off x="73025" y="6400800"/>
            <a:ext cx="32004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825" y="6400800"/>
            <a:ext cx="37338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03942-7631-4E70-8079-CE171B49ABC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3145-077E-4983-916E-2A400329CFEA}" type="datetimeFigureOut">
              <a:rPr lang="zh-CN" altLang="en-US" smtClean="0"/>
              <a:t>2018/9/2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504B-EB6F-40BC-8CEB-8D950FECAB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85800"/>
            <a:ext cx="9144000" cy="76200"/>
          </a:xfrm>
          <a:prstGeom prst="rect">
            <a:avLst/>
          </a:prstGeom>
          <a:solidFill>
            <a:srgbClr val="1C4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zh-CN" altLang="en-US" dirty="0"/>
          </a:p>
        </p:txBody>
      </p:sp>
      <p:sp>
        <p:nvSpPr>
          <p:cNvPr id="5" name="圆角矩形 4">
            <a:hlinkClick r:id="rId2" action="ppaction://hlinksldjump"/>
          </p:cNvPr>
          <p:cNvSpPr/>
          <p:nvPr userDrawn="1"/>
        </p:nvSpPr>
        <p:spPr bwMode="auto">
          <a:xfrm>
            <a:off x="3043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课前导入</a:t>
            </a:r>
          </a:p>
        </p:txBody>
      </p:sp>
      <p:sp>
        <p:nvSpPr>
          <p:cNvPr id="6" name="圆角矩形 5">
            <a:hlinkClick r:id="rId3" action="ppaction://hlinksldjump"/>
          </p:cNvPr>
          <p:cNvSpPr/>
          <p:nvPr userDrawn="1"/>
        </p:nvSpPr>
        <p:spPr bwMode="auto">
          <a:xfrm>
            <a:off x="4186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学习目标</a:t>
            </a:r>
          </a:p>
        </p:txBody>
      </p:sp>
      <p:sp>
        <p:nvSpPr>
          <p:cNvPr id="7" name="圆角矩形 6">
            <a:hlinkClick r:id="rId4" action="ppaction://hlinksldjump"/>
          </p:cNvPr>
          <p:cNvSpPr/>
          <p:nvPr userDrawn="1"/>
        </p:nvSpPr>
        <p:spPr bwMode="auto">
          <a:xfrm>
            <a:off x="5329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新知探究</a:t>
            </a:r>
          </a:p>
        </p:txBody>
      </p:sp>
      <p:sp>
        <p:nvSpPr>
          <p:cNvPr id="8" name="圆角矩形 7">
            <a:hlinkClick r:id="" action="ppaction://noaction"/>
          </p:cNvPr>
          <p:cNvSpPr/>
          <p:nvPr userDrawn="1"/>
        </p:nvSpPr>
        <p:spPr bwMode="auto">
          <a:xfrm>
            <a:off x="7593013" y="234950"/>
            <a:ext cx="1073150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随堂练习</a:t>
            </a:r>
          </a:p>
        </p:txBody>
      </p:sp>
      <p:sp>
        <p:nvSpPr>
          <p:cNvPr id="9" name="圆角矩形 8">
            <a:hlinkClick r:id="" action="ppaction://noaction"/>
          </p:cNvPr>
          <p:cNvSpPr/>
          <p:nvPr userDrawn="1"/>
        </p:nvSpPr>
        <p:spPr bwMode="auto">
          <a:xfrm>
            <a:off x="6464300" y="234950"/>
            <a:ext cx="1071563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本课小结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>
          <a:xfrm>
            <a:off x="73025" y="6400800"/>
            <a:ext cx="32004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825" y="6400800"/>
            <a:ext cx="37338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03942-7631-4E70-8079-CE171B49ABC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85800"/>
            <a:ext cx="9144000" cy="76200"/>
          </a:xfrm>
          <a:prstGeom prst="rect">
            <a:avLst/>
          </a:prstGeom>
          <a:solidFill>
            <a:srgbClr val="1C4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zh-CN" altLang="en-US" dirty="0"/>
          </a:p>
        </p:txBody>
      </p:sp>
      <p:sp>
        <p:nvSpPr>
          <p:cNvPr id="5" name="圆角矩形 4">
            <a:hlinkClick r:id="rId2" action="ppaction://hlinksldjump"/>
          </p:cNvPr>
          <p:cNvSpPr/>
          <p:nvPr userDrawn="1"/>
        </p:nvSpPr>
        <p:spPr bwMode="auto">
          <a:xfrm>
            <a:off x="3043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课前导入</a:t>
            </a:r>
          </a:p>
        </p:txBody>
      </p:sp>
      <p:sp>
        <p:nvSpPr>
          <p:cNvPr id="6" name="圆角矩形 5">
            <a:hlinkClick r:id="rId3" action="ppaction://hlinksldjump"/>
          </p:cNvPr>
          <p:cNvSpPr/>
          <p:nvPr userDrawn="1"/>
        </p:nvSpPr>
        <p:spPr bwMode="auto">
          <a:xfrm>
            <a:off x="4186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学习目标</a:t>
            </a:r>
          </a:p>
        </p:txBody>
      </p:sp>
      <p:sp>
        <p:nvSpPr>
          <p:cNvPr id="7" name="圆角矩形 6">
            <a:hlinkClick r:id="rId4" action="ppaction://hlinksldjump"/>
          </p:cNvPr>
          <p:cNvSpPr/>
          <p:nvPr userDrawn="1"/>
        </p:nvSpPr>
        <p:spPr bwMode="auto">
          <a:xfrm>
            <a:off x="5329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新知探究</a:t>
            </a:r>
          </a:p>
        </p:txBody>
      </p:sp>
      <p:sp>
        <p:nvSpPr>
          <p:cNvPr id="8" name="圆角矩形 7">
            <a:hlinkClick r:id="" action="ppaction://noaction"/>
          </p:cNvPr>
          <p:cNvSpPr/>
          <p:nvPr userDrawn="1"/>
        </p:nvSpPr>
        <p:spPr bwMode="auto">
          <a:xfrm>
            <a:off x="7593013" y="234950"/>
            <a:ext cx="1073150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随堂练习</a:t>
            </a:r>
          </a:p>
        </p:txBody>
      </p:sp>
      <p:sp>
        <p:nvSpPr>
          <p:cNvPr id="9" name="圆角矩形 8">
            <a:hlinkClick r:id="" action="ppaction://noaction"/>
          </p:cNvPr>
          <p:cNvSpPr/>
          <p:nvPr userDrawn="1"/>
        </p:nvSpPr>
        <p:spPr bwMode="auto">
          <a:xfrm>
            <a:off x="6464300" y="234950"/>
            <a:ext cx="1071563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本课小结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>
          <a:xfrm>
            <a:off x="73025" y="6400800"/>
            <a:ext cx="32004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825" y="6400800"/>
            <a:ext cx="37338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03942-7631-4E70-8079-CE171B49ABC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85800"/>
            <a:ext cx="9144000" cy="76200"/>
          </a:xfrm>
          <a:prstGeom prst="rect">
            <a:avLst/>
          </a:prstGeom>
          <a:solidFill>
            <a:srgbClr val="1C4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zh-CN" altLang="en-US" dirty="0"/>
          </a:p>
        </p:txBody>
      </p:sp>
      <p:sp>
        <p:nvSpPr>
          <p:cNvPr id="5" name="圆角矩形 4">
            <a:hlinkClick r:id="rId2" action="ppaction://hlinksldjump"/>
          </p:cNvPr>
          <p:cNvSpPr/>
          <p:nvPr userDrawn="1"/>
        </p:nvSpPr>
        <p:spPr bwMode="auto">
          <a:xfrm>
            <a:off x="3043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课前导入</a:t>
            </a:r>
          </a:p>
        </p:txBody>
      </p:sp>
      <p:sp>
        <p:nvSpPr>
          <p:cNvPr id="6" name="圆角矩形 5">
            <a:hlinkClick r:id="rId3" action="ppaction://hlinksldjump"/>
          </p:cNvPr>
          <p:cNvSpPr/>
          <p:nvPr userDrawn="1"/>
        </p:nvSpPr>
        <p:spPr bwMode="auto">
          <a:xfrm>
            <a:off x="4186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学习目标</a:t>
            </a:r>
          </a:p>
        </p:txBody>
      </p:sp>
      <p:sp>
        <p:nvSpPr>
          <p:cNvPr id="7" name="圆角矩形 6">
            <a:hlinkClick r:id="rId4" action="ppaction://hlinksldjump"/>
          </p:cNvPr>
          <p:cNvSpPr/>
          <p:nvPr userDrawn="1"/>
        </p:nvSpPr>
        <p:spPr bwMode="auto">
          <a:xfrm>
            <a:off x="5329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新知探究</a:t>
            </a:r>
          </a:p>
        </p:txBody>
      </p:sp>
      <p:sp>
        <p:nvSpPr>
          <p:cNvPr id="8" name="圆角矩形 7">
            <a:hlinkClick r:id="" action="ppaction://noaction"/>
          </p:cNvPr>
          <p:cNvSpPr/>
          <p:nvPr userDrawn="1"/>
        </p:nvSpPr>
        <p:spPr bwMode="auto">
          <a:xfrm>
            <a:off x="7593013" y="234950"/>
            <a:ext cx="1073150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随堂练习</a:t>
            </a:r>
          </a:p>
        </p:txBody>
      </p:sp>
      <p:sp>
        <p:nvSpPr>
          <p:cNvPr id="9" name="圆角矩形 8">
            <a:hlinkClick r:id="" action="ppaction://noaction"/>
          </p:cNvPr>
          <p:cNvSpPr/>
          <p:nvPr userDrawn="1"/>
        </p:nvSpPr>
        <p:spPr bwMode="auto">
          <a:xfrm>
            <a:off x="6464300" y="234950"/>
            <a:ext cx="1071563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本课小结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>
          <a:xfrm>
            <a:off x="73025" y="6400800"/>
            <a:ext cx="32004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825" y="6400800"/>
            <a:ext cx="37338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03942-7631-4E70-8079-CE171B49ABC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85800"/>
            <a:ext cx="9144000" cy="76200"/>
          </a:xfrm>
          <a:prstGeom prst="rect">
            <a:avLst/>
          </a:prstGeom>
          <a:solidFill>
            <a:srgbClr val="1C4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zh-CN" altLang="en-US" dirty="0"/>
          </a:p>
        </p:txBody>
      </p:sp>
      <p:sp>
        <p:nvSpPr>
          <p:cNvPr id="5" name="圆角矩形 4">
            <a:hlinkClick r:id="rId2" action="ppaction://hlinksldjump"/>
          </p:cNvPr>
          <p:cNvSpPr/>
          <p:nvPr userDrawn="1"/>
        </p:nvSpPr>
        <p:spPr bwMode="auto">
          <a:xfrm>
            <a:off x="3043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课前导入</a:t>
            </a:r>
          </a:p>
        </p:txBody>
      </p:sp>
      <p:sp>
        <p:nvSpPr>
          <p:cNvPr id="6" name="圆角矩形 5">
            <a:hlinkClick r:id="rId3" action="ppaction://hlinksldjump"/>
          </p:cNvPr>
          <p:cNvSpPr/>
          <p:nvPr userDrawn="1"/>
        </p:nvSpPr>
        <p:spPr bwMode="auto">
          <a:xfrm>
            <a:off x="4186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学习目标</a:t>
            </a:r>
          </a:p>
        </p:txBody>
      </p:sp>
      <p:sp>
        <p:nvSpPr>
          <p:cNvPr id="7" name="圆角矩形 6">
            <a:hlinkClick r:id="rId4" action="ppaction://hlinksldjump"/>
          </p:cNvPr>
          <p:cNvSpPr/>
          <p:nvPr userDrawn="1"/>
        </p:nvSpPr>
        <p:spPr bwMode="auto">
          <a:xfrm>
            <a:off x="5329238" y="234950"/>
            <a:ext cx="1071562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新知探究</a:t>
            </a:r>
          </a:p>
        </p:txBody>
      </p:sp>
      <p:sp>
        <p:nvSpPr>
          <p:cNvPr id="8" name="圆角矩形 7">
            <a:hlinkClick r:id="" action="ppaction://noaction"/>
          </p:cNvPr>
          <p:cNvSpPr/>
          <p:nvPr userDrawn="1"/>
        </p:nvSpPr>
        <p:spPr bwMode="auto">
          <a:xfrm>
            <a:off x="7593013" y="234950"/>
            <a:ext cx="1073150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随堂练习</a:t>
            </a:r>
          </a:p>
        </p:txBody>
      </p:sp>
      <p:sp>
        <p:nvSpPr>
          <p:cNvPr id="9" name="圆角矩形 8">
            <a:hlinkClick r:id="" action="ppaction://noaction"/>
          </p:cNvPr>
          <p:cNvSpPr/>
          <p:nvPr userDrawn="1"/>
        </p:nvSpPr>
        <p:spPr bwMode="auto">
          <a:xfrm>
            <a:off x="6464300" y="234950"/>
            <a:ext cx="1071563" cy="374650"/>
          </a:xfrm>
          <a:prstGeom prst="roundRect">
            <a:avLst/>
          </a:prstGeom>
          <a:noFill/>
          <a:ln w="19050">
            <a:solidFill>
              <a:srgbClr val="1C437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chemeClr val="tx1"/>
                </a:solidFill>
                <a:latin typeface="黑体" panose="02010609060101010101" pitchFamily="49" charset="-122"/>
                <a:cs typeface="Times New Roman" pitchFamily="18" charset="0"/>
              </a:rPr>
              <a:t>本课小结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>
          <a:xfrm>
            <a:off x="73025" y="6400800"/>
            <a:ext cx="32004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825" y="6400800"/>
            <a:ext cx="37338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03942-7631-4E70-8079-CE171B49ABC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3145-077E-4983-916E-2A400329CFEA}" type="datetimeFigureOut">
              <a:rPr lang="zh-CN" altLang="en-US" smtClean="0"/>
              <a:t>2018/9/2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504B-EB6F-40BC-8CEB-8D950FECAB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3145-077E-4983-916E-2A400329CFEA}" type="datetimeFigureOut">
              <a:rPr lang="zh-CN" altLang="en-US" smtClean="0"/>
              <a:t>2018/9/2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504B-EB6F-40BC-8CEB-8D950FECAB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3145-077E-4983-916E-2A400329CFEA}" type="datetimeFigureOut">
              <a:rPr lang="zh-CN" altLang="en-US" smtClean="0"/>
              <a:t>2018/9/2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504B-EB6F-40BC-8CEB-8D950FECAB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3145-077E-4983-916E-2A400329CFEA}" type="datetimeFigureOut">
              <a:rPr lang="zh-CN" altLang="en-US" smtClean="0"/>
              <a:t>2018/9/2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504B-EB6F-40BC-8CEB-8D950FECAB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3145-077E-4983-916E-2A400329CFEA}" type="datetimeFigureOut">
              <a:rPr lang="zh-CN" altLang="en-US" smtClean="0"/>
              <a:t>2018/9/2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504B-EB6F-40BC-8CEB-8D950FECAB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3145-077E-4983-916E-2A400329CFEA}" type="datetimeFigureOut">
              <a:rPr lang="zh-CN" altLang="en-US" smtClean="0"/>
              <a:t>2018/9/2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504B-EB6F-40BC-8CEB-8D950FECAB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83145-077E-4983-916E-2A400329CFEA}" type="datetimeFigureOut">
              <a:rPr lang="zh-CN" altLang="en-US" smtClean="0"/>
              <a:t>2018/9/2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A504B-EB6F-40BC-8CEB-8D950FECAB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.xml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3.jpeg"/><Relationship Id="rId4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7.xml"/><Relationship Id="rId4" Type="http://schemas.openxmlformats.org/officeDocument/2006/relationships/slide" Target="sl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6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ctrTitle"/>
          </p:nvPr>
        </p:nvSpPr>
        <p:spPr>
          <a:xfrm>
            <a:off x="900113" y="1916113"/>
            <a:ext cx="7488237" cy="1035050"/>
          </a:xfrm>
        </p:spPr>
        <p:txBody>
          <a:bodyPr/>
          <a:lstStyle/>
          <a:p>
            <a:pPr eaLnBrk="1" hangingPunct="1"/>
            <a:r>
              <a:rPr lang="zh-CN" altLang="en-US" sz="600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第十三章 内能与热机</a:t>
            </a:r>
          </a:p>
        </p:txBody>
      </p:sp>
      <p:sp>
        <p:nvSpPr>
          <p:cNvPr id="11267" name="副标题 2"/>
          <p:cNvSpPr>
            <a:spLocks noGrp="1"/>
          </p:cNvSpPr>
          <p:nvPr>
            <p:ph type="subTitle" idx="1"/>
          </p:nvPr>
        </p:nvSpPr>
        <p:spPr>
          <a:xfrm>
            <a:off x="900113" y="3573463"/>
            <a:ext cx="7416800" cy="1149350"/>
          </a:xfrm>
        </p:spPr>
        <p:txBody>
          <a:bodyPr/>
          <a:lstStyle/>
          <a:p>
            <a:pPr eaLnBrk="1" hangingPunct="1"/>
            <a:r>
              <a:rPr lang="zh-CN" altLang="en-US" sz="6000" smtClean="0">
                <a:solidFill>
                  <a:schemeClr val="tx1"/>
                </a:solidFill>
                <a:latin typeface="黑体" pitchFamily="49" charset="-122"/>
              </a:rPr>
              <a:t>第一节 物体的内能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2339975" y="5291138"/>
            <a:ext cx="4492625" cy="46196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等质量的热水内能比冷水内能大</a:t>
            </a:r>
          </a:p>
        </p:txBody>
      </p:sp>
      <p:sp>
        <p:nvSpPr>
          <p:cNvPr id="14" name="圆角矩形 13">
            <a:hlinkClick r:id="rId2" action="ppaction://hlinksldjump"/>
          </p:cNvPr>
          <p:cNvSpPr/>
          <p:nvPr/>
        </p:nvSpPr>
        <p:spPr bwMode="auto">
          <a:xfrm>
            <a:off x="5329238" y="234950"/>
            <a:ext cx="1071562" cy="374650"/>
          </a:xfrm>
          <a:prstGeom prst="round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cs typeface="Times New Roman" pitchFamily="18" charset="0"/>
              </a:rPr>
              <a:t>新知探究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0425" y="2151063"/>
            <a:ext cx="48958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0413" y="2136775"/>
            <a:ext cx="5170487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12"/>
          <p:cNvSpPr txBox="1">
            <a:spLocks noChangeArrowheads="1"/>
          </p:cNvSpPr>
          <p:nvPr/>
        </p:nvSpPr>
        <p:spPr bwMode="auto">
          <a:xfrm>
            <a:off x="3030538" y="1511300"/>
            <a:ext cx="3095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内能与温度的关系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2046288" y="5291138"/>
            <a:ext cx="5138737" cy="46196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通电的灯丝比未通电的灯丝的内能大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2046288" y="5815013"/>
            <a:ext cx="5211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同一物体的温度越高，内能越大</a:t>
            </a:r>
          </a:p>
        </p:txBody>
      </p:sp>
      <p:sp>
        <p:nvSpPr>
          <p:cNvPr id="20489" name="圆角矩形 34"/>
          <p:cNvSpPr>
            <a:spLocks noChangeArrowheads="1"/>
          </p:cNvSpPr>
          <p:nvPr/>
        </p:nvSpPr>
        <p:spPr bwMode="auto">
          <a:xfrm>
            <a:off x="971550" y="904875"/>
            <a:ext cx="2736850" cy="579438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一、物体的内能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6" grpId="0" animBg="1"/>
      <p:bldP spid="18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095625" y="1484313"/>
            <a:ext cx="3097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28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内能跟温度的关系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7388" y="2138363"/>
            <a:ext cx="3830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28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一个物体温度升高时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43125" y="2876550"/>
            <a:ext cx="2501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2800">
                <a:latin typeface="黑体" pitchFamily="49" charset="-122"/>
                <a:ea typeface="黑体" pitchFamily="49" charset="-122"/>
              </a:rPr>
              <a:t>分子动能增大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879975" y="2133600"/>
            <a:ext cx="4089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2800">
                <a:latin typeface="黑体" pitchFamily="49" charset="-122"/>
                <a:ea typeface="黑体" pitchFamily="49" charset="-122"/>
              </a:rPr>
              <a:t>它的分子运动</a:t>
            </a:r>
            <a:r>
              <a:rPr kumimoji="1" lang="zh-CN" altLang="en-US" sz="280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速度</a:t>
            </a:r>
            <a:r>
              <a:rPr kumimoji="1" lang="zh-CN" altLang="en-US" sz="2800">
                <a:latin typeface="黑体" pitchFamily="49" charset="-122"/>
                <a:ea typeface="黑体" pitchFamily="49" charset="-122"/>
              </a:rPr>
              <a:t>加快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797300" y="3557588"/>
            <a:ext cx="36734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2800">
                <a:latin typeface="黑体" pitchFamily="49" charset="-122"/>
                <a:ea typeface="黑体" pitchFamily="49" charset="-122"/>
              </a:rPr>
              <a:t>组成这个物体的所有分子的动能总和增加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941763" y="5076825"/>
            <a:ext cx="35290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28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它的内能就会增加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38188" y="5661025"/>
            <a:ext cx="3906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28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一个物体温度降低时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4090988" y="5781675"/>
            <a:ext cx="1143000" cy="360363"/>
          </a:xfrm>
          <a:prstGeom prst="rightArrow">
            <a:avLst>
              <a:gd name="adj1" fmla="val 50000"/>
              <a:gd name="adj2" fmla="val 79295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 sz="28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181600" y="5661025"/>
            <a:ext cx="3340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28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它的内能就会减少</a:t>
            </a: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 flipV="1">
            <a:off x="3033713" y="3432175"/>
            <a:ext cx="720725" cy="8636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zh-CN" altLang="en-US"/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4014788" y="2278063"/>
            <a:ext cx="865187" cy="300037"/>
          </a:xfrm>
          <a:prstGeom prst="rightArrow">
            <a:avLst>
              <a:gd name="adj1" fmla="val 50000"/>
              <a:gd name="adj2" fmla="val 72090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 sz="28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 flipH="1" flipV="1">
            <a:off x="4552950" y="2735263"/>
            <a:ext cx="2160588" cy="6477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zh-CN" altLang="en-US"/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 rot="5400000">
            <a:off x="5130006" y="4583907"/>
            <a:ext cx="576263" cy="431800"/>
          </a:xfrm>
          <a:prstGeom prst="notchedRightArrow">
            <a:avLst>
              <a:gd name="adj1" fmla="val 50000"/>
              <a:gd name="adj2" fmla="val 3336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 sz="28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" name="圆角矩形 18">
            <a:hlinkClick r:id="rId2" action="ppaction://hlinksldjump"/>
          </p:cNvPr>
          <p:cNvSpPr/>
          <p:nvPr/>
        </p:nvSpPr>
        <p:spPr bwMode="auto">
          <a:xfrm>
            <a:off x="5329238" y="234950"/>
            <a:ext cx="1071562" cy="374650"/>
          </a:xfrm>
          <a:prstGeom prst="round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cs typeface="Times New Roman" pitchFamily="18" charset="0"/>
              </a:rPr>
              <a:t>新知探究</a:t>
            </a:r>
          </a:p>
        </p:txBody>
      </p:sp>
      <p:sp>
        <p:nvSpPr>
          <p:cNvPr id="21520" name="圆角矩形 34"/>
          <p:cNvSpPr>
            <a:spLocks noChangeArrowheads="1"/>
          </p:cNvSpPr>
          <p:nvPr/>
        </p:nvSpPr>
        <p:spPr bwMode="auto">
          <a:xfrm>
            <a:off x="971550" y="904875"/>
            <a:ext cx="2736850" cy="579438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一、物体的内能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nimBg="1"/>
      <p:bldP spid="12" grpId="0" autoUpdateAnimBg="0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03288" y="1595438"/>
            <a:ext cx="1628775" cy="720725"/>
            <a:chOff x="1001" y="633"/>
            <a:chExt cx="1367" cy="454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088" y="633"/>
              <a:ext cx="1213" cy="454"/>
              <a:chOff x="2971" y="753"/>
              <a:chExt cx="2177" cy="454"/>
            </a:xfrm>
          </p:grpSpPr>
          <p:sp>
            <p:nvSpPr>
              <p:cNvPr id="22541" name="AutoShape 4"/>
              <p:cNvSpPr>
                <a:spLocks noChangeArrowheads="1"/>
              </p:cNvSpPr>
              <p:nvPr/>
            </p:nvSpPr>
            <p:spPr bwMode="auto">
              <a:xfrm>
                <a:off x="2970" y="753"/>
                <a:ext cx="2178" cy="454"/>
              </a:xfrm>
              <a:prstGeom prst="roundRect">
                <a:avLst>
                  <a:gd name="adj" fmla="val 16667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eaLnBrk="1" hangingPunct="1"/>
                <a:endParaRPr lang="zh-CN" altLang="en-US">
                  <a:latin typeface="Times New Roman" pitchFamily="18" charset="0"/>
                  <a:ea typeface="黑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2542" name="AutoShape 5"/>
              <p:cNvSpPr>
                <a:spLocks noChangeArrowheads="1"/>
              </p:cNvSpPr>
              <p:nvPr/>
            </p:nvSpPr>
            <p:spPr bwMode="auto">
              <a:xfrm>
                <a:off x="2971" y="754"/>
                <a:ext cx="2132" cy="408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>
                  <a:latin typeface="Times New Roman" pitchFamily="18" charset="0"/>
                  <a:ea typeface="黑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2543" name="AutoShape 6"/>
              <p:cNvSpPr>
                <a:spLocks noChangeArrowheads="1"/>
              </p:cNvSpPr>
              <p:nvPr/>
            </p:nvSpPr>
            <p:spPr bwMode="auto">
              <a:xfrm rot="10800000">
                <a:off x="2971" y="981"/>
                <a:ext cx="2132" cy="18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>
                  <a:latin typeface="Times New Roman" pitchFamily="18" charset="0"/>
                  <a:ea typeface="黑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2544" name="AutoShape 7"/>
              <p:cNvSpPr>
                <a:spLocks noChangeArrowheads="1"/>
              </p:cNvSpPr>
              <p:nvPr/>
            </p:nvSpPr>
            <p:spPr bwMode="auto">
              <a:xfrm>
                <a:off x="2971" y="754"/>
                <a:ext cx="2132" cy="18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>
                  <a:latin typeface="Times New Roman" pitchFamily="18" charset="0"/>
                  <a:ea typeface="黑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22540" name="Rectangle 8"/>
            <p:cNvSpPr>
              <a:spLocks noChangeArrowheads="1"/>
            </p:cNvSpPr>
            <p:nvPr/>
          </p:nvSpPr>
          <p:spPr bwMode="auto">
            <a:xfrm>
              <a:off x="1001" y="671"/>
              <a:ext cx="136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kumimoji="1" lang="zh-CN" altLang="en-US" sz="2800">
                  <a:solidFill>
                    <a:srgbClr val="FF0000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想一想</a:t>
              </a:r>
            </a:p>
          </p:txBody>
        </p:sp>
      </p:grp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905478" y="2368083"/>
            <a:ext cx="7345362" cy="519113"/>
          </a:xfrm>
          <a:prstGeom prst="rect">
            <a:avLst/>
          </a:prstGeom>
          <a:gradFill rotWithShape="1">
            <a:gsLst>
              <a:gs pos="0">
                <a:srgbClr val="FFCCFF">
                  <a:alpha val="86000"/>
                </a:srgbClr>
              </a:gs>
              <a:gs pos="50000">
                <a:schemeClr val="bg1"/>
              </a:gs>
              <a:gs pos="100000">
                <a:srgbClr val="FFCCFF">
                  <a:alpha val="86000"/>
                </a:srgbClr>
              </a:gs>
            </a:gsLst>
            <a:lin ang="5400000" scaled="1"/>
          </a:gradFill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炽热的铁水有内能，那北极的冰山有没有内能</a:t>
            </a:r>
            <a:r>
              <a:rPr kumimoji="1"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?</a:t>
            </a:r>
            <a:endParaRPr kumimoji="1"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271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011488"/>
            <a:ext cx="3384550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5" name="Picture 11" descr="12-图片-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997200"/>
            <a:ext cx="3563937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1730375" y="5768975"/>
            <a:ext cx="5695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一切物体在任何情况下都具有内能。</a:t>
            </a:r>
          </a:p>
        </p:txBody>
      </p:sp>
      <p:sp>
        <p:nvSpPr>
          <p:cNvPr id="14" name="圆角矩形 13">
            <a:hlinkClick r:id="rId4" action="ppaction://hlinksldjump"/>
          </p:cNvPr>
          <p:cNvSpPr/>
          <p:nvPr/>
        </p:nvSpPr>
        <p:spPr bwMode="auto">
          <a:xfrm>
            <a:off x="5329238" y="234950"/>
            <a:ext cx="1071562" cy="374650"/>
          </a:xfrm>
          <a:prstGeom prst="round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cs typeface="Times New Roman" pitchFamily="18" charset="0"/>
              </a:rPr>
              <a:t>新知探究</a:t>
            </a:r>
          </a:p>
        </p:txBody>
      </p:sp>
      <p:sp>
        <p:nvSpPr>
          <p:cNvPr id="22538" name="圆角矩形 34"/>
          <p:cNvSpPr>
            <a:spLocks noChangeArrowheads="1"/>
          </p:cNvSpPr>
          <p:nvPr/>
        </p:nvSpPr>
        <p:spPr bwMode="auto">
          <a:xfrm>
            <a:off x="971550" y="836613"/>
            <a:ext cx="2736850" cy="579437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一、物体的内能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727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gray">
          <a:xfrm>
            <a:off x="755650" y="3068638"/>
            <a:ext cx="7705725" cy="2239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12700" algn="ctr">
            <a:solidFill>
              <a:srgbClr val="FFFF99"/>
            </a:solidFill>
            <a:round/>
            <a:headEnd/>
            <a:tailEnd/>
          </a:ln>
          <a:effectLst>
            <a:outerShdw dist="56796" dir="3806097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/>
            <a:endParaRPr lang="zh-CN" altLang="en-US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958850" y="2133600"/>
            <a:ext cx="2879725" cy="574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50000">
                <a:srgbClr val="FFFFFF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rgbClr val="66CCFF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/>
            <a:endParaRPr lang="zh-CN" altLang="en-US" sz="28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033463" y="2139950"/>
            <a:ext cx="2730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28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内能的影响因素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1008063" y="3224213"/>
            <a:ext cx="72009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>
                <a:solidFill>
                  <a:srgbClr val="003300"/>
                </a:solidFill>
                <a:latin typeface="黑体" pitchFamily="49" charset="-122"/>
                <a:ea typeface="黑体" pitchFamily="49" charset="-122"/>
              </a:rPr>
              <a:t>    内能的大小跟物体的</a:t>
            </a:r>
            <a:r>
              <a:rPr lang="zh-CN" altLang="en-US" sz="28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温度</a:t>
            </a:r>
            <a:r>
              <a:rPr lang="zh-CN" altLang="en-US" sz="2800">
                <a:solidFill>
                  <a:srgbClr val="003300"/>
                </a:solidFill>
                <a:latin typeface="黑体" pitchFamily="49" charset="-122"/>
                <a:ea typeface="黑体" pitchFamily="49" charset="-122"/>
              </a:rPr>
              <a:t>、</a:t>
            </a:r>
            <a:r>
              <a:rPr lang="zh-CN" altLang="en-US" sz="28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质量</a:t>
            </a:r>
            <a:r>
              <a:rPr lang="zh-CN" altLang="en-US" sz="2800">
                <a:solidFill>
                  <a:srgbClr val="003300"/>
                </a:solidFill>
                <a:latin typeface="黑体" pitchFamily="49" charset="-122"/>
                <a:ea typeface="黑体" pitchFamily="49" charset="-122"/>
              </a:rPr>
              <a:t>、</a:t>
            </a:r>
            <a:r>
              <a:rPr lang="zh-CN" altLang="en-US" sz="28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材料、体积、状态</a:t>
            </a:r>
            <a:r>
              <a:rPr lang="zh-CN" altLang="en-US" sz="2800">
                <a:solidFill>
                  <a:srgbClr val="003300"/>
                </a:solidFill>
                <a:latin typeface="黑体" pitchFamily="49" charset="-122"/>
                <a:ea typeface="黑体" pitchFamily="49" charset="-122"/>
              </a:rPr>
              <a:t>等有关；当物体温度</a:t>
            </a:r>
            <a:r>
              <a:rPr lang="zh-CN" altLang="en-US" sz="28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升高</a:t>
            </a:r>
            <a:r>
              <a:rPr lang="zh-CN" altLang="en-US" sz="2800">
                <a:solidFill>
                  <a:srgbClr val="003300"/>
                </a:solidFill>
                <a:latin typeface="黑体" pitchFamily="49" charset="-122"/>
                <a:ea typeface="黑体" pitchFamily="49" charset="-122"/>
              </a:rPr>
              <a:t>时，内能会</a:t>
            </a:r>
            <a:r>
              <a:rPr lang="zh-CN" altLang="en-US" sz="28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增大</a:t>
            </a:r>
            <a:r>
              <a:rPr lang="zh-CN" altLang="en-US" sz="2800">
                <a:solidFill>
                  <a:srgbClr val="003300"/>
                </a:solidFill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sp>
        <p:nvSpPr>
          <p:cNvPr id="7" name="圆角矩形 6">
            <a:hlinkClick r:id="rId2" action="ppaction://hlinksldjump"/>
          </p:cNvPr>
          <p:cNvSpPr/>
          <p:nvPr/>
        </p:nvSpPr>
        <p:spPr bwMode="auto">
          <a:xfrm>
            <a:off x="5329238" y="234950"/>
            <a:ext cx="1071562" cy="374650"/>
          </a:xfrm>
          <a:prstGeom prst="round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cs typeface="Times New Roman" pitchFamily="18" charset="0"/>
              </a:rPr>
              <a:t>新知探究</a:t>
            </a:r>
          </a:p>
        </p:txBody>
      </p:sp>
      <p:sp>
        <p:nvSpPr>
          <p:cNvPr id="23559" name="圆角矩形 34"/>
          <p:cNvSpPr>
            <a:spLocks noChangeArrowheads="1"/>
          </p:cNvSpPr>
          <p:nvPr/>
        </p:nvSpPr>
        <p:spPr bwMode="auto">
          <a:xfrm>
            <a:off x="971550" y="1125538"/>
            <a:ext cx="2736850" cy="579437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一、物体的内能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00113" y="1503363"/>
            <a:ext cx="1628775" cy="630237"/>
            <a:chOff x="1001" y="633"/>
            <a:chExt cx="1367" cy="454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088" y="633"/>
              <a:ext cx="1213" cy="454"/>
              <a:chOff x="2971" y="753"/>
              <a:chExt cx="2177" cy="454"/>
            </a:xfrm>
          </p:grpSpPr>
          <p:sp>
            <p:nvSpPr>
              <p:cNvPr id="24588" name="AutoShape 4"/>
              <p:cNvSpPr>
                <a:spLocks noChangeArrowheads="1"/>
              </p:cNvSpPr>
              <p:nvPr/>
            </p:nvSpPr>
            <p:spPr bwMode="auto">
              <a:xfrm>
                <a:off x="2970" y="753"/>
                <a:ext cx="2178" cy="454"/>
              </a:xfrm>
              <a:prstGeom prst="roundRect">
                <a:avLst>
                  <a:gd name="adj" fmla="val 16667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eaLnBrk="1" hangingPunct="1"/>
                <a:endParaRPr lang="zh-CN" altLang="en-US">
                  <a:latin typeface="Times New Roman" pitchFamily="18" charset="0"/>
                  <a:ea typeface="黑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4589" name="AutoShape 5"/>
              <p:cNvSpPr>
                <a:spLocks noChangeArrowheads="1"/>
              </p:cNvSpPr>
              <p:nvPr/>
            </p:nvSpPr>
            <p:spPr bwMode="auto">
              <a:xfrm>
                <a:off x="2971" y="754"/>
                <a:ext cx="2132" cy="408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>
                  <a:latin typeface="Times New Roman" pitchFamily="18" charset="0"/>
                  <a:ea typeface="黑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4590" name="AutoShape 6"/>
              <p:cNvSpPr>
                <a:spLocks noChangeArrowheads="1"/>
              </p:cNvSpPr>
              <p:nvPr/>
            </p:nvSpPr>
            <p:spPr bwMode="auto">
              <a:xfrm rot="10800000">
                <a:off x="2971" y="981"/>
                <a:ext cx="2132" cy="18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>
                  <a:latin typeface="Times New Roman" pitchFamily="18" charset="0"/>
                  <a:ea typeface="黑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4591" name="AutoShape 7"/>
              <p:cNvSpPr>
                <a:spLocks noChangeArrowheads="1"/>
              </p:cNvSpPr>
              <p:nvPr/>
            </p:nvSpPr>
            <p:spPr bwMode="auto">
              <a:xfrm>
                <a:off x="2971" y="754"/>
                <a:ext cx="2132" cy="18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>
                  <a:latin typeface="Times New Roman" pitchFamily="18" charset="0"/>
                  <a:ea typeface="黑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24587" name="Rectangle 8"/>
            <p:cNvSpPr>
              <a:spLocks noChangeArrowheads="1"/>
            </p:cNvSpPr>
            <p:nvPr/>
          </p:nvSpPr>
          <p:spPr bwMode="auto">
            <a:xfrm>
              <a:off x="1001" y="671"/>
              <a:ext cx="136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kumimoji="1" lang="zh-CN" altLang="en-US" sz="2800">
                  <a:solidFill>
                    <a:srgbClr val="FF0000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想一想</a:t>
              </a:r>
            </a:p>
          </p:txBody>
        </p:sp>
      </p:grpSp>
      <p:sp>
        <p:nvSpPr>
          <p:cNvPr id="24579" name="AutoShape 9"/>
          <p:cNvSpPr>
            <a:spLocks noChangeArrowheads="1"/>
          </p:cNvSpPr>
          <p:nvPr/>
        </p:nvSpPr>
        <p:spPr bwMode="gray">
          <a:xfrm>
            <a:off x="665163" y="2228850"/>
            <a:ext cx="7651750" cy="40798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FF"/>
              </a:gs>
              <a:gs pos="100000">
                <a:schemeClr val="bg1"/>
              </a:gs>
            </a:gsLst>
            <a:lin ang="5400000" scaled="1"/>
          </a:gradFill>
          <a:ln w="12700" algn="ctr">
            <a:solidFill>
              <a:srgbClr val="66FFFF"/>
            </a:solidFill>
            <a:round/>
            <a:headEnd/>
            <a:tailEnd/>
          </a:ln>
          <a:effectLst>
            <a:outerShdw dist="56796" dir="3806097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/>
            <a:endParaRPr lang="zh-CN" altLang="en-US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1116013" y="3879850"/>
            <a:ext cx="6951662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US" altLang="zh-CN" sz="280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r>
              <a:rPr lang="zh-CN" altLang="en-US" sz="280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、比较静止在地面上的球和运动在空中的球所具有的机械能和内能。</a:t>
            </a:r>
          </a:p>
        </p:txBody>
      </p:sp>
      <p:sp>
        <p:nvSpPr>
          <p:cNvPr id="24581" name="Text Box 11"/>
          <p:cNvSpPr txBox="1">
            <a:spLocks noChangeArrowheads="1"/>
          </p:cNvSpPr>
          <p:nvPr/>
        </p:nvSpPr>
        <p:spPr bwMode="auto">
          <a:xfrm>
            <a:off x="1042988" y="2295525"/>
            <a:ext cx="51831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</a:t>
            </a:r>
            <a:r>
              <a:rPr lang="zh-CN" altLang="en-US" sz="280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、内能与机械能是一回事吗？</a:t>
            </a:r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auto">
          <a:xfrm>
            <a:off x="1098550" y="2754313"/>
            <a:ext cx="6969125" cy="112553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zh-CN" altLang="en-US" sz="24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内能的大小跟分子的热运动和分子间相互作用有关；机械能跟机械运动有关，故两者不是一回事</a:t>
            </a:r>
          </a:p>
        </p:txBody>
      </p:sp>
      <p:sp>
        <p:nvSpPr>
          <p:cNvPr id="73741" name="Text Box 13"/>
          <p:cNvSpPr txBox="1">
            <a:spLocks noChangeArrowheads="1"/>
          </p:cNvSpPr>
          <p:nvPr/>
        </p:nvSpPr>
        <p:spPr bwMode="auto">
          <a:xfrm>
            <a:off x="1116013" y="5183188"/>
            <a:ext cx="7058025" cy="112553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zh-CN" altLang="en-US" sz="24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静止在地面上的球没有机械能，运动在空中的球具有机械能；但无论在地上还是在空中，都具有内能</a:t>
            </a:r>
          </a:p>
        </p:txBody>
      </p:sp>
      <p:sp>
        <p:nvSpPr>
          <p:cNvPr id="15" name="圆角矩形 14">
            <a:hlinkClick r:id="rId2" action="ppaction://hlinksldjump"/>
          </p:cNvPr>
          <p:cNvSpPr/>
          <p:nvPr/>
        </p:nvSpPr>
        <p:spPr bwMode="auto">
          <a:xfrm>
            <a:off x="5329238" y="234950"/>
            <a:ext cx="1071562" cy="374650"/>
          </a:xfrm>
          <a:prstGeom prst="round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cs typeface="Times New Roman" pitchFamily="18" charset="0"/>
              </a:rPr>
              <a:t>新知探究</a:t>
            </a:r>
          </a:p>
        </p:txBody>
      </p:sp>
      <p:sp>
        <p:nvSpPr>
          <p:cNvPr id="24585" name="圆角矩形 34"/>
          <p:cNvSpPr>
            <a:spLocks noChangeArrowheads="1"/>
          </p:cNvSpPr>
          <p:nvPr/>
        </p:nvSpPr>
        <p:spPr bwMode="auto">
          <a:xfrm>
            <a:off x="971550" y="836613"/>
            <a:ext cx="2736850" cy="579437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一、物体的内能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37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8" grpId="0"/>
      <p:bldP spid="73740" grpId="0"/>
      <p:bldP spid="737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958850" y="2312988"/>
            <a:ext cx="7202488" cy="15938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80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    </a:t>
            </a:r>
            <a:r>
              <a:rPr kumimoji="1" lang="zh-CN" altLang="en-US" sz="280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下面的水、木柴的内能改变了吗？这是通过什么方式改变了物体的内能？生活中还有哪些现象和这些类似？</a:t>
            </a:r>
          </a:p>
        </p:txBody>
      </p:sp>
      <p:pic>
        <p:nvPicPr>
          <p:cNvPr id="25603" name="Picture 3" descr="12-图片-106透镜取火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3775" y="4043363"/>
            <a:ext cx="2381250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990600" y="5851525"/>
            <a:ext cx="2022475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太阳能热水器</a:t>
            </a: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3581400" y="5851525"/>
            <a:ext cx="2328863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凸透镜点燃木柴</a:t>
            </a:r>
          </a:p>
        </p:txBody>
      </p: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6629400" y="5851525"/>
            <a:ext cx="140970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炉子烧水</a:t>
            </a:r>
          </a:p>
        </p:txBody>
      </p:sp>
      <p:pic>
        <p:nvPicPr>
          <p:cNvPr id="25607" name="Picture 8" descr="1246233901"/>
          <p:cNvPicPr>
            <a:picLocks noChangeAspect="1" noChangeArrowheads="1"/>
          </p:cNvPicPr>
          <p:nvPr/>
        </p:nvPicPr>
        <p:blipFill>
          <a:blip r:embed="rId3"/>
          <a:srcRect l="43666"/>
          <a:stretch>
            <a:fillRect/>
          </a:stretch>
        </p:blipFill>
        <p:spPr bwMode="auto">
          <a:xfrm>
            <a:off x="6440488" y="3978275"/>
            <a:ext cx="15875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55663" y="1555750"/>
            <a:ext cx="1628775" cy="720725"/>
            <a:chOff x="1001" y="633"/>
            <a:chExt cx="1367" cy="454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088" y="633"/>
              <a:ext cx="1213" cy="454"/>
              <a:chOff x="2971" y="753"/>
              <a:chExt cx="2177" cy="454"/>
            </a:xfrm>
          </p:grpSpPr>
          <p:sp>
            <p:nvSpPr>
              <p:cNvPr id="25614" name="AutoShape 4"/>
              <p:cNvSpPr>
                <a:spLocks noChangeArrowheads="1"/>
              </p:cNvSpPr>
              <p:nvPr/>
            </p:nvSpPr>
            <p:spPr bwMode="auto">
              <a:xfrm>
                <a:off x="2970" y="753"/>
                <a:ext cx="2178" cy="454"/>
              </a:xfrm>
              <a:prstGeom prst="roundRect">
                <a:avLst>
                  <a:gd name="adj" fmla="val 16667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eaLnBrk="1" hangingPunct="1"/>
                <a:endParaRPr lang="zh-CN" altLang="en-US">
                  <a:latin typeface="Times New Roman" pitchFamily="18" charset="0"/>
                  <a:ea typeface="黑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5615" name="AutoShape 5"/>
              <p:cNvSpPr>
                <a:spLocks noChangeArrowheads="1"/>
              </p:cNvSpPr>
              <p:nvPr/>
            </p:nvSpPr>
            <p:spPr bwMode="auto">
              <a:xfrm>
                <a:off x="2971" y="754"/>
                <a:ext cx="2132" cy="408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>
                  <a:latin typeface="Times New Roman" pitchFamily="18" charset="0"/>
                  <a:ea typeface="黑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5616" name="AutoShape 6"/>
              <p:cNvSpPr>
                <a:spLocks noChangeArrowheads="1"/>
              </p:cNvSpPr>
              <p:nvPr/>
            </p:nvSpPr>
            <p:spPr bwMode="auto">
              <a:xfrm rot="10800000">
                <a:off x="2971" y="981"/>
                <a:ext cx="2132" cy="18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>
                  <a:latin typeface="Times New Roman" pitchFamily="18" charset="0"/>
                  <a:ea typeface="黑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5617" name="AutoShape 7"/>
              <p:cNvSpPr>
                <a:spLocks noChangeArrowheads="1"/>
              </p:cNvSpPr>
              <p:nvPr/>
            </p:nvSpPr>
            <p:spPr bwMode="auto">
              <a:xfrm>
                <a:off x="2971" y="754"/>
                <a:ext cx="2132" cy="18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>
                  <a:latin typeface="Times New Roman" pitchFamily="18" charset="0"/>
                  <a:ea typeface="黑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25613" name="Rectangle 8"/>
            <p:cNvSpPr>
              <a:spLocks noChangeArrowheads="1"/>
            </p:cNvSpPr>
            <p:nvPr/>
          </p:nvSpPr>
          <p:spPr bwMode="auto">
            <a:xfrm>
              <a:off x="1001" y="671"/>
              <a:ext cx="136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kumimoji="1" lang="zh-CN" altLang="en-US" sz="2800">
                  <a:solidFill>
                    <a:srgbClr val="FF0000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思考</a:t>
              </a:r>
            </a:p>
          </p:txBody>
        </p:sp>
      </p:grpSp>
      <p:sp>
        <p:nvSpPr>
          <p:cNvPr id="17" name="圆角矩形 16">
            <a:hlinkClick r:id="rId4" action="ppaction://hlinksldjump"/>
          </p:cNvPr>
          <p:cNvSpPr/>
          <p:nvPr/>
        </p:nvSpPr>
        <p:spPr bwMode="auto">
          <a:xfrm>
            <a:off x="5329238" y="234950"/>
            <a:ext cx="1071562" cy="374650"/>
          </a:xfrm>
          <a:prstGeom prst="round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cs typeface="Times New Roman" pitchFamily="18" charset="0"/>
              </a:rPr>
              <a:t>新知探究</a:t>
            </a:r>
          </a:p>
        </p:txBody>
      </p:sp>
      <p:sp>
        <p:nvSpPr>
          <p:cNvPr id="25610" name="圆角矩形 34"/>
          <p:cNvSpPr>
            <a:spLocks noChangeArrowheads="1"/>
          </p:cNvSpPr>
          <p:nvPr/>
        </p:nvSpPr>
        <p:spPr bwMode="auto">
          <a:xfrm>
            <a:off x="971550" y="836613"/>
            <a:ext cx="4895850" cy="579437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二、改变物体内能的两种途径</a:t>
            </a:r>
          </a:p>
        </p:txBody>
      </p:sp>
      <p:pic>
        <p:nvPicPr>
          <p:cNvPr id="25611" name="Picture 21" descr="https://timgsa.baidu.com/timg?image&amp;quality=80&amp;size=b9999_10000&amp;sec=1502691571073&amp;di=5a0d6a3be4325530219845d4119403f3&amp;imgtype=0&amp;src=http%3A%2F%2Fimage.cn.made-in-china.com%2F2f0j01dBctMsThCkuz%2F%25E5%25A4%25AA%25E9%2598%25B3%25E8%2583%25BD%25E7%2583%25AD%25E6%25B0%25B4%25E5%2599%25A8%25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9038" y="3978275"/>
            <a:ext cx="18192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971550" y="2060575"/>
            <a:ext cx="4752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zh-CN" altLang="en-US" sz="2800" dirty="0" smtClean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分析得出</a:t>
            </a:r>
            <a:r>
              <a:rPr lang="zh-CN" altLang="en-US" sz="28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结论：</a:t>
            </a: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971550" y="2781300"/>
            <a:ext cx="6840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外界对物体做功，可以使物体的内能增加。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4213" y="5203825"/>
            <a:ext cx="79200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请你举出一些生活中做功使物体内能增加的例子。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71550" y="3573463"/>
            <a:ext cx="62372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做功的方式有：</a:t>
            </a: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1.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克服摩擦做功。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　　　　　　    </a:t>
            </a:r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2.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压缩气体做功。</a:t>
            </a:r>
          </a:p>
        </p:txBody>
      </p:sp>
      <p:sp>
        <p:nvSpPr>
          <p:cNvPr id="9" name="圆角矩形 8">
            <a:hlinkClick r:id="rId2" action="ppaction://hlinksldjump"/>
          </p:cNvPr>
          <p:cNvSpPr/>
          <p:nvPr/>
        </p:nvSpPr>
        <p:spPr bwMode="auto">
          <a:xfrm>
            <a:off x="5329238" y="234950"/>
            <a:ext cx="1071562" cy="374650"/>
          </a:xfrm>
          <a:prstGeom prst="round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cs typeface="Times New Roman" pitchFamily="18" charset="0"/>
              </a:rPr>
              <a:t>新知探究</a:t>
            </a:r>
          </a:p>
        </p:txBody>
      </p:sp>
      <p:sp>
        <p:nvSpPr>
          <p:cNvPr id="28679" name="圆角矩形 34"/>
          <p:cNvSpPr>
            <a:spLocks noChangeArrowheads="1"/>
          </p:cNvSpPr>
          <p:nvPr/>
        </p:nvSpPr>
        <p:spPr bwMode="auto">
          <a:xfrm>
            <a:off x="971550" y="1052513"/>
            <a:ext cx="4895850" cy="579437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二、改变物体内能的两种途径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9"/>
          <p:cNvSpPr>
            <a:spLocks noChangeArrowheads="1"/>
          </p:cNvSpPr>
          <p:nvPr/>
        </p:nvSpPr>
        <p:spPr bwMode="auto">
          <a:xfrm>
            <a:off x="914400" y="2298700"/>
            <a:ext cx="7380288" cy="1133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60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    你有过这些体验吗？这是通过什么方式改变了物体的内能？生活中还有哪些现象和这些类似？</a:t>
            </a:r>
          </a:p>
        </p:txBody>
      </p:sp>
      <p:pic>
        <p:nvPicPr>
          <p:cNvPr id="231440" name="Picture 16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988" y="3519488"/>
            <a:ext cx="3671887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441" name="Picture 17" descr="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08500" y="3500438"/>
            <a:ext cx="3959225" cy="2735262"/>
          </a:xfrm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14400" y="1633538"/>
            <a:ext cx="1628775" cy="577850"/>
            <a:chOff x="1001" y="633"/>
            <a:chExt cx="1367" cy="454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088" y="633"/>
              <a:ext cx="1213" cy="454"/>
              <a:chOff x="2971" y="753"/>
              <a:chExt cx="2177" cy="454"/>
            </a:xfrm>
          </p:grpSpPr>
          <p:sp>
            <p:nvSpPr>
              <p:cNvPr id="29706" name="AutoShape 4"/>
              <p:cNvSpPr>
                <a:spLocks noChangeArrowheads="1"/>
              </p:cNvSpPr>
              <p:nvPr/>
            </p:nvSpPr>
            <p:spPr bwMode="auto">
              <a:xfrm>
                <a:off x="2970" y="753"/>
                <a:ext cx="2178" cy="454"/>
              </a:xfrm>
              <a:prstGeom prst="roundRect">
                <a:avLst>
                  <a:gd name="adj" fmla="val 16667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eaLnBrk="1" hangingPunct="1"/>
                <a:endParaRPr lang="zh-CN" altLang="en-US">
                  <a:latin typeface="Times New Roman" pitchFamily="18" charset="0"/>
                  <a:ea typeface="黑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9707" name="AutoShape 5"/>
              <p:cNvSpPr>
                <a:spLocks noChangeArrowheads="1"/>
              </p:cNvSpPr>
              <p:nvPr/>
            </p:nvSpPr>
            <p:spPr bwMode="auto">
              <a:xfrm>
                <a:off x="2971" y="754"/>
                <a:ext cx="2132" cy="408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>
                  <a:latin typeface="Times New Roman" pitchFamily="18" charset="0"/>
                  <a:ea typeface="黑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9708" name="AutoShape 6"/>
              <p:cNvSpPr>
                <a:spLocks noChangeArrowheads="1"/>
              </p:cNvSpPr>
              <p:nvPr/>
            </p:nvSpPr>
            <p:spPr bwMode="auto">
              <a:xfrm rot="10800000">
                <a:off x="2971" y="981"/>
                <a:ext cx="2132" cy="18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>
                  <a:latin typeface="Times New Roman" pitchFamily="18" charset="0"/>
                  <a:ea typeface="黑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9709" name="AutoShape 7"/>
              <p:cNvSpPr>
                <a:spLocks noChangeArrowheads="1"/>
              </p:cNvSpPr>
              <p:nvPr/>
            </p:nvSpPr>
            <p:spPr bwMode="auto">
              <a:xfrm>
                <a:off x="2971" y="754"/>
                <a:ext cx="2132" cy="18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>
                  <a:latin typeface="Times New Roman" pitchFamily="18" charset="0"/>
                  <a:ea typeface="黑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29705" name="Rectangle 8"/>
            <p:cNvSpPr>
              <a:spLocks noChangeArrowheads="1"/>
            </p:cNvSpPr>
            <p:nvPr/>
          </p:nvSpPr>
          <p:spPr bwMode="auto">
            <a:xfrm>
              <a:off x="1001" y="671"/>
              <a:ext cx="136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kumimoji="1" lang="zh-CN" altLang="en-US" sz="2800">
                  <a:solidFill>
                    <a:srgbClr val="FF0000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想一想</a:t>
              </a:r>
            </a:p>
          </p:txBody>
        </p:sp>
      </p:grpSp>
      <p:sp>
        <p:nvSpPr>
          <p:cNvPr id="13" name="圆角矩形 12">
            <a:hlinkClick r:id="rId4" action="ppaction://hlinksldjump"/>
          </p:cNvPr>
          <p:cNvSpPr/>
          <p:nvPr/>
        </p:nvSpPr>
        <p:spPr bwMode="auto">
          <a:xfrm>
            <a:off x="5329238" y="234950"/>
            <a:ext cx="1071562" cy="374650"/>
          </a:xfrm>
          <a:prstGeom prst="round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cs typeface="Times New Roman" pitchFamily="18" charset="0"/>
              </a:rPr>
              <a:t>新知探究</a:t>
            </a:r>
          </a:p>
        </p:txBody>
      </p:sp>
      <p:sp>
        <p:nvSpPr>
          <p:cNvPr id="29703" name="圆角矩形 34"/>
          <p:cNvSpPr>
            <a:spLocks noChangeArrowheads="1"/>
          </p:cNvSpPr>
          <p:nvPr/>
        </p:nvSpPr>
        <p:spPr bwMode="auto">
          <a:xfrm>
            <a:off x="971550" y="904875"/>
            <a:ext cx="4895850" cy="579438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二、改变物体内能的两种途径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1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1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1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1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冷敷降体温"/>
          <p:cNvPicPr>
            <a:picLocks noChangeAspect="1" noChangeArrowheads="1"/>
          </p:cNvPicPr>
          <p:nvPr/>
        </p:nvPicPr>
        <p:blipFill>
          <a:blip r:embed="rId2"/>
          <a:srcRect b="13049"/>
          <a:stretch>
            <a:fillRect/>
          </a:stretch>
        </p:blipFill>
        <p:spPr bwMode="auto">
          <a:xfrm>
            <a:off x="3767138" y="1516063"/>
            <a:ext cx="3411537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971550" y="3340100"/>
            <a:ext cx="71469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    发高烧的病人常用湿毛巾冷敷，冷敷时，热从</a:t>
            </a:r>
            <a:r>
              <a:rPr lang="en-US" altLang="zh-CN" sz="280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______</a:t>
            </a:r>
            <a:r>
              <a:rPr lang="zh-CN" altLang="en-US" sz="280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传给</a:t>
            </a:r>
            <a:r>
              <a:rPr lang="en-US" altLang="zh-CN" sz="280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________</a:t>
            </a:r>
            <a:r>
              <a:rPr lang="zh-CN" altLang="en-US" sz="280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。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773488" y="4021138"/>
            <a:ext cx="1008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毛巾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763713" y="3983038"/>
            <a:ext cx="10080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人体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701800" y="4681538"/>
            <a:ext cx="4733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人体和毛巾的内能有改变吗？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971550" y="5159375"/>
            <a:ext cx="71469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    有，人体的温度降低，内能减少，毛巾的温度升高，内能增多。 </a:t>
            </a:r>
          </a:p>
        </p:txBody>
      </p:sp>
      <p:sp>
        <p:nvSpPr>
          <p:cNvPr id="15" name="圆角矩形 14">
            <a:hlinkClick r:id="rId3" action="ppaction://hlinksldjump"/>
          </p:cNvPr>
          <p:cNvSpPr/>
          <p:nvPr/>
        </p:nvSpPr>
        <p:spPr bwMode="auto">
          <a:xfrm>
            <a:off x="5329238" y="234950"/>
            <a:ext cx="1071562" cy="374650"/>
          </a:xfrm>
          <a:prstGeom prst="round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cs typeface="Times New Roman" pitchFamily="18" charset="0"/>
              </a:rPr>
              <a:t>新知探究</a:t>
            </a:r>
          </a:p>
        </p:txBody>
      </p:sp>
      <p:sp>
        <p:nvSpPr>
          <p:cNvPr id="30729" name="Rectangle 2"/>
          <p:cNvSpPr>
            <a:spLocks noChangeArrowheads="1"/>
          </p:cNvSpPr>
          <p:nvPr/>
        </p:nvSpPr>
        <p:spPr bwMode="auto">
          <a:xfrm>
            <a:off x="1403350" y="1800225"/>
            <a:ext cx="23637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altLang="zh-CN" sz="280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（2</a:t>
            </a:r>
            <a:r>
              <a:rPr lang="zh-CN" altLang="en-US" sz="280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）热传递可以改变内能</a:t>
            </a:r>
            <a:endParaRPr kumimoji="1" lang="zh-CN" altLang="en-US" sz="2800">
              <a:solidFill>
                <a:srgbClr val="0000FF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30730" name="圆角矩形 34"/>
          <p:cNvSpPr>
            <a:spLocks noChangeArrowheads="1"/>
          </p:cNvSpPr>
          <p:nvPr/>
        </p:nvSpPr>
        <p:spPr bwMode="auto">
          <a:xfrm>
            <a:off x="971550" y="836613"/>
            <a:ext cx="4895850" cy="579437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二、改变物体内能的两种途径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0913" y="2201863"/>
            <a:ext cx="2933700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10"/>
          <p:cNvSpPr txBox="1">
            <a:spLocks noChangeArrowheads="1"/>
          </p:cNvSpPr>
          <p:nvPr/>
        </p:nvSpPr>
        <p:spPr bwMode="auto">
          <a:xfrm>
            <a:off x="1695450" y="1416050"/>
            <a:ext cx="59277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zh-CN" altLang="en-US" sz="280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生活中利用热传递来改变内能的例子</a:t>
            </a:r>
            <a:endParaRPr lang="en-US" altLang="zh-CN" sz="2800">
              <a:solidFill>
                <a:srgbClr val="00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5" name="圆角矩形 14">
            <a:hlinkClick r:id="rId3" action="ppaction://hlinksldjump"/>
          </p:cNvPr>
          <p:cNvSpPr/>
          <p:nvPr/>
        </p:nvSpPr>
        <p:spPr bwMode="auto">
          <a:xfrm>
            <a:off x="5329238" y="234950"/>
            <a:ext cx="1071562" cy="374650"/>
          </a:xfrm>
          <a:prstGeom prst="round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cs typeface="Times New Roman" pitchFamily="18" charset="0"/>
              </a:rPr>
              <a:t>新知探究</a:t>
            </a:r>
          </a:p>
        </p:txBody>
      </p:sp>
      <p:pic>
        <p:nvPicPr>
          <p:cNvPr id="31749" name="图片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8" y="2197100"/>
            <a:ext cx="3049587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图片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1513" y="2935288"/>
            <a:ext cx="2843212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圆角矩形 34"/>
          <p:cNvSpPr>
            <a:spLocks noChangeArrowheads="1"/>
          </p:cNvSpPr>
          <p:nvPr/>
        </p:nvSpPr>
        <p:spPr bwMode="auto">
          <a:xfrm>
            <a:off x="971550" y="836613"/>
            <a:ext cx="4895850" cy="579437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二、改变物体内能的两种途径</a:t>
            </a:r>
          </a:p>
        </p:txBody>
      </p:sp>
      <p:sp>
        <p:nvSpPr>
          <p:cNvPr id="31752" name="Text Box 10"/>
          <p:cNvSpPr txBox="1">
            <a:spLocks noChangeArrowheads="1"/>
          </p:cNvSpPr>
          <p:nvPr/>
        </p:nvSpPr>
        <p:spPr bwMode="auto">
          <a:xfrm>
            <a:off x="755650" y="5641975"/>
            <a:ext cx="77041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zh-CN" altLang="en-US" sz="280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生活中还有哪些例子是利用热传递来改变内能的</a:t>
            </a:r>
            <a:r>
              <a:rPr kumimoji="1" lang="en-US" altLang="zh-CN" sz="280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?</a:t>
            </a:r>
            <a:endParaRPr lang="en-US" altLang="zh-CN" sz="2800">
              <a:solidFill>
                <a:srgbClr val="00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968375" y="1739900"/>
            <a:ext cx="3459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</a:t>
            </a:r>
            <a:r>
              <a:rPr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、物质由分子组成。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284663" y="1739900"/>
            <a:ext cx="4032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分子直径大约为</a:t>
            </a:r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10</a:t>
            </a:r>
            <a:r>
              <a:rPr lang="en-US" altLang="zh-CN" sz="2800" baseline="300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-10</a:t>
            </a:r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m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965200" y="3178175"/>
            <a:ext cx="72072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扩散：两种不同的物质相互接触时，彼此进入对方的现象。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968375" y="2528888"/>
            <a:ext cx="54752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r>
              <a:rPr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、分子都在不停地做规则的运动。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965200" y="4284663"/>
            <a:ext cx="72072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3</a:t>
            </a:r>
            <a:r>
              <a:rPr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、分子间存在引力和斥力。当分子间的距离</a:t>
            </a: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很小时</a:t>
            </a:r>
            <a:r>
              <a:rPr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，作用力表现为</a:t>
            </a: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斥力</a:t>
            </a:r>
            <a:r>
              <a:rPr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；当分子间的距离</a:t>
            </a: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稍大时</a:t>
            </a:r>
            <a:r>
              <a:rPr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，作用力表现为</a:t>
            </a: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引力</a:t>
            </a:r>
            <a:r>
              <a:rPr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；如果分子相距</a:t>
            </a: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很远</a:t>
            </a:r>
            <a:r>
              <a:rPr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，作用力就变得</a:t>
            </a: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十分微弱</a:t>
            </a:r>
            <a:r>
              <a:rPr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，可以忽略。</a:t>
            </a:r>
          </a:p>
        </p:txBody>
      </p:sp>
      <p:sp>
        <p:nvSpPr>
          <p:cNvPr id="12295" name="TextBox 1"/>
          <p:cNvSpPr txBox="1">
            <a:spLocks noChangeArrowheads="1"/>
          </p:cNvSpPr>
          <p:nvPr/>
        </p:nvSpPr>
        <p:spPr bwMode="auto">
          <a:xfrm>
            <a:off x="3644900" y="968375"/>
            <a:ext cx="18272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知识回顾</a:t>
            </a:r>
          </a:p>
        </p:txBody>
      </p:sp>
      <p:sp>
        <p:nvSpPr>
          <p:cNvPr id="10" name="圆角矩形 9">
            <a:hlinkClick r:id="rId2" action="ppaction://hlinksldjump"/>
          </p:cNvPr>
          <p:cNvSpPr/>
          <p:nvPr/>
        </p:nvSpPr>
        <p:spPr bwMode="auto">
          <a:xfrm>
            <a:off x="3043238" y="234950"/>
            <a:ext cx="1071562" cy="374650"/>
          </a:xfrm>
          <a:prstGeom prst="round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cs typeface="Times New Roman" pitchFamily="18" charset="0"/>
              </a:rPr>
              <a:t>课前导入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  <p:bldP spid="17414" grpId="0"/>
      <p:bldP spid="17415" grpId="0"/>
      <p:bldP spid="174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7"/>
          <p:cNvSpPr txBox="1">
            <a:spLocks noChangeArrowheads="1"/>
          </p:cNvSpPr>
          <p:nvPr/>
        </p:nvSpPr>
        <p:spPr bwMode="auto">
          <a:xfrm>
            <a:off x="966788" y="4357688"/>
            <a:ext cx="5260975" cy="159226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250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r>
              <a:rPr lang="zh-CN" altLang="en-US" sz="250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、热传递：</a:t>
            </a:r>
            <a:r>
              <a:rPr lang="zh-CN" altLang="en-US" sz="250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物体向外传递热量，物体的内能会减小；外界向物体传递热量，物体的内能会增大。</a:t>
            </a:r>
          </a:p>
        </p:txBody>
      </p:sp>
      <p:sp>
        <p:nvSpPr>
          <p:cNvPr id="32771" name="Text Box 30"/>
          <p:cNvSpPr txBox="1">
            <a:spLocks noChangeArrowheads="1"/>
          </p:cNvSpPr>
          <p:nvPr/>
        </p:nvSpPr>
        <p:spPr bwMode="auto">
          <a:xfrm>
            <a:off x="966788" y="2276475"/>
            <a:ext cx="5118100" cy="15938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250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</a:t>
            </a:r>
            <a:r>
              <a:rPr lang="zh-CN" altLang="en-US" sz="250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、做功：</a:t>
            </a:r>
            <a:r>
              <a:rPr lang="zh-CN" altLang="en-US" sz="250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外界向物体做功，物体的内能会增大；物体向外界做功，物体的内能会减小。</a:t>
            </a:r>
          </a:p>
        </p:txBody>
      </p:sp>
      <p:sp>
        <p:nvSpPr>
          <p:cNvPr id="12" name="矩形 11"/>
          <p:cNvSpPr/>
          <p:nvPr/>
        </p:nvSpPr>
        <p:spPr>
          <a:xfrm>
            <a:off x="966788" y="5903913"/>
            <a:ext cx="2749550" cy="477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500" kern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本质：内能的转移</a:t>
            </a:r>
          </a:p>
        </p:txBody>
      </p:sp>
      <p:sp>
        <p:nvSpPr>
          <p:cNvPr id="13" name="矩形 12"/>
          <p:cNvSpPr/>
          <p:nvPr/>
        </p:nvSpPr>
        <p:spPr>
          <a:xfrm>
            <a:off x="966788" y="3816350"/>
            <a:ext cx="2749550" cy="4762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500" kern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本质：能量的转化</a:t>
            </a:r>
          </a:p>
        </p:txBody>
      </p:sp>
      <p:sp>
        <p:nvSpPr>
          <p:cNvPr id="32774" name="AutoShape 3"/>
          <p:cNvSpPr>
            <a:spLocks noChangeArrowheads="1"/>
          </p:cNvSpPr>
          <p:nvPr/>
        </p:nvSpPr>
        <p:spPr bwMode="auto">
          <a:xfrm>
            <a:off x="969963" y="1689100"/>
            <a:ext cx="1152525" cy="574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50000">
                <a:srgbClr val="FFFFFF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rgbClr val="66CCFF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/>
            <a:r>
              <a:rPr lang="zh-CN" altLang="en-US" sz="36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结论</a:t>
            </a:r>
          </a:p>
        </p:txBody>
      </p:sp>
      <p:sp>
        <p:nvSpPr>
          <p:cNvPr id="10" name="圆角矩形 9">
            <a:hlinkClick r:id="rId2" action="ppaction://hlinksldjump"/>
          </p:cNvPr>
          <p:cNvSpPr/>
          <p:nvPr/>
        </p:nvSpPr>
        <p:spPr bwMode="auto">
          <a:xfrm>
            <a:off x="5329238" y="234950"/>
            <a:ext cx="1071562" cy="374650"/>
          </a:xfrm>
          <a:prstGeom prst="round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cs typeface="Times New Roman" pitchFamily="18" charset="0"/>
              </a:rPr>
              <a:t>新知探究</a:t>
            </a:r>
          </a:p>
        </p:txBody>
      </p:sp>
      <p:sp>
        <p:nvSpPr>
          <p:cNvPr id="32776" name="圆角矩形 34"/>
          <p:cNvSpPr>
            <a:spLocks noChangeArrowheads="1"/>
          </p:cNvSpPr>
          <p:nvPr/>
        </p:nvSpPr>
        <p:spPr bwMode="auto">
          <a:xfrm>
            <a:off x="971550" y="904875"/>
            <a:ext cx="4895850" cy="579438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二、改变物体内能的两种途径</a:t>
            </a:r>
          </a:p>
        </p:txBody>
      </p:sp>
      <p:pic>
        <p:nvPicPr>
          <p:cNvPr id="32777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2263775"/>
            <a:ext cx="2505075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图片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4376738"/>
            <a:ext cx="2471737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5"/>
          <p:cNvSpPr txBox="1">
            <a:spLocks noChangeArrowheads="1"/>
          </p:cNvSpPr>
          <p:nvPr/>
        </p:nvSpPr>
        <p:spPr bwMode="auto">
          <a:xfrm>
            <a:off x="971550" y="3141663"/>
            <a:ext cx="72009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定义：</a:t>
            </a:r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物体在热传递过程中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传递</a:t>
            </a:r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的</a:t>
            </a:r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内能</a:t>
            </a:r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的多少叫做热量，单位是焦耳</a:t>
            </a:r>
            <a:r>
              <a:rPr lang="en-US" altLang="zh-CN" sz="320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,</a:t>
            </a:r>
            <a:r>
              <a:rPr lang="zh-CN" altLang="en-US" sz="320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即焦</a:t>
            </a:r>
            <a:r>
              <a:rPr lang="en-US" altLang="zh-CN" sz="3200">
                <a:solidFill>
                  <a:srgbClr val="0000FF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(J).</a:t>
            </a:r>
          </a:p>
        </p:txBody>
      </p:sp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971550" y="2120900"/>
            <a:ext cx="1152525" cy="574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50000">
                <a:srgbClr val="FFFFFF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rgbClr val="66CCFF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/>
            <a:r>
              <a:rPr lang="zh-CN" altLang="en-US" sz="36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热量</a:t>
            </a:r>
          </a:p>
        </p:txBody>
      </p:sp>
      <p:sp>
        <p:nvSpPr>
          <p:cNvPr id="33796" name="圆角矩形 34"/>
          <p:cNvSpPr>
            <a:spLocks noChangeArrowheads="1"/>
          </p:cNvSpPr>
          <p:nvPr/>
        </p:nvSpPr>
        <p:spPr bwMode="auto">
          <a:xfrm>
            <a:off x="971550" y="1095375"/>
            <a:ext cx="1728788" cy="579438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三、热量</a:t>
            </a:r>
          </a:p>
        </p:txBody>
      </p:sp>
      <p:sp>
        <p:nvSpPr>
          <p:cNvPr id="5" name="圆角矩形 4">
            <a:hlinkClick r:id="rId2" action="ppaction://hlinksldjump"/>
          </p:cNvPr>
          <p:cNvSpPr/>
          <p:nvPr/>
        </p:nvSpPr>
        <p:spPr bwMode="auto">
          <a:xfrm>
            <a:off x="5329238" y="234950"/>
            <a:ext cx="1071562" cy="374650"/>
          </a:xfrm>
          <a:prstGeom prst="round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cs typeface="Times New Roman" pitchFamily="18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42"/>
          <p:cNvSpPr txBox="1">
            <a:spLocks noChangeArrowheads="1"/>
          </p:cNvSpPr>
          <p:nvPr/>
        </p:nvSpPr>
        <p:spPr bwMode="auto">
          <a:xfrm>
            <a:off x="971550" y="2157413"/>
            <a:ext cx="6762750" cy="19034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一、内能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</a:t>
            </a:r>
            <a:r>
              <a:rPr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、定义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r>
              <a:rPr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、相关因素：温度、质量、状态、体积等</a:t>
            </a:r>
          </a:p>
        </p:txBody>
      </p:sp>
      <p:sp>
        <p:nvSpPr>
          <p:cNvPr id="34819" name="Text Box 143"/>
          <p:cNvSpPr txBox="1">
            <a:spLocks noChangeArrowheads="1"/>
          </p:cNvSpPr>
          <p:nvPr/>
        </p:nvSpPr>
        <p:spPr bwMode="auto">
          <a:xfrm>
            <a:off x="971550" y="4164013"/>
            <a:ext cx="4973638" cy="19018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二、改变内能的方式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</a:t>
            </a:r>
            <a:r>
              <a:rPr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、热传递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r>
              <a:rPr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、做功</a:t>
            </a:r>
          </a:p>
        </p:txBody>
      </p:sp>
      <p:sp>
        <p:nvSpPr>
          <p:cNvPr id="34820" name="文本框 1"/>
          <p:cNvSpPr txBox="1">
            <a:spLocks noChangeArrowheads="1"/>
          </p:cNvSpPr>
          <p:nvPr/>
        </p:nvSpPr>
        <p:spPr bwMode="auto">
          <a:xfrm>
            <a:off x="3779838" y="981075"/>
            <a:ext cx="16319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8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本课小结</a:t>
            </a:r>
          </a:p>
        </p:txBody>
      </p:sp>
      <p:sp>
        <p:nvSpPr>
          <p:cNvPr id="34821" name="文本框 1"/>
          <p:cNvSpPr txBox="1">
            <a:spLocks noChangeArrowheads="1"/>
          </p:cNvSpPr>
          <p:nvPr/>
        </p:nvSpPr>
        <p:spPr bwMode="auto">
          <a:xfrm>
            <a:off x="2217738" y="1557338"/>
            <a:ext cx="47577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8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通过本节课，你学到了什么？</a:t>
            </a:r>
          </a:p>
        </p:txBody>
      </p:sp>
      <p:sp>
        <p:nvSpPr>
          <p:cNvPr id="7" name="圆角矩形 6">
            <a:hlinkClick r:id="" action="ppaction://noaction"/>
          </p:cNvPr>
          <p:cNvSpPr/>
          <p:nvPr/>
        </p:nvSpPr>
        <p:spPr bwMode="auto">
          <a:xfrm>
            <a:off x="6464300" y="234950"/>
            <a:ext cx="1071563" cy="374650"/>
          </a:xfrm>
          <a:prstGeom prst="round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cs typeface="Times New Roman" pitchFamily="18" charset="0"/>
              </a:rPr>
              <a:t>本课小结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>
            <a:hlinkClick r:id="" action="ppaction://noaction"/>
          </p:cNvPr>
          <p:cNvSpPr/>
          <p:nvPr/>
        </p:nvSpPr>
        <p:spPr bwMode="auto">
          <a:xfrm>
            <a:off x="7593013" y="234950"/>
            <a:ext cx="1073150" cy="374650"/>
          </a:xfrm>
          <a:prstGeom prst="round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cs typeface="Times New Roman" pitchFamily="18" charset="0"/>
              </a:rPr>
              <a:t>随堂练习</a:t>
            </a:r>
          </a:p>
        </p:txBody>
      </p: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3621088" y="903288"/>
            <a:ext cx="1828800" cy="5778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32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检测反馈</a:t>
            </a:r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1106488" y="1554163"/>
            <a:ext cx="6858000" cy="83099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kumimoji="1" lang="zh-CN" altLang="en-US" sz="32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    互动答题时间</a:t>
            </a:r>
            <a:r>
              <a:rPr kumimoji="1" lang="zh-CN" altLang="en-US" sz="3200" dirty="0" smtClean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，开始</a:t>
            </a:r>
            <a:r>
              <a:rPr kumimoji="1" lang="zh-CN" altLang="en-US" sz="3200" dirty="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答题吧！</a:t>
            </a:r>
          </a:p>
        </p:txBody>
      </p:sp>
      <p:sp>
        <p:nvSpPr>
          <p:cNvPr id="35848" name="文本框 13"/>
          <p:cNvSpPr txBox="1">
            <a:spLocks noChangeArrowheads="1"/>
          </p:cNvSpPr>
          <p:nvPr/>
        </p:nvSpPr>
        <p:spPr bwMode="auto">
          <a:xfrm>
            <a:off x="2714612" y="2857496"/>
            <a:ext cx="3647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kumimoji="1" lang="zh-CN" altLang="en-US" dirty="0" smtClean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“</a:t>
            </a:r>
            <a:r>
              <a:rPr kumimoji="1" lang="zh-CN" altLang="en-US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互动训练</a:t>
            </a:r>
            <a:r>
              <a:rPr kumimoji="1" lang="en-US" altLang="zh-CN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A/B-《</a:t>
            </a:r>
            <a:r>
              <a:rPr kumimoji="1" lang="zh-CN" altLang="en-US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物体的内能</a:t>
            </a:r>
            <a:r>
              <a:rPr kumimoji="1" lang="en-US" altLang="zh-CN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》</a:t>
            </a:r>
            <a:r>
              <a:rPr kumimoji="1" lang="zh-CN" altLang="en-US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6"/>
          <p:cNvSpPr txBox="1">
            <a:spLocks noChangeArrowheads="1"/>
          </p:cNvSpPr>
          <p:nvPr/>
        </p:nvSpPr>
        <p:spPr bwMode="auto">
          <a:xfrm>
            <a:off x="3683000" y="1238250"/>
            <a:ext cx="1825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2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学习目标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946150" y="1989138"/>
            <a:ext cx="7299325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1、</a:t>
            </a: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了解</a:t>
            </a:r>
            <a:r>
              <a:rPr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内能的概念，</a:t>
            </a: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能简单描述</a:t>
            </a:r>
            <a:r>
              <a:rPr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温度和内能的关系。</a:t>
            </a:r>
            <a:endParaRPr lang="en-US" altLang="zh-CN" sz="280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</a:t>
            </a:r>
            <a:r>
              <a:rPr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、</a:t>
            </a: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知道</a:t>
            </a:r>
            <a:r>
              <a:rPr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热传递过程中，物体吸收热量，温度升高，内能改变。</a:t>
            </a:r>
            <a:endParaRPr lang="en-US" altLang="zh-CN" sz="280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3</a:t>
            </a:r>
            <a:r>
              <a:rPr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、</a:t>
            </a: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了解</a:t>
            </a:r>
            <a:r>
              <a:rPr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热量的概念，热量的单位是焦耳，</a:t>
            </a: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知道</a:t>
            </a:r>
            <a:r>
              <a:rPr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做功可以使物体内能增加和减少的一些事例。</a:t>
            </a:r>
          </a:p>
        </p:txBody>
      </p:sp>
      <p:sp>
        <p:nvSpPr>
          <p:cNvPr id="6" name="圆角矩形 5">
            <a:hlinkClick r:id="rId2" action="ppaction://hlinksldjump"/>
          </p:cNvPr>
          <p:cNvSpPr/>
          <p:nvPr/>
        </p:nvSpPr>
        <p:spPr bwMode="auto">
          <a:xfrm>
            <a:off x="4186238" y="234950"/>
            <a:ext cx="1071562" cy="374650"/>
          </a:xfrm>
          <a:prstGeom prst="round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cs typeface="Times New Roman" pitchFamily="18" charset="0"/>
              </a:rPr>
              <a:t>学习目标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27088" y="1838325"/>
            <a:ext cx="1701800" cy="720725"/>
            <a:chOff x="1001" y="633"/>
            <a:chExt cx="1367" cy="454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088" y="633"/>
              <a:ext cx="1213" cy="454"/>
              <a:chOff x="2971" y="753"/>
              <a:chExt cx="2177" cy="454"/>
            </a:xfrm>
          </p:grpSpPr>
          <p:sp>
            <p:nvSpPr>
              <p:cNvPr id="14345" name="AutoShape 4"/>
              <p:cNvSpPr>
                <a:spLocks noChangeArrowheads="1"/>
              </p:cNvSpPr>
              <p:nvPr/>
            </p:nvSpPr>
            <p:spPr bwMode="auto">
              <a:xfrm>
                <a:off x="2970" y="753"/>
                <a:ext cx="2178" cy="454"/>
              </a:xfrm>
              <a:prstGeom prst="roundRect">
                <a:avLst>
                  <a:gd name="adj" fmla="val 16667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eaLnBrk="1" hangingPunct="1"/>
                <a:endParaRPr lang="zh-CN" altLang="en-US">
                  <a:latin typeface="Times New Roman" pitchFamily="18" charset="0"/>
                  <a:ea typeface="黑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4346" name="AutoShape 5"/>
              <p:cNvSpPr>
                <a:spLocks noChangeArrowheads="1"/>
              </p:cNvSpPr>
              <p:nvPr/>
            </p:nvSpPr>
            <p:spPr bwMode="auto">
              <a:xfrm>
                <a:off x="2971" y="754"/>
                <a:ext cx="2132" cy="408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>
                  <a:latin typeface="Times New Roman" pitchFamily="18" charset="0"/>
                  <a:ea typeface="黑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4347" name="AutoShape 6"/>
              <p:cNvSpPr>
                <a:spLocks noChangeArrowheads="1"/>
              </p:cNvSpPr>
              <p:nvPr/>
            </p:nvSpPr>
            <p:spPr bwMode="auto">
              <a:xfrm rot="10800000">
                <a:off x="2971" y="981"/>
                <a:ext cx="2132" cy="18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>
                  <a:latin typeface="Times New Roman" pitchFamily="18" charset="0"/>
                  <a:ea typeface="黑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4348" name="AutoShape 7"/>
              <p:cNvSpPr>
                <a:spLocks noChangeArrowheads="1"/>
              </p:cNvSpPr>
              <p:nvPr/>
            </p:nvSpPr>
            <p:spPr bwMode="auto">
              <a:xfrm>
                <a:off x="2971" y="754"/>
                <a:ext cx="2132" cy="18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>
                  <a:latin typeface="Times New Roman" pitchFamily="18" charset="0"/>
                  <a:ea typeface="黑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14344" name="Rectangle 8"/>
            <p:cNvSpPr>
              <a:spLocks noChangeArrowheads="1"/>
            </p:cNvSpPr>
            <p:nvPr/>
          </p:nvSpPr>
          <p:spPr bwMode="auto">
            <a:xfrm>
              <a:off x="1001" y="671"/>
              <a:ext cx="136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kumimoji="1" lang="zh-CN" altLang="en-US" sz="2800">
                  <a:solidFill>
                    <a:srgbClr val="FF0000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想想议议</a:t>
              </a:r>
            </a:p>
          </p:txBody>
        </p:sp>
      </p:grpSp>
      <p:pic>
        <p:nvPicPr>
          <p:cNvPr id="14339" name="Picture 18" descr="http://s1.ladyband.cn/2013/05-29/07/cd8f1f1ae398a69768a62477195f88b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2163" y="2233613"/>
            <a:ext cx="3529012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969963" y="2840038"/>
            <a:ext cx="3529012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    装着开水的暖水瓶，有时瓶塞会弹起来。推动瓶塞的能量来自哪里？</a:t>
            </a:r>
          </a:p>
        </p:txBody>
      </p:sp>
      <p:sp>
        <p:nvSpPr>
          <p:cNvPr id="13" name="圆角矩形 12">
            <a:hlinkClick r:id="rId3" action="ppaction://hlinksldjump"/>
          </p:cNvPr>
          <p:cNvSpPr/>
          <p:nvPr/>
        </p:nvSpPr>
        <p:spPr bwMode="auto">
          <a:xfrm>
            <a:off x="5329238" y="234950"/>
            <a:ext cx="1071562" cy="374650"/>
          </a:xfrm>
          <a:prstGeom prst="round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cs typeface="Times New Roman" pitchFamily="18" charset="0"/>
              </a:rPr>
              <a:t>新知探究</a:t>
            </a:r>
          </a:p>
        </p:txBody>
      </p:sp>
      <p:sp>
        <p:nvSpPr>
          <p:cNvPr id="14342" name="圆角矩形 34"/>
          <p:cNvSpPr>
            <a:spLocks noChangeArrowheads="1"/>
          </p:cNvSpPr>
          <p:nvPr/>
        </p:nvSpPr>
        <p:spPr bwMode="auto">
          <a:xfrm>
            <a:off x="971550" y="977900"/>
            <a:ext cx="2736850" cy="579438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一、物体的内能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974725" y="1930400"/>
            <a:ext cx="4968875" cy="16446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  <a:defRPr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运动的物体具有动能，分子也在运动，那么处于热运动的分子是否具有动能呢？</a:t>
            </a:r>
          </a:p>
        </p:txBody>
      </p:sp>
      <p:pic>
        <p:nvPicPr>
          <p:cNvPr id="15363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9025" y="981075"/>
            <a:ext cx="20542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9025" y="3576638"/>
            <a:ext cx="2016125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971600" y="3716681"/>
            <a:ext cx="4968875" cy="2160591"/>
          </a:xfrm>
          <a:prstGeom prst="rect">
            <a:avLst/>
          </a:prstGeom>
          <a:gradFill rotWithShape="1">
            <a:gsLst>
              <a:gs pos="0">
                <a:srgbClr val="FF0000">
                  <a:alpha val="28999"/>
                </a:srgbClr>
              </a:gs>
              <a:gs pos="50000">
                <a:schemeClr val="bg1"/>
              </a:gs>
              <a:gs pos="100000">
                <a:srgbClr val="FF0000">
                  <a:alpha val="28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  <a:buClr>
                <a:srgbClr val="FFFF66"/>
              </a:buClr>
              <a:buFont typeface="Wingdings" pitchFamily="2" charset="2"/>
              <a:buNone/>
              <a:defRPr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受到地球吸引的物体若被举高，具有重力势能；分子与分子之间也有相互作用的力，分子之间是否也具有势能？</a:t>
            </a:r>
            <a:endParaRPr lang="zh-CN" altLang="en-US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圆角矩形 6">
            <a:hlinkClick r:id="rId4" action="ppaction://hlinksldjump"/>
          </p:cNvPr>
          <p:cNvSpPr/>
          <p:nvPr/>
        </p:nvSpPr>
        <p:spPr bwMode="auto">
          <a:xfrm>
            <a:off x="5329238" y="234950"/>
            <a:ext cx="1071562" cy="374650"/>
          </a:xfrm>
          <a:prstGeom prst="round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cs typeface="Times New Roman" pitchFamily="18" charset="0"/>
              </a:rPr>
              <a:t>新知探究</a:t>
            </a:r>
          </a:p>
        </p:txBody>
      </p:sp>
      <p:sp>
        <p:nvSpPr>
          <p:cNvPr id="15369" name="圆角矩形 34"/>
          <p:cNvSpPr>
            <a:spLocks noChangeArrowheads="1"/>
          </p:cNvSpPr>
          <p:nvPr/>
        </p:nvSpPr>
        <p:spPr bwMode="auto">
          <a:xfrm>
            <a:off x="971550" y="977900"/>
            <a:ext cx="2736850" cy="579438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一、物体的内能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5763" y="2049463"/>
            <a:ext cx="162083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900113" y="1555750"/>
            <a:ext cx="1798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观察对比</a:t>
            </a:r>
            <a:r>
              <a:rPr kumimoji="1" lang="en-US" altLang="zh-CN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: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00113" y="4437063"/>
            <a:ext cx="38560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28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运动着的篮球具有动能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316538" y="4437063"/>
            <a:ext cx="2879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28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运动着的分子呢</a:t>
            </a:r>
            <a:r>
              <a:rPr kumimoji="1" lang="en-US" altLang="zh-CN" sz="28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?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857625" y="2717800"/>
            <a:ext cx="1674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32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想一想</a:t>
            </a:r>
            <a:r>
              <a:rPr kumimoji="1" lang="en-US" altLang="zh-CN" sz="32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?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266950" y="5108575"/>
            <a:ext cx="4608513" cy="523875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结论</a:t>
            </a:r>
            <a:r>
              <a:rPr kumimoji="1" lang="en-US" altLang="zh-CN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:</a:t>
            </a:r>
            <a:r>
              <a:rPr kumimoji="1" lang="zh-CN" altLang="en-US" sz="2800">
                <a:solidFill>
                  <a:srgbClr val="FF33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运动着的分子也有动能</a:t>
            </a:r>
            <a:endParaRPr kumimoji="1" lang="en-US" altLang="zh-CN" sz="2800">
              <a:solidFill>
                <a:srgbClr val="FF33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253163" y="2959100"/>
            <a:ext cx="1244600" cy="1311275"/>
            <a:chOff x="3910" y="1833"/>
            <a:chExt cx="784" cy="826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910" y="1833"/>
              <a:ext cx="349" cy="363"/>
              <a:chOff x="3910" y="1833"/>
              <a:chExt cx="349" cy="363"/>
            </a:xfrm>
          </p:grpSpPr>
          <p:sp>
            <p:nvSpPr>
              <p:cNvPr id="16404" name="Line 10"/>
              <p:cNvSpPr>
                <a:spLocks noChangeShapeType="1"/>
              </p:cNvSpPr>
              <p:nvPr/>
            </p:nvSpPr>
            <p:spPr bwMode="auto">
              <a:xfrm rot="13060392" flipV="1">
                <a:off x="3910" y="195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pic>
            <p:nvPicPr>
              <p:cNvPr id="16405" name="Picture 11" descr="006"/>
              <p:cNvPicPr>
                <a:picLocks noChangeAspect="1" noChangeArrowheads="1"/>
              </p:cNvPicPr>
              <p:nvPr/>
            </p:nvPicPr>
            <p:blipFill>
              <a:blip r:embed="rId3"/>
              <a:srcRect l="72726" t="12004" r="23317" b="71977"/>
              <a:stretch>
                <a:fillRect/>
              </a:stretch>
            </p:blipFill>
            <p:spPr bwMode="auto">
              <a:xfrm>
                <a:off x="4032" y="1833"/>
                <a:ext cx="227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 rot="8226283">
              <a:off x="3923" y="2205"/>
              <a:ext cx="349" cy="363"/>
              <a:chOff x="3910" y="1833"/>
              <a:chExt cx="349" cy="363"/>
            </a:xfrm>
          </p:grpSpPr>
          <p:sp>
            <p:nvSpPr>
              <p:cNvPr id="16402" name="Line 13"/>
              <p:cNvSpPr>
                <a:spLocks noChangeShapeType="1"/>
              </p:cNvSpPr>
              <p:nvPr/>
            </p:nvSpPr>
            <p:spPr bwMode="auto">
              <a:xfrm rot="13060392" flipV="1">
                <a:off x="3910" y="195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pic>
            <p:nvPicPr>
              <p:cNvPr id="16403" name="Picture 14" descr="006"/>
              <p:cNvPicPr>
                <a:picLocks noChangeAspect="1" noChangeArrowheads="1"/>
              </p:cNvPicPr>
              <p:nvPr/>
            </p:nvPicPr>
            <p:blipFill>
              <a:blip r:embed="rId3"/>
              <a:srcRect l="72726" t="12004" r="23317" b="71977"/>
              <a:stretch>
                <a:fillRect/>
              </a:stretch>
            </p:blipFill>
            <p:spPr bwMode="auto">
              <a:xfrm>
                <a:off x="4032" y="1833"/>
                <a:ext cx="227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Group 15"/>
            <p:cNvGrpSpPr>
              <a:grpSpLocks/>
            </p:cNvGrpSpPr>
            <p:nvPr/>
          </p:nvGrpSpPr>
          <p:grpSpPr bwMode="auto">
            <a:xfrm rot="-9501176">
              <a:off x="4345" y="2296"/>
              <a:ext cx="349" cy="363"/>
              <a:chOff x="3910" y="1833"/>
              <a:chExt cx="349" cy="363"/>
            </a:xfrm>
          </p:grpSpPr>
          <p:sp>
            <p:nvSpPr>
              <p:cNvPr id="16400" name="Line 16"/>
              <p:cNvSpPr>
                <a:spLocks noChangeShapeType="1"/>
              </p:cNvSpPr>
              <p:nvPr/>
            </p:nvSpPr>
            <p:spPr bwMode="auto">
              <a:xfrm rot="13060392" flipV="1">
                <a:off x="3910" y="195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pic>
            <p:nvPicPr>
              <p:cNvPr id="16401" name="Picture 17" descr="006"/>
              <p:cNvPicPr>
                <a:picLocks noChangeAspect="1" noChangeArrowheads="1"/>
              </p:cNvPicPr>
              <p:nvPr/>
            </p:nvPicPr>
            <p:blipFill>
              <a:blip r:embed="rId3"/>
              <a:srcRect l="72726" t="12004" r="23317" b="71977"/>
              <a:stretch>
                <a:fillRect/>
              </a:stretch>
            </p:blipFill>
            <p:spPr bwMode="auto">
              <a:xfrm>
                <a:off x="4032" y="1833"/>
                <a:ext cx="227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4905375" y="1522413"/>
            <a:ext cx="3349625" cy="579437"/>
          </a:xfrm>
          <a:prstGeom prst="wedgeRectCallout">
            <a:avLst>
              <a:gd name="adj1" fmla="val 2648"/>
              <a:gd name="adj2" fmla="val 178560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zh-CN" altLang="en-US" sz="280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我在动</a:t>
            </a:r>
            <a:r>
              <a:rPr lang="en-US" altLang="zh-CN" sz="280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,</a:t>
            </a:r>
            <a:r>
              <a:rPr lang="zh-CN" altLang="en-US" sz="280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也有动能噢！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519113" y="5768975"/>
            <a:ext cx="8351837" cy="523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280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★</a:t>
            </a:r>
            <a:r>
              <a:rPr lang="zh-CN" altLang="en-US" sz="2800">
                <a:latin typeface="黑体" pitchFamily="49" charset="-122"/>
                <a:ea typeface="黑体" pitchFamily="49" charset="-122"/>
              </a:rPr>
              <a:t>分子作无规则运动而具有的能叫做</a:t>
            </a:r>
            <a:r>
              <a:rPr lang="zh-CN" altLang="en-US" sz="28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分子动能</a:t>
            </a:r>
            <a:r>
              <a:rPr lang="zh-CN" altLang="en-US" sz="2800"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sp>
        <p:nvSpPr>
          <p:cNvPr id="23" name="圆角矩形 22">
            <a:hlinkClick r:id="rId4" action="ppaction://hlinksldjump"/>
          </p:cNvPr>
          <p:cNvSpPr/>
          <p:nvPr/>
        </p:nvSpPr>
        <p:spPr bwMode="auto">
          <a:xfrm>
            <a:off x="5329238" y="234950"/>
            <a:ext cx="1071562" cy="374650"/>
          </a:xfrm>
          <a:prstGeom prst="round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cs typeface="Times New Roman" pitchFamily="18" charset="0"/>
              </a:rPr>
              <a:t>新知探究</a:t>
            </a:r>
          </a:p>
        </p:txBody>
      </p:sp>
      <p:sp>
        <p:nvSpPr>
          <p:cNvPr id="16396" name="圆角矩形 34"/>
          <p:cNvSpPr>
            <a:spLocks noChangeArrowheads="1"/>
          </p:cNvSpPr>
          <p:nvPr/>
        </p:nvSpPr>
        <p:spPr bwMode="auto">
          <a:xfrm>
            <a:off x="971550" y="904875"/>
            <a:ext cx="2736850" cy="579438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一、物体的内能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9" grpId="0" animBg="1" autoUpdateAnimBg="0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未命名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28775" y="2087563"/>
            <a:ext cx="1112838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96975" y="3105150"/>
            <a:ext cx="1835150" cy="1835150"/>
            <a:chOff x="0" y="2352"/>
            <a:chExt cx="1872" cy="1872"/>
          </a:xfrm>
        </p:grpSpPr>
        <p:sp>
          <p:nvSpPr>
            <p:cNvPr id="17430" name="Oval 4"/>
            <p:cNvSpPr>
              <a:spLocks noChangeArrowheads="1"/>
            </p:cNvSpPr>
            <p:nvPr/>
          </p:nvSpPr>
          <p:spPr bwMode="auto">
            <a:xfrm>
              <a:off x="0" y="2352"/>
              <a:ext cx="1872" cy="187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17431" name="Oval 5"/>
            <p:cNvSpPr>
              <a:spLocks noChangeArrowheads="1"/>
            </p:cNvSpPr>
            <p:nvPr/>
          </p:nvSpPr>
          <p:spPr bwMode="auto">
            <a:xfrm>
              <a:off x="0" y="3168"/>
              <a:ext cx="1872" cy="14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 rot="-5739763">
            <a:off x="7004050" y="2698751"/>
            <a:ext cx="554037" cy="576262"/>
            <a:chOff x="3910" y="1833"/>
            <a:chExt cx="349" cy="363"/>
          </a:xfrm>
        </p:grpSpPr>
        <p:sp>
          <p:nvSpPr>
            <p:cNvPr id="17428" name="Line 10"/>
            <p:cNvSpPr>
              <a:spLocks noChangeShapeType="1"/>
            </p:cNvSpPr>
            <p:nvPr/>
          </p:nvSpPr>
          <p:spPr bwMode="auto">
            <a:xfrm rot="13060392" flipV="1">
              <a:off x="3910" y="1956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17429" name="Picture 11" descr="006"/>
            <p:cNvPicPr>
              <a:picLocks noChangeAspect="1" noChangeArrowheads="1"/>
            </p:cNvPicPr>
            <p:nvPr/>
          </p:nvPicPr>
          <p:blipFill>
            <a:blip r:embed="rId3"/>
            <a:srcRect l="72726" t="12004" r="23317" b="71977"/>
            <a:stretch>
              <a:fillRect/>
            </a:stretch>
          </p:blipFill>
          <p:spPr bwMode="auto">
            <a:xfrm>
              <a:off x="4032" y="1833"/>
              <a:ext cx="227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2"/>
          <p:cNvGrpSpPr>
            <a:grpSpLocks/>
          </p:cNvGrpSpPr>
          <p:nvPr/>
        </p:nvGrpSpPr>
        <p:grpSpPr bwMode="auto">
          <a:xfrm rot="5132609">
            <a:off x="7005638" y="3778250"/>
            <a:ext cx="554037" cy="576263"/>
            <a:chOff x="3910" y="1833"/>
            <a:chExt cx="349" cy="363"/>
          </a:xfrm>
        </p:grpSpPr>
        <p:sp>
          <p:nvSpPr>
            <p:cNvPr id="17426" name="Line 13"/>
            <p:cNvSpPr>
              <a:spLocks noChangeShapeType="1"/>
            </p:cNvSpPr>
            <p:nvPr/>
          </p:nvSpPr>
          <p:spPr bwMode="auto">
            <a:xfrm rot="13060392" flipV="1">
              <a:off x="3910" y="1956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17427" name="Picture 14" descr="006"/>
            <p:cNvPicPr>
              <a:picLocks noChangeAspect="1" noChangeArrowheads="1"/>
            </p:cNvPicPr>
            <p:nvPr/>
          </p:nvPicPr>
          <p:blipFill>
            <a:blip r:embed="rId3"/>
            <a:srcRect l="72726" t="12004" r="23317" b="71977"/>
            <a:stretch>
              <a:fillRect/>
            </a:stretch>
          </p:blipFill>
          <p:spPr bwMode="auto">
            <a:xfrm>
              <a:off x="4032" y="1833"/>
              <a:ext cx="227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5"/>
          <p:cNvGrpSpPr>
            <a:grpSpLocks/>
          </p:cNvGrpSpPr>
          <p:nvPr/>
        </p:nvGrpSpPr>
        <p:grpSpPr bwMode="auto">
          <a:xfrm rot="-5739763">
            <a:off x="7005638" y="1906587"/>
            <a:ext cx="554038" cy="576263"/>
            <a:chOff x="3910" y="1833"/>
            <a:chExt cx="349" cy="363"/>
          </a:xfrm>
        </p:grpSpPr>
        <p:sp>
          <p:nvSpPr>
            <p:cNvPr id="17424" name="Line 16"/>
            <p:cNvSpPr>
              <a:spLocks noChangeShapeType="1"/>
            </p:cNvSpPr>
            <p:nvPr/>
          </p:nvSpPr>
          <p:spPr bwMode="auto">
            <a:xfrm rot="13060392" flipV="1">
              <a:off x="3910" y="1956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17425" name="Picture 17" descr="006"/>
            <p:cNvPicPr>
              <a:picLocks noChangeAspect="1" noChangeArrowheads="1"/>
            </p:cNvPicPr>
            <p:nvPr/>
          </p:nvPicPr>
          <p:blipFill>
            <a:blip r:embed="rId3"/>
            <a:srcRect l="72726" t="12004" r="23317" b="71977"/>
            <a:stretch>
              <a:fillRect/>
            </a:stretch>
          </p:blipFill>
          <p:spPr bwMode="auto">
            <a:xfrm>
              <a:off x="4032" y="1833"/>
              <a:ext cx="227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8"/>
          <p:cNvGrpSpPr>
            <a:grpSpLocks/>
          </p:cNvGrpSpPr>
          <p:nvPr/>
        </p:nvGrpSpPr>
        <p:grpSpPr bwMode="auto">
          <a:xfrm rot="5132609">
            <a:off x="7005638" y="4425950"/>
            <a:ext cx="554037" cy="576263"/>
            <a:chOff x="3910" y="1833"/>
            <a:chExt cx="349" cy="363"/>
          </a:xfrm>
        </p:grpSpPr>
        <p:sp>
          <p:nvSpPr>
            <p:cNvPr id="17422" name="Line 19"/>
            <p:cNvSpPr>
              <a:spLocks noChangeShapeType="1"/>
            </p:cNvSpPr>
            <p:nvPr/>
          </p:nvSpPr>
          <p:spPr bwMode="auto">
            <a:xfrm rot="13060392" flipV="1">
              <a:off x="3910" y="1956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17423" name="Picture 20" descr="006"/>
            <p:cNvPicPr>
              <a:picLocks noChangeAspect="1" noChangeArrowheads="1"/>
            </p:cNvPicPr>
            <p:nvPr/>
          </p:nvPicPr>
          <p:blipFill>
            <a:blip r:embed="rId3"/>
            <a:srcRect l="72726" t="12004" r="23317" b="71977"/>
            <a:stretch>
              <a:fillRect/>
            </a:stretch>
          </p:blipFill>
          <p:spPr bwMode="auto">
            <a:xfrm>
              <a:off x="4032" y="1833"/>
              <a:ext cx="227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1652588" y="5659438"/>
            <a:ext cx="5761037" cy="522287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结论：</a:t>
            </a:r>
            <a:r>
              <a:rPr lang="zh-CN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互相吸引的分子也具有势能</a:t>
            </a:r>
            <a:r>
              <a:rPr lang="en-US" altLang="zh-CN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!</a:t>
            </a:r>
          </a:p>
        </p:txBody>
      </p:sp>
      <p:sp>
        <p:nvSpPr>
          <p:cNvPr id="17417" name="TextBox 23"/>
          <p:cNvSpPr txBox="1">
            <a:spLocks noChangeArrowheads="1"/>
          </p:cNvSpPr>
          <p:nvPr/>
        </p:nvSpPr>
        <p:spPr bwMode="auto">
          <a:xfrm>
            <a:off x="966788" y="1522413"/>
            <a:ext cx="41338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>
                <a:latin typeface="黑体" pitchFamily="49" charset="-122"/>
                <a:ea typeface="黑体" pitchFamily="49" charset="-122"/>
              </a:rPr>
              <a:t>石块由于地球吸引而下落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814513" y="5022850"/>
            <a:ext cx="55705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>
                <a:latin typeface="黑体" pitchFamily="49" charset="-122"/>
                <a:ea typeface="黑体" pitchFamily="49" charset="-122"/>
              </a:rPr>
              <a:t>石块因为和地球互相吸引具有势能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646488" y="3365500"/>
            <a:ext cx="24257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互相吸引的分子也有势能吗？</a:t>
            </a:r>
          </a:p>
        </p:txBody>
      </p:sp>
      <p:sp>
        <p:nvSpPr>
          <p:cNvPr id="24" name="圆角矩形 23">
            <a:hlinkClick r:id="rId4" action="ppaction://hlinksldjump"/>
          </p:cNvPr>
          <p:cNvSpPr/>
          <p:nvPr/>
        </p:nvSpPr>
        <p:spPr bwMode="auto">
          <a:xfrm>
            <a:off x="5329238" y="234950"/>
            <a:ext cx="1071562" cy="374650"/>
          </a:xfrm>
          <a:prstGeom prst="round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cs typeface="Times New Roman" pitchFamily="18" charset="0"/>
              </a:rPr>
              <a:t>新知探究</a:t>
            </a:r>
          </a:p>
        </p:txBody>
      </p:sp>
      <p:sp>
        <p:nvSpPr>
          <p:cNvPr id="17421" name="圆角矩形 34"/>
          <p:cNvSpPr>
            <a:spLocks noChangeArrowheads="1"/>
          </p:cNvSpPr>
          <p:nvPr/>
        </p:nvSpPr>
        <p:spPr bwMode="auto">
          <a:xfrm>
            <a:off x="971550" y="836613"/>
            <a:ext cx="2736850" cy="579437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一、物体的内能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 rot="-5400000">
            <a:off x="4267200" y="860426"/>
            <a:ext cx="739775" cy="2133600"/>
          </a:xfrm>
          <a:custGeom>
            <a:avLst/>
            <a:gdLst>
              <a:gd name="T0" fmla="*/ 2147483646 w 2000"/>
              <a:gd name="T1" fmla="*/ 2147483646 h 4864"/>
              <a:gd name="T2" fmla="*/ 2147483646 w 2000"/>
              <a:gd name="T3" fmla="*/ 2147483646 h 4864"/>
              <a:gd name="T4" fmla="*/ 2147483646 w 2000"/>
              <a:gd name="T5" fmla="*/ 2147483646 h 4864"/>
              <a:gd name="T6" fmla="*/ 2147483646 w 2000"/>
              <a:gd name="T7" fmla="*/ 2147483646 h 4864"/>
              <a:gd name="T8" fmla="*/ 2147483646 w 2000"/>
              <a:gd name="T9" fmla="*/ 2147483646 h 4864"/>
              <a:gd name="T10" fmla="*/ 2147483646 w 2000"/>
              <a:gd name="T11" fmla="*/ 2147483646 h 4864"/>
              <a:gd name="T12" fmla="*/ 0 w 2000"/>
              <a:gd name="T13" fmla="*/ 2147483646 h 4864"/>
              <a:gd name="T14" fmla="*/ 2147483646 w 2000"/>
              <a:gd name="T15" fmla="*/ 2147483646 h 4864"/>
              <a:gd name="T16" fmla="*/ 2147483646 w 2000"/>
              <a:gd name="T17" fmla="*/ 2147483646 h 4864"/>
              <a:gd name="T18" fmla="*/ 2147483646 w 2000"/>
              <a:gd name="T19" fmla="*/ 2147483646 h 4864"/>
              <a:gd name="T20" fmla="*/ 2147483646 w 2000"/>
              <a:gd name="T21" fmla="*/ 2147483646 h 4864"/>
              <a:gd name="T22" fmla="*/ 2147483646 w 2000"/>
              <a:gd name="T23" fmla="*/ 2147483646 h 4864"/>
              <a:gd name="T24" fmla="*/ 2147483646 w 2000"/>
              <a:gd name="T25" fmla="*/ 2147483646 h 4864"/>
              <a:gd name="T26" fmla="*/ 2147483646 w 2000"/>
              <a:gd name="T27" fmla="*/ 2147483646 h 4864"/>
              <a:gd name="T28" fmla="*/ 0 w 2000"/>
              <a:gd name="T29" fmla="*/ 2147483646 h 4864"/>
              <a:gd name="T30" fmla="*/ 2147483646 w 2000"/>
              <a:gd name="T31" fmla="*/ 2147483646 h 4864"/>
              <a:gd name="T32" fmla="*/ 2147483646 w 2000"/>
              <a:gd name="T33" fmla="*/ 2147483646 h 4864"/>
              <a:gd name="T34" fmla="*/ 2147483646 w 2000"/>
              <a:gd name="T35" fmla="*/ 2147483646 h 4864"/>
              <a:gd name="T36" fmla="*/ 2147483646 w 2000"/>
              <a:gd name="T37" fmla="*/ 2147483646 h 4864"/>
              <a:gd name="T38" fmla="*/ 2147483646 w 2000"/>
              <a:gd name="T39" fmla="*/ 2147483646 h 4864"/>
              <a:gd name="T40" fmla="*/ 2147483646 w 2000"/>
              <a:gd name="T41" fmla="*/ 2147483646 h 4864"/>
              <a:gd name="T42" fmla="*/ 2147483646 w 2000"/>
              <a:gd name="T43" fmla="*/ 2147483646 h 4864"/>
              <a:gd name="T44" fmla="*/ 0 w 2000"/>
              <a:gd name="T45" fmla="*/ 2147483646 h 4864"/>
              <a:gd name="T46" fmla="*/ 2147483646 w 2000"/>
              <a:gd name="T47" fmla="*/ 2147483646 h 4864"/>
              <a:gd name="T48" fmla="*/ 2147483646 w 2000"/>
              <a:gd name="T49" fmla="*/ 2147483646 h 4864"/>
              <a:gd name="T50" fmla="*/ 2147483646 w 2000"/>
              <a:gd name="T51" fmla="*/ 2147483646 h 4864"/>
              <a:gd name="T52" fmla="*/ 2147483646 w 2000"/>
              <a:gd name="T53" fmla="*/ 2147483646 h 4864"/>
              <a:gd name="T54" fmla="*/ 2147483646 w 2000"/>
              <a:gd name="T55" fmla="*/ 2147483646 h 4864"/>
              <a:gd name="T56" fmla="*/ 2147483646 w 2000"/>
              <a:gd name="T57" fmla="*/ 2147483646 h 4864"/>
              <a:gd name="T58" fmla="*/ 2147483646 w 2000"/>
              <a:gd name="T59" fmla="*/ 2147483646 h 4864"/>
              <a:gd name="T60" fmla="*/ 0 w 2000"/>
              <a:gd name="T61" fmla="*/ 2147483646 h 4864"/>
              <a:gd name="T62" fmla="*/ 2147483646 w 2000"/>
              <a:gd name="T63" fmla="*/ 2147483646 h 4864"/>
              <a:gd name="T64" fmla="*/ 2147483646 w 2000"/>
              <a:gd name="T65" fmla="*/ 2147483646 h 4864"/>
              <a:gd name="T66" fmla="*/ 2147483646 w 2000"/>
              <a:gd name="T67" fmla="*/ 2147483646 h 4864"/>
              <a:gd name="T68" fmla="*/ 2147483646 w 2000"/>
              <a:gd name="T69" fmla="*/ 2147483646 h 4864"/>
              <a:gd name="T70" fmla="*/ 2147483646 w 2000"/>
              <a:gd name="T71" fmla="*/ 2147483646 h 4864"/>
              <a:gd name="T72" fmla="*/ 2147483646 w 2000"/>
              <a:gd name="T73" fmla="*/ 2147483646 h 4864"/>
              <a:gd name="T74" fmla="*/ 2147483646 w 2000"/>
              <a:gd name="T75" fmla="*/ 2147483646 h 4864"/>
              <a:gd name="T76" fmla="*/ 0 w 2000"/>
              <a:gd name="T77" fmla="*/ 2147483646 h 4864"/>
              <a:gd name="T78" fmla="*/ 2147483646 w 2000"/>
              <a:gd name="T79" fmla="*/ 2147483646 h 4864"/>
              <a:gd name="T80" fmla="*/ 2147483646 w 2000"/>
              <a:gd name="T81" fmla="*/ 2147483646 h 4864"/>
              <a:gd name="T82" fmla="*/ 2147483646 w 2000"/>
              <a:gd name="T83" fmla="*/ 2147483646 h 4864"/>
              <a:gd name="T84" fmla="*/ 2147483646 w 2000"/>
              <a:gd name="T85" fmla="*/ 2147483646 h 4864"/>
              <a:gd name="T86" fmla="*/ 2147483646 w 2000"/>
              <a:gd name="T87" fmla="*/ 2147483646 h 4864"/>
              <a:gd name="T88" fmla="*/ 2147483646 w 2000"/>
              <a:gd name="T89" fmla="*/ 2147483646 h 4864"/>
              <a:gd name="T90" fmla="*/ 2147483646 w 2000"/>
              <a:gd name="T91" fmla="*/ 2147483646 h 4864"/>
              <a:gd name="T92" fmla="*/ 0 w 2000"/>
              <a:gd name="T93" fmla="*/ 2147483646 h 4864"/>
              <a:gd name="T94" fmla="*/ 2147483646 w 2000"/>
              <a:gd name="T95" fmla="*/ 2147483646 h 4864"/>
              <a:gd name="T96" fmla="*/ 2147483646 w 2000"/>
              <a:gd name="T97" fmla="*/ 2147483646 h 4864"/>
              <a:gd name="T98" fmla="*/ 2147483646 w 2000"/>
              <a:gd name="T99" fmla="*/ 2147483646 h 4864"/>
              <a:gd name="T100" fmla="*/ 2147483646 w 2000"/>
              <a:gd name="T101" fmla="*/ 2147483646 h 4864"/>
              <a:gd name="T102" fmla="*/ 2147483646 w 2000"/>
              <a:gd name="T103" fmla="*/ 2147483646 h 4864"/>
              <a:gd name="T104" fmla="*/ 2147483646 w 2000"/>
              <a:gd name="T105" fmla="*/ 2147483646 h 486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00"/>
              <a:gd name="T160" fmla="*/ 0 h 4864"/>
              <a:gd name="T161" fmla="*/ 2000 w 2000"/>
              <a:gd name="T162" fmla="*/ 4864 h 486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00" h="4864">
                <a:moveTo>
                  <a:pt x="617" y="16"/>
                </a:moveTo>
                <a:cubicBezTo>
                  <a:pt x="744" y="8"/>
                  <a:pt x="872" y="0"/>
                  <a:pt x="1000" y="10"/>
                </a:cubicBezTo>
                <a:cubicBezTo>
                  <a:pt x="1128" y="20"/>
                  <a:pt x="1265" y="46"/>
                  <a:pt x="1383" y="76"/>
                </a:cubicBezTo>
                <a:cubicBezTo>
                  <a:pt x="1501" y="106"/>
                  <a:pt x="1617" y="146"/>
                  <a:pt x="1707" y="190"/>
                </a:cubicBezTo>
                <a:cubicBezTo>
                  <a:pt x="1797" y="234"/>
                  <a:pt x="1875" y="287"/>
                  <a:pt x="1924" y="340"/>
                </a:cubicBezTo>
                <a:cubicBezTo>
                  <a:pt x="1973" y="393"/>
                  <a:pt x="2000" y="453"/>
                  <a:pt x="2000" y="510"/>
                </a:cubicBezTo>
                <a:cubicBezTo>
                  <a:pt x="2000" y="567"/>
                  <a:pt x="1973" y="627"/>
                  <a:pt x="1924" y="680"/>
                </a:cubicBezTo>
                <a:cubicBezTo>
                  <a:pt x="1875" y="733"/>
                  <a:pt x="1797" y="786"/>
                  <a:pt x="1707" y="830"/>
                </a:cubicBezTo>
                <a:cubicBezTo>
                  <a:pt x="1617" y="874"/>
                  <a:pt x="1501" y="914"/>
                  <a:pt x="1383" y="944"/>
                </a:cubicBezTo>
                <a:cubicBezTo>
                  <a:pt x="1265" y="974"/>
                  <a:pt x="1128" y="997"/>
                  <a:pt x="1000" y="1010"/>
                </a:cubicBezTo>
                <a:cubicBezTo>
                  <a:pt x="872" y="1023"/>
                  <a:pt x="735" y="1027"/>
                  <a:pt x="617" y="1024"/>
                </a:cubicBezTo>
                <a:cubicBezTo>
                  <a:pt x="499" y="1021"/>
                  <a:pt x="383" y="1007"/>
                  <a:pt x="293" y="990"/>
                </a:cubicBezTo>
                <a:cubicBezTo>
                  <a:pt x="203" y="973"/>
                  <a:pt x="125" y="947"/>
                  <a:pt x="76" y="920"/>
                </a:cubicBezTo>
                <a:cubicBezTo>
                  <a:pt x="27" y="893"/>
                  <a:pt x="0" y="860"/>
                  <a:pt x="0" y="830"/>
                </a:cubicBezTo>
                <a:cubicBezTo>
                  <a:pt x="0" y="800"/>
                  <a:pt x="27" y="767"/>
                  <a:pt x="76" y="740"/>
                </a:cubicBezTo>
                <a:cubicBezTo>
                  <a:pt x="125" y="713"/>
                  <a:pt x="203" y="687"/>
                  <a:pt x="293" y="670"/>
                </a:cubicBezTo>
                <a:cubicBezTo>
                  <a:pt x="383" y="653"/>
                  <a:pt x="499" y="639"/>
                  <a:pt x="617" y="636"/>
                </a:cubicBezTo>
                <a:cubicBezTo>
                  <a:pt x="735" y="633"/>
                  <a:pt x="872" y="637"/>
                  <a:pt x="1000" y="650"/>
                </a:cubicBezTo>
                <a:cubicBezTo>
                  <a:pt x="1128" y="663"/>
                  <a:pt x="1265" y="686"/>
                  <a:pt x="1383" y="716"/>
                </a:cubicBezTo>
                <a:cubicBezTo>
                  <a:pt x="1501" y="746"/>
                  <a:pt x="1617" y="786"/>
                  <a:pt x="1707" y="830"/>
                </a:cubicBezTo>
                <a:cubicBezTo>
                  <a:pt x="1797" y="874"/>
                  <a:pt x="1875" y="927"/>
                  <a:pt x="1924" y="980"/>
                </a:cubicBezTo>
                <a:cubicBezTo>
                  <a:pt x="1973" y="1033"/>
                  <a:pt x="2000" y="1093"/>
                  <a:pt x="2000" y="1150"/>
                </a:cubicBezTo>
                <a:cubicBezTo>
                  <a:pt x="2000" y="1207"/>
                  <a:pt x="1973" y="1267"/>
                  <a:pt x="1924" y="1320"/>
                </a:cubicBezTo>
                <a:cubicBezTo>
                  <a:pt x="1875" y="1373"/>
                  <a:pt x="1797" y="1426"/>
                  <a:pt x="1707" y="1470"/>
                </a:cubicBezTo>
                <a:cubicBezTo>
                  <a:pt x="1617" y="1514"/>
                  <a:pt x="1501" y="1554"/>
                  <a:pt x="1383" y="1584"/>
                </a:cubicBezTo>
                <a:cubicBezTo>
                  <a:pt x="1265" y="1614"/>
                  <a:pt x="1128" y="1637"/>
                  <a:pt x="1000" y="1650"/>
                </a:cubicBezTo>
                <a:cubicBezTo>
                  <a:pt x="872" y="1663"/>
                  <a:pt x="735" y="1667"/>
                  <a:pt x="617" y="1664"/>
                </a:cubicBezTo>
                <a:cubicBezTo>
                  <a:pt x="499" y="1661"/>
                  <a:pt x="383" y="1647"/>
                  <a:pt x="293" y="1630"/>
                </a:cubicBezTo>
                <a:cubicBezTo>
                  <a:pt x="203" y="1613"/>
                  <a:pt x="125" y="1587"/>
                  <a:pt x="76" y="1560"/>
                </a:cubicBezTo>
                <a:cubicBezTo>
                  <a:pt x="27" y="1533"/>
                  <a:pt x="0" y="1500"/>
                  <a:pt x="0" y="1470"/>
                </a:cubicBezTo>
                <a:cubicBezTo>
                  <a:pt x="0" y="1440"/>
                  <a:pt x="27" y="1407"/>
                  <a:pt x="76" y="1380"/>
                </a:cubicBezTo>
                <a:cubicBezTo>
                  <a:pt x="125" y="1353"/>
                  <a:pt x="203" y="1327"/>
                  <a:pt x="293" y="1310"/>
                </a:cubicBezTo>
                <a:cubicBezTo>
                  <a:pt x="383" y="1293"/>
                  <a:pt x="499" y="1279"/>
                  <a:pt x="617" y="1276"/>
                </a:cubicBezTo>
                <a:cubicBezTo>
                  <a:pt x="735" y="1273"/>
                  <a:pt x="872" y="1277"/>
                  <a:pt x="1000" y="1290"/>
                </a:cubicBezTo>
                <a:cubicBezTo>
                  <a:pt x="1128" y="1303"/>
                  <a:pt x="1265" y="1326"/>
                  <a:pt x="1383" y="1356"/>
                </a:cubicBezTo>
                <a:cubicBezTo>
                  <a:pt x="1501" y="1386"/>
                  <a:pt x="1617" y="1426"/>
                  <a:pt x="1707" y="1470"/>
                </a:cubicBezTo>
                <a:cubicBezTo>
                  <a:pt x="1797" y="1514"/>
                  <a:pt x="1875" y="1567"/>
                  <a:pt x="1924" y="1620"/>
                </a:cubicBezTo>
                <a:cubicBezTo>
                  <a:pt x="1973" y="1673"/>
                  <a:pt x="2000" y="1733"/>
                  <a:pt x="2000" y="1790"/>
                </a:cubicBezTo>
                <a:cubicBezTo>
                  <a:pt x="2000" y="1847"/>
                  <a:pt x="1973" y="1907"/>
                  <a:pt x="1924" y="1960"/>
                </a:cubicBezTo>
                <a:cubicBezTo>
                  <a:pt x="1875" y="2013"/>
                  <a:pt x="1797" y="2066"/>
                  <a:pt x="1707" y="2110"/>
                </a:cubicBezTo>
                <a:cubicBezTo>
                  <a:pt x="1617" y="2154"/>
                  <a:pt x="1501" y="2194"/>
                  <a:pt x="1383" y="2224"/>
                </a:cubicBezTo>
                <a:cubicBezTo>
                  <a:pt x="1265" y="2254"/>
                  <a:pt x="1128" y="2277"/>
                  <a:pt x="1000" y="2290"/>
                </a:cubicBezTo>
                <a:cubicBezTo>
                  <a:pt x="872" y="2303"/>
                  <a:pt x="735" y="2307"/>
                  <a:pt x="617" y="2304"/>
                </a:cubicBezTo>
                <a:cubicBezTo>
                  <a:pt x="499" y="2301"/>
                  <a:pt x="383" y="2287"/>
                  <a:pt x="293" y="2270"/>
                </a:cubicBezTo>
                <a:cubicBezTo>
                  <a:pt x="203" y="2253"/>
                  <a:pt x="125" y="2227"/>
                  <a:pt x="76" y="2200"/>
                </a:cubicBezTo>
                <a:cubicBezTo>
                  <a:pt x="27" y="2173"/>
                  <a:pt x="0" y="2140"/>
                  <a:pt x="0" y="2110"/>
                </a:cubicBezTo>
                <a:cubicBezTo>
                  <a:pt x="0" y="2080"/>
                  <a:pt x="27" y="2047"/>
                  <a:pt x="76" y="2020"/>
                </a:cubicBezTo>
                <a:cubicBezTo>
                  <a:pt x="125" y="1993"/>
                  <a:pt x="203" y="1967"/>
                  <a:pt x="293" y="1950"/>
                </a:cubicBezTo>
                <a:cubicBezTo>
                  <a:pt x="383" y="1933"/>
                  <a:pt x="499" y="1919"/>
                  <a:pt x="617" y="1916"/>
                </a:cubicBezTo>
                <a:cubicBezTo>
                  <a:pt x="735" y="1913"/>
                  <a:pt x="872" y="1917"/>
                  <a:pt x="1000" y="1930"/>
                </a:cubicBezTo>
                <a:cubicBezTo>
                  <a:pt x="1128" y="1943"/>
                  <a:pt x="1265" y="1966"/>
                  <a:pt x="1383" y="1996"/>
                </a:cubicBezTo>
                <a:cubicBezTo>
                  <a:pt x="1501" y="2026"/>
                  <a:pt x="1617" y="2066"/>
                  <a:pt x="1707" y="2110"/>
                </a:cubicBezTo>
                <a:cubicBezTo>
                  <a:pt x="1797" y="2154"/>
                  <a:pt x="1875" y="2207"/>
                  <a:pt x="1924" y="2260"/>
                </a:cubicBezTo>
                <a:cubicBezTo>
                  <a:pt x="1973" y="2313"/>
                  <a:pt x="2000" y="2373"/>
                  <a:pt x="2000" y="2430"/>
                </a:cubicBezTo>
                <a:cubicBezTo>
                  <a:pt x="2000" y="2487"/>
                  <a:pt x="1973" y="2547"/>
                  <a:pt x="1924" y="2600"/>
                </a:cubicBezTo>
                <a:cubicBezTo>
                  <a:pt x="1875" y="2653"/>
                  <a:pt x="1797" y="2706"/>
                  <a:pt x="1707" y="2750"/>
                </a:cubicBezTo>
                <a:cubicBezTo>
                  <a:pt x="1617" y="2794"/>
                  <a:pt x="1501" y="2834"/>
                  <a:pt x="1383" y="2864"/>
                </a:cubicBezTo>
                <a:cubicBezTo>
                  <a:pt x="1265" y="2894"/>
                  <a:pt x="1128" y="2917"/>
                  <a:pt x="1000" y="2930"/>
                </a:cubicBezTo>
                <a:cubicBezTo>
                  <a:pt x="872" y="2943"/>
                  <a:pt x="735" y="2947"/>
                  <a:pt x="617" y="2944"/>
                </a:cubicBezTo>
                <a:cubicBezTo>
                  <a:pt x="499" y="2941"/>
                  <a:pt x="383" y="2927"/>
                  <a:pt x="293" y="2910"/>
                </a:cubicBezTo>
                <a:cubicBezTo>
                  <a:pt x="203" y="2893"/>
                  <a:pt x="125" y="2867"/>
                  <a:pt x="76" y="2840"/>
                </a:cubicBezTo>
                <a:cubicBezTo>
                  <a:pt x="27" y="2813"/>
                  <a:pt x="0" y="2780"/>
                  <a:pt x="0" y="2750"/>
                </a:cubicBezTo>
                <a:cubicBezTo>
                  <a:pt x="0" y="2720"/>
                  <a:pt x="27" y="2687"/>
                  <a:pt x="76" y="2660"/>
                </a:cubicBezTo>
                <a:cubicBezTo>
                  <a:pt x="125" y="2633"/>
                  <a:pt x="203" y="2607"/>
                  <a:pt x="293" y="2590"/>
                </a:cubicBezTo>
                <a:cubicBezTo>
                  <a:pt x="383" y="2573"/>
                  <a:pt x="499" y="2559"/>
                  <a:pt x="617" y="2556"/>
                </a:cubicBezTo>
                <a:cubicBezTo>
                  <a:pt x="735" y="2553"/>
                  <a:pt x="872" y="2557"/>
                  <a:pt x="1000" y="2570"/>
                </a:cubicBezTo>
                <a:cubicBezTo>
                  <a:pt x="1128" y="2583"/>
                  <a:pt x="1265" y="2606"/>
                  <a:pt x="1383" y="2636"/>
                </a:cubicBezTo>
                <a:cubicBezTo>
                  <a:pt x="1501" y="2666"/>
                  <a:pt x="1617" y="2706"/>
                  <a:pt x="1707" y="2750"/>
                </a:cubicBezTo>
                <a:cubicBezTo>
                  <a:pt x="1797" y="2794"/>
                  <a:pt x="1875" y="2847"/>
                  <a:pt x="1924" y="2900"/>
                </a:cubicBezTo>
                <a:cubicBezTo>
                  <a:pt x="1973" y="2953"/>
                  <a:pt x="2000" y="3013"/>
                  <a:pt x="2000" y="3070"/>
                </a:cubicBezTo>
                <a:cubicBezTo>
                  <a:pt x="2000" y="3127"/>
                  <a:pt x="1973" y="3187"/>
                  <a:pt x="1924" y="3240"/>
                </a:cubicBezTo>
                <a:cubicBezTo>
                  <a:pt x="1875" y="3293"/>
                  <a:pt x="1797" y="3346"/>
                  <a:pt x="1707" y="3390"/>
                </a:cubicBezTo>
                <a:cubicBezTo>
                  <a:pt x="1617" y="3434"/>
                  <a:pt x="1501" y="3474"/>
                  <a:pt x="1383" y="3504"/>
                </a:cubicBezTo>
                <a:cubicBezTo>
                  <a:pt x="1265" y="3534"/>
                  <a:pt x="1128" y="3557"/>
                  <a:pt x="1000" y="3570"/>
                </a:cubicBezTo>
                <a:cubicBezTo>
                  <a:pt x="872" y="3583"/>
                  <a:pt x="735" y="3587"/>
                  <a:pt x="617" y="3584"/>
                </a:cubicBezTo>
                <a:cubicBezTo>
                  <a:pt x="499" y="3581"/>
                  <a:pt x="383" y="3567"/>
                  <a:pt x="293" y="3550"/>
                </a:cubicBezTo>
                <a:cubicBezTo>
                  <a:pt x="203" y="3533"/>
                  <a:pt x="125" y="3507"/>
                  <a:pt x="76" y="3480"/>
                </a:cubicBezTo>
                <a:cubicBezTo>
                  <a:pt x="27" y="3453"/>
                  <a:pt x="0" y="3420"/>
                  <a:pt x="0" y="3390"/>
                </a:cubicBezTo>
                <a:cubicBezTo>
                  <a:pt x="0" y="3360"/>
                  <a:pt x="27" y="3327"/>
                  <a:pt x="76" y="3300"/>
                </a:cubicBezTo>
                <a:cubicBezTo>
                  <a:pt x="125" y="3273"/>
                  <a:pt x="203" y="3247"/>
                  <a:pt x="293" y="3230"/>
                </a:cubicBezTo>
                <a:cubicBezTo>
                  <a:pt x="383" y="3213"/>
                  <a:pt x="499" y="3199"/>
                  <a:pt x="617" y="3196"/>
                </a:cubicBezTo>
                <a:cubicBezTo>
                  <a:pt x="735" y="3193"/>
                  <a:pt x="872" y="3197"/>
                  <a:pt x="1000" y="3210"/>
                </a:cubicBezTo>
                <a:cubicBezTo>
                  <a:pt x="1128" y="3223"/>
                  <a:pt x="1265" y="3246"/>
                  <a:pt x="1383" y="3276"/>
                </a:cubicBezTo>
                <a:cubicBezTo>
                  <a:pt x="1501" y="3306"/>
                  <a:pt x="1617" y="3346"/>
                  <a:pt x="1707" y="3390"/>
                </a:cubicBezTo>
                <a:cubicBezTo>
                  <a:pt x="1797" y="3434"/>
                  <a:pt x="1875" y="3487"/>
                  <a:pt x="1924" y="3540"/>
                </a:cubicBezTo>
                <a:cubicBezTo>
                  <a:pt x="1973" y="3593"/>
                  <a:pt x="2000" y="3653"/>
                  <a:pt x="2000" y="3710"/>
                </a:cubicBezTo>
                <a:cubicBezTo>
                  <a:pt x="2000" y="3767"/>
                  <a:pt x="1973" y="3827"/>
                  <a:pt x="1924" y="3880"/>
                </a:cubicBezTo>
                <a:cubicBezTo>
                  <a:pt x="1875" y="3933"/>
                  <a:pt x="1797" y="3986"/>
                  <a:pt x="1707" y="4030"/>
                </a:cubicBezTo>
                <a:cubicBezTo>
                  <a:pt x="1617" y="4074"/>
                  <a:pt x="1501" y="4114"/>
                  <a:pt x="1383" y="4144"/>
                </a:cubicBezTo>
                <a:cubicBezTo>
                  <a:pt x="1265" y="4174"/>
                  <a:pt x="1128" y="4197"/>
                  <a:pt x="1000" y="4210"/>
                </a:cubicBezTo>
                <a:cubicBezTo>
                  <a:pt x="872" y="4223"/>
                  <a:pt x="735" y="4227"/>
                  <a:pt x="617" y="4224"/>
                </a:cubicBezTo>
                <a:cubicBezTo>
                  <a:pt x="499" y="4221"/>
                  <a:pt x="383" y="4207"/>
                  <a:pt x="293" y="4190"/>
                </a:cubicBezTo>
                <a:cubicBezTo>
                  <a:pt x="203" y="4173"/>
                  <a:pt x="125" y="4147"/>
                  <a:pt x="76" y="4120"/>
                </a:cubicBezTo>
                <a:cubicBezTo>
                  <a:pt x="27" y="4093"/>
                  <a:pt x="0" y="4060"/>
                  <a:pt x="0" y="4030"/>
                </a:cubicBezTo>
                <a:cubicBezTo>
                  <a:pt x="0" y="4000"/>
                  <a:pt x="27" y="3967"/>
                  <a:pt x="76" y="3940"/>
                </a:cubicBezTo>
                <a:cubicBezTo>
                  <a:pt x="125" y="3913"/>
                  <a:pt x="203" y="3887"/>
                  <a:pt x="293" y="3870"/>
                </a:cubicBezTo>
                <a:cubicBezTo>
                  <a:pt x="383" y="3853"/>
                  <a:pt x="499" y="3839"/>
                  <a:pt x="617" y="3836"/>
                </a:cubicBezTo>
                <a:cubicBezTo>
                  <a:pt x="735" y="3833"/>
                  <a:pt x="872" y="3837"/>
                  <a:pt x="1000" y="3850"/>
                </a:cubicBezTo>
                <a:cubicBezTo>
                  <a:pt x="1128" y="3863"/>
                  <a:pt x="1265" y="3886"/>
                  <a:pt x="1383" y="3916"/>
                </a:cubicBezTo>
                <a:cubicBezTo>
                  <a:pt x="1501" y="3946"/>
                  <a:pt x="1617" y="3986"/>
                  <a:pt x="1707" y="4030"/>
                </a:cubicBezTo>
                <a:cubicBezTo>
                  <a:pt x="1797" y="4074"/>
                  <a:pt x="1875" y="4127"/>
                  <a:pt x="1924" y="4180"/>
                </a:cubicBezTo>
                <a:cubicBezTo>
                  <a:pt x="1973" y="4233"/>
                  <a:pt x="2000" y="4293"/>
                  <a:pt x="2000" y="4350"/>
                </a:cubicBezTo>
                <a:cubicBezTo>
                  <a:pt x="2000" y="4407"/>
                  <a:pt x="1973" y="4467"/>
                  <a:pt x="1924" y="4520"/>
                </a:cubicBezTo>
                <a:cubicBezTo>
                  <a:pt x="1875" y="4573"/>
                  <a:pt x="1797" y="4626"/>
                  <a:pt x="1707" y="4670"/>
                </a:cubicBezTo>
                <a:cubicBezTo>
                  <a:pt x="1617" y="4714"/>
                  <a:pt x="1501" y="4754"/>
                  <a:pt x="1383" y="4784"/>
                </a:cubicBezTo>
                <a:cubicBezTo>
                  <a:pt x="1265" y="4814"/>
                  <a:pt x="1128" y="4837"/>
                  <a:pt x="1000" y="4850"/>
                </a:cubicBezTo>
                <a:cubicBezTo>
                  <a:pt x="872" y="4863"/>
                  <a:pt x="744" y="4863"/>
                  <a:pt x="617" y="4864"/>
                </a:cubicBez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73188" y="3055938"/>
            <a:ext cx="64293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讨论：</a:t>
            </a:r>
            <a:r>
              <a:rPr kumimoji="1" lang="zh-CN" altLang="en-US" sz="28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互相排斥的分子之间有没有势能</a:t>
            </a:r>
            <a:r>
              <a:rPr kumimoji="1" lang="en-US" altLang="zh-CN" sz="28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?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43075" y="4621213"/>
            <a:ext cx="5688013" cy="523875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结论：</a:t>
            </a:r>
            <a:r>
              <a:rPr kumimoji="1" lang="zh-CN" altLang="en-US" sz="2800">
                <a:solidFill>
                  <a:schemeClr val="tx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互相排斥的分子也具有势能。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00138" y="2420938"/>
            <a:ext cx="7072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1"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被压缩的弹簧的各部分互相排斥而具有</a:t>
            </a:r>
            <a:r>
              <a:rPr kumimoji="1" lang="zh-CN" altLang="en-US" sz="28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势能</a:t>
            </a:r>
            <a:r>
              <a:rPr kumimoji="1"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。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 rot="11182532" flipH="1">
            <a:off x="2747963" y="3521075"/>
            <a:ext cx="1085850" cy="1128713"/>
            <a:chOff x="3910" y="1833"/>
            <a:chExt cx="349" cy="363"/>
          </a:xfrm>
        </p:grpSpPr>
        <p:sp>
          <p:nvSpPr>
            <p:cNvPr id="18445" name="Line 7"/>
            <p:cNvSpPr>
              <a:spLocks noChangeShapeType="1"/>
            </p:cNvSpPr>
            <p:nvPr/>
          </p:nvSpPr>
          <p:spPr bwMode="auto">
            <a:xfrm rot="13060392" flipV="1">
              <a:off x="3910" y="1956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18446" name="Picture 8" descr="006"/>
            <p:cNvPicPr>
              <a:picLocks noChangeAspect="1" noChangeArrowheads="1"/>
            </p:cNvPicPr>
            <p:nvPr/>
          </p:nvPicPr>
          <p:blipFill>
            <a:blip r:embed="rId2"/>
            <a:srcRect l="72726" t="12004" r="23317" b="71977"/>
            <a:stretch>
              <a:fillRect/>
            </a:stretch>
          </p:blipFill>
          <p:spPr bwMode="auto">
            <a:xfrm>
              <a:off x="4032" y="1833"/>
              <a:ext cx="227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9"/>
          <p:cNvGrpSpPr>
            <a:grpSpLocks/>
          </p:cNvGrpSpPr>
          <p:nvPr/>
        </p:nvGrpSpPr>
        <p:grpSpPr bwMode="auto">
          <a:xfrm rot="150972" flipH="1">
            <a:off x="5311775" y="3435350"/>
            <a:ext cx="1108075" cy="1152525"/>
            <a:chOff x="3910" y="1833"/>
            <a:chExt cx="349" cy="363"/>
          </a:xfrm>
        </p:grpSpPr>
        <p:sp>
          <p:nvSpPr>
            <p:cNvPr id="18443" name="Line 10"/>
            <p:cNvSpPr>
              <a:spLocks noChangeShapeType="1"/>
            </p:cNvSpPr>
            <p:nvPr/>
          </p:nvSpPr>
          <p:spPr bwMode="auto">
            <a:xfrm rot="13060392" flipV="1">
              <a:off x="3910" y="1956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18444" name="Picture 11" descr="006"/>
            <p:cNvPicPr>
              <a:picLocks noChangeAspect="1" noChangeArrowheads="1"/>
            </p:cNvPicPr>
            <p:nvPr/>
          </p:nvPicPr>
          <p:blipFill>
            <a:blip r:embed="rId2"/>
            <a:srcRect l="72726" t="12004" r="23317" b="71977"/>
            <a:stretch>
              <a:fillRect/>
            </a:stretch>
          </p:blipFill>
          <p:spPr bwMode="auto">
            <a:xfrm>
              <a:off x="4032" y="1833"/>
              <a:ext cx="227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001713" y="5238750"/>
            <a:ext cx="71707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★</a:t>
            </a:r>
            <a:r>
              <a:rPr lang="zh-CN" altLang="en-US" sz="2800">
                <a:latin typeface="黑体" pitchFamily="49" charset="-122"/>
                <a:ea typeface="黑体" pitchFamily="49" charset="-122"/>
              </a:rPr>
              <a:t>由于分子间存在着相互作用力而具有的能叫做</a:t>
            </a:r>
            <a:r>
              <a:rPr lang="zh-CN" altLang="en-US" sz="28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分子势能</a:t>
            </a:r>
            <a:r>
              <a:rPr lang="en-US" altLang="zh-CN" sz="28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.</a:t>
            </a:r>
          </a:p>
        </p:txBody>
      </p:sp>
      <p:sp>
        <p:nvSpPr>
          <p:cNvPr id="15" name="圆角矩形 14">
            <a:hlinkClick r:id="rId3" action="ppaction://hlinksldjump"/>
          </p:cNvPr>
          <p:cNvSpPr/>
          <p:nvPr/>
        </p:nvSpPr>
        <p:spPr bwMode="auto">
          <a:xfrm>
            <a:off x="5329238" y="234950"/>
            <a:ext cx="1071562" cy="374650"/>
          </a:xfrm>
          <a:prstGeom prst="round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cs typeface="Times New Roman" pitchFamily="18" charset="0"/>
              </a:rPr>
              <a:t>新知探究</a:t>
            </a:r>
          </a:p>
        </p:txBody>
      </p:sp>
      <p:sp>
        <p:nvSpPr>
          <p:cNvPr id="18442" name="圆角矩形 34"/>
          <p:cNvSpPr>
            <a:spLocks noChangeArrowheads="1"/>
          </p:cNvSpPr>
          <p:nvPr/>
        </p:nvSpPr>
        <p:spPr bwMode="auto">
          <a:xfrm>
            <a:off x="971550" y="836613"/>
            <a:ext cx="2736850" cy="579437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一、物体的内能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2775E-6 L -0.16181 -2.42775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4104E-6 L 0.17882 3.4104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 autoUpdateAnimBg="0"/>
      <p:bldP spid="7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gray">
          <a:xfrm>
            <a:off x="971550" y="2216150"/>
            <a:ext cx="7127875" cy="2292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12700" algn="ctr">
            <a:solidFill>
              <a:srgbClr val="FFFF99"/>
            </a:solidFill>
            <a:round/>
            <a:headEnd/>
            <a:tailEnd/>
          </a:ln>
          <a:effectLst>
            <a:outerShdw dist="56796" dir="3806097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/>
            <a:endParaRPr lang="zh-CN" altLang="en-US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1042988" y="2547938"/>
            <a:ext cx="698500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    </a:t>
            </a:r>
            <a:r>
              <a:rPr lang="zh-CN" altLang="en-US" sz="2800">
                <a:solidFill>
                  <a:srgbClr val="0033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物理学中，我们把物体内</a:t>
            </a: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所有</a:t>
            </a:r>
            <a:r>
              <a:rPr lang="zh-CN" altLang="en-US" sz="2800">
                <a:solidFill>
                  <a:srgbClr val="0033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分子做</a:t>
            </a: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无规则运动的动能</a:t>
            </a:r>
            <a:r>
              <a:rPr lang="zh-CN" altLang="en-US" sz="2800">
                <a:solidFill>
                  <a:srgbClr val="0033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和</a:t>
            </a: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分子势能</a:t>
            </a:r>
            <a:r>
              <a:rPr lang="zh-CN" altLang="en-US" sz="2800">
                <a:solidFill>
                  <a:srgbClr val="0033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的总和叫做物体的</a:t>
            </a: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内能。</a:t>
            </a: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1692275" y="4868863"/>
            <a:ext cx="6000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kumimoji="1" lang="zh-CN" alt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内能</a:t>
            </a:r>
            <a:r>
              <a:rPr kumimoji="1" lang="en-US" altLang="zh-CN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kumimoji="1" lang="zh-CN" alt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分子动能</a:t>
            </a:r>
            <a:r>
              <a:rPr kumimoji="1" lang="en-US" altLang="zh-CN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kumimoji="1" lang="zh-CN" alt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分子势能</a:t>
            </a:r>
          </a:p>
        </p:txBody>
      </p:sp>
      <p:sp>
        <p:nvSpPr>
          <p:cNvPr id="8" name="圆角矩形 7">
            <a:hlinkClick r:id="rId2" action="ppaction://hlinksldjump"/>
          </p:cNvPr>
          <p:cNvSpPr/>
          <p:nvPr/>
        </p:nvSpPr>
        <p:spPr bwMode="auto">
          <a:xfrm>
            <a:off x="5329238" y="234950"/>
            <a:ext cx="1071562" cy="374650"/>
          </a:xfrm>
          <a:prstGeom prst="roundRect">
            <a:avLst/>
          </a:prstGeom>
          <a:noFill/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1600" dirty="0">
                <a:solidFill>
                  <a:srgbClr val="FF0000"/>
                </a:solidFill>
                <a:latin typeface="黑体" panose="02010609060101010101" pitchFamily="49" charset="-122"/>
                <a:cs typeface="Times New Roman" pitchFamily="18" charset="0"/>
              </a:rPr>
              <a:t>新知探究</a:t>
            </a:r>
          </a:p>
        </p:txBody>
      </p:sp>
      <p:sp>
        <p:nvSpPr>
          <p:cNvPr id="19462" name="圆角矩形 34"/>
          <p:cNvSpPr>
            <a:spLocks noChangeArrowheads="1"/>
          </p:cNvSpPr>
          <p:nvPr/>
        </p:nvSpPr>
        <p:spPr bwMode="auto">
          <a:xfrm>
            <a:off x="971550" y="1125538"/>
            <a:ext cx="2736850" cy="579437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一、物体的内能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/>
      <p:bldP spid="7168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1119</Words>
  <Application>Microsoft Office PowerPoint</Application>
  <PresentationFormat>全屏显示(4:3)</PresentationFormat>
  <Paragraphs>133</Paragraphs>
  <Slides>23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Office 主题</vt:lpstr>
      <vt:lpstr>第十三章 内能与热机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</vt:vector>
  </TitlesOfParts>
  <Company>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第十三章 内能与热机</dc:title>
  <dc:creator>Administrator</dc:creator>
  <cp:lastModifiedBy>Administrator</cp:lastModifiedBy>
  <cp:revision>2</cp:revision>
  <dcterms:created xsi:type="dcterms:W3CDTF">2018-09-01T22:17:56Z</dcterms:created>
  <dcterms:modified xsi:type="dcterms:W3CDTF">2018-09-01T22:20:04Z</dcterms:modified>
</cp:coreProperties>
</file>