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661" r:id="rId2"/>
    <p:sldId id="547" r:id="rId3"/>
    <p:sldId id="492" r:id="rId4"/>
    <p:sldId id="660" r:id="rId5"/>
    <p:sldId id="602" r:id="rId6"/>
    <p:sldId id="604" r:id="rId7"/>
    <p:sldId id="774" r:id="rId8"/>
    <p:sldId id="827" r:id="rId9"/>
    <p:sldId id="667" r:id="rId10"/>
    <p:sldId id="926" r:id="rId11"/>
    <p:sldId id="386" r:id="rId12"/>
    <p:sldId id="1040" r:id="rId13"/>
    <p:sldId id="1023" r:id="rId14"/>
    <p:sldId id="977" r:id="rId15"/>
    <p:sldId id="978" r:id="rId16"/>
    <p:sldId id="1052" r:id="rId17"/>
    <p:sldId id="1082" r:id="rId18"/>
    <p:sldId id="1060" r:id="rId19"/>
    <p:sldId id="1061" r:id="rId20"/>
    <p:sldId id="1062" r:id="rId21"/>
    <p:sldId id="1073" r:id="rId22"/>
    <p:sldId id="1074" r:id="rId23"/>
    <p:sldId id="1075" r:id="rId24"/>
    <p:sldId id="1076" r:id="rId25"/>
  </p:sldIdLst>
  <p:sldSz cx="9144000" cy="5143500" type="screen16x9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sng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0000CC"/>
    <a:srgbClr val="336600"/>
    <a:srgbClr val="DDFCFF"/>
    <a:srgbClr val="CAF5FE"/>
    <a:srgbClr val="6699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580"/>
  </p:normalViewPr>
  <p:slideViewPr>
    <p:cSldViewPr showGuides="1">
      <p:cViewPr varScale="1">
        <p:scale>
          <a:sx n="54" d="100"/>
          <a:sy n="54" d="100"/>
        </p:scale>
        <p:origin x="996" y="66"/>
      </p:cViewPr>
      <p:guideLst>
        <p:guide orient="horz" pos="162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页眉占位符 1054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spcBef>
                <a:spcPct val="20000"/>
              </a:spcBef>
              <a:buFont typeface="Arial" panose="020B0604020202020204" pitchFamily="34" charset="0"/>
              <a:buNone/>
              <a:defRPr sz="1200" b="0" u="none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75" name="日期占位符 1054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 eaLnBrk="1" hangingPunct="1">
              <a:spcBef>
                <a:spcPct val="20000"/>
              </a:spcBef>
              <a:buFont typeface="Arial" panose="020B0604020202020204" pitchFamily="34" charset="0"/>
              <a:buNone/>
              <a:defRPr sz="1200" b="0" u="none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36" name="幻灯片图像占位符 105475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93" name="文本占位符 105476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105478" name="页脚占位符 1054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eaLnBrk="1" hangingPunct="1">
              <a:spcBef>
                <a:spcPct val="20000"/>
              </a:spcBef>
              <a:buFont typeface="Arial" panose="020B0604020202020204" pitchFamily="34" charset="0"/>
              <a:buNone/>
              <a:defRPr sz="1200" b="0" u="none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79" name="灯片编号占位符 1054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spcBef>
                <a:spcPct val="20000"/>
              </a:spcBef>
            </a:pPr>
            <a:fld id="{9A0DB2DC-4C9A-4742-B13C-FB6460FD3503}" type="slidenum">
              <a:rPr lang="en-US" altLang="zh-CN" sz="1200" b="0" u="none" dirty="0"/>
              <a:t>‹#›</a:t>
            </a:fld>
            <a:endParaRPr lang="en-US" altLang="zh-CN" sz="1200" b="0" u="non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0649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文本占位符 106498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45060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20000"/>
              </a:spcBef>
            </a:pPr>
            <a:fld id="{9A0DB2DC-4C9A-4742-B13C-FB6460FD3503}" type="slidenum">
              <a:rPr lang="zh-CN" altLang="en-US" sz="1200" b="0" u="none" dirty="0"/>
              <a:t>1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1980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文本占位符 119810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46084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20000"/>
              </a:spcBef>
            </a:pPr>
            <a:fld id="{9A0DB2DC-4C9A-4742-B13C-FB6460FD3503}" type="slidenum">
              <a:rPr lang="zh-CN" altLang="en-US" sz="1200" b="0" u="none" dirty="0"/>
              <a:t>17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1980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文本占位符 119810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46084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20000"/>
              </a:spcBef>
            </a:pPr>
            <a:fld id="{9A0DB2DC-4C9A-4742-B13C-FB6460FD3503}" type="slidenum">
              <a:rPr lang="zh-CN" altLang="en-US" sz="1200" b="0" u="none" dirty="0"/>
              <a:t>19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2288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文本占位符 12288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47108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20000"/>
              </a:spcBef>
            </a:pPr>
            <a:fld id="{9A0DB2DC-4C9A-4742-B13C-FB6460FD3503}" type="slidenum">
              <a:rPr lang="zh-CN" altLang="en-US" sz="1200" b="0" u="none" dirty="0"/>
              <a:t>20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2800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文本占位符 12800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48132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20000"/>
              </a:spcBef>
            </a:pPr>
            <a:fld id="{9A0DB2DC-4C9A-4742-B13C-FB6460FD3503}" type="slidenum">
              <a:rPr lang="zh-CN" altLang="en-US" sz="1200" b="0" u="none" dirty="0"/>
              <a:t>21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2697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文本占位符 126978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49156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20000"/>
              </a:spcBef>
            </a:pPr>
            <a:fld id="{9A0DB2DC-4C9A-4742-B13C-FB6460FD3503}" type="slidenum">
              <a:rPr lang="zh-CN" altLang="en-US" sz="1200" b="0" u="none" dirty="0"/>
              <a:t>23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3004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文本占位符 130050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  <p:sp>
        <p:nvSpPr>
          <p:cNvPr id="50180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20000"/>
              </a:spcBef>
            </a:pPr>
            <a:fld id="{9A0DB2DC-4C9A-4742-B13C-FB6460FD3503}" type="slidenum">
              <a:rPr lang="zh-CN" altLang="en-US" sz="1200" b="0" u="none" dirty="0"/>
              <a:t>24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>
              <a:spcBef>
                <a:spcPct val="20000"/>
              </a:spcBef>
            </a:pPr>
            <a:fld id="{9A0DB2DC-4C9A-4742-B13C-FB6460FD3503}" type="slidenum">
              <a:rPr lang="en-US" altLang="zh-CN" sz="1400" b="0" dirty="0">
                <a:latin typeface="Arial" panose="020B0604020202020204" pitchFamily="34" charset="0"/>
              </a:rPr>
              <a:t>‹#›</a:t>
            </a:fld>
            <a:endParaRPr lang="en-US" altLang="zh-CN" sz="14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>
              <a:spcBef>
                <a:spcPct val="20000"/>
              </a:spcBef>
            </a:pPr>
            <a:fld id="{9A0DB2DC-4C9A-4742-B13C-FB6460FD3503}" type="slidenum">
              <a:rPr lang="en-US" altLang="zh-CN" sz="1400" b="0" dirty="0">
                <a:latin typeface="Arial" panose="020B0604020202020204" pitchFamily="34" charset="0"/>
              </a:rPr>
              <a:t>‹#›</a:t>
            </a:fld>
            <a:endParaRPr lang="en-US" altLang="zh-CN" sz="14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>
              <a:spcBef>
                <a:spcPct val="20000"/>
              </a:spcBef>
            </a:pPr>
            <a:fld id="{9A0DB2DC-4C9A-4742-B13C-FB6460FD3503}" type="slidenum">
              <a:rPr lang="en-US" altLang="zh-CN" sz="1400" b="0" dirty="0">
                <a:latin typeface="Arial" panose="020B0604020202020204" pitchFamily="34" charset="0"/>
              </a:rPr>
              <a:t>‹#›</a:t>
            </a:fld>
            <a:endParaRPr lang="en-US" altLang="zh-CN" sz="14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>
              <a:spcBef>
                <a:spcPct val="20000"/>
              </a:spcBef>
            </a:pPr>
            <a:fld id="{9A0DB2DC-4C9A-4742-B13C-FB6460FD3503}" type="slidenum">
              <a:rPr lang="en-US" altLang="zh-CN" sz="1400" b="0" dirty="0">
                <a:latin typeface="Arial" panose="020B0604020202020204" pitchFamily="34" charset="0"/>
              </a:rPr>
              <a:t>‹#›</a:t>
            </a:fld>
            <a:endParaRPr lang="en-US" altLang="zh-CN" sz="14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>
              <a:spcBef>
                <a:spcPct val="20000"/>
              </a:spcBef>
            </a:pPr>
            <a:fld id="{9A0DB2DC-4C9A-4742-B13C-FB6460FD3503}" type="slidenum">
              <a:rPr lang="en-US" altLang="zh-CN" sz="1400" b="0" dirty="0">
                <a:latin typeface="Arial" panose="020B0604020202020204" pitchFamily="34" charset="0"/>
              </a:rPr>
              <a:t>‹#›</a:t>
            </a:fld>
            <a:endParaRPr lang="en-US" altLang="zh-CN" sz="14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>
              <a:spcBef>
                <a:spcPct val="20000"/>
              </a:spcBef>
            </a:pPr>
            <a:fld id="{9A0DB2DC-4C9A-4742-B13C-FB6460FD3503}" type="slidenum">
              <a:rPr lang="en-US" altLang="zh-CN" sz="1400" b="0" dirty="0">
                <a:latin typeface="Arial" panose="020B0604020202020204" pitchFamily="34" charset="0"/>
              </a:rPr>
              <a:t>‹#›</a:t>
            </a:fld>
            <a:endParaRPr lang="en-US" altLang="zh-CN" sz="14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>
              <a:spcBef>
                <a:spcPct val="20000"/>
              </a:spcBef>
            </a:pPr>
            <a:fld id="{9A0DB2DC-4C9A-4742-B13C-FB6460FD3503}" type="slidenum">
              <a:rPr lang="en-US" altLang="zh-CN" sz="1400" b="0" dirty="0">
                <a:latin typeface="Arial" panose="020B0604020202020204" pitchFamily="34" charset="0"/>
              </a:rPr>
              <a:t>‹#›</a:t>
            </a:fld>
            <a:endParaRPr lang="en-US" altLang="zh-CN" sz="14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>
              <a:spcBef>
                <a:spcPct val="20000"/>
              </a:spcBef>
            </a:pPr>
            <a:fld id="{9A0DB2DC-4C9A-4742-B13C-FB6460FD3503}" type="slidenum">
              <a:rPr lang="en-US" altLang="zh-CN" sz="1400" b="0" dirty="0">
                <a:latin typeface="Arial" panose="020B0604020202020204" pitchFamily="34" charset="0"/>
              </a:rPr>
              <a:t>‹#›</a:t>
            </a:fld>
            <a:endParaRPr lang="en-US" altLang="zh-CN" sz="14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24579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fld id="{CA04113E-3914-4D81-8024-AFF5921758E7}" type="datetime1">
              <a:rPr kumimoji="0" lang="zh-CN" altLang="en-US" i="0" u="sng" kern="1200" cap="none" spc="0" normalizeH="0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2017/6/25 Sunday</a:t>
            </a:fld>
            <a:endParaRPr kumimoji="0" lang="zh-CN" altLang="en-US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24580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24581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>
              <a:spcBef>
                <a:spcPct val="20000"/>
              </a:spcBef>
            </a:pPr>
            <a:fld id="{9A0DB2DC-4C9A-4742-B13C-FB6460FD3503}" type="slidenum">
              <a:rPr lang="en-US" altLang="zh-CN" sz="1400" b="0" dirty="0">
                <a:latin typeface="Arial" panose="020B0604020202020204" pitchFamily="34" charset="0"/>
              </a:rPr>
              <a:t>‹#›</a:t>
            </a:fld>
            <a:endParaRPr lang="en-US" altLang="zh-CN" sz="14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>
              <a:spcBef>
                <a:spcPct val="20000"/>
              </a:spcBef>
            </a:pPr>
            <a:fld id="{9A0DB2DC-4C9A-4742-B13C-FB6460FD3503}" type="slidenum">
              <a:rPr lang="en-US" altLang="zh-CN" sz="1400" b="0" dirty="0">
                <a:latin typeface="Arial" panose="020B0604020202020204" pitchFamily="34" charset="0"/>
              </a:rPr>
              <a:t>‹#›</a:t>
            </a:fld>
            <a:endParaRPr lang="en-US" altLang="zh-CN" sz="14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i="0" u="sng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>
              <a:spcBef>
                <a:spcPct val="20000"/>
              </a:spcBef>
            </a:pPr>
            <a:fld id="{9A0DB2DC-4C9A-4742-B13C-FB6460FD3503}" type="slidenum">
              <a:rPr lang="en-US" altLang="zh-CN" sz="1400" b="0" dirty="0">
                <a:latin typeface="Arial" panose="020B0604020202020204" pitchFamily="34" charset="0"/>
              </a:rPr>
              <a:t>‹#›</a:t>
            </a:fld>
            <a:endParaRPr lang="en-US" altLang="zh-CN" sz="14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4577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24578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4580" name="日期占位符 24579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spcBef>
                <a:spcPct val="20000"/>
              </a:spcBef>
              <a:buFont typeface="Arial" panose="020B0604020202020204" pitchFamily="34" charset="0"/>
              <a:buNone/>
              <a:defRPr sz="1400" b="0" noProof="1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233C17-A1A5-4000-97A2-E6F641321CE3}" type="datetime1">
              <a:rPr kumimoji="0" lang="zh-CN" altLang="en-US" sz="1400" b="0" i="0" u="sng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2017/6/25 Sunday</a:t>
            </a:fld>
            <a:endParaRPr kumimoji="0" lang="zh-CN" altLang="en-US" sz="1400" b="0" i="0" u="sng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1" name="页脚占位符 24580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spcBef>
                <a:spcPct val="20000"/>
              </a:spcBef>
              <a:buFont typeface="Arial" panose="020B0604020202020204" pitchFamily="34" charset="0"/>
              <a:buNone/>
              <a:defRPr sz="1400" b="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sng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2" name="灯片编号占位符 24581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>
              <a:spcBef>
                <a:spcPct val="20000"/>
              </a:spcBef>
            </a:pPr>
            <a:fld id="{9A0DB2DC-4C9A-4742-B13C-FB6460FD3503}" type="slidenum">
              <a:rPr lang="en-US" altLang="zh-CN" sz="1400" b="0" dirty="0">
                <a:latin typeface="Arial" panose="020B0604020202020204" pitchFamily="34" charset="0"/>
              </a:rPr>
              <a:t>‹#›</a:t>
            </a:fld>
            <a:endParaRPr lang="en-US" altLang="zh-CN" sz="1400" b="0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600" b="1" i="0" u="sng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600" b="1" i="0" u="sng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600" b="1" i="0" u="sng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600" b="1" i="0" u="sng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600" b="1" i="0" u="sng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600" b="1" i="0" u="sng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600" b="1" i="0" u="sng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600" b="1" i="0" u="sng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E:\&#28023;&#29141;&#25991;&#26723;\&#26102;&#28023;&#29141;\&#21021;&#19977;&#29289;&#29702;&#22791;&#35838;\&#21021;&#19977;&#29289;&#29702;&#22791;&#35838;\&#31532;&#21313;&#19968;&#31456;%20%20%20%20&#31616;&#21333;&#26426;&#26800;&#21644;&#21151;\11.2&#28369;&#36718;&#65288;&#24456;&#22909;&#65289;\&#21319;&#26071;&#20013;&#28369;&#36718;&#30340;&#36816;&#29992;.avi" TargetMode="External"/><Relationship Id="rId1" Type="http://schemas.microsoft.com/office/2007/relationships/media" Target="file:///E:\&#28023;&#29141;&#25991;&#26723;\&#26102;&#28023;&#29141;\&#21021;&#19977;&#29289;&#29702;&#22791;&#35838;\&#21021;&#19977;&#29289;&#29702;&#22791;&#35838;\&#31532;&#21313;&#19968;&#31456;%20%20%20%20&#31616;&#21333;&#26426;&#26800;&#21644;&#21151;\11.2&#28369;&#36718;&#65288;&#24456;&#22909;&#65289;\&#21319;&#26071;&#20013;&#28369;&#36718;&#30340;&#36816;&#29992;.avi" TargetMode="Externa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65543" descr="11-2图片-58工作中的滑轮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5275" y="0"/>
            <a:ext cx="253047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65545"/>
          <p:cNvSpPr>
            <a:spLocks noChangeArrowheads="1" noChangeShapeType="1" noTextEdit="1"/>
          </p:cNvSpPr>
          <p:nvPr/>
        </p:nvSpPr>
        <p:spPr bwMode="auto">
          <a:xfrm>
            <a:off x="3244851" y="289323"/>
            <a:ext cx="5603875" cy="2088356"/>
          </a:xfrm>
          <a:prstGeom prst="rect">
            <a:avLst/>
          </a:prstGeom>
          <a:effectLst/>
        </p:spPr>
        <p:txBody>
          <a:bodyPr wrap="none" numCol="1" fromWordArt="1">
            <a:prstTxWarp prst="textInflate">
              <a:avLst>
                <a:gd name="adj" fmla="val 13634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sng" strike="noStrike" kern="10" cap="none" spc="720" normalizeH="0" baseline="0" noProof="0" dirty="0">
                <a:ln w="9525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9.2 </a:t>
            </a:r>
            <a:r>
              <a:rPr kumimoji="0" lang="zh-CN" altLang="en-US" sz="2400" b="1" i="0" u="sng" strike="noStrike" kern="10" cap="none" spc="720" normalizeH="0" baseline="0" noProof="0" dirty="0">
                <a:ln w="9525">
                  <a:solidFill>
                    <a:srgbClr val="FF0000"/>
                  </a:solidFill>
                  <a:round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滑轮</a:t>
            </a:r>
          </a:p>
        </p:txBody>
      </p:sp>
      <p:sp>
        <p:nvSpPr>
          <p:cNvPr id="14340" name="文本框 1"/>
          <p:cNvSpPr txBox="1"/>
          <p:nvPr/>
        </p:nvSpPr>
        <p:spPr>
          <a:xfrm>
            <a:off x="3594100" y="2950845"/>
            <a:ext cx="5068888" cy="1163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u="none" dirty="0">
                <a:latin typeface="楷体" panose="02010609060101010101" pitchFamily="49" charset="-122"/>
                <a:ea typeface="楷体" panose="02010609060101010101" pitchFamily="49" charset="-122"/>
              </a:rPr>
              <a:t>建始县民族实验中学</a:t>
            </a:r>
          </a:p>
          <a:p>
            <a:pPr>
              <a:spcBef>
                <a:spcPct val="20000"/>
              </a:spcBef>
            </a:pPr>
            <a:r>
              <a:rPr lang="zh-CN" altLang="en-US" sz="2800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 u="none" dirty="0">
                <a:latin typeface="楷体" panose="02010609060101010101" pitchFamily="49" charset="-122"/>
                <a:ea typeface="楷体" panose="02010609060101010101" pitchFamily="49" charset="-122"/>
              </a:rPr>
              <a:t>物理高级教师  金俊成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"/>
          <p:cNvSpPr txBox="1"/>
          <p:nvPr/>
        </p:nvSpPr>
        <p:spPr>
          <a:xfrm>
            <a:off x="250825" y="411163"/>
            <a:ext cx="8658225" cy="397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u="none" dirty="0"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u="none" dirty="0">
                <a:latin typeface="Times New Roman" panose="02020603050405020304" pitchFamily="18" charset="0"/>
                <a:ea typeface="黑体" panose="02010609060101010101" pitchFamily="49" charset="-122"/>
              </a:rPr>
              <a:t>实验结论：</a:t>
            </a:r>
          </a:p>
          <a:p>
            <a:pPr>
              <a:spcBef>
                <a:spcPct val="50000"/>
              </a:spcBef>
            </a:pPr>
            <a:r>
              <a:rPr lang="en-US" altLang="zh-CN" u="none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(1)</a:t>
            </a:r>
            <a:r>
              <a:rPr lang="zh-CN" altLang="en-US" u="none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定滑轮的实质是一个等臂杠杆</a:t>
            </a:r>
          </a:p>
          <a:p>
            <a:pPr>
              <a:spcBef>
                <a:spcPct val="50000"/>
              </a:spcBef>
            </a:pPr>
            <a:r>
              <a:rPr lang="en-US" altLang="zh-CN" u="none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(2)</a:t>
            </a:r>
            <a:r>
              <a:rPr lang="zh-CN" altLang="en-US" u="none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不省力、不省距离   </a:t>
            </a:r>
          </a:p>
          <a:p>
            <a:pPr>
              <a:spcBef>
                <a:spcPct val="50000"/>
              </a:spcBef>
            </a:pPr>
            <a:r>
              <a:rPr lang="zh-CN" altLang="en-US" u="none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</a:t>
            </a:r>
            <a:r>
              <a:rPr lang="en-US" altLang="zh-CN" u="none" dirty="0">
                <a:latin typeface="Arial" panose="020B0604020202020204" pitchFamily="34" charset="0"/>
                <a:ea typeface="黑体" panose="02010609060101010101" pitchFamily="49" charset="-122"/>
              </a:rPr>
              <a:t>F = G            S=h</a:t>
            </a:r>
          </a:p>
          <a:p>
            <a:pPr>
              <a:spcBef>
                <a:spcPct val="50000"/>
              </a:spcBef>
            </a:pPr>
            <a:r>
              <a:rPr lang="en-US" altLang="zh-CN" u="none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(3)</a:t>
            </a:r>
            <a:r>
              <a:rPr lang="zh-CN" altLang="en-US" u="none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但能改变力的方向</a:t>
            </a:r>
            <a:endParaRPr lang="zh-CN" altLang="en-US" u="none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9" name="图片 203778" descr="动滑轮实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637" y="2390775"/>
            <a:ext cx="2139950" cy="2343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3782" name="文本框 203781"/>
          <p:cNvSpPr txBox="1"/>
          <p:nvPr/>
        </p:nvSpPr>
        <p:spPr>
          <a:xfrm>
            <a:off x="6276975" y="146050"/>
            <a:ext cx="2819400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u="none" dirty="0">
                <a:latin typeface="Arial" panose="020B0604020202020204" pitchFamily="34" charset="0"/>
                <a:ea typeface="楷体_GB2312" pitchFamily="49" charset="-122"/>
              </a:rPr>
              <a:t>使用时，滑轮的</a:t>
            </a:r>
            <a:r>
              <a:rPr lang="zh-CN" altLang="en-US" sz="3200" u="none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轴随物体一起运动</a:t>
            </a:r>
            <a:r>
              <a:rPr lang="en-US" altLang="zh-CN" sz="3200" u="none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,</a:t>
            </a:r>
            <a:r>
              <a:rPr lang="zh-CN" altLang="zh-CN" sz="3200" u="none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这种滑轮叫</a:t>
            </a:r>
            <a:r>
              <a:rPr lang="zh-CN" altLang="en-US" sz="3200" u="none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动滑轮</a:t>
            </a:r>
            <a:endParaRPr lang="zh-CN" altLang="zh-CN" sz="3200" u="none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3783" name="文本框 203782"/>
          <p:cNvSpPr txBox="1"/>
          <p:nvPr/>
        </p:nvSpPr>
        <p:spPr>
          <a:xfrm>
            <a:off x="2932430" y="2863850"/>
            <a:ext cx="41078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u="none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请大家动手组装动滑轮</a:t>
            </a:r>
          </a:p>
        </p:txBody>
      </p:sp>
      <p:sp>
        <p:nvSpPr>
          <p:cNvPr id="26630" name="文本框 203783"/>
          <p:cNvSpPr txBox="1"/>
          <p:nvPr/>
        </p:nvSpPr>
        <p:spPr>
          <a:xfrm>
            <a:off x="1692275" y="0"/>
            <a:ext cx="6551613" cy="46196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637" y="0"/>
            <a:ext cx="1712912" cy="2193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1733" name="图片 2017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0075" y="74613"/>
            <a:ext cx="4140200" cy="2590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97360"/>
          <p:cNvGrpSpPr/>
          <p:nvPr/>
        </p:nvGrpSpPr>
        <p:grpSpPr>
          <a:xfrm>
            <a:off x="7291388" y="2390775"/>
            <a:ext cx="1116012" cy="1244600"/>
            <a:chOff x="4195" y="2886"/>
            <a:chExt cx="703" cy="1045"/>
          </a:xfrm>
        </p:grpSpPr>
        <p:grpSp>
          <p:nvGrpSpPr>
            <p:cNvPr id="26634" name="xjhlx13"/>
            <p:cNvGrpSpPr>
              <a:grpSpLocks noChangeAspect="1"/>
            </p:cNvGrpSpPr>
            <p:nvPr/>
          </p:nvGrpSpPr>
          <p:grpSpPr>
            <a:xfrm>
              <a:off x="4381" y="3676"/>
              <a:ext cx="231" cy="255"/>
              <a:chOff x="6627" y="2220"/>
              <a:chExt cx="1155" cy="1502"/>
            </a:xfrm>
          </p:grpSpPr>
          <p:sp>
            <p:nvSpPr>
              <p:cNvPr id="26659" name="任意多边形 97333"/>
              <p:cNvSpPr>
                <a:spLocks noChangeAspect="1"/>
              </p:cNvSpPr>
              <p:nvPr/>
            </p:nvSpPr>
            <p:spPr>
              <a:xfrm>
                <a:off x="7067" y="3288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472" y="15"/>
                  </a:cxn>
                  <a:cxn ang="0">
                    <a:pos x="472" y="552"/>
                  </a:cxn>
                  <a:cxn ang="0">
                    <a:pos x="442" y="1005"/>
                  </a:cxn>
                  <a:cxn ang="0">
                    <a:pos x="247" y="1260"/>
                  </a:cxn>
                  <a:cxn ang="0">
                    <a:pos x="112" y="1488"/>
                  </a:cxn>
                  <a:cxn ang="0">
                    <a:pos x="7" y="1800"/>
                  </a:cxn>
                  <a:cxn ang="0">
                    <a:pos x="67" y="2055"/>
                  </a:cxn>
                  <a:cxn ang="0">
                    <a:pos x="262" y="2325"/>
                  </a:cxn>
                  <a:cxn ang="0">
                    <a:pos x="652" y="2535"/>
                  </a:cxn>
                  <a:cxn ang="0">
                    <a:pos x="1087" y="2550"/>
                  </a:cxn>
                  <a:cxn ang="0">
                    <a:pos x="1552" y="2268"/>
                  </a:cxn>
                  <a:cxn ang="0">
                    <a:pos x="1762" y="1965"/>
                  </a:cxn>
                  <a:cxn ang="0">
                    <a:pos x="1912" y="1644"/>
                  </a:cxn>
                  <a:cxn ang="0">
                    <a:pos x="2002" y="1275"/>
                  </a:cxn>
                  <a:cxn ang="0">
                    <a:pos x="1807" y="1440"/>
                  </a:cxn>
                  <a:cxn ang="0">
                    <a:pos x="1597" y="1785"/>
                  </a:cxn>
                  <a:cxn ang="0">
                    <a:pos x="1372" y="2010"/>
                  </a:cxn>
                  <a:cxn ang="0">
                    <a:pos x="1177" y="2130"/>
                  </a:cxn>
                  <a:cxn ang="0">
                    <a:pos x="892" y="2115"/>
                  </a:cxn>
                  <a:cxn ang="0">
                    <a:pos x="637" y="1935"/>
                  </a:cxn>
                  <a:cxn ang="0">
                    <a:pos x="652" y="1590"/>
                  </a:cxn>
                  <a:cxn ang="0">
                    <a:pos x="877" y="1260"/>
                  </a:cxn>
                  <a:cxn ang="0">
                    <a:pos x="1012" y="1020"/>
                  </a:cxn>
                  <a:cxn ang="0">
                    <a:pos x="1012" y="708"/>
                  </a:cxn>
                  <a:cxn ang="0">
                    <a:pos x="1012" y="552"/>
                  </a:cxn>
                  <a:cxn ang="0">
                    <a:pos x="1012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0" name="任意多边形 97334"/>
              <p:cNvSpPr>
                <a:spLocks noChangeAspect="1"/>
              </p:cNvSpPr>
              <p:nvPr/>
            </p:nvSpPr>
            <p:spPr>
              <a:xfrm flipH="1" flipV="1">
                <a:off x="7002" y="2220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472" y="15"/>
                  </a:cxn>
                  <a:cxn ang="0">
                    <a:pos x="472" y="552"/>
                  </a:cxn>
                  <a:cxn ang="0">
                    <a:pos x="442" y="1005"/>
                  </a:cxn>
                  <a:cxn ang="0">
                    <a:pos x="247" y="1260"/>
                  </a:cxn>
                  <a:cxn ang="0">
                    <a:pos x="112" y="1488"/>
                  </a:cxn>
                  <a:cxn ang="0">
                    <a:pos x="7" y="1800"/>
                  </a:cxn>
                  <a:cxn ang="0">
                    <a:pos x="67" y="2055"/>
                  </a:cxn>
                  <a:cxn ang="0">
                    <a:pos x="262" y="2325"/>
                  </a:cxn>
                  <a:cxn ang="0">
                    <a:pos x="652" y="2535"/>
                  </a:cxn>
                  <a:cxn ang="0">
                    <a:pos x="1087" y="2550"/>
                  </a:cxn>
                  <a:cxn ang="0">
                    <a:pos x="1552" y="2268"/>
                  </a:cxn>
                  <a:cxn ang="0">
                    <a:pos x="1762" y="1965"/>
                  </a:cxn>
                  <a:cxn ang="0">
                    <a:pos x="1912" y="1644"/>
                  </a:cxn>
                  <a:cxn ang="0">
                    <a:pos x="2002" y="1275"/>
                  </a:cxn>
                  <a:cxn ang="0">
                    <a:pos x="1807" y="1440"/>
                  </a:cxn>
                  <a:cxn ang="0">
                    <a:pos x="1597" y="1785"/>
                  </a:cxn>
                  <a:cxn ang="0">
                    <a:pos x="1372" y="2010"/>
                  </a:cxn>
                  <a:cxn ang="0">
                    <a:pos x="1177" y="2130"/>
                  </a:cxn>
                  <a:cxn ang="0">
                    <a:pos x="892" y="2115"/>
                  </a:cxn>
                  <a:cxn ang="0">
                    <a:pos x="637" y="1935"/>
                  </a:cxn>
                  <a:cxn ang="0">
                    <a:pos x="652" y="1590"/>
                  </a:cxn>
                  <a:cxn ang="0">
                    <a:pos x="877" y="1260"/>
                  </a:cxn>
                  <a:cxn ang="0">
                    <a:pos x="1012" y="1020"/>
                  </a:cxn>
                  <a:cxn ang="0">
                    <a:pos x="1012" y="708"/>
                  </a:cxn>
                  <a:cxn ang="0">
                    <a:pos x="1012" y="552"/>
                  </a:cxn>
                  <a:cxn ang="0">
                    <a:pos x="1012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1" name="矩形 97335"/>
              <p:cNvSpPr>
                <a:spLocks noChangeAspect="1"/>
              </p:cNvSpPr>
              <p:nvPr/>
            </p:nvSpPr>
            <p:spPr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6635" name="组合 97359"/>
            <p:cNvGrpSpPr/>
            <p:nvPr/>
          </p:nvGrpSpPr>
          <p:grpSpPr>
            <a:xfrm>
              <a:off x="4195" y="2886"/>
              <a:ext cx="703" cy="813"/>
              <a:chOff x="4195" y="2886"/>
              <a:chExt cx="703" cy="813"/>
            </a:xfrm>
          </p:grpSpPr>
          <p:sp>
            <p:nvSpPr>
              <p:cNvPr id="26636" name="文本框 97358"/>
              <p:cNvSpPr txBox="1">
                <a:spLocks noChangeAspect="1"/>
              </p:cNvSpPr>
              <p:nvPr/>
            </p:nvSpPr>
            <p:spPr>
              <a:xfrm>
                <a:off x="4694" y="3022"/>
                <a:ext cx="204" cy="3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F</a:t>
                </a:r>
              </a:p>
            </p:txBody>
          </p:sp>
          <p:sp>
            <p:nvSpPr>
              <p:cNvPr id="26637" name="直接连接符 97336"/>
              <p:cNvSpPr>
                <a:spLocks noChangeAspect="1"/>
              </p:cNvSpPr>
              <p:nvPr/>
            </p:nvSpPr>
            <p:spPr>
              <a:xfrm>
                <a:off x="4358" y="2910"/>
                <a:ext cx="0" cy="51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26638" name="组合 97337"/>
              <p:cNvGrpSpPr>
                <a:grpSpLocks noChangeAspect="1"/>
              </p:cNvGrpSpPr>
              <p:nvPr/>
            </p:nvGrpSpPr>
            <p:grpSpPr>
              <a:xfrm rot="10800000">
                <a:off x="4195" y="2886"/>
                <a:ext cx="487" cy="23"/>
                <a:chOff x="2760" y="2640"/>
                <a:chExt cx="1338" cy="130"/>
              </a:xfrm>
            </p:grpSpPr>
            <p:sp>
              <p:nvSpPr>
                <p:cNvPr id="26647" name="直接连接符 97338"/>
                <p:cNvSpPr>
                  <a:spLocks noChangeAspect="1"/>
                </p:cNvSpPr>
                <p:nvPr/>
              </p:nvSpPr>
              <p:spPr>
                <a:xfrm flipH="1">
                  <a:off x="2760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648" name="直接连接符 97339"/>
                <p:cNvSpPr>
                  <a:spLocks noChangeAspect="1"/>
                </p:cNvSpPr>
                <p:nvPr/>
              </p:nvSpPr>
              <p:spPr>
                <a:xfrm flipH="1">
                  <a:off x="2880" y="2648"/>
                  <a:ext cx="121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649" name="直接连接符 97340"/>
                <p:cNvSpPr>
                  <a:spLocks noChangeAspect="1"/>
                </p:cNvSpPr>
                <p:nvPr/>
              </p:nvSpPr>
              <p:spPr>
                <a:xfrm flipH="1">
                  <a:off x="3001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650" name="直接连接符 97341"/>
                <p:cNvSpPr>
                  <a:spLocks noChangeAspect="1"/>
                </p:cNvSpPr>
                <p:nvPr/>
              </p:nvSpPr>
              <p:spPr>
                <a:xfrm flipH="1">
                  <a:off x="3121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651" name="直接连接符 97342"/>
                <p:cNvSpPr>
                  <a:spLocks noChangeAspect="1"/>
                </p:cNvSpPr>
                <p:nvPr/>
              </p:nvSpPr>
              <p:spPr>
                <a:xfrm flipH="1">
                  <a:off x="3241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652" name="直接连接符 97343"/>
                <p:cNvSpPr>
                  <a:spLocks noChangeAspect="1"/>
                </p:cNvSpPr>
                <p:nvPr/>
              </p:nvSpPr>
              <p:spPr>
                <a:xfrm flipH="1">
                  <a:off x="3361" y="2648"/>
                  <a:ext cx="121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653" name="直接连接符 97344"/>
                <p:cNvSpPr>
                  <a:spLocks noChangeAspect="1"/>
                </p:cNvSpPr>
                <p:nvPr/>
              </p:nvSpPr>
              <p:spPr>
                <a:xfrm flipH="1">
                  <a:off x="3482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654" name="直接连接符 97345"/>
                <p:cNvSpPr>
                  <a:spLocks noChangeAspect="1"/>
                </p:cNvSpPr>
                <p:nvPr/>
              </p:nvSpPr>
              <p:spPr>
                <a:xfrm flipH="1">
                  <a:off x="3602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655" name="直接连接符 97346"/>
                <p:cNvSpPr>
                  <a:spLocks noChangeAspect="1"/>
                </p:cNvSpPr>
                <p:nvPr/>
              </p:nvSpPr>
              <p:spPr>
                <a:xfrm flipH="1">
                  <a:off x="3722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656" name="直接连接符 97347"/>
                <p:cNvSpPr>
                  <a:spLocks noChangeAspect="1"/>
                </p:cNvSpPr>
                <p:nvPr/>
              </p:nvSpPr>
              <p:spPr>
                <a:xfrm flipH="1">
                  <a:off x="3842" y="2648"/>
                  <a:ext cx="121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657" name="直接连接符 97348"/>
                <p:cNvSpPr>
                  <a:spLocks noChangeAspect="1"/>
                </p:cNvSpPr>
                <p:nvPr/>
              </p:nvSpPr>
              <p:spPr>
                <a:xfrm flipH="1">
                  <a:off x="3963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658" name="直接连接符 97349"/>
                <p:cNvSpPr>
                  <a:spLocks noChangeAspect="1"/>
                </p:cNvSpPr>
                <p:nvPr/>
              </p:nvSpPr>
              <p:spPr>
                <a:xfrm>
                  <a:off x="2783" y="2640"/>
                  <a:ext cx="1315" cy="0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6639" name="直接连接符 97350"/>
              <p:cNvSpPr>
                <a:spLocks noChangeAspect="1"/>
              </p:cNvSpPr>
              <p:nvPr/>
            </p:nvSpPr>
            <p:spPr>
              <a:xfrm>
                <a:off x="4636" y="3095"/>
                <a:ext cx="0" cy="3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triangle" w="med" len="med"/>
                <a:tailEnd type="none" w="med" len="med"/>
              </a:ln>
            </p:spPr>
          </p:sp>
          <p:grpSp>
            <p:nvGrpSpPr>
              <p:cNvPr id="26640" name="xjhlx8"/>
              <p:cNvGrpSpPr>
                <a:grpSpLocks noChangeAspect="1"/>
              </p:cNvGrpSpPr>
              <p:nvPr/>
            </p:nvGrpSpPr>
            <p:grpSpPr>
              <a:xfrm rot="-5400000">
                <a:off x="4274" y="3319"/>
                <a:ext cx="441" cy="319"/>
                <a:chOff x="6892" y="783"/>
                <a:chExt cx="813" cy="579"/>
              </a:xfrm>
            </p:grpSpPr>
            <p:grpSp>
              <p:nvGrpSpPr>
                <p:cNvPr id="26641" name="组合 97352"/>
                <p:cNvGrpSpPr>
                  <a:grpSpLocks noChangeAspect="1"/>
                </p:cNvGrpSpPr>
                <p:nvPr/>
              </p:nvGrpSpPr>
              <p:grpSpPr>
                <a:xfrm>
                  <a:off x="7125" y="783"/>
                  <a:ext cx="580" cy="579"/>
                  <a:chOff x="2400" y="2400"/>
                  <a:chExt cx="1440" cy="1440"/>
                </a:xfrm>
              </p:grpSpPr>
              <p:sp>
                <p:nvSpPr>
                  <p:cNvPr id="26643" name="椭圆 97353"/>
                  <p:cNvSpPr>
                    <a:spLocks noChangeAspect="1"/>
                  </p:cNvSpPr>
                  <p:nvPr/>
                </p:nvSpPr>
                <p:spPr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8F8F8F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>
                      <a:spcBef>
                        <a:spcPct val="20000"/>
                      </a:spcBef>
                    </a:pPr>
                    <a:endParaRPr lang="zh-CN" altLang="en-US" dirty="0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6644" name="椭圆 97354"/>
                  <p:cNvSpPr>
                    <a:spLocks noChangeAspect="1"/>
                  </p:cNvSpPr>
                  <p:nvPr/>
                </p:nvSpPr>
                <p:spPr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27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pPr>
                      <a:spcBef>
                        <a:spcPct val="20000"/>
                      </a:spcBef>
                    </a:pPr>
                    <a:endParaRPr lang="zh-CN" altLang="en-US" dirty="0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6645" name="椭圆 97355"/>
                  <p:cNvSpPr>
                    <a:spLocks noChangeAspect="1"/>
                  </p:cNvSpPr>
                  <p:nvPr/>
                </p:nvSpPr>
                <p:spPr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pPr>
                      <a:spcBef>
                        <a:spcPct val="20000"/>
                      </a:spcBef>
                    </a:pPr>
                    <a:endParaRPr lang="zh-CN" altLang="en-US" dirty="0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6646" name="椭圆 97356"/>
                  <p:cNvSpPr>
                    <a:spLocks noChangeAspect="1"/>
                  </p:cNvSpPr>
                  <p:nvPr/>
                </p:nvSpPr>
                <p:spPr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>
                      <a:spcBef>
                        <a:spcPct val="20000"/>
                      </a:spcBef>
                    </a:pPr>
                    <a:endParaRPr lang="zh-CN" altLang="en-US" dirty="0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6642" name="矩形 97357"/>
                <p:cNvSpPr>
                  <a:spLocks noChangeAspect="1"/>
                </p:cNvSpPr>
                <p:nvPr/>
              </p:nvSpPr>
              <p:spPr>
                <a:xfrm>
                  <a:off x="6892" y="1024"/>
                  <a:ext cx="555" cy="97"/>
                </a:xfrm>
                <a:prstGeom prst="rect">
                  <a:avLst/>
                </a:prstGeom>
                <a:gradFill rotWithShape="0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540000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>
                    <a:spcBef>
                      <a:spcPct val="20000"/>
                    </a:spcBef>
                  </a:pPr>
                  <a:endParaRPr lang="zh-CN" altLang="en-US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5" name="文本框 4"/>
          <p:cNvSpPr txBox="1"/>
          <p:nvPr/>
        </p:nvSpPr>
        <p:spPr>
          <a:xfrm>
            <a:off x="2792730" y="3635375"/>
            <a:ext cx="32175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u="none">
                <a:solidFill>
                  <a:srgbClr val="FF0000"/>
                </a:solidFill>
              </a:rPr>
              <a:t>支点在哪里呢？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203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203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2" grpId="0"/>
      <p:bldP spid="20378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58888" y="1276350"/>
            <a:ext cx="2032000" cy="3524250"/>
            <a:chOff x="1266" y="38"/>
            <a:chExt cx="637" cy="1442"/>
          </a:xfrm>
        </p:grpSpPr>
        <p:grpSp>
          <p:nvGrpSpPr>
            <p:cNvPr id="27653" name="Group 19"/>
            <p:cNvGrpSpPr/>
            <p:nvPr/>
          </p:nvGrpSpPr>
          <p:grpSpPr>
            <a:xfrm flipH="1" flipV="1">
              <a:off x="1266" y="133"/>
              <a:ext cx="427" cy="99"/>
              <a:chOff x="0" y="0"/>
              <a:chExt cx="722" cy="130"/>
            </a:xfrm>
          </p:grpSpPr>
          <p:sp>
            <p:nvSpPr>
              <p:cNvPr id="27660" name="Line 20"/>
              <p:cNvSpPr/>
              <p:nvPr/>
            </p:nvSpPr>
            <p:spPr>
              <a:xfrm flipH="1">
                <a:off x="0" y="8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7661" name="Line 21"/>
              <p:cNvSpPr/>
              <p:nvPr/>
            </p:nvSpPr>
            <p:spPr>
              <a:xfrm flipH="1">
                <a:off x="120" y="8"/>
                <a:ext cx="121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7662" name="Line 22"/>
              <p:cNvSpPr/>
              <p:nvPr/>
            </p:nvSpPr>
            <p:spPr>
              <a:xfrm flipH="1">
                <a:off x="241" y="8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7663" name="Line 23"/>
              <p:cNvSpPr/>
              <p:nvPr/>
            </p:nvSpPr>
            <p:spPr>
              <a:xfrm flipH="1">
                <a:off x="361" y="8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7664" name="Line 24"/>
              <p:cNvSpPr/>
              <p:nvPr/>
            </p:nvSpPr>
            <p:spPr>
              <a:xfrm flipH="1">
                <a:off x="481" y="8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7665" name="Line 25"/>
              <p:cNvSpPr/>
              <p:nvPr/>
            </p:nvSpPr>
            <p:spPr>
              <a:xfrm flipH="1">
                <a:off x="601" y="8"/>
                <a:ext cx="121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7666" name="Line 26"/>
              <p:cNvSpPr/>
              <p:nvPr/>
            </p:nvSpPr>
            <p:spPr>
              <a:xfrm>
                <a:off x="23" y="0"/>
                <a:ext cx="698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7654" name="Rectangle 27"/>
            <p:cNvSpPr/>
            <p:nvPr/>
          </p:nvSpPr>
          <p:spPr>
            <a:xfrm>
              <a:off x="1456" y="689"/>
              <a:ext cx="444" cy="85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en-US" dirty="0"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5" name="Line 28"/>
            <p:cNvSpPr/>
            <p:nvPr/>
          </p:nvSpPr>
          <p:spPr>
            <a:xfrm>
              <a:off x="1457" y="240"/>
              <a:ext cx="0" cy="49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56" name="Line 29"/>
            <p:cNvSpPr/>
            <p:nvPr/>
          </p:nvSpPr>
          <p:spPr>
            <a:xfrm>
              <a:off x="1678" y="710"/>
              <a:ext cx="0" cy="513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57" name="Line 30"/>
            <p:cNvSpPr/>
            <p:nvPr/>
          </p:nvSpPr>
          <p:spPr>
            <a:xfrm rot="10800000">
              <a:off x="1903" y="38"/>
              <a:ext cx="0" cy="68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arrow" w="sm" len="med"/>
            </a:ln>
          </p:spPr>
        </p:sp>
        <p:sp>
          <p:nvSpPr>
            <p:cNvPr id="27658" name="Rectangle 31"/>
            <p:cNvSpPr/>
            <p:nvPr/>
          </p:nvSpPr>
          <p:spPr>
            <a:xfrm>
              <a:off x="1553" y="1202"/>
              <a:ext cx="245" cy="278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en-US" dirty="0"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9" name="Text Box 32"/>
            <p:cNvSpPr txBox="1"/>
            <p:nvPr/>
          </p:nvSpPr>
          <p:spPr>
            <a:xfrm>
              <a:off x="1559" y="789"/>
              <a:ext cx="138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 eaLnBrk="0" hangingPunct="0">
                <a:spcBef>
                  <a:spcPct val="20000"/>
                </a:spcBef>
              </a:pPr>
              <a:endParaRPr lang="en-US" altLang="zh-CN" sz="1000" dirty="0"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754" name="Rectangle 35"/>
          <p:cNvSpPr/>
          <p:nvPr/>
        </p:nvSpPr>
        <p:spPr>
          <a:xfrm>
            <a:off x="306388" y="173038"/>
            <a:ext cx="640873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5400" u="none" dirty="0">
                <a:latin typeface="Verdana" panose="020B0604030504040204" pitchFamily="34" charset="0"/>
                <a:ea typeface="宋体" panose="02010600030101010101" pitchFamily="2" charset="-122"/>
              </a:rPr>
              <a:t>动滑轮的实质</a:t>
            </a:r>
          </a:p>
        </p:txBody>
      </p:sp>
      <p:sp>
        <p:nvSpPr>
          <p:cNvPr id="3" name="椭圆 2"/>
          <p:cNvSpPr/>
          <p:nvPr/>
        </p:nvSpPr>
        <p:spPr>
          <a:xfrm>
            <a:off x="4859338" y="2733675"/>
            <a:ext cx="76200" cy="571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1" i="0" u="sng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11969" descr="动滑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971" name="图片 211970" descr="定滑轮实质 拷贝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11973" name="文本框 211972"/>
          <p:cNvSpPr txBox="1"/>
          <p:nvPr/>
        </p:nvSpPr>
        <p:spPr>
          <a:xfrm>
            <a:off x="3048000" y="2376488"/>
            <a:ext cx="6096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" altLang="zh-CN" u="none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211976" name="直接连接符 211975"/>
          <p:cNvSpPr/>
          <p:nvPr/>
        </p:nvSpPr>
        <p:spPr>
          <a:xfrm>
            <a:off x="5638800" y="1314450"/>
            <a:ext cx="0" cy="1314450"/>
          </a:xfrm>
          <a:prstGeom prst="line">
            <a:avLst/>
          </a:prstGeom>
          <a:ln w="1016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211977" name="直接连接符 211976"/>
          <p:cNvSpPr/>
          <p:nvPr/>
        </p:nvSpPr>
        <p:spPr>
          <a:xfrm>
            <a:off x="4648200" y="2571750"/>
            <a:ext cx="0" cy="1543050"/>
          </a:xfrm>
          <a:prstGeom prst="line">
            <a:avLst/>
          </a:prstGeom>
          <a:ln w="1016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1978" name="左大括号 211977"/>
          <p:cNvSpPr/>
          <p:nvPr/>
        </p:nvSpPr>
        <p:spPr>
          <a:xfrm rot="-5473793">
            <a:off x="4038600" y="2305050"/>
            <a:ext cx="228600" cy="990600"/>
          </a:xfrm>
          <a:prstGeom prst="leftBrace">
            <a:avLst>
              <a:gd name="adj1" fmla="val 26802"/>
              <a:gd name="adj2" fmla="val 50000"/>
            </a:avLst>
          </a:prstGeom>
          <a:noFill/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1979" name="左大括号 211978"/>
          <p:cNvSpPr/>
          <p:nvPr/>
        </p:nvSpPr>
        <p:spPr>
          <a:xfrm rot="5400000">
            <a:off x="4467225" y="1400175"/>
            <a:ext cx="285750" cy="2057400"/>
          </a:xfrm>
          <a:prstGeom prst="leftBrace">
            <a:avLst>
              <a:gd name="adj1" fmla="val 45000"/>
              <a:gd name="adj2" fmla="val 3063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1980" name="文本框 211979"/>
          <p:cNvSpPr txBox="1"/>
          <p:nvPr/>
        </p:nvSpPr>
        <p:spPr>
          <a:xfrm>
            <a:off x="4787900" y="1779588"/>
            <a:ext cx="685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u="non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</a:t>
            </a:r>
            <a:r>
              <a:rPr kumimoji="0" lang="en-US" altLang="zh-CN" sz="3200" u="none" kern="1200" cap="none" spc="0" normalizeH="0" baseline="-2500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</a:p>
        </p:txBody>
      </p:sp>
      <p:sp>
        <p:nvSpPr>
          <p:cNvPr id="211981" name="文本框 211980"/>
          <p:cNvSpPr txBox="1"/>
          <p:nvPr/>
        </p:nvSpPr>
        <p:spPr>
          <a:xfrm>
            <a:off x="3886200" y="2822575"/>
            <a:ext cx="7620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u="none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</a:t>
            </a:r>
            <a:r>
              <a:rPr kumimoji="0" lang="en-US" altLang="zh-CN" sz="3200" u="none" kern="1200" cap="none" spc="0" normalizeH="0" baseline="-25000" noProof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</a:p>
        </p:txBody>
      </p:sp>
      <p:sp>
        <p:nvSpPr>
          <p:cNvPr id="211982" name="文本框 211981"/>
          <p:cNvSpPr txBox="1"/>
          <p:nvPr/>
        </p:nvSpPr>
        <p:spPr>
          <a:xfrm>
            <a:off x="6465888" y="1479550"/>
            <a:ext cx="2590800" cy="1600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5400" u="non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</a:t>
            </a:r>
            <a:r>
              <a:rPr kumimoji="0" lang="en-US" altLang="zh-CN" sz="5400" u="none" kern="1200" cap="none" spc="0" normalizeH="0" baseline="-2500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 </a:t>
            </a:r>
            <a:r>
              <a:rPr kumimoji="0" lang="en-US" altLang="zh-CN" sz="5400" u="non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=2</a:t>
            </a:r>
            <a:r>
              <a:rPr kumimoji="0" lang="en-US" altLang="zh-CN" sz="5400" u="none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</a:t>
            </a:r>
            <a:r>
              <a:rPr kumimoji="0" lang="en-US" altLang="zh-CN" sz="5400" u="none" kern="1200" cap="none" spc="0" normalizeH="0" baseline="-25000" noProof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endParaRPr kumimoji="0" lang="en-US" altLang="zh-CN" sz="5400" u="none" kern="1200" cap="none" spc="0" normalizeH="0" baseline="-2500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endParaRPr kumimoji="0" lang="en-US" altLang="zh-CN" sz="4400" u="none" kern="1200" cap="none" spc="0" normalizeH="0" baseline="-25000" noProof="1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1983" name="文本框 211982"/>
          <p:cNvSpPr txBox="1"/>
          <p:nvPr/>
        </p:nvSpPr>
        <p:spPr>
          <a:xfrm>
            <a:off x="5651500" y="950913"/>
            <a:ext cx="1143000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0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4800" b="0" u="none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11984" name="文本框 211983"/>
          <p:cNvSpPr txBox="1"/>
          <p:nvPr/>
        </p:nvSpPr>
        <p:spPr>
          <a:xfrm>
            <a:off x="3348038" y="4011613"/>
            <a:ext cx="1143000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0" u="none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4800" b="0" u="none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28686" name="文本框 211984"/>
          <p:cNvSpPr txBox="1"/>
          <p:nvPr/>
        </p:nvSpPr>
        <p:spPr>
          <a:xfrm>
            <a:off x="0" y="339725"/>
            <a:ext cx="3276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u="none" dirty="0">
                <a:solidFill>
                  <a:srgbClr val="66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动滑轮的实质</a:t>
            </a:r>
          </a:p>
        </p:txBody>
      </p:sp>
      <p:sp>
        <p:nvSpPr>
          <p:cNvPr id="2" name="矩形 1"/>
          <p:cNvSpPr/>
          <p:nvPr/>
        </p:nvSpPr>
        <p:spPr>
          <a:xfrm>
            <a:off x="3581400" y="2579688"/>
            <a:ext cx="990600" cy="920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1" i="0" u="sng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850" y="1203325"/>
            <a:ext cx="2092325" cy="2493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5400" u="none" kern="1200" cap="none" spc="0" normalizeH="0" baseline="-25000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动力臂为阻力臂</a:t>
            </a:r>
            <a:r>
              <a:rPr kumimoji="0" lang="en-US" altLang="zh-CN" sz="6600" u="none" kern="1200" cap="none" spc="0" normalizeH="0" baseline="-2500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zh-CN" altLang="en-US" sz="5400" u="none" kern="1200" cap="none" spc="0" normalizeH="0" baseline="-25000" noProof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倍的杠杆</a:t>
            </a:r>
            <a:endParaRPr kumimoji="0" lang="zh-CN" altLang="en-US" sz="6000" u="none" kern="1200" cap="none" spc="0" normalizeH="0" baseline="-25000" noProof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rtl="0">
              <a:buClrTx/>
              <a:buSzTx/>
              <a:buFont typeface="Arial" panose="020B0604020202020204" pitchFamily="34" charset="0"/>
              <a:defRPr/>
            </a:pPr>
            <a:endParaRPr kumimoji="0" lang="zh-CN" altLang="en-US" sz="6000" u="none" kern="1200" cap="none" spc="0" normalizeH="0" baseline="-25000" noProof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65888" y="3078163"/>
            <a:ext cx="2678113" cy="1630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4000" u="none" kern="1200" cap="none" spc="0" normalizeH="0" baseline="0" noProof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F</a:t>
            </a:r>
            <a:r>
              <a:rPr kumimoji="0" lang="en-US" altLang="zh-CN" sz="4000" u="none" kern="1200" cap="none" spc="0" normalizeH="0" baseline="-25000" noProof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1</a:t>
            </a:r>
            <a:r>
              <a:rPr kumimoji="0" lang="en-US" altLang="zh-CN" sz="4000" u="none" kern="1200" cap="none" spc="0" normalizeH="0" baseline="0" noProof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=1/2</a:t>
            </a:r>
            <a:r>
              <a:rPr kumimoji="0" lang="en-US" altLang="zh-CN" sz="4000" u="none" kern="1200" cap="none" spc="0" normalizeH="0" baseline="0" noProof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F</a:t>
            </a:r>
            <a:r>
              <a:rPr kumimoji="0" lang="en-US" altLang="zh-CN" sz="4000" u="none" kern="1200" cap="none" spc="0" normalizeH="0" baseline="-250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2</a:t>
            </a:r>
          </a:p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4000" u="none" kern="1200" cap="none" spc="0" normalizeH="0" baseline="0" noProof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 =1/2G</a:t>
            </a:r>
            <a:r>
              <a:rPr kumimoji="0" lang="zh-CN" altLang="en-US" sz="4000" u="none" kern="1200" cap="none" spc="0" normalizeH="0" baseline="-25000" noProof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总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1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1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1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1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1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11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11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11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11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11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11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3" grpId="0"/>
      <p:bldP spid="211980" grpId="0"/>
      <p:bldP spid="211981" grpId="0"/>
      <p:bldP spid="211982" grpId="0"/>
      <p:bldP spid="211983" grpId="0"/>
      <p:bldP spid="211984" grpId="0"/>
      <p:bldP spid="2" grpId="0" animBg="1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矩形 197633"/>
          <p:cNvSpPr/>
          <p:nvPr/>
        </p:nvSpPr>
        <p:spPr>
          <a:xfrm>
            <a:off x="900113" y="519113"/>
            <a:ext cx="5759450" cy="415925"/>
          </a:xfrm>
          <a:prstGeom prst="rect">
            <a:avLst/>
          </a:prstGeom>
          <a:noFill/>
          <a:ln w="9525">
            <a:noFill/>
          </a:ln>
        </p:spPr>
        <p:txBody>
          <a:bodyPr bIns="0">
            <a:spAutoFit/>
          </a:bodyPr>
          <a:lstStyle/>
          <a:p>
            <a:r>
              <a:rPr lang="zh-CN" altLang="en-US" sz="2400" u="none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使用动滑轮提升物体 （匀速）</a:t>
            </a:r>
          </a:p>
        </p:txBody>
      </p:sp>
      <p:graphicFrame>
        <p:nvGraphicFramePr>
          <p:cNvPr id="197693" name="表格 197692"/>
          <p:cNvGraphicFramePr/>
          <p:nvPr/>
        </p:nvGraphicFramePr>
        <p:xfrm>
          <a:off x="179388" y="1006475"/>
          <a:ext cx="8467725" cy="2526505"/>
        </p:xfrm>
        <a:graphic>
          <a:graphicData uri="http://schemas.openxmlformats.org/drawingml/2006/table">
            <a:tbl>
              <a:tblPr/>
              <a:tblGrid>
                <a:gridCol w="1439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31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27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2582"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物总重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18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sym typeface="+mn-ea"/>
                        </a:rPr>
                        <a:t>(N)</a:t>
                      </a:r>
                      <a:endParaRPr lang="zh-CN" altLang="en-US" sz="1800" b="1" i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111" marB="35111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拉力</a:t>
                      </a:r>
                      <a:r>
                        <a:rPr lang="en-US" altLang="zh-CN" sz="18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F</a:t>
                      </a:r>
                      <a:r>
                        <a:rPr lang="en-US" altLang="zh-CN" sz="18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sym typeface="+mn-ea"/>
                        </a:rPr>
                        <a:t>(N)</a:t>
                      </a:r>
                      <a:endParaRPr lang="en-US" altLang="zh-CN" sz="1800" b="1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35111" marB="3511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18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物体上升距离</a:t>
                      </a:r>
                      <a:r>
                        <a:rPr lang="en-US" altLang="zh-CN" sz="15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h</a:t>
                      </a:r>
                      <a:r>
                        <a:rPr lang="zh-CN" altLang="en-US" sz="18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（</a:t>
                      </a:r>
                      <a:r>
                        <a:rPr lang="en-US" altLang="zh-CN" sz="1800" b="1" i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cm</a:t>
                      </a:r>
                      <a:r>
                        <a:rPr lang="en-US" altLang="zh-CN" sz="1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)</a:t>
                      </a:r>
                    </a:p>
                  </a:txBody>
                  <a:tcPr marL="90000" marR="90000" marT="35111" marB="3511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en-US" sz="18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绳端（拉力作用点）移动距离</a:t>
                      </a:r>
                      <a:r>
                        <a:rPr lang="en-US" altLang="zh-CN" sz="18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s</a:t>
                      </a:r>
                      <a:r>
                        <a:rPr lang="en-US" altLang="zh-CN" sz="18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   ( </a:t>
                      </a:r>
                      <a:r>
                        <a:rPr lang="en-US" altLang="zh-CN" sz="1800" b="1" i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cm </a:t>
                      </a:r>
                      <a:r>
                        <a:rPr lang="en-US" altLang="zh-CN" sz="18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)</a:t>
                      </a:r>
                    </a:p>
                  </a:txBody>
                  <a:tcPr marL="90000" marR="90000" marT="35111" marB="3511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62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大小</a:t>
                      </a:r>
                    </a:p>
                  </a:txBody>
                  <a:tcPr marL="90000" marR="90000" marT="35111" marB="3511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方向</a:t>
                      </a:r>
                    </a:p>
                  </a:txBody>
                  <a:tcPr marL="90000" marR="90000" marT="35111" marB="3511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736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11" marB="3511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11" marB="3511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11" marB="3511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11" marB="3511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11" marB="3511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856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11" marB="3511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11" marB="3511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11" marB="3511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11" marB="3511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736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11" marB="3511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11" marB="3511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11" marB="3511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11" marB="3511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7677" name="文本框 197676"/>
          <p:cNvSpPr txBox="1"/>
          <p:nvPr/>
        </p:nvSpPr>
        <p:spPr>
          <a:xfrm>
            <a:off x="2965450" y="1925638"/>
            <a:ext cx="792163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u="none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竖直向上</a:t>
            </a:r>
          </a:p>
        </p:txBody>
      </p:sp>
      <p:sp>
        <p:nvSpPr>
          <p:cNvPr id="197687" name="文本框 197686"/>
          <p:cNvSpPr txBox="1"/>
          <p:nvPr/>
        </p:nvSpPr>
        <p:spPr>
          <a:xfrm>
            <a:off x="6659563" y="3327400"/>
            <a:ext cx="115411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endParaRPr lang="en-US" altLang="zh-CN" sz="3200" i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35" name="文本框 197687"/>
          <p:cNvSpPr txBox="1"/>
          <p:nvPr/>
        </p:nvSpPr>
        <p:spPr>
          <a:xfrm>
            <a:off x="755650" y="0"/>
            <a:ext cx="57546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u="none" dirty="0">
                <a:latin typeface="Arial" panose="020B0604020202020204" pitchFamily="34" charset="0"/>
                <a:ea typeface="黑体" panose="02010609060101010101" pitchFamily="49" charset="-122"/>
              </a:rPr>
              <a:t>探究使用动滑轮的特点</a:t>
            </a:r>
          </a:p>
        </p:txBody>
      </p:sp>
      <p:sp>
        <p:nvSpPr>
          <p:cNvPr id="197694" name="文本框 197693"/>
          <p:cNvSpPr txBox="1"/>
          <p:nvPr/>
        </p:nvSpPr>
        <p:spPr>
          <a:xfrm>
            <a:off x="554355" y="4013518"/>
            <a:ext cx="86423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u="none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分析数据得出结论：？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7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7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7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4" grpId="0"/>
      <p:bldP spid="197677" grpId="0"/>
      <p:bldP spid="197687" grpId="0"/>
      <p:bldP spid="1976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"/>
          <p:cNvSpPr txBox="1"/>
          <p:nvPr/>
        </p:nvSpPr>
        <p:spPr>
          <a:xfrm>
            <a:off x="179388" y="700088"/>
            <a:ext cx="8704262" cy="3538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u="none" dirty="0">
                <a:latin typeface="黑体" panose="02010609060101010101" pitchFamily="49" charset="-122"/>
                <a:ea typeface="黑体" panose="02010609060101010101" pitchFamily="49" charset="-122"/>
              </a:rPr>
              <a:t>实验结论：</a:t>
            </a:r>
          </a:p>
          <a:p>
            <a:r>
              <a:rPr lang="en-US" altLang="zh-CN" sz="28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动滑轮的实质是一个动力臂是阻力臂二倍的省力杠杆</a:t>
            </a:r>
            <a:r>
              <a:rPr lang="en-US" altLang="zh-CN" sz="28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    ( L</a:t>
            </a:r>
            <a:r>
              <a:rPr lang="en-US" altLang="zh-CN" sz="20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=2L</a:t>
            </a:r>
            <a:r>
              <a:rPr lang="en-US" altLang="zh-CN" sz="20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8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  <a:p>
            <a:endParaRPr lang="en-US" altLang="zh-CN" sz="2000" u="none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使用动滑轮能省一半力</a:t>
            </a:r>
            <a:r>
              <a:rPr lang="en-US" altLang="zh-CN" sz="28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(F=1/2G</a:t>
            </a:r>
            <a:r>
              <a:rPr lang="zh-CN" altLang="en-US" sz="16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</a:t>
            </a:r>
            <a:r>
              <a:rPr lang="en-US" altLang="zh-CN" sz="28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),</a:t>
            </a:r>
            <a:r>
              <a:rPr lang="zh-CN" altLang="en-US" sz="28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但费一倍距离        </a:t>
            </a:r>
            <a:r>
              <a:rPr lang="en-US" altLang="zh-CN" sz="28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(S=2h</a:t>
            </a:r>
            <a:r>
              <a:rPr lang="zh-CN" altLang="en-US" sz="28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8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  <a:p>
            <a:endParaRPr lang="en-US" altLang="zh-CN" sz="2800" u="none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不能改变施力的方向</a:t>
            </a:r>
            <a:r>
              <a:rPr lang="en-US" altLang="zh-CN" sz="2800" u="none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任意多边形 139265"/>
          <p:cNvSpPr/>
          <p:nvPr/>
        </p:nvSpPr>
        <p:spPr>
          <a:xfrm>
            <a:off x="2006600" y="1751013"/>
            <a:ext cx="762000" cy="571500"/>
          </a:xfrm>
          <a:custGeom>
            <a:avLst/>
            <a:gdLst>
              <a:gd name="txL" fmla="*/ 0 w 38044"/>
              <a:gd name="txT" fmla="*/ 0 h 21600"/>
              <a:gd name="txR" fmla="*/ 38044 w 38044"/>
              <a:gd name="txB" fmla="*/ 21600 h 21600"/>
            </a:gdLst>
            <a:ahLst/>
            <a:cxnLst>
              <a:cxn ang="0">
                <a:pos x="0" y="12158"/>
              </a:cxn>
              <a:cxn ang="0">
                <a:pos x="19427" y="0"/>
              </a:cxn>
              <a:cxn ang="0">
                <a:pos x="38045" y="10642"/>
              </a:cxn>
              <a:cxn ang="0">
                <a:pos x="0" y="12158"/>
              </a:cxn>
              <a:cxn ang="0">
                <a:pos x="19427" y="0"/>
              </a:cxn>
              <a:cxn ang="0">
                <a:pos x="38045" y="10642"/>
              </a:cxn>
              <a:cxn ang="0">
                <a:pos x="19427" y="21600"/>
              </a:cxn>
              <a:cxn ang="0">
                <a:pos x="0" y="12158"/>
              </a:cxn>
            </a:cxnLst>
            <a:rect l="txL" t="txT" r="txR" b="txB"/>
            <a:pathLst>
              <a:path w="38044" h="21600" fill="none">
                <a:moveTo>
                  <a:pt x="0" y="12158"/>
                </a:moveTo>
                <a:cubicBezTo>
                  <a:pt x="3502" y="4958"/>
                  <a:pt x="10886" y="0"/>
                  <a:pt x="19427" y="0"/>
                </a:cubicBezTo>
                <a:cubicBezTo>
                  <a:pt x="27357" y="0"/>
                  <a:pt x="34289" y="4274"/>
                  <a:pt x="38045" y="10642"/>
                </a:cubicBezTo>
              </a:path>
              <a:path w="38044" h="21600" stroke="0">
                <a:moveTo>
                  <a:pt x="0" y="12158"/>
                </a:moveTo>
                <a:cubicBezTo>
                  <a:pt x="3502" y="4958"/>
                  <a:pt x="10886" y="0"/>
                  <a:pt x="19427" y="0"/>
                </a:cubicBezTo>
                <a:cubicBezTo>
                  <a:pt x="27357" y="0"/>
                  <a:pt x="34289" y="4274"/>
                  <a:pt x="38045" y="10642"/>
                </a:cubicBezTo>
                <a:lnTo>
                  <a:pt x="19427" y="21600"/>
                </a:lnTo>
                <a:lnTo>
                  <a:pt x="0" y="12158"/>
                </a:lnTo>
                <a:close/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47" name="直接连接符 139266"/>
          <p:cNvSpPr/>
          <p:nvPr/>
        </p:nvSpPr>
        <p:spPr>
          <a:xfrm flipV="1">
            <a:off x="2027238" y="2141538"/>
            <a:ext cx="0" cy="8445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31748" name="图片 13926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5213" y="2198688"/>
            <a:ext cx="1152525" cy="147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13926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3475" y="3387725"/>
            <a:ext cx="1196975" cy="104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直接连接符 139269"/>
          <p:cNvSpPr/>
          <p:nvPr/>
        </p:nvSpPr>
        <p:spPr>
          <a:xfrm flipV="1">
            <a:off x="2027238" y="2027238"/>
            <a:ext cx="0" cy="10287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31751" name="图片 13927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350" y="1276350"/>
            <a:ext cx="2514600" cy="26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2" name="直接连接符 139271"/>
          <p:cNvSpPr/>
          <p:nvPr/>
        </p:nvSpPr>
        <p:spPr>
          <a:xfrm>
            <a:off x="1238250" y="1446213"/>
            <a:ext cx="0" cy="116681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3" name="直接连接符 139272"/>
          <p:cNvSpPr/>
          <p:nvPr/>
        </p:nvSpPr>
        <p:spPr>
          <a:xfrm>
            <a:off x="1236663" y="2527300"/>
            <a:ext cx="0" cy="47148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4" name="直接连接符 139273"/>
          <p:cNvSpPr/>
          <p:nvPr/>
        </p:nvSpPr>
        <p:spPr>
          <a:xfrm>
            <a:off x="2028825" y="2197100"/>
            <a:ext cx="0" cy="50323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9275" name="文本框 139274"/>
          <p:cNvSpPr txBox="1"/>
          <p:nvPr/>
        </p:nvSpPr>
        <p:spPr>
          <a:xfrm>
            <a:off x="1331913" y="0"/>
            <a:ext cx="69850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b="0" u="none" kern="1200" cap="none" spc="0" normalizeH="0" baseline="0" noProof="1"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怎样才能做到</a:t>
            </a:r>
            <a:r>
              <a:rPr kumimoji="0" lang="zh-CN" altLang="en-US" b="0" u="non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既省力又可改变力的方向</a:t>
            </a:r>
            <a:r>
              <a:rPr kumimoji="0" lang="zh-CN" altLang="en-US" b="0" u="none" kern="1200" cap="none" spc="0" normalizeH="0" baseline="0" noProof="1"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呢？</a:t>
            </a:r>
            <a:endParaRPr kumimoji="0" lang="zh-CN" altLang="en-US" b="0" u="none" kern="1200" cap="none" spc="0" normalizeH="0" baseline="0" noProof="1"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9276" name="直接连接符 139275"/>
          <p:cNvSpPr/>
          <p:nvPr/>
        </p:nvSpPr>
        <p:spPr>
          <a:xfrm>
            <a:off x="2782888" y="2017713"/>
            <a:ext cx="304800" cy="21717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31757" name="图片 139276" descr="图象 1 在 滑轮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1488" y="3605213"/>
            <a:ext cx="808037" cy="1304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39277"/>
          <p:cNvGrpSpPr/>
          <p:nvPr/>
        </p:nvGrpSpPr>
        <p:grpSpPr>
          <a:xfrm>
            <a:off x="1835150" y="1274763"/>
            <a:ext cx="1152525" cy="1474787"/>
            <a:chOff x="3456" y="1632"/>
            <a:chExt cx="726" cy="1238"/>
          </a:xfrm>
        </p:grpSpPr>
        <p:sp>
          <p:nvSpPr>
            <p:cNvPr id="31760" name="矩形 139278"/>
            <p:cNvSpPr/>
            <p:nvPr/>
          </p:nvSpPr>
          <p:spPr>
            <a:xfrm>
              <a:off x="3753" y="2016"/>
              <a:ext cx="96" cy="528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31761" name="图片 13927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56" y="1632"/>
              <a:ext cx="726" cy="123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9283" name="矩形 139282"/>
          <p:cNvSpPr/>
          <p:nvPr/>
        </p:nvSpPr>
        <p:spPr>
          <a:xfrm>
            <a:off x="3924300" y="2301875"/>
            <a:ext cx="4752975" cy="11684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定滑轮和动滑轮组合形成</a:t>
            </a:r>
          </a:p>
          <a:p>
            <a:pPr>
              <a:spcBef>
                <a:spcPct val="50000"/>
              </a:spcBef>
            </a:pPr>
            <a:r>
              <a:rPr lang="zh-CN" altLang="en-US" sz="2800" u="none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滑轮组，这样既省力又方便。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5" grpId="0"/>
      <p:bldP spid="13928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图片 338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213" y="1812925"/>
            <a:ext cx="1685925" cy="325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338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1812925"/>
            <a:ext cx="1685925" cy="325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14" name="直接连接符 33813"/>
          <p:cNvSpPr/>
          <p:nvPr/>
        </p:nvSpPr>
        <p:spPr>
          <a:xfrm>
            <a:off x="1300163" y="2765425"/>
            <a:ext cx="354012" cy="671513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15" name="直接连接符 33814"/>
          <p:cNvSpPr/>
          <p:nvPr/>
        </p:nvSpPr>
        <p:spPr>
          <a:xfrm flipH="1" flipV="1">
            <a:off x="979488" y="2501900"/>
            <a:ext cx="26987" cy="979488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16" name="直接连接符 33815"/>
          <p:cNvSpPr/>
          <p:nvPr/>
        </p:nvSpPr>
        <p:spPr>
          <a:xfrm>
            <a:off x="1654175" y="2617788"/>
            <a:ext cx="76200" cy="57150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3822" name="直接连接符 33821"/>
          <p:cNvSpPr/>
          <p:nvPr/>
        </p:nvSpPr>
        <p:spPr>
          <a:xfrm flipV="1">
            <a:off x="3255963" y="2617788"/>
            <a:ext cx="354012" cy="671512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23" name="直接连接符 33822"/>
          <p:cNvSpPr/>
          <p:nvPr/>
        </p:nvSpPr>
        <p:spPr>
          <a:xfrm flipH="1" flipV="1">
            <a:off x="2909888" y="2557463"/>
            <a:ext cx="26987" cy="979487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24" name="直接连接符 33823"/>
          <p:cNvSpPr/>
          <p:nvPr/>
        </p:nvSpPr>
        <p:spPr>
          <a:xfrm flipV="1">
            <a:off x="3609975" y="2965450"/>
            <a:ext cx="76200" cy="57150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3828" name="文本框 33827"/>
          <p:cNvSpPr txBox="1"/>
          <p:nvPr/>
        </p:nvSpPr>
        <p:spPr>
          <a:xfrm>
            <a:off x="5204460" y="1874520"/>
            <a:ext cx="3026410" cy="2159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spcBef>
                <a:spcPct val="20000"/>
              </a:spcBef>
            </a:pPr>
            <a:r>
              <a:rPr lang="en-US" altLang="zh-CN" sz="2400" u="none" dirty="0">
                <a:solidFill>
                  <a:srgbClr val="0000FF"/>
                </a:solidFill>
                <a:sym typeface="+mn-ea"/>
              </a:rPr>
              <a:t>1</a:t>
            </a:r>
            <a:r>
              <a:rPr lang="zh-CN" altLang="en-US" sz="2400" u="none" dirty="0">
                <a:solidFill>
                  <a:srgbClr val="0000FF"/>
                </a:solidFill>
                <a:sym typeface="+mn-ea"/>
              </a:rPr>
              <a:t>．绳子的起点</a:t>
            </a:r>
            <a:endParaRPr lang="zh-CN" altLang="en-US" sz="2400" u="none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25000"/>
              </a:lnSpc>
              <a:spcBef>
                <a:spcPct val="20000"/>
              </a:spcBef>
            </a:pPr>
            <a:r>
              <a:rPr lang="en-US" altLang="zh-CN" sz="2400" u="none" dirty="0">
                <a:solidFill>
                  <a:srgbClr val="0000FF"/>
                </a:solidFill>
                <a:sym typeface="+mn-ea"/>
              </a:rPr>
              <a:t>2</a:t>
            </a:r>
            <a:r>
              <a:rPr lang="zh-CN" altLang="en-US" sz="2400" u="none" dirty="0">
                <a:solidFill>
                  <a:srgbClr val="0000FF"/>
                </a:solidFill>
                <a:sym typeface="+mn-ea"/>
              </a:rPr>
              <a:t>．拉力的方向</a:t>
            </a:r>
            <a:endParaRPr lang="zh-CN" altLang="en-US" sz="2400" u="none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25000"/>
              </a:lnSpc>
              <a:spcBef>
                <a:spcPct val="20000"/>
              </a:spcBef>
            </a:pPr>
            <a:r>
              <a:rPr lang="en-US" altLang="zh-CN" sz="2400" u="none" dirty="0">
                <a:solidFill>
                  <a:srgbClr val="0000FF"/>
                </a:solidFill>
                <a:sym typeface="+mn-ea"/>
              </a:rPr>
              <a:t>3</a:t>
            </a:r>
            <a:r>
              <a:rPr lang="zh-CN" altLang="en-US" sz="2400" u="none" dirty="0">
                <a:solidFill>
                  <a:srgbClr val="0000FF"/>
                </a:solidFill>
                <a:sym typeface="+mn-ea"/>
              </a:rPr>
              <a:t>．拉力的大小</a:t>
            </a:r>
            <a:endParaRPr lang="zh-CN" altLang="en-US" sz="2400" u="none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25000"/>
              </a:lnSpc>
              <a:spcBef>
                <a:spcPct val="20000"/>
              </a:spcBef>
            </a:pPr>
            <a:r>
              <a:rPr lang="en-US" altLang="zh-CN" sz="2400" u="none" dirty="0">
                <a:solidFill>
                  <a:srgbClr val="0000FF"/>
                </a:solidFill>
                <a:sym typeface="+mn-ea"/>
              </a:rPr>
              <a:t>4</a:t>
            </a:r>
            <a:r>
              <a:rPr lang="zh-CN" altLang="en-US" sz="2400" u="none" dirty="0">
                <a:solidFill>
                  <a:srgbClr val="0000FF"/>
                </a:solidFill>
                <a:sym typeface="+mn-ea"/>
              </a:rPr>
              <a:t>．移动的距离</a:t>
            </a:r>
            <a:endParaRPr lang="zh-CN" altLang="en-US" sz="2400" u="none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3841" name="文本框 33840"/>
          <p:cNvSpPr txBox="1"/>
          <p:nvPr/>
        </p:nvSpPr>
        <p:spPr>
          <a:xfrm>
            <a:off x="1654175" y="2841625"/>
            <a:ext cx="579120" cy="40005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000" b="0" u="none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</a:p>
        </p:txBody>
      </p:sp>
      <p:sp>
        <p:nvSpPr>
          <p:cNvPr id="33842" name="文本框 33841"/>
          <p:cNvSpPr txBox="1"/>
          <p:nvPr/>
        </p:nvSpPr>
        <p:spPr>
          <a:xfrm>
            <a:off x="3609975" y="2843213"/>
            <a:ext cx="503238" cy="40163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000" b="0" u="none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78865" y="544830"/>
            <a:ext cx="7226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u="none" dirty="0">
                <a:latin typeface="宋体" panose="02010600030101010101" pitchFamily="2" charset="-122"/>
                <a:sym typeface="+mn-ea"/>
              </a:rPr>
              <a:t>这两种绕线方法有什么不同？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3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3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8" grpId="0"/>
      <p:bldP spid="33841" grpId="0"/>
      <p:bldP spid="3384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矩形 191489"/>
          <p:cNvSpPr/>
          <p:nvPr/>
        </p:nvSpPr>
        <p:spPr>
          <a:xfrm>
            <a:off x="755650" y="122238"/>
            <a:ext cx="4319588" cy="477837"/>
          </a:xfrm>
          <a:prstGeom prst="rect">
            <a:avLst/>
          </a:prstGeom>
          <a:noFill/>
          <a:ln w="9525">
            <a:noFill/>
          </a:ln>
        </p:spPr>
        <p:txBody>
          <a:bodyPr bIns="0">
            <a:spAutoFit/>
          </a:bodyPr>
          <a:lstStyle/>
          <a:p>
            <a:r>
              <a:rPr lang="zh-CN" altLang="en-US" sz="2800" u="none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滑轮组</a:t>
            </a:r>
            <a:r>
              <a:rPr lang="zh-CN" altLang="en-US" sz="2800" u="none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提升</a:t>
            </a:r>
            <a:r>
              <a:rPr lang="zh-CN" altLang="en-US" sz="2800" u="none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</a:t>
            </a:r>
            <a:r>
              <a:rPr lang="zh-CN" altLang="en-US" sz="2800" u="none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graphicFrame>
        <p:nvGraphicFramePr>
          <p:cNvPr id="191558" name="表格 191557"/>
          <p:cNvGraphicFramePr/>
          <p:nvPr/>
        </p:nvGraphicFramePr>
        <p:xfrm>
          <a:off x="301625" y="636588"/>
          <a:ext cx="8351838" cy="2463624"/>
        </p:xfrm>
        <a:graphic>
          <a:graphicData uri="http://schemas.openxmlformats.org/drawingml/2006/table">
            <a:tbl>
              <a:tblPr/>
              <a:tblGrid>
                <a:gridCol w="1800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3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1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4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4386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物和动滑轮总重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G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/ </a:t>
                      </a:r>
                      <a:r>
                        <a:rPr lang="en-US" altLang="zh-CN" sz="2400" b="1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N</a:t>
                      </a:r>
                      <a:endParaRPr lang="zh-CN" altLang="en-US" sz="24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100" marB="35100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拉力</a:t>
                      </a:r>
                      <a:r>
                        <a:rPr lang="en-US" altLang="zh-CN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F/ </a:t>
                      </a:r>
                      <a:r>
                        <a:rPr lang="en-US" altLang="zh-CN" sz="2400" b="1" i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N</a:t>
                      </a:r>
                      <a:r>
                        <a:rPr lang="en-US" altLang="zh-CN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100" marB="351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物体上升高度</a:t>
                      </a:r>
                      <a:r>
                        <a:rPr lang="en-US" altLang="zh-CN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h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（</a:t>
                      </a:r>
                      <a:r>
                        <a:rPr lang="en-US" altLang="zh-CN" sz="2400" b="1" i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cm</a:t>
                      </a:r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)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100" marB="351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绳端（拉力作用点）移动距离</a:t>
                      </a:r>
                      <a:r>
                        <a:rPr lang="en-US" altLang="zh-CN" sz="24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s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 / </a:t>
                      </a:r>
                      <a:r>
                        <a:rPr lang="en-US" altLang="zh-CN" sz="2400" b="1" i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cm 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35100" marB="351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动滑轮上绳子段数 </a:t>
                      </a:r>
                      <a:r>
                        <a:rPr lang="en-US" altLang="zh-CN" sz="2400" b="1" i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n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100" marB="351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4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0" marB="3510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0" marB="351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0" marB="351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0" marB="351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0" marB="351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4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0" marB="3510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0" marB="351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0" marB="351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0" marB="351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0" marB="351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04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0" marB="3510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0" marB="351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0" marB="351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0" marB="351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0" marB="3510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4066" name="文本框 1"/>
          <p:cNvSpPr txBox="1"/>
          <p:nvPr/>
        </p:nvSpPr>
        <p:spPr>
          <a:xfrm>
            <a:off x="395288" y="3363913"/>
            <a:ext cx="82010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u="none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分析数据得出结论：？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0" grpId="0"/>
      <p:bldP spid="4406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文本框 33795"/>
          <p:cNvSpPr txBox="1"/>
          <p:nvPr/>
        </p:nvSpPr>
        <p:spPr>
          <a:xfrm>
            <a:off x="751840" y="1332865"/>
            <a:ext cx="2237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u="none" dirty="0">
                <a:latin typeface="Arial" panose="020B0604020202020204" pitchFamily="34" charset="0"/>
                <a:ea typeface="楷体_GB2312" pitchFamily="49" charset="-122"/>
              </a:rPr>
              <a:t>1.</a:t>
            </a:r>
            <a:r>
              <a:rPr lang="zh-CN" altLang="en-US" sz="2400" u="none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滑轮组特点：</a:t>
            </a:r>
            <a:endParaRPr lang="zh-CN" altLang="en-US" sz="2400" u="none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3828" name="文本框 33827"/>
          <p:cNvSpPr txBox="1"/>
          <p:nvPr/>
        </p:nvSpPr>
        <p:spPr>
          <a:xfrm>
            <a:off x="3265170" y="1332865"/>
            <a:ext cx="48787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u="none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2400" u="none" dirty="0"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既</a:t>
            </a:r>
            <a:r>
              <a:rPr lang="zh-CN" altLang="en-US" sz="2400" u="none" dirty="0"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可以省力</a:t>
            </a:r>
            <a:r>
              <a:rPr lang="zh-CN" altLang="en-US" sz="2400" u="none" dirty="0"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，又能</a:t>
            </a:r>
            <a:r>
              <a:rPr lang="zh-CN" altLang="en-US" sz="2400" u="none" dirty="0"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改变力的方向</a:t>
            </a:r>
          </a:p>
          <a:p>
            <a:r>
              <a:rPr lang="en-US" altLang="zh-CN" sz="2400" u="none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endParaRPr lang="zh-CN" altLang="en-US" sz="2400" u="none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3843" name="矩形 33842"/>
          <p:cNvSpPr/>
          <p:nvPr/>
        </p:nvSpPr>
        <p:spPr>
          <a:xfrm>
            <a:off x="678180" y="2530475"/>
            <a:ext cx="7787005" cy="829945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u="none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400" u="none" dirty="0">
                <a:latin typeface="Times New Roman" panose="02020603050405020304" pitchFamily="18" charset="0"/>
                <a:ea typeface="黑体" panose="02010609060101010101" pitchFamily="49" charset="-122"/>
              </a:rPr>
              <a:t>滑轮组</a:t>
            </a:r>
            <a:r>
              <a:rPr lang="zh-CN" altLang="en-US" sz="2400" u="none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提升物体时，</a:t>
            </a:r>
            <a:r>
              <a:rPr lang="zh-CN" altLang="en-US" sz="24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与</a:t>
            </a:r>
            <a:r>
              <a:rPr lang="zh-CN" altLang="en-US" sz="2400" u="none" dirty="0">
                <a:solidFill>
                  <a:srgbClr val="C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动滑轮相连的绳子的段数有几段，</a:t>
            </a:r>
          </a:p>
          <a:p>
            <a:r>
              <a:rPr lang="zh-CN" altLang="en-US" sz="2400" u="none" dirty="0">
                <a:solidFill>
                  <a:srgbClr val="C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所用的拉力就是总重的几分之一</a:t>
            </a:r>
            <a:endParaRPr lang="zh-CN" altLang="en-US" sz="2400" u="none" dirty="0">
              <a:solidFill>
                <a:srgbClr val="C00000"/>
              </a:solidFill>
              <a:latin typeface="Verdana" panose="020B060403050404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" name="组合 33843"/>
          <p:cNvGrpSpPr/>
          <p:nvPr/>
        </p:nvGrpSpPr>
        <p:grpSpPr>
          <a:xfrm>
            <a:off x="1213803" y="3505200"/>
            <a:ext cx="2051050" cy="1071563"/>
            <a:chOff x="2426" y="1570"/>
            <a:chExt cx="1292" cy="900"/>
          </a:xfrm>
        </p:grpSpPr>
        <p:grpSp>
          <p:nvGrpSpPr>
            <p:cNvPr id="35861" name="组合 33844"/>
            <p:cNvGrpSpPr/>
            <p:nvPr/>
          </p:nvGrpSpPr>
          <p:grpSpPr>
            <a:xfrm>
              <a:off x="2426" y="1570"/>
              <a:ext cx="816" cy="900"/>
              <a:chOff x="2426" y="1570"/>
              <a:chExt cx="816" cy="900"/>
            </a:xfrm>
          </p:grpSpPr>
          <p:sp>
            <p:nvSpPr>
              <p:cNvPr id="35863" name="矩形 33845"/>
              <p:cNvSpPr/>
              <p:nvPr/>
            </p:nvSpPr>
            <p:spPr>
              <a:xfrm>
                <a:off x="2652" y="1797"/>
                <a:ext cx="264" cy="4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200" u="none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=</a:t>
                </a:r>
              </a:p>
            </p:txBody>
          </p:sp>
          <p:grpSp>
            <p:nvGrpSpPr>
              <p:cNvPr id="35864" name="组合 33846"/>
              <p:cNvGrpSpPr/>
              <p:nvPr/>
            </p:nvGrpSpPr>
            <p:grpSpPr>
              <a:xfrm>
                <a:off x="2925" y="1570"/>
                <a:ext cx="317" cy="900"/>
                <a:chOff x="4694" y="1207"/>
                <a:chExt cx="317" cy="900"/>
              </a:xfrm>
            </p:grpSpPr>
            <p:sp>
              <p:nvSpPr>
                <p:cNvPr id="35866" name="矩形 33847"/>
                <p:cNvSpPr/>
                <p:nvPr/>
              </p:nvSpPr>
              <p:spPr>
                <a:xfrm>
                  <a:off x="4740" y="1207"/>
                  <a:ext cx="246" cy="491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i="1" u="none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</a:t>
                  </a:r>
                  <a:endParaRPr lang="en-US" altLang="zh-CN" sz="3200" u="none" baseline="-25000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5867" name="矩形 33848"/>
                <p:cNvSpPr/>
                <p:nvPr/>
              </p:nvSpPr>
              <p:spPr>
                <a:xfrm>
                  <a:off x="4740" y="1616"/>
                  <a:ext cx="260" cy="491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i="1" u="none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n</a:t>
                  </a:r>
                  <a:endParaRPr lang="en-US" altLang="zh-CN" sz="3200" u="none" baseline="-25000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5868" name="直接连接符 33849"/>
                <p:cNvSpPr/>
                <p:nvPr/>
              </p:nvSpPr>
              <p:spPr>
                <a:xfrm>
                  <a:off x="4694" y="1616"/>
                  <a:ext cx="317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5865" name="文本框 33850"/>
              <p:cNvSpPr txBox="1"/>
              <p:nvPr/>
            </p:nvSpPr>
            <p:spPr>
              <a:xfrm>
                <a:off x="2426" y="1797"/>
                <a:ext cx="289" cy="491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200" i="1" u="none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F</a:t>
                </a:r>
                <a:endParaRPr lang="en-US" altLang="zh-CN" sz="3200" b="0" i="1" u="none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5862" name="文本框 33851"/>
            <p:cNvSpPr txBox="1"/>
            <p:nvPr/>
          </p:nvSpPr>
          <p:spPr>
            <a:xfrm>
              <a:off x="3242" y="1797"/>
              <a:ext cx="476" cy="49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3200" i="1" u="none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G</a:t>
              </a:r>
              <a:r>
                <a:rPr lang="zh-CN" altLang="en-US" sz="3200" i="1" u="none" baseline="-250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总</a:t>
              </a:r>
            </a:p>
          </p:txBody>
        </p:sp>
      </p:grpSp>
      <p:sp>
        <p:nvSpPr>
          <p:cNvPr id="33853" name="矩形 33852"/>
          <p:cNvSpPr/>
          <p:nvPr/>
        </p:nvSpPr>
        <p:spPr>
          <a:xfrm>
            <a:off x="4413568" y="3776028"/>
            <a:ext cx="13065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i="1" u="none" dirty="0">
                <a:latin typeface="Times New Roman" panose="02020603050405020304" pitchFamily="18" charset="0"/>
                <a:ea typeface="黑体" panose="02010609060101010101" pitchFamily="49" charset="-122"/>
              </a:rPr>
              <a:t>S </a:t>
            </a:r>
            <a:r>
              <a:rPr lang="en-US" altLang="zh-CN" sz="3200" u="none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3200" i="1" u="none" dirty="0">
                <a:latin typeface="Times New Roman" panose="02020603050405020304" pitchFamily="18" charset="0"/>
                <a:ea typeface="黑体" panose="02010609060101010101" pitchFamily="49" charset="-122"/>
              </a:rPr>
              <a:t>nh</a:t>
            </a:r>
          </a:p>
        </p:txBody>
      </p:sp>
      <p:sp>
        <p:nvSpPr>
          <p:cNvPr id="45084" name="文本框 1"/>
          <p:cNvSpPr txBox="1"/>
          <p:nvPr/>
        </p:nvSpPr>
        <p:spPr>
          <a:xfrm>
            <a:off x="601980" y="359410"/>
            <a:ext cx="6302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结论：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828" grpId="0"/>
      <p:bldP spid="33843" grpId="0"/>
      <p:bldP spid="33853" grpId="0"/>
      <p:bldP spid="450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标题 350209"/>
          <p:cNvSpPr>
            <a:spLocks noGrp="1"/>
          </p:cNvSpPr>
          <p:nvPr>
            <p:ph type="title"/>
          </p:nvPr>
        </p:nvSpPr>
        <p:spPr>
          <a:xfrm>
            <a:off x="-31750" y="1820863"/>
            <a:ext cx="8540750" cy="1038225"/>
          </a:xfrm>
          <a:ln/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en-US" altLang="zh-CN" sz="3600" b="1" dirty="0">
                <a:solidFill>
                  <a:srgbClr val="FF3300"/>
                </a:solidFill>
              </a:rPr>
              <a:t> 2.</a:t>
            </a:r>
            <a:r>
              <a:rPr lang="zh-CN" altLang="en-US" sz="2800" b="1" dirty="0">
                <a:solidFill>
                  <a:srgbClr val="FF3300"/>
                </a:solidFill>
              </a:rPr>
              <a:t>杠杆平衡的条件？</a:t>
            </a:r>
          </a:p>
        </p:txBody>
      </p:sp>
      <p:sp>
        <p:nvSpPr>
          <p:cNvPr id="350211" name="矩形 350210"/>
          <p:cNvSpPr>
            <a:spLocks noChangeArrowheads="1"/>
          </p:cNvSpPr>
          <p:nvPr/>
        </p:nvSpPr>
        <p:spPr bwMode="auto">
          <a:xfrm>
            <a:off x="406400" y="-55562"/>
            <a:ext cx="7664450" cy="76358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ctr"/>
            <a:r>
              <a:rPr lang="zh-CN" altLang="en-US" sz="4400" b="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温故而知新</a:t>
            </a:r>
          </a:p>
        </p:txBody>
      </p:sp>
      <p:sp>
        <p:nvSpPr>
          <p:cNvPr id="350212" name="矩形 350211"/>
          <p:cNvSpPr/>
          <p:nvPr/>
        </p:nvSpPr>
        <p:spPr>
          <a:xfrm>
            <a:off x="5597525" y="2145030"/>
            <a:ext cx="2327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u="none" dirty="0">
                <a:solidFill>
                  <a:srgbClr val="990033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F</a:t>
            </a:r>
            <a:r>
              <a:rPr lang="en-US" altLang="zh-CN" sz="2800" u="none" baseline="-25000" dirty="0">
                <a:solidFill>
                  <a:srgbClr val="990033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1</a:t>
            </a:r>
            <a:r>
              <a:rPr lang="en-US" altLang="zh-CN" sz="2800" u="none" dirty="0">
                <a:solidFill>
                  <a:srgbClr val="990033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L</a:t>
            </a:r>
            <a:r>
              <a:rPr lang="en-US" altLang="zh-CN" sz="2800" u="none" baseline="-25000" dirty="0">
                <a:solidFill>
                  <a:srgbClr val="990033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1</a:t>
            </a:r>
            <a:r>
              <a:rPr lang="en-US" altLang="zh-CN" sz="2800" u="none" dirty="0">
                <a:solidFill>
                  <a:srgbClr val="990033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=F</a:t>
            </a:r>
            <a:r>
              <a:rPr lang="en-US" altLang="zh-CN" sz="2800" u="none" baseline="-25000" dirty="0">
                <a:solidFill>
                  <a:srgbClr val="990033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2</a:t>
            </a:r>
            <a:r>
              <a:rPr lang="en-US" altLang="zh-CN" sz="3200" u="none" dirty="0">
                <a:solidFill>
                  <a:srgbClr val="990033"/>
                </a:solidFill>
                <a:latin typeface="Tahoma" panose="020B060403050404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L</a:t>
            </a:r>
            <a:r>
              <a:rPr lang="en-US" altLang="zh-CN" sz="2800" u="none" baseline="-25000" dirty="0">
                <a:solidFill>
                  <a:srgbClr val="990033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350213" name="文本框 350212"/>
          <p:cNvSpPr txBox="1"/>
          <p:nvPr/>
        </p:nvSpPr>
        <p:spPr>
          <a:xfrm>
            <a:off x="193675" y="2751138"/>
            <a:ext cx="64389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u="none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sz="2800" u="none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800" u="none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杠杆可分为那几种</a:t>
            </a:r>
            <a:r>
              <a:rPr lang="en-US" altLang="zh-CN" sz="2800" u="none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r>
              <a:rPr lang="zh-CN" altLang="en-US" sz="2800" u="none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特点是什么</a:t>
            </a:r>
            <a:r>
              <a:rPr lang="en-US" altLang="zh-CN" sz="2800" u="none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350214" name="文本框 350213"/>
          <p:cNvSpPr txBox="1"/>
          <p:nvPr/>
        </p:nvSpPr>
        <p:spPr>
          <a:xfrm>
            <a:off x="730250" y="3549968"/>
            <a:ext cx="68595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省力杠杆</a:t>
            </a:r>
            <a:r>
              <a:rPr lang="en-US" altLang="zh-CN" sz="2400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2400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省力，</a:t>
            </a:r>
            <a:r>
              <a:rPr lang="zh-CN" altLang="en-US" sz="2400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但费距离</a:t>
            </a:r>
          </a:p>
        </p:txBody>
      </p:sp>
      <p:sp>
        <p:nvSpPr>
          <p:cNvPr id="350216" name="文本框 350215"/>
          <p:cNvSpPr txBox="1"/>
          <p:nvPr/>
        </p:nvSpPr>
        <p:spPr>
          <a:xfrm>
            <a:off x="730250" y="4010660"/>
            <a:ext cx="66579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费力杠杆                 费力</a:t>
            </a:r>
            <a:r>
              <a:rPr lang="en-US" altLang="zh-CN" sz="2400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但省距离</a:t>
            </a:r>
          </a:p>
        </p:txBody>
      </p:sp>
      <p:sp>
        <p:nvSpPr>
          <p:cNvPr id="350219" name="文本框 350218"/>
          <p:cNvSpPr txBox="1"/>
          <p:nvPr/>
        </p:nvSpPr>
        <p:spPr>
          <a:xfrm>
            <a:off x="528955" y="4537075"/>
            <a:ext cx="7923530" cy="965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等臂杠杆</a:t>
            </a:r>
            <a:r>
              <a:rPr lang="zh-CN" altLang="en-US" sz="2800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400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不省力</a:t>
            </a:r>
            <a:r>
              <a:rPr lang="en-US" altLang="zh-CN" sz="2400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也不费力</a:t>
            </a:r>
            <a:r>
              <a:rPr lang="en-US" altLang="zh-CN" sz="2400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 u="none" dirty="0">
                <a:solidFill>
                  <a:srgbClr val="E2021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不费距离</a:t>
            </a:r>
            <a:r>
              <a:rPr lang="en-US" altLang="zh-CN" sz="2400" u="none" dirty="0">
                <a:solidFill>
                  <a:srgbClr val="E2021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u="none" dirty="0">
                <a:solidFill>
                  <a:srgbClr val="E2021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也不省距离</a:t>
            </a:r>
          </a:p>
          <a:p>
            <a:pPr>
              <a:spcBef>
                <a:spcPct val="20000"/>
              </a:spcBef>
            </a:pPr>
            <a:endParaRPr lang="zh-CN" altLang="en-US" sz="2400" u="none" dirty="0">
              <a:solidFill>
                <a:srgbClr val="E2021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4" name="文本框 2"/>
          <p:cNvSpPr txBox="1"/>
          <p:nvPr/>
        </p:nvSpPr>
        <p:spPr>
          <a:xfrm>
            <a:off x="193358" y="642938"/>
            <a:ext cx="62372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u="none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u="none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杠杆的五要素：</a:t>
            </a:r>
          </a:p>
        </p:txBody>
      </p:sp>
      <p:sp>
        <p:nvSpPr>
          <p:cNvPr id="13325" name="文本框 3"/>
          <p:cNvSpPr txBox="1"/>
          <p:nvPr/>
        </p:nvSpPr>
        <p:spPr>
          <a:xfrm>
            <a:off x="528638" y="1164908"/>
            <a:ext cx="7262812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支点（</a:t>
            </a:r>
            <a:r>
              <a:rPr lang="en-US" altLang="zh-CN" sz="24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o</a:t>
            </a:r>
            <a:r>
              <a:rPr lang="zh-CN" altLang="en-US" sz="24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）动力（</a:t>
            </a:r>
            <a:r>
              <a:rPr lang="en-US" altLang="zh-CN" sz="24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F</a:t>
            </a:r>
            <a:r>
              <a:rPr lang="en-US" altLang="zh-CN" sz="18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4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）阻力（</a:t>
            </a:r>
            <a:r>
              <a:rPr lang="en-US" altLang="zh-CN" sz="24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F</a:t>
            </a:r>
            <a:r>
              <a:rPr lang="en-US" altLang="zh-CN" sz="18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）动力臂（</a:t>
            </a:r>
            <a:r>
              <a:rPr lang="en-US" altLang="zh-CN" sz="24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l</a:t>
            </a:r>
            <a:r>
              <a:rPr lang="en-US" altLang="zh-CN" sz="18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4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）阻力臂（</a:t>
            </a:r>
            <a:r>
              <a:rPr lang="en-US" altLang="zh-CN" sz="24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l</a:t>
            </a:r>
            <a:r>
              <a:rPr lang="en-US" altLang="zh-CN" sz="18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0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0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0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50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50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0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0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50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210" grpId="0"/>
      <p:bldP spid="350211" grpId="0" bldLvl="0" animBg="1"/>
      <p:bldP spid="350212" grpId="0"/>
      <p:bldP spid="350213" grpId="0"/>
      <p:bldP spid="350214" grpId="0"/>
      <p:bldP spid="350216" grpId="0"/>
      <p:bldP spid="350219" grpId="0"/>
      <p:bldP spid="13324" grpId="0"/>
      <p:bldP spid="133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矩形 97281"/>
          <p:cNvSpPr/>
          <p:nvPr/>
        </p:nvSpPr>
        <p:spPr>
          <a:xfrm>
            <a:off x="3116263" y="30163"/>
            <a:ext cx="3505200" cy="538162"/>
          </a:xfrm>
          <a:prstGeom prst="rect">
            <a:avLst/>
          </a:prstGeom>
          <a:noFill/>
          <a:ln w="9525">
            <a:noFill/>
          </a:ln>
        </p:spPr>
        <p:txBody>
          <a:bodyPr bIns="0">
            <a:spAutoFit/>
          </a:bodyPr>
          <a:lstStyle/>
          <a:p>
            <a:r>
              <a:rPr lang="zh-CN" altLang="en-US" sz="32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320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283" name="矩形 97282"/>
          <p:cNvSpPr/>
          <p:nvPr/>
        </p:nvSpPr>
        <p:spPr>
          <a:xfrm>
            <a:off x="0" y="284163"/>
            <a:ext cx="2362200" cy="415925"/>
          </a:xfrm>
          <a:prstGeom prst="rect">
            <a:avLst/>
          </a:prstGeom>
          <a:noFill/>
          <a:ln w="9525">
            <a:noFill/>
          </a:ln>
        </p:spPr>
        <p:txBody>
          <a:bodyPr bIns="0">
            <a:spAutoFit/>
          </a:bodyPr>
          <a:lstStyle/>
          <a:p>
            <a:r>
              <a:rPr lang="zh-CN" altLang="en-US" sz="2400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１．定滑轮</a:t>
            </a:r>
            <a:r>
              <a:rPr lang="zh-CN" altLang="en-US" sz="2400" u="none" dirty="0">
                <a:solidFill>
                  <a:schemeClr val="fol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</p:txBody>
      </p:sp>
      <p:sp>
        <p:nvSpPr>
          <p:cNvPr id="97284" name="矩形 97283"/>
          <p:cNvSpPr/>
          <p:nvPr/>
        </p:nvSpPr>
        <p:spPr>
          <a:xfrm>
            <a:off x="331788" y="593725"/>
            <a:ext cx="7989887" cy="352425"/>
          </a:xfrm>
          <a:prstGeom prst="rect">
            <a:avLst/>
          </a:prstGeom>
          <a:noFill/>
          <a:ln w="9525">
            <a:noFill/>
          </a:ln>
        </p:spPr>
        <p:txBody>
          <a:bodyPr bIns="0">
            <a:spAutoFit/>
          </a:bodyPr>
          <a:lstStyle/>
          <a:p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）特点：可以改变力的方向，不省力也不费力；</a:t>
            </a:r>
            <a:endParaRPr lang="zh-CN" altLang="en-US" sz="200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285" name="矩形 97284"/>
          <p:cNvSpPr/>
          <p:nvPr/>
        </p:nvSpPr>
        <p:spPr>
          <a:xfrm>
            <a:off x="331788" y="901700"/>
            <a:ext cx="5875337" cy="354013"/>
          </a:xfrm>
          <a:prstGeom prst="rect">
            <a:avLst/>
          </a:prstGeom>
          <a:noFill/>
          <a:ln w="9525">
            <a:noFill/>
          </a:ln>
        </p:spPr>
        <p:txBody>
          <a:bodyPr bIns="0">
            <a:spAutoFit/>
          </a:bodyPr>
          <a:lstStyle/>
          <a:p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）力的关系：</a:t>
            </a:r>
            <a:r>
              <a:rPr lang="en-US" altLang="zh-CN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F=G</a:t>
            </a:r>
            <a:endParaRPr lang="en-US" altLang="zh-CN" sz="200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286" name="矩形 97285"/>
          <p:cNvSpPr/>
          <p:nvPr/>
        </p:nvSpPr>
        <p:spPr>
          <a:xfrm>
            <a:off x="109538" y="1792288"/>
            <a:ext cx="3886200" cy="414337"/>
          </a:xfrm>
          <a:prstGeom prst="rect">
            <a:avLst/>
          </a:prstGeom>
          <a:noFill/>
          <a:ln w="9525">
            <a:noFill/>
          </a:ln>
        </p:spPr>
        <p:txBody>
          <a:bodyPr bIns="0">
            <a:spAutoFit/>
          </a:bodyPr>
          <a:lstStyle/>
          <a:p>
            <a:r>
              <a:rPr lang="zh-CN" altLang="en-US" sz="2400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２．动滑轮：</a:t>
            </a:r>
          </a:p>
        </p:txBody>
      </p:sp>
      <p:sp>
        <p:nvSpPr>
          <p:cNvPr id="97287" name="矩形 97286"/>
          <p:cNvSpPr/>
          <p:nvPr/>
        </p:nvSpPr>
        <p:spPr>
          <a:xfrm>
            <a:off x="179388" y="2100263"/>
            <a:ext cx="8496300" cy="354012"/>
          </a:xfrm>
          <a:prstGeom prst="rect">
            <a:avLst/>
          </a:prstGeom>
          <a:noFill/>
          <a:ln w="9525">
            <a:noFill/>
          </a:ln>
        </p:spPr>
        <p:txBody>
          <a:bodyPr bIns="0">
            <a:spAutoFit/>
          </a:bodyPr>
          <a:lstStyle/>
          <a:p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lang="en-US" altLang="zh-CN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）特点：能省一半力，但不改变力的方向；要多移动一倍距离．</a:t>
            </a:r>
            <a:endParaRPr lang="zh-CN" altLang="en-US" sz="200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288" name="矩形 97287"/>
          <p:cNvSpPr/>
          <p:nvPr/>
        </p:nvSpPr>
        <p:spPr>
          <a:xfrm>
            <a:off x="0" y="2500313"/>
            <a:ext cx="7543800" cy="661035"/>
          </a:xfrm>
          <a:prstGeom prst="rect">
            <a:avLst/>
          </a:prstGeom>
          <a:noFill/>
          <a:ln w="9525">
            <a:noFill/>
          </a:ln>
        </p:spPr>
        <p:txBody>
          <a:bodyPr bIns="0">
            <a:spAutoFit/>
          </a:bodyPr>
          <a:lstStyle/>
          <a:p>
            <a:r>
              <a:rPr lang="en-US" altLang="zh-CN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）力的关系：</a:t>
            </a:r>
            <a:r>
              <a:rPr lang="en-US" altLang="zh-CN" sz="2000" b="0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F=G</a:t>
            </a:r>
            <a:r>
              <a:rPr lang="zh-CN" altLang="en-US" sz="2000" b="0" u="none" baseline="-25000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总</a:t>
            </a:r>
            <a:r>
              <a:rPr lang="en-US" altLang="zh-CN" sz="2000" b="0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/2</a:t>
            </a:r>
          </a:p>
          <a:p>
            <a:endParaRPr lang="en-US" altLang="zh-CN" sz="2000" b="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299" name="矩形 97298"/>
          <p:cNvSpPr/>
          <p:nvPr/>
        </p:nvSpPr>
        <p:spPr>
          <a:xfrm>
            <a:off x="319088" y="1189038"/>
            <a:ext cx="5875337" cy="352425"/>
          </a:xfrm>
          <a:prstGeom prst="rect">
            <a:avLst/>
          </a:prstGeom>
          <a:noFill/>
          <a:ln w="9525">
            <a:noFill/>
          </a:ln>
        </p:spPr>
        <p:txBody>
          <a:bodyPr bIns="0">
            <a:spAutoFit/>
          </a:bodyPr>
          <a:lstStyle/>
          <a:p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）距离关系</a:t>
            </a:r>
            <a:r>
              <a:rPr lang="en-US" altLang="zh-CN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  S=h</a:t>
            </a:r>
            <a:endParaRPr lang="en-US" altLang="zh-CN" sz="200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300" name="矩形 97299"/>
          <p:cNvSpPr/>
          <p:nvPr/>
        </p:nvSpPr>
        <p:spPr>
          <a:xfrm>
            <a:off x="331788" y="1527175"/>
            <a:ext cx="5875337" cy="352425"/>
          </a:xfrm>
          <a:prstGeom prst="rect">
            <a:avLst/>
          </a:prstGeom>
          <a:noFill/>
          <a:ln w="9525">
            <a:noFill/>
          </a:ln>
        </p:spPr>
        <p:txBody>
          <a:bodyPr bIns="0">
            <a:spAutoFit/>
          </a:bodyPr>
          <a:lstStyle/>
          <a:p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）实质：等臂杠杆．</a:t>
            </a:r>
            <a:endParaRPr lang="zh-CN" altLang="en-US" sz="200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301" name="矩形 97300"/>
          <p:cNvSpPr/>
          <p:nvPr/>
        </p:nvSpPr>
        <p:spPr>
          <a:xfrm>
            <a:off x="-107950" y="2859088"/>
            <a:ext cx="7543800" cy="354012"/>
          </a:xfrm>
          <a:prstGeom prst="rect">
            <a:avLst/>
          </a:prstGeom>
          <a:noFill/>
          <a:ln w="9525">
            <a:noFill/>
          </a:ln>
        </p:spPr>
        <p:txBody>
          <a:bodyPr bIns="0">
            <a:spAutoFit/>
          </a:bodyPr>
          <a:lstStyle/>
          <a:p>
            <a:r>
              <a:rPr lang="en-US" altLang="zh-CN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）距离关系：</a:t>
            </a:r>
            <a:r>
              <a:rPr lang="en-US" altLang="zh-CN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s=2h</a:t>
            </a:r>
            <a:endParaRPr lang="en-US" altLang="zh-CN" sz="200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302" name="矩形 97301"/>
          <p:cNvSpPr/>
          <p:nvPr/>
        </p:nvSpPr>
        <p:spPr>
          <a:xfrm>
            <a:off x="179388" y="3265488"/>
            <a:ext cx="7543800" cy="352425"/>
          </a:xfrm>
          <a:prstGeom prst="rect">
            <a:avLst/>
          </a:prstGeom>
          <a:noFill/>
          <a:ln w="9525">
            <a:noFill/>
          </a:ln>
        </p:spPr>
        <p:txBody>
          <a:bodyPr bIns="0">
            <a:spAutoFit/>
          </a:bodyPr>
          <a:lstStyle/>
          <a:p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lang="en-US" altLang="zh-CN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）实质：动力臂是阻力臂二倍的省力杠杆．</a:t>
            </a:r>
            <a:endParaRPr lang="zh-CN" altLang="en-US" sz="2000" u="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877" name="组合 97302"/>
          <p:cNvGrpSpPr>
            <a:grpSpLocks noChangeAspect="1"/>
          </p:cNvGrpSpPr>
          <p:nvPr/>
        </p:nvGrpSpPr>
        <p:grpSpPr>
          <a:xfrm>
            <a:off x="7451725" y="700088"/>
            <a:ext cx="1028700" cy="1524000"/>
            <a:chOff x="295" y="346"/>
            <a:chExt cx="1042" cy="2060"/>
          </a:xfrm>
        </p:grpSpPr>
        <p:sp>
          <p:nvSpPr>
            <p:cNvPr id="36908" name="文本框 97303"/>
            <p:cNvSpPr txBox="1">
              <a:spLocks noChangeAspect="1"/>
            </p:cNvSpPr>
            <p:nvPr/>
          </p:nvSpPr>
          <p:spPr>
            <a:xfrm>
              <a:off x="295" y="1616"/>
              <a:ext cx="419" cy="7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3200" u="none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</a:p>
          </p:txBody>
        </p:sp>
        <p:grpSp>
          <p:nvGrpSpPr>
            <p:cNvPr id="36909" name="组合 97304"/>
            <p:cNvGrpSpPr>
              <a:grpSpLocks noChangeAspect="1"/>
            </p:cNvGrpSpPr>
            <p:nvPr/>
          </p:nvGrpSpPr>
          <p:grpSpPr>
            <a:xfrm>
              <a:off x="385" y="346"/>
              <a:ext cx="952" cy="1814"/>
              <a:chOff x="476" y="482"/>
              <a:chExt cx="952" cy="1814"/>
            </a:xfrm>
          </p:grpSpPr>
          <p:grpSp>
            <p:nvGrpSpPr>
              <p:cNvPr id="36910" name="xjhlx13"/>
              <p:cNvGrpSpPr>
                <a:grpSpLocks noChangeAspect="1"/>
              </p:cNvGrpSpPr>
              <p:nvPr/>
            </p:nvGrpSpPr>
            <p:grpSpPr>
              <a:xfrm>
                <a:off x="1020" y="1752"/>
                <a:ext cx="408" cy="544"/>
                <a:chOff x="6627" y="2220"/>
                <a:chExt cx="1155" cy="1502"/>
              </a:xfrm>
            </p:grpSpPr>
            <p:sp>
              <p:nvSpPr>
                <p:cNvPr id="36933" name="任意多边形 97306"/>
                <p:cNvSpPr>
                  <a:spLocks noChangeAspect="1"/>
                </p:cNvSpPr>
                <p:nvPr/>
              </p:nvSpPr>
              <p:spPr>
                <a:xfrm>
                  <a:off x="7067" y="3288"/>
                  <a:ext cx="338" cy="434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472" y="15"/>
                    </a:cxn>
                    <a:cxn ang="0">
                      <a:pos x="472" y="552"/>
                    </a:cxn>
                    <a:cxn ang="0">
                      <a:pos x="442" y="1005"/>
                    </a:cxn>
                    <a:cxn ang="0">
                      <a:pos x="247" y="1260"/>
                    </a:cxn>
                    <a:cxn ang="0">
                      <a:pos x="112" y="1488"/>
                    </a:cxn>
                    <a:cxn ang="0">
                      <a:pos x="7" y="1800"/>
                    </a:cxn>
                    <a:cxn ang="0">
                      <a:pos x="67" y="2055"/>
                    </a:cxn>
                    <a:cxn ang="0">
                      <a:pos x="262" y="2325"/>
                    </a:cxn>
                    <a:cxn ang="0">
                      <a:pos x="652" y="2535"/>
                    </a:cxn>
                    <a:cxn ang="0">
                      <a:pos x="1087" y="2550"/>
                    </a:cxn>
                    <a:cxn ang="0">
                      <a:pos x="1552" y="2268"/>
                    </a:cxn>
                    <a:cxn ang="0">
                      <a:pos x="1762" y="1965"/>
                    </a:cxn>
                    <a:cxn ang="0">
                      <a:pos x="1912" y="1644"/>
                    </a:cxn>
                    <a:cxn ang="0">
                      <a:pos x="2002" y="1275"/>
                    </a:cxn>
                    <a:cxn ang="0">
                      <a:pos x="1807" y="1440"/>
                    </a:cxn>
                    <a:cxn ang="0">
                      <a:pos x="1597" y="1785"/>
                    </a:cxn>
                    <a:cxn ang="0">
                      <a:pos x="1372" y="2010"/>
                    </a:cxn>
                    <a:cxn ang="0">
                      <a:pos x="1177" y="2130"/>
                    </a:cxn>
                    <a:cxn ang="0">
                      <a:pos x="892" y="2115"/>
                    </a:cxn>
                    <a:cxn ang="0">
                      <a:pos x="637" y="1935"/>
                    </a:cxn>
                    <a:cxn ang="0">
                      <a:pos x="652" y="1590"/>
                    </a:cxn>
                    <a:cxn ang="0">
                      <a:pos x="877" y="1260"/>
                    </a:cxn>
                    <a:cxn ang="0">
                      <a:pos x="1012" y="1020"/>
                    </a:cxn>
                    <a:cxn ang="0">
                      <a:pos x="1012" y="708"/>
                    </a:cxn>
                    <a:cxn ang="0">
                      <a:pos x="1012" y="552"/>
                    </a:cxn>
                    <a:cxn ang="0">
                      <a:pos x="1012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934" name="任意多边形 97307"/>
                <p:cNvSpPr>
                  <a:spLocks noChangeAspect="1"/>
                </p:cNvSpPr>
                <p:nvPr/>
              </p:nvSpPr>
              <p:spPr>
                <a:xfrm flipH="1" flipV="1">
                  <a:off x="7002" y="2220"/>
                  <a:ext cx="338" cy="434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472" y="15"/>
                    </a:cxn>
                    <a:cxn ang="0">
                      <a:pos x="472" y="552"/>
                    </a:cxn>
                    <a:cxn ang="0">
                      <a:pos x="442" y="1005"/>
                    </a:cxn>
                    <a:cxn ang="0">
                      <a:pos x="247" y="1260"/>
                    </a:cxn>
                    <a:cxn ang="0">
                      <a:pos x="112" y="1488"/>
                    </a:cxn>
                    <a:cxn ang="0">
                      <a:pos x="7" y="1800"/>
                    </a:cxn>
                    <a:cxn ang="0">
                      <a:pos x="67" y="2055"/>
                    </a:cxn>
                    <a:cxn ang="0">
                      <a:pos x="262" y="2325"/>
                    </a:cxn>
                    <a:cxn ang="0">
                      <a:pos x="652" y="2535"/>
                    </a:cxn>
                    <a:cxn ang="0">
                      <a:pos x="1087" y="2550"/>
                    </a:cxn>
                    <a:cxn ang="0">
                      <a:pos x="1552" y="2268"/>
                    </a:cxn>
                    <a:cxn ang="0">
                      <a:pos x="1762" y="1965"/>
                    </a:cxn>
                    <a:cxn ang="0">
                      <a:pos x="1912" y="1644"/>
                    </a:cxn>
                    <a:cxn ang="0">
                      <a:pos x="2002" y="1275"/>
                    </a:cxn>
                    <a:cxn ang="0">
                      <a:pos x="1807" y="1440"/>
                    </a:cxn>
                    <a:cxn ang="0">
                      <a:pos x="1597" y="1785"/>
                    </a:cxn>
                    <a:cxn ang="0">
                      <a:pos x="1372" y="2010"/>
                    </a:cxn>
                    <a:cxn ang="0">
                      <a:pos x="1177" y="2130"/>
                    </a:cxn>
                    <a:cxn ang="0">
                      <a:pos x="892" y="2115"/>
                    </a:cxn>
                    <a:cxn ang="0">
                      <a:pos x="637" y="1935"/>
                    </a:cxn>
                    <a:cxn ang="0">
                      <a:pos x="652" y="1590"/>
                    </a:cxn>
                    <a:cxn ang="0">
                      <a:pos x="877" y="1260"/>
                    </a:cxn>
                    <a:cxn ang="0">
                      <a:pos x="1012" y="1020"/>
                    </a:cxn>
                    <a:cxn ang="0">
                      <a:pos x="1012" y="708"/>
                    </a:cxn>
                    <a:cxn ang="0">
                      <a:pos x="1012" y="552"/>
                    </a:cxn>
                    <a:cxn ang="0">
                      <a:pos x="1012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935" name="矩形 97308"/>
                <p:cNvSpPr>
                  <a:spLocks noChangeAspect="1"/>
                </p:cNvSpPr>
                <p:nvPr/>
              </p:nvSpPr>
              <p:spPr>
                <a:xfrm>
                  <a:off x="6627" y="2614"/>
                  <a:ext cx="1155" cy="760"/>
                </a:xfrm>
                <a:prstGeom prst="rect">
                  <a:avLst/>
                </a:prstGeom>
                <a:gradFill rotWithShape="0">
                  <a:gsLst>
                    <a:gs pos="0">
                      <a:srgbClr val="333333"/>
                    </a:gs>
                    <a:gs pos="50000">
                      <a:srgbClr val="C0C0C0"/>
                    </a:gs>
                    <a:gs pos="100000">
                      <a:srgbClr val="333333"/>
                    </a:gs>
                  </a:gsLst>
                  <a:lin ang="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>
                    <a:spcBef>
                      <a:spcPct val="20000"/>
                    </a:spcBef>
                  </a:pPr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6911" name="直接连接符 97309"/>
              <p:cNvSpPr>
                <a:spLocks noChangeAspect="1"/>
              </p:cNvSpPr>
              <p:nvPr/>
            </p:nvSpPr>
            <p:spPr>
              <a:xfrm>
                <a:off x="1202" y="1117"/>
                <a:ext cx="0" cy="68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36912" name="组合 97310"/>
              <p:cNvGrpSpPr>
                <a:grpSpLocks noChangeAspect="1"/>
              </p:cNvGrpSpPr>
              <p:nvPr/>
            </p:nvGrpSpPr>
            <p:grpSpPr>
              <a:xfrm rot="10800000">
                <a:off x="476" y="482"/>
                <a:ext cx="952" cy="45"/>
                <a:chOff x="2760" y="2640"/>
                <a:chExt cx="1338" cy="130"/>
              </a:xfrm>
            </p:grpSpPr>
            <p:sp>
              <p:nvSpPr>
                <p:cNvPr id="36921" name="直接连接符 97311"/>
                <p:cNvSpPr>
                  <a:spLocks noChangeAspect="1"/>
                </p:cNvSpPr>
                <p:nvPr/>
              </p:nvSpPr>
              <p:spPr>
                <a:xfrm flipH="1">
                  <a:off x="2760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922" name="直接连接符 97312"/>
                <p:cNvSpPr>
                  <a:spLocks noChangeAspect="1"/>
                </p:cNvSpPr>
                <p:nvPr/>
              </p:nvSpPr>
              <p:spPr>
                <a:xfrm flipH="1">
                  <a:off x="2880" y="2648"/>
                  <a:ext cx="121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923" name="直接连接符 97313"/>
                <p:cNvSpPr>
                  <a:spLocks noChangeAspect="1"/>
                </p:cNvSpPr>
                <p:nvPr/>
              </p:nvSpPr>
              <p:spPr>
                <a:xfrm flipH="1">
                  <a:off x="3001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924" name="直接连接符 97314"/>
                <p:cNvSpPr>
                  <a:spLocks noChangeAspect="1"/>
                </p:cNvSpPr>
                <p:nvPr/>
              </p:nvSpPr>
              <p:spPr>
                <a:xfrm flipH="1">
                  <a:off x="3121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925" name="直接连接符 97315"/>
                <p:cNvSpPr>
                  <a:spLocks noChangeAspect="1"/>
                </p:cNvSpPr>
                <p:nvPr/>
              </p:nvSpPr>
              <p:spPr>
                <a:xfrm flipH="1">
                  <a:off x="3241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926" name="直接连接符 97316"/>
                <p:cNvSpPr>
                  <a:spLocks noChangeAspect="1"/>
                </p:cNvSpPr>
                <p:nvPr/>
              </p:nvSpPr>
              <p:spPr>
                <a:xfrm flipH="1">
                  <a:off x="3361" y="2648"/>
                  <a:ext cx="121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927" name="直接连接符 97317"/>
                <p:cNvSpPr>
                  <a:spLocks noChangeAspect="1"/>
                </p:cNvSpPr>
                <p:nvPr/>
              </p:nvSpPr>
              <p:spPr>
                <a:xfrm flipH="1">
                  <a:off x="3482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928" name="直接连接符 97318"/>
                <p:cNvSpPr>
                  <a:spLocks noChangeAspect="1"/>
                </p:cNvSpPr>
                <p:nvPr/>
              </p:nvSpPr>
              <p:spPr>
                <a:xfrm flipH="1">
                  <a:off x="3602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929" name="直接连接符 97319"/>
                <p:cNvSpPr>
                  <a:spLocks noChangeAspect="1"/>
                </p:cNvSpPr>
                <p:nvPr/>
              </p:nvSpPr>
              <p:spPr>
                <a:xfrm flipH="1">
                  <a:off x="3722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930" name="直接连接符 97320"/>
                <p:cNvSpPr>
                  <a:spLocks noChangeAspect="1"/>
                </p:cNvSpPr>
                <p:nvPr/>
              </p:nvSpPr>
              <p:spPr>
                <a:xfrm flipH="1">
                  <a:off x="3842" y="2648"/>
                  <a:ext cx="121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931" name="直接连接符 97321"/>
                <p:cNvSpPr>
                  <a:spLocks noChangeAspect="1"/>
                </p:cNvSpPr>
                <p:nvPr/>
              </p:nvSpPr>
              <p:spPr>
                <a:xfrm flipH="1">
                  <a:off x="3963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932" name="直接连接符 97322"/>
                <p:cNvSpPr>
                  <a:spLocks noChangeAspect="1"/>
                </p:cNvSpPr>
                <p:nvPr/>
              </p:nvSpPr>
              <p:spPr>
                <a:xfrm>
                  <a:off x="2783" y="2640"/>
                  <a:ext cx="1315" cy="0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6913" name="直接连接符 97323"/>
              <p:cNvSpPr>
                <a:spLocks noChangeAspect="1"/>
              </p:cNvSpPr>
              <p:nvPr/>
            </p:nvSpPr>
            <p:spPr>
              <a:xfrm>
                <a:off x="657" y="1117"/>
                <a:ext cx="0" cy="81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grpSp>
            <p:nvGrpSpPr>
              <p:cNvPr id="36914" name="xjhlx8"/>
              <p:cNvGrpSpPr>
                <a:grpSpLocks noChangeAspect="1"/>
              </p:cNvGrpSpPr>
              <p:nvPr/>
            </p:nvGrpSpPr>
            <p:grpSpPr>
              <a:xfrm rot="5400000">
                <a:off x="473" y="629"/>
                <a:ext cx="862" cy="621"/>
                <a:chOff x="6892" y="783"/>
                <a:chExt cx="813" cy="579"/>
              </a:xfrm>
            </p:grpSpPr>
            <p:grpSp>
              <p:nvGrpSpPr>
                <p:cNvPr id="36915" name="组合 97325"/>
                <p:cNvGrpSpPr>
                  <a:grpSpLocks noChangeAspect="1"/>
                </p:cNvGrpSpPr>
                <p:nvPr/>
              </p:nvGrpSpPr>
              <p:grpSpPr>
                <a:xfrm>
                  <a:off x="7125" y="783"/>
                  <a:ext cx="580" cy="579"/>
                  <a:chOff x="2400" y="2400"/>
                  <a:chExt cx="1440" cy="1440"/>
                </a:xfrm>
              </p:grpSpPr>
              <p:sp>
                <p:nvSpPr>
                  <p:cNvPr id="36917" name="椭圆 97326"/>
                  <p:cNvSpPr>
                    <a:spLocks noChangeAspect="1"/>
                  </p:cNvSpPr>
                  <p:nvPr/>
                </p:nvSpPr>
                <p:spPr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8F8F8F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>
                      <a:spcBef>
                        <a:spcPct val="20000"/>
                      </a:spcBef>
                    </a:pP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918" name="椭圆 97327"/>
                  <p:cNvSpPr>
                    <a:spLocks noChangeAspect="1"/>
                  </p:cNvSpPr>
                  <p:nvPr/>
                </p:nvSpPr>
                <p:spPr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27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pPr>
                      <a:spcBef>
                        <a:spcPct val="20000"/>
                      </a:spcBef>
                    </a:pP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919" name="椭圆 97328"/>
                  <p:cNvSpPr>
                    <a:spLocks noChangeAspect="1"/>
                  </p:cNvSpPr>
                  <p:nvPr/>
                </p:nvSpPr>
                <p:spPr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pPr>
                      <a:spcBef>
                        <a:spcPct val="20000"/>
                      </a:spcBef>
                    </a:pP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920" name="椭圆 97329"/>
                  <p:cNvSpPr>
                    <a:spLocks noChangeAspect="1"/>
                  </p:cNvSpPr>
                  <p:nvPr/>
                </p:nvSpPr>
                <p:spPr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>
                      <a:spcBef>
                        <a:spcPct val="20000"/>
                      </a:spcBef>
                    </a:pP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36916" name="矩形 97330"/>
                <p:cNvSpPr>
                  <a:spLocks noChangeAspect="1"/>
                </p:cNvSpPr>
                <p:nvPr/>
              </p:nvSpPr>
              <p:spPr>
                <a:xfrm>
                  <a:off x="6892" y="1024"/>
                  <a:ext cx="555" cy="97"/>
                </a:xfrm>
                <a:prstGeom prst="rect">
                  <a:avLst/>
                </a:prstGeom>
                <a:gradFill rotWithShape="0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540000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>
                    <a:spcBef>
                      <a:spcPct val="20000"/>
                    </a:spcBef>
                  </a:pPr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36878" name="组合 97360"/>
          <p:cNvGrpSpPr/>
          <p:nvPr/>
        </p:nvGrpSpPr>
        <p:grpSpPr>
          <a:xfrm>
            <a:off x="7667625" y="2643188"/>
            <a:ext cx="1116013" cy="1244600"/>
            <a:chOff x="4195" y="2886"/>
            <a:chExt cx="703" cy="1045"/>
          </a:xfrm>
        </p:grpSpPr>
        <p:grpSp>
          <p:nvGrpSpPr>
            <p:cNvPr id="36880" name="xjhlx13"/>
            <p:cNvGrpSpPr>
              <a:grpSpLocks noChangeAspect="1"/>
            </p:cNvGrpSpPr>
            <p:nvPr/>
          </p:nvGrpSpPr>
          <p:grpSpPr>
            <a:xfrm>
              <a:off x="4381" y="3676"/>
              <a:ext cx="231" cy="255"/>
              <a:chOff x="6627" y="2220"/>
              <a:chExt cx="1155" cy="1502"/>
            </a:xfrm>
          </p:grpSpPr>
          <p:sp>
            <p:nvSpPr>
              <p:cNvPr id="36905" name="任意多边形 97333"/>
              <p:cNvSpPr>
                <a:spLocks noChangeAspect="1"/>
              </p:cNvSpPr>
              <p:nvPr/>
            </p:nvSpPr>
            <p:spPr>
              <a:xfrm>
                <a:off x="7067" y="3288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472" y="15"/>
                  </a:cxn>
                  <a:cxn ang="0">
                    <a:pos x="472" y="552"/>
                  </a:cxn>
                  <a:cxn ang="0">
                    <a:pos x="442" y="1005"/>
                  </a:cxn>
                  <a:cxn ang="0">
                    <a:pos x="247" y="1260"/>
                  </a:cxn>
                  <a:cxn ang="0">
                    <a:pos x="112" y="1488"/>
                  </a:cxn>
                  <a:cxn ang="0">
                    <a:pos x="7" y="1800"/>
                  </a:cxn>
                  <a:cxn ang="0">
                    <a:pos x="67" y="2055"/>
                  </a:cxn>
                  <a:cxn ang="0">
                    <a:pos x="262" y="2325"/>
                  </a:cxn>
                  <a:cxn ang="0">
                    <a:pos x="652" y="2535"/>
                  </a:cxn>
                  <a:cxn ang="0">
                    <a:pos x="1087" y="2550"/>
                  </a:cxn>
                  <a:cxn ang="0">
                    <a:pos x="1552" y="2268"/>
                  </a:cxn>
                  <a:cxn ang="0">
                    <a:pos x="1762" y="1965"/>
                  </a:cxn>
                  <a:cxn ang="0">
                    <a:pos x="1912" y="1644"/>
                  </a:cxn>
                  <a:cxn ang="0">
                    <a:pos x="2002" y="1275"/>
                  </a:cxn>
                  <a:cxn ang="0">
                    <a:pos x="1807" y="1440"/>
                  </a:cxn>
                  <a:cxn ang="0">
                    <a:pos x="1597" y="1785"/>
                  </a:cxn>
                  <a:cxn ang="0">
                    <a:pos x="1372" y="2010"/>
                  </a:cxn>
                  <a:cxn ang="0">
                    <a:pos x="1177" y="2130"/>
                  </a:cxn>
                  <a:cxn ang="0">
                    <a:pos x="892" y="2115"/>
                  </a:cxn>
                  <a:cxn ang="0">
                    <a:pos x="637" y="1935"/>
                  </a:cxn>
                  <a:cxn ang="0">
                    <a:pos x="652" y="1590"/>
                  </a:cxn>
                  <a:cxn ang="0">
                    <a:pos x="877" y="1260"/>
                  </a:cxn>
                  <a:cxn ang="0">
                    <a:pos x="1012" y="1020"/>
                  </a:cxn>
                  <a:cxn ang="0">
                    <a:pos x="1012" y="708"/>
                  </a:cxn>
                  <a:cxn ang="0">
                    <a:pos x="1012" y="552"/>
                  </a:cxn>
                  <a:cxn ang="0">
                    <a:pos x="1012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6" name="任意多边形 97334"/>
              <p:cNvSpPr>
                <a:spLocks noChangeAspect="1"/>
              </p:cNvSpPr>
              <p:nvPr/>
            </p:nvSpPr>
            <p:spPr>
              <a:xfrm flipH="1" flipV="1">
                <a:off x="7002" y="2220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472" y="15"/>
                  </a:cxn>
                  <a:cxn ang="0">
                    <a:pos x="472" y="552"/>
                  </a:cxn>
                  <a:cxn ang="0">
                    <a:pos x="442" y="1005"/>
                  </a:cxn>
                  <a:cxn ang="0">
                    <a:pos x="247" y="1260"/>
                  </a:cxn>
                  <a:cxn ang="0">
                    <a:pos x="112" y="1488"/>
                  </a:cxn>
                  <a:cxn ang="0">
                    <a:pos x="7" y="1800"/>
                  </a:cxn>
                  <a:cxn ang="0">
                    <a:pos x="67" y="2055"/>
                  </a:cxn>
                  <a:cxn ang="0">
                    <a:pos x="262" y="2325"/>
                  </a:cxn>
                  <a:cxn ang="0">
                    <a:pos x="652" y="2535"/>
                  </a:cxn>
                  <a:cxn ang="0">
                    <a:pos x="1087" y="2550"/>
                  </a:cxn>
                  <a:cxn ang="0">
                    <a:pos x="1552" y="2268"/>
                  </a:cxn>
                  <a:cxn ang="0">
                    <a:pos x="1762" y="1965"/>
                  </a:cxn>
                  <a:cxn ang="0">
                    <a:pos x="1912" y="1644"/>
                  </a:cxn>
                  <a:cxn ang="0">
                    <a:pos x="2002" y="1275"/>
                  </a:cxn>
                  <a:cxn ang="0">
                    <a:pos x="1807" y="1440"/>
                  </a:cxn>
                  <a:cxn ang="0">
                    <a:pos x="1597" y="1785"/>
                  </a:cxn>
                  <a:cxn ang="0">
                    <a:pos x="1372" y="2010"/>
                  </a:cxn>
                  <a:cxn ang="0">
                    <a:pos x="1177" y="2130"/>
                  </a:cxn>
                  <a:cxn ang="0">
                    <a:pos x="892" y="2115"/>
                  </a:cxn>
                  <a:cxn ang="0">
                    <a:pos x="637" y="1935"/>
                  </a:cxn>
                  <a:cxn ang="0">
                    <a:pos x="652" y="1590"/>
                  </a:cxn>
                  <a:cxn ang="0">
                    <a:pos x="877" y="1260"/>
                  </a:cxn>
                  <a:cxn ang="0">
                    <a:pos x="1012" y="1020"/>
                  </a:cxn>
                  <a:cxn ang="0">
                    <a:pos x="1012" y="708"/>
                  </a:cxn>
                  <a:cxn ang="0">
                    <a:pos x="1012" y="552"/>
                  </a:cxn>
                  <a:cxn ang="0">
                    <a:pos x="1012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7" name="矩形 97335"/>
              <p:cNvSpPr>
                <a:spLocks noChangeAspect="1"/>
              </p:cNvSpPr>
              <p:nvPr/>
            </p:nvSpPr>
            <p:spPr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6881" name="组合 97359"/>
            <p:cNvGrpSpPr/>
            <p:nvPr/>
          </p:nvGrpSpPr>
          <p:grpSpPr>
            <a:xfrm>
              <a:off x="4195" y="2886"/>
              <a:ext cx="703" cy="813"/>
              <a:chOff x="4195" y="2886"/>
              <a:chExt cx="703" cy="813"/>
            </a:xfrm>
          </p:grpSpPr>
          <p:sp>
            <p:nvSpPr>
              <p:cNvPr id="36882" name="文本框 97358"/>
              <p:cNvSpPr txBox="1">
                <a:spLocks noChangeAspect="1"/>
              </p:cNvSpPr>
              <p:nvPr/>
            </p:nvSpPr>
            <p:spPr>
              <a:xfrm>
                <a:off x="4694" y="3022"/>
                <a:ext cx="204" cy="3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u="none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</a:t>
                </a:r>
              </a:p>
            </p:txBody>
          </p:sp>
          <p:sp>
            <p:nvSpPr>
              <p:cNvPr id="36883" name="直接连接符 97336"/>
              <p:cNvSpPr>
                <a:spLocks noChangeAspect="1"/>
              </p:cNvSpPr>
              <p:nvPr/>
            </p:nvSpPr>
            <p:spPr>
              <a:xfrm>
                <a:off x="4358" y="2910"/>
                <a:ext cx="0" cy="51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36884" name="组合 97337"/>
              <p:cNvGrpSpPr>
                <a:grpSpLocks noChangeAspect="1"/>
              </p:cNvGrpSpPr>
              <p:nvPr/>
            </p:nvGrpSpPr>
            <p:grpSpPr>
              <a:xfrm rot="10800000">
                <a:off x="4195" y="2886"/>
                <a:ext cx="487" cy="23"/>
                <a:chOff x="2760" y="2640"/>
                <a:chExt cx="1338" cy="130"/>
              </a:xfrm>
            </p:grpSpPr>
            <p:sp>
              <p:nvSpPr>
                <p:cNvPr id="36893" name="直接连接符 97338"/>
                <p:cNvSpPr>
                  <a:spLocks noChangeAspect="1"/>
                </p:cNvSpPr>
                <p:nvPr/>
              </p:nvSpPr>
              <p:spPr>
                <a:xfrm flipH="1">
                  <a:off x="2760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894" name="直接连接符 97339"/>
                <p:cNvSpPr>
                  <a:spLocks noChangeAspect="1"/>
                </p:cNvSpPr>
                <p:nvPr/>
              </p:nvSpPr>
              <p:spPr>
                <a:xfrm flipH="1">
                  <a:off x="2880" y="2648"/>
                  <a:ext cx="121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895" name="直接连接符 97340"/>
                <p:cNvSpPr>
                  <a:spLocks noChangeAspect="1"/>
                </p:cNvSpPr>
                <p:nvPr/>
              </p:nvSpPr>
              <p:spPr>
                <a:xfrm flipH="1">
                  <a:off x="3001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896" name="直接连接符 97341"/>
                <p:cNvSpPr>
                  <a:spLocks noChangeAspect="1"/>
                </p:cNvSpPr>
                <p:nvPr/>
              </p:nvSpPr>
              <p:spPr>
                <a:xfrm flipH="1">
                  <a:off x="3121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897" name="直接连接符 97342"/>
                <p:cNvSpPr>
                  <a:spLocks noChangeAspect="1"/>
                </p:cNvSpPr>
                <p:nvPr/>
              </p:nvSpPr>
              <p:spPr>
                <a:xfrm flipH="1">
                  <a:off x="3241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898" name="直接连接符 97343"/>
                <p:cNvSpPr>
                  <a:spLocks noChangeAspect="1"/>
                </p:cNvSpPr>
                <p:nvPr/>
              </p:nvSpPr>
              <p:spPr>
                <a:xfrm flipH="1">
                  <a:off x="3361" y="2648"/>
                  <a:ext cx="121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899" name="直接连接符 97344"/>
                <p:cNvSpPr>
                  <a:spLocks noChangeAspect="1"/>
                </p:cNvSpPr>
                <p:nvPr/>
              </p:nvSpPr>
              <p:spPr>
                <a:xfrm flipH="1">
                  <a:off x="3482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900" name="直接连接符 97345"/>
                <p:cNvSpPr>
                  <a:spLocks noChangeAspect="1"/>
                </p:cNvSpPr>
                <p:nvPr/>
              </p:nvSpPr>
              <p:spPr>
                <a:xfrm flipH="1">
                  <a:off x="3602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901" name="直接连接符 97346"/>
                <p:cNvSpPr>
                  <a:spLocks noChangeAspect="1"/>
                </p:cNvSpPr>
                <p:nvPr/>
              </p:nvSpPr>
              <p:spPr>
                <a:xfrm flipH="1">
                  <a:off x="3722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902" name="直接连接符 97347"/>
                <p:cNvSpPr>
                  <a:spLocks noChangeAspect="1"/>
                </p:cNvSpPr>
                <p:nvPr/>
              </p:nvSpPr>
              <p:spPr>
                <a:xfrm flipH="1">
                  <a:off x="3842" y="2648"/>
                  <a:ext cx="121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903" name="直接连接符 97348"/>
                <p:cNvSpPr>
                  <a:spLocks noChangeAspect="1"/>
                </p:cNvSpPr>
                <p:nvPr/>
              </p:nvSpPr>
              <p:spPr>
                <a:xfrm flipH="1">
                  <a:off x="3963" y="2648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904" name="直接连接符 97349"/>
                <p:cNvSpPr>
                  <a:spLocks noChangeAspect="1"/>
                </p:cNvSpPr>
                <p:nvPr/>
              </p:nvSpPr>
              <p:spPr>
                <a:xfrm>
                  <a:off x="2783" y="2640"/>
                  <a:ext cx="1315" cy="0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6885" name="直接连接符 97350"/>
              <p:cNvSpPr>
                <a:spLocks noChangeAspect="1"/>
              </p:cNvSpPr>
              <p:nvPr/>
            </p:nvSpPr>
            <p:spPr>
              <a:xfrm>
                <a:off x="4636" y="3095"/>
                <a:ext cx="0" cy="3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triangle" w="med" len="med"/>
                <a:tailEnd type="none" w="med" len="med"/>
              </a:ln>
            </p:spPr>
          </p:sp>
          <p:grpSp>
            <p:nvGrpSpPr>
              <p:cNvPr id="36886" name="xjhlx8"/>
              <p:cNvGrpSpPr>
                <a:grpSpLocks noChangeAspect="1"/>
              </p:cNvGrpSpPr>
              <p:nvPr/>
            </p:nvGrpSpPr>
            <p:grpSpPr>
              <a:xfrm rot="-5400000">
                <a:off x="4274" y="3319"/>
                <a:ext cx="441" cy="319"/>
                <a:chOff x="6892" y="783"/>
                <a:chExt cx="813" cy="579"/>
              </a:xfrm>
            </p:grpSpPr>
            <p:grpSp>
              <p:nvGrpSpPr>
                <p:cNvPr id="36887" name="组合 97352"/>
                <p:cNvGrpSpPr>
                  <a:grpSpLocks noChangeAspect="1"/>
                </p:cNvGrpSpPr>
                <p:nvPr/>
              </p:nvGrpSpPr>
              <p:grpSpPr>
                <a:xfrm>
                  <a:off x="7125" y="783"/>
                  <a:ext cx="580" cy="579"/>
                  <a:chOff x="2400" y="2400"/>
                  <a:chExt cx="1440" cy="1440"/>
                </a:xfrm>
              </p:grpSpPr>
              <p:sp>
                <p:nvSpPr>
                  <p:cNvPr id="36889" name="椭圆 97353"/>
                  <p:cNvSpPr>
                    <a:spLocks noChangeAspect="1"/>
                  </p:cNvSpPr>
                  <p:nvPr/>
                </p:nvSpPr>
                <p:spPr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8F8F8F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>
                      <a:spcBef>
                        <a:spcPct val="20000"/>
                      </a:spcBef>
                    </a:pP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890" name="椭圆 97354"/>
                  <p:cNvSpPr>
                    <a:spLocks noChangeAspect="1"/>
                  </p:cNvSpPr>
                  <p:nvPr/>
                </p:nvSpPr>
                <p:spPr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27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pPr>
                      <a:spcBef>
                        <a:spcPct val="20000"/>
                      </a:spcBef>
                    </a:pP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891" name="椭圆 97355"/>
                  <p:cNvSpPr>
                    <a:spLocks noChangeAspect="1"/>
                  </p:cNvSpPr>
                  <p:nvPr/>
                </p:nvSpPr>
                <p:spPr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pPr>
                      <a:spcBef>
                        <a:spcPct val="20000"/>
                      </a:spcBef>
                    </a:pP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892" name="椭圆 97356"/>
                  <p:cNvSpPr>
                    <a:spLocks noChangeAspect="1"/>
                  </p:cNvSpPr>
                  <p:nvPr/>
                </p:nvSpPr>
                <p:spPr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>
                      <a:spcBef>
                        <a:spcPct val="20000"/>
                      </a:spcBef>
                    </a:pP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36888" name="矩形 97357"/>
                <p:cNvSpPr>
                  <a:spLocks noChangeAspect="1"/>
                </p:cNvSpPr>
                <p:nvPr/>
              </p:nvSpPr>
              <p:spPr>
                <a:xfrm>
                  <a:off x="6892" y="1024"/>
                  <a:ext cx="555" cy="97"/>
                </a:xfrm>
                <a:prstGeom prst="rect">
                  <a:avLst/>
                </a:prstGeom>
                <a:gradFill rotWithShape="0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540000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>
                    <a:spcBef>
                      <a:spcPct val="20000"/>
                    </a:spcBef>
                  </a:pPr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8198" name="文本框 1"/>
          <p:cNvSpPr txBox="1"/>
          <p:nvPr/>
        </p:nvSpPr>
        <p:spPr>
          <a:xfrm>
            <a:off x="179388" y="3583623"/>
            <a:ext cx="5675312" cy="15068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u="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滑轮组：</a:t>
            </a:r>
          </a:p>
          <a:p>
            <a:pPr>
              <a:spcBef>
                <a:spcPct val="20000"/>
              </a:spcBef>
            </a:pPr>
            <a:r>
              <a:rPr lang="zh-CN" altLang="en-US" sz="2000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000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既可以省力，又能改变力的方向</a:t>
            </a:r>
          </a:p>
          <a:p>
            <a:pPr>
              <a:spcBef>
                <a:spcPct val="20000"/>
              </a:spcBef>
            </a:pPr>
            <a:r>
              <a:rPr lang="en-US" altLang="zh-CN" sz="2000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(2)</a:t>
            </a:r>
            <a:r>
              <a:rPr lang="zh-CN" altLang="en-US" sz="2000" u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动滑轮相连的绳子的段数有几段，</a:t>
            </a:r>
          </a:p>
          <a:p>
            <a:pPr>
              <a:spcBef>
                <a:spcPct val="20000"/>
              </a:spcBef>
            </a:pPr>
            <a:r>
              <a:rPr lang="zh-CN" altLang="en-US" sz="2000" u="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所用的拉力就是总重的几分之一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7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7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  <p:bldP spid="97283" grpId="0"/>
      <p:bldP spid="97284" grpId="0"/>
      <p:bldP spid="97285" grpId="0"/>
      <p:bldP spid="97286" grpId="0"/>
      <p:bldP spid="97287" grpId="0"/>
      <p:bldP spid="97288" grpId="0"/>
      <p:bldP spid="97299" grpId="0"/>
      <p:bldP spid="97300" grpId="0"/>
      <p:bldP spid="97301" grpId="0"/>
      <p:bldP spid="97302" grpId="0"/>
      <p:bldP spid="4819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占位符 101378"/>
          <p:cNvSpPr>
            <a:spLocks noGrp="1"/>
          </p:cNvSpPr>
          <p:nvPr>
            <p:ph idx="1"/>
          </p:nvPr>
        </p:nvSpPr>
        <p:spPr>
          <a:xfrm>
            <a:off x="323850" y="1492250"/>
            <a:ext cx="8229600" cy="1587500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b="1" dirty="0"/>
              <a:t>1.</a:t>
            </a:r>
            <a:r>
              <a:rPr lang="zh-CN" altLang="en-US" b="1" dirty="0"/>
              <a:t>物体重</a:t>
            </a:r>
            <a:r>
              <a:rPr lang="en-US" altLang="zh-CN" b="1" dirty="0"/>
              <a:t>1000N</a:t>
            </a:r>
            <a:r>
              <a:rPr lang="zh-CN" altLang="en-US" b="1" dirty="0"/>
              <a:t>，如果用一个定滑轮提起它，要用</a:t>
            </a:r>
            <a:r>
              <a:rPr lang="en-US" altLang="zh-CN" b="1" dirty="0"/>
              <a:t>__________N</a:t>
            </a:r>
            <a:r>
              <a:rPr lang="zh-CN" altLang="en-US" b="1" dirty="0"/>
              <a:t>的力。如果用一个动滑轮提起它，要用</a:t>
            </a:r>
            <a:r>
              <a:rPr lang="en-US" altLang="zh-CN" b="1" dirty="0"/>
              <a:t>_________N</a:t>
            </a:r>
            <a:r>
              <a:rPr lang="zh-CN" altLang="en-US" b="1" dirty="0"/>
              <a:t>的力。（不计摩擦及滑轮自重）</a:t>
            </a:r>
          </a:p>
        </p:txBody>
      </p:sp>
      <p:sp>
        <p:nvSpPr>
          <p:cNvPr id="37891" name="矩形 101379"/>
          <p:cNvSpPr>
            <a:spLocks noTextEdit="1"/>
          </p:cNvSpPr>
          <p:nvPr/>
        </p:nvSpPr>
        <p:spPr>
          <a:xfrm>
            <a:off x="1116013" y="465138"/>
            <a:ext cx="2951162" cy="811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小试牛刀</a:t>
            </a:r>
          </a:p>
        </p:txBody>
      </p:sp>
      <p:sp>
        <p:nvSpPr>
          <p:cNvPr id="3" name="文本框 1"/>
          <p:cNvSpPr txBox="1"/>
          <p:nvPr/>
        </p:nvSpPr>
        <p:spPr>
          <a:xfrm>
            <a:off x="2051050" y="1995488"/>
            <a:ext cx="10064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1000</a:t>
            </a:r>
            <a:endParaRPr lang="zh-CN" altLang="en-US" sz="3200" u="none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7175" y="2427288"/>
            <a:ext cx="801688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500</a:t>
            </a:r>
            <a:endParaRPr lang="zh-CN" altLang="en-US" u="none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20480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请判断下列各滑轮的种类</a:t>
            </a:r>
          </a:p>
        </p:txBody>
      </p:sp>
      <p:pic>
        <p:nvPicPr>
          <p:cNvPr id="38915" name="图片 2048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9825" y="1239838"/>
            <a:ext cx="2200275" cy="189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图片 2048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4500" y="1239838"/>
            <a:ext cx="3636963" cy="2020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文本框 204804"/>
          <p:cNvSpPr txBox="1"/>
          <p:nvPr/>
        </p:nvSpPr>
        <p:spPr>
          <a:xfrm>
            <a:off x="1843088" y="3143250"/>
            <a:ext cx="685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甲</a:t>
            </a:r>
          </a:p>
        </p:txBody>
      </p:sp>
      <p:sp>
        <p:nvSpPr>
          <p:cNvPr id="38918" name="文本框 204805"/>
          <p:cNvSpPr txBox="1"/>
          <p:nvPr/>
        </p:nvSpPr>
        <p:spPr>
          <a:xfrm>
            <a:off x="5837238" y="3141663"/>
            <a:ext cx="71596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乙</a:t>
            </a:r>
          </a:p>
        </p:txBody>
      </p:sp>
      <p:sp>
        <p:nvSpPr>
          <p:cNvPr id="38919" name="文本框 204806"/>
          <p:cNvSpPr txBox="1"/>
          <p:nvPr/>
        </p:nvSpPr>
        <p:spPr>
          <a:xfrm>
            <a:off x="636588" y="3633788"/>
            <a:ext cx="8507412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u="none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甲图中的</a:t>
            </a:r>
            <a:r>
              <a:rPr lang="en-US" altLang="zh-CN" sz="3200" u="none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u="none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      滑轮，</a:t>
            </a:r>
            <a:r>
              <a:rPr lang="en-US" altLang="zh-CN" sz="3200" u="none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u="none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      滑轮</a:t>
            </a:r>
          </a:p>
          <a:p>
            <a:pPr>
              <a:spcBef>
                <a:spcPct val="50000"/>
              </a:spcBef>
            </a:pPr>
            <a:r>
              <a:rPr lang="zh-CN" altLang="en-US" sz="3200" u="none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乙图中的</a:t>
            </a:r>
            <a:r>
              <a:rPr lang="en-US" altLang="zh-CN" sz="3200" u="none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u="none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     滑轮，</a:t>
            </a:r>
            <a:r>
              <a:rPr lang="en-US" altLang="zh-CN" sz="3200" u="none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u="none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     滑轮，</a:t>
            </a:r>
            <a:r>
              <a:rPr lang="en-US" altLang="zh-CN" sz="3200" u="none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   </a:t>
            </a:r>
            <a:r>
              <a:rPr lang="zh-CN" altLang="en-US" sz="3200" u="none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滑轮</a:t>
            </a:r>
          </a:p>
        </p:txBody>
      </p:sp>
      <p:grpSp>
        <p:nvGrpSpPr>
          <p:cNvPr id="2" name="组合 204807"/>
          <p:cNvGrpSpPr/>
          <p:nvPr/>
        </p:nvGrpSpPr>
        <p:grpSpPr>
          <a:xfrm>
            <a:off x="3081338" y="3587750"/>
            <a:ext cx="3259137" cy="584200"/>
            <a:chOff x="1941" y="3013"/>
            <a:chExt cx="2053" cy="491"/>
          </a:xfrm>
        </p:grpSpPr>
        <p:sp>
          <p:nvSpPr>
            <p:cNvPr id="38925" name="文本框 204808"/>
            <p:cNvSpPr txBox="1"/>
            <p:nvPr/>
          </p:nvSpPr>
          <p:spPr>
            <a:xfrm>
              <a:off x="1941" y="3013"/>
              <a:ext cx="422" cy="4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动</a:t>
              </a:r>
            </a:p>
          </p:txBody>
        </p:sp>
        <p:sp>
          <p:nvSpPr>
            <p:cNvPr id="38926" name="文本框 204809"/>
            <p:cNvSpPr txBox="1"/>
            <p:nvPr/>
          </p:nvSpPr>
          <p:spPr>
            <a:xfrm>
              <a:off x="3572" y="3013"/>
              <a:ext cx="422" cy="4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定</a:t>
              </a:r>
            </a:p>
          </p:txBody>
        </p:sp>
      </p:grpSp>
      <p:grpSp>
        <p:nvGrpSpPr>
          <p:cNvPr id="3" name="组合 204810"/>
          <p:cNvGrpSpPr/>
          <p:nvPr/>
        </p:nvGrpSpPr>
        <p:grpSpPr>
          <a:xfrm>
            <a:off x="3059113" y="4298950"/>
            <a:ext cx="5135562" cy="585788"/>
            <a:chOff x="1927" y="3611"/>
            <a:chExt cx="3235" cy="491"/>
          </a:xfrm>
        </p:grpSpPr>
        <p:sp>
          <p:nvSpPr>
            <p:cNvPr id="38922" name="文本框 204811"/>
            <p:cNvSpPr txBox="1"/>
            <p:nvPr/>
          </p:nvSpPr>
          <p:spPr>
            <a:xfrm>
              <a:off x="1927" y="3611"/>
              <a:ext cx="422" cy="4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定</a:t>
              </a:r>
            </a:p>
          </p:txBody>
        </p:sp>
        <p:sp>
          <p:nvSpPr>
            <p:cNvPr id="38923" name="文本框 204812"/>
            <p:cNvSpPr txBox="1"/>
            <p:nvPr/>
          </p:nvSpPr>
          <p:spPr>
            <a:xfrm>
              <a:off x="3470" y="3611"/>
              <a:ext cx="422" cy="4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定</a:t>
              </a:r>
            </a:p>
          </p:txBody>
        </p:sp>
        <p:sp>
          <p:nvSpPr>
            <p:cNvPr id="38924" name="文本框 204813"/>
            <p:cNvSpPr txBox="1"/>
            <p:nvPr/>
          </p:nvSpPr>
          <p:spPr>
            <a:xfrm>
              <a:off x="4740" y="3611"/>
              <a:ext cx="422" cy="4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定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占位符 100354"/>
          <p:cNvSpPr>
            <a:spLocks noGrp="1"/>
          </p:cNvSpPr>
          <p:nvPr>
            <p:ph idx="1"/>
          </p:nvPr>
        </p:nvSpPr>
        <p:spPr>
          <a:xfrm>
            <a:off x="447675" y="1301750"/>
            <a:ext cx="8229600" cy="949325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、使用如图所示的装置来提升物体时，既能省力又能改变力的方向的装置是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939" name="图片 1003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2355850"/>
            <a:ext cx="8137525" cy="1692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矩形 100356"/>
          <p:cNvSpPr>
            <a:spLocks noTextEdit="1"/>
          </p:cNvSpPr>
          <p:nvPr/>
        </p:nvSpPr>
        <p:spPr>
          <a:xfrm>
            <a:off x="1116013" y="465138"/>
            <a:ext cx="2951162" cy="811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小试牛刀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859338" y="1708150"/>
            <a:ext cx="519112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u="none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04449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endParaRPr lang="zh-CN" altLang="en-US" dirty="0"/>
          </a:p>
        </p:txBody>
      </p:sp>
      <p:sp>
        <p:nvSpPr>
          <p:cNvPr id="40963" name="文本占位符 104450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lstStyle/>
          <a:p>
            <a:pPr eaLnBrk="1" hangingPunct="1"/>
            <a:endParaRPr lang="zh-CN" altLang="en-US" dirty="0"/>
          </a:p>
        </p:txBody>
      </p:sp>
      <p:pic>
        <p:nvPicPr>
          <p:cNvPr id="40964" name="图片 104451" descr="haotu_wallpaper2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5" name="矩形 104452"/>
          <p:cNvSpPr>
            <a:spLocks noTextEdit="1"/>
          </p:cNvSpPr>
          <p:nvPr/>
        </p:nvSpPr>
        <p:spPr>
          <a:xfrm>
            <a:off x="2051050" y="681038"/>
            <a:ext cx="4681538" cy="34480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再见！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334849"/>
          <p:cNvSpPr txBox="1"/>
          <p:nvPr/>
        </p:nvSpPr>
        <p:spPr>
          <a:xfrm>
            <a:off x="474663" y="269875"/>
            <a:ext cx="7697787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u="none" dirty="0">
                <a:solidFill>
                  <a:srgbClr val="CC0000"/>
                </a:solidFill>
                <a:latin typeface="Arial" panose="020B0604020202020204" pitchFamily="34" charset="0"/>
                <a:ea typeface="华文行楷" pitchFamily="2" charset="-122"/>
              </a:rPr>
              <a:t>什么情况？怎么办？</a:t>
            </a:r>
          </a:p>
        </p:txBody>
      </p:sp>
      <p:pic>
        <p:nvPicPr>
          <p:cNvPr id="334851" name="图片 334850" descr="杠杆的缺陷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492250"/>
            <a:ext cx="4321175" cy="3455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4852" name="图片 334851" descr="杠杆的缺陷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1388" y="1492250"/>
            <a:ext cx="4392612" cy="3455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4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3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标题 389121"/>
          <p:cNvSpPr>
            <a:spLocks noGrp="1" noRot="1"/>
          </p:cNvSpPr>
          <p:nvPr>
            <p:ph type="title"/>
          </p:nvPr>
        </p:nvSpPr>
        <p:spPr>
          <a:xfrm>
            <a:off x="385763" y="-47625"/>
            <a:ext cx="8229600" cy="857250"/>
          </a:xfrm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滑轮</a:t>
            </a:r>
          </a:p>
        </p:txBody>
      </p:sp>
      <p:sp>
        <p:nvSpPr>
          <p:cNvPr id="389125" name="矩形 389124"/>
          <p:cNvSpPr/>
          <p:nvPr/>
        </p:nvSpPr>
        <p:spPr>
          <a:xfrm>
            <a:off x="203046" y="1973282"/>
            <a:ext cx="7199313" cy="9540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u="none" dirty="0">
                <a:solidFill>
                  <a:srgbClr val="2D03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u="none" dirty="0">
                <a:solidFill>
                  <a:srgbClr val="2D03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、培养学生动手能力，学会组装定骨轮、动滑轮、滑轮组。</a:t>
            </a:r>
          </a:p>
        </p:txBody>
      </p:sp>
      <p:sp>
        <p:nvSpPr>
          <p:cNvPr id="389126" name="矩形 389125"/>
          <p:cNvSpPr/>
          <p:nvPr/>
        </p:nvSpPr>
        <p:spPr>
          <a:xfrm>
            <a:off x="203046" y="914410"/>
            <a:ext cx="6561138" cy="9540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u="none" dirty="0">
                <a:solidFill>
                  <a:srgbClr val="D60093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u="none" dirty="0">
                <a:solidFill>
                  <a:srgbClr val="D6009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、明白滑轮是一个变形，运用杠杆平衡条件分析定滑轮、动滑轮的实质。</a:t>
            </a:r>
          </a:p>
        </p:txBody>
      </p:sp>
      <p:sp>
        <p:nvSpPr>
          <p:cNvPr id="389127" name="矩形 389126"/>
          <p:cNvSpPr/>
          <p:nvPr/>
        </p:nvSpPr>
        <p:spPr>
          <a:xfrm>
            <a:off x="204788" y="3935413"/>
            <a:ext cx="7269162" cy="9540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u="none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 </a:t>
            </a:r>
            <a:r>
              <a:rPr lang="zh-CN" altLang="en-US" sz="2800" u="none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、会用滑轮知识解决一些简单的问题，树立团队意识。</a:t>
            </a:r>
          </a:p>
        </p:txBody>
      </p:sp>
      <p:sp>
        <p:nvSpPr>
          <p:cNvPr id="389130" name="矩形 389129"/>
          <p:cNvSpPr/>
          <p:nvPr/>
        </p:nvSpPr>
        <p:spPr>
          <a:xfrm>
            <a:off x="395288" y="268288"/>
            <a:ext cx="2019300" cy="584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defTabSz="0">
              <a:spcBef>
                <a:spcPct val="20000"/>
              </a:spcBef>
              <a:tabLst>
                <a:tab pos="266700" algn="l"/>
              </a:tabLst>
            </a:pPr>
            <a:r>
              <a:rPr lang="zh-CN" altLang="en-US" sz="3200" u="none" dirty="0">
                <a:latin typeface="Arial" panose="020B0604020202020204" pitchFamily="34" charset="0"/>
                <a:ea typeface="宋体" panose="02010600030101010101" pitchFamily="2" charset="-122"/>
              </a:rPr>
              <a:t>教学目标</a:t>
            </a:r>
          </a:p>
        </p:txBody>
      </p:sp>
      <p:sp>
        <p:nvSpPr>
          <p:cNvPr id="18438" name="文本框 3"/>
          <p:cNvSpPr txBox="1"/>
          <p:nvPr/>
        </p:nvSpPr>
        <p:spPr>
          <a:xfrm>
            <a:off x="107950" y="3024189"/>
            <a:ext cx="7712075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u="none" dirty="0">
                <a:solidFill>
                  <a:srgbClr val="C00000"/>
                </a:solidFill>
              </a:rPr>
              <a:t>3</a:t>
            </a:r>
            <a:r>
              <a:rPr lang="en-US" altLang="zh-CN" sz="28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800" u="none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学会分析实验现象，处理实验数据，得出实验结论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89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89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89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89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22" grpId="0"/>
      <p:bldP spid="389125" grpId="0"/>
      <p:bldP spid="389126" grpId="0"/>
      <p:bldP spid="389127" grpId="0"/>
      <p:bldP spid="184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6" name="升旗中滑轮的运用.avi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1913" y="0"/>
            <a:ext cx="7812087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205826"/>
          <p:cNvSpPr txBox="1"/>
          <p:nvPr/>
        </p:nvSpPr>
        <p:spPr>
          <a:xfrm>
            <a:off x="296863" y="573088"/>
            <a:ext cx="612775" cy="2378075"/>
          </a:xfrm>
          <a:prstGeom prst="rect">
            <a:avLst/>
          </a:prstGeom>
          <a:noFill/>
          <a:ln w="9525">
            <a:noFill/>
          </a:ln>
        </p:spPr>
        <p:txBody>
          <a:bodyPr vert="eaVert" lIns="90000" tIns="46800" rIns="90000" bIns="46800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2800" u="none" dirty="0">
                <a:latin typeface="Times New Roman" panose="02020603050405020304" pitchFamily="18" charset="0"/>
                <a:ea typeface="黑体" panose="02010609060101010101" pitchFamily="49" charset="-122"/>
              </a:rPr>
              <a:t>旗杆上的滑轮</a:t>
            </a:r>
          </a:p>
        </p:txBody>
      </p:sp>
      <p:sp>
        <p:nvSpPr>
          <p:cNvPr id="19460" name="文本框 205827"/>
          <p:cNvSpPr txBox="1"/>
          <p:nvPr/>
        </p:nvSpPr>
        <p:spPr>
          <a:xfrm>
            <a:off x="381000" y="3327400"/>
            <a:ext cx="735013" cy="1296988"/>
          </a:xfrm>
          <a:prstGeom prst="rect">
            <a:avLst/>
          </a:prstGeom>
          <a:noFill/>
          <a:ln w="9525">
            <a:noFill/>
          </a:ln>
        </p:spPr>
        <p:txBody>
          <a:bodyPr vert="eaVert" lIns="90000" tIns="46800" rIns="90000" bIns="46800"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8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058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26"/>
                  </p:tgtEl>
                </p:cond>
              </p:nextCondLst>
            </p:seq>
            <p:video fullScrn="1">
              <p:cMediaNode vol="75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582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图片 3081" descr="d1dbfb544de60674d00906a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935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0" y="647700"/>
            <a:ext cx="2052638" cy="21272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1507" name="文本框 1"/>
          <p:cNvSpPr txBox="1"/>
          <p:nvPr/>
        </p:nvSpPr>
        <p:spPr>
          <a:xfrm>
            <a:off x="1924050" y="3081338"/>
            <a:ext cx="98250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国旗上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8" name="文本框 2"/>
          <p:cNvSpPr txBox="1"/>
          <p:nvPr/>
        </p:nvSpPr>
        <p:spPr>
          <a:xfrm>
            <a:off x="1079500" y="3224213"/>
            <a:ext cx="709295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像这种物体上升时，滑轮位置固定不动，这种滑轮我们把它叫定滑轮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定滑轮实质01"/>
          <p:cNvPicPr>
            <a:picLocks noChangeAspect="1"/>
          </p:cNvPicPr>
          <p:nvPr/>
        </p:nvPicPr>
        <p:blipFill>
          <a:blip r:embed="rId3">
            <a:clrChange>
              <a:clrFrom>
                <a:srgbClr val="84F9FE"/>
              </a:clrFrom>
              <a:clrTo>
                <a:srgbClr val="84F9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/>
          <p:nvPr/>
        </p:nvSpPr>
        <p:spPr>
          <a:xfrm>
            <a:off x="685800" y="268288"/>
            <a:ext cx="8458200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u="none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定滑轮的实质是一个等臂杠杆</a:t>
            </a:r>
            <a:r>
              <a:rPr lang="en-US" altLang="zh-CN" u="none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u="none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3048000" y="3783013"/>
            <a:ext cx="11430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en-US" altLang="zh-CN" sz="4800" u="none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Line 5"/>
          <p:cNvSpPr/>
          <p:nvPr/>
        </p:nvSpPr>
        <p:spPr>
          <a:xfrm>
            <a:off x="2897188" y="1760538"/>
            <a:ext cx="1587" cy="244792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3558" name="Text Box 6"/>
          <p:cNvSpPr txBox="1"/>
          <p:nvPr/>
        </p:nvSpPr>
        <p:spPr>
          <a:xfrm>
            <a:off x="762000" y="3668713"/>
            <a:ext cx="7620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en-US" altLang="zh-CN" sz="4800" u="none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9" name="Line 7"/>
          <p:cNvSpPr/>
          <p:nvPr/>
        </p:nvSpPr>
        <p:spPr>
          <a:xfrm>
            <a:off x="1752600" y="1828800"/>
            <a:ext cx="1588" cy="245745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3560" name="Text Box 8"/>
          <p:cNvSpPr txBox="1"/>
          <p:nvPr/>
        </p:nvSpPr>
        <p:spPr>
          <a:xfrm>
            <a:off x="2133600" y="1782763"/>
            <a:ext cx="5334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12301" name="Text Box 13"/>
          <p:cNvSpPr txBox="1"/>
          <p:nvPr/>
        </p:nvSpPr>
        <p:spPr>
          <a:xfrm>
            <a:off x="4256088" y="1293813"/>
            <a:ext cx="21336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4400" u="none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4400" u="none" dirty="0">
                <a:latin typeface="Times New Roman" panose="02020603050405020304" pitchFamily="18" charset="0"/>
                <a:ea typeface="宋体" panose="02010600030101010101" pitchFamily="2" charset="-122"/>
              </a:rPr>
              <a:t>=L</a:t>
            </a:r>
            <a:r>
              <a:rPr lang="en-US" altLang="zh-CN" sz="4400" u="none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grpSp>
        <p:nvGrpSpPr>
          <p:cNvPr id="2" name="Group 25"/>
          <p:cNvGrpSpPr/>
          <p:nvPr/>
        </p:nvGrpSpPr>
        <p:grpSpPr>
          <a:xfrm>
            <a:off x="2330450" y="1274763"/>
            <a:ext cx="727075" cy="523875"/>
            <a:chOff x="2471" y="15"/>
            <a:chExt cx="458" cy="439"/>
          </a:xfrm>
        </p:grpSpPr>
        <p:sp>
          <p:nvSpPr>
            <p:cNvPr id="23572" name="Text Box 26"/>
            <p:cNvSpPr txBox="1"/>
            <p:nvPr/>
          </p:nvSpPr>
          <p:spPr>
            <a:xfrm>
              <a:off x="2477" y="15"/>
              <a:ext cx="452" cy="4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u="none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2800" u="none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3573" name="AutoShape 27"/>
            <p:cNvSpPr/>
            <p:nvPr/>
          </p:nvSpPr>
          <p:spPr>
            <a:xfrm rot="5400000">
              <a:off x="2591" y="207"/>
              <a:ext cx="96" cy="336"/>
            </a:xfrm>
            <a:prstGeom prst="leftBrace">
              <a:avLst>
                <a:gd name="adj1" fmla="val 29004"/>
                <a:gd name="adj2" fmla="val 50000"/>
              </a:avLst>
            </a:prstGeom>
            <a:noFill/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spcBef>
                  <a:spcPct val="20000"/>
                </a:spcBef>
              </a:pPr>
              <a:endParaRPr lang="zh-CN" altLang="en-US" u="none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3563" name="Text Box 49"/>
          <p:cNvSpPr txBox="1"/>
          <p:nvPr/>
        </p:nvSpPr>
        <p:spPr>
          <a:xfrm>
            <a:off x="2997200" y="0"/>
            <a:ext cx="3744913" cy="6746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spcBef>
                <a:spcPct val="50000"/>
              </a:spcBef>
            </a:pPr>
            <a:endParaRPr lang="zh-CN" altLang="en-US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1619250" y="1276350"/>
            <a:ext cx="838200" cy="522288"/>
            <a:chOff x="1676400" y="1662113"/>
            <a:chExt cx="838200" cy="696913"/>
          </a:xfrm>
        </p:grpSpPr>
        <p:grpSp>
          <p:nvGrpSpPr>
            <p:cNvPr id="23568" name="Group 34"/>
            <p:cNvGrpSpPr/>
            <p:nvPr/>
          </p:nvGrpSpPr>
          <p:grpSpPr>
            <a:xfrm>
              <a:off x="1676400" y="1662113"/>
              <a:ext cx="838200" cy="696913"/>
              <a:chOff x="0" y="0"/>
              <a:chExt cx="528" cy="439"/>
            </a:xfrm>
          </p:grpSpPr>
          <p:sp>
            <p:nvSpPr>
              <p:cNvPr id="23570" name="Text Box 35"/>
              <p:cNvSpPr txBox="1"/>
              <p:nvPr/>
            </p:nvSpPr>
            <p:spPr>
              <a:xfrm>
                <a:off x="0" y="0"/>
                <a:ext cx="528" cy="4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800" u="none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L</a:t>
                </a:r>
                <a:r>
                  <a:rPr lang="en-US" altLang="zh-CN" sz="2800" u="none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</a:p>
            </p:txBody>
          </p:sp>
          <p:sp>
            <p:nvSpPr>
              <p:cNvPr id="23571" name="AutoShape 36"/>
              <p:cNvSpPr/>
              <p:nvPr/>
            </p:nvSpPr>
            <p:spPr>
              <a:xfrm rot="5400000">
                <a:off x="168" y="216"/>
                <a:ext cx="96" cy="336"/>
              </a:xfrm>
              <a:prstGeom prst="leftBrace">
                <a:avLst>
                  <a:gd name="adj1" fmla="val 29004"/>
                  <a:gd name="adj2" fmla="val 50296"/>
                </a:avLst>
              </a:prstGeom>
              <a:noFill/>
              <a:ln w="9525">
                <a:noFill/>
              </a:ln>
            </p:spPr>
            <p:txBody>
              <a:bodyPr wrap="none" anchor="ctr"/>
              <a:lstStyle/>
              <a:p>
                <a:pPr>
                  <a:spcBef>
                    <a:spcPct val="20000"/>
                  </a:spcBef>
                </a:pPr>
                <a:endParaRPr lang="zh-CN" altLang="en-US" u="none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569" name="AutoShape 27"/>
            <p:cNvSpPr/>
            <p:nvPr/>
          </p:nvSpPr>
          <p:spPr>
            <a:xfrm rot="5400000">
              <a:off x="2019300" y="1971675"/>
              <a:ext cx="152400" cy="533400"/>
            </a:xfrm>
            <a:prstGeom prst="leftBrace">
              <a:avLst>
                <a:gd name="adj1" fmla="val 29004"/>
                <a:gd name="adj2" fmla="val 50000"/>
              </a:avLst>
            </a:prstGeom>
            <a:noFill/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spcBef>
                  <a:spcPct val="20000"/>
                </a:spcBef>
              </a:pPr>
              <a:endParaRPr lang="zh-CN" altLang="en-US" u="none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4783138" y="2312988"/>
            <a:ext cx="1089025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F=G</a:t>
            </a:r>
          </a:p>
          <a:p>
            <a:pPr>
              <a:spcBef>
                <a:spcPct val="50000"/>
              </a:spcBef>
            </a:pPr>
            <a:endParaRPr lang="en-US" altLang="zh-CN" sz="6000" u="none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6" name="文本框 7"/>
          <p:cNvSpPr txBox="1"/>
          <p:nvPr/>
        </p:nvSpPr>
        <p:spPr>
          <a:xfrm>
            <a:off x="4233863" y="3559175"/>
            <a:ext cx="39385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Text Box 49"/>
          <p:cNvSpPr txBox="1"/>
          <p:nvPr/>
        </p:nvSpPr>
        <p:spPr>
          <a:xfrm>
            <a:off x="0" y="915988"/>
            <a:ext cx="7086600" cy="6746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spcBef>
                <a:spcPct val="50000"/>
              </a:spcBef>
            </a:pPr>
            <a:endParaRPr lang="zh-CN" altLang="en-US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8" grpId="0"/>
      <p:bldP spid="23560" grpId="0"/>
      <p:bldP spid="12301" grpId="0"/>
      <p:bldP spid="44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7" name="表格 195586"/>
          <p:cNvGraphicFramePr/>
          <p:nvPr/>
        </p:nvGraphicFramePr>
        <p:xfrm>
          <a:off x="179388" y="1220788"/>
          <a:ext cx="8569325" cy="2233080"/>
        </p:xfrm>
        <a:graphic>
          <a:graphicData uri="http://schemas.openxmlformats.org/drawingml/2006/table">
            <a:tbl>
              <a:tblPr/>
              <a:tblGrid>
                <a:gridCol w="133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7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3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22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7977"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物重</a:t>
                      </a:r>
                      <a:r>
                        <a:rPr lang="en-US" altLang="zh-CN" sz="21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G</a:t>
                      </a:r>
                      <a:r>
                        <a:rPr lang="zh-CN" altLang="en-US" sz="21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（</a:t>
                      </a:r>
                      <a:r>
                        <a:rPr lang="en-US" altLang="zh-CN" sz="21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N</a:t>
                      </a:r>
                      <a:r>
                        <a:rPr lang="zh-CN" altLang="en-US" sz="21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）</a:t>
                      </a:r>
                    </a:p>
                  </a:txBody>
                  <a:tcPr marL="90000" marR="90000" marT="35107" marB="3510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拉力</a:t>
                      </a:r>
                      <a:r>
                        <a:rPr lang="en-US" altLang="zh-CN" sz="21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F(N)</a:t>
                      </a:r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物体上升距离</a:t>
                      </a:r>
                      <a:r>
                        <a:rPr lang="en-US" altLang="zh-CN" sz="15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h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1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en-US" sz="18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（</a:t>
                      </a:r>
                      <a:r>
                        <a:rPr lang="en-US" altLang="zh-CN" sz="1800" b="1" i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cm</a:t>
                      </a:r>
                      <a:r>
                        <a:rPr lang="en-US" altLang="zh-CN" sz="18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)</a:t>
                      </a:r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绳端（拉力作用点）移动距离</a:t>
                      </a:r>
                      <a:r>
                        <a:rPr lang="en-US" altLang="zh-CN" sz="18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s</a:t>
                      </a:r>
                      <a:r>
                        <a:rPr lang="en-US" altLang="zh-CN" sz="18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    (</a:t>
                      </a:r>
                      <a:r>
                        <a:rPr lang="en-US" altLang="zh-CN" sz="1800" b="1" i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cm</a:t>
                      </a:r>
                      <a:r>
                        <a:rPr lang="en-US" altLang="zh-CN" sz="18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)</a:t>
                      </a:r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大小</a:t>
                      </a:r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方向</a:t>
                      </a:r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65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7" marB="3510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21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7" marB="3510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797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7" marB="3510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b="1" dirty="0"/>
                    </a:p>
                  </a:txBody>
                  <a:tcPr marL="90000" marR="90000" marT="35107" marB="3510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5632" name="文本框 195631"/>
          <p:cNvSpPr txBox="1"/>
          <p:nvPr/>
        </p:nvSpPr>
        <p:spPr>
          <a:xfrm>
            <a:off x="468313" y="3706813"/>
            <a:ext cx="863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633" name="文本框 195632"/>
          <p:cNvSpPr txBox="1"/>
          <p:nvPr/>
        </p:nvSpPr>
        <p:spPr>
          <a:xfrm>
            <a:off x="1682115" y="3642995"/>
            <a:ext cx="100806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634" name="文本框 195633"/>
          <p:cNvSpPr txBox="1"/>
          <p:nvPr/>
        </p:nvSpPr>
        <p:spPr>
          <a:xfrm>
            <a:off x="2843213" y="3706813"/>
            <a:ext cx="10668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616" name="文本框 195636"/>
          <p:cNvSpPr txBox="1"/>
          <p:nvPr/>
        </p:nvSpPr>
        <p:spPr>
          <a:xfrm>
            <a:off x="827088" y="141288"/>
            <a:ext cx="75612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u="none" dirty="0">
                <a:latin typeface="Arial" panose="020B0604020202020204" pitchFamily="34" charset="0"/>
                <a:ea typeface="黑体" panose="02010609060101010101" pitchFamily="49" charset="-122"/>
              </a:rPr>
              <a:t>探究使用</a:t>
            </a:r>
            <a:r>
              <a:rPr lang="zh-CN" altLang="en-US" u="none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定滑轮</a:t>
            </a:r>
            <a:r>
              <a:rPr lang="zh-CN" altLang="en-US" u="none" dirty="0">
                <a:latin typeface="Arial" panose="020B0604020202020204" pitchFamily="34" charset="0"/>
                <a:ea typeface="黑体" panose="02010609060101010101" pitchFamily="49" charset="-122"/>
              </a:rPr>
              <a:t>的特点</a:t>
            </a:r>
            <a:r>
              <a:rPr lang="zh-CN" altLang="en-US" u="none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（匀速）</a:t>
            </a:r>
          </a:p>
        </p:txBody>
      </p:sp>
      <p:sp>
        <p:nvSpPr>
          <p:cNvPr id="195638" name="矩形 195637"/>
          <p:cNvSpPr/>
          <p:nvPr/>
        </p:nvSpPr>
        <p:spPr>
          <a:xfrm>
            <a:off x="1331913" y="681038"/>
            <a:ext cx="5759450" cy="415925"/>
          </a:xfrm>
          <a:prstGeom prst="rect">
            <a:avLst/>
          </a:prstGeom>
          <a:noFill/>
          <a:ln w="9525">
            <a:noFill/>
          </a:ln>
        </p:spPr>
        <p:txBody>
          <a:bodyPr bIns="0">
            <a:spAutoFit/>
          </a:bodyPr>
          <a:lstStyle/>
          <a:p>
            <a:r>
              <a:rPr lang="zh-CN" altLang="en-US" sz="2400" u="none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使用定滑轮提升物体 （匀速）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7705" y="4053205"/>
            <a:ext cx="5540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u="none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分析数据得出结论：？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5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5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5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632" grpId="0"/>
      <p:bldP spid="195633" grpId="0"/>
      <p:bldP spid="195634" grpId="0"/>
      <p:bldP spid="195638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30</TotalTime>
  <Words>1043</Words>
  <Application>Microsoft Office PowerPoint</Application>
  <PresentationFormat>全屏显示(16:9)</PresentationFormat>
  <Paragraphs>158</Paragraphs>
  <Slides>24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黑体</vt:lpstr>
      <vt:lpstr>华文行楷</vt:lpstr>
      <vt:lpstr>楷体</vt:lpstr>
      <vt:lpstr>楷体_GB2312</vt:lpstr>
      <vt:lpstr>隶书</vt:lpstr>
      <vt:lpstr>宋体</vt:lpstr>
      <vt:lpstr>微软雅黑</vt:lpstr>
      <vt:lpstr>Arial</vt:lpstr>
      <vt:lpstr>Tahoma</vt:lpstr>
      <vt:lpstr>Times New Roman</vt:lpstr>
      <vt:lpstr>Verdana</vt:lpstr>
      <vt:lpstr>默认设计模板</vt:lpstr>
      <vt:lpstr>PowerPoint 演示文稿</vt:lpstr>
      <vt:lpstr> 2.杠杆平衡的条件？</vt:lpstr>
      <vt:lpstr>PowerPoint 演示文稿</vt:lpstr>
      <vt:lpstr>滑轮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2.请判断下列各滑轮的种类</vt:lpstr>
      <vt:lpstr>PowerPoint 演示文稿</vt:lpstr>
      <vt:lpstr>PowerPoint 演示文稿</vt:lpstr>
    </vt:vector>
  </TitlesOfParts>
  <Company>ttn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jiangying</dc:creator>
  <cp:lastModifiedBy>Administrator</cp:lastModifiedBy>
  <cp:revision>257</cp:revision>
  <dcterms:created xsi:type="dcterms:W3CDTF">2003-04-02T08:32:51Z</dcterms:created>
  <dcterms:modified xsi:type="dcterms:W3CDTF">2017-06-25T03:04:15Z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