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684"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288054-51CC-40EC-B3E7-6095A42702A4}" type="datetimeFigureOut">
              <a:rPr lang="zh-CN" altLang="en-US" smtClean="0"/>
              <a:t>2021/3/14</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F61EA1-C864-455C-A732-72EC7555460B}" type="slidenum">
              <a:rPr lang="zh-CN" altLang="en-US" smtClean="0"/>
              <a:t>‹#›</a:t>
            </a:fld>
            <a:endParaRPr lang="zh-CN" altLang="en-US"/>
          </a:p>
        </p:txBody>
      </p:sp>
    </p:spTree>
    <p:extLst>
      <p:ext uri="{BB962C8B-B14F-4D97-AF65-F5344CB8AC3E}">
        <p14:creationId xmlns:p14="http://schemas.microsoft.com/office/powerpoint/2010/main" val="1356439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8194"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8195"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r"/>
            <a:fld id="{27A4E245-1399-451F-A139-2A656E63BE75}" type="slidenum">
              <a:rPr sz="1200">
                <a:solidFill>
                  <a:prstClr val="black"/>
                </a:solidFill>
              </a:rPr>
              <a:pPr algn="r"/>
              <a:t>4</a:t>
            </a:fld>
            <a:endParaRPr sz="120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26626"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26627"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r"/>
            <a:fld id="{74B06FB4-33D7-496B-82CE-3EE73654AF83}" type="slidenum">
              <a:rPr sz="1200">
                <a:solidFill>
                  <a:prstClr val="black"/>
                </a:solidFill>
              </a:rPr>
              <a:pPr algn="r"/>
              <a:t>13</a:t>
            </a:fld>
            <a:endParaRPr sz="120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41986"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41987"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r"/>
            <a:fld id="{DAA14A16-947F-4F59-B1FA-A4FD5825CE1C}" type="slidenum">
              <a:rPr sz="1200">
                <a:solidFill>
                  <a:prstClr val="black"/>
                </a:solidFill>
              </a:rPr>
              <a:pPr algn="r"/>
              <a:t>27</a:t>
            </a:fld>
            <a:endParaRPr sz="120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46082"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46083"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r"/>
            <a:fld id="{C8E526D1-228A-4B6B-9825-E5EB781D2AF1}" type="slidenum">
              <a:rPr sz="1200">
                <a:solidFill>
                  <a:prstClr val="black"/>
                </a:solidFill>
              </a:rPr>
              <a:pPr algn="r"/>
              <a:t>30</a:t>
            </a:fld>
            <a:endParaRPr sz="120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48130"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48131"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r"/>
            <a:fld id="{0CFB78AC-F760-4D5F-BF53-9D3CD6771DAA}" type="slidenum">
              <a:rPr sz="1200">
                <a:solidFill>
                  <a:prstClr val="black"/>
                </a:solidFill>
              </a:rPr>
              <a:pPr algn="r"/>
              <a:t>31</a:t>
            </a:fld>
            <a:endParaRPr sz="120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10242"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10243"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r"/>
            <a:fld id="{16BDA33A-DD08-459D-962D-31468C74E61A}" type="slidenum">
              <a:rPr sz="1200">
                <a:solidFill>
                  <a:prstClr val="black"/>
                </a:solidFill>
              </a:rPr>
              <a:pPr algn="r"/>
              <a:t>5</a:t>
            </a:fld>
            <a:endParaRPr sz="120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12290"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12291"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r"/>
            <a:fld id="{77DD55E0-E254-4855-BF9A-1881E14C7170}" type="slidenum">
              <a:rPr sz="1200">
                <a:solidFill>
                  <a:prstClr val="black"/>
                </a:solidFill>
              </a:rPr>
              <a:pPr algn="r"/>
              <a:t>6</a:t>
            </a:fld>
            <a:endParaRPr sz="120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14338"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14339"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r"/>
            <a:fld id="{C7CB9A49-6D9E-407C-9565-52021C27AD0B}" type="slidenum">
              <a:rPr sz="1200">
                <a:solidFill>
                  <a:prstClr val="black"/>
                </a:solidFill>
              </a:rPr>
              <a:pPr algn="r"/>
              <a:t>7</a:t>
            </a:fld>
            <a:endParaRPr sz="120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16386"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16387"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r"/>
            <a:fld id="{04A16364-C2F0-48D4-B266-AEC5599690C7}" type="slidenum">
              <a:rPr sz="1200">
                <a:solidFill>
                  <a:prstClr val="black"/>
                </a:solidFill>
              </a:rPr>
              <a:pPr algn="r"/>
              <a:t>8</a:t>
            </a:fld>
            <a:endParaRPr sz="120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18434"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18435"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r"/>
            <a:fld id="{010F7312-D1C5-4BF7-B535-5BFCB7C5A7C5}" type="slidenum">
              <a:rPr sz="1200">
                <a:solidFill>
                  <a:prstClr val="black"/>
                </a:solidFill>
              </a:rPr>
              <a:pPr algn="r"/>
              <a:t>9</a:t>
            </a:fld>
            <a:endParaRPr sz="120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20482"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20483"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r"/>
            <a:fld id="{37F9BF4D-D06F-4F1D-9820-5DBC0560A159}" type="slidenum">
              <a:rPr sz="1200">
                <a:solidFill>
                  <a:prstClr val="black"/>
                </a:solidFill>
              </a:rPr>
              <a:pPr algn="r"/>
              <a:t>10</a:t>
            </a:fld>
            <a:endParaRPr sz="120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22530"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22531"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r"/>
            <a:fld id="{3B3B27FF-92CB-49A5-855A-602042806804}" type="slidenum">
              <a:rPr sz="1200">
                <a:solidFill>
                  <a:prstClr val="black"/>
                </a:solidFill>
              </a:rPr>
              <a:pPr algn="r"/>
              <a:t>11</a:t>
            </a:fld>
            <a:endParaRPr sz="120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noTextEdit="1"/>
          </p:cNvSpPr>
          <p:nvPr>
            <p:ph type="sldImg" idx="4294967295"/>
          </p:nvPr>
        </p:nvSpPr>
        <p:spPr>
          <a:xfrm>
            <a:off x="381000" y="685800"/>
            <a:ext cx="6096000" cy="3429000"/>
          </a:xfrm>
          <a:prstGeom prst="rect">
            <a:avLst/>
          </a:prstGeom>
          <a:noFill/>
          <a:ln w="12700">
            <a:solidFill>
              <a:prstClr val="black"/>
            </a:solidFill>
            <a:miter lim="800000"/>
          </a:ln>
        </p:spPr>
      </p:sp>
      <p:sp>
        <p:nvSpPr>
          <p:cNvPr id="24578" name="备注占位符 2"/>
          <p:cNvSpPr>
            <a:spLocks noGrp="1"/>
          </p:cNvSpPr>
          <p:nvPr>
            <p:ph type="body" idx="4294967295"/>
          </p:nvPr>
        </p:nvSpPr>
        <p:spPr>
          <a:xfrm>
            <a:off x="685800" y="4343400"/>
            <a:ext cx="5486400" cy="4114800"/>
          </a:xfrm>
          <a:prstGeom prst="rect">
            <a:avLst/>
          </a:prstGeom>
          <a:noFill/>
          <a:ln>
            <a:noFill/>
            <a:miter lim="800000"/>
          </a:ln>
        </p:spPr>
        <p:txBody>
          <a:bodyPr vert="horz" wrap="square" lIns="91440" tIns="45720" rIns="91440" bIns="45720" anchor="t" anchorCtr="0"/>
          <a:lstStyle>
            <a:lvl1pPr marL="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1pPr>
            <a:lvl2pPr marL="4572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2pPr>
            <a:lvl3pPr marL="9144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3pPr>
            <a:lvl4pPr marL="13716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4pPr>
            <a:lvl5pPr marL="1828800" indent="0" algn="l" defTabSz="914400" rtl="0" eaLnBrk="0" fontAlgn="base" hangingPunct="0">
              <a:lnSpc>
                <a:spcPct val="100000"/>
              </a:lnSpc>
              <a:spcBef>
                <a:spcPct val="30000"/>
              </a:spcBef>
              <a:spcAft>
                <a:spcPct val="0"/>
              </a:spcAft>
              <a:buClrTx/>
              <a:buSzTx/>
              <a:buFontTx/>
              <a:buNone/>
              <a:defRPr lang="zh-CN" altLang="en-US" sz="1200">
                <a:solidFill>
                  <a:schemeClr val="tx1"/>
                </a:solidFill>
                <a:latin typeface="Calibri" pitchFamily="34" charset="0"/>
                <a:ea typeface="宋体" pitchFamily="2" charset="-122"/>
              </a:defRPr>
            </a:lvl5pPr>
          </a:lstStyle>
          <a:p>
            <a:pPr lvl="0"/>
            <a:endParaRPr lang="zh-CN" altLang="en-US"/>
          </a:p>
        </p:txBody>
      </p:sp>
      <p:sp>
        <p:nvSpPr>
          <p:cNvPr id="24579" name="灯片编号占位符 3"/>
          <p:cNvSpPr>
            <a:spLocks noGrp="1"/>
          </p:cNvSpPr>
          <p:nvPr>
            <p:ph type="sldNum"/>
          </p:nvPr>
        </p:nvSpPr>
        <p:spPr>
          <a:xfrm>
            <a:off x="3884613" y="8685213"/>
            <a:ext cx="2971800" cy="457200"/>
          </a:xfrm>
          <a:prstGeom prst="rect">
            <a:avLst/>
          </a:prstGeom>
          <a:noFill/>
          <a:ln>
            <a:noFill/>
            <a:miter lim="800000"/>
          </a:ln>
        </p:spPr>
        <p:txBody>
          <a:bodyPr vert="horz" wrap="square" lIns="91440" tIns="45720" rIns="91440" bIns="45720" anchor="b"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r"/>
            <a:fld id="{F1FB5EE4-95E6-4300-8CD3-2FB7DF001B17}" type="slidenum">
              <a:rPr sz="1200">
                <a:solidFill>
                  <a:prstClr val="black"/>
                </a:solidFill>
              </a:rPr>
              <a:pPr algn="r"/>
              <a:t>12</a:t>
            </a:fld>
            <a:endParaRPr sz="120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自定义版式">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342861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2021/3/14</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9249833"/>
      </p:ext>
    </p:extLst>
  </p:cSld>
  <p:clrMap bg1="lt1" tx1="dk1" bg2="lt2" tx2="dk2" accent1="accent1" accent2="accent2" accent3="accent3" accent4="accent4" accent5="accent5" accent6="accent6" hlink="hlink" folHlink="folHlink"/>
  <p:sldLayoutIdLst>
    <p:sldLayoutId id="2147483661" r:id="rId1"/>
  </p:sldLayoutIdLst>
  <p:transition/>
  <p:txStyles>
    <p:titleStyle>
      <a:lvl1pPr marL="0" indent="0" algn="ctr" defTabSz="914400" rtl="0" eaLnBrk="0" fontAlgn="base" hangingPunct="0">
        <a:lnSpc>
          <a:spcPct val="100000"/>
        </a:lnSpc>
        <a:spcBef>
          <a:spcPct val="0"/>
        </a:spcBef>
        <a:spcAft>
          <a:spcPct val="0"/>
        </a:spcAft>
        <a:buClrTx/>
        <a:buSzTx/>
        <a:buFontTx/>
        <a:buNone/>
        <a:defRPr sz="4400" kern="1200">
          <a:solidFill>
            <a:schemeClr val="tx1"/>
          </a:solidFill>
          <a:latin typeface="Calibri" pitchFamily="34" charset="0"/>
          <a:ea typeface="宋体" pitchFamily="2" charset="-122"/>
          <a:cs typeface="+mj-cs"/>
        </a:defRPr>
      </a:lvl1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sz="3200" kern="120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sz="2800" kern="120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sz="2400" kern="120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sz="2000" kern="120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4.xml"/><Relationship Id="rId7" Type="http://schemas.openxmlformats.org/officeDocument/2006/relationships/slide" Target="slide2.xml"/><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slide" Target="slide19.xml"/><Relationship Id="rId5" Type="http://schemas.openxmlformats.org/officeDocument/2006/relationships/slide" Target="slide18.xml"/><Relationship Id="rId4" Type="http://schemas.openxmlformats.org/officeDocument/2006/relationships/slide" Target="slide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13.xml"/><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13.png"/><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14.png"/><Relationship Id="rId1" Type="http://schemas.openxmlformats.org/officeDocument/2006/relationships/slideLayout" Target="../slideLayouts/slideLayout12.xml"/><Relationship Id="rId5" Type="http://schemas.openxmlformats.org/officeDocument/2006/relationships/image" Target="../media/image15.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slide" Target="slide3.xml"/><Relationship Id="rId4" Type="http://schemas.openxmlformats.org/officeDocument/2006/relationships/image" Target="../media/image3.png"/><Relationship Id="rId9" Type="http://schemas.openxmlformats.org/officeDocument/2006/relationships/slide" Target="slide2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8.emf"/><Relationship Id="rId4" Type="http://schemas.openxmlformats.org/officeDocument/2006/relationships/oleObject" Target="../embeddings/Microsoft_Word_97_-_2003___1.doc"/></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slide" Target="slide13.xml"/></Relationships>
</file>

<file path=ppt/slides/_rels/slide22.xml.rels><?xml version="1.0" encoding="UTF-8" standalone="yes"?>
<Relationships xmlns="http://schemas.openxmlformats.org/package/2006/relationships"><Relationship Id="rId8" Type="http://schemas.openxmlformats.org/officeDocument/2006/relationships/slide" Target="slide26.xml"/><Relationship Id="rId3" Type="http://schemas.openxmlformats.org/officeDocument/2006/relationships/image" Target="../media/image21.jpeg"/><Relationship Id="rId7" Type="http://schemas.openxmlformats.org/officeDocument/2006/relationships/image" Target="../media/image7.png"/><Relationship Id="rId12" Type="http://schemas.openxmlformats.org/officeDocument/2006/relationships/slide" Target="slide30.xml"/><Relationship Id="rId2" Type="http://schemas.openxmlformats.org/officeDocument/2006/relationships/slide" Target="slide23.xml"/><Relationship Id="rId1" Type="http://schemas.openxmlformats.org/officeDocument/2006/relationships/slideLayout" Target="../slideLayouts/slideLayout12.xml"/><Relationship Id="rId6" Type="http://schemas.openxmlformats.org/officeDocument/2006/relationships/slide" Target="slide2.xml"/><Relationship Id="rId11" Type="http://schemas.openxmlformats.org/officeDocument/2006/relationships/slide" Target="slide29.xml"/><Relationship Id="rId5" Type="http://schemas.openxmlformats.org/officeDocument/2006/relationships/slide" Target="slide25.xml"/><Relationship Id="rId10" Type="http://schemas.openxmlformats.org/officeDocument/2006/relationships/slide" Target="slide28.xml"/><Relationship Id="rId4" Type="http://schemas.openxmlformats.org/officeDocument/2006/relationships/slide" Target="slide24.xml"/><Relationship Id="rId9" Type="http://schemas.openxmlformats.org/officeDocument/2006/relationships/slide" Target="slide27.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2.xml"/><Relationship Id="rId1" Type="http://schemas.openxmlformats.org/officeDocument/2006/relationships/slideLayout" Target="../slideLayouts/slideLayout12.xml"/><Relationship Id="rId4" Type="http://schemas.openxmlformats.org/officeDocument/2006/relationships/image" Target="../media/image22.pn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2.xml"/><Relationship Id="rId1" Type="http://schemas.openxmlformats.org/officeDocument/2006/relationships/slideLayout" Target="../slideLayouts/slideLayout12.xml"/><Relationship Id="rId4" Type="http://schemas.openxmlformats.org/officeDocument/2006/relationships/image" Target="../media/image23.png"/></Relationships>
</file>

<file path=ppt/slides/_rels/slide26.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image" Target="../media/image24.png"/><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1.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slide" Target="slide2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2.xml"/><Relationship Id="rId1" Type="http://schemas.openxmlformats.org/officeDocument/2006/relationships/slideLayout" Target="../slideLayouts/slideLayout12.xml"/><Relationship Id="rId5" Type="http://schemas.openxmlformats.org/officeDocument/2006/relationships/image" Target="../media/image27.png"/><Relationship Id="rId4" Type="http://schemas.openxmlformats.org/officeDocument/2006/relationships/image" Target="../media/image26.png"/></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22.xml"/><Relationship Id="rId1" Type="http://schemas.openxmlformats.org/officeDocument/2006/relationships/slideLayout" Target="../slideLayouts/slideLayout12.xml"/><Relationship Id="rId5" Type="http://schemas.openxmlformats.org/officeDocument/2006/relationships/image" Target="../media/image29.png"/><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4.xml"/><Relationship Id="rId1" Type="http://schemas.openxmlformats.org/officeDocument/2006/relationships/slideLayout" Target="../slideLayouts/slideLayout12.xml"/><Relationship Id="rId6" Type="http://schemas.openxmlformats.org/officeDocument/2006/relationships/slide" Target="slide12.xml"/><Relationship Id="rId5" Type="http://schemas.openxmlformats.org/officeDocument/2006/relationships/image" Target="../media/image7.png"/><Relationship Id="rId4" Type="http://schemas.openxmlformats.org/officeDocument/2006/relationships/slide" Target="slide2.xml"/></Relationships>
</file>

<file path=ppt/slides/_rels/slide3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13.xml"/><Relationship Id="rId1" Type="http://schemas.openxmlformats.org/officeDocument/2006/relationships/slideLayout" Target="../slideLayouts/slideLayout12.xml"/><Relationship Id="rId5" Type="http://schemas.openxmlformats.org/officeDocument/2006/relationships/image" Target="../media/image31.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文本框 6"/>
          <p:cNvSpPr/>
          <p:nvPr/>
        </p:nvSpPr>
        <p:spPr>
          <a:xfrm>
            <a:off x="1474788" y="1690688"/>
            <a:ext cx="6985644" cy="818173"/>
          </a:xfrm>
          <a:prstGeom prst="rect">
            <a:avLst/>
          </a:prstGeom>
          <a:noFill/>
          <a:ln>
            <a:noFill/>
            <a:miter lim="800000"/>
          </a:ln>
        </p:spPr>
        <p:txBody>
          <a:bodyPr wrap="squar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lnSpc>
                <a:spcPct val="150000"/>
              </a:lnSpc>
            </a:pPr>
            <a:r>
              <a:rPr sz="3600" b="1" kern="0" dirty="0">
                <a:solidFill>
                  <a:srgbClr val="0070C0"/>
                </a:solidFill>
                <a:latin typeface="Times New Roman" pitchFamily="18" charset="0"/>
                <a:ea typeface="黑体" pitchFamily="49" charset="-122"/>
                <a:sym typeface="Times New Roman" pitchFamily="18" charset="0"/>
              </a:rPr>
              <a:t>第</a:t>
            </a:r>
            <a:r>
              <a:rPr lang="en-US" altLang="zh-CN" sz="3600" b="1" kern="0" dirty="0">
                <a:solidFill>
                  <a:srgbClr val="0070C0"/>
                </a:solidFill>
                <a:latin typeface="Times New Roman" pitchFamily="18" charset="0"/>
                <a:ea typeface="黑体" pitchFamily="49" charset="-122"/>
                <a:sym typeface="Times New Roman" pitchFamily="18" charset="0"/>
              </a:rPr>
              <a:t>35</a:t>
            </a:r>
            <a:r>
              <a:rPr sz="3600" b="1" kern="0" dirty="0" smtClean="0">
                <a:solidFill>
                  <a:srgbClr val="0070C0"/>
                </a:solidFill>
                <a:latin typeface="Times New Roman" pitchFamily="18" charset="0"/>
                <a:ea typeface="黑体" pitchFamily="49" charset="-122"/>
                <a:sym typeface="Times New Roman" pitchFamily="18" charset="0"/>
              </a:rPr>
              <a:t>课时 从指南针到磁浮列车</a:t>
            </a:r>
            <a:endParaRPr sz="3600" b="1" kern="0" dirty="0">
              <a:solidFill>
                <a:srgbClr val="0070C0"/>
              </a:solidFill>
              <a:latin typeface="Times New Roman" pitchFamily="18" charset="0"/>
              <a:ea typeface="黑体" pitchFamily="49" charset="-122"/>
              <a:sym typeface="Times New Roman" pitchFamily="18" charset="0"/>
            </a:endParaRPr>
          </a:p>
        </p:txBody>
      </p:sp>
      <p:sp>
        <p:nvSpPr>
          <p:cNvPr id="4098" name="Text Box 22"/>
          <p:cNvSpPr txBox="1">
            <a:spLocks noChangeArrowheads="1"/>
          </p:cNvSpPr>
          <p:nvPr/>
        </p:nvSpPr>
        <p:spPr bwMode="auto">
          <a:xfrm>
            <a:off x="6227763" y="411163"/>
            <a:ext cx="2449513"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540385" indent="-540385" algn="ctr">
              <a:lnSpc>
                <a:spcPct val="150000"/>
              </a:lnSpc>
            </a:pPr>
            <a:r>
              <a:rPr sz="3000" b="1" kern="0">
                <a:solidFill>
                  <a:srgbClr val="7030A0"/>
                </a:solidFill>
                <a:latin typeface="宋体" pitchFamily="2" charset="-122"/>
              </a:rPr>
              <a:t>基础梳理篇</a:t>
            </a:r>
            <a:endParaRPr altLang="zh-CN" sz="3000" b="1" kern="0">
              <a:solidFill>
                <a:srgbClr val="7030A0"/>
              </a:solidFill>
              <a:latin typeface="宋体" pitchFamily="2" charset="-122"/>
            </a:endParaRPr>
          </a:p>
        </p:txBody>
      </p:sp>
    </p:spTree>
    <p:extLst>
      <p:ext uri="{BB962C8B-B14F-4D97-AF65-F5344CB8AC3E}">
        <p14:creationId xmlns:p14="http://schemas.microsoft.com/office/powerpoint/2010/main" val="59181916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22"/>
          <p:cNvSpPr txBox="1">
            <a:spLocks noChangeArrowheads="1"/>
          </p:cNvSpPr>
          <p:nvPr/>
        </p:nvSpPr>
        <p:spPr bwMode="auto">
          <a:xfrm>
            <a:off x="514350" y="411163"/>
            <a:ext cx="81153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8140" indent="-358140" algn="just">
              <a:lnSpc>
                <a:spcPct val="150000"/>
              </a:lnSpc>
            </a:pPr>
            <a:r>
              <a:rPr lang="en-US" altLang="zh-CN" sz="2400" b="1" kern="0">
                <a:solidFill>
                  <a:prstClr val="black"/>
                </a:solidFill>
                <a:latin typeface="Times New Roman"/>
              </a:rPr>
              <a:t>5</a:t>
            </a:r>
            <a:r>
              <a:rPr altLang="zh-CN" sz="2400" b="1" kern="0">
                <a:solidFill>
                  <a:prstClr val="black"/>
                </a:solidFill>
                <a:latin typeface="Times New Roman"/>
              </a:rPr>
              <a:t>．电磁继电器的工作过程：</a:t>
            </a:r>
            <a:endParaRPr altLang="zh-CN" sz="1000" kern="0">
              <a:solidFill>
                <a:prstClr val="black"/>
              </a:solidFill>
              <a:latin typeface="宋体" pitchFamily="2" charset="-122"/>
            </a:endParaRPr>
          </a:p>
          <a:p>
            <a:pPr marL="358140" indent="-358140" algn="just">
              <a:lnSpc>
                <a:spcPct val="150000"/>
              </a:lnSpc>
            </a:pPr>
            <a:r>
              <a:rPr lang="en-US" altLang="zh-CN" sz="2400" b="1" kern="0">
                <a:solidFill>
                  <a:prstClr val="black"/>
                </a:solidFill>
                <a:latin typeface="Times New Roman"/>
              </a:rPr>
              <a:t>(1)</a:t>
            </a:r>
            <a:r>
              <a:rPr altLang="zh-CN" sz="2400" b="1" kern="0">
                <a:solidFill>
                  <a:prstClr val="black"/>
                </a:solidFill>
                <a:latin typeface="Times New Roman"/>
              </a:rPr>
              <a:t>低压控制电路闭合，电磁铁</a:t>
            </a:r>
            <a:r>
              <a:rPr lang="en-US" altLang="zh-CN" sz="2400" b="1" i="1" kern="0">
                <a:solidFill>
                  <a:prstClr val="black"/>
                </a:solidFill>
                <a:latin typeface="Times New Roman"/>
              </a:rPr>
              <a:t>A</a:t>
            </a:r>
            <a:r>
              <a:rPr lang="en-US" altLang="zh-CN" sz="2400" b="1" kern="0">
                <a:solidFill>
                  <a:prstClr val="black"/>
                </a:solidFill>
                <a:latin typeface="Times New Roman"/>
              </a:rPr>
              <a:t>________(</a:t>
            </a:r>
            <a:r>
              <a:rPr altLang="zh-CN" sz="2400" b="1" kern="0">
                <a:solidFill>
                  <a:prstClr val="black"/>
                </a:solidFill>
                <a:latin typeface="Times New Roman"/>
              </a:rPr>
              <a:t>填</a:t>
            </a:r>
            <a:r>
              <a:rPr lang="en-US" altLang="zh-CN" sz="2400" b="1" kern="0">
                <a:solidFill>
                  <a:prstClr val="black"/>
                </a:solidFill>
                <a:latin typeface="Times New Roman"/>
              </a:rPr>
              <a:t>“</a:t>
            </a:r>
            <a:r>
              <a:rPr altLang="zh-CN" sz="2400" b="1" kern="0">
                <a:solidFill>
                  <a:prstClr val="black"/>
                </a:solidFill>
                <a:latin typeface="Times New Roman"/>
              </a:rPr>
              <a:t>具有</a:t>
            </a:r>
            <a:r>
              <a:rPr lang="en-US" altLang="zh-CN" sz="2400" b="1" kern="0">
                <a:solidFill>
                  <a:prstClr val="black"/>
                </a:solidFill>
                <a:latin typeface="Times New Roman"/>
              </a:rPr>
              <a:t>”</a:t>
            </a:r>
            <a:r>
              <a:rPr altLang="zh-CN" sz="2400" b="1" kern="0">
                <a:solidFill>
                  <a:prstClr val="black"/>
                </a:solidFill>
                <a:latin typeface="Times New Roman"/>
              </a:rPr>
              <a:t>或</a:t>
            </a:r>
            <a:r>
              <a:rPr lang="en-US" altLang="zh-CN" sz="2400" b="1" kern="0">
                <a:solidFill>
                  <a:prstClr val="black"/>
                </a:solidFill>
                <a:latin typeface="Times New Roman"/>
              </a:rPr>
              <a:t>“</a:t>
            </a:r>
            <a:r>
              <a:rPr altLang="zh-CN" sz="2400" b="1" kern="0">
                <a:solidFill>
                  <a:prstClr val="black"/>
                </a:solidFill>
                <a:latin typeface="Times New Roman"/>
              </a:rPr>
              <a:t>失去</a:t>
            </a:r>
            <a:r>
              <a:rPr lang="en-US" altLang="zh-CN" sz="2400" b="1" kern="0">
                <a:solidFill>
                  <a:prstClr val="black"/>
                </a:solidFill>
                <a:latin typeface="Times New Roman"/>
              </a:rPr>
              <a:t>”)</a:t>
            </a:r>
            <a:r>
              <a:rPr altLang="zh-CN" sz="2400" b="1" kern="0">
                <a:solidFill>
                  <a:prstClr val="black"/>
                </a:solidFill>
                <a:latin typeface="Times New Roman"/>
              </a:rPr>
              <a:t>磁性，吸引衔铁</a:t>
            </a:r>
            <a:r>
              <a:rPr lang="en-US" altLang="zh-CN" sz="2400" b="1" i="1" kern="0">
                <a:solidFill>
                  <a:prstClr val="black"/>
                </a:solidFill>
                <a:latin typeface="Times New Roman"/>
              </a:rPr>
              <a:t>B</a:t>
            </a:r>
            <a:r>
              <a:rPr altLang="zh-CN" sz="2400" b="1" kern="0">
                <a:solidFill>
                  <a:prstClr val="black"/>
                </a:solidFill>
                <a:latin typeface="Times New Roman"/>
              </a:rPr>
              <a:t>，从而使动触点</a:t>
            </a:r>
            <a:r>
              <a:rPr lang="en-US" altLang="zh-CN" sz="2400" b="1" i="1" kern="0">
                <a:solidFill>
                  <a:prstClr val="black"/>
                </a:solidFill>
                <a:latin typeface="Times New Roman"/>
              </a:rPr>
              <a:t>D</a:t>
            </a:r>
            <a:r>
              <a:rPr altLang="zh-CN" sz="2400" b="1" kern="0">
                <a:solidFill>
                  <a:prstClr val="black"/>
                </a:solidFill>
                <a:latin typeface="Times New Roman"/>
              </a:rPr>
              <a:t>与静触点</a:t>
            </a:r>
            <a:r>
              <a:rPr lang="en-US" altLang="zh-CN" sz="2400" b="1" i="1" kern="0">
                <a:solidFill>
                  <a:prstClr val="black"/>
                </a:solidFill>
                <a:latin typeface="Times New Roman"/>
              </a:rPr>
              <a:t>E</a:t>
            </a:r>
            <a:r>
              <a:rPr altLang="zh-CN" sz="2400" b="1" kern="0">
                <a:solidFill>
                  <a:prstClr val="black"/>
                </a:solidFill>
                <a:latin typeface="Times New Roman"/>
              </a:rPr>
              <a:t>吸合，高压电路</a:t>
            </a:r>
            <a:r>
              <a:rPr lang="en-US" altLang="zh-CN" sz="2400" b="1" kern="0">
                <a:solidFill>
                  <a:prstClr val="black"/>
                </a:solidFill>
                <a:latin typeface="Times New Roman"/>
              </a:rPr>
              <a:t>________(</a:t>
            </a:r>
            <a:r>
              <a:rPr altLang="zh-CN" sz="2400" b="1" kern="0">
                <a:solidFill>
                  <a:prstClr val="black"/>
                </a:solidFill>
                <a:latin typeface="Times New Roman"/>
              </a:rPr>
              <a:t>填</a:t>
            </a:r>
            <a:r>
              <a:rPr lang="en-US" altLang="zh-CN" sz="2400" b="1" kern="0">
                <a:solidFill>
                  <a:prstClr val="black"/>
                </a:solidFill>
                <a:latin typeface="Times New Roman"/>
              </a:rPr>
              <a:t>“</a:t>
            </a:r>
            <a:r>
              <a:rPr altLang="zh-CN" sz="2400" b="1" kern="0">
                <a:solidFill>
                  <a:prstClr val="black"/>
                </a:solidFill>
                <a:latin typeface="Times New Roman"/>
              </a:rPr>
              <a:t>接通</a:t>
            </a:r>
            <a:r>
              <a:rPr lang="en-US" altLang="zh-CN" sz="2400" b="1" kern="0">
                <a:solidFill>
                  <a:prstClr val="black"/>
                </a:solidFill>
                <a:latin typeface="Times New Roman"/>
              </a:rPr>
              <a:t>”</a:t>
            </a:r>
            <a:r>
              <a:rPr altLang="zh-CN" sz="2400" b="1" kern="0">
                <a:solidFill>
                  <a:prstClr val="black"/>
                </a:solidFill>
                <a:latin typeface="Times New Roman"/>
              </a:rPr>
              <a:t>或</a:t>
            </a:r>
            <a:r>
              <a:rPr lang="en-US" altLang="zh-CN" sz="2400" b="1" kern="0">
                <a:solidFill>
                  <a:prstClr val="black"/>
                </a:solidFill>
                <a:latin typeface="Times New Roman"/>
              </a:rPr>
              <a:t>“</a:t>
            </a:r>
            <a:r>
              <a:rPr altLang="zh-CN" sz="2400" b="1" kern="0">
                <a:solidFill>
                  <a:prstClr val="black"/>
                </a:solidFill>
                <a:latin typeface="Times New Roman"/>
              </a:rPr>
              <a:t>断开</a:t>
            </a:r>
            <a:r>
              <a:rPr lang="en-US" altLang="zh-CN" sz="2400" b="1" kern="0">
                <a:solidFill>
                  <a:prstClr val="black"/>
                </a:solidFill>
                <a:latin typeface="Times New Roman"/>
              </a:rPr>
              <a:t>”)</a:t>
            </a:r>
            <a:r>
              <a:rPr altLang="zh-CN" sz="2400" b="1" kern="0">
                <a:solidFill>
                  <a:prstClr val="black"/>
                </a:solidFill>
                <a:latin typeface="Times New Roman"/>
              </a:rPr>
              <a:t>。</a:t>
            </a:r>
            <a:endParaRPr altLang="zh-CN" sz="1000" kern="0">
              <a:solidFill>
                <a:prstClr val="black"/>
              </a:solidFill>
              <a:latin typeface="宋体" pitchFamily="2" charset="-122"/>
            </a:endParaRPr>
          </a:p>
        </p:txBody>
      </p:sp>
      <p:sp>
        <p:nvSpPr>
          <p:cNvPr id="19458" name="矩形 2"/>
          <p:cNvSpPr/>
          <p:nvPr/>
        </p:nvSpPr>
        <p:spPr>
          <a:xfrm>
            <a:off x="5137150" y="1066800"/>
            <a:ext cx="803275"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具有</a:t>
            </a:r>
            <a:endParaRPr kern="0">
              <a:solidFill>
                <a:prstClr val="black"/>
              </a:solidFill>
            </a:endParaRPr>
          </a:p>
        </p:txBody>
      </p:sp>
      <p:sp>
        <p:nvSpPr>
          <p:cNvPr id="19459" name="矩形 6"/>
          <p:cNvSpPr/>
          <p:nvPr/>
        </p:nvSpPr>
        <p:spPr>
          <a:xfrm>
            <a:off x="2400300" y="2128838"/>
            <a:ext cx="803275"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接通</a:t>
            </a:r>
            <a:endParaRPr kern="0">
              <a:solidFill>
                <a:prstClr val="black"/>
              </a:solidFill>
            </a:endParaRPr>
          </a:p>
        </p:txBody>
      </p:sp>
      <p:pic>
        <p:nvPicPr>
          <p:cNvPr id="19460" name="Picture 2"/>
          <p:cNvPicPr>
            <a:picLocks noChangeAspect="1"/>
          </p:cNvPicPr>
          <p:nvPr/>
        </p:nvPicPr>
        <p:blipFill>
          <a:blip r:embed="rId3">
            <a:clrChange>
              <a:clrFrom>
                <a:srgbClr val="FFFFFF"/>
              </a:clrFrom>
              <a:clrTo>
                <a:srgbClr val="FFFFFF">
                  <a:alpha val="0"/>
                </a:srgbClr>
              </a:clrTo>
            </a:clrChange>
          </a:blip>
          <a:stretch>
            <a:fillRect/>
          </a:stretch>
        </p:blipFill>
        <p:spPr>
          <a:xfrm>
            <a:off x="2328863" y="2559050"/>
            <a:ext cx="4546600" cy="2306638"/>
          </a:xfrm>
          <a:prstGeom prst="rect">
            <a:avLst/>
          </a:prstGeom>
          <a:noFill/>
          <a:ln>
            <a:noFill/>
            <a:miter lim="800000"/>
          </a:ln>
        </p:spPr>
      </p:pic>
    </p:spTree>
    <p:extLst>
      <p:ext uri="{BB962C8B-B14F-4D97-AF65-F5344CB8AC3E}">
        <p14:creationId xmlns:p14="http://schemas.microsoft.com/office/powerpoint/2010/main" val="263704654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wipe(left)">
                                      <p:cBhvr>
                                        <p:cTn id="7" dur="500" fill="hold"/>
                                        <p:tgtEl>
                                          <p:spTgt spid="1945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59"/>
                                        </p:tgtEl>
                                        <p:attrNameLst>
                                          <p:attrName>style.visibility</p:attrName>
                                        </p:attrNameLst>
                                      </p:cBhvr>
                                      <p:to>
                                        <p:strVal val="visible"/>
                                      </p:to>
                                    </p:set>
                                    <p:animEffect transition="in" filter="wipe(left)">
                                      <p:cBhvr>
                                        <p:cTn id="12" dur="500" fill="hold"/>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22"/>
          <p:cNvSpPr txBox="1">
            <a:spLocks noChangeArrowheads="1"/>
          </p:cNvSpPr>
          <p:nvPr/>
        </p:nvSpPr>
        <p:spPr bwMode="auto">
          <a:xfrm>
            <a:off x="323850" y="915988"/>
            <a:ext cx="8450263"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8140" indent="-358140" algn="just">
              <a:lnSpc>
                <a:spcPct val="150000"/>
              </a:lnSpc>
            </a:pPr>
            <a:r>
              <a:rPr lang="en-US" altLang="zh-CN" sz="2400" b="1" kern="0">
                <a:solidFill>
                  <a:prstClr val="black"/>
                </a:solidFill>
                <a:latin typeface="Times New Roman"/>
              </a:rPr>
              <a:t>(2)</a:t>
            </a:r>
            <a:r>
              <a:rPr altLang="zh-CN" sz="2400" b="1" kern="0">
                <a:solidFill>
                  <a:prstClr val="black"/>
                </a:solidFill>
                <a:latin typeface="Times New Roman"/>
              </a:rPr>
              <a:t>低压控制电路断开，电磁铁</a:t>
            </a:r>
            <a:r>
              <a:rPr lang="en-US" altLang="zh-CN" sz="2400" b="1" i="1" kern="0">
                <a:solidFill>
                  <a:prstClr val="black"/>
                </a:solidFill>
                <a:latin typeface="Times New Roman"/>
              </a:rPr>
              <a:t>A</a:t>
            </a:r>
            <a:r>
              <a:rPr lang="en-US" altLang="zh-CN" sz="2400" b="1" kern="0">
                <a:solidFill>
                  <a:prstClr val="black"/>
                </a:solidFill>
                <a:latin typeface="Times New Roman"/>
              </a:rPr>
              <a:t>________(</a:t>
            </a:r>
            <a:r>
              <a:rPr altLang="zh-CN" sz="2400" b="1" kern="0">
                <a:solidFill>
                  <a:prstClr val="black"/>
                </a:solidFill>
                <a:latin typeface="Times New Roman"/>
              </a:rPr>
              <a:t>填</a:t>
            </a:r>
            <a:r>
              <a:rPr lang="en-US" altLang="zh-CN" sz="2400" b="1" kern="0">
                <a:solidFill>
                  <a:prstClr val="black"/>
                </a:solidFill>
                <a:latin typeface="Times New Roman"/>
              </a:rPr>
              <a:t>“</a:t>
            </a:r>
            <a:r>
              <a:rPr altLang="zh-CN" sz="2400" b="1" kern="0">
                <a:solidFill>
                  <a:prstClr val="black"/>
                </a:solidFill>
                <a:latin typeface="Times New Roman"/>
              </a:rPr>
              <a:t>具有</a:t>
            </a:r>
            <a:r>
              <a:rPr lang="en-US" altLang="zh-CN" sz="2400" b="1" kern="0">
                <a:solidFill>
                  <a:prstClr val="black"/>
                </a:solidFill>
                <a:latin typeface="Times New Roman"/>
              </a:rPr>
              <a:t>”</a:t>
            </a:r>
            <a:r>
              <a:rPr altLang="zh-CN" sz="2400" b="1" kern="0">
                <a:solidFill>
                  <a:prstClr val="black"/>
                </a:solidFill>
                <a:latin typeface="Times New Roman"/>
              </a:rPr>
              <a:t>或</a:t>
            </a:r>
            <a:r>
              <a:rPr lang="en-US" altLang="zh-CN" sz="2400" b="1" kern="0">
                <a:solidFill>
                  <a:prstClr val="black"/>
                </a:solidFill>
                <a:latin typeface="Times New Roman"/>
              </a:rPr>
              <a:t>“</a:t>
            </a:r>
            <a:r>
              <a:rPr altLang="zh-CN" sz="2400" b="1" kern="0">
                <a:solidFill>
                  <a:prstClr val="black"/>
                </a:solidFill>
                <a:latin typeface="Times New Roman"/>
              </a:rPr>
              <a:t>失去</a:t>
            </a:r>
            <a:r>
              <a:rPr lang="en-US" altLang="zh-CN" sz="2400" b="1" kern="0">
                <a:solidFill>
                  <a:prstClr val="black"/>
                </a:solidFill>
                <a:latin typeface="Times New Roman"/>
              </a:rPr>
              <a:t>”)</a:t>
            </a:r>
            <a:r>
              <a:rPr altLang="zh-CN" sz="2400" b="1" kern="0">
                <a:solidFill>
                  <a:prstClr val="black"/>
                </a:solidFill>
                <a:latin typeface="Times New Roman"/>
              </a:rPr>
              <a:t>磁性，衔铁</a:t>
            </a:r>
            <a:r>
              <a:rPr lang="en-US" altLang="zh-CN" sz="2400" b="1" i="1" kern="0">
                <a:solidFill>
                  <a:prstClr val="black"/>
                </a:solidFill>
                <a:latin typeface="Times New Roman"/>
              </a:rPr>
              <a:t>B</a:t>
            </a:r>
            <a:r>
              <a:rPr altLang="zh-CN" sz="2400" b="1" kern="0">
                <a:solidFill>
                  <a:prstClr val="black"/>
                </a:solidFill>
                <a:latin typeface="Times New Roman"/>
              </a:rPr>
              <a:t>在左侧弹簧</a:t>
            </a:r>
            <a:r>
              <a:rPr lang="en-US" altLang="zh-CN" sz="2400" b="1" i="1" kern="0">
                <a:solidFill>
                  <a:prstClr val="black"/>
                </a:solidFill>
                <a:latin typeface="Times New Roman"/>
              </a:rPr>
              <a:t>C</a:t>
            </a:r>
            <a:r>
              <a:rPr altLang="zh-CN" sz="2400" b="1" kern="0">
                <a:solidFill>
                  <a:prstClr val="black"/>
                </a:solidFill>
                <a:latin typeface="Times New Roman"/>
              </a:rPr>
              <a:t>的作用下返回原位，动触点</a:t>
            </a:r>
            <a:r>
              <a:rPr lang="en-US" altLang="zh-CN" sz="2400" b="1" i="1" kern="0">
                <a:solidFill>
                  <a:prstClr val="black"/>
                </a:solidFill>
                <a:latin typeface="Times New Roman"/>
              </a:rPr>
              <a:t>D</a:t>
            </a:r>
            <a:r>
              <a:rPr altLang="zh-CN" sz="2400" b="1" kern="0">
                <a:solidFill>
                  <a:prstClr val="black"/>
                </a:solidFill>
                <a:latin typeface="Times New Roman"/>
              </a:rPr>
              <a:t>与静触点</a:t>
            </a:r>
            <a:r>
              <a:rPr lang="en-US" altLang="zh-CN" sz="2400" b="1" i="1" kern="0">
                <a:solidFill>
                  <a:prstClr val="black"/>
                </a:solidFill>
                <a:latin typeface="Times New Roman"/>
              </a:rPr>
              <a:t>E</a:t>
            </a:r>
            <a:r>
              <a:rPr altLang="zh-CN" sz="2400" b="1" kern="0">
                <a:solidFill>
                  <a:prstClr val="black"/>
                </a:solidFill>
                <a:latin typeface="Times New Roman"/>
              </a:rPr>
              <a:t>分离，高压电路</a:t>
            </a:r>
            <a:r>
              <a:rPr lang="en-US" altLang="zh-CN" sz="2400" b="1" kern="0">
                <a:solidFill>
                  <a:prstClr val="black"/>
                </a:solidFill>
                <a:latin typeface="Times New Roman"/>
              </a:rPr>
              <a:t>________(</a:t>
            </a:r>
            <a:r>
              <a:rPr altLang="zh-CN" sz="2400" b="1" kern="0">
                <a:solidFill>
                  <a:prstClr val="black"/>
                </a:solidFill>
                <a:latin typeface="Times New Roman"/>
              </a:rPr>
              <a:t>填</a:t>
            </a:r>
            <a:r>
              <a:rPr lang="en-US" altLang="zh-CN" sz="2400" b="1" kern="0">
                <a:solidFill>
                  <a:prstClr val="black"/>
                </a:solidFill>
                <a:latin typeface="Times New Roman"/>
              </a:rPr>
              <a:t>“</a:t>
            </a:r>
            <a:r>
              <a:rPr altLang="zh-CN" sz="2400" b="1" kern="0">
                <a:solidFill>
                  <a:prstClr val="black"/>
                </a:solidFill>
                <a:latin typeface="Times New Roman"/>
              </a:rPr>
              <a:t>接通</a:t>
            </a:r>
            <a:r>
              <a:rPr lang="en-US" altLang="zh-CN" sz="2400" b="1" kern="0">
                <a:solidFill>
                  <a:prstClr val="black"/>
                </a:solidFill>
                <a:latin typeface="Times New Roman"/>
              </a:rPr>
              <a:t>”</a:t>
            </a:r>
            <a:r>
              <a:rPr altLang="zh-CN" sz="2400" b="1" kern="0">
                <a:solidFill>
                  <a:prstClr val="black"/>
                </a:solidFill>
                <a:latin typeface="Times New Roman"/>
              </a:rPr>
              <a:t>或</a:t>
            </a:r>
            <a:r>
              <a:rPr lang="en-US" altLang="zh-CN" sz="2400" b="1" kern="0">
                <a:solidFill>
                  <a:prstClr val="black"/>
                </a:solidFill>
                <a:latin typeface="Times New Roman"/>
              </a:rPr>
              <a:t>“</a:t>
            </a:r>
            <a:r>
              <a:rPr altLang="zh-CN" sz="2400" b="1" kern="0">
                <a:solidFill>
                  <a:prstClr val="black"/>
                </a:solidFill>
                <a:latin typeface="Times New Roman"/>
              </a:rPr>
              <a:t>断开</a:t>
            </a:r>
            <a:r>
              <a:rPr lang="en-US" altLang="zh-CN" sz="2400" b="1" kern="0">
                <a:solidFill>
                  <a:prstClr val="black"/>
                </a:solidFill>
                <a:latin typeface="Times New Roman"/>
              </a:rPr>
              <a:t>”)</a:t>
            </a:r>
            <a:r>
              <a:rPr altLang="zh-CN" sz="2400" b="1" kern="0">
                <a:solidFill>
                  <a:prstClr val="black"/>
                </a:solidFill>
                <a:latin typeface="Times New Roman"/>
              </a:rPr>
              <a:t>。</a:t>
            </a:r>
            <a:endParaRPr altLang="zh-CN" sz="1000" kern="0">
              <a:solidFill>
                <a:prstClr val="black"/>
              </a:solidFill>
              <a:latin typeface="宋体" pitchFamily="2" charset="-122"/>
            </a:endParaRPr>
          </a:p>
        </p:txBody>
      </p:sp>
      <p:sp>
        <p:nvSpPr>
          <p:cNvPr id="21506" name="矩形 2"/>
          <p:cNvSpPr/>
          <p:nvPr/>
        </p:nvSpPr>
        <p:spPr>
          <a:xfrm>
            <a:off x="5003800" y="1016000"/>
            <a:ext cx="803275"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失去</a:t>
            </a:r>
            <a:endParaRPr kern="0">
              <a:solidFill>
                <a:prstClr val="black"/>
              </a:solidFill>
            </a:endParaRPr>
          </a:p>
        </p:txBody>
      </p:sp>
      <p:sp>
        <p:nvSpPr>
          <p:cNvPr id="21507" name="矩形 6"/>
          <p:cNvSpPr/>
          <p:nvPr/>
        </p:nvSpPr>
        <p:spPr>
          <a:xfrm>
            <a:off x="4427538" y="2100263"/>
            <a:ext cx="803275"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断开</a:t>
            </a:r>
            <a:endParaRPr kern="0">
              <a:solidFill>
                <a:prstClr val="black"/>
              </a:solidFill>
            </a:endParaRPr>
          </a:p>
        </p:txBody>
      </p:sp>
      <p:pic>
        <p:nvPicPr>
          <p:cNvPr id="21508" name="Picture 7" descr="C:\Users\Administrator\Desktop\习题课件\返回框.png">
            <a:hlinkClick r:id="rId3" action="ppaction://hlinksldjump"/>
          </p:cNvPr>
          <p:cNvPicPr>
            <a:picLocks noChangeAspect="1"/>
          </p:cNvPicPr>
          <p:nvPr/>
        </p:nvPicPr>
        <p:blipFill>
          <a:blip r:embed="rId4"/>
          <a:stretch>
            <a:fillRect/>
          </a:stretch>
        </p:blipFill>
        <p:spPr>
          <a:xfrm>
            <a:off x="8101013" y="4122738"/>
            <a:ext cx="669925" cy="669925"/>
          </a:xfrm>
          <a:prstGeom prst="rect">
            <a:avLst/>
          </a:prstGeom>
          <a:noFill/>
          <a:ln>
            <a:noFill/>
            <a:miter lim="800000"/>
          </a:ln>
        </p:spPr>
      </p:pic>
    </p:spTree>
    <p:extLst>
      <p:ext uri="{BB962C8B-B14F-4D97-AF65-F5344CB8AC3E}">
        <p14:creationId xmlns:p14="http://schemas.microsoft.com/office/powerpoint/2010/main" val="21673556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wipe(left)">
                                      <p:cBhvr>
                                        <p:cTn id="7" dur="500" fill="hold"/>
                                        <p:tgtEl>
                                          <p:spTgt spid="2150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7"/>
                                        </p:tgtEl>
                                        <p:attrNameLst>
                                          <p:attrName>style.visibility</p:attrName>
                                        </p:attrNameLst>
                                      </p:cBhvr>
                                      <p:to>
                                        <p:strVal val="visible"/>
                                      </p:to>
                                    </p:set>
                                    <p:animEffect transition="in" filter="wipe(left)">
                                      <p:cBhvr>
                                        <p:cTn id="12" dur="500" fill="hold"/>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22"/>
          <p:cNvSpPr txBox="1">
            <a:spLocks noChangeArrowheads="1"/>
          </p:cNvSpPr>
          <p:nvPr/>
        </p:nvSpPr>
        <p:spPr bwMode="auto">
          <a:xfrm>
            <a:off x="468313" y="1058863"/>
            <a:ext cx="8115300"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8140" indent="-358140" algn="just">
              <a:lnSpc>
                <a:spcPct val="150000"/>
              </a:lnSpc>
            </a:pPr>
            <a:r>
              <a:rPr lang="en-US" altLang="zh-CN" sz="2400" b="1" kern="0">
                <a:solidFill>
                  <a:prstClr val="black"/>
                </a:solidFill>
                <a:latin typeface="Times New Roman"/>
              </a:rPr>
              <a:t>1</a:t>
            </a:r>
            <a:r>
              <a:rPr altLang="zh-CN" sz="2400" b="1" kern="0">
                <a:solidFill>
                  <a:prstClr val="black"/>
                </a:solidFill>
                <a:latin typeface="Times New Roman"/>
              </a:rPr>
              <a:t>．通电导体在磁场中要受到</a:t>
            </a:r>
            <a:r>
              <a:rPr lang="en-US" altLang="zh-CN" sz="2400" b="1" kern="0">
                <a:solidFill>
                  <a:prstClr val="black"/>
                </a:solidFill>
                <a:latin typeface="Times New Roman"/>
              </a:rPr>
              <a:t>________</a:t>
            </a:r>
            <a:r>
              <a:rPr altLang="zh-CN" sz="2400" b="1" kern="0">
                <a:solidFill>
                  <a:prstClr val="black"/>
                </a:solidFill>
                <a:latin typeface="Times New Roman"/>
              </a:rPr>
              <a:t>的作用，其作用的方向与</a:t>
            </a:r>
            <a:r>
              <a:rPr lang="en-US" altLang="zh-CN" sz="2400" b="1" kern="0">
                <a:solidFill>
                  <a:prstClr val="black"/>
                </a:solidFill>
                <a:latin typeface="Times New Roman"/>
              </a:rPr>
              <a:t>________</a:t>
            </a:r>
            <a:r>
              <a:rPr altLang="zh-CN" sz="2400" b="1" kern="0">
                <a:solidFill>
                  <a:prstClr val="black"/>
                </a:solidFill>
                <a:latin typeface="Times New Roman"/>
              </a:rPr>
              <a:t>方向和</a:t>
            </a:r>
            <a:r>
              <a:rPr lang="en-US" altLang="zh-CN" sz="2400" b="1" kern="0">
                <a:solidFill>
                  <a:prstClr val="black"/>
                </a:solidFill>
                <a:latin typeface="Times New Roman"/>
              </a:rPr>
              <a:t>________</a:t>
            </a:r>
            <a:r>
              <a:rPr altLang="zh-CN" sz="2400" b="1" kern="0">
                <a:solidFill>
                  <a:prstClr val="black"/>
                </a:solidFill>
                <a:latin typeface="Times New Roman"/>
              </a:rPr>
              <a:t>方向有关。</a:t>
            </a:r>
            <a:endParaRPr altLang="zh-CN" sz="1000" kern="0">
              <a:solidFill>
                <a:prstClr val="black"/>
              </a:solidFill>
              <a:latin typeface="宋体" pitchFamily="2" charset="-122"/>
            </a:endParaRPr>
          </a:p>
          <a:p>
            <a:pPr>
              <a:lnSpc>
                <a:spcPct val="150000"/>
              </a:lnSpc>
            </a:pPr>
            <a:r>
              <a:rPr lang="en-US" altLang="zh-CN" sz="2400" b="1" kern="0">
                <a:solidFill>
                  <a:prstClr val="black"/>
                </a:solidFill>
                <a:latin typeface="Times New Roman"/>
              </a:rPr>
              <a:t>2</a:t>
            </a:r>
            <a:r>
              <a:rPr altLang="zh-CN" sz="2400" b="1" kern="0">
                <a:solidFill>
                  <a:prstClr val="black"/>
                </a:solidFill>
                <a:latin typeface="Times New Roman"/>
              </a:rPr>
              <a:t>．电动机是利用通电线圈在磁场中</a:t>
            </a:r>
            <a:r>
              <a:rPr lang="en-US" altLang="zh-CN" sz="2400" b="1" kern="0">
                <a:solidFill>
                  <a:prstClr val="black"/>
                </a:solidFill>
                <a:latin typeface="Times New Roman"/>
              </a:rPr>
              <a:t>________________</a:t>
            </a:r>
            <a:r>
              <a:rPr altLang="zh-CN" sz="2400" b="1" kern="0">
                <a:solidFill>
                  <a:prstClr val="black"/>
                </a:solidFill>
                <a:latin typeface="Times New Roman"/>
              </a:rPr>
              <a:t>的原理制成的。它工作时能把电能转化为</a:t>
            </a:r>
            <a:r>
              <a:rPr lang="en-US" altLang="zh-CN" sz="2400" b="1" kern="0">
                <a:solidFill>
                  <a:prstClr val="black"/>
                </a:solidFill>
                <a:latin typeface="Times New Roman"/>
              </a:rPr>
              <a:t>________</a:t>
            </a:r>
            <a:r>
              <a:rPr altLang="zh-CN" sz="2400" b="1" kern="0">
                <a:solidFill>
                  <a:prstClr val="black"/>
                </a:solidFill>
                <a:latin typeface="Times New Roman"/>
              </a:rPr>
              <a:t>能。</a:t>
            </a:r>
            <a:endParaRPr sz="2400" b="1" kern="0">
              <a:solidFill>
                <a:prstClr val="black"/>
              </a:solidFill>
              <a:latin typeface="Times New Roman"/>
            </a:endParaRPr>
          </a:p>
        </p:txBody>
      </p:sp>
      <p:sp>
        <p:nvSpPr>
          <p:cNvPr id="23554" name="矩形 2"/>
          <p:cNvSpPr/>
          <p:nvPr/>
        </p:nvSpPr>
        <p:spPr>
          <a:xfrm>
            <a:off x="4799013" y="1096963"/>
            <a:ext cx="493712"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力</a:t>
            </a:r>
            <a:endParaRPr kern="0">
              <a:solidFill>
                <a:prstClr val="black"/>
              </a:solidFill>
            </a:endParaRPr>
          </a:p>
        </p:txBody>
      </p:sp>
      <p:pic>
        <p:nvPicPr>
          <p:cNvPr id="23555" name="Picture 7" descr="C:\Users\Administrator\Desktop\习题课件\返回框.png">
            <a:hlinkClick r:id="rId3" action="ppaction://hlinksldjump"/>
          </p:cNvPr>
          <p:cNvPicPr>
            <a:picLocks noChangeAspect="1"/>
          </p:cNvPicPr>
          <p:nvPr/>
        </p:nvPicPr>
        <p:blipFill>
          <a:blip r:embed="rId4"/>
          <a:stretch>
            <a:fillRect/>
          </a:stretch>
        </p:blipFill>
        <p:spPr>
          <a:xfrm>
            <a:off x="8101013" y="4122738"/>
            <a:ext cx="669925" cy="669925"/>
          </a:xfrm>
          <a:prstGeom prst="rect">
            <a:avLst/>
          </a:prstGeom>
          <a:noFill/>
          <a:ln>
            <a:noFill/>
            <a:miter lim="800000"/>
          </a:ln>
        </p:spPr>
      </p:pic>
      <p:sp>
        <p:nvSpPr>
          <p:cNvPr id="23556" name="矩形 15"/>
          <p:cNvSpPr>
            <a:spLocks noChangeArrowheads="1"/>
          </p:cNvSpPr>
          <p:nvPr/>
        </p:nvSpPr>
        <p:spPr bwMode="auto">
          <a:xfrm>
            <a:off x="539750" y="614363"/>
            <a:ext cx="698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tabLst>
                <a:tab pos="2247900" algn="l"/>
              </a:tabLst>
            </a:pPr>
            <a:r>
              <a:rPr sz="2400" b="1" kern="0">
                <a:solidFill>
                  <a:srgbClr val="E46C0A"/>
                </a:solidFill>
                <a:latin typeface="Times New Roman" pitchFamily="18" charset="0"/>
              </a:rPr>
              <a:t>知识点</a:t>
            </a:r>
            <a:r>
              <a:rPr lang="en-US" altLang="zh-CN" sz="2400" b="1" kern="0">
                <a:solidFill>
                  <a:srgbClr val="E46C0A"/>
                </a:solidFill>
                <a:latin typeface="Times New Roman" pitchFamily="18" charset="0"/>
              </a:rPr>
              <a:t>3   </a:t>
            </a:r>
            <a:r>
              <a:rPr sz="2400" b="1" kern="0">
                <a:solidFill>
                  <a:srgbClr val="E46C0A"/>
                </a:solidFill>
                <a:latin typeface="Times New Roman" pitchFamily="18" charset="0"/>
              </a:rPr>
              <a:t>通电导体在磁场中受力的作用</a:t>
            </a:r>
          </a:p>
        </p:txBody>
      </p:sp>
      <p:sp>
        <p:nvSpPr>
          <p:cNvPr id="23557" name="矩形 6"/>
          <p:cNvSpPr/>
          <p:nvPr/>
        </p:nvSpPr>
        <p:spPr>
          <a:xfrm>
            <a:off x="1763713" y="1708150"/>
            <a:ext cx="803275"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电流</a:t>
            </a:r>
            <a:endParaRPr kern="0">
              <a:solidFill>
                <a:prstClr val="black"/>
              </a:solidFill>
            </a:endParaRPr>
          </a:p>
        </p:txBody>
      </p:sp>
      <p:sp>
        <p:nvSpPr>
          <p:cNvPr id="23558" name="矩形 7"/>
          <p:cNvSpPr/>
          <p:nvPr/>
        </p:nvSpPr>
        <p:spPr>
          <a:xfrm>
            <a:off x="3968750" y="1708150"/>
            <a:ext cx="801688"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磁场</a:t>
            </a:r>
            <a:endParaRPr kern="0">
              <a:solidFill>
                <a:prstClr val="black"/>
              </a:solidFill>
            </a:endParaRPr>
          </a:p>
        </p:txBody>
      </p:sp>
      <p:sp>
        <p:nvSpPr>
          <p:cNvPr id="23559" name="矩形 8"/>
          <p:cNvSpPr/>
          <p:nvPr/>
        </p:nvSpPr>
        <p:spPr>
          <a:xfrm>
            <a:off x="5867400" y="2254250"/>
            <a:ext cx="1422400"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受力转动</a:t>
            </a:r>
            <a:endParaRPr kern="0">
              <a:solidFill>
                <a:prstClr val="black"/>
              </a:solidFill>
            </a:endParaRPr>
          </a:p>
        </p:txBody>
      </p:sp>
      <p:sp>
        <p:nvSpPr>
          <p:cNvPr id="23560" name="矩形 10"/>
          <p:cNvSpPr/>
          <p:nvPr/>
        </p:nvSpPr>
        <p:spPr>
          <a:xfrm>
            <a:off x="6288088" y="2795588"/>
            <a:ext cx="804862"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机械</a:t>
            </a:r>
            <a:endParaRPr kern="0">
              <a:solidFill>
                <a:prstClr val="black"/>
              </a:solidFill>
            </a:endParaRPr>
          </a:p>
        </p:txBody>
      </p:sp>
    </p:spTree>
    <p:extLst>
      <p:ext uri="{BB962C8B-B14F-4D97-AF65-F5344CB8AC3E}">
        <p14:creationId xmlns:p14="http://schemas.microsoft.com/office/powerpoint/2010/main" val="423549702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wipe(left)">
                                      <p:cBhvr>
                                        <p:cTn id="7" dur="500" fill="hold"/>
                                        <p:tgtEl>
                                          <p:spTgt spid="2355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7"/>
                                        </p:tgtEl>
                                        <p:attrNameLst>
                                          <p:attrName>style.visibility</p:attrName>
                                        </p:attrNameLst>
                                      </p:cBhvr>
                                      <p:to>
                                        <p:strVal val="visible"/>
                                      </p:to>
                                    </p:set>
                                    <p:animEffect transition="in" filter="wipe(left)">
                                      <p:cBhvr>
                                        <p:cTn id="12" dur="500" fill="hold"/>
                                        <p:tgtEl>
                                          <p:spTgt spid="2355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8"/>
                                        </p:tgtEl>
                                        <p:attrNameLst>
                                          <p:attrName>style.visibility</p:attrName>
                                        </p:attrNameLst>
                                      </p:cBhvr>
                                      <p:to>
                                        <p:strVal val="visible"/>
                                      </p:to>
                                    </p:set>
                                    <p:animEffect transition="in" filter="wipe(left)">
                                      <p:cBhvr>
                                        <p:cTn id="17" dur="500" fill="hold"/>
                                        <p:tgtEl>
                                          <p:spTgt spid="2355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559"/>
                                        </p:tgtEl>
                                        <p:attrNameLst>
                                          <p:attrName>style.visibility</p:attrName>
                                        </p:attrNameLst>
                                      </p:cBhvr>
                                      <p:to>
                                        <p:strVal val="visible"/>
                                      </p:to>
                                    </p:set>
                                    <p:animEffect transition="in" filter="wipe(left)">
                                      <p:cBhvr>
                                        <p:cTn id="22" dur="500" fill="hold"/>
                                        <p:tgtEl>
                                          <p:spTgt spid="23559"/>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560"/>
                                        </p:tgtEl>
                                        <p:attrNameLst>
                                          <p:attrName>style.visibility</p:attrName>
                                        </p:attrNameLst>
                                      </p:cBhvr>
                                      <p:to>
                                        <p:strVal val="visible"/>
                                      </p:to>
                                    </p:set>
                                    <p:animEffect transition="in" filter="wipe(left)">
                                      <p:cBhvr>
                                        <p:cTn id="27" dur="500" fill="hold"/>
                                        <p:tgtEl>
                                          <p:spTgt spid="23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7" grpId="0"/>
      <p:bldP spid="23558" grpId="0"/>
      <p:bldP spid="23559" grpId="0"/>
      <p:bldP spid="2356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1" name="组合 2"/>
          <p:cNvGrpSpPr/>
          <p:nvPr/>
        </p:nvGrpSpPr>
        <p:grpSpPr>
          <a:xfrm>
            <a:off x="2517775" y="195263"/>
            <a:ext cx="4235450" cy="2008187"/>
            <a:chOff x="1847662" y="1504750"/>
            <a:chExt cx="5448676" cy="2584754"/>
          </a:xfrm>
        </p:grpSpPr>
        <p:grpSp>
          <p:nvGrpSpPr>
            <p:cNvPr id="25602" name="组合 2"/>
            <p:cNvGrpSpPr>
              <a:grpSpLocks noGrp="1" noChangeAspect="1"/>
            </p:cNvGrpSpPr>
            <p:nvPr/>
          </p:nvGrpSpPr>
          <p:grpSpPr>
            <a:xfrm>
              <a:off x="1531891" y="1379981"/>
              <a:ext cx="2667917" cy="2596667"/>
              <a:chOff x="3295850" y="1908877"/>
              <a:chExt cx="3738030" cy="4660916"/>
            </a:xfrm>
          </p:grpSpPr>
        </p:grpSp>
        <p:sp>
          <p:nvSpPr>
            <p:cNvPr id="25603" name="圆角矩形 4"/>
            <p:cNvSpPr/>
            <p:nvPr/>
          </p:nvSpPr>
          <p:spPr>
            <a:xfrm>
              <a:off x="3321077" y="1888926"/>
              <a:ext cx="4147992" cy="1004251"/>
            </a:xfrm>
            <a:prstGeom prst="roundRect">
              <a:avLst>
                <a:gd name="adj" fmla="val 9976"/>
              </a:avLst>
            </a:prstGeom>
            <a:solidFill>
              <a:srgbClr val="FFB85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nvGrpSpPr>
            <p:cNvPr id="25604" name="组合 4"/>
            <p:cNvGrpSpPr/>
            <p:nvPr/>
          </p:nvGrpSpPr>
          <p:grpSpPr>
            <a:xfrm>
              <a:off x="3471676" y="2283134"/>
              <a:ext cx="118508" cy="118509"/>
              <a:chOff x="4486616" y="3001075"/>
              <a:chExt cx="274695" cy="274699"/>
            </a:xfrm>
          </p:grpSpPr>
          <p:sp>
            <p:nvSpPr>
              <p:cNvPr id="25605" name="椭圆 25"/>
              <p:cNvSpPr/>
              <p:nvPr/>
            </p:nvSpPr>
            <p:spPr>
              <a:xfrm rot="16200000">
                <a:off x="4485528" y="3001392"/>
                <a:ext cx="274702" cy="274561"/>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25606" name="椭圆 26"/>
              <p:cNvSpPr/>
              <p:nvPr/>
            </p:nvSpPr>
            <p:spPr>
              <a:xfrm>
                <a:off x="4387220" y="2759656"/>
                <a:ext cx="466047" cy="49102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grpSp>
          <p:nvGrpSpPr>
            <p:cNvPr id="25607" name="组合 5"/>
            <p:cNvGrpSpPr/>
            <p:nvPr/>
          </p:nvGrpSpPr>
          <p:grpSpPr>
            <a:xfrm>
              <a:off x="3172171" y="2283134"/>
              <a:ext cx="118508" cy="118509"/>
              <a:chOff x="4486616" y="3001075"/>
              <a:chExt cx="274695" cy="274699"/>
            </a:xfrm>
          </p:grpSpPr>
          <p:sp>
            <p:nvSpPr>
              <p:cNvPr id="25608" name="椭圆 23"/>
              <p:cNvSpPr/>
              <p:nvPr/>
            </p:nvSpPr>
            <p:spPr>
              <a:xfrm rot="16200000">
                <a:off x="4488632" y="3001392"/>
                <a:ext cx="274702" cy="274561"/>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25609" name="椭圆 24"/>
              <p:cNvSpPr/>
              <p:nvPr/>
            </p:nvSpPr>
            <p:spPr>
              <a:xfrm>
                <a:off x="4387220" y="2759656"/>
                <a:ext cx="466047" cy="49102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grpSp>
          <p:nvGrpSpPr>
            <p:cNvPr id="25610" name="组合 6"/>
            <p:cNvGrpSpPr>
              <a:grpSpLocks noGrp="1" noChangeAspect="1"/>
            </p:cNvGrpSpPr>
            <p:nvPr/>
          </p:nvGrpSpPr>
          <p:grpSpPr>
            <a:xfrm>
              <a:off x="3202082" y="2161737"/>
              <a:ext cx="361529" cy="235113"/>
              <a:chOff x="4318304" y="3089060"/>
              <a:chExt cx="384317" cy="61430"/>
            </a:xfrm>
          </p:grpSpPr>
        </p:grpSp>
        <p:sp>
          <p:nvSpPr>
            <p:cNvPr id="25611" name="文本框 16"/>
            <p:cNvSpPr/>
            <p:nvPr/>
          </p:nvSpPr>
          <p:spPr>
            <a:xfrm>
              <a:off x="3960320" y="2044671"/>
              <a:ext cx="2919972" cy="65326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r>
                <a:rPr sz="2700" b="1" kern="0">
                  <a:solidFill>
                    <a:prstClr val="white"/>
                  </a:solidFill>
                  <a:latin typeface="黑体" pitchFamily="49" charset="-122"/>
                  <a:ea typeface="黑体" pitchFamily="49" charset="-122"/>
                </a:rPr>
                <a:t>重点突破</a:t>
              </a:r>
            </a:p>
          </p:txBody>
        </p:sp>
        <p:grpSp>
          <p:nvGrpSpPr>
            <p:cNvPr id="25612" name="组合 9"/>
            <p:cNvGrpSpPr>
              <a:grpSpLocks noGrp="1" noChangeAspect="1"/>
            </p:cNvGrpSpPr>
            <p:nvPr/>
          </p:nvGrpSpPr>
          <p:grpSpPr>
            <a:xfrm>
              <a:off x="2292908" y="2072845"/>
              <a:ext cx="647360" cy="550720"/>
              <a:chOff x="3108756" y="2110160"/>
              <a:chExt cx="745081" cy="698920"/>
            </a:xfrm>
          </p:grpSpPr>
        </p:grpSp>
        <p:grpSp>
          <p:nvGrpSpPr>
            <p:cNvPr id="25613" name="组合 9"/>
            <p:cNvGrpSpPr/>
            <p:nvPr/>
          </p:nvGrpSpPr>
          <p:grpSpPr>
            <a:xfrm>
              <a:off x="3709827" y="2081394"/>
              <a:ext cx="663073" cy="571160"/>
              <a:chOff x="4946438" y="2775191"/>
              <a:chExt cx="884098" cy="761546"/>
            </a:xfrm>
          </p:grpSpPr>
          <p:sp>
            <p:nvSpPr>
              <p:cNvPr id="25614" name="椭圆 11"/>
              <p:cNvSpPr/>
              <p:nvPr/>
            </p:nvSpPr>
            <p:spPr>
              <a:xfrm>
                <a:off x="4990474" y="2774608"/>
                <a:ext cx="743374" cy="7437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25615" name="文本框 28"/>
              <p:cNvSpPr/>
              <p:nvPr/>
            </p:nvSpPr>
            <p:spPr>
              <a:xfrm>
                <a:off x="4946438" y="2824081"/>
                <a:ext cx="884098" cy="712656"/>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r>
                  <a:rPr lang="en-US" altLang="zh-CN" sz="2100" b="1" kern="0">
                    <a:solidFill>
                      <a:srgbClr val="FFB850"/>
                    </a:solidFill>
                    <a:latin typeface="Impact" pitchFamily="34" charset="0"/>
                  </a:rPr>
                  <a:t>02</a:t>
                </a:r>
                <a:endParaRPr sz="2100" b="1" kern="0">
                  <a:solidFill>
                    <a:srgbClr val="FFB850"/>
                  </a:solidFill>
                  <a:latin typeface="Impact" pitchFamily="34" charset="0"/>
                </a:endParaRPr>
              </a:p>
            </p:txBody>
          </p:sp>
        </p:grpSp>
      </p:grpSp>
      <p:sp>
        <p:nvSpPr>
          <p:cNvPr id="25616" name="矩形 1">
            <a:hlinkClick r:id="rId3" action="ppaction://hlinksldjump"/>
          </p:cNvPr>
          <p:cNvSpPr/>
          <p:nvPr/>
        </p:nvSpPr>
        <p:spPr>
          <a:xfrm>
            <a:off x="1471613" y="1563688"/>
            <a:ext cx="6326187" cy="461962"/>
          </a:xfrm>
          <a:prstGeom prst="rect">
            <a:avLst/>
          </a:prstGeom>
          <a:solidFill>
            <a:srgbClr val="E56666"/>
          </a:solid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lang="en-US" altLang="zh-CN" sz="2400" b="1" kern="0">
                <a:solidFill>
                  <a:prstClr val="white"/>
                </a:solidFill>
                <a:latin typeface="隶书" pitchFamily="49" charset="-122"/>
                <a:ea typeface="隶书" pitchFamily="49" charset="-122"/>
              </a:rPr>
              <a:t>·1 </a:t>
            </a:r>
            <a:r>
              <a:rPr sz="2400" b="1" kern="0">
                <a:solidFill>
                  <a:prstClr val="white"/>
                </a:solidFill>
                <a:latin typeface="隶书" pitchFamily="49" charset="-122"/>
                <a:ea typeface="隶书" pitchFamily="49" charset="-122"/>
              </a:rPr>
              <a:t>磁现象和磁场</a:t>
            </a:r>
          </a:p>
        </p:txBody>
      </p:sp>
      <p:sp>
        <p:nvSpPr>
          <p:cNvPr id="25617" name="矩形 2">
            <a:hlinkClick r:id="rId4" action="ppaction://hlinksldjump"/>
          </p:cNvPr>
          <p:cNvSpPr/>
          <p:nvPr/>
        </p:nvSpPr>
        <p:spPr>
          <a:xfrm>
            <a:off x="1485900" y="2305050"/>
            <a:ext cx="6326188" cy="461963"/>
          </a:xfrm>
          <a:prstGeom prst="rect">
            <a:avLst/>
          </a:prstGeom>
          <a:solidFill>
            <a:srgbClr val="00B7CA"/>
          </a:solid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lang="en-US" altLang="zh-CN" sz="2400" b="1" kern="0">
                <a:solidFill>
                  <a:prstClr val="white"/>
                </a:solidFill>
                <a:latin typeface="隶书" pitchFamily="49" charset="-122"/>
                <a:ea typeface="隶书" pitchFamily="49" charset="-122"/>
              </a:rPr>
              <a:t>·2 </a:t>
            </a:r>
            <a:r>
              <a:rPr sz="2400" b="1" kern="0">
                <a:solidFill>
                  <a:prstClr val="white"/>
                </a:solidFill>
                <a:latin typeface="隶书" pitchFamily="49" charset="-122"/>
                <a:ea typeface="隶书" pitchFamily="49" charset="-122"/>
              </a:rPr>
              <a:t>电磁铁和电磁继电器</a:t>
            </a:r>
            <a:r>
              <a:rPr lang="en-US" altLang="zh-CN" sz="2400" b="1" kern="0">
                <a:solidFill>
                  <a:prstClr val="white"/>
                </a:solidFill>
                <a:latin typeface="隶书" pitchFamily="49" charset="-122"/>
                <a:ea typeface="隶书" pitchFamily="49" charset="-122"/>
              </a:rPr>
              <a:t>[</a:t>
            </a:r>
            <a:r>
              <a:rPr sz="2400" b="1" kern="0">
                <a:solidFill>
                  <a:prstClr val="white"/>
                </a:solidFill>
                <a:latin typeface="隶书" pitchFamily="49" charset="-122"/>
                <a:ea typeface="隶书" pitchFamily="49" charset="-122"/>
              </a:rPr>
              <a:t>高频考点</a:t>
            </a:r>
            <a:r>
              <a:rPr lang="en-US" altLang="zh-CN" sz="2400" b="1" kern="0">
                <a:solidFill>
                  <a:prstClr val="white"/>
                </a:solidFill>
                <a:latin typeface="隶书" pitchFamily="49" charset="-122"/>
                <a:ea typeface="隶书" pitchFamily="49" charset="-122"/>
              </a:rPr>
              <a:t>]</a:t>
            </a:r>
            <a:endParaRPr sz="2400" b="1" kern="0">
              <a:solidFill>
                <a:prstClr val="white"/>
              </a:solidFill>
              <a:latin typeface="隶书" pitchFamily="49" charset="-122"/>
              <a:ea typeface="隶书" panose="02010509060101010101" pitchFamily="49" charset="-122"/>
            </a:endParaRPr>
          </a:p>
        </p:txBody>
      </p:sp>
      <p:sp>
        <p:nvSpPr>
          <p:cNvPr id="25618" name="矩形 3">
            <a:hlinkClick r:id="rId5" action="ppaction://hlinksldjump"/>
          </p:cNvPr>
          <p:cNvSpPr/>
          <p:nvPr/>
        </p:nvSpPr>
        <p:spPr>
          <a:xfrm>
            <a:off x="1458913" y="3067050"/>
            <a:ext cx="6326187" cy="461963"/>
          </a:xfrm>
          <a:prstGeom prst="rect">
            <a:avLst/>
          </a:prstGeom>
          <a:solidFill>
            <a:srgbClr val="EF9F9F"/>
          </a:solid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lang="en-US" altLang="zh-CN" sz="2400" b="1" kern="0">
                <a:solidFill>
                  <a:prstClr val="white"/>
                </a:solidFill>
                <a:latin typeface="隶书" pitchFamily="49" charset="-122"/>
                <a:ea typeface="隶书" pitchFamily="49" charset="-122"/>
              </a:rPr>
              <a:t>·3 </a:t>
            </a:r>
            <a:r>
              <a:rPr sz="2400" b="1" kern="0">
                <a:solidFill>
                  <a:prstClr val="white"/>
                </a:solidFill>
                <a:latin typeface="隶书" pitchFamily="49" charset="-122"/>
                <a:ea typeface="隶书" pitchFamily="49" charset="-122"/>
              </a:rPr>
              <a:t>电磁作图</a:t>
            </a:r>
          </a:p>
        </p:txBody>
      </p:sp>
      <p:sp>
        <p:nvSpPr>
          <p:cNvPr id="25619" name="矩形 51">
            <a:hlinkClick r:id="rId6" action="ppaction://hlinksldjump"/>
          </p:cNvPr>
          <p:cNvSpPr/>
          <p:nvPr/>
        </p:nvSpPr>
        <p:spPr bwMode="auto">
          <a:xfrm>
            <a:off x="1458913" y="3854450"/>
            <a:ext cx="6326188" cy="461963"/>
          </a:xfrm>
          <a:prstGeom prst="rect">
            <a:avLst/>
          </a:prstGeom>
          <a:solidFill>
            <a:schemeClr val="accent4">
              <a:lumMod val="60000"/>
              <a:lumOff val="40000"/>
            </a:schemeClr>
          </a:solidFill>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lang="en-US" altLang="zh-CN" sz="2400" b="1" kern="0">
                <a:solidFill>
                  <a:prstClr val="white"/>
                </a:solidFill>
                <a:latin typeface="隶书" pitchFamily="49" charset="-122"/>
                <a:ea typeface="隶书" pitchFamily="49" charset="-122"/>
              </a:rPr>
              <a:t>·4 </a:t>
            </a:r>
            <a:r>
              <a:rPr sz="2400" b="1" kern="0">
                <a:solidFill>
                  <a:prstClr val="white"/>
                </a:solidFill>
                <a:latin typeface="隶书" pitchFamily="49" charset="-122"/>
                <a:ea typeface="隶书" pitchFamily="49" charset="-122"/>
              </a:rPr>
              <a:t>电磁现象的应用与辨析</a:t>
            </a:r>
            <a:r>
              <a:rPr lang="en-US" altLang="zh-CN" sz="2400" b="1" kern="0">
                <a:solidFill>
                  <a:srgbClr val="FFFFFF"/>
                </a:solidFill>
                <a:latin typeface="隶书" pitchFamily="49" charset="-122"/>
                <a:ea typeface="隶书" pitchFamily="49" charset="-122"/>
              </a:rPr>
              <a:t>[</a:t>
            </a:r>
            <a:r>
              <a:rPr sz="2400" b="1" kern="0">
                <a:solidFill>
                  <a:srgbClr val="FFFFFF"/>
                </a:solidFill>
                <a:latin typeface="隶书" pitchFamily="49" charset="-122"/>
                <a:ea typeface="隶书" pitchFamily="49" charset="-122"/>
              </a:rPr>
              <a:t>高频考点</a:t>
            </a:r>
            <a:r>
              <a:rPr lang="en-US" altLang="zh-CN" sz="2400" b="1" kern="0">
                <a:solidFill>
                  <a:srgbClr val="FFFFFF"/>
                </a:solidFill>
                <a:latin typeface="隶书" pitchFamily="49" charset="-122"/>
                <a:ea typeface="隶书" pitchFamily="49" charset="-122"/>
              </a:rPr>
              <a:t>]</a:t>
            </a:r>
            <a:endParaRPr sz="2400" b="1" kern="0">
              <a:solidFill>
                <a:prstClr val="white"/>
              </a:solidFill>
              <a:latin typeface="隶书" pitchFamily="49" charset="-122"/>
              <a:ea typeface="隶书" panose="02010509060101010101" pitchFamily="49" charset="-122"/>
            </a:endParaRPr>
          </a:p>
        </p:txBody>
      </p:sp>
      <p:pic>
        <p:nvPicPr>
          <p:cNvPr id="25620" name="Picture 7" descr="C:\Users\Administrator\Desktop\习题课件\返回框.png">
            <a:hlinkClick r:id="rId7" action="ppaction://hlinksldjump"/>
          </p:cNvPr>
          <p:cNvPicPr>
            <a:picLocks noChangeAspect="1"/>
          </p:cNvPicPr>
          <p:nvPr/>
        </p:nvPicPr>
        <p:blipFill>
          <a:blip r:embed="rId8"/>
          <a:stretch>
            <a:fillRect/>
          </a:stretch>
        </p:blipFill>
        <p:spPr>
          <a:xfrm>
            <a:off x="8172450" y="4146550"/>
            <a:ext cx="669925" cy="669925"/>
          </a:xfrm>
          <a:prstGeom prst="rect">
            <a:avLst/>
          </a:prstGeom>
          <a:noFill/>
          <a:ln>
            <a:noFill/>
            <a:miter lim="800000"/>
          </a:ln>
        </p:spPr>
      </p:pic>
    </p:spTree>
    <p:extLst>
      <p:ext uri="{BB962C8B-B14F-4D97-AF65-F5344CB8AC3E}">
        <p14:creationId xmlns:p14="http://schemas.microsoft.com/office/powerpoint/2010/main" val="272313657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16"/>
                                        </p:tgtEl>
                                        <p:attrNameLst>
                                          <p:attrName>style.visibility</p:attrName>
                                        </p:attrNameLst>
                                      </p:cBhvr>
                                      <p:to>
                                        <p:strVal val="visible"/>
                                      </p:to>
                                    </p:set>
                                    <p:anim calcmode="lin" valueType="num">
                                      <p:cBhvr additive="base">
                                        <p:cTn id="7" dur="500" fill="hold"/>
                                        <p:tgtEl>
                                          <p:spTgt spid="25616"/>
                                        </p:tgtEl>
                                        <p:attrNameLst>
                                          <p:attrName>ppt_x</p:attrName>
                                        </p:attrNameLst>
                                      </p:cBhvr>
                                      <p:tavLst>
                                        <p:tav tm="0">
                                          <p:val>
                                            <p:strVal val="#ppt_x"/>
                                          </p:val>
                                        </p:tav>
                                        <p:tav tm="100000">
                                          <p:val>
                                            <p:strVal val="#ppt_x"/>
                                          </p:val>
                                        </p:tav>
                                      </p:tavLst>
                                    </p:anim>
                                    <p:anim calcmode="lin" valueType="num">
                                      <p:cBhvr additive="base">
                                        <p:cTn id="8" dur="500" fill="hold"/>
                                        <p:tgtEl>
                                          <p:spTgt spid="256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617"/>
                                        </p:tgtEl>
                                        <p:attrNameLst>
                                          <p:attrName>style.visibility</p:attrName>
                                        </p:attrNameLst>
                                      </p:cBhvr>
                                      <p:to>
                                        <p:strVal val="visible"/>
                                      </p:to>
                                    </p:set>
                                    <p:anim calcmode="lin" valueType="num">
                                      <p:cBhvr additive="base">
                                        <p:cTn id="13" dur="500" fill="hold"/>
                                        <p:tgtEl>
                                          <p:spTgt spid="25617"/>
                                        </p:tgtEl>
                                        <p:attrNameLst>
                                          <p:attrName>ppt_x</p:attrName>
                                        </p:attrNameLst>
                                      </p:cBhvr>
                                      <p:tavLst>
                                        <p:tav tm="0">
                                          <p:val>
                                            <p:strVal val="#ppt_x"/>
                                          </p:val>
                                        </p:tav>
                                        <p:tav tm="100000">
                                          <p:val>
                                            <p:strVal val="#ppt_x"/>
                                          </p:val>
                                        </p:tav>
                                      </p:tavLst>
                                    </p:anim>
                                    <p:anim calcmode="lin" valueType="num">
                                      <p:cBhvr additive="base">
                                        <p:cTn id="14" dur="500" fill="hold"/>
                                        <p:tgtEl>
                                          <p:spTgt spid="2561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5618"/>
                                        </p:tgtEl>
                                        <p:attrNameLst>
                                          <p:attrName>style.visibility</p:attrName>
                                        </p:attrNameLst>
                                      </p:cBhvr>
                                      <p:to>
                                        <p:strVal val="visible"/>
                                      </p:to>
                                    </p:set>
                                    <p:anim calcmode="lin" valueType="num">
                                      <p:cBhvr additive="base">
                                        <p:cTn id="19" dur="500" fill="hold"/>
                                        <p:tgtEl>
                                          <p:spTgt spid="25618"/>
                                        </p:tgtEl>
                                        <p:attrNameLst>
                                          <p:attrName>ppt_x</p:attrName>
                                        </p:attrNameLst>
                                      </p:cBhvr>
                                      <p:tavLst>
                                        <p:tav tm="0">
                                          <p:val>
                                            <p:strVal val="#ppt_x"/>
                                          </p:val>
                                        </p:tav>
                                        <p:tav tm="100000">
                                          <p:val>
                                            <p:strVal val="#ppt_x"/>
                                          </p:val>
                                        </p:tav>
                                      </p:tavLst>
                                    </p:anim>
                                    <p:anim calcmode="lin" valueType="num">
                                      <p:cBhvr additive="base">
                                        <p:cTn id="20" dur="500" fill="hold"/>
                                        <p:tgtEl>
                                          <p:spTgt spid="2561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5619"/>
                                        </p:tgtEl>
                                        <p:attrNameLst>
                                          <p:attrName>style.visibility</p:attrName>
                                        </p:attrNameLst>
                                      </p:cBhvr>
                                      <p:to>
                                        <p:strVal val="visible"/>
                                      </p:to>
                                    </p:set>
                                    <p:anim calcmode="lin" valueType="num">
                                      <p:cBhvr additive="base">
                                        <p:cTn id="25" dur="500" fill="hold"/>
                                        <p:tgtEl>
                                          <p:spTgt spid="25619"/>
                                        </p:tgtEl>
                                        <p:attrNameLst>
                                          <p:attrName>ppt_x</p:attrName>
                                        </p:attrNameLst>
                                      </p:cBhvr>
                                      <p:tavLst>
                                        <p:tav tm="0">
                                          <p:val>
                                            <p:strVal val="#ppt_x"/>
                                          </p:val>
                                        </p:tav>
                                        <p:tav tm="100000">
                                          <p:val>
                                            <p:strVal val="#ppt_x"/>
                                          </p:val>
                                        </p:tav>
                                      </p:tavLst>
                                    </p:anim>
                                    <p:anim calcmode="lin" valueType="num">
                                      <p:cBhvr additive="base">
                                        <p:cTn id="26" dur="500" fill="hold"/>
                                        <p:tgtEl>
                                          <p:spTgt spid="256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6" grpId="0" animBg="1"/>
      <p:bldP spid="25617" grpId="0" animBg="1"/>
      <p:bldP spid="25618" grpId="0" animBg="1"/>
      <p:bldP spid="256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22"/>
          <p:cNvSpPr txBox="1">
            <a:spLocks noChangeArrowheads="1"/>
          </p:cNvSpPr>
          <p:nvPr/>
        </p:nvSpPr>
        <p:spPr bwMode="auto">
          <a:xfrm>
            <a:off x="468313" y="1058863"/>
            <a:ext cx="8115300" cy="279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8140" indent="-358140" algn="just">
              <a:lnSpc>
                <a:spcPct val="150000"/>
              </a:lnSpc>
            </a:pPr>
            <a:r>
              <a:rPr altLang="zh-CN" sz="2400" b="1" kern="0">
                <a:solidFill>
                  <a:prstClr val="black"/>
                </a:solidFill>
                <a:latin typeface="Times New Roman"/>
              </a:rPr>
              <a:t>【典例</a:t>
            </a:r>
            <a:r>
              <a:rPr lang="en-US" altLang="zh-CN" sz="2400" b="1" kern="0">
                <a:solidFill>
                  <a:prstClr val="black"/>
                </a:solidFill>
                <a:latin typeface="Times New Roman"/>
              </a:rPr>
              <a:t>1</a:t>
            </a:r>
            <a:r>
              <a:rPr altLang="zh-CN" sz="2400" b="1" kern="0">
                <a:solidFill>
                  <a:prstClr val="black"/>
                </a:solidFill>
                <a:latin typeface="Times New Roman"/>
              </a:rPr>
              <a:t>】下面关于磁体性质的说法不正确的是</a:t>
            </a:r>
            <a:r>
              <a:rPr lang="en-US" altLang="zh-CN" sz="2400" b="1" kern="0">
                <a:solidFill>
                  <a:prstClr val="black"/>
                </a:solidFill>
                <a:latin typeface="Times New Roman"/>
              </a:rPr>
              <a:t>(</a:t>
            </a:r>
            <a:r>
              <a:rPr altLang="zh-CN" sz="2400" b="1" kern="0">
                <a:solidFill>
                  <a:prstClr val="black"/>
                </a:solidFill>
                <a:latin typeface="Times New Roman"/>
              </a:rPr>
              <a:t>　　</a:t>
            </a:r>
            <a:r>
              <a:rPr lang="en-US" altLang="zh-CN" sz="2400" b="1" kern="0">
                <a:solidFill>
                  <a:prstClr val="black"/>
                </a:solidFill>
                <a:latin typeface="Times New Roman"/>
              </a:rPr>
              <a:t>)</a:t>
            </a:r>
            <a:endParaRPr altLang="zh-CN" sz="1000" kern="0">
              <a:solidFill>
                <a:prstClr val="black"/>
              </a:solidFill>
              <a:latin typeface="宋体" pitchFamily="2" charset="-122"/>
            </a:endParaRPr>
          </a:p>
          <a:p>
            <a:pPr marL="357505" indent="-1905" algn="just">
              <a:lnSpc>
                <a:spcPct val="150000"/>
              </a:lnSpc>
            </a:pPr>
            <a:r>
              <a:rPr lang="en-US" altLang="zh-CN" sz="2400" b="1" kern="0">
                <a:solidFill>
                  <a:prstClr val="black"/>
                </a:solidFill>
                <a:latin typeface="Times New Roman"/>
              </a:rPr>
              <a:t>A</a:t>
            </a:r>
            <a:r>
              <a:rPr altLang="zh-CN" sz="2400" b="1" kern="0">
                <a:solidFill>
                  <a:prstClr val="black"/>
                </a:solidFill>
                <a:latin typeface="Times New Roman"/>
              </a:rPr>
              <a:t>．任何磁体都有两个磁极</a:t>
            </a:r>
            <a:endParaRPr altLang="zh-CN" sz="1000" kern="0">
              <a:solidFill>
                <a:prstClr val="black"/>
              </a:solidFill>
              <a:latin typeface="宋体" pitchFamily="2" charset="-122"/>
            </a:endParaRPr>
          </a:p>
          <a:p>
            <a:pPr marL="357505" indent="-1905" algn="just">
              <a:lnSpc>
                <a:spcPct val="150000"/>
              </a:lnSpc>
            </a:pPr>
            <a:r>
              <a:rPr lang="en-US" altLang="zh-CN" sz="2400" b="1" kern="0">
                <a:solidFill>
                  <a:prstClr val="black"/>
                </a:solidFill>
                <a:latin typeface="Times New Roman"/>
              </a:rPr>
              <a:t>B</a:t>
            </a:r>
            <a:r>
              <a:rPr altLang="zh-CN" sz="2400" b="1" kern="0">
                <a:solidFill>
                  <a:prstClr val="black"/>
                </a:solidFill>
                <a:latin typeface="Times New Roman"/>
              </a:rPr>
              <a:t>．同名磁极互相吸引，异名磁极互相排斥</a:t>
            </a:r>
            <a:endParaRPr altLang="zh-CN" sz="1000" kern="0">
              <a:solidFill>
                <a:prstClr val="black"/>
              </a:solidFill>
              <a:latin typeface="宋体" pitchFamily="2" charset="-122"/>
            </a:endParaRPr>
          </a:p>
          <a:p>
            <a:pPr marL="357505" indent="-1905" algn="just">
              <a:lnSpc>
                <a:spcPct val="150000"/>
              </a:lnSpc>
            </a:pPr>
            <a:r>
              <a:rPr lang="en-US" altLang="zh-CN" sz="2400" b="1" kern="0">
                <a:solidFill>
                  <a:prstClr val="black"/>
                </a:solidFill>
                <a:latin typeface="Times New Roman"/>
              </a:rPr>
              <a:t>C</a:t>
            </a:r>
            <a:r>
              <a:rPr altLang="zh-CN" sz="2400" b="1" kern="0">
                <a:solidFill>
                  <a:prstClr val="black"/>
                </a:solidFill>
                <a:latin typeface="Times New Roman"/>
              </a:rPr>
              <a:t>．磁体的周围存在着磁场</a:t>
            </a:r>
            <a:endParaRPr altLang="zh-CN" sz="1000" kern="0">
              <a:solidFill>
                <a:prstClr val="black"/>
              </a:solidFill>
              <a:latin typeface="宋体" pitchFamily="2" charset="-122"/>
            </a:endParaRPr>
          </a:p>
          <a:p>
            <a:pPr marL="357505" indent="-1905" algn="just">
              <a:lnSpc>
                <a:spcPct val="150000"/>
              </a:lnSpc>
            </a:pPr>
            <a:r>
              <a:rPr lang="en-US" altLang="zh-CN" sz="2400" b="1" kern="0">
                <a:solidFill>
                  <a:prstClr val="black"/>
                </a:solidFill>
                <a:latin typeface="Times New Roman"/>
              </a:rPr>
              <a:t>D</a:t>
            </a:r>
            <a:r>
              <a:rPr altLang="zh-CN" sz="2400" b="1" kern="0">
                <a:solidFill>
                  <a:prstClr val="black"/>
                </a:solidFill>
                <a:latin typeface="Times New Roman"/>
              </a:rPr>
              <a:t>．小磁针静止时，</a:t>
            </a:r>
            <a:r>
              <a:rPr lang="en-US" altLang="zh-CN" sz="2400" b="1" kern="0">
                <a:solidFill>
                  <a:prstClr val="black"/>
                </a:solidFill>
                <a:latin typeface="Times New Roman"/>
              </a:rPr>
              <a:t>N</a:t>
            </a:r>
            <a:r>
              <a:rPr altLang="zh-CN" sz="2400" b="1" kern="0">
                <a:solidFill>
                  <a:prstClr val="black"/>
                </a:solidFill>
                <a:latin typeface="Times New Roman"/>
              </a:rPr>
              <a:t>极总指向地球北方</a:t>
            </a:r>
            <a:endParaRPr altLang="zh-CN" sz="1000" kern="0">
              <a:solidFill>
                <a:prstClr val="black"/>
              </a:solidFill>
              <a:latin typeface="宋体" pitchFamily="2" charset="-122"/>
            </a:endParaRPr>
          </a:p>
        </p:txBody>
      </p:sp>
      <p:sp>
        <p:nvSpPr>
          <p:cNvPr id="27650" name="矩形 15"/>
          <p:cNvSpPr>
            <a:spLocks noChangeArrowheads="1"/>
          </p:cNvSpPr>
          <p:nvPr/>
        </p:nvSpPr>
        <p:spPr bwMode="auto">
          <a:xfrm>
            <a:off x="539750" y="614363"/>
            <a:ext cx="698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sz="2400" b="1" kern="0">
                <a:solidFill>
                  <a:srgbClr val="E46C0A"/>
                </a:solidFill>
                <a:latin typeface="Times New Roman" pitchFamily="18" charset="0"/>
              </a:rPr>
              <a:t>重点</a:t>
            </a:r>
            <a:r>
              <a:rPr lang="en-US" altLang="zh-CN" sz="2400" b="1" kern="0">
                <a:solidFill>
                  <a:srgbClr val="E46C0A"/>
                </a:solidFill>
                <a:latin typeface="Times New Roman" pitchFamily="18" charset="0"/>
              </a:rPr>
              <a:t>1   </a:t>
            </a:r>
            <a:r>
              <a:rPr sz="2400" b="1" kern="0">
                <a:solidFill>
                  <a:srgbClr val="E46C0A"/>
                </a:solidFill>
                <a:latin typeface="Times New Roman" pitchFamily="18" charset="0"/>
              </a:rPr>
              <a:t>磁现象和磁场</a:t>
            </a:r>
            <a:endParaRPr sz="2400" b="1" kern="0">
              <a:solidFill>
                <a:srgbClr val="953735"/>
              </a:solidFill>
              <a:latin typeface="Times New Roman" pitchFamily="18" charset="0"/>
            </a:endParaRPr>
          </a:p>
        </p:txBody>
      </p:sp>
      <p:sp>
        <p:nvSpPr>
          <p:cNvPr id="27651" name="矩形 5"/>
          <p:cNvSpPr/>
          <p:nvPr/>
        </p:nvSpPr>
        <p:spPr>
          <a:xfrm>
            <a:off x="7092950" y="1203325"/>
            <a:ext cx="390525"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lang="en-US" altLang="zh-CN" sz="2400" b="1" kern="0">
                <a:solidFill>
                  <a:srgbClr val="C00000"/>
                </a:solidFill>
                <a:latin typeface="Times New Roman" pitchFamily="18" charset="0"/>
              </a:rPr>
              <a:t>B</a:t>
            </a:r>
            <a:endParaRPr kern="0">
              <a:solidFill>
                <a:prstClr val="black"/>
              </a:solidFill>
            </a:endParaRPr>
          </a:p>
        </p:txBody>
      </p:sp>
    </p:spTree>
    <p:extLst>
      <p:ext uri="{BB962C8B-B14F-4D97-AF65-F5344CB8AC3E}">
        <p14:creationId xmlns:p14="http://schemas.microsoft.com/office/powerpoint/2010/main" val="34112899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1"/>
                                        </p:tgtEl>
                                        <p:attrNameLst>
                                          <p:attrName>style.visibility</p:attrName>
                                        </p:attrNameLst>
                                      </p:cBhvr>
                                      <p:to>
                                        <p:strVal val="visible"/>
                                      </p:to>
                                    </p:set>
                                    <p:animEffect transition="in" filter="wipe(left)">
                                      <p:cBhvr>
                                        <p:cTn id="7" dur="500" fill="hold"/>
                                        <p:tgtEl>
                                          <p:spTgt spid="27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矩形 3"/>
          <p:cNvSpPr>
            <a:spLocks noChangeArrowheads="1"/>
          </p:cNvSpPr>
          <p:nvPr/>
        </p:nvSpPr>
        <p:spPr bwMode="auto">
          <a:xfrm>
            <a:off x="360363" y="717550"/>
            <a:ext cx="8459788"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8140" indent="-358140" algn="just">
              <a:lnSpc>
                <a:spcPct val="150000"/>
              </a:lnSpc>
            </a:pPr>
            <a:r>
              <a:rPr altLang="zh-CN" sz="2400" b="1" kern="0">
                <a:solidFill>
                  <a:prstClr val="black"/>
                </a:solidFill>
                <a:latin typeface="Times New Roman"/>
              </a:rPr>
              <a:t>【典例</a:t>
            </a:r>
            <a:r>
              <a:rPr lang="en-US" altLang="zh-CN" sz="2400" b="1" kern="0">
                <a:solidFill>
                  <a:prstClr val="black"/>
                </a:solidFill>
                <a:latin typeface="Times New Roman"/>
              </a:rPr>
              <a:t>2</a:t>
            </a:r>
            <a:r>
              <a:rPr altLang="zh-CN" sz="2400" b="1" kern="0">
                <a:solidFill>
                  <a:prstClr val="black"/>
                </a:solidFill>
                <a:latin typeface="Times New Roman"/>
              </a:rPr>
              <a:t>】【</a:t>
            </a:r>
            <a:r>
              <a:rPr lang="en-US" altLang="zh-CN" sz="2400" b="1" kern="0">
                <a:solidFill>
                  <a:prstClr val="black"/>
                </a:solidFill>
                <a:latin typeface="Times New Roman"/>
              </a:rPr>
              <a:t>2020·</a:t>
            </a:r>
            <a:r>
              <a:rPr altLang="zh-CN" sz="2400" b="1" kern="0">
                <a:solidFill>
                  <a:prstClr val="black"/>
                </a:solidFill>
                <a:latin typeface="Times New Roman"/>
              </a:rPr>
              <a:t>泉州模拟</a:t>
            </a:r>
            <a:r>
              <a:rPr lang="en-US" altLang="zh-CN" sz="2400" b="1" kern="0">
                <a:solidFill>
                  <a:prstClr val="black"/>
                </a:solidFill>
                <a:latin typeface="Times New Roman"/>
              </a:rPr>
              <a:t>·2</a:t>
            </a:r>
            <a:r>
              <a:rPr altLang="zh-CN" sz="2400" b="1" kern="0">
                <a:solidFill>
                  <a:prstClr val="black"/>
                </a:solidFill>
                <a:latin typeface="Times New Roman"/>
              </a:rPr>
              <a:t>分】如图</a:t>
            </a:r>
            <a:r>
              <a:rPr lang="en-US" altLang="zh-CN" sz="2400" b="1" kern="0">
                <a:solidFill>
                  <a:prstClr val="black"/>
                </a:solidFill>
                <a:latin typeface="Times New Roman"/>
              </a:rPr>
              <a:t>4</a:t>
            </a:r>
            <a:r>
              <a:rPr altLang="zh-CN" sz="2400" b="1" kern="0">
                <a:solidFill>
                  <a:prstClr val="black"/>
                </a:solidFill>
                <a:latin typeface="Times New Roman"/>
              </a:rPr>
              <a:t>所示，其中正确反映两根大头针被条形磁铁吸起时的真实情况的是</a:t>
            </a:r>
            <a:r>
              <a:rPr lang="en-US" altLang="zh-CN" sz="2400" b="1" kern="0">
                <a:solidFill>
                  <a:prstClr val="black"/>
                </a:solidFill>
                <a:latin typeface="Times New Roman"/>
              </a:rPr>
              <a:t>(</a:t>
            </a:r>
            <a:r>
              <a:rPr altLang="zh-CN" sz="2400" b="1" kern="0">
                <a:solidFill>
                  <a:prstClr val="black"/>
                </a:solidFill>
                <a:latin typeface="Times New Roman"/>
              </a:rPr>
              <a:t>　　</a:t>
            </a:r>
            <a:r>
              <a:rPr lang="en-US" altLang="zh-CN" sz="2400" b="1" kern="0">
                <a:solidFill>
                  <a:prstClr val="black"/>
                </a:solidFill>
                <a:latin typeface="Times New Roman"/>
              </a:rPr>
              <a:t>)</a:t>
            </a:r>
            <a:endParaRPr altLang="zh-CN" sz="1000" kern="0">
              <a:solidFill>
                <a:prstClr val="black"/>
              </a:solidFill>
              <a:latin typeface="宋体" pitchFamily="2" charset="-122"/>
            </a:endParaRPr>
          </a:p>
          <a:p>
            <a:pPr marL="357505" indent="-1905" algn="just">
              <a:lnSpc>
                <a:spcPct val="150000"/>
              </a:lnSpc>
            </a:pPr>
            <a:r>
              <a:rPr lang="en-US" altLang="zh-CN" sz="2400" b="1" kern="0">
                <a:solidFill>
                  <a:prstClr val="black"/>
                </a:solidFill>
                <a:latin typeface="Times New Roman"/>
              </a:rPr>
              <a:t>A</a:t>
            </a:r>
            <a:r>
              <a:rPr altLang="zh-CN" sz="2400" b="1" kern="0">
                <a:solidFill>
                  <a:prstClr val="black"/>
                </a:solidFill>
                <a:latin typeface="Times New Roman"/>
              </a:rPr>
              <a:t>．图甲　</a:t>
            </a:r>
            <a:r>
              <a:rPr altLang="zh-CN" sz="2400" b="1" kern="0">
                <a:solidFill>
                  <a:prstClr val="black"/>
                </a:solidFill>
                <a:latin typeface="宋体" pitchFamily="2" charset="-122"/>
                <a:ea typeface="Times New Roman" panose="02020603050405020304"/>
              </a:rPr>
              <a:t> </a:t>
            </a:r>
            <a:r>
              <a:rPr altLang="zh-CN" sz="2400" b="1" kern="0">
                <a:solidFill>
                  <a:prstClr val="black"/>
                </a:solidFill>
                <a:latin typeface="Times New Roman"/>
              </a:rPr>
              <a:t>　　　　　　</a:t>
            </a:r>
            <a:endParaRPr lang="en-US" altLang="zh-CN" sz="2400" b="1" kern="0">
              <a:solidFill>
                <a:prstClr val="black"/>
              </a:solidFill>
              <a:latin typeface="Times New Roman"/>
            </a:endParaRPr>
          </a:p>
          <a:p>
            <a:pPr marL="357505" indent="-1905" algn="just">
              <a:lnSpc>
                <a:spcPct val="150000"/>
              </a:lnSpc>
            </a:pPr>
            <a:r>
              <a:rPr lang="en-US" altLang="zh-CN" sz="2400" b="1" kern="0">
                <a:solidFill>
                  <a:prstClr val="black"/>
                </a:solidFill>
                <a:latin typeface="Times New Roman"/>
              </a:rPr>
              <a:t>B</a:t>
            </a:r>
            <a:r>
              <a:rPr altLang="zh-CN" sz="2400" b="1" kern="0">
                <a:solidFill>
                  <a:prstClr val="black"/>
                </a:solidFill>
                <a:latin typeface="Times New Roman"/>
              </a:rPr>
              <a:t>．图乙</a:t>
            </a:r>
            <a:endParaRPr altLang="zh-CN" sz="1000" kern="0">
              <a:solidFill>
                <a:prstClr val="black"/>
              </a:solidFill>
              <a:latin typeface="宋体" pitchFamily="2" charset="-122"/>
            </a:endParaRPr>
          </a:p>
          <a:p>
            <a:pPr marL="357505" indent="-1905" algn="just">
              <a:lnSpc>
                <a:spcPct val="150000"/>
              </a:lnSpc>
            </a:pPr>
            <a:r>
              <a:rPr lang="en-US" altLang="zh-CN" sz="2400" b="1" kern="0">
                <a:solidFill>
                  <a:prstClr val="black"/>
                </a:solidFill>
                <a:latin typeface="Times New Roman"/>
              </a:rPr>
              <a:t>C</a:t>
            </a:r>
            <a:r>
              <a:rPr altLang="zh-CN" sz="2400" b="1" kern="0">
                <a:solidFill>
                  <a:prstClr val="black"/>
                </a:solidFill>
                <a:latin typeface="Times New Roman"/>
              </a:rPr>
              <a:t>．图丙</a:t>
            </a:r>
            <a:r>
              <a:rPr lang="en-US" altLang="zh-CN" sz="2400" b="1" kern="0">
                <a:solidFill>
                  <a:prstClr val="black"/>
                </a:solidFill>
                <a:latin typeface="Times New Roman"/>
              </a:rPr>
              <a:t>  </a:t>
            </a:r>
          </a:p>
          <a:p>
            <a:pPr marL="357505" indent="-1905" algn="just">
              <a:lnSpc>
                <a:spcPct val="150000"/>
              </a:lnSpc>
            </a:pPr>
            <a:r>
              <a:rPr lang="en-US" altLang="zh-CN" sz="2400" b="1" kern="0">
                <a:solidFill>
                  <a:prstClr val="black"/>
                </a:solidFill>
                <a:latin typeface="Times New Roman"/>
              </a:rPr>
              <a:t>D</a:t>
            </a:r>
            <a:r>
              <a:rPr altLang="zh-CN" sz="2400" b="1" kern="0">
                <a:solidFill>
                  <a:prstClr val="black"/>
                </a:solidFill>
                <a:latin typeface="Times New Roman"/>
              </a:rPr>
              <a:t>．图乙和图丙</a:t>
            </a:r>
            <a:endParaRPr altLang="zh-CN" sz="1000" kern="0">
              <a:solidFill>
                <a:prstClr val="black"/>
              </a:solidFill>
              <a:latin typeface="宋体" pitchFamily="2" charset="-122"/>
            </a:endParaRPr>
          </a:p>
        </p:txBody>
      </p:sp>
      <p:sp>
        <p:nvSpPr>
          <p:cNvPr id="28674" name="矩形 2"/>
          <p:cNvSpPr/>
          <p:nvPr/>
        </p:nvSpPr>
        <p:spPr>
          <a:xfrm>
            <a:off x="7189788" y="1401763"/>
            <a:ext cx="406400"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lang="en-US" altLang="zh-CN" sz="2400" b="1" kern="0">
                <a:solidFill>
                  <a:srgbClr val="C00000"/>
                </a:solidFill>
                <a:latin typeface="Times New Roman" pitchFamily="18" charset="0"/>
              </a:rPr>
              <a:t>C</a:t>
            </a:r>
            <a:endParaRPr kern="0">
              <a:solidFill>
                <a:prstClr val="black"/>
              </a:solidFill>
            </a:endParaRPr>
          </a:p>
        </p:txBody>
      </p:sp>
      <p:pic>
        <p:nvPicPr>
          <p:cNvPr id="28675"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46550"/>
            <a:ext cx="669925" cy="669925"/>
          </a:xfrm>
          <a:prstGeom prst="rect">
            <a:avLst/>
          </a:prstGeom>
          <a:noFill/>
          <a:ln>
            <a:noFill/>
            <a:miter lim="800000"/>
          </a:ln>
        </p:spPr>
      </p:pic>
      <p:pic>
        <p:nvPicPr>
          <p:cNvPr id="28676" name="Picture 5"/>
          <p:cNvPicPr>
            <a:picLocks noChangeAspect="1"/>
          </p:cNvPicPr>
          <p:nvPr/>
        </p:nvPicPr>
        <p:blipFill>
          <a:blip r:embed="rId4">
            <a:clrChange>
              <a:clrFrom>
                <a:srgbClr val="FFFFFF"/>
              </a:clrFrom>
              <a:clrTo>
                <a:srgbClr val="FFFFFF">
                  <a:alpha val="0"/>
                </a:srgbClr>
              </a:clrTo>
            </a:clrChange>
          </a:blip>
          <a:stretch>
            <a:fillRect/>
          </a:stretch>
        </p:blipFill>
        <p:spPr>
          <a:xfrm>
            <a:off x="4087813" y="2166938"/>
            <a:ext cx="2925762" cy="2060575"/>
          </a:xfrm>
          <a:prstGeom prst="rect">
            <a:avLst/>
          </a:prstGeom>
          <a:noFill/>
          <a:ln>
            <a:noFill/>
            <a:miter lim="800000"/>
          </a:ln>
        </p:spPr>
      </p:pic>
    </p:spTree>
    <p:extLst>
      <p:ext uri="{BB962C8B-B14F-4D97-AF65-F5344CB8AC3E}">
        <p14:creationId xmlns:p14="http://schemas.microsoft.com/office/powerpoint/2010/main" val="169366573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wipe(left)">
                                      <p:cBhvr>
                                        <p:cTn id="7" dur="500" fill="hold"/>
                                        <p:tgtEl>
                                          <p:spTgt spid="28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22"/>
          <p:cNvSpPr txBox="1">
            <a:spLocks noChangeArrowheads="1"/>
          </p:cNvSpPr>
          <p:nvPr/>
        </p:nvSpPr>
        <p:spPr bwMode="auto">
          <a:xfrm>
            <a:off x="488950" y="1131888"/>
            <a:ext cx="8115300" cy="277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8140" indent="-358140" algn="just">
              <a:lnSpc>
                <a:spcPct val="150000"/>
              </a:lnSpc>
            </a:pPr>
            <a:r>
              <a:rPr altLang="zh-CN" sz="2400" b="1" kern="0">
                <a:solidFill>
                  <a:prstClr val="black"/>
                </a:solidFill>
                <a:latin typeface="Times New Roman"/>
              </a:rPr>
              <a:t>【典例</a:t>
            </a:r>
            <a:r>
              <a:rPr lang="en-US" altLang="zh-CN" sz="2400" b="1" kern="0">
                <a:solidFill>
                  <a:prstClr val="black"/>
                </a:solidFill>
                <a:latin typeface="Times New Roman"/>
              </a:rPr>
              <a:t>3</a:t>
            </a:r>
            <a:r>
              <a:rPr altLang="zh-CN" sz="2400" b="1" kern="0">
                <a:solidFill>
                  <a:prstClr val="black"/>
                </a:solidFill>
                <a:latin typeface="Times New Roman"/>
              </a:rPr>
              <a:t>】【</a:t>
            </a:r>
            <a:r>
              <a:rPr lang="en-US" altLang="zh-CN" sz="2400" b="1" kern="0">
                <a:solidFill>
                  <a:prstClr val="black"/>
                </a:solidFill>
                <a:latin typeface="Times New Roman"/>
              </a:rPr>
              <a:t>2020·</a:t>
            </a:r>
            <a:r>
              <a:rPr altLang="zh-CN" sz="2400" b="1" kern="0">
                <a:solidFill>
                  <a:prstClr val="black"/>
                </a:solidFill>
                <a:latin typeface="Times New Roman"/>
              </a:rPr>
              <a:t>福州质检</a:t>
            </a:r>
            <a:r>
              <a:rPr lang="en-US" altLang="zh-CN" sz="2400" b="1" kern="0">
                <a:solidFill>
                  <a:prstClr val="black"/>
                </a:solidFill>
                <a:latin typeface="Times New Roman"/>
              </a:rPr>
              <a:t>·2</a:t>
            </a:r>
            <a:r>
              <a:rPr altLang="zh-CN" sz="2400" b="1" kern="0">
                <a:solidFill>
                  <a:prstClr val="black"/>
                </a:solidFill>
                <a:latin typeface="Times New Roman"/>
              </a:rPr>
              <a:t>分】如图</a:t>
            </a:r>
            <a:r>
              <a:rPr lang="en-US" altLang="zh-CN" sz="2400" b="1" kern="0">
                <a:solidFill>
                  <a:prstClr val="black"/>
                </a:solidFill>
                <a:latin typeface="Times New Roman"/>
              </a:rPr>
              <a:t>5</a:t>
            </a:r>
            <a:r>
              <a:rPr altLang="zh-CN" sz="2400" b="1" kern="0">
                <a:solidFill>
                  <a:prstClr val="black"/>
                </a:solidFill>
                <a:latin typeface="Times New Roman"/>
              </a:rPr>
              <a:t>所示，在电磁铁正上方用弹簧挂着一条形磁铁，当开关</a:t>
            </a:r>
            <a:r>
              <a:rPr lang="en-US" altLang="zh-CN" sz="2400" b="1" kern="0">
                <a:solidFill>
                  <a:prstClr val="black"/>
                </a:solidFill>
                <a:latin typeface="Times New Roman"/>
              </a:rPr>
              <a:t>S</a:t>
            </a:r>
            <a:r>
              <a:rPr altLang="zh-CN" sz="2400" b="1" kern="0">
                <a:solidFill>
                  <a:prstClr val="black"/>
                </a:solidFill>
                <a:latin typeface="Times New Roman"/>
              </a:rPr>
              <a:t>闭合后，电磁铁上端是</a:t>
            </a:r>
            <a:r>
              <a:rPr lang="en-US" altLang="zh-CN" sz="2400" b="1" kern="0">
                <a:solidFill>
                  <a:prstClr val="black"/>
                </a:solidFill>
                <a:latin typeface="Times New Roman"/>
              </a:rPr>
              <a:t>________</a:t>
            </a:r>
            <a:r>
              <a:rPr altLang="zh-CN" sz="2400" b="1" kern="0">
                <a:solidFill>
                  <a:prstClr val="black"/>
                </a:solidFill>
                <a:latin typeface="Times New Roman"/>
              </a:rPr>
              <a:t>极；滑动变阻器的</a:t>
            </a:r>
            <a:endParaRPr lang="en-US" altLang="zh-CN" sz="2400" b="1" kern="0">
              <a:solidFill>
                <a:prstClr val="black"/>
              </a:solidFill>
              <a:latin typeface="Times New Roman"/>
            </a:endParaRPr>
          </a:p>
          <a:p>
            <a:pPr marL="358140" indent="-358140" algn="just">
              <a:lnSpc>
                <a:spcPct val="150000"/>
              </a:lnSpc>
            </a:pPr>
            <a:r>
              <a:rPr lang="en-US" altLang="zh-CN" sz="2400" b="1" kern="0">
                <a:solidFill>
                  <a:prstClr val="black"/>
                </a:solidFill>
                <a:latin typeface="Times New Roman"/>
              </a:rPr>
              <a:t>	</a:t>
            </a:r>
            <a:r>
              <a:rPr altLang="zh-CN" sz="2400" b="1" kern="0">
                <a:solidFill>
                  <a:prstClr val="black"/>
                </a:solidFill>
                <a:latin typeface="Times New Roman"/>
              </a:rPr>
              <a:t>滑片</a:t>
            </a:r>
            <a:r>
              <a:rPr lang="en-US" altLang="zh-CN" sz="2400" b="1" i="1" kern="0">
                <a:solidFill>
                  <a:prstClr val="black"/>
                </a:solidFill>
                <a:latin typeface="Times New Roman"/>
              </a:rPr>
              <a:t>P</a:t>
            </a:r>
            <a:r>
              <a:rPr altLang="zh-CN" sz="2400" b="1" kern="0">
                <a:solidFill>
                  <a:prstClr val="black"/>
                </a:solidFill>
                <a:latin typeface="Times New Roman"/>
              </a:rPr>
              <a:t>向左滑动，弹簧的长度</a:t>
            </a:r>
            <a:endParaRPr lang="en-US" altLang="zh-CN" sz="2400" b="1" kern="0">
              <a:solidFill>
                <a:prstClr val="black"/>
              </a:solidFill>
              <a:latin typeface="Times New Roman"/>
            </a:endParaRPr>
          </a:p>
          <a:p>
            <a:pPr marL="358140" indent="-358140" algn="just">
              <a:lnSpc>
                <a:spcPct val="150000"/>
              </a:lnSpc>
            </a:pPr>
            <a:r>
              <a:rPr lang="en-US" altLang="zh-CN" sz="2400" b="1" kern="0">
                <a:solidFill>
                  <a:prstClr val="black"/>
                </a:solidFill>
                <a:latin typeface="Times New Roman"/>
              </a:rPr>
              <a:t>	________(</a:t>
            </a:r>
            <a:r>
              <a:rPr altLang="zh-CN" sz="2400" b="1" kern="0">
                <a:solidFill>
                  <a:prstClr val="black"/>
                </a:solidFill>
                <a:latin typeface="Times New Roman"/>
              </a:rPr>
              <a:t>填</a:t>
            </a:r>
            <a:r>
              <a:rPr lang="en-US" altLang="zh-CN" sz="2400" b="1" kern="0">
                <a:solidFill>
                  <a:prstClr val="black"/>
                </a:solidFill>
                <a:latin typeface="Times New Roman"/>
              </a:rPr>
              <a:t>“</a:t>
            </a:r>
            <a:r>
              <a:rPr altLang="zh-CN" sz="2400" b="1" kern="0">
                <a:solidFill>
                  <a:prstClr val="black"/>
                </a:solidFill>
                <a:latin typeface="Times New Roman"/>
              </a:rPr>
              <a:t>变长</a:t>
            </a:r>
            <a:r>
              <a:rPr lang="en-US" altLang="zh-CN" sz="2400" b="1" kern="0">
                <a:solidFill>
                  <a:prstClr val="black"/>
                </a:solidFill>
                <a:latin typeface="Times New Roman"/>
              </a:rPr>
              <a:t>”</a:t>
            </a:r>
            <a:r>
              <a:rPr altLang="zh-CN" sz="2400" b="1" kern="0">
                <a:solidFill>
                  <a:prstClr val="black"/>
                </a:solidFill>
                <a:latin typeface="Times New Roman"/>
              </a:rPr>
              <a:t>或</a:t>
            </a:r>
            <a:r>
              <a:rPr lang="en-US" altLang="zh-CN" sz="2400" b="1" kern="0">
                <a:solidFill>
                  <a:prstClr val="black"/>
                </a:solidFill>
                <a:latin typeface="Times New Roman"/>
              </a:rPr>
              <a:t>“</a:t>
            </a:r>
            <a:r>
              <a:rPr altLang="zh-CN" sz="2400" b="1" kern="0">
                <a:solidFill>
                  <a:prstClr val="black"/>
                </a:solidFill>
                <a:latin typeface="Times New Roman"/>
              </a:rPr>
              <a:t>缩短</a:t>
            </a:r>
            <a:r>
              <a:rPr lang="en-US" altLang="zh-CN" sz="2400" b="1" kern="0">
                <a:solidFill>
                  <a:prstClr val="black"/>
                </a:solidFill>
                <a:latin typeface="Times New Roman"/>
              </a:rPr>
              <a:t>”)</a:t>
            </a:r>
            <a:r>
              <a:rPr altLang="zh-CN" sz="2400" b="1" kern="0">
                <a:solidFill>
                  <a:prstClr val="black"/>
                </a:solidFill>
                <a:latin typeface="Times New Roman"/>
              </a:rPr>
              <a:t>。</a:t>
            </a:r>
            <a:endParaRPr altLang="zh-CN" sz="1000" kern="0">
              <a:solidFill>
                <a:prstClr val="black"/>
              </a:solidFill>
              <a:latin typeface="宋体" pitchFamily="2" charset="-122"/>
            </a:endParaRPr>
          </a:p>
        </p:txBody>
      </p:sp>
      <p:sp>
        <p:nvSpPr>
          <p:cNvPr id="29698" name="矩形 15"/>
          <p:cNvSpPr>
            <a:spLocks noChangeArrowheads="1"/>
          </p:cNvSpPr>
          <p:nvPr/>
        </p:nvSpPr>
        <p:spPr bwMode="auto">
          <a:xfrm>
            <a:off x="539750" y="614363"/>
            <a:ext cx="698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sz="2400" b="1" kern="0">
                <a:solidFill>
                  <a:srgbClr val="E46C0A"/>
                </a:solidFill>
                <a:latin typeface="Times New Roman" pitchFamily="18" charset="0"/>
              </a:rPr>
              <a:t>重点</a:t>
            </a:r>
            <a:r>
              <a:rPr lang="en-US" altLang="zh-CN" sz="2400" b="1" kern="0">
                <a:solidFill>
                  <a:srgbClr val="E46C0A"/>
                </a:solidFill>
                <a:latin typeface="Times New Roman" pitchFamily="18" charset="0"/>
              </a:rPr>
              <a:t>2   </a:t>
            </a:r>
            <a:r>
              <a:rPr sz="2400" b="1" kern="0">
                <a:solidFill>
                  <a:srgbClr val="E46C0A"/>
                </a:solidFill>
                <a:latin typeface="Times New Roman" pitchFamily="18" charset="0"/>
              </a:rPr>
              <a:t>电磁铁和电磁继电器</a:t>
            </a:r>
            <a:r>
              <a:rPr lang="en-US" altLang="zh-CN" sz="2400" b="1" kern="0">
                <a:solidFill>
                  <a:srgbClr val="953735"/>
                </a:solidFill>
                <a:latin typeface="Times New Roman" pitchFamily="18" charset="0"/>
              </a:rPr>
              <a:t>【</a:t>
            </a:r>
            <a:r>
              <a:rPr sz="2400" b="1" kern="0">
                <a:solidFill>
                  <a:srgbClr val="953735"/>
                </a:solidFill>
                <a:latin typeface="Times New Roman" pitchFamily="18" charset="0"/>
              </a:rPr>
              <a:t>高频考点</a:t>
            </a:r>
            <a:r>
              <a:rPr lang="en-US" altLang="zh-CN" sz="2400" b="1" kern="0">
                <a:solidFill>
                  <a:srgbClr val="953735"/>
                </a:solidFill>
                <a:latin typeface="Times New Roman" pitchFamily="18" charset="0"/>
              </a:rPr>
              <a:t>】</a:t>
            </a:r>
            <a:endParaRPr sz="2400" b="1" kern="0">
              <a:solidFill>
                <a:srgbClr val="953735"/>
              </a:solidFill>
              <a:latin typeface="Times New Roman" pitchFamily="18" charset="0"/>
            </a:endParaRPr>
          </a:p>
        </p:txBody>
      </p:sp>
      <p:sp>
        <p:nvSpPr>
          <p:cNvPr id="29699" name="矩形 6"/>
          <p:cNvSpPr>
            <a:spLocks noChangeArrowheads="1"/>
          </p:cNvSpPr>
          <p:nvPr/>
        </p:nvSpPr>
        <p:spPr bwMode="auto">
          <a:xfrm>
            <a:off x="2051050" y="2211388"/>
            <a:ext cx="407988"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lang="en-US" altLang="zh-CN" sz="2400" b="1" kern="0">
                <a:solidFill>
                  <a:srgbClr val="C00000"/>
                </a:solidFill>
                <a:latin typeface="Times New Roman"/>
              </a:rPr>
              <a:t>N</a:t>
            </a:r>
            <a:endParaRPr altLang="zh-CN" sz="1000" kern="0">
              <a:solidFill>
                <a:prstClr val="black"/>
              </a:solidFill>
              <a:latin typeface="宋体" pitchFamily="2" charset="-122"/>
            </a:endParaRPr>
          </a:p>
        </p:txBody>
      </p:sp>
      <p:pic>
        <p:nvPicPr>
          <p:cNvPr id="29700" name="Picture 6"/>
          <p:cNvPicPr>
            <a:picLocks noChangeAspect="1"/>
          </p:cNvPicPr>
          <p:nvPr/>
        </p:nvPicPr>
        <p:blipFill>
          <a:blip r:embed="rId2">
            <a:clrChange>
              <a:clrFrom>
                <a:srgbClr val="FFFFFF"/>
              </a:clrFrom>
              <a:clrTo>
                <a:srgbClr val="FFFFFF">
                  <a:alpha val="0"/>
                </a:srgbClr>
              </a:clrTo>
            </a:clrChange>
          </a:blip>
          <a:stretch>
            <a:fillRect/>
          </a:stretch>
        </p:blipFill>
        <p:spPr>
          <a:xfrm>
            <a:off x="5791200" y="2284413"/>
            <a:ext cx="2309813" cy="2387600"/>
          </a:xfrm>
          <a:prstGeom prst="rect">
            <a:avLst/>
          </a:prstGeom>
          <a:noFill/>
          <a:ln>
            <a:noFill/>
            <a:miter lim="800000"/>
          </a:ln>
        </p:spPr>
      </p:pic>
      <p:sp>
        <p:nvSpPr>
          <p:cNvPr id="29701" name="矩形 7"/>
          <p:cNvSpPr>
            <a:spLocks noChangeArrowheads="1"/>
          </p:cNvSpPr>
          <p:nvPr/>
        </p:nvSpPr>
        <p:spPr bwMode="auto">
          <a:xfrm>
            <a:off x="1146175" y="3321050"/>
            <a:ext cx="80327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altLang="zh-CN" sz="2400" b="1" kern="0">
                <a:solidFill>
                  <a:srgbClr val="C00000"/>
                </a:solidFill>
                <a:latin typeface="Times New Roman"/>
              </a:rPr>
              <a:t>缩短</a:t>
            </a:r>
            <a:endParaRPr altLang="zh-CN" sz="1000" kern="0">
              <a:solidFill>
                <a:prstClr val="black"/>
              </a:solidFill>
              <a:latin typeface="宋体" pitchFamily="2" charset="-122"/>
            </a:endParaRPr>
          </a:p>
        </p:txBody>
      </p:sp>
    </p:spTree>
    <p:extLst>
      <p:ext uri="{BB962C8B-B14F-4D97-AF65-F5344CB8AC3E}">
        <p14:creationId xmlns:p14="http://schemas.microsoft.com/office/powerpoint/2010/main" val="318281059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animEffect transition="in" filter="wipe(left)">
                                      <p:cBhvr>
                                        <p:cTn id="7" dur="500" fill="hold"/>
                                        <p:tgtEl>
                                          <p:spTgt spid="2969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701"/>
                                        </p:tgtEl>
                                        <p:attrNameLst>
                                          <p:attrName>style.visibility</p:attrName>
                                        </p:attrNameLst>
                                      </p:cBhvr>
                                      <p:to>
                                        <p:strVal val="visible"/>
                                      </p:to>
                                    </p:set>
                                    <p:animEffect transition="in" filter="wipe(left)">
                                      <p:cBhvr>
                                        <p:cTn id="12" dur="500" fill="hold"/>
                                        <p:tgtEl>
                                          <p:spTgt spid="29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p:bldP spid="2970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矩形 3"/>
          <p:cNvSpPr>
            <a:spLocks noChangeArrowheads="1"/>
          </p:cNvSpPr>
          <p:nvPr/>
        </p:nvSpPr>
        <p:spPr bwMode="auto">
          <a:xfrm>
            <a:off x="323850" y="458788"/>
            <a:ext cx="8423275" cy="441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8140" indent="-358140" algn="just">
              <a:lnSpc>
                <a:spcPct val="130000"/>
              </a:lnSpc>
            </a:pPr>
            <a:r>
              <a:rPr altLang="zh-CN" sz="2400" b="1" kern="0">
                <a:solidFill>
                  <a:prstClr val="black"/>
                </a:solidFill>
                <a:latin typeface="Times New Roman"/>
              </a:rPr>
              <a:t>【典例</a:t>
            </a:r>
            <a:r>
              <a:rPr lang="en-US" altLang="zh-CN" sz="2400" b="1" kern="0">
                <a:solidFill>
                  <a:prstClr val="black"/>
                </a:solidFill>
                <a:latin typeface="Times New Roman"/>
              </a:rPr>
              <a:t>4</a:t>
            </a:r>
            <a:r>
              <a:rPr altLang="zh-CN" sz="2400" b="1" kern="0">
                <a:solidFill>
                  <a:prstClr val="black"/>
                </a:solidFill>
                <a:latin typeface="Times New Roman"/>
              </a:rPr>
              <a:t>】【</a:t>
            </a:r>
            <a:r>
              <a:rPr lang="en-US" altLang="zh-CN" sz="2400" b="1" kern="0">
                <a:solidFill>
                  <a:prstClr val="black"/>
                </a:solidFill>
                <a:latin typeface="Times New Roman"/>
              </a:rPr>
              <a:t>2020·</a:t>
            </a:r>
            <a:r>
              <a:rPr altLang="zh-CN" sz="2400" b="1" kern="0">
                <a:solidFill>
                  <a:prstClr val="black"/>
                </a:solidFill>
                <a:latin typeface="Times New Roman"/>
              </a:rPr>
              <a:t>龙岩质检</a:t>
            </a:r>
            <a:r>
              <a:rPr lang="en-US" altLang="zh-CN" sz="2400" b="1" kern="0">
                <a:solidFill>
                  <a:prstClr val="black"/>
                </a:solidFill>
                <a:latin typeface="Times New Roman"/>
              </a:rPr>
              <a:t>·2</a:t>
            </a:r>
            <a:r>
              <a:rPr altLang="zh-CN" sz="2400" b="1" kern="0">
                <a:solidFill>
                  <a:prstClr val="black"/>
                </a:solidFill>
                <a:latin typeface="Times New Roman"/>
              </a:rPr>
              <a:t>分】图</a:t>
            </a:r>
            <a:r>
              <a:rPr lang="en-US" altLang="zh-CN" sz="2400" b="1" kern="0">
                <a:solidFill>
                  <a:prstClr val="black"/>
                </a:solidFill>
                <a:latin typeface="Times New Roman"/>
              </a:rPr>
              <a:t>6</a:t>
            </a:r>
            <a:r>
              <a:rPr altLang="zh-CN" sz="2400" b="1" kern="0">
                <a:solidFill>
                  <a:prstClr val="black"/>
                </a:solidFill>
                <a:latin typeface="Times New Roman"/>
              </a:rPr>
              <a:t>是某车间自动除尘装置的简化电路图。空气中尘埃量较少时光源发出来的光被挡板挡住了。当空气中尘埃量达到一定值时，由于尘埃的反射，部分光越过挡板射到光敏电阻上，光敏电阻的阻值减小，电磁铁的磁性</a:t>
            </a:r>
            <a:r>
              <a:rPr lang="en-US" altLang="zh-CN" sz="2400" b="1" kern="0">
                <a:solidFill>
                  <a:prstClr val="black"/>
                </a:solidFill>
                <a:latin typeface="Times New Roman"/>
              </a:rPr>
              <a:t>______(</a:t>
            </a:r>
            <a:r>
              <a:rPr altLang="zh-CN" sz="2400" b="1" kern="0">
                <a:solidFill>
                  <a:prstClr val="black"/>
                </a:solidFill>
                <a:latin typeface="Times New Roman"/>
              </a:rPr>
              <a:t>填</a:t>
            </a:r>
            <a:r>
              <a:rPr lang="en-US" altLang="zh-CN" sz="2400" b="1" kern="0">
                <a:solidFill>
                  <a:prstClr val="black"/>
                </a:solidFill>
                <a:latin typeface="Times New Roman"/>
              </a:rPr>
              <a:t>“</a:t>
            </a:r>
            <a:r>
              <a:rPr altLang="zh-CN" sz="2400" b="1" kern="0">
                <a:solidFill>
                  <a:prstClr val="black"/>
                </a:solidFill>
                <a:latin typeface="Times New Roman"/>
              </a:rPr>
              <a:t>减弱</a:t>
            </a:r>
            <a:r>
              <a:rPr lang="en-US" altLang="zh-CN" sz="2400" b="1" kern="0">
                <a:solidFill>
                  <a:prstClr val="black"/>
                </a:solidFill>
                <a:latin typeface="Times New Roman"/>
              </a:rPr>
              <a:t>”</a:t>
            </a:r>
          </a:p>
          <a:p>
            <a:pPr marL="358140" indent="-358140" algn="just">
              <a:lnSpc>
                <a:spcPct val="130000"/>
              </a:lnSpc>
            </a:pPr>
            <a:r>
              <a:rPr lang="en-US" altLang="zh-CN" sz="2400" b="1" kern="0">
                <a:solidFill>
                  <a:prstClr val="black"/>
                </a:solidFill>
                <a:latin typeface="Times New Roman"/>
              </a:rPr>
              <a:t>	“</a:t>
            </a:r>
            <a:r>
              <a:rPr altLang="zh-CN" sz="2400" b="1" kern="0">
                <a:solidFill>
                  <a:prstClr val="black"/>
                </a:solidFill>
                <a:latin typeface="Times New Roman"/>
              </a:rPr>
              <a:t>不变</a:t>
            </a:r>
            <a:r>
              <a:rPr lang="en-US" altLang="zh-CN" sz="2400" b="1" kern="0">
                <a:solidFill>
                  <a:prstClr val="black"/>
                </a:solidFill>
                <a:latin typeface="Times New Roman"/>
              </a:rPr>
              <a:t>”</a:t>
            </a:r>
            <a:r>
              <a:rPr altLang="zh-CN" sz="2400" b="1" kern="0">
                <a:solidFill>
                  <a:prstClr val="black"/>
                </a:solidFill>
                <a:latin typeface="Times New Roman"/>
              </a:rPr>
              <a:t>或</a:t>
            </a:r>
            <a:r>
              <a:rPr lang="en-US" altLang="zh-CN" sz="2400" b="1" kern="0">
                <a:solidFill>
                  <a:prstClr val="black"/>
                </a:solidFill>
                <a:latin typeface="Times New Roman"/>
              </a:rPr>
              <a:t>“</a:t>
            </a:r>
            <a:r>
              <a:rPr altLang="zh-CN" sz="2400" b="1" kern="0">
                <a:solidFill>
                  <a:prstClr val="black"/>
                </a:solidFill>
                <a:latin typeface="Times New Roman"/>
              </a:rPr>
              <a:t>增强</a:t>
            </a:r>
            <a:r>
              <a:rPr lang="en-US" altLang="zh-CN" sz="2400" b="1" kern="0">
                <a:solidFill>
                  <a:prstClr val="black"/>
                </a:solidFill>
                <a:latin typeface="Times New Roman"/>
              </a:rPr>
              <a:t>”)</a:t>
            </a:r>
            <a:r>
              <a:rPr altLang="zh-CN" sz="2400" b="1" kern="0">
                <a:solidFill>
                  <a:prstClr val="black"/>
                </a:solidFill>
                <a:latin typeface="Times New Roman"/>
              </a:rPr>
              <a:t>，在衔铁的作用</a:t>
            </a:r>
            <a:endParaRPr lang="en-US" altLang="zh-CN" sz="2400" b="1" kern="0">
              <a:solidFill>
                <a:prstClr val="black"/>
              </a:solidFill>
              <a:latin typeface="Times New Roman"/>
            </a:endParaRPr>
          </a:p>
          <a:p>
            <a:pPr marL="358140" indent="-358140" algn="just">
              <a:lnSpc>
                <a:spcPct val="130000"/>
              </a:lnSpc>
            </a:pPr>
            <a:r>
              <a:rPr lang="en-US" altLang="zh-CN" sz="2400" b="1" kern="0">
                <a:solidFill>
                  <a:prstClr val="black"/>
                </a:solidFill>
                <a:latin typeface="Times New Roman"/>
              </a:rPr>
              <a:t>	</a:t>
            </a:r>
            <a:r>
              <a:rPr altLang="zh-CN" sz="2400" b="1" kern="0">
                <a:solidFill>
                  <a:prstClr val="black"/>
                </a:solidFill>
                <a:latin typeface="Times New Roman"/>
              </a:rPr>
              <a:t>下，开启自动除尘模式。若图中</a:t>
            </a:r>
            <a:endParaRPr lang="en-US" altLang="zh-CN" sz="2400" b="1" kern="0">
              <a:solidFill>
                <a:prstClr val="black"/>
              </a:solidFill>
              <a:latin typeface="Times New Roman"/>
            </a:endParaRPr>
          </a:p>
          <a:p>
            <a:pPr marL="358140" indent="-358140" algn="just">
              <a:lnSpc>
                <a:spcPct val="130000"/>
              </a:lnSpc>
            </a:pPr>
            <a:r>
              <a:rPr lang="en-US" altLang="zh-CN" sz="2400" b="1" i="1" kern="0">
                <a:solidFill>
                  <a:prstClr val="black"/>
                </a:solidFill>
                <a:latin typeface="Times New Roman"/>
              </a:rPr>
              <a:t>	a</a:t>
            </a:r>
            <a:r>
              <a:rPr altLang="zh-CN" sz="2400" b="1" kern="0">
                <a:solidFill>
                  <a:prstClr val="black"/>
                </a:solidFill>
                <a:latin typeface="Times New Roman"/>
              </a:rPr>
              <a:t>、</a:t>
            </a:r>
            <a:r>
              <a:rPr lang="en-US" altLang="zh-CN" sz="2400" b="1" i="1" kern="0">
                <a:solidFill>
                  <a:prstClr val="black"/>
                </a:solidFill>
                <a:latin typeface="Times New Roman"/>
              </a:rPr>
              <a:t>b</a:t>
            </a:r>
            <a:r>
              <a:rPr altLang="zh-CN" sz="2400" b="1" kern="0">
                <a:solidFill>
                  <a:prstClr val="black"/>
                </a:solidFill>
                <a:latin typeface="Times New Roman"/>
              </a:rPr>
              <a:t>一个是除尘器，一个是</a:t>
            </a:r>
            <a:endParaRPr lang="en-US" altLang="zh-CN" sz="2400" b="1" kern="0">
              <a:solidFill>
                <a:prstClr val="black"/>
              </a:solidFill>
              <a:latin typeface="Times New Roman"/>
            </a:endParaRPr>
          </a:p>
          <a:p>
            <a:pPr marL="358140" indent="-358140" algn="just">
              <a:lnSpc>
                <a:spcPct val="130000"/>
              </a:lnSpc>
            </a:pPr>
            <a:r>
              <a:rPr lang="en-US" altLang="zh-CN" sz="2400" b="1" kern="0">
                <a:solidFill>
                  <a:prstClr val="black"/>
                </a:solidFill>
                <a:latin typeface="Times New Roman"/>
              </a:rPr>
              <a:t>	</a:t>
            </a:r>
            <a:r>
              <a:rPr altLang="zh-CN" sz="2400" b="1" kern="0">
                <a:solidFill>
                  <a:prstClr val="black"/>
                </a:solidFill>
                <a:latin typeface="Times New Roman"/>
              </a:rPr>
              <a:t>指示灯，则</a:t>
            </a:r>
            <a:r>
              <a:rPr lang="en-US" altLang="zh-CN" sz="2400" b="1" kern="0">
                <a:solidFill>
                  <a:prstClr val="black"/>
                </a:solidFill>
                <a:latin typeface="Times New Roman"/>
              </a:rPr>
              <a:t>________</a:t>
            </a:r>
            <a:r>
              <a:rPr altLang="zh-CN" sz="2400" b="1" kern="0">
                <a:solidFill>
                  <a:prstClr val="black"/>
                </a:solidFill>
                <a:latin typeface="Times New Roman"/>
              </a:rPr>
              <a:t>是除尘器。</a:t>
            </a:r>
            <a:endParaRPr altLang="zh-CN" sz="1000" kern="0">
              <a:solidFill>
                <a:prstClr val="black"/>
              </a:solidFill>
              <a:latin typeface="宋体" pitchFamily="2" charset="-122"/>
            </a:endParaRPr>
          </a:p>
        </p:txBody>
      </p:sp>
      <p:sp>
        <p:nvSpPr>
          <p:cNvPr id="30722" name="矩形 2"/>
          <p:cNvSpPr>
            <a:spLocks noChangeArrowheads="1"/>
          </p:cNvSpPr>
          <p:nvPr/>
        </p:nvSpPr>
        <p:spPr bwMode="auto">
          <a:xfrm>
            <a:off x="3276600" y="2309813"/>
            <a:ext cx="80327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altLang="zh-CN" sz="2400" b="1" kern="0">
                <a:solidFill>
                  <a:srgbClr val="C00000"/>
                </a:solidFill>
                <a:latin typeface="Times New Roman"/>
              </a:rPr>
              <a:t>增强</a:t>
            </a:r>
            <a:endParaRPr altLang="zh-CN" sz="1000" kern="0">
              <a:solidFill>
                <a:prstClr val="black"/>
              </a:solidFill>
              <a:latin typeface="宋体" pitchFamily="2" charset="-122"/>
            </a:endParaRPr>
          </a:p>
        </p:txBody>
      </p:sp>
      <p:pic>
        <p:nvPicPr>
          <p:cNvPr id="30723" name="Picture 5"/>
          <p:cNvPicPr>
            <a:picLocks noChangeAspect="1"/>
          </p:cNvPicPr>
          <p:nvPr/>
        </p:nvPicPr>
        <p:blipFill>
          <a:blip r:embed="rId2">
            <a:clrChange>
              <a:clrFrom>
                <a:srgbClr val="FFFFFF"/>
              </a:clrFrom>
              <a:clrTo>
                <a:srgbClr val="FFFFFF">
                  <a:alpha val="0"/>
                </a:srgbClr>
              </a:clrTo>
            </a:clrChange>
          </a:blip>
          <a:stretch>
            <a:fillRect/>
          </a:stretch>
        </p:blipFill>
        <p:spPr>
          <a:xfrm>
            <a:off x="5148263" y="2344738"/>
            <a:ext cx="3338512" cy="2459037"/>
          </a:xfrm>
          <a:prstGeom prst="rect">
            <a:avLst/>
          </a:prstGeom>
          <a:noFill/>
          <a:ln>
            <a:noFill/>
            <a:miter lim="800000"/>
          </a:ln>
        </p:spPr>
      </p:pic>
      <p:pic>
        <p:nvPicPr>
          <p:cNvPr id="30724" name="Picture 7" descr="C:\Users\Administrator\Desktop\习题课件\返回框.png">
            <a:hlinkClick r:id="rId3" action="ppaction://hlinksldjump"/>
          </p:cNvPr>
          <p:cNvPicPr>
            <a:picLocks noChangeAspect="1"/>
          </p:cNvPicPr>
          <p:nvPr/>
        </p:nvPicPr>
        <p:blipFill>
          <a:blip r:embed="rId4"/>
          <a:stretch>
            <a:fillRect/>
          </a:stretch>
        </p:blipFill>
        <p:spPr>
          <a:xfrm>
            <a:off x="8150225" y="4146550"/>
            <a:ext cx="669925" cy="669925"/>
          </a:xfrm>
          <a:prstGeom prst="rect">
            <a:avLst/>
          </a:prstGeom>
          <a:noFill/>
          <a:ln>
            <a:noFill/>
            <a:miter lim="800000"/>
          </a:ln>
        </p:spPr>
      </p:pic>
      <p:sp>
        <p:nvSpPr>
          <p:cNvPr id="30725" name="矩形 5"/>
          <p:cNvSpPr>
            <a:spLocks noChangeArrowheads="1"/>
          </p:cNvSpPr>
          <p:nvPr/>
        </p:nvSpPr>
        <p:spPr bwMode="auto">
          <a:xfrm>
            <a:off x="2843213" y="4202113"/>
            <a:ext cx="3397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lang="en-US" altLang="zh-CN" sz="2400" b="1" i="1" kern="0">
                <a:solidFill>
                  <a:srgbClr val="C00000"/>
                </a:solidFill>
                <a:latin typeface="Times New Roman"/>
              </a:rPr>
              <a:t>b</a:t>
            </a:r>
            <a:endParaRPr altLang="zh-CN" sz="1000" kern="0">
              <a:solidFill>
                <a:prstClr val="black"/>
              </a:solidFill>
              <a:latin typeface="宋体" pitchFamily="2" charset="-122"/>
            </a:endParaRPr>
          </a:p>
        </p:txBody>
      </p:sp>
    </p:spTree>
    <p:extLst>
      <p:ext uri="{BB962C8B-B14F-4D97-AF65-F5344CB8AC3E}">
        <p14:creationId xmlns:p14="http://schemas.microsoft.com/office/powerpoint/2010/main" val="135896074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wipe(left)">
                                      <p:cBhvr>
                                        <p:cTn id="7" dur="500" fill="hold"/>
                                        <p:tgtEl>
                                          <p:spTgt spid="3072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5"/>
                                        </p:tgtEl>
                                        <p:attrNameLst>
                                          <p:attrName>style.visibility</p:attrName>
                                        </p:attrNameLst>
                                      </p:cBhvr>
                                      <p:to>
                                        <p:strVal val="visible"/>
                                      </p:to>
                                    </p:set>
                                    <p:animEffect transition="in" filter="wipe(left)">
                                      <p:cBhvr>
                                        <p:cTn id="12" dur="500" fill="hold"/>
                                        <p:tgtEl>
                                          <p:spTgt spid="30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矩形 5"/>
          <p:cNvSpPr>
            <a:spLocks noChangeArrowheads="1"/>
          </p:cNvSpPr>
          <p:nvPr/>
        </p:nvSpPr>
        <p:spPr bwMode="auto">
          <a:xfrm>
            <a:off x="565150" y="1131888"/>
            <a:ext cx="802322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8140" indent="-358140" algn="just">
              <a:lnSpc>
                <a:spcPct val="150000"/>
              </a:lnSpc>
            </a:pPr>
            <a:r>
              <a:rPr altLang="zh-CN" sz="2400" b="1" kern="0">
                <a:solidFill>
                  <a:prstClr val="black"/>
                </a:solidFill>
                <a:latin typeface="Times New Roman"/>
              </a:rPr>
              <a:t>【典例</a:t>
            </a:r>
            <a:r>
              <a:rPr lang="en-US" altLang="zh-CN" sz="2400" b="1" kern="0">
                <a:solidFill>
                  <a:prstClr val="black"/>
                </a:solidFill>
                <a:latin typeface="Times New Roman"/>
              </a:rPr>
              <a:t>5</a:t>
            </a:r>
            <a:r>
              <a:rPr altLang="zh-CN" sz="2400" b="1" kern="0">
                <a:solidFill>
                  <a:prstClr val="black"/>
                </a:solidFill>
                <a:latin typeface="Times New Roman"/>
              </a:rPr>
              <a:t>】如图</a:t>
            </a:r>
            <a:r>
              <a:rPr lang="en-US" altLang="zh-CN" sz="2400" b="1" kern="0">
                <a:solidFill>
                  <a:prstClr val="black"/>
                </a:solidFill>
                <a:latin typeface="Times New Roman"/>
              </a:rPr>
              <a:t>7</a:t>
            </a:r>
            <a:r>
              <a:rPr altLang="zh-CN" sz="2400" b="1" kern="0">
                <a:solidFill>
                  <a:prstClr val="black"/>
                </a:solidFill>
                <a:latin typeface="Times New Roman"/>
              </a:rPr>
              <a:t>所示，闭合开关后，小磁针静止，请在电源左右两端的括号中用</a:t>
            </a:r>
            <a:r>
              <a:rPr lang="en-US" altLang="zh-CN" sz="2400" b="1" kern="0">
                <a:solidFill>
                  <a:prstClr val="black"/>
                </a:solidFill>
                <a:latin typeface="Times New Roman"/>
              </a:rPr>
              <a:t>“</a:t>
            </a:r>
            <a:r>
              <a:rPr altLang="zh-CN" sz="2400" b="1" kern="0">
                <a:solidFill>
                  <a:prstClr val="black"/>
                </a:solidFill>
                <a:latin typeface="Times New Roman"/>
              </a:rPr>
              <a:t>＋</a:t>
            </a:r>
            <a:r>
              <a:rPr lang="en-US" altLang="zh-CN" sz="2400" b="1" kern="0">
                <a:solidFill>
                  <a:prstClr val="black"/>
                </a:solidFill>
                <a:latin typeface="Times New Roman"/>
              </a:rPr>
              <a:t>”“</a:t>
            </a:r>
            <a:r>
              <a:rPr altLang="zh-CN" sz="2400" b="1" kern="0">
                <a:solidFill>
                  <a:prstClr val="black"/>
                </a:solidFill>
                <a:latin typeface="Times New Roman"/>
              </a:rPr>
              <a:t>－</a:t>
            </a:r>
            <a:r>
              <a:rPr lang="en-US" altLang="zh-CN" sz="2400" b="1" kern="0">
                <a:solidFill>
                  <a:prstClr val="black"/>
                </a:solidFill>
                <a:latin typeface="Times New Roman"/>
              </a:rPr>
              <a:t>”</a:t>
            </a:r>
            <a:r>
              <a:rPr altLang="zh-CN" sz="2400" b="1" kern="0">
                <a:solidFill>
                  <a:prstClr val="black"/>
                </a:solidFill>
                <a:latin typeface="Times New Roman"/>
              </a:rPr>
              <a:t>标出电源的正负极。</a:t>
            </a:r>
            <a:endParaRPr altLang="zh-CN" sz="1000" kern="0">
              <a:solidFill>
                <a:prstClr val="black"/>
              </a:solidFill>
              <a:latin typeface="宋体" pitchFamily="2" charset="-122"/>
            </a:endParaRPr>
          </a:p>
        </p:txBody>
      </p:sp>
      <p:sp>
        <p:nvSpPr>
          <p:cNvPr id="31746" name="矩形 15"/>
          <p:cNvSpPr>
            <a:spLocks noChangeArrowheads="1"/>
          </p:cNvSpPr>
          <p:nvPr/>
        </p:nvSpPr>
        <p:spPr bwMode="auto">
          <a:xfrm>
            <a:off x="539750" y="741363"/>
            <a:ext cx="698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sz="2400" b="1" kern="0">
                <a:solidFill>
                  <a:srgbClr val="E46C0A"/>
                </a:solidFill>
                <a:latin typeface="Times New Roman" pitchFamily="18" charset="0"/>
              </a:rPr>
              <a:t>重点</a:t>
            </a:r>
            <a:r>
              <a:rPr lang="en-US" altLang="zh-CN" sz="2400" b="1" kern="0">
                <a:solidFill>
                  <a:srgbClr val="E46C0A"/>
                </a:solidFill>
                <a:latin typeface="Times New Roman" pitchFamily="18" charset="0"/>
              </a:rPr>
              <a:t>3   </a:t>
            </a:r>
            <a:r>
              <a:rPr sz="2400" b="1" kern="0">
                <a:solidFill>
                  <a:srgbClr val="E46C0A"/>
                </a:solidFill>
                <a:latin typeface="Times New Roman" pitchFamily="18" charset="0"/>
              </a:rPr>
              <a:t>电磁作图</a:t>
            </a:r>
            <a:endParaRPr sz="2400" b="1" kern="0">
              <a:solidFill>
                <a:srgbClr val="953735"/>
              </a:solidFill>
              <a:latin typeface="Times New Roman" pitchFamily="18" charset="0"/>
            </a:endParaRPr>
          </a:p>
        </p:txBody>
      </p:sp>
      <p:sp>
        <p:nvSpPr>
          <p:cNvPr id="31747" name="矩形 6"/>
          <p:cNvSpPr>
            <a:spLocks noChangeArrowheads="1"/>
          </p:cNvSpPr>
          <p:nvPr/>
        </p:nvSpPr>
        <p:spPr bwMode="auto">
          <a:xfrm>
            <a:off x="827088" y="2716213"/>
            <a:ext cx="2351088"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altLang="zh-CN" sz="2400" b="1" kern="0">
                <a:solidFill>
                  <a:srgbClr val="C00000"/>
                </a:solidFill>
                <a:latin typeface="Times New Roman"/>
              </a:rPr>
              <a:t>解：如图所示。</a:t>
            </a:r>
            <a:endParaRPr altLang="zh-CN" sz="1000" kern="0">
              <a:solidFill>
                <a:prstClr val="black"/>
              </a:solidFill>
              <a:latin typeface="宋体" pitchFamily="2" charset="-122"/>
            </a:endParaRPr>
          </a:p>
        </p:txBody>
      </p:sp>
      <p:pic>
        <p:nvPicPr>
          <p:cNvPr id="31748" name="Picture 5"/>
          <p:cNvPicPr>
            <a:picLocks noChangeAspect="1"/>
          </p:cNvPicPr>
          <p:nvPr/>
        </p:nvPicPr>
        <p:blipFill>
          <a:blip r:embed="rId2">
            <a:clrChange>
              <a:clrFrom>
                <a:srgbClr val="FFFFFF"/>
              </a:clrFrom>
              <a:clrTo>
                <a:srgbClr val="FFFFFF">
                  <a:alpha val="0"/>
                </a:srgbClr>
              </a:clrTo>
            </a:clrChange>
          </a:blip>
          <a:stretch>
            <a:fillRect/>
          </a:stretch>
        </p:blipFill>
        <p:spPr>
          <a:xfrm>
            <a:off x="5715000" y="2355850"/>
            <a:ext cx="3105150" cy="1905000"/>
          </a:xfrm>
          <a:prstGeom prst="rect">
            <a:avLst/>
          </a:prstGeom>
          <a:noFill/>
          <a:ln>
            <a:noFill/>
            <a:miter lim="800000"/>
          </a:ln>
        </p:spPr>
      </p:pic>
      <p:pic>
        <p:nvPicPr>
          <p:cNvPr id="31749" name="Picture 7" descr="C:\Users\Administrator\Desktop\习题课件\返回框.png">
            <a:hlinkClick r:id="rId3" action="ppaction://hlinksldjump"/>
          </p:cNvPr>
          <p:cNvPicPr>
            <a:picLocks noChangeAspect="1"/>
          </p:cNvPicPr>
          <p:nvPr/>
        </p:nvPicPr>
        <p:blipFill>
          <a:blip r:embed="rId4"/>
          <a:stretch>
            <a:fillRect/>
          </a:stretch>
        </p:blipFill>
        <p:spPr>
          <a:xfrm>
            <a:off x="8150225" y="4146550"/>
            <a:ext cx="669925" cy="669925"/>
          </a:xfrm>
          <a:prstGeom prst="rect">
            <a:avLst/>
          </a:prstGeom>
          <a:noFill/>
          <a:ln>
            <a:noFill/>
            <a:miter lim="800000"/>
          </a:ln>
        </p:spPr>
      </p:pic>
      <p:pic>
        <p:nvPicPr>
          <p:cNvPr id="31750" name="Picture 6"/>
          <p:cNvPicPr>
            <a:picLocks noGrp="1" noChangeAspect="1"/>
          </p:cNvPicPr>
          <p:nvPr/>
        </p:nvPicPr>
        <p:blipFill>
          <a:blip r:embed="rId5"/>
          <a:stretch>
            <a:fillRect/>
          </a:stretch>
        </p:blipFill>
        <p:spPr>
          <a:xfrm>
            <a:off x="3038475" y="2616200"/>
            <a:ext cx="2686050" cy="1435100"/>
          </a:xfrm>
          <a:prstGeom prst="rect">
            <a:avLst/>
          </a:prstGeom>
          <a:noFill/>
          <a:ln>
            <a:miter lim="800000"/>
          </a:ln>
        </p:spPr>
      </p:pic>
    </p:spTree>
    <p:extLst>
      <p:ext uri="{BB962C8B-B14F-4D97-AF65-F5344CB8AC3E}">
        <p14:creationId xmlns:p14="http://schemas.microsoft.com/office/powerpoint/2010/main" val="334637276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wipe(left)">
                                      <p:cBhvr>
                                        <p:cTn id="7" dur="500" fill="hold"/>
                                        <p:tgtEl>
                                          <p:spTgt spid="31747"/>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1750"/>
                                        </p:tgtEl>
                                        <p:attrNameLst>
                                          <p:attrName>style.visibility</p:attrName>
                                        </p:attrNameLst>
                                      </p:cBhvr>
                                      <p:to>
                                        <p:strVal val="visible"/>
                                      </p:to>
                                    </p:set>
                                    <p:animEffect transition="in" filter="wipe(left)">
                                      <p:cBhvr>
                                        <p:cTn id="11" dur="500" fill="hold"/>
                                        <p:tgtEl>
                                          <p:spTgt spid="317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矩形 15"/>
          <p:cNvSpPr>
            <a:spLocks noChangeArrowheads="1"/>
          </p:cNvSpPr>
          <p:nvPr/>
        </p:nvSpPr>
        <p:spPr bwMode="auto">
          <a:xfrm>
            <a:off x="633413" y="627063"/>
            <a:ext cx="64595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sz="2400" b="1" kern="0">
                <a:solidFill>
                  <a:srgbClr val="E46C0A"/>
                </a:solidFill>
                <a:latin typeface="Times New Roman"/>
              </a:rPr>
              <a:t>重点</a:t>
            </a:r>
            <a:r>
              <a:rPr lang="en-US" altLang="zh-CN" sz="2400" b="1" kern="0">
                <a:solidFill>
                  <a:srgbClr val="E46C0A"/>
                </a:solidFill>
                <a:latin typeface="Times New Roman"/>
              </a:rPr>
              <a:t>4   </a:t>
            </a:r>
            <a:r>
              <a:rPr sz="2400" b="1" kern="0">
                <a:solidFill>
                  <a:srgbClr val="E46C0A"/>
                </a:solidFill>
                <a:latin typeface="Times New Roman"/>
              </a:rPr>
              <a:t>电磁现象的应用与辨析</a:t>
            </a:r>
            <a:r>
              <a:rPr lang="en-US" altLang="zh-CN" sz="2400" b="1" kern="0">
                <a:solidFill>
                  <a:srgbClr val="953735"/>
                </a:solidFill>
                <a:latin typeface="Times New Roman" pitchFamily="18" charset="0"/>
              </a:rPr>
              <a:t>【</a:t>
            </a:r>
            <a:r>
              <a:rPr sz="2400" b="1" kern="0">
                <a:solidFill>
                  <a:srgbClr val="953735"/>
                </a:solidFill>
                <a:latin typeface="Times New Roman" pitchFamily="18" charset="0"/>
              </a:rPr>
              <a:t>高频考点</a:t>
            </a:r>
            <a:r>
              <a:rPr lang="en-US" altLang="zh-CN" sz="2400" b="1" kern="0">
                <a:solidFill>
                  <a:srgbClr val="953735"/>
                </a:solidFill>
                <a:latin typeface="Times New Roman" pitchFamily="18" charset="0"/>
              </a:rPr>
              <a:t>】</a:t>
            </a:r>
            <a:endParaRPr sz="2400" b="1" kern="0">
              <a:solidFill>
                <a:srgbClr val="953735"/>
              </a:solidFill>
              <a:latin typeface="Times New Roman" pitchFamily="18" charset="0"/>
            </a:endParaRPr>
          </a:p>
        </p:txBody>
      </p:sp>
      <p:sp>
        <p:nvSpPr>
          <p:cNvPr id="32770" name="矩形 5"/>
          <p:cNvSpPr>
            <a:spLocks noChangeArrowheads="1"/>
          </p:cNvSpPr>
          <p:nvPr/>
        </p:nvSpPr>
        <p:spPr bwMode="auto">
          <a:xfrm>
            <a:off x="581025" y="1103313"/>
            <a:ext cx="8023225"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8140" indent="-358140" algn="just">
              <a:lnSpc>
                <a:spcPct val="150000"/>
              </a:lnSpc>
            </a:pPr>
            <a:r>
              <a:rPr altLang="zh-CN" sz="2400" b="1" kern="0">
                <a:solidFill>
                  <a:prstClr val="black"/>
                </a:solidFill>
                <a:latin typeface="Times New Roman"/>
              </a:rPr>
              <a:t>【典例</a:t>
            </a:r>
            <a:r>
              <a:rPr lang="en-US" altLang="zh-CN" sz="2400" b="1" kern="0">
                <a:solidFill>
                  <a:prstClr val="black"/>
                </a:solidFill>
                <a:latin typeface="Times New Roman"/>
              </a:rPr>
              <a:t>6</a:t>
            </a:r>
            <a:r>
              <a:rPr altLang="zh-CN" sz="2400" b="1" kern="0">
                <a:solidFill>
                  <a:prstClr val="black"/>
                </a:solidFill>
                <a:latin typeface="Times New Roman"/>
              </a:rPr>
              <a:t>】如图</a:t>
            </a:r>
            <a:r>
              <a:rPr lang="en-US" altLang="zh-CN" sz="2400" b="1" kern="0">
                <a:solidFill>
                  <a:prstClr val="black"/>
                </a:solidFill>
                <a:latin typeface="Times New Roman"/>
              </a:rPr>
              <a:t>8</a:t>
            </a:r>
            <a:r>
              <a:rPr altLang="zh-CN" sz="2400" b="1" kern="0">
                <a:solidFill>
                  <a:prstClr val="black"/>
                </a:solidFill>
                <a:latin typeface="Times New Roman"/>
              </a:rPr>
              <a:t>所示的四个电磁实验中，模拟奥斯特实验的是</a:t>
            </a:r>
            <a:r>
              <a:rPr lang="en-US" altLang="zh-CN" sz="2400" b="1" kern="0">
                <a:solidFill>
                  <a:prstClr val="black"/>
                </a:solidFill>
                <a:latin typeface="Times New Roman"/>
              </a:rPr>
              <a:t> ________</a:t>
            </a:r>
            <a:r>
              <a:rPr altLang="zh-CN" sz="2400" b="1" kern="0">
                <a:solidFill>
                  <a:prstClr val="black"/>
                </a:solidFill>
                <a:latin typeface="Times New Roman"/>
              </a:rPr>
              <a:t>；能够说明</a:t>
            </a:r>
            <a:r>
              <a:rPr lang="en-US" altLang="zh-CN" sz="2400" b="1" kern="0">
                <a:solidFill>
                  <a:prstClr val="black"/>
                </a:solidFill>
                <a:latin typeface="Times New Roman"/>
              </a:rPr>
              <a:t>“</a:t>
            </a:r>
            <a:r>
              <a:rPr altLang="zh-CN" sz="2400" b="1" kern="0">
                <a:solidFill>
                  <a:prstClr val="black"/>
                </a:solidFill>
                <a:latin typeface="Times New Roman"/>
              </a:rPr>
              <a:t>电动机工作原理</a:t>
            </a:r>
            <a:r>
              <a:rPr lang="en-US" altLang="zh-CN" sz="2400" b="1" kern="0">
                <a:solidFill>
                  <a:prstClr val="black"/>
                </a:solidFill>
                <a:latin typeface="Times New Roman"/>
              </a:rPr>
              <a:t>”</a:t>
            </a:r>
            <a:r>
              <a:rPr altLang="zh-CN" sz="2400" b="1" kern="0">
                <a:solidFill>
                  <a:prstClr val="black"/>
                </a:solidFill>
                <a:latin typeface="Times New Roman"/>
              </a:rPr>
              <a:t>的实验是</a:t>
            </a:r>
            <a:r>
              <a:rPr lang="en-US" altLang="zh-CN" sz="2400" b="1" kern="0">
                <a:solidFill>
                  <a:prstClr val="black"/>
                </a:solidFill>
                <a:latin typeface="Times New Roman"/>
              </a:rPr>
              <a:t> ________</a:t>
            </a:r>
            <a:r>
              <a:rPr altLang="zh-CN" sz="2400" b="1" kern="0">
                <a:solidFill>
                  <a:prstClr val="black"/>
                </a:solidFill>
                <a:latin typeface="Times New Roman"/>
              </a:rPr>
              <a:t>。</a:t>
            </a:r>
            <a:endParaRPr altLang="zh-CN" sz="1000" kern="0">
              <a:solidFill>
                <a:prstClr val="black"/>
              </a:solidFill>
              <a:latin typeface="宋体" pitchFamily="2" charset="-122"/>
            </a:endParaRPr>
          </a:p>
        </p:txBody>
      </p:sp>
      <p:pic>
        <p:nvPicPr>
          <p:cNvPr id="32771" name="Picture 6"/>
          <p:cNvPicPr>
            <a:picLocks noChangeAspect="1"/>
          </p:cNvPicPr>
          <p:nvPr/>
        </p:nvPicPr>
        <p:blipFill>
          <a:blip r:embed="rId2">
            <a:clrChange>
              <a:clrFrom>
                <a:srgbClr val="FFFFFF"/>
              </a:clrFrom>
              <a:clrTo>
                <a:srgbClr val="FFFFFF">
                  <a:alpha val="0"/>
                </a:srgbClr>
              </a:clrTo>
            </a:clrChange>
          </a:blip>
          <a:stretch>
            <a:fillRect/>
          </a:stretch>
        </p:blipFill>
        <p:spPr>
          <a:xfrm>
            <a:off x="233363" y="2787650"/>
            <a:ext cx="4545012" cy="1984375"/>
          </a:xfrm>
          <a:prstGeom prst="rect">
            <a:avLst/>
          </a:prstGeom>
          <a:noFill/>
          <a:ln>
            <a:noFill/>
            <a:miter lim="800000"/>
          </a:ln>
        </p:spPr>
      </p:pic>
      <p:pic>
        <p:nvPicPr>
          <p:cNvPr id="32772" name="Picture 7"/>
          <p:cNvPicPr>
            <a:picLocks noChangeAspect="1"/>
          </p:cNvPicPr>
          <p:nvPr/>
        </p:nvPicPr>
        <p:blipFill>
          <a:blip r:embed="rId3">
            <a:clrChange>
              <a:clrFrom>
                <a:srgbClr val="FFFFFF"/>
              </a:clrFrom>
              <a:clrTo>
                <a:srgbClr val="FFFFFF">
                  <a:alpha val="0"/>
                </a:srgbClr>
              </a:clrTo>
            </a:clrChange>
          </a:blip>
          <a:stretch>
            <a:fillRect/>
          </a:stretch>
        </p:blipFill>
        <p:spPr>
          <a:xfrm>
            <a:off x="4360863" y="2859088"/>
            <a:ext cx="4643437" cy="1936750"/>
          </a:xfrm>
          <a:prstGeom prst="rect">
            <a:avLst/>
          </a:prstGeom>
          <a:noFill/>
          <a:ln>
            <a:noFill/>
            <a:miter lim="800000"/>
          </a:ln>
        </p:spPr>
      </p:pic>
    </p:spTree>
    <p:extLst>
      <p:ext uri="{BB962C8B-B14F-4D97-AF65-F5344CB8AC3E}">
        <p14:creationId xmlns:p14="http://schemas.microsoft.com/office/powerpoint/2010/main" val="377103284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1" name="组合 56"/>
          <p:cNvGrpSpPr/>
          <p:nvPr/>
        </p:nvGrpSpPr>
        <p:grpSpPr>
          <a:xfrm>
            <a:off x="3568700" y="-561975"/>
            <a:ext cx="1755775" cy="1755775"/>
            <a:chOff x="2894659" y="1465288"/>
            <a:chExt cx="1727827" cy="1727827"/>
          </a:xfrm>
        </p:grpSpPr>
        <p:grpSp>
          <p:nvGrpSpPr>
            <p:cNvPr id="5122" name="组合 57"/>
            <p:cNvGrpSpPr>
              <a:grpSpLocks noGrp="1" noChangeAspect="1"/>
            </p:cNvGrpSpPr>
            <p:nvPr/>
          </p:nvGrpSpPr>
          <p:grpSpPr>
            <a:xfrm>
              <a:off x="2804310" y="1456286"/>
              <a:ext cx="1856504" cy="1856409"/>
              <a:chOff x="1827622" y="1343919"/>
              <a:chExt cx="2304000" cy="2304000"/>
            </a:xfrm>
          </p:grpSpPr>
        </p:grpSp>
        <p:sp>
          <p:nvSpPr>
            <p:cNvPr id="5123" name="流程图: 联系 32"/>
            <p:cNvSpPr/>
            <p:nvPr/>
          </p:nvSpPr>
          <p:spPr>
            <a:xfrm>
              <a:off x="2894659" y="1465288"/>
              <a:ext cx="1727827" cy="1727827"/>
            </a:xfrm>
            <a:prstGeom prst="flowChartConnector">
              <a:avLst/>
            </a:prstGeom>
            <a:noFill/>
            <a:ln w="3175">
              <a:solidFill>
                <a:srgbClr val="00B7CA"/>
              </a:solidFill>
              <a:round/>
            </a:ln>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b="1" kern="0">
                <a:solidFill>
                  <a:srgbClr val="FFFFFF"/>
                </a:solidFill>
              </a:endParaRPr>
            </a:p>
          </p:txBody>
        </p:sp>
      </p:grpSp>
      <p:pic>
        <p:nvPicPr>
          <p:cNvPr id="5124" name="组合 61"/>
          <p:cNvPicPr>
            <a:picLocks noGrp="1" noChangeAspect="1"/>
          </p:cNvPicPr>
          <p:nvPr/>
        </p:nvPicPr>
        <p:blipFill>
          <a:blip r:embed="rId2"/>
          <a:stretch>
            <a:fillRect/>
          </a:stretch>
        </p:blipFill>
        <p:spPr>
          <a:xfrm>
            <a:off x="3248025" y="666750"/>
            <a:ext cx="658813" cy="660400"/>
          </a:xfrm>
          <a:prstGeom prst="rect">
            <a:avLst/>
          </a:prstGeom>
          <a:noFill/>
          <a:ln>
            <a:miter lim="800000"/>
          </a:ln>
        </p:spPr>
      </p:pic>
      <p:pic>
        <p:nvPicPr>
          <p:cNvPr id="5125" name="组合 64"/>
          <p:cNvPicPr>
            <a:picLocks noGrp="1" noChangeAspect="1"/>
          </p:cNvPicPr>
          <p:nvPr/>
        </p:nvPicPr>
        <p:blipFill>
          <a:blip r:embed="rId3"/>
          <a:stretch>
            <a:fillRect/>
          </a:stretch>
        </p:blipFill>
        <p:spPr>
          <a:xfrm>
            <a:off x="4849813" y="325438"/>
            <a:ext cx="658812" cy="658812"/>
          </a:xfrm>
          <a:prstGeom prst="rect">
            <a:avLst/>
          </a:prstGeom>
          <a:noFill/>
          <a:ln>
            <a:miter lim="800000"/>
          </a:ln>
        </p:spPr>
      </p:pic>
      <p:pic>
        <p:nvPicPr>
          <p:cNvPr id="5126" name="组合 67"/>
          <p:cNvPicPr>
            <a:picLocks noGrp="1" noChangeAspect="1"/>
          </p:cNvPicPr>
          <p:nvPr/>
        </p:nvPicPr>
        <p:blipFill>
          <a:blip r:embed="rId4"/>
          <a:stretch>
            <a:fillRect/>
          </a:stretch>
        </p:blipFill>
        <p:spPr>
          <a:xfrm>
            <a:off x="3883025" y="736600"/>
            <a:ext cx="612775" cy="612775"/>
          </a:xfrm>
          <a:prstGeom prst="rect">
            <a:avLst/>
          </a:prstGeom>
          <a:noFill/>
          <a:ln>
            <a:miter lim="800000"/>
          </a:ln>
        </p:spPr>
      </p:pic>
      <p:pic>
        <p:nvPicPr>
          <p:cNvPr id="5127" name="组合 70"/>
          <p:cNvPicPr>
            <a:picLocks noGrp="1" noChangeAspect="1"/>
          </p:cNvPicPr>
          <p:nvPr/>
        </p:nvPicPr>
        <p:blipFill>
          <a:blip r:embed="rId5"/>
          <a:stretch>
            <a:fillRect/>
          </a:stretch>
        </p:blipFill>
        <p:spPr>
          <a:xfrm>
            <a:off x="4386263" y="762000"/>
            <a:ext cx="769937" cy="769938"/>
          </a:xfrm>
          <a:prstGeom prst="rect">
            <a:avLst/>
          </a:prstGeom>
          <a:noFill/>
          <a:ln>
            <a:miter lim="800000"/>
          </a:ln>
        </p:spPr>
      </p:pic>
      <p:pic>
        <p:nvPicPr>
          <p:cNvPr id="5128" name="组合 73"/>
          <p:cNvPicPr>
            <a:picLocks noGrp="1" noChangeAspect="1"/>
          </p:cNvPicPr>
          <p:nvPr/>
        </p:nvPicPr>
        <p:blipFill>
          <a:blip r:embed="rId6"/>
          <a:stretch>
            <a:fillRect/>
          </a:stretch>
        </p:blipFill>
        <p:spPr>
          <a:xfrm>
            <a:off x="3162300" y="185738"/>
            <a:ext cx="585788" cy="569912"/>
          </a:xfrm>
          <a:prstGeom prst="rect">
            <a:avLst/>
          </a:prstGeom>
          <a:noFill/>
          <a:ln>
            <a:miter lim="800000"/>
          </a:ln>
        </p:spPr>
      </p:pic>
      <p:pic>
        <p:nvPicPr>
          <p:cNvPr id="5129" name="组合 76"/>
          <p:cNvPicPr>
            <a:picLocks noGrp="1" noChangeAspect="1"/>
          </p:cNvPicPr>
          <p:nvPr/>
        </p:nvPicPr>
        <p:blipFill>
          <a:blip r:embed="rId7"/>
          <a:stretch>
            <a:fillRect/>
          </a:stretch>
        </p:blipFill>
        <p:spPr>
          <a:xfrm>
            <a:off x="3559175" y="1103313"/>
            <a:ext cx="601663" cy="601662"/>
          </a:xfrm>
          <a:prstGeom prst="rect">
            <a:avLst/>
          </a:prstGeom>
          <a:noFill/>
          <a:ln>
            <a:miter lim="800000"/>
          </a:ln>
        </p:spPr>
      </p:pic>
      <p:sp>
        <p:nvSpPr>
          <p:cNvPr id="5130" name="文本框 131"/>
          <p:cNvSpPr/>
          <p:nvPr/>
        </p:nvSpPr>
        <p:spPr>
          <a:xfrm>
            <a:off x="3757613" y="101600"/>
            <a:ext cx="1414462" cy="76993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sz="4400" b="1" kern="0">
                <a:solidFill>
                  <a:srgbClr val="C00000"/>
                </a:solidFill>
                <a:latin typeface="华文隶书" pitchFamily="2" charset="-122"/>
                <a:ea typeface="华文隶书" pitchFamily="2" charset="-122"/>
              </a:rPr>
              <a:t>目录</a:t>
            </a:r>
          </a:p>
        </p:txBody>
      </p:sp>
      <p:grpSp>
        <p:nvGrpSpPr>
          <p:cNvPr id="5131" name="组合 130"/>
          <p:cNvGrpSpPr/>
          <p:nvPr/>
        </p:nvGrpSpPr>
        <p:grpSpPr>
          <a:xfrm>
            <a:off x="2425700" y="2097088"/>
            <a:ext cx="4235450" cy="2008187"/>
            <a:chOff x="1847662" y="1504750"/>
            <a:chExt cx="5448676" cy="2584754"/>
          </a:xfrm>
        </p:grpSpPr>
        <p:grpSp>
          <p:nvGrpSpPr>
            <p:cNvPr id="5132" name="组合 2"/>
            <p:cNvGrpSpPr>
              <a:grpSpLocks noGrp="1" noChangeAspect="1"/>
            </p:cNvGrpSpPr>
            <p:nvPr/>
          </p:nvGrpSpPr>
          <p:grpSpPr>
            <a:xfrm>
              <a:off x="1531891" y="1379981"/>
              <a:ext cx="2667917" cy="2596667"/>
              <a:chOff x="3295850" y="1908877"/>
              <a:chExt cx="3738030" cy="4660916"/>
            </a:xfrm>
          </p:grpSpPr>
        </p:grpSp>
        <p:sp>
          <p:nvSpPr>
            <p:cNvPr id="5133" name="圆角矩形 132"/>
            <p:cNvSpPr/>
            <p:nvPr/>
          </p:nvSpPr>
          <p:spPr>
            <a:xfrm>
              <a:off x="3321077" y="1888926"/>
              <a:ext cx="4147992" cy="1004251"/>
            </a:xfrm>
            <a:prstGeom prst="roundRect">
              <a:avLst>
                <a:gd name="adj" fmla="val 9976"/>
              </a:avLst>
            </a:prstGeom>
            <a:solidFill>
              <a:srgbClr val="FFB85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nvGrpSpPr>
            <p:cNvPr id="5134" name="组合 4"/>
            <p:cNvGrpSpPr/>
            <p:nvPr/>
          </p:nvGrpSpPr>
          <p:grpSpPr>
            <a:xfrm>
              <a:off x="3471676" y="2283134"/>
              <a:ext cx="118508" cy="118509"/>
              <a:chOff x="4486616" y="3001075"/>
              <a:chExt cx="274695" cy="274699"/>
            </a:xfrm>
          </p:grpSpPr>
          <p:sp>
            <p:nvSpPr>
              <p:cNvPr id="5135" name="椭圆 153"/>
              <p:cNvSpPr/>
              <p:nvPr/>
            </p:nvSpPr>
            <p:spPr>
              <a:xfrm rot="16200000">
                <a:off x="4485528" y="3001392"/>
                <a:ext cx="274702" cy="274561"/>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5136" name="椭圆 154"/>
              <p:cNvSpPr/>
              <p:nvPr/>
            </p:nvSpPr>
            <p:spPr>
              <a:xfrm>
                <a:off x="4387220" y="2759656"/>
                <a:ext cx="466047" cy="49102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grpSp>
          <p:nvGrpSpPr>
            <p:cNvPr id="5137" name="组合 5"/>
            <p:cNvGrpSpPr/>
            <p:nvPr/>
          </p:nvGrpSpPr>
          <p:grpSpPr>
            <a:xfrm>
              <a:off x="3172171" y="2283134"/>
              <a:ext cx="118508" cy="118509"/>
              <a:chOff x="4486616" y="3001075"/>
              <a:chExt cx="274695" cy="274699"/>
            </a:xfrm>
          </p:grpSpPr>
          <p:sp>
            <p:nvSpPr>
              <p:cNvPr id="5138" name="椭圆 151"/>
              <p:cNvSpPr/>
              <p:nvPr/>
            </p:nvSpPr>
            <p:spPr>
              <a:xfrm rot="16200000">
                <a:off x="4488632" y="3001392"/>
                <a:ext cx="274702" cy="274561"/>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5139" name="椭圆 152"/>
              <p:cNvSpPr/>
              <p:nvPr/>
            </p:nvSpPr>
            <p:spPr>
              <a:xfrm>
                <a:off x="4387220" y="2759656"/>
                <a:ext cx="466047" cy="49102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grpSp>
          <p:nvGrpSpPr>
            <p:cNvPr id="5140" name="组合 6"/>
            <p:cNvGrpSpPr>
              <a:grpSpLocks noGrp="1" noChangeAspect="1"/>
            </p:cNvGrpSpPr>
            <p:nvPr/>
          </p:nvGrpSpPr>
          <p:grpSpPr>
            <a:xfrm>
              <a:off x="3202082" y="2161737"/>
              <a:ext cx="361529" cy="235113"/>
              <a:chOff x="4318304" y="3089060"/>
              <a:chExt cx="384317" cy="61430"/>
            </a:xfrm>
          </p:grpSpPr>
        </p:grpSp>
        <p:sp>
          <p:nvSpPr>
            <p:cNvPr id="5141" name="文本框 16">
              <a:hlinkClick r:id="rId8" action="ppaction://hlinksldjump"/>
            </p:cNvPr>
            <p:cNvSpPr/>
            <p:nvPr/>
          </p:nvSpPr>
          <p:spPr>
            <a:xfrm>
              <a:off x="3960320" y="2044671"/>
              <a:ext cx="2919972" cy="653268"/>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r>
                <a:rPr sz="2700" b="1" kern="0">
                  <a:solidFill>
                    <a:prstClr val="white"/>
                  </a:solidFill>
                  <a:latin typeface="黑体" pitchFamily="49" charset="-122"/>
                  <a:ea typeface="黑体" pitchFamily="49" charset="-122"/>
                </a:rPr>
                <a:t>重点突破</a:t>
              </a:r>
            </a:p>
          </p:txBody>
        </p:sp>
        <p:grpSp>
          <p:nvGrpSpPr>
            <p:cNvPr id="5142" name="组合 137"/>
            <p:cNvGrpSpPr>
              <a:grpSpLocks noGrp="1" noChangeAspect="1"/>
            </p:cNvGrpSpPr>
            <p:nvPr/>
          </p:nvGrpSpPr>
          <p:grpSpPr>
            <a:xfrm>
              <a:off x="2292908" y="2072845"/>
              <a:ext cx="647360" cy="550720"/>
              <a:chOff x="3108756" y="2110160"/>
              <a:chExt cx="745081" cy="698920"/>
            </a:xfrm>
          </p:grpSpPr>
        </p:grpSp>
        <p:grpSp>
          <p:nvGrpSpPr>
            <p:cNvPr id="5143" name="组合 9"/>
            <p:cNvGrpSpPr/>
            <p:nvPr/>
          </p:nvGrpSpPr>
          <p:grpSpPr>
            <a:xfrm>
              <a:off x="3709827" y="2081394"/>
              <a:ext cx="663073" cy="571160"/>
              <a:chOff x="4946438" y="2775191"/>
              <a:chExt cx="884098" cy="761546"/>
            </a:xfrm>
          </p:grpSpPr>
          <p:sp>
            <p:nvSpPr>
              <p:cNvPr id="5144" name="椭圆 139"/>
              <p:cNvSpPr/>
              <p:nvPr/>
            </p:nvSpPr>
            <p:spPr>
              <a:xfrm>
                <a:off x="4990474" y="2774608"/>
                <a:ext cx="743374" cy="7437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5145" name="文本框 28"/>
              <p:cNvSpPr/>
              <p:nvPr/>
            </p:nvSpPr>
            <p:spPr>
              <a:xfrm>
                <a:off x="4946438" y="2824081"/>
                <a:ext cx="884098" cy="712656"/>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r>
                  <a:rPr lang="en-US" altLang="zh-CN" sz="2100" b="1" kern="0">
                    <a:solidFill>
                      <a:srgbClr val="FFB850"/>
                    </a:solidFill>
                    <a:latin typeface="Impact" pitchFamily="34" charset="0"/>
                  </a:rPr>
                  <a:t>02</a:t>
                </a:r>
                <a:endParaRPr sz="2100" b="1" kern="0">
                  <a:solidFill>
                    <a:srgbClr val="FFB850"/>
                  </a:solidFill>
                  <a:latin typeface="Impact" pitchFamily="34" charset="0"/>
                </a:endParaRPr>
              </a:p>
            </p:txBody>
          </p:sp>
        </p:grpSp>
      </p:grpSp>
      <p:grpSp>
        <p:nvGrpSpPr>
          <p:cNvPr id="5146" name="组合 159"/>
          <p:cNvGrpSpPr/>
          <p:nvPr/>
        </p:nvGrpSpPr>
        <p:grpSpPr>
          <a:xfrm>
            <a:off x="2425700" y="3222625"/>
            <a:ext cx="4449763" cy="2085975"/>
            <a:chOff x="2000534" y="2474331"/>
            <a:chExt cx="5723839" cy="2584754"/>
          </a:xfrm>
        </p:grpSpPr>
        <p:grpSp>
          <p:nvGrpSpPr>
            <p:cNvPr id="5147" name="组合 31"/>
            <p:cNvGrpSpPr>
              <a:grpSpLocks noGrp="1" noChangeAspect="1"/>
            </p:cNvGrpSpPr>
            <p:nvPr/>
          </p:nvGrpSpPr>
          <p:grpSpPr>
            <a:xfrm>
              <a:off x="1684793" y="2368687"/>
              <a:ext cx="2695413" cy="2568248"/>
              <a:chOff x="3295850" y="1895995"/>
              <a:chExt cx="3725149" cy="4660916"/>
            </a:xfrm>
          </p:grpSpPr>
        </p:grpSp>
        <p:sp>
          <p:nvSpPr>
            <p:cNvPr id="5148" name="圆角矩形 161"/>
            <p:cNvSpPr/>
            <p:nvPr/>
          </p:nvSpPr>
          <p:spPr>
            <a:xfrm>
              <a:off x="3465772" y="2871970"/>
              <a:ext cx="4147968" cy="994810"/>
            </a:xfrm>
            <a:prstGeom prst="roundRect">
              <a:avLst>
                <a:gd name="adj" fmla="val 9976"/>
              </a:avLst>
            </a:prstGeom>
            <a:solidFill>
              <a:srgbClr val="01ACBE"/>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nvGrpSpPr>
            <p:cNvPr id="5149" name="组合 33"/>
            <p:cNvGrpSpPr/>
            <p:nvPr/>
          </p:nvGrpSpPr>
          <p:grpSpPr>
            <a:xfrm>
              <a:off x="3616363" y="3263182"/>
              <a:ext cx="118508" cy="118509"/>
              <a:chOff x="4486616" y="3001075"/>
              <a:chExt cx="274695" cy="274699"/>
            </a:xfrm>
          </p:grpSpPr>
          <p:sp>
            <p:nvSpPr>
              <p:cNvPr id="5150" name="椭圆 178"/>
              <p:cNvSpPr/>
              <p:nvPr/>
            </p:nvSpPr>
            <p:spPr>
              <a:xfrm rot="16200000">
                <a:off x="4485761" y="3000483"/>
                <a:ext cx="273579" cy="274534"/>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5151" name="椭圆 179"/>
              <p:cNvSpPr/>
              <p:nvPr/>
            </p:nvSpPr>
            <p:spPr>
              <a:xfrm>
                <a:off x="4390939" y="2764996"/>
                <a:ext cx="448668" cy="495325"/>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grpSp>
          <p:nvGrpSpPr>
            <p:cNvPr id="5152" name="组合 34"/>
            <p:cNvGrpSpPr/>
            <p:nvPr/>
          </p:nvGrpSpPr>
          <p:grpSpPr>
            <a:xfrm>
              <a:off x="3316858" y="3263182"/>
              <a:ext cx="118508" cy="118509"/>
              <a:chOff x="4486616" y="3001075"/>
              <a:chExt cx="274695" cy="274699"/>
            </a:xfrm>
          </p:grpSpPr>
          <p:sp>
            <p:nvSpPr>
              <p:cNvPr id="5153" name="椭圆 176"/>
              <p:cNvSpPr/>
              <p:nvPr/>
            </p:nvSpPr>
            <p:spPr>
              <a:xfrm rot="16200000">
                <a:off x="4488931" y="3000483"/>
                <a:ext cx="273579" cy="274534"/>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5154" name="椭圆 177"/>
              <p:cNvSpPr/>
              <p:nvPr/>
            </p:nvSpPr>
            <p:spPr>
              <a:xfrm>
                <a:off x="4390939" y="2764996"/>
                <a:ext cx="448668" cy="495325"/>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grpSp>
          <p:nvGrpSpPr>
            <p:cNvPr id="5155" name="组合 35"/>
            <p:cNvGrpSpPr>
              <a:grpSpLocks noGrp="1" noChangeAspect="1"/>
            </p:cNvGrpSpPr>
            <p:nvPr/>
          </p:nvGrpSpPr>
          <p:grpSpPr>
            <a:xfrm>
              <a:off x="3346774" y="3147881"/>
              <a:ext cx="361523" cy="227756"/>
              <a:chOff x="4312849" y="3104300"/>
              <a:chExt cx="384317" cy="61430"/>
            </a:xfrm>
          </p:grpSpPr>
        </p:grpSp>
        <p:grpSp>
          <p:nvGrpSpPr>
            <p:cNvPr id="5156" name="组合 36"/>
            <p:cNvGrpSpPr/>
            <p:nvPr/>
          </p:nvGrpSpPr>
          <p:grpSpPr>
            <a:xfrm>
              <a:off x="3731804" y="3056740"/>
              <a:ext cx="674163" cy="552077"/>
              <a:chOff x="4777361" y="2784157"/>
              <a:chExt cx="898883" cy="736101"/>
            </a:xfrm>
          </p:grpSpPr>
          <p:sp>
            <p:nvSpPr>
              <p:cNvPr id="5157" name="椭圆 172"/>
              <p:cNvSpPr/>
              <p:nvPr/>
            </p:nvSpPr>
            <p:spPr>
              <a:xfrm>
                <a:off x="4881330" y="2783955"/>
                <a:ext cx="735134" cy="73700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5158" name="文本框 41"/>
              <p:cNvSpPr/>
              <p:nvPr/>
            </p:nvSpPr>
            <p:spPr>
              <a:xfrm>
                <a:off x="4777361" y="2821067"/>
                <a:ext cx="898883" cy="690947"/>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r>
                  <a:rPr lang="en-US" altLang="zh-CN" sz="2100" b="1" kern="0">
                    <a:solidFill>
                      <a:srgbClr val="01ACBE"/>
                    </a:solidFill>
                    <a:latin typeface="Impact" pitchFamily="34" charset="0"/>
                  </a:rPr>
                  <a:t>03</a:t>
                </a:r>
                <a:endParaRPr sz="2100" b="1" kern="0">
                  <a:solidFill>
                    <a:srgbClr val="01ACBE"/>
                  </a:solidFill>
                  <a:latin typeface="Impact" pitchFamily="34" charset="0"/>
                </a:endParaRPr>
              </a:p>
            </p:txBody>
          </p:sp>
        </p:grpSp>
        <p:grpSp>
          <p:nvGrpSpPr>
            <p:cNvPr id="5159" name="组合 166"/>
            <p:cNvGrpSpPr>
              <a:grpSpLocks noGrp="1" noChangeAspect="1"/>
            </p:cNvGrpSpPr>
            <p:nvPr/>
          </p:nvGrpSpPr>
          <p:grpSpPr>
            <a:xfrm>
              <a:off x="2434145" y="3056739"/>
              <a:ext cx="623455" cy="497016"/>
              <a:chOff x="9404083" y="1238855"/>
              <a:chExt cx="801342" cy="665020"/>
            </a:xfrm>
          </p:grpSpPr>
        </p:grpSp>
        <p:sp>
          <p:nvSpPr>
            <p:cNvPr id="5160" name="文本框 47">
              <a:hlinkClick r:id="rId9" action="ppaction://hlinksldjump"/>
            </p:cNvPr>
            <p:cNvSpPr/>
            <p:nvPr/>
          </p:nvSpPr>
          <p:spPr>
            <a:xfrm>
              <a:off x="4051919" y="3037104"/>
              <a:ext cx="3672454" cy="572054"/>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r>
                <a:rPr sz="2400" b="1" kern="0">
                  <a:solidFill>
                    <a:prstClr val="white"/>
                  </a:solidFill>
                  <a:latin typeface="Times New Roman" pitchFamily="18" charset="0"/>
                  <a:ea typeface="黑体" pitchFamily="49" charset="-122"/>
                </a:rPr>
                <a:t>福建</a:t>
              </a:r>
              <a:r>
                <a:rPr lang="en-US" altLang="zh-CN" sz="2400" b="1" kern="0">
                  <a:solidFill>
                    <a:prstClr val="white"/>
                  </a:solidFill>
                  <a:latin typeface="Times New Roman" pitchFamily="18" charset="0"/>
                  <a:ea typeface="黑体" pitchFamily="49" charset="-122"/>
                </a:rPr>
                <a:t>4</a:t>
              </a:r>
              <a:r>
                <a:rPr sz="2400" b="1" kern="0">
                  <a:solidFill>
                    <a:prstClr val="white"/>
                  </a:solidFill>
                  <a:latin typeface="Times New Roman" pitchFamily="18" charset="0"/>
                  <a:ea typeface="黑体" pitchFamily="49" charset="-122"/>
                </a:rPr>
                <a:t>年中考聚焦</a:t>
              </a:r>
            </a:p>
          </p:txBody>
        </p:sp>
      </p:grpSp>
      <p:grpSp>
        <p:nvGrpSpPr>
          <p:cNvPr id="5161" name="组合 184"/>
          <p:cNvGrpSpPr/>
          <p:nvPr/>
        </p:nvGrpSpPr>
        <p:grpSpPr>
          <a:xfrm>
            <a:off x="2425700" y="987425"/>
            <a:ext cx="4192588" cy="1992313"/>
            <a:chOff x="1851755" y="1505713"/>
            <a:chExt cx="5440491" cy="2584754"/>
          </a:xfrm>
        </p:grpSpPr>
        <p:grpSp>
          <p:nvGrpSpPr>
            <p:cNvPr id="5162" name="组合 81"/>
            <p:cNvGrpSpPr>
              <a:grpSpLocks noGrp="1" noChangeAspect="1"/>
            </p:cNvGrpSpPr>
            <p:nvPr/>
          </p:nvGrpSpPr>
          <p:grpSpPr>
            <a:xfrm>
              <a:off x="1533189" y="1385529"/>
              <a:ext cx="2664226" cy="2591900"/>
              <a:chOff x="3295850" y="1895995"/>
              <a:chExt cx="3725149" cy="4660916"/>
            </a:xfrm>
          </p:grpSpPr>
        </p:grpSp>
        <p:grpSp>
          <p:nvGrpSpPr>
            <p:cNvPr id="5163" name="组合 82"/>
            <p:cNvGrpSpPr/>
            <p:nvPr/>
          </p:nvGrpSpPr>
          <p:grpSpPr>
            <a:xfrm>
              <a:off x="2302897" y="1980707"/>
              <a:ext cx="4989349" cy="751080"/>
              <a:chOff x="2302897" y="1980707"/>
              <a:chExt cx="4989349" cy="751080"/>
            </a:xfrm>
          </p:grpSpPr>
          <p:sp>
            <p:nvSpPr>
              <p:cNvPr id="5164" name="圆角矩形 187"/>
              <p:cNvSpPr/>
              <p:nvPr/>
            </p:nvSpPr>
            <p:spPr>
              <a:xfrm>
                <a:off x="3316286" y="1899715"/>
                <a:ext cx="4150195" cy="1006268"/>
              </a:xfrm>
              <a:prstGeom prst="roundRect">
                <a:avLst>
                  <a:gd name="adj" fmla="val 9976"/>
                </a:avLst>
              </a:prstGeom>
              <a:solidFill>
                <a:srgbClr val="00B0F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nvGrpSpPr>
              <p:cNvPr id="5165" name="组合 84"/>
              <p:cNvGrpSpPr/>
              <p:nvPr/>
            </p:nvGrpSpPr>
            <p:grpSpPr>
              <a:xfrm>
                <a:off x="3467584" y="2294564"/>
                <a:ext cx="118508" cy="118509"/>
                <a:chOff x="4486616" y="3001075"/>
                <a:chExt cx="274695" cy="274699"/>
              </a:xfrm>
            </p:grpSpPr>
            <p:sp>
              <p:nvSpPr>
                <p:cNvPr id="5166" name="椭圆 200"/>
                <p:cNvSpPr/>
                <p:nvPr/>
              </p:nvSpPr>
              <p:spPr>
                <a:xfrm rot="16200000">
                  <a:off x="4484837" y="3000957"/>
                  <a:ext cx="276891" cy="276951"/>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5167" name="椭圆 201"/>
                <p:cNvSpPr/>
                <p:nvPr/>
              </p:nvSpPr>
              <p:spPr>
                <a:xfrm>
                  <a:off x="4385233" y="2756459"/>
                  <a:ext cx="469760" cy="49440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grpSp>
            <p:nvGrpSpPr>
              <p:cNvPr id="5168" name="组合 85"/>
              <p:cNvGrpSpPr/>
              <p:nvPr/>
            </p:nvGrpSpPr>
            <p:grpSpPr>
              <a:xfrm>
                <a:off x="3168079" y="2294564"/>
                <a:ext cx="118508" cy="118509"/>
                <a:chOff x="4486616" y="3001075"/>
                <a:chExt cx="274695" cy="274699"/>
              </a:xfrm>
            </p:grpSpPr>
            <p:sp>
              <p:nvSpPr>
                <p:cNvPr id="5169" name="椭圆 198"/>
                <p:cNvSpPr/>
                <p:nvPr/>
              </p:nvSpPr>
              <p:spPr>
                <a:xfrm rot="16200000">
                  <a:off x="4479537" y="3008122"/>
                  <a:ext cx="276891" cy="262624"/>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5170" name="椭圆 199"/>
                <p:cNvSpPr/>
                <p:nvPr/>
              </p:nvSpPr>
              <p:spPr>
                <a:xfrm>
                  <a:off x="4385233" y="2756459"/>
                  <a:ext cx="469760" cy="49440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grpSp>
            <p:nvGrpSpPr>
              <p:cNvPr id="5171" name="组合 86"/>
              <p:cNvGrpSpPr>
                <a:grpSpLocks noGrp="1" noChangeAspect="1"/>
              </p:cNvGrpSpPr>
              <p:nvPr/>
            </p:nvGrpSpPr>
            <p:grpSpPr>
              <a:xfrm>
                <a:off x="3197698" y="2171864"/>
                <a:ext cx="362117" cy="236685"/>
                <a:chOff x="4312849" y="3104300"/>
                <a:chExt cx="384317" cy="61430"/>
              </a:xfrm>
            </p:grpSpPr>
          </p:grpSp>
          <p:grpSp>
            <p:nvGrpSpPr>
              <p:cNvPr id="5172" name="组合 87"/>
              <p:cNvGrpSpPr/>
              <p:nvPr/>
            </p:nvGrpSpPr>
            <p:grpSpPr>
              <a:xfrm>
                <a:off x="3635164" y="2097014"/>
                <a:ext cx="630643" cy="550614"/>
                <a:chOff x="4846885" y="2796017"/>
                <a:chExt cx="840857" cy="734151"/>
              </a:xfrm>
            </p:grpSpPr>
            <p:sp>
              <p:nvSpPr>
                <p:cNvPr id="5173" name="椭圆 194"/>
                <p:cNvSpPr/>
                <p:nvPr/>
              </p:nvSpPr>
              <p:spPr>
                <a:xfrm>
                  <a:off x="4902566" y="2795742"/>
                  <a:ext cx="722379" cy="7551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5174" name="文本框 18"/>
                <p:cNvSpPr/>
                <p:nvPr/>
              </p:nvSpPr>
              <p:spPr>
                <a:xfrm>
                  <a:off x="4846885" y="2811166"/>
                  <a:ext cx="840857" cy="719002"/>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r>
                    <a:rPr lang="en-US" altLang="zh-CN" sz="2100" b="1" kern="0">
                      <a:solidFill>
                        <a:srgbClr val="00B0F0"/>
                      </a:solidFill>
                      <a:latin typeface="Impact" pitchFamily="34" charset="0"/>
                    </a:rPr>
                    <a:t>01</a:t>
                  </a:r>
                  <a:endParaRPr sz="2100" b="1" kern="0">
                    <a:solidFill>
                      <a:srgbClr val="00B0F0"/>
                    </a:solidFill>
                    <a:latin typeface="Impact" pitchFamily="34" charset="0"/>
                  </a:endParaRPr>
                </a:p>
              </p:txBody>
            </p:sp>
          </p:grpSp>
          <p:sp>
            <p:nvSpPr>
              <p:cNvPr id="5175" name="文本框 24">
                <a:hlinkClick r:id="rId10" action="ppaction://hlinksldjump"/>
              </p:cNvPr>
              <p:cNvSpPr/>
              <p:nvPr/>
            </p:nvSpPr>
            <p:spPr>
              <a:xfrm>
                <a:off x="4035549" y="2014039"/>
                <a:ext cx="2629911" cy="659085"/>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r>
                  <a:rPr sz="2700" b="1" kern="0">
                    <a:solidFill>
                      <a:prstClr val="white"/>
                    </a:solidFill>
                    <a:latin typeface="黑体" pitchFamily="49" charset="-122"/>
                    <a:ea typeface="黑体" pitchFamily="49" charset="-122"/>
                  </a:rPr>
                  <a:t>知识梳理</a:t>
                </a:r>
              </a:p>
            </p:txBody>
          </p:sp>
          <p:sp>
            <p:nvSpPr>
              <p:cNvPr id="5176" name="KSO_Shape"/>
              <p:cNvSpPr/>
              <p:nvPr/>
            </p:nvSpPr>
            <p:spPr>
              <a:xfrm>
                <a:off x="2302898" y="2098867"/>
                <a:ext cx="558262" cy="533428"/>
              </a:xfrm>
              <a:custGeom>
                <a:avLst/>
                <a:gdLst/>
                <a:ahLst/>
                <a:cxnLst/>
                <a:rect l="l" t="t" r="r" b="b"/>
                <a:pathLst>
                  <a:path w="1889279" h="1810503">
                    <a:moveTo>
                      <a:pt x="1408636" y="1462945"/>
                    </a:moveTo>
                    <a:cubicBezTo>
                      <a:pt x="1471912" y="1494489"/>
                      <a:pt x="1528819" y="1532588"/>
                      <a:pt x="1575786" y="1578162"/>
                    </a:cubicBezTo>
                    <a:cubicBezTo>
                      <a:pt x="1467281" y="1672800"/>
                      <a:pt x="1335058" y="1742507"/>
                      <a:pt x="1188886" y="1779443"/>
                    </a:cubicBezTo>
                    <a:cubicBezTo>
                      <a:pt x="1278166" y="1700386"/>
                      <a:pt x="1353810" y="1592053"/>
                      <a:pt x="1408636" y="1462945"/>
                    </a:cubicBezTo>
                    <a:close/>
                    <a:moveTo>
                      <a:pt x="494888" y="1445849"/>
                    </a:moveTo>
                    <a:cubicBezTo>
                      <a:pt x="556747" y="1590569"/>
                      <a:pt x="643865" y="1709702"/>
                      <a:pt x="747068" y="1790925"/>
                    </a:cubicBezTo>
                    <a:cubicBezTo>
                      <a:pt x="576321" y="1756303"/>
                      <a:pt x="422614" y="1677538"/>
                      <a:pt x="300900" y="1566189"/>
                    </a:cubicBezTo>
                    <a:cubicBezTo>
                      <a:pt x="355309" y="1517036"/>
                      <a:pt x="421005" y="1476420"/>
                      <a:pt x="494888" y="1445849"/>
                    </a:cubicBezTo>
                    <a:close/>
                    <a:moveTo>
                      <a:pt x="900586" y="1355871"/>
                    </a:moveTo>
                    <a:lnTo>
                      <a:pt x="900586" y="1808904"/>
                    </a:lnTo>
                    <a:lnTo>
                      <a:pt x="884222" y="1808113"/>
                    </a:lnTo>
                    <a:cubicBezTo>
                      <a:pt x="745280" y="1742581"/>
                      <a:pt x="627378" y="1604992"/>
                      <a:pt x="551037" y="1423344"/>
                    </a:cubicBezTo>
                    <a:cubicBezTo>
                      <a:pt x="655969" y="1381011"/>
                      <a:pt x="774745" y="1357337"/>
                      <a:pt x="900586" y="1355871"/>
                    </a:cubicBezTo>
                    <a:close/>
                    <a:moveTo>
                      <a:pt x="953521" y="1355186"/>
                    </a:moveTo>
                    <a:cubicBezTo>
                      <a:pt x="1099660" y="1356509"/>
                      <a:pt x="1236550" y="1386650"/>
                      <a:pt x="1354036" y="1440083"/>
                    </a:cubicBezTo>
                    <a:cubicBezTo>
                      <a:pt x="1283551" y="1605630"/>
                      <a:pt x="1178611" y="1734316"/>
                      <a:pt x="1054486" y="1804443"/>
                    </a:cubicBezTo>
                    <a:lnTo>
                      <a:pt x="953521" y="1810503"/>
                    </a:lnTo>
                    <a:close/>
                    <a:moveTo>
                      <a:pt x="1517159" y="931303"/>
                    </a:moveTo>
                    <a:lnTo>
                      <a:pt x="1889279" y="931303"/>
                    </a:lnTo>
                    <a:cubicBezTo>
                      <a:pt x="1883282" y="1167646"/>
                      <a:pt x="1781715" y="1381244"/>
                      <a:pt x="1618873" y="1536894"/>
                    </a:cubicBezTo>
                    <a:cubicBezTo>
                      <a:pt x="1566437" y="1485571"/>
                      <a:pt x="1502786" y="1442774"/>
                      <a:pt x="1431939" y="1407715"/>
                    </a:cubicBezTo>
                    <a:cubicBezTo>
                      <a:pt x="1485774" y="1266553"/>
                      <a:pt x="1516428" y="1104135"/>
                      <a:pt x="1517159" y="931303"/>
                    </a:cubicBezTo>
                    <a:close/>
                    <a:moveTo>
                      <a:pt x="953521" y="931303"/>
                    </a:moveTo>
                    <a:lnTo>
                      <a:pt x="1456842" y="931303"/>
                    </a:lnTo>
                    <a:cubicBezTo>
                      <a:pt x="1456123" y="1096196"/>
                      <a:pt x="1427268" y="1250986"/>
                      <a:pt x="1375819" y="1384691"/>
                    </a:cubicBezTo>
                    <a:cubicBezTo>
                      <a:pt x="1251537" y="1327928"/>
                      <a:pt x="1107288" y="1296191"/>
                      <a:pt x="953521" y="1294902"/>
                    </a:cubicBezTo>
                    <a:close/>
                    <a:moveTo>
                      <a:pt x="448568" y="931303"/>
                    </a:moveTo>
                    <a:lnTo>
                      <a:pt x="900586" y="931303"/>
                    </a:lnTo>
                    <a:lnTo>
                      <a:pt x="900586" y="1295603"/>
                    </a:lnTo>
                    <a:cubicBezTo>
                      <a:pt x="766605" y="1297053"/>
                      <a:pt x="640053" y="1322469"/>
                      <a:pt x="528061" y="1368046"/>
                    </a:cubicBezTo>
                    <a:cubicBezTo>
                      <a:pt x="478984" y="1238632"/>
                      <a:pt x="450499" y="1089843"/>
                      <a:pt x="448568" y="931303"/>
                    </a:cubicBezTo>
                    <a:close/>
                    <a:moveTo>
                      <a:pt x="0" y="931303"/>
                    </a:moveTo>
                    <a:lnTo>
                      <a:pt x="388264" y="931303"/>
                    </a:lnTo>
                    <a:cubicBezTo>
                      <a:pt x="390220" y="1097785"/>
                      <a:pt x="420532" y="1254193"/>
                      <a:pt x="473139" y="1390578"/>
                    </a:cubicBezTo>
                    <a:cubicBezTo>
                      <a:pt x="391203" y="1423988"/>
                      <a:pt x="318506" y="1469260"/>
                      <a:pt x="258353" y="1524144"/>
                    </a:cubicBezTo>
                    <a:cubicBezTo>
                      <a:pt x="102364" y="1370026"/>
                      <a:pt x="5849" y="1161456"/>
                      <a:pt x="0" y="931303"/>
                    </a:cubicBezTo>
                    <a:close/>
                    <a:moveTo>
                      <a:pt x="536834" y="421694"/>
                    </a:moveTo>
                    <a:cubicBezTo>
                      <a:pt x="646682" y="464986"/>
                      <a:pt x="770110" y="489176"/>
                      <a:pt x="900586" y="490537"/>
                    </a:cubicBezTo>
                    <a:lnTo>
                      <a:pt x="900586" y="875390"/>
                    </a:lnTo>
                    <a:lnTo>
                      <a:pt x="448805" y="875390"/>
                    </a:lnTo>
                    <a:cubicBezTo>
                      <a:pt x="451150" y="709592"/>
                      <a:pt x="482649" y="554587"/>
                      <a:pt x="536834" y="421694"/>
                    </a:cubicBezTo>
                    <a:close/>
                    <a:moveTo>
                      <a:pt x="1356131" y="409527"/>
                    </a:moveTo>
                    <a:cubicBezTo>
                      <a:pt x="1415590" y="544412"/>
                      <a:pt x="1451132" y="703874"/>
                      <a:pt x="1455052" y="875390"/>
                    </a:cubicBezTo>
                    <a:lnTo>
                      <a:pt x="953521" y="875390"/>
                    </a:lnTo>
                    <a:lnTo>
                      <a:pt x="953521" y="491238"/>
                    </a:lnTo>
                    <a:cubicBezTo>
                      <a:pt x="1099303" y="490092"/>
                      <a:pt x="1236528" y="461431"/>
                      <a:pt x="1356131" y="409527"/>
                    </a:cubicBezTo>
                    <a:close/>
                    <a:moveTo>
                      <a:pt x="271202" y="273767"/>
                    </a:moveTo>
                    <a:cubicBezTo>
                      <a:pt x="330895" y="324894"/>
                      <a:pt x="401533" y="367494"/>
                      <a:pt x="480768" y="398692"/>
                    </a:cubicBezTo>
                    <a:cubicBezTo>
                      <a:pt x="424147" y="539118"/>
                      <a:pt x="390867" y="701724"/>
                      <a:pt x="388496" y="875390"/>
                    </a:cubicBezTo>
                    <a:lnTo>
                      <a:pt x="238" y="875390"/>
                    </a:lnTo>
                    <a:cubicBezTo>
                      <a:pt x="7162" y="640451"/>
                      <a:pt x="108645" y="428248"/>
                      <a:pt x="271202" y="273767"/>
                    </a:cubicBezTo>
                    <a:close/>
                    <a:moveTo>
                      <a:pt x="1605567" y="261436"/>
                    </a:moveTo>
                    <a:cubicBezTo>
                      <a:pt x="1775300" y="417133"/>
                      <a:pt x="1881942" y="634296"/>
                      <a:pt x="1889035" y="875390"/>
                    </a:cubicBezTo>
                    <a:lnTo>
                      <a:pt x="1515364" y="875390"/>
                    </a:lnTo>
                    <a:cubicBezTo>
                      <a:pt x="1511419" y="696081"/>
                      <a:pt x="1474168" y="529014"/>
                      <a:pt x="1413107" y="386152"/>
                    </a:cubicBezTo>
                    <a:cubicBezTo>
                      <a:pt x="1485941" y="353453"/>
                      <a:pt x="1551126" y="311628"/>
                      <a:pt x="1605567" y="261436"/>
                    </a:cubicBezTo>
                    <a:close/>
                    <a:moveTo>
                      <a:pt x="748157" y="19413"/>
                    </a:moveTo>
                    <a:cubicBezTo>
                      <a:pt x="649482" y="96557"/>
                      <a:pt x="565491" y="208310"/>
                      <a:pt x="504779" y="344256"/>
                    </a:cubicBezTo>
                    <a:cubicBezTo>
                      <a:pt x="432706" y="315858"/>
                      <a:pt x="368354" y="277545"/>
                      <a:pt x="313920" y="231604"/>
                    </a:cubicBezTo>
                    <a:cubicBezTo>
                      <a:pt x="434240" y="127070"/>
                      <a:pt x="583275" y="52667"/>
                      <a:pt x="748157" y="19413"/>
                    </a:cubicBezTo>
                    <a:close/>
                    <a:moveTo>
                      <a:pt x="1137621" y="18543"/>
                    </a:moveTo>
                    <a:cubicBezTo>
                      <a:pt x="1297904" y="50310"/>
                      <a:pt x="1443338" y="120918"/>
                      <a:pt x="1562575" y="219802"/>
                    </a:cubicBezTo>
                    <a:cubicBezTo>
                      <a:pt x="1512842" y="265093"/>
                      <a:pt x="1453308" y="302843"/>
                      <a:pt x="1386970" y="332857"/>
                    </a:cubicBezTo>
                    <a:cubicBezTo>
                      <a:pt x="1323718" y="199817"/>
                      <a:pt x="1237626" y="91674"/>
                      <a:pt x="1137621" y="18543"/>
                    </a:cubicBezTo>
                    <a:close/>
                    <a:moveTo>
                      <a:pt x="900586" y="1702"/>
                    </a:moveTo>
                    <a:lnTo>
                      <a:pt x="900586" y="430269"/>
                    </a:lnTo>
                    <a:cubicBezTo>
                      <a:pt x="778345" y="428899"/>
                      <a:pt x="662774" y="406468"/>
                      <a:pt x="560047" y="366408"/>
                    </a:cubicBezTo>
                    <a:cubicBezTo>
                      <a:pt x="637783" y="193348"/>
                      <a:pt x="753999" y="63227"/>
                      <a:pt x="890213" y="2203"/>
                    </a:cubicBezTo>
                    <a:close/>
                    <a:moveTo>
                      <a:pt x="953521" y="0"/>
                    </a:moveTo>
                    <a:lnTo>
                      <a:pt x="981035" y="1330"/>
                    </a:lnTo>
                    <a:cubicBezTo>
                      <a:pt x="1124068" y="53565"/>
                      <a:pt x="1247786" y="180867"/>
                      <a:pt x="1332000" y="354889"/>
                    </a:cubicBezTo>
                    <a:cubicBezTo>
                      <a:pt x="1219743" y="403080"/>
                      <a:pt x="1090709" y="429800"/>
                      <a:pt x="953521" y="430954"/>
                    </a:cubicBezTo>
                    <a:close/>
                  </a:path>
                </a:pathLst>
              </a:cu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1pPr>
                <a:lvl2pPr marL="4572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2pPr>
                <a:lvl3pPr marL="9144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3pPr>
                <a:lvl4pPr marL="13716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4pPr>
                <a:lvl5pPr marL="18288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5pPr>
                <a:lvl6pPr marL="2286000" algn="l" defTabSz="914400" rtl="0" eaLnBrk="1" latinLnBrk="0" hangingPunct="1">
                  <a:defRPr lang="zh-CN" altLang="en-US" kern="1200">
                    <a:solidFill>
                      <a:schemeClr val="lt1"/>
                    </a:solidFill>
                    <a:latin typeface="+mn-lt"/>
                    <a:ea typeface="+mn-ea"/>
                    <a:cs typeface="+mn-cs"/>
                  </a:defRPr>
                </a:lvl6pPr>
                <a:lvl7pPr marL="2743200" algn="l" defTabSz="914400" rtl="0" eaLnBrk="1" latinLnBrk="0" hangingPunct="1">
                  <a:defRPr lang="zh-CN" altLang="en-US" kern="1200">
                    <a:solidFill>
                      <a:schemeClr val="lt1"/>
                    </a:solidFill>
                    <a:latin typeface="+mn-lt"/>
                    <a:ea typeface="+mn-ea"/>
                    <a:cs typeface="+mn-cs"/>
                  </a:defRPr>
                </a:lvl7pPr>
                <a:lvl8pPr marL="3200400" algn="l" defTabSz="914400" rtl="0" eaLnBrk="1" latinLnBrk="0" hangingPunct="1">
                  <a:defRPr lang="zh-CN" altLang="en-US" kern="1200">
                    <a:solidFill>
                      <a:schemeClr val="lt1"/>
                    </a:solidFill>
                    <a:latin typeface="+mn-lt"/>
                    <a:ea typeface="+mn-ea"/>
                    <a:cs typeface="+mn-cs"/>
                  </a:defRPr>
                </a:lvl8pPr>
                <a:lvl9pPr marL="3657600" algn="l" defTabSz="914400" rtl="0" eaLnBrk="1" latinLnBrk="0" hangingPunct="1">
                  <a:defRPr lang="zh-CN" altLang="en-US" kern="1200">
                    <a:solidFill>
                      <a:schemeClr val="lt1"/>
                    </a:solidFill>
                    <a:latin typeface="+mn-lt"/>
                    <a:ea typeface="+mn-ea"/>
                    <a:cs typeface="+mn-cs"/>
                  </a:defRPr>
                </a:lvl9pPr>
              </a:lstStyle>
              <a:p>
                <a:pPr algn="ctr"/>
                <a:endParaRPr>
                  <a:solidFill>
                    <a:srgbClr val="FFFFFF"/>
                  </a:solidFill>
                  <a:ea typeface="宋体"/>
                </a:endParaRPr>
              </a:p>
            </p:txBody>
          </p:sp>
        </p:grpSp>
      </p:grpSp>
    </p:spTree>
    <p:extLst>
      <p:ext uri="{BB962C8B-B14F-4D97-AF65-F5344CB8AC3E}">
        <p14:creationId xmlns:p14="http://schemas.microsoft.com/office/powerpoint/2010/main" val="128879392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5161"/>
                                        </p:tgtEl>
                                        <p:attrNameLst>
                                          <p:attrName>style.visibility</p:attrName>
                                        </p:attrNameLst>
                                      </p:cBhvr>
                                      <p:to>
                                        <p:strVal val="visible"/>
                                      </p:to>
                                    </p:set>
                                    <p:animEffect transition="in" filter="fade">
                                      <p:cBhvr>
                                        <p:cTn id="7" dur="1000" fill="hold"/>
                                        <p:tgtEl>
                                          <p:spTgt spid="5161"/>
                                        </p:tgtEl>
                                      </p:cBhvr>
                                    </p:animEffect>
                                    <p:anim calcmode="lin" valueType="num">
                                      <p:cBhvr>
                                        <p:cTn id="8" dur="1000" fill="hold"/>
                                        <p:tgtEl>
                                          <p:spTgt spid="5161"/>
                                        </p:tgtEl>
                                        <p:attrNameLst>
                                          <p:attrName>ppt_x</p:attrName>
                                        </p:attrNameLst>
                                      </p:cBhvr>
                                      <p:tavLst>
                                        <p:tav tm="0">
                                          <p:val>
                                            <p:strVal val="#ppt_x"/>
                                          </p:val>
                                        </p:tav>
                                        <p:tav tm="100000">
                                          <p:val>
                                            <p:strVal val="#ppt_x"/>
                                          </p:val>
                                        </p:tav>
                                      </p:tavLst>
                                    </p:anim>
                                    <p:anim calcmode="lin" valueType="num">
                                      <p:cBhvr>
                                        <p:cTn id="9" dur="1000" fill="hold"/>
                                        <p:tgtEl>
                                          <p:spTgt spid="5161"/>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5131"/>
                                        </p:tgtEl>
                                        <p:attrNameLst>
                                          <p:attrName>style.visibility</p:attrName>
                                        </p:attrNameLst>
                                      </p:cBhvr>
                                      <p:to>
                                        <p:strVal val="visible"/>
                                      </p:to>
                                    </p:set>
                                    <p:animEffect transition="in" filter="fade">
                                      <p:cBhvr>
                                        <p:cTn id="14" dur="1000" fill="hold"/>
                                        <p:tgtEl>
                                          <p:spTgt spid="5131"/>
                                        </p:tgtEl>
                                      </p:cBhvr>
                                    </p:animEffect>
                                    <p:anim calcmode="lin" valueType="num">
                                      <p:cBhvr>
                                        <p:cTn id="15" dur="1000" fill="hold"/>
                                        <p:tgtEl>
                                          <p:spTgt spid="5131"/>
                                        </p:tgtEl>
                                        <p:attrNameLst>
                                          <p:attrName>ppt_x</p:attrName>
                                        </p:attrNameLst>
                                      </p:cBhvr>
                                      <p:tavLst>
                                        <p:tav tm="0">
                                          <p:val>
                                            <p:strVal val="#ppt_x"/>
                                          </p:val>
                                        </p:tav>
                                        <p:tav tm="100000">
                                          <p:val>
                                            <p:strVal val="#ppt_x"/>
                                          </p:val>
                                        </p:tav>
                                      </p:tavLst>
                                    </p:anim>
                                    <p:anim calcmode="lin" valueType="num">
                                      <p:cBhvr>
                                        <p:cTn id="16" dur="1000" fill="hold"/>
                                        <p:tgtEl>
                                          <p:spTgt spid="5131"/>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5146"/>
                                        </p:tgtEl>
                                        <p:attrNameLst>
                                          <p:attrName>style.visibility</p:attrName>
                                        </p:attrNameLst>
                                      </p:cBhvr>
                                      <p:to>
                                        <p:strVal val="visible"/>
                                      </p:to>
                                    </p:set>
                                    <p:animEffect transition="in" filter="fade">
                                      <p:cBhvr>
                                        <p:cTn id="21" dur="1000" fill="hold"/>
                                        <p:tgtEl>
                                          <p:spTgt spid="5146"/>
                                        </p:tgtEl>
                                      </p:cBhvr>
                                    </p:animEffect>
                                    <p:anim calcmode="lin" valueType="num">
                                      <p:cBhvr>
                                        <p:cTn id="22" dur="1000" fill="hold"/>
                                        <p:tgtEl>
                                          <p:spTgt spid="5146"/>
                                        </p:tgtEl>
                                        <p:attrNameLst>
                                          <p:attrName>ppt_x</p:attrName>
                                        </p:attrNameLst>
                                      </p:cBhvr>
                                      <p:tavLst>
                                        <p:tav tm="0">
                                          <p:val>
                                            <p:strVal val="#ppt_x"/>
                                          </p:val>
                                        </p:tav>
                                        <p:tav tm="100000">
                                          <p:val>
                                            <p:strVal val="#ppt_x"/>
                                          </p:val>
                                        </p:tav>
                                      </p:tavLst>
                                    </p:anim>
                                    <p:anim calcmode="lin" valueType="num">
                                      <p:cBhvr>
                                        <p:cTn id="23" dur="1000" fill="hold"/>
                                        <p:tgtEl>
                                          <p:spTgt spid="51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793" name="对象 1"/>
          <p:cNvGraphicFramePr>
            <a:graphicFrameLocks noChangeAspect="1"/>
          </p:cNvGraphicFramePr>
          <p:nvPr/>
        </p:nvGraphicFramePr>
        <p:xfrm>
          <a:off x="971550" y="1027113"/>
          <a:ext cx="7188200" cy="2768600"/>
        </p:xfrm>
        <a:graphic>
          <a:graphicData uri="http://schemas.openxmlformats.org/presentationml/2006/ole">
            <mc:AlternateContent xmlns:mc="http://schemas.openxmlformats.org/markup-compatibility/2006">
              <mc:Choice xmlns:v="urn:schemas-microsoft-com:vml" Requires="v">
                <p:oleObj spid="_x0000_s6146" r:id="rId4" imgW="7188200" imgH="2768600" progId="Word.Document.8">
                  <p:embed/>
                </p:oleObj>
              </mc:Choice>
              <mc:Fallback>
                <p:oleObj r:id="rId4" imgW="7188200" imgH="2768600" progId="Word.Document.8">
                  <p:embed/>
                  <p:pic>
                    <p:nvPicPr>
                      <p:cNvPr id="0" name=""/>
                      <p:cNvPicPr/>
                      <p:nvPr/>
                    </p:nvPicPr>
                    <p:blipFill>
                      <a:blip r:embed="rId5"/>
                      <a:stretch>
                        <a:fillRect/>
                      </a:stretch>
                    </p:blipFill>
                    <p:spPr>
                      <a:xfrm>
                        <a:off x="971550" y="1027113"/>
                        <a:ext cx="7188200" cy="2768600"/>
                      </a:xfrm>
                      <a:prstGeom prst="rect">
                        <a:avLst/>
                      </a:prstGeom>
                      <a:noFill/>
                      <a:ln w="38100">
                        <a:noFill/>
                        <a:miter lim="800000"/>
                      </a:ln>
                    </p:spPr>
                  </p:pic>
                </p:oleObj>
              </mc:Fallback>
            </mc:AlternateContent>
          </a:graphicData>
        </a:graphic>
      </p:graphicFrame>
      <p:sp>
        <p:nvSpPr>
          <p:cNvPr id="33794" name="矩形 2"/>
          <p:cNvSpPr/>
          <p:nvPr/>
        </p:nvSpPr>
        <p:spPr>
          <a:xfrm>
            <a:off x="827088" y="2787650"/>
            <a:ext cx="5119687" cy="576263"/>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nSpc>
                <a:spcPct val="150000"/>
              </a:lnSpc>
            </a:pPr>
            <a:r>
              <a:rPr lang="en-US" altLang="zh-CN" sz="2400" b="1" kern="0">
                <a:solidFill>
                  <a:srgbClr val="00B050"/>
                </a:solidFill>
                <a:latin typeface="Times New Roman" pitchFamily="18" charset="0"/>
              </a:rPr>
              <a:t>【</a:t>
            </a:r>
            <a:r>
              <a:rPr sz="2400" b="1" kern="0">
                <a:solidFill>
                  <a:srgbClr val="00B050"/>
                </a:solidFill>
                <a:latin typeface="Times New Roman" pitchFamily="18" charset="0"/>
              </a:rPr>
              <a:t>答案</a:t>
            </a:r>
            <a:r>
              <a:rPr lang="en-US" altLang="zh-CN" sz="2400" b="1" kern="0">
                <a:solidFill>
                  <a:srgbClr val="00B050"/>
                </a:solidFill>
                <a:latin typeface="Times New Roman" pitchFamily="18" charset="0"/>
              </a:rPr>
              <a:t>】</a:t>
            </a:r>
            <a:r>
              <a:rPr lang="en-US" altLang="zh-CN" sz="2400" b="1" kern="0">
                <a:solidFill>
                  <a:srgbClr val="C00000"/>
                </a:solidFill>
                <a:latin typeface="Times New Roman" pitchFamily="18" charset="0"/>
              </a:rPr>
              <a:t>C</a:t>
            </a:r>
            <a:r>
              <a:rPr sz="2400" b="1" kern="0">
                <a:solidFill>
                  <a:srgbClr val="C00000"/>
                </a:solidFill>
                <a:latin typeface="Times New Roman" pitchFamily="18" charset="0"/>
              </a:rPr>
              <a:t>；</a:t>
            </a:r>
            <a:r>
              <a:rPr lang="en-US" altLang="zh-CN" sz="2400" b="1" kern="0">
                <a:solidFill>
                  <a:srgbClr val="C00000"/>
                </a:solidFill>
                <a:latin typeface="Times New Roman" pitchFamily="18" charset="0"/>
              </a:rPr>
              <a:t>D</a:t>
            </a:r>
            <a:r>
              <a:rPr sz="2400" b="1" kern="0">
                <a:solidFill>
                  <a:srgbClr val="C00000"/>
                </a:solidFill>
                <a:latin typeface="Times New Roman" pitchFamily="18" charset="0"/>
              </a:rPr>
              <a:t>　</a:t>
            </a:r>
            <a:endParaRPr sz="2400" b="1" kern="0">
              <a:solidFill>
                <a:srgbClr val="C00000"/>
              </a:solidFill>
              <a:latin typeface="Times New Roman" pitchFamily="18" charset="0"/>
              <a:ea typeface="Times New Roman" pitchFamily="18" charset="0"/>
            </a:endParaRPr>
          </a:p>
        </p:txBody>
      </p:sp>
    </p:spTree>
    <p:extLst>
      <p:ext uri="{BB962C8B-B14F-4D97-AF65-F5344CB8AC3E}">
        <p14:creationId xmlns:p14="http://schemas.microsoft.com/office/powerpoint/2010/main" val="6898347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3793"/>
                                        </p:tgtEl>
                                        <p:attrNameLst>
                                          <p:attrName>style.visibility</p:attrName>
                                        </p:attrNameLst>
                                      </p:cBhvr>
                                      <p:to>
                                        <p:strVal val="visible"/>
                                      </p:to>
                                    </p:set>
                                    <p:animEffect transition="in" filter="wipe(left)">
                                      <p:cBhvr>
                                        <p:cTn id="7" dur="500" fill="hold"/>
                                        <p:tgtEl>
                                          <p:spTgt spid="33793"/>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3794">
                                            <p:txEl>
                                              <p:pRg st="0" end="0"/>
                                            </p:txEl>
                                          </p:spTgt>
                                        </p:tgtEl>
                                        <p:attrNameLst>
                                          <p:attrName>style.visibility</p:attrName>
                                        </p:attrNameLst>
                                      </p:cBhvr>
                                      <p:to>
                                        <p:strVal val="visible"/>
                                      </p:to>
                                    </p:set>
                                    <p:animEffect transition="in" filter="wipe(left)">
                                      <p:cBhvr>
                                        <p:cTn id="12" dur="500" fill="hold"/>
                                        <p:tgtEl>
                                          <p:spTgt spid="337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矩形 5"/>
          <p:cNvSpPr>
            <a:spLocks noChangeArrowheads="1"/>
          </p:cNvSpPr>
          <p:nvPr/>
        </p:nvSpPr>
        <p:spPr bwMode="auto">
          <a:xfrm>
            <a:off x="581025" y="571500"/>
            <a:ext cx="802322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8140" indent="-358140" algn="just">
              <a:lnSpc>
                <a:spcPct val="150000"/>
              </a:lnSpc>
            </a:pPr>
            <a:r>
              <a:rPr altLang="zh-CN" sz="2400" b="1" kern="0">
                <a:solidFill>
                  <a:prstClr val="black"/>
                </a:solidFill>
                <a:latin typeface="Times New Roman"/>
              </a:rPr>
              <a:t>【典例</a:t>
            </a:r>
            <a:r>
              <a:rPr lang="en-US" altLang="zh-CN" sz="2400" b="1" kern="0">
                <a:solidFill>
                  <a:prstClr val="black"/>
                </a:solidFill>
                <a:latin typeface="Times New Roman"/>
              </a:rPr>
              <a:t>7</a:t>
            </a:r>
            <a:r>
              <a:rPr altLang="zh-CN" sz="2400" b="1" kern="0">
                <a:solidFill>
                  <a:prstClr val="black"/>
                </a:solidFill>
                <a:latin typeface="Times New Roman"/>
              </a:rPr>
              <a:t>】新能源汽车越来越普及，这类汽车发动机的动力装置是电动机，其工作原理是下图所示实验中的</a:t>
            </a:r>
            <a:r>
              <a:rPr lang="en-US" altLang="zh-CN" sz="2400" b="1" kern="0">
                <a:solidFill>
                  <a:prstClr val="black"/>
                </a:solidFill>
                <a:latin typeface="Times New Roman"/>
              </a:rPr>
              <a:t>(</a:t>
            </a:r>
            <a:r>
              <a:rPr altLang="zh-CN" sz="2400" b="1" kern="0">
                <a:solidFill>
                  <a:prstClr val="black"/>
                </a:solidFill>
                <a:latin typeface="Times New Roman"/>
              </a:rPr>
              <a:t>　　</a:t>
            </a:r>
            <a:r>
              <a:rPr lang="en-US" altLang="zh-CN" sz="2400" b="1" kern="0">
                <a:solidFill>
                  <a:prstClr val="black"/>
                </a:solidFill>
                <a:latin typeface="Times New Roman"/>
              </a:rPr>
              <a:t>)</a:t>
            </a:r>
            <a:endParaRPr altLang="zh-CN" sz="1000" kern="0">
              <a:solidFill>
                <a:prstClr val="black"/>
              </a:solidFill>
              <a:latin typeface="宋体" pitchFamily="2" charset="-122"/>
            </a:endParaRPr>
          </a:p>
        </p:txBody>
      </p:sp>
      <p:sp>
        <p:nvSpPr>
          <p:cNvPr id="34818" name="矩形 3"/>
          <p:cNvSpPr>
            <a:spLocks noChangeArrowheads="1"/>
          </p:cNvSpPr>
          <p:nvPr/>
        </p:nvSpPr>
        <p:spPr bwMode="auto">
          <a:xfrm>
            <a:off x="7781925" y="1131888"/>
            <a:ext cx="3905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lang="en-US" altLang="zh-CN" sz="2400" b="1" kern="0">
                <a:solidFill>
                  <a:srgbClr val="C00000"/>
                </a:solidFill>
                <a:latin typeface="Times New Roman"/>
              </a:rPr>
              <a:t>B</a:t>
            </a:r>
            <a:endParaRPr altLang="zh-CN" sz="1000" kern="0">
              <a:solidFill>
                <a:prstClr val="black"/>
              </a:solidFill>
              <a:latin typeface="宋体" pitchFamily="2" charset="-122"/>
            </a:endParaRPr>
          </a:p>
        </p:txBody>
      </p:sp>
      <p:pic>
        <p:nvPicPr>
          <p:cNvPr id="34819" name="Picture 5"/>
          <p:cNvPicPr>
            <a:picLocks noChangeAspect="1"/>
          </p:cNvPicPr>
          <p:nvPr/>
        </p:nvPicPr>
        <p:blipFill>
          <a:blip r:embed="rId2">
            <a:clrChange>
              <a:clrFrom>
                <a:srgbClr val="FFFFFF"/>
              </a:clrFrom>
              <a:clrTo>
                <a:srgbClr val="FFFFFF">
                  <a:alpha val="0"/>
                </a:srgbClr>
              </a:clrTo>
            </a:clrChange>
          </a:blip>
          <a:srcRect l="52738"/>
          <a:stretch>
            <a:fillRect/>
          </a:stretch>
        </p:blipFill>
        <p:spPr>
          <a:xfrm>
            <a:off x="2060575" y="2049463"/>
            <a:ext cx="2389188" cy="1746250"/>
          </a:xfrm>
          <a:prstGeom prst="rect">
            <a:avLst/>
          </a:prstGeom>
          <a:noFill/>
          <a:ln>
            <a:noFill/>
            <a:miter lim="800000"/>
          </a:ln>
        </p:spPr>
      </p:pic>
      <p:pic>
        <p:nvPicPr>
          <p:cNvPr id="34820" name="Picture 6"/>
          <p:cNvPicPr>
            <a:picLocks noChangeAspect="1"/>
          </p:cNvPicPr>
          <p:nvPr/>
        </p:nvPicPr>
        <p:blipFill>
          <a:blip r:embed="rId3">
            <a:clrChange>
              <a:clrFrom>
                <a:srgbClr val="FFFFFF"/>
              </a:clrFrom>
              <a:clrTo>
                <a:srgbClr val="FFFFFF">
                  <a:alpha val="0"/>
                </a:srgbClr>
              </a:clrTo>
            </a:clrChange>
          </a:blip>
          <a:stretch>
            <a:fillRect/>
          </a:stretch>
        </p:blipFill>
        <p:spPr>
          <a:xfrm>
            <a:off x="4233863" y="1924050"/>
            <a:ext cx="4659312" cy="1881188"/>
          </a:xfrm>
          <a:prstGeom prst="rect">
            <a:avLst/>
          </a:prstGeom>
          <a:noFill/>
          <a:ln>
            <a:noFill/>
            <a:miter lim="800000"/>
          </a:ln>
        </p:spPr>
      </p:pic>
      <p:pic>
        <p:nvPicPr>
          <p:cNvPr id="34821" name="Picture 7" descr="C:\Users\Administrator\Desktop\习题课件\返回框.png">
            <a:hlinkClick r:id="rId4" action="ppaction://hlinksldjump"/>
          </p:cNvPr>
          <p:cNvPicPr>
            <a:picLocks noChangeAspect="1"/>
          </p:cNvPicPr>
          <p:nvPr/>
        </p:nvPicPr>
        <p:blipFill>
          <a:blip r:embed="rId5"/>
          <a:stretch>
            <a:fillRect/>
          </a:stretch>
        </p:blipFill>
        <p:spPr>
          <a:xfrm>
            <a:off x="8150225" y="4146550"/>
            <a:ext cx="669925" cy="669925"/>
          </a:xfrm>
          <a:prstGeom prst="rect">
            <a:avLst/>
          </a:prstGeom>
          <a:noFill/>
          <a:ln>
            <a:noFill/>
            <a:miter lim="800000"/>
          </a:ln>
        </p:spPr>
      </p:pic>
      <p:pic>
        <p:nvPicPr>
          <p:cNvPr id="34822" name="Picture 5"/>
          <p:cNvPicPr>
            <a:picLocks noChangeAspect="1"/>
          </p:cNvPicPr>
          <p:nvPr/>
        </p:nvPicPr>
        <p:blipFill>
          <a:blip r:embed="rId2">
            <a:clrChange>
              <a:clrFrom>
                <a:srgbClr val="FFFFFF"/>
              </a:clrFrom>
              <a:clrTo>
                <a:srgbClr val="FFFFFF">
                  <a:alpha val="0"/>
                </a:srgbClr>
              </a:clrTo>
            </a:clrChange>
          </a:blip>
          <a:srcRect r="60005"/>
          <a:stretch>
            <a:fillRect/>
          </a:stretch>
        </p:blipFill>
        <p:spPr>
          <a:xfrm>
            <a:off x="87313" y="1995488"/>
            <a:ext cx="2022475" cy="1746250"/>
          </a:xfrm>
          <a:prstGeom prst="rect">
            <a:avLst/>
          </a:prstGeom>
          <a:noFill/>
          <a:ln>
            <a:noFill/>
            <a:miter lim="800000"/>
          </a:ln>
        </p:spPr>
      </p:pic>
    </p:spTree>
    <p:extLst>
      <p:ext uri="{BB962C8B-B14F-4D97-AF65-F5344CB8AC3E}">
        <p14:creationId xmlns:p14="http://schemas.microsoft.com/office/powerpoint/2010/main" val="224797218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wipe(left)">
                                      <p:cBhvr>
                                        <p:cTn id="7" dur="500" fill="hold"/>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1" name="组合 27"/>
          <p:cNvGrpSpPr/>
          <p:nvPr/>
        </p:nvGrpSpPr>
        <p:grpSpPr>
          <a:xfrm>
            <a:off x="2425700" y="269875"/>
            <a:ext cx="4449763" cy="2085975"/>
            <a:chOff x="2000534" y="2474331"/>
            <a:chExt cx="5723839" cy="2584754"/>
          </a:xfrm>
        </p:grpSpPr>
        <p:grpSp>
          <p:nvGrpSpPr>
            <p:cNvPr id="35842" name="组合 31"/>
            <p:cNvGrpSpPr>
              <a:grpSpLocks noGrp="1" noChangeAspect="1"/>
            </p:cNvGrpSpPr>
            <p:nvPr/>
          </p:nvGrpSpPr>
          <p:grpSpPr>
            <a:xfrm>
              <a:off x="1684793" y="2368687"/>
              <a:ext cx="2695413" cy="2568248"/>
              <a:chOff x="3295850" y="1895995"/>
              <a:chExt cx="3725149" cy="4660916"/>
            </a:xfrm>
          </p:grpSpPr>
        </p:grpSp>
        <p:sp>
          <p:nvSpPr>
            <p:cNvPr id="35843" name="圆角矩形 29"/>
            <p:cNvSpPr/>
            <p:nvPr/>
          </p:nvSpPr>
          <p:spPr>
            <a:xfrm>
              <a:off x="3465772" y="2871970"/>
              <a:ext cx="4147968" cy="994810"/>
            </a:xfrm>
            <a:prstGeom prst="roundRect">
              <a:avLst>
                <a:gd name="adj" fmla="val 9976"/>
              </a:avLst>
            </a:prstGeom>
            <a:solidFill>
              <a:srgbClr val="01ACBE"/>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nvGrpSpPr>
            <p:cNvPr id="35844" name="组合 33"/>
            <p:cNvGrpSpPr/>
            <p:nvPr/>
          </p:nvGrpSpPr>
          <p:grpSpPr>
            <a:xfrm>
              <a:off x="3616363" y="3263182"/>
              <a:ext cx="118508" cy="118509"/>
              <a:chOff x="4486616" y="3001075"/>
              <a:chExt cx="274695" cy="274699"/>
            </a:xfrm>
          </p:grpSpPr>
          <p:sp>
            <p:nvSpPr>
              <p:cNvPr id="35845" name="椭圆 46"/>
              <p:cNvSpPr/>
              <p:nvPr/>
            </p:nvSpPr>
            <p:spPr>
              <a:xfrm rot="16200000">
                <a:off x="4485761" y="3000483"/>
                <a:ext cx="273579" cy="274534"/>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35846" name="椭圆 47"/>
              <p:cNvSpPr/>
              <p:nvPr/>
            </p:nvSpPr>
            <p:spPr>
              <a:xfrm>
                <a:off x="4390939" y="2764996"/>
                <a:ext cx="448668" cy="495325"/>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grpSp>
          <p:nvGrpSpPr>
            <p:cNvPr id="35847" name="组合 34"/>
            <p:cNvGrpSpPr/>
            <p:nvPr/>
          </p:nvGrpSpPr>
          <p:grpSpPr>
            <a:xfrm>
              <a:off x="3316858" y="3263182"/>
              <a:ext cx="118508" cy="118509"/>
              <a:chOff x="4486616" y="3001075"/>
              <a:chExt cx="274695" cy="274699"/>
            </a:xfrm>
          </p:grpSpPr>
          <p:sp>
            <p:nvSpPr>
              <p:cNvPr id="35848" name="椭圆 44"/>
              <p:cNvSpPr/>
              <p:nvPr/>
            </p:nvSpPr>
            <p:spPr>
              <a:xfrm rot="16200000">
                <a:off x="4488931" y="3000483"/>
                <a:ext cx="273579" cy="274534"/>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35849" name="椭圆 45"/>
              <p:cNvSpPr/>
              <p:nvPr/>
            </p:nvSpPr>
            <p:spPr>
              <a:xfrm>
                <a:off x="4390939" y="2764996"/>
                <a:ext cx="448668" cy="495325"/>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grpSp>
          <p:nvGrpSpPr>
            <p:cNvPr id="35850" name="组合 35"/>
            <p:cNvGrpSpPr>
              <a:grpSpLocks noGrp="1" noChangeAspect="1"/>
            </p:cNvGrpSpPr>
            <p:nvPr/>
          </p:nvGrpSpPr>
          <p:grpSpPr>
            <a:xfrm>
              <a:off x="3346774" y="3147881"/>
              <a:ext cx="361523" cy="227756"/>
              <a:chOff x="4312849" y="3104300"/>
              <a:chExt cx="384317" cy="61430"/>
            </a:xfrm>
          </p:grpSpPr>
        </p:grpSp>
        <p:grpSp>
          <p:nvGrpSpPr>
            <p:cNvPr id="35851" name="组合 36"/>
            <p:cNvGrpSpPr/>
            <p:nvPr/>
          </p:nvGrpSpPr>
          <p:grpSpPr>
            <a:xfrm>
              <a:off x="3731804" y="3056740"/>
              <a:ext cx="674163" cy="552077"/>
              <a:chOff x="4777361" y="2784157"/>
              <a:chExt cx="898883" cy="736101"/>
            </a:xfrm>
          </p:grpSpPr>
          <p:sp>
            <p:nvSpPr>
              <p:cNvPr id="35852" name="椭圆 40"/>
              <p:cNvSpPr/>
              <p:nvPr/>
            </p:nvSpPr>
            <p:spPr>
              <a:xfrm>
                <a:off x="4881330" y="2783955"/>
                <a:ext cx="735134" cy="73700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35853" name="文本框 41"/>
              <p:cNvSpPr/>
              <p:nvPr/>
            </p:nvSpPr>
            <p:spPr>
              <a:xfrm>
                <a:off x="4777361" y="2821067"/>
                <a:ext cx="898883" cy="690947"/>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r>
                  <a:rPr lang="en-US" altLang="zh-CN" sz="2100" b="1" kern="0">
                    <a:solidFill>
                      <a:srgbClr val="01ACBE"/>
                    </a:solidFill>
                    <a:latin typeface="Impact" pitchFamily="34" charset="0"/>
                  </a:rPr>
                  <a:t>03</a:t>
                </a:r>
                <a:endParaRPr sz="2100" b="1" kern="0">
                  <a:solidFill>
                    <a:srgbClr val="01ACBE"/>
                  </a:solidFill>
                  <a:latin typeface="Impact" pitchFamily="34" charset="0"/>
                </a:endParaRPr>
              </a:p>
            </p:txBody>
          </p:sp>
        </p:grpSp>
        <p:grpSp>
          <p:nvGrpSpPr>
            <p:cNvPr id="35854" name="组合 34"/>
            <p:cNvGrpSpPr>
              <a:grpSpLocks noGrp="1" noChangeAspect="1"/>
            </p:cNvGrpSpPr>
            <p:nvPr/>
          </p:nvGrpSpPr>
          <p:grpSpPr>
            <a:xfrm>
              <a:off x="2434145" y="3056739"/>
              <a:ext cx="623455" cy="497016"/>
              <a:chOff x="9404083" y="1238855"/>
              <a:chExt cx="801342" cy="665020"/>
            </a:xfrm>
          </p:grpSpPr>
        </p:grpSp>
        <p:sp>
          <p:nvSpPr>
            <p:cNvPr id="35855" name="文本框 47"/>
            <p:cNvSpPr/>
            <p:nvPr/>
          </p:nvSpPr>
          <p:spPr>
            <a:xfrm>
              <a:off x="4051919" y="3037104"/>
              <a:ext cx="3672454" cy="572054"/>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r>
                <a:rPr sz="2400" b="1" kern="0">
                  <a:solidFill>
                    <a:prstClr val="white"/>
                  </a:solidFill>
                  <a:latin typeface="黑体" pitchFamily="49" charset="-122"/>
                  <a:ea typeface="黑体" pitchFamily="49" charset="-122"/>
                </a:rPr>
                <a:t>福建</a:t>
              </a:r>
              <a:r>
                <a:rPr lang="en-US" altLang="zh-CN" sz="2400" b="1" kern="0">
                  <a:solidFill>
                    <a:prstClr val="white"/>
                  </a:solidFill>
                  <a:latin typeface="黑体" pitchFamily="49" charset="-122"/>
                  <a:ea typeface="黑体" pitchFamily="49" charset="-122"/>
                </a:rPr>
                <a:t>4</a:t>
              </a:r>
              <a:r>
                <a:rPr sz="2400" b="1" kern="0">
                  <a:solidFill>
                    <a:prstClr val="white"/>
                  </a:solidFill>
                  <a:latin typeface="黑体" pitchFamily="49" charset="-122"/>
                  <a:ea typeface="黑体" pitchFamily="49" charset="-122"/>
                </a:rPr>
                <a:t>年中考聚焦</a:t>
              </a:r>
            </a:p>
          </p:txBody>
        </p:sp>
      </p:grpSp>
      <p:grpSp>
        <p:nvGrpSpPr>
          <p:cNvPr id="35856" name="组合 1"/>
          <p:cNvGrpSpPr/>
          <p:nvPr/>
        </p:nvGrpSpPr>
        <p:grpSpPr>
          <a:xfrm>
            <a:off x="1592263" y="1924050"/>
            <a:ext cx="542925" cy="547688"/>
            <a:chOff x="1153731" y="1592014"/>
            <a:chExt cx="543166" cy="547688"/>
          </a:xfrm>
        </p:grpSpPr>
        <p:pic>
          <p:nvPicPr>
            <p:cNvPr id="35857"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35858" name="矩形 53">
              <a:hlinkClick r:id="rId2"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r>
                <a:rPr lang="en-US" altLang="zh-CN" sz="2400" b="1" kern="0">
                  <a:solidFill>
                    <a:prstClr val="black"/>
                  </a:solidFill>
                  <a:latin typeface="Times New Roman"/>
                </a:rPr>
                <a:t>1</a:t>
              </a:r>
              <a:endParaRPr altLang="zh-CN" sz="1000" kern="0">
                <a:solidFill>
                  <a:prstClr val="black"/>
                </a:solidFill>
                <a:latin typeface="宋体" pitchFamily="2" charset="-122"/>
              </a:endParaRPr>
            </a:p>
          </p:txBody>
        </p:sp>
      </p:grpSp>
      <p:grpSp>
        <p:nvGrpSpPr>
          <p:cNvPr id="35859" name="组合 1"/>
          <p:cNvGrpSpPr/>
          <p:nvPr/>
        </p:nvGrpSpPr>
        <p:grpSpPr>
          <a:xfrm>
            <a:off x="2843213" y="1924050"/>
            <a:ext cx="542925" cy="547688"/>
            <a:chOff x="1153731" y="1592014"/>
            <a:chExt cx="543166" cy="547688"/>
          </a:xfrm>
        </p:grpSpPr>
        <p:pic>
          <p:nvPicPr>
            <p:cNvPr id="35860"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35861" name="矩形 32">
              <a:hlinkClick r:id="rId4"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r>
                <a:rPr lang="en-US" altLang="zh-CN" sz="2400" b="1" kern="0">
                  <a:solidFill>
                    <a:prstClr val="black"/>
                  </a:solidFill>
                  <a:latin typeface="Times New Roman"/>
                </a:rPr>
                <a:t>2</a:t>
              </a:r>
              <a:endParaRPr altLang="zh-CN" sz="1000" kern="0">
                <a:solidFill>
                  <a:prstClr val="black"/>
                </a:solidFill>
                <a:latin typeface="宋体" pitchFamily="2" charset="-122"/>
              </a:endParaRPr>
            </a:p>
          </p:txBody>
        </p:sp>
      </p:grpSp>
      <p:grpSp>
        <p:nvGrpSpPr>
          <p:cNvPr id="35862" name="组合 1"/>
          <p:cNvGrpSpPr/>
          <p:nvPr/>
        </p:nvGrpSpPr>
        <p:grpSpPr>
          <a:xfrm>
            <a:off x="4275138" y="1924050"/>
            <a:ext cx="542925" cy="547688"/>
            <a:chOff x="1153731" y="1592014"/>
            <a:chExt cx="543166" cy="547688"/>
          </a:xfrm>
        </p:grpSpPr>
        <p:pic>
          <p:nvPicPr>
            <p:cNvPr id="35863"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35864" name="矩形 41">
              <a:hlinkClick r:id="rId5"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r>
                <a:rPr lang="en-US" altLang="zh-CN" sz="2400" b="1" kern="0">
                  <a:solidFill>
                    <a:prstClr val="black"/>
                  </a:solidFill>
                  <a:latin typeface="Times New Roman"/>
                </a:rPr>
                <a:t>3</a:t>
              </a:r>
              <a:endParaRPr altLang="zh-CN" sz="1000" kern="0">
                <a:solidFill>
                  <a:prstClr val="black"/>
                </a:solidFill>
                <a:latin typeface="宋体" pitchFamily="2" charset="-122"/>
              </a:endParaRPr>
            </a:p>
          </p:txBody>
        </p:sp>
      </p:grpSp>
      <p:pic>
        <p:nvPicPr>
          <p:cNvPr id="35865" name="Picture 7" descr="C:\Users\Administrator\Desktop\习题课件\返回框.png">
            <a:hlinkClick r:id="rId6" action="ppaction://hlinksldjump"/>
          </p:cNvPr>
          <p:cNvPicPr>
            <a:picLocks noChangeAspect="1"/>
          </p:cNvPicPr>
          <p:nvPr/>
        </p:nvPicPr>
        <p:blipFill>
          <a:blip r:embed="rId7"/>
          <a:stretch>
            <a:fillRect/>
          </a:stretch>
        </p:blipFill>
        <p:spPr>
          <a:xfrm>
            <a:off x="8299450" y="4133850"/>
            <a:ext cx="669925" cy="669925"/>
          </a:xfrm>
          <a:prstGeom prst="rect">
            <a:avLst/>
          </a:prstGeom>
          <a:noFill/>
          <a:ln>
            <a:noFill/>
            <a:miter lim="800000"/>
          </a:ln>
        </p:spPr>
      </p:pic>
      <p:grpSp>
        <p:nvGrpSpPr>
          <p:cNvPr id="35866" name="组合 1"/>
          <p:cNvGrpSpPr/>
          <p:nvPr/>
        </p:nvGrpSpPr>
        <p:grpSpPr>
          <a:xfrm>
            <a:off x="5730875" y="1924050"/>
            <a:ext cx="542925" cy="547688"/>
            <a:chOff x="1153731" y="1592014"/>
            <a:chExt cx="543166" cy="547688"/>
          </a:xfrm>
        </p:grpSpPr>
        <p:pic>
          <p:nvPicPr>
            <p:cNvPr id="35867"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35868" name="矩形 55">
              <a:hlinkClick r:id="rId8"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r>
                <a:rPr lang="en-US" altLang="zh-CN" sz="2400" b="1" kern="0">
                  <a:solidFill>
                    <a:prstClr val="black"/>
                  </a:solidFill>
                  <a:latin typeface="Times New Roman"/>
                </a:rPr>
                <a:t>4</a:t>
              </a:r>
              <a:endParaRPr altLang="zh-CN" sz="1000" kern="0">
                <a:solidFill>
                  <a:prstClr val="black"/>
                </a:solidFill>
                <a:latin typeface="宋体" pitchFamily="2" charset="-122"/>
              </a:endParaRPr>
            </a:p>
          </p:txBody>
        </p:sp>
      </p:grpSp>
      <p:grpSp>
        <p:nvGrpSpPr>
          <p:cNvPr id="35869" name="组合 1"/>
          <p:cNvGrpSpPr/>
          <p:nvPr/>
        </p:nvGrpSpPr>
        <p:grpSpPr>
          <a:xfrm>
            <a:off x="7124700" y="1924050"/>
            <a:ext cx="542925" cy="547688"/>
            <a:chOff x="1153731" y="1592014"/>
            <a:chExt cx="543166" cy="547688"/>
          </a:xfrm>
        </p:grpSpPr>
        <p:pic>
          <p:nvPicPr>
            <p:cNvPr id="35870"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35871" name="矩形 58">
              <a:hlinkClick r:id="rId9"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r>
                <a:rPr lang="en-US" altLang="zh-CN" sz="2400" b="1" kern="0">
                  <a:solidFill>
                    <a:prstClr val="black"/>
                  </a:solidFill>
                  <a:latin typeface="Times New Roman"/>
                </a:rPr>
                <a:t>5</a:t>
              </a:r>
              <a:endParaRPr altLang="zh-CN" sz="1000" kern="0">
                <a:solidFill>
                  <a:prstClr val="black"/>
                </a:solidFill>
                <a:latin typeface="宋体" pitchFamily="2" charset="-122"/>
              </a:endParaRPr>
            </a:p>
          </p:txBody>
        </p:sp>
      </p:grpSp>
      <p:grpSp>
        <p:nvGrpSpPr>
          <p:cNvPr id="35872" name="组合 1"/>
          <p:cNvGrpSpPr/>
          <p:nvPr/>
        </p:nvGrpSpPr>
        <p:grpSpPr>
          <a:xfrm>
            <a:off x="1585913" y="3003550"/>
            <a:ext cx="542925" cy="547688"/>
            <a:chOff x="1153731" y="1592014"/>
            <a:chExt cx="543166" cy="547688"/>
          </a:xfrm>
        </p:grpSpPr>
        <p:pic>
          <p:nvPicPr>
            <p:cNvPr id="35873"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35874" name="矩形 61">
              <a:hlinkClick r:id="rId10"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r>
                <a:rPr lang="en-US" altLang="zh-CN" sz="2400" b="1" kern="0">
                  <a:solidFill>
                    <a:prstClr val="black"/>
                  </a:solidFill>
                  <a:latin typeface="Times New Roman"/>
                </a:rPr>
                <a:t>6</a:t>
              </a:r>
              <a:endParaRPr altLang="zh-CN" sz="1000" kern="0">
                <a:solidFill>
                  <a:prstClr val="black"/>
                </a:solidFill>
                <a:latin typeface="宋体" pitchFamily="2" charset="-122"/>
              </a:endParaRPr>
            </a:p>
          </p:txBody>
        </p:sp>
      </p:grpSp>
      <p:grpSp>
        <p:nvGrpSpPr>
          <p:cNvPr id="35875" name="组合 1"/>
          <p:cNvGrpSpPr/>
          <p:nvPr/>
        </p:nvGrpSpPr>
        <p:grpSpPr>
          <a:xfrm>
            <a:off x="2876550" y="3003550"/>
            <a:ext cx="542925" cy="547688"/>
            <a:chOff x="1153731" y="1592014"/>
            <a:chExt cx="543166" cy="547688"/>
          </a:xfrm>
        </p:grpSpPr>
        <p:pic>
          <p:nvPicPr>
            <p:cNvPr id="35876"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35877" name="矩形 64">
              <a:hlinkClick r:id="rId11" action="ppaction://hlinksldjump"/>
            </p:cNvPr>
            <p:cNvSpPr/>
            <p:nvPr/>
          </p:nvSpPr>
          <p:spPr>
            <a:xfrm>
              <a:off x="1258553" y="1642814"/>
              <a:ext cx="387522" cy="461963"/>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r>
                <a:rPr lang="en-US" altLang="zh-CN" sz="2400" b="1" kern="0">
                  <a:solidFill>
                    <a:prstClr val="black"/>
                  </a:solidFill>
                  <a:latin typeface="Times New Roman"/>
                </a:rPr>
                <a:t>7</a:t>
              </a:r>
              <a:endParaRPr altLang="zh-CN" sz="1000" kern="0">
                <a:solidFill>
                  <a:prstClr val="black"/>
                </a:solidFill>
                <a:latin typeface="宋体" pitchFamily="2" charset="-122"/>
              </a:endParaRPr>
            </a:p>
          </p:txBody>
        </p:sp>
      </p:grpSp>
      <p:grpSp>
        <p:nvGrpSpPr>
          <p:cNvPr id="35878" name="组合 1"/>
          <p:cNvGrpSpPr/>
          <p:nvPr/>
        </p:nvGrpSpPr>
        <p:grpSpPr>
          <a:xfrm>
            <a:off x="4287838" y="2968625"/>
            <a:ext cx="542925" cy="547688"/>
            <a:chOff x="1153731" y="1592014"/>
            <a:chExt cx="543166" cy="547688"/>
          </a:xfrm>
        </p:grpSpPr>
        <p:pic>
          <p:nvPicPr>
            <p:cNvPr id="35879" name="Picture 2">
              <a:hlinkClick r:id="rId2" action="ppaction://hlinksldjump"/>
            </p:cNvPr>
            <p:cNvPicPr>
              <a:picLocks noChangeAspect="1"/>
            </p:cNvPicPr>
            <p:nvPr/>
          </p:nvPicPr>
          <p:blipFill>
            <a:blip r:embed="rId3">
              <a:clrChange>
                <a:clrFrom>
                  <a:srgbClr val="FFFFFF"/>
                </a:clrFrom>
                <a:clrTo>
                  <a:srgbClr val="FFFFFF">
                    <a:alpha val="0"/>
                  </a:srgbClr>
                </a:clrTo>
              </a:clrChange>
            </a:blip>
            <a:stretch>
              <a:fillRect/>
            </a:stretch>
          </p:blipFill>
          <p:spPr>
            <a:xfrm>
              <a:off x="1153731" y="1592014"/>
              <a:ext cx="543166" cy="547688"/>
            </a:xfrm>
            <a:prstGeom prst="rect">
              <a:avLst/>
            </a:prstGeom>
            <a:noFill/>
            <a:ln>
              <a:noFill/>
              <a:miter lim="800000"/>
            </a:ln>
          </p:spPr>
        </p:pic>
        <p:sp>
          <p:nvSpPr>
            <p:cNvPr id="35880" name="矩形 56">
              <a:hlinkClick r:id="rId12" action="ppaction://hlinksldjump"/>
            </p:cNvPr>
            <p:cNvSpPr/>
            <p:nvPr/>
          </p:nvSpPr>
          <p:spPr>
            <a:xfrm>
              <a:off x="1258553" y="1642814"/>
              <a:ext cx="387522" cy="461665"/>
            </a:xfrm>
            <a:prstGeom prst="rect">
              <a:avLst/>
            </a:prstGeom>
            <a:noFill/>
            <a:ln>
              <a:noFill/>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r>
                <a:rPr lang="en-US" altLang="zh-CN" sz="2400" b="1" kern="0">
                  <a:solidFill>
                    <a:prstClr val="black"/>
                  </a:solidFill>
                  <a:latin typeface="Times New Roman"/>
                </a:rPr>
                <a:t>8</a:t>
              </a:r>
              <a:endParaRPr altLang="zh-CN" sz="1000" kern="0">
                <a:solidFill>
                  <a:prstClr val="black"/>
                </a:solidFill>
                <a:latin typeface="宋体" pitchFamily="2" charset="-122"/>
              </a:endParaRPr>
            </a:p>
          </p:txBody>
        </p:sp>
      </p:grpSp>
    </p:spTree>
    <p:extLst>
      <p:ext uri="{BB962C8B-B14F-4D97-AF65-F5344CB8AC3E}">
        <p14:creationId xmlns:p14="http://schemas.microsoft.com/office/powerpoint/2010/main" val="46576959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矩形 4"/>
          <p:cNvSpPr>
            <a:spLocks noChangeArrowheads="1"/>
          </p:cNvSpPr>
          <p:nvPr/>
        </p:nvSpPr>
        <p:spPr bwMode="auto">
          <a:xfrm>
            <a:off x="565150" y="555625"/>
            <a:ext cx="802322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8140" indent="-358140" algn="just">
              <a:lnSpc>
                <a:spcPct val="150000"/>
              </a:lnSpc>
            </a:pPr>
            <a:r>
              <a:rPr lang="en-US" altLang="zh-CN" sz="2400" b="1" kern="0">
                <a:solidFill>
                  <a:prstClr val="black"/>
                </a:solidFill>
                <a:latin typeface="Times New Roman"/>
              </a:rPr>
              <a:t>1</a:t>
            </a:r>
            <a:r>
              <a:rPr altLang="zh-CN" sz="2400" b="1" kern="0">
                <a:solidFill>
                  <a:prstClr val="black"/>
                </a:solidFill>
                <a:latin typeface="Times New Roman"/>
              </a:rPr>
              <a:t>．【</a:t>
            </a:r>
            <a:r>
              <a:rPr lang="en-US" altLang="zh-CN" sz="2400" b="1" kern="0">
                <a:solidFill>
                  <a:prstClr val="black"/>
                </a:solidFill>
                <a:latin typeface="Times New Roman"/>
              </a:rPr>
              <a:t>2019·</a:t>
            </a:r>
            <a:r>
              <a:rPr altLang="zh-CN" sz="2400" b="1" kern="0">
                <a:solidFill>
                  <a:prstClr val="black"/>
                </a:solidFill>
                <a:latin typeface="Times New Roman"/>
              </a:rPr>
              <a:t>福建</a:t>
            </a:r>
            <a:r>
              <a:rPr lang="en-US" altLang="zh-CN" sz="2400" b="1" kern="0">
                <a:solidFill>
                  <a:prstClr val="black"/>
                </a:solidFill>
                <a:latin typeface="Times New Roman"/>
              </a:rPr>
              <a:t>·2</a:t>
            </a:r>
            <a:r>
              <a:rPr altLang="zh-CN" sz="2400" b="1" kern="0">
                <a:solidFill>
                  <a:prstClr val="black"/>
                </a:solidFill>
                <a:latin typeface="Times New Roman"/>
              </a:rPr>
              <a:t>分】最早发现通电导体周围存在磁场的物理学家是</a:t>
            </a:r>
            <a:r>
              <a:rPr lang="en-US" altLang="zh-CN" sz="2400" b="1" kern="0">
                <a:solidFill>
                  <a:prstClr val="black"/>
                </a:solidFill>
                <a:latin typeface="Times New Roman"/>
              </a:rPr>
              <a:t>(</a:t>
            </a:r>
            <a:r>
              <a:rPr altLang="zh-CN" sz="2400" b="1" kern="0">
                <a:solidFill>
                  <a:prstClr val="black"/>
                </a:solidFill>
                <a:latin typeface="Times New Roman"/>
              </a:rPr>
              <a:t>　　</a:t>
            </a:r>
            <a:r>
              <a:rPr lang="en-US" altLang="zh-CN" sz="2400" b="1" kern="0">
                <a:solidFill>
                  <a:prstClr val="black"/>
                </a:solidFill>
                <a:latin typeface="Times New Roman"/>
              </a:rPr>
              <a:t>)</a:t>
            </a:r>
            <a:endParaRPr altLang="zh-CN" sz="1000" kern="0">
              <a:solidFill>
                <a:prstClr val="black"/>
              </a:solidFill>
              <a:latin typeface="宋体" pitchFamily="2" charset="-122"/>
            </a:endParaRPr>
          </a:p>
          <a:p>
            <a:pPr marL="357505" indent="-1905" algn="just">
              <a:lnSpc>
                <a:spcPct val="150000"/>
              </a:lnSpc>
            </a:pPr>
            <a:r>
              <a:rPr lang="en-US" altLang="zh-CN" sz="2400" b="1" kern="0">
                <a:solidFill>
                  <a:prstClr val="black"/>
                </a:solidFill>
                <a:latin typeface="Times New Roman"/>
              </a:rPr>
              <a:t>A</a:t>
            </a:r>
            <a:r>
              <a:rPr altLang="zh-CN" sz="2400" b="1" kern="0">
                <a:solidFill>
                  <a:prstClr val="black"/>
                </a:solidFill>
                <a:latin typeface="Times New Roman"/>
              </a:rPr>
              <a:t>．焦耳　</a:t>
            </a:r>
            <a:r>
              <a:rPr altLang="zh-CN" sz="2400" b="1" kern="0">
                <a:solidFill>
                  <a:prstClr val="black"/>
                </a:solidFill>
                <a:latin typeface="宋体" pitchFamily="2" charset="-122"/>
                <a:ea typeface="Times New Roman" panose="02020603050405020304"/>
              </a:rPr>
              <a:t> </a:t>
            </a:r>
            <a:r>
              <a:rPr altLang="zh-CN" sz="2400" b="1" kern="0">
                <a:solidFill>
                  <a:prstClr val="black"/>
                </a:solidFill>
                <a:latin typeface="Times New Roman"/>
              </a:rPr>
              <a:t>　　　　　　</a:t>
            </a:r>
            <a:endParaRPr lang="en-US" altLang="zh-CN" sz="2400" b="1" kern="0">
              <a:solidFill>
                <a:prstClr val="black"/>
              </a:solidFill>
              <a:latin typeface="Times New Roman"/>
            </a:endParaRPr>
          </a:p>
          <a:p>
            <a:pPr marL="357505" indent="-1905" algn="just">
              <a:lnSpc>
                <a:spcPct val="150000"/>
              </a:lnSpc>
            </a:pPr>
            <a:r>
              <a:rPr lang="en-US" altLang="zh-CN" sz="2400" b="1" kern="0">
                <a:solidFill>
                  <a:prstClr val="black"/>
                </a:solidFill>
                <a:latin typeface="Times New Roman"/>
              </a:rPr>
              <a:t>B</a:t>
            </a:r>
            <a:r>
              <a:rPr altLang="zh-CN" sz="2400" b="1" kern="0">
                <a:solidFill>
                  <a:prstClr val="black"/>
                </a:solidFill>
                <a:latin typeface="Times New Roman"/>
              </a:rPr>
              <a:t>．欧姆</a:t>
            </a:r>
            <a:endParaRPr altLang="zh-CN" sz="1000" kern="0">
              <a:solidFill>
                <a:prstClr val="black"/>
              </a:solidFill>
              <a:latin typeface="宋体" pitchFamily="2" charset="-122"/>
            </a:endParaRPr>
          </a:p>
          <a:p>
            <a:pPr marL="357505" indent="-1905" algn="just">
              <a:lnSpc>
                <a:spcPct val="150000"/>
              </a:lnSpc>
            </a:pPr>
            <a:r>
              <a:rPr lang="en-US" altLang="zh-CN" sz="2400" b="1" kern="0">
                <a:solidFill>
                  <a:prstClr val="black"/>
                </a:solidFill>
                <a:latin typeface="Times New Roman"/>
              </a:rPr>
              <a:t>C</a:t>
            </a:r>
            <a:r>
              <a:rPr altLang="zh-CN" sz="2400" b="1" kern="0">
                <a:solidFill>
                  <a:prstClr val="black"/>
                </a:solidFill>
                <a:latin typeface="Times New Roman"/>
              </a:rPr>
              <a:t>．安培</a:t>
            </a:r>
            <a:r>
              <a:rPr lang="en-US" altLang="zh-CN" sz="2400" b="1" kern="0">
                <a:solidFill>
                  <a:prstClr val="black"/>
                </a:solidFill>
                <a:latin typeface="Times New Roman"/>
              </a:rPr>
              <a:t>  </a:t>
            </a:r>
          </a:p>
          <a:p>
            <a:pPr marL="357505" indent="-1905" algn="just">
              <a:lnSpc>
                <a:spcPct val="150000"/>
              </a:lnSpc>
            </a:pPr>
            <a:r>
              <a:rPr lang="en-US" altLang="zh-CN" sz="2400" b="1" kern="0">
                <a:solidFill>
                  <a:prstClr val="black"/>
                </a:solidFill>
                <a:latin typeface="Times New Roman"/>
              </a:rPr>
              <a:t>D</a:t>
            </a:r>
            <a:r>
              <a:rPr altLang="zh-CN" sz="2400" b="1" kern="0">
                <a:solidFill>
                  <a:prstClr val="black"/>
                </a:solidFill>
                <a:latin typeface="Times New Roman"/>
              </a:rPr>
              <a:t>．奥斯特</a:t>
            </a:r>
            <a:endParaRPr altLang="zh-CN" sz="1000" kern="0">
              <a:solidFill>
                <a:prstClr val="black"/>
              </a:solidFill>
              <a:latin typeface="宋体" pitchFamily="2" charset="-122"/>
            </a:endParaRPr>
          </a:p>
        </p:txBody>
      </p:sp>
      <p:sp>
        <p:nvSpPr>
          <p:cNvPr id="36866" name="矩形 3"/>
          <p:cNvSpPr>
            <a:spLocks noChangeArrowheads="1"/>
          </p:cNvSpPr>
          <p:nvPr/>
        </p:nvSpPr>
        <p:spPr bwMode="auto">
          <a:xfrm>
            <a:off x="2795588" y="1120775"/>
            <a:ext cx="407988"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lang="en-US" altLang="zh-CN" sz="2400" b="1" kern="0">
                <a:solidFill>
                  <a:srgbClr val="C00000"/>
                </a:solidFill>
                <a:latin typeface="Times New Roman"/>
              </a:rPr>
              <a:t>D</a:t>
            </a:r>
            <a:endParaRPr altLang="zh-CN" sz="1000" kern="0">
              <a:solidFill>
                <a:prstClr val="black"/>
              </a:solidFill>
              <a:latin typeface="宋体" pitchFamily="2" charset="-122"/>
            </a:endParaRPr>
          </a:p>
        </p:txBody>
      </p:sp>
      <p:pic>
        <p:nvPicPr>
          <p:cNvPr id="36867"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46550"/>
            <a:ext cx="669925" cy="669925"/>
          </a:xfrm>
          <a:prstGeom prst="rect">
            <a:avLst/>
          </a:prstGeom>
          <a:noFill/>
          <a:ln>
            <a:noFill/>
            <a:miter lim="800000"/>
          </a:ln>
        </p:spPr>
      </p:pic>
    </p:spTree>
    <p:extLst>
      <p:ext uri="{BB962C8B-B14F-4D97-AF65-F5344CB8AC3E}">
        <p14:creationId xmlns:p14="http://schemas.microsoft.com/office/powerpoint/2010/main" val="391876711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wipe(left)">
                                      <p:cBhvr>
                                        <p:cTn id="7" dur="500" fill="hold"/>
                                        <p:tgtEl>
                                          <p:spTgt spid="36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矩形 4"/>
          <p:cNvSpPr>
            <a:spLocks noChangeArrowheads="1"/>
          </p:cNvSpPr>
          <p:nvPr/>
        </p:nvSpPr>
        <p:spPr bwMode="auto">
          <a:xfrm>
            <a:off x="565150" y="484188"/>
            <a:ext cx="802322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8140" indent="-358140" algn="just">
              <a:lnSpc>
                <a:spcPct val="150000"/>
              </a:lnSpc>
            </a:pPr>
            <a:r>
              <a:rPr lang="en-US" altLang="zh-CN" sz="2400" b="1" kern="0">
                <a:solidFill>
                  <a:prstClr val="black"/>
                </a:solidFill>
                <a:latin typeface="Times New Roman"/>
              </a:rPr>
              <a:t>2</a:t>
            </a:r>
            <a:r>
              <a:rPr altLang="zh-CN" sz="2400" b="1" kern="0">
                <a:solidFill>
                  <a:prstClr val="black"/>
                </a:solidFill>
                <a:latin typeface="Times New Roman"/>
              </a:rPr>
              <a:t>．【</a:t>
            </a:r>
            <a:r>
              <a:rPr lang="en-US" altLang="zh-CN" sz="2400" b="1" kern="0">
                <a:solidFill>
                  <a:prstClr val="black"/>
                </a:solidFill>
                <a:latin typeface="Times New Roman"/>
              </a:rPr>
              <a:t>2019·</a:t>
            </a:r>
            <a:r>
              <a:rPr altLang="zh-CN" sz="2400" b="1" kern="0">
                <a:solidFill>
                  <a:prstClr val="black"/>
                </a:solidFill>
                <a:latin typeface="Times New Roman"/>
              </a:rPr>
              <a:t>福建</a:t>
            </a:r>
            <a:r>
              <a:rPr lang="en-US" altLang="zh-CN" sz="2400" b="1" kern="0">
                <a:solidFill>
                  <a:prstClr val="black"/>
                </a:solidFill>
                <a:latin typeface="Times New Roman"/>
              </a:rPr>
              <a:t>·2</a:t>
            </a:r>
            <a:r>
              <a:rPr altLang="zh-CN" sz="2400" b="1" kern="0">
                <a:solidFill>
                  <a:prstClr val="black"/>
                </a:solidFill>
                <a:latin typeface="Times New Roman"/>
              </a:rPr>
              <a:t>分】图中的四个实验中，反映电动机工作原理的是</a:t>
            </a:r>
            <a:r>
              <a:rPr lang="en-US" altLang="zh-CN" sz="2400" b="1" kern="0">
                <a:solidFill>
                  <a:prstClr val="black"/>
                </a:solidFill>
                <a:latin typeface="Times New Roman"/>
              </a:rPr>
              <a:t>(</a:t>
            </a:r>
            <a:r>
              <a:rPr altLang="zh-CN" sz="2400" b="1" kern="0">
                <a:solidFill>
                  <a:prstClr val="black"/>
                </a:solidFill>
                <a:latin typeface="Times New Roman"/>
              </a:rPr>
              <a:t>　　</a:t>
            </a:r>
            <a:r>
              <a:rPr lang="en-US" altLang="zh-CN" sz="2400" b="1" kern="0">
                <a:solidFill>
                  <a:prstClr val="black"/>
                </a:solidFill>
                <a:latin typeface="Times New Roman"/>
              </a:rPr>
              <a:t>)</a:t>
            </a:r>
            <a:endParaRPr altLang="zh-CN" sz="1000" kern="0">
              <a:solidFill>
                <a:prstClr val="black"/>
              </a:solidFill>
              <a:latin typeface="宋体" pitchFamily="2" charset="-122"/>
            </a:endParaRPr>
          </a:p>
        </p:txBody>
      </p:sp>
      <p:sp>
        <p:nvSpPr>
          <p:cNvPr id="37890" name="矩形 3"/>
          <p:cNvSpPr>
            <a:spLocks noChangeArrowheads="1"/>
          </p:cNvSpPr>
          <p:nvPr/>
        </p:nvSpPr>
        <p:spPr bwMode="auto">
          <a:xfrm>
            <a:off x="2771775" y="1025525"/>
            <a:ext cx="407988"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lang="en-US" altLang="zh-CN" sz="2400" b="1" kern="0">
                <a:solidFill>
                  <a:srgbClr val="C00000"/>
                </a:solidFill>
                <a:latin typeface="Times New Roman"/>
              </a:rPr>
              <a:t>C</a:t>
            </a:r>
            <a:endParaRPr altLang="zh-CN" sz="1000" kern="0">
              <a:solidFill>
                <a:prstClr val="black"/>
              </a:solidFill>
              <a:latin typeface="宋体" pitchFamily="2" charset="-122"/>
            </a:endParaRPr>
          </a:p>
        </p:txBody>
      </p:sp>
      <p:pic>
        <p:nvPicPr>
          <p:cNvPr id="37891"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46550"/>
            <a:ext cx="669925" cy="669925"/>
          </a:xfrm>
          <a:prstGeom prst="rect">
            <a:avLst/>
          </a:prstGeom>
          <a:noFill/>
          <a:ln>
            <a:noFill/>
            <a:miter lim="800000"/>
          </a:ln>
        </p:spPr>
      </p:pic>
      <p:pic>
        <p:nvPicPr>
          <p:cNvPr id="37892" name="Picture 5"/>
          <p:cNvPicPr>
            <a:picLocks noChangeAspect="1"/>
          </p:cNvPicPr>
          <p:nvPr/>
        </p:nvPicPr>
        <p:blipFill>
          <a:blip r:embed="rId4">
            <a:clrChange>
              <a:clrFrom>
                <a:srgbClr val="FFFFFF"/>
              </a:clrFrom>
              <a:clrTo>
                <a:srgbClr val="FFFFFF">
                  <a:alpha val="0"/>
                </a:srgbClr>
              </a:clrTo>
            </a:clrChange>
          </a:blip>
          <a:stretch>
            <a:fillRect/>
          </a:stretch>
        </p:blipFill>
        <p:spPr>
          <a:xfrm>
            <a:off x="2860675" y="1112838"/>
            <a:ext cx="5024438" cy="3835400"/>
          </a:xfrm>
          <a:prstGeom prst="rect">
            <a:avLst/>
          </a:prstGeom>
          <a:noFill/>
          <a:ln>
            <a:noFill/>
            <a:miter lim="800000"/>
          </a:ln>
        </p:spPr>
      </p:pic>
    </p:spTree>
    <p:extLst>
      <p:ext uri="{BB962C8B-B14F-4D97-AF65-F5344CB8AC3E}">
        <p14:creationId xmlns:p14="http://schemas.microsoft.com/office/powerpoint/2010/main" val="287242960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wipe(left)">
                                      <p:cBhvr>
                                        <p:cTn id="7" dur="500" fill="hold"/>
                                        <p:tgtEl>
                                          <p:spTgt spid="378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矩形 4"/>
          <p:cNvSpPr>
            <a:spLocks noChangeArrowheads="1"/>
          </p:cNvSpPr>
          <p:nvPr/>
        </p:nvSpPr>
        <p:spPr bwMode="auto">
          <a:xfrm>
            <a:off x="565150" y="668338"/>
            <a:ext cx="802322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8140" indent="-358140" algn="just">
              <a:lnSpc>
                <a:spcPct val="150000"/>
              </a:lnSpc>
            </a:pPr>
            <a:r>
              <a:rPr lang="en-US" altLang="zh-CN" sz="2400" b="1" kern="0">
                <a:solidFill>
                  <a:prstClr val="black"/>
                </a:solidFill>
                <a:latin typeface="Times New Roman"/>
              </a:rPr>
              <a:t>3</a:t>
            </a:r>
            <a:r>
              <a:rPr altLang="zh-CN" sz="2400" b="1" kern="0">
                <a:solidFill>
                  <a:prstClr val="black"/>
                </a:solidFill>
                <a:latin typeface="Times New Roman"/>
              </a:rPr>
              <a:t>．【</a:t>
            </a:r>
            <a:r>
              <a:rPr lang="en-US" altLang="zh-CN" sz="2400" b="1" kern="0">
                <a:solidFill>
                  <a:prstClr val="black"/>
                </a:solidFill>
                <a:latin typeface="Times New Roman"/>
              </a:rPr>
              <a:t>2020·</a:t>
            </a:r>
            <a:r>
              <a:rPr altLang="zh-CN" sz="2400" b="1" kern="0">
                <a:solidFill>
                  <a:prstClr val="black"/>
                </a:solidFill>
                <a:latin typeface="Times New Roman"/>
              </a:rPr>
              <a:t>漳州模拟</a:t>
            </a:r>
            <a:r>
              <a:rPr lang="en-US" altLang="zh-CN" sz="2400" b="1" kern="0">
                <a:solidFill>
                  <a:prstClr val="black"/>
                </a:solidFill>
                <a:latin typeface="Times New Roman"/>
              </a:rPr>
              <a:t>·2</a:t>
            </a:r>
            <a:r>
              <a:rPr altLang="zh-CN" sz="2400" b="1" kern="0">
                <a:solidFill>
                  <a:prstClr val="black"/>
                </a:solidFill>
                <a:latin typeface="Times New Roman"/>
              </a:rPr>
              <a:t>分】下图中有关磁的判断正确的是</a:t>
            </a:r>
            <a:r>
              <a:rPr lang="en-US" altLang="zh-CN" sz="2400" b="1" kern="0">
                <a:solidFill>
                  <a:prstClr val="black"/>
                </a:solidFill>
                <a:latin typeface="Times New Roman"/>
              </a:rPr>
              <a:t>(</a:t>
            </a:r>
            <a:r>
              <a:rPr altLang="zh-CN" sz="2400" b="1" kern="0">
                <a:solidFill>
                  <a:prstClr val="black"/>
                </a:solidFill>
                <a:latin typeface="Times New Roman"/>
              </a:rPr>
              <a:t>　　</a:t>
            </a:r>
            <a:r>
              <a:rPr lang="en-US" altLang="zh-CN" sz="2400" b="1" kern="0">
                <a:solidFill>
                  <a:prstClr val="black"/>
                </a:solidFill>
                <a:latin typeface="Times New Roman"/>
              </a:rPr>
              <a:t>)</a:t>
            </a:r>
            <a:endParaRPr altLang="zh-CN" sz="1000" kern="0">
              <a:solidFill>
                <a:prstClr val="black"/>
              </a:solidFill>
              <a:latin typeface="宋体" pitchFamily="2" charset="-122"/>
            </a:endParaRPr>
          </a:p>
        </p:txBody>
      </p:sp>
      <p:sp>
        <p:nvSpPr>
          <p:cNvPr id="38914" name="矩形 3"/>
          <p:cNvSpPr>
            <a:spLocks noChangeArrowheads="1"/>
          </p:cNvSpPr>
          <p:nvPr/>
        </p:nvSpPr>
        <p:spPr bwMode="auto">
          <a:xfrm>
            <a:off x="1258888" y="1193800"/>
            <a:ext cx="407988"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lang="en-US" altLang="zh-CN" sz="2400" b="1" kern="0">
                <a:solidFill>
                  <a:srgbClr val="C00000"/>
                </a:solidFill>
                <a:latin typeface="Times New Roman"/>
              </a:rPr>
              <a:t>A</a:t>
            </a:r>
            <a:endParaRPr altLang="zh-CN" sz="1000" kern="0">
              <a:solidFill>
                <a:prstClr val="black"/>
              </a:solidFill>
              <a:latin typeface="宋体" pitchFamily="2" charset="-122"/>
            </a:endParaRPr>
          </a:p>
        </p:txBody>
      </p:sp>
      <p:pic>
        <p:nvPicPr>
          <p:cNvPr id="38915"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46550"/>
            <a:ext cx="669925" cy="669925"/>
          </a:xfrm>
          <a:prstGeom prst="rect">
            <a:avLst/>
          </a:prstGeom>
          <a:noFill/>
          <a:ln>
            <a:noFill/>
            <a:miter lim="800000"/>
          </a:ln>
        </p:spPr>
      </p:pic>
      <p:pic>
        <p:nvPicPr>
          <p:cNvPr id="38916" name="Picture 5"/>
          <p:cNvPicPr>
            <a:picLocks noChangeAspect="1"/>
          </p:cNvPicPr>
          <p:nvPr/>
        </p:nvPicPr>
        <p:blipFill>
          <a:blip r:embed="rId4">
            <a:clrChange>
              <a:clrFrom>
                <a:srgbClr val="FFFFFF"/>
              </a:clrFrom>
              <a:clrTo>
                <a:srgbClr val="FFFFFF">
                  <a:alpha val="0"/>
                </a:srgbClr>
              </a:clrTo>
            </a:clrChange>
          </a:blip>
          <a:stretch>
            <a:fillRect/>
          </a:stretch>
        </p:blipFill>
        <p:spPr>
          <a:xfrm>
            <a:off x="1846263" y="1193800"/>
            <a:ext cx="6038850" cy="3538538"/>
          </a:xfrm>
          <a:prstGeom prst="rect">
            <a:avLst/>
          </a:prstGeom>
          <a:noFill/>
          <a:ln>
            <a:noFill/>
            <a:miter lim="800000"/>
          </a:ln>
        </p:spPr>
      </p:pic>
    </p:spTree>
    <p:extLst>
      <p:ext uri="{BB962C8B-B14F-4D97-AF65-F5344CB8AC3E}">
        <p14:creationId xmlns:p14="http://schemas.microsoft.com/office/powerpoint/2010/main" val="300557604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wipe(left)">
                                      <p:cBhvr>
                                        <p:cTn id="7" dur="500" fill="hold"/>
                                        <p:tgtEl>
                                          <p:spTgt spid="389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矩形 4"/>
          <p:cNvSpPr>
            <a:spLocks noChangeArrowheads="1"/>
          </p:cNvSpPr>
          <p:nvPr/>
        </p:nvSpPr>
        <p:spPr bwMode="auto">
          <a:xfrm>
            <a:off x="581025" y="693738"/>
            <a:ext cx="8023225"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8140" indent="-358140" algn="just">
              <a:lnSpc>
                <a:spcPct val="150000"/>
              </a:lnSpc>
            </a:pPr>
            <a:r>
              <a:rPr lang="en-US" altLang="zh-CN" sz="2400" b="1" kern="0">
                <a:solidFill>
                  <a:prstClr val="black"/>
                </a:solidFill>
                <a:latin typeface="Times New Roman"/>
              </a:rPr>
              <a:t>4</a:t>
            </a:r>
            <a:r>
              <a:rPr altLang="zh-CN" sz="2400" b="1" kern="0">
                <a:solidFill>
                  <a:prstClr val="black"/>
                </a:solidFill>
                <a:latin typeface="Times New Roman"/>
              </a:rPr>
              <a:t>．【</a:t>
            </a:r>
            <a:r>
              <a:rPr lang="en-US" altLang="zh-CN" sz="2400" b="1" kern="0">
                <a:solidFill>
                  <a:prstClr val="black"/>
                </a:solidFill>
                <a:latin typeface="Times New Roman"/>
              </a:rPr>
              <a:t>2020·</a:t>
            </a:r>
            <a:r>
              <a:rPr altLang="zh-CN" sz="2400" b="1" kern="0">
                <a:solidFill>
                  <a:prstClr val="black"/>
                </a:solidFill>
                <a:latin typeface="Times New Roman"/>
              </a:rPr>
              <a:t>福建</a:t>
            </a:r>
            <a:r>
              <a:rPr lang="en-US" altLang="zh-CN" sz="2400" b="1" kern="0">
                <a:solidFill>
                  <a:prstClr val="black"/>
                </a:solidFill>
                <a:latin typeface="Times New Roman"/>
              </a:rPr>
              <a:t>·2</a:t>
            </a:r>
            <a:r>
              <a:rPr altLang="zh-CN" sz="2400" b="1" kern="0">
                <a:solidFill>
                  <a:prstClr val="black"/>
                </a:solidFill>
                <a:latin typeface="Times New Roman"/>
              </a:rPr>
              <a:t>分】《论衡》中记载：</a:t>
            </a:r>
            <a:r>
              <a:rPr lang="en-US" altLang="zh-CN" sz="2400" b="1" kern="0">
                <a:solidFill>
                  <a:prstClr val="black"/>
                </a:solidFill>
                <a:latin typeface="Times New Roman"/>
              </a:rPr>
              <a:t> “</a:t>
            </a:r>
            <a:r>
              <a:rPr altLang="zh-CN" sz="2400" b="1" kern="0">
                <a:solidFill>
                  <a:prstClr val="black"/>
                </a:solidFill>
                <a:latin typeface="Times New Roman"/>
              </a:rPr>
              <a:t>司南之杓，投之于地，其柢指南。</a:t>
            </a:r>
            <a:r>
              <a:rPr lang="en-US" altLang="zh-CN" sz="2400" b="1" kern="0">
                <a:solidFill>
                  <a:prstClr val="black"/>
                </a:solidFill>
                <a:latin typeface="Times New Roman"/>
              </a:rPr>
              <a:t>”</a:t>
            </a:r>
            <a:r>
              <a:rPr altLang="zh-CN" sz="2400" b="1" kern="0">
                <a:solidFill>
                  <a:prstClr val="black"/>
                </a:solidFill>
                <a:latin typeface="Times New Roman"/>
              </a:rPr>
              <a:t>如图所示，</a:t>
            </a:r>
            <a:r>
              <a:rPr lang="en-US" altLang="zh-CN" sz="2400" b="1" kern="0">
                <a:solidFill>
                  <a:prstClr val="black"/>
                </a:solidFill>
                <a:latin typeface="Times New Roman"/>
              </a:rPr>
              <a:t>“</a:t>
            </a:r>
            <a:r>
              <a:rPr altLang="zh-CN" sz="2400" b="1" kern="0">
                <a:solidFill>
                  <a:prstClr val="black"/>
                </a:solidFill>
                <a:latin typeface="Times New Roman"/>
              </a:rPr>
              <a:t>柢</a:t>
            </a:r>
            <a:r>
              <a:rPr lang="en-US" altLang="zh-CN" sz="2400" b="1" kern="0">
                <a:solidFill>
                  <a:prstClr val="black"/>
                </a:solidFill>
                <a:latin typeface="Times New Roman"/>
              </a:rPr>
              <a:t>”</a:t>
            </a:r>
            <a:r>
              <a:rPr altLang="zh-CN" sz="2400" b="1" kern="0">
                <a:solidFill>
                  <a:prstClr val="black"/>
                </a:solidFill>
                <a:latin typeface="Times New Roman"/>
              </a:rPr>
              <a:t>即握柄，是磁体的</a:t>
            </a:r>
            <a:r>
              <a:rPr lang="en-US" altLang="zh-CN" sz="2400" b="1" kern="0">
                <a:solidFill>
                  <a:prstClr val="black"/>
                </a:solidFill>
                <a:latin typeface="Times New Roman"/>
              </a:rPr>
              <a:t>________(</a:t>
            </a:r>
            <a:r>
              <a:rPr altLang="zh-CN" sz="2400" b="1" kern="0">
                <a:solidFill>
                  <a:prstClr val="black"/>
                </a:solidFill>
                <a:latin typeface="Times New Roman"/>
              </a:rPr>
              <a:t>填</a:t>
            </a:r>
            <a:r>
              <a:rPr lang="en-US" altLang="zh-CN" sz="2400" b="1" kern="0">
                <a:solidFill>
                  <a:prstClr val="black"/>
                </a:solidFill>
                <a:latin typeface="Times New Roman"/>
              </a:rPr>
              <a:t>“N”</a:t>
            </a:r>
            <a:r>
              <a:rPr altLang="zh-CN" sz="2400" b="1" kern="0">
                <a:solidFill>
                  <a:prstClr val="black"/>
                </a:solidFill>
                <a:latin typeface="Times New Roman"/>
              </a:rPr>
              <a:t>或</a:t>
            </a:r>
            <a:r>
              <a:rPr lang="en-US" altLang="zh-CN" sz="2400" b="1" kern="0">
                <a:solidFill>
                  <a:prstClr val="black"/>
                </a:solidFill>
                <a:latin typeface="Times New Roman"/>
              </a:rPr>
              <a:t>“S”)</a:t>
            </a:r>
            <a:r>
              <a:rPr altLang="zh-CN" sz="2400" b="1" kern="0">
                <a:solidFill>
                  <a:prstClr val="black"/>
                </a:solidFill>
                <a:latin typeface="Times New Roman"/>
              </a:rPr>
              <a:t>极。静止时指向地磁场的</a:t>
            </a:r>
            <a:r>
              <a:rPr lang="en-US" altLang="zh-CN" sz="2400" b="1" kern="0">
                <a:solidFill>
                  <a:prstClr val="black"/>
                </a:solidFill>
                <a:latin typeface="Times New Roman"/>
              </a:rPr>
              <a:t>________(</a:t>
            </a:r>
            <a:r>
              <a:rPr altLang="zh-CN" sz="2400" b="1" kern="0">
                <a:solidFill>
                  <a:prstClr val="black"/>
                </a:solidFill>
                <a:latin typeface="Times New Roman"/>
              </a:rPr>
              <a:t>填</a:t>
            </a:r>
            <a:r>
              <a:rPr lang="en-US" altLang="zh-CN" sz="2400" b="1" kern="0">
                <a:solidFill>
                  <a:prstClr val="black"/>
                </a:solidFill>
                <a:latin typeface="Times New Roman"/>
              </a:rPr>
              <a:t>“</a:t>
            </a:r>
            <a:r>
              <a:rPr altLang="zh-CN" sz="2400" b="1" kern="0">
                <a:solidFill>
                  <a:prstClr val="black"/>
                </a:solidFill>
                <a:latin typeface="Times New Roman"/>
              </a:rPr>
              <a:t>南</a:t>
            </a:r>
            <a:r>
              <a:rPr lang="en-US" altLang="zh-CN" sz="2400" b="1" kern="0">
                <a:solidFill>
                  <a:prstClr val="black"/>
                </a:solidFill>
                <a:latin typeface="Times New Roman"/>
              </a:rPr>
              <a:t>”</a:t>
            </a:r>
            <a:r>
              <a:rPr altLang="zh-CN" sz="2400" b="1" kern="0">
                <a:solidFill>
                  <a:prstClr val="black"/>
                </a:solidFill>
                <a:latin typeface="Times New Roman"/>
              </a:rPr>
              <a:t>或</a:t>
            </a:r>
            <a:r>
              <a:rPr lang="en-US" altLang="zh-CN" sz="2400" b="1" kern="0">
                <a:solidFill>
                  <a:prstClr val="black"/>
                </a:solidFill>
                <a:latin typeface="Times New Roman"/>
              </a:rPr>
              <a:t>“</a:t>
            </a:r>
            <a:r>
              <a:rPr altLang="zh-CN" sz="2400" b="1" kern="0">
                <a:solidFill>
                  <a:prstClr val="black"/>
                </a:solidFill>
                <a:latin typeface="Times New Roman"/>
              </a:rPr>
              <a:t>北</a:t>
            </a:r>
            <a:r>
              <a:rPr lang="en-US" altLang="zh-CN" sz="2400" b="1" kern="0">
                <a:solidFill>
                  <a:prstClr val="black"/>
                </a:solidFill>
                <a:latin typeface="Times New Roman"/>
              </a:rPr>
              <a:t>”)</a:t>
            </a:r>
            <a:r>
              <a:rPr altLang="zh-CN" sz="2400" b="1" kern="0">
                <a:solidFill>
                  <a:prstClr val="black"/>
                </a:solidFill>
                <a:latin typeface="Times New Roman"/>
              </a:rPr>
              <a:t>极。</a:t>
            </a:r>
            <a:endParaRPr altLang="zh-CN" sz="1000" kern="0">
              <a:solidFill>
                <a:prstClr val="black"/>
              </a:solidFill>
              <a:latin typeface="宋体" pitchFamily="2" charset="-122"/>
            </a:endParaRPr>
          </a:p>
        </p:txBody>
      </p:sp>
      <p:pic>
        <p:nvPicPr>
          <p:cNvPr id="39938" name="Picture 3"/>
          <p:cNvPicPr>
            <a:picLocks noChangeAspect="1"/>
          </p:cNvPicPr>
          <p:nvPr/>
        </p:nvPicPr>
        <p:blipFill>
          <a:blip r:embed="rId2">
            <a:clrChange>
              <a:clrFrom>
                <a:srgbClr val="FFFFFF"/>
              </a:clrFrom>
              <a:clrTo>
                <a:srgbClr val="FFFFFF">
                  <a:alpha val="0"/>
                </a:srgbClr>
              </a:clrTo>
            </a:clrChange>
          </a:blip>
          <a:stretch>
            <a:fillRect/>
          </a:stretch>
        </p:blipFill>
        <p:spPr>
          <a:xfrm>
            <a:off x="4787900" y="2500313"/>
            <a:ext cx="2908300" cy="1768475"/>
          </a:xfrm>
          <a:prstGeom prst="rect">
            <a:avLst/>
          </a:prstGeom>
          <a:noFill/>
          <a:ln>
            <a:noFill/>
            <a:miter lim="800000"/>
          </a:ln>
        </p:spPr>
      </p:pic>
      <p:sp>
        <p:nvSpPr>
          <p:cNvPr id="39939" name="矩形 3"/>
          <p:cNvSpPr>
            <a:spLocks noChangeArrowheads="1"/>
          </p:cNvSpPr>
          <p:nvPr/>
        </p:nvSpPr>
        <p:spPr bwMode="auto">
          <a:xfrm>
            <a:off x="1479550" y="1779588"/>
            <a:ext cx="3556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lang="en-US" altLang="zh-CN" sz="2400" b="1" kern="0">
                <a:solidFill>
                  <a:srgbClr val="C00000"/>
                </a:solidFill>
                <a:latin typeface="Times New Roman"/>
              </a:rPr>
              <a:t>S</a:t>
            </a:r>
            <a:endParaRPr altLang="zh-CN" sz="1000" kern="0">
              <a:solidFill>
                <a:prstClr val="black"/>
              </a:solidFill>
              <a:latin typeface="宋体" pitchFamily="2" charset="-122"/>
            </a:endParaRPr>
          </a:p>
        </p:txBody>
      </p:sp>
      <p:sp>
        <p:nvSpPr>
          <p:cNvPr id="39940" name="矩形 5"/>
          <p:cNvSpPr>
            <a:spLocks noChangeArrowheads="1"/>
          </p:cNvSpPr>
          <p:nvPr/>
        </p:nvSpPr>
        <p:spPr bwMode="auto">
          <a:xfrm>
            <a:off x="1411288" y="2284413"/>
            <a:ext cx="49371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altLang="zh-CN" sz="2400" b="1" kern="0">
                <a:solidFill>
                  <a:srgbClr val="C00000"/>
                </a:solidFill>
                <a:latin typeface="Times New Roman"/>
              </a:rPr>
              <a:t>北</a:t>
            </a:r>
            <a:endParaRPr altLang="zh-CN" sz="1000" kern="0">
              <a:solidFill>
                <a:prstClr val="black"/>
              </a:solidFill>
              <a:latin typeface="宋体" pitchFamily="2" charset="-122"/>
            </a:endParaRPr>
          </a:p>
        </p:txBody>
      </p:sp>
      <p:pic>
        <p:nvPicPr>
          <p:cNvPr id="39941" name="Picture 7" descr="C:\Users\Administrator\Desktop\习题课件\返回框.png">
            <a:hlinkClick r:id="rId3" action="ppaction://hlinksldjump"/>
          </p:cNvPr>
          <p:cNvPicPr>
            <a:picLocks noChangeAspect="1"/>
          </p:cNvPicPr>
          <p:nvPr/>
        </p:nvPicPr>
        <p:blipFill>
          <a:blip r:embed="rId4"/>
          <a:stretch>
            <a:fillRect/>
          </a:stretch>
        </p:blipFill>
        <p:spPr>
          <a:xfrm>
            <a:off x="8150225" y="4146550"/>
            <a:ext cx="669925" cy="669925"/>
          </a:xfrm>
          <a:prstGeom prst="rect">
            <a:avLst/>
          </a:prstGeom>
          <a:noFill/>
          <a:ln>
            <a:noFill/>
            <a:miter lim="800000"/>
          </a:ln>
        </p:spPr>
      </p:pic>
    </p:spTree>
    <p:extLst>
      <p:ext uri="{BB962C8B-B14F-4D97-AF65-F5344CB8AC3E}">
        <p14:creationId xmlns:p14="http://schemas.microsoft.com/office/powerpoint/2010/main" val="124898559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939"/>
                                        </p:tgtEl>
                                        <p:attrNameLst>
                                          <p:attrName>style.visibility</p:attrName>
                                        </p:attrNameLst>
                                      </p:cBhvr>
                                      <p:to>
                                        <p:strVal val="visible"/>
                                      </p:to>
                                    </p:set>
                                    <p:animEffect transition="in" filter="wipe(left)">
                                      <p:cBhvr>
                                        <p:cTn id="7" dur="500" fill="hold"/>
                                        <p:tgtEl>
                                          <p:spTgt spid="3993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9940"/>
                                        </p:tgtEl>
                                        <p:attrNameLst>
                                          <p:attrName>style.visibility</p:attrName>
                                        </p:attrNameLst>
                                      </p:cBhvr>
                                      <p:to>
                                        <p:strVal val="visible"/>
                                      </p:to>
                                    </p:set>
                                    <p:animEffect transition="in" filter="wipe(left)">
                                      <p:cBhvr>
                                        <p:cTn id="12" dur="500" fill="hold"/>
                                        <p:tgtEl>
                                          <p:spTgt spid="39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p:bldP spid="3994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矩形 4"/>
          <p:cNvSpPr>
            <a:spLocks noChangeArrowheads="1"/>
          </p:cNvSpPr>
          <p:nvPr/>
        </p:nvSpPr>
        <p:spPr bwMode="auto">
          <a:xfrm>
            <a:off x="565150" y="484188"/>
            <a:ext cx="8023225" cy="334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8140" indent="-358140" algn="just">
              <a:lnSpc>
                <a:spcPct val="150000"/>
              </a:lnSpc>
            </a:pPr>
            <a:r>
              <a:rPr lang="en-US" altLang="zh-CN" sz="2400" b="1" kern="0">
                <a:solidFill>
                  <a:prstClr val="black"/>
                </a:solidFill>
                <a:latin typeface="Times New Roman"/>
              </a:rPr>
              <a:t>5</a:t>
            </a:r>
            <a:r>
              <a:rPr altLang="zh-CN" sz="2400" b="1" kern="0">
                <a:solidFill>
                  <a:prstClr val="black"/>
                </a:solidFill>
                <a:latin typeface="Times New Roman"/>
              </a:rPr>
              <a:t>．【</a:t>
            </a:r>
            <a:r>
              <a:rPr lang="en-US" altLang="zh-CN" sz="2400" b="1" kern="0">
                <a:solidFill>
                  <a:prstClr val="black"/>
                </a:solidFill>
                <a:latin typeface="Times New Roman"/>
              </a:rPr>
              <a:t>2019·</a:t>
            </a:r>
            <a:r>
              <a:rPr altLang="zh-CN" sz="2400" b="1" kern="0">
                <a:solidFill>
                  <a:prstClr val="black"/>
                </a:solidFill>
                <a:latin typeface="Times New Roman"/>
              </a:rPr>
              <a:t>漳州质检</a:t>
            </a:r>
            <a:r>
              <a:rPr lang="en-US" altLang="zh-CN" sz="2400" b="1" kern="0">
                <a:solidFill>
                  <a:prstClr val="black"/>
                </a:solidFill>
                <a:latin typeface="Times New Roman"/>
              </a:rPr>
              <a:t>·2</a:t>
            </a:r>
            <a:r>
              <a:rPr altLang="zh-CN" sz="2400" b="1" kern="0">
                <a:solidFill>
                  <a:prstClr val="black"/>
                </a:solidFill>
                <a:latin typeface="Times New Roman"/>
              </a:rPr>
              <a:t>分】如图所示的电路中，开关</a:t>
            </a:r>
            <a:r>
              <a:rPr lang="en-US" altLang="zh-CN" sz="2400" b="1" kern="0">
                <a:solidFill>
                  <a:prstClr val="black"/>
                </a:solidFill>
                <a:latin typeface="Times New Roman"/>
              </a:rPr>
              <a:t>S</a:t>
            </a:r>
            <a:r>
              <a:rPr lang="en-US" altLang="zh-CN" sz="2400" b="1" kern="0" baseline="-25000">
                <a:solidFill>
                  <a:prstClr val="black"/>
                </a:solidFill>
                <a:latin typeface="Times New Roman"/>
              </a:rPr>
              <a:t>1</a:t>
            </a:r>
            <a:r>
              <a:rPr altLang="zh-CN" sz="2400" b="1" kern="0">
                <a:solidFill>
                  <a:prstClr val="black"/>
                </a:solidFill>
                <a:latin typeface="Times New Roman"/>
              </a:rPr>
              <a:t>闭合，磁铁的左端为</a:t>
            </a:r>
            <a:r>
              <a:rPr lang="en-US" altLang="zh-CN" sz="2400" b="1" kern="0">
                <a:solidFill>
                  <a:prstClr val="black"/>
                </a:solidFill>
                <a:latin typeface="Times New Roman"/>
              </a:rPr>
              <a:t>________(</a:t>
            </a:r>
            <a:r>
              <a:rPr altLang="zh-CN" sz="2400" b="1" kern="0">
                <a:solidFill>
                  <a:prstClr val="black"/>
                </a:solidFill>
                <a:latin typeface="Times New Roman"/>
              </a:rPr>
              <a:t>填</a:t>
            </a:r>
            <a:r>
              <a:rPr lang="en-US" altLang="zh-CN" sz="2400" b="1" kern="0">
                <a:solidFill>
                  <a:prstClr val="black"/>
                </a:solidFill>
                <a:latin typeface="Times New Roman"/>
              </a:rPr>
              <a:t>“N”</a:t>
            </a:r>
            <a:r>
              <a:rPr altLang="zh-CN" sz="2400" b="1" kern="0">
                <a:solidFill>
                  <a:prstClr val="black"/>
                </a:solidFill>
                <a:latin typeface="Times New Roman"/>
              </a:rPr>
              <a:t>或</a:t>
            </a:r>
            <a:r>
              <a:rPr lang="en-US" altLang="zh-CN" sz="2400" b="1" kern="0">
                <a:solidFill>
                  <a:prstClr val="black"/>
                </a:solidFill>
                <a:latin typeface="Times New Roman"/>
              </a:rPr>
              <a:t>“S”)</a:t>
            </a:r>
            <a:r>
              <a:rPr altLang="zh-CN" sz="2400" b="1" kern="0">
                <a:solidFill>
                  <a:prstClr val="black"/>
                </a:solidFill>
                <a:latin typeface="Times New Roman"/>
              </a:rPr>
              <a:t>极，巨磁电阻</a:t>
            </a:r>
            <a:r>
              <a:rPr lang="en-US" altLang="zh-CN" sz="2400" b="1" kern="0">
                <a:solidFill>
                  <a:prstClr val="black"/>
                </a:solidFill>
                <a:latin typeface="Times New Roman"/>
              </a:rPr>
              <a:t>(GMR)</a:t>
            </a:r>
            <a:r>
              <a:rPr altLang="zh-CN" sz="2400" b="1" kern="0">
                <a:solidFill>
                  <a:prstClr val="black"/>
                </a:solidFill>
                <a:latin typeface="Times New Roman"/>
              </a:rPr>
              <a:t>的阻值随所处空间磁场的增强而增大，再闭合开关</a:t>
            </a:r>
            <a:r>
              <a:rPr lang="en-US" altLang="zh-CN" sz="2400" b="1" kern="0">
                <a:solidFill>
                  <a:prstClr val="black"/>
                </a:solidFill>
                <a:latin typeface="Times New Roman"/>
              </a:rPr>
              <a:t>S</a:t>
            </a:r>
            <a:r>
              <a:rPr lang="en-US" altLang="zh-CN" sz="2400" b="1" kern="0" baseline="-25000">
                <a:solidFill>
                  <a:prstClr val="black"/>
                </a:solidFill>
                <a:latin typeface="Times New Roman"/>
              </a:rPr>
              <a:t>2</a:t>
            </a:r>
            <a:r>
              <a:rPr altLang="zh-CN" sz="2400" b="1" kern="0">
                <a:solidFill>
                  <a:prstClr val="black"/>
                </a:solidFill>
                <a:latin typeface="Times New Roman"/>
              </a:rPr>
              <a:t>，要使指示灯变亮些，滑动变阻器的滑片需向</a:t>
            </a:r>
            <a:r>
              <a:rPr lang="en-US" altLang="zh-CN" sz="2400" b="1" kern="0">
                <a:solidFill>
                  <a:prstClr val="black"/>
                </a:solidFill>
                <a:latin typeface="Times New Roman"/>
              </a:rPr>
              <a:t>________(</a:t>
            </a:r>
            <a:r>
              <a:rPr altLang="zh-CN" sz="2400" b="1" kern="0">
                <a:solidFill>
                  <a:prstClr val="black"/>
                </a:solidFill>
                <a:latin typeface="Times New Roman"/>
              </a:rPr>
              <a:t>填</a:t>
            </a:r>
            <a:r>
              <a:rPr lang="en-US" altLang="zh-CN" sz="2400" b="1" kern="0">
                <a:solidFill>
                  <a:prstClr val="black"/>
                </a:solidFill>
                <a:latin typeface="Times New Roman"/>
              </a:rPr>
              <a:t>“</a:t>
            </a:r>
            <a:r>
              <a:rPr altLang="zh-CN" sz="2400" b="1" kern="0">
                <a:solidFill>
                  <a:prstClr val="black"/>
                </a:solidFill>
                <a:latin typeface="Times New Roman"/>
              </a:rPr>
              <a:t>左</a:t>
            </a:r>
            <a:r>
              <a:rPr lang="en-US" altLang="zh-CN" sz="2400" b="1" kern="0">
                <a:solidFill>
                  <a:prstClr val="black"/>
                </a:solidFill>
                <a:latin typeface="Times New Roman"/>
              </a:rPr>
              <a:t>” </a:t>
            </a:r>
            <a:r>
              <a:rPr altLang="zh-CN" sz="2400" b="1" kern="0">
                <a:solidFill>
                  <a:prstClr val="black"/>
                </a:solidFill>
                <a:latin typeface="Times New Roman"/>
              </a:rPr>
              <a:t>或</a:t>
            </a:r>
            <a:endParaRPr lang="en-US" altLang="zh-CN" sz="2400" b="1" kern="0">
              <a:solidFill>
                <a:prstClr val="black"/>
              </a:solidFill>
              <a:latin typeface="Times New Roman"/>
            </a:endParaRPr>
          </a:p>
          <a:p>
            <a:pPr marL="358140" indent="-358140" algn="just">
              <a:lnSpc>
                <a:spcPct val="150000"/>
              </a:lnSpc>
            </a:pPr>
            <a:r>
              <a:rPr lang="en-US" altLang="zh-CN" sz="2400" b="1" kern="0">
                <a:solidFill>
                  <a:prstClr val="black"/>
                </a:solidFill>
                <a:latin typeface="Times New Roman"/>
              </a:rPr>
              <a:t>	“ </a:t>
            </a:r>
            <a:r>
              <a:rPr altLang="zh-CN" sz="2400" b="1" kern="0">
                <a:solidFill>
                  <a:prstClr val="black"/>
                </a:solidFill>
                <a:latin typeface="Times New Roman"/>
              </a:rPr>
              <a:t>右</a:t>
            </a:r>
            <a:r>
              <a:rPr lang="en-US" altLang="zh-CN" sz="2400" b="1" kern="0">
                <a:solidFill>
                  <a:prstClr val="black"/>
                </a:solidFill>
                <a:latin typeface="Times New Roman"/>
              </a:rPr>
              <a:t>”) </a:t>
            </a:r>
            <a:r>
              <a:rPr altLang="zh-CN" sz="2400" b="1" kern="0">
                <a:solidFill>
                  <a:prstClr val="black"/>
                </a:solidFill>
                <a:latin typeface="Times New Roman"/>
              </a:rPr>
              <a:t>滑动。</a:t>
            </a:r>
            <a:endParaRPr altLang="zh-CN" sz="1000" kern="0">
              <a:solidFill>
                <a:prstClr val="black"/>
              </a:solidFill>
              <a:latin typeface="宋体" pitchFamily="2" charset="-122"/>
            </a:endParaRPr>
          </a:p>
        </p:txBody>
      </p:sp>
      <p:sp>
        <p:nvSpPr>
          <p:cNvPr id="40962" name="矩形 3"/>
          <p:cNvSpPr>
            <a:spLocks noChangeArrowheads="1"/>
          </p:cNvSpPr>
          <p:nvPr/>
        </p:nvSpPr>
        <p:spPr bwMode="auto">
          <a:xfrm>
            <a:off x="3587750" y="987425"/>
            <a:ext cx="407988"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lang="en-US" altLang="zh-CN" sz="2400" b="1" kern="0">
                <a:solidFill>
                  <a:srgbClr val="C00000"/>
                </a:solidFill>
                <a:latin typeface="Times New Roman"/>
              </a:rPr>
              <a:t>N</a:t>
            </a:r>
            <a:endParaRPr altLang="zh-CN" sz="1000" kern="0">
              <a:solidFill>
                <a:prstClr val="black"/>
              </a:solidFill>
              <a:latin typeface="宋体" pitchFamily="2" charset="-122"/>
            </a:endParaRPr>
          </a:p>
        </p:txBody>
      </p:sp>
      <p:pic>
        <p:nvPicPr>
          <p:cNvPr id="40963" name="Picture 5"/>
          <p:cNvPicPr>
            <a:picLocks noChangeAspect="1"/>
          </p:cNvPicPr>
          <p:nvPr/>
        </p:nvPicPr>
        <p:blipFill>
          <a:blip r:embed="rId3">
            <a:clrChange>
              <a:clrFrom>
                <a:srgbClr val="FFFFFF"/>
              </a:clrFrom>
              <a:clrTo>
                <a:srgbClr val="FFFFFF">
                  <a:alpha val="0"/>
                </a:srgbClr>
              </a:clrTo>
            </a:clrChange>
          </a:blip>
          <a:stretch>
            <a:fillRect/>
          </a:stretch>
        </p:blipFill>
        <p:spPr>
          <a:xfrm>
            <a:off x="3465513" y="2830513"/>
            <a:ext cx="4684712" cy="1816100"/>
          </a:xfrm>
          <a:prstGeom prst="rect">
            <a:avLst/>
          </a:prstGeom>
          <a:noFill/>
          <a:ln>
            <a:noFill/>
            <a:miter lim="800000"/>
          </a:ln>
        </p:spPr>
      </p:pic>
      <p:pic>
        <p:nvPicPr>
          <p:cNvPr id="40964" name="Picture 7" descr="C:\Users\Administrator\Desktop\习题课件\返回框.png">
            <a:hlinkClick r:id="rId4" action="ppaction://hlinksldjump"/>
          </p:cNvPr>
          <p:cNvPicPr>
            <a:picLocks noChangeAspect="1"/>
          </p:cNvPicPr>
          <p:nvPr/>
        </p:nvPicPr>
        <p:blipFill>
          <a:blip r:embed="rId5"/>
          <a:stretch>
            <a:fillRect/>
          </a:stretch>
        </p:blipFill>
        <p:spPr>
          <a:xfrm>
            <a:off x="8150225" y="4146550"/>
            <a:ext cx="669925" cy="669925"/>
          </a:xfrm>
          <a:prstGeom prst="rect">
            <a:avLst/>
          </a:prstGeom>
          <a:noFill/>
          <a:ln>
            <a:noFill/>
            <a:miter lim="800000"/>
          </a:ln>
        </p:spPr>
      </p:pic>
      <p:sp>
        <p:nvSpPr>
          <p:cNvPr id="40965" name="矩形 5"/>
          <p:cNvSpPr>
            <a:spLocks noChangeArrowheads="1"/>
          </p:cNvSpPr>
          <p:nvPr/>
        </p:nvSpPr>
        <p:spPr bwMode="auto">
          <a:xfrm>
            <a:off x="1412875" y="2643188"/>
            <a:ext cx="49530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altLang="zh-CN" sz="2400" b="1" kern="0">
                <a:solidFill>
                  <a:srgbClr val="C00000"/>
                </a:solidFill>
                <a:latin typeface="Times New Roman"/>
              </a:rPr>
              <a:t>右</a:t>
            </a:r>
            <a:endParaRPr altLang="zh-CN" sz="1000" kern="0">
              <a:solidFill>
                <a:prstClr val="black"/>
              </a:solidFill>
              <a:latin typeface="宋体" pitchFamily="2" charset="-122"/>
            </a:endParaRPr>
          </a:p>
        </p:txBody>
      </p:sp>
    </p:spTree>
    <p:extLst>
      <p:ext uri="{BB962C8B-B14F-4D97-AF65-F5344CB8AC3E}">
        <p14:creationId xmlns:p14="http://schemas.microsoft.com/office/powerpoint/2010/main" val="27427130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wipe(left)">
                                      <p:cBhvr>
                                        <p:cTn id="7" dur="500" fill="hold"/>
                                        <p:tgtEl>
                                          <p:spTgt spid="4096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5"/>
                                        </p:tgtEl>
                                        <p:attrNameLst>
                                          <p:attrName>style.visibility</p:attrName>
                                        </p:attrNameLst>
                                      </p:cBhvr>
                                      <p:to>
                                        <p:strVal val="visible"/>
                                      </p:to>
                                    </p:set>
                                    <p:animEffect transition="in" filter="wipe(left)">
                                      <p:cBhvr>
                                        <p:cTn id="12" dur="500" fill="hold"/>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矩形 4"/>
          <p:cNvSpPr>
            <a:spLocks noChangeArrowheads="1"/>
          </p:cNvSpPr>
          <p:nvPr/>
        </p:nvSpPr>
        <p:spPr bwMode="auto">
          <a:xfrm>
            <a:off x="565150" y="617538"/>
            <a:ext cx="8023225"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8140" indent="-358140" algn="just">
              <a:lnSpc>
                <a:spcPct val="150000"/>
              </a:lnSpc>
            </a:pPr>
            <a:r>
              <a:rPr lang="en-US" altLang="zh-CN" sz="2400" b="1" kern="0">
                <a:solidFill>
                  <a:prstClr val="black"/>
                </a:solidFill>
                <a:latin typeface="Times New Roman"/>
              </a:rPr>
              <a:t>6</a:t>
            </a:r>
            <a:r>
              <a:rPr altLang="zh-CN" sz="2400" b="1" kern="0">
                <a:solidFill>
                  <a:prstClr val="black"/>
                </a:solidFill>
                <a:latin typeface="Times New Roman"/>
              </a:rPr>
              <a:t>．【</a:t>
            </a:r>
            <a:r>
              <a:rPr lang="en-US" altLang="zh-CN" sz="2400" b="1" kern="0">
                <a:solidFill>
                  <a:prstClr val="black"/>
                </a:solidFill>
                <a:latin typeface="Times New Roman"/>
              </a:rPr>
              <a:t>2020·</a:t>
            </a:r>
            <a:r>
              <a:rPr altLang="zh-CN" sz="2400" b="1" kern="0">
                <a:solidFill>
                  <a:prstClr val="black"/>
                </a:solidFill>
                <a:latin typeface="Times New Roman"/>
              </a:rPr>
              <a:t>福建</a:t>
            </a:r>
            <a:r>
              <a:rPr lang="en-US" altLang="zh-CN" sz="2400" b="1" kern="0">
                <a:solidFill>
                  <a:prstClr val="black"/>
                </a:solidFill>
                <a:latin typeface="Times New Roman"/>
              </a:rPr>
              <a:t>·2</a:t>
            </a:r>
            <a:r>
              <a:rPr altLang="zh-CN" sz="2400" b="1" kern="0">
                <a:solidFill>
                  <a:prstClr val="black"/>
                </a:solidFill>
                <a:latin typeface="Times New Roman"/>
              </a:rPr>
              <a:t>分】通电螺线管的</a:t>
            </a:r>
            <a:r>
              <a:rPr lang="en-US" altLang="zh-CN" sz="2400" b="1" kern="0">
                <a:solidFill>
                  <a:prstClr val="black"/>
                </a:solidFill>
                <a:latin typeface="Times New Roman"/>
              </a:rPr>
              <a:t>N</a:t>
            </a:r>
            <a:r>
              <a:rPr altLang="zh-CN" sz="2400" b="1" kern="0">
                <a:solidFill>
                  <a:prstClr val="black"/>
                </a:solidFill>
                <a:latin typeface="Times New Roman"/>
              </a:rPr>
              <a:t>、</a:t>
            </a:r>
            <a:r>
              <a:rPr lang="en-US" altLang="zh-CN" sz="2400" b="1" kern="0">
                <a:solidFill>
                  <a:prstClr val="black"/>
                </a:solidFill>
                <a:latin typeface="Times New Roman"/>
              </a:rPr>
              <a:t>S</a:t>
            </a:r>
            <a:r>
              <a:rPr altLang="zh-CN" sz="2400" b="1" kern="0">
                <a:solidFill>
                  <a:prstClr val="black"/>
                </a:solidFill>
                <a:latin typeface="Times New Roman"/>
              </a:rPr>
              <a:t>极以及外部的一条磁感线如图。在图中标出磁感线的方向，并在括号中标出电源的正、负极。</a:t>
            </a:r>
            <a:endParaRPr altLang="zh-CN" sz="1000" kern="0">
              <a:solidFill>
                <a:prstClr val="black"/>
              </a:solidFill>
              <a:latin typeface="宋体" pitchFamily="2" charset="-122"/>
            </a:endParaRPr>
          </a:p>
        </p:txBody>
      </p:sp>
      <p:sp>
        <p:nvSpPr>
          <p:cNvPr id="43010" name="矩形 7"/>
          <p:cNvSpPr>
            <a:spLocks noChangeArrowheads="1"/>
          </p:cNvSpPr>
          <p:nvPr/>
        </p:nvSpPr>
        <p:spPr bwMode="auto">
          <a:xfrm>
            <a:off x="1042988" y="2352675"/>
            <a:ext cx="2351088"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altLang="zh-CN" sz="2400" b="1" kern="0">
                <a:solidFill>
                  <a:srgbClr val="C00000"/>
                </a:solidFill>
                <a:latin typeface="Times New Roman"/>
              </a:rPr>
              <a:t>解：如图所示。</a:t>
            </a:r>
            <a:endParaRPr altLang="zh-CN" sz="1000" kern="0">
              <a:solidFill>
                <a:prstClr val="black"/>
              </a:solidFill>
              <a:latin typeface="宋体" pitchFamily="2" charset="-122"/>
            </a:endParaRPr>
          </a:p>
        </p:txBody>
      </p:sp>
      <p:pic>
        <p:nvPicPr>
          <p:cNvPr id="43011"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46550"/>
            <a:ext cx="669925" cy="669925"/>
          </a:xfrm>
          <a:prstGeom prst="rect">
            <a:avLst/>
          </a:prstGeom>
          <a:noFill/>
          <a:ln>
            <a:noFill/>
            <a:miter lim="800000"/>
          </a:ln>
        </p:spPr>
      </p:pic>
      <p:pic>
        <p:nvPicPr>
          <p:cNvPr id="43012" name="Picture 6"/>
          <p:cNvPicPr>
            <a:picLocks noChangeAspect="1"/>
          </p:cNvPicPr>
          <p:nvPr/>
        </p:nvPicPr>
        <p:blipFill>
          <a:blip r:embed="rId4">
            <a:clrChange>
              <a:clrFrom>
                <a:srgbClr val="FFFFFF"/>
              </a:clrFrom>
              <a:clrTo>
                <a:srgbClr val="FFFFFF">
                  <a:alpha val="0"/>
                </a:srgbClr>
              </a:clrTo>
            </a:clrChange>
          </a:blip>
          <a:stretch>
            <a:fillRect/>
          </a:stretch>
        </p:blipFill>
        <p:spPr>
          <a:xfrm>
            <a:off x="5580063" y="1851025"/>
            <a:ext cx="2211387" cy="2733675"/>
          </a:xfrm>
          <a:prstGeom prst="rect">
            <a:avLst/>
          </a:prstGeom>
          <a:noFill/>
          <a:ln>
            <a:noFill/>
            <a:miter lim="800000"/>
          </a:ln>
        </p:spPr>
      </p:pic>
      <p:pic>
        <p:nvPicPr>
          <p:cNvPr id="43013" name="Picture 7"/>
          <p:cNvPicPr>
            <a:picLocks noGrp="1" noChangeAspect="1"/>
          </p:cNvPicPr>
          <p:nvPr/>
        </p:nvPicPr>
        <p:blipFill>
          <a:blip r:embed="rId5"/>
          <a:stretch>
            <a:fillRect/>
          </a:stretch>
        </p:blipFill>
        <p:spPr>
          <a:xfrm>
            <a:off x="3338513" y="1851025"/>
            <a:ext cx="1808162" cy="2657475"/>
          </a:xfrm>
          <a:prstGeom prst="rect">
            <a:avLst/>
          </a:prstGeom>
          <a:noFill/>
          <a:ln>
            <a:miter lim="800000"/>
          </a:ln>
        </p:spPr>
      </p:pic>
    </p:spTree>
    <p:extLst>
      <p:ext uri="{BB962C8B-B14F-4D97-AF65-F5344CB8AC3E}">
        <p14:creationId xmlns:p14="http://schemas.microsoft.com/office/powerpoint/2010/main" val="407101091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wipe(left)">
                                      <p:cBhvr>
                                        <p:cTn id="7" dur="500" fill="hold"/>
                                        <p:tgtEl>
                                          <p:spTgt spid="43010"/>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43013"/>
                                        </p:tgtEl>
                                        <p:attrNameLst>
                                          <p:attrName>style.visibility</p:attrName>
                                        </p:attrNameLst>
                                      </p:cBhvr>
                                      <p:to>
                                        <p:strVal val="visible"/>
                                      </p:to>
                                    </p:set>
                                    <p:animEffect transition="in" filter="wipe(left)">
                                      <p:cBhvr>
                                        <p:cTn id="11" dur="500" fill="hold"/>
                                        <p:tgtEl>
                                          <p:spTgt spid="430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矩形 4"/>
          <p:cNvSpPr>
            <a:spLocks noChangeArrowheads="1"/>
          </p:cNvSpPr>
          <p:nvPr/>
        </p:nvSpPr>
        <p:spPr bwMode="auto">
          <a:xfrm>
            <a:off x="565150" y="627063"/>
            <a:ext cx="8023225"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8140" indent="-358140" algn="just">
              <a:lnSpc>
                <a:spcPct val="150000"/>
              </a:lnSpc>
            </a:pPr>
            <a:r>
              <a:rPr lang="en-US" altLang="zh-CN" sz="2400" b="1" kern="0">
                <a:solidFill>
                  <a:prstClr val="black"/>
                </a:solidFill>
                <a:latin typeface="Times New Roman"/>
              </a:rPr>
              <a:t>7</a:t>
            </a:r>
            <a:r>
              <a:rPr altLang="zh-CN" sz="2400" b="1" kern="0">
                <a:solidFill>
                  <a:prstClr val="black"/>
                </a:solidFill>
                <a:latin typeface="Times New Roman"/>
              </a:rPr>
              <a:t>．【</a:t>
            </a:r>
            <a:r>
              <a:rPr lang="en-US" altLang="zh-CN" sz="2400" b="1" kern="0">
                <a:solidFill>
                  <a:prstClr val="black"/>
                </a:solidFill>
                <a:latin typeface="Times New Roman"/>
              </a:rPr>
              <a:t>2019·</a:t>
            </a:r>
            <a:r>
              <a:rPr altLang="zh-CN" sz="2400" b="1" kern="0">
                <a:solidFill>
                  <a:prstClr val="black"/>
                </a:solidFill>
                <a:latin typeface="Times New Roman"/>
              </a:rPr>
              <a:t>泉州质检</a:t>
            </a:r>
            <a:r>
              <a:rPr lang="en-US" altLang="zh-CN" sz="2400" b="1" kern="0">
                <a:solidFill>
                  <a:prstClr val="black"/>
                </a:solidFill>
                <a:latin typeface="Times New Roman"/>
              </a:rPr>
              <a:t>·2</a:t>
            </a:r>
            <a:r>
              <a:rPr altLang="zh-CN" sz="2400" b="1" kern="0">
                <a:solidFill>
                  <a:prstClr val="black"/>
                </a:solidFill>
                <a:latin typeface="Times New Roman"/>
              </a:rPr>
              <a:t>分】根据图中小磁针静止时的指向，标出通电螺线管的磁感线方向并标出电源的正极。</a:t>
            </a:r>
            <a:endParaRPr altLang="zh-CN" sz="1000" kern="0">
              <a:solidFill>
                <a:prstClr val="black"/>
              </a:solidFill>
              <a:latin typeface="宋体" pitchFamily="2" charset="-122"/>
            </a:endParaRPr>
          </a:p>
        </p:txBody>
      </p:sp>
      <p:pic>
        <p:nvPicPr>
          <p:cNvPr id="44034" name="Picture 7" descr="C:\Users\Administrator\Desktop\习题课件\返回框.png">
            <a:hlinkClick r:id="rId2" action="ppaction://hlinksldjump"/>
          </p:cNvPr>
          <p:cNvPicPr>
            <a:picLocks noChangeAspect="1"/>
          </p:cNvPicPr>
          <p:nvPr/>
        </p:nvPicPr>
        <p:blipFill>
          <a:blip r:embed="rId3"/>
          <a:stretch>
            <a:fillRect/>
          </a:stretch>
        </p:blipFill>
        <p:spPr>
          <a:xfrm>
            <a:off x="8150225" y="4133850"/>
            <a:ext cx="669925" cy="669925"/>
          </a:xfrm>
          <a:prstGeom prst="rect">
            <a:avLst/>
          </a:prstGeom>
          <a:noFill/>
          <a:ln>
            <a:noFill/>
            <a:miter lim="800000"/>
          </a:ln>
        </p:spPr>
      </p:pic>
      <p:pic>
        <p:nvPicPr>
          <p:cNvPr id="44035" name="Picture 5"/>
          <p:cNvPicPr>
            <a:picLocks noChangeAspect="1"/>
          </p:cNvPicPr>
          <p:nvPr/>
        </p:nvPicPr>
        <p:blipFill>
          <a:blip r:embed="rId4">
            <a:clrChange>
              <a:clrFrom>
                <a:srgbClr val="FFFFFF"/>
              </a:clrFrom>
              <a:clrTo>
                <a:srgbClr val="FFFFFF">
                  <a:alpha val="0"/>
                </a:srgbClr>
              </a:clrTo>
            </a:clrChange>
          </a:blip>
          <a:stretch>
            <a:fillRect/>
          </a:stretch>
        </p:blipFill>
        <p:spPr>
          <a:xfrm>
            <a:off x="5588000" y="2041525"/>
            <a:ext cx="3016250" cy="1720850"/>
          </a:xfrm>
          <a:prstGeom prst="rect">
            <a:avLst/>
          </a:prstGeom>
          <a:noFill/>
          <a:ln>
            <a:noFill/>
            <a:miter lim="800000"/>
          </a:ln>
        </p:spPr>
      </p:pic>
      <p:sp>
        <p:nvSpPr>
          <p:cNvPr id="44036" name="矩形 5"/>
          <p:cNvSpPr>
            <a:spLocks noChangeArrowheads="1"/>
          </p:cNvSpPr>
          <p:nvPr/>
        </p:nvSpPr>
        <p:spPr bwMode="auto">
          <a:xfrm>
            <a:off x="1646238" y="1738313"/>
            <a:ext cx="234950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altLang="zh-CN" sz="2400" b="1" kern="0">
                <a:solidFill>
                  <a:srgbClr val="C00000"/>
                </a:solidFill>
                <a:latin typeface="Times New Roman"/>
              </a:rPr>
              <a:t>解：如图所示。</a:t>
            </a:r>
            <a:endParaRPr altLang="zh-CN" sz="1000" kern="0">
              <a:solidFill>
                <a:prstClr val="black"/>
              </a:solidFill>
              <a:latin typeface="宋体" pitchFamily="2" charset="-122"/>
            </a:endParaRPr>
          </a:p>
        </p:txBody>
      </p:sp>
      <p:pic>
        <p:nvPicPr>
          <p:cNvPr id="44037" name="Picture 6"/>
          <p:cNvPicPr>
            <a:picLocks noGrp="1" noChangeAspect="1"/>
          </p:cNvPicPr>
          <p:nvPr/>
        </p:nvPicPr>
        <p:blipFill>
          <a:blip r:embed="rId5"/>
          <a:stretch>
            <a:fillRect/>
          </a:stretch>
        </p:blipFill>
        <p:spPr>
          <a:xfrm>
            <a:off x="1692275" y="2571750"/>
            <a:ext cx="2765425" cy="1563688"/>
          </a:xfrm>
          <a:prstGeom prst="rect">
            <a:avLst/>
          </a:prstGeom>
          <a:noFill/>
          <a:ln>
            <a:miter lim="800000"/>
          </a:ln>
        </p:spPr>
      </p:pic>
    </p:spTree>
    <p:extLst>
      <p:ext uri="{BB962C8B-B14F-4D97-AF65-F5344CB8AC3E}">
        <p14:creationId xmlns:p14="http://schemas.microsoft.com/office/powerpoint/2010/main" val="138527532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036"/>
                                        </p:tgtEl>
                                        <p:attrNameLst>
                                          <p:attrName>style.visibility</p:attrName>
                                        </p:attrNameLst>
                                      </p:cBhvr>
                                      <p:to>
                                        <p:strVal val="visible"/>
                                      </p:to>
                                    </p:set>
                                    <p:animEffect transition="in" filter="wipe(left)">
                                      <p:cBhvr>
                                        <p:cTn id="7" dur="500" fill="hold"/>
                                        <p:tgtEl>
                                          <p:spTgt spid="44036"/>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44037"/>
                                        </p:tgtEl>
                                        <p:attrNameLst>
                                          <p:attrName>style.visibility</p:attrName>
                                        </p:attrNameLst>
                                      </p:cBhvr>
                                      <p:to>
                                        <p:strVal val="visible"/>
                                      </p:to>
                                    </p:set>
                                    <p:animEffect transition="in" filter="wipe(left)">
                                      <p:cBhvr>
                                        <p:cTn id="11" dur="500" fill="hold"/>
                                        <p:tgtEl>
                                          <p:spTgt spid="440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5" name="组合 5"/>
          <p:cNvGrpSpPr/>
          <p:nvPr/>
        </p:nvGrpSpPr>
        <p:grpSpPr>
          <a:xfrm>
            <a:off x="2425700" y="279400"/>
            <a:ext cx="4192588" cy="1992313"/>
            <a:chOff x="1851755" y="1505713"/>
            <a:chExt cx="5440491" cy="2584754"/>
          </a:xfrm>
        </p:grpSpPr>
        <p:grpSp>
          <p:nvGrpSpPr>
            <p:cNvPr id="6146" name="组合 81"/>
            <p:cNvGrpSpPr>
              <a:grpSpLocks noGrp="1" noChangeAspect="1"/>
            </p:cNvGrpSpPr>
            <p:nvPr/>
          </p:nvGrpSpPr>
          <p:grpSpPr>
            <a:xfrm>
              <a:off x="1533189" y="1385529"/>
              <a:ext cx="2664226" cy="2591900"/>
              <a:chOff x="3295850" y="1895995"/>
              <a:chExt cx="3725149" cy="4660916"/>
            </a:xfrm>
          </p:grpSpPr>
        </p:grpSp>
        <p:grpSp>
          <p:nvGrpSpPr>
            <p:cNvPr id="6147" name="组合 82"/>
            <p:cNvGrpSpPr/>
            <p:nvPr/>
          </p:nvGrpSpPr>
          <p:grpSpPr>
            <a:xfrm>
              <a:off x="2302897" y="1980707"/>
              <a:ext cx="4989349" cy="751080"/>
              <a:chOff x="2302897" y="1980707"/>
              <a:chExt cx="4989349" cy="751080"/>
            </a:xfrm>
          </p:grpSpPr>
          <p:sp>
            <p:nvSpPr>
              <p:cNvPr id="6148" name="圆角矩形 8"/>
              <p:cNvSpPr/>
              <p:nvPr/>
            </p:nvSpPr>
            <p:spPr>
              <a:xfrm>
                <a:off x="3316286" y="1899715"/>
                <a:ext cx="4150195" cy="1006268"/>
              </a:xfrm>
              <a:prstGeom prst="roundRect">
                <a:avLst>
                  <a:gd name="adj" fmla="val 9976"/>
                </a:avLst>
              </a:prstGeom>
              <a:solidFill>
                <a:srgbClr val="00B0F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nvGrpSpPr>
              <p:cNvPr id="6149" name="组合 84"/>
              <p:cNvGrpSpPr/>
              <p:nvPr/>
            </p:nvGrpSpPr>
            <p:grpSpPr>
              <a:xfrm>
                <a:off x="3467584" y="2294564"/>
                <a:ext cx="118508" cy="118509"/>
                <a:chOff x="4486616" y="3001075"/>
                <a:chExt cx="274695" cy="274699"/>
              </a:xfrm>
            </p:grpSpPr>
            <p:sp>
              <p:nvSpPr>
                <p:cNvPr id="6150" name="椭圆 21"/>
                <p:cNvSpPr/>
                <p:nvPr/>
              </p:nvSpPr>
              <p:spPr>
                <a:xfrm rot="16200000">
                  <a:off x="4484837" y="3000957"/>
                  <a:ext cx="276891" cy="276951"/>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6151" name="椭圆 22"/>
                <p:cNvSpPr/>
                <p:nvPr/>
              </p:nvSpPr>
              <p:spPr>
                <a:xfrm>
                  <a:off x="4385233" y="2756459"/>
                  <a:ext cx="469760" cy="49440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grpSp>
            <p:nvGrpSpPr>
              <p:cNvPr id="6152" name="组合 85"/>
              <p:cNvGrpSpPr/>
              <p:nvPr/>
            </p:nvGrpSpPr>
            <p:grpSpPr>
              <a:xfrm>
                <a:off x="3168079" y="2294564"/>
                <a:ext cx="118508" cy="118509"/>
                <a:chOff x="4486616" y="3001075"/>
                <a:chExt cx="274695" cy="274699"/>
              </a:xfrm>
            </p:grpSpPr>
            <p:sp>
              <p:nvSpPr>
                <p:cNvPr id="6153" name="椭圆 19"/>
                <p:cNvSpPr/>
                <p:nvPr/>
              </p:nvSpPr>
              <p:spPr>
                <a:xfrm rot="16200000">
                  <a:off x="4479537" y="3008122"/>
                  <a:ext cx="276891" cy="262624"/>
                </a:xfrm>
                <a:prstGeom prst="ellipse">
                  <a:avLst/>
                </a:prstGeom>
                <a:gradFill rotWithShape="1">
                  <a:gsLst>
                    <a:gs pos="0">
                      <a:srgbClr val="FFFFFF"/>
                    </a:gs>
                    <a:gs pos="17000">
                      <a:srgbClr val="A6A6A6"/>
                    </a:gs>
                    <a:gs pos="35001">
                      <a:srgbClr val="F2F2F2"/>
                    </a:gs>
                    <a:gs pos="55000">
                      <a:srgbClr val="A6A6A6"/>
                    </a:gs>
                    <a:gs pos="75000">
                      <a:srgbClr val="F2F2F2"/>
                    </a:gs>
                    <a:gs pos="100000">
                      <a:srgbClr val="A6A6A6"/>
                    </a:gs>
                  </a:gsLst>
                  <a:lin ang="2700000" scaled="1"/>
                </a:gradFill>
                <a:ln w="25400">
                  <a:noFill/>
                  <a:miter lim="800000"/>
                </a:ln>
                <a:effectLst>
                  <a:outerShdw blurRad="12700" dist="12700" dir="2700000" algn="tl">
                    <a:srgbClr val="000000">
                      <a:alpha val="39999"/>
                    </a:srgbClr>
                  </a:outerShdw>
                </a:effectLst>
              </p:spPr>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6154" name="椭圆 20"/>
                <p:cNvSpPr/>
                <p:nvPr/>
              </p:nvSpPr>
              <p:spPr>
                <a:xfrm>
                  <a:off x="4385233" y="2756459"/>
                  <a:ext cx="469760" cy="49440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zh-CN" altLang="en-US" sz="1015" b="1">
                    <a:solidFill>
                      <a:prstClr val="white"/>
                    </a:solidFill>
                  </a:endParaRPr>
                </a:p>
              </p:txBody>
            </p:sp>
          </p:grpSp>
          <p:grpSp>
            <p:nvGrpSpPr>
              <p:cNvPr id="6155" name="组合 86"/>
              <p:cNvGrpSpPr>
                <a:grpSpLocks noGrp="1" noChangeAspect="1"/>
              </p:cNvGrpSpPr>
              <p:nvPr/>
            </p:nvGrpSpPr>
            <p:grpSpPr>
              <a:xfrm>
                <a:off x="3197698" y="2171864"/>
                <a:ext cx="362117" cy="236685"/>
                <a:chOff x="4312849" y="3104300"/>
                <a:chExt cx="384317" cy="61430"/>
              </a:xfrm>
            </p:grpSpPr>
          </p:grpSp>
          <p:grpSp>
            <p:nvGrpSpPr>
              <p:cNvPr id="6156" name="组合 87"/>
              <p:cNvGrpSpPr/>
              <p:nvPr/>
            </p:nvGrpSpPr>
            <p:grpSpPr>
              <a:xfrm>
                <a:off x="3635164" y="2097014"/>
                <a:ext cx="630643" cy="550614"/>
                <a:chOff x="4846885" y="2796017"/>
                <a:chExt cx="840857" cy="734151"/>
              </a:xfrm>
            </p:grpSpPr>
            <p:sp>
              <p:nvSpPr>
                <p:cNvPr id="6157" name="椭圆 15"/>
                <p:cNvSpPr/>
                <p:nvPr/>
              </p:nvSpPr>
              <p:spPr>
                <a:xfrm>
                  <a:off x="4902566" y="2795742"/>
                  <a:ext cx="722379" cy="7551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endParaRPr sz="1000" b="1" kern="0">
                    <a:solidFill>
                      <a:srgbClr val="FFFFFF"/>
                    </a:solidFill>
                  </a:endParaRPr>
                </a:p>
              </p:txBody>
            </p:sp>
            <p:sp>
              <p:nvSpPr>
                <p:cNvPr id="6158" name="文本框 18"/>
                <p:cNvSpPr/>
                <p:nvPr/>
              </p:nvSpPr>
              <p:spPr>
                <a:xfrm>
                  <a:off x="4846885" y="2811166"/>
                  <a:ext cx="840857" cy="719002"/>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r>
                    <a:rPr lang="en-US" altLang="zh-CN" sz="2100" b="1" kern="0">
                      <a:solidFill>
                        <a:srgbClr val="00B0F0"/>
                      </a:solidFill>
                      <a:latin typeface="Impact" pitchFamily="34" charset="0"/>
                    </a:rPr>
                    <a:t>01</a:t>
                  </a:r>
                  <a:endParaRPr sz="2100" b="1" kern="0">
                    <a:solidFill>
                      <a:srgbClr val="00B0F0"/>
                    </a:solidFill>
                    <a:latin typeface="Impact" pitchFamily="34" charset="0"/>
                  </a:endParaRPr>
                </a:p>
              </p:txBody>
            </p:sp>
          </p:grpSp>
          <p:sp>
            <p:nvSpPr>
              <p:cNvPr id="6159" name="文本框 24"/>
              <p:cNvSpPr/>
              <p:nvPr/>
            </p:nvSpPr>
            <p:spPr>
              <a:xfrm>
                <a:off x="4035549" y="2014039"/>
                <a:ext cx="2629911" cy="659085"/>
              </a:xfrm>
              <a:prstGeom prst="rect">
                <a:avLst/>
              </a:prstGeom>
              <a:no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ctr"/>
                <a:r>
                  <a:rPr sz="2700" b="1" kern="0">
                    <a:solidFill>
                      <a:prstClr val="white"/>
                    </a:solidFill>
                    <a:latin typeface="黑体" pitchFamily="49" charset="-122"/>
                    <a:ea typeface="黑体" pitchFamily="49" charset="-122"/>
                  </a:rPr>
                  <a:t>知识梳理</a:t>
                </a:r>
              </a:p>
            </p:txBody>
          </p:sp>
          <p:sp>
            <p:nvSpPr>
              <p:cNvPr id="6160" name="KSO_Shape"/>
              <p:cNvSpPr/>
              <p:nvPr/>
            </p:nvSpPr>
            <p:spPr>
              <a:xfrm>
                <a:off x="2302898" y="2098867"/>
                <a:ext cx="558262" cy="533428"/>
              </a:xfrm>
              <a:custGeom>
                <a:avLst/>
                <a:gdLst/>
                <a:ahLst/>
                <a:cxnLst/>
                <a:rect l="l" t="t" r="r" b="b"/>
                <a:pathLst>
                  <a:path w="1889279" h="1810503">
                    <a:moveTo>
                      <a:pt x="1408636" y="1462945"/>
                    </a:moveTo>
                    <a:cubicBezTo>
                      <a:pt x="1471912" y="1494489"/>
                      <a:pt x="1528819" y="1532588"/>
                      <a:pt x="1575786" y="1578162"/>
                    </a:cubicBezTo>
                    <a:cubicBezTo>
                      <a:pt x="1467281" y="1672800"/>
                      <a:pt x="1335058" y="1742507"/>
                      <a:pt x="1188886" y="1779443"/>
                    </a:cubicBezTo>
                    <a:cubicBezTo>
                      <a:pt x="1278166" y="1700386"/>
                      <a:pt x="1353810" y="1592053"/>
                      <a:pt x="1408636" y="1462945"/>
                    </a:cubicBezTo>
                    <a:close/>
                    <a:moveTo>
                      <a:pt x="494888" y="1445849"/>
                    </a:moveTo>
                    <a:cubicBezTo>
                      <a:pt x="556747" y="1590569"/>
                      <a:pt x="643865" y="1709702"/>
                      <a:pt x="747068" y="1790925"/>
                    </a:cubicBezTo>
                    <a:cubicBezTo>
                      <a:pt x="576321" y="1756303"/>
                      <a:pt x="422614" y="1677538"/>
                      <a:pt x="300900" y="1566189"/>
                    </a:cubicBezTo>
                    <a:cubicBezTo>
                      <a:pt x="355309" y="1517036"/>
                      <a:pt x="421005" y="1476420"/>
                      <a:pt x="494888" y="1445849"/>
                    </a:cubicBezTo>
                    <a:close/>
                    <a:moveTo>
                      <a:pt x="900586" y="1355871"/>
                    </a:moveTo>
                    <a:lnTo>
                      <a:pt x="900586" y="1808904"/>
                    </a:lnTo>
                    <a:lnTo>
                      <a:pt x="884222" y="1808113"/>
                    </a:lnTo>
                    <a:cubicBezTo>
                      <a:pt x="745280" y="1742581"/>
                      <a:pt x="627378" y="1604992"/>
                      <a:pt x="551037" y="1423344"/>
                    </a:cubicBezTo>
                    <a:cubicBezTo>
                      <a:pt x="655969" y="1381011"/>
                      <a:pt x="774745" y="1357337"/>
                      <a:pt x="900586" y="1355871"/>
                    </a:cubicBezTo>
                    <a:close/>
                    <a:moveTo>
                      <a:pt x="953521" y="1355186"/>
                    </a:moveTo>
                    <a:cubicBezTo>
                      <a:pt x="1099660" y="1356509"/>
                      <a:pt x="1236550" y="1386650"/>
                      <a:pt x="1354036" y="1440083"/>
                    </a:cubicBezTo>
                    <a:cubicBezTo>
                      <a:pt x="1283551" y="1605630"/>
                      <a:pt x="1178611" y="1734316"/>
                      <a:pt x="1054486" y="1804443"/>
                    </a:cubicBezTo>
                    <a:lnTo>
                      <a:pt x="953521" y="1810503"/>
                    </a:lnTo>
                    <a:close/>
                    <a:moveTo>
                      <a:pt x="1517159" y="931303"/>
                    </a:moveTo>
                    <a:lnTo>
                      <a:pt x="1889279" y="931303"/>
                    </a:lnTo>
                    <a:cubicBezTo>
                      <a:pt x="1883282" y="1167646"/>
                      <a:pt x="1781715" y="1381244"/>
                      <a:pt x="1618873" y="1536894"/>
                    </a:cubicBezTo>
                    <a:cubicBezTo>
                      <a:pt x="1566437" y="1485571"/>
                      <a:pt x="1502786" y="1442774"/>
                      <a:pt x="1431939" y="1407715"/>
                    </a:cubicBezTo>
                    <a:cubicBezTo>
                      <a:pt x="1485774" y="1266553"/>
                      <a:pt x="1516428" y="1104135"/>
                      <a:pt x="1517159" y="931303"/>
                    </a:cubicBezTo>
                    <a:close/>
                    <a:moveTo>
                      <a:pt x="953521" y="931303"/>
                    </a:moveTo>
                    <a:lnTo>
                      <a:pt x="1456842" y="931303"/>
                    </a:lnTo>
                    <a:cubicBezTo>
                      <a:pt x="1456123" y="1096196"/>
                      <a:pt x="1427268" y="1250986"/>
                      <a:pt x="1375819" y="1384691"/>
                    </a:cubicBezTo>
                    <a:cubicBezTo>
                      <a:pt x="1251537" y="1327928"/>
                      <a:pt x="1107288" y="1296191"/>
                      <a:pt x="953521" y="1294902"/>
                    </a:cubicBezTo>
                    <a:close/>
                    <a:moveTo>
                      <a:pt x="448568" y="931303"/>
                    </a:moveTo>
                    <a:lnTo>
                      <a:pt x="900586" y="931303"/>
                    </a:lnTo>
                    <a:lnTo>
                      <a:pt x="900586" y="1295603"/>
                    </a:lnTo>
                    <a:cubicBezTo>
                      <a:pt x="766605" y="1297053"/>
                      <a:pt x="640053" y="1322469"/>
                      <a:pt x="528061" y="1368046"/>
                    </a:cubicBezTo>
                    <a:cubicBezTo>
                      <a:pt x="478984" y="1238632"/>
                      <a:pt x="450499" y="1089843"/>
                      <a:pt x="448568" y="931303"/>
                    </a:cubicBezTo>
                    <a:close/>
                    <a:moveTo>
                      <a:pt x="0" y="931303"/>
                    </a:moveTo>
                    <a:lnTo>
                      <a:pt x="388264" y="931303"/>
                    </a:lnTo>
                    <a:cubicBezTo>
                      <a:pt x="390220" y="1097785"/>
                      <a:pt x="420532" y="1254193"/>
                      <a:pt x="473139" y="1390578"/>
                    </a:cubicBezTo>
                    <a:cubicBezTo>
                      <a:pt x="391203" y="1423988"/>
                      <a:pt x="318506" y="1469260"/>
                      <a:pt x="258353" y="1524144"/>
                    </a:cubicBezTo>
                    <a:cubicBezTo>
                      <a:pt x="102364" y="1370026"/>
                      <a:pt x="5849" y="1161456"/>
                      <a:pt x="0" y="931303"/>
                    </a:cubicBezTo>
                    <a:close/>
                    <a:moveTo>
                      <a:pt x="536834" y="421694"/>
                    </a:moveTo>
                    <a:cubicBezTo>
                      <a:pt x="646682" y="464986"/>
                      <a:pt x="770110" y="489176"/>
                      <a:pt x="900586" y="490537"/>
                    </a:cubicBezTo>
                    <a:lnTo>
                      <a:pt x="900586" y="875390"/>
                    </a:lnTo>
                    <a:lnTo>
                      <a:pt x="448805" y="875390"/>
                    </a:lnTo>
                    <a:cubicBezTo>
                      <a:pt x="451150" y="709592"/>
                      <a:pt x="482649" y="554587"/>
                      <a:pt x="536834" y="421694"/>
                    </a:cubicBezTo>
                    <a:close/>
                    <a:moveTo>
                      <a:pt x="1356131" y="409527"/>
                    </a:moveTo>
                    <a:cubicBezTo>
                      <a:pt x="1415590" y="544412"/>
                      <a:pt x="1451132" y="703874"/>
                      <a:pt x="1455052" y="875390"/>
                    </a:cubicBezTo>
                    <a:lnTo>
                      <a:pt x="953521" y="875390"/>
                    </a:lnTo>
                    <a:lnTo>
                      <a:pt x="953521" y="491238"/>
                    </a:lnTo>
                    <a:cubicBezTo>
                      <a:pt x="1099303" y="490092"/>
                      <a:pt x="1236528" y="461431"/>
                      <a:pt x="1356131" y="409527"/>
                    </a:cubicBezTo>
                    <a:close/>
                    <a:moveTo>
                      <a:pt x="271202" y="273767"/>
                    </a:moveTo>
                    <a:cubicBezTo>
                      <a:pt x="330895" y="324894"/>
                      <a:pt x="401533" y="367494"/>
                      <a:pt x="480768" y="398692"/>
                    </a:cubicBezTo>
                    <a:cubicBezTo>
                      <a:pt x="424147" y="539118"/>
                      <a:pt x="390867" y="701724"/>
                      <a:pt x="388496" y="875390"/>
                    </a:cubicBezTo>
                    <a:lnTo>
                      <a:pt x="238" y="875390"/>
                    </a:lnTo>
                    <a:cubicBezTo>
                      <a:pt x="7162" y="640451"/>
                      <a:pt x="108645" y="428248"/>
                      <a:pt x="271202" y="273767"/>
                    </a:cubicBezTo>
                    <a:close/>
                    <a:moveTo>
                      <a:pt x="1605567" y="261436"/>
                    </a:moveTo>
                    <a:cubicBezTo>
                      <a:pt x="1775300" y="417133"/>
                      <a:pt x="1881942" y="634296"/>
                      <a:pt x="1889035" y="875390"/>
                    </a:cubicBezTo>
                    <a:lnTo>
                      <a:pt x="1515364" y="875390"/>
                    </a:lnTo>
                    <a:cubicBezTo>
                      <a:pt x="1511419" y="696081"/>
                      <a:pt x="1474168" y="529014"/>
                      <a:pt x="1413107" y="386152"/>
                    </a:cubicBezTo>
                    <a:cubicBezTo>
                      <a:pt x="1485941" y="353453"/>
                      <a:pt x="1551126" y="311628"/>
                      <a:pt x="1605567" y="261436"/>
                    </a:cubicBezTo>
                    <a:close/>
                    <a:moveTo>
                      <a:pt x="748157" y="19413"/>
                    </a:moveTo>
                    <a:cubicBezTo>
                      <a:pt x="649482" y="96557"/>
                      <a:pt x="565491" y="208310"/>
                      <a:pt x="504779" y="344256"/>
                    </a:cubicBezTo>
                    <a:cubicBezTo>
                      <a:pt x="432706" y="315858"/>
                      <a:pt x="368354" y="277545"/>
                      <a:pt x="313920" y="231604"/>
                    </a:cubicBezTo>
                    <a:cubicBezTo>
                      <a:pt x="434240" y="127070"/>
                      <a:pt x="583275" y="52667"/>
                      <a:pt x="748157" y="19413"/>
                    </a:cubicBezTo>
                    <a:close/>
                    <a:moveTo>
                      <a:pt x="1137621" y="18543"/>
                    </a:moveTo>
                    <a:cubicBezTo>
                      <a:pt x="1297904" y="50310"/>
                      <a:pt x="1443338" y="120918"/>
                      <a:pt x="1562575" y="219802"/>
                    </a:cubicBezTo>
                    <a:cubicBezTo>
                      <a:pt x="1512842" y="265093"/>
                      <a:pt x="1453308" y="302843"/>
                      <a:pt x="1386970" y="332857"/>
                    </a:cubicBezTo>
                    <a:cubicBezTo>
                      <a:pt x="1323718" y="199817"/>
                      <a:pt x="1237626" y="91674"/>
                      <a:pt x="1137621" y="18543"/>
                    </a:cubicBezTo>
                    <a:close/>
                    <a:moveTo>
                      <a:pt x="900586" y="1702"/>
                    </a:moveTo>
                    <a:lnTo>
                      <a:pt x="900586" y="430269"/>
                    </a:lnTo>
                    <a:cubicBezTo>
                      <a:pt x="778345" y="428899"/>
                      <a:pt x="662774" y="406468"/>
                      <a:pt x="560047" y="366408"/>
                    </a:cubicBezTo>
                    <a:cubicBezTo>
                      <a:pt x="637783" y="193348"/>
                      <a:pt x="753999" y="63227"/>
                      <a:pt x="890213" y="2203"/>
                    </a:cubicBezTo>
                    <a:close/>
                    <a:moveTo>
                      <a:pt x="953521" y="0"/>
                    </a:moveTo>
                    <a:lnTo>
                      <a:pt x="981035" y="1330"/>
                    </a:lnTo>
                    <a:cubicBezTo>
                      <a:pt x="1124068" y="53565"/>
                      <a:pt x="1247786" y="180867"/>
                      <a:pt x="1332000" y="354889"/>
                    </a:cubicBezTo>
                    <a:cubicBezTo>
                      <a:pt x="1219743" y="403080"/>
                      <a:pt x="1090709" y="429800"/>
                      <a:pt x="953521" y="430954"/>
                    </a:cubicBezTo>
                    <a:close/>
                  </a:path>
                </a:pathLst>
              </a:cu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defPPr>
                  <a:defRPr lang="zh-CN"/>
                </a:defPPr>
                <a:lvl1pPr marL="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1pPr>
                <a:lvl2pPr marL="4572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2pPr>
                <a:lvl3pPr marL="9144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3pPr>
                <a:lvl4pPr marL="13716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4pPr>
                <a:lvl5pPr marL="1828800" indent="0" algn="l" defTabSz="914400" rtl="0" eaLnBrk="0" fontAlgn="base" hangingPunct="0">
                  <a:lnSpc>
                    <a:spcPct val="100000"/>
                  </a:lnSpc>
                  <a:spcBef>
                    <a:spcPct val="0"/>
                  </a:spcBef>
                  <a:spcAft>
                    <a:spcPct val="0"/>
                  </a:spcAft>
                  <a:buClrTx/>
                  <a:buSzTx/>
                  <a:buFontTx/>
                  <a:buNone/>
                  <a:defRPr lang="zh-CN" altLang="en-US" sz="1800" b="0" i="0" u="none" kern="1200" baseline="0">
                    <a:solidFill>
                      <a:schemeClr val="lt1"/>
                    </a:solidFill>
                    <a:latin typeface="+mn-lt"/>
                    <a:ea typeface="+mn-ea"/>
                    <a:cs typeface="+mn-cs"/>
                  </a:defRPr>
                </a:lvl5pPr>
                <a:lvl6pPr marL="2286000" algn="l" defTabSz="914400" rtl="0" eaLnBrk="1" latinLnBrk="0" hangingPunct="1">
                  <a:defRPr lang="zh-CN" altLang="en-US" kern="1200">
                    <a:solidFill>
                      <a:schemeClr val="lt1"/>
                    </a:solidFill>
                    <a:latin typeface="+mn-lt"/>
                    <a:ea typeface="+mn-ea"/>
                    <a:cs typeface="+mn-cs"/>
                  </a:defRPr>
                </a:lvl6pPr>
                <a:lvl7pPr marL="2743200" algn="l" defTabSz="914400" rtl="0" eaLnBrk="1" latinLnBrk="0" hangingPunct="1">
                  <a:defRPr lang="zh-CN" altLang="en-US" kern="1200">
                    <a:solidFill>
                      <a:schemeClr val="lt1"/>
                    </a:solidFill>
                    <a:latin typeface="+mn-lt"/>
                    <a:ea typeface="+mn-ea"/>
                    <a:cs typeface="+mn-cs"/>
                  </a:defRPr>
                </a:lvl7pPr>
                <a:lvl8pPr marL="3200400" algn="l" defTabSz="914400" rtl="0" eaLnBrk="1" latinLnBrk="0" hangingPunct="1">
                  <a:defRPr lang="zh-CN" altLang="en-US" kern="1200">
                    <a:solidFill>
                      <a:schemeClr val="lt1"/>
                    </a:solidFill>
                    <a:latin typeface="+mn-lt"/>
                    <a:ea typeface="+mn-ea"/>
                    <a:cs typeface="+mn-cs"/>
                  </a:defRPr>
                </a:lvl8pPr>
                <a:lvl9pPr marL="3657600" algn="l" defTabSz="914400" rtl="0" eaLnBrk="1" latinLnBrk="0" hangingPunct="1">
                  <a:defRPr lang="zh-CN" altLang="en-US" kern="1200">
                    <a:solidFill>
                      <a:schemeClr val="lt1"/>
                    </a:solidFill>
                    <a:latin typeface="+mn-lt"/>
                    <a:ea typeface="+mn-ea"/>
                    <a:cs typeface="+mn-cs"/>
                  </a:defRPr>
                </a:lvl9pPr>
              </a:lstStyle>
              <a:p>
                <a:pPr algn="ctr"/>
                <a:endParaRPr>
                  <a:solidFill>
                    <a:srgbClr val="FFFFFF"/>
                  </a:solidFill>
                  <a:ea typeface="宋体"/>
                </a:endParaRPr>
              </a:p>
            </p:txBody>
          </p:sp>
        </p:grpSp>
      </p:grpSp>
      <p:sp>
        <p:nvSpPr>
          <p:cNvPr id="6161" name="矩形 1">
            <a:hlinkClick r:id="rId2" action="ppaction://hlinksldjump"/>
          </p:cNvPr>
          <p:cNvSpPr/>
          <p:nvPr/>
        </p:nvSpPr>
        <p:spPr>
          <a:xfrm>
            <a:off x="1835150" y="1685925"/>
            <a:ext cx="5788025" cy="460375"/>
          </a:xfrm>
          <a:prstGeom prst="rect">
            <a:avLst/>
          </a:prstGeom>
          <a:solidFill>
            <a:srgbClr val="E56666"/>
          </a:solid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lang="en-US" altLang="zh-CN" sz="2400" b="1" kern="0">
                <a:solidFill>
                  <a:prstClr val="white"/>
                </a:solidFill>
                <a:latin typeface="隶书" pitchFamily="49" charset="-122"/>
                <a:ea typeface="隶书" pitchFamily="49" charset="-122"/>
              </a:rPr>
              <a:t>·1 </a:t>
            </a:r>
            <a:r>
              <a:rPr sz="2400" b="1" kern="0">
                <a:solidFill>
                  <a:prstClr val="white"/>
                </a:solidFill>
                <a:latin typeface="隶书" pitchFamily="49" charset="-122"/>
                <a:ea typeface="隶书" pitchFamily="49" charset="-122"/>
              </a:rPr>
              <a:t>磁现象和磁场</a:t>
            </a:r>
          </a:p>
        </p:txBody>
      </p:sp>
      <p:sp>
        <p:nvSpPr>
          <p:cNvPr id="6162" name="矩形 2">
            <a:hlinkClick r:id="rId3" action="ppaction://hlinksldjump"/>
          </p:cNvPr>
          <p:cNvSpPr/>
          <p:nvPr/>
        </p:nvSpPr>
        <p:spPr>
          <a:xfrm>
            <a:off x="1835150" y="2284413"/>
            <a:ext cx="5788025" cy="461962"/>
          </a:xfrm>
          <a:prstGeom prst="rect">
            <a:avLst/>
          </a:prstGeom>
          <a:solidFill>
            <a:srgbClr val="00B7CA"/>
          </a:solid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lang="en-US" altLang="zh-CN" sz="2400" b="1" kern="0">
                <a:solidFill>
                  <a:prstClr val="white"/>
                </a:solidFill>
                <a:latin typeface="隶书" pitchFamily="49" charset="-122"/>
                <a:ea typeface="隶书" pitchFamily="49" charset="-122"/>
              </a:rPr>
              <a:t>·2 </a:t>
            </a:r>
            <a:r>
              <a:rPr sz="2400" b="1" kern="0">
                <a:solidFill>
                  <a:prstClr val="white"/>
                </a:solidFill>
                <a:latin typeface="隶书" pitchFamily="49" charset="-122"/>
                <a:ea typeface="隶书" pitchFamily="49" charset="-122"/>
              </a:rPr>
              <a:t>电流的磁效应</a:t>
            </a:r>
          </a:p>
        </p:txBody>
      </p:sp>
      <p:pic>
        <p:nvPicPr>
          <p:cNvPr id="6163" name="Picture 7" descr="C:\Users\Administrator\Desktop\习题课件\返回框.png">
            <a:hlinkClick r:id="rId4" action="ppaction://hlinksldjump"/>
          </p:cNvPr>
          <p:cNvPicPr>
            <a:picLocks noChangeAspect="1"/>
          </p:cNvPicPr>
          <p:nvPr/>
        </p:nvPicPr>
        <p:blipFill>
          <a:blip r:embed="rId5"/>
          <a:stretch>
            <a:fillRect/>
          </a:stretch>
        </p:blipFill>
        <p:spPr>
          <a:xfrm>
            <a:off x="8101013" y="4130675"/>
            <a:ext cx="669925" cy="669925"/>
          </a:xfrm>
          <a:prstGeom prst="rect">
            <a:avLst/>
          </a:prstGeom>
          <a:noFill/>
          <a:ln>
            <a:noFill/>
            <a:miter lim="800000"/>
          </a:ln>
        </p:spPr>
      </p:pic>
      <p:sp>
        <p:nvSpPr>
          <p:cNvPr id="6164" name="矩形 27">
            <a:hlinkClick r:id="rId6" action="ppaction://hlinksldjump"/>
          </p:cNvPr>
          <p:cNvSpPr/>
          <p:nvPr/>
        </p:nvSpPr>
        <p:spPr>
          <a:xfrm>
            <a:off x="1835150" y="2859088"/>
            <a:ext cx="5788025" cy="460375"/>
          </a:xfrm>
          <a:prstGeom prst="rect">
            <a:avLst/>
          </a:prstGeom>
          <a:solidFill>
            <a:srgbClr val="FFC000"/>
          </a:solidFill>
          <a:ln>
            <a:noFill/>
            <a:miter lim="800000"/>
          </a:ln>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lang="en-US" altLang="zh-CN" sz="2400" b="1" kern="0">
                <a:solidFill>
                  <a:prstClr val="white"/>
                </a:solidFill>
                <a:latin typeface="隶书" pitchFamily="49" charset="-122"/>
                <a:ea typeface="隶书" pitchFamily="49" charset="-122"/>
              </a:rPr>
              <a:t>·3 </a:t>
            </a:r>
            <a:r>
              <a:rPr sz="2400" b="1" kern="0">
                <a:solidFill>
                  <a:prstClr val="white"/>
                </a:solidFill>
                <a:latin typeface="隶书" pitchFamily="49" charset="-122"/>
                <a:ea typeface="隶书" pitchFamily="49" charset="-122"/>
              </a:rPr>
              <a:t>通电导体在磁场中受力的作用</a:t>
            </a:r>
          </a:p>
        </p:txBody>
      </p:sp>
    </p:spTree>
    <p:extLst>
      <p:ext uri="{BB962C8B-B14F-4D97-AF65-F5344CB8AC3E}">
        <p14:creationId xmlns:p14="http://schemas.microsoft.com/office/powerpoint/2010/main" val="334450212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61"/>
                                        </p:tgtEl>
                                        <p:attrNameLst>
                                          <p:attrName>style.visibility</p:attrName>
                                        </p:attrNameLst>
                                      </p:cBhvr>
                                      <p:to>
                                        <p:strVal val="visible"/>
                                      </p:to>
                                    </p:set>
                                    <p:anim calcmode="lin" valueType="num">
                                      <p:cBhvr additive="base">
                                        <p:cTn id="7" dur="500" fill="hold"/>
                                        <p:tgtEl>
                                          <p:spTgt spid="6161"/>
                                        </p:tgtEl>
                                        <p:attrNameLst>
                                          <p:attrName>ppt_x</p:attrName>
                                        </p:attrNameLst>
                                      </p:cBhvr>
                                      <p:tavLst>
                                        <p:tav tm="0">
                                          <p:val>
                                            <p:strVal val="#ppt_x"/>
                                          </p:val>
                                        </p:tav>
                                        <p:tav tm="100000">
                                          <p:val>
                                            <p:strVal val="#ppt_x"/>
                                          </p:val>
                                        </p:tav>
                                      </p:tavLst>
                                    </p:anim>
                                    <p:anim calcmode="lin" valueType="num">
                                      <p:cBhvr additive="base">
                                        <p:cTn id="8" dur="500" fill="hold"/>
                                        <p:tgtEl>
                                          <p:spTgt spid="616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62"/>
                                        </p:tgtEl>
                                        <p:attrNameLst>
                                          <p:attrName>style.visibility</p:attrName>
                                        </p:attrNameLst>
                                      </p:cBhvr>
                                      <p:to>
                                        <p:strVal val="visible"/>
                                      </p:to>
                                    </p:set>
                                    <p:anim calcmode="lin" valueType="num">
                                      <p:cBhvr additive="base">
                                        <p:cTn id="13" dur="500" fill="hold"/>
                                        <p:tgtEl>
                                          <p:spTgt spid="6162"/>
                                        </p:tgtEl>
                                        <p:attrNameLst>
                                          <p:attrName>ppt_x</p:attrName>
                                        </p:attrNameLst>
                                      </p:cBhvr>
                                      <p:tavLst>
                                        <p:tav tm="0">
                                          <p:val>
                                            <p:strVal val="#ppt_x"/>
                                          </p:val>
                                        </p:tav>
                                        <p:tav tm="100000">
                                          <p:val>
                                            <p:strVal val="#ppt_x"/>
                                          </p:val>
                                        </p:tav>
                                      </p:tavLst>
                                    </p:anim>
                                    <p:anim calcmode="lin" valueType="num">
                                      <p:cBhvr additive="base">
                                        <p:cTn id="14" dur="500" fill="hold"/>
                                        <p:tgtEl>
                                          <p:spTgt spid="616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64"/>
                                        </p:tgtEl>
                                        <p:attrNameLst>
                                          <p:attrName>style.visibility</p:attrName>
                                        </p:attrNameLst>
                                      </p:cBhvr>
                                      <p:to>
                                        <p:strVal val="visible"/>
                                      </p:to>
                                    </p:set>
                                    <p:anim calcmode="lin" valueType="num">
                                      <p:cBhvr additive="base">
                                        <p:cTn id="19" dur="500" fill="hold"/>
                                        <p:tgtEl>
                                          <p:spTgt spid="6164"/>
                                        </p:tgtEl>
                                        <p:attrNameLst>
                                          <p:attrName>ppt_x</p:attrName>
                                        </p:attrNameLst>
                                      </p:cBhvr>
                                      <p:tavLst>
                                        <p:tav tm="0">
                                          <p:val>
                                            <p:strVal val="#ppt_x"/>
                                          </p:val>
                                        </p:tav>
                                        <p:tav tm="100000">
                                          <p:val>
                                            <p:strVal val="#ppt_x"/>
                                          </p:val>
                                        </p:tav>
                                      </p:tavLst>
                                    </p:anim>
                                    <p:anim calcmode="lin" valueType="num">
                                      <p:cBhvr additive="base">
                                        <p:cTn id="20" dur="500" fill="hold"/>
                                        <p:tgtEl>
                                          <p:spTgt spid="61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1" grpId="0" animBg="1"/>
      <p:bldP spid="6162" grpId="0" animBg="1"/>
      <p:bldP spid="616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矩形 4"/>
          <p:cNvSpPr>
            <a:spLocks noChangeArrowheads="1"/>
          </p:cNvSpPr>
          <p:nvPr/>
        </p:nvSpPr>
        <p:spPr bwMode="auto">
          <a:xfrm>
            <a:off x="565150" y="627063"/>
            <a:ext cx="8023225"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marL="358140" indent="-358140" algn="just">
              <a:lnSpc>
                <a:spcPct val="150000"/>
              </a:lnSpc>
            </a:pPr>
            <a:r>
              <a:rPr lang="en-US" altLang="zh-CN" sz="2400" b="1" kern="0">
                <a:solidFill>
                  <a:prstClr val="black"/>
                </a:solidFill>
                <a:latin typeface="Times New Roman"/>
              </a:rPr>
              <a:t>8</a:t>
            </a:r>
            <a:r>
              <a:rPr altLang="zh-CN" sz="2400" b="1" kern="0">
                <a:solidFill>
                  <a:prstClr val="black"/>
                </a:solidFill>
                <a:latin typeface="Times New Roman"/>
              </a:rPr>
              <a:t>．【</a:t>
            </a:r>
            <a:r>
              <a:rPr lang="en-US" altLang="zh-CN" sz="2400" b="1" kern="0">
                <a:solidFill>
                  <a:prstClr val="black"/>
                </a:solidFill>
                <a:latin typeface="Times New Roman"/>
              </a:rPr>
              <a:t>2017·</a:t>
            </a:r>
            <a:r>
              <a:rPr altLang="zh-CN" sz="2400" b="1" kern="0">
                <a:solidFill>
                  <a:prstClr val="black"/>
                </a:solidFill>
                <a:latin typeface="Times New Roman"/>
              </a:rPr>
              <a:t>福建</a:t>
            </a:r>
            <a:r>
              <a:rPr lang="en-US" altLang="zh-CN" sz="2400" b="1" kern="0">
                <a:solidFill>
                  <a:prstClr val="black"/>
                </a:solidFill>
                <a:latin typeface="Times New Roman"/>
              </a:rPr>
              <a:t>·4</a:t>
            </a:r>
            <a:r>
              <a:rPr altLang="zh-CN" sz="2400" b="1" kern="0">
                <a:solidFill>
                  <a:prstClr val="black"/>
                </a:solidFill>
                <a:latin typeface="Times New Roman"/>
              </a:rPr>
              <a:t>分】如图所示，是一种安全门锁的工作原理示意图。保安室里的工作人员通过开关即可控制安全门锁的开、闭。请你根据示意图，分析安全门锁的工作原理。</a:t>
            </a:r>
            <a:endParaRPr altLang="zh-CN" sz="1000" kern="0">
              <a:solidFill>
                <a:prstClr val="black"/>
              </a:solidFill>
              <a:latin typeface="宋体" pitchFamily="2" charset="-122"/>
            </a:endParaRPr>
          </a:p>
        </p:txBody>
      </p:sp>
      <p:pic>
        <p:nvPicPr>
          <p:cNvPr id="45058" name="Picture 2"/>
          <p:cNvPicPr>
            <a:picLocks noChangeAspect="1"/>
          </p:cNvPicPr>
          <p:nvPr/>
        </p:nvPicPr>
        <p:blipFill>
          <a:blip r:embed="rId3">
            <a:clrChange>
              <a:clrFrom>
                <a:srgbClr val="FFFFFF"/>
              </a:clrFrom>
              <a:clrTo>
                <a:srgbClr val="FFFFFF">
                  <a:alpha val="0"/>
                </a:srgbClr>
              </a:clrTo>
            </a:clrChange>
          </a:blip>
          <a:stretch>
            <a:fillRect/>
          </a:stretch>
        </p:blipFill>
        <p:spPr>
          <a:xfrm>
            <a:off x="2627313" y="2392363"/>
            <a:ext cx="4324350" cy="2182812"/>
          </a:xfrm>
          <a:prstGeom prst="rect">
            <a:avLst/>
          </a:prstGeom>
          <a:noFill/>
          <a:ln>
            <a:noFill/>
            <a:miter lim="800000"/>
          </a:ln>
        </p:spPr>
      </p:pic>
    </p:spTree>
    <p:extLst>
      <p:ext uri="{BB962C8B-B14F-4D97-AF65-F5344CB8AC3E}">
        <p14:creationId xmlns:p14="http://schemas.microsoft.com/office/powerpoint/2010/main" val="725315223"/>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Picture 7" descr="C:\Users\Administrator\Desktop\习题课件\返回框.png">
            <a:hlinkClick r:id="rId3" action="ppaction://hlinksldjump"/>
          </p:cNvPr>
          <p:cNvPicPr>
            <a:picLocks noChangeAspect="1"/>
          </p:cNvPicPr>
          <p:nvPr/>
        </p:nvPicPr>
        <p:blipFill>
          <a:blip r:embed="rId4"/>
          <a:stretch>
            <a:fillRect/>
          </a:stretch>
        </p:blipFill>
        <p:spPr>
          <a:xfrm>
            <a:off x="8150225" y="4133850"/>
            <a:ext cx="669925" cy="669925"/>
          </a:xfrm>
          <a:prstGeom prst="rect">
            <a:avLst/>
          </a:prstGeom>
          <a:noFill/>
          <a:ln>
            <a:noFill/>
            <a:miter lim="800000"/>
          </a:ln>
        </p:spPr>
      </p:pic>
      <p:sp>
        <p:nvSpPr>
          <p:cNvPr id="47106" name="矩形 5"/>
          <p:cNvSpPr>
            <a:spLocks noChangeArrowheads="1"/>
          </p:cNvSpPr>
          <p:nvPr/>
        </p:nvSpPr>
        <p:spPr bwMode="auto">
          <a:xfrm>
            <a:off x="828675" y="915988"/>
            <a:ext cx="7488238" cy="277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pPr algn="just">
              <a:lnSpc>
                <a:spcPct val="150000"/>
              </a:lnSpc>
            </a:pPr>
            <a:r>
              <a:rPr altLang="zh-CN" sz="2400" b="1" kern="0">
                <a:solidFill>
                  <a:srgbClr val="C00000"/>
                </a:solidFill>
                <a:latin typeface="Times New Roman"/>
              </a:rPr>
              <a:t>解：闭合开关后，电磁铁中有电流通过，电磁铁具有磁性，能吸引铁质插销使门锁打开，并且弹簧被拉长；断开开关后，电磁铁中无电流通过，电磁铁会失去磁性，铁质插销会在弹簧弹力的作用下插入插槽，门锁关闭。</a:t>
            </a:r>
            <a:endParaRPr altLang="zh-CN" sz="1000" kern="0">
              <a:solidFill>
                <a:prstClr val="black"/>
              </a:solidFill>
              <a:latin typeface="宋体" pitchFamily="2" charset="-122"/>
            </a:endParaRPr>
          </a:p>
        </p:txBody>
      </p:sp>
      <p:pic>
        <p:nvPicPr>
          <p:cNvPr id="47107" name="New picture"/>
          <p:cNvPicPr/>
          <p:nvPr/>
        </p:nvPicPr>
        <p:blipFill>
          <a:blip r:embed="rId5"/>
          <a:stretch>
            <a:fillRect/>
          </a:stretch>
        </p:blipFill>
        <p:spPr>
          <a:xfrm>
            <a:off x="10871200" y="12103100"/>
            <a:ext cx="355600" cy="266700"/>
          </a:xfrm>
          <a:prstGeom prst="cube">
            <a:avLst/>
          </a:prstGeom>
        </p:spPr>
      </p:pic>
    </p:spTree>
    <p:extLst>
      <p:ext uri="{BB962C8B-B14F-4D97-AF65-F5344CB8AC3E}">
        <p14:creationId xmlns:p14="http://schemas.microsoft.com/office/powerpoint/2010/main" val="212929606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47106">
                                            <p:txEl>
                                              <p:pRg st="0" end="0"/>
                                            </p:txEl>
                                          </p:spTgt>
                                        </p:tgtEl>
                                        <p:attrNameLst>
                                          <p:attrName>style.visibility</p:attrName>
                                        </p:attrNameLst>
                                      </p:cBhvr>
                                      <p:to>
                                        <p:strVal val="visible"/>
                                      </p:to>
                                    </p:set>
                                    <p:animEffect transition="in" filter="wipe(left)">
                                      <p:cBhvr>
                                        <p:cTn id="7" dur="500" fill="hold"/>
                                        <p:tgtEl>
                                          <p:spTgt spid="4710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22"/>
          <p:cNvSpPr txBox="1">
            <a:spLocks noChangeArrowheads="1"/>
          </p:cNvSpPr>
          <p:nvPr/>
        </p:nvSpPr>
        <p:spPr bwMode="auto">
          <a:xfrm>
            <a:off x="633413" y="1058863"/>
            <a:ext cx="78994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8140" indent="-358140" algn="just">
              <a:lnSpc>
                <a:spcPct val="150000"/>
              </a:lnSpc>
            </a:pPr>
            <a:r>
              <a:rPr lang="en-US" altLang="zh-CN" sz="2400" b="1" kern="0">
                <a:solidFill>
                  <a:prstClr val="black"/>
                </a:solidFill>
                <a:latin typeface="Times New Roman"/>
              </a:rPr>
              <a:t>1</a:t>
            </a:r>
            <a:r>
              <a:rPr altLang="zh-CN" sz="2400" b="1" kern="0">
                <a:solidFill>
                  <a:prstClr val="black"/>
                </a:solidFill>
                <a:latin typeface="Times New Roman"/>
              </a:rPr>
              <a:t>．任何磁体都有</a:t>
            </a:r>
            <a:r>
              <a:rPr lang="en-US" altLang="zh-CN" sz="2400" b="1" kern="0">
                <a:solidFill>
                  <a:prstClr val="black"/>
                </a:solidFill>
                <a:latin typeface="Times New Roman"/>
              </a:rPr>
              <a:t>______</a:t>
            </a:r>
            <a:r>
              <a:rPr altLang="zh-CN" sz="2400" b="1" kern="0">
                <a:solidFill>
                  <a:prstClr val="black"/>
                </a:solidFill>
                <a:latin typeface="Times New Roman"/>
              </a:rPr>
              <a:t>磁极，分别叫做</a:t>
            </a:r>
            <a:r>
              <a:rPr lang="en-US" altLang="zh-CN" sz="2400" b="1" kern="0">
                <a:solidFill>
                  <a:prstClr val="black"/>
                </a:solidFill>
                <a:latin typeface="Times New Roman"/>
              </a:rPr>
              <a:t>______</a:t>
            </a:r>
            <a:r>
              <a:rPr altLang="zh-CN" sz="2400" b="1" kern="0">
                <a:solidFill>
                  <a:prstClr val="black"/>
                </a:solidFill>
                <a:latin typeface="Times New Roman"/>
              </a:rPr>
              <a:t>极和</a:t>
            </a:r>
            <a:r>
              <a:rPr lang="en-US" altLang="zh-CN" sz="2400" b="1" kern="0">
                <a:solidFill>
                  <a:prstClr val="black"/>
                </a:solidFill>
                <a:latin typeface="Times New Roman"/>
              </a:rPr>
              <a:t>____</a:t>
            </a:r>
            <a:r>
              <a:rPr altLang="zh-CN" sz="2400" b="1" kern="0">
                <a:solidFill>
                  <a:prstClr val="black"/>
                </a:solidFill>
                <a:latin typeface="Times New Roman"/>
              </a:rPr>
              <a:t>极。</a:t>
            </a:r>
            <a:endParaRPr altLang="zh-CN" sz="1000" kern="0">
              <a:solidFill>
                <a:prstClr val="black"/>
              </a:solidFill>
              <a:latin typeface="宋体" pitchFamily="2" charset="-122"/>
            </a:endParaRPr>
          </a:p>
          <a:p>
            <a:pPr marL="358140" indent="-358140" algn="just">
              <a:lnSpc>
                <a:spcPct val="150000"/>
              </a:lnSpc>
            </a:pPr>
            <a:r>
              <a:rPr lang="en-US" altLang="zh-CN" sz="2400" b="1" kern="0">
                <a:solidFill>
                  <a:prstClr val="black"/>
                </a:solidFill>
                <a:latin typeface="Times New Roman"/>
              </a:rPr>
              <a:t>2</a:t>
            </a:r>
            <a:r>
              <a:rPr altLang="zh-CN" sz="2400" b="1" kern="0">
                <a:solidFill>
                  <a:prstClr val="black"/>
                </a:solidFill>
                <a:latin typeface="Times New Roman"/>
              </a:rPr>
              <a:t>．磁体的性质</a:t>
            </a:r>
            <a:r>
              <a:rPr lang="en-US" altLang="zh-CN" sz="2400" b="1" kern="0">
                <a:solidFill>
                  <a:prstClr val="black"/>
                </a:solidFill>
                <a:latin typeface="Times New Roman"/>
              </a:rPr>
              <a:t> </a:t>
            </a:r>
            <a:endParaRPr altLang="zh-CN" sz="1000" kern="0">
              <a:solidFill>
                <a:prstClr val="black"/>
              </a:solidFill>
              <a:latin typeface="宋体" pitchFamily="2" charset="-122"/>
            </a:endParaRPr>
          </a:p>
          <a:p>
            <a:pPr marL="358140" indent="-358140" algn="just">
              <a:lnSpc>
                <a:spcPct val="150000"/>
              </a:lnSpc>
            </a:pPr>
            <a:r>
              <a:rPr lang="en-US" altLang="zh-CN" sz="2400" b="1" kern="0">
                <a:solidFill>
                  <a:prstClr val="black"/>
                </a:solidFill>
                <a:latin typeface="Times New Roman"/>
              </a:rPr>
              <a:t>(1)</a:t>
            </a:r>
            <a:r>
              <a:rPr altLang="zh-CN" sz="2400" b="1" kern="0">
                <a:solidFill>
                  <a:prstClr val="black"/>
                </a:solidFill>
                <a:latin typeface="Times New Roman"/>
              </a:rPr>
              <a:t>能够吸引铁、钴、镍等物质；</a:t>
            </a:r>
            <a:endParaRPr altLang="zh-CN" sz="1000" kern="0">
              <a:solidFill>
                <a:prstClr val="black"/>
              </a:solidFill>
              <a:latin typeface="宋体" pitchFamily="2" charset="-122"/>
            </a:endParaRPr>
          </a:p>
          <a:p>
            <a:pPr marL="358140" indent="-358140" algn="just">
              <a:lnSpc>
                <a:spcPct val="150000"/>
              </a:lnSpc>
            </a:pPr>
            <a:r>
              <a:rPr lang="en-US" altLang="zh-CN" sz="2400" b="1" kern="0">
                <a:solidFill>
                  <a:prstClr val="black"/>
                </a:solidFill>
                <a:latin typeface="Times New Roman"/>
              </a:rPr>
              <a:t>(2)</a:t>
            </a:r>
            <a:r>
              <a:rPr altLang="zh-CN" sz="2400" b="1" kern="0">
                <a:solidFill>
                  <a:prstClr val="black"/>
                </a:solidFill>
                <a:latin typeface="Times New Roman"/>
              </a:rPr>
              <a:t>能够指示</a:t>
            </a:r>
            <a:r>
              <a:rPr lang="en-US" altLang="zh-CN" sz="2400" b="1" kern="0">
                <a:solidFill>
                  <a:prstClr val="black"/>
                </a:solidFill>
                <a:latin typeface="Times New Roman"/>
              </a:rPr>
              <a:t>________</a:t>
            </a:r>
            <a:r>
              <a:rPr altLang="zh-CN" sz="2400" b="1" kern="0">
                <a:solidFill>
                  <a:prstClr val="black"/>
                </a:solidFill>
                <a:latin typeface="Times New Roman"/>
              </a:rPr>
              <a:t>，同名磁极相互</a:t>
            </a:r>
            <a:r>
              <a:rPr lang="en-US" altLang="zh-CN" sz="2400" b="1" kern="0">
                <a:solidFill>
                  <a:prstClr val="black"/>
                </a:solidFill>
                <a:latin typeface="Times New Roman"/>
              </a:rPr>
              <a:t>________</a:t>
            </a:r>
            <a:r>
              <a:rPr altLang="zh-CN" sz="2400" b="1" kern="0">
                <a:solidFill>
                  <a:prstClr val="black"/>
                </a:solidFill>
                <a:latin typeface="Times New Roman"/>
              </a:rPr>
              <a:t>，异名磁极相互</a:t>
            </a:r>
            <a:r>
              <a:rPr lang="en-US" altLang="zh-CN" sz="2400" b="1" kern="0">
                <a:solidFill>
                  <a:prstClr val="black"/>
                </a:solidFill>
                <a:latin typeface="Times New Roman"/>
              </a:rPr>
              <a:t>________</a:t>
            </a:r>
            <a:r>
              <a:rPr altLang="zh-CN" sz="2400" b="1" kern="0">
                <a:solidFill>
                  <a:prstClr val="black"/>
                </a:solidFill>
                <a:latin typeface="Times New Roman"/>
              </a:rPr>
              <a:t>。</a:t>
            </a:r>
            <a:endParaRPr altLang="zh-CN" sz="1000" kern="0">
              <a:solidFill>
                <a:prstClr val="black"/>
              </a:solidFill>
              <a:latin typeface="宋体" pitchFamily="2" charset="-122"/>
            </a:endParaRPr>
          </a:p>
        </p:txBody>
      </p:sp>
      <p:sp>
        <p:nvSpPr>
          <p:cNvPr id="7170" name="矩形 15"/>
          <p:cNvSpPr>
            <a:spLocks noChangeArrowheads="1"/>
          </p:cNvSpPr>
          <p:nvPr/>
        </p:nvSpPr>
        <p:spPr bwMode="auto">
          <a:xfrm>
            <a:off x="539750" y="614363"/>
            <a:ext cx="698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sz="2400" b="1" kern="0">
                <a:solidFill>
                  <a:srgbClr val="E46C0A"/>
                </a:solidFill>
                <a:latin typeface="Times New Roman" pitchFamily="18" charset="0"/>
              </a:rPr>
              <a:t>知识点</a:t>
            </a:r>
            <a:r>
              <a:rPr lang="en-US" altLang="zh-CN" sz="2400" b="1" kern="0">
                <a:solidFill>
                  <a:srgbClr val="E46C0A"/>
                </a:solidFill>
                <a:latin typeface="Times New Roman" pitchFamily="18" charset="0"/>
              </a:rPr>
              <a:t>1    </a:t>
            </a:r>
            <a:r>
              <a:rPr sz="2400" b="1" kern="0">
                <a:solidFill>
                  <a:srgbClr val="E46C0A"/>
                </a:solidFill>
                <a:latin typeface="Times New Roman" pitchFamily="18" charset="0"/>
              </a:rPr>
              <a:t>磁现象和磁场</a:t>
            </a:r>
          </a:p>
        </p:txBody>
      </p:sp>
      <p:sp>
        <p:nvSpPr>
          <p:cNvPr id="7171" name="矩形 1"/>
          <p:cNvSpPr/>
          <p:nvPr/>
        </p:nvSpPr>
        <p:spPr>
          <a:xfrm>
            <a:off x="3276600" y="1131888"/>
            <a:ext cx="803275"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两个</a:t>
            </a:r>
            <a:endParaRPr kern="0">
              <a:solidFill>
                <a:prstClr val="black"/>
              </a:solidFill>
            </a:endParaRPr>
          </a:p>
        </p:txBody>
      </p:sp>
      <p:sp>
        <p:nvSpPr>
          <p:cNvPr id="7172" name="矩形 11"/>
          <p:cNvSpPr/>
          <p:nvPr/>
        </p:nvSpPr>
        <p:spPr>
          <a:xfrm>
            <a:off x="6242050" y="1109663"/>
            <a:ext cx="922338"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北</a:t>
            </a:r>
            <a:r>
              <a:rPr lang="en-US" altLang="zh-CN" sz="2400" b="1" kern="0">
                <a:solidFill>
                  <a:srgbClr val="C00000"/>
                </a:solidFill>
                <a:latin typeface="Times New Roman" pitchFamily="18" charset="0"/>
              </a:rPr>
              <a:t>(N)</a:t>
            </a:r>
            <a:endParaRPr kern="0">
              <a:solidFill>
                <a:prstClr val="black"/>
              </a:solidFill>
            </a:endParaRPr>
          </a:p>
        </p:txBody>
      </p:sp>
      <p:sp>
        <p:nvSpPr>
          <p:cNvPr id="7173" name="矩形 12"/>
          <p:cNvSpPr/>
          <p:nvPr/>
        </p:nvSpPr>
        <p:spPr>
          <a:xfrm>
            <a:off x="7715250" y="1119188"/>
            <a:ext cx="869950"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南</a:t>
            </a:r>
            <a:r>
              <a:rPr lang="en-US" altLang="zh-CN" sz="2400" b="1" kern="0">
                <a:solidFill>
                  <a:srgbClr val="C00000"/>
                </a:solidFill>
                <a:latin typeface="Times New Roman" pitchFamily="18" charset="0"/>
              </a:rPr>
              <a:t>(S)</a:t>
            </a:r>
            <a:endParaRPr kern="0">
              <a:solidFill>
                <a:prstClr val="black"/>
              </a:solidFill>
            </a:endParaRPr>
          </a:p>
        </p:txBody>
      </p:sp>
      <p:sp>
        <p:nvSpPr>
          <p:cNvPr id="7174" name="矩形 7"/>
          <p:cNvSpPr/>
          <p:nvPr/>
        </p:nvSpPr>
        <p:spPr>
          <a:xfrm>
            <a:off x="2484438" y="3330575"/>
            <a:ext cx="803275"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南北</a:t>
            </a:r>
            <a:endParaRPr kern="0">
              <a:solidFill>
                <a:prstClr val="black"/>
              </a:solidFill>
            </a:endParaRPr>
          </a:p>
        </p:txBody>
      </p:sp>
      <p:sp>
        <p:nvSpPr>
          <p:cNvPr id="7175" name="矩形 8"/>
          <p:cNvSpPr/>
          <p:nvPr/>
        </p:nvSpPr>
        <p:spPr>
          <a:xfrm>
            <a:off x="5867400" y="3319463"/>
            <a:ext cx="803275"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排斥</a:t>
            </a:r>
            <a:endParaRPr kern="0">
              <a:solidFill>
                <a:prstClr val="black"/>
              </a:solidFill>
            </a:endParaRPr>
          </a:p>
        </p:txBody>
      </p:sp>
      <p:sp>
        <p:nvSpPr>
          <p:cNvPr id="7176" name="矩形 9"/>
          <p:cNvSpPr/>
          <p:nvPr/>
        </p:nvSpPr>
        <p:spPr>
          <a:xfrm>
            <a:off x="1897063" y="3867150"/>
            <a:ext cx="803275"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吸引</a:t>
            </a:r>
            <a:endParaRPr kern="0">
              <a:solidFill>
                <a:prstClr val="black"/>
              </a:solidFill>
            </a:endParaRPr>
          </a:p>
        </p:txBody>
      </p:sp>
    </p:spTree>
    <p:extLst>
      <p:ext uri="{BB962C8B-B14F-4D97-AF65-F5344CB8AC3E}">
        <p14:creationId xmlns:p14="http://schemas.microsoft.com/office/powerpoint/2010/main" val="21485696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wipe(left)">
                                      <p:cBhvr>
                                        <p:cTn id="7" dur="500" fill="hold"/>
                                        <p:tgtEl>
                                          <p:spTgt spid="717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2"/>
                                        </p:tgtEl>
                                        <p:attrNameLst>
                                          <p:attrName>style.visibility</p:attrName>
                                        </p:attrNameLst>
                                      </p:cBhvr>
                                      <p:to>
                                        <p:strVal val="visible"/>
                                      </p:to>
                                    </p:set>
                                    <p:animEffect transition="in" filter="wipe(left)">
                                      <p:cBhvr>
                                        <p:cTn id="12" dur="500" fill="hold"/>
                                        <p:tgtEl>
                                          <p:spTgt spid="717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3"/>
                                        </p:tgtEl>
                                        <p:attrNameLst>
                                          <p:attrName>style.visibility</p:attrName>
                                        </p:attrNameLst>
                                      </p:cBhvr>
                                      <p:to>
                                        <p:strVal val="visible"/>
                                      </p:to>
                                    </p:set>
                                    <p:animEffect transition="in" filter="wipe(left)">
                                      <p:cBhvr>
                                        <p:cTn id="17" dur="500" fill="hold"/>
                                        <p:tgtEl>
                                          <p:spTgt spid="717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4"/>
                                        </p:tgtEl>
                                        <p:attrNameLst>
                                          <p:attrName>style.visibility</p:attrName>
                                        </p:attrNameLst>
                                      </p:cBhvr>
                                      <p:to>
                                        <p:strVal val="visible"/>
                                      </p:to>
                                    </p:set>
                                    <p:animEffect transition="in" filter="wipe(left)">
                                      <p:cBhvr>
                                        <p:cTn id="22" dur="500" fill="hold"/>
                                        <p:tgtEl>
                                          <p:spTgt spid="7174"/>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175"/>
                                        </p:tgtEl>
                                        <p:attrNameLst>
                                          <p:attrName>style.visibility</p:attrName>
                                        </p:attrNameLst>
                                      </p:cBhvr>
                                      <p:to>
                                        <p:strVal val="visible"/>
                                      </p:to>
                                    </p:set>
                                    <p:animEffect transition="in" filter="wipe(left)">
                                      <p:cBhvr>
                                        <p:cTn id="27" dur="500" fill="hold"/>
                                        <p:tgtEl>
                                          <p:spTgt spid="7175"/>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176"/>
                                        </p:tgtEl>
                                        <p:attrNameLst>
                                          <p:attrName>style.visibility</p:attrName>
                                        </p:attrNameLst>
                                      </p:cBhvr>
                                      <p:to>
                                        <p:strVal val="visible"/>
                                      </p:to>
                                    </p:set>
                                    <p:animEffect transition="in" filter="wipe(left)">
                                      <p:cBhvr>
                                        <p:cTn id="32" dur="500" fill="hold"/>
                                        <p:tgtEl>
                                          <p:spTgt spid="71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P spid="7172" grpId="0"/>
      <p:bldP spid="7173" grpId="0"/>
      <p:bldP spid="7174" grpId="0"/>
      <p:bldP spid="7175" grpId="0"/>
      <p:bldP spid="717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22"/>
          <p:cNvSpPr txBox="1">
            <a:spLocks noChangeArrowheads="1"/>
          </p:cNvSpPr>
          <p:nvPr/>
        </p:nvSpPr>
        <p:spPr bwMode="auto">
          <a:xfrm>
            <a:off x="488950" y="700088"/>
            <a:ext cx="8115300" cy="279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8140" indent="-358140" algn="just">
              <a:lnSpc>
                <a:spcPct val="150000"/>
              </a:lnSpc>
            </a:pPr>
            <a:r>
              <a:rPr lang="en-US" altLang="zh-CN" sz="2400" b="1" kern="0">
                <a:solidFill>
                  <a:prstClr val="black"/>
                </a:solidFill>
                <a:latin typeface="Times New Roman"/>
              </a:rPr>
              <a:t>3</a:t>
            </a:r>
            <a:r>
              <a:rPr altLang="zh-CN" sz="2400" b="1" kern="0">
                <a:solidFill>
                  <a:prstClr val="black"/>
                </a:solidFill>
                <a:latin typeface="Times New Roman"/>
              </a:rPr>
              <a:t>．把原来不显磁性的物质通过靠近或接触磁体等方式使其显出磁性的过程叫</a:t>
            </a:r>
            <a:r>
              <a:rPr lang="en-US" altLang="zh-CN" sz="2400" b="1" kern="0">
                <a:solidFill>
                  <a:prstClr val="black"/>
                </a:solidFill>
                <a:latin typeface="Times New Roman"/>
              </a:rPr>
              <a:t>________</a:t>
            </a:r>
            <a:r>
              <a:rPr altLang="zh-CN" sz="2400" b="1" kern="0">
                <a:solidFill>
                  <a:prstClr val="black"/>
                </a:solidFill>
                <a:latin typeface="Times New Roman"/>
              </a:rPr>
              <a:t>。</a:t>
            </a:r>
            <a:endParaRPr altLang="zh-CN" sz="1000" kern="0">
              <a:solidFill>
                <a:prstClr val="black"/>
              </a:solidFill>
              <a:latin typeface="宋体" pitchFamily="2" charset="-122"/>
            </a:endParaRPr>
          </a:p>
          <a:p>
            <a:pPr marL="358140" indent="-358140" algn="just">
              <a:lnSpc>
                <a:spcPct val="150000"/>
              </a:lnSpc>
            </a:pPr>
            <a:r>
              <a:rPr lang="en-US" altLang="zh-CN" sz="2400" b="1" kern="0">
                <a:solidFill>
                  <a:prstClr val="black"/>
                </a:solidFill>
                <a:latin typeface="Times New Roman"/>
              </a:rPr>
              <a:t>4</a:t>
            </a:r>
            <a:r>
              <a:rPr altLang="zh-CN" sz="2400" b="1" kern="0">
                <a:solidFill>
                  <a:prstClr val="black"/>
                </a:solidFill>
                <a:latin typeface="Times New Roman"/>
              </a:rPr>
              <a:t>．磁体周围存在磁场。磁感线是为了形象、直观地描述</a:t>
            </a:r>
            <a:r>
              <a:rPr lang="en-US" altLang="zh-CN" sz="2400" b="1" kern="0">
                <a:solidFill>
                  <a:prstClr val="black"/>
                </a:solidFill>
                <a:latin typeface="Times New Roman"/>
              </a:rPr>
              <a:t>________</a:t>
            </a:r>
            <a:r>
              <a:rPr altLang="zh-CN" sz="2400" b="1" kern="0">
                <a:solidFill>
                  <a:prstClr val="black"/>
                </a:solidFill>
                <a:latin typeface="Times New Roman"/>
              </a:rPr>
              <a:t>而引入的假想曲线。它在磁体外部总是从磁体的</a:t>
            </a:r>
            <a:r>
              <a:rPr lang="en-US" altLang="zh-CN" sz="2400" b="1" kern="0">
                <a:solidFill>
                  <a:prstClr val="black"/>
                </a:solidFill>
                <a:latin typeface="Times New Roman"/>
              </a:rPr>
              <a:t>________</a:t>
            </a:r>
            <a:r>
              <a:rPr altLang="zh-CN" sz="2400" b="1" kern="0">
                <a:solidFill>
                  <a:prstClr val="black"/>
                </a:solidFill>
                <a:latin typeface="Times New Roman"/>
              </a:rPr>
              <a:t>极发出，最后回到</a:t>
            </a:r>
            <a:r>
              <a:rPr lang="en-US" altLang="zh-CN" sz="2400" b="1" kern="0">
                <a:solidFill>
                  <a:prstClr val="black"/>
                </a:solidFill>
                <a:latin typeface="Times New Roman"/>
              </a:rPr>
              <a:t>________</a:t>
            </a:r>
            <a:r>
              <a:rPr altLang="zh-CN" sz="2400" b="1" kern="0">
                <a:solidFill>
                  <a:prstClr val="black"/>
                </a:solidFill>
                <a:latin typeface="Times New Roman"/>
              </a:rPr>
              <a:t>极。</a:t>
            </a:r>
            <a:endParaRPr altLang="zh-CN" sz="1000" kern="0">
              <a:solidFill>
                <a:prstClr val="black"/>
              </a:solidFill>
              <a:latin typeface="宋体" pitchFamily="2" charset="-122"/>
            </a:endParaRPr>
          </a:p>
        </p:txBody>
      </p:sp>
      <p:sp>
        <p:nvSpPr>
          <p:cNvPr id="9218" name="矩形 13"/>
          <p:cNvSpPr/>
          <p:nvPr/>
        </p:nvSpPr>
        <p:spPr>
          <a:xfrm>
            <a:off x="3708400" y="1347788"/>
            <a:ext cx="803275"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磁化</a:t>
            </a:r>
            <a:endParaRPr kern="0">
              <a:solidFill>
                <a:prstClr val="black"/>
              </a:solidFill>
            </a:endParaRPr>
          </a:p>
        </p:txBody>
      </p:sp>
      <p:sp>
        <p:nvSpPr>
          <p:cNvPr id="9219" name="矩形 14"/>
          <p:cNvSpPr/>
          <p:nvPr/>
        </p:nvSpPr>
        <p:spPr>
          <a:xfrm>
            <a:off x="1116013" y="2444750"/>
            <a:ext cx="803275"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磁场</a:t>
            </a:r>
            <a:endParaRPr kern="0">
              <a:solidFill>
                <a:prstClr val="black"/>
              </a:solidFill>
            </a:endParaRPr>
          </a:p>
        </p:txBody>
      </p:sp>
      <p:sp>
        <p:nvSpPr>
          <p:cNvPr id="9220" name="矩形 15"/>
          <p:cNvSpPr/>
          <p:nvPr/>
        </p:nvSpPr>
        <p:spPr>
          <a:xfrm>
            <a:off x="1692275" y="2940050"/>
            <a:ext cx="406400"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lang="en-US" altLang="zh-CN" sz="2400" b="1" kern="0">
                <a:solidFill>
                  <a:srgbClr val="C00000"/>
                </a:solidFill>
                <a:latin typeface="Times New Roman" pitchFamily="18" charset="0"/>
              </a:rPr>
              <a:t>N</a:t>
            </a:r>
            <a:endParaRPr kern="0">
              <a:solidFill>
                <a:prstClr val="black"/>
              </a:solidFill>
            </a:endParaRPr>
          </a:p>
        </p:txBody>
      </p:sp>
      <p:sp>
        <p:nvSpPr>
          <p:cNvPr id="9221" name="矩形 16"/>
          <p:cNvSpPr/>
          <p:nvPr/>
        </p:nvSpPr>
        <p:spPr>
          <a:xfrm>
            <a:off x="5440363" y="2973388"/>
            <a:ext cx="355600"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lang="en-US" altLang="zh-CN" sz="2400" b="1" kern="0">
                <a:solidFill>
                  <a:srgbClr val="C00000"/>
                </a:solidFill>
                <a:latin typeface="Times New Roman" pitchFamily="18" charset="0"/>
              </a:rPr>
              <a:t>S</a:t>
            </a:r>
            <a:endParaRPr kern="0">
              <a:solidFill>
                <a:prstClr val="black"/>
              </a:solidFill>
            </a:endParaRPr>
          </a:p>
        </p:txBody>
      </p:sp>
    </p:spTree>
    <p:extLst>
      <p:ext uri="{BB962C8B-B14F-4D97-AF65-F5344CB8AC3E}">
        <p14:creationId xmlns:p14="http://schemas.microsoft.com/office/powerpoint/2010/main" val="35353695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ipe(left)">
                                      <p:cBhvr>
                                        <p:cTn id="7" dur="500" fill="hold"/>
                                        <p:tgtEl>
                                          <p:spTgt spid="921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19"/>
                                        </p:tgtEl>
                                        <p:attrNameLst>
                                          <p:attrName>style.visibility</p:attrName>
                                        </p:attrNameLst>
                                      </p:cBhvr>
                                      <p:to>
                                        <p:strVal val="visible"/>
                                      </p:to>
                                    </p:set>
                                    <p:animEffect transition="in" filter="wipe(left)">
                                      <p:cBhvr>
                                        <p:cTn id="12" dur="500" fill="hold"/>
                                        <p:tgtEl>
                                          <p:spTgt spid="921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20"/>
                                        </p:tgtEl>
                                        <p:attrNameLst>
                                          <p:attrName>style.visibility</p:attrName>
                                        </p:attrNameLst>
                                      </p:cBhvr>
                                      <p:to>
                                        <p:strVal val="visible"/>
                                      </p:to>
                                    </p:set>
                                    <p:animEffect transition="in" filter="wipe(left)">
                                      <p:cBhvr>
                                        <p:cTn id="17" dur="500" fill="hold"/>
                                        <p:tgtEl>
                                          <p:spTgt spid="922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221"/>
                                        </p:tgtEl>
                                        <p:attrNameLst>
                                          <p:attrName>style.visibility</p:attrName>
                                        </p:attrNameLst>
                                      </p:cBhvr>
                                      <p:to>
                                        <p:strVal val="visible"/>
                                      </p:to>
                                    </p:set>
                                    <p:animEffect transition="in" filter="wipe(left)">
                                      <p:cBhvr>
                                        <p:cTn id="22" dur="500" fill="hold"/>
                                        <p:tgtEl>
                                          <p:spTgt spid="9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p:bldP spid="9220" grpId="0"/>
      <p:bldP spid="92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22"/>
          <p:cNvSpPr txBox="1">
            <a:spLocks noChangeArrowheads="1"/>
          </p:cNvSpPr>
          <p:nvPr/>
        </p:nvSpPr>
        <p:spPr bwMode="auto">
          <a:xfrm>
            <a:off x="488950" y="700088"/>
            <a:ext cx="81153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8140" indent="-358140" algn="just">
              <a:lnSpc>
                <a:spcPct val="150000"/>
              </a:lnSpc>
            </a:pPr>
            <a:r>
              <a:rPr lang="en-US" altLang="zh-CN" sz="2400" b="1" kern="0">
                <a:solidFill>
                  <a:prstClr val="black"/>
                </a:solidFill>
                <a:latin typeface="Times New Roman"/>
              </a:rPr>
              <a:t>5</a:t>
            </a:r>
            <a:r>
              <a:rPr altLang="zh-CN" sz="2400" b="1" kern="0">
                <a:solidFill>
                  <a:prstClr val="black"/>
                </a:solidFill>
                <a:latin typeface="Times New Roman"/>
              </a:rPr>
              <a:t>．地球是一个很大的磁体，它的周围磁场叫地磁场，指南针静止时南极指向</a:t>
            </a:r>
            <a:r>
              <a:rPr lang="en-US" altLang="zh-CN" sz="2400" b="1" kern="0">
                <a:solidFill>
                  <a:prstClr val="black"/>
                </a:solidFill>
                <a:latin typeface="Times New Roman"/>
              </a:rPr>
              <a:t>__________________________</a:t>
            </a:r>
            <a:r>
              <a:rPr altLang="zh-CN" sz="2400" b="1" kern="0">
                <a:solidFill>
                  <a:prstClr val="black"/>
                </a:solidFill>
                <a:latin typeface="Times New Roman"/>
              </a:rPr>
              <a:t>。</a:t>
            </a:r>
            <a:endParaRPr altLang="zh-CN" sz="1000" kern="0">
              <a:solidFill>
                <a:prstClr val="black"/>
              </a:solidFill>
              <a:latin typeface="宋体" pitchFamily="2" charset="-122"/>
            </a:endParaRPr>
          </a:p>
          <a:p>
            <a:pPr marL="358140" indent="-358140" algn="just">
              <a:lnSpc>
                <a:spcPct val="150000"/>
              </a:lnSpc>
            </a:pPr>
            <a:r>
              <a:rPr lang="en-US" altLang="zh-CN" sz="2400" b="1" kern="0">
                <a:solidFill>
                  <a:prstClr val="black"/>
                </a:solidFill>
                <a:latin typeface="Times New Roman"/>
              </a:rPr>
              <a:t>6</a:t>
            </a:r>
            <a:r>
              <a:rPr altLang="zh-CN" sz="2400" b="1" kern="0">
                <a:solidFill>
                  <a:prstClr val="black"/>
                </a:solidFill>
                <a:latin typeface="Times New Roman"/>
              </a:rPr>
              <a:t>．地磁场</a:t>
            </a:r>
            <a:r>
              <a:rPr lang="en-US" altLang="zh-CN" sz="2400" b="1" kern="0">
                <a:solidFill>
                  <a:prstClr val="black"/>
                </a:solidFill>
                <a:latin typeface="Times New Roman"/>
              </a:rPr>
              <a:t>(</a:t>
            </a:r>
            <a:r>
              <a:rPr altLang="zh-CN" sz="2400" b="1" kern="0">
                <a:solidFill>
                  <a:prstClr val="black"/>
                </a:solidFill>
                <a:latin typeface="Times New Roman"/>
              </a:rPr>
              <a:t>如图</a:t>
            </a:r>
            <a:r>
              <a:rPr lang="en-US" altLang="zh-CN" sz="2400" b="1" kern="0">
                <a:solidFill>
                  <a:prstClr val="black"/>
                </a:solidFill>
                <a:latin typeface="Times New Roman"/>
              </a:rPr>
              <a:t>1</a:t>
            </a:r>
            <a:r>
              <a:rPr altLang="zh-CN" sz="2400" b="1" kern="0">
                <a:solidFill>
                  <a:prstClr val="black"/>
                </a:solidFill>
                <a:latin typeface="Times New Roman"/>
              </a:rPr>
              <a:t>所示</a:t>
            </a:r>
            <a:r>
              <a:rPr lang="en-US" altLang="zh-CN" sz="2400" b="1" kern="0">
                <a:solidFill>
                  <a:prstClr val="black"/>
                </a:solidFill>
                <a:latin typeface="Times New Roman"/>
              </a:rPr>
              <a:t>)</a:t>
            </a:r>
            <a:r>
              <a:rPr altLang="zh-CN" sz="2400" b="1" kern="0">
                <a:solidFill>
                  <a:prstClr val="black"/>
                </a:solidFill>
                <a:latin typeface="Times New Roman"/>
              </a:rPr>
              <a:t>的两极与地理两极不重合；地磁场的北极在地理</a:t>
            </a:r>
            <a:r>
              <a:rPr lang="en-US" altLang="zh-CN" sz="2400" b="1" kern="0">
                <a:solidFill>
                  <a:prstClr val="black"/>
                </a:solidFill>
                <a:latin typeface="Times New Roman"/>
              </a:rPr>
              <a:t>______</a:t>
            </a:r>
            <a:r>
              <a:rPr altLang="zh-CN" sz="2400" b="1" kern="0">
                <a:solidFill>
                  <a:prstClr val="black"/>
                </a:solidFill>
                <a:latin typeface="Times New Roman"/>
              </a:rPr>
              <a:t>附近，地磁场</a:t>
            </a:r>
            <a:endParaRPr lang="en-US" altLang="zh-CN" sz="2400" b="1" kern="0">
              <a:solidFill>
                <a:prstClr val="black"/>
              </a:solidFill>
              <a:latin typeface="Times New Roman"/>
            </a:endParaRPr>
          </a:p>
          <a:p>
            <a:pPr marL="358140" indent="-358140" algn="just">
              <a:lnSpc>
                <a:spcPct val="150000"/>
              </a:lnSpc>
            </a:pPr>
            <a:r>
              <a:rPr lang="en-US" altLang="zh-CN" sz="2400" b="1" kern="0">
                <a:solidFill>
                  <a:prstClr val="black"/>
                </a:solidFill>
                <a:latin typeface="Times New Roman"/>
              </a:rPr>
              <a:t>	</a:t>
            </a:r>
            <a:r>
              <a:rPr altLang="zh-CN" sz="2400" b="1" kern="0">
                <a:solidFill>
                  <a:prstClr val="black"/>
                </a:solidFill>
                <a:latin typeface="Times New Roman"/>
              </a:rPr>
              <a:t>的南极在地理</a:t>
            </a:r>
            <a:r>
              <a:rPr lang="en-US" altLang="zh-CN" sz="2400" b="1" kern="0">
                <a:solidFill>
                  <a:prstClr val="black"/>
                </a:solidFill>
                <a:latin typeface="Times New Roman"/>
              </a:rPr>
              <a:t>______</a:t>
            </a:r>
            <a:r>
              <a:rPr altLang="zh-CN" sz="2400" b="1" kern="0">
                <a:solidFill>
                  <a:prstClr val="black"/>
                </a:solidFill>
                <a:latin typeface="Times New Roman"/>
              </a:rPr>
              <a:t>附近</a:t>
            </a:r>
            <a:r>
              <a:rPr altLang="zh-CN" sz="2400" b="1" kern="0">
                <a:solidFill>
                  <a:prstClr val="black"/>
                </a:solidFill>
                <a:latin typeface="宋体" pitchFamily="2" charset="-122"/>
                <a:ea typeface="Times New Roman" panose="02020603050405020304"/>
              </a:rPr>
              <a:t> </a:t>
            </a:r>
            <a:r>
              <a:rPr altLang="zh-CN" sz="2400" b="1" kern="0">
                <a:solidFill>
                  <a:prstClr val="black"/>
                </a:solidFill>
                <a:latin typeface="Times New Roman"/>
              </a:rPr>
              <a:t>。</a:t>
            </a:r>
            <a:endParaRPr altLang="zh-CN" sz="1000" kern="0">
              <a:solidFill>
                <a:prstClr val="black"/>
              </a:solidFill>
              <a:latin typeface="宋体" pitchFamily="2" charset="-122"/>
            </a:endParaRPr>
          </a:p>
        </p:txBody>
      </p:sp>
      <p:sp>
        <p:nvSpPr>
          <p:cNvPr id="11266" name="矩形 13"/>
          <p:cNvSpPr/>
          <p:nvPr/>
        </p:nvSpPr>
        <p:spPr>
          <a:xfrm>
            <a:off x="3608388" y="1335088"/>
            <a:ext cx="3484562"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地理南极附近</a:t>
            </a:r>
            <a:r>
              <a:rPr lang="en-US" altLang="zh-CN" sz="2400" b="1" kern="0">
                <a:solidFill>
                  <a:srgbClr val="C00000"/>
                </a:solidFill>
                <a:latin typeface="Times New Roman" pitchFamily="18" charset="0"/>
              </a:rPr>
              <a:t>(</a:t>
            </a:r>
            <a:r>
              <a:rPr altLang="zh-CN" sz="2400" b="1" kern="0">
                <a:solidFill>
                  <a:srgbClr val="C00000"/>
                </a:solidFill>
                <a:latin typeface="Times New Roman" pitchFamily="18" charset="0"/>
              </a:rPr>
              <a:t>地磁北极</a:t>
            </a:r>
            <a:r>
              <a:rPr lang="en-US" altLang="zh-CN" sz="2400" b="1" kern="0">
                <a:solidFill>
                  <a:srgbClr val="C00000"/>
                </a:solidFill>
                <a:latin typeface="Times New Roman" pitchFamily="18" charset="0"/>
              </a:rPr>
              <a:t>)</a:t>
            </a:r>
            <a:endParaRPr kern="0">
              <a:solidFill>
                <a:prstClr val="black"/>
              </a:solidFill>
            </a:endParaRPr>
          </a:p>
        </p:txBody>
      </p:sp>
      <p:sp>
        <p:nvSpPr>
          <p:cNvPr id="11267" name="矩形 14"/>
          <p:cNvSpPr/>
          <p:nvPr/>
        </p:nvSpPr>
        <p:spPr>
          <a:xfrm>
            <a:off x="2616200" y="2444750"/>
            <a:ext cx="803275"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南极</a:t>
            </a:r>
            <a:endParaRPr kern="0">
              <a:solidFill>
                <a:prstClr val="black"/>
              </a:solidFill>
            </a:endParaRPr>
          </a:p>
        </p:txBody>
      </p:sp>
      <p:sp>
        <p:nvSpPr>
          <p:cNvPr id="11268" name="矩形 15"/>
          <p:cNvSpPr/>
          <p:nvPr/>
        </p:nvSpPr>
        <p:spPr>
          <a:xfrm>
            <a:off x="2916238" y="3003550"/>
            <a:ext cx="803275"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北极</a:t>
            </a:r>
            <a:endParaRPr kern="0">
              <a:solidFill>
                <a:prstClr val="black"/>
              </a:solidFill>
            </a:endParaRPr>
          </a:p>
        </p:txBody>
      </p:sp>
      <p:pic>
        <p:nvPicPr>
          <p:cNvPr id="11269" name="Picture 7" descr="C:\Users\Administrator\Desktop\习题课件\返回框.png">
            <a:hlinkClick r:id="rId3" action="ppaction://hlinksldjump"/>
          </p:cNvPr>
          <p:cNvPicPr>
            <a:picLocks noChangeAspect="1"/>
          </p:cNvPicPr>
          <p:nvPr/>
        </p:nvPicPr>
        <p:blipFill>
          <a:blip r:embed="rId4"/>
          <a:stretch>
            <a:fillRect/>
          </a:stretch>
        </p:blipFill>
        <p:spPr>
          <a:xfrm>
            <a:off x="8101013" y="4122738"/>
            <a:ext cx="669925" cy="669925"/>
          </a:xfrm>
          <a:prstGeom prst="rect">
            <a:avLst/>
          </a:prstGeom>
          <a:noFill/>
          <a:ln>
            <a:noFill/>
            <a:miter lim="800000"/>
          </a:ln>
        </p:spPr>
      </p:pic>
      <p:pic>
        <p:nvPicPr>
          <p:cNvPr id="11270" name="Picture 2"/>
          <p:cNvPicPr>
            <a:picLocks noChangeAspect="1"/>
          </p:cNvPicPr>
          <p:nvPr/>
        </p:nvPicPr>
        <p:blipFill>
          <a:blip r:embed="rId5">
            <a:clrChange>
              <a:clrFrom>
                <a:srgbClr val="FFFFFF"/>
              </a:clrFrom>
              <a:clrTo>
                <a:srgbClr val="FFFFFF">
                  <a:alpha val="0"/>
                </a:srgbClr>
              </a:clrTo>
            </a:clrChange>
          </a:blip>
          <a:stretch>
            <a:fillRect/>
          </a:stretch>
        </p:blipFill>
        <p:spPr>
          <a:xfrm>
            <a:off x="4945063" y="2324100"/>
            <a:ext cx="2940050" cy="2365375"/>
          </a:xfrm>
          <a:prstGeom prst="rect">
            <a:avLst/>
          </a:prstGeom>
          <a:noFill/>
          <a:ln>
            <a:noFill/>
            <a:miter lim="800000"/>
          </a:ln>
        </p:spPr>
      </p:pic>
    </p:spTree>
    <p:extLst>
      <p:ext uri="{BB962C8B-B14F-4D97-AF65-F5344CB8AC3E}">
        <p14:creationId xmlns:p14="http://schemas.microsoft.com/office/powerpoint/2010/main" val="22693563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left)">
                                      <p:cBhvr>
                                        <p:cTn id="7" dur="500" fill="hold"/>
                                        <p:tgtEl>
                                          <p:spTgt spid="1126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67"/>
                                        </p:tgtEl>
                                        <p:attrNameLst>
                                          <p:attrName>style.visibility</p:attrName>
                                        </p:attrNameLst>
                                      </p:cBhvr>
                                      <p:to>
                                        <p:strVal val="visible"/>
                                      </p:to>
                                    </p:set>
                                    <p:animEffect transition="in" filter="wipe(left)">
                                      <p:cBhvr>
                                        <p:cTn id="12" dur="500" fill="hold"/>
                                        <p:tgtEl>
                                          <p:spTgt spid="1126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268"/>
                                        </p:tgtEl>
                                        <p:attrNameLst>
                                          <p:attrName>style.visibility</p:attrName>
                                        </p:attrNameLst>
                                      </p:cBhvr>
                                      <p:to>
                                        <p:strVal val="visible"/>
                                      </p:to>
                                    </p:set>
                                    <p:animEffect transition="in" filter="wipe(left)">
                                      <p:cBhvr>
                                        <p:cTn id="17" dur="500" fill="hold"/>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p:bldP spid="1126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22"/>
          <p:cNvSpPr txBox="1">
            <a:spLocks noChangeArrowheads="1"/>
          </p:cNvSpPr>
          <p:nvPr/>
        </p:nvSpPr>
        <p:spPr bwMode="auto">
          <a:xfrm>
            <a:off x="488950" y="1058863"/>
            <a:ext cx="8115300" cy="277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8140" indent="-358140" algn="just">
              <a:lnSpc>
                <a:spcPct val="150000"/>
              </a:lnSpc>
            </a:pPr>
            <a:r>
              <a:rPr lang="en-US" altLang="zh-CN" sz="2400" b="1" kern="0">
                <a:solidFill>
                  <a:prstClr val="black"/>
                </a:solidFill>
                <a:latin typeface="Times New Roman"/>
              </a:rPr>
              <a:t>1</a:t>
            </a:r>
            <a:r>
              <a:rPr altLang="zh-CN" sz="2400" b="1" kern="0">
                <a:solidFill>
                  <a:prstClr val="black"/>
                </a:solidFill>
                <a:latin typeface="Times New Roman"/>
              </a:rPr>
              <a:t>．丹麦物理学家</a:t>
            </a:r>
            <a:r>
              <a:rPr lang="en-US" altLang="zh-CN" sz="2400" b="1" kern="0">
                <a:solidFill>
                  <a:prstClr val="black"/>
                </a:solidFill>
                <a:latin typeface="Times New Roman"/>
              </a:rPr>
              <a:t>________</a:t>
            </a:r>
            <a:r>
              <a:rPr altLang="zh-CN" sz="2400" b="1" kern="0">
                <a:solidFill>
                  <a:prstClr val="black"/>
                </a:solidFill>
                <a:latin typeface="Times New Roman"/>
              </a:rPr>
              <a:t>发现了通电导体周围存在</a:t>
            </a:r>
            <a:r>
              <a:rPr lang="en-US" altLang="zh-CN" sz="2400" b="1" kern="0">
                <a:solidFill>
                  <a:prstClr val="black"/>
                </a:solidFill>
                <a:latin typeface="Times New Roman"/>
              </a:rPr>
              <a:t>______</a:t>
            </a:r>
            <a:r>
              <a:rPr altLang="zh-CN" sz="2400" b="1" kern="0">
                <a:solidFill>
                  <a:prstClr val="black"/>
                </a:solidFill>
                <a:latin typeface="Times New Roman"/>
              </a:rPr>
              <a:t>，它的方向跟</a:t>
            </a:r>
            <a:r>
              <a:rPr lang="en-US" altLang="zh-CN" sz="2400" b="1" kern="0">
                <a:solidFill>
                  <a:prstClr val="black"/>
                </a:solidFill>
                <a:latin typeface="Times New Roman"/>
              </a:rPr>
              <a:t>________</a:t>
            </a:r>
            <a:r>
              <a:rPr altLang="zh-CN" sz="2400" b="1" kern="0">
                <a:solidFill>
                  <a:prstClr val="black"/>
                </a:solidFill>
                <a:latin typeface="Times New Roman"/>
              </a:rPr>
              <a:t>方向有关。通电螺线管周围存在</a:t>
            </a:r>
            <a:r>
              <a:rPr lang="en-US" altLang="zh-CN" sz="2400" b="1" kern="0">
                <a:solidFill>
                  <a:prstClr val="black"/>
                </a:solidFill>
                <a:latin typeface="Times New Roman"/>
              </a:rPr>
              <a:t>________</a:t>
            </a:r>
            <a:r>
              <a:rPr altLang="zh-CN" sz="2400" b="1" kern="0">
                <a:solidFill>
                  <a:prstClr val="black"/>
                </a:solidFill>
                <a:latin typeface="Times New Roman"/>
              </a:rPr>
              <a:t>，它周围的磁场与</a:t>
            </a:r>
            <a:r>
              <a:rPr lang="en-US" altLang="zh-CN" sz="2400" b="1" kern="0">
                <a:solidFill>
                  <a:prstClr val="black"/>
                </a:solidFill>
                <a:latin typeface="Times New Roman"/>
              </a:rPr>
              <a:t>________________</a:t>
            </a:r>
            <a:r>
              <a:rPr altLang="zh-CN" sz="2400" b="1" kern="0">
                <a:solidFill>
                  <a:prstClr val="black"/>
                </a:solidFill>
                <a:latin typeface="Times New Roman"/>
              </a:rPr>
              <a:t>的磁场十分相似。通电螺线管的线圈匝数越多，通过的电流越大，它的磁性越强。</a:t>
            </a:r>
            <a:endParaRPr altLang="zh-CN" sz="1000" kern="0">
              <a:solidFill>
                <a:prstClr val="black"/>
              </a:solidFill>
              <a:latin typeface="宋体" pitchFamily="2" charset="-122"/>
            </a:endParaRPr>
          </a:p>
        </p:txBody>
      </p:sp>
      <p:sp>
        <p:nvSpPr>
          <p:cNvPr id="13314" name="矩形 15"/>
          <p:cNvSpPr>
            <a:spLocks noChangeArrowheads="1"/>
          </p:cNvSpPr>
          <p:nvPr/>
        </p:nvSpPr>
        <p:spPr bwMode="auto">
          <a:xfrm>
            <a:off x="539750" y="614363"/>
            <a:ext cx="6985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sz="2400" b="1" kern="0">
                <a:solidFill>
                  <a:srgbClr val="E46C0A"/>
                </a:solidFill>
                <a:latin typeface="Times New Roman" pitchFamily="18" charset="0"/>
              </a:rPr>
              <a:t>知识点</a:t>
            </a:r>
            <a:r>
              <a:rPr lang="en-US" altLang="zh-CN" sz="2400" b="1" kern="0">
                <a:solidFill>
                  <a:srgbClr val="E46C0A"/>
                </a:solidFill>
                <a:latin typeface="Times New Roman" pitchFamily="18" charset="0"/>
              </a:rPr>
              <a:t>2   </a:t>
            </a:r>
            <a:r>
              <a:rPr sz="2400" b="1" kern="0">
                <a:solidFill>
                  <a:srgbClr val="E46C0A"/>
                </a:solidFill>
                <a:latin typeface="Times New Roman" pitchFamily="18" charset="0"/>
              </a:rPr>
              <a:t>电流的磁效应</a:t>
            </a:r>
          </a:p>
        </p:txBody>
      </p:sp>
      <p:sp>
        <p:nvSpPr>
          <p:cNvPr id="13315" name="矩形 4"/>
          <p:cNvSpPr/>
          <p:nvPr/>
        </p:nvSpPr>
        <p:spPr>
          <a:xfrm>
            <a:off x="3027363" y="1131888"/>
            <a:ext cx="1112837"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奥斯特</a:t>
            </a:r>
            <a:endParaRPr kern="0">
              <a:solidFill>
                <a:prstClr val="black"/>
              </a:solidFill>
            </a:endParaRPr>
          </a:p>
        </p:txBody>
      </p:sp>
      <p:sp>
        <p:nvSpPr>
          <p:cNvPr id="13316" name="矩形 5"/>
          <p:cNvSpPr/>
          <p:nvPr/>
        </p:nvSpPr>
        <p:spPr>
          <a:xfrm>
            <a:off x="7740650" y="1150938"/>
            <a:ext cx="803275"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磁场</a:t>
            </a:r>
            <a:endParaRPr kern="0">
              <a:solidFill>
                <a:prstClr val="black"/>
              </a:solidFill>
            </a:endParaRPr>
          </a:p>
        </p:txBody>
      </p:sp>
      <p:sp>
        <p:nvSpPr>
          <p:cNvPr id="13317" name="矩形 6"/>
          <p:cNvSpPr/>
          <p:nvPr/>
        </p:nvSpPr>
        <p:spPr>
          <a:xfrm>
            <a:off x="3090863" y="1690688"/>
            <a:ext cx="804862"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电流</a:t>
            </a:r>
            <a:endParaRPr kern="0">
              <a:solidFill>
                <a:prstClr val="black"/>
              </a:solidFill>
            </a:endParaRPr>
          </a:p>
        </p:txBody>
      </p:sp>
      <p:sp>
        <p:nvSpPr>
          <p:cNvPr id="13318" name="矩形 7"/>
          <p:cNvSpPr/>
          <p:nvPr/>
        </p:nvSpPr>
        <p:spPr>
          <a:xfrm>
            <a:off x="1130300" y="2254250"/>
            <a:ext cx="803275"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磁场</a:t>
            </a:r>
            <a:endParaRPr kern="0">
              <a:solidFill>
                <a:prstClr val="black"/>
              </a:solidFill>
            </a:endParaRPr>
          </a:p>
        </p:txBody>
      </p:sp>
      <p:sp>
        <p:nvSpPr>
          <p:cNvPr id="13319" name="矩形 8"/>
          <p:cNvSpPr/>
          <p:nvPr/>
        </p:nvSpPr>
        <p:spPr>
          <a:xfrm>
            <a:off x="5238750" y="2236788"/>
            <a:ext cx="1420813"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条形磁体</a:t>
            </a:r>
            <a:endParaRPr kern="0">
              <a:solidFill>
                <a:prstClr val="black"/>
              </a:solidFill>
            </a:endParaRPr>
          </a:p>
        </p:txBody>
      </p:sp>
    </p:spTree>
    <p:extLst>
      <p:ext uri="{BB962C8B-B14F-4D97-AF65-F5344CB8AC3E}">
        <p14:creationId xmlns:p14="http://schemas.microsoft.com/office/powerpoint/2010/main" val="270076512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wipe(left)">
                                      <p:cBhvr>
                                        <p:cTn id="7" dur="500" fill="hold"/>
                                        <p:tgtEl>
                                          <p:spTgt spid="133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6"/>
                                        </p:tgtEl>
                                        <p:attrNameLst>
                                          <p:attrName>style.visibility</p:attrName>
                                        </p:attrNameLst>
                                      </p:cBhvr>
                                      <p:to>
                                        <p:strVal val="visible"/>
                                      </p:to>
                                    </p:set>
                                    <p:animEffect transition="in" filter="wipe(left)">
                                      <p:cBhvr>
                                        <p:cTn id="12" dur="500" fill="hold"/>
                                        <p:tgtEl>
                                          <p:spTgt spid="1331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7"/>
                                        </p:tgtEl>
                                        <p:attrNameLst>
                                          <p:attrName>style.visibility</p:attrName>
                                        </p:attrNameLst>
                                      </p:cBhvr>
                                      <p:to>
                                        <p:strVal val="visible"/>
                                      </p:to>
                                    </p:set>
                                    <p:animEffect transition="in" filter="wipe(left)">
                                      <p:cBhvr>
                                        <p:cTn id="17" dur="500" fill="hold"/>
                                        <p:tgtEl>
                                          <p:spTgt spid="13317"/>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318"/>
                                        </p:tgtEl>
                                        <p:attrNameLst>
                                          <p:attrName>style.visibility</p:attrName>
                                        </p:attrNameLst>
                                      </p:cBhvr>
                                      <p:to>
                                        <p:strVal val="visible"/>
                                      </p:to>
                                    </p:set>
                                    <p:animEffect transition="in" filter="wipe(left)">
                                      <p:cBhvr>
                                        <p:cTn id="22" dur="500" fill="hold"/>
                                        <p:tgtEl>
                                          <p:spTgt spid="1331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319"/>
                                        </p:tgtEl>
                                        <p:attrNameLst>
                                          <p:attrName>style.visibility</p:attrName>
                                        </p:attrNameLst>
                                      </p:cBhvr>
                                      <p:to>
                                        <p:strVal val="visible"/>
                                      </p:to>
                                    </p:set>
                                    <p:animEffect transition="in" filter="wipe(left)">
                                      <p:cBhvr>
                                        <p:cTn id="27" dur="500" fill="hold"/>
                                        <p:tgtEl>
                                          <p:spTgt spid="13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P spid="13316" grpId="0"/>
      <p:bldP spid="13317" grpId="0"/>
      <p:bldP spid="13318" grpId="0"/>
      <p:bldP spid="133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22"/>
          <p:cNvSpPr txBox="1">
            <a:spLocks noChangeArrowheads="1"/>
          </p:cNvSpPr>
          <p:nvPr/>
        </p:nvSpPr>
        <p:spPr bwMode="auto">
          <a:xfrm>
            <a:off x="514350" y="700088"/>
            <a:ext cx="8115300"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8140" indent="-358140" algn="just">
              <a:lnSpc>
                <a:spcPct val="150000"/>
              </a:lnSpc>
            </a:pPr>
            <a:r>
              <a:rPr lang="en-US" altLang="zh-CN" sz="2400" b="1" kern="0">
                <a:solidFill>
                  <a:prstClr val="black"/>
                </a:solidFill>
                <a:latin typeface="Times New Roman"/>
              </a:rPr>
              <a:t>2</a:t>
            </a:r>
            <a:r>
              <a:rPr altLang="zh-CN" sz="2400" b="1" kern="0">
                <a:solidFill>
                  <a:prstClr val="black"/>
                </a:solidFill>
                <a:latin typeface="Times New Roman"/>
              </a:rPr>
              <a:t>．右手螺旋定则</a:t>
            </a:r>
            <a:r>
              <a:rPr lang="en-US" altLang="zh-CN" sz="2400" b="1" kern="0">
                <a:solidFill>
                  <a:prstClr val="black"/>
                </a:solidFill>
                <a:latin typeface="Times New Roman"/>
              </a:rPr>
              <a:t>(</a:t>
            </a:r>
            <a:r>
              <a:rPr altLang="zh-CN" sz="2400" b="1" kern="0">
                <a:solidFill>
                  <a:prstClr val="black"/>
                </a:solidFill>
                <a:latin typeface="Times New Roman"/>
              </a:rPr>
              <a:t>安培定则</a:t>
            </a:r>
            <a:r>
              <a:rPr lang="en-US" altLang="zh-CN" sz="2400" b="1" kern="0">
                <a:solidFill>
                  <a:prstClr val="black"/>
                </a:solidFill>
                <a:latin typeface="Times New Roman"/>
              </a:rPr>
              <a:t>): (</a:t>
            </a:r>
            <a:r>
              <a:rPr altLang="zh-CN" sz="2400" b="1" kern="0">
                <a:solidFill>
                  <a:prstClr val="black"/>
                </a:solidFill>
                <a:latin typeface="Times New Roman"/>
              </a:rPr>
              <a:t>如图</a:t>
            </a:r>
            <a:r>
              <a:rPr lang="en-US" altLang="zh-CN" sz="2400" b="1" kern="0">
                <a:solidFill>
                  <a:prstClr val="black"/>
                </a:solidFill>
                <a:latin typeface="Times New Roman"/>
              </a:rPr>
              <a:t>2</a:t>
            </a:r>
            <a:r>
              <a:rPr altLang="zh-CN" sz="2400" b="1" kern="0">
                <a:solidFill>
                  <a:prstClr val="black"/>
                </a:solidFill>
                <a:latin typeface="Times New Roman"/>
              </a:rPr>
              <a:t>所示</a:t>
            </a:r>
            <a:r>
              <a:rPr lang="en-US" altLang="zh-CN" sz="2400" b="1" kern="0">
                <a:solidFill>
                  <a:prstClr val="black"/>
                </a:solidFill>
                <a:latin typeface="Times New Roman"/>
              </a:rPr>
              <a:t>)</a:t>
            </a:r>
            <a:r>
              <a:rPr altLang="zh-CN" sz="2400" b="1" kern="0">
                <a:solidFill>
                  <a:prstClr val="black"/>
                </a:solidFill>
                <a:latin typeface="Times New Roman"/>
              </a:rPr>
              <a:t>用</a:t>
            </a:r>
            <a:r>
              <a:rPr lang="en-US" altLang="zh-CN" sz="2400" b="1" kern="0">
                <a:solidFill>
                  <a:prstClr val="black"/>
                </a:solidFill>
                <a:latin typeface="Times New Roman"/>
              </a:rPr>
              <a:t>________</a:t>
            </a:r>
            <a:r>
              <a:rPr altLang="zh-CN" sz="2400" b="1" kern="0">
                <a:solidFill>
                  <a:prstClr val="black"/>
                </a:solidFill>
                <a:latin typeface="Times New Roman"/>
              </a:rPr>
              <a:t>手握住螺线管，让四指弯曲，跟螺线管中的</a:t>
            </a:r>
            <a:r>
              <a:rPr lang="en-US" altLang="zh-CN" sz="2400" b="1" kern="0">
                <a:solidFill>
                  <a:prstClr val="black"/>
                </a:solidFill>
                <a:latin typeface="Times New Roman"/>
              </a:rPr>
              <a:t>______</a:t>
            </a:r>
            <a:r>
              <a:rPr altLang="zh-CN" sz="2400" b="1" kern="0">
                <a:solidFill>
                  <a:prstClr val="black"/>
                </a:solidFill>
                <a:latin typeface="Times New Roman"/>
              </a:rPr>
              <a:t>方向一致，则大拇指所指的那端就是通电螺线管的</a:t>
            </a:r>
            <a:r>
              <a:rPr lang="en-US" altLang="zh-CN" sz="2400" b="1" kern="0">
                <a:solidFill>
                  <a:prstClr val="black"/>
                </a:solidFill>
                <a:latin typeface="Times New Roman"/>
              </a:rPr>
              <a:t>______</a:t>
            </a:r>
            <a:r>
              <a:rPr altLang="zh-CN" sz="2400" b="1" kern="0">
                <a:solidFill>
                  <a:prstClr val="black"/>
                </a:solidFill>
                <a:latin typeface="Times New Roman"/>
              </a:rPr>
              <a:t>极。</a:t>
            </a:r>
            <a:endParaRPr altLang="zh-CN" sz="1000" kern="0">
              <a:solidFill>
                <a:prstClr val="black"/>
              </a:solidFill>
              <a:latin typeface="宋体" pitchFamily="2" charset="-122"/>
            </a:endParaRPr>
          </a:p>
        </p:txBody>
      </p:sp>
      <p:sp>
        <p:nvSpPr>
          <p:cNvPr id="15362" name="矩形 2"/>
          <p:cNvSpPr/>
          <p:nvPr/>
        </p:nvSpPr>
        <p:spPr>
          <a:xfrm>
            <a:off x="6742113" y="806450"/>
            <a:ext cx="493712"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右</a:t>
            </a:r>
            <a:endParaRPr kern="0">
              <a:solidFill>
                <a:prstClr val="black"/>
              </a:solidFill>
            </a:endParaRPr>
          </a:p>
        </p:txBody>
      </p:sp>
      <p:sp>
        <p:nvSpPr>
          <p:cNvPr id="15363" name="矩形 3"/>
          <p:cNvSpPr/>
          <p:nvPr/>
        </p:nvSpPr>
        <p:spPr>
          <a:xfrm>
            <a:off x="6469063" y="1868488"/>
            <a:ext cx="406400"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lang="en-US" altLang="zh-CN" sz="2400" b="1" kern="0">
                <a:solidFill>
                  <a:srgbClr val="C00000"/>
                </a:solidFill>
                <a:latin typeface="Times New Roman" pitchFamily="18" charset="0"/>
              </a:rPr>
              <a:t>N</a:t>
            </a:r>
            <a:endParaRPr kern="0">
              <a:solidFill>
                <a:prstClr val="black"/>
              </a:solidFill>
            </a:endParaRPr>
          </a:p>
        </p:txBody>
      </p:sp>
      <p:sp>
        <p:nvSpPr>
          <p:cNvPr id="15364" name="矩形 6"/>
          <p:cNvSpPr/>
          <p:nvPr/>
        </p:nvSpPr>
        <p:spPr>
          <a:xfrm>
            <a:off x="6145213" y="1347788"/>
            <a:ext cx="803275"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电流</a:t>
            </a:r>
            <a:endParaRPr kern="0">
              <a:solidFill>
                <a:prstClr val="black"/>
              </a:solidFill>
            </a:endParaRPr>
          </a:p>
        </p:txBody>
      </p:sp>
      <p:pic>
        <p:nvPicPr>
          <p:cNvPr id="15365" name="Picture 7"/>
          <p:cNvPicPr>
            <a:picLocks noChangeAspect="1"/>
          </p:cNvPicPr>
          <p:nvPr/>
        </p:nvPicPr>
        <p:blipFill>
          <a:blip r:embed="rId3">
            <a:clrChange>
              <a:clrFrom>
                <a:srgbClr val="FFFFFF"/>
              </a:clrFrom>
              <a:clrTo>
                <a:srgbClr val="FFFFFF">
                  <a:alpha val="0"/>
                </a:srgbClr>
              </a:clrTo>
            </a:clrChange>
          </a:blip>
          <a:stretch>
            <a:fillRect/>
          </a:stretch>
        </p:blipFill>
        <p:spPr>
          <a:xfrm>
            <a:off x="3119438" y="2427288"/>
            <a:ext cx="2905125" cy="1831975"/>
          </a:xfrm>
          <a:prstGeom prst="rect">
            <a:avLst/>
          </a:prstGeom>
          <a:noFill/>
          <a:ln>
            <a:noFill/>
            <a:miter lim="800000"/>
          </a:ln>
        </p:spPr>
      </p:pic>
    </p:spTree>
    <p:extLst>
      <p:ext uri="{BB962C8B-B14F-4D97-AF65-F5344CB8AC3E}">
        <p14:creationId xmlns:p14="http://schemas.microsoft.com/office/powerpoint/2010/main" val="47613490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wipe(left)">
                                      <p:cBhvr>
                                        <p:cTn id="7" dur="500" fill="hold"/>
                                        <p:tgtEl>
                                          <p:spTgt spid="1536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4"/>
                                        </p:tgtEl>
                                        <p:attrNameLst>
                                          <p:attrName>style.visibility</p:attrName>
                                        </p:attrNameLst>
                                      </p:cBhvr>
                                      <p:to>
                                        <p:strVal val="visible"/>
                                      </p:to>
                                    </p:set>
                                    <p:animEffect transition="in" filter="wipe(left)">
                                      <p:cBhvr>
                                        <p:cTn id="12" dur="500" fill="hold"/>
                                        <p:tgtEl>
                                          <p:spTgt spid="1536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3"/>
                                        </p:tgtEl>
                                        <p:attrNameLst>
                                          <p:attrName>style.visibility</p:attrName>
                                        </p:attrNameLst>
                                      </p:cBhvr>
                                      <p:to>
                                        <p:strVal val="visible"/>
                                      </p:to>
                                    </p:set>
                                    <p:animEffect transition="in" filter="wipe(left)">
                                      <p:cBhvr>
                                        <p:cTn id="17" dur="500" fill="hold"/>
                                        <p:tgtEl>
                                          <p:spTgt spid="15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p:bldP spid="1536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22"/>
          <p:cNvSpPr txBox="1">
            <a:spLocks noChangeArrowheads="1"/>
          </p:cNvSpPr>
          <p:nvPr/>
        </p:nvSpPr>
        <p:spPr bwMode="auto">
          <a:xfrm>
            <a:off x="514350" y="700088"/>
            <a:ext cx="8115300" cy="332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spAutoFit/>
          </a:bodyPr>
          <a:lstStyle>
            <a:defPPr>
              <a:defRPr lang="zh-CN"/>
            </a:defPPr>
            <a:lvl1pPr marL="539750" indent="-539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742950" indent="-28575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11430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6002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2057400" indent="-228600" algn="l" defTabSz="914400" rtl="0" eaLnBrk="0" fontAlgn="base" hangingPunct="0">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vl6pPr marL="25146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6pPr>
            <a:lvl7pPr marL="29718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7pPr>
            <a:lvl8pPr marL="34290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8pPr>
            <a:lvl9pPr marL="3886200" indent="-228600" eaLnBrk="0" fontAlgn="base" hangingPunct="0">
              <a:spcBef>
                <a:spcPct val="0"/>
              </a:spcBef>
              <a:spcAft>
                <a:spcPct val="0"/>
              </a:spcAft>
              <a:buFont typeface="Arial" pitchFamily="34" charset="0"/>
              <a:defRPr lang="zh-CN" altLang="en-US">
                <a:solidFill>
                  <a:schemeClr val="tx1"/>
                </a:solidFill>
                <a:latin typeface="Calibri" pitchFamily="34" charset="0"/>
                <a:ea typeface="宋体" pitchFamily="2" charset="-122"/>
              </a:defRPr>
            </a:lvl9pPr>
          </a:lstStyle>
          <a:p>
            <a:pPr marL="358140" indent="-358140" algn="just">
              <a:lnSpc>
                <a:spcPct val="150000"/>
              </a:lnSpc>
            </a:pPr>
            <a:r>
              <a:rPr lang="en-US" altLang="zh-CN" sz="2400" b="1" kern="0">
                <a:solidFill>
                  <a:prstClr val="black"/>
                </a:solidFill>
                <a:latin typeface="Times New Roman"/>
              </a:rPr>
              <a:t>3</a:t>
            </a:r>
            <a:r>
              <a:rPr altLang="zh-CN" sz="2400" b="1" kern="0">
                <a:solidFill>
                  <a:prstClr val="black"/>
                </a:solidFill>
                <a:latin typeface="Times New Roman"/>
              </a:rPr>
              <a:t>．电磁铁：</a:t>
            </a:r>
            <a:r>
              <a:rPr altLang="zh-CN" sz="2400" b="1" kern="0">
                <a:solidFill>
                  <a:prstClr val="black"/>
                </a:solidFill>
                <a:latin typeface="宋体" pitchFamily="2" charset="-122"/>
                <a:ea typeface="Times New Roman" panose="02020603050405020304"/>
              </a:rPr>
              <a:t> </a:t>
            </a:r>
            <a:r>
              <a:rPr altLang="zh-CN" sz="2400" b="1" kern="0">
                <a:solidFill>
                  <a:prstClr val="black"/>
                </a:solidFill>
                <a:latin typeface="Times New Roman"/>
              </a:rPr>
              <a:t>带</a:t>
            </a:r>
            <a:r>
              <a:rPr lang="en-US" altLang="zh-CN" sz="2400" b="1" kern="0">
                <a:solidFill>
                  <a:prstClr val="black"/>
                </a:solidFill>
                <a:latin typeface="Times New Roman"/>
              </a:rPr>
              <a:t>________</a:t>
            </a:r>
            <a:r>
              <a:rPr altLang="zh-CN" sz="2400" b="1" kern="0">
                <a:solidFill>
                  <a:prstClr val="black"/>
                </a:solidFill>
                <a:latin typeface="Times New Roman"/>
              </a:rPr>
              <a:t>的螺线管称为电磁铁。电磁铁的优点：</a:t>
            </a:r>
            <a:r>
              <a:rPr altLang="zh-CN" sz="2400" b="1" kern="0">
                <a:solidFill>
                  <a:prstClr val="black"/>
                </a:solidFill>
                <a:latin typeface="宋体" pitchFamily="2" charset="-122"/>
                <a:ea typeface="Times New Roman" panose="02020603050405020304"/>
              </a:rPr>
              <a:t> </a:t>
            </a:r>
            <a:r>
              <a:rPr altLang="zh-CN" sz="2400" b="1" kern="0">
                <a:solidFill>
                  <a:prstClr val="black"/>
                </a:solidFill>
                <a:latin typeface="Times New Roman"/>
              </a:rPr>
              <a:t>电磁铁磁性的有无可以通过</a:t>
            </a:r>
            <a:r>
              <a:rPr lang="en-US" altLang="zh-CN" sz="2400" b="1" kern="0">
                <a:solidFill>
                  <a:prstClr val="black"/>
                </a:solidFill>
                <a:latin typeface="Times New Roman"/>
              </a:rPr>
              <a:t>________________</a:t>
            </a:r>
            <a:r>
              <a:rPr altLang="zh-CN" sz="2400" b="1" kern="0">
                <a:solidFill>
                  <a:prstClr val="black"/>
                </a:solidFill>
                <a:latin typeface="Times New Roman"/>
              </a:rPr>
              <a:t>来控制；它的磁性强弱受</a:t>
            </a:r>
            <a:r>
              <a:rPr lang="en-US" altLang="zh-CN" sz="2400" b="1" kern="0">
                <a:solidFill>
                  <a:prstClr val="black"/>
                </a:solidFill>
                <a:latin typeface="Times New Roman"/>
              </a:rPr>
              <a:t>__________</a:t>
            </a:r>
            <a:r>
              <a:rPr altLang="zh-CN" sz="2400" b="1" kern="0">
                <a:solidFill>
                  <a:prstClr val="black"/>
                </a:solidFill>
                <a:latin typeface="Times New Roman"/>
              </a:rPr>
              <a:t>和</a:t>
            </a:r>
            <a:r>
              <a:rPr lang="en-US" altLang="zh-CN" sz="2400" b="1" kern="0">
                <a:solidFill>
                  <a:prstClr val="black"/>
                </a:solidFill>
                <a:latin typeface="Times New Roman"/>
              </a:rPr>
              <a:t>__________</a:t>
            </a:r>
            <a:r>
              <a:rPr altLang="zh-CN" sz="2400" b="1" kern="0">
                <a:solidFill>
                  <a:prstClr val="black"/>
                </a:solidFill>
                <a:latin typeface="Times New Roman"/>
              </a:rPr>
              <a:t>的影响；它的磁场方向由</a:t>
            </a:r>
            <a:r>
              <a:rPr lang="en-US" altLang="zh-CN" sz="2400" b="1" kern="0">
                <a:solidFill>
                  <a:prstClr val="black"/>
                </a:solidFill>
                <a:latin typeface="Times New Roman"/>
              </a:rPr>
              <a:t>________________</a:t>
            </a:r>
            <a:r>
              <a:rPr altLang="zh-CN" sz="2400" b="1" kern="0">
                <a:solidFill>
                  <a:prstClr val="black"/>
                </a:solidFill>
                <a:latin typeface="Times New Roman"/>
              </a:rPr>
              <a:t>来决定。</a:t>
            </a:r>
            <a:endParaRPr altLang="zh-CN" sz="1000" kern="0">
              <a:solidFill>
                <a:prstClr val="black"/>
              </a:solidFill>
              <a:latin typeface="宋体" pitchFamily="2" charset="-122"/>
            </a:endParaRPr>
          </a:p>
          <a:p>
            <a:pPr marL="358140" indent="-358140" algn="just">
              <a:lnSpc>
                <a:spcPct val="150000"/>
              </a:lnSpc>
            </a:pPr>
            <a:r>
              <a:rPr lang="en-US" altLang="zh-CN" sz="2400" b="1" kern="0">
                <a:solidFill>
                  <a:prstClr val="black"/>
                </a:solidFill>
                <a:latin typeface="Times New Roman"/>
              </a:rPr>
              <a:t>4</a:t>
            </a:r>
            <a:r>
              <a:rPr altLang="zh-CN" sz="2400" b="1" kern="0">
                <a:solidFill>
                  <a:prstClr val="black"/>
                </a:solidFill>
                <a:latin typeface="Times New Roman"/>
              </a:rPr>
              <a:t>．电磁继电器的实质是利用电磁铁来控制工作电路的一种开关。</a:t>
            </a:r>
            <a:endParaRPr altLang="zh-CN" sz="1000" kern="0">
              <a:solidFill>
                <a:prstClr val="black"/>
              </a:solidFill>
              <a:latin typeface="宋体" pitchFamily="2" charset="-122"/>
            </a:endParaRPr>
          </a:p>
        </p:txBody>
      </p:sp>
      <p:sp>
        <p:nvSpPr>
          <p:cNvPr id="17410" name="矩形 2"/>
          <p:cNvSpPr/>
          <p:nvPr/>
        </p:nvSpPr>
        <p:spPr>
          <a:xfrm>
            <a:off x="3121025" y="779463"/>
            <a:ext cx="803275"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铁芯</a:t>
            </a:r>
            <a:endParaRPr kern="0">
              <a:solidFill>
                <a:prstClr val="black"/>
              </a:solidFill>
            </a:endParaRPr>
          </a:p>
        </p:txBody>
      </p:sp>
      <p:sp>
        <p:nvSpPr>
          <p:cNvPr id="17411" name="矩形 3"/>
          <p:cNvSpPr/>
          <p:nvPr/>
        </p:nvSpPr>
        <p:spPr>
          <a:xfrm>
            <a:off x="4287838" y="1873250"/>
            <a:ext cx="1422400"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电流大小</a:t>
            </a:r>
            <a:endParaRPr kern="0">
              <a:solidFill>
                <a:prstClr val="black"/>
              </a:solidFill>
            </a:endParaRPr>
          </a:p>
        </p:txBody>
      </p:sp>
      <p:sp>
        <p:nvSpPr>
          <p:cNvPr id="17412" name="矩形 6"/>
          <p:cNvSpPr/>
          <p:nvPr/>
        </p:nvSpPr>
        <p:spPr>
          <a:xfrm>
            <a:off x="6227763" y="1330325"/>
            <a:ext cx="1112837"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通断电</a:t>
            </a:r>
            <a:endParaRPr kern="0">
              <a:solidFill>
                <a:prstClr val="black"/>
              </a:solidFill>
            </a:endParaRPr>
          </a:p>
        </p:txBody>
      </p:sp>
      <p:sp>
        <p:nvSpPr>
          <p:cNvPr id="17413" name="矩形 7"/>
          <p:cNvSpPr/>
          <p:nvPr/>
        </p:nvSpPr>
        <p:spPr>
          <a:xfrm>
            <a:off x="6102350" y="1889125"/>
            <a:ext cx="1422400" cy="461963"/>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匝数多少</a:t>
            </a:r>
            <a:endParaRPr kern="0">
              <a:solidFill>
                <a:prstClr val="black"/>
              </a:solidFill>
            </a:endParaRPr>
          </a:p>
        </p:txBody>
      </p:sp>
      <p:sp>
        <p:nvSpPr>
          <p:cNvPr id="17414" name="矩形 8"/>
          <p:cNvSpPr/>
          <p:nvPr/>
        </p:nvSpPr>
        <p:spPr>
          <a:xfrm>
            <a:off x="3870325" y="2427288"/>
            <a:ext cx="1422400" cy="461962"/>
          </a:xfrm>
          <a:prstGeom prst="rect">
            <a:avLst/>
          </a:prstGeom>
          <a:noFill/>
          <a:ln>
            <a:noFill/>
            <a:miter lim="800000"/>
          </a:ln>
        </p:spPr>
        <p:txBody>
          <a:bodyPr wrap="none" anchor="t" anchorCtr="0">
            <a:spAutoFit/>
          </a:bodyPr>
          <a:lstStyle>
            <a:defPPr>
              <a:defRPr lang="zh-CN"/>
            </a:defPPr>
            <a:lvl1pPr marL="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1pPr>
            <a:lvl2pPr marL="4572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2pPr>
            <a:lvl3pPr marL="9144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3pPr>
            <a:lvl4pPr marL="13716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4pPr>
            <a:lvl5pPr marL="1828800" indent="0" algn="l" defTabSz="914400" rtl="0" eaLnBrk="1" fontAlgn="base" hangingPunct="1">
              <a:lnSpc>
                <a:spcPct val="100000"/>
              </a:lnSpc>
              <a:spcBef>
                <a:spcPct val="0"/>
              </a:spcBef>
              <a:spcAft>
                <a:spcPct val="0"/>
              </a:spcAft>
              <a:buClrTx/>
              <a:buSzTx/>
              <a:buFontTx/>
              <a:buNone/>
              <a:defRPr lang="zh-CN" altLang="en-US" sz="1800" b="0" i="0" u="none" baseline="0">
                <a:solidFill>
                  <a:schemeClr val="tx1"/>
                </a:solidFill>
                <a:latin typeface="Calibri" pitchFamily="34" charset="0"/>
                <a:ea typeface="宋体" pitchFamily="2" charset="-122"/>
              </a:defRPr>
            </a:lvl5pPr>
          </a:lstStyle>
          <a:p>
            <a:r>
              <a:rPr altLang="zh-CN" sz="2400" b="1" kern="0">
                <a:solidFill>
                  <a:srgbClr val="C00000"/>
                </a:solidFill>
                <a:latin typeface="Times New Roman" pitchFamily="18" charset="0"/>
              </a:rPr>
              <a:t>电流方向</a:t>
            </a:r>
            <a:endParaRPr kern="0">
              <a:solidFill>
                <a:prstClr val="black"/>
              </a:solidFill>
            </a:endParaRPr>
          </a:p>
        </p:txBody>
      </p:sp>
    </p:spTree>
    <p:extLst>
      <p:ext uri="{BB962C8B-B14F-4D97-AF65-F5344CB8AC3E}">
        <p14:creationId xmlns:p14="http://schemas.microsoft.com/office/powerpoint/2010/main" val="250767072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wipe(left)">
                                      <p:cBhvr>
                                        <p:cTn id="7" dur="500" fill="hold"/>
                                        <p:tgtEl>
                                          <p:spTgt spid="174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412"/>
                                        </p:tgtEl>
                                        <p:attrNameLst>
                                          <p:attrName>style.visibility</p:attrName>
                                        </p:attrNameLst>
                                      </p:cBhvr>
                                      <p:to>
                                        <p:strVal val="visible"/>
                                      </p:to>
                                    </p:set>
                                    <p:animEffect transition="in" filter="wipe(left)">
                                      <p:cBhvr>
                                        <p:cTn id="12" dur="500" fill="hold"/>
                                        <p:tgtEl>
                                          <p:spTgt spid="1741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411"/>
                                        </p:tgtEl>
                                        <p:attrNameLst>
                                          <p:attrName>style.visibility</p:attrName>
                                        </p:attrNameLst>
                                      </p:cBhvr>
                                      <p:to>
                                        <p:strVal val="visible"/>
                                      </p:to>
                                    </p:set>
                                    <p:animEffect transition="in" filter="wipe(left)">
                                      <p:cBhvr>
                                        <p:cTn id="17" dur="500" fill="hold"/>
                                        <p:tgtEl>
                                          <p:spTgt spid="17411"/>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413"/>
                                        </p:tgtEl>
                                        <p:attrNameLst>
                                          <p:attrName>style.visibility</p:attrName>
                                        </p:attrNameLst>
                                      </p:cBhvr>
                                      <p:to>
                                        <p:strVal val="visible"/>
                                      </p:to>
                                    </p:set>
                                    <p:animEffect transition="in" filter="wipe(left)">
                                      <p:cBhvr>
                                        <p:cTn id="22" dur="500" fill="hold"/>
                                        <p:tgtEl>
                                          <p:spTgt spid="17413"/>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414"/>
                                        </p:tgtEl>
                                        <p:attrNameLst>
                                          <p:attrName>style.visibility</p:attrName>
                                        </p:attrNameLst>
                                      </p:cBhvr>
                                      <p:to>
                                        <p:strVal val="visible"/>
                                      </p:to>
                                    </p:set>
                                    <p:animEffect transition="in" filter="wipe(left)">
                                      <p:cBhvr>
                                        <p:cTn id="27" dur="500" fill="hold"/>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p:bldP spid="17412" grpId="0"/>
      <p:bldP spid="17413" grpId="0"/>
      <p:bldP spid="17414"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r="http://schemas.openxmlformats.org/officeDocument/2006/relationship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775</Words>
  <Application>Microsoft Office PowerPoint</Application>
  <PresentationFormat>全屏显示(16:9)</PresentationFormat>
  <Paragraphs>156</Paragraphs>
  <Slides>31</Slides>
  <Notes>13</Notes>
  <HiddenSlides>0</HiddenSlides>
  <MMClips>0</MMClips>
  <ScaleCrop>false</ScaleCrop>
  <HeadingPairs>
    <vt:vector size="6" baseType="variant">
      <vt:variant>
        <vt:lpstr>主题</vt:lpstr>
      </vt:variant>
      <vt:variant>
        <vt:i4>2</vt:i4>
      </vt:variant>
      <vt:variant>
        <vt:lpstr>嵌入 OLE 服务器</vt:lpstr>
      </vt:variant>
      <vt:variant>
        <vt:i4>1</vt:i4>
      </vt:variant>
      <vt:variant>
        <vt:lpstr>幻灯片标题</vt:lpstr>
      </vt:variant>
      <vt:variant>
        <vt:i4>31</vt:i4>
      </vt:variant>
    </vt:vector>
  </HeadingPairs>
  <TitlesOfParts>
    <vt:vector size="34" baseType="lpstr">
      <vt:lpstr>Office 主题</vt:lpstr>
      <vt:lpstr>2_自定义设计方案</vt:lpstr>
      <vt:lpstr>Microsoft Word 97 - 2003 文档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User</cp:lastModifiedBy>
  <cp:revision>2</cp:revision>
  <dcterms:created xsi:type="dcterms:W3CDTF">2021-03-14T01:54:00Z</dcterms:created>
  <dcterms:modified xsi:type="dcterms:W3CDTF">2021-03-14T02:09:05Z</dcterms:modified>
</cp:coreProperties>
</file>