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80" r:id="rId3"/>
    <p:sldId id="313" r:id="rId5"/>
    <p:sldId id="315" r:id="rId6"/>
    <p:sldId id="329" r:id="rId7"/>
    <p:sldId id="330" r:id="rId8"/>
    <p:sldId id="331" r:id="rId9"/>
    <p:sldId id="332" r:id="rId10"/>
    <p:sldId id="317" r:id="rId11"/>
    <p:sldId id="318" r:id="rId12"/>
    <p:sldId id="333" r:id="rId13"/>
    <p:sldId id="334" r:id="rId14"/>
    <p:sldId id="335" r:id="rId15"/>
    <p:sldId id="336" r:id="rId16"/>
    <p:sldId id="320" r:id="rId17"/>
    <p:sldId id="337" r:id="rId18"/>
    <p:sldId id="321" r:id="rId19"/>
    <p:sldId id="322" r:id="rId20"/>
    <p:sldId id="338" r:id="rId21"/>
    <p:sldId id="340" r:id="rId22"/>
    <p:sldId id="324" r:id="rId23"/>
    <p:sldId id="325" r:id="rId24"/>
    <p:sldId id="326" r:id="rId25"/>
    <p:sldId id="341" r:id="rId26"/>
    <p:sldId id="343" r:id="rId27"/>
    <p:sldId id="342" r:id="rId28"/>
    <p:sldId id="268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BD50D84-F53F-4263-9EA0-8F31A4028AF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849CBEC4-9771-4B3C-8CF4-624508C1E67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3CDDA646-BADA-4810-A6DD-AF2D1B31265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F1047554-3B16-4D46-950E-58A6F2E95B6F}" type="slidenum">
              <a:rPr lang="en-US" altLang="zh-CN" sz="1200"/>
            </a:fld>
            <a:endParaRPr lang="en-US" altLang="zh-CN" sz="1200"/>
          </a:p>
        </p:txBody>
      </p:sp>
      <p:sp>
        <p:nvSpPr>
          <p:cNvPr id="7373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373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7373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F17886D-C73B-471D-B960-155C0EF7E722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611DF21F-292C-44D7-AA48-4FA9A3401D4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zh-CN" altLang="en-US" smtClean="0"/>
              <a:t>奥斯特在一次偶然的机会发现通电导线周围存在磁场，从此打开了电磁学的大门。</a:t>
            </a:r>
            <a:endParaRPr lang="zh-CN" altLang="en-US" smtClean="0"/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7EF4B5A-9847-419B-B328-CF2B1DCE2B7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zh-CN" altLang="en-US" smtClean="0"/>
              <a:t>既然电能生磁，那么磁能不能生电呢？很自然会想到这样一个问题，法拉第坚信“磁一定能够生电”。请大家猜一猜法拉第手上拿的是什么？</a:t>
            </a:r>
            <a:endParaRPr lang="zh-CN" altLang="en-US" smtClean="0"/>
          </a:p>
        </p:txBody>
      </p:sp>
      <p:sp>
        <p:nvSpPr>
          <p:cNvPr id="532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C210BFD-3FA5-48F8-A068-6ECA11C3BE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D5B60EC3-617E-4E36-A38A-76810D53B2D5}" type="slidenum">
              <a:rPr lang="en-US" altLang="zh-CN" sz="1200"/>
            </a:fld>
            <a:endParaRPr lang="en-US" altLang="zh-CN" sz="1200"/>
          </a:p>
        </p:txBody>
      </p:sp>
      <p:sp>
        <p:nvSpPr>
          <p:cNvPr id="5632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632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5632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6B78E150-C0D6-4854-A888-AF44569BF4CF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9CB94736-53CD-441C-B805-9EEEECE0398B}" type="slidenum">
              <a:rPr lang="en-US" altLang="zh-CN" sz="1200"/>
            </a:fld>
            <a:endParaRPr lang="en-US" altLang="zh-CN" sz="1200"/>
          </a:p>
        </p:txBody>
      </p:sp>
      <p:sp>
        <p:nvSpPr>
          <p:cNvPr id="5837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837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5837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02FDD9CC-F1C6-4EFC-BF75-22E25BB1043C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DBEF0C06-EEA7-4CC8-AEBD-687084AE0542}" type="slidenum">
              <a:rPr lang="en-US" altLang="zh-CN" sz="1200"/>
            </a:fld>
            <a:endParaRPr lang="en-US" altLang="zh-CN" sz="1200"/>
          </a:p>
        </p:txBody>
      </p:sp>
      <p:sp>
        <p:nvSpPr>
          <p:cNvPr id="6349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349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6349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E89B464-AB3E-43C3-8447-F99B753EB91E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00D47BEF-4C08-489C-9370-16FE851EBF6E}" type="slidenum">
              <a:rPr lang="en-US" altLang="zh-CN" sz="1200"/>
            </a:fld>
            <a:endParaRPr lang="en-US" altLang="zh-CN" sz="1200"/>
          </a:p>
        </p:txBody>
      </p:sp>
      <p:sp>
        <p:nvSpPr>
          <p:cNvPr id="6553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554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6554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A26B7D8-121A-41BE-ACF0-BD7C75815D7B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F73BD324-4303-4268-9855-ED7CF36CA517}" type="slidenum">
              <a:rPr lang="en-US" altLang="zh-CN" sz="1200"/>
            </a:fld>
            <a:endParaRPr lang="en-US" altLang="zh-CN" sz="1200"/>
          </a:p>
        </p:txBody>
      </p:sp>
      <p:sp>
        <p:nvSpPr>
          <p:cNvPr id="6963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963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6963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D417654-72B4-43C5-A346-EADD4EECF2F8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2CA82BDF-71D4-4C98-980C-178615F75175}" type="slidenum">
              <a:rPr lang="en-US" altLang="zh-CN" sz="1200"/>
            </a:fld>
            <a:endParaRPr lang="en-US" altLang="zh-CN" sz="1200"/>
          </a:p>
        </p:txBody>
      </p:sp>
      <p:sp>
        <p:nvSpPr>
          <p:cNvPr id="7168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168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anchor="ctr"/>
          <a:lstStyle/>
          <a:p>
            <a:pPr eaLnBrk="1" hangingPunct="1"/>
            <a:endParaRPr lang="zh-CN" altLang="zh-CN" smtClean="0"/>
          </a:p>
        </p:txBody>
      </p:sp>
      <p:sp>
        <p:nvSpPr>
          <p:cNvPr id="7168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328F470-ABD1-4607-93EA-1F37196637CB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 noChangeArrowheads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2" y="171611"/>
            <a:ext cx="12192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2" y="2127509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86330"/>
            <a:ext cx="77704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" panose="020B0503020204020204" pitchFamily="34" charset="-122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" panose="020B0503020204020204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file:///J:\18.2\2.&#20132;&#27969;&#21457;&#30005;&#26426;.s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942" y="837127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574675" y="6103938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0" y="1987550"/>
            <a:ext cx="7853363" cy="2806700"/>
            <a:chOff x="1178398" y="2105678"/>
            <a:chExt cx="3548062" cy="280785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399" y="2105678"/>
              <a:ext cx="2498059" cy="5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磁现象 </a:t>
              </a:r>
              <a:endParaRPr lang="zh-CN" altLang="en-US" sz="2000" b="1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3" name="TextBox 2"/>
            <p:cNvSpPr txBox="1">
              <a:spLocks noChangeArrowheads="1"/>
            </p:cNvSpPr>
            <p:nvPr/>
          </p:nvSpPr>
          <p:spPr bwMode="auto">
            <a:xfrm>
              <a:off x="1178398" y="2625003"/>
              <a:ext cx="3548062" cy="22885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 第三节   </a:t>
              </a:r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sym typeface="Calibri Light" pitchFamily="34" charset="0"/>
                </a:rPr>
                <a:t>学生实验：探究</a:t>
              </a:r>
              <a:r>
                <a:rPr lang="en-US" altLang="zh-CN" sz="4800" b="1">
                  <a:solidFill>
                    <a:srgbClr val="262626"/>
                  </a:solidFill>
                  <a:latin typeface="微软雅黑" panose="020B0503020204020204" pitchFamily="34" charset="-122"/>
                  <a:sym typeface="Calibri Light" pitchFamily="34" charset="0"/>
                </a:rPr>
                <a:t>—   </a:t>
              </a:r>
              <a:endParaRPr lang="en-US" altLang="zh-CN" sz="4800" b="1">
                <a:solidFill>
                  <a:srgbClr val="262626"/>
                </a:solidFill>
                <a:latin typeface="微软雅黑" panose="020B0503020204020204" pitchFamily="34" charset="-122"/>
                <a:sym typeface="Calibri Light" pitchFamily="34" charset="0"/>
              </a:endParaRPr>
            </a:p>
            <a:p>
              <a:pPr algn="ctr"/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sym typeface="Calibri Light" pitchFamily="34" charset="0"/>
                </a:rPr>
                <a:t>         产生感应电流的条件</a:t>
              </a:r>
              <a:endParaRPr lang="zh-CN" altLang="en-US" sz="4800" b="1">
                <a:solidFill>
                  <a:srgbClr val="262626"/>
                </a:solidFill>
                <a:latin typeface="微软雅黑" panose="020B0503020204020204" pitchFamily="34" charset="-122"/>
                <a:sym typeface="Calibri Light" pitchFamily="34" charset="0"/>
              </a:endParaRPr>
            </a:p>
            <a:p>
              <a:pPr algn="ctr"/>
              <a:endParaRPr lang="zh-CN" altLang="en-US" sz="4800" b="1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175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3592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10241"/>
          <p:cNvSpPr txBox="1">
            <a:spLocks noChangeArrowheads="1"/>
          </p:cNvSpPr>
          <p:nvPr/>
        </p:nvSpPr>
        <p:spPr bwMode="auto">
          <a:xfrm>
            <a:off x="1247775" y="1103313"/>
            <a:ext cx="2359025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分析论证：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23" name="文本框 10242"/>
          <p:cNvSpPr txBox="1">
            <a:spLocks noChangeArrowheads="1"/>
          </p:cNvSpPr>
          <p:nvPr/>
        </p:nvSpPr>
        <p:spPr bwMode="auto">
          <a:xfrm>
            <a:off x="2100263" y="1939925"/>
            <a:ext cx="7162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 1.电流产生的条件是什么？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2100263" y="2652713"/>
            <a:ext cx="7235825" cy="1589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</a:rPr>
              <a:t>）导体是</a:t>
            </a:r>
            <a:r>
              <a:rPr lang="en-US" altLang="zh-CN" sz="2800">
                <a:latin typeface="微软雅黑" panose="020B0503020204020204" pitchFamily="34" charset="-122"/>
              </a:rPr>
              <a:t>_____</a:t>
            </a:r>
            <a:r>
              <a:rPr lang="zh-CN" altLang="en-US" sz="2800">
                <a:latin typeface="微软雅黑" panose="020B0503020204020204" pitchFamily="34" charset="-122"/>
              </a:rPr>
              <a:t>电路的一部分；       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</a:rPr>
              <a:t>）导体做</a:t>
            </a:r>
            <a:r>
              <a:rPr lang="en-US" altLang="zh-CN" sz="2800">
                <a:latin typeface="微软雅黑" panose="020B0503020204020204" pitchFamily="34" charset="-122"/>
              </a:rPr>
              <a:t>______</a:t>
            </a:r>
            <a:r>
              <a:rPr lang="zh-CN" altLang="en-US" sz="2800">
                <a:latin typeface="微软雅黑" panose="020B0503020204020204" pitchFamily="34" charset="-122"/>
              </a:rPr>
              <a:t>磁感线运动。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4156075" y="27940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闭合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4187825" y="3689350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切割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27" name="文本框 10246"/>
          <p:cNvSpPr txBox="1">
            <a:spLocks noChangeArrowheads="1"/>
          </p:cNvSpPr>
          <p:nvPr/>
        </p:nvSpPr>
        <p:spPr bwMode="auto">
          <a:xfrm>
            <a:off x="2100263" y="4465638"/>
            <a:ext cx="7416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 2.电流的方向与哪些因素有关？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1795463" y="4886325"/>
            <a:ext cx="7988300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    电流的方向与</a:t>
            </a:r>
            <a:r>
              <a:rPr lang="en-US" altLang="zh-CN" sz="2800">
                <a:latin typeface="微软雅黑" panose="020B0503020204020204" pitchFamily="34" charset="-122"/>
              </a:rPr>
              <a:t>__________</a:t>
            </a:r>
            <a:r>
              <a:rPr lang="zh-CN" altLang="en-US" sz="2800">
                <a:latin typeface="微软雅黑" panose="020B0503020204020204" pitchFamily="34" charset="-122"/>
              </a:rPr>
              <a:t>的方向和</a:t>
            </a:r>
            <a:r>
              <a:rPr lang="en-US" altLang="zh-CN" sz="2800">
                <a:latin typeface="微软雅黑" panose="020B0503020204020204" pitchFamily="34" charset="-122"/>
              </a:rPr>
              <a:t>_______</a:t>
            </a:r>
            <a:r>
              <a:rPr lang="zh-CN" altLang="en-US" sz="2800">
                <a:latin typeface="微软雅黑" panose="020B0503020204020204" pitchFamily="34" charset="-122"/>
              </a:rPr>
              <a:t>的方向都有关系。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4410075" y="5073650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导体运动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7516813" y="5033963"/>
            <a:ext cx="1600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磁场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8" grpId="0"/>
      <p:bldP spid="10249" grpId="0"/>
      <p:bldP spid="10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文本框 11265"/>
          <p:cNvSpPr txBox="1">
            <a:spLocks noChangeArrowheads="1"/>
          </p:cNvSpPr>
          <p:nvPr/>
        </p:nvSpPr>
        <p:spPr bwMode="auto">
          <a:xfrm>
            <a:off x="552450" y="1735138"/>
            <a:ext cx="11083925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1.电磁感应：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</a:rPr>
              <a:t>闭合</a:t>
            </a:r>
            <a:r>
              <a:rPr lang="zh-CN" altLang="en-US" sz="2800">
                <a:latin typeface="微软雅黑" panose="020B0503020204020204" pitchFamily="34" charset="-122"/>
              </a:rPr>
              <a:t>电路的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</a:rPr>
              <a:t>部分导体</a:t>
            </a:r>
            <a:r>
              <a:rPr lang="zh-CN" altLang="en-US" sz="2800">
                <a:latin typeface="微软雅黑" panose="020B0503020204020204" pitchFamily="34" charset="-122"/>
              </a:rPr>
              <a:t>在磁场中做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</a:rPr>
              <a:t>切割磁感线</a:t>
            </a:r>
            <a:r>
              <a:rPr lang="zh-CN" altLang="en-US" sz="2800">
                <a:latin typeface="微软雅黑" panose="020B0503020204020204" pitchFamily="34" charset="-122"/>
              </a:rPr>
              <a:t>运动时产生电流的现象。电磁感应现象中产生的电流称为感应电流。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2947" name="文本框 11266"/>
          <p:cNvSpPr txBox="1">
            <a:spLocks noChangeArrowheads="1"/>
          </p:cNvSpPr>
          <p:nvPr/>
        </p:nvSpPr>
        <p:spPr bwMode="auto">
          <a:xfrm>
            <a:off x="614363" y="4951413"/>
            <a:ext cx="10920412" cy="73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3.感应电流的方向与</a:t>
            </a:r>
            <a:r>
              <a:rPr lang="zh-CN" altLang="en-US" sz="2800">
                <a:solidFill>
                  <a:schemeClr val="hlink"/>
                </a:solidFill>
                <a:latin typeface="微软雅黑" panose="020B0503020204020204" pitchFamily="34" charset="-122"/>
              </a:rPr>
              <a:t>磁场方向和导体运动方向</a:t>
            </a:r>
            <a:r>
              <a:rPr lang="zh-CN" altLang="en-US" sz="2800">
                <a:latin typeface="微软雅黑" panose="020B0503020204020204" pitchFamily="34" charset="-122"/>
              </a:rPr>
              <a:t>有关。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2948" name="文本框 11267"/>
          <p:cNvSpPr txBox="1">
            <a:spLocks noChangeArrowheads="1"/>
          </p:cNvSpPr>
          <p:nvPr/>
        </p:nvSpPr>
        <p:spPr bwMode="auto">
          <a:xfrm>
            <a:off x="520700" y="3351213"/>
            <a:ext cx="10996613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2.产生感应电流的条件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：（1）电路闭合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                                     （2）部分导体做切割磁感线运动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949" name="文本框 11268"/>
          <p:cNvSpPr txBox="1">
            <a:spLocks noChangeArrowheads="1"/>
          </p:cNvSpPr>
          <p:nvPr/>
        </p:nvSpPr>
        <p:spPr bwMode="auto">
          <a:xfrm>
            <a:off x="552450" y="1103313"/>
            <a:ext cx="3765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一、电磁感应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本框 12289"/>
          <p:cNvSpPr txBox="1">
            <a:spLocks noChangeArrowheads="1"/>
          </p:cNvSpPr>
          <p:nvPr/>
        </p:nvSpPr>
        <p:spPr bwMode="auto">
          <a:xfrm>
            <a:off x="963613" y="787400"/>
            <a:ext cx="9834562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思考：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1.如果导体不动，移动蹄形磁体，导体中能产生电流吗？用学过的知识讨论原因。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963613" y="2962275"/>
            <a:ext cx="838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2.电磁感应现象中能量是如何转化的？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1009650" y="4398963"/>
            <a:ext cx="7499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3.电磁感应现象中电源是什么？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3973" name="文本框 12292"/>
          <p:cNvSpPr txBox="1">
            <a:spLocks noChangeArrowheads="1"/>
          </p:cNvSpPr>
          <p:nvPr/>
        </p:nvSpPr>
        <p:spPr bwMode="auto">
          <a:xfrm>
            <a:off x="1085850" y="3706813"/>
            <a:ext cx="91455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电磁感应现象是机械能转化为电能的过程。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1162050" y="4976813"/>
            <a:ext cx="9159875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在电磁感应现象中，切割磁感线运动的那部分导体相当于电路中的电源。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  <p:bldP spid="83973" grpId="0" bldLvl="0"/>
      <p:bldP spid="1229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文本框 17409"/>
          <p:cNvSpPr txBox="1">
            <a:spLocks noChangeArrowheads="1"/>
          </p:cNvSpPr>
          <p:nvPr/>
        </p:nvSpPr>
        <p:spPr bwMode="auto">
          <a:xfrm>
            <a:off x="1728788" y="1244600"/>
            <a:ext cx="10169525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思考</a:t>
            </a:r>
            <a:r>
              <a:rPr lang="zh-CN" altLang="en-US" sz="2800">
                <a:latin typeface="微软雅黑" panose="020B0503020204020204" pitchFamily="34" charset="-122"/>
              </a:rPr>
              <a:t>：电磁感应现象中产生的感应电流大小与哪些因素有关？</a:t>
            </a:r>
            <a:endParaRPr lang="en-US" altLang="zh-CN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          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3121025" y="2817813"/>
            <a:ext cx="7553325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感应电流大小的影响因素：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（1）导体切割磁感线的运动速度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（2）磁场强弱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（3）切割角度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（4）导体电阻（线圈匝数）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4996" name="矩形 4"/>
          <p:cNvSpPr>
            <a:spLocks noChangeArrowheads="1"/>
          </p:cNvSpPr>
          <p:nvPr/>
        </p:nvSpPr>
        <p:spPr bwMode="auto">
          <a:xfrm>
            <a:off x="3717925" y="263525"/>
            <a:ext cx="3240088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交流评价，巩固练习</a:t>
            </a: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文本框 1"/>
          <p:cNvSpPr txBox="1">
            <a:spLocks noChangeArrowheads="1"/>
          </p:cNvSpPr>
          <p:nvPr/>
        </p:nvSpPr>
        <p:spPr bwMode="auto">
          <a:xfrm>
            <a:off x="874713" y="2066925"/>
            <a:ext cx="10655300" cy="3806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</a:rPr>
              <a:t>、关于感应电流产生的条件，下列说法正确的是（      ）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</a:rPr>
              <a:t>、一段导体在磁场里做切割磁感线运动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</a:rPr>
              <a:t>、闭合电路的一部分导体做切割磁感线运动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C</a:t>
            </a:r>
            <a:r>
              <a:rPr lang="zh-CN" altLang="en-US" sz="2800">
                <a:latin typeface="微软雅黑" panose="020B0503020204020204" pitchFamily="34" charset="-122"/>
              </a:rPr>
              <a:t>、闭合电路的一部分导体逆着磁感线运动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D</a:t>
            </a:r>
            <a:r>
              <a:rPr lang="zh-CN" altLang="en-US" sz="2800">
                <a:latin typeface="微软雅黑" panose="020B0503020204020204" pitchFamily="34" charset="-122"/>
              </a:rPr>
              <a:t>、</a:t>
            </a:r>
            <a:r>
              <a:rPr lang="zh-CN" altLang="en-US" sz="2800">
                <a:latin typeface="微软雅黑" panose="020B0503020204020204" pitchFamily="34" charset="-122"/>
                <a:sym typeface="微软雅黑" panose="020B0503020204020204" pitchFamily="34" charset="-122"/>
              </a:rPr>
              <a:t>闭合电路的一部分导体顺着磁感线运动</a:t>
            </a:r>
            <a:endParaRPr lang="zh-CN" altLang="en-US" sz="2800"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45000"/>
              </a:lnSpc>
            </a:pPr>
            <a:endParaRPr lang="zh-CN" altLang="en-US" sz="28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44" name="文本框 2"/>
          <p:cNvSpPr txBox="1">
            <a:spLocks noChangeArrowheads="1"/>
          </p:cNvSpPr>
          <p:nvPr/>
        </p:nvSpPr>
        <p:spPr bwMode="auto">
          <a:xfrm>
            <a:off x="1168400" y="121761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试一试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020175" y="2195513"/>
            <a:ext cx="5222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1111"/>
                </a:solidFill>
              </a:rPr>
              <a:t>B</a:t>
            </a:r>
            <a:endParaRPr lang="en-US" altLang="zh-CN" sz="4000">
              <a:solidFill>
                <a:srgbClr val="FF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文本框 3"/>
          <p:cNvSpPr txBox="1">
            <a:spLocks noChangeArrowheads="1"/>
          </p:cNvSpPr>
          <p:nvPr/>
        </p:nvSpPr>
        <p:spPr bwMode="auto">
          <a:xfrm>
            <a:off x="1743075" y="1368425"/>
            <a:ext cx="7720013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</a:rPr>
              <a:t>、当线圈按如图所示的方向运动时，线圈中是否产生感应电流？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522913" y="3252788"/>
            <a:ext cx="3348037" cy="2811462"/>
            <a:chOff x="10318" y="5753"/>
            <a:chExt cx="3955" cy="4430"/>
          </a:xfrm>
        </p:grpSpPr>
        <p:grpSp>
          <p:nvGrpSpPr>
            <p:cNvPr id="86022" name="组合 43"/>
            <p:cNvGrpSpPr/>
            <p:nvPr/>
          </p:nvGrpSpPr>
          <p:grpSpPr bwMode="auto">
            <a:xfrm>
              <a:off x="10531" y="5753"/>
              <a:ext cx="3742" cy="4430"/>
              <a:chOff x="1907704" y="836712"/>
              <a:chExt cx="2376264" cy="2812262"/>
            </a:xfrm>
          </p:grpSpPr>
          <p:sp>
            <p:nvSpPr>
              <p:cNvPr id="12" name="平行四边形 11"/>
              <p:cNvSpPr/>
              <p:nvPr/>
            </p:nvSpPr>
            <p:spPr>
              <a:xfrm>
                <a:off x="2196390" y="1989565"/>
                <a:ext cx="1655296" cy="431923"/>
              </a:xfrm>
              <a:prstGeom prst="parallelogram">
                <a:avLst>
                  <a:gd name="adj" fmla="val 13355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6024" name="组合 22"/>
              <p:cNvGrpSpPr/>
              <p:nvPr/>
            </p:nvGrpSpPr>
            <p:grpSpPr bwMode="auto">
              <a:xfrm>
                <a:off x="2195736" y="836712"/>
                <a:ext cx="1584176" cy="866817"/>
                <a:chOff x="2195736" y="260648"/>
                <a:chExt cx="1584176" cy="866817"/>
              </a:xfrm>
            </p:grpSpPr>
            <p:grpSp>
              <p:nvGrpSpPr>
                <p:cNvPr id="86025" name="组合 20"/>
                <p:cNvGrpSpPr/>
                <p:nvPr/>
              </p:nvGrpSpPr>
              <p:grpSpPr bwMode="auto">
                <a:xfrm>
                  <a:off x="2195736" y="260648"/>
                  <a:ext cx="1584176" cy="720080"/>
                  <a:chOff x="2195736" y="260648"/>
                  <a:chExt cx="1584176" cy="720080"/>
                </a:xfrm>
              </p:grpSpPr>
              <p:cxnSp>
                <p:nvCxnSpPr>
                  <p:cNvPr id="3" name="直接连接符 2"/>
                  <p:cNvCxnSpPr/>
                  <p:nvPr/>
                </p:nvCxnSpPr>
                <p:spPr>
                  <a:xfrm flipV="1">
                    <a:off x="3564688" y="405151"/>
                    <a:ext cx="0" cy="5764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 flipV="1">
                    <a:off x="2196390" y="405151"/>
                    <a:ext cx="0" cy="5764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2196390" y="981578"/>
                    <a:ext cx="136829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 flipH="1">
                    <a:off x="3564688" y="765617"/>
                    <a:ext cx="215546" cy="2159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 flipV="1">
                    <a:off x="3780235" y="260648"/>
                    <a:ext cx="0" cy="50496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03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628109" y="548000"/>
                  <a:ext cx="575306" cy="579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3200" b="1">
                      <a:latin typeface="微软雅黑" panose="020B0503020204020204" pitchFamily="34" charset="-122"/>
                    </a:rPr>
                    <a:t>N</a:t>
                  </a:r>
                  <a:endParaRPr lang="zh-CN" altLang="en-US" sz="3200" b="1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6032" name="组合 34"/>
              <p:cNvGrpSpPr/>
              <p:nvPr/>
            </p:nvGrpSpPr>
            <p:grpSpPr bwMode="auto">
              <a:xfrm>
                <a:off x="2267744" y="2780928"/>
                <a:ext cx="1592560" cy="868046"/>
                <a:chOff x="2051720" y="4149080"/>
                <a:chExt cx="1592560" cy="868046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rot="10800000" flipV="1">
                  <a:off x="2051818" y="4364478"/>
                  <a:ext cx="0" cy="57642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rot="10800000" flipV="1">
                  <a:off x="3420116" y="4364478"/>
                  <a:ext cx="0" cy="57642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rot="10800000">
                  <a:off x="2051818" y="4364478"/>
                  <a:ext cx="136829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rot="10800000" flipH="1">
                  <a:off x="2051818" y="4148517"/>
                  <a:ext cx="215545" cy="2159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rot="10800000" flipV="1">
                  <a:off x="3635662" y="4148517"/>
                  <a:ext cx="0" cy="5049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038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411446" y="4437900"/>
                  <a:ext cx="576513" cy="579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3200" b="1">
                      <a:latin typeface="微软雅黑" panose="020B0503020204020204" pitchFamily="34" charset="-122"/>
                    </a:rPr>
                    <a:t>S</a:t>
                  </a:r>
                  <a:endParaRPr lang="zh-CN" altLang="en-US" sz="3200" b="1">
                    <a:latin typeface="微软雅黑" panose="020B0503020204020204" pitchFamily="34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3420116" y="4148517"/>
                  <a:ext cx="223882" cy="2080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rot="10800000">
                  <a:off x="2267364" y="4148517"/>
                  <a:ext cx="136829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041" name="TextBox 35"/>
              <p:cNvSpPr txBox="1">
                <a:spLocks noChangeArrowheads="1"/>
              </p:cNvSpPr>
              <p:nvPr/>
            </p:nvSpPr>
            <p:spPr bwMode="auto">
              <a:xfrm>
                <a:off x="1907704" y="2205526"/>
                <a:ext cx="359715" cy="5796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latin typeface="微软雅黑" panose="020B0503020204020204" pitchFamily="34" charset="-122"/>
                  </a:rPr>
                  <a:t>a</a:t>
                </a:r>
                <a:endParaRPr lang="zh-CN" altLang="en-US" sz="3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6042" name="TextBox 36"/>
              <p:cNvSpPr txBox="1">
                <a:spLocks noChangeArrowheads="1"/>
              </p:cNvSpPr>
              <p:nvPr/>
            </p:nvSpPr>
            <p:spPr bwMode="auto">
              <a:xfrm>
                <a:off x="2411543" y="1773603"/>
                <a:ext cx="359716" cy="5796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latin typeface="微软雅黑" panose="020B0503020204020204" pitchFamily="34" charset="-122"/>
                  </a:rPr>
                  <a:t>b</a:t>
                </a:r>
                <a:endParaRPr lang="zh-CN" altLang="en-US" sz="3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6043" name="TextBox 37"/>
              <p:cNvSpPr txBox="1">
                <a:spLocks noChangeArrowheads="1"/>
              </p:cNvSpPr>
              <p:nvPr/>
            </p:nvSpPr>
            <p:spPr bwMode="auto">
              <a:xfrm>
                <a:off x="3851595" y="1773603"/>
                <a:ext cx="432373" cy="5796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latin typeface="微软雅黑" panose="020B0503020204020204" pitchFamily="34" charset="-122"/>
                  </a:rPr>
                  <a:t>c</a:t>
                </a:r>
                <a:endParaRPr lang="zh-CN" altLang="en-US" sz="3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6044" name="TextBox 38"/>
              <p:cNvSpPr txBox="1">
                <a:spLocks noChangeArrowheads="1"/>
              </p:cNvSpPr>
              <p:nvPr/>
            </p:nvSpPr>
            <p:spPr bwMode="auto">
              <a:xfrm>
                <a:off x="3347756" y="2205526"/>
                <a:ext cx="432373" cy="5796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latin typeface="微软雅黑" panose="020B0503020204020204" pitchFamily="34" charset="-122"/>
                  </a:rPr>
                  <a:t>d</a:t>
                </a:r>
                <a:endParaRPr lang="zh-CN" altLang="en-US" sz="3200">
                  <a:latin typeface="微软雅黑" panose="020B0503020204020204" pitchFamily="34" charset="-122"/>
                </a:endParaRPr>
              </a:p>
            </p:txBody>
          </p:sp>
          <p:cxnSp>
            <p:nvCxnSpPr>
              <p:cNvPr id="86045" name="直接箭头连接符 40"/>
              <p:cNvCxnSpPr>
                <a:cxnSpLocks noChangeShapeType="1"/>
              </p:cNvCxnSpPr>
              <p:nvPr/>
            </p:nvCxnSpPr>
            <p:spPr bwMode="auto">
              <a:xfrm>
                <a:off x="2411760" y="1772816"/>
                <a:ext cx="0" cy="864096"/>
              </a:xfrm>
              <a:prstGeom prst="straightConnector1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arrow" w="med" len="med"/>
              </a:ln>
            </p:spPr>
          </p:cxnSp>
          <p:cxnSp>
            <p:nvCxnSpPr>
              <p:cNvPr id="86046" name="直接箭头连接符 41"/>
              <p:cNvCxnSpPr>
                <a:cxnSpLocks noChangeShapeType="1"/>
              </p:cNvCxnSpPr>
              <p:nvPr/>
            </p:nvCxnSpPr>
            <p:spPr bwMode="auto">
              <a:xfrm>
                <a:off x="2915816" y="1772816"/>
                <a:ext cx="0" cy="864096"/>
              </a:xfrm>
              <a:prstGeom prst="straightConnector1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arrow" w="med" len="med"/>
              </a:ln>
            </p:spPr>
          </p:cxnSp>
          <p:cxnSp>
            <p:nvCxnSpPr>
              <p:cNvPr id="86047" name="直接箭头连接符 42"/>
              <p:cNvCxnSpPr>
                <a:cxnSpLocks noChangeShapeType="1"/>
              </p:cNvCxnSpPr>
              <p:nvPr/>
            </p:nvCxnSpPr>
            <p:spPr bwMode="auto">
              <a:xfrm>
                <a:off x="3419872" y="1772816"/>
                <a:ext cx="0" cy="864096"/>
              </a:xfrm>
              <a:prstGeom prst="straightConnector1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arrow" w="med" len="med"/>
              </a:ln>
            </p:spPr>
          </p:cxnSp>
        </p:grpSp>
        <p:cxnSp>
          <p:nvCxnSpPr>
            <p:cNvPr id="6" name="直接箭头连接符 5"/>
            <p:cNvCxnSpPr>
              <a:stCxn id="86041" idx="0"/>
            </p:cNvCxnSpPr>
            <p:nvPr/>
          </p:nvCxnSpPr>
          <p:spPr>
            <a:xfrm flipH="1">
              <a:off x="10346" y="7909"/>
              <a:ext cx="469" cy="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49" name="文本框 6"/>
            <p:cNvSpPr txBox="1">
              <a:spLocks noChangeArrowheads="1"/>
            </p:cNvSpPr>
            <p:nvPr/>
          </p:nvSpPr>
          <p:spPr bwMode="auto">
            <a:xfrm>
              <a:off x="10318" y="7597"/>
              <a:ext cx="735" cy="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latin typeface="微软雅黑" panose="020B0503020204020204" pitchFamily="34" charset="-122"/>
                </a:rPr>
                <a:t>v</a:t>
              </a:r>
              <a:endParaRPr lang="en-US" altLang="zh-CN" sz="3200" b="1">
                <a:latin typeface="微软雅黑" panose="020B0503020204020204" pitchFamily="34" charset="-122"/>
              </a:endParaRPr>
            </a:p>
          </p:txBody>
        </p:sp>
      </p:grpSp>
      <p:sp>
        <p:nvSpPr>
          <p:cNvPr id="86051" name="Line 35"/>
          <p:cNvSpPr>
            <a:spLocks noChangeShapeType="1"/>
          </p:cNvSpPr>
          <p:nvPr/>
        </p:nvSpPr>
        <p:spPr bwMode="auto">
          <a:xfrm flipH="1">
            <a:off x="5322888" y="4510088"/>
            <a:ext cx="60325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1444625" y="4176713"/>
            <a:ext cx="3533775" cy="1330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800">
                <a:solidFill>
                  <a:srgbClr val="FF0000"/>
                </a:solidFill>
              </a:rPr>
              <a:t>不会产生感应电流，不是部分导体。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1"/>
      <p:bldP spid="86051" grpId="0" animBg="1"/>
      <p:bldP spid="860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35338" y="1479550"/>
            <a:ext cx="7715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标题 1"/>
          <p:cNvSpPr txBox="1">
            <a:spLocks noChangeArrowheads="1"/>
          </p:cNvSpPr>
          <p:nvPr/>
        </p:nvSpPr>
        <p:spPr bwMode="auto">
          <a:xfrm>
            <a:off x="903288" y="1060450"/>
            <a:ext cx="504825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二、动圈式话筒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86020" name="标题 1"/>
          <p:cNvSpPr txBox="1">
            <a:spLocks noChangeArrowheads="1"/>
          </p:cNvSpPr>
          <p:nvPr/>
        </p:nvSpPr>
        <p:spPr bwMode="auto">
          <a:xfrm>
            <a:off x="1930400" y="4114800"/>
            <a:ext cx="809625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话筒的作用是把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</a:rPr>
              <a:t>声音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转换成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</a:rPr>
              <a:t>电流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6021" name="标题 1"/>
          <p:cNvSpPr txBox="1">
            <a:spLocks noChangeArrowheads="1"/>
          </p:cNvSpPr>
          <p:nvPr/>
        </p:nvSpPr>
        <p:spPr bwMode="auto">
          <a:xfrm>
            <a:off x="1008063" y="4965700"/>
            <a:ext cx="10380662" cy="128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</a:rPr>
              <a:t>在接收声波的膜片后面粘贴着一个由线漆包线绕成的线圈，它能随着膜片一起运动。膜片后面还安装了一个永磁体，线圈处于永磁体的磁场中。线圈的两端用导线引出。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标题 1"/>
          <p:cNvSpPr txBox="1">
            <a:spLocks noChangeArrowheads="1"/>
          </p:cNvSpPr>
          <p:nvPr/>
        </p:nvSpPr>
        <p:spPr bwMode="auto">
          <a:xfrm>
            <a:off x="1274763" y="1030288"/>
            <a:ext cx="504825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二、动圈式话筒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graphicFrame>
        <p:nvGraphicFramePr>
          <p:cNvPr id="64516" name="对象 5"/>
          <p:cNvGraphicFramePr/>
          <p:nvPr/>
        </p:nvGraphicFramePr>
        <p:xfrm>
          <a:off x="600075" y="2012950"/>
          <a:ext cx="113125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858125" imgH="3162300" progId="Paint.Picture">
                  <p:embed/>
                </p:oleObj>
              </mc:Choice>
              <mc:Fallback>
                <p:oleObj name="" r:id="rId1" imgW="7858125" imgH="3162300" progId="Paint.Picture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0075" y="2012950"/>
                        <a:ext cx="11312525" cy="4057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>
            <a:spLocks noChangeArrowheads="1"/>
          </p:cNvSpPr>
          <p:nvPr/>
        </p:nvSpPr>
        <p:spPr bwMode="auto">
          <a:xfrm>
            <a:off x="782638" y="3990975"/>
            <a:ext cx="6915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2.原理：根据电磁感应制成的。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7043" name="文本框 18434"/>
          <p:cNvSpPr txBox="1">
            <a:spLocks noChangeArrowheads="1"/>
          </p:cNvSpPr>
          <p:nvPr/>
        </p:nvSpPr>
        <p:spPr bwMode="auto">
          <a:xfrm>
            <a:off x="827088" y="2151063"/>
            <a:ext cx="8772525" cy="1589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1.构造：磁铁（定子）、线圈（转子）、   </a:t>
            </a:r>
            <a:endParaRPr lang="en-US" altLang="zh-CN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</a:rPr>
              <a:t>             </a:t>
            </a:r>
            <a:r>
              <a:rPr lang="zh-CN" altLang="en-US" sz="2800">
                <a:latin typeface="微软雅黑" panose="020B0503020204020204" pitchFamily="34" charset="-122"/>
              </a:rPr>
              <a:t>滑环、电刷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7044" name="文本框 18435"/>
          <p:cNvSpPr txBox="1">
            <a:spLocks noChangeArrowheads="1"/>
          </p:cNvSpPr>
          <p:nvPr/>
        </p:nvSpPr>
        <p:spPr bwMode="auto">
          <a:xfrm>
            <a:off x="890588" y="1246188"/>
            <a:ext cx="4267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</a:rPr>
              <a:t>三、发电机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pic>
        <p:nvPicPr>
          <p:cNvPr id="87045" name="图片 18436" descr="837440788988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 t="8292" r="970" b="17087"/>
          <a:stretch>
            <a:fillRect/>
          </a:stretch>
        </p:blipFill>
        <p:spPr bwMode="auto">
          <a:xfrm>
            <a:off x="6384925" y="3368675"/>
            <a:ext cx="41306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870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图片 1"/>
          <p:cNvPicPr>
            <a:picLocks noChangeAspect="1" noChangeArrowheads="1"/>
          </p:cNvPicPr>
          <p:nvPr/>
        </p:nvPicPr>
        <p:blipFill>
          <a:blip r:embed="rId1"/>
          <a:srcRect r="32742"/>
          <a:stretch>
            <a:fillRect/>
          </a:stretch>
        </p:blipFill>
        <p:spPr bwMode="auto">
          <a:xfrm>
            <a:off x="900113" y="2509838"/>
            <a:ext cx="56356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文本框 2"/>
          <p:cNvSpPr txBox="1">
            <a:spLocks noChangeArrowheads="1"/>
          </p:cNvSpPr>
          <p:nvPr/>
        </p:nvSpPr>
        <p:spPr bwMode="auto">
          <a:xfrm>
            <a:off x="1019175" y="1454150"/>
            <a:ext cx="3330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</a:rPr>
              <a:t>、工作循环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89092" name="图片 4"/>
          <p:cNvPicPr>
            <a:picLocks noChangeAspect="1" noChangeArrowheads="1"/>
          </p:cNvPicPr>
          <p:nvPr/>
        </p:nvPicPr>
        <p:blipFill>
          <a:blip r:embed="rId1"/>
          <a:srcRect l="65485"/>
          <a:stretch>
            <a:fillRect/>
          </a:stretch>
        </p:blipFill>
        <p:spPr bwMode="auto">
          <a:xfrm>
            <a:off x="7677150" y="2555875"/>
            <a:ext cx="289083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文本框 5"/>
          <p:cNvSpPr txBox="1">
            <a:spLocks noChangeArrowheads="1"/>
          </p:cNvSpPr>
          <p:nvPr/>
        </p:nvSpPr>
        <p:spPr bwMode="auto">
          <a:xfrm>
            <a:off x="2519363" y="5373688"/>
            <a:ext cx="20748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交流发电机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9094" name="文本框 6"/>
          <p:cNvSpPr txBox="1">
            <a:spLocks noChangeArrowheads="1"/>
          </p:cNvSpPr>
          <p:nvPr/>
        </p:nvSpPr>
        <p:spPr bwMode="auto">
          <a:xfrm>
            <a:off x="7810500" y="5260975"/>
            <a:ext cx="19970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直流发电机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jschool.cn/Chinese/UploadFiles_3170/200710/2007101209113285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225" y="1647825"/>
            <a:ext cx="4043363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hbwuli.com/Photo/UploadPhotos/200702/200702121758542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963" y="2268538"/>
            <a:ext cx="54006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920750" y="1020763"/>
            <a:ext cx="3333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知识回顾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49157" name="TextBox 3"/>
          <p:cNvSpPr txBox="1">
            <a:spLocks noChangeArrowheads="1"/>
          </p:cNvSpPr>
          <p:nvPr/>
        </p:nvSpPr>
        <p:spPr bwMode="auto">
          <a:xfrm>
            <a:off x="6381750" y="1547813"/>
            <a:ext cx="5186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奥斯特梦圆电生磁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91375" y="2101850"/>
            <a:ext cx="41021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标题 1"/>
          <p:cNvSpPr txBox="1">
            <a:spLocks noChangeArrowheads="1"/>
          </p:cNvSpPr>
          <p:nvPr/>
        </p:nvSpPr>
        <p:spPr bwMode="auto">
          <a:xfrm>
            <a:off x="646113" y="2219325"/>
            <a:ext cx="5891212" cy="3214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</a:rPr>
              <a:t>转动手柄时，与发电机连接的小灯泡会发光，这表明电路中有了电流。如果在电路中接入电流表，可以看到电流表的指针左右摆动。这个现象表明，发电机发出的时大小和方向都发生变化的电流，这样的电流叫作交流电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5604" name="标题 1"/>
          <p:cNvSpPr txBox="1">
            <a:spLocks noChangeArrowheads="1"/>
          </p:cNvSpPr>
          <p:nvPr/>
        </p:nvSpPr>
        <p:spPr bwMode="auto">
          <a:xfrm>
            <a:off x="8304213" y="4538663"/>
            <a:ext cx="276225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</a:rPr>
              <a:t>手摇发电机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9"/>
          <p:cNvSpPr txBox="1">
            <a:spLocks noChangeArrowheads="1"/>
          </p:cNvSpPr>
          <p:nvPr/>
        </p:nvSpPr>
        <p:spPr bwMode="auto">
          <a:xfrm>
            <a:off x="5613400" y="3382963"/>
            <a:ext cx="50911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>
              <a:latin typeface="微软雅黑" panose="020B0503020204020204" pitchFamily="34" charset="-122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14500" y="1741488"/>
            <a:ext cx="8858250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</a:rPr>
              <a:t>、我国生产的交流电，频率为</a:t>
            </a:r>
            <a:r>
              <a:rPr lang="en-US" altLang="zh-CN" sz="2800">
                <a:latin typeface="微软雅黑" panose="020B0503020204020204" pitchFamily="34" charset="-122"/>
              </a:rPr>
              <a:t>50</a:t>
            </a:r>
            <a:r>
              <a:rPr lang="en-US" altLang="en-US" sz="2800">
                <a:latin typeface="微软雅黑" panose="020B0503020204020204" pitchFamily="34" charset="-122"/>
              </a:rPr>
              <a:t>HZ（</a:t>
            </a:r>
            <a:r>
              <a:rPr lang="zh-CN" altLang="en-US" sz="2800">
                <a:latin typeface="微软雅黑" panose="020B0503020204020204" pitchFamily="34" charset="-122"/>
              </a:rPr>
              <a:t>即</a:t>
            </a:r>
            <a:r>
              <a:rPr lang="en-US" altLang="zh-CN" sz="2800">
                <a:latin typeface="微软雅黑" panose="020B0503020204020204" pitchFamily="34" charset="-122"/>
              </a:rPr>
              <a:t>1</a:t>
            </a:r>
            <a:r>
              <a:rPr lang="en-US" altLang="en-US" sz="2800">
                <a:latin typeface="微软雅黑" panose="020B0503020204020204" pitchFamily="34" charset="-122"/>
              </a:rPr>
              <a:t>S</a:t>
            </a:r>
            <a:r>
              <a:rPr lang="zh-CN" altLang="en-US" sz="2800">
                <a:latin typeface="微软雅黑" panose="020B0503020204020204" pitchFamily="34" charset="-122"/>
              </a:rPr>
              <a:t>内线圈转动</a:t>
            </a:r>
            <a:r>
              <a:rPr lang="en-US" altLang="zh-CN" sz="2800">
                <a:latin typeface="微软雅黑" panose="020B0503020204020204" pitchFamily="34" charset="-122"/>
              </a:rPr>
              <a:t>50</a:t>
            </a:r>
            <a:r>
              <a:rPr lang="zh-CN" altLang="en-US" sz="2800">
                <a:latin typeface="微软雅黑" panose="020B0503020204020204" pitchFamily="34" charset="-122"/>
              </a:rPr>
              <a:t>圈），周期为</a:t>
            </a:r>
            <a:r>
              <a:rPr lang="en-US" altLang="zh-CN" sz="2800">
                <a:latin typeface="微软雅黑" panose="020B0503020204020204" pitchFamily="34" charset="-122"/>
              </a:rPr>
              <a:t>0.02</a:t>
            </a:r>
            <a:r>
              <a:rPr lang="en-US" altLang="en-US" sz="2800">
                <a:latin typeface="微软雅黑" panose="020B0503020204020204" pitchFamily="34" charset="-122"/>
              </a:rPr>
              <a:t>S；</a:t>
            </a:r>
            <a:r>
              <a:rPr lang="zh-CN" altLang="en-US" sz="2800">
                <a:latin typeface="微软雅黑" panose="020B0503020204020204" pitchFamily="34" charset="-122"/>
              </a:rPr>
              <a:t>电流方向改变</a:t>
            </a:r>
            <a:r>
              <a:rPr lang="en-US" altLang="zh-CN" sz="2800">
                <a:latin typeface="微软雅黑" panose="020B0503020204020204" pitchFamily="34" charset="-122"/>
              </a:rPr>
              <a:t>100</a:t>
            </a:r>
            <a:r>
              <a:rPr lang="zh-CN" altLang="en-US" sz="2800">
                <a:latin typeface="微软雅黑" panose="020B0503020204020204" pitchFamily="34" charset="-122"/>
              </a:rPr>
              <a:t>次。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714500" y="3527425"/>
            <a:ext cx="914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</a:rPr>
              <a:t>、发电机发电过程中，把机械能转化为电能。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28677" name="Picture 5" descr="3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3750" y="4240213"/>
            <a:ext cx="66040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标题 1"/>
          <p:cNvSpPr txBox="1">
            <a:spLocks noChangeArrowheads="1"/>
          </p:cNvSpPr>
          <p:nvPr/>
        </p:nvSpPr>
        <p:spPr bwMode="auto">
          <a:xfrm>
            <a:off x="1443038" y="979488"/>
            <a:ext cx="1809750" cy="65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</a:rPr>
              <a:t>注意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标题 1"/>
          <p:cNvSpPr txBox="1">
            <a:spLocks noChangeArrowheads="1"/>
          </p:cNvSpPr>
          <p:nvPr/>
        </p:nvSpPr>
        <p:spPr bwMode="auto">
          <a:xfrm>
            <a:off x="977900" y="923925"/>
            <a:ext cx="5948363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三峡水力发电机组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1"/>
          <a:srcRect l="2161" t="1691" r="49261" b="1993"/>
          <a:stretch>
            <a:fillRect/>
          </a:stretch>
        </p:blipFill>
        <p:spPr bwMode="auto">
          <a:xfrm>
            <a:off x="760413" y="1579563"/>
            <a:ext cx="499268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1"/>
          <a:srcRect l="52898" t="1691" r="1762" b="1993"/>
          <a:stretch>
            <a:fillRect/>
          </a:stretch>
        </p:blipFill>
        <p:spPr bwMode="auto">
          <a:xfrm>
            <a:off x="6472238" y="1544638"/>
            <a:ext cx="4606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2771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90116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4300" y="4092575"/>
            <a:ext cx="2757488" cy="2459038"/>
          </a:xfrm>
          <a:prstGeom prst="rect">
            <a:avLst/>
          </a:prstGeom>
          <a:noFill/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39825" y="1665288"/>
            <a:ext cx="9337675" cy="2657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</a:rPr>
              <a:t>、如图所示的鞋，内部安装了磁铁和线圈，当人走动时，线圈能产生感应电流。以下设备与这种鞋工作原理相同的是（　　）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800">
                <a:latin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</a:rPr>
              <a:t>、电风扇        </a:t>
            </a:r>
            <a:r>
              <a:rPr lang="en-US" altLang="zh-CN" sz="2800">
                <a:latin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</a:rPr>
              <a:t>、洗衣机        </a:t>
            </a:r>
            <a:r>
              <a:rPr lang="en-US" altLang="zh-CN" sz="2800">
                <a:latin typeface="微软雅黑" panose="020B0503020204020204" pitchFamily="34" charset="-122"/>
              </a:rPr>
              <a:t>C</a:t>
            </a:r>
            <a:r>
              <a:rPr lang="zh-CN" altLang="en-US" sz="2800">
                <a:latin typeface="微软雅黑" panose="020B0503020204020204" pitchFamily="34" charset="-122"/>
              </a:rPr>
              <a:t>、电动机      </a:t>
            </a:r>
            <a:r>
              <a:rPr lang="en-US" altLang="zh-CN" sz="2800">
                <a:latin typeface="微软雅黑" panose="020B0503020204020204" pitchFamily="34" charset="-122"/>
              </a:rPr>
              <a:t>D</a:t>
            </a:r>
            <a:r>
              <a:rPr lang="zh-CN" altLang="en-US" sz="2800">
                <a:latin typeface="微软雅黑" panose="020B0503020204020204" pitchFamily="34" charset="-122"/>
              </a:rPr>
              <a:t>、发电机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101725" y="1077913"/>
            <a:ext cx="9937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/>
              <a:t>练 习</a:t>
            </a:r>
            <a:endParaRPr lang="zh-CN" altLang="en-US" sz="2800" b="1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125663" y="3106738"/>
            <a:ext cx="477837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06413" y="1020763"/>
            <a:ext cx="11047412" cy="368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</a:rPr>
              <a:t>POS</a:t>
            </a:r>
            <a:r>
              <a:rPr lang="zh-CN" altLang="en-US" sz="2800">
                <a:latin typeface="微软雅黑" panose="020B0503020204020204" pitchFamily="34" charset="-122"/>
              </a:rPr>
              <a:t>刷卡机的广泛应用给人们的生活带来了便利。</a:t>
            </a:r>
            <a:r>
              <a:rPr lang="en-US" altLang="zh-CN" sz="2800">
                <a:latin typeface="微软雅黑" panose="020B0503020204020204" pitchFamily="34" charset="-122"/>
              </a:rPr>
              <a:t>POS</a:t>
            </a:r>
            <a:r>
              <a:rPr lang="zh-CN" altLang="en-US" sz="2800">
                <a:latin typeface="微软雅黑" panose="020B0503020204020204" pitchFamily="34" charset="-122"/>
              </a:rPr>
              <a:t>机的刷卡位置有一个绕有线圈的小铁环制成的检测头（如图所示）。在使用时，将带有磁条的信用卡在</a:t>
            </a:r>
            <a:r>
              <a:rPr lang="en-US" altLang="zh-CN" sz="2800">
                <a:latin typeface="微软雅黑" panose="020B0503020204020204" pitchFamily="34" charset="-122"/>
              </a:rPr>
              <a:t>POS</a:t>
            </a:r>
            <a:r>
              <a:rPr lang="zh-CN" altLang="en-US" sz="2800">
                <a:latin typeface="微软雅黑" panose="020B0503020204020204" pitchFamily="34" charset="-122"/>
              </a:rPr>
              <a:t>机指定位置刷一下，检测头的线圈中就会产生变化的电流，</a:t>
            </a:r>
            <a:r>
              <a:rPr lang="en-US" altLang="zh-CN" sz="2800">
                <a:latin typeface="微软雅黑" panose="020B0503020204020204" pitchFamily="34" charset="-122"/>
              </a:rPr>
              <a:t>POS</a:t>
            </a:r>
            <a:r>
              <a:rPr lang="zh-CN" altLang="en-US" sz="2800">
                <a:latin typeface="微软雅黑" panose="020B0503020204020204" pitchFamily="34" charset="-122"/>
              </a:rPr>
              <a:t>机便可读出磁条上的信息。下图中能反映</a:t>
            </a:r>
            <a:r>
              <a:rPr lang="en-US" altLang="zh-CN" sz="2800">
                <a:latin typeface="微软雅黑" panose="020B0503020204020204" pitchFamily="34" charset="-122"/>
              </a:rPr>
              <a:t>POS</a:t>
            </a:r>
            <a:r>
              <a:rPr lang="zh-CN" altLang="en-US" sz="2800">
                <a:latin typeface="微软雅黑" panose="020B0503020204020204" pitchFamily="34" charset="-122"/>
              </a:rPr>
              <a:t>刷卡机读出信息原理的是（　　）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40000"/>
              </a:lnSpc>
              <a:buFontTx/>
              <a:buNone/>
            </a:pP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92164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3925" y="4248150"/>
            <a:ext cx="9542463" cy="2220913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-2635250" y="41417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691188" y="3524250"/>
            <a:ext cx="477837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17488" y="1089025"/>
            <a:ext cx="11788775" cy="2973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>
                <a:latin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</a:rPr>
              <a:t>如图是一款能发电的魔方充电器，转动魔方时，他根据  </a:t>
            </a:r>
            <a:r>
              <a:rPr lang="zh-CN" altLang="en-US" sz="2800" u="sng">
                <a:latin typeface="微软雅黑" panose="020B0503020204020204" pitchFamily="34" charset="-122"/>
              </a:rPr>
              <a:t>　   　  </a:t>
            </a:r>
            <a:r>
              <a:rPr lang="zh-CN" altLang="en-US" sz="2800">
                <a:latin typeface="微软雅黑" panose="020B0503020204020204" pitchFamily="34" charset="-122"/>
              </a:rPr>
              <a:t>（选填“电流的磁效应”“电磁感应”或“通电导体在磁场中受力”）的原理发电，这个过程</a:t>
            </a:r>
            <a:r>
              <a:rPr lang="zh-CN" altLang="en-US" sz="2800" u="sng">
                <a:latin typeface="微软雅黑" panose="020B0503020204020204" pitchFamily="34" charset="-122"/>
              </a:rPr>
              <a:t>　   　</a:t>
            </a:r>
            <a:r>
              <a:rPr lang="zh-CN" altLang="en-US" sz="2800">
                <a:latin typeface="微软雅黑" panose="020B0503020204020204" pitchFamily="34" charset="-122"/>
              </a:rPr>
              <a:t>能转化为电能，产生的电能储存于魔方内。魔方还能通过</a:t>
            </a:r>
            <a:r>
              <a:rPr lang="en-US" altLang="zh-CN" sz="2800">
                <a:latin typeface="微软雅黑" panose="020B0503020204020204" pitchFamily="34" charset="-122"/>
              </a:rPr>
              <a:t>USB</a:t>
            </a:r>
            <a:r>
              <a:rPr lang="zh-CN" altLang="en-US" sz="2800">
                <a:latin typeface="微软雅黑" panose="020B0503020204020204" pitchFamily="34" charset="-122"/>
              </a:rPr>
              <a:t>端口给移动设备充电，给移动设备充电时，魔方相当于电路中的</a:t>
            </a:r>
            <a:r>
              <a:rPr lang="zh-CN" altLang="en-US" sz="2800" u="sng">
                <a:latin typeface="微软雅黑" panose="020B0503020204020204" pitchFamily="34" charset="-122"/>
              </a:rPr>
              <a:t>　   　</a:t>
            </a:r>
            <a:r>
              <a:rPr lang="zh-CN" altLang="en-US" sz="2800">
                <a:latin typeface="微软雅黑" panose="020B0503020204020204" pitchFamily="34" charset="-122"/>
              </a:rPr>
              <a:t>（选填“电源”或“用电器”）。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91141" name="图片 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30413" y="4246563"/>
            <a:ext cx="67722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514600" y="2333625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机械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9174163" y="12096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电磁感应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854075" y="3521075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电源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3" grpId="0"/>
      <p:bldP spid="911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jschool.cn/Chinese/UploadFiles_3170/200710/2007101209113285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4488" y="1570038"/>
            <a:ext cx="2251075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4" descr="http://www.hbwuli.com/Photo/UploadPhotos/200702/200702121758542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325" y="1646238"/>
            <a:ext cx="2381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3308350" y="4849813"/>
            <a:ext cx="3201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磁生电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2229" name="燕尾形箭头 4"/>
          <p:cNvSpPr>
            <a:spLocks noChangeArrowheads="1"/>
          </p:cNvSpPr>
          <p:nvPr/>
        </p:nvSpPr>
        <p:spPr bwMode="auto">
          <a:xfrm rot="7923638">
            <a:off x="4886325" y="3114676"/>
            <a:ext cx="1285875" cy="7620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0" y="2000250"/>
            <a:ext cx="4779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电能生磁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！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30722" name="Picture 2" descr="http://faculty.stut.edu.tw/~tang/electric/Farady.files/faraday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2749550"/>
            <a:ext cx="3956050" cy="322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600075" y="896938"/>
            <a:ext cx="3333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创设情景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964238" y="1312863"/>
            <a:ext cx="5859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zh-CN" altLang="en-US" sz="2800">
                <a:solidFill>
                  <a:srgbClr val="FF0000"/>
                </a:solidFill>
              </a:rPr>
              <a:t>法拉第心系磁生电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2234" name="矩形 4"/>
          <p:cNvSpPr>
            <a:spLocks noChangeArrowheads="1"/>
          </p:cNvSpPr>
          <p:nvPr/>
        </p:nvSpPr>
        <p:spPr bwMode="auto">
          <a:xfrm>
            <a:off x="3595688" y="233363"/>
            <a:ext cx="3068637" cy="550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设置情境，引出问题</a:t>
            </a: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4097"/>
          <p:cNvSpPr txBox="1">
            <a:spLocks noChangeArrowheads="1"/>
          </p:cNvSpPr>
          <p:nvPr/>
        </p:nvSpPr>
        <p:spPr bwMode="auto">
          <a:xfrm>
            <a:off x="5051425" y="1863725"/>
            <a:ext cx="5862638" cy="394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latin typeface="微软雅黑" panose="020B0503020204020204" pitchFamily="34" charset="-122"/>
              </a:rPr>
              <a:t>          </a:t>
            </a:r>
            <a:r>
              <a:rPr lang="en-US" altLang="zh-CN" sz="2800">
                <a:latin typeface="微软雅黑" panose="020B0503020204020204" pitchFamily="34" charset="-122"/>
              </a:rPr>
              <a:t>1820</a:t>
            </a:r>
            <a:r>
              <a:rPr lang="zh-CN" altLang="en-US" sz="2800">
                <a:latin typeface="微软雅黑" panose="020B0503020204020204" pitchFamily="34" charset="-122"/>
              </a:rPr>
              <a:t>年奥斯特发现电流的磁场之后，法拉第于</a:t>
            </a:r>
            <a:r>
              <a:rPr lang="en-US" altLang="zh-CN" sz="2800">
                <a:latin typeface="微软雅黑" panose="020B0503020204020204" pitchFamily="34" charset="-122"/>
              </a:rPr>
              <a:t>1821</a:t>
            </a:r>
            <a:r>
              <a:rPr lang="zh-CN" altLang="en-US" sz="2800">
                <a:latin typeface="微软雅黑" panose="020B0503020204020204" pitchFamily="34" charset="-122"/>
              </a:rPr>
              <a:t>年提出“由磁产生电”的大胆设想，并开始了艰苦的探索。经过无数次实验的失败，坚持</a:t>
            </a:r>
            <a:r>
              <a:rPr lang="en-US" altLang="zh-CN" sz="2800">
                <a:latin typeface="微软雅黑" panose="020B0503020204020204" pitchFamily="34" charset="-122"/>
              </a:rPr>
              <a:t>10</a:t>
            </a:r>
            <a:r>
              <a:rPr lang="zh-CN" altLang="en-US" sz="2800">
                <a:latin typeface="微软雅黑" panose="020B0503020204020204" pitchFamily="34" charset="-122"/>
              </a:rPr>
              <a:t>年矢志不渝地探索，终于在</a:t>
            </a:r>
            <a:r>
              <a:rPr lang="en-US" altLang="zh-CN" sz="2800">
                <a:latin typeface="微软雅黑" panose="020B0503020204020204" pitchFamily="34" charset="-122"/>
              </a:rPr>
              <a:t>1831</a:t>
            </a:r>
            <a:r>
              <a:rPr lang="zh-CN" altLang="en-US" sz="2800">
                <a:latin typeface="微软雅黑" panose="020B0503020204020204" pitchFamily="34" charset="-122"/>
              </a:rPr>
              <a:t>年发现了电磁感应现象。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4099" name="图片 4098" descr="24708_08794542163"/>
          <p:cNvPicPr>
            <a:picLocks noChangeAspect="1" noChangeArrowheads="1"/>
          </p:cNvPicPr>
          <p:nvPr/>
        </p:nvPicPr>
        <p:blipFill>
          <a:blip r:embed="rId1"/>
          <a:srcRect l="15361" t="13676" r="8649" b="1166"/>
          <a:stretch>
            <a:fillRect/>
          </a:stretch>
        </p:blipFill>
        <p:spPr bwMode="auto">
          <a:xfrm>
            <a:off x="741363" y="1970088"/>
            <a:ext cx="34893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408113" y="1322388"/>
            <a:ext cx="14859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法拉第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6145"/>
          <p:cNvSpPr>
            <a:spLocks noChangeArrowheads="1"/>
          </p:cNvSpPr>
          <p:nvPr/>
        </p:nvSpPr>
        <p:spPr bwMode="auto">
          <a:xfrm>
            <a:off x="1479550" y="3351213"/>
            <a:ext cx="7167563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sz="2800">
                <a:latin typeface="微软雅黑" panose="020B0503020204020204" pitchFamily="34" charset="-122"/>
              </a:rPr>
              <a:t>      线圈只有转动时才有电流,可能与导体的线圈在磁场中的运动有关。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78851" name="文本框 6146"/>
          <p:cNvSpPr txBox="1">
            <a:spLocks noChangeArrowheads="1"/>
          </p:cNvSpPr>
          <p:nvPr/>
        </p:nvSpPr>
        <p:spPr bwMode="auto">
          <a:xfrm>
            <a:off x="1184275" y="1320800"/>
            <a:ext cx="838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</a:rPr>
              <a:t>实验探究：怎样产生感应电流？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441450" y="2309813"/>
            <a:ext cx="2424113" cy="733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</a:rPr>
              <a:t>猜想与假设：</a:t>
            </a:r>
            <a:r>
              <a:rPr lang="zh-CN" altLang="en-US" sz="2800" b="1">
                <a:latin typeface="微软雅黑" panose="020B0503020204020204" pitchFamily="34" charset="-122"/>
              </a:rPr>
              <a:t> 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517900" y="333375"/>
            <a:ext cx="22415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探究问题，分工合作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7170"/>
          <p:cNvSpPr txBox="1">
            <a:spLocks noChangeArrowheads="1"/>
          </p:cNvSpPr>
          <p:nvPr/>
        </p:nvSpPr>
        <p:spPr bwMode="auto">
          <a:xfrm>
            <a:off x="1223963" y="1262063"/>
            <a:ext cx="234315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微软雅黑" panose="020B0503020204020204" pitchFamily="34" charset="-122"/>
              </a:rPr>
              <a:t>实验器材：</a:t>
            </a:r>
            <a:endParaRPr lang="zh-CN" altLang="en-US" sz="2800" b="1">
              <a:solidFill>
                <a:schemeClr val="hlin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9875" name="文本框 7171"/>
          <p:cNvSpPr txBox="1">
            <a:spLocks noChangeArrowheads="1"/>
          </p:cNvSpPr>
          <p:nvPr/>
        </p:nvSpPr>
        <p:spPr bwMode="auto">
          <a:xfrm>
            <a:off x="1657350" y="2192338"/>
            <a:ext cx="2438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蹄形磁铁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79876" name="文本框 7172"/>
          <p:cNvSpPr txBox="1">
            <a:spLocks noChangeArrowheads="1"/>
          </p:cNvSpPr>
          <p:nvPr/>
        </p:nvSpPr>
        <p:spPr bwMode="auto">
          <a:xfrm>
            <a:off x="3973513" y="2192338"/>
            <a:ext cx="1390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导体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79877" name="文本框 7173"/>
          <p:cNvSpPr txBox="1">
            <a:spLocks noChangeArrowheads="1"/>
          </p:cNvSpPr>
          <p:nvPr/>
        </p:nvSpPr>
        <p:spPr bwMode="auto">
          <a:xfrm>
            <a:off x="8058150" y="2192338"/>
            <a:ext cx="127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开关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79878" name="文本框 7174"/>
          <p:cNvSpPr txBox="1">
            <a:spLocks noChangeArrowheads="1"/>
          </p:cNvSpPr>
          <p:nvPr/>
        </p:nvSpPr>
        <p:spPr bwMode="auto">
          <a:xfrm>
            <a:off x="5484813" y="2146300"/>
            <a:ext cx="2819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灵敏电流计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79879" name="文本框 7175"/>
          <p:cNvSpPr txBox="1">
            <a:spLocks noChangeArrowheads="1"/>
          </p:cNvSpPr>
          <p:nvPr/>
        </p:nvSpPr>
        <p:spPr bwMode="auto">
          <a:xfrm>
            <a:off x="9201150" y="2192338"/>
            <a:ext cx="127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导线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79880" name="图片 7169" descr="2"/>
          <p:cNvPicPr>
            <a:picLocks noChangeAspect="1" noChangeArrowheads="1"/>
          </p:cNvPicPr>
          <p:nvPr/>
        </p:nvPicPr>
        <p:blipFill>
          <a:blip r:embed="rId1"/>
          <a:srcRect r="4514" b="13008"/>
          <a:stretch>
            <a:fillRect/>
          </a:stretch>
        </p:blipFill>
        <p:spPr bwMode="auto">
          <a:xfrm>
            <a:off x="3033713" y="3119438"/>
            <a:ext cx="524668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文本框 8194"/>
          <p:cNvSpPr txBox="1">
            <a:spLocks noChangeArrowheads="1"/>
          </p:cNvSpPr>
          <p:nvPr/>
        </p:nvSpPr>
        <p:spPr bwMode="auto">
          <a:xfrm>
            <a:off x="1662113" y="1698625"/>
            <a:ext cx="17526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微软雅黑" panose="020B0503020204020204" pitchFamily="34" charset="-122"/>
              </a:rPr>
              <a:t>问题:</a:t>
            </a:r>
            <a:endParaRPr lang="zh-CN" altLang="en-US" sz="2800" b="1">
              <a:solidFill>
                <a:schemeClr val="hlin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0900" name="任意多边形 1024"/>
          <p:cNvSpPr>
            <a:spLocks noChangeArrowheads="1"/>
          </p:cNvSpPr>
          <p:nvPr/>
        </p:nvSpPr>
        <p:spPr bwMode="auto">
          <a:xfrm>
            <a:off x="1154113" y="642938"/>
            <a:ext cx="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80901" name="任意多边形 1025"/>
          <p:cNvSpPr>
            <a:spLocks noChangeArrowheads="1"/>
          </p:cNvSpPr>
          <p:nvPr/>
        </p:nvSpPr>
        <p:spPr bwMode="auto">
          <a:xfrm>
            <a:off x="1281113" y="769938"/>
            <a:ext cx="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80902" name="文本框 1"/>
          <p:cNvSpPr txBox="1">
            <a:spLocks noChangeArrowheads="1"/>
          </p:cNvSpPr>
          <p:nvPr/>
        </p:nvSpPr>
        <p:spPr bwMode="auto">
          <a:xfrm>
            <a:off x="2805113" y="3541713"/>
            <a:ext cx="6399212" cy="137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通过观察：发现怎样才能在导体中产生感应电流？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851150" y="2451100"/>
            <a:ext cx="5518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如何做才能利用磁场获得电流呢？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标题 1"/>
          <p:cNvSpPr txBox="1">
            <a:spLocks noChangeArrowheads="1"/>
          </p:cNvSpPr>
          <p:nvPr/>
        </p:nvSpPr>
        <p:spPr bwMode="auto">
          <a:xfrm>
            <a:off x="1157288" y="1141413"/>
            <a:ext cx="3143250" cy="6540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>
                <a:solidFill>
                  <a:schemeClr val="hlink"/>
                </a:solidFill>
                <a:latin typeface="微软雅黑" panose="020B0503020204020204" pitchFamily="34" charset="-122"/>
              </a:rPr>
              <a:t>制定计划</a:t>
            </a:r>
            <a:endParaRPr lang="zh-CN" altLang="en-US" sz="2800" b="1">
              <a:solidFill>
                <a:schemeClr val="hlin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43813" y="2084388"/>
            <a:ext cx="39433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371475" y="1982788"/>
            <a:ext cx="7685088" cy="394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</a:rPr>
              <a:t>保持线框和磁体都不动；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</a:rPr>
              <a:t>磁体不动，使线框底边</a:t>
            </a:r>
            <a:r>
              <a:rPr lang="en-US" altLang="zh-CN" sz="2800">
                <a:latin typeface="微软雅黑" panose="020B0503020204020204" pitchFamily="34" charset="-122"/>
              </a:rPr>
              <a:t>ab</a:t>
            </a:r>
            <a:r>
              <a:rPr lang="zh-CN" altLang="en-US" sz="2800">
                <a:latin typeface="微软雅黑" panose="020B0503020204020204" pitchFamily="34" charset="-122"/>
              </a:rPr>
              <a:t>左右运动；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</a:rPr>
              <a:t>使线框底边</a:t>
            </a:r>
            <a:r>
              <a:rPr lang="en-US" altLang="zh-CN" sz="2800">
                <a:latin typeface="微软雅黑" panose="020B0503020204020204" pitchFamily="34" charset="-122"/>
              </a:rPr>
              <a:t>ab</a:t>
            </a:r>
            <a:r>
              <a:rPr lang="zh-CN" altLang="en-US" sz="2800">
                <a:latin typeface="微软雅黑" panose="020B0503020204020204" pitchFamily="34" charset="-122"/>
              </a:rPr>
              <a:t>向上或向下运动，并不切割磁感线；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</a:rPr>
              <a:t>线框底边</a:t>
            </a:r>
            <a:r>
              <a:rPr lang="en-US" altLang="zh-CN" sz="2800">
                <a:latin typeface="微软雅黑" panose="020B0503020204020204" pitchFamily="34" charset="-122"/>
              </a:rPr>
              <a:t>ab</a:t>
            </a:r>
            <a:r>
              <a:rPr lang="zh-CN" altLang="en-US" sz="2800">
                <a:latin typeface="微软雅黑" panose="020B0503020204020204" pitchFamily="34" charset="-122"/>
              </a:rPr>
              <a:t>不动，使磁体做左右运动；</a:t>
            </a:r>
            <a:endParaRPr lang="zh-CN" altLang="en-US" sz="2800">
              <a:latin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尝试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</a:rPr>
              <a:t>线框底边</a:t>
            </a:r>
            <a:r>
              <a:rPr lang="en-US" altLang="zh-CN" sz="2800">
                <a:latin typeface="微软雅黑" panose="020B0503020204020204" pitchFamily="34" charset="-122"/>
              </a:rPr>
              <a:t>ab</a:t>
            </a:r>
            <a:r>
              <a:rPr lang="zh-CN" altLang="en-US" sz="2800">
                <a:latin typeface="微软雅黑" panose="020B0503020204020204" pitchFamily="34" charset="-122"/>
              </a:rPr>
              <a:t>不动，使磁体做上下运动。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5622925" y="2159000"/>
            <a:ext cx="381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导体棒左移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5622925" y="2952750"/>
            <a:ext cx="381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导体棒右移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5622925" y="3600450"/>
            <a:ext cx="381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导体棒不动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9559925" y="2159000"/>
            <a:ext cx="133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有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26" name="TextBox 8"/>
          <p:cNvSpPr txBox="1">
            <a:spLocks noChangeArrowheads="1"/>
          </p:cNvSpPr>
          <p:nvPr/>
        </p:nvSpPr>
        <p:spPr bwMode="auto">
          <a:xfrm>
            <a:off x="9559925" y="2879725"/>
            <a:ext cx="133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有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27" name="TextBox 9"/>
          <p:cNvSpPr txBox="1">
            <a:spLocks noChangeArrowheads="1"/>
          </p:cNvSpPr>
          <p:nvPr/>
        </p:nvSpPr>
        <p:spPr bwMode="auto">
          <a:xfrm>
            <a:off x="9559925" y="3527425"/>
            <a:ext cx="133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53" name="TextBox 4"/>
          <p:cNvSpPr txBox="1">
            <a:spLocks noChangeArrowheads="1"/>
          </p:cNvSpPr>
          <p:nvPr/>
        </p:nvSpPr>
        <p:spPr bwMode="auto">
          <a:xfrm>
            <a:off x="5718175" y="1368425"/>
            <a:ext cx="2687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实验操作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7354" name="TextBox 4"/>
          <p:cNvSpPr txBox="1">
            <a:spLocks noChangeArrowheads="1"/>
          </p:cNvSpPr>
          <p:nvPr/>
        </p:nvSpPr>
        <p:spPr bwMode="auto">
          <a:xfrm>
            <a:off x="9031288" y="1177925"/>
            <a:ext cx="268763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表针是否</a:t>
            </a:r>
            <a:endParaRPr lang="zh-CN" altLang="en-US" sz="2800">
              <a:latin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</a:rPr>
              <a:t>  摆动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pic>
        <p:nvPicPr>
          <p:cNvPr id="57355" name="Picture 3" descr="17-02"/>
          <p:cNvPicPr>
            <a:picLocks noChangeAspect="1" noChangeArrowheads="1"/>
          </p:cNvPicPr>
          <p:nvPr/>
        </p:nvPicPr>
        <p:blipFill>
          <a:blip r:embed="rId1"/>
          <a:srcRect l="10071" t="8086" r="9329" b="15372"/>
          <a:stretch>
            <a:fillRect/>
          </a:stretch>
        </p:blipFill>
        <p:spPr bwMode="auto">
          <a:xfrm>
            <a:off x="215900" y="1833563"/>
            <a:ext cx="46878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sp>
        <p:nvSpPr>
          <p:cNvPr id="57356" name="TextBox 6"/>
          <p:cNvSpPr txBox="1">
            <a:spLocks noChangeArrowheads="1"/>
          </p:cNvSpPr>
          <p:nvPr/>
        </p:nvSpPr>
        <p:spPr bwMode="auto">
          <a:xfrm>
            <a:off x="5718175" y="4511675"/>
            <a:ext cx="381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导体棒垂直上移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7357" name="TextBox 6"/>
          <p:cNvSpPr txBox="1">
            <a:spLocks noChangeArrowheads="1"/>
          </p:cNvSpPr>
          <p:nvPr/>
        </p:nvSpPr>
        <p:spPr bwMode="auto">
          <a:xfrm>
            <a:off x="5718175" y="5086350"/>
            <a:ext cx="3810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</a:rPr>
              <a:t>导体棒垂直下移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81933" name="TextBox 9"/>
          <p:cNvSpPr txBox="1">
            <a:spLocks noChangeArrowheads="1"/>
          </p:cNvSpPr>
          <p:nvPr/>
        </p:nvSpPr>
        <p:spPr bwMode="auto">
          <a:xfrm>
            <a:off x="9571038" y="4460875"/>
            <a:ext cx="133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34" name="TextBox 9"/>
          <p:cNvSpPr txBox="1">
            <a:spLocks noChangeArrowheads="1"/>
          </p:cNvSpPr>
          <p:nvPr/>
        </p:nvSpPr>
        <p:spPr bwMode="auto">
          <a:xfrm>
            <a:off x="9559925" y="5035550"/>
            <a:ext cx="1333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无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7396" name="Group 52"/>
          <p:cNvGraphicFramePr>
            <a:graphicFrameLocks noGrp="1"/>
          </p:cNvGraphicFramePr>
          <p:nvPr/>
        </p:nvGraphicFramePr>
        <p:xfrm>
          <a:off x="5561013" y="1162050"/>
          <a:ext cx="6111875" cy="3151189"/>
        </p:xfrm>
        <a:graphic>
          <a:graphicData uri="http://schemas.openxmlformats.org/drawingml/2006/table">
            <a:tbl>
              <a:tblPr/>
              <a:tblGrid>
                <a:gridCol w="3551237"/>
                <a:gridCol w="2560638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393" name="Group 49"/>
          <p:cNvGraphicFramePr>
            <a:graphicFrameLocks noGrp="1"/>
          </p:cNvGraphicFramePr>
          <p:nvPr/>
        </p:nvGraphicFramePr>
        <p:xfrm>
          <a:off x="5576888" y="4321175"/>
          <a:ext cx="6110287" cy="1620838"/>
        </p:xfrm>
        <a:graphic>
          <a:graphicData uri="http://schemas.openxmlformats.org/drawingml/2006/table">
            <a:tbl>
              <a:tblPr/>
              <a:tblGrid>
                <a:gridCol w="3541712"/>
                <a:gridCol w="2568575"/>
              </a:tblGrid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95" name="标题 1"/>
          <p:cNvSpPr txBox="1">
            <a:spLocks noChangeArrowheads="1"/>
          </p:cNvSpPr>
          <p:nvPr/>
        </p:nvSpPr>
        <p:spPr bwMode="auto">
          <a:xfrm>
            <a:off x="568325" y="987425"/>
            <a:ext cx="3143250" cy="654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800" b="1">
                <a:solidFill>
                  <a:schemeClr val="hlink"/>
                </a:solidFill>
                <a:latin typeface="微软雅黑" panose="020B0503020204020204" pitchFamily="34" charset="-122"/>
              </a:rPr>
              <a:t>进行实验 收集数据</a:t>
            </a:r>
            <a:endParaRPr lang="zh-CN" altLang="en-US" sz="2800" b="1">
              <a:solidFill>
                <a:schemeClr val="hlin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7" grpId="0"/>
      <p:bldP spid="81933" grpId="0"/>
      <p:bldP spid="81934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WPS 演示</Application>
  <PresentationFormat>自定义</PresentationFormat>
  <Paragraphs>219</Paragraphs>
  <Slides>26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 Light</vt:lpstr>
      <vt:lpstr>Calibri</vt:lpstr>
      <vt:lpstr>Wingdings 2</vt:lpstr>
      <vt:lpstr>Constantia</vt:lpstr>
      <vt:lpstr/>
      <vt:lpstr>Arial Unicode MS</vt:lpstr>
      <vt:lpstr>Wingdings</vt:lpstr>
      <vt:lpstr>RomanS</vt:lpstr>
      <vt:lpstr>Office 主题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Administrator</cp:lastModifiedBy>
  <cp:revision>424</cp:revision>
  <dcterms:created xsi:type="dcterms:W3CDTF">2013-07-01T03:05:00Z</dcterms:created>
  <dcterms:modified xsi:type="dcterms:W3CDTF">2018-04-30T13:22:56Z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