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19"/>
  </p:notesMasterIdLst>
  <p:handoutMasterIdLst>
    <p:handoutMasterId r:id="rId20"/>
  </p:handoutMasterIdLst>
  <p:sldIdLst>
    <p:sldId id="509" r:id="rId3"/>
    <p:sldId id="256" r:id="rId4"/>
    <p:sldId id="300" r:id="rId5"/>
    <p:sldId id="554" r:id="rId6"/>
    <p:sldId id="555" r:id="rId7"/>
    <p:sldId id="556" r:id="rId8"/>
    <p:sldId id="558" r:id="rId9"/>
    <p:sldId id="557" r:id="rId10"/>
    <p:sldId id="567" r:id="rId11"/>
    <p:sldId id="448" r:id="rId12"/>
    <p:sldId id="568" r:id="rId13"/>
    <p:sldId id="569" r:id="rId14"/>
    <p:sldId id="570" r:id="rId15"/>
    <p:sldId id="260" r:id="rId16"/>
    <p:sldId id="503" r:id="rId17"/>
    <p:sldId id="276" r:id="rId18"/>
  </p:sldIdLst>
  <p:sldSz cx="12188825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EB8"/>
    <a:srgbClr val="FE970E"/>
    <a:srgbClr val="BDD7EE"/>
    <a:srgbClr val="F53009"/>
    <a:srgbClr val="00A0E9"/>
    <a:srgbClr val="FFBD68"/>
    <a:srgbClr val="00B050"/>
    <a:srgbClr val="00628E"/>
    <a:srgbClr val="C77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6AD77-2964-42C8-8B05-1F47DAE11AA3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340" y="1143000"/>
            <a:ext cx="548532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A2C7-0F1F-4A60-843D-7C9D65C19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473" y="6356350"/>
            <a:ext cx="2844207" cy="365125"/>
          </a:xfrm>
        </p:spPr>
        <p:txBody>
          <a:bodyPr/>
          <a:lstStyle/>
          <a:p>
            <a:fld id="{38B71240-087C-45D6-A491-2BD6268CB41A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732" y="6356350"/>
            <a:ext cx="385999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5780" y="6356350"/>
            <a:ext cx="2844207" cy="365125"/>
          </a:xfrm>
        </p:spPr>
        <p:txBody>
          <a:bodyPr/>
          <a:lstStyle/>
          <a:p>
            <a:fld id="{14AD1016-DCFF-4EE2-B658-BAFE6678E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基础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等腰三角形 31"/>
          <p:cNvSpPr/>
          <p:nvPr userDrawn="1"/>
        </p:nvSpPr>
        <p:spPr>
          <a:xfrm>
            <a:off x="11767121" y="6400332"/>
            <a:ext cx="177906" cy="388049"/>
          </a:xfrm>
          <a:custGeom>
            <a:avLst/>
            <a:gdLst>
              <a:gd name="connsiteX0" fmla="*/ 0 w 422561"/>
              <a:gd name="connsiteY0" fmla="*/ 385668 h 385668"/>
              <a:gd name="connsiteX1" fmla="*/ 211281 w 422561"/>
              <a:gd name="connsiteY1" fmla="*/ 0 h 385668"/>
              <a:gd name="connsiteX2" fmla="*/ 422561 w 422561"/>
              <a:gd name="connsiteY2" fmla="*/ 385668 h 385668"/>
              <a:gd name="connsiteX3" fmla="*/ 0 w 422561"/>
              <a:gd name="connsiteY3" fmla="*/ 385668 h 385668"/>
              <a:gd name="connsiteX0-1" fmla="*/ 14937 w 437498"/>
              <a:gd name="connsiteY0-2" fmla="*/ 388049 h 388049"/>
              <a:gd name="connsiteX1-3" fmla="*/ 0 w 437498"/>
              <a:gd name="connsiteY1-4" fmla="*/ 0 h 388049"/>
              <a:gd name="connsiteX2-5" fmla="*/ 437498 w 437498"/>
              <a:gd name="connsiteY2-6" fmla="*/ 388049 h 388049"/>
              <a:gd name="connsiteX3-7" fmla="*/ 14937 w 437498"/>
              <a:gd name="connsiteY3-8" fmla="*/ 388049 h 388049"/>
              <a:gd name="connsiteX0-9" fmla="*/ 649 w 423210"/>
              <a:gd name="connsiteY0-10" fmla="*/ 385668 h 385668"/>
              <a:gd name="connsiteX1-11" fmla="*/ 0 w 423210"/>
              <a:gd name="connsiteY1-12" fmla="*/ 0 h 385668"/>
              <a:gd name="connsiteX2-13" fmla="*/ 423210 w 423210"/>
              <a:gd name="connsiteY2-14" fmla="*/ 385668 h 385668"/>
              <a:gd name="connsiteX3-15" fmla="*/ 649 w 423210"/>
              <a:gd name="connsiteY3-16" fmla="*/ 385668 h 385668"/>
              <a:gd name="connsiteX0-17" fmla="*/ 649 w 177941"/>
              <a:gd name="connsiteY0-18" fmla="*/ 385668 h 388049"/>
              <a:gd name="connsiteX1-19" fmla="*/ 0 w 177941"/>
              <a:gd name="connsiteY1-20" fmla="*/ 0 h 388049"/>
              <a:gd name="connsiteX2-21" fmla="*/ 177941 w 177941"/>
              <a:gd name="connsiteY2-22" fmla="*/ 388049 h 388049"/>
              <a:gd name="connsiteX3-23" fmla="*/ 649 w 177941"/>
              <a:gd name="connsiteY3-24" fmla="*/ 385668 h 3880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941" h="388049">
                <a:moveTo>
                  <a:pt x="649" y="385668"/>
                </a:moveTo>
                <a:cubicBezTo>
                  <a:pt x="433" y="257112"/>
                  <a:pt x="216" y="128556"/>
                  <a:pt x="0" y="0"/>
                </a:cubicBezTo>
                <a:lnTo>
                  <a:pt x="177941" y="388049"/>
                </a:lnTo>
                <a:lnTo>
                  <a:pt x="649" y="385668"/>
                </a:lnTo>
                <a:close/>
              </a:path>
            </a:pathLst>
          </a:custGeom>
          <a:solidFill>
            <a:srgbClr val="C77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 flipV="1">
            <a:off x="617099" y="721269"/>
            <a:ext cx="11572502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02859" y="138113"/>
            <a:ext cx="414239" cy="610686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138113"/>
            <a:ext cx="101580" cy="610686"/>
          </a:xfrm>
          <a:prstGeom prst="rect">
            <a:avLst/>
          </a:prstGeom>
          <a:solidFill>
            <a:srgbClr val="036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0" y="6714000"/>
            <a:ext cx="12189600" cy="144000"/>
            <a:chOff x="0" y="6678000"/>
            <a:chExt cx="9331895" cy="180000"/>
          </a:xfrm>
          <a:solidFill>
            <a:srgbClr val="00A0E9"/>
          </a:solidFill>
        </p:grpSpPr>
        <p:sp>
          <p:nvSpPr>
            <p:cNvPr id="9" name="矩形 8"/>
            <p:cNvSpPr/>
            <p:nvPr userDrawn="1"/>
          </p:nvSpPr>
          <p:spPr>
            <a:xfrm>
              <a:off x="0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</a:endParaRPr>
            </a:p>
          </p:txBody>
        </p:sp>
        <p:sp>
          <p:nvSpPr>
            <p:cNvPr id="23" name="矩形 8"/>
            <p:cNvSpPr/>
            <p:nvPr userDrawn="1"/>
          </p:nvSpPr>
          <p:spPr>
            <a:xfrm>
              <a:off x="3038069" y="6678000"/>
              <a:ext cx="326390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  <a:gd name="connsiteX0-11" fmla="*/ 107950 w 3263900"/>
                <a:gd name="connsiteY0-12" fmla="*/ 0 h 108000"/>
                <a:gd name="connsiteX1-13" fmla="*/ 3263900 w 3263900"/>
                <a:gd name="connsiteY1-14" fmla="*/ 0 h 108000"/>
                <a:gd name="connsiteX2-15" fmla="*/ 3155950 w 3263900"/>
                <a:gd name="connsiteY2-16" fmla="*/ 108000 h 108000"/>
                <a:gd name="connsiteX3-17" fmla="*/ 0 w 3263900"/>
                <a:gd name="connsiteY3-18" fmla="*/ 108000 h 108000"/>
                <a:gd name="connsiteX4-19" fmla="*/ 107950 w 3263900"/>
                <a:gd name="connsiteY4-2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63900" h="108000">
                  <a:moveTo>
                    <a:pt x="107950" y="0"/>
                  </a:moveTo>
                  <a:lnTo>
                    <a:pt x="3263900" y="0"/>
                  </a:lnTo>
                  <a:lnTo>
                    <a:pt x="3155950" y="108000"/>
                  </a:lnTo>
                  <a:lnTo>
                    <a:pt x="0" y="1080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</a:endParaRPr>
            </a:p>
          </p:txBody>
        </p:sp>
        <p:sp>
          <p:nvSpPr>
            <p:cNvPr id="28" name="矩形 8"/>
            <p:cNvSpPr/>
            <p:nvPr userDrawn="1"/>
          </p:nvSpPr>
          <p:spPr>
            <a:xfrm flipH="1" flipV="1">
              <a:off x="6175945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21488" y="6400332"/>
            <a:ext cx="1545635" cy="385668"/>
          </a:xfrm>
          <a:prstGeom prst="rect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 userDrawn="1"/>
        </p:nvSpPr>
        <p:spPr>
          <a:xfrm>
            <a:off x="10293931" y="64166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名师课件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89460" cy="6870701"/>
            <a:chOff x="0" y="-1"/>
            <a:chExt cx="11791950" cy="6870701"/>
          </a:xfrm>
        </p:grpSpPr>
        <p:sp>
          <p:nvSpPr>
            <p:cNvPr id="2" name="矩形 1"/>
            <p:cNvSpPr/>
            <p:nvPr userDrawn="1"/>
          </p:nvSpPr>
          <p:spPr>
            <a:xfrm>
              <a:off x="0" y="-1"/>
              <a:ext cx="5895975" cy="68580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0 w 6096000"/>
                <a:gd name="connsiteY0-2" fmla="*/ 0 h 6858001"/>
                <a:gd name="connsiteX1-3" fmla="*/ 6096000 w 6096000"/>
                <a:gd name="connsiteY1-4" fmla="*/ 0 h 6858001"/>
                <a:gd name="connsiteX2-5" fmla="*/ 5321300 w 6096000"/>
                <a:gd name="connsiteY2-6" fmla="*/ 6858001 h 6858001"/>
                <a:gd name="connsiteX3-7" fmla="*/ 0 w 6096000"/>
                <a:gd name="connsiteY3-8" fmla="*/ 6858001 h 6858001"/>
                <a:gd name="connsiteX4-9" fmla="*/ 0 w 6096000"/>
                <a:gd name="connsiteY4-10" fmla="*/ 0 h 68580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96000" h="6858001">
                  <a:moveTo>
                    <a:pt x="0" y="0"/>
                  </a:moveTo>
                  <a:lnTo>
                    <a:pt x="6096000" y="0"/>
                  </a:lnTo>
                  <a:lnTo>
                    <a:pt x="5321300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5122128" y="-1"/>
              <a:ext cx="6669822" cy="68707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800100 w 6896100"/>
                <a:gd name="connsiteY0-2" fmla="*/ 0 h 6870701"/>
                <a:gd name="connsiteX1-3" fmla="*/ 6896100 w 6896100"/>
                <a:gd name="connsiteY1-4" fmla="*/ 0 h 6870701"/>
                <a:gd name="connsiteX2-5" fmla="*/ 6896100 w 6896100"/>
                <a:gd name="connsiteY2-6" fmla="*/ 6858001 h 6870701"/>
                <a:gd name="connsiteX3-7" fmla="*/ 0 w 6896100"/>
                <a:gd name="connsiteY3-8" fmla="*/ 6870701 h 6870701"/>
                <a:gd name="connsiteX4-9" fmla="*/ 800100 w 6896100"/>
                <a:gd name="connsiteY4-10" fmla="*/ 0 h 68707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6100" h="6870701">
                  <a:moveTo>
                    <a:pt x="800100" y="0"/>
                  </a:moveTo>
                  <a:lnTo>
                    <a:pt x="6896100" y="0"/>
                  </a:lnTo>
                  <a:lnTo>
                    <a:pt x="6896100" y="6858001"/>
                  </a:lnTo>
                  <a:lnTo>
                    <a:pt x="0" y="6870701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圆角矩形 2"/>
          <p:cNvSpPr/>
          <p:nvPr userDrawn="1"/>
        </p:nvSpPr>
        <p:spPr>
          <a:xfrm>
            <a:off x="593978" y="546100"/>
            <a:ext cx="11021303" cy="5765800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  <a:effectLst>
            <a:outerShdw blurRad="3302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138982" y="5995417"/>
            <a:ext cx="701441" cy="175929"/>
            <a:chOff x="2875007" y="1403846"/>
            <a:chExt cx="701587" cy="175929"/>
          </a:xfrm>
          <a:solidFill>
            <a:schemeClr val="bg1"/>
          </a:solidFill>
        </p:grpSpPr>
        <p:sp>
          <p:nvSpPr>
            <p:cNvPr id="9" name="等腰三角形 8"/>
            <p:cNvSpPr/>
            <p:nvPr userDrawn="1"/>
          </p:nvSpPr>
          <p:spPr>
            <a:xfrm rot="5400000">
              <a:off x="2862874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10" name="等腰三角形 9"/>
            <p:cNvSpPr/>
            <p:nvPr userDrawn="1"/>
          </p:nvSpPr>
          <p:spPr>
            <a:xfrm rot="5400000">
              <a:off x="3137836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11" name="等腰三角形 10"/>
            <p:cNvSpPr/>
            <p:nvPr userDrawn="1"/>
          </p:nvSpPr>
          <p:spPr>
            <a:xfrm rot="5400000">
              <a:off x="3412798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3426369" y="1516144"/>
            <a:ext cx="533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22.1  </a:t>
            </a:r>
            <a:r>
              <a:rPr lang="zh-CN" sz="60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能源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69950" y="130810"/>
            <a:ext cx="3871595" cy="344170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人教版九年级下册  第二十二章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6644363" y="3216656"/>
            <a:ext cx="3128454" cy="614045"/>
            <a:chOff x="6474413" y="3006593"/>
            <a:chExt cx="3129758" cy="614301"/>
          </a:xfrm>
        </p:grpSpPr>
        <p:sp>
          <p:nvSpPr>
            <p:cNvPr id="4" name="文本框 3"/>
            <p:cNvSpPr txBox="1"/>
            <p:nvPr/>
          </p:nvSpPr>
          <p:spPr>
            <a:xfrm>
              <a:off x="7394371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  <a:sym typeface="+mn-ea"/>
                </a:rPr>
                <a:t>课程讲授</a:t>
              </a:r>
              <a:endParaRPr lang="zh-CN" altLang="en-US" sz="3400" b="0" u="none" baseline="0" dirty="0">
                <a:solidFill>
                  <a:srgbClr val="FF0000"/>
                </a:solidFill>
                <a:uFill>
                  <a:solidFill>
                    <a:srgbClr val="FE970E"/>
                  </a:solidFill>
                </a:uFill>
                <a:sym typeface="+mn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74413" y="3177377"/>
              <a:ext cx="670290" cy="273984"/>
              <a:chOff x="1775533" y="2742578"/>
              <a:chExt cx="898801" cy="367390"/>
            </a:xfrm>
          </p:grpSpPr>
          <p:sp>
            <p:nvSpPr>
              <p:cNvPr id="24" name="燕尾形 23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燕尾形 24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2564097" y="3216656"/>
            <a:ext cx="3128454" cy="614045"/>
            <a:chOff x="2392445" y="3006593"/>
            <a:chExt cx="3129758" cy="614301"/>
          </a:xfrm>
        </p:grpSpPr>
        <p:sp>
          <p:nvSpPr>
            <p:cNvPr id="2" name="文本框 1"/>
            <p:cNvSpPr txBox="1"/>
            <p:nvPr/>
          </p:nvSpPr>
          <p:spPr>
            <a:xfrm>
              <a:off x="3312403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课程导入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92445" y="3177377"/>
              <a:ext cx="670290" cy="273984"/>
              <a:chOff x="1775533" y="2742578"/>
              <a:chExt cx="898801" cy="367390"/>
            </a:xfrm>
          </p:grpSpPr>
          <p:sp>
            <p:nvSpPr>
              <p:cNvPr id="8" name="燕尾形 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燕尾形 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64231" y="4355272"/>
            <a:ext cx="3128628" cy="614045"/>
            <a:chOff x="2503744" y="4443137"/>
            <a:chExt cx="3129758" cy="614301"/>
          </a:xfrm>
        </p:grpSpPr>
        <p:sp>
          <p:nvSpPr>
            <p:cNvPr id="32" name="文本框 31"/>
            <p:cNvSpPr txBox="1"/>
            <p:nvPr/>
          </p:nvSpPr>
          <p:spPr>
            <a:xfrm>
              <a:off x="3423702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本课小结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03744" y="4613921"/>
              <a:ext cx="670290" cy="273984"/>
              <a:chOff x="1775533" y="2742578"/>
              <a:chExt cx="898801" cy="367390"/>
            </a:xfrm>
          </p:grpSpPr>
          <p:sp>
            <p:nvSpPr>
              <p:cNvPr id="35" name="燕尾形 34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燕尾形 35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647952" y="4355216"/>
            <a:ext cx="3128454" cy="614045"/>
            <a:chOff x="6478002" y="4443137"/>
            <a:chExt cx="3129758" cy="614301"/>
          </a:xfrm>
        </p:grpSpPr>
        <p:sp>
          <p:nvSpPr>
            <p:cNvPr id="33" name="文本框 32"/>
            <p:cNvSpPr txBox="1"/>
            <p:nvPr/>
          </p:nvSpPr>
          <p:spPr>
            <a:xfrm>
              <a:off x="7397960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习题练习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478002" y="4613921"/>
              <a:ext cx="670290" cy="273984"/>
              <a:chOff x="1775533" y="2742578"/>
              <a:chExt cx="898801" cy="367390"/>
            </a:xfrm>
          </p:grpSpPr>
          <p:sp>
            <p:nvSpPr>
              <p:cNvPr id="38" name="燕尾形 3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燕尾形 3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3605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世纪的能源趋势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73483" y="2016443"/>
            <a:ext cx="507682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57"/>
          <p:cNvSpPr>
            <a:spLocks noChangeArrowheads="1"/>
          </p:cNvSpPr>
          <p:nvPr/>
        </p:nvSpPr>
        <p:spPr bwMode="auto">
          <a:xfrm>
            <a:off x="774065" y="2230755"/>
            <a:ext cx="4966335" cy="3192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如果把全世界的能源消耗量折合成热值为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2.93×10</a:t>
            </a:r>
            <a:r>
              <a:rPr lang="en-US" sz="2800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J/kg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的标准煤来计算，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1950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年为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26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亿吨，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1987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年为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110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多亿吨，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2003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年接近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140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亿吨，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2007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年达到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160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亿吨。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3605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世纪的能源趋势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458" name="图片 -2147482624"/>
          <p:cNvPicPr/>
          <p:nvPr/>
        </p:nvPicPr>
        <p:blipFill>
          <a:blip r:embed="rId2"/>
          <a:srcRect l="4260" t="2687" r="1812" b="5610"/>
          <a:stretch>
            <a:fillRect/>
          </a:stretch>
        </p:blipFill>
        <p:spPr>
          <a:xfrm>
            <a:off x="1430655" y="2228850"/>
            <a:ext cx="3654425" cy="239966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19459" name="图片 -2147482623"/>
          <p:cNvPicPr/>
          <p:nvPr/>
        </p:nvPicPr>
        <p:blipFill>
          <a:blip r:embed="rId3"/>
          <a:srcRect l="3443" t="3721" r="1307" b="5484"/>
          <a:stretch>
            <a:fillRect/>
          </a:stretch>
        </p:blipFill>
        <p:spPr>
          <a:xfrm>
            <a:off x="6402705" y="2228850"/>
            <a:ext cx="4163695" cy="24015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9460" name="文本框 99"/>
          <p:cNvSpPr txBox="1"/>
          <p:nvPr/>
        </p:nvSpPr>
        <p:spPr>
          <a:xfrm>
            <a:off x="1581785" y="5002530"/>
            <a:ext cx="29889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>
                <a:latin typeface="Arial" panose="020B0604020202020204" pitchFamily="34" charset="0"/>
                <a:ea typeface="宋体" panose="02010600030101010101" pitchFamily="2" charset="-122"/>
              </a:rPr>
              <a:t>我国能源消耗扇形图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文本框 3"/>
          <p:cNvSpPr txBox="1"/>
          <p:nvPr/>
        </p:nvSpPr>
        <p:spPr>
          <a:xfrm>
            <a:off x="6978015" y="5002530"/>
            <a:ext cx="30956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>
                <a:latin typeface="Arial" panose="020B0604020202020204" pitchFamily="34" charset="0"/>
                <a:ea typeface="宋体" panose="02010600030101010101" pitchFamily="2" charset="-122"/>
              </a:rPr>
              <a:t>世界能源</a:t>
            </a:r>
            <a:r>
              <a:rPr lang="zh-CN" altLang="zh-CN" sz="24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消耗</a:t>
            </a:r>
            <a:r>
              <a:rPr lang="zh-CN" altLang="zh-CN" sz="2400">
                <a:latin typeface="Arial" panose="020B0604020202020204" pitchFamily="34" charset="0"/>
                <a:ea typeface="宋体" panose="02010600030101010101" pitchFamily="2" charset="-122"/>
              </a:rPr>
              <a:t>扇形图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3605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世纪的能源趋势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005" y="3195320"/>
            <a:ext cx="4488815" cy="24320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46125" y="1678940"/>
            <a:ext cx="10497820" cy="14204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28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目前作为人类主要能源的化石能源储量并不丰富，而且属于不可再生的资源，如果长期大规模开采，不久的将来会消耗殆尽。</a:t>
            </a:r>
            <a:endParaRPr lang="en-US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所以开发新能源是全球范围的重要课题。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74299" y="3293620"/>
            <a:ext cx="5615952" cy="2501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28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defRPr>
            </a:lvl1pPr>
          </a:lstStyle>
          <a:p>
            <a:pPr>
              <a:lnSpc>
                <a:spcPct val="140000"/>
              </a:lnSpc>
            </a:pPr>
            <a:r>
              <a:rPr lang="en-US" altLang="zh-CN">
                <a:solidFill>
                  <a:schemeClr val="tx1"/>
                </a:solidFill>
              </a:rPr>
              <a:t>20</a:t>
            </a:r>
            <a:r>
              <a:rPr lang="zh-CN" altLang="en-US">
                <a:solidFill>
                  <a:schemeClr val="tx1"/>
                </a:solidFill>
              </a:rPr>
              <a:t>世纪</a:t>
            </a:r>
            <a:r>
              <a:rPr lang="en-US" altLang="zh-CN">
                <a:solidFill>
                  <a:schemeClr val="tx1"/>
                </a:solidFill>
              </a:rPr>
              <a:t>40</a:t>
            </a:r>
            <a:r>
              <a:rPr lang="zh-CN" altLang="en-US">
                <a:solidFill>
                  <a:schemeClr val="tx1"/>
                </a:solidFill>
              </a:rPr>
              <a:t>年代，科学家发明了可以控制核能释放的装置</a:t>
            </a:r>
            <a:r>
              <a:rPr lang="en-US" altLang="zh-CN">
                <a:solidFill>
                  <a:schemeClr val="tx1"/>
                </a:solidFill>
              </a:rPr>
              <a:t>——</a:t>
            </a:r>
            <a:r>
              <a:rPr lang="zh-CN" altLang="en-US">
                <a:solidFill>
                  <a:schemeClr val="tx1"/>
                </a:solidFill>
              </a:rPr>
              <a:t>核反应堆，拉开了以</a:t>
            </a:r>
            <a:r>
              <a:rPr lang="zh-CN" altLang="en-US" b="1">
                <a:solidFill>
                  <a:srgbClr val="036EB8"/>
                </a:solidFill>
              </a:rPr>
              <a:t>核能</a:t>
            </a:r>
            <a:r>
              <a:rPr lang="zh-CN" altLang="en-US">
                <a:solidFill>
                  <a:schemeClr val="tx1"/>
                </a:solidFill>
              </a:rPr>
              <a:t>为代表的新能源利用的序幕。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3605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世纪的能源趋势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75" y="1962150"/>
            <a:ext cx="7118985" cy="3856355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882650" y="2437130"/>
            <a:ext cx="2336165" cy="746760"/>
          </a:xfrm>
          <a:prstGeom prst="wedgeEllipseCallout">
            <a:avLst>
              <a:gd name="adj1" fmla="val 51195"/>
              <a:gd name="adj2" fmla="val 85799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核反应堆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73100" y="4939665"/>
            <a:ext cx="4237355" cy="1595755"/>
          </a:xfrm>
          <a:prstGeom prst="wedgeRoundRectCallout">
            <a:avLst>
              <a:gd name="adj1" fmla="val 39579"/>
              <a:gd name="adj2" fmla="val -71090"/>
              <a:gd name="adj3" fmla="val 16667"/>
            </a:avLst>
          </a:prstGeom>
          <a:solidFill>
            <a:schemeClr val="bg1"/>
          </a:solidFill>
          <a:ln>
            <a:solidFill>
              <a:srgbClr val="FE970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水在核反应堆中心循环流动，吸收在核反应中产生的热量，并将这部分内能传递给蒸汽发生器内的水。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5218430" y="5519420"/>
            <a:ext cx="3411855" cy="1098550"/>
          </a:xfrm>
          <a:prstGeom prst="wedgeEllipseCallout">
            <a:avLst>
              <a:gd name="adj1" fmla="val -28373"/>
              <a:gd name="adj2" fmla="val -169421"/>
            </a:avLst>
          </a:prstGeom>
          <a:solidFill>
            <a:schemeClr val="bg1"/>
          </a:solidFill>
          <a:ln>
            <a:solidFill>
              <a:srgbClr val="00A0E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吸收了热量的水汽化变成蒸汽。</a:t>
            </a:r>
            <a:endParaRPr lang="zh-CN" altLang="en-US" sz="2400">
              <a:solidFill>
                <a:schemeClr val="tx2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49370" y="1798955"/>
            <a:ext cx="3871595" cy="460375"/>
          </a:xfrm>
          <a:prstGeom prst="rect">
            <a:avLst/>
          </a:prstGeom>
          <a:solidFill>
            <a:srgbClr val="BDD7EE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核能发电的原理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8829040" y="3293745"/>
            <a:ext cx="2922905" cy="1645920"/>
          </a:xfrm>
          <a:prstGeom prst="wedgeRoundRectCallout">
            <a:avLst>
              <a:gd name="adj1" fmla="val -81153"/>
              <a:gd name="adj2" fmla="val -10532"/>
              <a:gd name="adj3" fmla="val 16667"/>
            </a:avLst>
          </a:prstGeom>
          <a:solidFill>
            <a:schemeClr val="bg1"/>
          </a:solidFill>
          <a:ln>
            <a:solidFill>
              <a:srgbClr val="036EB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蒸汽推动发电机运转，将发电机的机械能转化为电能。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等腰三角形 75"/>
          <p:cNvSpPr/>
          <p:nvPr/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/>
          <p:cNvSpPr/>
          <p:nvPr/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/>
          <p:cNvSpPr/>
          <p:nvPr/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小结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sp>
        <p:nvSpPr>
          <p:cNvPr id="26627" name="文本框 1"/>
          <p:cNvSpPr txBox="1">
            <a:spLocks noChangeArrowheads="1"/>
          </p:cNvSpPr>
          <p:nvPr/>
        </p:nvSpPr>
        <p:spPr bwMode="auto">
          <a:xfrm>
            <a:off x="1384935" y="3412490"/>
            <a:ext cx="677545" cy="957690"/>
          </a:xfrm>
          <a:prstGeom prst="roundRect">
            <a:avLst/>
          </a:prstGeom>
          <a:solidFill>
            <a:srgbClr val="036EB8"/>
          </a:solidFill>
          <a:ln w="19050">
            <a:solidFill>
              <a:srgbClr val="036EB8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能源</a:t>
            </a:r>
          </a:p>
        </p:txBody>
      </p:sp>
      <p:sp>
        <p:nvSpPr>
          <p:cNvPr id="26628" name="文本框 2"/>
          <p:cNvSpPr txBox="1">
            <a:spLocks noChangeArrowheads="1"/>
          </p:cNvSpPr>
          <p:nvPr/>
        </p:nvSpPr>
        <p:spPr bwMode="auto">
          <a:xfrm>
            <a:off x="3042920" y="2446020"/>
            <a:ext cx="3469005" cy="491490"/>
          </a:xfrm>
          <a:prstGeom prst="rect">
            <a:avLst/>
          </a:prstGeom>
          <a:solidFill>
            <a:schemeClr val="bg1"/>
          </a:solidFill>
          <a:ln w="12700">
            <a:solidFill>
              <a:srgbClr val="036EB8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</a:rPr>
              <a:t>人类利用能源的历程</a:t>
            </a:r>
          </a:p>
        </p:txBody>
      </p:sp>
      <p:sp>
        <p:nvSpPr>
          <p:cNvPr id="26629" name="文本框 3"/>
          <p:cNvSpPr txBox="1">
            <a:spLocks noChangeArrowheads="1"/>
          </p:cNvSpPr>
          <p:nvPr/>
        </p:nvSpPr>
        <p:spPr bwMode="auto">
          <a:xfrm>
            <a:off x="7124065" y="1925320"/>
            <a:ext cx="4082415" cy="54893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E9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 b="0">
                <a:latin typeface="Times New Roman" panose="02020603050405020304" charset="0"/>
                <a:ea typeface="黑体" panose="02010600030101010101" pitchFamily="49" charset="-122"/>
              </a:defRPr>
            </a:lvl1pPr>
          </a:lstStyle>
          <a:p>
            <a:pPr algn="ctr"/>
            <a:r>
              <a:rPr lang="zh-CN" altLang="en-US" sz="2600">
                <a:ea typeface="微软雅黑" panose="020B0503020204020204" pitchFamily="34" charset="-122"/>
              </a:rPr>
              <a:t>从钻木取火到蒸汽机发明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231390" y="2550795"/>
            <a:ext cx="660400" cy="2680970"/>
          </a:xfrm>
          <a:prstGeom prst="leftBrace">
            <a:avLst>
              <a:gd name="adj1" fmla="val 22403"/>
              <a:gd name="adj2" fmla="val 50000"/>
            </a:avLst>
          </a:prstGeom>
          <a:ln w="19050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600" dirty="0"/>
          </a:p>
        </p:txBody>
      </p:sp>
      <p:sp>
        <p:nvSpPr>
          <p:cNvPr id="39" name="文本框 2"/>
          <p:cNvSpPr txBox="1">
            <a:spLocks noChangeArrowheads="1"/>
          </p:cNvSpPr>
          <p:nvPr/>
        </p:nvSpPr>
        <p:spPr bwMode="auto">
          <a:xfrm>
            <a:off x="3042939" y="4950073"/>
            <a:ext cx="3054623" cy="491490"/>
          </a:xfrm>
          <a:prstGeom prst="rect">
            <a:avLst/>
          </a:prstGeom>
          <a:solidFill>
            <a:schemeClr val="bg1"/>
          </a:solidFill>
          <a:ln w="12700">
            <a:solidFill>
              <a:srgbClr val="036EB8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2600" b="0">
                <a:latin typeface="Times New Roman" panose="0202060305040502030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21</a:t>
            </a:r>
            <a:r>
              <a:rPr lang="zh-CN" altLang="en-US"/>
              <a:t>世纪的能源趋势</a:t>
            </a: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7124220" y="2867835"/>
            <a:ext cx="3394022" cy="5448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E9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 b="0">
                <a:latin typeface="Times New Roman" panose="02020603050405020304" charset="0"/>
                <a:ea typeface="黑体" panose="02010600030101010101" pitchFamily="49" charset="-122"/>
              </a:defRPr>
            </a:lvl1pPr>
          </a:lstStyle>
          <a:p>
            <a:pPr algn="ctr"/>
            <a:r>
              <a:rPr lang="zh-CN" altLang="en-US" sz="2600">
                <a:ea typeface="微软雅黑" panose="020B0503020204020204" pitchFamily="34" charset="-122"/>
              </a:rPr>
              <a:t>一次能源、二次能源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6591935" y="2130425"/>
            <a:ext cx="460375" cy="1123315"/>
          </a:xfrm>
          <a:prstGeom prst="leftBrace">
            <a:avLst>
              <a:gd name="adj1" fmla="val 19586"/>
              <a:gd name="adj2" fmla="val 50000"/>
            </a:avLst>
          </a:prstGeom>
          <a:ln w="19050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600" dirty="0"/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6757498" y="4382206"/>
            <a:ext cx="1769713" cy="5448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E9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 b="0">
                <a:latin typeface="Times New Roman" panose="02020603050405020304" charset="0"/>
                <a:ea typeface="黑体" panose="02010600030101010101" pitchFamily="49" charset="-122"/>
              </a:defRPr>
            </a:lvl1pPr>
          </a:lstStyle>
          <a:p>
            <a:pPr algn="ctr"/>
            <a:r>
              <a:rPr lang="zh-CN" altLang="en-US" sz="2600">
                <a:ea typeface="微软雅黑" panose="020B0503020204020204" pitchFamily="34" charset="-122"/>
              </a:rPr>
              <a:t>能源危机</a:t>
            </a:r>
          </a:p>
        </p:txBody>
      </p:sp>
      <p:sp>
        <p:nvSpPr>
          <p:cNvPr id="26" name="文本框 3"/>
          <p:cNvSpPr txBox="1">
            <a:spLocks noChangeArrowheads="1"/>
          </p:cNvSpPr>
          <p:nvPr/>
        </p:nvSpPr>
        <p:spPr bwMode="auto">
          <a:xfrm>
            <a:off x="6757498" y="5370748"/>
            <a:ext cx="2640898" cy="5448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E9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 b="0">
                <a:latin typeface="Times New Roman" panose="02020603050405020304" charset="0"/>
                <a:ea typeface="黑体" panose="02010600030101010101" pitchFamily="49" charset="-122"/>
              </a:defRPr>
            </a:lvl1pPr>
          </a:lstStyle>
          <a:p>
            <a:pPr algn="ctr"/>
            <a:r>
              <a:rPr lang="zh-CN" altLang="en-US" sz="2600">
                <a:ea typeface="微软雅黑" panose="020B0503020204020204" pitchFamily="34" charset="-122"/>
              </a:rPr>
              <a:t>开发利用新能源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6181725" y="4654550"/>
            <a:ext cx="485140" cy="1123315"/>
          </a:xfrm>
          <a:prstGeom prst="leftBrace">
            <a:avLst>
              <a:gd name="adj1" fmla="val 20549"/>
              <a:gd name="adj2" fmla="val 50000"/>
            </a:avLst>
          </a:prstGeom>
          <a:ln w="19050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039735" y="2103120"/>
            <a:ext cx="5670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78890" y="1887220"/>
            <a:ext cx="8730615" cy="3969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．对于风力发电下列表述中不正确的是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．风力发电不会对环境造成污染，符合我国部分地区原生态开发理念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B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．风力发电是将机械能转化为电能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．风能属于二次能源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D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．风力发电机利用了电磁感应现象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976630" y="1774190"/>
            <a:ext cx="10282555" cy="344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为防止化石燃料枯竭后出现能源危机，同学们就利用和开发能源的问题展开了热烈讨论，你认为错误的是（       ）</a:t>
            </a:r>
            <a:endParaRPr lang="en-US" altLang="zh-CN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积极研究和寻找新能源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减少工农业能源用量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用超导体送电，减少输电过程中的能量损失，提高输电效率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研究使煤充分燃烧以减少热量损失的措施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8360189" y="2468914"/>
            <a:ext cx="44172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&amp;pky320_sjzg_VCG41N176868778_sjzg_VCG41N176868778&amp;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8890"/>
            <a:ext cx="12188825" cy="6848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2615" y="891540"/>
            <a:ext cx="1098296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三峡水电站是世界上最大的水力发电站，它通过提高上游的水位增加水的势能，高水位的水向下流，使水轮机转动并带动发电机发电，从而向人们提供电能。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4110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人类利用能源的历程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7" name="TextBox 8"/>
          <p:cNvSpPr txBox="1"/>
          <p:nvPr/>
        </p:nvSpPr>
        <p:spPr>
          <a:xfrm>
            <a:off x="882650" y="1900555"/>
            <a:ext cx="10455910" cy="603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能够提供热、光、机械能和电能等各种形式的能量来源就叫能源。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3285" y="3107055"/>
            <a:ext cx="6440170" cy="2501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40000"/>
              </a:lnSpc>
            </a:pPr>
            <a:r>
              <a:rPr lang="zh-CN" altLang="en-US"/>
              <a:t>钻木取火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在人类利用能源的历史上非常重要，使人类实现了从利用自然火到利用人工火的转变。开启了人类以柴薪为主要能源的时代。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323181" y="2822175"/>
            <a:ext cx="3816265" cy="3375095"/>
            <a:chOff x="7337345" y="1810235"/>
            <a:chExt cx="3816265" cy="33750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196" y="1810235"/>
              <a:ext cx="3390900" cy="247205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337345" y="4282360"/>
              <a:ext cx="3816265" cy="902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defRPr sz="2800" b="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钻木取火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——</a:t>
              </a: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人类最早的“</a:t>
              </a:r>
              <a:r>
                <a:rPr lang="zh-CN" altLang="en-US" sz="240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技术革命</a:t>
              </a: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4110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人类利用能源的历程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7" name="TextBox 8"/>
          <p:cNvSpPr txBox="1"/>
          <p:nvPr/>
        </p:nvSpPr>
        <p:spPr>
          <a:xfrm>
            <a:off x="882650" y="1900555"/>
            <a:ext cx="10455910" cy="603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能够提供热、光、机械能和电能等各种形式的能量来源就叫能源。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68770" y="3065780"/>
            <a:ext cx="4119245" cy="27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882753" y="3065587"/>
            <a:ext cx="5257800" cy="2460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　　柴薪主要通过砍伐森林获得，大面积的砍伐森林严重破坏地球的生态平衡。同时由于燃烧柴薪获取能量的效率较低，人类仍需要开发其他的能源。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4110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人类利用能源的历程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7" name="TextBox 8"/>
          <p:cNvSpPr txBox="1"/>
          <p:nvPr/>
        </p:nvSpPr>
        <p:spPr>
          <a:xfrm>
            <a:off x="882650" y="1900555"/>
            <a:ext cx="10455910" cy="603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能够提供热、光、机械能和电能等各种形式的能量来源就叫能源。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2650" y="2959100"/>
            <a:ext cx="5969635" cy="23304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2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蒸汽机的发明成功地将内能转化为机械能。实现了以机械动力大规模代替人力和畜力的新时代，人类的主要能源从柴薪转向热值更高的煤。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314565" y="2637790"/>
            <a:ext cx="3638550" cy="3585322"/>
            <a:chOff x="6384020" y="1177481"/>
            <a:chExt cx="4192337" cy="514341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020" y="1177481"/>
              <a:ext cx="4192337" cy="381963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607786" y="4918933"/>
              <a:ext cx="3816265" cy="1401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defRPr sz="2800" b="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>
                  <a:solidFill>
                    <a:schemeClr val="tx1"/>
                  </a:solidFill>
                </a:rPr>
                <a:t>蒸汽机的利用</a:t>
              </a:r>
              <a:r>
                <a:rPr lang="en-US" altLang="zh-CN" sz="2400">
                  <a:solidFill>
                    <a:schemeClr val="tx1"/>
                  </a:solidFill>
                </a:rPr>
                <a:t>——</a:t>
              </a:r>
              <a:r>
                <a:rPr lang="zh-CN" altLang="en-US" sz="2400">
                  <a:solidFill>
                    <a:schemeClr val="tx1"/>
                  </a:solidFill>
                </a:rPr>
                <a:t>人类进入工业化社会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&amp;pky340_sjzg_VCG41N491761150_sjzg_VCG41N491761150&amp;"/>
          <p:cNvPicPr>
            <a:picLocks noChangeAspect="1"/>
          </p:cNvPicPr>
          <p:nvPr/>
        </p:nvPicPr>
        <p:blipFill>
          <a:blip r:embed="rId2">
            <a:alphaModFix amt="90000"/>
          </a:blip>
          <a:srcRect r="6881" b="13019"/>
          <a:stretch>
            <a:fillRect/>
          </a:stretch>
        </p:blipFill>
        <p:spPr>
          <a:xfrm>
            <a:off x="-635" y="0"/>
            <a:ext cx="1219009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4110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人类利用能源的历程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882650" y="1962150"/>
            <a:ext cx="5140960" cy="288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煤、石油、天然气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是当今人类利用的主要能源，是千百万年前埋在地下的动、植物经过漫长的地质年代形成的，被称为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化石能源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4110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人类利用能源的历程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3" name="文本占位符 15362"/>
          <p:cNvSpPr>
            <a:spLocks noGrp="1"/>
          </p:cNvSpPr>
          <p:nvPr/>
        </p:nvSpPr>
        <p:spPr>
          <a:xfrm>
            <a:off x="882650" y="1900555"/>
            <a:ext cx="7101840" cy="651510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19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ts val="3380"/>
              </a:lnSpc>
              <a:spcBef>
                <a:spcPts val="700"/>
              </a:spcBef>
              <a:buNone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一次能源：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可以从自然界直接获取的能源。</a:t>
            </a:r>
            <a:endParaRPr lang="zh-CN" altLang="en-US" sz="280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882650" y="2648585"/>
            <a:ext cx="29394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常见的一次能源：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882650" y="3310255"/>
            <a:ext cx="9462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煤、石油、天然气、风能、水能、地热能、太阳能、核能等。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54725" y="3939540"/>
            <a:ext cx="2569845" cy="19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01风车发电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82650" y="3939540"/>
            <a:ext cx="2591435" cy="189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&amp;pky320_sjzg_VCG41N176868778_sjzg_VCG41N176868778&amp;"/>
          <p:cNvPicPr>
            <a:picLocks noChangeAspect="1"/>
          </p:cNvPicPr>
          <p:nvPr/>
        </p:nvPicPr>
        <p:blipFill>
          <a:blip r:embed="rId4">
            <a:alphaModFix amt="90000"/>
          </a:blip>
          <a:srcRect l="23793"/>
          <a:stretch>
            <a:fillRect/>
          </a:stretch>
        </p:blipFill>
        <p:spPr>
          <a:xfrm>
            <a:off x="3474085" y="3939540"/>
            <a:ext cx="2580640" cy="1903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70" y="3938905"/>
            <a:ext cx="2529205" cy="190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4110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人类利用能源的历程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882650" y="3174365"/>
            <a:ext cx="31953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常见的二次能源：</a:t>
            </a:r>
          </a:p>
        </p:txBody>
      </p:sp>
      <p:sp>
        <p:nvSpPr>
          <p:cNvPr id="15367" name="文本框 15366"/>
          <p:cNvSpPr txBox="1"/>
          <p:nvPr/>
        </p:nvSpPr>
        <p:spPr>
          <a:xfrm rot="-10800000" flipV="1">
            <a:off x="882650" y="3797935"/>
            <a:ext cx="10313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电能、汽油、柴油、液化石油气、酒精、沼气、氢气和焦炭等。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2650" y="1844675"/>
            <a:ext cx="1004633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二次能源：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由自然界提供的能源转化而来的能源是二次能源(必须消耗一次能源才能得到的能源)。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10" y="4370705"/>
            <a:ext cx="2485390" cy="2139950"/>
          </a:xfrm>
          <a:prstGeom prst="rect">
            <a:avLst/>
          </a:prstGeom>
        </p:spPr>
      </p:pic>
      <p:pic>
        <p:nvPicPr>
          <p:cNvPr id="7" name="Picture 1" descr="E:\电子课件编制\19300026872967133222608702821_95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15105" y="4364990"/>
            <a:ext cx="2236470" cy="213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&amp;pky500_sjzg_VCG41N1424192914_sjzg_VCG41N1424192914&amp;"/>
          <p:cNvPicPr>
            <a:picLocks noChangeAspect="1"/>
          </p:cNvPicPr>
          <p:nvPr/>
        </p:nvPicPr>
        <p:blipFill>
          <a:blip r:embed="rId4"/>
          <a:srcRect l="7493" t="13407" r="26552" b="1852"/>
          <a:stretch>
            <a:fillRect/>
          </a:stretch>
        </p:blipFill>
        <p:spPr>
          <a:xfrm>
            <a:off x="6774180" y="4375150"/>
            <a:ext cx="2576830" cy="2134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4110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人类利用能源的历程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80" y="2099310"/>
            <a:ext cx="5632450" cy="3720465"/>
          </a:xfrm>
          <a:prstGeom prst="rect">
            <a:avLst/>
          </a:prstGeom>
        </p:spPr>
      </p:pic>
      <p:sp>
        <p:nvSpPr>
          <p:cNvPr id="162" name="文本框 161"/>
          <p:cNvSpPr txBox="1"/>
          <p:nvPr/>
        </p:nvSpPr>
        <p:spPr>
          <a:xfrm>
            <a:off x="882880" y="2193355"/>
            <a:ext cx="4824336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2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为什么很多地方要使用电能，而不直接使用一次能源呢？</a:t>
            </a:r>
          </a:p>
        </p:txBody>
      </p:sp>
      <p:sp>
        <p:nvSpPr>
          <p:cNvPr id="163" name="文本框 162"/>
          <p:cNvSpPr txBox="1"/>
          <p:nvPr/>
        </p:nvSpPr>
        <p:spPr>
          <a:xfrm>
            <a:off x="882911" y="4187202"/>
            <a:ext cx="3816265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2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>
                <a:solidFill>
                  <a:schemeClr val="tx1"/>
                </a:solidFill>
              </a:rPr>
              <a:t>电能方便输送和转化。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JlZGE0ODQxZWY5OWUxZDc3ZWQwMjI4YjhlNjY0YTg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宋体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宋体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正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自定义</PresentationFormat>
  <Paragraphs>92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Times New Roman</vt:lpstr>
      <vt:lpstr>夏至</vt:lpstr>
      <vt:lpstr>2_正文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dcterms:created xsi:type="dcterms:W3CDTF">2021-05-20T00:39:00Z</dcterms:created>
  <dcterms:modified xsi:type="dcterms:W3CDTF">2025-02-06T12:37:38Z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F555CDF3F3DD44FBA21F1BFE120B2B86</vt:lpwstr>
  </property>
  <property fmtid="{D5CDD505-2E9C-101B-9397-08002B2CF9AE}" pid="3" name="KSOProductBuildVer">
    <vt:lpwstr>2052-11.1.0.12019</vt:lpwstr>
  </property>
</Properties>
</file>