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365" r:id="rId4"/>
    <p:sldId id="366" r:id="rId5"/>
    <p:sldId id="418" r:id="rId6"/>
    <p:sldId id="419" r:id="rId7"/>
    <p:sldId id="428" r:id="rId8"/>
    <p:sldId id="429" r:id="rId9"/>
    <p:sldId id="430" r:id="rId10"/>
    <p:sldId id="431" r:id="rId11"/>
    <p:sldId id="434" r:id="rId12"/>
    <p:sldId id="432" r:id="rId13"/>
    <p:sldId id="435" r:id="rId14"/>
    <p:sldId id="436" r:id="rId15"/>
    <p:sldId id="437" r:id="rId16"/>
    <p:sldId id="444" r:id="rId17"/>
    <p:sldId id="438" r:id="rId18"/>
    <p:sldId id="433" r:id="rId19"/>
    <p:sldId id="439" r:id="rId20"/>
    <p:sldId id="440" r:id="rId21"/>
    <p:sldId id="441" r:id="rId22"/>
    <p:sldId id="442" r:id="rId23"/>
    <p:sldId id="443" r:id="rId24"/>
    <p:sldId id="420" r:id="rId25"/>
    <p:sldId id="289" r:id="rId26"/>
  </p:sldIdLst>
  <p:sldSz cx="9144000" cy="5143500" type="screen16x9"/>
  <p:notesSz cx="6858000" cy="9144000"/>
  <p:custDataLst>
    <p:tags r:id="rId27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tags" Target="tags/tag63.xml" /><Relationship Id="rId28" Type="http://schemas.openxmlformats.org/officeDocument/2006/relationships/presProps" Target="presProps.xml" /><Relationship Id="rId29" Type="http://schemas.openxmlformats.org/officeDocument/2006/relationships/viewProps" Target="viewProps.xml" /><Relationship Id="rId3" Type="http://schemas.openxmlformats.org/officeDocument/2006/relationships/slide" Target="slides/slide1.xml" /><Relationship Id="rId30" Type="http://schemas.openxmlformats.org/officeDocument/2006/relationships/theme" Target="theme/theme1.xml" /><Relationship Id="rId31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wmf" /><Relationship Id="rId2" Type="http://schemas.openxmlformats.org/officeDocument/2006/relationships/image" Target="../media/image3.wmf" /><Relationship Id="rId3" Type="http://schemas.openxmlformats.org/officeDocument/2006/relationships/image" Target="../media/image4.w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wmf" /><Relationship Id="rId2" Type="http://schemas.openxmlformats.org/officeDocument/2006/relationships/image" Target="../media/image32.w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w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5.w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6.wmf" /><Relationship Id="rId2" Type="http://schemas.openxmlformats.org/officeDocument/2006/relationships/image" Target="../media/image17.wmf" /><Relationship Id="rId3" Type="http://schemas.openxmlformats.org/officeDocument/2006/relationships/image" Target="../media/image18.w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3.w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5.w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w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0.w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1.w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11421-1D00-4B2A-A425-127F37A8FE4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6FA44-A755-4FEF-8128-8CCE5B260DA5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slideLayout" Target="../slideLayouts/slideLayout19.xml" /><Relationship Id="rId2" Type="http://schemas.openxmlformats.org/officeDocument/2006/relationships/slideLayout" Target="../slideLayouts/slideLayout2.xml" /><Relationship Id="rId20" Type="http://schemas.openxmlformats.org/officeDocument/2006/relationships/slideLayout" Target="../slideLayouts/slideLayout20.xml" /><Relationship Id="rId21" Type="http://schemas.openxmlformats.org/officeDocument/2006/relationships/slideLayout" Target="../slideLayouts/slideLayout21.xml" /><Relationship Id="rId22" Type="http://schemas.openxmlformats.org/officeDocument/2006/relationships/slideLayout" Target="../slideLayouts/slideLayout22.xml" /><Relationship Id="rId23" Type="http://schemas.openxmlformats.org/officeDocument/2006/relationships/slideLayout" Target="../slideLayouts/slideLayout23.xml" /><Relationship Id="rId24" Type="http://schemas.openxmlformats.org/officeDocument/2006/relationships/slideLayout" Target="../slideLayouts/slideLayout24.xml" /><Relationship Id="rId25" Type="http://schemas.openxmlformats.org/officeDocument/2006/relationships/slideLayout" Target="../slideLayouts/slideLayout25.xml" /><Relationship Id="rId26" Type="http://schemas.openxmlformats.org/officeDocument/2006/relationships/slideLayout" Target="../slideLayouts/slideLayout26.xml" /><Relationship Id="rId27" Type="http://schemas.openxmlformats.org/officeDocument/2006/relationships/slideLayout" Target="../slideLayouts/slideLayout27.xml" /><Relationship Id="rId28" Type="http://schemas.openxmlformats.org/officeDocument/2006/relationships/slideLayout" Target="../slideLayouts/slideLayout28.xml" /><Relationship Id="rId29" Type="http://schemas.openxmlformats.org/officeDocument/2006/relationships/slideLayout" Target="../slideLayouts/slideLayout29.xml" /><Relationship Id="rId3" Type="http://schemas.openxmlformats.org/officeDocument/2006/relationships/slideLayout" Target="../slideLayouts/slideLayout3.xml" /><Relationship Id="rId30" Type="http://schemas.openxmlformats.org/officeDocument/2006/relationships/slideLayout" Target="../slideLayouts/slideLayout30.xml" /><Relationship Id="rId31" Type="http://schemas.openxmlformats.org/officeDocument/2006/relationships/slideLayout" Target="../slideLayouts/slideLayout31.xml" /><Relationship Id="rId32" Type="http://schemas.openxmlformats.org/officeDocument/2006/relationships/slideLayout" Target="../slideLayouts/slideLayout32.xml" /><Relationship Id="rId33" Type="http://schemas.openxmlformats.org/officeDocument/2006/relationships/slideLayout" Target="../slideLayouts/slideLayout33.xml" /><Relationship Id="rId34" Type="http://schemas.openxmlformats.org/officeDocument/2006/relationships/slideLayout" Target="../slideLayouts/slideLayout34.xml" /><Relationship Id="rId35" Type="http://schemas.openxmlformats.org/officeDocument/2006/relationships/slideLayout" Target="../slideLayouts/slideLayout35.xml" /><Relationship Id="rId36" Type="http://schemas.openxmlformats.org/officeDocument/2006/relationships/slideLayout" Target="../slideLayouts/slideLayout36.xml" /><Relationship Id="rId37" Type="http://schemas.openxmlformats.org/officeDocument/2006/relationships/tags" Target="../tags/tag57.xml" /><Relationship Id="rId38" Type="http://schemas.openxmlformats.org/officeDocument/2006/relationships/tags" Target="../tags/tag58.xml" /><Relationship Id="rId39" Type="http://schemas.openxmlformats.org/officeDocument/2006/relationships/tags" Target="../tags/tag59.xml" /><Relationship Id="rId4" Type="http://schemas.openxmlformats.org/officeDocument/2006/relationships/slideLayout" Target="../slideLayouts/slideLayout4.xml" /><Relationship Id="rId40" Type="http://schemas.openxmlformats.org/officeDocument/2006/relationships/tags" Target="../tags/tag60.xml" /><Relationship Id="rId41" Type="http://schemas.openxmlformats.org/officeDocument/2006/relationships/tags" Target="../tags/tag61.xml" /><Relationship Id="rId42" Type="http://schemas.openxmlformats.org/officeDocument/2006/relationships/image" Target="file:///D:\qq&#25991;&#20214;\712321467\Image\C2C\Image2\%7b75232B38-A165-1FB7-499C-2E1C792CACB5%7d.png" TargetMode="External" /><Relationship Id="rId43" Type="http://schemas.openxmlformats.org/officeDocument/2006/relationships/image" Target="../media/image1.png" /><Relationship Id="rId44" Type="http://schemas.openxmlformats.org/officeDocument/2006/relationships/tags" Target="../tags/tag62.xml" /><Relationship Id="rId45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7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8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39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40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41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pic>
        <p:nvPicPr>
          <p:cNvPr id="7" name="图片 1073743875" descr="学科网 zxxk.com" title=""/>
          <p:cNvPicPr>
            <a:picLocks noChangeAspect="1"/>
          </p:cNvPicPr>
          <p:nvPr/>
        </p:nvPicPr>
        <p:blipFill>
          <a:blip r:embed="rId43" r:link="rId4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4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207135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1.xml" /><Relationship Id="rId2" Type="http://schemas.openxmlformats.org/officeDocument/2006/relationships/image" Target="../media/image21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2" Type="http://schemas.openxmlformats.org/officeDocument/2006/relationships/image" Target="../media/image22.jpeg" /><Relationship Id="rId3" Type="http://schemas.openxmlformats.org/officeDocument/2006/relationships/image" Target="../media/image7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3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4.xml" /><Relationship Id="rId2" Type="http://schemas.openxmlformats.org/officeDocument/2006/relationships/oleObject" Target="../embeddings/oleObject9.bin" TargetMode="Internal" /><Relationship Id="rId3" Type="http://schemas.openxmlformats.org/officeDocument/2006/relationships/image" Target="../media/image23.wmf" /><Relationship Id="rId4" Type="http://schemas.openxmlformats.org/officeDocument/2006/relationships/vmlDrawing" Target="../drawings/vmlDrawing5.v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5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6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7.xml" /><Relationship Id="rId2" Type="http://schemas.openxmlformats.org/officeDocument/2006/relationships/image" Target="../media/image2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8.xml" /><Relationship Id="rId2" Type="http://schemas.openxmlformats.org/officeDocument/2006/relationships/oleObject" Target="../embeddings/oleObject10.bin" TargetMode="Internal" /><Relationship Id="rId3" Type="http://schemas.openxmlformats.org/officeDocument/2006/relationships/image" Target="../media/image25.wmf" /><Relationship Id="rId4" Type="http://schemas.openxmlformats.org/officeDocument/2006/relationships/vmlDrawing" Target="../drawings/vmlDrawing6.v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9.xml" /><Relationship Id="rId2" Type="http://schemas.openxmlformats.org/officeDocument/2006/relationships/image" Target="../media/image26.png" /><Relationship Id="rId3" Type="http://schemas.openxmlformats.org/officeDocument/2006/relationships/oleObject" Target="../embeddings/oleObject11.bin" TargetMode="Internal" /><Relationship Id="rId4" Type="http://schemas.openxmlformats.org/officeDocument/2006/relationships/image" Target="../media/image2.wmf" /><Relationship Id="rId5" Type="http://schemas.openxmlformats.org/officeDocument/2006/relationships/vmlDrawing" Target="../drawings/vmlDrawing7.v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0.xml" /><Relationship Id="rId2" Type="http://schemas.openxmlformats.org/officeDocument/2006/relationships/image" Target="../media/image27.jpeg" /><Relationship Id="rId3" Type="http://schemas.openxmlformats.org/officeDocument/2006/relationships/image" Target="../media/image28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1.xml" /><Relationship Id="rId2" Type="http://schemas.openxmlformats.org/officeDocument/2006/relationships/image" Target="../media/image29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2.xml" /><Relationship Id="rId2" Type="http://schemas.openxmlformats.org/officeDocument/2006/relationships/oleObject" Target="../embeddings/oleObject12.bin" TargetMode="Internal" /><Relationship Id="rId3" Type="http://schemas.openxmlformats.org/officeDocument/2006/relationships/image" Target="../media/image30.wmf" /><Relationship Id="rId4" Type="http://schemas.openxmlformats.org/officeDocument/2006/relationships/vmlDrawing" Target="../drawings/vmlDrawing8.v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3.xml" /><Relationship Id="rId2" Type="http://schemas.openxmlformats.org/officeDocument/2006/relationships/oleObject" Target="../embeddings/oleObject13.bin" TargetMode="Internal" /><Relationship Id="rId3" Type="http://schemas.openxmlformats.org/officeDocument/2006/relationships/image" Target="../media/image31.wmf" /><Relationship Id="rId4" Type="http://schemas.openxmlformats.org/officeDocument/2006/relationships/vmlDrawing" Target="../drawings/vmlDrawing9.v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4.xml" /><Relationship Id="rId2" Type="http://schemas.openxmlformats.org/officeDocument/2006/relationships/oleObject" Target="../embeddings/oleObject14.bin" TargetMode="Internal" /><Relationship Id="rId3" Type="http://schemas.openxmlformats.org/officeDocument/2006/relationships/image" Target="../media/image2.wmf" /><Relationship Id="rId4" Type="http://schemas.openxmlformats.org/officeDocument/2006/relationships/oleObject" Target="../embeddings/oleObject15.bin" TargetMode="Internal" /><Relationship Id="rId5" Type="http://schemas.openxmlformats.org/officeDocument/2006/relationships/image" Target="../media/image32.wmf" /><Relationship Id="rId6" Type="http://schemas.openxmlformats.org/officeDocument/2006/relationships/vmlDrawing" Target="../drawings/vmlDrawing10.v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5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2.wmf" /><Relationship Id="rId4" Type="http://schemas.openxmlformats.org/officeDocument/2006/relationships/oleObject" Target="../embeddings/oleObject2.bin" TargetMode="Internal" /><Relationship Id="rId5" Type="http://schemas.openxmlformats.org/officeDocument/2006/relationships/image" Target="../media/image3.wmf" /><Relationship Id="rId6" Type="http://schemas.openxmlformats.org/officeDocument/2006/relationships/oleObject" Target="../embeddings/oleObject3.bin" TargetMode="Internal" /><Relationship Id="rId7" Type="http://schemas.openxmlformats.org/officeDocument/2006/relationships/image" Target="../media/image4.wmf" /><Relationship Id="rId8" Type="http://schemas.openxmlformats.org/officeDocument/2006/relationships/vmlDrawing" Target="../drawings/vmlDrawing1.v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image" Target="../media/image5.jpeg" /><Relationship Id="rId3" Type="http://schemas.openxmlformats.org/officeDocument/2006/relationships/image" Target="../media/image6.png" /><Relationship Id="rId4" Type="http://schemas.openxmlformats.org/officeDocument/2006/relationships/image" Target="../media/image7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10" Type="http://schemas.openxmlformats.org/officeDocument/2006/relationships/vmlDrawing" Target="../drawings/vmlDrawing2.vml" /><Relationship Id="rId2" Type="http://schemas.openxmlformats.org/officeDocument/2006/relationships/image" Target="../media/image8.png" /><Relationship Id="rId3" Type="http://schemas.openxmlformats.org/officeDocument/2006/relationships/image" Target="../media/image9.jpeg" /><Relationship Id="rId4" Type="http://schemas.openxmlformats.org/officeDocument/2006/relationships/image" Target="../media/image10.png" /><Relationship Id="rId5" Type="http://schemas.openxmlformats.org/officeDocument/2006/relationships/image" Target="../media/image11.jpeg" /><Relationship Id="rId6" Type="http://schemas.openxmlformats.org/officeDocument/2006/relationships/image" Target="../media/image12.png" /><Relationship Id="rId7" Type="http://schemas.openxmlformats.org/officeDocument/2006/relationships/image" Target="../media/image6.png" /><Relationship Id="rId8" Type="http://schemas.openxmlformats.org/officeDocument/2006/relationships/oleObject" Target="../embeddings/oleObject4.bin" TargetMode="Internal" /><Relationship Id="rId9" Type="http://schemas.openxmlformats.org/officeDocument/2006/relationships/image" Target="../media/image2.wmf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image" Target="../media/image10.png" /><Relationship Id="rId3" Type="http://schemas.openxmlformats.org/officeDocument/2006/relationships/image" Target="../media/image11.jpe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Relationship Id="rId7" Type="http://schemas.openxmlformats.org/officeDocument/2006/relationships/oleObject" Target="../embeddings/oleObject5.bin" TargetMode="Internal" /><Relationship Id="rId8" Type="http://schemas.openxmlformats.org/officeDocument/2006/relationships/image" Target="../media/image15.wmf" /><Relationship Id="rId9" Type="http://schemas.openxmlformats.org/officeDocument/2006/relationships/vmlDrawing" Target="../drawings/vmlDrawing3.v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8.xml" /><Relationship Id="rId2" Type="http://schemas.openxmlformats.org/officeDocument/2006/relationships/oleObject" Target="../embeddings/oleObject6.bin" TargetMode="Internal" /><Relationship Id="rId3" Type="http://schemas.openxmlformats.org/officeDocument/2006/relationships/image" Target="../media/image16.wmf" /><Relationship Id="rId4" Type="http://schemas.openxmlformats.org/officeDocument/2006/relationships/oleObject" Target="../embeddings/oleObject7.bin" TargetMode="Internal" /><Relationship Id="rId5" Type="http://schemas.openxmlformats.org/officeDocument/2006/relationships/image" Target="../media/image17.wmf" /><Relationship Id="rId6" Type="http://schemas.openxmlformats.org/officeDocument/2006/relationships/oleObject" Target="../embeddings/oleObject8.bin" TargetMode="Internal" /><Relationship Id="rId7" Type="http://schemas.openxmlformats.org/officeDocument/2006/relationships/image" Target="../media/image18.wmf" /><Relationship Id="rId8" Type="http://schemas.openxmlformats.org/officeDocument/2006/relationships/vmlDrawing" Target="../drawings/vmlDrawing4.v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0.xml" /><Relationship Id="rId2" Type="http://schemas.openxmlformats.org/officeDocument/2006/relationships/image" Target="../media/image19.png" /><Relationship Id="rId3" Type="http://schemas.openxmlformats.org/officeDocument/2006/relationships/image" Target="../media/image20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 title=""/>
          <p:cNvSpPr/>
          <p:nvPr/>
        </p:nvSpPr>
        <p:spPr>
          <a:xfrm>
            <a:off x="2074361" y="807491"/>
            <a:ext cx="49952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>
                <a:latin typeface="+mj-ea"/>
                <a:ea typeface="+mj-ea"/>
              </a:rPr>
              <a:t>第</a:t>
            </a:r>
            <a:r>
              <a:rPr lang="en-US" altLang="zh-CN" sz="4400" b="1">
                <a:latin typeface="+mj-ea"/>
                <a:ea typeface="+mj-ea"/>
              </a:rPr>
              <a:t>6</a:t>
            </a:r>
            <a:r>
              <a:rPr lang="zh-CN" altLang="en-US" sz="4400" b="1">
                <a:latin typeface="+mj-ea"/>
                <a:ea typeface="+mj-ea"/>
              </a:rPr>
              <a:t>章　质量与密度</a:t>
            </a:r>
            <a:endParaRPr lang="zh-CN" altLang="en-US" sz="4400" b="1">
              <a:latin typeface="+mj-ea"/>
              <a:ea typeface="+mj-ea"/>
            </a:endParaRPr>
          </a:p>
        </p:txBody>
      </p:sp>
      <p:sp>
        <p:nvSpPr>
          <p:cNvPr id="5" name="矩形 4" title=""/>
          <p:cNvSpPr/>
          <p:nvPr/>
        </p:nvSpPr>
        <p:spPr>
          <a:xfrm>
            <a:off x="786218" y="2187029"/>
            <a:ext cx="810831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pPr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4.</a:t>
            </a:r>
            <a:r>
              <a:rPr lang="zh-CN" altLang="en-US" sz="4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ea"/>
                <a:ea typeface="+mj-ea"/>
              </a:rPr>
              <a:t>跨学科实践：密度应用交流会</a:t>
            </a:r>
            <a:endParaRPr lang="zh-CN" altLang="en-US" sz="4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3076" name="TextBox 3" title=""/>
          <p:cNvSpPr txBox="1">
            <a:spLocks noChangeArrowheads="1"/>
          </p:cNvSpPr>
          <p:nvPr/>
        </p:nvSpPr>
        <p:spPr bwMode="auto">
          <a:xfrm>
            <a:off x="2324652" y="3566567"/>
            <a:ext cx="403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zh-CN" altLang="en-US" sz="2000" b="1">
                <a:latin typeface="黑体" panose="02010609060101010101" pitchFamily="49" charset="-122"/>
                <a:ea typeface="黑体" panose="02010609060101010101" pitchFamily="49" charset="-122"/>
              </a:rPr>
              <a:t>教科版八年级物理上册</a:t>
            </a:r>
            <a:endParaRPr lang="zh-CN" altLang="en-US" sz="2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783336" y="769727"/>
            <a:ext cx="7235952" cy="3349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+mj-ea"/>
              </a:rPr>
              <a:t>（</a:t>
            </a:r>
            <a:r>
              <a:rPr lang="en-US" altLang="zh-CN" sz="2400" b="1">
                <a:latin typeface="+mj-lt"/>
                <a:ea typeface="+mj-ea"/>
              </a:rPr>
              <a:t>3</a:t>
            </a:r>
            <a:r>
              <a:rPr lang="zh-CN" altLang="en-US" sz="2400" b="1">
                <a:latin typeface="+mj-lt"/>
                <a:ea typeface="+mj-ea"/>
              </a:rPr>
              <a:t>）步骤③中为什么用细铁丝将软木塞按住？</a:t>
            </a:r>
            <a:endParaRPr lang="en-US" altLang="zh-CN" sz="2400" b="1">
              <a:latin typeface="+mj-lt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lt"/>
                <a:ea typeface="+mj-ea"/>
              </a:rPr>
              <a:t>____________________________________________</a:t>
            </a:r>
            <a:endParaRPr lang="en-US" altLang="zh-CN" sz="2400" b="1">
              <a:latin typeface="+mj-lt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lt"/>
                <a:ea typeface="+mj-ea"/>
              </a:rPr>
              <a:t>________________________________</a:t>
            </a:r>
            <a:r>
              <a:rPr lang="zh-CN" altLang="en-US" sz="2400" b="1">
                <a:latin typeface="+mj-lt"/>
                <a:ea typeface="+mj-ea"/>
              </a:rPr>
              <a:t>。</a:t>
            </a:r>
            <a:endParaRPr lang="en-US" altLang="zh-CN" sz="2400" b="1">
              <a:latin typeface="+mj-lt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>
                <a:latin typeface="+mj-lt"/>
                <a:ea typeface="+mj-ea"/>
              </a:rPr>
              <a:t>（</a:t>
            </a:r>
            <a:r>
              <a:rPr lang="en-US" altLang="zh-CN" sz="2400" b="1">
                <a:latin typeface="+mj-lt"/>
                <a:ea typeface="+mj-ea"/>
              </a:rPr>
              <a:t>4</a:t>
            </a:r>
            <a:r>
              <a:rPr lang="zh-CN" altLang="en-US" sz="2400" b="1">
                <a:latin typeface="+mj-lt"/>
                <a:ea typeface="+mj-ea"/>
              </a:rPr>
              <a:t>）对具有吸水性物体的体积测量提出一种改进方法：</a:t>
            </a:r>
            <a:r>
              <a:rPr lang="en-US" altLang="zh-CN" sz="2400" b="1">
                <a:latin typeface="+mj-lt"/>
                <a:ea typeface="+mj-ea"/>
              </a:rPr>
              <a:t>________________________________________</a:t>
            </a:r>
            <a:endParaRPr lang="en-US" altLang="zh-CN" sz="2400" b="1">
              <a:latin typeface="+mj-lt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zh-CN" sz="2400" b="1">
                <a:latin typeface="+mj-lt"/>
                <a:ea typeface="+mj-ea"/>
              </a:rPr>
              <a:t>_______________________</a:t>
            </a:r>
            <a:r>
              <a:rPr lang="zh-CN" altLang="en-US" sz="2400" b="1">
                <a:latin typeface="+mj-lt"/>
                <a:ea typeface="+mj-ea"/>
              </a:rPr>
              <a:t>。</a:t>
            </a:r>
            <a:endParaRPr lang="zh-CN" altLang="en-US" sz="2400" b="1">
              <a:latin typeface="+mj-lt"/>
              <a:ea typeface="+mj-ea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978408" y="1402798"/>
            <a:ext cx="7141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不按住的话软木塞会漂浮在水面上，为使软木塞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771144" y="1914349"/>
            <a:ext cx="5458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浸没在水中，需要用细铁丝把它按住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文本框 5" title=""/>
          <p:cNvSpPr txBox="1"/>
          <p:nvPr/>
        </p:nvSpPr>
        <p:spPr>
          <a:xfrm>
            <a:off x="1542288" y="3005115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将吸水性物体放入水中，吸足水后，再放入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771144" y="3599975"/>
            <a:ext cx="3947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装有水的量筒中测量体积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0629900" y="117475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 title=""/>
          <p:cNvGrpSpPr/>
          <p:nvPr/>
        </p:nvGrpSpPr>
        <p:grpSpPr>
          <a:xfrm>
            <a:off x="149013" y="652987"/>
            <a:ext cx="4081611" cy="497374"/>
            <a:chOff x="311573" y="1067266"/>
            <a:chExt cx="4081611" cy="497374"/>
          </a:xfrm>
        </p:grpSpPr>
        <p:sp>
          <p:nvSpPr>
            <p:cNvPr id="3" name="矩形: 圆角 2"/>
            <p:cNvSpPr/>
            <p:nvPr/>
          </p:nvSpPr>
          <p:spPr>
            <a:xfrm>
              <a:off x="311573" y="1090506"/>
              <a:ext cx="1776040" cy="474134"/>
            </a:xfrm>
            <a:prstGeom prst="roundRect">
              <a:avLst>
                <a:gd name="adj" fmla="val 50000"/>
              </a:avLst>
            </a:prstGeom>
            <a:solidFill>
              <a:srgbClr val="075F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知识点</a:t>
              </a:r>
              <a:r>
                <a:rPr lang="en-US" altLang="zh-CN" sz="280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endParaRPr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138679" y="1067266"/>
              <a:ext cx="225450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b="1">
                  <a:latin typeface="宋体" panose="02010600030101010101" pitchFamily="2" charset="-122"/>
                  <a:ea typeface="宋体" panose="02010600030101010101" pitchFamily="2" charset="-122"/>
                </a:rPr>
                <a:t>取样法测密度</a:t>
              </a:r>
              <a:endParaRPr lang="zh-CN" altLang="en-US" sz="2600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1219201" y="1530775"/>
              <a:ext cx="3173983" cy="0"/>
            </a:xfrm>
            <a:prstGeom prst="line">
              <a:avLst/>
            </a:prstGeom>
            <a:ln w="63500" cmpd="thinThick">
              <a:solidFill>
                <a:srgbClr val="075F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图片 6" title="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189" y="1095625"/>
            <a:ext cx="2241710" cy="3513079"/>
          </a:xfrm>
          <a:prstGeom prst="rect">
            <a:avLst/>
          </a:prstGeom>
        </p:spPr>
      </p:pic>
      <p:sp>
        <p:nvSpPr>
          <p:cNvPr id="8" name="文本框 7" title=""/>
          <p:cNvSpPr txBox="1"/>
          <p:nvPr/>
        </p:nvSpPr>
        <p:spPr>
          <a:xfrm>
            <a:off x="480356" y="1280160"/>
            <a:ext cx="5383996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思考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：如何测量人民英雄纪念碑的碑心石质量呢？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795882" y="2852164"/>
            <a:ext cx="1511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直接测量</a:t>
            </a:r>
            <a:endParaRPr lang="zh-CN" altLang="en-US" sz="2400" b="1"/>
          </a:p>
        </p:txBody>
      </p:sp>
      <p:sp>
        <p:nvSpPr>
          <p:cNvPr id="14" name="文本框 13" title=""/>
          <p:cNvSpPr txBox="1"/>
          <p:nvPr/>
        </p:nvSpPr>
        <p:spPr>
          <a:xfrm>
            <a:off x="744101" y="3773229"/>
            <a:ext cx="1663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质量太大</a:t>
            </a:r>
            <a:endParaRPr lang="zh-CN" altLang="en-US" sz="2400" b="1"/>
          </a:p>
        </p:txBody>
      </p:sp>
      <p:sp>
        <p:nvSpPr>
          <p:cNvPr id="15" name="文本框 14" title=""/>
          <p:cNvSpPr txBox="1"/>
          <p:nvPr/>
        </p:nvSpPr>
        <p:spPr>
          <a:xfrm>
            <a:off x="3223969" y="2852164"/>
            <a:ext cx="1511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间接测量</a:t>
            </a:r>
            <a:endParaRPr lang="zh-CN" altLang="en-US" sz="2400" b="1"/>
          </a:p>
        </p:txBody>
      </p:sp>
      <p:pic>
        <p:nvPicPr>
          <p:cNvPr id="16" name="图片 15" title="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066" y="2854429"/>
            <a:ext cx="660710" cy="459400"/>
          </a:xfrm>
          <a:prstGeom prst="rect">
            <a:avLst/>
          </a:prstGeom>
        </p:spPr>
      </p:pic>
      <p:sp>
        <p:nvSpPr>
          <p:cNvPr id="17" name="文本框 16" title=""/>
          <p:cNvSpPr txBox="1"/>
          <p:nvPr/>
        </p:nvSpPr>
        <p:spPr>
          <a:xfrm>
            <a:off x="3441534" y="3773228"/>
            <a:ext cx="1255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取样法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8" name="箭头: 下 17" title=""/>
          <p:cNvSpPr/>
          <p:nvPr/>
        </p:nvSpPr>
        <p:spPr>
          <a:xfrm>
            <a:off x="1344316" y="3313829"/>
            <a:ext cx="247507" cy="38546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箭头: 下 18" title=""/>
          <p:cNvSpPr/>
          <p:nvPr/>
        </p:nvSpPr>
        <p:spPr>
          <a:xfrm>
            <a:off x="3821744" y="3313828"/>
            <a:ext cx="247507" cy="385465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  <p:bldP spid="15" grpId="0"/>
      <p:bldP spid="17" grpId="0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215132" y="614744"/>
            <a:ext cx="1441788" cy="46166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>
                <a:latin typeface="+mj-ea"/>
                <a:ea typeface="+mj-ea"/>
              </a:rPr>
              <a:t>步骤一：</a:t>
            </a:r>
            <a:endParaRPr lang="zh-CN" altLang="en-US" sz="2400" b="1">
              <a:latin typeface="+mj-ea"/>
              <a:ea typeface="+mj-ea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792480" y="1328928"/>
            <a:ext cx="7168896" cy="168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47700" eaLnBrk="1" hangingPunct="1">
              <a:lnSpc>
                <a:spcPct val="150000"/>
              </a:lnSpc>
            </a:pPr>
            <a:r>
              <a:rPr lang="zh-CN" altLang="en-US" sz="2400" b="1"/>
              <a:t>查找资料得知，人民英雄纪念碑碑心石</a:t>
            </a:r>
            <a:r>
              <a:rPr lang="zh-CN" altLang="en-US" sz="2400" b="1">
                <a:solidFill>
                  <a:schemeClr val="accent6">
                    <a:lumMod val="75000"/>
                  </a:schemeClr>
                </a:solidFill>
              </a:rPr>
              <a:t>长</a:t>
            </a:r>
            <a:r>
              <a:rPr lang="en-US" altLang="zh-CN" sz="2400" b="1">
                <a:solidFill>
                  <a:schemeClr val="accent6">
                    <a:lumMod val="75000"/>
                  </a:schemeClr>
                </a:solidFill>
              </a:rPr>
              <a:t>14.7m</a:t>
            </a:r>
            <a:r>
              <a:rPr lang="zh-CN" altLang="en-US" sz="2400" b="1"/>
              <a:t>、</a:t>
            </a:r>
            <a:r>
              <a:rPr lang="zh-CN" altLang="en-US" sz="2400" b="1">
                <a:solidFill>
                  <a:schemeClr val="accent6">
                    <a:lumMod val="75000"/>
                  </a:schemeClr>
                </a:solidFill>
              </a:rPr>
              <a:t>宽</a:t>
            </a:r>
            <a:r>
              <a:rPr lang="en-US" altLang="zh-CN" sz="2400" b="1">
                <a:solidFill>
                  <a:schemeClr val="accent6">
                    <a:lumMod val="75000"/>
                  </a:schemeClr>
                </a:solidFill>
              </a:rPr>
              <a:t>2.9m</a:t>
            </a:r>
            <a:r>
              <a:rPr lang="zh-CN" altLang="en-US" sz="2400" b="1"/>
              <a:t>、</a:t>
            </a:r>
            <a:r>
              <a:rPr lang="zh-CN" altLang="en-US" sz="2400" b="1">
                <a:solidFill>
                  <a:schemeClr val="accent6">
                    <a:lumMod val="75000"/>
                  </a:schemeClr>
                </a:solidFill>
              </a:rPr>
              <a:t>厚</a:t>
            </a:r>
            <a:r>
              <a:rPr lang="en-US" altLang="zh-CN" sz="2400" b="1">
                <a:solidFill>
                  <a:schemeClr val="accent6">
                    <a:lumMod val="75000"/>
                  </a:schemeClr>
                </a:solidFill>
              </a:rPr>
              <a:t>1.0m</a:t>
            </a:r>
            <a:r>
              <a:rPr lang="zh-CN" altLang="en-US" sz="2400" b="1"/>
              <a:t>，石材是花岗岩。据此可以计算出碑心石的体积</a:t>
            </a:r>
            <a:r>
              <a:rPr lang="en-US" altLang="zh-CN" sz="2400" b="1" i="1"/>
              <a:t>V</a:t>
            </a:r>
            <a:r>
              <a:rPr lang="zh-CN" altLang="en-US" sz="2400" b="1"/>
              <a:t>：</a:t>
            </a:r>
            <a:endParaRPr lang="zh-CN" altLang="en-US" sz="2400" b="1"/>
          </a:p>
        </p:txBody>
      </p:sp>
      <p:sp>
        <p:nvSpPr>
          <p:cNvPr id="4" name="文本框 3" title=""/>
          <p:cNvSpPr txBox="1"/>
          <p:nvPr/>
        </p:nvSpPr>
        <p:spPr>
          <a:xfrm>
            <a:off x="1316736" y="3446957"/>
            <a:ext cx="6083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</a:rPr>
              <a:t>V</a:t>
            </a:r>
            <a:r>
              <a:rPr lang="en-US" altLang="zh-CN" sz="2400" b="1">
                <a:solidFill>
                  <a:srgbClr val="FF0000"/>
                </a:solidFill>
              </a:rPr>
              <a:t>= </a:t>
            </a:r>
            <a:r>
              <a:rPr lang="en-US" altLang="zh-CN" sz="2400" b="1" i="1" err="1">
                <a:solidFill>
                  <a:srgbClr val="FF0000"/>
                </a:solidFill>
              </a:rPr>
              <a:t>abc</a:t>
            </a:r>
            <a:r>
              <a:rPr lang="en-US" altLang="zh-CN" sz="2400" b="1">
                <a:solidFill>
                  <a:srgbClr val="FF0000"/>
                </a:solidFill>
              </a:rPr>
              <a:t> =14.7m×2.9m×1.0m=42.63m</a:t>
            </a:r>
            <a:r>
              <a:rPr lang="en-US" altLang="zh-CN" sz="2400" b="1" baseline="30000">
                <a:solidFill>
                  <a:srgbClr val="FF0000"/>
                </a:solidFill>
              </a:rPr>
              <a:t>3</a:t>
            </a:r>
            <a:endParaRPr lang="zh-CN" altLang="en-US" sz="2400" b="1" baseline="30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215132" y="614744"/>
            <a:ext cx="1441788" cy="46166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>
                <a:latin typeface="+mj-ea"/>
                <a:ea typeface="+mj-ea"/>
              </a:rPr>
              <a:t>步骤二：</a:t>
            </a:r>
            <a:endParaRPr lang="zh-CN" altLang="en-US" sz="2400" b="1">
              <a:latin typeface="+mj-ea"/>
              <a:ea typeface="+mj-ea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792480" y="1328928"/>
            <a:ext cx="7217664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47700" eaLnBrk="1" hangingPunct="1">
              <a:lnSpc>
                <a:spcPct val="150000"/>
              </a:lnSpc>
            </a:pPr>
            <a:r>
              <a:rPr lang="zh-CN" altLang="en-US" sz="2400" b="1"/>
              <a:t>取与碑心石相同的花岗岩作样本，用天平测得其质量</a:t>
            </a:r>
            <a:r>
              <a:rPr lang="en-US" altLang="zh-CN" sz="2400" b="1" i="1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zh-CN" altLang="en-US" sz="2400" b="1" baseline="-25000">
                <a:solidFill>
                  <a:schemeClr val="accent6">
                    <a:lumMod val="75000"/>
                  </a:schemeClr>
                </a:solidFill>
              </a:rPr>
              <a:t>样本</a:t>
            </a:r>
            <a:r>
              <a:rPr lang="en-US" altLang="zh-CN" sz="2400" b="1">
                <a:solidFill>
                  <a:schemeClr val="accent6">
                    <a:lumMod val="75000"/>
                  </a:schemeClr>
                </a:solidFill>
              </a:rPr>
              <a:t>=125g</a:t>
            </a:r>
            <a:r>
              <a:rPr lang="zh-CN" altLang="en-US" sz="2400" b="1"/>
              <a:t>，用排水法测得其体积</a:t>
            </a:r>
            <a:r>
              <a:rPr lang="en-US" altLang="zh-CN" sz="2400" b="1" i="1">
                <a:solidFill>
                  <a:schemeClr val="accent6">
                    <a:lumMod val="75000"/>
                  </a:schemeClr>
                </a:solidFill>
              </a:rPr>
              <a:t>V</a:t>
            </a:r>
            <a:r>
              <a:rPr lang="zh-CN" altLang="en-US" sz="2400" b="1" baseline="-25000">
                <a:solidFill>
                  <a:schemeClr val="accent6">
                    <a:lumMod val="75000"/>
                  </a:schemeClr>
                </a:solidFill>
              </a:rPr>
              <a:t>样本</a:t>
            </a:r>
            <a:r>
              <a:rPr lang="en-US" altLang="zh-CN" sz="2400" b="1">
                <a:solidFill>
                  <a:schemeClr val="accent6">
                    <a:lumMod val="75000"/>
                  </a:schemeClr>
                </a:solidFill>
              </a:rPr>
              <a:t>=45cm</a:t>
            </a:r>
            <a:r>
              <a:rPr lang="en-US" altLang="zh-CN" sz="2400" b="1" baseline="3000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zh-CN" altLang="en-US" sz="2400" b="1"/>
              <a:t>，计算得到样本的密度</a:t>
            </a:r>
            <a:r>
              <a:rPr lang="en-US" altLang="zh-CN" sz="2400" b="1" i="1"/>
              <a:t>ρ</a:t>
            </a:r>
            <a:r>
              <a:rPr lang="zh-CN" altLang="en-US" sz="2400" b="1" baseline="-25000"/>
              <a:t>样本</a:t>
            </a:r>
            <a:r>
              <a:rPr lang="zh-CN" altLang="en-US" sz="2400" b="1"/>
              <a:t>：</a:t>
            </a:r>
            <a:endParaRPr lang="zh-CN" altLang="en-US" sz="2400" b="1" i="1"/>
          </a:p>
        </p:txBody>
      </p:sp>
      <p:graphicFrame>
        <p:nvGraphicFramePr>
          <p:cNvPr id="4" name="对象 3" title=""/>
          <p:cNvGraphicFramePr>
            <a:graphicFrameLocks noChangeAspect="1"/>
          </p:cNvGraphicFramePr>
          <p:nvPr/>
        </p:nvGraphicFramePr>
        <p:xfrm>
          <a:off x="1414974" y="3336764"/>
          <a:ext cx="6137680" cy="890954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name="Equation" r:id="rId2" imgW="75590400" imgH="10972800" progId="Equation.DSMT4">
                  <p:embed/>
                </p:oleObj>
              </mc:Choice>
              <mc:Fallback>
                <p:oleObj name="Equation" r:id="rId2" imgW="75590400" imgH="10972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14974" y="3336764"/>
                        <a:ext cx="6137680" cy="890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215132" y="614744"/>
            <a:ext cx="1441788" cy="46166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>
                <a:latin typeface="+mj-ea"/>
                <a:ea typeface="+mj-ea"/>
              </a:rPr>
              <a:t>步骤三：</a:t>
            </a:r>
            <a:endParaRPr lang="zh-CN" altLang="en-US" sz="2400" b="1">
              <a:latin typeface="+mj-ea"/>
              <a:ea typeface="+mj-ea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792480" y="1328928"/>
            <a:ext cx="7217664" cy="113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47700" eaLnBrk="1" hangingPunct="1">
              <a:lnSpc>
                <a:spcPct val="150000"/>
              </a:lnSpc>
            </a:pPr>
            <a:r>
              <a:rPr lang="zh-CN" altLang="en-US" sz="2400" b="1"/>
              <a:t>碑心石的密度等于样本的密度，利用</a:t>
            </a:r>
            <a:r>
              <a:rPr lang="en-US" altLang="zh-CN" sz="2400" b="1" i="1">
                <a:solidFill>
                  <a:schemeClr val="accent6">
                    <a:lumMod val="75000"/>
                  </a:schemeClr>
                </a:solidFill>
              </a:rPr>
              <a:t>m</a:t>
            </a:r>
            <a:r>
              <a:rPr lang="en-US" altLang="zh-CN" sz="2400" b="1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en-US" altLang="zh-CN" sz="2400" b="1" i="1" err="1">
                <a:solidFill>
                  <a:schemeClr val="accent6">
                    <a:lumMod val="75000"/>
                  </a:schemeClr>
                </a:solidFill>
              </a:rPr>
              <a:t>ρV</a:t>
            </a:r>
            <a:r>
              <a:rPr lang="zh-CN" altLang="en-US" sz="2400" b="1"/>
              <a:t>计算碑心石的质量：</a:t>
            </a:r>
            <a:endParaRPr lang="zh-CN" altLang="en-US" sz="2400" b="1" i="1"/>
          </a:p>
        </p:txBody>
      </p:sp>
      <p:sp>
        <p:nvSpPr>
          <p:cNvPr id="4" name="文本框 3" title=""/>
          <p:cNvSpPr txBox="1"/>
          <p:nvPr/>
        </p:nvSpPr>
        <p:spPr>
          <a:xfrm>
            <a:off x="792480" y="2889504"/>
            <a:ext cx="78394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</a:rPr>
              <a:t>m </a:t>
            </a:r>
            <a:r>
              <a:rPr lang="en-US" altLang="zh-CN" sz="2400" b="1">
                <a:solidFill>
                  <a:srgbClr val="FF0000"/>
                </a:solidFill>
              </a:rPr>
              <a:t>=</a:t>
            </a:r>
            <a:r>
              <a:rPr lang="en-US" altLang="zh-CN" sz="2400" b="1" i="1">
                <a:solidFill>
                  <a:srgbClr val="FF0000"/>
                </a:solidFill>
              </a:rPr>
              <a:t>ρ</a:t>
            </a:r>
            <a:r>
              <a:rPr lang="zh-CN" altLang="en-US" sz="2400" b="1" baseline="-250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样本</a:t>
            </a:r>
            <a:r>
              <a:rPr lang="en-US" altLang="zh-CN" sz="2400" b="1" i="1">
                <a:solidFill>
                  <a:srgbClr val="FF0000"/>
                </a:solidFill>
              </a:rPr>
              <a:t>V</a:t>
            </a:r>
            <a:r>
              <a:rPr lang="en-US" altLang="zh-CN" sz="2400" b="1">
                <a:solidFill>
                  <a:srgbClr val="FF0000"/>
                </a:solidFill>
              </a:rPr>
              <a:t>=2.8×10</a:t>
            </a:r>
            <a:r>
              <a:rPr lang="en-US" altLang="zh-CN" sz="2400" b="1" baseline="30000">
                <a:solidFill>
                  <a:srgbClr val="FF0000"/>
                </a:solidFill>
              </a:rPr>
              <a:t>3</a:t>
            </a:r>
            <a:r>
              <a:rPr lang="en-US" altLang="zh-CN" sz="2400" b="1">
                <a:solidFill>
                  <a:srgbClr val="FF0000"/>
                </a:solidFill>
              </a:rPr>
              <a:t>kg/m</a:t>
            </a:r>
            <a:r>
              <a:rPr lang="en-US" altLang="zh-CN" sz="2400" b="1" baseline="30000">
                <a:solidFill>
                  <a:srgbClr val="FF0000"/>
                </a:solidFill>
              </a:rPr>
              <a:t>3</a:t>
            </a:r>
            <a:r>
              <a:rPr lang="en-US" altLang="zh-CN" sz="2400" b="1">
                <a:solidFill>
                  <a:srgbClr val="FF0000"/>
                </a:solidFill>
              </a:rPr>
              <a:t>×42.63m</a:t>
            </a:r>
            <a:r>
              <a:rPr lang="en-US" altLang="zh-CN" sz="2400" b="1" baseline="30000">
                <a:solidFill>
                  <a:srgbClr val="FF0000"/>
                </a:solidFill>
              </a:rPr>
              <a:t>3 </a:t>
            </a:r>
            <a:r>
              <a:rPr lang="zh-CN" altLang="en-US" sz="2400" b="1">
                <a:solidFill>
                  <a:srgbClr val="FF0000"/>
                </a:solidFill>
              </a:rPr>
              <a:t>≈</a:t>
            </a:r>
            <a:r>
              <a:rPr lang="en-US" altLang="zh-CN" sz="2400" b="1">
                <a:solidFill>
                  <a:srgbClr val="FF0000"/>
                </a:solidFill>
              </a:rPr>
              <a:t>1.19×10</a:t>
            </a:r>
            <a:r>
              <a:rPr lang="en-US" altLang="zh-CN" sz="2400" b="1" baseline="30000">
                <a:solidFill>
                  <a:srgbClr val="FF0000"/>
                </a:solidFill>
              </a:rPr>
              <a:t>5</a:t>
            </a:r>
            <a:r>
              <a:rPr lang="en-US" altLang="zh-CN" sz="2400" b="1">
                <a:solidFill>
                  <a:srgbClr val="FF0000"/>
                </a:solidFill>
              </a:rPr>
              <a:t>kg =119t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1310411" y="1304263"/>
            <a:ext cx="6669024" cy="2238241"/>
          </a:xfrm>
          <a:prstGeom prst="rect">
            <a:avLst/>
          </a:prstGeom>
          <a:ln w="285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>
                <a:latin typeface="+mj-ea"/>
                <a:ea typeface="+mj-ea"/>
              </a:rPr>
              <a:t>用取样法测量时应注意的问题</a:t>
            </a:r>
            <a:endParaRPr lang="en-US" altLang="zh-CN" sz="2400" b="1">
              <a:latin typeface="+mj-ea"/>
              <a:ea typeface="+mj-ea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/>
              <a:t>所取样本必须与待测物体的材料是一样的，否则测量样本密度没有意义。</a:t>
            </a:r>
            <a:endParaRPr lang="en-US" altLang="zh-CN" sz="2400" b="1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/>
              <a:t>这种测算是估测，存在较大的误差。</a:t>
            </a:r>
            <a:endParaRPr lang="zh-CN" altLang="en-US" sz="2400" b="1"/>
          </a:p>
        </p:txBody>
      </p:sp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633984" y="463296"/>
            <a:ext cx="7534656" cy="3900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00B0F0"/>
                </a:solidFill>
                <a:latin typeface="+mj-lt"/>
                <a:ea typeface="+mj-ea"/>
              </a:rPr>
              <a:t>练习</a:t>
            </a:r>
            <a:r>
              <a:rPr lang="en-US" altLang="zh-CN" sz="2400" b="1">
                <a:solidFill>
                  <a:srgbClr val="00B0F0"/>
                </a:solidFill>
                <a:latin typeface="+mj-lt"/>
                <a:ea typeface="+mj-ea"/>
              </a:rPr>
              <a:t>2</a:t>
            </a:r>
            <a:r>
              <a:rPr lang="zh-CN" altLang="en-US" sz="2400" b="1">
                <a:latin typeface="+mj-lt"/>
                <a:ea typeface="+mj-ea"/>
              </a:rPr>
              <a:t>：著名</a:t>
            </a:r>
            <a:r>
              <a:rPr lang="en-US" altLang="zh-CN" sz="2400" b="1">
                <a:latin typeface="+mj-lt"/>
                <a:ea typeface="+mj-ea"/>
              </a:rPr>
              <a:t>5A</a:t>
            </a:r>
            <a:r>
              <a:rPr lang="zh-CN" altLang="en-US" sz="2400" b="1">
                <a:latin typeface="+mj-lt"/>
                <a:ea typeface="+mj-ea"/>
              </a:rPr>
              <a:t>级风景区“三峡人家”有一个景点</a:t>
            </a:r>
            <a:r>
              <a:rPr lang="en-US" altLang="zh-CN" sz="2400" b="1">
                <a:latin typeface="+mj-lt"/>
                <a:ea typeface="+mj-ea"/>
              </a:rPr>
              <a:t>——</a:t>
            </a:r>
            <a:r>
              <a:rPr lang="zh-CN" altLang="en-US" sz="2400" b="1">
                <a:latin typeface="+mj-lt"/>
                <a:ea typeface="+mj-ea"/>
              </a:rPr>
              <a:t>石令牌</a:t>
            </a:r>
            <a:r>
              <a:rPr lang="en-US" altLang="zh-CN" sz="2400" b="1">
                <a:latin typeface="+mj-lt"/>
                <a:ea typeface="+mj-ea"/>
              </a:rPr>
              <a:t>(</a:t>
            </a:r>
            <a:r>
              <a:rPr lang="zh-CN" altLang="en-US" sz="2400" b="1">
                <a:latin typeface="+mj-lt"/>
                <a:ea typeface="+mj-ea"/>
              </a:rPr>
              <a:t>如图</a:t>
            </a:r>
            <a:r>
              <a:rPr lang="en-US" altLang="zh-CN" sz="2400" b="1">
                <a:latin typeface="+mj-lt"/>
                <a:ea typeface="+mj-ea"/>
              </a:rPr>
              <a:t>)</a:t>
            </a:r>
            <a:r>
              <a:rPr lang="zh-CN" altLang="en-US" sz="2400" b="1">
                <a:latin typeface="+mj-lt"/>
                <a:ea typeface="+mj-ea"/>
              </a:rPr>
              <a:t>。此石为一天然山体，呈长方体状，如石碑竖立，高约</a:t>
            </a:r>
            <a:r>
              <a:rPr lang="en-US" altLang="zh-CN" sz="2400" b="1">
                <a:latin typeface="+mj-lt"/>
                <a:ea typeface="+mj-ea"/>
              </a:rPr>
              <a:t>32m</a:t>
            </a:r>
            <a:r>
              <a:rPr lang="zh-CN" altLang="en-US" sz="2400" b="1">
                <a:latin typeface="+mj-lt"/>
                <a:ea typeface="+mj-ea"/>
              </a:rPr>
              <a:t>，宽约 </a:t>
            </a:r>
            <a:r>
              <a:rPr lang="en-US" altLang="zh-CN" sz="2400" b="1">
                <a:latin typeface="+mj-lt"/>
                <a:ea typeface="+mj-ea"/>
              </a:rPr>
              <a:t>12.5 m</a:t>
            </a:r>
            <a:r>
              <a:rPr lang="zh-CN" altLang="en-US" sz="2400" b="1">
                <a:latin typeface="+mj-lt"/>
                <a:ea typeface="+mj-ea"/>
              </a:rPr>
              <a:t>，厚约</a:t>
            </a:r>
            <a:r>
              <a:rPr lang="en-US" altLang="zh-CN" sz="2400" b="1">
                <a:latin typeface="+mj-lt"/>
                <a:ea typeface="+mj-ea"/>
              </a:rPr>
              <a:t>4m</a:t>
            </a:r>
            <a:r>
              <a:rPr lang="zh-CN" altLang="en-US" sz="2400" b="1">
                <a:latin typeface="+mj-lt"/>
                <a:ea typeface="+mj-ea"/>
              </a:rPr>
              <a:t>，天然而成，极为壮观。为了粗略估测石令牌质量，取同材质小石块，称其质量为</a:t>
            </a:r>
            <a:r>
              <a:rPr lang="en-US" altLang="zh-CN" sz="2400" b="1">
                <a:latin typeface="+mj-lt"/>
                <a:ea typeface="+mj-ea"/>
              </a:rPr>
              <a:t>35g</a:t>
            </a:r>
            <a:r>
              <a:rPr lang="zh-CN" altLang="en-US" sz="2400" b="1">
                <a:latin typeface="+mj-lt"/>
                <a:ea typeface="+mj-ea"/>
              </a:rPr>
              <a:t>，测其体积为 </a:t>
            </a:r>
            <a:r>
              <a:rPr lang="en-US" altLang="zh-CN" sz="2400" b="1">
                <a:latin typeface="+mj-lt"/>
                <a:ea typeface="+mj-ea"/>
              </a:rPr>
              <a:t>14 cm</a:t>
            </a:r>
            <a:r>
              <a:rPr lang="en-US" altLang="zh-CN" sz="2400" b="1" baseline="30000">
                <a:latin typeface="+mj-lt"/>
                <a:ea typeface="+mj-ea"/>
              </a:rPr>
              <a:t>3</a:t>
            </a:r>
            <a:r>
              <a:rPr lang="zh-CN" altLang="en-US" sz="2400" b="1">
                <a:latin typeface="+mj-lt"/>
                <a:ea typeface="+mj-ea"/>
              </a:rPr>
              <a:t>。</a:t>
            </a:r>
            <a:endParaRPr lang="en-US" altLang="zh-CN" sz="2400" b="1">
              <a:latin typeface="+mj-lt"/>
              <a:ea typeface="+mj-ea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+mj-lt"/>
                <a:ea typeface="+mj-ea"/>
              </a:rPr>
              <a:t>(1)</a:t>
            </a:r>
            <a:r>
              <a:rPr lang="zh-CN" altLang="en-US" sz="2400" b="1">
                <a:latin typeface="+mj-lt"/>
                <a:ea typeface="+mj-ea"/>
              </a:rPr>
              <a:t>该种石材的密度是多少？</a:t>
            </a:r>
            <a:endParaRPr lang="en-US" altLang="zh-CN" sz="2400" b="1">
              <a:latin typeface="+mj-lt"/>
              <a:ea typeface="+mj-ea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400" b="1">
                <a:latin typeface="+mj-lt"/>
                <a:ea typeface="+mj-ea"/>
              </a:rPr>
              <a:t>(2)</a:t>
            </a:r>
            <a:r>
              <a:rPr lang="zh-CN" altLang="en-US" sz="2400" b="1">
                <a:latin typeface="+mj-lt"/>
                <a:ea typeface="+mj-ea"/>
              </a:rPr>
              <a:t>石令牌的质量是多少吨？</a:t>
            </a:r>
            <a:endParaRPr lang="en-US" altLang="zh-CN" sz="2400" b="1">
              <a:latin typeface="+mj-lt"/>
              <a:ea typeface="+mj-ea"/>
            </a:endParaRPr>
          </a:p>
        </p:txBody>
      </p:sp>
      <p:pic>
        <p:nvPicPr>
          <p:cNvPr id="3" name="图片 2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180" y="2736916"/>
            <a:ext cx="1636649" cy="218134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文本框 6" title=""/>
          <p:cNvSpPr txBox="1"/>
          <p:nvPr/>
        </p:nvSpPr>
        <p:spPr>
          <a:xfrm>
            <a:off x="1079405" y="804397"/>
            <a:ext cx="5431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解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：（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）该种石材的密度</a:t>
            </a:r>
            <a:endParaRPr lang="zh-CN" altLang="en-US" sz="2400" b="1">
              <a:solidFill>
                <a:srgbClr val="FF0000"/>
              </a:solidFill>
              <a:latin typeface="+mj-lt"/>
              <a:ea typeface="宋体" panose="02010600030101010101" pitchFamily="2" charset="-122"/>
            </a:endParaRPr>
          </a:p>
        </p:txBody>
      </p:sp>
      <p:graphicFrame>
        <p:nvGraphicFramePr>
          <p:cNvPr id="8" name="对象 7" title=""/>
          <p:cNvGraphicFramePr>
            <a:graphicFrameLocks noChangeAspect="1"/>
          </p:cNvGraphicFramePr>
          <p:nvPr/>
        </p:nvGraphicFramePr>
        <p:xfrm>
          <a:off x="1258295" y="1310693"/>
          <a:ext cx="6288647" cy="84393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name="Equation" r:id="rId2" imgW="70408800" imgH="9448800" progId="Equation.DSMT4">
                  <p:embed/>
                </p:oleObj>
              </mc:Choice>
              <mc:Fallback>
                <p:oleObj name="Equation" r:id="rId2" imgW="70408800" imgH="9448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58295" y="1310693"/>
                        <a:ext cx="6288647" cy="8439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 title=""/>
          <p:cNvSpPr txBox="1"/>
          <p:nvPr/>
        </p:nvSpPr>
        <p:spPr>
          <a:xfrm>
            <a:off x="866434" y="2536259"/>
            <a:ext cx="7923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）石令牌的体积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V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′= </a:t>
            </a:r>
            <a:r>
              <a:rPr lang="en-US" altLang="zh-CN" sz="2400" b="1" i="1" err="1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abc 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=32m×12.5m×4m=1600m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，</a:t>
            </a:r>
            <a:endParaRPr lang="zh-CN" altLang="en-US" sz="2400" b="1">
              <a:solidFill>
                <a:srgbClr val="FF0000"/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1124174" y="3142423"/>
            <a:ext cx="7665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则石令牌的质量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m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′=</a:t>
            </a:r>
            <a:r>
              <a:rPr lang="en-US" altLang="zh-CN" sz="2400" b="1" i="1" err="1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ρV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′=2.5×10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kg/m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×1600m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3</a:t>
            </a:r>
            <a:endParaRPr lang="zh-CN" altLang="en-US" sz="2400" b="1" baseline="30000">
              <a:solidFill>
                <a:srgbClr val="FF0000"/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4219153" y="3748587"/>
            <a:ext cx="3037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=4×10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6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kg =4×10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  <a:sym typeface="Wingdings" panose="05000000000000000000" pitchFamily="2" charset="2"/>
              </a:rPr>
              <a:t>t</a:t>
            </a:r>
            <a:endParaRPr lang="zh-CN" altLang="en-US" sz="2400" b="1" baseline="30000">
              <a:solidFill>
                <a:srgbClr val="FF0000"/>
              </a:solidFill>
              <a:latin typeface="+mj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 title=""/>
          <p:cNvGrpSpPr/>
          <p:nvPr/>
        </p:nvGrpSpPr>
        <p:grpSpPr>
          <a:xfrm>
            <a:off x="136821" y="677371"/>
            <a:ext cx="6129867" cy="497374"/>
            <a:chOff x="311573" y="1067266"/>
            <a:chExt cx="6129867" cy="497374"/>
          </a:xfrm>
        </p:grpSpPr>
        <p:sp>
          <p:nvSpPr>
            <p:cNvPr id="7" name="矩形: 圆角 6"/>
            <p:cNvSpPr/>
            <p:nvPr/>
          </p:nvSpPr>
          <p:spPr>
            <a:xfrm>
              <a:off x="311573" y="1090506"/>
              <a:ext cx="1776040" cy="474134"/>
            </a:xfrm>
            <a:prstGeom prst="roundRect">
              <a:avLst>
                <a:gd name="adj" fmla="val 50000"/>
              </a:avLst>
            </a:prstGeom>
            <a:solidFill>
              <a:srgbClr val="075F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知识点</a:t>
              </a:r>
              <a:r>
                <a:rPr lang="en-US" altLang="zh-CN" sz="280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138679" y="1067266"/>
              <a:ext cx="43027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b="1">
                  <a:latin typeface="宋体" panose="02010600030101010101" pitchFamily="2" charset="-122"/>
                  <a:ea typeface="宋体" panose="02010600030101010101" pitchFamily="2" charset="-122"/>
                </a:rPr>
                <a:t>利用物质的密度来鉴别物质</a:t>
              </a:r>
              <a:endParaRPr lang="zh-CN" altLang="en-US" sz="2600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219201" y="1530775"/>
              <a:ext cx="5222239" cy="0"/>
            </a:xfrm>
            <a:prstGeom prst="line">
              <a:avLst/>
            </a:prstGeom>
            <a:ln w="63500" cmpd="thinThick">
              <a:solidFill>
                <a:srgbClr val="075F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图片 12" title=""/>
          <p:cNvPicPr>
            <a:picLocks noChangeAspect="1"/>
          </p:cNvPicPr>
          <p:nvPr/>
        </p:nvPicPr>
        <p:blipFill>
          <a:blip r:embed="rId2"/>
          <a:srcRect l="4256" b="5423"/>
          <a:stretch>
            <a:fillRect/>
          </a:stretch>
        </p:blipFill>
        <p:spPr>
          <a:xfrm>
            <a:off x="5041274" y="1437062"/>
            <a:ext cx="3444360" cy="2269376"/>
          </a:xfrm>
          <a:prstGeom prst="rect">
            <a:avLst/>
          </a:prstGeom>
        </p:spPr>
      </p:pic>
      <p:sp>
        <p:nvSpPr>
          <p:cNvPr id="15" name="文本框 14" title=""/>
          <p:cNvSpPr txBox="1"/>
          <p:nvPr/>
        </p:nvSpPr>
        <p:spPr>
          <a:xfrm>
            <a:off x="480357" y="1280160"/>
            <a:ext cx="4420828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思考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：如何鉴别铅球是不是铅做的？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" name="文本框 15" title=""/>
          <p:cNvSpPr txBox="1"/>
          <p:nvPr/>
        </p:nvSpPr>
        <p:spPr>
          <a:xfrm>
            <a:off x="721763" y="2495602"/>
            <a:ext cx="3938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计算出铅球的密度，和密度表中铅的密度对比</a:t>
            </a:r>
            <a:endParaRPr lang="zh-CN" altLang="en-US" sz="2400" b="1"/>
          </a:p>
        </p:txBody>
      </p:sp>
      <p:graphicFrame>
        <p:nvGraphicFramePr>
          <p:cNvPr id="17" name="对象 16" title=""/>
          <p:cNvGraphicFramePr>
            <a:graphicFrameLocks noChangeAspect="1"/>
          </p:cNvGraphicFramePr>
          <p:nvPr/>
        </p:nvGraphicFramePr>
        <p:xfrm>
          <a:off x="1409315" y="3706438"/>
          <a:ext cx="1185859" cy="1021159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name="Equation" r:id="rId3" imgW="10972800" imgH="9448800" progId="Equation.DSMT4">
                  <p:embed/>
                </p:oleObj>
              </mc:Choice>
              <mc:Fallback>
                <p:oleObj name="Equation" r:id="rId3" imgW="10972800" imgH="9448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9315" y="3706438"/>
                        <a:ext cx="1185859" cy="10211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直接箭头连接符 18" title=""/>
          <p:cNvCxnSpPr/>
          <p:nvPr/>
        </p:nvCxnSpPr>
        <p:spPr>
          <a:xfrm>
            <a:off x="2595174" y="3993612"/>
            <a:ext cx="45847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 title=""/>
          <p:cNvSpPr txBox="1"/>
          <p:nvPr/>
        </p:nvSpPr>
        <p:spPr>
          <a:xfrm>
            <a:off x="3108535" y="3755352"/>
            <a:ext cx="226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用台秤测量</a:t>
            </a:r>
            <a:endParaRPr lang="zh-CN" altLang="en-US" sz="2400" b="1"/>
          </a:p>
        </p:txBody>
      </p:sp>
      <p:cxnSp>
        <p:nvCxnSpPr>
          <p:cNvPr id="24" name="直接箭头连接符 23" title=""/>
          <p:cNvCxnSpPr/>
          <p:nvPr/>
        </p:nvCxnSpPr>
        <p:spPr>
          <a:xfrm>
            <a:off x="2595174" y="4504192"/>
            <a:ext cx="458471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 title=""/>
          <p:cNvSpPr txBox="1"/>
          <p:nvPr/>
        </p:nvSpPr>
        <p:spPr>
          <a:xfrm>
            <a:off x="3108535" y="4265932"/>
            <a:ext cx="2261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如何测量</a:t>
            </a:r>
            <a:r>
              <a:rPr lang="zh-CN" altLang="en-US" sz="2400" b="1">
                <a:solidFill>
                  <a:srgbClr val="FF0000"/>
                </a:solidFill>
              </a:rPr>
              <a:t>？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215131" y="614744"/>
            <a:ext cx="1421163" cy="46166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>
                <a:latin typeface="+mj-ea"/>
                <a:ea typeface="+mj-ea"/>
              </a:rPr>
              <a:t>步骤一：</a:t>
            </a:r>
            <a:endParaRPr lang="zh-CN" altLang="en-US" sz="2400" b="1">
              <a:latin typeface="+mj-ea"/>
              <a:ea typeface="+mj-ea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1529732" y="1208118"/>
            <a:ext cx="5371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+mj-lt"/>
                <a:ea typeface="宋体" panose="02010600030101010101" pitchFamily="2" charset="-122"/>
              </a:rPr>
              <a:t>用电子秤测出铅球的质量</a:t>
            </a:r>
            <a:r>
              <a:rPr lang="en-US" altLang="zh-CN" sz="2400" b="1" i="1">
                <a:solidFill>
                  <a:schemeClr val="accent6">
                    <a:lumMod val="75000"/>
                  </a:schemeClr>
                </a:solidFill>
                <a:latin typeface="+mj-lt"/>
                <a:ea typeface="宋体" panose="02010600030101010101" pitchFamily="2" charset="-122"/>
              </a:rPr>
              <a:t>m</a:t>
            </a:r>
            <a:endParaRPr lang="zh-CN" altLang="en-US" sz="2400" b="1" i="1">
              <a:solidFill>
                <a:schemeClr val="accent6">
                  <a:lumMod val="75000"/>
                </a:schemeClr>
              </a:solidFill>
              <a:latin typeface="+mj-lt"/>
              <a:ea typeface="宋体" panose="02010600030101010101" pitchFamily="2" charset="-122"/>
            </a:endParaRPr>
          </a:p>
        </p:txBody>
      </p:sp>
      <p:pic>
        <p:nvPicPr>
          <p:cNvPr id="22" name="图片 21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40" y="2714418"/>
            <a:ext cx="2913560" cy="1360046"/>
          </a:xfrm>
          <a:prstGeom prst="rect">
            <a:avLst/>
          </a:prstGeom>
        </p:spPr>
      </p:pic>
      <p:pic>
        <p:nvPicPr>
          <p:cNvPr id="24" name="图片 23" title="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185" y="2098761"/>
            <a:ext cx="1231313" cy="1231313"/>
          </a:xfrm>
          <a:prstGeom prst="rect">
            <a:avLst/>
          </a:prstGeom>
        </p:spPr>
      </p:pic>
      <p:sp>
        <p:nvSpPr>
          <p:cNvPr id="25" name="文本框 24" title=""/>
          <p:cNvSpPr txBox="1"/>
          <p:nvPr/>
        </p:nvSpPr>
        <p:spPr>
          <a:xfrm>
            <a:off x="5611745" y="2763613"/>
            <a:ext cx="247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</a:rPr>
              <a:t>m</a:t>
            </a:r>
            <a:r>
              <a:rPr lang="en-US" altLang="zh-CN" sz="2400" b="1">
                <a:solidFill>
                  <a:srgbClr val="FF0000"/>
                </a:solidFill>
              </a:rPr>
              <a:t>=3.995kg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文本框 4" title=""/>
          <p:cNvSpPr txBox="1"/>
          <p:nvPr/>
        </p:nvSpPr>
        <p:spPr>
          <a:xfrm>
            <a:off x="3650725" y="103128"/>
            <a:ext cx="166379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/>
              <a:t>学习目标</a:t>
            </a:r>
            <a:endParaRPr lang="zh-CN" altLang="en-US" sz="2800" b="1"/>
          </a:p>
        </p:txBody>
      </p:sp>
      <p:sp>
        <p:nvSpPr>
          <p:cNvPr id="6" name="文本框 5" title=""/>
          <p:cNvSpPr txBox="1"/>
          <p:nvPr/>
        </p:nvSpPr>
        <p:spPr>
          <a:xfrm>
            <a:off x="1350974" y="1727768"/>
            <a:ext cx="6730809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/>
              <a:t>1.</a:t>
            </a:r>
            <a:r>
              <a:rPr lang="zh-CN" altLang="en-US" sz="2400" b="1"/>
              <a:t>学会测量吸水固体密度的方法。</a:t>
            </a:r>
            <a:endParaRPr lang="en-US" altLang="zh-CN" sz="2400" b="1"/>
          </a:p>
          <a:p>
            <a:pPr>
              <a:lnSpc>
                <a:spcPct val="150000"/>
              </a:lnSpc>
            </a:pPr>
            <a:r>
              <a:rPr lang="en-US" altLang="zh-CN" sz="2400" b="1"/>
              <a:t>2.</a:t>
            </a:r>
            <a:r>
              <a:rPr lang="zh-CN" altLang="en-US" sz="2400" b="1"/>
              <a:t>会用取样法测量体积较大的物体的质量。</a:t>
            </a:r>
            <a:endParaRPr lang="en-US" altLang="zh-CN" sz="2400" b="1"/>
          </a:p>
          <a:p>
            <a:pPr>
              <a:lnSpc>
                <a:spcPct val="150000"/>
              </a:lnSpc>
            </a:pPr>
            <a:r>
              <a:rPr lang="en-US" altLang="zh-CN" sz="2400" b="1"/>
              <a:t>3.</a:t>
            </a:r>
            <a:r>
              <a:rPr lang="zh-CN" altLang="en-US" sz="2400" b="1"/>
              <a:t>会利用密度表鉴别物质或判断物体是否空心。</a:t>
            </a:r>
            <a:endParaRPr lang="zh-CN" altLang="en-US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 title=""/>
          <p:cNvPicPr>
            <a:picLocks noChangeAspect="1"/>
          </p:cNvPicPr>
          <p:nvPr/>
        </p:nvPicPr>
        <p:blipFill>
          <a:blip r:embed="rId2"/>
          <a:srcRect r="82687"/>
          <a:stretch>
            <a:fillRect/>
          </a:stretch>
        </p:blipFill>
        <p:spPr>
          <a:xfrm>
            <a:off x="697789" y="1076410"/>
            <a:ext cx="1189408" cy="1681991"/>
          </a:xfrm>
          <a:prstGeom prst="rect">
            <a:avLst/>
          </a:prstGeom>
        </p:spPr>
      </p:pic>
      <p:sp>
        <p:nvSpPr>
          <p:cNvPr id="4" name="文本框 3" title=""/>
          <p:cNvSpPr txBox="1"/>
          <p:nvPr/>
        </p:nvSpPr>
        <p:spPr>
          <a:xfrm>
            <a:off x="697788" y="2758400"/>
            <a:ext cx="11894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将铅球放到容器中</a:t>
            </a:r>
            <a:endParaRPr lang="zh-CN" altLang="en-US" sz="2400" b="1"/>
          </a:p>
        </p:txBody>
      </p:sp>
      <p:pic>
        <p:nvPicPr>
          <p:cNvPr id="5" name="图片 4" title=""/>
          <p:cNvPicPr>
            <a:picLocks noChangeAspect="1"/>
          </p:cNvPicPr>
          <p:nvPr/>
        </p:nvPicPr>
        <p:blipFill>
          <a:blip r:embed="rId2"/>
          <a:srcRect l="23918" r="55366"/>
          <a:stretch>
            <a:fillRect/>
          </a:stretch>
        </p:blipFill>
        <p:spPr>
          <a:xfrm>
            <a:off x="2409708" y="1076410"/>
            <a:ext cx="1423163" cy="1681991"/>
          </a:xfrm>
          <a:prstGeom prst="rect">
            <a:avLst/>
          </a:prstGeom>
        </p:spPr>
      </p:pic>
      <p:pic>
        <p:nvPicPr>
          <p:cNvPr id="7" name="图片 6" title=""/>
          <p:cNvPicPr>
            <a:picLocks noChangeAspect="1"/>
          </p:cNvPicPr>
          <p:nvPr/>
        </p:nvPicPr>
        <p:blipFill>
          <a:blip r:embed="rId2"/>
          <a:srcRect l="71053"/>
          <a:stretch>
            <a:fillRect/>
          </a:stretch>
        </p:blipFill>
        <p:spPr>
          <a:xfrm>
            <a:off x="6303643" y="1076409"/>
            <a:ext cx="1988640" cy="1681991"/>
          </a:xfrm>
          <a:prstGeom prst="rect">
            <a:avLst/>
          </a:prstGeom>
        </p:spPr>
      </p:pic>
      <p:sp>
        <p:nvSpPr>
          <p:cNvPr id="8" name="文本框 7" title=""/>
          <p:cNvSpPr txBox="1"/>
          <p:nvPr/>
        </p:nvSpPr>
        <p:spPr>
          <a:xfrm>
            <a:off x="2409708" y="2758400"/>
            <a:ext cx="1189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加水到标记处</a:t>
            </a:r>
            <a:endParaRPr lang="zh-CN" altLang="en-US" sz="2400" b="1"/>
          </a:p>
        </p:txBody>
      </p:sp>
      <p:sp>
        <p:nvSpPr>
          <p:cNvPr id="9" name="文本框 8" title=""/>
          <p:cNvSpPr txBox="1"/>
          <p:nvPr/>
        </p:nvSpPr>
        <p:spPr>
          <a:xfrm>
            <a:off x="4028237" y="2758400"/>
            <a:ext cx="1494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取出铅球</a:t>
            </a:r>
            <a:endParaRPr lang="zh-CN" altLang="en-US" sz="2400" b="1"/>
          </a:p>
        </p:txBody>
      </p:sp>
      <p:sp>
        <p:nvSpPr>
          <p:cNvPr id="10" name="文本框 9" title=""/>
          <p:cNvSpPr txBox="1"/>
          <p:nvPr/>
        </p:nvSpPr>
        <p:spPr>
          <a:xfrm>
            <a:off x="5555103" y="2758400"/>
            <a:ext cx="29597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zh-CN" altLang="en-US" sz="2400" b="1"/>
              <a:t>用量筒加水到标记处，量筒所加的水的体积就是铅球的体积</a:t>
            </a:r>
            <a:r>
              <a:rPr lang="en-US" altLang="zh-CN" sz="2400" b="1" i="1">
                <a:solidFill>
                  <a:schemeClr val="accent6">
                    <a:lumMod val="75000"/>
                  </a:schemeClr>
                </a:solidFill>
              </a:rPr>
              <a:t>V</a:t>
            </a:r>
            <a:endParaRPr lang="zh-CN" altLang="en-US" sz="2400" b="1" i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文本框 10" title=""/>
          <p:cNvSpPr txBox="1"/>
          <p:nvPr/>
        </p:nvSpPr>
        <p:spPr>
          <a:xfrm>
            <a:off x="2595382" y="4183612"/>
            <a:ext cx="3390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</a:rPr>
              <a:t>V</a:t>
            </a:r>
            <a:r>
              <a:rPr lang="en-US" altLang="zh-CN" sz="2400" b="1">
                <a:solidFill>
                  <a:srgbClr val="FF0000"/>
                </a:solidFill>
              </a:rPr>
              <a:t>=0.510dm</a:t>
            </a:r>
            <a:r>
              <a:rPr lang="en-US" altLang="zh-CN" sz="2400" b="1" baseline="30000">
                <a:solidFill>
                  <a:srgbClr val="FF0000"/>
                </a:solidFill>
              </a:rPr>
              <a:t>3</a:t>
            </a:r>
            <a:r>
              <a:rPr lang="en-US" altLang="zh-CN" sz="2400" b="1">
                <a:solidFill>
                  <a:srgbClr val="FF0000"/>
                </a:solidFill>
              </a:rPr>
              <a:t>=510cm</a:t>
            </a:r>
            <a:r>
              <a:rPr lang="en-US" altLang="zh-CN" sz="2400" b="1" baseline="30000">
                <a:solidFill>
                  <a:srgbClr val="FF0000"/>
                </a:solidFill>
              </a:rPr>
              <a:t>3</a:t>
            </a:r>
            <a:endParaRPr lang="zh-CN" altLang="en-US" sz="2400" b="1" baseline="30000">
              <a:solidFill>
                <a:srgbClr val="FF0000"/>
              </a:solidFill>
            </a:endParaRPr>
          </a:p>
        </p:txBody>
      </p:sp>
      <p:sp>
        <p:nvSpPr>
          <p:cNvPr id="12" name="文本框 11" title=""/>
          <p:cNvSpPr txBox="1"/>
          <p:nvPr/>
        </p:nvSpPr>
        <p:spPr>
          <a:xfrm>
            <a:off x="215131" y="614744"/>
            <a:ext cx="1421163" cy="46166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>
                <a:latin typeface="+mj-ea"/>
                <a:ea typeface="+mj-ea"/>
              </a:rPr>
              <a:t>步骤二：</a:t>
            </a:r>
            <a:endParaRPr lang="zh-CN" altLang="en-US" sz="2400" b="1">
              <a:latin typeface="+mj-ea"/>
              <a:ea typeface="+mj-ea"/>
            </a:endParaRPr>
          </a:p>
        </p:txBody>
      </p:sp>
      <p:grpSp>
        <p:nvGrpSpPr>
          <p:cNvPr id="3" name="组合 2" title=""/>
          <p:cNvGrpSpPr/>
          <p:nvPr/>
        </p:nvGrpSpPr>
        <p:grpSpPr>
          <a:xfrm>
            <a:off x="4135377" y="1076410"/>
            <a:ext cx="1436912" cy="1681991"/>
            <a:chOff x="4135377" y="1076410"/>
            <a:chExt cx="1436912" cy="168199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/>
            <a:srcRect l="47036" r="36452"/>
            <a:stretch>
              <a:fillRect/>
            </a:stretch>
          </p:blipFill>
          <p:spPr>
            <a:xfrm>
              <a:off x="4135377" y="1076410"/>
              <a:ext cx="1134406" cy="1681991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8700" t="45978" r="55366" b="41337"/>
            <a:stretch>
              <a:fillRect/>
            </a:stretch>
          </p:blipFill>
          <p:spPr>
            <a:xfrm>
              <a:off x="5164608" y="1849061"/>
              <a:ext cx="407681" cy="213360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215131" y="614744"/>
            <a:ext cx="1421163" cy="46166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>
                <a:latin typeface="+mj-ea"/>
                <a:ea typeface="+mj-ea"/>
              </a:rPr>
              <a:t>步骤三：</a:t>
            </a:r>
            <a:endParaRPr lang="zh-CN" altLang="en-US" sz="2400" b="1">
              <a:latin typeface="+mj-ea"/>
              <a:ea typeface="+mj-ea"/>
            </a:endParaRPr>
          </a:p>
        </p:txBody>
      </p:sp>
      <p:graphicFrame>
        <p:nvGraphicFramePr>
          <p:cNvPr id="3" name="对象 2" title=""/>
          <p:cNvGraphicFramePr>
            <a:graphicFrameLocks noChangeAspect="1"/>
          </p:cNvGraphicFramePr>
          <p:nvPr/>
        </p:nvGraphicFramePr>
        <p:xfrm>
          <a:off x="1636294" y="2183098"/>
          <a:ext cx="5139301" cy="81675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name="Equation" r:id="rId2" imgW="59436000" imgH="9448800" progId="Equation.DSMT4">
                  <p:embed/>
                </p:oleObj>
              </mc:Choice>
              <mc:Fallback>
                <p:oleObj name="Equation" r:id="rId2" imgW="59436000" imgH="9448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36294" y="2183098"/>
                        <a:ext cx="5139301" cy="81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文本框 3" title=""/>
          <p:cNvSpPr txBox="1"/>
          <p:nvPr/>
        </p:nvSpPr>
        <p:spPr>
          <a:xfrm>
            <a:off x="792480" y="1184928"/>
            <a:ext cx="7217664" cy="113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647700" eaLnBrk="1" hangingPunct="1">
              <a:lnSpc>
                <a:spcPct val="150000"/>
              </a:lnSpc>
            </a:pPr>
            <a:r>
              <a:rPr lang="zh-CN" altLang="en-US" sz="2400" b="1"/>
              <a:t>根据公式求出铅球的密度，查表得到铅和铁的密度值：</a:t>
            </a:r>
            <a:endParaRPr lang="zh-CN" altLang="en-US" sz="2400" b="1" i="1"/>
          </a:p>
        </p:txBody>
      </p:sp>
      <p:sp>
        <p:nvSpPr>
          <p:cNvPr id="6" name="文本框 5" title=""/>
          <p:cNvSpPr txBox="1"/>
          <p:nvPr/>
        </p:nvSpPr>
        <p:spPr>
          <a:xfrm>
            <a:off x="1142627" y="3171888"/>
            <a:ext cx="418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ρ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铅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=11.3×10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kg/m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3</a:t>
            </a:r>
            <a:endParaRPr lang="zh-CN" altLang="en-US" sz="2400" b="1" baseline="30000">
              <a:solidFill>
                <a:srgbClr val="FF0000"/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7" name="文本框 6" title=""/>
          <p:cNvSpPr txBox="1"/>
          <p:nvPr/>
        </p:nvSpPr>
        <p:spPr>
          <a:xfrm>
            <a:off x="4283242" y="3171888"/>
            <a:ext cx="4186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ρ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铁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=7.9×10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kg/m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3</a:t>
            </a:r>
            <a:endParaRPr lang="zh-CN" altLang="en-US" sz="2400" b="1" baseline="30000">
              <a:solidFill>
                <a:srgbClr val="FF0000"/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8" name="文本框 7" title=""/>
          <p:cNvSpPr txBox="1"/>
          <p:nvPr/>
        </p:nvSpPr>
        <p:spPr>
          <a:xfrm>
            <a:off x="1065654" y="3650458"/>
            <a:ext cx="6627682" cy="113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i="1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ρ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球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＜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ρ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铅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，且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ρ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球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与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ρ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铁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接近，因此铅球的主要成分不是铅，而是铁。</a:t>
            </a:r>
            <a:endParaRPr lang="zh-CN" altLang="en-US" sz="2400" b="1">
              <a:solidFill>
                <a:srgbClr val="FF0000"/>
              </a:solidFill>
              <a:latin typeface="+mj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" name="组合 4" title=""/>
          <p:cNvGrpSpPr/>
          <p:nvPr/>
        </p:nvGrpSpPr>
        <p:grpSpPr>
          <a:xfrm>
            <a:off x="898519" y="1043993"/>
            <a:ext cx="7248579" cy="2792239"/>
            <a:chOff x="898519" y="1043993"/>
            <a:chExt cx="7248579" cy="2792239"/>
          </a:xfrm>
        </p:grpSpPr>
        <p:sp>
          <p:nvSpPr>
            <p:cNvPr id="3" name="文本框 2"/>
            <p:cNvSpPr txBox="1"/>
            <p:nvPr/>
          </p:nvSpPr>
          <p:spPr>
            <a:xfrm>
              <a:off x="898519" y="1043993"/>
              <a:ext cx="7248579" cy="2792239"/>
            </a:xfrm>
            <a:prstGeom prst="rect">
              <a:avLst/>
            </a:prstGeom>
            <a:ln w="28575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>
                  <a:latin typeface="+mj-ea"/>
                  <a:ea typeface="+mj-ea"/>
                </a:rPr>
                <a:t>根据密度鉴别物体是否空心</a:t>
              </a:r>
              <a:endParaRPr lang="en-US" altLang="zh-CN" sz="2400" b="1">
                <a:latin typeface="+mj-ea"/>
                <a:ea typeface="+mj-ea"/>
              </a:endParaRPr>
            </a:p>
            <a:p>
              <a:pPr indent="647700">
                <a:lnSpc>
                  <a:spcPct val="150000"/>
                </a:lnSpc>
              </a:pPr>
              <a:r>
                <a:rPr lang="zh-CN" altLang="en-US" sz="2400" b="1">
                  <a:latin typeface="+mj-lt"/>
                </a:rPr>
                <a:t>利用密度可以鉴别物体是否空心。例如一个质量为</a:t>
              </a:r>
              <a:r>
                <a:rPr lang="zh-CN" altLang="en-US" sz="2400" b="1" i="1">
                  <a:latin typeface="+mj-lt"/>
                </a:rPr>
                <a:t>m</a:t>
              </a:r>
              <a:r>
                <a:rPr lang="zh-CN" altLang="en-US" sz="2400" b="1">
                  <a:latin typeface="+mj-lt"/>
                </a:rPr>
                <a:t>的铁球，体积为</a:t>
              </a:r>
              <a:r>
                <a:rPr lang="zh-CN" altLang="en-US" sz="2400" b="1" i="1">
                  <a:latin typeface="+mj-lt"/>
                </a:rPr>
                <a:t>V</a:t>
              </a:r>
              <a:r>
                <a:rPr lang="zh-CN" altLang="en-US" sz="2400" b="1">
                  <a:latin typeface="+mj-lt"/>
                </a:rPr>
                <a:t>，可计算出其密度              。若 </a:t>
              </a:r>
              <a:r>
                <a:rPr lang="en-US" altLang="zh-CN" sz="2400" b="1" i="1">
                  <a:solidFill>
                    <a:srgbClr val="FF0000"/>
                  </a:solidFill>
                  <a:latin typeface="+mj-lt"/>
                </a:rPr>
                <a:t>ρ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+mj-lt"/>
                </a:rPr>
                <a:t>球</a:t>
              </a:r>
              <a:r>
                <a:rPr lang="en-US" altLang="zh-CN" sz="2400" b="1">
                  <a:solidFill>
                    <a:srgbClr val="FF0000"/>
                  </a:solidFill>
                  <a:latin typeface="+mj-lt"/>
                </a:rPr>
                <a:t>=</a:t>
              </a:r>
              <a:r>
                <a:rPr lang="en-US" altLang="zh-CN" sz="2400" b="1" i="1">
                  <a:solidFill>
                    <a:srgbClr val="FF0000"/>
                  </a:solidFill>
                  <a:latin typeface="+mj-lt"/>
                </a:rPr>
                <a:t>ρ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+mj-lt"/>
                </a:rPr>
                <a:t>铁</a:t>
              </a:r>
              <a:r>
                <a:rPr lang="zh-CN" altLang="en-US" sz="2400" b="1">
                  <a:latin typeface="+mj-lt"/>
                </a:rPr>
                <a:t>，则铁球是实心的；若</a:t>
              </a:r>
              <a:r>
                <a:rPr lang="en-US" altLang="zh-CN" sz="2400" b="1" i="1">
                  <a:solidFill>
                    <a:srgbClr val="FF0000"/>
                  </a:solidFill>
                  <a:latin typeface="+mj-lt"/>
                </a:rPr>
                <a:t>ρ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+mj-lt"/>
                </a:rPr>
                <a:t>球</a:t>
              </a:r>
              <a:r>
                <a:rPr lang="zh-CN" altLang="en-US" sz="2400" b="1">
                  <a:solidFill>
                    <a:srgbClr val="FF0000"/>
                  </a:solidFill>
                  <a:latin typeface="+mj-lt"/>
                </a:rPr>
                <a:t>＜</a:t>
              </a:r>
              <a:r>
                <a:rPr lang="en-US" altLang="zh-CN" sz="2400" b="1" i="1">
                  <a:solidFill>
                    <a:srgbClr val="FF0000"/>
                  </a:solidFill>
                  <a:latin typeface="+mj-lt"/>
                </a:rPr>
                <a:t>ρ</a:t>
              </a:r>
              <a:r>
                <a:rPr lang="zh-CN" altLang="en-US" sz="2400" b="1" baseline="-25000">
                  <a:solidFill>
                    <a:srgbClr val="FF0000"/>
                  </a:solidFill>
                  <a:latin typeface="+mj-lt"/>
                </a:rPr>
                <a:t>铁</a:t>
              </a:r>
              <a:r>
                <a:rPr lang="zh-CN" altLang="en-US" sz="2400" b="1">
                  <a:latin typeface="+mj-lt"/>
                </a:rPr>
                <a:t>，则铁球是空心的。</a:t>
              </a:r>
              <a:endParaRPr lang="zh-CN" altLang="en-US" sz="2400" b="1">
                <a:latin typeface="+mj-lt"/>
              </a:endParaRPr>
            </a:p>
          </p:txBody>
        </p:sp>
        <p:graphicFrame>
          <p:nvGraphicFramePr>
            <p:cNvPr id="4" name="对象 3"/>
            <p:cNvGraphicFramePr>
              <a:graphicFrameLocks noChangeAspect="1"/>
            </p:cNvGraphicFramePr>
            <p:nvPr/>
          </p:nvGraphicFramePr>
          <p:xfrm>
            <a:off x="6620994" y="2032124"/>
            <a:ext cx="1106487" cy="815975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50" name="Equation" r:id="rId2" imgW="12801600" imgH="9448800" progId="Equation.DSMT4">
                    <p:embed/>
                  </p:oleObj>
                </mc:Choice>
                <mc:Fallback>
                  <p:oleObj name="Equation" r:id="rId2" imgW="12801600" imgH="94488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6620994" y="2032124"/>
                          <a:ext cx="1106487" cy="815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/>
        </p:nvSpPr>
        <p:spPr>
          <a:xfrm>
            <a:off x="633984" y="503808"/>
            <a:ext cx="7534656" cy="168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00B0F0"/>
                </a:solidFill>
                <a:latin typeface="+mj-lt"/>
                <a:ea typeface="+mj-ea"/>
              </a:rPr>
              <a:t>练习</a:t>
            </a:r>
            <a:r>
              <a:rPr lang="en-US" altLang="zh-CN" sz="2400" b="1">
                <a:solidFill>
                  <a:srgbClr val="00B0F0"/>
                </a:solidFill>
                <a:latin typeface="+mj-lt"/>
                <a:ea typeface="+mj-ea"/>
              </a:rPr>
              <a:t>3</a:t>
            </a:r>
            <a:r>
              <a:rPr lang="zh-CN" altLang="en-US" sz="2400" b="1">
                <a:latin typeface="+mj-lt"/>
                <a:ea typeface="+mj-ea"/>
              </a:rPr>
              <a:t>：有一质量为 </a:t>
            </a:r>
            <a:r>
              <a:rPr lang="en-US" altLang="zh-CN" sz="2400" b="1">
                <a:latin typeface="+mj-lt"/>
                <a:ea typeface="+mj-ea"/>
              </a:rPr>
              <a:t>5.4 kg </a:t>
            </a:r>
            <a:r>
              <a:rPr lang="zh-CN" altLang="en-US" sz="2400" b="1">
                <a:latin typeface="+mj-lt"/>
                <a:ea typeface="+mj-ea"/>
              </a:rPr>
              <a:t>的铝球，体积是 </a:t>
            </a:r>
            <a:r>
              <a:rPr lang="en-US" altLang="zh-CN" sz="2400" b="1">
                <a:latin typeface="+mj-lt"/>
                <a:ea typeface="+mj-ea"/>
              </a:rPr>
              <a:t>3 000 cm</a:t>
            </a:r>
            <a:r>
              <a:rPr lang="en-US" altLang="zh-CN" sz="2400" b="1" baseline="30000">
                <a:latin typeface="+mj-lt"/>
                <a:ea typeface="+mj-ea"/>
              </a:rPr>
              <a:t>3</a:t>
            </a:r>
            <a:r>
              <a:rPr lang="zh-CN" altLang="en-US" sz="2400" b="1">
                <a:latin typeface="+mj-lt"/>
                <a:ea typeface="+mj-ea"/>
              </a:rPr>
              <a:t>，试判断这个球是实心的还是空心的。如果是空心的，请求出空心部分的体积。</a:t>
            </a:r>
            <a:r>
              <a:rPr lang="en-US" altLang="zh-CN" sz="2400" b="1">
                <a:latin typeface="+mj-lt"/>
                <a:ea typeface="+mj-ea"/>
              </a:rPr>
              <a:t>(</a:t>
            </a:r>
            <a:r>
              <a:rPr lang="en-US" altLang="zh-CN" sz="2400" b="1" i="1">
                <a:latin typeface="+mj-lt"/>
                <a:ea typeface="+mj-ea"/>
              </a:rPr>
              <a:t>ρ</a:t>
            </a:r>
            <a:r>
              <a:rPr lang="zh-CN" altLang="en-US" sz="2400" b="1" baseline="-25000">
                <a:latin typeface="+mj-lt"/>
                <a:ea typeface="+mj-ea"/>
              </a:rPr>
              <a:t>铝</a:t>
            </a:r>
            <a:r>
              <a:rPr lang="en-US" altLang="zh-CN" sz="2400" b="1">
                <a:latin typeface="+mj-lt"/>
                <a:ea typeface="+mj-ea"/>
              </a:rPr>
              <a:t>=2.7×10</a:t>
            </a:r>
            <a:r>
              <a:rPr lang="en-US" altLang="zh-CN" sz="2400" b="1" baseline="30000">
                <a:latin typeface="+mj-lt"/>
                <a:ea typeface="+mj-ea"/>
              </a:rPr>
              <a:t>3</a:t>
            </a:r>
            <a:r>
              <a:rPr lang="en-US" altLang="zh-CN" sz="2400" b="1">
                <a:latin typeface="+mj-lt"/>
                <a:ea typeface="+mj-ea"/>
              </a:rPr>
              <a:t>kg/m</a:t>
            </a:r>
            <a:r>
              <a:rPr lang="en-US" altLang="zh-CN" sz="2400" b="1" baseline="30000">
                <a:latin typeface="+mj-lt"/>
                <a:ea typeface="+mj-ea"/>
              </a:rPr>
              <a:t>3</a:t>
            </a:r>
            <a:r>
              <a:rPr lang="en-US" altLang="zh-CN" sz="2400" b="1">
                <a:latin typeface="+mj-lt"/>
                <a:ea typeface="+mj-ea"/>
              </a:rPr>
              <a:t>)</a:t>
            </a:r>
            <a:endParaRPr lang="en-US" altLang="zh-CN" sz="2400" b="1">
              <a:latin typeface="+mj-lt"/>
              <a:ea typeface="+mj-ea"/>
            </a:endParaRPr>
          </a:p>
        </p:txBody>
      </p:sp>
      <p:grpSp>
        <p:nvGrpSpPr>
          <p:cNvPr id="11" name="组合 10" title=""/>
          <p:cNvGrpSpPr/>
          <p:nvPr/>
        </p:nvGrpSpPr>
        <p:grpSpPr>
          <a:xfrm>
            <a:off x="614003" y="2173864"/>
            <a:ext cx="7095194" cy="697465"/>
            <a:chOff x="1024403" y="2274664"/>
            <a:chExt cx="7095194" cy="697465"/>
          </a:xfrm>
        </p:grpSpPr>
        <p:sp>
          <p:nvSpPr>
            <p:cNvPr id="6" name="文本框 5"/>
            <p:cNvSpPr txBox="1"/>
            <p:nvPr/>
          </p:nvSpPr>
          <p:spPr>
            <a:xfrm>
              <a:off x="1024403" y="2392565"/>
              <a:ext cx="709519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>
                  <a:solidFill>
                    <a:srgbClr val="FF0000"/>
                  </a:solidFill>
                  <a:latin typeface="+mj-lt"/>
                  <a:ea typeface="宋体" panose="02010600030101010101" pitchFamily="2" charset="-122"/>
                </a:rPr>
                <a:t>解：由           可得，铝球中铝的体积</a:t>
              </a:r>
              <a:endParaRPr lang="zh-CN" altLang="en-US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</a:endParaRPr>
            </a:p>
          </p:txBody>
        </p:sp>
        <p:graphicFrame>
          <p:nvGraphicFramePr>
            <p:cNvPr id="7" name="对象 6"/>
            <p:cNvGraphicFramePr>
              <a:graphicFrameLocks noChangeAspect="1"/>
            </p:cNvGraphicFramePr>
            <p:nvPr/>
          </p:nvGraphicFramePr>
          <p:xfrm>
            <a:off x="2092278" y="2274664"/>
            <a:ext cx="809958" cy="697465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51" name="Equation" r:id="rId2" imgW="10972800" imgH="9448800" progId="Equation.DSMT4">
                    <p:embed/>
                  </p:oleObj>
                </mc:Choice>
                <mc:Fallback>
                  <p:oleObj name="Equation" r:id="rId2" imgW="10972800" imgH="94488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3"/>
                        <a:stretch>
                          <a:fillRect/>
                        </a:stretch>
                      </p:blipFill>
                      <p:spPr>
                        <a:xfrm>
                          <a:off x="2092278" y="2274664"/>
                          <a:ext cx="809958" cy="6974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对象 7" title=""/>
          <p:cNvGraphicFramePr>
            <a:graphicFrameLocks noChangeAspect="1"/>
          </p:cNvGraphicFramePr>
          <p:nvPr/>
        </p:nvGraphicFramePr>
        <p:xfrm>
          <a:off x="614003" y="2943384"/>
          <a:ext cx="5782198" cy="80995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name="Equation" r:id="rId4" imgW="78333600" imgH="10972800" progId="Equation.DSMT4">
                  <p:embed/>
                </p:oleObj>
              </mc:Choice>
              <mc:Fallback>
                <p:oleObj name="Equation" r:id="rId4" imgW="78333600" imgH="10972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4003" y="2943384"/>
                        <a:ext cx="5782198" cy="8099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 title=""/>
          <p:cNvSpPr txBox="1"/>
          <p:nvPr/>
        </p:nvSpPr>
        <p:spPr>
          <a:xfrm>
            <a:off x="614002" y="3825397"/>
            <a:ext cx="8213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由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V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铝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＜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V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球</a:t>
            </a:r>
            <a:r>
              <a:rPr lang="zh-CN" altLang="en-US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可知，铝球是空心的。铝球中空心部分的体积</a:t>
            </a:r>
            <a:endParaRPr lang="zh-CN" altLang="en-US" sz="2400" b="1">
              <a:solidFill>
                <a:srgbClr val="FF0000"/>
              </a:solidFill>
              <a:latin typeface="+mj-lt"/>
              <a:ea typeface="宋体" panose="02010600030101010101" pitchFamily="2" charset="-122"/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614003" y="4359118"/>
            <a:ext cx="7095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i="1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V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空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=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V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球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-</a:t>
            </a:r>
            <a:r>
              <a:rPr lang="en-US" altLang="zh-CN" sz="2400" b="1" i="1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V</a:t>
            </a:r>
            <a:r>
              <a:rPr lang="zh-CN" altLang="en-US" sz="2400" b="1" baseline="-25000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铝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=3000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+mj-ea"/>
              </a:rPr>
              <a:t>cm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  <a:ea typeface="+mj-ea"/>
              </a:rPr>
              <a:t>3</a:t>
            </a:r>
            <a:r>
              <a:rPr lang="en-US" altLang="zh-CN" sz="2400" b="1" baseline="30000">
                <a:latin typeface="+mj-lt"/>
                <a:ea typeface="+mj-ea"/>
              </a:rPr>
              <a:t> 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-2000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+mj-ea"/>
              </a:rPr>
              <a:t>cm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  <a:ea typeface="+mj-ea"/>
              </a:rPr>
              <a:t>3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宋体" panose="02010600030101010101" pitchFamily="2" charset="-122"/>
              </a:rPr>
              <a:t> =1000</a:t>
            </a:r>
            <a:r>
              <a:rPr lang="en-US" altLang="zh-CN" sz="2400" b="1">
                <a:solidFill>
                  <a:srgbClr val="FF0000"/>
                </a:solidFill>
                <a:latin typeface="+mj-lt"/>
                <a:ea typeface="+mj-ea"/>
              </a:rPr>
              <a:t>cm</a:t>
            </a:r>
            <a:r>
              <a:rPr lang="en-US" altLang="zh-CN" sz="2400" b="1" baseline="30000">
                <a:solidFill>
                  <a:srgbClr val="FF0000"/>
                </a:solidFill>
                <a:latin typeface="+mj-lt"/>
                <a:ea typeface="+mj-ea"/>
              </a:rPr>
              <a:t>3</a:t>
            </a:r>
            <a:endParaRPr lang="zh-CN" altLang="en-US" sz="2400" b="1">
              <a:solidFill>
                <a:srgbClr val="FF0000"/>
              </a:solidFill>
              <a:latin typeface="+mj-lt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" name="文本框 15" title=""/>
          <p:cNvSpPr txBox="1"/>
          <p:nvPr/>
        </p:nvSpPr>
        <p:spPr>
          <a:xfrm>
            <a:off x="3650725" y="103128"/>
            <a:ext cx="166379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/>
              <a:t>课堂小结</a:t>
            </a:r>
            <a:endParaRPr lang="zh-CN" altLang="en-US" sz="2800" b="1"/>
          </a:p>
        </p:txBody>
      </p:sp>
      <p:sp>
        <p:nvSpPr>
          <p:cNvPr id="4" name="文本框 3" title=""/>
          <p:cNvSpPr txBox="1"/>
          <p:nvPr/>
        </p:nvSpPr>
        <p:spPr>
          <a:xfrm>
            <a:off x="430916" y="2332025"/>
            <a:ext cx="1714287" cy="95410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密度知识的应用</a:t>
            </a:r>
            <a:endParaRPr lang="zh-CN" altLang="en-US" sz="2800" b="1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" name="左大括号 16" title=""/>
          <p:cNvSpPr/>
          <p:nvPr/>
        </p:nvSpPr>
        <p:spPr>
          <a:xfrm>
            <a:off x="2223024" y="1432039"/>
            <a:ext cx="246434" cy="275408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 title=""/>
          <p:cNvSpPr txBox="1"/>
          <p:nvPr/>
        </p:nvSpPr>
        <p:spPr>
          <a:xfrm>
            <a:off x="2547279" y="1247634"/>
            <a:ext cx="2655871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测吸水固体的密度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1" name="文本框 20" title=""/>
          <p:cNvSpPr txBox="1"/>
          <p:nvPr/>
        </p:nvSpPr>
        <p:spPr>
          <a:xfrm>
            <a:off x="2546558" y="2565811"/>
            <a:ext cx="207897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取样法测密度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" name="文本框 23" title=""/>
          <p:cNvSpPr txBox="1"/>
          <p:nvPr/>
        </p:nvSpPr>
        <p:spPr>
          <a:xfrm>
            <a:off x="2546558" y="3745404"/>
            <a:ext cx="1606557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鉴别物质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4" name="矩形 33" title=""/>
          <p:cNvSpPr/>
          <p:nvPr/>
        </p:nvSpPr>
        <p:spPr>
          <a:xfrm>
            <a:off x="4913885" y="2565811"/>
            <a:ext cx="2078977" cy="461666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取样法的应用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cxnSp>
        <p:nvCxnSpPr>
          <p:cNvPr id="36" name="直接连接符 35" title=""/>
          <p:cNvCxnSpPr/>
          <p:nvPr/>
        </p:nvCxnSpPr>
        <p:spPr>
          <a:xfrm>
            <a:off x="4615241" y="2817658"/>
            <a:ext cx="308938" cy="23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左大括号 1" title=""/>
          <p:cNvSpPr/>
          <p:nvPr/>
        </p:nvSpPr>
        <p:spPr>
          <a:xfrm>
            <a:off x="4221365" y="3655308"/>
            <a:ext cx="116879" cy="662310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 title=""/>
          <p:cNvSpPr/>
          <p:nvPr/>
        </p:nvSpPr>
        <p:spPr>
          <a:xfrm>
            <a:off x="4406494" y="3422322"/>
            <a:ext cx="2078977" cy="461666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鉴别物质种类</a:t>
            </a:r>
            <a:endParaRPr lang="zh-CN" altLang="en-US" sz="2400" b="1">
              <a:solidFill>
                <a:schemeClr val="tx1"/>
              </a:solidFill>
            </a:endParaRPr>
          </a:p>
        </p:txBody>
      </p:sp>
      <p:sp>
        <p:nvSpPr>
          <p:cNvPr id="5" name="矩形 4" title=""/>
          <p:cNvSpPr/>
          <p:nvPr/>
        </p:nvSpPr>
        <p:spPr>
          <a:xfrm>
            <a:off x="4395171" y="4101413"/>
            <a:ext cx="3900843" cy="461666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鉴别物质优劣：是否空心等</a:t>
            </a:r>
            <a:endParaRPr lang="zh-CN" altLang="en-U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文本框 2" title=""/>
          <p:cNvSpPr txBox="1"/>
          <p:nvPr/>
        </p:nvSpPr>
        <p:spPr>
          <a:xfrm>
            <a:off x="3650725" y="103128"/>
            <a:ext cx="166379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/>
              <a:t>复习导入</a:t>
            </a:r>
            <a:endParaRPr lang="zh-CN" altLang="en-US" sz="2800" b="1"/>
          </a:p>
        </p:txBody>
      </p:sp>
      <p:sp>
        <p:nvSpPr>
          <p:cNvPr id="4" name="文本框 3" title=""/>
          <p:cNvSpPr txBox="1"/>
          <p:nvPr/>
        </p:nvSpPr>
        <p:spPr>
          <a:xfrm>
            <a:off x="1048512" y="1304544"/>
            <a:ext cx="652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密度计算公式：</a:t>
            </a:r>
            <a:endParaRPr lang="zh-CN" altLang="en-US" sz="2400" b="1"/>
          </a:p>
        </p:txBody>
      </p:sp>
      <p:sp>
        <p:nvSpPr>
          <p:cNvPr id="5" name="文本框 4" title=""/>
          <p:cNvSpPr txBox="1"/>
          <p:nvPr/>
        </p:nvSpPr>
        <p:spPr>
          <a:xfrm>
            <a:off x="1048512" y="2067322"/>
            <a:ext cx="652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变形式：</a:t>
            </a:r>
            <a:endParaRPr lang="zh-CN" altLang="en-US" sz="2400" b="1"/>
          </a:p>
        </p:txBody>
      </p:sp>
      <p:sp>
        <p:nvSpPr>
          <p:cNvPr id="6" name="文本框 5" title=""/>
          <p:cNvSpPr txBox="1"/>
          <p:nvPr/>
        </p:nvSpPr>
        <p:spPr>
          <a:xfrm>
            <a:off x="1048512" y="2912600"/>
            <a:ext cx="6522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密度的单位：                       常用单位：</a:t>
            </a:r>
            <a:endParaRPr lang="zh-CN" altLang="en-US" sz="2400" b="1"/>
          </a:p>
        </p:txBody>
      </p:sp>
      <p:sp>
        <p:nvSpPr>
          <p:cNvPr id="7" name="文本框 6" title=""/>
          <p:cNvSpPr txBox="1"/>
          <p:nvPr/>
        </p:nvSpPr>
        <p:spPr>
          <a:xfrm>
            <a:off x="1048512" y="3675378"/>
            <a:ext cx="1976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单位换算：</a:t>
            </a:r>
            <a:endParaRPr lang="zh-CN" altLang="en-US" sz="2400" b="1"/>
          </a:p>
        </p:txBody>
      </p:sp>
      <p:graphicFrame>
        <p:nvGraphicFramePr>
          <p:cNvPr id="8" name="对象 7" title=""/>
          <p:cNvGraphicFramePr>
            <a:graphicFrameLocks noChangeAspect="1"/>
          </p:cNvGraphicFramePr>
          <p:nvPr/>
        </p:nvGraphicFramePr>
        <p:xfrm>
          <a:off x="3284695" y="1088957"/>
          <a:ext cx="890954" cy="7672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Equation" r:id="rId2" imgW="10972800" imgH="9448800" progId="Equation.DSMT4">
                  <p:embed/>
                </p:oleObj>
              </mc:Choice>
              <mc:Fallback>
                <p:oleObj name="Equation" r:id="rId2" imgW="10972800" imgH="9448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84695" y="1088957"/>
                        <a:ext cx="890954" cy="767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 title=""/>
          <p:cNvGraphicFramePr>
            <a:graphicFrameLocks noChangeAspect="1"/>
          </p:cNvGraphicFramePr>
          <p:nvPr/>
        </p:nvGraphicFramePr>
        <p:xfrm>
          <a:off x="2393741" y="1905047"/>
          <a:ext cx="890954" cy="816706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name="Equation" r:id="rId4" imgW="10972800" imgH="10058400" progId="Equation.DSMT4">
                  <p:embed/>
                </p:oleObj>
              </mc:Choice>
              <mc:Fallback>
                <p:oleObj name="Equation" r:id="rId4" imgW="10972800" imgH="10058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93741" y="1905047"/>
                        <a:ext cx="890954" cy="8167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 title=""/>
          <p:cNvGraphicFramePr>
            <a:graphicFrameLocks noChangeAspect="1"/>
          </p:cNvGraphicFramePr>
          <p:nvPr/>
        </p:nvGraphicFramePr>
        <p:xfrm>
          <a:off x="3790149" y="2148297"/>
          <a:ext cx="1039446" cy="39598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name="Equation" r:id="rId6" imgW="12801600" imgH="4876800" progId="Equation.DSMT4">
                  <p:embed/>
                </p:oleObj>
              </mc:Choice>
              <mc:Fallback>
                <p:oleObj name="Equation" r:id="rId6" imgW="12801600" imgH="4876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90149" y="2148297"/>
                        <a:ext cx="1039446" cy="395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文本框 12" title=""/>
          <p:cNvSpPr txBox="1"/>
          <p:nvPr/>
        </p:nvSpPr>
        <p:spPr>
          <a:xfrm>
            <a:off x="2978877" y="2874864"/>
            <a:ext cx="976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kg/m</a:t>
            </a:r>
            <a:r>
              <a:rPr lang="en-US" altLang="zh-CN" sz="2400" b="1" baseline="30000">
                <a:solidFill>
                  <a:srgbClr val="FF0000"/>
                </a:solidFill>
              </a:rPr>
              <a:t>3</a:t>
            </a:r>
            <a:endParaRPr lang="zh-CN" altLang="en-US" sz="2400" b="1" baseline="30000">
              <a:solidFill>
                <a:srgbClr val="FF0000"/>
              </a:solidFill>
            </a:endParaRPr>
          </a:p>
        </p:txBody>
      </p:sp>
      <p:sp>
        <p:nvSpPr>
          <p:cNvPr id="14" name="文本框 13" title=""/>
          <p:cNvSpPr txBox="1"/>
          <p:nvPr/>
        </p:nvSpPr>
        <p:spPr>
          <a:xfrm>
            <a:off x="6183860" y="2912599"/>
            <a:ext cx="976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g/cm</a:t>
            </a:r>
            <a:r>
              <a:rPr lang="en-US" altLang="zh-CN" sz="2400" b="1" baseline="30000">
                <a:solidFill>
                  <a:srgbClr val="FF0000"/>
                </a:solidFill>
              </a:rPr>
              <a:t>3</a:t>
            </a:r>
            <a:endParaRPr lang="zh-CN" altLang="en-US" sz="2400" b="1" baseline="30000">
              <a:solidFill>
                <a:srgbClr val="FF0000"/>
              </a:solidFill>
            </a:endParaRPr>
          </a:p>
        </p:txBody>
      </p:sp>
      <p:sp>
        <p:nvSpPr>
          <p:cNvPr id="15" name="文本框 14" title=""/>
          <p:cNvSpPr txBox="1"/>
          <p:nvPr/>
        </p:nvSpPr>
        <p:spPr>
          <a:xfrm>
            <a:off x="2652795" y="3637642"/>
            <a:ext cx="3045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1g/cm</a:t>
            </a:r>
            <a:r>
              <a:rPr lang="en-US" altLang="zh-CN" sz="2400" b="1" baseline="30000">
                <a:solidFill>
                  <a:srgbClr val="FF0000"/>
                </a:solidFill>
              </a:rPr>
              <a:t>3</a:t>
            </a:r>
            <a:r>
              <a:rPr lang="en-US" altLang="zh-CN" sz="2400" b="1">
                <a:solidFill>
                  <a:srgbClr val="FF0000"/>
                </a:solidFill>
              </a:rPr>
              <a:t>=1×10</a:t>
            </a:r>
            <a:r>
              <a:rPr lang="en-US" altLang="zh-CN" sz="2400" b="1" baseline="30000">
                <a:solidFill>
                  <a:srgbClr val="FF0000"/>
                </a:solidFill>
              </a:rPr>
              <a:t>3</a:t>
            </a:r>
            <a:r>
              <a:rPr lang="en-US" altLang="zh-CN" sz="2400" b="1">
                <a:solidFill>
                  <a:srgbClr val="FF0000"/>
                </a:solidFill>
              </a:rPr>
              <a:t>kg/m</a:t>
            </a:r>
            <a:r>
              <a:rPr lang="en-US" altLang="zh-CN" sz="2400" b="1" baseline="30000">
                <a:solidFill>
                  <a:srgbClr val="FF0000"/>
                </a:solidFill>
              </a:rPr>
              <a:t>3</a:t>
            </a:r>
            <a:endParaRPr lang="zh-CN" altLang="en-US" sz="2400" b="1" baseline="30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3650725" y="103128"/>
            <a:ext cx="1663796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CN" altLang="en-US" sz="2800" b="1"/>
              <a:t>推进新课</a:t>
            </a:r>
            <a:endParaRPr lang="zh-CN" altLang="en-US" sz="2800" b="1"/>
          </a:p>
        </p:txBody>
      </p:sp>
      <p:grpSp>
        <p:nvGrpSpPr>
          <p:cNvPr id="3" name="组合 2" title=""/>
          <p:cNvGrpSpPr/>
          <p:nvPr/>
        </p:nvGrpSpPr>
        <p:grpSpPr>
          <a:xfrm>
            <a:off x="149013" y="774907"/>
            <a:ext cx="4874091" cy="497374"/>
            <a:chOff x="311573" y="1067266"/>
            <a:chExt cx="4874091" cy="497374"/>
          </a:xfrm>
        </p:grpSpPr>
        <p:sp>
          <p:nvSpPr>
            <p:cNvPr id="4" name="矩形: 圆角 3"/>
            <p:cNvSpPr/>
            <p:nvPr/>
          </p:nvSpPr>
          <p:spPr>
            <a:xfrm>
              <a:off x="311573" y="1090506"/>
              <a:ext cx="1776040" cy="474134"/>
            </a:xfrm>
            <a:prstGeom prst="roundRect">
              <a:avLst>
                <a:gd name="adj" fmla="val 50000"/>
              </a:avLst>
            </a:prstGeom>
            <a:solidFill>
              <a:srgbClr val="075F9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知识点</a:t>
              </a:r>
              <a:r>
                <a:rPr lang="en-US" altLang="zh-CN" sz="2800" b="1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endParaRPr lang="zh-CN" altLang="en-US" sz="2800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138679" y="1067266"/>
              <a:ext cx="304698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600" b="1">
                  <a:latin typeface="宋体" panose="02010600030101010101" pitchFamily="2" charset="-122"/>
                  <a:ea typeface="宋体" panose="02010600030101010101" pitchFamily="2" charset="-122"/>
                </a:rPr>
                <a:t>测吸水固体的密度</a:t>
              </a:r>
              <a:endParaRPr lang="zh-CN" altLang="en-US" sz="2600" b="1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cxnSp>
          <p:nvCxnSpPr>
            <p:cNvPr id="6" name="直接连接符 5"/>
            <p:cNvCxnSpPr/>
            <p:nvPr/>
          </p:nvCxnSpPr>
          <p:spPr>
            <a:xfrm>
              <a:off x="1219201" y="1530775"/>
              <a:ext cx="3881119" cy="0"/>
            </a:xfrm>
            <a:prstGeom prst="line">
              <a:avLst/>
            </a:prstGeom>
            <a:ln w="63500" cmpd="thinThick">
              <a:solidFill>
                <a:srgbClr val="075F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title="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285586" y="2839539"/>
            <a:ext cx="2120754" cy="141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15" title=""/>
          <p:cNvSpPr txBox="1"/>
          <p:nvPr/>
        </p:nvSpPr>
        <p:spPr>
          <a:xfrm>
            <a:off x="743810" y="1430215"/>
            <a:ext cx="7320785" cy="113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浮石由火山喷发后岩浆冷却而成，是具有密集气孔的玻璃质熔岩。</a:t>
            </a:r>
            <a:endParaRPr lang="zh-CN" altLang="en-US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3" name="箭头: 右 22" title=""/>
          <p:cNvSpPr/>
          <p:nvPr/>
        </p:nvSpPr>
        <p:spPr>
          <a:xfrm>
            <a:off x="3533261" y="3513221"/>
            <a:ext cx="935025" cy="28188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 title=""/>
          <p:cNvSpPr txBox="1"/>
          <p:nvPr/>
        </p:nvSpPr>
        <p:spPr>
          <a:xfrm>
            <a:off x="4438713" y="4434089"/>
            <a:ext cx="4444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用排水法直接测量浮石体积</a:t>
            </a:r>
            <a:endParaRPr lang="zh-CN" altLang="en-US" sz="2400" b="1"/>
          </a:p>
        </p:txBody>
      </p:sp>
      <p:sp>
        <p:nvSpPr>
          <p:cNvPr id="25" name="文本框 24" title=""/>
          <p:cNvSpPr txBox="1"/>
          <p:nvPr/>
        </p:nvSpPr>
        <p:spPr>
          <a:xfrm>
            <a:off x="1372731" y="4203256"/>
            <a:ext cx="173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+mn-ea"/>
              </a:rPr>
              <a:t>特点：</a:t>
            </a:r>
            <a:r>
              <a:rPr lang="zh-CN" altLang="en-US" sz="2400" b="1">
                <a:solidFill>
                  <a:srgbClr val="FF0000"/>
                </a:solidFill>
                <a:latin typeface="+mj-ea"/>
                <a:ea typeface="+mj-ea"/>
              </a:rPr>
              <a:t>吸水</a:t>
            </a:r>
            <a:endParaRPr lang="zh-CN" altLang="en-US" sz="2400" b="1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28" name="图片 27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227" y="2372807"/>
            <a:ext cx="2074875" cy="1983041"/>
          </a:xfrm>
          <a:prstGeom prst="rect">
            <a:avLst/>
          </a:prstGeom>
        </p:spPr>
      </p:pic>
      <p:pic>
        <p:nvPicPr>
          <p:cNvPr id="30" name="图片 29" title="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5726" y="2916533"/>
            <a:ext cx="1557920" cy="1083242"/>
          </a:xfrm>
          <a:prstGeom prst="rect">
            <a:avLst/>
          </a:prstGeom>
        </p:spPr>
      </p:pic>
      <p:sp>
        <p:nvSpPr>
          <p:cNvPr id="31" name="文本框 30" title=""/>
          <p:cNvSpPr txBox="1"/>
          <p:nvPr/>
        </p:nvSpPr>
        <p:spPr>
          <a:xfrm>
            <a:off x="7218102" y="3282388"/>
            <a:ext cx="1550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误差很大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32" name="思想气泡: 云 31" title=""/>
          <p:cNvSpPr/>
          <p:nvPr/>
        </p:nvSpPr>
        <p:spPr>
          <a:xfrm>
            <a:off x="4536140" y="2080623"/>
            <a:ext cx="2681962" cy="1546825"/>
          </a:xfrm>
          <a:prstGeom prst="cloudCallout">
            <a:avLst>
              <a:gd name="adj1" fmla="val -93379"/>
              <a:gd name="adj2" fmla="val 26053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tx1"/>
                </a:solidFill>
              </a:rPr>
              <a:t>思考：如何测量</a:t>
            </a:r>
            <a:r>
              <a:rPr lang="zh-CN" altLang="en-US" sz="2400" b="1">
                <a:solidFill>
                  <a:srgbClr val="FF0000"/>
                </a:solidFill>
              </a:rPr>
              <a:t>吸水</a:t>
            </a:r>
            <a:r>
              <a:rPr lang="zh-CN" altLang="en-US" sz="2400" b="1">
                <a:solidFill>
                  <a:schemeClr val="tx1"/>
                </a:solidFill>
              </a:rPr>
              <a:t>固体的密度？</a:t>
            </a:r>
            <a:endParaRPr lang="zh-CN" altLang="en-U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3" grpId="0" animBg="1"/>
      <p:bldP spid="24" grpId="0"/>
      <p:bldP spid="25" grpId="0"/>
      <p:bldP spid="31" grpId="0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文本框 7" title=""/>
          <p:cNvSpPr txBox="1"/>
          <p:nvPr/>
        </p:nvSpPr>
        <p:spPr>
          <a:xfrm>
            <a:off x="215132" y="614744"/>
            <a:ext cx="1441788" cy="46166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>
                <a:latin typeface="+mj-ea"/>
                <a:ea typeface="+mj-ea"/>
              </a:rPr>
              <a:t>方法一：</a:t>
            </a:r>
            <a:endParaRPr lang="zh-CN" altLang="en-US" sz="2400" b="1">
              <a:latin typeface="+mj-ea"/>
              <a:ea typeface="+mj-ea"/>
            </a:endParaRPr>
          </a:p>
        </p:txBody>
      </p:sp>
      <p:grpSp>
        <p:nvGrpSpPr>
          <p:cNvPr id="47" name="组合 46" title=""/>
          <p:cNvGrpSpPr/>
          <p:nvPr/>
        </p:nvGrpSpPr>
        <p:grpSpPr>
          <a:xfrm>
            <a:off x="3938759" y="1656801"/>
            <a:ext cx="1271375" cy="1654251"/>
            <a:chOff x="3938759" y="1656801"/>
            <a:chExt cx="1271375" cy="1654251"/>
          </a:xfrm>
        </p:grpSpPr>
        <p:grpSp>
          <p:nvGrpSpPr>
            <p:cNvPr id="13" name="组合 12"/>
            <p:cNvGrpSpPr/>
            <p:nvPr/>
          </p:nvGrpSpPr>
          <p:grpSpPr>
            <a:xfrm>
              <a:off x="3938759" y="1656801"/>
              <a:ext cx="1271375" cy="1654251"/>
              <a:chOff x="3555012" y="1393749"/>
              <a:chExt cx="2340201" cy="3044955"/>
            </a:xfrm>
          </p:grpSpPr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574" t="15626" r="24869" b="5578"/>
              <a:stretch>
                <a:fillRect/>
              </a:stretch>
            </p:blipFill>
            <p:spPr>
              <a:xfrm>
                <a:off x="3555012" y="1393749"/>
                <a:ext cx="2340201" cy="3044955"/>
              </a:xfrm>
              <a:prstGeom prst="rect">
                <a:avLst/>
              </a:prstGeom>
            </p:spPr>
          </p:pic>
          <p:sp>
            <p:nvSpPr>
              <p:cNvPr id="12" name="任意多边形: 形状 11"/>
              <p:cNvSpPr/>
              <p:nvPr/>
            </p:nvSpPr>
            <p:spPr>
              <a:xfrm>
                <a:off x="3954902" y="2621472"/>
                <a:ext cx="1691296" cy="1559789"/>
              </a:xfrm>
              <a:custGeom>
                <a:gdLst>
                  <a:gd name="connsiteX0" fmla="*/ 0 w 1691296"/>
                  <a:gd name="connsiteY0" fmla="*/ 0 h 1383415"/>
                  <a:gd name="connsiteX1" fmla="*/ 1691296 w 1691296"/>
                  <a:gd name="connsiteY1" fmla="*/ 0 h 1383415"/>
                  <a:gd name="connsiteX2" fmla="*/ 1691296 w 1691296"/>
                  <a:gd name="connsiteY2" fmla="*/ 805544 h 1383415"/>
                  <a:gd name="connsiteX3" fmla="*/ 1688931 w 1691296"/>
                  <a:gd name="connsiteY3" fmla="*/ 805544 h 1383415"/>
                  <a:gd name="connsiteX4" fmla="*/ 1691296 w 1691296"/>
                  <a:gd name="connsiteY4" fmla="*/ 829007 h 1383415"/>
                  <a:gd name="connsiteX5" fmla="*/ 1691296 w 1691296"/>
                  <a:gd name="connsiteY5" fmla="*/ 1132279 h 1383415"/>
                  <a:gd name="connsiteX6" fmla="*/ 1440160 w 1691296"/>
                  <a:gd name="connsiteY6" fmla="*/ 1383415 h 1383415"/>
                  <a:gd name="connsiteX7" fmla="*/ 251136 w 1691296"/>
                  <a:gd name="connsiteY7" fmla="*/ 1383415 h 1383415"/>
                  <a:gd name="connsiteX8" fmla="*/ 0 w 1691296"/>
                  <a:gd name="connsiteY8" fmla="*/ 1132279 h 1383415"/>
                  <a:gd name="connsiteX9" fmla="*/ 0 w 1691296"/>
                  <a:gd name="connsiteY9" fmla="*/ 829007 h 1383415"/>
                  <a:gd name="connsiteX10" fmla="*/ 2366 w 1691296"/>
                  <a:gd name="connsiteY10" fmla="*/ 805544 h 1383415"/>
                  <a:gd name="connsiteX11" fmla="*/ 0 w 1691296"/>
                  <a:gd name="connsiteY11" fmla="*/ 805544 h 138341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91296" h="1383415">
                    <a:moveTo>
                      <a:pt x="0" y="0"/>
                    </a:moveTo>
                    <a:lnTo>
                      <a:pt x="1691296" y="0"/>
                    </a:lnTo>
                    <a:lnTo>
                      <a:pt x="1691296" y="805544"/>
                    </a:lnTo>
                    <a:lnTo>
                      <a:pt x="1688931" y="805544"/>
                    </a:lnTo>
                    <a:lnTo>
                      <a:pt x="1691296" y="829007"/>
                    </a:lnTo>
                    <a:lnTo>
                      <a:pt x="1691296" y="1132279"/>
                    </a:lnTo>
                    <a:cubicBezTo>
                      <a:pt x="1691296" y="1270978"/>
                      <a:pt x="1578859" y="1383415"/>
                      <a:pt x="1440160" y="1383415"/>
                    </a:cubicBezTo>
                    <a:lnTo>
                      <a:pt x="251136" y="1383415"/>
                    </a:lnTo>
                    <a:cubicBezTo>
                      <a:pt x="112437" y="1383415"/>
                      <a:pt x="0" y="1270978"/>
                      <a:pt x="0" y="1132279"/>
                    </a:cubicBezTo>
                    <a:lnTo>
                      <a:pt x="0" y="829007"/>
                    </a:lnTo>
                    <a:lnTo>
                      <a:pt x="2366" y="805544"/>
                    </a:lnTo>
                    <a:lnTo>
                      <a:pt x="0" y="805544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alphaModFix amt="70000"/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11933552">
              <a:off x="4128508" y="2613386"/>
              <a:ext cx="899407" cy="5996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组合 45" title=""/>
          <p:cNvGrpSpPr/>
          <p:nvPr/>
        </p:nvGrpSpPr>
        <p:grpSpPr>
          <a:xfrm>
            <a:off x="215132" y="1370486"/>
            <a:ext cx="2903372" cy="1940566"/>
            <a:chOff x="215132" y="1370486"/>
            <a:chExt cx="2903372" cy="194056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132" y="1370486"/>
              <a:ext cx="2903372" cy="1940566"/>
            </a:xfrm>
            <a:prstGeom prst="rect">
              <a:avLst/>
            </a:prstGeom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583190" y="1649357"/>
              <a:ext cx="675738" cy="450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5" name="组合 44"/>
            <p:cNvGrpSpPr/>
            <p:nvPr/>
          </p:nvGrpSpPr>
          <p:grpSpPr>
            <a:xfrm>
              <a:off x="2212250" y="1739898"/>
              <a:ext cx="403317" cy="296072"/>
              <a:chOff x="2212250" y="1739898"/>
              <a:chExt cx="403317" cy="296072"/>
            </a:xfrm>
          </p:grpSpPr>
          <p:pic>
            <p:nvPicPr>
              <p:cNvPr id="16" name="图片 1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902" t="27418" b="12654"/>
              <a:stretch>
                <a:fillRect/>
              </a:stretch>
            </p:blipFill>
            <p:spPr>
              <a:xfrm>
                <a:off x="2212250" y="1811282"/>
                <a:ext cx="170209" cy="224688"/>
              </a:xfrm>
              <a:prstGeom prst="rect">
                <a:avLst/>
              </a:prstGeom>
            </p:spPr>
          </p:pic>
          <p:pic>
            <p:nvPicPr>
              <p:cNvPr id="18" name="图片 1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902" t="27418" b="12654"/>
              <a:stretch>
                <a:fillRect/>
              </a:stretch>
            </p:blipFill>
            <p:spPr>
              <a:xfrm>
                <a:off x="2334431" y="1739898"/>
                <a:ext cx="224285" cy="296072"/>
              </a:xfrm>
              <a:prstGeom prst="rect">
                <a:avLst/>
              </a:prstGeom>
            </p:spPr>
          </p:pic>
          <p:pic>
            <p:nvPicPr>
              <p:cNvPr id="19" name="图片 1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902" t="27418" b="12654"/>
              <a:stretch>
                <a:fillRect/>
              </a:stretch>
            </p:blipFill>
            <p:spPr>
              <a:xfrm>
                <a:off x="2504640" y="1889539"/>
                <a:ext cx="110927" cy="146431"/>
              </a:xfrm>
              <a:prstGeom prst="rect">
                <a:avLst/>
              </a:prstGeom>
            </p:spPr>
          </p:pic>
        </p:grpSp>
      </p:grpSp>
      <p:sp>
        <p:nvSpPr>
          <p:cNvPr id="20" name="文本框 19" title=""/>
          <p:cNvSpPr txBox="1"/>
          <p:nvPr/>
        </p:nvSpPr>
        <p:spPr>
          <a:xfrm>
            <a:off x="583190" y="3335480"/>
            <a:ext cx="2078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用天平测出浮石的质量</a:t>
            </a:r>
            <a:r>
              <a:rPr lang="en-US" altLang="zh-CN" sz="2400" b="1" i="1"/>
              <a:t>m</a:t>
            </a:r>
            <a:endParaRPr lang="zh-CN" altLang="en-US" sz="2400" b="1" i="1"/>
          </a:p>
        </p:txBody>
      </p:sp>
      <p:sp>
        <p:nvSpPr>
          <p:cNvPr id="21" name="箭头: 右 20" title=""/>
          <p:cNvSpPr/>
          <p:nvPr/>
        </p:nvSpPr>
        <p:spPr>
          <a:xfrm>
            <a:off x="3262746" y="2421891"/>
            <a:ext cx="481458" cy="24641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 title=""/>
          <p:cNvSpPr txBox="1"/>
          <p:nvPr/>
        </p:nvSpPr>
        <p:spPr>
          <a:xfrm>
            <a:off x="3788002" y="3271916"/>
            <a:ext cx="19805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将浮石浸没在装水的烧杯中，使其吸足水</a:t>
            </a:r>
            <a:endParaRPr lang="zh-CN" altLang="en-US" sz="2400" b="1" i="1"/>
          </a:p>
        </p:txBody>
      </p:sp>
      <p:sp>
        <p:nvSpPr>
          <p:cNvPr id="23" name="箭头: 右 22" title=""/>
          <p:cNvSpPr/>
          <p:nvPr/>
        </p:nvSpPr>
        <p:spPr>
          <a:xfrm>
            <a:off x="5548931" y="2360715"/>
            <a:ext cx="481458" cy="24641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0" name="图片 39" title="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8041" y="1050677"/>
            <a:ext cx="2282363" cy="2181345"/>
          </a:xfrm>
          <a:prstGeom prst="rect">
            <a:avLst/>
          </a:prstGeom>
        </p:spPr>
      </p:pic>
      <p:grpSp>
        <p:nvGrpSpPr>
          <p:cNvPr id="48" name="组合 47" title=""/>
          <p:cNvGrpSpPr/>
          <p:nvPr/>
        </p:nvGrpSpPr>
        <p:grpSpPr>
          <a:xfrm>
            <a:off x="6243521" y="3232022"/>
            <a:ext cx="2697349" cy="1868910"/>
            <a:chOff x="6243521" y="3232022"/>
            <a:chExt cx="2697349" cy="1868910"/>
          </a:xfrm>
        </p:grpSpPr>
        <p:sp>
          <p:nvSpPr>
            <p:cNvPr id="41" name="文本框 40"/>
            <p:cNvSpPr txBox="1"/>
            <p:nvPr/>
          </p:nvSpPr>
          <p:spPr>
            <a:xfrm>
              <a:off x="6243521" y="3232022"/>
              <a:ext cx="2697349" cy="18689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/>
                <a:t>利用排水法测出浮石的体积，再利用</a:t>
              </a:r>
              <a:endParaRPr lang="en-US" altLang="zh-CN" sz="2400" b="1"/>
            </a:p>
            <a:p>
              <a:pPr>
                <a:lnSpc>
                  <a:spcPct val="150000"/>
                </a:lnSpc>
              </a:pPr>
              <a:r>
                <a:rPr lang="en-US" altLang="zh-CN" sz="2400" b="1" i="1"/>
                <a:t>           </a:t>
              </a:r>
              <a:r>
                <a:rPr lang="zh-CN" altLang="en-US" sz="2400" b="1"/>
                <a:t>计算浮石的密度</a:t>
              </a:r>
              <a:endParaRPr lang="zh-CN" altLang="en-US" sz="2400" b="1"/>
            </a:p>
          </p:txBody>
        </p:sp>
        <p:graphicFrame>
          <p:nvGraphicFramePr>
            <p:cNvPr id="42" name="对象 41"/>
            <p:cNvGraphicFramePr>
              <a:graphicFrameLocks noChangeAspect="1"/>
            </p:cNvGraphicFramePr>
            <p:nvPr/>
          </p:nvGraphicFramePr>
          <p:xfrm>
            <a:off x="6357739" y="3972852"/>
            <a:ext cx="809958" cy="697465"/>
          </p:xfrm>
          <a:graphic>
            <a:graphicData uri="http://schemas.openxmlformats.org/presentationml/2006/ole">
              <mc:AlternateContent>
                <mc:Choice xmlns:v="urn:schemas-microsoft-com:vml" Requires="v">
                  <p:oleObj spid="_x0000_s1041" name="Equation" r:id="rId8" imgW="10972800" imgH="9448800" progId="Equation.DSMT4">
                    <p:embed/>
                  </p:oleObj>
                </mc:Choice>
                <mc:Fallback>
                  <p:oleObj name="Equation" r:id="rId8" imgW="10972800" imgH="9448800" progId="Equation.DSMT4">
                    <p:embed/>
                    <p:pic>
                      <p:nvPicPr>
                        <p:cNvPr id="0" name="OLE substitute image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6357739" y="3972852"/>
                          <a:ext cx="809958" cy="69746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4" name="文本框 43" title=""/>
          <p:cNvSpPr txBox="1"/>
          <p:nvPr/>
        </p:nvSpPr>
        <p:spPr>
          <a:xfrm>
            <a:off x="1666818" y="619295"/>
            <a:ext cx="5567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先让浮石吸足水，再用排水法测其体积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/>
      <p:bldP spid="21" grpId="0" animBg="1"/>
      <p:bldP spid="22" grpId="0"/>
      <p:bldP spid="23" grpId="0" animBg="1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/>
        </p:nvSpPr>
        <p:spPr>
          <a:xfrm>
            <a:off x="215132" y="614744"/>
            <a:ext cx="1441788" cy="46166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>
                <a:latin typeface="+mj-ea"/>
                <a:ea typeface="+mj-ea"/>
              </a:rPr>
              <a:t>方法二：</a:t>
            </a:r>
            <a:endParaRPr lang="zh-CN" altLang="en-US" sz="2400" b="1">
              <a:latin typeface="+mj-ea"/>
              <a:ea typeface="+mj-ea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1666818" y="619295"/>
            <a:ext cx="55674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用排沙法直接测体积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1" name="组合 20" title=""/>
          <p:cNvGrpSpPr/>
          <p:nvPr/>
        </p:nvGrpSpPr>
        <p:grpSpPr>
          <a:xfrm>
            <a:off x="799522" y="1624868"/>
            <a:ext cx="2903372" cy="1940566"/>
            <a:chOff x="799522" y="1624868"/>
            <a:chExt cx="2903372" cy="1940566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99522" y="1624868"/>
              <a:ext cx="2903372" cy="1940566"/>
            </a:xfrm>
            <a:prstGeom prst="rect">
              <a:avLst/>
            </a:prstGeom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1167580" y="1903739"/>
              <a:ext cx="675738" cy="450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组合 9"/>
            <p:cNvGrpSpPr/>
            <p:nvPr/>
          </p:nvGrpSpPr>
          <p:grpSpPr>
            <a:xfrm>
              <a:off x="2796640" y="1994280"/>
              <a:ext cx="403317" cy="296072"/>
              <a:chOff x="2212250" y="1739898"/>
              <a:chExt cx="403317" cy="296072"/>
            </a:xfrm>
          </p:grpSpPr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902" t="27418" b="12654"/>
              <a:stretch>
                <a:fillRect/>
              </a:stretch>
            </p:blipFill>
            <p:spPr>
              <a:xfrm>
                <a:off x="2212250" y="1811282"/>
                <a:ext cx="170209" cy="224688"/>
              </a:xfrm>
              <a:prstGeom prst="rect">
                <a:avLst/>
              </a:prstGeom>
            </p:spPr>
          </p:pic>
          <p:pic>
            <p:nvPicPr>
              <p:cNvPr id="12" name="图片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902" t="27418" b="12654"/>
              <a:stretch>
                <a:fillRect/>
              </a:stretch>
            </p:blipFill>
            <p:spPr>
              <a:xfrm>
                <a:off x="2334431" y="1739898"/>
                <a:ext cx="224285" cy="296072"/>
              </a:xfrm>
              <a:prstGeom prst="rect">
                <a:avLst/>
              </a:prstGeom>
            </p:spPr>
          </p:pic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4902" t="27418" b="12654"/>
              <a:stretch>
                <a:fillRect/>
              </a:stretch>
            </p:blipFill>
            <p:spPr>
              <a:xfrm>
                <a:off x="2504640" y="1889539"/>
                <a:ext cx="110927" cy="146431"/>
              </a:xfrm>
              <a:prstGeom prst="rect">
                <a:avLst/>
              </a:prstGeom>
            </p:spPr>
          </p:pic>
        </p:grpSp>
      </p:grpSp>
      <p:sp>
        <p:nvSpPr>
          <p:cNvPr id="14" name="文本框 13" title=""/>
          <p:cNvSpPr txBox="1"/>
          <p:nvPr/>
        </p:nvSpPr>
        <p:spPr>
          <a:xfrm>
            <a:off x="1167580" y="3589862"/>
            <a:ext cx="20786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用天平测出浮石的质量</a:t>
            </a:r>
            <a:r>
              <a:rPr lang="en-US" altLang="zh-CN" sz="2400" b="1" i="1"/>
              <a:t>m</a:t>
            </a:r>
            <a:endParaRPr lang="zh-CN" altLang="en-US" sz="2400" b="1" i="1"/>
          </a:p>
        </p:txBody>
      </p:sp>
      <p:sp>
        <p:nvSpPr>
          <p:cNvPr id="15" name="箭头: 右 14" title=""/>
          <p:cNvSpPr/>
          <p:nvPr/>
        </p:nvSpPr>
        <p:spPr>
          <a:xfrm>
            <a:off x="3922764" y="2738150"/>
            <a:ext cx="481458" cy="246419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title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6820" y="1190382"/>
            <a:ext cx="987151" cy="2399480"/>
          </a:xfrm>
          <a:prstGeom prst="rect">
            <a:avLst/>
          </a:prstGeom>
        </p:spPr>
      </p:pic>
      <p:pic>
        <p:nvPicPr>
          <p:cNvPr id="17" name="图片 16" title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8298" y="1190382"/>
            <a:ext cx="1038021" cy="2399480"/>
          </a:xfrm>
          <a:prstGeom prst="rect">
            <a:avLst/>
          </a:prstGeom>
        </p:spPr>
      </p:pic>
      <p:sp>
        <p:nvSpPr>
          <p:cNvPr id="19" name="文本框 18" title=""/>
          <p:cNvSpPr txBox="1"/>
          <p:nvPr/>
        </p:nvSpPr>
        <p:spPr>
          <a:xfrm>
            <a:off x="4951824" y="3589862"/>
            <a:ext cx="28529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j-lt"/>
                <a:ea typeface="楷体" panose="02010609060101010101" pitchFamily="49" charset="-122"/>
              </a:rPr>
              <a:t>浮石体积</a:t>
            </a:r>
            <a:r>
              <a:rPr lang="en-US" altLang="zh-CN" sz="2400" b="1" i="1">
                <a:latin typeface="+mj-lt"/>
                <a:ea typeface="楷体" panose="02010609060101010101" pitchFamily="49" charset="-122"/>
              </a:rPr>
              <a:t>V</a:t>
            </a:r>
            <a:r>
              <a:rPr lang="en-US" altLang="zh-CN" sz="2400" b="1">
                <a:latin typeface="+mj-lt"/>
                <a:ea typeface="楷体" panose="02010609060101010101" pitchFamily="49" charset="-122"/>
              </a:rPr>
              <a:t>=</a:t>
            </a:r>
            <a:r>
              <a:rPr lang="en-US" altLang="zh-CN" sz="2400" b="1" i="1">
                <a:latin typeface="+mj-lt"/>
                <a:ea typeface="楷体" panose="02010609060101010101" pitchFamily="49" charset="-122"/>
              </a:rPr>
              <a:t>V</a:t>
            </a:r>
            <a:r>
              <a:rPr lang="en-US" altLang="zh-CN" sz="2400" b="1" baseline="-25000">
                <a:latin typeface="+mj-lt"/>
                <a:ea typeface="楷体" panose="02010609060101010101" pitchFamily="49" charset="-122"/>
              </a:rPr>
              <a:t>2</a:t>
            </a:r>
            <a:r>
              <a:rPr lang="en-US" altLang="zh-CN" sz="2400" b="1">
                <a:latin typeface="+mj-lt"/>
                <a:ea typeface="楷体" panose="02010609060101010101" pitchFamily="49" charset="-122"/>
              </a:rPr>
              <a:t>-</a:t>
            </a:r>
            <a:r>
              <a:rPr lang="en-US" altLang="zh-CN" sz="2400" b="1" i="1">
                <a:latin typeface="+mj-lt"/>
                <a:ea typeface="楷体" panose="02010609060101010101" pitchFamily="49" charset="-122"/>
              </a:rPr>
              <a:t>V</a:t>
            </a:r>
            <a:r>
              <a:rPr lang="en-US" altLang="zh-CN" sz="2400" b="1" baseline="-25000">
                <a:latin typeface="+mj-lt"/>
                <a:ea typeface="楷体" panose="02010609060101010101" pitchFamily="49" charset="-122"/>
              </a:rPr>
              <a:t>1</a:t>
            </a:r>
            <a:endParaRPr lang="zh-CN" altLang="en-US" sz="2400"/>
          </a:p>
        </p:txBody>
      </p:sp>
      <p:graphicFrame>
        <p:nvGraphicFramePr>
          <p:cNvPr id="20" name="对象 19" title=""/>
          <p:cNvGraphicFramePr>
            <a:graphicFrameLocks noChangeAspect="1"/>
          </p:cNvGraphicFramePr>
          <p:nvPr/>
        </p:nvGraphicFramePr>
        <p:xfrm>
          <a:off x="5540395" y="4226551"/>
          <a:ext cx="1304925" cy="7651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name="Equation" r:id="rId7" imgW="17678400" imgH="10363200" progId="Equation.DSMT4">
                  <p:embed/>
                </p:oleObj>
              </mc:Choice>
              <mc:Fallback>
                <p:oleObj name="Equation" r:id="rId7" imgW="17678400" imgH="10363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40395" y="4226551"/>
                        <a:ext cx="1304925" cy="765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  <p:cond evt="onBegin" delay="0">
                          <p:tn val="34"/>
                        </p:cond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  <p:cond evt="onBegin" delay="0">
                          <p:tn val="39"/>
                        </p:cond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/>
      <p:bldP spid="15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215132" y="614744"/>
            <a:ext cx="1441788" cy="46166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>
                <a:latin typeface="+mj-ea"/>
                <a:ea typeface="+mj-ea"/>
              </a:rPr>
              <a:t>方法三：</a:t>
            </a:r>
            <a:endParaRPr lang="zh-CN" altLang="en-US" sz="2400" b="1">
              <a:latin typeface="+mj-ea"/>
              <a:ea typeface="+mj-ea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764610" y="1289855"/>
            <a:ext cx="7196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在浮石表面裹一层保鲜膜，再用排水法测其体积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文本框 3" title=""/>
          <p:cNvSpPr txBox="1"/>
          <p:nvPr/>
        </p:nvSpPr>
        <p:spPr>
          <a:xfrm>
            <a:off x="215132" y="1976206"/>
            <a:ext cx="1441788" cy="46166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400" b="1">
                <a:latin typeface="+mj-ea"/>
                <a:ea typeface="+mj-ea"/>
              </a:rPr>
              <a:t>方法四：</a:t>
            </a:r>
            <a:endParaRPr lang="zh-CN" altLang="en-US" sz="2400" b="1">
              <a:latin typeface="+mj-ea"/>
              <a:ea typeface="+mj-ea"/>
            </a:endParaRPr>
          </a:p>
        </p:txBody>
      </p:sp>
      <p:sp>
        <p:nvSpPr>
          <p:cNvPr id="5" name="文本框 4" title=""/>
          <p:cNvSpPr txBox="1"/>
          <p:nvPr/>
        </p:nvSpPr>
        <p:spPr>
          <a:xfrm>
            <a:off x="764610" y="2500063"/>
            <a:ext cx="77233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b="1">
                <a:latin typeface="+mj-lt"/>
                <a:ea typeface="宋体" panose="02010600030101010101" pitchFamily="2" charset="-122"/>
              </a:rPr>
              <a:t>先用天平测出浮石的质量</a:t>
            </a:r>
            <a:r>
              <a:rPr lang="en-US" altLang="zh-CN" sz="2400" b="1" i="1">
                <a:latin typeface="+mj-lt"/>
                <a:ea typeface="宋体" panose="02010600030101010101" pitchFamily="2" charset="-122"/>
              </a:rPr>
              <a:t>m</a:t>
            </a:r>
            <a:r>
              <a:rPr lang="en-US" altLang="zh-CN" sz="2400" b="1" baseline="-25000">
                <a:latin typeface="+mj-lt"/>
                <a:ea typeface="宋体" panose="02010600030101010101" pitchFamily="2" charset="-122"/>
              </a:rPr>
              <a:t>1</a:t>
            </a:r>
            <a:r>
              <a:rPr lang="zh-CN" altLang="en-US" sz="2400" b="1">
                <a:latin typeface="+mj-lt"/>
                <a:ea typeface="宋体" panose="02010600030101010101" pitchFamily="2" charset="-122"/>
              </a:rPr>
              <a:t>；然后用排水法测出浮石的体积</a:t>
            </a:r>
            <a:r>
              <a:rPr lang="en-US" altLang="zh-CN" sz="2400" b="1" i="1">
                <a:latin typeface="+mj-lt"/>
                <a:ea typeface="宋体" panose="02010600030101010101" pitchFamily="2" charset="-122"/>
              </a:rPr>
              <a:t>V</a:t>
            </a:r>
            <a:r>
              <a:rPr lang="en-US" altLang="zh-CN" sz="2400" b="1" baseline="-25000">
                <a:latin typeface="+mj-lt"/>
                <a:ea typeface="宋体" panose="02010600030101010101" pitchFamily="2" charset="-122"/>
              </a:rPr>
              <a:t>1</a:t>
            </a:r>
            <a:r>
              <a:rPr lang="zh-CN" altLang="en-US" sz="2400" b="1">
                <a:latin typeface="+mj-lt"/>
                <a:ea typeface="宋体" panose="02010600030101010101" pitchFamily="2" charset="-122"/>
              </a:rPr>
              <a:t>；再测出浮石吸水后的质量</a:t>
            </a:r>
            <a:r>
              <a:rPr lang="en-US" altLang="zh-CN" sz="2400" b="1" i="1">
                <a:latin typeface="+mj-lt"/>
                <a:ea typeface="宋体" panose="02010600030101010101" pitchFamily="2" charset="-122"/>
              </a:rPr>
              <a:t>m</a:t>
            </a:r>
            <a:r>
              <a:rPr lang="en-US" altLang="zh-CN" sz="2400" b="1" baseline="-25000">
                <a:latin typeface="+mj-lt"/>
                <a:ea typeface="宋体" panose="02010600030101010101" pitchFamily="2" charset="-122"/>
              </a:rPr>
              <a:t>2</a:t>
            </a:r>
            <a:r>
              <a:rPr lang="zh-CN" altLang="en-US" sz="2400" b="1">
                <a:latin typeface="+mj-lt"/>
                <a:ea typeface="宋体" panose="02010600030101010101" pitchFamily="2" charset="-122"/>
              </a:rPr>
              <a:t>；</a:t>
            </a:r>
            <a:endParaRPr lang="en-US" altLang="zh-CN" sz="2400" b="1">
              <a:latin typeface="+mj-lt"/>
              <a:ea typeface="宋体" panose="02010600030101010101" pitchFamily="2" charset="-122"/>
            </a:endParaRPr>
          </a:p>
          <a:p>
            <a:r>
              <a:rPr lang="zh-CN" altLang="en-US" sz="2400" b="1">
                <a:latin typeface="+mj-lt"/>
                <a:ea typeface="宋体" panose="02010600030101010101" pitchFamily="2" charset="-122"/>
              </a:rPr>
              <a:t>则浮石吸收水的体积为                ，浮石的实际体积</a:t>
            </a:r>
            <a:endParaRPr lang="en-US" altLang="zh-CN" sz="2400" b="1">
              <a:latin typeface="+mj-lt"/>
              <a:ea typeface="宋体" panose="02010600030101010101" pitchFamily="2" charset="-122"/>
            </a:endParaRPr>
          </a:p>
          <a:p>
            <a:r>
              <a:rPr lang="en-US" altLang="zh-CN" sz="2400" b="1">
                <a:latin typeface="+mj-lt"/>
                <a:ea typeface="宋体" panose="02010600030101010101" pitchFamily="2" charset="-122"/>
              </a:rPr>
              <a:t>                           </a:t>
            </a:r>
            <a:endParaRPr lang="en-US" altLang="zh-CN" sz="2400" b="1">
              <a:latin typeface="+mj-lt"/>
              <a:ea typeface="宋体" panose="02010600030101010101" pitchFamily="2" charset="-122"/>
            </a:endParaRPr>
          </a:p>
          <a:p>
            <a:r>
              <a:rPr lang="en-US" altLang="zh-CN" sz="2400" b="1">
                <a:latin typeface="+mj-lt"/>
                <a:ea typeface="宋体" panose="02010600030101010101" pitchFamily="2" charset="-122"/>
              </a:rPr>
              <a:t>                               </a:t>
            </a:r>
            <a:r>
              <a:rPr lang="zh-CN" altLang="en-US" sz="2400" b="1">
                <a:latin typeface="+mj-lt"/>
                <a:ea typeface="宋体" panose="02010600030101010101" pitchFamily="2" charset="-122"/>
              </a:rPr>
              <a:t>，浮石的密度为</a:t>
            </a:r>
            <a:endParaRPr lang="zh-CN" altLang="en-US" sz="2400">
              <a:latin typeface="+mj-lt"/>
              <a:ea typeface="宋体" panose="02010600030101010101" pitchFamily="2" charset="-122"/>
            </a:endParaRPr>
          </a:p>
        </p:txBody>
      </p:sp>
      <p:graphicFrame>
        <p:nvGraphicFramePr>
          <p:cNvPr id="6" name="对象 5" title=""/>
          <p:cNvGraphicFramePr>
            <a:graphicFrameLocks noChangeAspect="1"/>
          </p:cNvGraphicFramePr>
          <p:nvPr/>
        </p:nvGraphicFramePr>
        <p:xfrm>
          <a:off x="4045626" y="3165406"/>
          <a:ext cx="1089025" cy="865187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name="Equation" r:id="rId2" imgW="13411200" imgH="10668000" progId="Equation.DSMT4">
                  <p:embed/>
                </p:oleObj>
              </mc:Choice>
              <mc:Fallback>
                <p:oleObj name="Equation" r:id="rId2" imgW="13411200" imgH="10668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45626" y="3165406"/>
                        <a:ext cx="1089025" cy="865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 title=""/>
          <p:cNvGraphicFramePr>
            <a:graphicFrameLocks noChangeAspect="1"/>
          </p:cNvGraphicFramePr>
          <p:nvPr/>
        </p:nvGraphicFramePr>
        <p:xfrm>
          <a:off x="815918" y="3831246"/>
          <a:ext cx="2103642" cy="86620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name="Equation" r:id="rId4" imgW="25908000" imgH="10668000" progId="Equation.DSMT4">
                  <p:embed/>
                </p:oleObj>
              </mc:Choice>
              <mc:Fallback>
                <p:oleObj name="Equation" r:id="rId4" imgW="25908000" imgH="106680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5918" y="3831246"/>
                        <a:ext cx="2103642" cy="866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 title=""/>
          <p:cNvGraphicFramePr>
            <a:graphicFrameLocks noChangeAspect="1"/>
          </p:cNvGraphicFramePr>
          <p:nvPr/>
        </p:nvGraphicFramePr>
        <p:xfrm>
          <a:off x="5412961" y="3677299"/>
          <a:ext cx="2425374" cy="890954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name="Equation" r:id="rId6" imgW="29870400" imgH="10972800" progId="Equation.DSMT4">
                  <p:embed/>
                </p:oleObj>
              </mc:Choice>
              <mc:Fallback>
                <p:oleObj name="Equation" r:id="rId6" imgW="29870400" imgH="109728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12961" y="3677299"/>
                        <a:ext cx="2425374" cy="8909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487680" y="792480"/>
            <a:ext cx="75346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00B0F0"/>
                </a:solidFill>
                <a:latin typeface="+mj-lt"/>
                <a:ea typeface="+mj-ea"/>
              </a:rPr>
              <a:t>练习</a:t>
            </a:r>
            <a:r>
              <a:rPr lang="en-US" altLang="zh-CN" sz="2400" b="1">
                <a:solidFill>
                  <a:srgbClr val="00B0F0"/>
                </a:solidFill>
                <a:latin typeface="+mj-lt"/>
                <a:ea typeface="+mj-ea"/>
              </a:rPr>
              <a:t>1</a:t>
            </a:r>
            <a:r>
              <a:rPr lang="zh-CN" altLang="en-US" sz="2400" b="1">
                <a:latin typeface="+mj-lt"/>
                <a:ea typeface="+mj-ea"/>
              </a:rPr>
              <a:t>：小明用天平、量筒和水等器材测干燥软木寨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zh-CN" altLang="en-US" sz="2400" b="1">
                <a:latin typeface="+mj-lt"/>
                <a:ea typeface="+mj-ea"/>
              </a:rPr>
              <a:t>（具有吸水性）的密度时，进行了下列操作</a:t>
            </a:r>
            <a:r>
              <a:rPr lang="zh-CN" altLang="en-US" sz="2400" b="1">
                <a:latin typeface="+mj-lt"/>
                <a:ea typeface="+mj-ea"/>
                <a:sym typeface="Wingdings" panose="05000000000000000000" pitchFamily="2" charset="2"/>
              </a:rPr>
              <a:t>：</a:t>
            </a:r>
            <a:endParaRPr lang="en-US" altLang="zh-CN" sz="2400" b="1">
              <a:latin typeface="+mj-lt"/>
              <a:ea typeface="+mj-ea"/>
              <a:sym typeface="Wingdings" panose="05000000000000000000" pitchFamily="2" charset="2"/>
            </a:endParaRPr>
          </a:p>
          <a:p>
            <a:r>
              <a:rPr lang="zh-CN" altLang="en-US" sz="2400" b="1">
                <a:latin typeface="+mj-lt"/>
                <a:ea typeface="+mj-ea"/>
                <a:sym typeface="Wingdings" panose="05000000000000000000" pitchFamily="2" charset="2"/>
              </a:rPr>
              <a:t>（</a:t>
            </a:r>
            <a:r>
              <a:rPr lang="en-US" altLang="zh-CN" sz="2400" b="1" i="1">
                <a:latin typeface="+mj-lt"/>
                <a:ea typeface="+mj-ea"/>
                <a:sym typeface="Wingdings" panose="05000000000000000000" pitchFamily="2" charset="2"/>
              </a:rPr>
              <a:t>ρ</a:t>
            </a:r>
            <a:r>
              <a:rPr lang="zh-CN" altLang="en-US" sz="2400" b="1" baseline="-25000">
                <a:latin typeface="+mj-lt"/>
                <a:ea typeface="+mj-ea"/>
                <a:sym typeface="Wingdings" panose="05000000000000000000" pitchFamily="2" charset="2"/>
              </a:rPr>
              <a:t>水</a:t>
            </a:r>
            <a:r>
              <a:rPr lang="en-US" altLang="zh-CN" sz="2400" b="1">
                <a:latin typeface="+mj-lt"/>
                <a:ea typeface="+mj-ea"/>
                <a:sym typeface="Wingdings" panose="05000000000000000000" pitchFamily="2" charset="2"/>
              </a:rPr>
              <a:t>=1g/cm</a:t>
            </a:r>
            <a:r>
              <a:rPr lang="en-US" altLang="zh-CN" sz="2400" b="1" baseline="30000">
                <a:latin typeface="+mj-lt"/>
                <a:ea typeface="+mj-ea"/>
                <a:sym typeface="Wingdings" panose="05000000000000000000" pitchFamily="2" charset="2"/>
              </a:rPr>
              <a:t>3</a:t>
            </a:r>
            <a:r>
              <a:rPr lang="zh-CN" altLang="en-US" sz="2400" b="1">
                <a:latin typeface="+mj-lt"/>
                <a:ea typeface="+mj-ea"/>
              </a:rPr>
              <a:t>）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zh-CN" altLang="en-US" sz="2400" b="1">
                <a:latin typeface="+mj-lt"/>
                <a:ea typeface="+mj-ea"/>
              </a:rPr>
              <a:t>①用调好的天平测出软木塞的质量 </a:t>
            </a:r>
            <a:r>
              <a:rPr lang="en-US" altLang="zh-CN" sz="2400" b="1" i="1">
                <a:latin typeface="+mj-lt"/>
                <a:ea typeface="+mj-ea"/>
              </a:rPr>
              <a:t>m</a:t>
            </a:r>
            <a:r>
              <a:rPr lang="en-US" altLang="zh-CN" sz="2400" b="1" baseline="-25000">
                <a:latin typeface="+mj-lt"/>
                <a:ea typeface="+mj-ea"/>
              </a:rPr>
              <a:t>1</a:t>
            </a:r>
            <a:r>
              <a:rPr lang="zh-CN" altLang="en-US" sz="2400" b="1">
                <a:latin typeface="+mj-lt"/>
                <a:ea typeface="+mj-ea"/>
              </a:rPr>
              <a:t>；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en-US" altLang="zh-CN" sz="2400" b="1">
                <a:latin typeface="+mj-lt"/>
                <a:ea typeface="+mj-ea"/>
              </a:rPr>
              <a:t>②</a:t>
            </a:r>
            <a:r>
              <a:rPr lang="zh-CN" altLang="en-US" sz="2400" b="1">
                <a:latin typeface="+mj-lt"/>
                <a:ea typeface="+mj-ea"/>
              </a:rPr>
              <a:t>将适量的水倒入量筒中，读出水面对应的示数 </a:t>
            </a:r>
            <a:r>
              <a:rPr lang="en-US" altLang="zh-CN" sz="2400" b="1" i="1">
                <a:latin typeface="+mj-lt"/>
                <a:ea typeface="+mj-ea"/>
              </a:rPr>
              <a:t>V</a:t>
            </a:r>
            <a:r>
              <a:rPr lang="en-US" altLang="zh-CN" sz="2400" b="1" baseline="-25000">
                <a:latin typeface="+mj-lt"/>
                <a:ea typeface="+mj-ea"/>
              </a:rPr>
              <a:t>1</a:t>
            </a:r>
            <a:r>
              <a:rPr lang="zh-CN" altLang="en-US" sz="2400" b="1">
                <a:latin typeface="+mj-lt"/>
                <a:ea typeface="+mj-ea"/>
              </a:rPr>
              <a:t>；</a:t>
            </a:r>
            <a:r>
              <a:rPr lang="en-US" altLang="zh-CN" sz="2400" b="1">
                <a:latin typeface="+mj-lt"/>
                <a:ea typeface="+mj-ea"/>
              </a:rPr>
              <a:t>③</a:t>
            </a:r>
            <a:r>
              <a:rPr lang="zh-CN" altLang="en-US" sz="2400" b="1">
                <a:latin typeface="+mj-lt"/>
                <a:ea typeface="+mj-ea"/>
              </a:rPr>
              <a:t>用细铁丝将软木塞浸没在装有水的量筒中，过段时间后，读出水面对应的示数 </a:t>
            </a:r>
            <a:r>
              <a:rPr lang="en-US" altLang="zh-CN" sz="2400" b="1" i="1">
                <a:latin typeface="+mj-lt"/>
                <a:ea typeface="+mj-ea"/>
              </a:rPr>
              <a:t>V</a:t>
            </a:r>
            <a:r>
              <a:rPr lang="en-US" altLang="zh-CN" sz="2400" b="1" baseline="-25000">
                <a:latin typeface="+mj-lt"/>
                <a:ea typeface="+mj-ea"/>
              </a:rPr>
              <a:t>2</a:t>
            </a:r>
            <a:r>
              <a:rPr lang="zh-CN" altLang="en-US" sz="2400" b="1">
                <a:latin typeface="+mj-lt"/>
                <a:ea typeface="+mj-ea"/>
              </a:rPr>
              <a:t>；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zh-CN" altLang="en-US" sz="2400" b="1">
                <a:latin typeface="+mj-lt"/>
                <a:ea typeface="+mj-ea"/>
              </a:rPr>
              <a:t>④将软木塞从量筒中取出，直接用调好的天平测出其质量</a:t>
            </a:r>
            <a:r>
              <a:rPr lang="en-US" altLang="zh-CN" sz="2400" b="1" i="1">
                <a:latin typeface="+mj-lt"/>
                <a:ea typeface="+mj-ea"/>
              </a:rPr>
              <a:t>m</a:t>
            </a:r>
            <a:r>
              <a:rPr lang="en-US" altLang="zh-CN" sz="2400" b="1" baseline="-25000">
                <a:latin typeface="+mj-lt"/>
                <a:ea typeface="+mj-ea"/>
              </a:rPr>
              <a:t>2</a:t>
            </a:r>
            <a:r>
              <a:rPr lang="zh-CN" altLang="en-US" sz="2400" b="1">
                <a:latin typeface="+mj-lt"/>
                <a:ea typeface="+mj-ea"/>
              </a:rPr>
              <a:t>。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zh-CN" altLang="en-US" sz="2400" b="1">
                <a:latin typeface="+mj-lt"/>
                <a:ea typeface="+mj-ea"/>
              </a:rPr>
              <a:t>（</a:t>
            </a:r>
            <a:r>
              <a:rPr lang="en-US" altLang="zh-CN" sz="2400" b="1">
                <a:latin typeface="+mj-lt"/>
                <a:ea typeface="+mj-ea"/>
              </a:rPr>
              <a:t>1</a:t>
            </a:r>
            <a:r>
              <a:rPr lang="zh-CN" altLang="en-US" sz="2400" b="1">
                <a:latin typeface="+mj-lt"/>
                <a:ea typeface="+mj-ea"/>
              </a:rPr>
              <a:t>）指出小明操作中不规范之处：</a:t>
            </a:r>
            <a:endParaRPr lang="en-US" altLang="zh-CN" sz="2400" b="1">
              <a:latin typeface="+mj-lt"/>
              <a:ea typeface="+mj-ea"/>
            </a:endParaRPr>
          </a:p>
          <a:p>
            <a:r>
              <a:rPr lang="en-US" altLang="zh-CN" sz="2400" b="1">
                <a:latin typeface="+mj-lt"/>
                <a:ea typeface="+mj-ea"/>
              </a:rPr>
              <a:t>_____________________________________</a:t>
            </a:r>
            <a:r>
              <a:rPr lang="zh-CN" altLang="en-US" sz="2400" b="1">
                <a:latin typeface="+mj-lt"/>
                <a:ea typeface="+mj-ea"/>
              </a:rPr>
              <a:t>。</a:t>
            </a:r>
            <a:endParaRPr lang="en-US" altLang="zh-CN" sz="2400" b="1">
              <a:latin typeface="+mj-lt"/>
              <a:ea typeface="+mj-ea"/>
            </a:endParaRPr>
          </a:p>
        </p:txBody>
      </p:sp>
      <p:sp>
        <p:nvSpPr>
          <p:cNvPr id="3" name="文本框 2" title=""/>
          <p:cNvSpPr txBox="1"/>
          <p:nvPr/>
        </p:nvSpPr>
        <p:spPr>
          <a:xfrm>
            <a:off x="768096" y="4399788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将潮湿的软木塞直接放在天平上称量</a:t>
            </a:r>
            <a:endParaRPr lang="zh-CN" altLang="en-US" sz="24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 title=""/>
          <p:cNvSpPr txBox="1"/>
          <p:nvPr/>
        </p:nvSpPr>
        <p:spPr>
          <a:xfrm>
            <a:off x="487680" y="792480"/>
            <a:ext cx="6318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latin typeface="+mj-lt"/>
                <a:ea typeface="+mj-ea"/>
              </a:rPr>
              <a:t>（</a:t>
            </a:r>
            <a:r>
              <a:rPr lang="en-US" altLang="zh-CN" sz="2400" b="1">
                <a:latin typeface="+mj-lt"/>
                <a:ea typeface="+mj-ea"/>
              </a:rPr>
              <a:t>2</a:t>
            </a:r>
            <a:r>
              <a:rPr lang="zh-CN" altLang="en-US" sz="2400" b="1">
                <a:latin typeface="+mj-lt"/>
                <a:ea typeface="+mj-ea"/>
              </a:rPr>
              <a:t>）下表是小明改进后的实验，操作中没有填写完整的数据记录表格，请根据图中天平和量筒的度数将表格填写完整。</a:t>
            </a:r>
            <a:endParaRPr lang="zh-CN" altLang="en-US" sz="2400" b="1">
              <a:latin typeface="+mj-lt"/>
              <a:ea typeface="+mj-ea"/>
            </a:endParaRPr>
          </a:p>
        </p:txBody>
      </p:sp>
      <p:pic>
        <p:nvPicPr>
          <p:cNvPr id="4" name="图片 3" title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653" y="539583"/>
            <a:ext cx="833505" cy="2639428"/>
          </a:xfrm>
          <a:prstGeom prst="rect">
            <a:avLst/>
          </a:prstGeom>
        </p:spPr>
      </p:pic>
      <p:pic>
        <p:nvPicPr>
          <p:cNvPr id="5" name="图片 4" title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592" y="3179011"/>
            <a:ext cx="2761626" cy="1798722"/>
          </a:xfrm>
          <a:prstGeom prst="rect">
            <a:avLst/>
          </a:prstGeom>
        </p:spPr>
      </p:pic>
      <p:graphicFrame>
        <p:nvGraphicFramePr>
          <p:cNvPr id="7" name="表格 6" title=""/>
          <p:cNvGraphicFramePr>
            <a:graphicFrameLocks noGrp="1"/>
          </p:cNvGraphicFramePr>
          <p:nvPr/>
        </p:nvGraphicFramePr>
        <p:xfrm>
          <a:off x="646023" y="2124491"/>
          <a:ext cx="567915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764"/>
                <a:gridCol w="822733"/>
                <a:gridCol w="992320"/>
                <a:gridCol w="992320"/>
                <a:gridCol w="795470"/>
                <a:gridCol w="1567543"/>
              </a:tblGrid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200" b="1">
                          <a:solidFill>
                            <a:schemeClr val="tx1"/>
                          </a:solidFill>
                        </a:rPr>
                        <a:t>物理量</a:t>
                      </a:r>
                      <a:endParaRPr lang="zh-CN" altLang="en-US" sz="22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200" b="1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altLang="zh-CN" sz="2200" b="1" kern="1200" baseline="-25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zh-CN" sz="2200" b="1">
                          <a:solidFill>
                            <a:schemeClr val="tx1"/>
                          </a:solidFill>
                        </a:rPr>
                        <a:t>/g</a:t>
                      </a:r>
                      <a:endParaRPr lang="zh-CN" altLang="en-US" sz="22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200" b="1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altLang="zh-CN" sz="2200" b="1" kern="1200" baseline="-25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altLang="zh-CN" sz="2200" b="1">
                          <a:solidFill>
                            <a:schemeClr val="tx1"/>
                          </a:solidFill>
                        </a:rPr>
                        <a:t>/cm</a:t>
                      </a:r>
                      <a:r>
                        <a:rPr lang="en-US" altLang="zh-CN" sz="2200" b="1" baseline="300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2200" b="1" baseline="30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000" b="1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</a:t>
                      </a:r>
                      <a:r>
                        <a:rPr lang="en-US" altLang="zh-CN" sz="2000" b="1" kern="1200" baseline="-25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2200" b="1">
                          <a:solidFill>
                            <a:schemeClr val="tx1"/>
                          </a:solidFill>
                        </a:rPr>
                        <a:t>/cm</a:t>
                      </a:r>
                      <a:r>
                        <a:rPr lang="en-US" altLang="zh-CN" sz="2200" b="1" baseline="300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zh-CN" altLang="en-US" sz="2200" b="1" baseline="30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200" b="1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en-US" altLang="zh-CN" sz="2200" b="1" kern="1200" baseline="-250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altLang="zh-CN" sz="2200" b="1">
                          <a:solidFill>
                            <a:schemeClr val="tx1"/>
                          </a:solidFill>
                        </a:rPr>
                        <a:t>/g</a:t>
                      </a:r>
                      <a:endParaRPr lang="zh-CN" altLang="en-US" sz="22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200" b="1">
                          <a:solidFill>
                            <a:schemeClr val="tx1"/>
                          </a:solidFill>
                        </a:rPr>
                        <a:t>干燥软木塞的密度</a:t>
                      </a:r>
                      <a:r>
                        <a:rPr lang="en-US" altLang="zh-CN" sz="2200" b="1">
                          <a:solidFill>
                            <a:schemeClr val="tx1"/>
                          </a:solidFill>
                        </a:rPr>
                        <a:t>/(g·cm</a:t>
                      </a:r>
                      <a:r>
                        <a:rPr lang="en-US" altLang="zh-CN" sz="2200" b="1" baseline="30000">
                          <a:solidFill>
                            <a:schemeClr val="tx1"/>
                          </a:solidFill>
                        </a:rPr>
                        <a:t>-3</a:t>
                      </a:r>
                      <a:r>
                        <a:rPr lang="en-US" altLang="zh-CN" sz="2200" b="1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22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 vert="horz" wrap="square"/>
                    <a:lstStyle/>
                    <a:p>
                      <a:pPr algn="ctr"/>
                      <a:r>
                        <a:rPr lang="zh-CN" altLang="en-US" sz="2200" b="1">
                          <a:solidFill>
                            <a:schemeClr val="tx1"/>
                          </a:solidFill>
                        </a:rPr>
                        <a:t>测量值</a:t>
                      </a:r>
                      <a:endParaRPr lang="zh-CN" altLang="en-US" sz="22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200" b="1">
                          <a:solidFill>
                            <a:schemeClr val="tx1"/>
                          </a:solidFill>
                        </a:rPr>
                        <a:t>5</a:t>
                      </a:r>
                      <a:endParaRPr lang="zh-CN" altLang="en-US" sz="22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r>
                        <a:rPr lang="en-US" altLang="zh-CN" sz="2200" b="1">
                          <a:solidFill>
                            <a:schemeClr val="tx1"/>
                          </a:solidFill>
                        </a:rPr>
                        <a:t>370</a:t>
                      </a:r>
                      <a:endParaRPr lang="zh-CN" altLang="en-US" sz="22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2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2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 vert="horz" wrap="square"/>
                    <a:lstStyle/>
                    <a:p>
                      <a:pPr algn="ctr"/>
                      <a:endParaRPr lang="zh-CN" altLang="en-US" sz="22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文本框 7" title=""/>
          <p:cNvSpPr txBox="1"/>
          <p:nvPr/>
        </p:nvSpPr>
        <p:spPr>
          <a:xfrm>
            <a:off x="3121152" y="3523488"/>
            <a:ext cx="911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400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9" name="文本框 8" title=""/>
          <p:cNvSpPr txBox="1"/>
          <p:nvPr/>
        </p:nvSpPr>
        <p:spPr>
          <a:xfrm>
            <a:off x="4054908" y="3523487"/>
            <a:ext cx="911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16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  <p:sp>
        <p:nvSpPr>
          <p:cNvPr id="10" name="文本框 9" title=""/>
          <p:cNvSpPr txBox="1"/>
          <p:nvPr/>
        </p:nvSpPr>
        <p:spPr>
          <a:xfrm>
            <a:off x="5186250" y="3523486"/>
            <a:ext cx="9110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0.12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3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YmE1MWRiMjIzZDMwOTFhNDdhYzA4OWUzYjdhZDA4NzYifQ=="/>
  <p:tag name="KSO_WPP_MARK_KEY" val="2a1030db-41af-49e0-94b9-7f75da569cab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等线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等线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(16:9)</PresentationFormat>
  <Paragraphs>121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微软雅黑</vt:lpstr>
      <vt:lpstr>Wingdings</vt:lpstr>
      <vt:lpstr>等线 Light</vt:lpstr>
      <vt:lpstr>等线</vt:lpstr>
      <vt:lpstr>Times New Roman</vt:lpstr>
      <vt:lpstr>黑体</vt:lpstr>
      <vt:lpstr>宋体</vt:lpstr>
      <vt:lpstr>楷体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23.0300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2024-08-21T20:17:03Z</cp:lastPrinted>
  <dcterms:created xsi:type="dcterms:W3CDTF">2024-08-21T20:17:03Z</dcterms:created>
  <dcterms:modified xsi:type="dcterms:W3CDTF">2024-08-21T12:17:03Z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