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169390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p:cNvSpPr>
          <p:nvPr>
            <p:ph type="sldImg"/>
          </p:nvPr>
        </p:nvSpPr>
        <p:spPr bwMode="auto">
          <a:noFill/>
          <a:ln>
            <a:solidFill>
              <a:srgbClr val="000000"/>
            </a:solidFill>
            <a:miter lim="800000"/>
            <a:headEnd/>
            <a:tailEnd/>
          </a:ln>
        </p:spPr>
      </p:sp>
      <p:sp>
        <p:nvSpPr>
          <p:cNvPr id="122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22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5195D4-6A3C-4006-97B6-67B0BE397132}" type="slidenum">
              <a:rPr lang="zh-CN" altLang="en-US"/>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p:cNvSpPr>
          <p:nvPr>
            <p:ph type="sldImg"/>
          </p:nvPr>
        </p:nvSpPr>
        <p:spPr bwMode="auto">
          <a:noFill/>
          <a:ln>
            <a:solidFill>
              <a:srgbClr val="000000"/>
            </a:solidFill>
            <a:miter lim="800000"/>
            <a:headEnd/>
            <a:tailEnd/>
          </a:ln>
        </p:spPr>
      </p:sp>
      <p:sp>
        <p:nvSpPr>
          <p:cNvPr id="2355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2355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F0FD96-EF5A-4DFA-A8D8-346236B3744E}" type="slidenum">
              <a:rPr lang="zh-CN" altLang="en-US"/>
              <a:pPr fontAlgn="base">
                <a:spcBef>
                  <a:spcPct val="0"/>
                </a:spcBef>
                <a:spcAft>
                  <a:spcPct val="0"/>
                </a:spcAft>
              </a:pPr>
              <a:t>12</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幻灯片图像占位符 1"/>
          <p:cNvSpPr>
            <a:spLocks noGrp="1" noRot="1" noChangeAspect="1"/>
          </p:cNvSpPr>
          <p:nvPr>
            <p:ph type="sldImg"/>
          </p:nvPr>
        </p:nvSpPr>
        <p:spPr bwMode="auto">
          <a:noFill/>
          <a:ln>
            <a:solidFill>
              <a:srgbClr val="000000"/>
            </a:solidFill>
            <a:miter lim="800000"/>
            <a:headEnd/>
            <a:tailEnd/>
          </a:ln>
        </p:spPr>
      </p:sp>
      <p:sp>
        <p:nvSpPr>
          <p:cNvPr id="3891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891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B450B68-A7F6-4748-931C-BAD44BD55A17}" type="slidenum">
              <a:rPr lang="zh-CN" altLang="en-US"/>
              <a:pPr fontAlgn="base">
                <a:spcBef>
                  <a:spcPct val="0"/>
                </a:spcBef>
                <a:spcAft>
                  <a:spcPct val="0"/>
                </a:spcAft>
              </a:pPr>
              <a:t>26</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幻灯片图像占位符 1"/>
          <p:cNvSpPr>
            <a:spLocks noGrp="1" noRot="1" noChangeAspect="1"/>
          </p:cNvSpPr>
          <p:nvPr>
            <p:ph type="sldImg"/>
          </p:nvPr>
        </p:nvSpPr>
        <p:spPr bwMode="auto">
          <a:noFill/>
          <a:ln>
            <a:solidFill>
              <a:srgbClr val="000000"/>
            </a:solidFill>
            <a:miter lim="800000"/>
            <a:headEnd/>
            <a:tailEnd/>
          </a:ln>
        </p:spPr>
      </p:sp>
      <p:sp>
        <p:nvSpPr>
          <p:cNvPr id="4608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4608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467C829-90B2-47BA-A5DE-ECAA31A58CA9}" type="slidenum">
              <a:rPr lang="zh-CN" altLang="en-US"/>
              <a:pPr fontAlgn="base">
                <a:spcBef>
                  <a:spcPct val="0"/>
                </a:spcBef>
                <a:spcAft>
                  <a:spcPct val="0"/>
                </a:spcAft>
              </a:pPr>
              <a:t>32</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2020/3/13</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0.jpe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4.jpe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28.jpeg"/><Relationship Id="rId5" Type="http://schemas.openxmlformats.org/officeDocument/2006/relationships/image" Target="../media/image27.jpeg"/><Relationship Id="rId4" Type="http://schemas.openxmlformats.org/officeDocument/2006/relationships/image" Target="../media/image26.jpe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30.jpeg"/><Relationship Id="rId4" Type="http://schemas.openxmlformats.org/officeDocument/2006/relationships/image" Target="../media/image29.jpeg"/></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png"/><Relationship Id="rId4" Type="http://schemas.openxmlformats.org/officeDocument/2006/relationships/image" Target="../media/image32.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新课标沪科版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rgbClr val="FF0000"/>
                    </a:solidFill>
                  </a:rPr>
                  <a:t> 九年级下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15988" y="1490663"/>
            <a:ext cx="7580758" cy="2308324"/>
          </a:xfrm>
          <a:prstGeom prst="rect">
            <a:avLst/>
          </a:prstGeom>
          <a:noFill/>
          <a:ln w="9525">
            <a:noFill/>
            <a:miter lim="800000"/>
            <a:headEnd/>
            <a:tailEnd/>
          </a:ln>
        </p:spPr>
        <p:txBody>
          <a:bodyPr wrap="square">
            <a:spAutoFit/>
          </a:bodyPr>
          <a:lstStyle/>
          <a:p>
            <a:pPr>
              <a:lnSpc>
                <a:spcPct val="150000"/>
              </a:lnSpc>
            </a:pPr>
            <a:r>
              <a:rPr lang="zh-CN" altLang="en-US" sz="2400" b="1" dirty="0">
                <a:latin typeface="Calibri" pitchFamily="34" charset="0"/>
              </a:rPr>
              <a:t>能量守恒定律不同于机械能守恒定律</a:t>
            </a:r>
            <a:r>
              <a:rPr lang="en-US" altLang="zh-CN" sz="2400" b="1" dirty="0">
                <a:latin typeface="Calibri" pitchFamily="34" charset="0"/>
              </a:rPr>
              <a:t>,</a:t>
            </a:r>
            <a:r>
              <a:rPr lang="zh-CN" altLang="en-US" sz="2400" b="1" dirty="0">
                <a:latin typeface="Calibri" pitchFamily="34" charset="0"/>
              </a:rPr>
              <a:t>能量守恒无条件</a:t>
            </a:r>
            <a:r>
              <a:rPr lang="en-US" altLang="zh-CN" sz="2400" b="1" dirty="0">
                <a:latin typeface="Calibri" pitchFamily="34" charset="0"/>
              </a:rPr>
              <a:t>,</a:t>
            </a:r>
            <a:r>
              <a:rPr lang="zh-CN" altLang="en-US" sz="2400" b="1" dirty="0">
                <a:latin typeface="Calibri" pitchFamily="34" charset="0"/>
              </a:rPr>
              <a:t>机械能守恒有条件</a:t>
            </a:r>
            <a:r>
              <a:rPr lang="en-US" altLang="zh-CN" sz="2400" b="1" dirty="0">
                <a:latin typeface="Calibri" pitchFamily="34" charset="0"/>
              </a:rPr>
              <a:t>.</a:t>
            </a:r>
            <a:r>
              <a:rPr lang="zh-CN" altLang="en-US" sz="2400" b="1" dirty="0">
                <a:latin typeface="Calibri" pitchFamily="34" charset="0"/>
              </a:rPr>
              <a:t>机械能守恒的条件是</a:t>
            </a:r>
            <a:r>
              <a:rPr lang="en-US" altLang="zh-CN" sz="2400" b="1" dirty="0">
                <a:latin typeface="Calibri" pitchFamily="34" charset="0"/>
              </a:rPr>
              <a:t>:</a:t>
            </a:r>
            <a:r>
              <a:rPr lang="zh-CN" altLang="en-US" sz="2400" b="1" dirty="0">
                <a:latin typeface="Calibri" pitchFamily="34" charset="0"/>
              </a:rPr>
              <a:t>只有机械能的相互转化</a:t>
            </a:r>
            <a:r>
              <a:rPr lang="en-US" altLang="zh-CN" sz="2400" b="1" dirty="0">
                <a:latin typeface="Calibri" pitchFamily="34" charset="0"/>
              </a:rPr>
              <a:t>,</a:t>
            </a:r>
            <a:r>
              <a:rPr lang="zh-CN" altLang="en-US" sz="2400" b="1" dirty="0">
                <a:latin typeface="Calibri" pitchFamily="34" charset="0"/>
              </a:rPr>
              <a:t>没有其他形式的能转化为机械能</a:t>
            </a:r>
            <a:r>
              <a:rPr lang="en-US" altLang="zh-CN" sz="2400" b="1" dirty="0">
                <a:latin typeface="Calibri" pitchFamily="34" charset="0"/>
              </a:rPr>
              <a:t>,</a:t>
            </a:r>
            <a:r>
              <a:rPr lang="zh-CN" altLang="en-US" sz="2400" b="1" dirty="0">
                <a:latin typeface="Calibri" pitchFamily="34" charset="0"/>
              </a:rPr>
              <a:t>也没有机械能转化为其他形式的能时</a:t>
            </a:r>
            <a:r>
              <a:rPr lang="en-US" altLang="zh-CN" sz="2400" b="1" dirty="0">
                <a:latin typeface="Calibri" pitchFamily="34" charset="0"/>
              </a:rPr>
              <a:t>,</a:t>
            </a:r>
            <a:r>
              <a:rPr lang="zh-CN" altLang="en-US" sz="2400" b="1" dirty="0">
                <a:latin typeface="Calibri" pitchFamily="34" charset="0"/>
              </a:rPr>
              <a:t>机械能才守恒</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88925" y="1923678"/>
            <a:ext cx="8531547" cy="3324225"/>
          </a:xfrm>
          <a:prstGeom prst="rect">
            <a:avLst/>
          </a:prstGeom>
          <a:noFill/>
          <a:ln w="9525">
            <a:noFill/>
            <a:miter lim="800000"/>
            <a:headEnd/>
            <a:tailEnd/>
          </a:ln>
        </p:spPr>
        <p:txBody>
          <a:bodyPr wrap="square">
            <a:spAutoFit/>
          </a:bodyPr>
          <a:lstStyle/>
          <a:p>
            <a:pPr>
              <a:lnSpc>
                <a:spcPct val="150000"/>
              </a:lnSpc>
            </a:pPr>
            <a:r>
              <a:rPr lang="zh-CN" altLang="zh-CN" sz="2000" b="1" dirty="0">
                <a:latin typeface="Calibri" pitchFamily="34" charset="0"/>
              </a:rPr>
              <a:t>如图所示是有人设想的一种能永远运动的装置——“永动机”</a:t>
            </a:r>
            <a:r>
              <a:rPr lang="en-US" altLang="zh-CN" sz="2000" b="1" dirty="0">
                <a:latin typeface="Calibri" pitchFamily="34" charset="0"/>
              </a:rPr>
              <a:t>,</a:t>
            </a:r>
            <a:r>
              <a:rPr lang="zh-CN" altLang="zh-CN" sz="2000" b="1" dirty="0">
                <a:latin typeface="Calibri" pitchFamily="34" charset="0"/>
              </a:rPr>
              <a:t>它是一类所谓不需外界输入能量就能够不断运动并且对外做功的机械</a:t>
            </a:r>
            <a:r>
              <a:rPr lang="en-US" altLang="zh-CN" sz="2000" b="1" i="1" dirty="0">
                <a:latin typeface="Calibri" pitchFamily="34" charset="0"/>
              </a:rPr>
              <a:t>.</a:t>
            </a:r>
            <a:r>
              <a:rPr lang="zh-CN" altLang="zh-CN" sz="2000" b="1" dirty="0">
                <a:latin typeface="Calibri" pitchFamily="34" charset="0"/>
              </a:rPr>
              <a:t>它违反了能量守恒定律</a:t>
            </a:r>
            <a:r>
              <a:rPr lang="en-US" altLang="zh-CN" sz="2000" b="1" dirty="0">
                <a:latin typeface="Calibri" pitchFamily="34" charset="0"/>
              </a:rPr>
              <a:t>,</a:t>
            </a:r>
            <a:r>
              <a:rPr lang="zh-CN" altLang="zh-CN" sz="2000" b="1" dirty="0">
                <a:latin typeface="Calibri" pitchFamily="34" charset="0"/>
              </a:rPr>
              <a:t>是不可能制成的</a:t>
            </a:r>
            <a:r>
              <a:rPr lang="en-US" altLang="zh-CN" sz="2000" b="1" dirty="0">
                <a:latin typeface="Calibri" pitchFamily="34" charset="0"/>
              </a:rPr>
              <a:t>,</a:t>
            </a:r>
            <a:r>
              <a:rPr lang="zh-CN" altLang="zh-CN" sz="2000" b="1" dirty="0">
                <a:latin typeface="Calibri" pitchFamily="34" charset="0"/>
              </a:rPr>
              <a:t>故称为“第一类永动机”</a:t>
            </a:r>
            <a:r>
              <a:rPr lang="en-US" altLang="zh-CN" sz="2000" b="1" i="1" dirty="0">
                <a:latin typeface="Calibri" pitchFamily="34" charset="0"/>
              </a:rPr>
              <a:t>.</a:t>
            </a:r>
            <a:r>
              <a:rPr lang="zh-CN" altLang="zh-CN" sz="2000" b="1" dirty="0">
                <a:latin typeface="Calibri" pitchFamily="34" charset="0"/>
              </a:rPr>
              <a:t>在没有温度差的情况下</a:t>
            </a:r>
            <a:r>
              <a:rPr lang="en-US" altLang="zh-CN" sz="2000" b="1" dirty="0">
                <a:latin typeface="Calibri" pitchFamily="34" charset="0"/>
              </a:rPr>
              <a:t>,</a:t>
            </a:r>
            <a:r>
              <a:rPr lang="zh-CN" altLang="zh-CN" sz="2000" b="1" dirty="0">
                <a:latin typeface="Calibri" pitchFamily="34" charset="0"/>
              </a:rPr>
              <a:t>从自然界中的海水或空气中不断吸取热量而使之连续地转变为机械能的机器</a:t>
            </a:r>
            <a:r>
              <a:rPr lang="en-US" altLang="zh-CN" sz="2000" b="1" dirty="0">
                <a:latin typeface="Calibri" pitchFamily="34" charset="0"/>
              </a:rPr>
              <a:t>,</a:t>
            </a:r>
            <a:r>
              <a:rPr lang="zh-CN" altLang="zh-CN" sz="2000" b="1" dirty="0">
                <a:latin typeface="Calibri" pitchFamily="34" charset="0"/>
              </a:rPr>
              <a:t>它违反了热力学第二定律</a:t>
            </a:r>
            <a:r>
              <a:rPr lang="en-US" altLang="zh-CN" sz="2000" b="1" dirty="0">
                <a:latin typeface="Calibri" pitchFamily="34" charset="0"/>
              </a:rPr>
              <a:t>,</a:t>
            </a:r>
            <a:r>
              <a:rPr lang="zh-CN" altLang="zh-CN" sz="2000" b="1" dirty="0">
                <a:latin typeface="Calibri" pitchFamily="34" charset="0"/>
              </a:rPr>
              <a:t>是不能够被制造出来的</a:t>
            </a:r>
            <a:r>
              <a:rPr lang="en-US" altLang="zh-CN" sz="2000" b="1" dirty="0">
                <a:latin typeface="Calibri" pitchFamily="34" charset="0"/>
              </a:rPr>
              <a:t>,</a:t>
            </a:r>
            <a:r>
              <a:rPr lang="zh-CN" altLang="zh-CN" sz="2000" b="1" dirty="0">
                <a:latin typeface="Calibri" pitchFamily="34" charset="0"/>
              </a:rPr>
              <a:t>故称为“第二类永动机”</a:t>
            </a:r>
            <a:r>
              <a:rPr lang="en-US" altLang="zh-CN" sz="2000" b="1" i="1" dirty="0">
                <a:latin typeface="Calibri" pitchFamily="34" charset="0"/>
              </a:rPr>
              <a:t>.</a:t>
            </a:r>
            <a:endParaRPr lang="zh-CN" altLang="zh-CN" sz="2000" b="1" dirty="0">
              <a:latin typeface="Calibri" pitchFamily="34" charset="0"/>
            </a:endParaRPr>
          </a:p>
          <a:p>
            <a:pPr>
              <a:lnSpc>
                <a:spcPct val="150000"/>
              </a:lnSpc>
            </a:pPr>
            <a:endParaRPr lang="en-US"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pic>
        <p:nvPicPr>
          <p:cNvPr id="21510" name="MT348.EPS" descr="id:2147504488;FounderCES"/>
          <p:cNvPicPr>
            <a:picLocks noChangeAspect="1" noChangeArrowheads="1"/>
          </p:cNvPicPr>
          <p:nvPr/>
        </p:nvPicPr>
        <p:blipFill>
          <a:blip r:embed="rId4"/>
          <a:srcRect/>
          <a:stretch>
            <a:fillRect/>
          </a:stretch>
        </p:blipFill>
        <p:spPr bwMode="auto">
          <a:xfrm>
            <a:off x="5076056" y="157162"/>
            <a:ext cx="1872208" cy="187220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第二十章</a:t>
            </a:r>
          </a:p>
          <a:p>
            <a:pPr algn="ctr"/>
            <a:r>
              <a:rPr lang="zh-CN" altLang="en-US" sz="5400" b="1">
                <a:solidFill>
                  <a:schemeClr val="accent1"/>
                </a:solidFill>
                <a:latin typeface="隶书"/>
                <a:ea typeface="隶书"/>
                <a:cs typeface="隶书"/>
              </a:rPr>
              <a:t>能源、材料与社会</a:t>
            </a:r>
          </a:p>
        </p:txBody>
      </p:sp>
      <p:sp>
        <p:nvSpPr>
          <p:cNvPr id="64" name="文本框 78"/>
          <p:cNvSpPr txBox="1">
            <a:spLocks noChangeArrowheads="1"/>
          </p:cNvSpPr>
          <p:nvPr/>
        </p:nvSpPr>
        <p:spPr bwMode="auto">
          <a:xfrm>
            <a:off x="2055813" y="2227263"/>
            <a:ext cx="5216525"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第二节　能源的开发和利用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能源与社会</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699792" y="3507854"/>
            <a:ext cx="4629298" cy="830997"/>
          </a:xfrm>
          <a:prstGeom prst="rect">
            <a:avLst/>
          </a:prstGeom>
          <a:noFill/>
          <a:ln w="9525">
            <a:noFill/>
            <a:miter lim="800000"/>
            <a:headEnd/>
            <a:tailEnd/>
          </a:ln>
        </p:spPr>
        <p:txBody>
          <a:bodyPr wrap="square">
            <a:spAutoFit/>
          </a:bodyPr>
          <a:lstStyle/>
          <a:p>
            <a:r>
              <a:rPr lang="zh-CN" altLang="zh-CN" sz="2400" b="1" dirty="0">
                <a:latin typeface="Calibri" pitchFamily="34" charset="0"/>
              </a:rPr>
              <a:t>煤、石油、天然气是当今世界</a:t>
            </a:r>
          </a:p>
          <a:p>
            <a:r>
              <a:rPr lang="zh-CN" altLang="zh-CN" sz="2400" b="1" i="1" dirty="0">
                <a:latin typeface="Calibri" pitchFamily="34" charset="0"/>
              </a:rPr>
              <a:t>　</a:t>
            </a:r>
            <a:r>
              <a:rPr lang="zh-CN" altLang="zh-CN" sz="2400" b="1" dirty="0">
                <a:latin typeface="Calibri" pitchFamily="34" charset="0"/>
              </a:rPr>
              <a:t>一次能源的三大支柱</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4582" name="mt357a.jpg" descr="id:2147504883;FounderCES"/>
          <p:cNvPicPr>
            <a:picLocks noChangeAspect="1" noChangeArrowheads="1"/>
          </p:cNvPicPr>
          <p:nvPr/>
        </p:nvPicPr>
        <p:blipFill>
          <a:blip r:embed="rId4"/>
          <a:srcRect/>
          <a:stretch>
            <a:fillRect/>
          </a:stretch>
        </p:blipFill>
        <p:spPr bwMode="auto">
          <a:xfrm>
            <a:off x="955674" y="1385888"/>
            <a:ext cx="2050860" cy="1958975"/>
          </a:xfrm>
          <a:prstGeom prst="rect">
            <a:avLst/>
          </a:prstGeom>
          <a:noFill/>
          <a:ln w="9525">
            <a:noFill/>
            <a:miter lim="800000"/>
            <a:headEnd/>
            <a:tailEnd/>
          </a:ln>
        </p:spPr>
      </p:pic>
      <p:pic>
        <p:nvPicPr>
          <p:cNvPr id="24583" name="mt358.jpg" descr="id:2147504890;FounderCES"/>
          <p:cNvPicPr>
            <a:picLocks noChangeAspect="1" noChangeArrowheads="1"/>
          </p:cNvPicPr>
          <p:nvPr/>
        </p:nvPicPr>
        <p:blipFill>
          <a:blip r:embed="rId5"/>
          <a:srcRect/>
          <a:stretch>
            <a:fillRect/>
          </a:stretch>
        </p:blipFill>
        <p:spPr bwMode="auto">
          <a:xfrm>
            <a:off x="3541713" y="1385888"/>
            <a:ext cx="2103437" cy="1830387"/>
          </a:xfrm>
          <a:prstGeom prst="rect">
            <a:avLst/>
          </a:prstGeom>
          <a:noFill/>
          <a:ln w="9525">
            <a:noFill/>
            <a:miter lim="800000"/>
            <a:headEnd/>
            <a:tailEnd/>
          </a:ln>
        </p:spPr>
      </p:pic>
      <p:pic>
        <p:nvPicPr>
          <p:cNvPr id="24584" name="mt359.jpg" descr="id:2147504897;FounderCES"/>
          <p:cNvPicPr>
            <a:picLocks noChangeAspect="1" noChangeArrowheads="1"/>
          </p:cNvPicPr>
          <p:nvPr/>
        </p:nvPicPr>
        <p:blipFill>
          <a:blip r:embed="rId6"/>
          <a:srcRect/>
          <a:stretch>
            <a:fillRect/>
          </a:stretch>
        </p:blipFill>
        <p:spPr bwMode="auto">
          <a:xfrm>
            <a:off x="6424613" y="1439863"/>
            <a:ext cx="2028825" cy="1724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能源与社会</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15988" y="1419622"/>
            <a:ext cx="7615238" cy="3416320"/>
          </a:xfrm>
          <a:prstGeom prst="rect">
            <a:avLst/>
          </a:prstGeom>
          <a:noFill/>
          <a:ln w="9525">
            <a:noFill/>
            <a:miter lim="800000"/>
            <a:headEnd/>
            <a:tailEnd/>
          </a:ln>
        </p:spPr>
        <p:txBody>
          <a:bodyPr>
            <a:spAutoFit/>
          </a:bodyPr>
          <a:lstStyle/>
          <a:p>
            <a:r>
              <a:rPr lang="zh-CN" altLang="zh-CN" sz="2400" b="1" dirty="0">
                <a:latin typeface="Calibri" pitchFamily="34" charset="0"/>
              </a:rPr>
              <a:t>能源的其他分类方式</a:t>
            </a:r>
            <a:r>
              <a:rPr lang="en-US" altLang="zh-CN" sz="2400" b="1" i="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(1)</a:t>
            </a:r>
            <a:r>
              <a:rPr lang="zh-CN" altLang="zh-CN" sz="2400" b="1" dirty="0">
                <a:latin typeface="Calibri" pitchFamily="34" charset="0"/>
              </a:rPr>
              <a:t>按其形成和来源分类</a:t>
            </a:r>
            <a:r>
              <a:rPr lang="en-US" altLang="zh-CN" sz="2400" b="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①</a:t>
            </a:r>
            <a:r>
              <a:rPr lang="zh-CN" altLang="zh-CN" sz="2400" b="1" dirty="0">
                <a:latin typeface="Calibri" pitchFamily="34" charset="0"/>
              </a:rPr>
              <a:t>来自太阳辐射的能量</a:t>
            </a:r>
            <a:r>
              <a:rPr lang="en-US" altLang="zh-CN" sz="2400" b="1" i="1" dirty="0">
                <a:latin typeface="Calibri" pitchFamily="34" charset="0"/>
              </a:rPr>
              <a:t>.</a:t>
            </a:r>
            <a:r>
              <a:rPr lang="zh-CN" altLang="zh-CN" sz="2400" b="1" dirty="0">
                <a:latin typeface="Calibri" pitchFamily="34" charset="0"/>
              </a:rPr>
              <a:t>如</a:t>
            </a:r>
            <a:r>
              <a:rPr lang="en-US" altLang="zh-CN" sz="2400" b="1" dirty="0">
                <a:latin typeface="Calibri" pitchFamily="34" charset="0"/>
              </a:rPr>
              <a:t>:</a:t>
            </a:r>
            <a:r>
              <a:rPr lang="zh-CN" altLang="zh-CN" sz="2400" b="1" dirty="0">
                <a:latin typeface="Calibri" pitchFamily="34" charset="0"/>
              </a:rPr>
              <a:t>太阳能、煤、石油、天然气、水能、风能、生物质能等</a:t>
            </a:r>
            <a:r>
              <a:rPr lang="en-US" altLang="zh-CN" sz="2400" b="1" i="1" dirty="0">
                <a:latin typeface="Calibri" pitchFamily="34" charset="0"/>
              </a:rPr>
              <a:t>.</a:t>
            </a:r>
          </a:p>
          <a:p>
            <a:r>
              <a:rPr lang="en-US" altLang="zh-CN" sz="2400" b="1" dirty="0">
                <a:latin typeface="Calibri" pitchFamily="34" charset="0"/>
              </a:rPr>
              <a:t>②</a:t>
            </a:r>
            <a:r>
              <a:rPr lang="zh-CN" altLang="zh-CN" sz="2400" b="1" dirty="0">
                <a:latin typeface="Calibri" pitchFamily="34" charset="0"/>
              </a:rPr>
              <a:t>来自地球内部的能量</a:t>
            </a:r>
            <a:r>
              <a:rPr lang="en-US" altLang="zh-CN" sz="2400" b="1" i="1" dirty="0">
                <a:latin typeface="Calibri" pitchFamily="34" charset="0"/>
              </a:rPr>
              <a:t>.</a:t>
            </a:r>
            <a:r>
              <a:rPr lang="zh-CN" altLang="zh-CN" sz="2400" b="1" dirty="0">
                <a:latin typeface="Calibri" pitchFamily="34" charset="0"/>
              </a:rPr>
              <a:t>如</a:t>
            </a:r>
            <a:r>
              <a:rPr lang="en-US" altLang="zh-CN" sz="2400" b="1" dirty="0">
                <a:latin typeface="Calibri" pitchFamily="34" charset="0"/>
              </a:rPr>
              <a:t>:</a:t>
            </a:r>
            <a:r>
              <a:rPr lang="zh-CN" altLang="zh-CN" sz="2400" b="1" dirty="0">
                <a:latin typeface="Calibri" pitchFamily="34" charset="0"/>
              </a:rPr>
              <a:t>核能、地热能</a:t>
            </a:r>
            <a:r>
              <a:rPr lang="en-US" altLang="zh-CN" sz="2400" b="1" i="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③</a:t>
            </a:r>
            <a:r>
              <a:rPr lang="zh-CN" altLang="zh-CN" sz="2400" b="1" dirty="0">
                <a:latin typeface="Calibri" pitchFamily="34" charset="0"/>
              </a:rPr>
              <a:t>天体引力能</a:t>
            </a:r>
            <a:r>
              <a:rPr lang="en-US" altLang="zh-CN" sz="2400" b="1" i="1" dirty="0">
                <a:latin typeface="Calibri" pitchFamily="34" charset="0"/>
              </a:rPr>
              <a:t>.</a:t>
            </a:r>
            <a:r>
              <a:rPr lang="zh-CN" altLang="zh-CN" sz="2400" b="1" dirty="0">
                <a:latin typeface="Calibri" pitchFamily="34" charset="0"/>
              </a:rPr>
              <a:t>如</a:t>
            </a:r>
            <a:r>
              <a:rPr lang="en-US" altLang="zh-CN" sz="2400" b="1" dirty="0">
                <a:latin typeface="Calibri" pitchFamily="34" charset="0"/>
              </a:rPr>
              <a:t>:</a:t>
            </a:r>
            <a:r>
              <a:rPr lang="zh-CN" altLang="zh-CN" sz="2400" b="1" dirty="0">
                <a:latin typeface="Calibri" pitchFamily="34" charset="0"/>
              </a:rPr>
              <a:t>潮汐能</a:t>
            </a:r>
            <a:r>
              <a:rPr lang="en-US" altLang="zh-CN" sz="2400" b="1" i="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(2)</a:t>
            </a:r>
            <a:r>
              <a:rPr lang="zh-CN" altLang="zh-CN" sz="2400" b="1" dirty="0">
                <a:latin typeface="Calibri" pitchFamily="34" charset="0"/>
              </a:rPr>
              <a:t>按开发利用状况分类</a:t>
            </a:r>
            <a:r>
              <a:rPr lang="en-US" altLang="zh-CN" sz="2400" b="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①</a:t>
            </a:r>
            <a:r>
              <a:rPr lang="zh-CN" altLang="zh-CN" sz="2400" b="1" dirty="0">
                <a:latin typeface="Calibri" pitchFamily="34" charset="0"/>
              </a:rPr>
              <a:t>常规能源</a:t>
            </a:r>
            <a:r>
              <a:rPr lang="en-US" altLang="zh-CN" sz="2400" b="1" i="1" dirty="0">
                <a:latin typeface="Calibri" pitchFamily="34" charset="0"/>
              </a:rPr>
              <a:t>.</a:t>
            </a:r>
            <a:r>
              <a:rPr lang="zh-CN" altLang="zh-CN" sz="2400" b="1" dirty="0">
                <a:latin typeface="Calibri" pitchFamily="34" charset="0"/>
              </a:rPr>
              <a:t>如</a:t>
            </a:r>
            <a:r>
              <a:rPr lang="en-US" altLang="zh-CN" sz="2400" b="1" dirty="0">
                <a:latin typeface="Calibri" pitchFamily="34" charset="0"/>
              </a:rPr>
              <a:t>:</a:t>
            </a:r>
            <a:r>
              <a:rPr lang="zh-CN" altLang="zh-CN" sz="2400" b="1" dirty="0">
                <a:latin typeface="Calibri" pitchFamily="34" charset="0"/>
              </a:rPr>
              <a:t>煤、石油、天然气、水能、生物质能</a:t>
            </a:r>
            <a:r>
              <a:rPr lang="en-US" altLang="zh-CN" sz="2400" b="1" i="1" dirty="0">
                <a:latin typeface="Calibri" pitchFamily="34" charset="0"/>
              </a:rPr>
              <a:t>.</a:t>
            </a:r>
            <a:endParaRPr lang="zh-CN" altLang="zh-CN" sz="2400" b="1" dirty="0">
              <a:latin typeface="Calibri" pitchFamily="34" charset="0"/>
            </a:endParaRPr>
          </a:p>
          <a:p>
            <a:r>
              <a:rPr lang="en-US" altLang="zh-CN" sz="2400" b="1" dirty="0">
                <a:latin typeface="Calibri" pitchFamily="34" charset="0"/>
              </a:rPr>
              <a:t>②</a:t>
            </a:r>
            <a:r>
              <a:rPr lang="zh-CN" altLang="zh-CN" sz="2400" b="1" dirty="0">
                <a:latin typeface="Calibri" pitchFamily="34" charset="0"/>
              </a:rPr>
              <a:t>新能源</a:t>
            </a:r>
            <a:r>
              <a:rPr lang="en-US" altLang="zh-CN" sz="2400" b="1" i="1" dirty="0">
                <a:latin typeface="Calibri" pitchFamily="34" charset="0"/>
              </a:rPr>
              <a:t>.</a:t>
            </a:r>
            <a:r>
              <a:rPr lang="zh-CN" altLang="zh-CN" sz="2400" b="1" dirty="0">
                <a:latin typeface="Calibri" pitchFamily="34" charset="0"/>
              </a:rPr>
              <a:t>如</a:t>
            </a:r>
            <a:r>
              <a:rPr lang="en-US" altLang="zh-CN" sz="2400" b="1" dirty="0">
                <a:latin typeface="Calibri" pitchFamily="34" charset="0"/>
              </a:rPr>
              <a:t>:</a:t>
            </a:r>
            <a:r>
              <a:rPr lang="zh-CN" altLang="zh-CN" sz="2400" b="1" dirty="0">
                <a:latin typeface="Calibri" pitchFamily="34" charset="0"/>
              </a:rPr>
              <a:t>核能、地热能、海洋能、太阳能、风能</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13296" y="-60028"/>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能源与社会</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519261" y="746441"/>
            <a:ext cx="7613650" cy="1938338"/>
          </a:xfrm>
          <a:prstGeom prst="rect">
            <a:avLst/>
          </a:prstGeom>
          <a:noFill/>
          <a:ln w="9525">
            <a:noFill/>
            <a:miter lim="800000"/>
            <a:headEnd/>
            <a:tailEnd/>
          </a:ln>
        </p:spPr>
        <p:txBody>
          <a:bodyPr>
            <a:spAutoFit/>
          </a:bodyPr>
          <a:lstStyle/>
          <a:p>
            <a:r>
              <a:rPr lang="en-US" altLang="zh-CN" sz="2000" b="1" dirty="0">
                <a:latin typeface="Calibri" pitchFamily="34" charset="0"/>
              </a:rPr>
              <a:t>(3)</a:t>
            </a:r>
            <a:r>
              <a:rPr lang="zh-CN" altLang="zh-CN" sz="2000" b="1" dirty="0">
                <a:latin typeface="Calibri" pitchFamily="34" charset="0"/>
              </a:rPr>
              <a:t>按转换传递过程分类</a:t>
            </a:r>
            <a:r>
              <a:rPr lang="en-US" altLang="zh-CN" sz="2000" b="1" dirty="0">
                <a:latin typeface="Calibri" pitchFamily="34" charset="0"/>
              </a:rPr>
              <a:t>:</a:t>
            </a:r>
            <a:endParaRPr lang="zh-CN" altLang="zh-CN" sz="2000" b="1" dirty="0">
              <a:latin typeface="Calibri" pitchFamily="34" charset="0"/>
            </a:endParaRPr>
          </a:p>
          <a:p>
            <a:r>
              <a:rPr lang="en-US" altLang="zh-CN" sz="2000" b="1" dirty="0">
                <a:latin typeface="Calibri" pitchFamily="34" charset="0"/>
              </a:rPr>
              <a:t>①</a:t>
            </a:r>
            <a:r>
              <a:rPr lang="zh-CN" altLang="zh-CN" sz="2000" b="1" dirty="0">
                <a:latin typeface="Calibri" pitchFamily="34" charset="0"/>
              </a:rPr>
              <a:t>一次能源</a:t>
            </a:r>
            <a:r>
              <a:rPr lang="en-US" altLang="zh-CN" sz="2000" b="1" dirty="0">
                <a:latin typeface="Calibri" pitchFamily="34" charset="0"/>
              </a:rPr>
              <a:t>,</a:t>
            </a:r>
            <a:r>
              <a:rPr lang="zh-CN" altLang="zh-CN" sz="2000" b="1" dirty="0">
                <a:latin typeface="Calibri" pitchFamily="34" charset="0"/>
              </a:rPr>
              <a:t>直接来自自然界的能源</a:t>
            </a:r>
            <a:r>
              <a:rPr lang="en-US" altLang="zh-CN" sz="2000" b="1" i="1" dirty="0">
                <a:latin typeface="Calibri" pitchFamily="34" charset="0"/>
              </a:rPr>
              <a:t>.</a:t>
            </a:r>
            <a:r>
              <a:rPr lang="zh-CN" altLang="zh-CN" sz="2000" b="1" dirty="0">
                <a:latin typeface="Calibri" pitchFamily="34" charset="0"/>
              </a:rPr>
              <a:t>如</a:t>
            </a:r>
            <a:r>
              <a:rPr lang="en-US" altLang="zh-CN" sz="2000" b="1" dirty="0">
                <a:latin typeface="Calibri" pitchFamily="34" charset="0"/>
              </a:rPr>
              <a:t>:</a:t>
            </a:r>
            <a:r>
              <a:rPr lang="zh-CN" altLang="zh-CN" sz="2000" b="1" dirty="0">
                <a:latin typeface="Calibri" pitchFamily="34" charset="0"/>
              </a:rPr>
              <a:t>煤、石油、天然气、水能、风能、海洋能、生物质能</a:t>
            </a:r>
            <a:r>
              <a:rPr lang="en-US" altLang="zh-CN" sz="2000" b="1" i="1" dirty="0">
                <a:latin typeface="Calibri" pitchFamily="34" charset="0"/>
              </a:rPr>
              <a:t>.</a:t>
            </a:r>
            <a:endParaRPr lang="zh-CN" altLang="zh-CN" sz="2000" b="1" dirty="0">
              <a:latin typeface="Calibri" pitchFamily="34" charset="0"/>
            </a:endParaRPr>
          </a:p>
          <a:p>
            <a:r>
              <a:rPr lang="en-US" altLang="zh-CN" sz="2000" b="1" dirty="0">
                <a:latin typeface="Calibri" pitchFamily="34" charset="0"/>
              </a:rPr>
              <a:t>②</a:t>
            </a:r>
            <a:r>
              <a:rPr lang="zh-CN" altLang="zh-CN" sz="2000" b="1" dirty="0">
                <a:latin typeface="Calibri" pitchFamily="34" charset="0"/>
              </a:rPr>
              <a:t>二次能源</a:t>
            </a:r>
            <a:r>
              <a:rPr lang="en-US" altLang="zh-CN" sz="2000" b="1" dirty="0">
                <a:latin typeface="Calibri" pitchFamily="34" charset="0"/>
              </a:rPr>
              <a:t>,</a:t>
            </a:r>
            <a:r>
              <a:rPr lang="zh-CN" altLang="zh-CN" sz="2000" b="1" dirty="0">
                <a:latin typeface="Calibri" pitchFamily="34" charset="0"/>
              </a:rPr>
              <a:t>经过人类加工或改造的能源</a:t>
            </a:r>
            <a:r>
              <a:rPr lang="en-US" altLang="zh-CN" sz="2000" b="1" i="1" dirty="0">
                <a:latin typeface="Calibri" pitchFamily="34" charset="0"/>
              </a:rPr>
              <a:t>.</a:t>
            </a:r>
            <a:r>
              <a:rPr lang="zh-CN" altLang="zh-CN" sz="2000" b="1" dirty="0">
                <a:latin typeface="Calibri" pitchFamily="34" charset="0"/>
              </a:rPr>
              <a:t>如</a:t>
            </a:r>
            <a:r>
              <a:rPr lang="en-US" altLang="zh-CN" sz="2000" b="1" dirty="0">
                <a:latin typeface="Calibri" pitchFamily="34" charset="0"/>
              </a:rPr>
              <a:t>:</a:t>
            </a:r>
            <a:r>
              <a:rPr lang="zh-CN" altLang="zh-CN" sz="2000" b="1" dirty="0">
                <a:latin typeface="Calibri" pitchFamily="34" charset="0"/>
              </a:rPr>
              <a:t>沼气、汽油、柴油、焦炭、煤气、蒸汽、火电、水电、核电、太阳能发电、潮汐发电、波浪发电等</a:t>
            </a:r>
            <a:r>
              <a:rPr lang="en-US" altLang="zh-CN" sz="2000" b="1" i="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0" name="图片 19"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graphicFrame>
        <p:nvGraphicFramePr>
          <p:cNvPr id="11" name="表格 10"/>
          <p:cNvGraphicFramePr>
            <a:graphicFrameLocks noGrp="1"/>
          </p:cNvGraphicFramePr>
          <p:nvPr>
            <p:extLst>
              <p:ext uri="{D42A27DB-BD31-4B8C-83A1-F6EECF244321}">
                <p14:modId xmlns:p14="http://schemas.microsoft.com/office/powerpoint/2010/main" val="3972766655"/>
              </p:ext>
            </p:extLst>
          </p:nvPr>
        </p:nvGraphicFramePr>
        <p:xfrm>
          <a:off x="2760578" y="2355726"/>
          <a:ext cx="5480398" cy="2606040"/>
        </p:xfrm>
        <a:graphic>
          <a:graphicData uri="http://schemas.openxmlformats.org/drawingml/2006/table">
            <a:tbl>
              <a:tblPr/>
              <a:tblGrid>
                <a:gridCol w="865827"/>
                <a:gridCol w="2307286"/>
                <a:gridCol w="2307285"/>
              </a:tblGrid>
              <a:tr h="2369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8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能</a:t>
                      </a:r>
                      <a:r>
                        <a:rPr kumimoji="0" lang="zh-CN" altLang="en-US" sz="1700" b="1" i="1" u="none" strike="noStrike" cap="none" normalizeH="0" baseline="0" smtClean="0">
                          <a:ln>
                            <a:noFill/>
                          </a:ln>
                          <a:solidFill>
                            <a:srgbClr val="000000"/>
                          </a:solidFill>
                          <a:effectLst/>
                          <a:latin typeface="NEU-BZ-S92"/>
                          <a:ea typeface="方正宋三_GBK"/>
                          <a:cs typeface="Times New Roman" pitchFamily="18" charset="0"/>
                        </a:rPr>
                        <a:t>　</a:t>
                      </a: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源</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能</a:t>
                      </a:r>
                      <a:r>
                        <a:rPr kumimoji="0" lang="zh-CN" altLang="en-US" sz="1700" b="1" i="1" u="none" strike="noStrike" cap="none" normalizeH="0" baseline="0" smtClean="0">
                          <a:ln>
                            <a:noFill/>
                          </a:ln>
                          <a:solidFill>
                            <a:srgbClr val="000000"/>
                          </a:solidFill>
                          <a:effectLst/>
                          <a:latin typeface="NEU-BZ-S92"/>
                          <a:ea typeface="方正宋三_GBK"/>
                          <a:cs typeface="Times New Roman" pitchFamily="18" charset="0"/>
                        </a:rPr>
                        <a:t>　</a:t>
                      </a: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量</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4475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定义</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dirty="0" smtClean="0">
                          <a:ln>
                            <a:noFill/>
                          </a:ln>
                          <a:solidFill>
                            <a:srgbClr val="000000"/>
                          </a:solidFill>
                          <a:effectLst/>
                          <a:latin typeface="NEU-BZ-S92"/>
                          <a:ea typeface="Aunt-沉魅体"/>
                          <a:cs typeface="Times New Roman" pitchFamily="18" charset="0"/>
                        </a:rPr>
                        <a:t>能够提供能量的物质资源</a:t>
                      </a:r>
                      <a:endParaRPr kumimoji="0" lang="zh-CN" altLang="en-US" sz="18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物体能够做功的本领</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11188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本质</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可以提供某种形式能量的物质</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与物质及其运动相互联系</a:t>
                      </a:r>
                      <a:r>
                        <a:rPr kumimoji="0" lang="en-US" altLang="zh-CN" sz="1700" b="1" i="0" u="none" strike="noStrike" cap="none" normalizeH="0" baseline="0" smtClean="0">
                          <a:ln>
                            <a:noFill/>
                          </a:ln>
                          <a:solidFill>
                            <a:srgbClr val="000000"/>
                          </a:solidFill>
                          <a:effectLst/>
                          <a:latin typeface="Aunt-沉魅体"/>
                          <a:ea typeface="方正宋三_GBK"/>
                          <a:cs typeface="Times New Roman" pitchFamily="18" charset="0"/>
                        </a:rPr>
                        <a:t>,</a:t>
                      </a: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不同形式的运动</a:t>
                      </a:r>
                      <a:r>
                        <a:rPr kumimoji="0" lang="en-US" altLang="zh-CN" sz="1700" b="1" i="0" u="none" strike="noStrike" cap="none" normalizeH="0" baseline="0" smtClean="0">
                          <a:ln>
                            <a:noFill/>
                          </a:ln>
                          <a:solidFill>
                            <a:srgbClr val="000000"/>
                          </a:solidFill>
                          <a:effectLst/>
                          <a:latin typeface="Aunt-沉魅体"/>
                          <a:ea typeface="方正宋三_GBK"/>
                          <a:cs typeface="Times New Roman" pitchFamily="18" charset="0"/>
                        </a:rPr>
                        <a:t>,</a:t>
                      </a: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对应着不同形式的能量</a:t>
                      </a:r>
                      <a:r>
                        <a:rPr kumimoji="0" lang="en-US" altLang="zh-CN" sz="1700" b="1" i="0" u="none" strike="noStrike" cap="none" normalizeH="0" baseline="0" smtClean="0">
                          <a:ln>
                            <a:noFill/>
                          </a:ln>
                          <a:solidFill>
                            <a:srgbClr val="000000"/>
                          </a:solidFill>
                          <a:effectLst/>
                          <a:latin typeface="Aunt-沉魅体"/>
                          <a:ea typeface="方正宋三_GBK"/>
                          <a:cs typeface="Times New Roman" pitchFamily="18" charset="0"/>
                        </a:rPr>
                        <a:t>,</a:t>
                      </a: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如机械能、电能、内能、化学能等</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4475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smtClean="0">
                          <a:ln>
                            <a:noFill/>
                          </a:ln>
                          <a:solidFill>
                            <a:srgbClr val="000000"/>
                          </a:solidFill>
                          <a:effectLst/>
                          <a:latin typeface="NEU-BZ-S92"/>
                          <a:ea typeface="Aunt-沉魅体"/>
                          <a:cs typeface="Times New Roman" pitchFamily="18" charset="0"/>
                        </a:rPr>
                        <a:t>联系</a:t>
                      </a:r>
                      <a:endParaRPr kumimoji="0" lang="zh-CN" altLang="en-US" sz="18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700" b="1" i="0" u="none" strike="noStrike" cap="none" normalizeH="0" baseline="0" dirty="0" smtClean="0">
                          <a:ln>
                            <a:noFill/>
                          </a:ln>
                          <a:solidFill>
                            <a:srgbClr val="000000"/>
                          </a:solidFill>
                          <a:effectLst/>
                          <a:latin typeface="NEU-BZ-S92"/>
                          <a:ea typeface="Aunt-沉魅体"/>
                          <a:cs typeface="Times New Roman" pitchFamily="18" charset="0"/>
                        </a:rPr>
                        <a:t>能源的利用过程</a:t>
                      </a:r>
                      <a:r>
                        <a:rPr kumimoji="0" lang="en-US" altLang="zh-CN" sz="1700" b="1" i="0" u="none" strike="noStrike" cap="none" normalizeH="0" baseline="0" dirty="0" smtClean="0">
                          <a:ln>
                            <a:noFill/>
                          </a:ln>
                          <a:solidFill>
                            <a:srgbClr val="000000"/>
                          </a:solidFill>
                          <a:effectLst/>
                          <a:latin typeface="Aunt-沉魅体"/>
                          <a:ea typeface="方正宋三_GBK"/>
                          <a:cs typeface="Times New Roman" pitchFamily="18" charset="0"/>
                        </a:rPr>
                        <a:t>,</a:t>
                      </a:r>
                      <a:r>
                        <a:rPr kumimoji="0" lang="zh-CN" altLang="en-US" sz="1700" b="1" i="0" u="none" strike="noStrike" cap="none" normalizeH="0" baseline="0" dirty="0" smtClean="0">
                          <a:ln>
                            <a:noFill/>
                          </a:ln>
                          <a:solidFill>
                            <a:srgbClr val="000000"/>
                          </a:solidFill>
                          <a:effectLst/>
                          <a:latin typeface="NEU-BZ-S92"/>
                          <a:ea typeface="Aunt-沉魅体"/>
                          <a:cs typeface="Times New Roman" pitchFamily="18" charset="0"/>
                        </a:rPr>
                        <a:t>实际上就是能量的转化和转移过程</a:t>
                      </a:r>
                      <a:endParaRPr kumimoji="0" lang="zh-CN" altLang="en-US" sz="18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93768" marR="93768"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hMerge="1">
                  <a:txBody>
                    <a:bodyPr/>
                    <a:lstStyle/>
                    <a:p>
                      <a:endParaRPr lang="zh-CN" altLang="en-U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能源与环境</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727075" y="1627188"/>
            <a:ext cx="7615238" cy="461665"/>
          </a:xfrm>
          <a:prstGeom prst="rect">
            <a:avLst/>
          </a:prstGeom>
          <a:noFill/>
          <a:ln w="9525">
            <a:noFill/>
            <a:miter lim="800000"/>
            <a:headEnd/>
            <a:tailEnd/>
          </a:ln>
        </p:spPr>
        <p:txBody>
          <a:bodyPr>
            <a:spAutoFit/>
          </a:bodyPr>
          <a:lstStyle/>
          <a:p>
            <a:r>
              <a:rPr lang="zh-CN" altLang="zh-CN" sz="2400" b="1" dirty="0">
                <a:latin typeface="Calibri" pitchFamily="34" charset="0"/>
              </a:rPr>
              <a:t>能量与能源之间既有区别</a:t>
            </a:r>
            <a:r>
              <a:rPr lang="en-US" altLang="zh-CN" sz="2400" b="1" dirty="0">
                <a:latin typeface="Calibri" pitchFamily="34" charset="0"/>
              </a:rPr>
              <a:t>,</a:t>
            </a:r>
            <a:r>
              <a:rPr lang="zh-CN" altLang="zh-CN" sz="2400" b="1" dirty="0">
                <a:latin typeface="Calibri" pitchFamily="34" charset="0"/>
              </a:rPr>
              <a:t>又有联系</a:t>
            </a:r>
            <a:r>
              <a:rPr lang="en-US" altLang="zh-CN" sz="2400" b="1" dirty="0">
                <a:latin typeface="Calibri" pitchFamily="34" charset="0"/>
              </a:rPr>
              <a:t>,</a:t>
            </a:r>
            <a:r>
              <a:rPr lang="zh-CN" altLang="zh-CN" sz="2400" b="1" dirty="0">
                <a:latin typeface="Calibri" pitchFamily="34" charset="0"/>
              </a:rPr>
              <a:t>不可混为一谈</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7.png"/>
          <p:cNvPicPr>
            <a:picLocks noChangeAspect="1"/>
          </p:cNvPicPr>
          <p:nvPr/>
        </p:nvPicPr>
        <p:blipFill>
          <a:blip r:embed="rId3"/>
          <a:srcRect/>
          <a:stretch>
            <a:fillRect/>
          </a:stretch>
        </p:blipFill>
        <p:spPr bwMode="auto">
          <a:xfrm>
            <a:off x="0" y="819150"/>
            <a:ext cx="1597025"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能源与环境</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037470" y="3939902"/>
            <a:ext cx="3757042" cy="461665"/>
          </a:xfrm>
          <a:prstGeom prst="rect">
            <a:avLst/>
          </a:prstGeom>
          <a:noFill/>
          <a:ln w="9525">
            <a:noFill/>
            <a:miter lim="800000"/>
            <a:headEnd/>
            <a:tailEnd/>
          </a:ln>
        </p:spPr>
        <p:txBody>
          <a:bodyPr wrap="square">
            <a:spAutoFit/>
          </a:bodyPr>
          <a:lstStyle/>
          <a:p>
            <a:r>
              <a:rPr lang="zh-CN" altLang="zh-CN" sz="2400" b="1" dirty="0">
                <a:latin typeface="Calibri" pitchFamily="34" charset="0"/>
              </a:rPr>
              <a:t> 没有被有效利用的内能</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8678" name="o43.jpg" descr="id:2147504962;FounderCES"/>
          <p:cNvPicPr>
            <a:picLocks noChangeAspect="1" noChangeArrowheads="1"/>
          </p:cNvPicPr>
          <p:nvPr/>
        </p:nvPicPr>
        <p:blipFill>
          <a:blip r:embed="rId4"/>
          <a:srcRect/>
          <a:stretch>
            <a:fillRect/>
          </a:stretch>
        </p:blipFill>
        <p:spPr bwMode="auto">
          <a:xfrm>
            <a:off x="3047206" y="987574"/>
            <a:ext cx="3464025" cy="266310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703319" y="3579862"/>
            <a:ext cx="3032125" cy="461665"/>
          </a:xfrm>
          <a:prstGeom prst="rect">
            <a:avLst/>
          </a:prstGeom>
          <a:noFill/>
          <a:ln w="9525">
            <a:noFill/>
            <a:miter lim="800000"/>
            <a:headEnd/>
            <a:tailEnd/>
          </a:ln>
        </p:spPr>
        <p:txBody>
          <a:bodyPr>
            <a:spAutoFit/>
          </a:bodyPr>
          <a:lstStyle/>
          <a:p>
            <a:r>
              <a:rPr lang="zh-CN" altLang="zh-CN" sz="2400" b="1" dirty="0">
                <a:latin typeface="Calibri" pitchFamily="34" charset="0"/>
              </a:rPr>
              <a:t>  家用太阳能热水器</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9702" name="o20.jpg" descr="id:2147505013;FounderCES"/>
          <p:cNvPicPr>
            <a:picLocks noChangeAspect="1" noChangeArrowheads="1"/>
          </p:cNvPicPr>
          <p:nvPr/>
        </p:nvPicPr>
        <p:blipFill>
          <a:blip r:embed="rId4"/>
          <a:srcRect/>
          <a:stretch>
            <a:fillRect/>
          </a:stretch>
        </p:blipFill>
        <p:spPr bwMode="auto">
          <a:xfrm>
            <a:off x="3491880" y="274066"/>
            <a:ext cx="3268784" cy="320554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547664" y="3536261"/>
            <a:ext cx="6449296" cy="830997"/>
          </a:xfrm>
          <a:prstGeom prst="rect">
            <a:avLst/>
          </a:prstGeom>
          <a:noFill/>
          <a:ln w="9525">
            <a:noFill/>
            <a:miter lim="800000"/>
            <a:headEnd/>
            <a:tailEnd/>
          </a:ln>
        </p:spPr>
        <p:txBody>
          <a:bodyPr wrap="square">
            <a:spAutoFit/>
          </a:bodyPr>
          <a:lstStyle/>
          <a:p>
            <a:r>
              <a:rPr lang="zh-CN" altLang="en-US" sz="2400" b="1" dirty="0">
                <a:latin typeface="Calibri" pitchFamily="34" charset="0"/>
              </a:rPr>
              <a:t>太阳内部进行着大规模的聚变</a:t>
            </a:r>
            <a:r>
              <a:rPr lang="en-US" altLang="zh-CN" sz="2400" b="1" dirty="0">
                <a:latin typeface="Calibri" pitchFamily="34" charset="0"/>
              </a:rPr>
              <a:t>,</a:t>
            </a:r>
            <a:r>
              <a:rPr lang="zh-CN" altLang="en-US" sz="2400" b="1" dirty="0">
                <a:latin typeface="Calibri" pitchFamily="34" charset="0"/>
              </a:rPr>
              <a:t>并以电磁波的形式向外释放核能</a:t>
            </a:r>
            <a:r>
              <a:rPr lang="en-US" altLang="zh-CN" sz="2400" b="1" dirty="0">
                <a:latin typeface="Calibri" pitchFamily="34" charset="0"/>
              </a:rPr>
              <a:t>,</a:t>
            </a:r>
            <a:r>
              <a:rPr lang="zh-CN" altLang="en-US" sz="2400" b="1" dirty="0">
                <a:latin typeface="Calibri" pitchFamily="34" charset="0"/>
              </a:rPr>
              <a:t>这就是太阳能的来历</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0726" name="mt366a.jpg" descr="id:2147505020;FounderCES"/>
          <p:cNvPicPr>
            <a:picLocks noChangeAspect="1" noChangeArrowheads="1"/>
          </p:cNvPicPr>
          <p:nvPr/>
        </p:nvPicPr>
        <p:blipFill>
          <a:blip r:embed="rId4"/>
          <a:srcRect/>
          <a:stretch>
            <a:fillRect/>
          </a:stretch>
        </p:blipFill>
        <p:spPr bwMode="auto">
          <a:xfrm>
            <a:off x="2843808" y="833438"/>
            <a:ext cx="3478087" cy="25318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dirty="0">
                <a:solidFill>
                  <a:srgbClr val="FF0000"/>
                </a:solidFill>
                <a:latin typeface="隶书"/>
                <a:ea typeface="隶书"/>
                <a:cs typeface="隶书"/>
              </a:rPr>
              <a:t>第二十章</a:t>
            </a:r>
          </a:p>
          <a:p>
            <a:pPr algn="ctr"/>
            <a:r>
              <a:rPr lang="zh-CN" altLang="en-US" sz="5400" b="1" dirty="0">
                <a:solidFill>
                  <a:srgbClr val="FF0000"/>
                </a:solidFill>
                <a:latin typeface="隶书"/>
                <a:ea typeface="隶书"/>
                <a:cs typeface="隶书"/>
              </a:rPr>
              <a:t>能源、材料与社会</a:t>
            </a:r>
          </a:p>
        </p:txBody>
      </p:sp>
      <p:sp>
        <p:nvSpPr>
          <p:cNvPr id="64" name="文本框 78"/>
          <p:cNvSpPr txBox="1">
            <a:spLocks noChangeArrowheads="1"/>
          </p:cNvSpPr>
          <p:nvPr/>
        </p:nvSpPr>
        <p:spPr bwMode="auto">
          <a:xfrm>
            <a:off x="2055813" y="2227263"/>
            <a:ext cx="5216525"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第一节　能量的转化与守恒</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700088" y="3063875"/>
            <a:ext cx="7874000" cy="1630363"/>
          </a:xfrm>
          <a:prstGeom prst="rect">
            <a:avLst/>
          </a:prstGeom>
          <a:noFill/>
          <a:ln w="9525">
            <a:noFill/>
            <a:miter lim="800000"/>
            <a:headEnd/>
            <a:tailEnd/>
          </a:ln>
        </p:spPr>
        <p:txBody>
          <a:bodyPr>
            <a:spAutoFit/>
          </a:bodyPr>
          <a:lstStyle/>
          <a:p>
            <a:r>
              <a:rPr lang="zh-CN" altLang="zh-CN" sz="2000">
                <a:latin typeface="Calibri" pitchFamily="34" charset="0"/>
              </a:rPr>
              <a:t>如图为一法国设计师设计的“太阳能树”</a:t>
            </a:r>
            <a:r>
              <a:rPr lang="en-US" altLang="zh-CN" sz="2000">
                <a:latin typeface="Calibri" pitchFamily="34" charset="0"/>
              </a:rPr>
              <a:t>,</a:t>
            </a:r>
            <a:r>
              <a:rPr lang="zh-CN" altLang="zh-CN" sz="2000">
                <a:latin typeface="Calibri" pitchFamily="34" charset="0"/>
              </a:rPr>
              <a:t>它的外形与普通盆栽很像</a:t>
            </a:r>
            <a:r>
              <a:rPr lang="en-US" altLang="zh-CN" sz="2000">
                <a:latin typeface="Calibri" pitchFamily="34" charset="0"/>
              </a:rPr>
              <a:t>,</a:t>
            </a:r>
            <a:r>
              <a:rPr lang="zh-CN" altLang="zh-CN" sz="2000">
                <a:latin typeface="Calibri" pitchFamily="34" charset="0"/>
              </a:rPr>
              <a:t>但“长”出来的却是数块太阳能板叶子</a:t>
            </a:r>
            <a:r>
              <a:rPr lang="en-US" altLang="zh-CN" sz="2000">
                <a:latin typeface="Calibri" pitchFamily="34" charset="0"/>
              </a:rPr>
              <a:t>,</a:t>
            </a:r>
            <a:r>
              <a:rPr lang="zh-CN" altLang="zh-CN" sz="2000">
                <a:latin typeface="Calibri" pitchFamily="34" charset="0"/>
              </a:rPr>
              <a:t>可根据太阳的方向调整每块太阳能板的位置</a:t>
            </a:r>
            <a:r>
              <a:rPr lang="en-US" altLang="zh-CN" sz="2000">
                <a:latin typeface="Calibri" pitchFamily="34" charset="0"/>
              </a:rPr>
              <a:t>,</a:t>
            </a:r>
            <a:r>
              <a:rPr lang="zh-CN" altLang="zh-CN" sz="2000">
                <a:latin typeface="Calibri" pitchFamily="34" charset="0"/>
              </a:rPr>
              <a:t>从而确保最大限度地吸收太阳能</a:t>
            </a:r>
            <a:r>
              <a:rPr lang="en-US" altLang="zh-CN" sz="2000">
                <a:latin typeface="Calibri" pitchFamily="34" charset="0"/>
              </a:rPr>
              <a:t>,</a:t>
            </a:r>
            <a:r>
              <a:rPr lang="zh-CN" altLang="zh-CN" sz="2000">
                <a:latin typeface="Calibri" pitchFamily="34" charset="0"/>
              </a:rPr>
              <a:t>最后将能量储存在“太阳能树”底座内置的蓄电池内</a:t>
            </a:r>
            <a:r>
              <a:rPr lang="en-US" altLang="zh-CN" sz="2000">
                <a:latin typeface="Calibri" pitchFamily="34" charset="0"/>
              </a:rPr>
              <a:t>,</a:t>
            </a:r>
            <a:r>
              <a:rPr lang="zh-CN" altLang="zh-CN" sz="2000">
                <a:latin typeface="Calibri" pitchFamily="34" charset="0"/>
              </a:rPr>
              <a:t>底座上还拥有一个</a:t>
            </a:r>
            <a:r>
              <a:rPr lang="en-US" altLang="zh-CN" sz="2000">
                <a:latin typeface="Calibri" pitchFamily="34" charset="0"/>
              </a:rPr>
              <a:t>USB</a:t>
            </a:r>
            <a:r>
              <a:rPr lang="zh-CN" altLang="zh-CN" sz="2000">
                <a:latin typeface="Calibri" pitchFamily="34" charset="0"/>
              </a:rPr>
              <a:t>输出口</a:t>
            </a:r>
            <a:r>
              <a:rPr lang="en-US" altLang="zh-CN" sz="2000">
                <a:latin typeface="Calibri" pitchFamily="34" charset="0"/>
              </a:rPr>
              <a:t>,</a:t>
            </a:r>
            <a:r>
              <a:rPr lang="zh-CN" altLang="zh-CN" sz="2000">
                <a:latin typeface="Calibri" pitchFamily="34" charset="0"/>
              </a:rPr>
              <a:t>可以为手机充电</a:t>
            </a:r>
            <a:r>
              <a:rPr lang="en-US" altLang="zh-CN" sz="2000">
                <a:latin typeface="Calibri" pitchFamily="34" charset="0"/>
              </a:rPr>
              <a:t>,</a:t>
            </a:r>
            <a:r>
              <a:rPr lang="zh-CN" altLang="zh-CN" sz="2000">
                <a:latin typeface="Calibri" pitchFamily="34" charset="0"/>
              </a:rPr>
              <a:t>且其输出电压可根据实际需要进行调节</a:t>
            </a:r>
            <a:r>
              <a:rPr lang="en-US" altLang="zh-CN" sz="2000" i="1">
                <a:latin typeface="Calibri" pitchFamily="34" charset="0"/>
              </a:rPr>
              <a:t>.</a:t>
            </a:r>
            <a:endParaRPr lang="zh-CN" altLang="zh-CN" sz="200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pic>
        <p:nvPicPr>
          <p:cNvPr id="31750" name="mt364.jpg" descr="id:2147505034;FounderCES"/>
          <p:cNvPicPr>
            <a:picLocks noChangeAspect="1" noChangeArrowheads="1"/>
          </p:cNvPicPr>
          <p:nvPr/>
        </p:nvPicPr>
        <p:blipFill>
          <a:blip r:embed="rId4"/>
          <a:srcRect/>
          <a:stretch>
            <a:fillRect/>
          </a:stretch>
        </p:blipFill>
        <p:spPr bwMode="auto">
          <a:xfrm>
            <a:off x="3425825" y="1217613"/>
            <a:ext cx="2106613" cy="1746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615950" y="1514475"/>
            <a:ext cx="7875588" cy="1137106"/>
          </a:xfrm>
          <a:prstGeom prst="rect">
            <a:avLst/>
          </a:prstGeom>
          <a:noFill/>
          <a:ln w="9525">
            <a:noFill/>
            <a:miter lim="800000"/>
            <a:headEnd/>
            <a:tailEnd/>
          </a:ln>
        </p:spPr>
        <p:txBody>
          <a:bodyPr>
            <a:spAutoFit/>
          </a:bodyPr>
          <a:lstStyle/>
          <a:p>
            <a:pPr>
              <a:lnSpc>
                <a:spcPct val="150000"/>
              </a:lnSpc>
            </a:pPr>
            <a:r>
              <a:rPr lang="en-US" altLang="zh-CN" sz="2400" b="1" dirty="0">
                <a:latin typeface="Calibri" pitchFamily="34" charset="0"/>
              </a:rPr>
              <a:t>1 kg</a:t>
            </a:r>
            <a:r>
              <a:rPr lang="zh-CN" altLang="zh-CN" sz="2400" b="1" dirty="0">
                <a:latin typeface="Calibri" pitchFamily="34" charset="0"/>
              </a:rPr>
              <a:t>铀中的铀核如果全部发生裂变</a:t>
            </a:r>
            <a:r>
              <a:rPr lang="en-US" altLang="zh-CN" sz="2400" b="1" dirty="0">
                <a:latin typeface="Calibri" pitchFamily="34" charset="0"/>
              </a:rPr>
              <a:t>,</a:t>
            </a:r>
            <a:r>
              <a:rPr lang="zh-CN" altLang="zh-CN" sz="2400" b="1" dirty="0">
                <a:latin typeface="Calibri" pitchFamily="34" charset="0"/>
              </a:rPr>
              <a:t>释放出的能量大约相当于</a:t>
            </a:r>
            <a:r>
              <a:rPr lang="en-US" altLang="zh-CN" sz="2400" b="1" dirty="0">
                <a:latin typeface="Calibri" pitchFamily="34" charset="0"/>
              </a:rPr>
              <a:t>2500 t</a:t>
            </a:r>
            <a:r>
              <a:rPr lang="zh-CN" altLang="zh-CN" sz="2400" b="1" dirty="0">
                <a:latin typeface="Calibri" pitchFamily="34" charset="0"/>
              </a:rPr>
              <a:t>的标准煤完全燃烧所放出的能量</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4067944" y="3707260"/>
            <a:ext cx="2178794" cy="523220"/>
          </a:xfrm>
          <a:prstGeom prst="rect">
            <a:avLst/>
          </a:prstGeom>
          <a:noFill/>
          <a:ln w="9525">
            <a:noFill/>
            <a:miter lim="800000"/>
            <a:headEnd/>
            <a:tailEnd/>
          </a:ln>
        </p:spPr>
        <p:txBody>
          <a:bodyPr wrap="square">
            <a:spAutoFit/>
          </a:bodyPr>
          <a:lstStyle/>
          <a:p>
            <a:r>
              <a:rPr lang="zh-CN" altLang="zh-CN" sz="2800" b="1" dirty="0">
                <a:latin typeface="Calibri" pitchFamily="34" charset="0"/>
              </a:rPr>
              <a:t>原子弹爆炸</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3798" name="mt364a.jpg" descr="id:2147505098;FounderCES"/>
          <p:cNvPicPr>
            <a:picLocks noChangeAspect="1" noChangeArrowheads="1"/>
          </p:cNvPicPr>
          <p:nvPr/>
        </p:nvPicPr>
        <p:blipFill>
          <a:blip r:embed="rId4"/>
          <a:srcRect/>
          <a:stretch>
            <a:fillRect/>
          </a:stretch>
        </p:blipFill>
        <p:spPr bwMode="auto">
          <a:xfrm>
            <a:off x="3419872" y="553756"/>
            <a:ext cx="3284502" cy="288984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615950" y="1514475"/>
            <a:ext cx="7875588" cy="2799100"/>
          </a:xfrm>
          <a:prstGeom prst="rect">
            <a:avLst/>
          </a:prstGeom>
          <a:noFill/>
          <a:ln w="9525">
            <a:noFill/>
            <a:miter lim="800000"/>
            <a:headEnd/>
            <a:tailEnd/>
          </a:ln>
        </p:spPr>
        <p:txBody>
          <a:bodyPr>
            <a:spAutoFit/>
          </a:bodyPr>
          <a:lstStyle/>
          <a:p>
            <a:pPr>
              <a:lnSpc>
                <a:spcPct val="150000"/>
              </a:lnSpc>
            </a:pPr>
            <a:r>
              <a:rPr lang="zh-CN" altLang="zh-CN" sz="2400" b="1" dirty="0">
                <a:latin typeface="Calibri" pitchFamily="34" charset="0"/>
              </a:rPr>
              <a:t>一个氘核由一个质子和一个中子组成</a:t>
            </a:r>
            <a:r>
              <a:rPr lang="en-US" altLang="zh-CN" sz="2400" b="1" dirty="0">
                <a:latin typeface="Calibri" pitchFamily="34" charset="0"/>
              </a:rPr>
              <a:t>,</a:t>
            </a:r>
            <a:r>
              <a:rPr lang="zh-CN" altLang="zh-CN" sz="2400" b="1" dirty="0">
                <a:latin typeface="Calibri" pitchFamily="34" charset="0"/>
              </a:rPr>
              <a:t>一个氚核由一个质子和两个中子组成</a:t>
            </a:r>
            <a:r>
              <a:rPr lang="en-US" altLang="zh-CN" sz="2400" b="1" dirty="0">
                <a:latin typeface="Calibri" pitchFamily="34" charset="0"/>
              </a:rPr>
              <a:t>,</a:t>
            </a:r>
            <a:r>
              <a:rPr lang="zh-CN" altLang="zh-CN" sz="2400" b="1" dirty="0">
                <a:latin typeface="Calibri" pitchFamily="34" charset="0"/>
              </a:rPr>
              <a:t>它们发生聚变反应结合成由两个质子和两个中子组成的氦核时</a:t>
            </a:r>
            <a:r>
              <a:rPr lang="en-US" altLang="zh-CN" sz="2400" b="1" dirty="0">
                <a:latin typeface="Calibri" pitchFamily="34" charset="0"/>
              </a:rPr>
              <a:t>,</a:t>
            </a:r>
            <a:r>
              <a:rPr lang="zh-CN" altLang="zh-CN" sz="2400" b="1" dirty="0">
                <a:latin typeface="Calibri" pitchFamily="34" charset="0"/>
              </a:rPr>
              <a:t>要放出一个中子</a:t>
            </a:r>
            <a:r>
              <a:rPr lang="en-US" altLang="zh-CN" sz="2400" b="1" dirty="0">
                <a:latin typeface="Calibri" pitchFamily="34" charset="0"/>
              </a:rPr>
              <a:t>,</a:t>
            </a:r>
            <a:r>
              <a:rPr lang="zh-CN" altLang="zh-CN" sz="2400" b="1" dirty="0">
                <a:latin typeface="Calibri" pitchFamily="34" charset="0"/>
              </a:rPr>
              <a:t>并释放出核能</a:t>
            </a:r>
            <a:r>
              <a:rPr lang="en-US" altLang="zh-CN" sz="2400" b="1" i="1" dirty="0">
                <a:latin typeface="Calibri" pitchFamily="34" charset="0"/>
              </a:rPr>
              <a:t>.</a:t>
            </a:r>
            <a:r>
              <a:rPr lang="zh-CN" altLang="zh-CN" sz="2400" b="1" dirty="0">
                <a:latin typeface="Calibri" pitchFamily="34" charset="0"/>
              </a:rPr>
              <a:t>聚变需要在几百万摄氏度的高温下才能发生</a:t>
            </a:r>
            <a:r>
              <a:rPr lang="en-US" altLang="zh-CN" sz="2400" b="1" dirty="0">
                <a:latin typeface="Calibri" pitchFamily="34" charset="0"/>
              </a:rPr>
              <a:t>,</a:t>
            </a:r>
            <a:r>
              <a:rPr lang="zh-CN" altLang="zh-CN" sz="2400" b="1" dirty="0">
                <a:latin typeface="Calibri" pitchFamily="34" charset="0"/>
              </a:rPr>
              <a:t>因此聚变又叫热核反应</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090738" y="936625"/>
            <a:ext cx="4329112" cy="3784600"/>
          </a:xfrm>
          <a:prstGeom prst="rect">
            <a:avLst/>
          </a:prstGeom>
          <a:noFill/>
          <a:ln w="9525">
            <a:noFill/>
            <a:miter lim="800000"/>
            <a:headEnd/>
            <a:tailEnd/>
          </a:ln>
        </p:spPr>
        <p:txBody>
          <a:bodyPr>
            <a:spAutoFit/>
          </a:bodyPr>
          <a:lstStyle/>
          <a:p>
            <a:r>
              <a:rPr lang="zh-CN" altLang="zh-CN" sz="2000" b="1" dirty="0">
                <a:latin typeface="Calibri" pitchFamily="34" charset="0"/>
              </a:rPr>
              <a:t>我国已建成的核电站有</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一、秦山核电站</a:t>
            </a:r>
            <a:r>
              <a:rPr lang="en-US" altLang="zh-CN" sz="2000" b="1" dirty="0">
                <a:latin typeface="Calibri" pitchFamily="34" charset="0"/>
              </a:rPr>
              <a:t>(</a:t>
            </a:r>
            <a:r>
              <a:rPr lang="zh-CN" altLang="zh-CN" sz="2000" b="1" dirty="0">
                <a:latin typeface="Calibri" pitchFamily="34" charset="0"/>
              </a:rPr>
              <a:t>中核</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二、广东大亚湾核电站</a:t>
            </a:r>
            <a:r>
              <a:rPr lang="en-US" altLang="zh-CN" sz="2000" b="1" dirty="0">
                <a:latin typeface="Calibri" pitchFamily="34" charset="0"/>
              </a:rPr>
              <a:t>(</a:t>
            </a:r>
            <a:r>
              <a:rPr lang="zh-CN" altLang="zh-CN" sz="2000" b="1" dirty="0">
                <a:latin typeface="Calibri" pitchFamily="34" charset="0"/>
              </a:rPr>
              <a:t>中广核</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三、岭澳核电站</a:t>
            </a:r>
            <a:r>
              <a:rPr lang="en-US" altLang="zh-CN" sz="2000" b="1" dirty="0">
                <a:latin typeface="Calibri" pitchFamily="34" charset="0"/>
              </a:rPr>
              <a:t>(</a:t>
            </a:r>
            <a:r>
              <a:rPr lang="zh-CN" altLang="zh-CN" sz="2000" b="1" dirty="0">
                <a:latin typeface="Calibri" pitchFamily="34" charset="0"/>
              </a:rPr>
              <a:t>中广核</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四、田湾核电站</a:t>
            </a:r>
            <a:r>
              <a:rPr lang="en-US" altLang="zh-CN" sz="2000" b="1" dirty="0">
                <a:latin typeface="Calibri" pitchFamily="34" charset="0"/>
              </a:rPr>
              <a:t>(</a:t>
            </a:r>
            <a:r>
              <a:rPr lang="zh-CN" altLang="zh-CN" sz="2000" b="1" dirty="0">
                <a:latin typeface="Calibri" pitchFamily="34" charset="0"/>
              </a:rPr>
              <a:t>中核</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五、红沿河核电站</a:t>
            </a:r>
            <a:r>
              <a:rPr lang="en-US" altLang="zh-CN" sz="2000" b="1" dirty="0">
                <a:latin typeface="Calibri" pitchFamily="34" charset="0"/>
              </a:rPr>
              <a:t>(</a:t>
            </a:r>
            <a:r>
              <a:rPr lang="zh-CN" altLang="zh-CN" sz="2000" b="1" dirty="0">
                <a:latin typeface="Calibri" pitchFamily="34" charset="0"/>
              </a:rPr>
              <a:t>中广核</a:t>
            </a:r>
            <a:r>
              <a:rPr lang="en-US" altLang="zh-CN" sz="2000" b="1" dirty="0">
                <a:latin typeface="Calibri" pitchFamily="34" charset="0"/>
              </a:rPr>
              <a:t>)</a:t>
            </a:r>
            <a:endParaRPr lang="zh-CN" altLang="zh-CN" sz="2000" b="1" dirty="0">
              <a:latin typeface="Calibri" pitchFamily="34" charset="0"/>
            </a:endParaRPr>
          </a:p>
          <a:p>
            <a:r>
              <a:rPr lang="zh-CN" altLang="zh-CN" sz="2000" b="1" dirty="0">
                <a:latin typeface="Calibri" pitchFamily="34" charset="0"/>
              </a:rPr>
              <a:t>六、宁德核电站</a:t>
            </a:r>
            <a:r>
              <a:rPr lang="en-US" altLang="zh-CN" sz="2000" b="1" dirty="0">
                <a:latin typeface="Calibri" pitchFamily="34" charset="0"/>
              </a:rPr>
              <a:t>(</a:t>
            </a:r>
            <a:r>
              <a:rPr lang="zh-CN" altLang="zh-CN" sz="2000" b="1" dirty="0">
                <a:latin typeface="Calibri" pitchFamily="34" charset="0"/>
              </a:rPr>
              <a:t>中广核</a:t>
            </a:r>
            <a:r>
              <a:rPr lang="en-US" altLang="zh-CN" sz="2000" b="1" dirty="0">
                <a:latin typeface="Calibri" pitchFamily="34" charset="0"/>
              </a:rPr>
              <a:t>) </a:t>
            </a:r>
            <a:endParaRPr lang="zh-CN" altLang="zh-CN" sz="2000" b="1" dirty="0">
              <a:latin typeface="Calibri" pitchFamily="34" charset="0"/>
            </a:endParaRPr>
          </a:p>
          <a:p>
            <a:r>
              <a:rPr lang="zh-CN" altLang="zh-CN" sz="2000" b="1" dirty="0">
                <a:latin typeface="Calibri" pitchFamily="34" charset="0"/>
              </a:rPr>
              <a:t>七、阳江核电站</a:t>
            </a:r>
          </a:p>
          <a:p>
            <a:r>
              <a:rPr lang="zh-CN" altLang="zh-CN" sz="2000" b="1" dirty="0">
                <a:latin typeface="Calibri" pitchFamily="34" charset="0"/>
              </a:rPr>
              <a:t>八、三门核电站</a:t>
            </a:r>
          </a:p>
          <a:p>
            <a:r>
              <a:rPr lang="zh-CN" altLang="zh-CN" sz="2000" b="1" dirty="0">
                <a:latin typeface="Calibri" pitchFamily="34" charset="0"/>
              </a:rPr>
              <a:t>九、海阳核电站</a:t>
            </a:r>
          </a:p>
          <a:p>
            <a:r>
              <a:rPr lang="zh-CN" altLang="zh-CN" sz="2000" b="1" dirty="0">
                <a:latin typeface="Calibri" pitchFamily="34" charset="0"/>
              </a:rPr>
              <a:t>十、方家山核电站</a:t>
            </a:r>
          </a:p>
          <a:p>
            <a:r>
              <a:rPr lang="zh-CN" altLang="zh-CN" sz="2000" b="1" dirty="0">
                <a:latin typeface="Calibri" pitchFamily="34" charset="0"/>
              </a:rPr>
              <a:t>十一、咸宁核电站</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Picture 3" descr="C:\Users\Administrator\Desktop\巧记忆（第二版）.png"/>
          <p:cNvPicPr>
            <a:picLocks noChangeAspect="1" noChangeArrowheads="1"/>
          </p:cNvPicPr>
          <p:nvPr/>
        </p:nvPicPr>
        <p:blipFill>
          <a:blip r:embed="rId3"/>
          <a:srcRect/>
          <a:stretch>
            <a:fillRect/>
          </a:stretch>
        </p:blipFill>
        <p:spPr bwMode="auto">
          <a:xfrm>
            <a:off x="0" y="660400"/>
            <a:ext cx="1865313" cy="8048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开发新能源</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868363" y="2522538"/>
            <a:ext cx="1585912" cy="400050"/>
          </a:xfrm>
          <a:prstGeom prst="rect">
            <a:avLst/>
          </a:prstGeom>
          <a:noFill/>
          <a:ln w="9525">
            <a:noFill/>
            <a:miter lim="800000"/>
            <a:headEnd/>
            <a:tailEnd/>
          </a:ln>
        </p:spPr>
        <p:txBody>
          <a:bodyPr>
            <a:spAutoFit/>
          </a:bodyPr>
          <a:lstStyle/>
          <a:p>
            <a:r>
              <a:rPr lang="zh-CN" altLang="zh-CN" sz="2000" b="1" dirty="0">
                <a:latin typeface="Calibri" pitchFamily="34" charset="0"/>
              </a:rPr>
              <a:t>地热能发电</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6870" name="mt368.jpg" descr="id:2147505155;FounderCES"/>
          <p:cNvPicPr>
            <a:picLocks noChangeAspect="1" noChangeArrowheads="1"/>
          </p:cNvPicPr>
          <p:nvPr/>
        </p:nvPicPr>
        <p:blipFill>
          <a:blip r:embed="rId4"/>
          <a:srcRect/>
          <a:stretch>
            <a:fillRect/>
          </a:stretch>
        </p:blipFill>
        <p:spPr bwMode="auto">
          <a:xfrm>
            <a:off x="279400" y="1465263"/>
            <a:ext cx="2982913" cy="882650"/>
          </a:xfrm>
          <a:prstGeom prst="rect">
            <a:avLst/>
          </a:prstGeom>
          <a:noFill/>
          <a:ln w="9525">
            <a:noFill/>
            <a:miter lim="800000"/>
            <a:headEnd/>
            <a:tailEnd/>
          </a:ln>
        </p:spPr>
      </p:pic>
      <p:pic>
        <p:nvPicPr>
          <p:cNvPr id="36871" name="mt368a.jpg" descr="id:2147505162;FounderCES"/>
          <p:cNvPicPr>
            <a:picLocks noChangeAspect="1" noChangeArrowheads="1"/>
          </p:cNvPicPr>
          <p:nvPr/>
        </p:nvPicPr>
        <p:blipFill>
          <a:blip r:embed="rId5"/>
          <a:srcRect/>
          <a:stretch>
            <a:fillRect/>
          </a:stretch>
        </p:blipFill>
        <p:spPr bwMode="auto">
          <a:xfrm>
            <a:off x="5192713" y="1331913"/>
            <a:ext cx="2654300" cy="1042987"/>
          </a:xfrm>
          <a:prstGeom prst="rect">
            <a:avLst/>
          </a:prstGeom>
          <a:noFill/>
          <a:ln w="9525">
            <a:noFill/>
            <a:miter lim="800000"/>
            <a:headEnd/>
            <a:tailEnd/>
          </a:ln>
        </p:spPr>
      </p:pic>
      <p:pic>
        <p:nvPicPr>
          <p:cNvPr id="36872" name="mt367a.jpg" descr="id:2147505169;FounderCES"/>
          <p:cNvPicPr>
            <a:picLocks noChangeAspect="1" noChangeArrowheads="1"/>
          </p:cNvPicPr>
          <p:nvPr/>
        </p:nvPicPr>
        <p:blipFill>
          <a:blip r:embed="rId6"/>
          <a:srcRect/>
          <a:stretch>
            <a:fillRect/>
          </a:stretch>
        </p:blipFill>
        <p:spPr bwMode="auto">
          <a:xfrm>
            <a:off x="2950231" y="2722563"/>
            <a:ext cx="1759372" cy="1676400"/>
          </a:xfrm>
          <a:prstGeom prst="rect">
            <a:avLst/>
          </a:prstGeom>
          <a:noFill/>
          <a:ln w="9525">
            <a:noFill/>
            <a:miter lim="800000"/>
            <a:headEnd/>
            <a:tailEnd/>
          </a:ln>
        </p:spPr>
      </p:pic>
      <p:sp>
        <p:nvSpPr>
          <p:cNvPr id="20" name="矩形 19"/>
          <p:cNvSpPr>
            <a:spLocks noChangeArrowheads="1"/>
          </p:cNvSpPr>
          <p:nvPr/>
        </p:nvSpPr>
        <p:spPr bwMode="auto">
          <a:xfrm>
            <a:off x="5797550" y="2627313"/>
            <a:ext cx="1585913" cy="401637"/>
          </a:xfrm>
          <a:prstGeom prst="rect">
            <a:avLst/>
          </a:prstGeom>
          <a:noFill/>
          <a:ln w="9525">
            <a:noFill/>
            <a:miter lim="800000"/>
            <a:headEnd/>
            <a:tailEnd/>
          </a:ln>
        </p:spPr>
        <p:txBody>
          <a:bodyPr>
            <a:spAutoFit/>
          </a:bodyPr>
          <a:lstStyle/>
          <a:p>
            <a:r>
              <a:rPr lang="zh-CN" altLang="zh-CN" sz="2000" b="1">
                <a:latin typeface="Calibri" pitchFamily="34" charset="0"/>
              </a:rPr>
              <a:t>潮汐能发电</a:t>
            </a:r>
          </a:p>
        </p:txBody>
      </p:sp>
      <p:sp>
        <p:nvSpPr>
          <p:cNvPr id="21" name="矩形 20"/>
          <p:cNvSpPr>
            <a:spLocks noChangeArrowheads="1"/>
          </p:cNvSpPr>
          <p:nvPr/>
        </p:nvSpPr>
        <p:spPr bwMode="auto">
          <a:xfrm>
            <a:off x="3333750" y="4465638"/>
            <a:ext cx="1585913" cy="400050"/>
          </a:xfrm>
          <a:prstGeom prst="rect">
            <a:avLst/>
          </a:prstGeom>
          <a:noFill/>
          <a:ln w="9525">
            <a:noFill/>
            <a:miter lim="800000"/>
            <a:headEnd/>
            <a:tailEnd/>
          </a:ln>
        </p:spPr>
        <p:txBody>
          <a:bodyPr>
            <a:spAutoFit/>
          </a:bodyPr>
          <a:lstStyle/>
          <a:p>
            <a:r>
              <a:rPr lang="zh-CN" altLang="zh-CN" sz="2000" b="1" dirty="0">
                <a:latin typeface="Calibri" pitchFamily="34" charset="0"/>
              </a:rPr>
              <a:t>风力发电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20" grpId="0"/>
      <p:bldP spid="2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第二十章</a:t>
            </a:r>
          </a:p>
          <a:p>
            <a:pPr algn="ctr"/>
            <a:r>
              <a:rPr lang="zh-CN" altLang="en-US" sz="5400" b="1">
                <a:solidFill>
                  <a:schemeClr val="accent1"/>
                </a:solidFill>
                <a:latin typeface="隶书"/>
                <a:ea typeface="隶书"/>
                <a:cs typeface="隶书"/>
              </a:rPr>
              <a:t>能源、材料与社会</a:t>
            </a:r>
          </a:p>
        </p:txBody>
      </p:sp>
      <p:sp>
        <p:nvSpPr>
          <p:cNvPr id="64" name="文本框 78"/>
          <p:cNvSpPr txBox="1">
            <a:spLocks noChangeArrowheads="1"/>
          </p:cNvSpPr>
          <p:nvPr/>
        </p:nvSpPr>
        <p:spPr bwMode="auto">
          <a:xfrm>
            <a:off x="2055813" y="2227263"/>
            <a:ext cx="5216525"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第三节　材料的开发和利用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3555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材料的导电性</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195736" y="3219762"/>
            <a:ext cx="2270447" cy="400110"/>
          </a:xfrm>
          <a:prstGeom prst="rect">
            <a:avLst/>
          </a:prstGeom>
          <a:noFill/>
          <a:ln w="9525">
            <a:noFill/>
            <a:miter lim="800000"/>
            <a:headEnd/>
            <a:tailEnd/>
          </a:ln>
        </p:spPr>
        <p:txBody>
          <a:bodyPr wrap="square">
            <a:spAutoFit/>
          </a:bodyPr>
          <a:lstStyle/>
          <a:p>
            <a:r>
              <a:rPr lang="zh-CN" altLang="zh-CN" sz="2000" b="1" dirty="0">
                <a:latin typeface="Calibri" pitchFamily="34" charset="0"/>
              </a:rPr>
              <a:t>红山文化石器</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9942" name="mt377.jpg" descr="id:2147505551;FounderCES"/>
          <p:cNvPicPr>
            <a:picLocks noChangeAspect="1" noChangeArrowheads="1"/>
          </p:cNvPicPr>
          <p:nvPr/>
        </p:nvPicPr>
        <p:blipFill>
          <a:blip r:embed="rId4"/>
          <a:srcRect/>
          <a:stretch>
            <a:fillRect/>
          </a:stretch>
        </p:blipFill>
        <p:spPr bwMode="auto">
          <a:xfrm>
            <a:off x="1795971" y="1162844"/>
            <a:ext cx="2561530" cy="1616024"/>
          </a:xfrm>
          <a:prstGeom prst="rect">
            <a:avLst/>
          </a:prstGeom>
          <a:noFill/>
          <a:ln w="9525">
            <a:noFill/>
            <a:miter lim="800000"/>
            <a:headEnd/>
            <a:tailEnd/>
          </a:ln>
        </p:spPr>
      </p:pic>
      <p:pic>
        <p:nvPicPr>
          <p:cNvPr id="39943" name="mt377a.jpg" descr="id:2147505558;FounderCES"/>
          <p:cNvPicPr>
            <a:picLocks noChangeAspect="1" noChangeArrowheads="1"/>
          </p:cNvPicPr>
          <p:nvPr/>
        </p:nvPicPr>
        <p:blipFill>
          <a:blip r:embed="rId5"/>
          <a:srcRect/>
          <a:stretch>
            <a:fillRect/>
          </a:stretch>
        </p:blipFill>
        <p:spPr bwMode="auto">
          <a:xfrm>
            <a:off x="6012160" y="844814"/>
            <a:ext cx="1933181" cy="2131864"/>
          </a:xfrm>
          <a:prstGeom prst="rect">
            <a:avLst/>
          </a:prstGeom>
          <a:noFill/>
          <a:ln w="9525">
            <a:noFill/>
            <a:miter lim="800000"/>
            <a:headEnd/>
            <a:tailEnd/>
          </a:ln>
        </p:spPr>
      </p:pic>
      <p:sp>
        <p:nvSpPr>
          <p:cNvPr id="18" name="矩形 17"/>
          <p:cNvSpPr>
            <a:spLocks noChangeArrowheads="1"/>
          </p:cNvSpPr>
          <p:nvPr/>
        </p:nvSpPr>
        <p:spPr bwMode="auto">
          <a:xfrm>
            <a:off x="5652120" y="3219822"/>
            <a:ext cx="2749550" cy="400050"/>
          </a:xfrm>
          <a:prstGeom prst="rect">
            <a:avLst/>
          </a:prstGeom>
          <a:noFill/>
          <a:ln w="9525">
            <a:noFill/>
            <a:miter lim="800000"/>
            <a:headEnd/>
            <a:tailEnd/>
          </a:ln>
        </p:spPr>
        <p:txBody>
          <a:bodyPr>
            <a:spAutoFit/>
          </a:bodyPr>
          <a:lstStyle/>
          <a:p>
            <a:r>
              <a:rPr lang="zh-CN" altLang="zh-CN" sz="2000" b="1" dirty="0">
                <a:latin typeface="Calibri" pitchFamily="34" charset="0"/>
              </a:rPr>
              <a:t>青铜器——四羊方尊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开发新材料</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615950" y="1514475"/>
            <a:ext cx="7875588" cy="2809875"/>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1.</a:t>
            </a:r>
            <a:r>
              <a:rPr lang="zh-CN" altLang="en-US" sz="2000" b="1" dirty="0">
                <a:latin typeface="Calibri" pitchFamily="34" charset="0"/>
              </a:rPr>
              <a:t>半导体具有一些特殊性质</a:t>
            </a:r>
            <a:r>
              <a:rPr lang="en-US" altLang="zh-CN" sz="2000" b="1" dirty="0">
                <a:latin typeface="Calibri" pitchFamily="34" charset="0"/>
              </a:rPr>
              <a:t>.</a:t>
            </a:r>
            <a:r>
              <a:rPr lang="zh-CN" altLang="en-US" sz="2000" b="1" dirty="0">
                <a:latin typeface="Calibri" pitchFamily="34" charset="0"/>
              </a:rPr>
              <a:t>如利用半导体的电阻率与温度的关系可制成自动控制用的热敏元件</a:t>
            </a:r>
            <a:r>
              <a:rPr lang="en-US" altLang="zh-CN" sz="2000" b="1" dirty="0">
                <a:latin typeface="Calibri" pitchFamily="34" charset="0"/>
              </a:rPr>
              <a:t>,</a:t>
            </a:r>
            <a:r>
              <a:rPr lang="zh-CN" altLang="en-US" sz="2000" b="1" dirty="0">
                <a:latin typeface="Calibri" pitchFamily="34" charset="0"/>
              </a:rPr>
              <a:t>像热敏电阻</a:t>
            </a:r>
            <a:r>
              <a:rPr lang="en-US" altLang="zh-CN" sz="2000" b="1" dirty="0">
                <a:latin typeface="Calibri" pitchFamily="34" charset="0"/>
              </a:rPr>
              <a:t>;</a:t>
            </a:r>
            <a:r>
              <a:rPr lang="zh-CN" altLang="en-US" sz="2000" b="1" dirty="0">
                <a:latin typeface="Calibri" pitchFamily="34" charset="0"/>
              </a:rPr>
              <a:t>利用它的光敏特性可制成自动控制用的光敏元件</a:t>
            </a:r>
            <a:r>
              <a:rPr lang="en-US" altLang="zh-CN" sz="2000" b="1" dirty="0">
                <a:latin typeface="Calibri" pitchFamily="34" charset="0"/>
              </a:rPr>
              <a:t>,</a:t>
            </a:r>
            <a:r>
              <a:rPr lang="zh-CN" altLang="en-US" sz="2000" b="1" dirty="0">
                <a:latin typeface="Calibri" pitchFamily="34" charset="0"/>
              </a:rPr>
              <a:t>像光电池、光电管和光敏电阻等</a:t>
            </a:r>
            <a:r>
              <a:rPr lang="en-US" altLang="zh-CN" sz="2000" b="1" dirty="0">
                <a:latin typeface="Calibri" pitchFamily="34" charset="0"/>
              </a:rPr>
              <a:t>. </a:t>
            </a:r>
          </a:p>
          <a:p>
            <a:pPr>
              <a:lnSpc>
                <a:spcPct val="150000"/>
              </a:lnSpc>
            </a:pPr>
            <a:r>
              <a:rPr lang="en-US" altLang="zh-CN" sz="2000" b="1" dirty="0">
                <a:latin typeface="Calibri" pitchFamily="34" charset="0"/>
              </a:rPr>
              <a:t>2.</a:t>
            </a:r>
            <a:r>
              <a:rPr lang="zh-CN" altLang="en-US" sz="2000" b="1" dirty="0">
                <a:latin typeface="Calibri" pitchFamily="34" charset="0"/>
              </a:rPr>
              <a:t>半导体还有一个最重要的性质</a:t>
            </a:r>
            <a:r>
              <a:rPr lang="en-US" altLang="zh-CN" sz="2000" b="1" dirty="0">
                <a:latin typeface="Calibri" pitchFamily="34" charset="0"/>
              </a:rPr>
              <a:t>,</a:t>
            </a:r>
            <a:r>
              <a:rPr lang="zh-CN" altLang="en-US" sz="2000" b="1" dirty="0">
                <a:latin typeface="Calibri" pitchFamily="34" charset="0"/>
              </a:rPr>
              <a:t>如果在纯净的半导体物质中适当地掺入微量杂质</a:t>
            </a:r>
            <a:r>
              <a:rPr lang="en-US" altLang="zh-CN" sz="2000" b="1" dirty="0">
                <a:latin typeface="Calibri" pitchFamily="34" charset="0"/>
              </a:rPr>
              <a:t>,</a:t>
            </a:r>
            <a:r>
              <a:rPr lang="zh-CN" altLang="en-US" sz="2000" b="1" dirty="0">
                <a:latin typeface="Calibri" pitchFamily="34" charset="0"/>
              </a:rPr>
              <a:t>其导电能力将会成百万倍地增加</a:t>
            </a:r>
            <a:r>
              <a:rPr lang="en-US" altLang="zh-CN" sz="2000" b="1" dirty="0">
                <a:latin typeface="Calibri" pitchFamily="34" charset="0"/>
              </a:rPr>
              <a:t>,</a:t>
            </a:r>
            <a:r>
              <a:rPr lang="zh-CN" altLang="en-US" sz="2000" b="1" dirty="0">
                <a:latin typeface="Calibri" pitchFamily="34" charset="0"/>
              </a:rPr>
              <a:t>利用这一特性可制造各种不同用途的半导体器件</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开发新材料</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539552" y="1707654"/>
            <a:ext cx="7875588" cy="830997"/>
          </a:xfrm>
          <a:prstGeom prst="rect">
            <a:avLst/>
          </a:prstGeom>
          <a:noFill/>
          <a:ln w="9525">
            <a:noFill/>
            <a:miter lim="800000"/>
            <a:headEnd/>
            <a:tailEnd/>
          </a:ln>
        </p:spPr>
        <p:txBody>
          <a:bodyPr>
            <a:spAutoFit/>
          </a:bodyPr>
          <a:lstStyle/>
          <a:p>
            <a:r>
              <a:rPr lang="zh-CN" altLang="zh-CN" sz="2400" b="1" dirty="0">
                <a:latin typeface="Calibri" pitchFamily="34" charset="0"/>
              </a:rPr>
              <a:t>导体和绝缘体之间没有明显的界线</a:t>
            </a:r>
            <a:r>
              <a:rPr lang="en-US" altLang="zh-CN" sz="2400" b="1" dirty="0">
                <a:latin typeface="Calibri" pitchFamily="34" charset="0"/>
              </a:rPr>
              <a:t>,</a:t>
            </a:r>
            <a:r>
              <a:rPr lang="zh-CN" altLang="zh-CN" sz="2400" b="1" dirty="0">
                <a:latin typeface="Calibri" pitchFamily="34" charset="0"/>
              </a:rPr>
              <a:t>在条件变化时</a:t>
            </a:r>
            <a:r>
              <a:rPr lang="en-US" altLang="zh-CN" sz="2400" b="1" dirty="0">
                <a:latin typeface="Calibri" pitchFamily="34" charset="0"/>
              </a:rPr>
              <a:t>,</a:t>
            </a:r>
            <a:r>
              <a:rPr lang="zh-CN" altLang="zh-CN" sz="2400" b="1" dirty="0">
                <a:latin typeface="Calibri" pitchFamily="34" charset="0"/>
              </a:rPr>
              <a:t>是可以相互转化的</a:t>
            </a:r>
            <a:r>
              <a:rPr lang="en-US" altLang="zh-CN" sz="2400" b="1" i="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7.png"/>
          <p:cNvPicPr>
            <a:picLocks noChangeAspect="1"/>
          </p:cNvPicPr>
          <p:nvPr/>
        </p:nvPicPr>
        <p:blipFill>
          <a:blip r:embed="rId3"/>
          <a:srcRect/>
          <a:stretch>
            <a:fillRect/>
          </a:stretch>
        </p:blipFill>
        <p:spPr bwMode="auto">
          <a:xfrm>
            <a:off x="152400" y="884238"/>
            <a:ext cx="1597025" cy="671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7940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70363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多种形式的能量</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627784" y="3579862"/>
            <a:ext cx="4899173" cy="1200329"/>
          </a:xfrm>
          <a:prstGeom prst="rect">
            <a:avLst/>
          </a:prstGeom>
          <a:noFill/>
          <a:ln w="9525">
            <a:noFill/>
            <a:miter lim="800000"/>
            <a:headEnd/>
            <a:tailEnd/>
          </a:ln>
        </p:spPr>
        <p:txBody>
          <a:bodyPr wrap="square">
            <a:spAutoFit/>
          </a:bodyPr>
          <a:lstStyle/>
          <a:p>
            <a:pPr>
              <a:lnSpc>
                <a:spcPct val="150000"/>
              </a:lnSpc>
            </a:pPr>
            <a:r>
              <a:rPr lang="en-US" altLang="zh-CN" sz="2400" b="1" dirty="0">
                <a:latin typeface="Calibri" pitchFamily="34" charset="0"/>
              </a:rPr>
              <a:t>(a)</a:t>
            </a:r>
            <a:r>
              <a:rPr lang="zh-CN" altLang="en-US" sz="2400" b="1" dirty="0">
                <a:latin typeface="Calibri" pitchFamily="34" charset="0"/>
              </a:rPr>
              <a:t>电闪雷鸣　　</a:t>
            </a:r>
            <a:r>
              <a:rPr lang="en-US" altLang="zh-CN" sz="2400" b="1" dirty="0">
                <a:latin typeface="Calibri" pitchFamily="34" charset="0"/>
              </a:rPr>
              <a:t>(b)</a:t>
            </a:r>
            <a:r>
              <a:rPr lang="zh-CN" altLang="en-US" sz="2400" b="1" dirty="0">
                <a:latin typeface="Calibri" pitchFamily="34" charset="0"/>
              </a:rPr>
              <a:t>波涛汹涌</a:t>
            </a:r>
          </a:p>
          <a:p>
            <a:pPr>
              <a:lnSpc>
                <a:spcPct val="150000"/>
              </a:lnSpc>
            </a:pPr>
            <a:r>
              <a:rPr lang="zh-CN" altLang="en-US" sz="2400" b="1" dirty="0">
                <a:solidFill>
                  <a:srgbClr val="FF0000"/>
                </a:solidFill>
                <a:latin typeface="Calibri" pitchFamily="34" charset="0"/>
              </a:rPr>
              <a:t>               自然界中的能量</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8" name="图片 17"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3318" name="mt343.jpg" descr="id:2147504330;FounderCES"/>
          <p:cNvPicPr>
            <a:picLocks noChangeAspect="1" noChangeArrowheads="1"/>
          </p:cNvPicPr>
          <p:nvPr/>
        </p:nvPicPr>
        <p:blipFill>
          <a:blip r:embed="rId4"/>
          <a:srcRect/>
          <a:stretch>
            <a:fillRect/>
          </a:stretch>
        </p:blipFill>
        <p:spPr bwMode="auto">
          <a:xfrm>
            <a:off x="2709863" y="837380"/>
            <a:ext cx="4022377" cy="263448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开发新材料</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577850" y="1011238"/>
            <a:ext cx="7875588" cy="3784600"/>
          </a:xfrm>
          <a:prstGeom prst="rect">
            <a:avLst/>
          </a:prstGeom>
          <a:noFill/>
          <a:ln w="9525">
            <a:noFill/>
            <a:miter lim="800000"/>
            <a:headEnd/>
            <a:tailEnd/>
          </a:ln>
        </p:spPr>
        <p:txBody>
          <a:bodyPr>
            <a:spAutoFit/>
          </a:bodyPr>
          <a:lstStyle/>
          <a:p>
            <a:pPr algn="ctr">
              <a:lnSpc>
                <a:spcPct val="150000"/>
              </a:lnSpc>
            </a:pPr>
            <a:r>
              <a:rPr lang="zh-CN" altLang="zh-CN" sz="2000" b="1" dirty="0">
                <a:latin typeface="Calibri" pitchFamily="34" charset="0"/>
              </a:rPr>
              <a:t>超导材料的分类</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(1)</a:t>
            </a:r>
            <a:r>
              <a:rPr lang="zh-CN" altLang="zh-CN" sz="2000" b="1" dirty="0">
                <a:latin typeface="Calibri" pitchFamily="34" charset="0"/>
              </a:rPr>
              <a:t>低温超导材料</a:t>
            </a:r>
            <a:r>
              <a:rPr lang="en-US" altLang="zh-CN" sz="2000" b="1" i="1" dirty="0">
                <a:latin typeface="Calibri" pitchFamily="34" charset="0"/>
              </a:rPr>
              <a:t>.</a:t>
            </a:r>
            <a:r>
              <a:rPr lang="zh-CN" altLang="zh-CN" sz="2000" b="1" dirty="0">
                <a:latin typeface="Calibri" pitchFamily="34" charset="0"/>
              </a:rPr>
              <a:t>目前应用最广泛的低温超导材料是 </a:t>
            </a:r>
            <a:r>
              <a:rPr lang="en-US" altLang="zh-CN" sz="2000" b="1" dirty="0" err="1">
                <a:latin typeface="Calibri" pitchFamily="34" charset="0"/>
              </a:rPr>
              <a:t>NbTi</a:t>
            </a:r>
            <a:r>
              <a:rPr lang="en-US" altLang="zh-CN" sz="2000" b="1" dirty="0">
                <a:latin typeface="Calibri" pitchFamily="34" charset="0"/>
              </a:rPr>
              <a:t> </a:t>
            </a:r>
            <a:r>
              <a:rPr lang="zh-CN" altLang="zh-CN" sz="2000" b="1" dirty="0">
                <a:latin typeface="Calibri" pitchFamily="34" charset="0"/>
              </a:rPr>
              <a:t>和 </a:t>
            </a:r>
            <a:r>
              <a:rPr lang="en-US" altLang="zh-CN" sz="2000" b="1" dirty="0">
                <a:latin typeface="Calibri" pitchFamily="34" charset="0"/>
              </a:rPr>
              <a:t>Nb</a:t>
            </a:r>
            <a:r>
              <a:rPr lang="en-US" altLang="zh-CN" sz="2000" b="1" baseline="-25000" dirty="0">
                <a:latin typeface="Calibri" pitchFamily="34" charset="0"/>
              </a:rPr>
              <a:t>3</a:t>
            </a:r>
            <a:r>
              <a:rPr lang="en-US" altLang="zh-CN" sz="2000" b="1" dirty="0">
                <a:latin typeface="Calibri" pitchFamily="34" charset="0"/>
              </a:rPr>
              <a:t>Sn </a:t>
            </a:r>
            <a:r>
              <a:rPr lang="zh-CN" altLang="zh-CN" sz="2000" b="1" dirty="0">
                <a:latin typeface="Calibri" pitchFamily="34" charset="0"/>
              </a:rPr>
              <a:t>超导线材</a:t>
            </a:r>
            <a:r>
              <a:rPr lang="en-US" altLang="zh-CN" sz="2000" b="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(2)</a:t>
            </a:r>
            <a:r>
              <a:rPr lang="zh-CN" altLang="zh-CN" sz="2000" b="1" dirty="0">
                <a:latin typeface="Calibri" pitchFamily="34" charset="0"/>
              </a:rPr>
              <a:t>中温超导材料</a:t>
            </a:r>
            <a:r>
              <a:rPr lang="en-US" altLang="zh-CN" sz="2000" b="1" i="1" dirty="0">
                <a:latin typeface="Calibri" pitchFamily="34" charset="0"/>
              </a:rPr>
              <a:t>.</a:t>
            </a:r>
            <a:r>
              <a:rPr lang="en-US" altLang="zh-CN" sz="2000" b="1" dirty="0">
                <a:latin typeface="Calibri" pitchFamily="34" charset="0"/>
              </a:rPr>
              <a:t>MgB</a:t>
            </a:r>
            <a:r>
              <a:rPr lang="en-US" altLang="zh-CN" sz="2000" b="1" baseline="-25000" dirty="0">
                <a:latin typeface="Calibri" pitchFamily="34" charset="0"/>
              </a:rPr>
              <a:t>2</a:t>
            </a:r>
            <a:r>
              <a:rPr lang="zh-CN" altLang="zh-CN" sz="2000" b="1" dirty="0">
                <a:latin typeface="Calibri" pitchFamily="34" charset="0"/>
              </a:rPr>
              <a:t>超导体的化学成分以及晶体结构都更简单</a:t>
            </a:r>
            <a:r>
              <a:rPr lang="en-US" altLang="zh-CN" sz="2000" b="1" dirty="0">
                <a:latin typeface="Calibri" pitchFamily="34" charset="0"/>
              </a:rPr>
              <a:t>,</a:t>
            </a:r>
            <a:r>
              <a:rPr lang="zh-CN" altLang="zh-CN" sz="2000" b="1" dirty="0">
                <a:latin typeface="Calibri" pitchFamily="34" charset="0"/>
              </a:rPr>
              <a:t>同时材料还可以保证很高的临界电流密度</a:t>
            </a:r>
            <a:r>
              <a:rPr lang="en-US" altLang="zh-CN" sz="2000" b="1" dirty="0">
                <a:latin typeface="Calibri" pitchFamily="34" charset="0"/>
              </a:rPr>
              <a:t>.</a:t>
            </a:r>
            <a:r>
              <a:rPr lang="zh-CN" altLang="zh-CN" sz="2000" b="1" dirty="0">
                <a:latin typeface="Calibri" pitchFamily="34" charset="0"/>
              </a:rPr>
              <a:t>综合考虑制冷成本和材料成本</a:t>
            </a:r>
            <a:r>
              <a:rPr lang="en-US" altLang="zh-CN" sz="2000" b="1" dirty="0">
                <a:latin typeface="Calibri" pitchFamily="34" charset="0"/>
              </a:rPr>
              <a:t>,MgB</a:t>
            </a:r>
            <a:r>
              <a:rPr lang="en-US" altLang="zh-CN" sz="2000" b="1" baseline="-25000" dirty="0">
                <a:latin typeface="Calibri" pitchFamily="34" charset="0"/>
              </a:rPr>
              <a:t>2</a:t>
            </a:r>
            <a:r>
              <a:rPr lang="en-US" altLang="zh-CN" sz="2000" b="1" dirty="0">
                <a:latin typeface="Calibri" pitchFamily="34" charset="0"/>
              </a:rPr>
              <a:t> </a:t>
            </a:r>
            <a:r>
              <a:rPr lang="zh-CN" altLang="zh-CN" sz="2000" b="1" dirty="0">
                <a:latin typeface="Calibri" pitchFamily="34" charset="0"/>
              </a:rPr>
              <a:t>在 </a:t>
            </a:r>
            <a:r>
              <a:rPr lang="en-US" altLang="zh-CN" sz="2000" b="1" dirty="0">
                <a:latin typeface="Calibri" pitchFamily="34" charset="0"/>
              </a:rPr>
              <a:t>20 K</a:t>
            </a:r>
            <a:r>
              <a:rPr lang="en-US" altLang="zh-CN" sz="2000" b="1" dirty="0">
                <a:latin typeface="华文行楷"/>
                <a:ea typeface="华文行楷"/>
                <a:cs typeface="华文行楷"/>
              </a:rPr>
              <a:t>~</a:t>
            </a:r>
            <a:r>
              <a:rPr lang="en-US" altLang="zh-CN" sz="2000" b="1" dirty="0">
                <a:latin typeface="Calibri" pitchFamily="34" charset="0"/>
              </a:rPr>
              <a:t>30 K </a:t>
            </a:r>
            <a:r>
              <a:rPr lang="zh-CN" altLang="zh-CN" sz="2000" b="1" dirty="0">
                <a:latin typeface="Calibri" pitchFamily="34" charset="0"/>
              </a:rPr>
              <a:t>温区和中低磁场条件下具有很好的应用前景</a:t>
            </a:r>
            <a:r>
              <a:rPr lang="en-US" altLang="zh-CN" sz="2000" b="1" i="1" dirty="0">
                <a:latin typeface="Calibri" pitchFamily="34" charset="0"/>
              </a:rPr>
              <a:t>.</a:t>
            </a:r>
            <a:endParaRPr lang="zh-CN" altLang="zh-CN" sz="2000" b="1" dirty="0">
              <a:latin typeface="Calibri" pitchFamily="34" charset="0"/>
            </a:endParaRPr>
          </a:p>
          <a:p>
            <a:pPr>
              <a:lnSpc>
                <a:spcPct val="150000"/>
              </a:lnSpc>
            </a:pPr>
            <a:r>
              <a:rPr lang="en-US" altLang="zh-CN" sz="2000" b="1" dirty="0">
                <a:latin typeface="Calibri" pitchFamily="34" charset="0"/>
              </a:rPr>
              <a:t>(3)</a:t>
            </a:r>
            <a:r>
              <a:rPr lang="zh-CN" altLang="zh-CN" sz="2000" b="1" dirty="0">
                <a:latin typeface="Calibri" pitchFamily="34" charset="0"/>
              </a:rPr>
              <a:t>高温超导材料</a:t>
            </a:r>
            <a:r>
              <a:rPr lang="en-US" altLang="zh-CN" sz="2000" b="1" dirty="0">
                <a:latin typeface="Calibri" pitchFamily="34" charset="0"/>
              </a:rPr>
              <a:t>.</a:t>
            </a:r>
            <a:r>
              <a:rPr lang="zh-CN" altLang="zh-CN" sz="2000" b="1" dirty="0">
                <a:latin typeface="Calibri" pitchFamily="34" charset="0"/>
              </a:rPr>
              <a:t>目前利用粉末套管法生产</a:t>
            </a:r>
            <a:r>
              <a:rPr lang="en-US" altLang="zh-CN" sz="2000" b="1" dirty="0">
                <a:latin typeface="Calibri" pitchFamily="34" charset="0"/>
              </a:rPr>
              <a:t>Bi - 2223</a:t>
            </a:r>
            <a:r>
              <a:rPr lang="zh-CN" altLang="zh-CN" sz="2000" b="1" dirty="0">
                <a:latin typeface="Calibri" pitchFamily="34" charset="0"/>
              </a:rPr>
              <a:t>带材技术已经比较成熟</a:t>
            </a:r>
            <a:r>
              <a:rPr lang="en-US" altLang="zh-CN" sz="2000" b="1" dirty="0">
                <a:latin typeface="Calibri" pitchFamily="34" charset="0"/>
              </a:rPr>
              <a:t>,</a:t>
            </a:r>
            <a:r>
              <a:rPr lang="zh-CN" altLang="zh-CN" sz="2000" b="1" dirty="0">
                <a:latin typeface="Calibri" pitchFamily="34" charset="0"/>
              </a:rPr>
              <a:t>能够生产出几千米级的超导带材</a:t>
            </a:r>
            <a:r>
              <a:rPr lang="en-US" altLang="zh-CN" sz="2000" b="1" i="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06627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01148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开发新材料</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774700" y="915566"/>
            <a:ext cx="7874000" cy="3907095"/>
          </a:xfrm>
          <a:prstGeom prst="rect">
            <a:avLst/>
          </a:prstGeom>
          <a:noFill/>
          <a:ln w="9525">
            <a:noFill/>
            <a:miter lim="800000"/>
            <a:headEnd/>
            <a:tailEnd/>
          </a:ln>
        </p:spPr>
        <p:txBody>
          <a:bodyPr>
            <a:spAutoFit/>
          </a:bodyPr>
          <a:lstStyle/>
          <a:p>
            <a:pPr algn="ctr">
              <a:lnSpc>
                <a:spcPct val="150000"/>
              </a:lnSpc>
            </a:pPr>
            <a:r>
              <a:rPr lang="zh-CN" altLang="en-US" sz="2400" b="1" dirty="0">
                <a:latin typeface="Calibri" pitchFamily="34" charset="0"/>
              </a:rPr>
              <a:t>纳米材料的主要应用</a:t>
            </a:r>
          </a:p>
          <a:p>
            <a:pPr>
              <a:lnSpc>
                <a:spcPct val="150000"/>
              </a:lnSpc>
            </a:pPr>
            <a:r>
              <a:rPr lang="en-US" altLang="zh-CN" sz="2400" b="1" dirty="0">
                <a:latin typeface="Calibri" pitchFamily="34" charset="0"/>
              </a:rPr>
              <a:t>(1)</a:t>
            </a:r>
            <a:r>
              <a:rPr lang="zh-CN" altLang="en-US" sz="2400" b="1" dirty="0">
                <a:latin typeface="Calibri" pitchFamily="34" charset="0"/>
              </a:rPr>
              <a:t>纳米结构材料</a:t>
            </a:r>
          </a:p>
          <a:p>
            <a:pPr>
              <a:lnSpc>
                <a:spcPct val="150000"/>
              </a:lnSpc>
            </a:pPr>
            <a:r>
              <a:rPr lang="en-US" altLang="zh-CN" sz="2400" b="1" dirty="0">
                <a:latin typeface="Calibri" pitchFamily="34" charset="0"/>
              </a:rPr>
              <a:t>(2)</a:t>
            </a:r>
            <a:r>
              <a:rPr lang="zh-CN" altLang="en-US" sz="2400" b="1" dirty="0">
                <a:latin typeface="Calibri" pitchFamily="34" charset="0"/>
              </a:rPr>
              <a:t>纳米催化、敏感、储氢材料</a:t>
            </a:r>
          </a:p>
          <a:p>
            <a:pPr>
              <a:lnSpc>
                <a:spcPct val="150000"/>
              </a:lnSpc>
            </a:pPr>
            <a:r>
              <a:rPr lang="en-US" altLang="zh-CN" sz="2400" b="1" dirty="0">
                <a:latin typeface="Calibri" pitchFamily="34" charset="0"/>
              </a:rPr>
              <a:t>(3)</a:t>
            </a:r>
            <a:r>
              <a:rPr lang="zh-CN" altLang="en-US" sz="2400" b="1" dirty="0">
                <a:latin typeface="Calibri" pitchFamily="34" charset="0"/>
              </a:rPr>
              <a:t>纳米光学材料</a:t>
            </a:r>
          </a:p>
          <a:p>
            <a:pPr>
              <a:lnSpc>
                <a:spcPct val="150000"/>
              </a:lnSpc>
            </a:pPr>
            <a:r>
              <a:rPr lang="en-US" altLang="zh-CN" sz="2400" b="1" dirty="0">
                <a:latin typeface="Calibri" pitchFamily="34" charset="0"/>
              </a:rPr>
              <a:t>(4)</a:t>
            </a:r>
            <a:r>
              <a:rPr lang="zh-CN" altLang="en-US" sz="2400" b="1" dirty="0">
                <a:latin typeface="Calibri" pitchFamily="34" charset="0"/>
              </a:rPr>
              <a:t>纳米结构的巨磁电阻材料</a:t>
            </a:r>
          </a:p>
          <a:p>
            <a:pPr>
              <a:lnSpc>
                <a:spcPct val="150000"/>
              </a:lnSpc>
            </a:pPr>
            <a:r>
              <a:rPr lang="en-US" altLang="zh-CN" sz="2400" b="1" dirty="0">
                <a:latin typeface="Calibri" pitchFamily="34" charset="0"/>
              </a:rPr>
              <a:t>(5)</a:t>
            </a:r>
            <a:r>
              <a:rPr lang="zh-CN" altLang="en-US" sz="2400" b="1" dirty="0">
                <a:latin typeface="Calibri" pitchFamily="34" charset="0"/>
              </a:rPr>
              <a:t>纳米微晶软磁材料</a:t>
            </a:r>
          </a:p>
          <a:p>
            <a:pPr>
              <a:lnSpc>
                <a:spcPct val="150000"/>
              </a:lnSpc>
            </a:pPr>
            <a:r>
              <a:rPr lang="en-US" altLang="zh-CN" sz="2400" b="1" dirty="0">
                <a:latin typeface="Calibri" pitchFamily="34" charset="0"/>
              </a:rPr>
              <a:t>(6)</a:t>
            </a:r>
            <a:r>
              <a:rPr lang="zh-CN" altLang="en-US" sz="2400" b="1" dirty="0">
                <a:latin typeface="Calibri" pitchFamily="34" charset="0"/>
              </a:rPr>
              <a:t>纳米微晶稀土永磁材料</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6" presetClass="entr" presetSubtype="0" fill="hold"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00" y="-21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7940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703638"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多种形式的能量</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691680" y="1591642"/>
            <a:ext cx="6288087" cy="2308324"/>
          </a:xfrm>
          <a:prstGeom prst="rect">
            <a:avLst/>
          </a:prstGeom>
          <a:noFill/>
          <a:ln w="9525">
            <a:noFill/>
            <a:miter lim="800000"/>
            <a:headEnd/>
            <a:tailEnd/>
          </a:ln>
        </p:spPr>
        <p:txBody>
          <a:bodyPr wrap="square">
            <a:spAutoFit/>
          </a:bodyPr>
          <a:lstStyle/>
          <a:p>
            <a:pPr>
              <a:lnSpc>
                <a:spcPct val="150000"/>
              </a:lnSpc>
            </a:pPr>
            <a:r>
              <a:rPr lang="zh-CN" altLang="zh-CN" sz="2400" b="1" dirty="0">
                <a:latin typeface="Calibri" pitchFamily="34" charset="0"/>
              </a:rPr>
              <a:t>能量是物质的一种存在形态</a:t>
            </a:r>
            <a:r>
              <a:rPr lang="en-US" altLang="zh-CN" sz="2400" b="1" dirty="0">
                <a:latin typeface="Calibri" pitchFamily="34" charset="0"/>
              </a:rPr>
              <a:t>,</a:t>
            </a:r>
            <a:r>
              <a:rPr lang="zh-CN" altLang="zh-CN" sz="2400" b="1" dirty="0">
                <a:latin typeface="Calibri" pitchFamily="34" charset="0"/>
              </a:rPr>
              <a:t>它的表现形式是多种多样的</a:t>
            </a:r>
            <a:r>
              <a:rPr lang="en-US" altLang="zh-CN" sz="2400" b="1" dirty="0">
                <a:latin typeface="Calibri" pitchFamily="34" charset="0"/>
              </a:rPr>
              <a:t>,</a:t>
            </a:r>
            <a:r>
              <a:rPr lang="zh-CN" altLang="zh-CN" sz="2400" b="1" dirty="0">
                <a:latin typeface="Calibri" pitchFamily="34" charset="0"/>
              </a:rPr>
              <a:t>主要有以下三种形式</a:t>
            </a:r>
            <a:r>
              <a:rPr lang="en-US" altLang="zh-CN" sz="2400" b="1" i="1" dirty="0">
                <a:latin typeface="Calibri" pitchFamily="34" charset="0"/>
              </a:rPr>
              <a:t>.</a:t>
            </a:r>
            <a:endParaRPr lang="zh-CN" altLang="zh-CN" sz="2400" b="1" dirty="0">
              <a:latin typeface="Calibri" pitchFamily="34" charset="0"/>
            </a:endParaRPr>
          </a:p>
          <a:p>
            <a:pPr>
              <a:lnSpc>
                <a:spcPct val="150000"/>
              </a:lnSpc>
            </a:pPr>
            <a:r>
              <a:rPr lang="en-US" altLang="zh-CN" sz="2400" b="1" dirty="0">
                <a:latin typeface="Calibri" pitchFamily="34" charset="0"/>
              </a:rPr>
              <a:t>(1)</a:t>
            </a:r>
            <a:r>
              <a:rPr lang="zh-CN" altLang="zh-CN" sz="2400" b="1" dirty="0">
                <a:latin typeface="Calibri" pitchFamily="34" charset="0"/>
              </a:rPr>
              <a:t>动能</a:t>
            </a:r>
            <a:r>
              <a:rPr lang="en-US" altLang="zh-CN" sz="2400" b="1" dirty="0">
                <a:latin typeface="Calibri" pitchFamily="34" charset="0"/>
              </a:rPr>
              <a:t>:</a:t>
            </a:r>
            <a:r>
              <a:rPr lang="zh-CN" altLang="zh-CN" sz="2400" b="1" dirty="0">
                <a:latin typeface="Calibri" pitchFamily="34" charset="0"/>
              </a:rPr>
              <a:t>伴随着物质运动所具有的能量</a:t>
            </a:r>
            <a:r>
              <a:rPr lang="en-US" altLang="zh-CN" sz="2400" b="1" dirty="0">
                <a:latin typeface="Calibri" pitchFamily="34" charset="0"/>
              </a:rPr>
              <a:t>;</a:t>
            </a:r>
            <a:endParaRPr lang="zh-CN" altLang="zh-CN" sz="2400" b="1" dirty="0">
              <a:latin typeface="Calibri" pitchFamily="34" charset="0"/>
            </a:endParaRPr>
          </a:p>
          <a:p>
            <a:pPr>
              <a:lnSpc>
                <a:spcPct val="150000"/>
              </a:lnSpc>
            </a:pPr>
            <a:r>
              <a:rPr lang="en-US" altLang="zh-CN" sz="2400" b="1" dirty="0">
                <a:latin typeface="Calibri" pitchFamily="34" charset="0"/>
              </a:rPr>
              <a:t>(2)</a:t>
            </a:r>
            <a:r>
              <a:rPr lang="zh-CN" altLang="zh-CN" sz="2400" b="1" dirty="0">
                <a:latin typeface="Calibri" pitchFamily="34" charset="0"/>
              </a:rPr>
              <a:t>势能</a:t>
            </a:r>
            <a:r>
              <a:rPr lang="en-US" altLang="zh-CN" sz="2400" b="1" dirty="0">
                <a:latin typeface="Calibri" pitchFamily="34" charset="0"/>
              </a:rPr>
              <a:t>:</a:t>
            </a:r>
            <a:r>
              <a:rPr lang="zh-CN" altLang="zh-CN" sz="2400" b="1" dirty="0">
                <a:latin typeface="Calibri" pitchFamily="34" charset="0"/>
              </a:rPr>
              <a:t>物质静止时所</a:t>
            </a:r>
            <a:r>
              <a:rPr lang="zh-CN" altLang="zh-CN" sz="2400" b="1" dirty="0" smtClean="0">
                <a:latin typeface="Calibri" pitchFamily="34" charset="0"/>
              </a:rPr>
              <a:t>具有</a:t>
            </a:r>
            <a:r>
              <a:rPr lang="zh-CN" altLang="zh-CN" sz="2400" b="1" dirty="0">
                <a:latin typeface="Calibri" pitchFamily="34" charset="0"/>
              </a:rPr>
              <a:t>的能量</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1.png"/>
          <p:cNvPicPr>
            <a:picLocks noChangeAspect="1"/>
          </p:cNvPicPr>
          <p:nvPr/>
        </p:nvPicPr>
        <p:blipFill>
          <a:blip r:embed="rId3"/>
          <a:srcRect/>
          <a:stretch>
            <a:fillRect/>
          </a:stretch>
        </p:blipFill>
        <p:spPr bwMode="auto">
          <a:xfrm>
            <a:off x="280988" y="931863"/>
            <a:ext cx="1549400"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577850" y="2270125"/>
            <a:ext cx="7839075" cy="2400300"/>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妈妈骑电动车送小华上学</a:t>
            </a:r>
            <a:r>
              <a:rPr lang="en-US" altLang="zh-CN" sz="2000" b="1" dirty="0">
                <a:latin typeface="Calibri" pitchFamily="34" charset="0"/>
              </a:rPr>
              <a:t>(</a:t>
            </a:r>
            <a:r>
              <a:rPr lang="zh-CN" altLang="en-US" sz="2000" b="1" dirty="0">
                <a:latin typeface="Calibri" pitchFamily="34" charset="0"/>
              </a:rPr>
              <a:t>如图所示</a:t>
            </a:r>
            <a:r>
              <a:rPr lang="en-US" altLang="zh-CN" sz="2000" b="1" dirty="0">
                <a:latin typeface="Calibri" pitchFamily="34" charset="0"/>
              </a:rPr>
              <a:t>),</a:t>
            </a:r>
            <a:r>
              <a:rPr lang="zh-CN" altLang="en-US" sz="2000" b="1" dirty="0">
                <a:latin typeface="Calibri" pitchFamily="34" charset="0"/>
              </a:rPr>
              <a:t>小华问妈妈</a:t>
            </a:r>
            <a:r>
              <a:rPr lang="en-US" altLang="zh-CN" sz="2000" b="1" dirty="0">
                <a:latin typeface="Calibri" pitchFamily="34" charset="0"/>
              </a:rPr>
              <a:t>:“</a:t>
            </a:r>
            <a:r>
              <a:rPr lang="zh-CN" altLang="en-US" sz="2000" b="1" dirty="0">
                <a:latin typeface="Calibri" pitchFamily="34" charset="0"/>
              </a:rPr>
              <a:t>电动车为什么不用蹬就能向前运动</a:t>
            </a:r>
            <a:r>
              <a:rPr lang="en-US" altLang="zh-CN" sz="2000" b="1" dirty="0">
                <a:latin typeface="Calibri" pitchFamily="34" charset="0"/>
              </a:rPr>
              <a:t>?”</a:t>
            </a:r>
            <a:r>
              <a:rPr lang="zh-CN" altLang="en-US" sz="2000" b="1" dirty="0">
                <a:latin typeface="Calibri" pitchFamily="34" charset="0"/>
              </a:rPr>
              <a:t>实际上这是能量转化的结果</a:t>
            </a:r>
            <a:r>
              <a:rPr lang="en-US" altLang="zh-CN" sz="2000" b="1" dirty="0">
                <a:latin typeface="Calibri" pitchFamily="34" charset="0"/>
              </a:rPr>
              <a:t>,</a:t>
            </a:r>
            <a:r>
              <a:rPr lang="zh-CN" altLang="en-US" sz="2000" b="1" dirty="0">
                <a:latin typeface="Calibri" pitchFamily="34" charset="0"/>
              </a:rPr>
              <a:t>原因是电动车的蓄电池放电时将化学能转化为电能</a:t>
            </a:r>
            <a:r>
              <a:rPr lang="en-US" altLang="zh-CN" sz="2000" b="1" dirty="0">
                <a:latin typeface="Calibri" pitchFamily="34" charset="0"/>
              </a:rPr>
              <a:t>,</a:t>
            </a:r>
            <a:r>
              <a:rPr lang="zh-CN" altLang="en-US" sz="2000" b="1" dirty="0">
                <a:latin typeface="Calibri" pitchFamily="34" charset="0"/>
              </a:rPr>
              <a:t>电能又转化为机械能</a:t>
            </a:r>
            <a:r>
              <a:rPr lang="en-US" altLang="zh-CN" sz="2000" b="1" dirty="0">
                <a:latin typeface="Calibri" pitchFamily="34" charset="0"/>
              </a:rPr>
              <a:t>,</a:t>
            </a:r>
            <a:r>
              <a:rPr lang="zh-CN" altLang="en-US" sz="2000" b="1" dirty="0">
                <a:latin typeface="Calibri" pitchFamily="34" charset="0"/>
              </a:rPr>
              <a:t>使电动车向前运动</a:t>
            </a:r>
            <a:r>
              <a:rPr lang="en-US" altLang="zh-CN" sz="2000" b="1" dirty="0">
                <a:latin typeface="Calibri" pitchFamily="34" charset="0"/>
              </a:rPr>
              <a:t>.</a:t>
            </a:r>
            <a:r>
              <a:rPr lang="zh-CN" altLang="en-US" sz="2000" b="1" dirty="0">
                <a:latin typeface="Calibri" pitchFamily="34" charset="0"/>
              </a:rPr>
              <a:t>生活中能量转化的事例有很多</a:t>
            </a:r>
            <a:r>
              <a:rPr lang="en-US" altLang="zh-CN" sz="2000" b="1" dirty="0">
                <a:latin typeface="Calibri" pitchFamily="34" charset="0"/>
              </a:rPr>
              <a:t>,</a:t>
            </a:r>
            <a:r>
              <a:rPr lang="zh-CN" altLang="en-US" sz="2000" b="1" dirty="0">
                <a:latin typeface="Calibri" pitchFamily="34" charset="0"/>
              </a:rPr>
              <a:t>例如电风扇转动将电能转化为机械能</a:t>
            </a:r>
            <a:r>
              <a:rPr lang="en-US" altLang="zh-CN" sz="2000" b="1" dirty="0">
                <a:latin typeface="Calibri" pitchFamily="34" charset="0"/>
              </a:rPr>
              <a:t>;</a:t>
            </a:r>
            <a:r>
              <a:rPr lang="zh-CN" altLang="en-US" sz="2000" b="1" dirty="0">
                <a:latin typeface="Calibri" pitchFamily="34" charset="0"/>
              </a:rPr>
              <a:t>用电饭锅做饭将电能转化为内能等</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Picture 2" descr="C:\Users\Administrator\Desktop\生活中的物理.png"/>
          <p:cNvPicPr>
            <a:picLocks noChangeAspect="1" noChangeArrowheads="1"/>
          </p:cNvPicPr>
          <p:nvPr/>
        </p:nvPicPr>
        <p:blipFill>
          <a:blip r:embed="rId3"/>
          <a:srcRect/>
          <a:stretch>
            <a:fillRect/>
          </a:stretch>
        </p:blipFill>
        <p:spPr bwMode="auto">
          <a:xfrm>
            <a:off x="263525" y="954088"/>
            <a:ext cx="1620838" cy="457200"/>
          </a:xfrm>
          <a:prstGeom prst="rect">
            <a:avLst/>
          </a:prstGeom>
          <a:noFill/>
          <a:ln w="9525">
            <a:noFill/>
            <a:miter lim="800000"/>
            <a:headEnd/>
            <a:tailEnd/>
          </a:ln>
        </p:spPr>
      </p:pic>
      <p:pic>
        <p:nvPicPr>
          <p:cNvPr id="15366" name="mt346.jpg" descr="id:2147504366;FounderCES"/>
          <p:cNvPicPr>
            <a:picLocks noChangeAspect="1" noChangeArrowheads="1"/>
          </p:cNvPicPr>
          <p:nvPr/>
        </p:nvPicPr>
        <p:blipFill>
          <a:blip r:embed="rId4"/>
          <a:srcRect/>
          <a:stretch>
            <a:fillRect/>
          </a:stretch>
        </p:blipFill>
        <p:spPr bwMode="auto">
          <a:xfrm>
            <a:off x="3543300" y="891216"/>
            <a:ext cx="3116932" cy="132493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915816" y="3651870"/>
            <a:ext cx="4248472" cy="461665"/>
          </a:xfrm>
          <a:prstGeom prst="rect">
            <a:avLst/>
          </a:prstGeom>
          <a:noFill/>
          <a:ln w="9525">
            <a:noFill/>
            <a:miter lim="800000"/>
            <a:headEnd/>
            <a:tailEnd/>
          </a:ln>
        </p:spPr>
        <p:txBody>
          <a:bodyPr wrap="square">
            <a:spAutoFit/>
          </a:bodyPr>
          <a:lstStyle/>
          <a:p>
            <a:r>
              <a:rPr lang="zh-CN" altLang="zh-CN" sz="2400" b="1">
                <a:latin typeface="Calibri" pitchFamily="34" charset="0"/>
              </a:rPr>
              <a:t>地球上的能量主要来源于太阳</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6389" name="mt345.jpg" descr="id:2147504387;FounderCES"/>
          <p:cNvPicPr>
            <a:picLocks noChangeAspect="1" noChangeArrowheads="1"/>
          </p:cNvPicPr>
          <p:nvPr/>
        </p:nvPicPr>
        <p:blipFill>
          <a:blip r:embed="rId3"/>
          <a:srcRect/>
          <a:stretch>
            <a:fillRect/>
          </a:stretch>
        </p:blipFill>
        <p:spPr bwMode="auto">
          <a:xfrm>
            <a:off x="3078945" y="894537"/>
            <a:ext cx="3760005" cy="2306184"/>
          </a:xfrm>
          <a:prstGeom prst="rect">
            <a:avLst/>
          </a:prstGeom>
          <a:noFill/>
          <a:ln w="9525">
            <a:noFill/>
            <a:miter lim="800000"/>
            <a:headEnd/>
            <a:tailEnd/>
          </a:ln>
        </p:spPr>
      </p:pic>
      <p:pic>
        <p:nvPicPr>
          <p:cNvPr id="13" name="图片 12" descr="图片6.png"/>
          <p:cNvPicPr>
            <a:picLocks noChangeAspect="1"/>
          </p:cNvPicPr>
          <p:nvPr/>
        </p:nvPicPr>
        <p:blipFill>
          <a:blip r:embed="rId4"/>
          <a:srcRect/>
          <a:stretch>
            <a:fillRect/>
          </a:stretch>
        </p:blipFill>
        <p:spPr bwMode="auto">
          <a:xfrm>
            <a:off x="246063" y="827088"/>
            <a:ext cx="1597025" cy="671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931988" y="954881"/>
            <a:ext cx="3554412" cy="461665"/>
          </a:xfrm>
          <a:prstGeom prst="rect">
            <a:avLst/>
          </a:prstGeom>
          <a:noFill/>
          <a:ln w="9525">
            <a:noFill/>
            <a:miter lim="800000"/>
            <a:headEnd/>
            <a:tailEnd/>
          </a:ln>
        </p:spPr>
        <p:txBody>
          <a:bodyPr>
            <a:spAutoFit/>
          </a:bodyPr>
          <a:lstStyle/>
          <a:p>
            <a:r>
              <a:rPr lang="zh-CN" altLang="zh-CN" sz="2400" b="1" dirty="0">
                <a:latin typeface="Calibri" pitchFamily="34" charset="0"/>
              </a:rPr>
              <a:t>能量转化的实例</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7.png"/>
          <p:cNvPicPr>
            <a:picLocks noChangeAspect="1"/>
          </p:cNvPicPr>
          <p:nvPr/>
        </p:nvPicPr>
        <p:blipFill>
          <a:blip r:embed="rId3"/>
          <a:srcRect/>
          <a:stretch>
            <a:fillRect/>
          </a:stretch>
        </p:blipFill>
        <p:spPr bwMode="auto">
          <a:xfrm>
            <a:off x="190500" y="819150"/>
            <a:ext cx="1597025" cy="671513"/>
          </a:xfrm>
          <a:prstGeom prst="rect">
            <a:avLst/>
          </a:prstGeom>
          <a:noFill/>
          <a:ln w="9525">
            <a:noFill/>
            <a:miter lim="800000"/>
            <a:headEnd/>
            <a:tailEnd/>
          </a:ln>
        </p:spPr>
      </p:pic>
      <p:graphicFrame>
        <p:nvGraphicFramePr>
          <p:cNvPr id="17448" name="Group 40"/>
          <p:cNvGraphicFramePr>
            <a:graphicFrameLocks noGrp="1"/>
          </p:cNvGraphicFramePr>
          <p:nvPr>
            <p:extLst>
              <p:ext uri="{D42A27DB-BD31-4B8C-83A1-F6EECF244321}">
                <p14:modId xmlns:p14="http://schemas.microsoft.com/office/powerpoint/2010/main" val="1690829074"/>
              </p:ext>
            </p:extLst>
          </p:nvPr>
        </p:nvGraphicFramePr>
        <p:xfrm>
          <a:off x="3203848" y="1416546"/>
          <a:ext cx="3454400" cy="3474720"/>
        </p:xfrm>
        <a:graphic>
          <a:graphicData uri="http://schemas.openxmlformats.org/drawingml/2006/table">
            <a:tbl>
              <a:tblPr/>
              <a:tblGrid>
                <a:gridCol w="1727200"/>
                <a:gridCol w="1727200"/>
              </a:tblGrid>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现</a:t>
                      </a:r>
                      <a:r>
                        <a:rPr kumimoji="0" lang="zh-CN" altLang="en-US" sz="1900" b="1" i="1" u="none" strike="noStrike" cap="none" normalizeH="0" baseline="0" dirty="0" smtClean="0">
                          <a:ln>
                            <a:noFill/>
                          </a:ln>
                          <a:solidFill>
                            <a:srgbClr val="000000"/>
                          </a:solidFill>
                          <a:effectLst/>
                          <a:latin typeface="NEU-BZ-S92"/>
                          <a:ea typeface="方正宋三_GBK"/>
                          <a:cs typeface="Times New Roman" pitchFamily="18" charset="0"/>
                        </a:rPr>
                        <a:t>　</a:t>
                      </a: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象</a:t>
                      </a:r>
                      <a:endParaRPr kumimoji="0" lang="zh-CN" altLang="en-US" sz="23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能量的转化</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摩擦生热</a:t>
                      </a:r>
                      <a:endParaRPr kumimoji="0" lang="zh-CN" altLang="en-US" sz="23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机械能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内能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558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水电站水轮发</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电机发电</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机械能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电能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558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电动水泵将水</a:t>
                      </a:r>
                      <a:endParaRPr kumimoji="0" lang="zh-CN" altLang="en-US" sz="2300" b="1" i="0" u="none" strike="noStrike" cap="none" normalizeH="0" baseline="0" dirty="0" smtClean="0">
                        <a:ln>
                          <a:noFill/>
                        </a:ln>
                        <a:solidFill>
                          <a:srgbClr val="000000"/>
                        </a:solidFill>
                        <a:effectLst/>
                        <a:latin typeface="NEU-BZ-S92"/>
                        <a:ea typeface="方正宋三_GBK"/>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抽到高处</a:t>
                      </a:r>
                      <a:endParaRPr kumimoji="0" lang="zh-CN" altLang="en-US" sz="23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电能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机械能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光合作用</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太阳能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化学能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燃料燃烧发热</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化学能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内能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太阳能热水器</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太阳能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内能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太阳能电池</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太阳能</a:t>
                      </a:r>
                      <a:r>
                        <a:rPr kumimoji="0" lang="zh-CN" altLang="en-US" sz="1900" b="1" i="0" u="none" strike="noStrike" cap="none" normalizeH="0" baseline="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电能</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r h="558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气体膨胀对</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smtClean="0">
                          <a:ln>
                            <a:noFill/>
                          </a:ln>
                          <a:solidFill>
                            <a:srgbClr val="000000"/>
                          </a:solidFill>
                          <a:effectLst/>
                          <a:latin typeface="NEU-BZ-S92"/>
                          <a:ea typeface="方正宋三_GBK"/>
                          <a:cs typeface="Times New Roman" pitchFamily="18" charset="0"/>
                        </a:rPr>
                        <a:t>外做功</a:t>
                      </a:r>
                      <a:endParaRPr kumimoji="0" lang="zh-CN" altLang="en-US" sz="2300" b="1" i="0" u="none" strike="noStrike" cap="none" normalizeH="0" baseline="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内能</a:t>
                      </a:r>
                      <a:r>
                        <a:rPr kumimoji="0" lang="zh-CN" altLang="en-US" sz="1900" b="1" i="0" u="none" strike="noStrike" cap="none" normalizeH="0" baseline="0" dirty="0" smtClean="0">
                          <a:ln>
                            <a:noFill/>
                          </a:ln>
                          <a:solidFill>
                            <a:srgbClr val="000000"/>
                          </a:solidFill>
                          <a:effectLst/>
                          <a:latin typeface="NEU-BZ-S92"/>
                          <a:ea typeface="NEU-BZ-S92"/>
                          <a:cs typeface="Times New Roman" pitchFamily="18" charset="0"/>
                        </a:rPr>
                        <a:t>→</a:t>
                      </a:r>
                      <a:r>
                        <a:rPr kumimoji="0" lang="zh-CN" altLang="en-US" sz="1900" b="1" i="0" u="none" strike="noStrike" cap="none" normalizeH="0" baseline="0" dirty="0" smtClean="0">
                          <a:ln>
                            <a:noFill/>
                          </a:ln>
                          <a:solidFill>
                            <a:srgbClr val="000000"/>
                          </a:solidFill>
                          <a:effectLst/>
                          <a:latin typeface="NEU-BZ-S92"/>
                          <a:ea typeface="方正宋三_GBK"/>
                          <a:cs typeface="Times New Roman" pitchFamily="18" charset="0"/>
                        </a:rPr>
                        <a:t>机械能</a:t>
                      </a:r>
                      <a:endParaRPr kumimoji="0" lang="zh-CN" altLang="en-US" sz="2300" b="1" i="0" u="none" strike="noStrike" cap="none" normalizeH="0" baseline="0" dirty="0" smtClean="0">
                        <a:ln>
                          <a:noFill/>
                        </a:ln>
                        <a:solidFill>
                          <a:srgbClr val="000000"/>
                        </a:solidFill>
                        <a:effectLst/>
                        <a:latin typeface="NEU-BZ-S92"/>
                        <a:ea typeface="方正宋三_GBK"/>
                        <a:cs typeface="Times New Roman" pitchFamily="18" charset="0"/>
                      </a:endParaRPr>
                    </a:p>
                  </a:txBody>
                  <a:tcPr marL="0" marR="0" marT="0" marB="0" anchor="ctr" horzOverflow="overflow">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nodeType="afterEffect">
                                  <p:stCondLst>
                                    <p:cond delay="0"/>
                                  </p:stCondLst>
                                  <p:childTnLst>
                                    <p:set>
                                      <p:cBhvr>
                                        <p:cTn id="23" dur="1" fill="hold">
                                          <p:stCondLst>
                                            <p:cond delay="0"/>
                                          </p:stCondLst>
                                        </p:cTn>
                                        <p:tgtEl>
                                          <p:spTgt spid="17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259632" y="1354078"/>
            <a:ext cx="7128792" cy="2862322"/>
          </a:xfrm>
          <a:prstGeom prst="rect">
            <a:avLst/>
          </a:prstGeom>
          <a:noFill/>
          <a:ln w="9525">
            <a:noFill/>
            <a:miter lim="800000"/>
            <a:headEnd/>
            <a:tailEnd/>
          </a:ln>
        </p:spPr>
        <p:txBody>
          <a:bodyPr wrap="square">
            <a:spAutoFit/>
          </a:bodyPr>
          <a:lstStyle/>
          <a:p>
            <a:pPr>
              <a:lnSpc>
                <a:spcPct val="150000"/>
              </a:lnSpc>
            </a:pPr>
            <a:r>
              <a:rPr lang="zh-CN" altLang="en-US" sz="2400" b="1" dirty="0">
                <a:latin typeface="Calibri" pitchFamily="34" charset="0"/>
              </a:rPr>
              <a:t>能量的转化和转移的区别</a:t>
            </a:r>
            <a:r>
              <a:rPr lang="en-US" altLang="zh-CN" sz="2400" b="1" dirty="0">
                <a:latin typeface="Calibri" pitchFamily="34" charset="0"/>
              </a:rPr>
              <a:t>:</a:t>
            </a:r>
            <a:r>
              <a:rPr lang="zh-CN" altLang="en-US" sz="2400" b="1" dirty="0">
                <a:latin typeface="Calibri" pitchFamily="34" charset="0"/>
              </a:rPr>
              <a:t>能量转化是指形式变化</a:t>
            </a:r>
            <a:r>
              <a:rPr lang="en-US" altLang="zh-CN" sz="2400" b="1" dirty="0">
                <a:latin typeface="Calibri" pitchFamily="34" charset="0"/>
              </a:rPr>
              <a:t>,</a:t>
            </a:r>
            <a:r>
              <a:rPr lang="zh-CN" altLang="en-US" sz="2400" b="1" dirty="0">
                <a:latin typeface="Calibri" pitchFamily="34" charset="0"/>
              </a:rPr>
              <a:t>如由内能变为机械能</a:t>
            </a:r>
            <a:r>
              <a:rPr lang="en-US" altLang="zh-CN" sz="2400" b="1" dirty="0">
                <a:latin typeface="Calibri" pitchFamily="34" charset="0"/>
              </a:rPr>
              <a:t>,</a:t>
            </a:r>
            <a:r>
              <a:rPr lang="zh-CN" altLang="en-US" sz="2400" b="1" dirty="0">
                <a:latin typeface="Calibri" pitchFamily="34" charset="0"/>
              </a:rPr>
              <a:t>或由机械能变为内能</a:t>
            </a:r>
            <a:r>
              <a:rPr lang="en-US" altLang="zh-CN" sz="2400" b="1" dirty="0">
                <a:latin typeface="Calibri" pitchFamily="34" charset="0"/>
              </a:rPr>
              <a:t>,</a:t>
            </a:r>
            <a:r>
              <a:rPr lang="zh-CN" altLang="en-US" sz="2400" b="1" dirty="0">
                <a:latin typeface="Calibri" pitchFamily="34" charset="0"/>
              </a:rPr>
              <a:t>是能量存在的形式的变化</a:t>
            </a:r>
            <a:r>
              <a:rPr lang="en-US" altLang="zh-CN" sz="2400" b="1" dirty="0">
                <a:latin typeface="Calibri" pitchFamily="34" charset="0"/>
              </a:rPr>
              <a:t>,</a:t>
            </a:r>
            <a:r>
              <a:rPr lang="zh-CN" altLang="en-US" sz="2400" b="1" dirty="0">
                <a:latin typeface="Calibri" pitchFamily="34" charset="0"/>
              </a:rPr>
              <a:t>强调结果</a:t>
            </a:r>
            <a:r>
              <a:rPr lang="en-US" altLang="zh-CN" sz="2400" b="1" dirty="0">
                <a:latin typeface="Calibri" pitchFamily="34" charset="0"/>
              </a:rPr>
              <a:t>;</a:t>
            </a:r>
            <a:r>
              <a:rPr lang="zh-CN" altLang="en-US" sz="2400" b="1" dirty="0">
                <a:latin typeface="Calibri" pitchFamily="34" charset="0"/>
              </a:rPr>
              <a:t>而能量的转移是指能量从一个物体转移到另一个物体上</a:t>
            </a:r>
            <a:r>
              <a:rPr lang="en-US" altLang="zh-CN" sz="2400" b="1" dirty="0">
                <a:latin typeface="Calibri" pitchFamily="34" charset="0"/>
              </a:rPr>
              <a:t>,</a:t>
            </a:r>
            <a:r>
              <a:rPr lang="zh-CN" altLang="en-US" sz="2400" b="1" dirty="0">
                <a:latin typeface="Calibri" pitchFamily="34" charset="0"/>
              </a:rPr>
              <a:t>是能量存在的地点的变化</a:t>
            </a:r>
            <a:r>
              <a:rPr lang="en-US" altLang="zh-CN" sz="2400" b="1" dirty="0">
                <a:latin typeface="Calibri" pitchFamily="34" charset="0"/>
              </a:rPr>
              <a:t>,</a:t>
            </a:r>
            <a:r>
              <a:rPr lang="zh-CN" altLang="en-US" sz="2400" b="1" dirty="0">
                <a:latin typeface="Calibri" pitchFamily="34" charset="0"/>
              </a:rPr>
              <a:t>强调的是过程</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1.png"/>
          <p:cNvPicPr>
            <a:picLocks noChangeAspect="1"/>
          </p:cNvPicPr>
          <p:nvPr/>
        </p:nvPicPr>
        <p:blipFill>
          <a:blip r:embed="rId3"/>
          <a:srcRect/>
          <a:stretch>
            <a:fillRect/>
          </a:stretch>
        </p:blipFill>
        <p:spPr bwMode="auto">
          <a:xfrm>
            <a:off x="141288" y="819150"/>
            <a:ext cx="1549400"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579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0497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能量的转移与转化</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026386" y="3003798"/>
            <a:ext cx="7184163" cy="1691104"/>
          </a:xfrm>
          <a:prstGeom prst="rect">
            <a:avLst/>
          </a:prstGeom>
          <a:noFill/>
          <a:ln w="9525">
            <a:noFill/>
            <a:miter lim="800000"/>
            <a:headEnd/>
            <a:tailEnd/>
          </a:ln>
        </p:spPr>
        <p:txBody>
          <a:bodyPr wrap="square">
            <a:spAutoFit/>
          </a:bodyPr>
          <a:lstStyle/>
          <a:p>
            <a:pPr>
              <a:lnSpc>
                <a:spcPct val="150000"/>
              </a:lnSpc>
            </a:pPr>
            <a:r>
              <a:rPr lang="zh-CN" altLang="en-US" sz="2400" b="1" dirty="0">
                <a:latin typeface="Calibri" pitchFamily="34" charset="0"/>
              </a:rPr>
              <a:t>蹦极运动中</a:t>
            </a:r>
            <a:r>
              <a:rPr lang="en-US" altLang="zh-CN" sz="2400" b="1" dirty="0">
                <a:latin typeface="Calibri" pitchFamily="34" charset="0"/>
              </a:rPr>
              <a:t>,</a:t>
            </a:r>
            <a:r>
              <a:rPr lang="zh-CN" altLang="en-US" sz="2400" b="1" dirty="0">
                <a:latin typeface="Calibri" pitchFamily="34" charset="0"/>
              </a:rPr>
              <a:t>人被拉起</a:t>
            </a:r>
            <a:r>
              <a:rPr lang="en-US" altLang="zh-CN" sz="2400" b="1" dirty="0">
                <a:latin typeface="Calibri" pitchFamily="34" charset="0"/>
              </a:rPr>
              <a:t>,</a:t>
            </a:r>
            <a:r>
              <a:rPr lang="zh-CN" altLang="en-US" sz="2400" b="1" dirty="0">
                <a:latin typeface="Calibri" pitchFamily="34" charset="0"/>
              </a:rPr>
              <a:t>随后又落下</a:t>
            </a:r>
            <a:r>
              <a:rPr lang="en-US" altLang="zh-CN" sz="2400" b="1" dirty="0">
                <a:latin typeface="Calibri" pitchFamily="34" charset="0"/>
              </a:rPr>
              <a:t>,</a:t>
            </a:r>
            <a:r>
              <a:rPr lang="zh-CN" altLang="en-US" sz="2400" b="1" dirty="0">
                <a:latin typeface="Calibri" pitchFamily="34" charset="0"/>
              </a:rPr>
              <a:t>这样反复多次直到橡皮绳的弹性消失为止</a:t>
            </a:r>
            <a:r>
              <a:rPr lang="en-US" altLang="zh-CN" sz="2400" b="1" dirty="0">
                <a:latin typeface="Calibri" pitchFamily="34" charset="0"/>
              </a:rPr>
              <a:t>,</a:t>
            </a:r>
            <a:r>
              <a:rPr lang="zh-CN" altLang="en-US" sz="2400" b="1" dirty="0">
                <a:latin typeface="Calibri" pitchFamily="34" charset="0"/>
              </a:rPr>
              <a:t>此过程中机械能减少</a:t>
            </a:r>
            <a:r>
              <a:rPr lang="en-US" altLang="zh-CN" sz="2400" b="1" dirty="0">
                <a:latin typeface="Calibri" pitchFamily="34" charset="0"/>
              </a:rPr>
              <a:t>,</a:t>
            </a:r>
            <a:r>
              <a:rPr lang="zh-CN" altLang="en-US" sz="2400" b="1" dirty="0">
                <a:latin typeface="Calibri" pitchFamily="34" charset="0"/>
              </a:rPr>
              <a:t>但能量的总量保持不变</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9462" name="mt347.jpg" descr="id:2147504460;FounderCES"/>
          <p:cNvPicPr>
            <a:picLocks noChangeAspect="1" noChangeArrowheads="1"/>
          </p:cNvPicPr>
          <p:nvPr/>
        </p:nvPicPr>
        <p:blipFill>
          <a:blip r:embed="rId4"/>
          <a:srcRect/>
          <a:stretch>
            <a:fillRect/>
          </a:stretch>
        </p:blipFill>
        <p:spPr bwMode="auto">
          <a:xfrm>
            <a:off x="5292080" y="147713"/>
            <a:ext cx="1944216" cy="2899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1512</Words>
  <Application>Microsoft Office PowerPoint</Application>
  <PresentationFormat>全屏显示(16:9)</PresentationFormat>
  <Paragraphs>140</Paragraphs>
  <Slides>32</Slides>
  <Notes>5</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6</cp:revision>
  <dcterms:created xsi:type="dcterms:W3CDTF">2020-02-27T09:21:44Z</dcterms:created>
  <dcterms:modified xsi:type="dcterms:W3CDTF">2020-03-13T00:46:27Z</dcterms:modified>
</cp:coreProperties>
</file>