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3E493CF5-0724-43BB-9D43-7BB210E0BEF5}" type="slidenum">
              <a:rPr sz="1200">
                <a:solidFill>
                  <a:prstClr val="black"/>
                </a:solidFill>
              </a:rPr>
              <a:pPr algn="r"/>
              <a:t>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8F6E6A6A-D182-4C5B-A59E-A724711C887D}" type="slidenum">
              <a:rPr sz="1200">
                <a:solidFill>
                  <a:prstClr val="black"/>
                </a:solidFill>
              </a:rPr>
              <a:pPr algn="r"/>
              <a:t>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8D71396-40F1-467D-8F07-E126EE0ED861}" type="slidenum">
              <a:rPr sz="1200">
                <a:solidFill>
                  <a:prstClr val="black"/>
                </a:solidFill>
              </a:rPr>
              <a:pPr algn="r"/>
              <a:t>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E08402E5-F4D3-48B8-8F47-6F880AEAE7A2}" type="slidenum">
              <a:rPr sz="1200">
                <a:solidFill>
                  <a:prstClr val="black"/>
                </a:solidFill>
              </a:rPr>
              <a:pPr algn="r"/>
              <a:t>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D0B0784-4075-4B57-82EE-1B4ECC41A4CD}" type="slidenum">
              <a:rPr sz="1200">
                <a:solidFill>
                  <a:prstClr val="black"/>
                </a:solidFill>
              </a:rPr>
              <a:pPr algn="r"/>
              <a:t>8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6F6D6505-8FFA-4EB5-A664-E08CA60BC061}" type="slidenum">
              <a:rPr sz="1200">
                <a:solidFill>
                  <a:prstClr val="black"/>
                </a:solidFill>
              </a:rPr>
              <a:pPr algn="r"/>
              <a:t>11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3FEA81CF-A5F7-47A0-AB79-A0B44C42F16C}" type="slidenum">
              <a:rPr sz="1200">
                <a:solidFill>
                  <a:prstClr val="black"/>
                </a:solidFill>
              </a:rPr>
              <a:pPr algn="r"/>
              <a:t>30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66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69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6"/>
          <p:cNvSpPr/>
          <p:nvPr/>
        </p:nvSpPr>
        <p:spPr>
          <a:xfrm>
            <a:off x="1474788" y="1690688"/>
            <a:ext cx="6553596" cy="8181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>
              <a:lnSpc>
                <a:spcPct val="150000"/>
              </a:lnSpc>
            </a:pPr>
            <a:r>
              <a:rPr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4</a:t>
            </a:r>
            <a:r>
              <a:rPr sz="3600" b="1" kern="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课时 光的折射 光的色散</a:t>
            </a:r>
            <a:endParaRPr sz="3600" b="1" kern="0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indent="-540385" algn="ctr">
              <a:lnSpc>
                <a:spcPct val="150000"/>
              </a:lnSpc>
            </a:pPr>
            <a:r>
              <a:rPr sz="3000" b="1" kern="0">
                <a:solidFill>
                  <a:srgbClr val="7030A0"/>
                </a:solidFill>
                <a:latin typeface="宋体" pitchFamily="2" charset="-122"/>
              </a:rPr>
              <a:t>基础梳理篇</a:t>
            </a:r>
            <a:endParaRPr altLang="zh-CN" sz="3000" b="1" kern="0">
              <a:solidFill>
                <a:srgbClr val="7030A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34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4"/>
          <p:cNvSpPr/>
          <p:nvPr/>
        </p:nvSpPr>
        <p:spPr>
          <a:xfrm>
            <a:off x="828675" y="1131888"/>
            <a:ext cx="7488238" cy="1130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光现象三大方面的原理：光沿直线传播、光的反射、光的折射，结合定义分析解题。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8434" name="矩形 5"/>
          <p:cNvSpPr/>
          <p:nvPr/>
        </p:nvSpPr>
        <p:spPr>
          <a:xfrm>
            <a:off x="809625" y="2501900"/>
            <a:ext cx="7488238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D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1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"/>
          <p:cNvSpPr>
            <a:spLocks noChangeArrowheads="1"/>
          </p:cNvSpPr>
          <p:nvPr/>
        </p:nvSpPr>
        <p:spPr bwMode="auto">
          <a:xfrm>
            <a:off x="431800" y="700088"/>
            <a:ext cx="82438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】下列所涉及的物理知识，解释合理的是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．雨后天空中可以看到彩虹是光的反射形成的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．岸边景物在水中的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倒影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是光的反射形成的实像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．我们看到水中的物体比实际位置浅是由于光的折射形成的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．我们看到小明的衣服是红色的是因为衣服把红光都吸收了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9458" name="矩形 2"/>
          <p:cNvSpPr/>
          <p:nvPr/>
        </p:nvSpPr>
        <p:spPr>
          <a:xfrm>
            <a:off x="7380288" y="814388"/>
            <a:ext cx="4064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C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945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94267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2"/>
          <p:cNvSpPr txBox="1">
            <a:spLocks noChangeArrowheads="1"/>
          </p:cNvSpPr>
          <p:nvPr/>
        </p:nvSpPr>
        <p:spPr bwMode="auto">
          <a:xfrm>
            <a:off x="488950" y="1131888"/>
            <a:ext cx="8115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】一束平行光从空气射入水中，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PO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是其中的一条入射光线，下列选项中能正确反映光线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PO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光路的是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1506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光的折射规律及作图</a:t>
            </a:r>
          </a:p>
        </p:txBody>
      </p:sp>
      <p:pic>
        <p:nvPicPr>
          <p:cNvPr id="21507" name="Picture 6" descr="图+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738" y="2344738"/>
            <a:ext cx="1562100" cy="17494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8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2411413"/>
            <a:ext cx="1646238" cy="172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9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4150" y="2284413"/>
            <a:ext cx="1697038" cy="19113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10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2490788"/>
            <a:ext cx="1652588" cy="1736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11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425" y="2314575"/>
            <a:ext cx="1809750" cy="19129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502741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4"/>
          <p:cNvSpPr/>
          <p:nvPr/>
        </p:nvSpPr>
        <p:spPr>
          <a:xfrm>
            <a:off x="828675" y="1131888"/>
            <a:ext cx="7488238" cy="1684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无论空气中的角是入射角还是折射角，空气中的角一定大于其他介质中的角，这是我们用于分析判断角度大小关系解题的重要记忆点。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22530" name="矩形 5"/>
          <p:cNvSpPr/>
          <p:nvPr/>
        </p:nvSpPr>
        <p:spPr>
          <a:xfrm>
            <a:off x="809625" y="2933700"/>
            <a:ext cx="7488238" cy="57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04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3"/>
          <p:cNvSpPr>
            <a:spLocks noChangeArrowheads="1"/>
          </p:cNvSpPr>
          <p:nvPr/>
        </p:nvSpPr>
        <p:spPr bwMode="auto">
          <a:xfrm>
            <a:off x="828675" y="700088"/>
            <a:ext cx="74882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所示，一束光线从空气射入玻璃中，请在图中画出该光线在界面处发生反射和折射的大致光路。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3554" name="Picture 5" descr="图+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7013" y="2139950"/>
            <a:ext cx="2255837" cy="194468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755364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/>
          <p:nvPr/>
        </p:nvSpPr>
        <p:spPr>
          <a:xfrm>
            <a:off x="828675" y="627063"/>
            <a:ext cx="7488238" cy="223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光的折射作图主要根据角度关系作图，一般步骤为：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(1)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在入射界面确定法线；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(2)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根据光折射时折射角和入射角分居法线两侧，玻璃或水中的角小于空气中的角，画出入射光线或折射光线。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24578" name="矩形 5"/>
          <p:cNvSpPr/>
          <p:nvPr/>
        </p:nvSpPr>
        <p:spPr>
          <a:xfrm>
            <a:off x="755650" y="3074988"/>
            <a:ext cx="7488238" cy="576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解：如图所示。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4579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2913063"/>
            <a:ext cx="2168525" cy="1746250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327783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5"/>
          <p:cNvSpPr>
            <a:spLocks noChangeArrowheads="1"/>
          </p:cNvSpPr>
          <p:nvPr/>
        </p:nvSpPr>
        <p:spPr bwMode="auto">
          <a:xfrm>
            <a:off x="395288" y="546100"/>
            <a:ext cx="83994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】小华同学用激光笔照射水面，在水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槽壁上出现两个红点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若保持入射点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的位置不变，欲使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点下移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至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，应使入射光线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绕着点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沿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顺时针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逆时针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方向转动；若保持入射光线不变，欲使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点下移至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点，应使水面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上升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下降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，在水面变化过程中，折射角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增大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不变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减小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5619750" y="2174875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顺时针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3624263" y="3795713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不变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5604" name="矩形 6"/>
          <p:cNvSpPr>
            <a:spLocks noChangeArrowheads="1"/>
          </p:cNvSpPr>
          <p:nvPr/>
        </p:nvSpPr>
        <p:spPr bwMode="auto">
          <a:xfrm>
            <a:off x="3552825" y="3241675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上升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5605" name="Picture 6" descr="H18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206375"/>
            <a:ext cx="1555750" cy="20177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5606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0100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5"/>
          <p:cNvSpPr>
            <a:spLocks noChangeArrowheads="1"/>
          </p:cNvSpPr>
          <p:nvPr/>
        </p:nvSpPr>
        <p:spPr bwMode="auto">
          <a:xfrm>
            <a:off x="565150" y="1131888"/>
            <a:ext cx="802322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．主要实验器材：可折转光屏、激光笔、水槽、长方体玻璃砖等。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．进行实验：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将有折射光线的半个光屏向后折转一个角度，观察光屏上能否看见折射光线。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6626" name="矩形 15"/>
          <p:cNvSpPr>
            <a:spLocks noChangeArrowheads="1"/>
          </p:cNvSpPr>
          <p:nvPr/>
        </p:nvSpPr>
        <p:spPr bwMode="auto">
          <a:xfrm>
            <a:off x="539750" y="741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实验：探究光的折射规律</a:t>
            </a:r>
          </a:p>
        </p:txBody>
      </p:sp>
    </p:spTree>
    <p:extLst>
      <p:ext uri="{BB962C8B-B14F-4D97-AF65-F5344CB8AC3E}">
        <p14:creationId xmlns:p14="http://schemas.microsoft.com/office/powerpoint/2010/main" val="20052196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5"/>
          <p:cNvSpPr>
            <a:spLocks noChangeArrowheads="1"/>
          </p:cNvSpPr>
          <p:nvPr/>
        </p:nvSpPr>
        <p:spPr bwMode="auto">
          <a:xfrm>
            <a:off x="565150" y="715963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改变入射光线的位置，观察折射光线的位置，比较入射角和折射角的关系。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让光垂直射入水中，观察折射光线的位置。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让光逆着原来的光路从水中射入空气，观察光路变化。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换用玻璃重复上述实验。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6926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"/>
          <p:cNvSpPr>
            <a:spLocks noChangeArrowheads="1"/>
          </p:cNvSpPr>
          <p:nvPr/>
        </p:nvSpPr>
        <p:spPr bwMode="auto">
          <a:xfrm>
            <a:off x="565150" y="938213"/>
            <a:ext cx="8023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．注意事项：光在洁净的介质中的光路是不容易呈现的，可以通过在空气中喷烟雾或水雾等，向水中加入少量牛奶等方法观察。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9882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5122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5123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endParaRPr b="1" kern="0">
                <a:solidFill>
                  <a:srgbClr val="FFFFFF"/>
                </a:solidFill>
              </a:endParaRPr>
            </a:p>
          </p:txBody>
        </p:sp>
      </p:grpSp>
      <p:pic>
        <p:nvPicPr>
          <p:cNvPr id="5124" name="组合 6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组合 6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组合 6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组合 7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8" name="组合 7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9" name="组合 7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30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400" b="1" ker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5131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513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5133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5135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3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5138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4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5141" name="文本框 16">
              <a:hlinkClick r:id="rId8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5142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514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5144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grpSp>
        <p:nvGrpSpPr>
          <p:cNvPr id="5146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5147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48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49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50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2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53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5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56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57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159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60" name="文本框 47">
              <a:hlinkClick r:id="rId9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61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5162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5163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5164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65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6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7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68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9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0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71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5172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5173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4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5175" name="文本框 24">
                <a:hlinkClick r:id="rId10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5176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7079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．光的折射规律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折射光线、入射光线与法线在同一平面内；折射光线和入射光线分别位于法线的两侧。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折射角随入射角的增大而增大；折射发生在空气和其他介质之间时，在空气中的入射角或折射角大。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光垂直入射时，不发生偏折。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折射时，光路可逆。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64564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】在探究光的折射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特点实验中：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0722" name="Picture 5" descr="图+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738" y="573088"/>
            <a:ext cx="3695700" cy="39973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5151026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如图甲，小明将一束激光射至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P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点，形成一个光斑，向水槽内慢慢注水，水槽底部光斑的位置将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向左移动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向右移动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，这说明光从空气斜射入水中时，传播方向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发生偏折。实验中光在空气中的传播路径并不清晰，为解决此问题，他在水面上方喷了一些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6" name="矩形 2"/>
          <p:cNvSpPr>
            <a:spLocks noChangeArrowheads="1"/>
          </p:cNvSpPr>
          <p:nvPr/>
        </p:nvSpPr>
        <p:spPr bwMode="auto">
          <a:xfrm>
            <a:off x="1349375" y="1708150"/>
            <a:ext cx="1422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向左移动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6659563" y="2259013"/>
            <a:ext cx="495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1463675" y="3897313"/>
            <a:ext cx="804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烟雾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950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4"/>
          <p:cNvSpPr>
            <a:spLocks noChangeArrowheads="1"/>
          </p:cNvSpPr>
          <p:nvPr/>
        </p:nvSpPr>
        <p:spPr bwMode="auto">
          <a:xfrm>
            <a:off x="565150" y="509588"/>
            <a:ext cx="8023225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如图乙，小明继续探究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光从空气射入水中时的折射特点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，他使用可折转的光屏，是为了研究折射光线、入射光线和法线是否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。如图丙，他将光沿着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方向射向水面上的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点，光在水中沿着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方向射出，调整激光笔使入射光线逐步偏向法线，折射光线也逐步偏向法线，说明光从空气斜射入水中时，入射角减小，折射角随之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增大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减小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不变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。当光沿着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NO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方向射入时会沿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ON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′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方向射出，此时折射角为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度。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2770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1" name="矩形 3"/>
          <p:cNvSpPr>
            <a:spLocks noChangeArrowheads="1"/>
          </p:cNvSpPr>
          <p:nvPr/>
        </p:nvSpPr>
        <p:spPr bwMode="auto">
          <a:xfrm>
            <a:off x="3898900" y="1360488"/>
            <a:ext cx="20415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在同一平面内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2772" name="矩形 5"/>
          <p:cNvSpPr>
            <a:spLocks noChangeArrowheads="1"/>
          </p:cNvSpPr>
          <p:nvPr/>
        </p:nvSpPr>
        <p:spPr bwMode="auto">
          <a:xfrm>
            <a:off x="3779838" y="3292475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减小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2773" name="矩形 6"/>
          <p:cNvSpPr>
            <a:spLocks noChangeArrowheads="1"/>
          </p:cNvSpPr>
          <p:nvPr/>
        </p:nvSpPr>
        <p:spPr bwMode="auto">
          <a:xfrm>
            <a:off x="1835150" y="4227513"/>
            <a:ext cx="339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0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6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33794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33795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33796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33797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98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799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33800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1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802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33803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33804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5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33806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33807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33808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3380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10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1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33811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33812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13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2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33814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3381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16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3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pic>
        <p:nvPicPr>
          <p:cNvPr id="33817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3818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3381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20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4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33821" name="组合 1"/>
          <p:cNvGrpSpPr/>
          <p:nvPr/>
        </p:nvGrpSpPr>
        <p:grpSpPr>
          <a:xfrm>
            <a:off x="7124700" y="1924050"/>
            <a:ext cx="542925" cy="547688"/>
            <a:chOff x="1153731" y="1592014"/>
            <a:chExt cx="543166" cy="547688"/>
          </a:xfrm>
        </p:grpSpPr>
        <p:pic>
          <p:nvPicPr>
            <p:cNvPr id="33822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23" name="矩形 58">
              <a:hlinkClick r:id="rId9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5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8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分】四种现象中，由于光的折射形成的是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4818" name="矩形 3"/>
          <p:cNvSpPr>
            <a:spLocks noChangeArrowheads="1"/>
          </p:cNvSpPr>
          <p:nvPr/>
        </p:nvSpPr>
        <p:spPr bwMode="auto">
          <a:xfrm>
            <a:off x="1547813" y="1120775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D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481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82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475" y="1187450"/>
            <a:ext cx="4760913" cy="34718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6755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宁德模拟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分】如图所示，小明在一只空碗中放入一枚硬币，后退到某处时眼睛刚好看不到它。另一位同学慢慢往碗中倒水，小明又看到了硬币。下面能正确解释此现象的光路图是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5842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2500313"/>
            <a:ext cx="2111375" cy="20097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683707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6866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438" y="346075"/>
            <a:ext cx="5699125" cy="4451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67" name="矩形 6"/>
          <p:cNvSpPr/>
          <p:nvPr/>
        </p:nvSpPr>
        <p:spPr>
          <a:xfrm>
            <a:off x="5940425" y="2003425"/>
            <a:ext cx="501650" cy="78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500" kern="0">
                <a:solidFill>
                  <a:srgbClr val="C00000"/>
                </a:solidFill>
                <a:latin typeface="Times New Roman" pitchFamily="18" charset="0"/>
              </a:rPr>
              <a:t>√</a:t>
            </a:r>
            <a:endParaRPr sz="4500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76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4"/>
          <p:cNvSpPr>
            <a:spLocks noChangeArrowheads="1"/>
          </p:cNvSpPr>
          <p:nvPr/>
        </p:nvSpPr>
        <p:spPr bwMode="auto">
          <a:xfrm>
            <a:off x="565150" y="668338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莆田模拟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分】近段时期，我国多地上空出现了如图所示的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日晕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，它是光线射入卷层云后，经过两次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，分散成各种色光而形成的。看日晕要注意保护眼睛，可通过观察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日晕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经池塘水面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折射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反射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而成的像。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7890" name="矩形 3"/>
          <p:cNvSpPr>
            <a:spLocks noChangeArrowheads="1"/>
          </p:cNvSpPr>
          <p:nvPr/>
        </p:nvSpPr>
        <p:spPr bwMode="auto">
          <a:xfrm>
            <a:off x="1476375" y="1746250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折射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789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7525" y="2355850"/>
            <a:ext cx="2430463" cy="18748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2843213" y="28130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反射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89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4"/>
          <p:cNvSpPr>
            <a:spLocks noChangeArrowheads="1"/>
          </p:cNvSpPr>
          <p:nvPr/>
        </p:nvSpPr>
        <p:spPr bwMode="auto">
          <a:xfrm>
            <a:off x="522288" y="615950"/>
            <a:ext cx="8023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福州模拟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如图所示，一束激光斜射向半圆形玻璃砖圆心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，在屏幕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上出现两个光斑，请画出形成两个光斑的光路图。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8914" name="Picture 3" descr="图+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5275" y="2139950"/>
            <a:ext cx="1598613" cy="2139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5" name="矩形 3"/>
          <p:cNvSpPr>
            <a:spLocks noChangeArrowheads="1"/>
          </p:cNvSpPr>
          <p:nvPr/>
        </p:nvSpPr>
        <p:spPr bwMode="auto">
          <a:xfrm>
            <a:off x="1042988" y="2578100"/>
            <a:ext cx="23510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解：如图所示。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8916" name="Picture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2225675"/>
            <a:ext cx="1635125" cy="22177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8917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04498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614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4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48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14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0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1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3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4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5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57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6159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616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  <p:sp>
        <p:nvSpPr>
          <p:cNvPr id="6161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光的折射</a:t>
            </a:r>
          </a:p>
        </p:txBody>
      </p:sp>
      <p:sp>
        <p:nvSpPr>
          <p:cNvPr id="6162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光的色散</a:t>
            </a:r>
          </a:p>
        </p:txBody>
      </p:sp>
      <p:pic>
        <p:nvPicPr>
          <p:cNvPr id="61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21044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5.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厦门模拟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小夏探究光的折射规律，将一束光从空气斜射入水中发生折射，数据如下表：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39938" name="表格 44034"/>
          <p:cNvGraphicFramePr/>
          <p:nvPr/>
        </p:nvGraphicFramePr>
        <p:xfrm>
          <a:off x="1065212" y="2098675"/>
          <a:ext cx="6675438" cy="1862138"/>
        </p:xfrm>
        <a:graphic>
          <a:graphicData uri="http://schemas.openxmlformats.org/drawingml/2006/table">
            <a:tbl>
              <a:tblPr/>
              <a:tblGrid>
                <a:gridCol w="2771775"/>
                <a:gridCol w="781050"/>
                <a:gridCol w="781050"/>
                <a:gridCol w="779462"/>
                <a:gridCol w="781050"/>
                <a:gridCol w="781050"/>
              </a:tblGrid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</a:rPr>
                        <a:t>实验序号</a:t>
                      </a:r>
                      <a:endParaRPr lang="zh-CN" altLang="en-US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1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5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</a:rPr>
                        <a:t>入射角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i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15°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30°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45°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60°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75°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</a:rPr>
                        <a:t>折射角</a:t>
                      </a:r>
                      <a:r>
                        <a:rPr lang="en-US" altLang="zh-CN" sz="2400" b="1" i="1">
                          <a:latin typeface="Times New Roman" pitchFamily="18" charset="0"/>
                        </a:rPr>
                        <a:t>r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11°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22°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32°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46°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648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分析数据，可以得到结论：光从空气斜射入水中时，折射角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入射角；当入射角逐渐减小时，折射角逐渐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35496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让光从水斜射向空气，入射角选用表中的折射角的度数，折射角恰好等于表中相应的入射角的度数，说明光路是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1986" name="矩形 6"/>
          <p:cNvSpPr>
            <a:spLocks noChangeArrowheads="1"/>
          </p:cNvSpPr>
          <p:nvPr/>
        </p:nvSpPr>
        <p:spPr bwMode="auto">
          <a:xfrm>
            <a:off x="1908175" y="1131888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小于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1987" name="矩形 7"/>
          <p:cNvSpPr>
            <a:spLocks noChangeArrowheads="1"/>
          </p:cNvSpPr>
          <p:nvPr/>
        </p:nvSpPr>
        <p:spPr bwMode="auto">
          <a:xfrm>
            <a:off x="1608138" y="1682750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减小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1988" name="矩形 8"/>
          <p:cNvSpPr>
            <a:spLocks noChangeArrowheads="1"/>
          </p:cNvSpPr>
          <p:nvPr/>
        </p:nvSpPr>
        <p:spPr bwMode="auto">
          <a:xfrm>
            <a:off x="1217613" y="3292475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可逆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64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4"/>
          <p:cNvSpPr/>
          <p:nvPr/>
        </p:nvSpPr>
        <p:spPr>
          <a:xfrm>
            <a:off x="565150" y="887413"/>
            <a:ext cx="8023225" cy="1684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188" indent="-354012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让光从水射向空气，不断增大入射角，折射角也随之增大，其中先接近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 90°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。由此猜想：继续增大入射角，可能出现的现象是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  <a:ea typeface="Courier New" pitchFamily="49" charset="0"/>
            </a:endParaRPr>
          </a:p>
        </p:txBody>
      </p:sp>
      <p:sp>
        <p:nvSpPr>
          <p:cNvPr id="43010" name="矩形 6"/>
          <p:cNvSpPr>
            <a:spLocks noChangeArrowheads="1"/>
          </p:cNvSpPr>
          <p:nvPr/>
        </p:nvSpPr>
        <p:spPr bwMode="auto">
          <a:xfrm>
            <a:off x="4611688" y="1389063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折射角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3011" name="矩形 7"/>
          <p:cNvSpPr>
            <a:spLocks noChangeArrowheads="1"/>
          </p:cNvSpPr>
          <p:nvPr/>
        </p:nvSpPr>
        <p:spPr bwMode="auto">
          <a:xfrm>
            <a:off x="5483225" y="1981200"/>
            <a:ext cx="20415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折射光线消失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3012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301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674600" y="124841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67750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238" y="893763"/>
            <a:ext cx="7308850" cy="3943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光的折射</a:t>
            </a:r>
          </a:p>
        </p:txBody>
      </p:sp>
      <p:sp>
        <p:nvSpPr>
          <p:cNvPr id="7171" name="矩形 1"/>
          <p:cNvSpPr/>
          <p:nvPr/>
        </p:nvSpPr>
        <p:spPr>
          <a:xfrm>
            <a:off x="3913188" y="915988"/>
            <a:ext cx="752475" cy="430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斜射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7172" name="矩形 11"/>
          <p:cNvSpPr/>
          <p:nvPr/>
        </p:nvSpPr>
        <p:spPr>
          <a:xfrm>
            <a:off x="2627313" y="1376363"/>
            <a:ext cx="752475" cy="430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偏折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7173" name="矩形 12"/>
          <p:cNvSpPr/>
          <p:nvPr/>
        </p:nvSpPr>
        <p:spPr>
          <a:xfrm>
            <a:off x="6208713" y="2060575"/>
            <a:ext cx="1268412" cy="415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100" b="1" kern="0">
                <a:solidFill>
                  <a:srgbClr val="C00000"/>
                </a:solidFill>
                <a:latin typeface="Times New Roman" pitchFamily="18" charset="0"/>
              </a:rPr>
              <a:t>同一平面</a:t>
            </a:r>
            <a:endParaRPr sz="2100" kern="0">
              <a:solidFill>
                <a:prstClr val="black"/>
              </a:solidFill>
            </a:endParaRPr>
          </a:p>
        </p:txBody>
      </p:sp>
      <p:sp>
        <p:nvSpPr>
          <p:cNvPr id="7174" name="矩形 8"/>
          <p:cNvSpPr/>
          <p:nvPr/>
        </p:nvSpPr>
        <p:spPr>
          <a:xfrm>
            <a:off x="6467475" y="2603500"/>
            <a:ext cx="70008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000" b="1" kern="0">
                <a:solidFill>
                  <a:srgbClr val="C00000"/>
                </a:solidFill>
                <a:latin typeface="Times New Roman" pitchFamily="18" charset="0"/>
              </a:rPr>
              <a:t>两侧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7175" name="矩形 13"/>
          <p:cNvSpPr/>
          <p:nvPr/>
        </p:nvSpPr>
        <p:spPr>
          <a:xfrm>
            <a:off x="4665663" y="3122613"/>
            <a:ext cx="700087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000" b="1" kern="0">
                <a:solidFill>
                  <a:srgbClr val="C00000"/>
                </a:solidFill>
                <a:latin typeface="Times New Roman" pitchFamily="18" charset="0"/>
              </a:rPr>
              <a:t>增大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7176" name="矩形 14"/>
          <p:cNvSpPr/>
          <p:nvPr/>
        </p:nvSpPr>
        <p:spPr>
          <a:xfrm>
            <a:off x="2287588" y="3579813"/>
            <a:ext cx="700087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000" b="1" kern="0">
                <a:solidFill>
                  <a:srgbClr val="C00000"/>
                </a:solidFill>
                <a:latin typeface="Times New Roman" pitchFamily="18" charset="0"/>
              </a:rPr>
              <a:t>减小</a:t>
            </a:r>
            <a:endParaRPr sz="22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2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5" grpId="0"/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8" name="矩形 6"/>
          <p:cNvSpPr/>
          <p:nvPr/>
        </p:nvSpPr>
        <p:spPr>
          <a:xfrm>
            <a:off x="995363" y="1300163"/>
            <a:ext cx="7177087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易错提醒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当光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________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射入其他介质时，传播方向不发生改变。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9219" name="矩形 7"/>
          <p:cNvSpPr/>
          <p:nvPr/>
        </p:nvSpPr>
        <p:spPr>
          <a:xfrm>
            <a:off x="3779838" y="13477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垂直</a:t>
            </a:r>
            <a:endParaRPr sz="24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20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51490"/>
          <a:stretch>
            <a:fillRect/>
          </a:stretch>
        </p:blipFill>
        <p:spPr>
          <a:xfrm>
            <a:off x="1730375" y="1282700"/>
            <a:ext cx="7200900" cy="30083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6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402"/>
          <a:stretch>
            <a:fillRect/>
          </a:stretch>
        </p:blipFill>
        <p:spPr>
          <a:xfrm>
            <a:off x="827088" y="973138"/>
            <a:ext cx="696912" cy="3498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7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光的色散</a:t>
            </a:r>
          </a:p>
        </p:txBody>
      </p:sp>
      <p:sp>
        <p:nvSpPr>
          <p:cNvPr id="11268" name="矩形 4"/>
          <p:cNvSpPr/>
          <p:nvPr/>
        </p:nvSpPr>
        <p:spPr>
          <a:xfrm>
            <a:off x="5695950" y="1909763"/>
            <a:ext cx="247650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红、橙、黄、绿、蓝、靛、紫</a:t>
            </a:r>
            <a:endParaRPr sz="2400" kern="0">
              <a:solidFill>
                <a:prstClr val="black"/>
              </a:solidFill>
            </a:endParaRPr>
          </a:p>
        </p:txBody>
      </p:sp>
      <p:sp>
        <p:nvSpPr>
          <p:cNvPr id="11269" name="矩形 8"/>
          <p:cNvSpPr/>
          <p:nvPr/>
        </p:nvSpPr>
        <p:spPr>
          <a:xfrm>
            <a:off x="4005263" y="3579813"/>
            <a:ext cx="4953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红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70" name="矩形 10"/>
          <p:cNvSpPr/>
          <p:nvPr/>
        </p:nvSpPr>
        <p:spPr>
          <a:xfrm>
            <a:off x="4941888" y="3597275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绿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71" name="矩形 11"/>
          <p:cNvSpPr/>
          <p:nvPr/>
        </p:nvSpPr>
        <p:spPr>
          <a:xfrm>
            <a:off x="6094413" y="3608388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蓝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4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4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t="50001"/>
          <a:stretch>
            <a:fillRect/>
          </a:stretch>
        </p:blipFill>
        <p:spPr>
          <a:xfrm>
            <a:off x="2051050" y="1174750"/>
            <a:ext cx="6546850" cy="2819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5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402"/>
          <a:stretch>
            <a:fillRect/>
          </a:stretch>
        </p:blipFill>
        <p:spPr>
          <a:xfrm>
            <a:off x="1177925" y="987425"/>
            <a:ext cx="633413" cy="3181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6" name="矩形 9"/>
          <p:cNvSpPr/>
          <p:nvPr/>
        </p:nvSpPr>
        <p:spPr>
          <a:xfrm>
            <a:off x="5424488" y="18176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透过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17" name="矩形 10"/>
          <p:cNvSpPr>
            <a:spLocks noChangeArrowheads="1"/>
          </p:cNvSpPr>
          <p:nvPr/>
        </p:nvSpPr>
        <p:spPr bwMode="auto">
          <a:xfrm>
            <a:off x="5051425" y="2716213"/>
            <a:ext cx="1420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612140"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反射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3159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1536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15363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1536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15365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6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36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15368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37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15371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15372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1537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15374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sp>
        <p:nvSpPr>
          <p:cNvPr id="15376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光现象辨析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光的折射现象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) [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377" name="矩形 2">
            <a:hlinkClick r:id="rId4" action="ppaction://hlinksldjump"/>
          </p:cNvPr>
          <p:cNvSpPr/>
          <p:nvPr/>
        </p:nvSpPr>
        <p:spPr>
          <a:xfrm>
            <a:off x="1485900" y="23050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光的折射规律及作图</a:t>
            </a:r>
          </a:p>
        </p:txBody>
      </p:sp>
      <p:sp>
        <p:nvSpPr>
          <p:cNvPr id="15378" name="矩形 3">
            <a:hlinkClick r:id="rId5" action="ppaction://hlinksldjump"/>
          </p:cNvPr>
          <p:cNvSpPr/>
          <p:nvPr/>
        </p:nvSpPr>
        <p:spPr>
          <a:xfrm>
            <a:off x="1458913" y="3067050"/>
            <a:ext cx="6326187" cy="461963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实验：探究光的折射规律</a:t>
            </a:r>
          </a:p>
        </p:txBody>
      </p:sp>
      <p:pic>
        <p:nvPicPr>
          <p:cNvPr id="15379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3038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323850" y="954088"/>
            <a:ext cx="85693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505" indent="-354965" algn="just">
              <a:lnSpc>
                <a:spcPct val="14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福州模拟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分】宋代范仲淹的《岳阳楼记》的描述中蕴含了丰富的光学知识，如下词句与物理知识相符的是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锦鳞游泳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，看到的水中鱼是实像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皓月千里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，皎洁的月亮是光源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浮光跃金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，湖面波动的光闪着金色是光的折射现象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18820" indent="-354965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静影沉璧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，如玉璧一样的月亮的倒影是光的反射现象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741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光现象辨析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(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光的折射现象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) 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785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656</Words>
  <Application>Microsoft Office PowerPoint</Application>
  <PresentationFormat>全屏显示(16:9)</PresentationFormat>
  <Paragraphs>139</Paragraphs>
  <Slides>32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2021-03-14T01:54:00Z</dcterms:created>
  <dcterms:modified xsi:type="dcterms:W3CDTF">2021-03-14T01:56:52Z</dcterms:modified>
</cp:coreProperties>
</file>