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7"/>
  </p:notesMasterIdLst>
  <p:sldIdLst>
    <p:sldId id="455" r:id="rId4"/>
    <p:sldId id="454" r:id="rId5"/>
    <p:sldId id="403" r:id="rId6"/>
    <p:sldId id="438" r:id="rId7"/>
    <p:sldId id="439" r:id="rId8"/>
    <p:sldId id="440" r:id="rId9"/>
    <p:sldId id="422" r:id="rId10"/>
    <p:sldId id="423" r:id="rId11"/>
    <p:sldId id="424" r:id="rId12"/>
    <p:sldId id="425" r:id="rId13"/>
    <p:sldId id="426" r:id="rId14"/>
    <p:sldId id="488" r:id="rId15"/>
    <p:sldId id="489" r:id="rId16"/>
    <p:sldId id="490" r:id="rId17"/>
    <p:sldId id="492" r:id="rId18"/>
    <p:sldId id="491" r:id="rId19"/>
    <p:sldId id="494" r:id="rId20"/>
    <p:sldId id="427" r:id="rId21"/>
    <p:sldId id="430" r:id="rId22"/>
    <p:sldId id="431" r:id="rId23"/>
    <p:sldId id="495" r:id="rId24"/>
    <p:sldId id="510" r:id="rId25"/>
    <p:sldId id="456" r:id="rId26"/>
    <p:sldId id="478" r:id="rId27"/>
    <p:sldId id="479" r:id="rId28"/>
    <p:sldId id="480" r:id="rId29"/>
    <p:sldId id="481" r:id="rId30"/>
    <p:sldId id="482" r:id="rId31"/>
    <p:sldId id="483" r:id="rId32"/>
    <p:sldId id="477" r:id="rId33"/>
    <p:sldId id="476" r:id="rId34"/>
    <p:sldId id="434" r:id="rId35"/>
    <p:sldId id="435" r:id="rId3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33CC"/>
    <a:srgbClr val="000099"/>
    <a:srgbClr val="FF0000"/>
    <a:srgbClr val="FF9933"/>
    <a:srgbClr val="FF66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552" y="-84"/>
      </p:cViewPr>
      <p:guideLst>
        <p:guide orient="horz" pos="2160"/>
        <p:guide pos="29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image" Target="../media/image9.wmf"/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3" Type="http://schemas.openxmlformats.org/officeDocument/2006/relationships/image" Target="../media/image14.wmf"/><Relationship Id="rId12" Type="http://schemas.openxmlformats.org/officeDocument/2006/relationships/image" Target="../media/image13.wmf"/><Relationship Id="rId11" Type="http://schemas.openxmlformats.org/officeDocument/2006/relationships/image" Target="../media/image12.wmf"/><Relationship Id="rId10" Type="http://schemas.openxmlformats.org/officeDocument/2006/relationships/image" Target="../media/image11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0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/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4100" name="幻灯片图像占位符 4099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4100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3922" y="133350"/>
            <a:ext cx="2115741" cy="5600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66700" y="133350"/>
            <a:ext cx="6224571" cy="5600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95425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95425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3922" y="187325"/>
            <a:ext cx="2072878" cy="5834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187325"/>
            <a:ext cx="6098467" cy="5834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208088"/>
            <a:ext cx="4032504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7159" y="1208088"/>
            <a:ext cx="4032504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66700" y="133350"/>
            <a:ext cx="7345363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500063" y="120808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A8A8A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32138" y="6308725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A8A8A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A8A8A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395288" y="187325"/>
            <a:ext cx="8229600" cy="6492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41.wmf"/><Relationship Id="rId2" Type="http://schemas.openxmlformats.org/officeDocument/2006/relationships/oleObject" Target="../embeddings/oleObject29.bin"/><Relationship Id="rId1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hyperlink" Target="&#25506;&#31350;&#29289;&#36136;&#30340;&#23494;&#24230;.mp4" TargetMode="Externa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oleObject" Target="../embeddings/oleObject36.bin"/><Relationship Id="rId7" Type="http://schemas.openxmlformats.org/officeDocument/2006/relationships/oleObject" Target="../embeddings/oleObject35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45.wmf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hyperlink" Target="11802003.swf" TargetMode="External"/><Relationship Id="rId1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wmf"/><Relationship Id="rId1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1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png"/><Relationship Id="rId2" Type="http://schemas.openxmlformats.org/officeDocument/2006/relationships/image" Target="../media/image43.wmf"/><Relationship Id="rId1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8" Type="http://schemas.openxmlformats.org/officeDocument/2006/relationships/vmlDrawing" Target="../drawings/vmlDrawing1.vml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14.wmf"/><Relationship Id="rId25" Type="http://schemas.openxmlformats.org/officeDocument/2006/relationships/oleObject" Target="../embeddings/oleObject13.bin"/><Relationship Id="rId24" Type="http://schemas.openxmlformats.org/officeDocument/2006/relationships/image" Target="../media/image13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12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1.wmf"/><Relationship Id="rId2" Type="http://schemas.openxmlformats.org/officeDocument/2006/relationships/image" Target="../media/image2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4.wmf"/><Relationship Id="rId2" Type="http://schemas.openxmlformats.org/officeDocument/2006/relationships/image" Target="../media/image15.wmf"/><Relationship Id="rId19" Type="http://schemas.openxmlformats.org/officeDocument/2006/relationships/oleObject" Target="../embeddings/oleObject23.bin"/><Relationship Id="rId18" Type="http://schemas.openxmlformats.org/officeDocument/2006/relationships/image" Target="../media/image23.wmf"/><Relationship Id="rId17" Type="http://schemas.openxmlformats.org/officeDocument/2006/relationships/oleObject" Target="../embeddings/oleObject22.bin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21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74345" y="2204720"/>
            <a:ext cx="8126730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5.3</a:t>
            </a:r>
            <a:r>
              <a:rPr lang="zh-CN" altLang="en-US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密度知识的应用</a:t>
            </a:r>
            <a:endParaRPr lang="zh-CN" altLang="en-US" sz="72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4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                       ——</a:t>
            </a:r>
            <a:r>
              <a:rPr lang="zh-CN" altLang="en-US" sz="4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实验</a:t>
            </a:r>
            <a:endParaRPr lang="zh-CN" altLang="en-US" sz="48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2052638" y="5934075"/>
            <a:ext cx="2578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石块的体积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pic>
        <p:nvPicPr>
          <p:cNvPr id="12291" name="Objec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5805488"/>
            <a:ext cx="2511425" cy="75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8" y="1917700"/>
            <a:ext cx="723900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3286125"/>
            <a:ext cx="160972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1914525"/>
            <a:ext cx="800100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63" y="2489200"/>
            <a:ext cx="153035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Text Box 8"/>
          <p:cNvSpPr txBox="1"/>
          <p:nvPr/>
        </p:nvSpPr>
        <p:spPr>
          <a:xfrm>
            <a:off x="1114425" y="5172075"/>
            <a:ext cx="3811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石块放入前水的体积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4932363" y="5162550"/>
            <a:ext cx="3311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石块和水的总体积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2298" name="Text Box 8"/>
          <p:cNvSpPr txBox="1"/>
          <p:nvPr/>
        </p:nvSpPr>
        <p:spPr>
          <a:xfrm>
            <a:off x="900113" y="1341438"/>
            <a:ext cx="66246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用量筒测量测量不规则形状固体的体积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2299" name="Text Box 9"/>
          <p:cNvSpPr txBox="1"/>
          <p:nvPr/>
        </p:nvSpPr>
        <p:spPr>
          <a:xfrm>
            <a:off x="6300788" y="3644900"/>
            <a:ext cx="2217737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测量顺序能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不能颠倒？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Text Box 9"/>
          <p:cNvSpPr txBox="1"/>
          <p:nvPr/>
        </p:nvSpPr>
        <p:spPr>
          <a:xfrm>
            <a:off x="539750" y="3573463"/>
            <a:ext cx="1863725" cy="1157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水量多少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才合适？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/>
      <p:bldP spid="12296" grpId="0" bldLvl="0"/>
      <p:bldP spid="12297" grpId="0" bldLvl="0"/>
      <p:bldP spid="12299" grpId="0" bldLvl="0"/>
      <p:bldP spid="1230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矩形 13313"/>
          <p:cNvSpPr/>
          <p:nvPr/>
        </p:nvSpPr>
        <p:spPr>
          <a:xfrm>
            <a:off x="1547813" y="44450"/>
            <a:ext cx="5976937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测量密度的实验原理及实验器材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15" name="对象 13314"/>
          <p:cNvGraphicFramePr>
            <a:graphicFrameLocks noChangeAspect="1"/>
          </p:cNvGraphicFramePr>
          <p:nvPr/>
        </p:nvGraphicFramePr>
        <p:xfrm>
          <a:off x="2979738" y="1568450"/>
          <a:ext cx="1073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445770" imgH="407670" progId="Equation.DSMT4">
                  <p:embed/>
                </p:oleObj>
              </mc:Choice>
              <mc:Fallback>
                <p:oleObj name="" r:id="rId1" imgW="445770" imgH="40767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79738" y="1568450"/>
                        <a:ext cx="107315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矩形 13315"/>
          <p:cNvSpPr/>
          <p:nvPr/>
        </p:nvSpPr>
        <p:spPr>
          <a:xfrm>
            <a:off x="774700" y="1889125"/>
            <a:ext cx="214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．实验原理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12"/>
          <p:cNvSpPr/>
          <p:nvPr/>
        </p:nvSpPr>
        <p:spPr>
          <a:xfrm>
            <a:off x="800100" y="2692400"/>
            <a:ext cx="4425950" cy="6429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40000"/>
              </a:lnSpc>
            </a:pP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．测量仪器：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grpSp>
        <p:nvGrpSpPr>
          <p:cNvPr id="13318" name="组合 13317"/>
          <p:cNvGrpSpPr/>
          <p:nvPr/>
        </p:nvGrpSpPr>
        <p:grpSpPr>
          <a:xfrm>
            <a:off x="5922963" y="1497013"/>
            <a:ext cx="2786062" cy="2112962"/>
            <a:chOff x="0" y="0"/>
            <a:chExt cx="1755" cy="1331"/>
          </a:xfrm>
        </p:grpSpPr>
        <p:pic>
          <p:nvPicPr>
            <p:cNvPr id="13319" name="图片 13318" descr="新图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" y="54"/>
              <a:ext cx="1741" cy="1277"/>
            </a:xfrm>
            <a:prstGeom prst="rect">
              <a:avLst/>
            </a:prstGeom>
            <a:noFill/>
            <a:ln w="952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0" name="矩形标注 13319"/>
            <p:cNvSpPr/>
            <p:nvPr/>
          </p:nvSpPr>
          <p:spPr>
            <a:xfrm>
              <a:off x="0" y="0"/>
              <a:ext cx="1755" cy="1307"/>
            </a:xfrm>
            <a:prstGeom prst="wedgeRectCallout">
              <a:avLst>
                <a:gd name="adj1" fmla="val -119745"/>
                <a:gd name="adj2" fmla="val -31407"/>
              </a:avLst>
            </a:prstGeom>
            <a:noFill/>
            <a:ln w="2857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21" name="组合 13320"/>
          <p:cNvGrpSpPr/>
          <p:nvPr/>
        </p:nvGrpSpPr>
        <p:grpSpPr>
          <a:xfrm>
            <a:off x="6573838" y="3759200"/>
            <a:ext cx="841375" cy="2881313"/>
            <a:chOff x="0" y="0"/>
            <a:chExt cx="530" cy="1815"/>
          </a:xfrm>
        </p:grpSpPr>
        <p:pic>
          <p:nvPicPr>
            <p:cNvPr id="13322" name="图片 13321" descr="100m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30" cy="1815"/>
            </a:xfrm>
            <a:prstGeom prst="rect">
              <a:avLst/>
            </a:prstGeom>
            <a:noFill/>
            <a:ln w="952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3" name="矩形标注 13322"/>
            <p:cNvSpPr/>
            <p:nvPr/>
          </p:nvSpPr>
          <p:spPr>
            <a:xfrm>
              <a:off x="2" y="4"/>
              <a:ext cx="512" cy="1802"/>
            </a:xfrm>
            <a:prstGeom prst="wedgeRectCallout">
              <a:avLst>
                <a:gd name="adj1" fmla="val -382032"/>
                <a:gd name="adj2" fmla="val -100389"/>
              </a:avLst>
            </a:prstGeom>
            <a:noFill/>
            <a:ln w="28575" cap="flat" cmpd="sng">
              <a:solidFill>
                <a:srgbClr val="3D8F9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324" name="Rectangle 12"/>
          <p:cNvSpPr/>
          <p:nvPr/>
        </p:nvSpPr>
        <p:spPr>
          <a:xfrm>
            <a:off x="2049463" y="3273425"/>
            <a:ext cx="2930525" cy="6429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天平、量筒</a:t>
            </a:r>
            <a:endParaRPr lang="en-US" altLang="x-none" sz="2800" b="1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Rectangle 12"/>
          <p:cNvSpPr/>
          <p:nvPr/>
        </p:nvSpPr>
        <p:spPr>
          <a:xfrm>
            <a:off x="858838" y="4200525"/>
            <a:ext cx="4425950" cy="6429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40000"/>
              </a:lnSpc>
            </a:pP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．测量对象：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grpSp>
        <p:nvGrpSpPr>
          <p:cNvPr id="13326" name="组合 13325"/>
          <p:cNvGrpSpPr/>
          <p:nvPr/>
        </p:nvGrpSpPr>
        <p:grpSpPr>
          <a:xfrm>
            <a:off x="4057650" y="4464050"/>
            <a:ext cx="1390650" cy="2271713"/>
            <a:chOff x="0" y="0"/>
            <a:chExt cx="876" cy="1431"/>
          </a:xfrm>
        </p:grpSpPr>
        <p:sp>
          <p:nvSpPr>
            <p:cNvPr id="13327" name="文本框 13326"/>
            <p:cNvSpPr txBox="1"/>
            <p:nvPr/>
          </p:nvSpPr>
          <p:spPr>
            <a:xfrm>
              <a:off x="18" y="1104"/>
              <a:ext cx="81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Arial" panose="020B0604020202020204" pitchFamily="34" charset="0"/>
                </a:rPr>
                <a:t> 盐水</a:t>
              </a:r>
              <a:endPara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8" name="矩形 13327"/>
            <p:cNvSpPr>
              <a:spLocks noChangeAspect="1" noTextEdit="1"/>
            </p:cNvSpPr>
            <p:nvPr/>
          </p:nvSpPr>
          <p:spPr>
            <a:xfrm>
              <a:off x="0" y="0"/>
              <a:ext cx="876" cy="115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9" name="任意多边形 13328"/>
            <p:cNvSpPr/>
            <p:nvPr/>
          </p:nvSpPr>
          <p:spPr>
            <a:xfrm>
              <a:off x="138" y="374"/>
              <a:ext cx="712" cy="675"/>
            </a:xfrm>
            <a:custGeom>
              <a:avLst/>
              <a:gdLst/>
              <a:ahLst/>
              <a:cxnLst/>
              <a:pathLst>
                <a:path w="3559" h="3375">
                  <a:moveTo>
                    <a:pt x="3559" y="476"/>
                  </a:moveTo>
                  <a:lnTo>
                    <a:pt x="3559" y="432"/>
                  </a:lnTo>
                  <a:lnTo>
                    <a:pt x="3445" y="379"/>
                  </a:lnTo>
                  <a:lnTo>
                    <a:pt x="3334" y="330"/>
                  </a:lnTo>
                  <a:lnTo>
                    <a:pt x="3223" y="283"/>
                  </a:lnTo>
                  <a:lnTo>
                    <a:pt x="3112" y="241"/>
                  </a:lnTo>
                  <a:lnTo>
                    <a:pt x="3001" y="202"/>
                  </a:lnTo>
                  <a:lnTo>
                    <a:pt x="2890" y="167"/>
                  </a:lnTo>
                  <a:lnTo>
                    <a:pt x="2779" y="135"/>
                  </a:lnTo>
                  <a:lnTo>
                    <a:pt x="2668" y="108"/>
                  </a:lnTo>
                  <a:lnTo>
                    <a:pt x="2557" y="82"/>
                  </a:lnTo>
                  <a:lnTo>
                    <a:pt x="2446" y="60"/>
                  </a:lnTo>
                  <a:lnTo>
                    <a:pt x="2335" y="41"/>
                  </a:lnTo>
                  <a:lnTo>
                    <a:pt x="2224" y="26"/>
                  </a:lnTo>
                  <a:lnTo>
                    <a:pt x="2113" y="14"/>
                  </a:lnTo>
                  <a:lnTo>
                    <a:pt x="2002" y="6"/>
                  </a:lnTo>
                  <a:lnTo>
                    <a:pt x="1891" y="1"/>
                  </a:lnTo>
                  <a:lnTo>
                    <a:pt x="1779" y="0"/>
                  </a:lnTo>
                  <a:lnTo>
                    <a:pt x="1666" y="1"/>
                  </a:lnTo>
                  <a:lnTo>
                    <a:pt x="1555" y="6"/>
                  </a:lnTo>
                  <a:lnTo>
                    <a:pt x="1444" y="14"/>
                  </a:lnTo>
                  <a:lnTo>
                    <a:pt x="1333" y="26"/>
                  </a:lnTo>
                  <a:lnTo>
                    <a:pt x="1222" y="41"/>
                  </a:lnTo>
                  <a:lnTo>
                    <a:pt x="1111" y="60"/>
                  </a:lnTo>
                  <a:lnTo>
                    <a:pt x="1000" y="82"/>
                  </a:lnTo>
                  <a:lnTo>
                    <a:pt x="889" y="108"/>
                  </a:lnTo>
                  <a:lnTo>
                    <a:pt x="778" y="135"/>
                  </a:lnTo>
                  <a:lnTo>
                    <a:pt x="667" y="167"/>
                  </a:lnTo>
                  <a:lnTo>
                    <a:pt x="556" y="202"/>
                  </a:lnTo>
                  <a:lnTo>
                    <a:pt x="445" y="241"/>
                  </a:lnTo>
                  <a:lnTo>
                    <a:pt x="333" y="283"/>
                  </a:lnTo>
                  <a:lnTo>
                    <a:pt x="222" y="330"/>
                  </a:lnTo>
                  <a:lnTo>
                    <a:pt x="111" y="379"/>
                  </a:lnTo>
                  <a:lnTo>
                    <a:pt x="0" y="432"/>
                  </a:lnTo>
                  <a:lnTo>
                    <a:pt x="0" y="476"/>
                  </a:lnTo>
                  <a:lnTo>
                    <a:pt x="0" y="3375"/>
                  </a:lnTo>
                  <a:lnTo>
                    <a:pt x="111" y="3322"/>
                  </a:lnTo>
                  <a:lnTo>
                    <a:pt x="222" y="3273"/>
                  </a:lnTo>
                  <a:lnTo>
                    <a:pt x="333" y="3227"/>
                  </a:lnTo>
                  <a:lnTo>
                    <a:pt x="445" y="3185"/>
                  </a:lnTo>
                  <a:lnTo>
                    <a:pt x="556" y="3145"/>
                  </a:lnTo>
                  <a:lnTo>
                    <a:pt x="667" y="3110"/>
                  </a:lnTo>
                  <a:lnTo>
                    <a:pt x="778" y="3078"/>
                  </a:lnTo>
                  <a:lnTo>
                    <a:pt x="889" y="3051"/>
                  </a:lnTo>
                  <a:lnTo>
                    <a:pt x="1000" y="3025"/>
                  </a:lnTo>
                  <a:lnTo>
                    <a:pt x="1111" y="3003"/>
                  </a:lnTo>
                  <a:lnTo>
                    <a:pt x="1222" y="2984"/>
                  </a:lnTo>
                  <a:lnTo>
                    <a:pt x="1333" y="2969"/>
                  </a:lnTo>
                  <a:lnTo>
                    <a:pt x="1444" y="2957"/>
                  </a:lnTo>
                  <a:lnTo>
                    <a:pt x="1555" y="2949"/>
                  </a:lnTo>
                  <a:lnTo>
                    <a:pt x="1666" y="2944"/>
                  </a:lnTo>
                  <a:lnTo>
                    <a:pt x="1779" y="2943"/>
                  </a:lnTo>
                  <a:lnTo>
                    <a:pt x="1891" y="2944"/>
                  </a:lnTo>
                  <a:lnTo>
                    <a:pt x="2002" y="2949"/>
                  </a:lnTo>
                  <a:lnTo>
                    <a:pt x="2113" y="2957"/>
                  </a:lnTo>
                  <a:lnTo>
                    <a:pt x="2224" y="2969"/>
                  </a:lnTo>
                  <a:lnTo>
                    <a:pt x="2335" y="2984"/>
                  </a:lnTo>
                  <a:lnTo>
                    <a:pt x="2446" y="3003"/>
                  </a:lnTo>
                  <a:lnTo>
                    <a:pt x="2557" y="3025"/>
                  </a:lnTo>
                  <a:lnTo>
                    <a:pt x="2668" y="3051"/>
                  </a:lnTo>
                  <a:lnTo>
                    <a:pt x="2779" y="3078"/>
                  </a:lnTo>
                  <a:lnTo>
                    <a:pt x="2890" y="3110"/>
                  </a:lnTo>
                  <a:lnTo>
                    <a:pt x="3001" y="3145"/>
                  </a:lnTo>
                  <a:lnTo>
                    <a:pt x="3112" y="3185"/>
                  </a:lnTo>
                  <a:lnTo>
                    <a:pt x="3223" y="3227"/>
                  </a:lnTo>
                  <a:lnTo>
                    <a:pt x="3334" y="3273"/>
                  </a:lnTo>
                  <a:lnTo>
                    <a:pt x="3445" y="3322"/>
                  </a:lnTo>
                  <a:lnTo>
                    <a:pt x="3559" y="3375"/>
                  </a:lnTo>
                  <a:lnTo>
                    <a:pt x="3559" y="476"/>
                  </a:lnTo>
                  <a:close/>
                </a:path>
              </a:pathLst>
            </a:custGeom>
            <a:solidFill>
              <a:srgbClr val="CC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0" name="任意多边形 13329"/>
            <p:cNvSpPr/>
            <p:nvPr/>
          </p:nvSpPr>
          <p:spPr>
            <a:xfrm>
              <a:off x="138" y="962"/>
              <a:ext cx="712" cy="167"/>
            </a:xfrm>
            <a:custGeom>
              <a:avLst/>
              <a:gdLst/>
              <a:ahLst/>
              <a:cxnLst/>
              <a:pathLst>
                <a:path w="3559" h="834">
                  <a:moveTo>
                    <a:pt x="3559" y="475"/>
                  </a:moveTo>
                  <a:lnTo>
                    <a:pt x="3559" y="432"/>
                  </a:lnTo>
                  <a:lnTo>
                    <a:pt x="3445" y="379"/>
                  </a:lnTo>
                  <a:lnTo>
                    <a:pt x="3334" y="330"/>
                  </a:lnTo>
                  <a:lnTo>
                    <a:pt x="3223" y="284"/>
                  </a:lnTo>
                  <a:lnTo>
                    <a:pt x="3112" y="242"/>
                  </a:lnTo>
                  <a:lnTo>
                    <a:pt x="3001" y="202"/>
                  </a:lnTo>
                  <a:lnTo>
                    <a:pt x="2890" y="167"/>
                  </a:lnTo>
                  <a:lnTo>
                    <a:pt x="2779" y="135"/>
                  </a:lnTo>
                  <a:lnTo>
                    <a:pt x="2668" y="108"/>
                  </a:lnTo>
                  <a:lnTo>
                    <a:pt x="2557" y="82"/>
                  </a:lnTo>
                  <a:lnTo>
                    <a:pt x="2446" y="60"/>
                  </a:lnTo>
                  <a:lnTo>
                    <a:pt x="2335" y="41"/>
                  </a:lnTo>
                  <a:lnTo>
                    <a:pt x="2224" y="26"/>
                  </a:lnTo>
                  <a:lnTo>
                    <a:pt x="2113" y="14"/>
                  </a:lnTo>
                  <a:lnTo>
                    <a:pt x="2002" y="6"/>
                  </a:lnTo>
                  <a:lnTo>
                    <a:pt x="1891" y="1"/>
                  </a:lnTo>
                  <a:lnTo>
                    <a:pt x="1779" y="0"/>
                  </a:lnTo>
                  <a:lnTo>
                    <a:pt x="1666" y="1"/>
                  </a:lnTo>
                  <a:lnTo>
                    <a:pt x="1555" y="6"/>
                  </a:lnTo>
                  <a:lnTo>
                    <a:pt x="1444" y="14"/>
                  </a:lnTo>
                  <a:lnTo>
                    <a:pt x="1333" y="26"/>
                  </a:lnTo>
                  <a:lnTo>
                    <a:pt x="1222" y="41"/>
                  </a:lnTo>
                  <a:lnTo>
                    <a:pt x="1111" y="60"/>
                  </a:lnTo>
                  <a:lnTo>
                    <a:pt x="1000" y="82"/>
                  </a:lnTo>
                  <a:lnTo>
                    <a:pt x="889" y="108"/>
                  </a:lnTo>
                  <a:lnTo>
                    <a:pt x="778" y="135"/>
                  </a:lnTo>
                  <a:lnTo>
                    <a:pt x="667" y="167"/>
                  </a:lnTo>
                  <a:lnTo>
                    <a:pt x="556" y="202"/>
                  </a:lnTo>
                  <a:lnTo>
                    <a:pt x="445" y="242"/>
                  </a:lnTo>
                  <a:lnTo>
                    <a:pt x="333" y="284"/>
                  </a:lnTo>
                  <a:lnTo>
                    <a:pt x="222" y="330"/>
                  </a:lnTo>
                  <a:lnTo>
                    <a:pt x="111" y="379"/>
                  </a:lnTo>
                  <a:lnTo>
                    <a:pt x="0" y="432"/>
                  </a:lnTo>
                  <a:lnTo>
                    <a:pt x="0" y="475"/>
                  </a:lnTo>
                  <a:lnTo>
                    <a:pt x="111" y="517"/>
                  </a:lnTo>
                  <a:lnTo>
                    <a:pt x="222" y="558"/>
                  </a:lnTo>
                  <a:lnTo>
                    <a:pt x="333" y="595"/>
                  </a:lnTo>
                  <a:lnTo>
                    <a:pt x="445" y="632"/>
                  </a:lnTo>
                  <a:lnTo>
                    <a:pt x="556" y="662"/>
                  </a:lnTo>
                  <a:lnTo>
                    <a:pt x="667" y="693"/>
                  </a:lnTo>
                  <a:lnTo>
                    <a:pt x="778" y="719"/>
                  </a:lnTo>
                  <a:lnTo>
                    <a:pt x="889" y="744"/>
                  </a:lnTo>
                  <a:lnTo>
                    <a:pt x="1000" y="763"/>
                  </a:lnTo>
                  <a:lnTo>
                    <a:pt x="1111" y="783"/>
                  </a:lnTo>
                  <a:lnTo>
                    <a:pt x="1222" y="797"/>
                  </a:lnTo>
                  <a:lnTo>
                    <a:pt x="1333" y="811"/>
                  </a:lnTo>
                  <a:lnTo>
                    <a:pt x="1444" y="820"/>
                  </a:lnTo>
                  <a:lnTo>
                    <a:pt x="1555" y="828"/>
                  </a:lnTo>
                  <a:lnTo>
                    <a:pt x="1666" y="831"/>
                  </a:lnTo>
                  <a:lnTo>
                    <a:pt x="1779" y="834"/>
                  </a:lnTo>
                  <a:lnTo>
                    <a:pt x="1891" y="831"/>
                  </a:lnTo>
                  <a:lnTo>
                    <a:pt x="2002" y="828"/>
                  </a:lnTo>
                  <a:lnTo>
                    <a:pt x="2113" y="820"/>
                  </a:lnTo>
                  <a:lnTo>
                    <a:pt x="2224" y="811"/>
                  </a:lnTo>
                  <a:lnTo>
                    <a:pt x="2335" y="797"/>
                  </a:lnTo>
                  <a:lnTo>
                    <a:pt x="2446" y="783"/>
                  </a:lnTo>
                  <a:lnTo>
                    <a:pt x="2557" y="763"/>
                  </a:lnTo>
                  <a:lnTo>
                    <a:pt x="2668" y="744"/>
                  </a:lnTo>
                  <a:lnTo>
                    <a:pt x="2779" y="719"/>
                  </a:lnTo>
                  <a:lnTo>
                    <a:pt x="2890" y="693"/>
                  </a:lnTo>
                  <a:lnTo>
                    <a:pt x="3001" y="662"/>
                  </a:lnTo>
                  <a:lnTo>
                    <a:pt x="3112" y="632"/>
                  </a:lnTo>
                  <a:lnTo>
                    <a:pt x="3223" y="595"/>
                  </a:lnTo>
                  <a:lnTo>
                    <a:pt x="3334" y="558"/>
                  </a:lnTo>
                  <a:lnTo>
                    <a:pt x="3445" y="517"/>
                  </a:lnTo>
                  <a:lnTo>
                    <a:pt x="3559" y="475"/>
                  </a:lnTo>
                  <a:close/>
                </a:path>
              </a:pathLst>
            </a:custGeom>
            <a:solidFill>
              <a:srgbClr val="CC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1" name="任意多边形 13330"/>
            <p:cNvSpPr/>
            <p:nvPr/>
          </p:nvSpPr>
          <p:spPr>
            <a:xfrm>
              <a:off x="138" y="374"/>
              <a:ext cx="712" cy="86"/>
            </a:xfrm>
            <a:custGeom>
              <a:avLst/>
              <a:gdLst/>
              <a:ahLst/>
              <a:cxnLst/>
              <a:pathLst>
                <a:path w="3559" h="432">
                  <a:moveTo>
                    <a:pt x="0" y="432"/>
                  </a:moveTo>
                  <a:lnTo>
                    <a:pt x="111" y="379"/>
                  </a:lnTo>
                  <a:lnTo>
                    <a:pt x="222" y="330"/>
                  </a:lnTo>
                  <a:lnTo>
                    <a:pt x="333" y="283"/>
                  </a:lnTo>
                  <a:lnTo>
                    <a:pt x="445" y="241"/>
                  </a:lnTo>
                  <a:lnTo>
                    <a:pt x="556" y="202"/>
                  </a:lnTo>
                  <a:lnTo>
                    <a:pt x="667" y="167"/>
                  </a:lnTo>
                  <a:lnTo>
                    <a:pt x="778" y="135"/>
                  </a:lnTo>
                  <a:lnTo>
                    <a:pt x="889" y="108"/>
                  </a:lnTo>
                  <a:lnTo>
                    <a:pt x="1000" y="82"/>
                  </a:lnTo>
                  <a:lnTo>
                    <a:pt x="1111" y="60"/>
                  </a:lnTo>
                  <a:lnTo>
                    <a:pt x="1222" y="41"/>
                  </a:lnTo>
                  <a:lnTo>
                    <a:pt x="1333" y="26"/>
                  </a:lnTo>
                  <a:lnTo>
                    <a:pt x="1444" y="14"/>
                  </a:lnTo>
                  <a:lnTo>
                    <a:pt x="1555" y="6"/>
                  </a:lnTo>
                  <a:lnTo>
                    <a:pt x="1666" y="1"/>
                  </a:lnTo>
                  <a:lnTo>
                    <a:pt x="1779" y="0"/>
                  </a:lnTo>
                  <a:lnTo>
                    <a:pt x="1891" y="1"/>
                  </a:lnTo>
                  <a:lnTo>
                    <a:pt x="2002" y="6"/>
                  </a:lnTo>
                  <a:lnTo>
                    <a:pt x="2113" y="14"/>
                  </a:lnTo>
                  <a:lnTo>
                    <a:pt x="2224" y="26"/>
                  </a:lnTo>
                  <a:lnTo>
                    <a:pt x="2335" y="41"/>
                  </a:lnTo>
                  <a:lnTo>
                    <a:pt x="2446" y="60"/>
                  </a:lnTo>
                  <a:lnTo>
                    <a:pt x="2557" y="82"/>
                  </a:lnTo>
                  <a:lnTo>
                    <a:pt x="2668" y="108"/>
                  </a:lnTo>
                  <a:lnTo>
                    <a:pt x="2779" y="135"/>
                  </a:lnTo>
                  <a:lnTo>
                    <a:pt x="2890" y="167"/>
                  </a:lnTo>
                  <a:lnTo>
                    <a:pt x="3001" y="202"/>
                  </a:lnTo>
                  <a:lnTo>
                    <a:pt x="3112" y="241"/>
                  </a:lnTo>
                  <a:lnTo>
                    <a:pt x="3223" y="283"/>
                  </a:lnTo>
                  <a:lnTo>
                    <a:pt x="3334" y="330"/>
                  </a:lnTo>
                  <a:lnTo>
                    <a:pt x="3445" y="379"/>
                  </a:lnTo>
                  <a:lnTo>
                    <a:pt x="3559" y="43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2" name="直接连接符 13331"/>
            <p:cNvSpPr/>
            <p:nvPr/>
          </p:nvSpPr>
          <p:spPr>
            <a:xfrm flipH="1" flipV="1">
              <a:off x="137" y="1045"/>
              <a:ext cx="3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3" name="直接连接符 13332"/>
            <p:cNvSpPr/>
            <p:nvPr/>
          </p:nvSpPr>
          <p:spPr>
            <a:xfrm flipH="1" flipV="1">
              <a:off x="165" y="1031"/>
              <a:ext cx="4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4" name="直接连接符 13333"/>
            <p:cNvSpPr/>
            <p:nvPr/>
          </p:nvSpPr>
          <p:spPr>
            <a:xfrm flipH="1" flipV="1">
              <a:off x="195" y="1019"/>
              <a:ext cx="3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5" name="直接连接符 13334"/>
            <p:cNvSpPr/>
            <p:nvPr/>
          </p:nvSpPr>
          <p:spPr>
            <a:xfrm flipH="1" flipV="1">
              <a:off x="225" y="1007"/>
              <a:ext cx="3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6" name="直接连接符 13335"/>
            <p:cNvSpPr/>
            <p:nvPr/>
          </p:nvSpPr>
          <p:spPr>
            <a:xfrm flipH="1" flipV="1">
              <a:off x="255" y="996"/>
              <a:ext cx="3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7" name="直接连接符 13336"/>
            <p:cNvSpPr/>
            <p:nvPr/>
          </p:nvSpPr>
          <p:spPr>
            <a:xfrm flipH="1" flipV="1">
              <a:off x="286" y="987"/>
              <a:ext cx="2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8" name="直接连接符 13337"/>
            <p:cNvSpPr/>
            <p:nvPr/>
          </p:nvSpPr>
          <p:spPr>
            <a:xfrm flipH="1" flipV="1">
              <a:off x="318" y="979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9" name="直接连接符 13338"/>
            <p:cNvSpPr/>
            <p:nvPr/>
          </p:nvSpPr>
          <p:spPr>
            <a:xfrm flipH="1" flipV="1">
              <a:off x="349" y="972"/>
              <a:ext cx="1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0" name="直接连接符 13339"/>
            <p:cNvSpPr/>
            <p:nvPr/>
          </p:nvSpPr>
          <p:spPr>
            <a:xfrm flipH="1" flipV="1">
              <a:off x="380" y="967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1" name="直接连接符 13340"/>
            <p:cNvSpPr/>
            <p:nvPr/>
          </p:nvSpPr>
          <p:spPr>
            <a:xfrm flipH="1" flipV="1">
              <a:off x="412" y="963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2" name="直接连接符 13341"/>
            <p:cNvSpPr/>
            <p:nvPr/>
          </p:nvSpPr>
          <p:spPr>
            <a:xfrm flipH="1" flipV="1">
              <a:off x="444" y="960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3" name="直接连接符 13342"/>
            <p:cNvSpPr/>
            <p:nvPr/>
          </p:nvSpPr>
          <p:spPr>
            <a:xfrm flipV="1">
              <a:off x="477" y="959"/>
              <a:ext cx="0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4" name="直接连接符 13343"/>
            <p:cNvSpPr/>
            <p:nvPr/>
          </p:nvSpPr>
          <p:spPr>
            <a:xfrm flipV="1">
              <a:off x="509" y="959"/>
              <a:ext cx="0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5" name="直接连接符 13344"/>
            <p:cNvSpPr/>
            <p:nvPr/>
          </p:nvSpPr>
          <p:spPr>
            <a:xfrm flipV="1">
              <a:off x="540" y="960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6" name="直接连接符 13345"/>
            <p:cNvSpPr/>
            <p:nvPr/>
          </p:nvSpPr>
          <p:spPr>
            <a:xfrm flipV="1">
              <a:off x="572" y="963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7" name="直接连接符 13346"/>
            <p:cNvSpPr/>
            <p:nvPr/>
          </p:nvSpPr>
          <p:spPr>
            <a:xfrm flipV="1">
              <a:off x="604" y="967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8" name="直接连接符 13347"/>
            <p:cNvSpPr/>
            <p:nvPr/>
          </p:nvSpPr>
          <p:spPr>
            <a:xfrm flipV="1">
              <a:off x="636" y="972"/>
              <a:ext cx="1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9" name="直接连接符 13348"/>
            <p:cNvSpPr/>
            <p:nvPr/>
          </p:nvSpPr>
          <p:spPr>
            <a:xfrm flipV="1">
              <a:off x="667" y="979"/>
              <a:ext cx="1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0" name="直接连接符 13349"/>
            <p:cNvSpPr/>
            <p:nvPr/>
          </p:nvSpPr>
          <p:spPr>
            <a:xfrm flipV="1">
              <a:off x="698" y="987"/>
              <a:ext cx="2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1" name="直接连接符 13350"/>
            <p:cNvSpPr/>
            <p:nvPr/>
          </p:nvSpPr>
          <p:spPr>
            <a:xfrm flipV="1">
              <a:off x="729" y="996"/>
              <a:ext cx="2" cy="9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2" name="直接连接符 13351"/>
            <p:cNvSpPr/>
            <p:nvPr/>
          </p:nvSpPr>
          <p:spPr>
            <a:xfrm flipV="1">
              <a:off x="759" y="1007"/>
              <a:ext cx="3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直接连接符 13352"/>
            <p:cNvSpPr/>
            <p:nvPr/>
          </p:nvSpPr>
          <p:spPr>
            <a:xfrm flipV="1">
              <a:off x="789" y="1018"/>
              <a:ext cx="3" cy="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4" name="直接连接符 13353"/>
            <p:cNvSpPr/>
            <p:nvPr/>
          </p:nvSpPr>
          <p:spPr>
            <a:xfrm flipV="1">
              <a:off x="818" y="1031"/>
              <a:ext cx="3" cy="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5" name="任意多边形 13354"/>
            <p:cNvSpPr/>
            <p:nvPr/>
          </p:nvSpPr>
          <p:spPr>
            <a:xfrm>
              <a:off x="138" y="433"/>
              <a:ext cx="0" cy="36"/>
            </a:xfrm>
            <a:custGeom>
              <a:avLst/>
              <a:gdLst/>
              <a:ahLst/>
              <a:cxnLst/>
              <a:pathLst>
                <a:path h="178">
                  <a:moveTo>
                    <a:pt x="0" y="0"/>
                  </a:moveTo>
                  <a:lnTo>
                    <a:pt x="0" y="134"/>
                  </a:lnTo>
                  <a:lnTo>
                    <a:pt x="0" y="178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56" name="直接连接符 13355"/>
            <p:cNvSpPr/>
            <p:nvPr/>
          </p:nvSpPr>
          <p:spPr>
            <a:xfrm>
              <a:off x="138" y="1049"/>
              <a:ext cx="0" cy="8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7" name="任意多边形 13356"/>
            <p:cNvSpPr/>
            <p:nvPr/>
          </p:nvSpPr>
          <p:spPr>
            <a:xfrm>
              <a:off x="26" y="121"/>
              <a:ext cx="20" cy="6"/>
            </a:xfrm>
            <a:custGeom>
              <a:avLst/>
              <a:gdLst/>
              <a:ahLst/>
              <a:cxnLst/>
              <a:pathLst>
                <a:path w="97" h="28">
                  <a:moveTo>
                    <a:pt x="97" y="28"/>
                  </a:moveTo>
                  <a:lnTo>
                    <a:pt x="72" y="20"/>
                  </a:lnTo>
                  <a:lnTo>
                    <a:pt x="48" y="13"/>
                  </a:lnTo>
                  <a:lnTo>
                    <a:pt x="0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58" name="直接连接符 13357"/>
            <p:cNvSpPr/>
            <p:nvPr/>
          </p:nvSpPr>
          <p:spPr>
            <a:xfrm flipV="1">
              <a:off x="850" y="1049"/>
              <a:ext cx="0" cy="8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9" name="任意多边形 13358"/>
            <p:cNvSpPr/>
            <p:nvPr/>
          </p:nvSpPr>
          <p:spPr>
            <a:xfrm>
              <a:off x="26" y="26"/>
              <a:ext cx="824" cy="86"/>
            </a:xfrm>
            <a:custGeom>
              <a:avLst/>
              <a:gdLst/>
              <a:ahLst/>
              <a:cxnLst/>
              <a:pathLst>
                <a:path w="4119" h="432">
                  <a:moveTo>
                    <a:pt x="0" y="432"/>
                  </a:moveTo>
                  <a:lnTo>
                    <a:pt x="177" y="379"/>
                  </a:lnTo>
                  <a:lnTo>
                    <a:pt x="353" y="330"/>
                  </a:lnTo>
                  <a:lnTo>
                    <a:pt x="524" y="284"/>
                  </a:lnTo>
                  <a:lnTo>
                    <a:pt x="694" y="242"/>
                  </a:lnTo>
                  <a:lnTo>
                    <a:pt x="858" y="202"/>
                  </a:lnTo>
                  <a:lnTo>
                    <a:pt x="1021" y="167"/>
                  </a:lnTo>
                  <a:lnTo>
                    <a:pt x="1101" y="150"/>
                  </a:lnTo>
                  <a:lnTo>
                    <a:pt x="1180" y="135"/>
                  </a:lnTo>
                  <a:lnTo>
                    <a:pt x="1258" y="121"/>
                  </a:lnTo>
                  <a:lnTo>
                    <a:pt x="1338" y="108"/>
                  </a:lnTo>
                  <a:lnTo>
                    <a:pt x="1489" y="82"/>
                  </a:lnTo>
                  <a:lnTo>
                    <a:pt x="1639" y="60"/>
                  </a:lnTo>
                  <a:lnTo>
                    <a:pt x="1785" y="41"/>
                  </a:lnTo>
                  <a:lnTo>
                    <a:pt x="1929" y="26"/>
                  </a:lnTo>
                  <a:lnTo>
                    <a:pt x="2068" y="14"/>
                  </a:lnTo>
                  <a:lnTo>
                    <a:pt x="2206" y="6"/>
                  </a:lnTo>
                  <a:lnTo>
                    <a:pt x="2271" y="3"/>
                  </a:lnTo>
                  <a:lnTo>
                    <a:pt x="2338" y="1"/>
                  </a:lnTo>
                  <a:lnTo>
                    <a:pt x="2470" y="0"/>
                  </a:lnTo>
                  <a:lnTo>
                    <a:pt x="2595" y="1"/>
                  </a:lnTo>
                  <a:lnTo>
                    <a:pt x="2658" y="3"/>
                  </a:lnTo>
                  <a:lnTo>
                    <a:pt x="2720" y="6"/>
                  </a:lnTo>
                  <a:lnTo>
                    <a:pt x="2840" y="14"/>
                  </a:lnTo>
                  <a:lnTo>
                    <a:pt x="2958" y="26"/>
                  </a:lnTo>
                  <a:lnTo>
                    <a:pt x="3071" y="41"/>
                  </a:lnTo>
                  <a:lnTo>
                    <a:pt x="3184" y="60"/>
                  </a:lnTo>
                  <a:lnTo>
                    <a:pt x="3291" y="82"/>
                  </a:lnTo>
                  <a:lnTo>
                    <a:pt x="3397" y="108"/>
                  </a:lnTo>
                  <a:lnTo>
                    <a:pt x="3447" y="121"/>
                  </a:lnTo>
                  <a:lnTo>
                    <a:pt x="3498" y="135"/>
                  </a:lnTo>
                  <a:lnTo>
                    <a:pt x="3546" y="150"/>
                  </a:lnTo>
                  <a:lnTo>
                    <a:pt x="3596" y="167"/>
                  </a:lnTo>
                  <a:lnTo>
                    <a:pt x="3690" y="202"/>
                  </a:lnTo>
                  <a:lnTo>
                    <a:pt x="3783" y="242"/>
                  </a:lnTo>
                  <a:lnTo>
                    <a:pt x="3870" y="284"/>
                  </a:lnTo>
                  <a:lnTo>
                    <a:pt x="3956" y="330"/>
                  </a:lnTo>
                  <a:lnTo>
                    <a:pt x="4038" y="379"/>
                  </a:lnTo>
                  <a:lnTo>
                    <a:pt x="4119" y="432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0" name="直接连接符 13359"/>
            <p:cNvSpPr/>
            <p:nvPr/>
          </p:nvSpPr>
          <p:spPr>
            <a:xfrm flipV="1">
              <a:off x="850" y="460"/>
              <a:ext cx="0" cy="9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61" name="任意多边形 13360"/>
            <p:cNvSpPr/>
            <p:nvPr/>
          </p:nvSpPr>
          <p:spPr>
            <a:xfrm>
              <a:off x="138" y="469"/>
              <a:ext cx="712" cy="71"/>
            </a:xfrm>
            <a:custGeom>
              <a:avLst/>
              <a:gdLst/>
              <a:ahLst/>
              <a:cxnLst/>
              <a:pathLst>
                <a:path w="3559" h="358">
                  <a:moveTo>
                    <a:pt x="0" y="0"/>
                  </a:moveTo>
                  <a:lnTo>
                    <a:pt x="111" y="42"/>
                  </a:lnTo>
                  <a:lnTo>
                    <a:pt x="222" y="83"/>
                  </a:lnTo>
                  <a:lnTo>
                    <a:pt x="333" y="120"/>
                  </a:lnTo>
                  <a:lnTo>
                    <a:pt x="445" y="156"/>
                  </a:lnTo>
                  <a:lnTo>
                    <a:pt x="556" y="186"/>
                  </a:lnTo>
                  <a:lnTo>
                    <a:pt x="667" y="217"/>
                  </a:lnTo>
                  <a:lnTo>
                    <a:pt x="778" y="243"/>
                  </a:lnTo>
                  <a:lnTo>
                    <a:pt x="889" y="268"/>
                  </a:lnTo>
                  <a:lnTo>
                    <a:pt x="1000" y="287"/>
                  </a:lnTo>
                  <a:lnTo>
                    <a:pt x="1111" y="306"/>
                  </a:lnTo>
                  <a:lnTo>
                    <a:pt x="1222" y="321"/>
                  </a:lnTo>
                  <a:lnTo>
                    <a:pt x="1333" y="335"/>
                  </a:lnTo>
                  <a:lnTo>
                    <a:pt x="1444" y="344"/>
                  </a:lnTo>
                  <a:lnTo>
                    <a:pt x="1555" y="352"/>
                  </a:lnTo>
                  <a:lnTo>
                    <a:pt x="1666" y="355"/>
                  </a:lnTo>
                  <a:lnTo>
                    <a:pt x="1779" y="358"/>
                  </a:lnTo>
                  <a:lnTo>
                    <a:pt x="1891" y="355"/>
                  </a:lnTo>
                  <a:lnTo>
                    <a:pt x="2002" y="352"/>
                  </a:lnTo>
                  <a:lnTo>
                    <a:pt x="2113" y="344"/>
                  </a:lnTo>
                  <a:lnTo>
                    <a:pt x="2224" y="335"/>
                  </a:lnTo>
                  <a:lnTo>
                    <a:pt x="2335" y="321"/>
                  </a:lnTo>
                  <a:lnTo>
                    <a:pt x="2446" y="306"/>
                  </a:lnTo>
                  <a:lnTo>
                    <a:pt x="2557" y="287"/>
                  </a:lnTo>
                  <a:lnTo>
                    <a:pt x="2668" y="268"/>
                  </a:lnTo>
                  <a:lnTo>
                    <a:pt x="2779" y="243"/>
                  </a:lnTo>
                  <a:lnTo>
                    <a:pt x="2890" y="217"/>
                  </a:lnTo>
                  <a:lnTo>
                    <a:pt x="3001" y="186"/>
                  </a:lnTo>
                  <a:lnTo>
                    <a:pt x="3112" y="156"/>
                  </a:lnTo>
                  <a:lnTo>
                    <a:pt x="3223" y="120"/>
                  </a:lnTo>
                  <a:lnTo>
                    <a:pt x="3334" y="83"/>
                  </a:lnTo>
                  <a:lnTo>
                    <a:pt x="3445" y="42"/>
                  </a:lnTo>
                  <a:lnTo>
                    <a:pt x="3559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2" name="直接连接符 13361"/>
            <p:cNvSpPr/>
            <p:nvPr/>
          </p:nvSpPr>
          <p:spPr>
            <a:xfrm flipV="1">
              <a:off x="138" y="469"/>
              <a:ext cx="0" cy="580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63" name="直接连接符 13362"/>
            <p:cNvSpPr/>
            <p:nvPr/>
          </p:nvSpPr>
          <p:spPr>
            <a:xfrm flipV="1">
              <a:off x="850" y="469"/>
              <a:ext cx="0" cy="580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64" name="任意多边形 13363"/>
            <p:cNvSpPr/>
            <p:nvPr/>
          </p:nvSpPr>
          <p:spPr>
            <a:xfrm>
              <a:off x="46" y="121"/>
              <a:ext cx="804" cy="339"/>
            </a:xfrm>
            <a:custGeom>
              <a:avLst/>
              <a:gdLst/>
              <a:ahLst/>
              <a:cxnLst/>
              <a:pathLst>
                <a:path w="4022" h="1694">
                  <a:moveTo>
                    <a:pt x="4022" y="1694"/>
                  </a:moveTo>
                  <a:lnTo>
                    <a:pt x="4022" y="0"/>
                  </a:lnTo>
                  <a:lnTo>
                    <a:pt x="3985" y="25"/>
                  </a:lnTo>
                  <a:lnTo>
                    <a:pt x="3967" y="37"/>
                  </a:lnTo>
                  <a:lnTo>
                    <a:pt x="3950" y="51"/>
                  </a:lnTo>
                  <a:lnTo>
                    <a:pt x="3931" y="62"/>
                  </a:lnTo>
                  <a:lnTo>
                    <a:pt x="3913" y="74"/>
                  </a:lnTo>
                  <a:lnTo>
                    <a:pt x="3877" y="99"/>
                  </a:lnTo>
                  <a:lnTo>
                    <a:pt x="3856" y="110"/>
                  </a:lnTo>
                  <a:lnTo>
                    <a:pt x="3837" y="121"/>
                  </a:lnTo>
                  <a:lnTo>
                    <a:pt x="3798" y="144"/>
                  </a:lnTo>
                  <a:lnTo>
                    <a:pt x="3758" y="164"/>
                  </a:lnTo>
                  <a:lnTo>
                    <a:pt x="3737" y="174"/>
                  </a:lnTo>
                  <a:lnTo>
                    <a:pt x="3718" y="186"/>
                  </a:lnTo>
                  <a:lnTo>
                    <a:pt x="3675" y="204"/>
                  </a:lnTo>
                  <a:lnTo>
                    <a:pt x="3653" y="213"/>
                  </a:lnTo>
                  <a:lnTo>
                    <a:pt x="3633" y="223"/>
                  </a:lnTo>
                  <a:lnTo>
                    <a:pt x="3589" y="241"/>
                  </a:lnTo>
                  <a:lnTo>
                    <a:pt x="3545" y="259"/>
                  </a:lnTo>
                  <a:lnTo>
                    <a:pt x="3498" y="275"/>
                  </a:lnTo>
                  <a:lnTo>
                    <a:pt x="3453" y="291"/>
                  </a:lnTo>
                  <a:lnTo>
                    <a:pt x="3405" y="306"/>
                  </a:lnTo>
                  <a:lnTo>
                    <a:pt x="3381" y="313"/>
                  </a:lnTo>
                  <a:lnTo>
                    <a:pt x="3359" y="321"/>
                  </a:lnTo>
                  <a:lnTo>
                    <a:pt x="3309" y="333"/>
                  </a:lnTo>
                  <a:lnTo>
                    <a:pt x="3259" y="346"/>
                  </a:lnTo>
                  <a:lnTo>
                    <a:pt x="3208" y="357"/>
                  </a:lnTo>
                  <a:lnTo>
                    <a:pt x="3157" y="368"/>
                  </a:lnTo>
                  <a:lnTo>
                    <a:pt x="3104" y="377"/>
                  </a:lnTo>
                  <a:lnTo>
                    <a:pt x="3050" y="386"/>
                  </a:lnTo>
                  <a:lnTo>
                    <a:pt x="2996" y="394"/>
                  </a:lnTo>
                  <a:lnTo>
                    <a:pt x="2942" y="402"/>
                  </a:lnTo>
                  <a:lnTo>
                    <a:pt x="2885" y="408"/>
                  </a:lnTo>
                  <a:lnTo>
                    <a:pt x="2828" y="414"/>
                  </a:lnTo>
                  <a:lnTo>
                    <a:pt x="2769" y="418"/>
                  </a:lnTo>
                  <a:lnTo>
                    <a:pt x="2740" y="420"/>
                  </a:lnTo>
                  <a:lnTo>
                    <a:pt x="2712" y="424"/>
                  </a:lnTo>
                  <a:lnTo>
                    <a:pt x="2652" y="426"/>
                  </a:lnTo>
                  <a:lnTo>
                    <a:pt x="2621" y="427"/>
                  </a:lnTo>
                  <a:lnTo>
                    <a:pt x="2592" y="429"/>
                  </a:lnTo>
                  <a:lnTo>
                    <a:pt x="2560" y="429"/>
                  </a:lnTo>
                  <a:lnTo>
                    <a:pt x="2529" y="431"/>
                  </a:lnTo>
                  <a:lnTo>
                    <a:pt x="2468" y="433"/>
                  </a:lnTo>
                  <a:lnTo>
                    <a:pt x="2435" y="432"/>
                  </a:lnTo>
                  <a:lnTo>
                    <a:pt x="2403" y="432"/>
                  </a:lnTo>
                  <a:lnTo>
                    <a:pt x="2340" y="431"/>
                  </a:lnTo>
                  <a:lnTo>
                    <a:pt x="2274" y="428"/>
                  </a:lnTo>
                  <a:lnTo>
                    <a:pt x="2208" y="427"/>
                  </a:lnTo>
                  <a:lnTo>
                    <a:pt x="2140" y="423"/>
                  </a:lnTo>
                  <a:lnTo>
                    <a:pt x="2106" y="420"/>
                  </a:lnTo>
                  <a:lnTo>
                    <a:pt x="2074" y="419"/>
                  </a:lnTo>
                  <a:lnTo>
                    <a:pt x="2038" y="416"/>
                  </a:lnTo>
                  <a:lnTo>
                    <a:pt x="2004" y="414"/>
                  </a:lnTo>
                  <a:lnTo>
                    <a:pt x="1935" y="409"/>
                  </a:lnTo>
                  <a:lnTo>
                    <a:pt x="1899" y="405"/>
                  </a:lnTo>
                  <a:lnTo>
                    <a:pt x="1864" y="401"/>
                  </a:lnTo>
                  <a:lnTo>
                    <a:pt x="1793" y="394"/>
                  </a:lnTo>
                  <a:lnTo>
                    <a:pt x="1720" y="385"/>
                  </a:lnTo>
                  <a:lnTo>
                    <a:pt x="1648" y="377"/>
                  </a:lnTo>
                  <a:lnTo>
                    <a:pt x="1573" y="367"/>
                  </a:lnTo>
                  <a:lnTo>
                    <a:pt x="1535" y="361"/>
                  </a:lnTo>
                  <a:lnTo>
                    <a:pt x="1499" y="357"/>
                  </a:lnTo>
                  <a:lnTo>
                    <a:pt x="1423" y="346"/>
                  </a:lnTo>
                  <a:lnTo>
                    <a:pt x="1347" y="334"/>
                  </a:lnTo>
                  <a:lnTo>
                    <a:pt x="1308" y="326"/>
                  </a:lnTo>
                  <a:lnTo>
                    <a:pt x="1269" y="319"/>
                  </a:lnTo>
                  <a:lnTo>
                    <a:pt x="1191" y="306"/>
                  </a:lnTo>
                  <a:lnTo>
                    <a:pt x="1150" y="298"/>
                  </a:lnTo>
                  <a:lnTo>
                    <a:pt x="1110" y="291"/>
                  </a:lnTo>
                  <a:lnTo>
                    <a:pt x="1031" y="276"/>
                  </a:lnTo>
                  <a:lnTo>
                    <a:pt x="949" y="259"/>
                  </a:lnTo>
                  <a:lnTo>
                    <a:pt x="868" y="242"/>
                  </a:lnTo>
                  <a:lnTo>
                    <a:pt x="784" y="224"/>
                  </a:lnTo>
                  <a:lnTo>
                    <a:pt x="701" y="206"/>
                  </a:lnTo>
                  <a:lnTo>
                    <a:pt x="615" y="186"/>
                  </a:lnTo>
                  <a:lnTo>
                    <a:pt x="530" y="165"/>
                  </a:lnTo>
                  <a:lnTo>
                    <a:pt x="486" y="154"/>
                  </a:lnTo>
                  <a:lnTo>
                    <a:pt x="443" y="144"/>
                  </a:lnTo>
                  <a:lnTo>
                    <a:pt x="357" y="123"/>
                  </a:lnTo>
                  <a:lnTo>
                    <a:pt x="268" y="99"/>
                  </a:lnTo>
                  <a:lnTo>
                    <a:pt x="180" y="77"/>
                  </a:lnTo>
                  <a:lnTo>
                    <a:pt x="89" y="52"/>
                  </a:lnTo>
                  <a:lnTo>
                    <a:pt x="44" y="39"/>
                  </a:lnTo>
                  <a:lnTo>
                    <a:pt x="0" y="28"/>
                  </a:lnTo>
                  <a:lnTo>
                    <a:pt x="26" y="40"/>
                  </a:lnTo>
                  <a:lnTo>
                    <a:pt x="52" y="55"/>
                  </a:lnTo>
                  <a:lnTo>
                    <a:pt x="77" y="72"/>
                  </a:lnTo>
                  <a:lnTo>
                    <a:pt x="103" y="91"/>
                  </a:lnTo>
                  <a:lnTo>
                    <a:pt x="126" y="113"/>
                  </a:lnTo>
                  <a:lnTo>
                    <a:pt x="149" y="137"/>
                  </a:lnTo>
                  <a:lnTo>
                    <a:pt x="171" y="163"/>
                  </a:lnTo>
                  <a:lnTo>
                    <a:pt x="194" y="194"/>
                  </a:lnTo>
                  <a:lnTo>
                    <a:pt x="213" y="224"/>
                  </a:lnTo>
                  <a:lnTo>
                    <a:pt x="233" y="257"/>
                  </a:lnTo>
                  <a:lnTo>
                    <a:pt x="251" y="292"/>
                  </a:lnTo>
                  <a:lnTo>
                    <a:pt x="271" y="331"/>
                  </a:lnTo>
                  <a:lnTo>
                    <a:pt x="288" y="370"/>
                  </a:lnTo>
                  <a:lnTo>
                    <a:pt x="305" y="412"/>
                  </a:lnTo>
                  <a:lnTo>
                    <a:pt x="320" y="457"/>
                  </a:lnTo>
                  <a:lnTo>
                    <a:pt x="336" y="505"/>
                  </a:lnTo>
                  <a:lnTo>
                    <a:pt x="349" y="554"/>
                  </a:lnTo>
                  <a:lnTo>
                    <a:pt x="362" y="605"/>
                  </a:lnTo>
                  <a:lnTo>
                    <a:pt x="375" y="659"/>
                  </a:lnTo>
                  <a:lnTo>
                    <a:pt x="387" y="714"/>
                  </a:lnTo>
                  <a:lnTo>
                    <a:pt x="398" y="772"/>
                  </a:lnTo>
                  <a:lnTo>
                    <a:pt x="408" y="832"/>
                  </a:lnTo>
                  <a:lnTo>
                    <a:pt x="417" y="894"/>
                  </a:lnTo>
                  <a:lnTo>
                    <a:pt x="426" y="960"/>
                  </a:lnTo>
                  <a:lnTo>
                    <a:pt x="433" y="1027"/>
                  </a:lnTo>
                  <a:lnTo>
                    <a:pt x="439" y="1096"/>
                  </a:lnTo>
                  <a:lnTo>
                    <a:pt x="445" y="1168"/>
                  </a:lnTo>
                  <a:lnTo>
                    <a:pt x="451" y="1242"/>
                  </a:lnTo>
                  <a:lnTo>
                    <a:pt x="454" y="1317"/>
                  </a:lnTo>
                  <a:lnTo>
                    <a:pt x="458" y="1396"/>
                  </a:lnTo>
                  <a:lnTo>
                    <a:pt x="460" y="1476"/>
                  </a:lnTo>
                  <a:lnTo>
                    <a:pt x="463" y="156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5" name="任意多边形 13364"/>
            <p:cNvSpPr/>
            <p:nvPr/>
          </p:nvSpPr>
          <p:spPr>
            <a:xfrm>
              <a:off x="138" y="1057"/>
              <a:ext cx="712" cy="72"/>
            </a:xfrm>
            <a:custGeom>
              <a:avLst/>
              <a:gdLst/>
              <a:ahLst/>
              <a:cxnLst/>
              <a:pathLst>
                <a:path w="3559" h="359">
                  <a:moveTo>
                    <a:pt x="0" y="0"/>
                  </a:moveTo>
                  <a:lnTo>
                    <a:pt x="111" y="42"/>
                  </a:lnTo>
                  <a:lnTo>
                    <a:pt x="222" y="83"/>
                  </a:lnTo>
                  <a:lnTo>
                    <a:pt x="333" y="120"/>
                  </a:lnTo>
                  <a:lnTo>
                    <a:pt x="445" y="157"/>
                  </a:lnTo>
                  <a:lnTo>
                    <a:pt x="556" y="187"/>
                  </a:lnTo>
                  <a:lnTo>
                    <a:pt x="667" y="218"/>
                  </a:lnTo>
                  <a:lnTo>
                    <a:pt x="778" y="244"/>
                  </a:lnTo>
                  <a:lnTo>
                    <a:pt x="889" y="269"/>
                  </a:lnTo>
                  <a:lnTo>
                    <a:pt x="1000" y="288"/>
                  </a:lnTo>
                  <a:lnTo>
                    <a:pt x="1111" y="308"/>
                  </a:lnTo>
                  <a:lnTo>
                    <a:pt x="1222" y="322"/>
                  </a:lnTo>
                  <a:lnTo>
                    <a:pt x="1333" y="336"/>
                  </a:lnTo>
                  <a:lnTo>
                    <a:pt x="1444" y="345"/>
                  </a:lnTo>
                  <a:lnTo>
                    <a:pt x="1555" y="353"/>
                  </a:lnTo>
                  <a:lnTo>
                    <a:pt x="1666" y="356"/>
                  </a:lnTo>
                  <a:lnTo>
                    <a:pt x="1779" y="359"/>
                  </a:lnTo>
                  <a:lnTo>
                    <a:pt x="1891" y="356"/>
                  </a:lnTo>
                  <a:lnTo>
                    <a:pt x="2002" y="353"/>
                  </a:lnTo>
                  <a:lnTo>
                    <a:pt x="2113" y="345"/>
                  </a:lnTo>
                  <a:lnTo>
                    <a:pt x="2224" y="336"/>
                  </a:lnTo>
                  <a:lnTo>
                    <a:pt x="2335" y="322"/>
                  </a:lnTo>
                  <a:lnTo>
                    <a:pt x="2446" y="308"/>
                  </a:lnTo>
                  <a:lnTo>
                    <a:pt x="2557" y="288"/>
                  </a:lnTo>
                  <a:lnTo>
                    <a:pt x="2668" y="269"/>
                  </a:lnTo>
                  <a:lnTo>
                    <a:pt x="2779" y="244"/>
                  </a:lnTo>
                  <a:lnTo>
                    <a:pt x="2890" y="218"/>
                  </a:lnTo>
                  <a:lnTo>
                    <a:pt x="3001" y="187"/>
                  </a:lnTo>
                  <a:lnTo>
                    <a:pt x="3112" y="157"/>
                  </a:lnTo>
                  <a:lnTo>
                    <a:pt x="3223" y="120"/>
                  </a:lnTo>
                  <a:lnTo>
                    <a:pt x="3334" y="83"/>
                  </a:lnTo>
                  <a:lnTo>
                    <a:pt x="3445" y="42"/>
                  </a:lnTo>
                  <a:lnTo>
                    <a:pt x="3559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366" name="组合 13365"/>
          <p:cNvGrpSpPr/>
          <p:nvPr/>
        </p:nvGrpSpPr>
        <p:grpSpPr>
          <a:xfrm>
            <a:off x="1947863" y="5010150"/>
            <a:ext cx="1371600" cy="1492250"/>
            <a:chOff x="0" y="0"/>
            <a:chExt cx="864" cy="940"/>
          </a:xfrm>
        </p:grpSpPr>
        <p:sp>
          <p:nvSpPr>
            <p:cNvPr id="13367" name="文本框 13366"/>
            <p:cNvSpPr txBox="1"/>
            <p:nvPr/>
          </p:nvSpPr>
          <p:spPr>
            <a:xfrm>
              <a:off x="0" y="613"/>
              <a:ext cx="8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Arial" panose="020B0604020202020204" pitchFamily="34" charset="0"/>
                </a:rPr>
                <a:t>石块</a:t>
              </a:r>
              <a:endPara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68" name="任意多边形 13367" descr="白色大理石"/>
            <p:cNvSpPr/>
            <p:nvPr/>
          </p:nvSpPr>
          <p:spPr>
            <a:xfrm>
              <a:off x="7" y="0"/>
              <a:ext cx="816" cy="593"/>
            </a:xfrm>
            <a:custGeom>
              <a:avLst/>
              <a:gdLst/>
              <a:ahLst/>
              <a:cxnLst/>
              <a:pathLst>
                <a:path w="846" h="599">
                  <a:moveTo>
                    <a:pt x="0" y="372"/>
                  </a:moveTo>
                  <a:cubicBezTo>
                    <a:pt x="0" y="346"/>
                    <a:pt x="8" y="295"/>
                    <a:pt x="13" y="261"/>
                  </a:cubicBezTo>
                  <a:cubicBezTo>
                    <a:pt x="14" y="255"/>
                    <a:pt x="18" y="189"/>
                    <a:pt x="29" y="170"/>
                  </a:cubicBezTo>
                  <a:cubicBezTo>
                    <a:pt x="73" y="98"/>
                    <a:pt x="207" y="51"/>
                    <a:pt x="284" y="22"/>
                  </a:cubicBezTo>
                  <a:cubicBezTo>
                    <a:pt x="361" y="0"/>
                    <a:pt x="449" y="32"/>
                    <a:pt x="490" y="39"/>
                  </a:cubicBezTo>
                  <a:cubicBezTo>
                    <a:pt x="531" y="46"/>
                    <a:pt x="517" y="52"/>
                    <a:pt x="531" y="63"/>
                  </a:cubicBezTo>
                  <a:cubicBezTo>
                    <a:pt x="545" y="74"/>
                    <a:pt x="557" y="95"/>
                    <a:pt x="572" y="105"/>
                  </a:cubicBezTo>
                  <a:cubicBezTo>
                    <a:pt x="587" y="115"/>
                    <a:pt x="610" y="117"/>
                    <a:pt x="622" y="121"/>
                  </a:cubicBezTo>
                  <a:cubicBezTo>
                    <a:pt x="630" y="124"/>
                    <a:pt x="646" y="129"/>
                    <a:pt x="646" y="129"/>
                  </a:cubicBezTo>
                  <a:cubicBezTo>
                    <a:pt x="661" y="144"/>
                    <a:pt x="667" y="153"/>
                    <a:pt x="688" y="162"/>
                  </a:cubicBezTo>
                  <a:cubicBezTo>
                    <a:pt x="704" y="169"/>
                    <a:pt x="737" y="179"/>
                    <a:pt x="737" y="179"/>
                  </a:cubicBezTo>
                  <a:cubicBezTo>
                    <a:pt x="753" y="203"/>
                    <a:pt x="762" y="228"/>
                    <a:pt x="778" y="253"/>
                  </a:cubicBezTo>
                  <a:cubicBezTo>
                    <a:pt x="787" y="291"/>
                    <a:pt x="795" y="304"/>
                    <a:pt x="827" y="327"/>
                  </a:cubicBezTo>
                  <a:cubicBezTo>
                    <a:pt x="829" y="332"/>
                    <a:pt x="844" y="371"/>
                    <a:pt x="844" y="376"/>
                  </a:cubicBezTo>
                  <a:cubicBezTo>
                    <a:pt x="844" y="401"/>
                    <a:pt x="846" y="427"/>
                    <a:pt x="836" y="450"/>
                  </a:cubicBezTo>
                  <a:cubicBezTo>
                    <a:pt x="828" y="468"/>
                    <a:pt x="809" y="477"/>
                    <a:pt x="795" y="491"/>
                  </a:cubicBezTo>
                  <a:cubicBezTo>
                    <a:pt x="790" y="496"/>
                    <a:pt x="755" y="531"/>
                    <a:pt x="753" y="532"/>
                  </a:cubicBezTo>
                  <a:cubicBezTo>
                    <a:pt x="696" y="554"/>
                    <a:pt x="625" y="565"/>
                    <a:pt x="564" y="574"/>
                  </a:cubicBezTo>
                  <a:cubicBezTo>
                    <a:pt x="486" y="599"/>
                    <a:pt x="431" y="587"/>
                    <a:pt x="342" y="582"/>
                  </a:cubicBezTo>
                  <a:cubicBezTo>
                    <a:pt x="293" y="566"/>
                    <a:pt x="244" y="556"/>
                    <a:pt x="194" y="549"/>
                  </a:cubicBezTo>
                  <a:cubicBezTo>
                    <a:pt x="155" y="523"/>
                    <a:pt x="115" y="506"/>
                    <a:pt x="79" y="475"/>
                  </a:cubicBezTo>
                  <a:cubicBezTo>
                    <a:pt x="59" y="458"/>
                    <a:pt x="38" y="430"/>
                    <a:pt x="13" y="417"/>
                  </a:cubicBezTo>
                  <a:cubicBezTo>
                    <a:pt x="0" y="400"/>
                    <a:pt x="0" y="398"/>
                    <a:pt x="0" y="372"/>
                  </a:cubicBezTo>
                  <a:close/>
                </a:path>
              </a:pathLst>
            </a:custGeom>
            <a:blipFill rotWithShape="1">
              <a:blip r:embed="rId5"/>
            </a:blipFill>
            <a:ln w="19050" cap="flat" cmpd="sng">
              <a:solidFill>
                <a:srgbClr val="5F5F5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900113" y="1412875"/>
            <a:ext cx="6192837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x-none" sz="2800" b="1">
                <a:solidFill>
                  <a:srgbClr val="0033CC"/>
                </a:solidFill>
                <a:latin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实验讨论：</a:t>
            </a:r>
            <a:endParaRPr lang="zh-CN" altLang="en-US" sz="2800" b="1" dirty="0">
              <a:solidFill>
                <a:srgbClr val="0033CC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</a:rPr>
              <a:t>    怎样测形状不规则的石块体积？</a:t>
            </a:r>
            <a:endParaRPr lang="zh-CN" altLang="en-US" sz="2800" b="1" dirty="0">
              <a:solidFill>
                <a:srgbClr val="111111"/>
              </a:solidFill>
              <a:latin typeface="宋体" panose="02010600030101010101" pitchFamily="2" charset="-122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778828" y="352425"/>
            <a:ext cx="47974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测量固体的密度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1420813" y="2589213"/>
            <a:ext cx="6704012" cy="629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</a:rPr>
              <a:t> 使用量筒，利用排水法</a:t>
            </a:r>
            <a:r>
              <a:rPr lang="en-US" altLang="zh-CN" sz="2800" b="1" dirty="0">
                <a:solidFill>
                  <a:srgbClr val="111111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默</a:t>
            </a:r>
            <a:r>
              <a:rPr lang="en-US" altLang="zh-CN" sz="2800" b="1" dirty="0">
                <a:solidFill>
                  <a:srgbClr val="111111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</a:rPr>
              <a:t>测体积。</a:t>
            </a:r>
            <a:endParaRPr lang="zh-CN" altLang="en-US" sz="2800" b="1" dirty="0">
              <a:solidFill>
                <a:srgbClr val="111111"/>
              </a:solidFill>
              <a:latin typeface="宋体" panose="02010600030101010101" pitchFamily="2" charset="-122"/>
            </a:endParaRPr>
          </a:p>
        </p:txBody>
      </p:sp>
      <p:grpSp>
        <p:nvGrpSpPr>
          <p:cNvPr id="17413" name="组合 17412"/>
          <p:cNvGrpSpPr/>
          <p:nvPr/>
        </p:nvGrpSpPr>
        <p:grpSpPr>
          <a:xfrm>
            <a:off x="2016125" y="3517900"/>
            <a:ext cx="1397000" cy="2971800"/>
            <a:chOff x="0" y="0"/>
            <a:chExt cx="880" cy="1872"/>
          </a:xfrm>
        </p:grpSpPr>
        <p:sp>
          <p:nvSpPr>
            <p:cNvPr id="17414" name="Rectangle 52"/>
            <p:cNvSpPr/>
            <p:nvPr/>
          </p:nvSpPr>
          <p:spPr>
            <a:xfrm>
              <a:off x="235" y="1104"/>
              <a:ext cx="298" cy="720"/>
            </a:xfrm>
            <a:prstGeom prst="rect">
              <a:avLst/>
            </a:prstGeom>
            <a:solidFill>
              <a:srgbClr val="D3FFFF"/>
            </a:soli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415" name="组合 17414"/>
            <p:cNvGrpSpPr/>
            <p:nvPr/>
          </p:nvGrpSpPr>
          <p:grpSpPr>
            <a:xfrm>
              <a:off x="0" y="0"/>
              <a:ext cx="583" cy="1872"/>
              <a:chOff x="0" y="0"/>
              <a:chExt cx="583" cy="1872"/>
            </a:xfrm>
          </p:grpSpPr>
          <p:grpSp>
            <p:nvGrpSpPr>
              <p:cNvPr id="17416" name="Group 54"/>
              <p:cNvGrpSpPr/>
              <p:nvPr/>
            </p:nvGrpSpPr>
            <p:grpSpPr>
              <a:xfrm>
                <a:off x="0" y="249"/>
                <a:ext cx="262" cy="1370"/>
                <a:chOff x="0" y="0"/>
                <a:chExt cx="297" cy="1539"/>
              </a:xfrm>
            </p:grpSpPr>
            <p:sp>
              <p:nvSpPr>
                <p:cNvPr id="17417" name="Text Box 55"/>
                <p:cNvSpPr txBox="1"/>
                <p:nvPr/>
              </p:nvSpPr>
              <p:spPr>
                <a:xfrm>
                  <a:off x="0" y="0"/>
                  <a:ext cx="294" cy="2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pPr algn="just"/>
                  <a:r>
                    <a:rPr lang="en-US" altLang="x-none" b="1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100</a:t>
                  </a:r>
                  <a:endPara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18" name="Text Box 56"/>
                <p:cNvSpPr txBox="1"/>
                <p:nvPr/>
              </p:nvSpPr>
              <p:spPr>
                <a:xfrm>
                  <a:off x="48" y="1322"/>
                  <a:ext cx="249" cy="2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pPr algn="just"/>
                  <a:r>
                    <a:rPr lang="en-US" altLang="x-none" b="1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20</a:t>
                  </a:r>
                  <a:endPara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19" name="Text Box 57"/>
                <p:cNvSpPr txBox="1"/>
                <p:nvPr/>
              </p:nvSpPr>
              <p:spPr>
                <a:xfrm>
                  <a:off x="51" y="988"/>
                  <a:ext cx="231" cy="2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pPr algn="just"/>
                  <a:r>
                    <a:rPr lang="en-US" altLang="x-none" b="1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40</a:t>
                  </a:r>
                  <a:endPara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0" name="Text Box 58"/>
                <p:cNvSpPr txBox="1"/>
                <p:nvPr/>
              </p:nvSpPr>
              <p:spPr>
                <a:xfrm>
                  <a:off x="54" y="675"/>
                  <a:ext cx="210" cy="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pPr algn="just"/>
                  <a:r>
                    <a:rPr lang="en-US" altLang="x-none" b="1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60</a:t>
                  </a:r>
                  <a:endPara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1" name="Text Box 59"/>
                <p:cNvSpPr txBox="1"/>
                <p:nvPr/>
              </p:nvSpPr>
              <p:spPr>
                <a:xfrm>
                  <a:off x="68" y="339"/>
                  <a:ext cx="205" cy="2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pPr algn="just"/>
                  <a:r>
                    <a:rPr lang="en-US" altLang="x-none" b="1">
                      <a:solidFill>
                        <a:srgbClr val="000099"/>
                      </a:solidFill>
                      <a:latin typeface="Arial" panose="020B0604020202020204" pitchFamily="34" charset="0"/>
                    </a:rPr>
                    <a:t>80</a:t>
                  </a:r>
                  <a:endPara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22" name="Line 60"/>
              <p:cNvSpPr/>
              <p:nvPr/>
            </p:nvSpPr>
            <p:spPr>
              <a:xfrm>
                <a:off x="251" y="12"/>
                <a:ext cx="0" cy="179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3" name="Line 61"/>
              <p:cNvSpPr/>
              <p:nvPr/>
            </p:nvSpPr>
            <p:spPr>
              <a:xfrm flipH="1">
                <a:off x="538" y="73"/>
                <a:ext cx="0" cy="173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4" name="Line 62"/>
              <p:cNvSpPr/>
              <p:nvPr/>
            </p:nvSpPr>
            <p:spPr>
              <a:xfrm flipV="1">
                <a:off x="538" y="0"/>
                <a:ext cx="45" cy="73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5" name="Line 63"/>
              <p:cNvSpPr/>
              <p:nvPr/>
            </p:nvSpPr>
            <p:spPr>
              <a:xfrm>
                <a:off x="251" y="0"/>
                <a:ext cx="332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6" name="Line 64"/>
              <p:cNvSpPr/>
              <p:nvPr/>
            </p:nvSpPr>
            <p:spPr>
              <a:xfrm flipV="1">
                <a:off x="251" y="1811"/>
                <a:ext cx="298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7" name="Line 65"/>
              <p:cNvSpPr/>
              <p:nvPr/>
            </p:nvSpPr>
            <p:spPr>
              <a:xfrm>
                <a:off x="206" y="1872"/>
                <a:ext cx="377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8" name="Line 66"/>
              <p:cNvSpPr/>
              <p:nvPr/>
            </p:nvSpPr>
            <p:spPr>
              <a:xfrm flipH="1">
                <a:off x="206" y="1799"/>
                <a:ext cx="45" cy="73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29" name="Line 67"/>
              <p:cNvSpPr/>
              <p:nvPr/>
            </p:nvSpPr>
            <p:spPr>
              <a:xfrm>
                <a:off x="526" y="1799"/>
                <a:ext cx="57" cy="73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7430" name="Group 68"/>
              <p:cNvGrpSpPr/>
              <p:nvPr/>
            </p:nvGrpSpPr>
            <p:grpSpPr>
              <a:xfrm>
                <a:off x="256" y="1513"/>
                <a:ext cx="184" cy="241"/>
                <a:chOff x="0" y="0"/>
                <a:chExt cx="336" cy="340"/>
              </a:xfrm>
            </p:grpSpPr>
            <p:sp>
              <p:nvSpPr>
                <p:cNvPr id="17431" name="Line 69"/>
                <p:cNvSpPr/>
                <p:nvPr/>
              </p:nvSpPr>
              <p:spPr>
                <a:xfrm>
                  <a:off x="0" y="0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2" name="Line 70"/>
                <p:cNvSpPr/>
                <p:nvPr/>
              </p:nvSpPr>
              <p:spPr>
                <a:xfrm>
                  <a:off x="0" y="34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3" name="Line 71"/>
                <p:cNvSpPr/>
                <p:nvPr/>
              </p:nvSpPr>
              <p:spPr>
                <a:xfrm>
                  <a:off x="0" y="25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4" name="Line 72"/>
                <p:cNvSpPr/>
                <p:nvPr/>
              </p:nvSpPr>
              <p:spPr>
                <a:xfrm>
                  <a:off x="0" y="17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5" name="Line 73"/>
                <p:cNvSpPr/>
                <p:nvPr/>
              </p:nvSpPr>
              <p:spPr>
                <a:xfrm>
                  <a:off x="0" y="8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7436" name="Group 74"/>
              <p:cNvGrpSpPr/>
              <p:nvPr/>
            </p:nvGrpSpPr>
            <p:grpSpPr>
              <a:xfrm>
                <a:off x="251" y="1220"/>
                <a:ext cx="195" cy="229"/>
                <a:chOff x="0" y="0"/>
                <a:chExt cx="336" cy="340"/>
              </a:xfrm>
            </p:grpSpPr>
            <p:sp>
              <p:nvSpPr>
                <p:cNvPr id="17437" name="Line 75"/>
                <p:cNvSpPr/>
                <p:nvPr/>
              </p:nvSpPr>
              <p:spPr>
                <a:xfrm>
                  <a:off x="0" y="0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8" name="Line 76"/>
                <p:cNvSpPr/>
                <p:nvPr/>
              </p:nvSpPr>
              <p:spPr>
                <a:xfrm>
                  <a:off x="0" y="34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39" name="Line 77"/>
                <p:cNvSpPr/>
                <p:nvPr/>
              </p:nvSpPr>
              <p:spPr>
                <a:xfrm>
                  <a:off x="0" y="25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40" name="Line 78"/>
                <p:cNvSpPr/>
                <p:nvPr/>
              </p:nvSpPr>
              <p:spPr>
                <a:xfrm>
                  <a:off x="0" y="17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41" name="Line 79"/>
                <p:cNvSpPr/>
                <p:nvPr/>
              </p:nvSpPr>
              <p:spPr>
                <a:xfrm>
                  <a:off x="0" y="8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442" name="Line 80"/>
              <p:cNvSpPr/>
              <p:nvPr/>
            </p:nvSpPr>
            <p:spPr>
              <a:xfrm>
                <a:off x="245" y="936"/>
                <a:ext cx="18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3" name="Line 81"/>
              <p:cNvSpPr/>
              <p:nvPr/>
            </p:nvSpPr>
            <p:spPr>
              <a:xfrm>
                <a:off x="249" y="1151"/>
                <a:ext cx="155" cy="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4" name="Line 82"/>
              <p:cNvSpPr/>
              <p:nvPr/>
            </p:nvSpPr>
            <p:spPr>
              <a:xfrm>
                <a:off x="256" y="1106"/>
                <a:ext cx="1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5" name="Line 83"/>
              <p:cNvSpPr/>
              <p:nvPr/>
            </p:nvSpPr>
            <p:spPr>
              <a:xfrm>
                <a:off x="256" y="1045"/>
                <a:ext cx="1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46" name="Line 84"/>
              <p:cNvSpPr/>
              <p:nvPr/>
            </p:nvSpPr>
            <p:spPr>
              <a:xfrm>
                <a:off x="266" y="990"/>
                <a:ext cx="12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7447" name="Group 85"/>
              <p:cNvGrpSpPr/>
              <p:nvPr/>
            </p:nvGrpSpPr>
            <p:grpSpPr>
              <a:xfrm>
                <a:off x="251" y="640"/>
                <a:ext cx="183" cy="242"/>
                <a:chOff x="0" y="0"/>
                <a:chExt cx="336" cy="340"/>
              </a:xfrm>
            </p:grpSpPr>
            <p:sp>
              <p:nvSpPr>
                <p:cNvPr id="17448" name="Line 86"/>
                <p:cNvSpPr/>
                <p:nvPr/>
              </p:nvSpPr>
              <p:spPr>
                <a:xfrm>
                  <a:off x="0" y="0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49" name="Line 87"/>
                <p:cNvSpPr/>
                <p:nvPr/>
              </p:nvSpPr>
              <p:spPr>
                <a:xfrm>
                  <a:off x="0" y="34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0" name="Line 88"/>
                <p:cNvSpPr/>
                <p:nvPr/>
              </p:nvSpPr>
              <p:spPr>
                <a:xfrm>
                  <a:off x="0" y="25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1" name="Line 89"/>
                <p:cNvSpPr/>
                <p:nvPr/>
              </p:nvSpPr>
              <p:spPr>
                <a:xfrm>
                  <a:off x="0" y="17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2" name="Line 90"/>
                <p:cNvSpPr/>
                <p:nvPr/>
              </p:nvSpPr>
              <p:spPr>
                <a:xfrm>
                  <a:off x="0" y="8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7453" name="Group 91"/>
              <p:cNvGrpSpPr/>
              <p:nvPr/>
            </p:nvGrpSpPr>
            <p:grpSpPr>
              <a:xfrm>
                <a:off x="251" y="338"/>
                <a:ext cx="183" cy="241"/>
                <a:chOff x="0" y="0"/>
                <a:chExt cx="336" cy="340"/>
              </a:xfrm>
            </p:grpSpPr>
            <p:sp>
              <p:nvSpPr>
                <p:cNvPr id="17454" name="Line 92"/>
                <p:cNvSpPr/>
                <p:nvPr/>
              </p:nvSpPr>
              <p:spPr>
                <a:xfrm>
                  <a:off x="0" y="0"/>
                  <a:ext cx="33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5" name="Line 93"/>
                <p:cNvSpPr/>
                <p:nvPr/>
              </p:nvSpPr>
              <p:spPr>
                <a:xfrm>
                  <a:off x="0" y="34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6" name="Line 94"/>
                <p:cNvSpPr/>
                <p:nvPr/>
              </p:nvSpPr>
              <p:spPr>
                <a:xfrm>
                  <a:off x="0" y="25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7" name="Line 95"/>
                <p:cNvSpPr/>
                <p:nvPr/>
              </p:nvSpPr>
              <p:spPr>
                <a:xfrm>
                  <a:off x="0" y="170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58" name="Line 96"/>
                <p:cNvSpPr/>
                <p:nvPr/>
              </p:nvSpPr>
              <p:spPr>
                <a:xfrm>
                  <a:off x="0" y="85"/>
                  <a:ext cx="231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459" name="Text Box 97"/>
              <p:cNvSpPr txBox="1"/>
              <p:nvPr/>
            </p:nvSpPr>
            <p:spPr>
              <a:xfrm>
                <a:off x="275" y="48"/>
                <a:ext cx="209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ml</a:t>
                </a:r>
                <a:endParaRPr lang="en-US" altLang="x-none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0" name="Line 98"/>
              <p:cNvSpPr/>
              <p:nvPr/>
            </p:nvSpPr>
            <p:spPr>
              <a:xfrm>
                <a:off x="245" y="1099"/>
                <a:ext cx="299" cy="0"/>
              </a:xfrm>
              <a:prstGeom prst="line">
                <a:avLst/>
              </a:prstGeom>
              <a:ln w="28575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61" name="Text Box 99"/>
            <p:cNvSpPr txBox="1"/>
            <p:nvPr/>
          </p:nvSpPr>
          <p:spPr>
            <a:xfrm>
              <a:off x="583" y="960"/>
              <a:ext cx="297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800" b="1" i="1">
                  <a:solidFill>
                    <a:srgbClr val="000099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x-none" sz="2800" b="1" baseline="-25000">
                  <a:solidFill>
                    <a:srgbClr val="000099"/>
                  </a:solidFill>
                  <a:latin typeface="Arial" panose="020B0604020202020204" pitchFamily="34" charset="0"/>
                </a:rPr>
                <a:t>1</a:t>
              </a:r>
              <a:endParaRPr lang="en-US" altLang="x-none" sz="2800" b="1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462" name="组合 17461"/>
          <p:cNvGrpSpPr/>
          <p:nvPr/>
        </p:nvGrpSpPr>
        <p:grpSpPr>
          <a:xfrm>
            <a:off x="3913188" y="3444875"/>
            <a:ext cx="1411287" cy="3048000"/>
            <a:chOff x="0" y="0"/>
            <a:chExt cx="889" cy="1920"/>
          </a:xfrm>
        </p:grpSpPr>
        <p:sp>
          <p:nvSpPr>
            <p:cNvPr id="17463" name="Rectangle 113"/>
            <p:cNvSpPr/>
            <p:nvPr/>
          </p:nvSpPr>
          <p:spPr>
            <a:xfrm>
              <a:off x="231" y="816"/>
              <a:ext cx="304" cy="1056"/>
            </a:xfrm>
            <a:prstGeom prst="rect">
              <a:avLst/>
            </a:prstGeom>
            <a:solidFill>
              <a:srgbClr val="D3FFFF"/>
            </a:solidFill>
            <a:ln w="9525">
              <a:noFill/>
            </a:ln>
          </p:spPr>
          <p:txBody>
            <a:bodyPr wrap="none" anchor="ctr"/>
            <a:p>
              <a:endParaRPr lang="zh-CN" altLang="en-US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464" name="Group 114"/>
            <p:cNvGrpSpPr/>
            <p:nvPr/>
          </p:nvGrpSpPr>
          <p:grpSpPr>
            <a:xfrm>
              <a:off x="0" y="291"/>
              <a:ext cx="275" cy="1379"/>
              <a:chOff x="0" y="0"/>
              <a:chExt cx="306" cy="1549"/>
            </a:xfrm>
          </p:grpSpPr>
          <p:sp>
            <p:nvSpPr>
              <p:cNvPr id="17465" name="Text Box 115"/>
              <p:cNvSpPr txBox="1"/>
              <p:nvPr/>
            </p:nvSpPr>
            <p:spPr>
              <a:xfrm>
                <a:off x="0" y="0"/>
                <a:ext cx="294" cy="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x-none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6" name="Text Box 116"/>
              <p:cNvSpPr txBox="1"/>
              <p:nvPr/>
            </p:nvSpPr>
            <p:spPr>
              <a:xfrm>
                <a:off x="57" y="1332"/>
                <a:ext cx="249" cy="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20</a:t>
                </a:r>
                <a:endParaRPr lang="en-US" altLang="x-none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7" name="Text Box 117"/>
              <p:cNvSpPr txBox="1"/>
              <p:nvPr/>
            </p:nvSpPr>
            <p:spPr>
              <a:xfrm>
                <a:off x="60" y="1003"/>
                <a:ext cx="231" cy="2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x-none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8" name="Text Box 118"/>
              <p:cNvSpPr txBox="1"/>
              <p:nvPr/>
            </p:nvSpPr>
            <p:spPr>
              <a:xfrm>
                <a:off x="63" y="680"/>
                <a:ext cx="210" cy="2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60</a:t>
                </a:r>
                <a:endParaRPr lang="en-US" altLang="x-none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9" name="Text Box 119"/>
              <p:cNvSpPr txBox="1"/>
              <p:nvPr/>
            </p:nvSpPr>
            <p:spPr>
              <a:xfrm>
                <a:off x="68" y="346"/>
                <a:ext cx="205" cy="2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x-none" b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80</a:t>
                </a:r>
                <a:endParaRPr lang="en-US" altLang="x-none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70" name="Line 120"/>
            <p:cNvSpPr/>
            <p:nvPr/>
          </p:nvSpPr>
          <p:spPr>
            <a:xfrm>
              <a:off x="247" y="60"/>
              <a:ext cx="0" cy="1799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1" name="Line 121"/>
            <p:cNvSpPr/>
            <p:nvPr/>
          </p:nvSpPr>
          <p:spPr>
            <a:xfrm flipH="1">
              <a:off x="539" y="121"/>
              <a:ext cx="0" cy="1738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2" name="Line 122"/>
            <p:cNvSpPr/>
            <p:nvPr/>
          </p:nvSpPr>
          <p:spPr>
            <a:xfrm flipV="1">
              <a:off x="539" y="48"/>
              <a:ext cx="46" cy="7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3" name="Line 123"/>
            <p:cNvSpPr/>
            <p:nvPr/>
          </p:nvSpPr>
          <p:spPr>
            <a:xfrm>
              <a:off x="247" y="48"/>
              <a:ext cx="33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4" name="Line 124"/>
            <p:cNvSpPr/>
            <p:nvPr/>
          </p:nvSpPr>
          <p:spPr>
            <a:xfrm flipV="1">
              <a:off x="247" y="1859"/>
              <a:ext cx="30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5" name="Line 125"/>
            <p:cNvSpPr/>
            <p:nvPr/>
          </p:nvSpPr>
          <p:spPr>
            <a:xfrm>
              <a:off x="200" y="1920"/>
              <a:ext cx="385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6" name="Line 126"/>
            <p:cNvSpPr/>
            <p:nvPr/>
          </p:nvSpPr>
          <p:spPr>
            <a:xfrm flipH="1">
              <a:off x="200" y="1847"/>
              <a:ext cx="47" cy="7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77" name="Line 127"/>
            <p:cNvSpPr/>
            <p:nvPr/>
          </p:nvSpPr>
          <p:spPr>
            <a:xfrm>
              <a:off x="527" y="1847"/>
              <a:ext cx="58" cy="7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7478" name="Group 128"/>
            <p:cNvGrpSpPr/>
            <p:nvPr/>
          </p:nvGrpSpPr>
          <p:grpSpPr>
            <a:xfrm>
              <a:off x="252" y="1561"/>
              <a:ext cx="188" cy="241"/>
              <a:chOff x="0" y="0"/>
              <a:chExt cx="336" cy="340"/>
            </a:xfrm>
          </p:grpSpPr>
          <p:sp>
            <p:nvSpPr>
              <p:cNvPr id="17479" name="Line 129"/>
              <p:cNvSpPr/>
              <p:nvPr/>
            </p:nvSpPr>
            <p:spPr>
              <a:xfrm>
                <a:off x="0" y="0"/>
                <a:ext cx="33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0" name="Line 130"/>
              <p:cNvSpPr/>
              <p:nvPr/>
            </p:nvSpPr>
            <p:spPr>
              <a:xfrm>
                <a:off x="0" y="34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1" name="Line 131"/>
              <p:cNvSpPr/>
              <p:nvPr/>
            </p:nvSpPr>
            <p:spPr>
              <a:xfrm>
                <a:off x="0" y="25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2" name="Line 132"/>
              <p:cNvSpPr/>
              <p:nvPr/>
            </p:nvSpPr>
            <p:spPr>
              <a:xfrm>
                <a:off x="0" y="17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3" name="Line 133"/>
              <p:cNvSpPr/>
              <p:nvPr/>
            </p:nvSpPr>
            <p:spPr>
              <a:xfrm>
                <a:off x="0" y="8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484" name="Group 134"/>
            <p:cNvGrpSpPr/>
            <p:nvPr/>
          </p:nvGrpSpPr>
          <p:grpSpPr>
            <a:xfrm>
              <a:off x="247" y="1268"/>
              <a:ext cx="198" cy="229"/>
              <a:chOff x="0" y="0"/>
              <a:chExt cx="336" cy="340"/>
            </a:xfrm>
          </p:grpSpPr>
          <p:sp>
            <p:nvSpPr>
              <p:cNvPr id="17485" name="Line 135"/>
              <p:cNvSpPr/>
              <p:nvPr/>
            </p:nvSpPr>
            <p:spPr>
              <a:xfrm>
                <a:off x="0" y="0"/>
                <a:ext cx="33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6" name="Line 136"/>
              <p:cNvSpPr/>
              <p:nvPr/>
            </p:nvSpPr>
            <p:spPr>
              <a:xfrm>
                <a:off x="0" y="34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7" name="Line 137"/>
              <p:cNvSpPr/>
              <p:nvPr/>
            </p:nvSpPr>
            <p:spPr>
              <a:xfrm>
                <a:off x="0" y="25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8" name="Line 138"/>
              <p:cNvSpPr/>
              <p:nvPr/>
            </p:nvSpPr>
            <p:spPr>
              <a:xfrm>
                <a:off x="0" y="17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89" name="Line 139"/>
              <p:cNvSpPr/>
              <p:nvPr/>
            </p:nvSpPr>
            <p:spPr>
              <a:xfrm>
                <a:off x="0" y="8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490" name="Line 140"/>
            <p:cNvSpPr/>
            <p:nvPr/>
          </p:nvSpPr>
          <p:spPr>
            <a:xfrm>
              <a:off x="240" y="984"/>
              <a:ext cx="18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1" name="Line 141"/>
            <p:cNvSpPr/>
            <p:nvPr/>
          </p:nvSpPr>
          <p:spPr>
            <a:xfrm>
              <a:off x="245" y="1199"/>
              <a:ext cx="158" cy="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2" name="Line 142"/>
            <p:cNvSpPr/>
            <p:nvPr/>
          </p:nvSpPr>
          <p:spPr>
            <a:xfrm>
              <a:off x="252" y="1154"/>
              <a:ext cx="1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3" name="Line 143"/>
            <p:cNvSpPr/>
            <p:nvPr/>
          </p:nvSpPr>
          <p:spPr>
            <a:xfrm>
              <a:off x="252" y="1093"/>
              <a:ext cx="1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4" name="Line 144"/>
            <p:cNvSpPr/>
            <p:nvPr/>
          </p:nvSpPr>
          <p:spPr>
            <a:xfrm>
              <a:off x="262" y="1038"/>
              <a:ext cx="12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7495" name="Group 145"/>
            <p:cNvGrpSpPr/>
            <p:nvPr/>
          </p:nvGrpSpPr>
          <p:grpSpPr>
            <a:xfrm>
              <a:off x="247" y="688"/>
              <a:ext cx="186" cy="242"/>
              <a:chOff x="0" y="0"/>
              <a:chExt cx="336" cy="340"/>
            </a:xfrm>
          </p:grpSpPr>
          <p:sp>
            <p:nvSpPr>
              <p:cNvPr id="17496" name="Line 146"/>
              <p:cNvSpPr/>
              <p:nvPr/>
            </p:nvSpPr>
            <p:spPr>
              <a:xfrm>
                <a:off x="0" y="0"/>
                <a:ext cx="33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97" name="Line 147"/>
              <p:cNvSpPr/>
              <p:nvPr/>
            </p:nvSpPr>
            <p:spPr>
              <a:xfrm>
                <a:off x="0" y="34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98" name="Line 148"/>
              <p:cNvSpPr/>
              <p:nvPr/>
            </p:nvSpPr>
            <p:spPr>
              <a:xfrm>
                <a:off x="0" y="25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99" name="Line 149"/>
              <p:cNvSpPr/>
              <p:nvPr/>
            </p:nvSpPr>
            <p:spPr>
              <a:xfrm>
                <a:off x="0" y="17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00" name="Line 150"/>
              <p:cNvSpPr/>
              <p:nvPr/>
            </p:nvSpPr>
            <p:spPr>
              <a:xfrm>
                <a:off x="0" y="8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501" name="Group 151"/>
            <p:cNvGrpSpPr/>
            <p:nvPr/>
          </p:nvGrpSpPr>
          <p:grpSpPr>
            <a:xfrm>
              <a:off x="247" y="386"/>
              <a:ext cx="186" cy="241"/>
              <a:chOff x="0" y="0"/>
              <a:chExt cx="336" cy="340"/>
            </a:xfrm>
          </p:grpSpPr>
          <p:sp>
            <p:nvSpPr>
              <p:cNvPr id="17502" name="Line 152"/>
              <p:cNvSpPr/>
              <p:nvPr/>
            </p:nvSpPr>
            <p:spPr>
              <a:xfrm>
                <a:off x="0" y="0"/>
                <a:ext cx="33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03" name="Line 153"/>
              <p:cNvSpPr/>
              <p:nvPr/>
            </p:nvSpPr>
            <p:spPr>
              <a:xfrm>
                <a:off x="0" y="34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04" name="Line 154"/>
              <p:cNvSpPr/>
              <p:nvPr/>
            </p:nvSpPr>
            <p:spPr>
              <a:xfrm>
                <a:off x="0" y="25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05" name="Line 155"/>
              <p:cNvSpPr/>
              <p:nvPr/>
            </p:nvSpPr>
            <p:spPr>
              <a:xfrm>
                <a:off x="0" y="170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06" name="Line 156"/>
              <p:cNvSpPr/>
              <p:nvPr/>
            </p:nvSpPr>
            <p:spPr>
              <a:xfrm>
                <a:off x="0" y="85"/>
                <a:ext cx="23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507" name="Text Box 157"/>
            <p:cNvSpPr txBox="1"/>
            <p:nvPr/>
          </p:nvSpPr>
          <p:spPr>
            <a:xfrm>
              <a:off x="271" y="96"/>
              <a:ext cx="21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just"/>
              <a:r>
                <a:rPr lang="en-US" altLang="x-none" b="1">
                  <a:solidFill>
                    <a:srgbClr val="000099"/>
                  </a:solidFill>
                  <a:latin typeface="Arial" panose="020B0604020202020204" pitchFamily="34" charset="0"/>
                </a:rPr>
                <a:t>ml</a:t>
              </a:r>
              <a:endParaRPr lang="en-US" altLang="x-none" b="1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8" name="Line 158"/>
            <p:cNvSpPr/>
            <p:nvPr/>
          </p:nvSpPr>
          <p:spPr>
            <a:xfrm>
              <a:off x="231" y="816"/>
              <a:ext cx="305" cy="0"/>
            </a:xfrm>
            <a:prstGeom prst="line">
              <a:avLst/>
            </a:prstGeom>
            <a:ln w="2857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09" name="Freeform 159" descr="花岗岩"/>
            <p:cNvSpPr/>
            <p:nvPr/>
          </p:nvSpPr>
          <p:spPr>
            <a:xfrm rot="16526942">
              <a:off x="234" y="1573"/>
              <a:ext cx="288" cy="253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58" y="5"/>
                </a:cxn>
                <a:cxn ang="0">
                  <a:pos x="26" y="7"/>
                </a:cxn>
                <a:cxn ang="0">
                  <a:pos x="0" y="21"/>
                </a:cxn>
                <a:cxn ang="0">
                  <a:pos x="120" y="43"/>
                </a:cxn>
                <a:cxn ang="0">
                  <a:pos x="140" y="38"/>
                </a:cxn>
                <a:cxn ang="0">
                  <a:pos x="151" y="28"/>
                </a:cxn>
                <a:cxn ang="0">
                  <a:pos x="145" y="13"/>
                </a:cxn>
                <a:cxn ang="0">
                  <a:pos x="114" y="10"/>
                </a:cxn>
                <a:cxn ang="0">
                  <a:pos x="109" y="5"/>
                </a:cxn>
                <a:cxn ang="0">
                  <a:pos x="109" y="3"/>
                </a:cxn>
              </a:cxnLst>
              <a:pathLst>
                <a:path w="355" h="395">
                  <a:moveTo>
                    <a:pt x="252" y="25"/>
                  </a:moveTo>
                  <a:cubicBezTo>
                    <a:pt x="212" y="29"/>
                    <a:pt x="172" y="32"/>
                    <a:pt x="132" y="37"/>
                  </a:cubicBezTo>
                  <a:cubicBezTo>
                    <a:pt x="108" y="40"/>
                    <a:pt x="80" y="35"/>
                    <a:pt x="60" y="49"/>
                  </a:cubicBezTo>
                  <a:cubicBezTo>
                    <a:pt x="24" y="74"/>
                    <a:pt x="13" y="119"/>
                    <a:pt x="0" y="157"/>
                  </a:cubicBezTo>
                  <a:cubicBezTo>
                    <a:pt x="18" y="395"/>
                    <a:pt x="1" y="327"/>
                    <a:pt x="276" y="313"/>
                  </a:cubicBezTo>
                  <a:cubicBezTo>
                    <a:pt x="292" y="301"/>
                    <a:pt x="313" y="294"/>
                    <a:pt x="324" y="277"/>
                  </a:cubicBezTo>
                  <a:cubicBezTo>
                    <a:pt x="338" y="256"/>
                    <a:pt x="348" y="205"/>
                    <a:pt x="348" y="205"/>
                  </a:cubicBezTo>
                  <a:cubicBezTo>
                    <a:pt x="344" y="169"/>
                    <a:pt x="355" y="128"/>
                    <a:pt x="336" y="97"/>
                  </a:cubicBezTo>
                  <a:cubicBezTo>
                    <a:pt x="322" y="76"/>
                    <a:pt x="264" y="73"/>
                    <a:pt x="264" y="73"/>
                  </a:cubicBezTo>
                  <a:cubicBezTo>
                    <a:pt x="260" y="61"/>
                    <a:pt x="260" y="47"/>
                    <a:pt x="252" y="37"/>
                  </a:cubicBezTo>
                  <a:cubicBezTo>
                    <a:pt x="235" y="16"/>
                    <a:pt x="176" y="0"/>
                    <a:pt x="252" y="25"/>
                  </a:cubicBezTo>
                  <a:close/>
                </a:path>
              </a:pathLst>
            </a:custGeom>
            <a:blipFill rotWithShape="0">
              <a:blip r:embed="rId1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0" name="Freeform 160"/>
            <p:cNvSpPr/>
            <p:nvPr/>
          </p:nvSpPr>
          <p:spPr>
            <a:xfrm>
              <a:off x="294" y="1656"/>
              <a:ext cx="190" cy="72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57" y="82"/>
                </a:cxn>
                <a:cxn ang="0">
                  <a:pos x="45" y="40"/>
                </a:cxn>
                <a:cxn ang="0">
                  <a:pos x="11" y="0"/>
                </a:cxn>
                <a:cxn ang="0">
                  <a:pos x="25" y="21"/>
                </a:cxn>
              </a:cxnLst>
              <a:pathLst>
                <a:path w="258" h="63">
                  <a:moveTo>
                    <a:pt x="0" y="60"/>
                  </a:moveTo>
                  <a:cubicBezTo>
                    <a:pt x="80" y="56"/>
                    <a:pt x="161" y="63"/>
                    <a:pt x="240" y="48"/>
                  </a:cubicBezTo>
                  <a:cubicBezTo>
                    <a:pt x="258" y="45"/>
                    <a:pt x="209" y="30"/>
                    <a:pt x="192" y="24"/>
                  </a:cubicBezTo>
                  <a:cubicBezTo>
                    <a:pt x="172" y="17"/>
                    <a:pt x="59" y="0"/>
                    <a:pt x="48" y="0"/>
                  </a:cubicBezTo>
                  <a:cubicBezTo>
                    <a:pt x="28" y="0"/>
                    <a:pt x="108" y="12"/>
                    <a:pt x="108" y="1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1" name="Freeform 161"/>
            <p:cNvSpPr/>
            <p:nvPr/>
          </p:nvSpPr>
          <p:spPr>
            <a:xfrm>
              <a:off x="290" y="0"/>
              <a:ext cx="346" cy="1680"/>
            </a:xfrm>
            <a:custGeom>
              <a:avLst/>
              <a:gdLst/>
              <a:ahLst/>
              <a:cxnLst>
                <a:cxn ang="0">
                  <a:pos x="160" y="1754"/>
                </a:cxn>
                <a:cxn ang="0">
                  <a:pos x="180" y="750"/>
                </a:cxn>
                <a:cxn ang="0">
                  <a:pos x="255" y="204"/>
                </a:cxn>
                <a:cxn ang="0">
                  <a:pos x="349" y="40"/>
                </a:cxn>
                <a:cxn ang="0">
                  <a:pos x="464" y="0"/>
                </a:cxn>
              </a:cxnLst>
              <a:pathLst>
                <a:path w="292" h="1656">
                  <a:moveTo>
                    <a:pt x="100" y="1656"/>
                  </a:moveTo>
                  <a:cubicBezTo>
                    <a:pt x="0" y="1355"/>
                    <a:pt x="73" y="1020"/>
                    <a:pt x="112" y="708"/>
                  </a:cubicBezTo>
                  <a:cubicBezTo>
                    <a:pt x="119" y="515"/>
                    <a:pt x="124" y="372"/>
                    <a:pt x="160" y="192"/>
                  </a:cubicBezTo>
                  <a:cubicBezTo>
                    <a:pt x="171" y="136"/>
                    <a:pt x="202" y="91"/>
                    <a:pt x="220" y="36"/>
                  </a:cubicBezTo>
                  <a:cubicBezTo>
                    <a:pt x="228" y="11"/>
                    <a:pt x="292" y="0"/>
                    <a:pt x="2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512" name="Text Box 162"/>
            <p:cNvSpPr txBox="1"/>
            <p:nvPr/>
          </p:nvSpPr>
          <p:spPr>
            <a:xfrm>
              <a:off x="585" y="720"/>
              <a:ext cx="304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800" b="1" i="1">
                  <a:solidFill>
                    <a:srgbClr val="000099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x-none" sz="2800" b="1" baseline="-25000">
                  <a:solidFill>
                    <a:srgbClr val="000099"/>
                  </a:solidFill>
                  <a:latin typeface="Arial" panose="020B0604020202020204" pitchFamily="34" charset="0"/>
                </a:rPr>
                <a:t>2</a:t>
              </a:r>
              <a:endParaRPr lang="en-US" altLang="x-none" sz="2800" b="1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7513" name="对象 17512"/>
          <p:cNvGraphicFramePr>
            <a:graphicFrameLocks noChangeAspect="1"/>
          </p:cNvGraphicFramePr>
          <p:nvPr/>
        </p:nvGraphicFramePr>
        <p:xfrm>
          <a:off x="5621338" y="3846513"/>
          <a:ext cx="19208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2" imgW="763270" imgH="228600" progId="Equation.DSMT4">
                  <p:embed/>
                </p:oleObj>
              </mc:Choice>
              <mc:Fallback>
                <p:oleObj name="" r:id="rId2" imgW="763270" imgH="2286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1338" y="3846513"/>
                        <a:ext cx="1920875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" name="对象 17513"/>
          <p:cNvGraphicFramePr>
            <a:graphicFrameLocks noChangeAspect="1"/>
          </p:cNvGraphicFramePr>
          <p:nvPr/>
        </p:nvGraphicFramePr>
        <p:xfrm>
          <a:off x="5648325" y="4527550"/>
          <a:ext cx="19208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4" imgW="763270" imgH="228600" progId="Equation.DSMT4">
                  <p:embed/>
                </p:oleObj>
              </mc:Choice>
              <mc:Fallback>
                <p:oleObj name="" r:id="rId4" imgW="763270" imgH="2286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8325" y="4527550"/>
                        <a:ext cx="1920875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9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415290" y="1628775"/>
            <a:ext cx="8412480" cy="345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en-US" altLang="x-none" sz="2800" b="1">
                <a:solidFill>
                  <a:srgbClr val="0000FF"/>
                </a:solidFill>
                <a:latin typeface="Arial" panose="020B0604020202020204" pitchFamily="34" charset="0"/>
              </a:rPr>
              <a:t>2.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实验步骤：（做好笔记）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）用调节好的天平测量石块的质量</a:t>
            </a:r>
            <a:r>
              <a:rPr lang="en-US" altLang="x-none" sz="2800" b="1" i="1">
                <a:solidFill>
                  <a:srgbClr val="111111"/>
                </a:solidFill>
                <a:latin typeface="Arial" panose="020B0604020202020204" pitchFamily="34" charset="0"/>
              </a:rPr>
              <a:t>m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；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）在量筒中倒入适量的水，记录水的体积</a:t>
            </a:r>
            <a:r>
              <a:rPr lang="en-US" altLang="x-none" sz="2800" b="1" i="1">
                <a:solidFill>
                  <a:srgbClr val="111111"/>
                </a:solidFill>
                <a:latin typeface="Arial" panose="020B0604020202020204" pitchFamily="34" charset="0"/>
              </a:rPr>
              <a:t>V</a:t>
            </a:r>
            <a:r>
              <a:rPr lang="en-US" altLang="x-none" sz="2800" b="1" baseline="-25000">
                <a:solidFill>
                  <a:srgbClr val="111111"/>
                </a:solidFill>
                <a:latin typeface="Arial" panose="020B0604020202020204" pitchFamily="34" charset="0"/>
              </a:rPr>
              <a:t>0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；</a:t>
            </a:r>
            <a:endParaRPr lang="zh-CN" altLang="en-US" sz="2800" b="1" baseline="-25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）用细线拴好石块，浸没在量筒的水中，记录水面到达的刻度</a:t>
            </a:r>
            <a:r>
              <a:rPr lang="en-US" altLang="x-none" sz="2800" b="1" i="1">
                <a:solidFill>
                  <a:srgbClr val="111111"/>
                </a:solidFill>
                <a:latin typeface="Arial" panose="020B0604020202020204" pitchFamily="34" charset="0"/>
              </a:rPr>
              <a:t>V</a:t>
            </a:r>
            <a:r>
              <a:rPr lang="zh-CN" altLang="en-US" sz="2800" b="1" baseline="-25000" dirty="0">
                <a:solidFill>
                  <a:srgbClr val="111111"/>
                </a:solidFill>
                <a:latin typeface="Arial" panose="020B0604020202020204" pitchFamily="34" charset="0"/>
              </a:rPr>
              <a:t>总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；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）根据公式               </a:t>
            </a:r>
            <a:r>
              <a:rPr lang="en-US" altLang="zh-CN" sz="2800" b="1" dirty="0">
                <a:solidFill>
                  <a:srgbClr val="111111"/>
                </a:solidFill>
                <a:latin typeface="Arial" panose="020B0604020202020204" pitchFamily="34" charset="0"/>
              </a:rPr>
              <a:t>V =</a:t>
            </a:r>
            <a:r>
              <a:rPr lang="en-US" altLang="x-none" sz="2800" b="1" i="1">
                <a:solidFill>
                  <a:srgbClr val="111111"/>
                </a:solidFill>
                <a:sym typeface="+mn-ea"/>
              </a:rPr>
              <a:t>V</a:t>
            </a:r>
            <a:r>
              <a:rPr lang="zh-CN" altLang="en-US" sz="2800" b="1" baseline="-25000" dirty="0">
                <a:solidFill>
                  <a:srgbClr val="111111"/>
                </a:solidFill>
                <a:sym typeface="+mn-ea"/>
              </a:rPr>
              <a:t>总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sym typeface="+mn-ea"/>
              </a:rPr>
              <a:t>－</a:t>
            </a:r>
            <a:r>
              <a:rPr lang="en-US" altLang="x-none" sz="2800" b="1" i="1">
                <a:solidFill>
                  <a:srgbClr val="111111"/>
                </a:solidFill>
                <a:sym typeface="+mn-ea"/>
              </a:rPr>
              <a:t>V</a:t>
            </a:r>
            <a:r>
              <a:rPr lang="en-US" altLang="x-none" sz="2800" b="1" baseline="-25000">
                <a:solidFill>
                  <a:srgbClr val="111111"/>
                </a:solidFill>
                <a:sym typeface="+mn-ea"/>
              </a:rPr>
              <a:t>0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 计算石块的密度。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35" name="对象 18434"/>
          <p:cNvGraphicFramePr>
            <a:graphicFrameLocks noChangeAspect="1"/>
          </p:cNvGraphicFramePr>
          <p:nvPr/>
        </p:nvGraphicFramePr>
        <p:xfrm>
          <a:off x="2961323" y="4221163"/>
          <a:ext cx="1101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445770" imgH="407670" progId="Equation.DSMT4">
                  <p:embed/>
                </p:oleObj>
              </mc:Choice>
              <mc:Fallback>
                <p:oleObj name="" r:id="rId1" imgW="445770" imgH="40767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1323" y="4221163"/>
                        <a:ext cx="110172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8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396875" y="1917700"/>
            <a:ext cx="31670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  <a:ea typeface="楷体_GB2312" charset="-122"/>
              </a:rPr>
              <a:t> </a:t>
            </a:r>
            <a:r>
              <a:rPr lang="en-US" altLang="x-none" sz="2800" b="1">
                <a:solidFill>
                  <a:srgbClr val="0000FF"/>
                </a:solidFill>
                <a:latin typeface="Arial" panose="020B0604020202020204" pitchFamily="34" charset="0"/>
                <a:ea typeface="楷体_GB2312" charset="-122"/>
              </a:rPr>
              <a:t>3. 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charset="-122"/>
              </a:rPr>
              <a:t>实验记录表格：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charset="-122"/>
            </a:endParaRPr>
          </a:p>
        </p:txBody>
      </p:sp>
      <p:graphicFrame>
        <p:nvGraphicFramePr>
          <p:cNvPr id="19459" name="表格 19458"/>
          <p:cNvGraphicFramePr/>
          <p:nvPr/>
        </p:nvGraphicFramePr>
        <p:xfrm>
          <a:off x="539750" y="2636838"/>
          <a:ext cx="8235950" cy="2617787"/>
        </p:xfrm>
        <a:graphic>
          <a:graphicData uri="http://schemas.openxmlformats.org/drawingml/2006/table">
            <a:tbl>
              <a:tblPr/>
              <a:tblGrid>
                <a:gridCol w="1670050"/>
                <a:gridCol w="1390650"/>
                <a:gridCol w="1879600"/>
                <a:gridCol w="1647825"/>
                <a:gridCol w="1647825"/>
              </a:tblGrid>
              <a:tr h="1595438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石块的质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量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2800" i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/g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水的体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积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i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zh-CN" altLang="en-US" sz="2800" baseline="-300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/cm</a:t>
                      </a:r>
                      <a:r>
                        <a:rPr lang="zh-CN" altLang="en-US" sz="2800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石块和水的总体积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2800" i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zh-CN" altLang="en-US" sz="2800" baseline="-300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总</a:t>
                      </a: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/cm</a:t>
                      </a:r>
                      <a:r>
                        <a:rPr lang="zh-CN" altLang="en-US" sz="2800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石块的体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积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2800" i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V</a:t>
                      </a: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/cm</a:t>
                      </a:r>
                      <a:r>
                        <a:rPr lang="zh-CN" altLang="en-US" sz="2800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石块的密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度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i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ρ</a:t>
                      </a:r>
                      <a:r>
                        <a:rPr lang="zh-CN" altLang="en-US" sz="28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/kg·m</a:t>
                      </a:r>
                      <a:r>
                        <a:rPr lang="zh-CN" altLang="en-US" sz="2800" baseline="300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-3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0223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000220150322I46PPIC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95" y="1557655"/>
            <a:ext cx="2493010" cy="3742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541338" y="1508125"/>
            <a:ext cx="7864475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1. 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测量木块的密度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66CC"/>
                </a:solidFill>
                <a:latin typeface="Arial" panose="020B0604020202020204" pitchFamily="34" charset="0"/>
              </a:rPr>
              <a:t>讨论：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怎样测漂在水面上的木块的体积？（木块，石蜡，泡沫等）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596900" y="3170238"/>
            <a:ext cx="483235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用细线把木块与一铁块连在一起沉入水底（助沉法），使用量筒，运用排水法测体积。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20484" name="组合 20483"/>
          <p:cNvGrpSpPr/>
          <p:nvPr/>
        </p:nvGrpSpPr>
        <p:grpSpPr>
          <a:xfrm>
            <a:off x="7273925" y="3179763"/>
            <a:ext cx="1400175" cy="3459162"/>
            <a:chOff x="0" y="0"/>
            <a:chExt cx="882" cy="2179"/>
          </a:xfrm>
        </p:grpSpPr>
        <p:graphicFrame>
          <p:nvGraphicFramePr>
            <p:cNvPr id="20485" name="对象 20484"/>
            <p:cNvGraphicFramePr>
              <a:graphicFrameLocks noChangeAspect="1"/>
            </p:cNvGraphicFramePr>
            <p:nvPr/>
          </p:nvGraphicFramePr>
          <p:xfrm>
            <a:off x="0" y="152"/>
            <a:ext cx="683" cy="2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1" imgW="789940" imgH="1758315" progId="">
                    <p:embed/>
                  </p:oleObj>
                </mc:Choice>
                <mc:Fallback>
                  <p:oleObj name="" r:id="rId1" imgW="789940" imgH="1758315" progId="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152"/>
                          <a:ext cx="683" cy="20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486" name="组合 20485"/>
            <p:cNvGrpSpPr/>
            <p:nvPr/>
          </p:nvGrpSpPr>
          <p:grpSpPr>
            <a:xfrm>
              <a:off x="190" y="0"/>
              <a:ext cx="692" cy="1743"/>
              <a:chOff x="0" y="0"/>
              <a:chExt cx="692" cy="1743"/>
            </a:xfrm>
          </p:grpSpPr>
          <p:sp>
            <p:nvSpPr>
              <p:cNvPr id="20487" name="直接连接符 20486"/>
              <p:cNvSpPr/>
              <p:nvPr/>
            </p:nvSpPr>
            <p:spPr>
              <a:xfrm>
                <a:off x="0" y="963"/>
                <a:ext cx="29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488" name="Text Box 99"/>
              <p:cNvSpPr txBox="1"/>
              <p:nvPr/>
            </p:nvSpPr>
            <p:spPr>
              <a:xfrm>
                <a:off x="395" y="841"/>
                <a:ext cx="297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2800" b="1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x-none" sz="2800" b="1" baseline="-25000">
                    <a:solidFill>
                      <a:srgbClr val="000099"/>
                    </a:solidFill>
                    <a:latin typeface="Arial" panose="020B0604020202020204" pitchFamily="34" charset="0"/>
                  </a:rPr>
                  <a:t>2</a:t>
                </a:r>
                <a:endParaRPr lang="en-US" altLang="x-none" sz="2800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89" name="文本框 20488"/>
              <p:cNvSpPr txBox="1"/>
              <p:nvPr/>
            </p:nvSpPr>
            <p:spPr>
              <a:xfrm>
                <a:off x="57" y="256"/>
                <a:ext cx="183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x-none" sz="1600" b="1">
                    <a:solidFill>
                      <a:srgbClr val="111111"/>
                    </a:solidFill>
                    <a:latin typeface="Arial" panose="020B0604020202020204" pitchFamily="34" charset="0"/>
                  </a:rPr>
                  <a:t>ml</a:t>
                </a:r>
                <a:endParaRPr lang="en-US" altLang="x-none" sz="1600" b="1">
                  <a:solidFill>
                    <a:srgbClr val="11111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0490" name="组合 20489"/>
              <p:cNvGrpSpPr/>
              <p:nvPr/>
            </p:nvGrpSpPr>
            <p:grpSpPr>
              <a:xfrm>
                <a:off x="37" y="0"/>
                <a:ext cx="217" cy="1743"/>
                <a:chOff x="0" y="0"/>
                <a:chExt cx="217" cy="1743"/>
              </a:xfrm>
            </p:grpSpPr>
            <p:graphicFrame>
              <p:nvGraphicFramePr>
                <p:cNvPr id="20491" name="对象 20490"/>
                <p:cNvGraphicFramePr>
                  <a:graphicFrameLocks noChangeAspect="1"/>
                </p:cNvGraphicFramePr>
                <p:nvPr/>
              </p:nvGraphicFramePr>
              <p:xfrm>
                <a:off x="1" y="1063"/>
                <a:ext cx="208" cy="2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8" name="" r:id="rId3" imgW="511175" imgH="511175" progId="">
                        <p:embed/>
                      </p:oleObj>
                    </mc:Choice>
                    <mc:Fallback>
                      <p:oleObj name="" r:id="rId3" imgW="511175" imgH="511175" progId="">
                        <p:embed/>
                        <p:pic>
                          <p:nvPicPr>
                            <p:cNvPr id="0" name="图片 3107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" y="1063"/>
                              <a:ext cx="208" cy="254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2" name="对象 20491"/>
                <p:cNvGraphicFramePr>
                  <a:graphicFrameLocks noChangeAspect="1"/>
                </p:cNvGraphicFramePr>
                <p:nvPr/>
              </p:nvGraphicFramePr>
              <p:xfrm>
                <a:off x="0" y="1570"/>
                <a:ext cx="217" cy="1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9" name="" r:id="rId5" imgW="742315" imgH="441325" progId="">
                        <p:embed/>
                      </p:oleObj>
                    </mc:Choice>
                    <mc:Fallback>
                      <p:oleObj name="" r:id="rId5" imgW="742315" imgH="441325" progId="">
                        <p:embed/>
                        <p:pic>
                          <p:nvPicPr>
                            <p:cNvPr id="0" name="图片 3108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1570"/>
                              <a:ext cx="217" cy="17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493" name="直接连接符 20492"/>
                <p:cNvSpPr/>
                <p:nvPr/>
              </p:nvSpPr>
              <p:spPr>
                <a:xfrm>
                  <a:off x="114" y="0"/>
                  <a:ext cx="0" cy="1723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20494" name="组合 20493"/>
          <p:cNvGrpSpPr/>
          <p:nvPr/>
        </p:nvGrpSpPr>
        <p:grpSpPr>
          <a:xfrm>
            <a:off x="5926138" y="2778125"/>
            <a:ext cx="1311275" cy="3863975"/>
            <a:chOff x="0" y="0"/>
            <a:chExt cx="826" cy="2434"/>
          </a:xfrm>
        </p:grpSpPr>
        <p:graphicFrame>
          <p:nvGraphicFramePr>
            <p:cNvPr id="20495" name="对象 20494"/>
            <p:cNvGraphicFramePr>
              <a:graphicFrameLocks noChangeAspect="1"/>
            </p:cNvGraphicFramePr>
            <p:nvPr/>
          </p:nvGraphicFramePr>
          <p:xfrm>
            <a:off x="0" y="385"/>
            <a:ext cx="718" cy="2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" r:id="rId7" imgW="789940" imgH="1758315" progId="">
                    <p:embed/>
                  </p:oleObj>
                </mc:Choice>
                <mc:Fallback>
                  <p:oleObj name="" r:id="rId7" imgW="789940" imgH="1758315" progId="">
                    <p:embed/>
                    <p:pic>
                      <p:nvPicPr>
                        <p:cNvPr id="0" name="图片 310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385"/>
                          <a:ext cx="718" cy="20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6" name="直接连接符 20495"/>
            <p:cNvSpPr/>
            <p:nvPr/>
          </p:nvSpPr>
          <p:spPr>
            <a:xfrm>
              <a:off x="215" y="1462"/>
              <a:ext cx="304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7" name="Text Box 99"/>
            <p:cNvSpPr txBox="1"/>
            <p:nvPr/>
          </p:nvSpPr>
          <p:spPr>
            <a:xfrm>
              <a:off x="529" y="1385"/>
              <a:ext cx="297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800" b="1" i="1">
                  <a:solidFill>
                    <a:srgbClr val="000099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x-none" sz="2800" b="1" baseline="-25000">
                  <a:solidFill>
                    <a:srgbClr val="000099"/>
                  </a:solidFill>
                  <a:latin typeface="Arial" panose="020B0604020202020204" pitchFamily="34" charset="0"/>
                </a:rPr>
                <a:t>1</a:t>
              </a:r>
              <a:endParaRPr lang="en-US" altLang="x-none" sz="2800" b="1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8" name="文本框 20497"/>
            <p:cNvSpPr txBox="1"/>
            <p:nvPr/>
          </p:nvSpPr>
          <p:spPr>
            <a:xfrm>
              <a:off x="264" y="517"/>
              <a:ext cx="22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111111"/>
                  </a:solidFill>
                  <a:latin typeface="Arial" panose="020B0604020202020204" pitchFamily="34" charset="0"/>
                </a:rPr>
                <a:t>ml</a:t>
              </a:r>
              <a:endParaRPr lang="en-US" altLang="x-none" sz="1600" b="1">
                <a:solidFill>
                  <a:srgbClr val="11111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499" name="组合 20498"/>
            <p:cNvGrpSpPr/>
            <p:nvPr/>
          </p:nvGrpSpPr>
          <p:grpSpPr>
            <a:xfrm>
              <a:off x="240" y="0"/>
              <a:ext cx="229" cy="1769"/>
              <a:chOff x="0" y="0"/>
              <a:chExt cx="229" cy="1769"/>
            </a:xfrm>
          </p:grpSpPr>
          <p:graphicFrame>
            <p:nvGraphicFramePr>
              <p:cNvPr id="20500" name="对象 20499"/>
              <p:cNvGraphicFramePr>
                <a:graphicFrameLocks noChangeAspect="1"/>
              </p:cNvGraphicFramePr>
              <p:nvPr/>
            </p:nvGraphicFramePr>
            <p:xfrm>
              <a:off x="1" y="1081"/>
              <a:ext cx="228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1" name="" r:id="rId8" imgW="511175" imgH="511175" progId="">
                      <p:embed/>
                    </p:oleObj>
                  </mc:Choice>
                  <mc:Fallback>
                    <p:oleObj name="" r:id="rId8" imgW="511175" imgH="511175" progId="">
                      <p:embed/>
                      <p:pic>
                        <p:nvPicPr>
                          <p:cNvPr id="0" name="图片 3110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" y="1081"/>
                            <a:ext cx="228" cy="25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1" name="对象 20500"/>
              <p:cNvGraphicFramePr>
                <a:graphicFrameLocks noChangeAspect="1"/>
              </p:cNvGraphicFramePr>
              <p:nvPr/>
            </p:nvGraphicFramePr>
            <p:xfrm>
              <a:off x="0" y="1594"/>
              <a:ext cx="229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2" name="" r:id="rId9" imgW="742315" imgH="441325" progId="">
                      <p:embed/>
                    </p:oleObj>
                  </mc:Choice>
                  <mc:Fallback>
                    <p:oleObj name="" r:id="rId9" imgW="742315" imgH="441325" progId="">
                      <p:embed/>
                      <p:pic>
                        <p:nvPicPr>
                          <p:cNvPr id="0" name="图片 3111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0" y="1594"/>
                            <a:ext cx="229" cy="17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02" name="直接连接符 20501"/>
              <p:cNvSpPr/>
              <p:nvPr/>
            </p:nvSpPr>
            <p:spPr>
              <a:xfrm>
                <a:off x="120" y="0"/>
                <a:ext cx="0" cy="1751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0503" name="文本框 20502"/>
          <p:cNvSpPr txBox="1"/>
          <p:nvPr/>
        </p:nvSpPr>
        <p:spPr>
          <a:xfrm>
            <a:off x="1763713" y="188913"/>
            <a:ext cx="4608512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密度测量的拓展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640" y="1161415"/>
            <a:ext cx="8255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南方新课堂：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76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页能力展示第</a:t>
            </a:r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题。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文本框 14337"/>
          <p:cNvSpPr txBox="1"/>
          <p:nvPr/>
        </p:nvSpPr>
        <p:spPr>
          <a:xfrm>
            <a:off x="644525" y="1698625"/>
            <a:ext cx="7862888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x-none" sz="2800" b="1">
                <a:solidFill>
                  <a:srgbClr val="0000FF"/>
                </a:solidFill>
                <a:latin typeface="Arial" panose="020B0604020202020204" pitchFamily="34" charset="0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实验讨论：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以下方法测量的是那部分盐水的质量？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2051050" y="5661025"/>
            <a:ext cx="3797300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这样测量有什么好处？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矩形 14339"/>
          <p:cNvSpPr/>
          <p:nvPr/>
        </p:nvSpPr>
        <p:spPr>
          <a:xfrm>
            <a:off x="1619250" y="188913"/>
            <a:ext cx="345757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测量液体的密度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4341" name="组合 14340"/>
          <p:cNvGrpSpPr/>
          <p:nvPr/>
        </p:nvGrpSpPr>
        <p:grpSpPr>
          <a:xfrm>
            <a:off x="4008438" y="3825875"/>
            <a:ext cx="1230312" cy="1352550"/>
            <a:chOff x="0" y="0"/>
            <a:chExt cx="775" cy="853"/>
          </a:xfrm>
        </p:grpSpPr>
        <p:grpSp>
          <p:nvGrpSpPr>
            <p:cNvPr id="14342" name="组合 14341"/>
            <p:cNvGrpSpPr/>
            <p:nvPr/>
          </p:nvGrpSpPr>
          <p:grpSpPr>
            <a:xfrm>
              <a:off x="0" y="0"/>
              <a:ext cx="491" cy="392"/>
              <a:chOff x="0" y="0"/>
              <a:chExt cx="840" cy="749"/>
            </a:xfrm>
          </p:grpSpPr>
          <p:grpSp>
            <p:nvGrpSpPr>
              <p:cNvPr id="14343" name="xjhzja8"/>
              <p:cNvGrpSpPr/>
              <p:nvPr/>
            </p:nvGrpSpPr>
            <p:grpSpPr>
              <a:xfrm rot="3327236" flipH="1">
                <a:off x="43" y="14"/>
                <a:ext cx="749" cy="720"/>
                <a:chOff x="0" y="0"/>
                <a:chExt cx="1740" cy="1890"/>
              </a:xfrm>
            </p:grpSpPr>
            <p:sp>
              <p:nvSpPr>
                <p:cNvPr id="14344" name="流程图: 可选过程 14343"/>
                <p:cNvSpPr/>
                <p:nvPr/>
              </p:nvSpPr>
              <p:spPr>
                <a:xfrm>
                  <a:off x="225" y="930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45" name="任意多边形 14344"/>
                <p:cNvSpPr/>
                <p:nvPr/>
              </p:nvSpPr>
              <p:spPr>
                <a:xfrm>
                  <a:off x="0" y="0"/>
                  <a:ext cx="1740" cy="1129"/>
                </a:xfrm>
                <a:custGeom>
                  <a:avLst/>
                  <a:gdLst/>
                  <a:ahLst/>
                  <a:cxnLst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4346" name="直角三角形 14345"/>
              <p:cNvSpPr/>
              <p:nvPr/>
            </p:nvSpPr>
            <p:spPr>
              <a:xfrm rot="19473959">
                <a:off x="78" y="117"/>
                <a:ext cx="750" cy="510"/>
              </a:xfrm>
              <a:prstGeom prst="rtTriangle">
                <a:avLst/>
              </a:prstGeom>
              <a:solidFill>
                <a:srgbClr val="CC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7" name="直接连接符 14346"/>
              <p:cNvSpPr/>
              <p:nvPr/>
            </p:nvSpPr>
            <p:spPr>
              <a:xfrm>
                <a:off x="0" y="375"/>
                <a:ext cx="840" cy="0"/>
              </a:xfrm>
              <a:prstGeom prst="line">
                <a:avLst/>
              </a:prstGeom>
              <a:ln w="2857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48" name="组合 14347"/>
            <p:cNvGrpSpPr/>
            <p:nvPr/>
          </p:nvGrpSpPr>
          <p:grpSpPr>
            <a:xfrm>
              <a:off x="394" y="493"/>
              <a:ext cx="381" cy="360"/>
              <a:chOff x="0" y="0"/>
              <a:chExt cx="490" cy="515"/>
            </a:xfrm>
          </p:grpSpPr>
          <p:grpSp>
            <p:nvGrpSpPr>
              <p:cNvPr id="14349" name="xjhzja8"/>
              <p:cNvGrpSpPr/>
              <p:nvPr/>
            </p:nvGrpSpPr>
            <p:grpSpPr>
              <a:xfrm rot="-39554" flipH="1">
                <a:off x="0" y="0"/>
                <a:ext cx="490" cy="515"/>
                <a:chOff x="0" y="0"/>
                <a:chExt cx="1740" cy="1890"/>
              </a:xfrm>
            </p:grpSpPr>
            <p:sp>
              <p:nvSpPr>
                <p:cNvPr id="14350" name="流程图: 可选过程 14349"/>
                <p:cNvSpPr/>
                <p:nvPr/>
              </p:nvSpPr>
              <p:spPr>
                <a:xfrm>
                  <a:off x="225" y="930"/>
                  <a:ext cx="1440" cy="960"/>
                </a:xfrm>
                <a:prstGeom prst="flowChartAlternateProcess">
                  <a:avLst/>
                </a:prstGeom>
                <a:solidFill>
                  <a:srgbClr val="CC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51" name="任意多边形 14350"/>
                <p:cNvSpPr/>
                <p:nvPr/>
              </p:nvSpPr>
              <p:spPr>
                <a:xfrm>
                  <a:off x="0" y="0"/>
                  <a:ext cx="1740" cy="1129"/>
                </a:xfrm>
                <a:custGeom>
                  <a:avLst/>
                  <a:gdLst/>
                  <a:ahLst/>
                  <a:cxnLst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4352" name="直接连接符 14351"/>
              <p:cNvSpPr/>
              <p:nvPr/>
            </p:nvSpPr>
            <p:spPr>
              <a:xfrm>
                <a:off x="10" y="297"/>
                <a:ext cx="424" cy="0"/>
              </a:xfrm>
              <a:prstGeom prst="line">
                <a:avLst/>
              </a:prstGeom>
              <a:ln w="28575" cap="flat" cmpd="sng">
                <a:solidFill>
                  <a:srgbClr val="6699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4353" name="任意多边形 14352"/>
            <p:cNvSpPr/>
            <p:nvPr/>
          </p:nvSpPr>
          <p:spPr>
            <a:xfrm>
              <a:off x="493" y="215"/>
              <a:ext cx="123" cy="265"/>
            </a:xfrm>
            <a:custGeom>
              <a:avLst/>
              <a:gdLst>
                <a:gd name="txL" fmla="*/ 0 w 20794"/>
                <a:gd name="txT" fmla="*/ 0 h 21600"/>
                <a:gd name="txR" fmla="*/ 20794 w 20794"/>
                <a:gd name="txB" fmla="*/ 21600 h 21600"/>
              </a:gdLst>
              <a:ahLst/>
              <a:cxnLst>
                <a:cxn ang="270">
                  <a:pos x="0" y="0"/>
                </a:cxn>
                <a:cxn ang="0">
                  <a:pos x="20794" y="15755"/>
                </a:cxn>
                <a:cxn ang="90">
                  <a:pos x="0" y="21600"/>
                </a:cxn>
              </a:cxnLst>
              <a:rect l="txL" t="txT" r="txR" b="txB"/>
              <a:pathLst>
                <a:path w="20794" h="21600" fill="none">
                  <a:moveTo>
                    <a:pt x="0" y="0"/>
                  </a:moveTo>
                  <a:arcTo wR="21600" hR="21600" stAng="-5400000" swAng="4457989"/>
                </a:path>
                <a:path w="20794" h="21600" stroke="0">
                  <a:moveTo>
                    <a:pt x="0" y="0"/>
                  </a:moveTo>
                  <a:arcTo wR="21600" hR="21600" stAng="-5400000" swAng="4457989"/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rgbClr val="6699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4354" name="组合 14353"/>
          <p:cNvGrpSpPr/>
          <p:nvPr/>
        </p:nvGrpSpPr>
        <p:grpSpPr>
          <a:xfrm>
            <a:off x="611188" y="3286125"/>
            <a:ext cx="3236912" cy="2111375"/>
            <a:chOff x="0" y="0"/>
            <a:chExt cx="2039" cy="1331"/>
          </a:xfrm>
        </p:grpSpPr>
        <p:pic>
          <p:nvPicPr>
            <p:cNvPr id="14355" name="图片 14354" descr="tp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039" cy="133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56" name="组合 14355"/>
            <p:cNvGrpSpPr/>
            <p:nvPr/>
          </p:nvGrpSpPr>
          <p:grpSpPr>
            <a:xfrm>
              <a:off x="254" y="149"/>
              <a:ext cx="373" cy="371"/>
              <a:chOff x="0" y="0"/>
              <a:chExt cx="749" cy="720"/>
            </a:xfrm>
          </p:grpSpPr>
          <p:grpSp>
            <p:nvGrpSpPr>
              <p:cNvPr id="14357" name="xjhzja8"/>
              <p:cNvGrpSpPr/>
              <p:nvPr/>
            </p:nvGrpSpPr>
            <p:grpSpPr>
              <a:xfrm rot="-39554" flipH="1">
                <a:off x="0" y="0"/>
                <a:ext cx="749" cy="720"/>
                <a:chOff x="0" y="0"/>
                <a:chExt cx="1740" cy="1890"/>
              </a:xfrm>
            </p:grpSpPr>
            <p:sp>
              <p:nvSpPr>
                <p:cNvPr id="14358" name="流程图: 可选过程 14357"/>
                <p:cNvSpPr/>
                <p:nvPr/>
              </p:nvSpPr>
              <p:spPr>
                <a:xfrm>
                  <a:off x="225" y="930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59" name="任意多边形 14358"/>
                <p:cNvSpPr/>
                <p:nvPr/>
              </p:nvSpPr>
              <p:spPr>
                <a:xfrm>
                  <a:off x="0" y="0"/>
                  <a:ext cx="1740" cy="1129"/>
                </a:xfrm>
                <a:custGeom>
                  <a:avLst/>
                  <a:gdLst/>
                  <a:ahLst/>
                  <a:cxnLst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4360" name="矩形 14359"/>
              <p:cNvSpPr/>
              <p:nvPr/>
            </p:nvSpPr>
            <p:spPr>
              <a:xfrm>
                <a:off x="56" y="182"/>
                <a:ext cx="576" cy="51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1" name="直接连接符 14360"/>
              <p:cNvSpPr/>
              <p:nvPr/>
            </p:nvSpPr>
            <p:spPr>
              <a:xfrm>
                <a:off x="44" y="188"/>
                <a:ext cx="600" cy="0"/>
              </a:xfrm>
              <a:prstGeom prst="line">
                <a:avLst/>
              </a:prstGeom>
              <a:ln w="2857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62" name="xjhlx20"/>
            <p:cNvGrpSpPr/>
            <p:nvPr/>
          </p:nvGrpSpPr>
          <p:grpSpPr>
            <a:xfrm>
              <a:off x="1560" y="136"/>
              <a:ext cx="218" cy="363"/>
              <a:chOff x="0" y="0"/>
              <a:chExt cx="2340" cy="2808"/>
            </a:xfrm>
          </p:grpSpPr>
          <p:sp>
            <p:nvSpPr>
              <p:cNvPr id="14363" name="椭圆 14362"/>
              <p:cNvSpPr/>
              <p:nvPr/>
            </p:nvSpPr>
            <p:spPr>
              <a:xfrm>
                <a:off x="540" y="0"/>
                <a:ext cx="1260" cy="31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13333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4" name="矩形 14363"/>
              <p:cNvSpPr/>
              <p:nvPr/>
            </p:nvSpPr>
            <p:spPr>
              <a:xfrm>
                <a:off x="0" y="1092"/>
                <a:ext cx="2340" cy="1716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13333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5" name="任意多边形 14364"/>
              <p:cNvSpPr/>
              <p:nvPr/>
            </p:nvSpPr>
            <p:spPr>
              <a:xfrm>
                <a:off x="540" y="312"/>
                <a:ext cx="1260" cy="780"/>
              </a:xfrm>
              <a:custGeom>
                <a:avLst/>
                <a:gdLst/>
                <a:ahLst/>
                <a:cxnLst/>
                <a:pathLst>
                  <a:path w="1260" h="780">
                    <a:moveTo>
                      <a:pt x="360" y="0"/>
                    </a:moveTo>
                    <a:lnTo>
                      <a:pt x="0" y="780"/>
                    </a:lnTo>
                    <a:lnTo>
                      <a:pt x="1260" y="780"/>
                    </a:lnTo>
                    <a:lnTo>
                      <a:pt x="90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13333"/>
                      <a:invGamma/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4366" name="xjhlx20"/>
            <p:cNvGrpSpPr/>
            <p:nvPr/>
          </p:nvGrpSpPr>
          <p:grpSpPr>
            <a:xfrm>
              <a:off x="1451" y="327"/>
              <a:ext cx="118" cy="163"/>
              <a:chOff x="0" y="0"/>
              <a:chExt cx="2340" cy="2808"/>
            </a:xfrm>
          </p:grpSpPr>
          <p:sp>
            <p:nvSpPr>
              <p:cNvPr id="14367" name="椭圆 14366"/>
              <p:cNvSpPr/>
              <p:nvPr/>
            </p:nvSpPr>
            <p:spPr>
              <a:xfrm>
                <a:off x="540" y="0"/>
                <a:ext cx="1260" cy="31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13333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8" name="矩形 14367"/>
              <p:cNvSpPr/>
              <p:nvPr/>
            </p:nvSpPr>
            <p:spPr>
              <a:xfrm>
                <a:off x="0" y="1092"/>
                <a:ext cx="2340" cy="1716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13333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9" name="任意多边形 14368"/>
              <p:cNvSpPr/>
              <p:nvPr/>
            </p:nvSpPr>
            <p:spPr>
              <a:xfrm>
                <a:off x="540" y="312"/>
                <a:ext cx="1260" cy="780"/>
              </a:xfrm>
              <a:custGeom>
                <a:avLst/>
                <a:gdLst/>
                <a:ahLst/>
                <a:cxnLst/>
                <a:pathLst>
                  <a:path w="1260" h="780">
                    <a:moveTo>
                      <a:pt x="360" y="0"/>
                    </a:moveTo>
                    <a:lnTo>
                      <a:pt x="0" y="780"/>
                    </a:lnTo>
                    <a:lnTo>
                      <a:pt x="1260" y="780"/>
                    </a:lnTo>
                    <a:lnTo>
                      <a:pt x="90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13333"/>
                      <a:invGamma/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4370" name="组合 14369"/>
          <p:cNvGrpSpPr/>
          <p:nvPr/>
        </p:nvGrpSpPr>
        <p:grpSpPr>
          <a:xfrm>
            <a:off x="5580063" y="3286125"/>
            <a:ext cx="3236912" cy="2112963"/>
            <a:chOff x="0" y="0"/>
            <a:chExt cx="2039" cy="1331"/>
          </a:xfrm>
        </p:grpSpPr>
        <p:pic>
          <p:nvPicPr>
            <p:cNvPr id="14371" name="图片 14370" descr="tp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039" cy="133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72" name="组合 14371"/>
            <p:cNvGrpSpPr/>
            <p:nvPr/>
          </p:nvGrpSpPr>
          <p:grpSpPr>
            <a:xfrm>
              <a:off x="211" y="133"/>
              <a:ext cx="383" cy="380"/>
              <a:chOff x="0" y="0"/>
              <a:chExt cx="749" cy="720"/>
            </a:xfrm>
          </p:grpSpPr>
          <p:grpSp>
            <p:nvGrpSpPr>
              <p:cNvPr id="14373" name="xjhzja8"/>
              <p:cNvGrpSpPr/>
              <p:nvPr/>
            </p:nvGrpSpPr>
            <p:grpSpPr>
              <a:xfrm rot="-39554" flipH="1">
                <a:off x="0" y="0"/>
                <a:ext cx="749" cy="720"/>
                <a:chOff x="0" y="0"/>
                <a:chExt cx="1740" cy="1890"/>
              </a:xfrm>
            </p:grpSpPr>
            <p:sp>
              <p:nvSpPr>
                <p:cNvPr id="14374" name="流程图: 可选过程 14373"/>
                <p:cNvSpPr/>
                <p:nvPr/>
              </p:nvSpPr>
              <p:spPr>
                <a:xfrm>
                  <a:off x="225" y="930"/>
                  <a:ext cx="1440" cy="960"/>
                </a:xfrm>
                <a:prstGeom prst="flowChartAlternateProcess">
                  <a:avLst/>
                </a:prstGeom>
                <a:solidFill>
                  <a:srgbClr val="CC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75" name="任意多边形 14374"/>
                <p:cNvSpPr/>
                <p:nvPr/>
              </p:nvSpPr>
              <p:spPr>
                <a:xfrm>
                  <a:off x="0" y="0"/>
                  <a:ext cx="1740" cy="1129"/>
                </a:xfrm>
                <a:custGeom>
                  <a:avLst/>
                  <a:gdLst/>
                  <a:ahLst/>
                  <a:cxnLst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4376" name="直接连接符 14375"/>
              <p:cNvSpPr/>
              <p:nvPr/>
            </p:nvSpPr>
            <p:spPr>
              <a:xfrm>
                <a:off x="42" y="432"/>
                <a:ext cx="600" cy="0"/>
              </a:xfrm>
              <a:prstGeom prst="line">
                <a:avLst/>
              </a:prstGeom>
              <a:ln w="2857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377" name="xjhlx20"/>
            <p:cNvGrpSpPr/>
            <p:nvPr/>
          </p:nvGrpSpPr>
          <p:grpSpPr>
            <a:xfrm>
              <a:off x="1560" y="243"/>
              <a:ext cx="160" cy="229"/>
              <a:chOff x="0" y="0"/>
              <a:chExt cx="2340" cy="2808"/>
            </a:xfrm>
          </p:grpSpPr>
          <p:sp>
            <p:nvSpPr>
              <p:cNvPr id="14378" name="椭圆 14377"/>
              <p:cNvSpPr/>
              <p:nvPr/>
            </p:nvSpPr>
            <p:spPr>
              <a:xfrm>
                <a:off x="540" y="0"/>
                <a:ext cx="1260" cy="31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13333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79" name="矩形 14378"/>
              <p:cNvSpPr/>
              <p:nvPr/>
            </p:nvSpPr>
            <p:spPr>
              <a:xfrm>
                <a:off x="0" y="1092"/>
                <a:ext cx="2340" cy="1716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13333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80" name="任意多边形 14379"/>
              <p:cNvSpPr/>
              <p:nvPr/>
            </p:nvSpPr>
            <p:spPr>
              <a:xfrm>
                <a:off x="540" y="312"/>
                <a:ext cx="1260" cy="780"/>
              </a:xfrm>
              <a:custGeom>
                <a:avLst/>
                <a:gdLst/>
                <a:ahLst/>
                <a:cxnLst/>
                <a:pathLst>
                  <a:path w="1260" h="780">
                    <a:moveTo>
                      <a:pt x="360" y="0"/>
                    </a:moveTo>
                    <a:lnTo>
                      <a:pt x="0" y="780"/>
                    </a:lnTo>
                    <a:lnTo>
                      <a:pt x="1260" y="780"/>
                    </a:lnTo>
                    <a:lnTo>
                      <a:pt x="90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13333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13333"/>
                      <a:invGamma/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059180" y="320675"/>
            <a:ext cx="705612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测量液体的密度</a:t>
            </a:r>
            <a:endParaRPr lang="zh-CN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 descr="A000220150322H27PPIC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474345"/>
            <a:ext cx="1822450" cy="70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266065" y="447675"/>
            <a:ext cx="8776970" cy="4939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en-US" altLang="x-none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．实验步骤：（做好笔记）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）调节天平；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）在烧杯中倒入适量的待测液体，用天平测量烧杯和液体的总质量</a:t>
            </a:r>
            <a:r>
              <a:rPr lang="en-US" altLang="x-none" sz="2800" b="1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x-none" sz="2800" b="1" baseline="-2500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）将烧杯中的液体倒入量筒中一部分，用天平测量烧杯和剩余液体的总质量</a:t>
            </a:r>
            <a:r>
              <a:rPr lang="en-US" altLang="x-none" sz="2800" b="1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余 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x-none" sz="2800" b="1" baseline="-250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）记录倒入量筒中的一部分液体的体积</a:t>
            </a:r>
            <a:r>
              <a:rPr lang="en-US" altLang="x-none" sz="2800" b="1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x-none" sz="28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x-none" sz="28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根据密度公式               ，</a:t>
            </a:r>
            <a:r>
              <a:rPr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altLang="x-none" sz="2800" b="1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="1" baseline="-25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总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800" b="1" baseline="-25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x-none" sz="2800" b="1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="1" baseline="-25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余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计算盐水的密度。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63" name="对象 15362"/>
          <p:cNvGraphicFramePr>
            <a:graphicFrameLocks noChangeAspect="1"/>
          </p:cNvGraphicFramePr>
          <p:nvPr/>
        </p:nvGraphicFramePr>
        <p:xfrm>
          <a:off x="3578701" y="3948430"/>
          <a:ext cx="105537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445770" imgH="407670" progId="Equation.DSMT4">
                  <p:embed/>
                </p:oleObj>
              </mc:Choice>
              <mc:Fallback>
                <p:oleObj name="" r:id="rId1" imgW="445770" imgH="40767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78701" y="3948430"/>
                        <a:ext cx="1055370" cy="1031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8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7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5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9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15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391795" y="138430"/>
            <a:ext cx="8641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原标题 </a:t>
            </a:r>
            <a:r>
              <a:rPr lang="en-US" altLang="zh-CN" sz="24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女子路上捡“金块” 一文不值却被骗走两万</a:t>
            </a:r>
            <a:r>
              <a:rPr lang="en-US" altLang="zh-CN" sz="24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en-US" altLang="zh-CN" sz="24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)]</a:t>
            </a:r>
            <a:endParaRPr lang="en-US" altLang="zh-CN" sz="2400" b="1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300480" y="598805"/>
            <a:ext cx="6229985" cy="2350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-53975" y="2503805"/>
            <a:ext cx="91700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20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r>
              <a:rPr lang="zh-CN" altLang="en-US" sz="320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前日，外出买菜的杨女士，意外地在白云区百花岭附近捡到了一枚金色的石头。随即有两名女士围上来告诉她，这是一块黄金，价值</a:t>
            </a:r>
            <a:r>
              <a:rPr lang="en-US" altLang="zh-CN" sz="320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320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万余元，并提出与她平分这笔钱。信以为真的杨女士，将自己一家两年积攒下来的两万余元交给了对方，谁知到手的“金块”，竟是一文不值的石头。此时，杨女士方知自己被骗。目前，警方已着手调查此事。</a:t>
            </a:r>
            <a:endParaRPr lang="zh-CN" altLang="en-US" sz="320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431800" y="1476375"/>
            <a:ext cx="3060700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x-none" sz="2800" b="1">
                <a:solidFill>
                  <a:srgbClr val="0000FF"/>
                </a:solidFill>
                <a:latin typeface="Arial" panose="020B0604020202020204" pitchFamily="34" charset="0"/>
              </a:rPr>
              <a:t>3.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实验记录表格：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87" name="表格 16386"/>
          <p:cNvGraphicFramePr/>
          <p:nvPr/>
        </p:nvGraphicFramePr>
        <p:xfrm>
          <a:off x="485775" y="2390775"/>
          <a:ext cx="8235950" cy="2562225"/>
        </p:xfrm>
        <a:graphic>
          <a:graphicData uri="http://schemas.openxmlformats.org/drawingml/2006/table">
            <a:tbl>
              <a:tblPr/>
              <a:tblGrid>
                <a:gridCol w="1633538"/>
                <a:gridCol w="1687512"/>
                <a:gridCol w="1619250"/>
                <a:gridCol w="1647825"/>
                <a:gridCol w="1647825"/>
              </a:tblGrid>
              <a:tr h="16033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杯和液体的质量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2800" i="1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r>
                        <a:rPr lang="zh-CN" altLang="en-US" sz="2800" baseline="-250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总</a:t>
                      </a: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/g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杯和剩余液体的质量  </a:t>
                      </a:r>
                      <a:r>
                        <a:rPr lang="zh-CN" altLang="en-US" sz="2800" i="1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r>
                        <a:rPr lang="zh-CN" altLang="en-US" sz="2800" baseline="-250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余</a:t>
                      </a: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/g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量筒中液体的质量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i="1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/g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量筒中液体体积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zh-CN" altLang="en-US" sz="2800" i="1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/cm</a:t>
                      </a:r>
                      <a:r>
                        <a:rPr lang="zh-CN" altLang="en-US" sz="2800" baseline="300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液体的密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度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lnSpc>
                          <a:spcPct val="11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i="1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ρ</a:t>
                      </a:r>
                      <a:r>
                        <a:rPr lang="zh-CN" altLang="en-US" sz="28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/kg·m</a:t>
                      </a:r>
                      <a:r>
                        <a:rPr lang="zh-CN" altLang="en-US" sz="2800" baseline="30000" dirty="0">
                          <a:solidFill>
                            <a:srgbClr val="11111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-3</a:t>
                      </a: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9588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solidFill>
                          <a:srgbClr val="111111"/>
                        </a:solidFill>
                        <a:latin typeface="Times New Roman" panose="02020603050405020304" pitchFamily="18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7" name="文本框 16406"/>
          <p:cNvSpPr txBox="1"/>
          <p:nvPr/>
        </p:nvSpPr>
        <p:spPr>
          <a:xfrm>
            <a:off x="755650" y="5014913"/>
            <a:ext cx="7753350" cy="1157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注意：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计算过程所用单位和测量结果所用的单位。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640" y="1161415"/>
            <a:ext cx="8255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南方新课堂：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76</a:t>
            </a:r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页尝试提高。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8845" y="759460"/>
            <a:ext cx="7496175" cy="4246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作业：</a:t>
            </a:r>
            <a:endParaRPr lang="zh-CN" altLang="en-US" sz="5400">
              <a:ln/>
              <a:solidFill>
                <a:schemeClr val="accent4"/>
              </a:solidFill>
              <a:effectLst/>
            </a:endParaRPr>
          </a:p>
          <a:p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1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、南方</a:t>
            </a:r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75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至</a:t>
            </a:r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76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页。</a:t>
            </a:r>
            <a:endParaRPr lang="zh-CN" altLang="en-US" sz="5400">
              <a:ln/>
              <a:solidFill>
                <a:schemeClr val="accent4"/>
              </a:solidFill>
              <a:effectLst/>
            </a:endParaRPr>
          </a:p>
          <a:p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2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、课本</a:t>
            </a:r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123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至</a:t>
            </a:r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124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页。</a:t>
            </a:r>
            <a:endParaRPr lang="zh-CN" altLang="en-US" sz="5400">
              <a:ln/>
              <a:solidFill>
                <a:schemeClr val="accent4"/>
              </a:solidFill>
              <a:effectLst/>
            </a:endParaRPr>
          </a:p>
          <a:p>
            <a:r>
              <a:rPr lang="en-US" altLang="zh-CN" sz="5400">
                <a:ln/>
                <a:solidFill>
                  <a:schemeClr val="accent4"/>
                </a:solidFill>
                <a:effectLst/>
              </a:rPr>
              <a:t>3</a:t>
            </a:r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、背诵。</a:t>
            </a:r>
            <a:endParaRPr lang="zh-CN" altLang="en-US" sz="5400">
              <a:ln/>
              <a:solidFill>
                <a:schemeClr val="accent4"/>
              </a:solidFill>
              <a:effectLst/>
            </a:endParaRPr>
          </a:p>
          <a:p>
            <a:r>
              <a:rPr lang="zh-CN" altLang="en-US" sz="5400">
                <a:ln/>
                <a:solidFill>
                  <a:schemeClr val="accent4"/>
                </a:solidFill>
                <a:effectLst/>
              </a:rPr>
              <a:t>注意：今晚检查！！！</a:t>
            </a:r>
            <a:endParaRPr lang="zh-CN" altLang="en-US" sz="540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31190" y="2829560"/>
            <a:ext cx="788162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5.3</a:t>
            </a:r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密度知识的应用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——</a:t>
            </a:r>
            <a:r>
              <a:rPr lang="zh-CN" altLang="en-US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密度的计算</a:t>
            </a:r>
            <a:endParaRPr lang="zh-CN" altLang="en-US" sz="3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Group 2"/>
          <p:cNvGrpSpPr/>
          <p:nvPr/>
        </p:nvGrpSpPr>
        <p:grpSpPr>
          <a:xfrm>
            <a:off x="1676400" y="1143000"/>
            <a:ext cx="4953000" cy="4938713"/>
            <a:chOff x="0" y="0"/>
            <a:chExt cx="3120" cy="3111"/>
          </a:xfrm>
        </p:grpSpPr>
        <p:pic>
          <p:nvPicPr>
            <p:cNvPr id="9218" name="Picture 3" descr="W02007030834362952421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8000"/>
            </a:blip>
            <a:srcRect b="11304"/>
            <a:stretch>
              <a:fillRect/>
            </a:stretch>
          </p:blipFill>
          <p:spPr>
            <a:xfrm>
              <a:off x="0" y="144"/>
              <a:ext cx="3120" cy="2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19" name="Text Box 4"/>
            <p:cNvSpPr txBox="1"/>
            <p:nvPr/>
          </p:nvSpPr>
          <p:spPr>
            <a:xfrm>
              <a:off x="2256" y="2784"/>
              <a:ext cx="83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en-US" altLang="x-none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V/cm</a:t>
              </a:r>
              <a:r>
                <a:rPr lang="en-US" altLang="x-none" sz="2800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x-none" sz="2800" b="1" baseline="30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0" name="Text Box 5"/>
            <p:cNvSpPr txBox="1"/>
            <p:nvPr/>
          </p:nvSpPr>
          <p:spPr>
            <a:xfrm>
              <a:off x="192" y="0"/>
              <a:ext cx="622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en-US" altLang="x-none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m/g</a:t>
              </a:r>
              <a:endPara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9221" name="Picture 6" descr="W02007030834362952421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8000"/>
            </a:blip>
            <a:srcRect l="3078" t="14514" r="21538" b="77423"/>
            <a:stretch>
              <a:fillRect/>
            </a:stretch>
          </p:blipFill>
          <p:spPr>
            <a:xfrm>
              <a:off x="96" y="336"/>
              <a:ext cx="2352" cy="2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1" name="Text Box 7"/>
          <p:cNvSpPr txBox="1"/>
          <p:nvPr/>
        </p:nvSpPr>
        <p:spPr>
          <a:xfrm>
            <a:off x="19050" y="284480"/>
            <a:ext cx="9106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charset="-122"/>
              </a:rPr>
              <a:t>通过所作的图象，我们得到什么？质量和体积关系密度和斜率关系？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楷体_GB2312" charset="-122"/>
            </a:endParaRPr>
          </a:p>
        </p:txBody>
      </p:sp>
      <p:sp>
        <p:nvSpPr>
          <p:cNvPr id="9223" name="Text Box 8"/>
          <p:cNvSpPr txBox="1"/>
          <p:nvPr/>
        </p:nvSpPr>
        <p:spPr>
          <a:xfrm>
            <a:off x="2209800" y="5486400"/>
            <a:ext cx="9556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4" name="Text Box 9"/>
          <p:cNvSpPr txBox="1"/>
          <p:nvPr/>
        </p:nvSpPr>
        <p:spPr>
          <a:xfrm>
            <a:off x="3124200" y="5486400"/>
            <a:ext cx="8032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5" name="Text Box 10"/>
          <p:cNvSpPr txBox="1"/>
          <p:nvPr/>
        </p:nvSpPr>
        <p:spPr>
          <a:xfrm>
            <a:off x="3962400" y="5486400"/>
            <a:ext cx="8032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30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6" name="Text Box 11"/>
          <p:cNvSpPr txBox="1"/>
          <p:nvPr/>
        </p:nvSpPr>
        <p:spPr>
          <a:xfrm>
            <a:off x="1676400" y="5486400"/>
            <a:ext cx="5619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7" name="Text Box 12"/>
          <p:cNvSpPr txBox="1"/>
          <p:nvPr/>
        </p:nvSpPr>
        <p:spPr>
          <a:xfrm>
            <a:off x="1143000" y="1524000"/>
            <a:ext cx="8032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55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8" name="Text Box 13"/>
          <p:cNvSpPr txBox="1"/>
          <p:nvPr/>
        </p:nvSpPr>
        <p:spPr>
          <a:xfrm>
            <a:off x="1219200" y="2286000"/>
            <a:ext cx="6508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45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9" name="Text Box 14"/>
          <p:cNvSpPr txBox="1"/>
          <p:nvPr/>
        </p:nvSpPr>
        <p:spPr>
          <a:xfrm>
            <a:off x="1219200" y="3048000"/>
            <a:ext cx="6508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35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0" name="Text Box 15"/>
          <p:cNvSpPr txBox="1"/>
          <p:nvPr/>
        </p:nvSpPr>
        <p:spPr>
          <a:xfrm>
            <a:off x="1219200" y="3733800"/>
            <a:ext cx="6508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1" name="Text Box 16"/>
          <p:cNvSpPr txBox="1"/>
          <p:nvPr/>
        </p:nvSpPr>
        <p:spPr>
          <a:xfrm>
            <a:off x="1219200" y="4495800"/>
            <a:ext cx="7270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2" name="Rectangle 17"/>
          <p:cNvSpPr/>
          <p:nvPr/>
        </p:nvSpPr>
        <p:spPr>
          <a:xfrm>
            <a:off x="1371600" y="5181600"/>
            <a:ext cx="5619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2" name="Oval 18"/>
          <p:cNvSpPr/>
          <p:nvPr/>
        </p:nvSpPr>
        <p:spPr>
          <a:xfrm>
            <a:off x="2667000" y="5410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3" name="Oval 19"/>
          <p:cNvSpPr/>
          <p:nvPr/>
        </p:nvSpPr>
        <p:spPr>
          <a:xfrm>
            <a:off x="3429000" y="5029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4" name="Oval 20"/>
          <p:cNvSpPr/>
          <p:nvPr/>
        </p:nvSpPr>
        <p:spPr>
          <a:xfrm>
            <a:off x="4267200" y="4648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5" name="Oval 21"/>
          <p:cNvSpPr/>
          <p:nvPr/>
        </p:nvSpPr>
        <p:spPr>
          <a:xfrm>
            <a:off x="2667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6" name="Oval 22"/>
          <p:cNvSpPr/>
          <p:nvPr/>
        </p:nvSpPr>
        <p:spPr>
          <a:xfrm>
            <a:off x="3429000" y="17526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7" name="Line 23"/>
          <p:cNvSpPr/>
          <p:nvPr/>
        </p:nvSpPr>
        <p:spPr>
          <a:xfrm flipV="1">
            <a:off x="2667000" y="4114800"/>
            <a:ext cx="2971800" cy="1371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8" name="Line 24"/>
          <p:cNvSpPr/>
          <p:nvPr/>
        </p:nvSpPr>
        <p:spPr>
          <a:xfrm flipV="1">
            <a:off x="2057400" y="1676400"/>
            <a:ext cx="1524000" cy="3810000"/>
          </a:xfrm>
          <a:prstGeom prst="line">
            <a:avLst/>
          </a:prstGeom>
          <a:ln w="381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9" name="Rectangle 25"/>
          <p:cNvSpPr/>
          <p:nvPr/>
        </p:nvSpPr>
        <p:spPr>
          <a:xfrm>
            <a:off x="5638800" y="3810000"/>
            <a:ext cx="11350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1" charset="-122"/>
              </a:rPr>
              <a:t>木块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1290" name="Rectangle 26"/>
          <p:cNvSpPr/>
          <p:nvPr/>
        </p:nvSpPr>
        <p:spPr>
          <a:xfrm>
            <a:off x="3200400" y="1143000"/>
            <a:ext cx="12874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1" charset="-122"/>
              </a:rPr>
              <a:t>铝块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11291" name="Text Box 27"/>
          <p:cNvSpPr txBox="1"/>
          <p:nvPr/>
        </p:nvSpPr>
        <p:spPr>
          <a:xfrm>
            <a:off x="2438400" y="35052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rPr>
              <a:t>(10,27)</a:t>
            </a:r>
            <a:endParaRPr lang="en-US" altLang="x-none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92" name="Text Box 28"/>
          <p:cNvSpPr txBox="1"/>
          <p:nvPr/>
        </p:nvSpPr>
        <p:spPr>
          <a:xfrm>
            <a:off x="3200400" y="1524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rPr>
              <a:t>(20,54)</a:t>
            </a:r>
            <a:endParaRPr lang="en-US" altLang="x-none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93" name="Text Box 29"/>
          <p:cNvSpPr txBox="1"/>
          <p:nvPr/>
        </p:nvSpPr>
        <p:spPr>
          <a:xfrm>
            <a:off x="1905000" y="5029200"/>
            <a:ext cx="14319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rPr>
              <a:t>(10,5)</a:t>
            </a:r>
            <a:endParaRPr lang="en-US" altLang="x-none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94" name="Text Box 30"/>
          <p:cNvSpPr txBox="1"/>
          <p:nvPr/>
        </p:nvSpPr>
        <p:spPr>
          <a:xfrm>
            <a:off x="2362200" y="4648200"/>
            <a:ext cx="21939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rPr>
              <a:t>(20,10)</a:t>
            </a:r>
            <a:endParaRPr lang="en-US" altLang="x-none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95" name="Text Box 31"/>
          <p:cNvSpPr txBox="1"/>
          <p:nvPr/>
        </p:nvSpPr>
        <p:spPr>
          <a:xfrm>
            <a:off x="3429000" y="42672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rPr>
              <a:t>(30,15)</a:t>
            </a:r>
            <a:endParaRPr lang="en-US" altLang="x-none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82" grpId="0" bldLvl="0" animBg="1"/>
      <p:bldP spid="11283" grpId="0" bldLvl="0" animBg="1"/>
      <p:bldP spid="11284" grpId="0" bldLvl="0" animBg="1"/>
      <p:bldP spid="11286" grpId="0" bldLvl="0" animBg="1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468313" y="404813"/>
            <a:ext cx="6858000" cy="7067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r>
              <a:rPr lang="zh-CN" altLang="en-US" sz="40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密度的计算公式：</a:t>
            </a:r>
            <a:endParaRPr lang="zh-CN" altLang="en-US" sz="4000" b="1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1331913" y="1268413"/>
            <a:ext cx="303339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质量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</a:t>
            </a:r>
            <a:r>
              <a:rPr lang="zh-CN" altLang="en-US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x-none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————</a:t>
            </a:r>
            <a:endParaRPr lang="en-US" altLang="x-none" sz="32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x-none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体积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4859338" y="1268413"/>
            <a:ext cx="2344737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密度－</a:t>
            </a:r>
            <a:r>
              <a:rPr lang="en-US" altLang="x-none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质量－</a:t>
            </a:r>
            <a:r>
              <a:rPr lang="en-US" altLang="x-none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体积－</a:t>
            </a:r>
            <a:r>
              <a:rPr lang="en-US" altLang="x-none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en-US" altLang="x-none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692275" y="2924175"/>
            <a:ext cx="4274820" cy="15684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r>
              <a:rPr lang="en-US" altLang="x-none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                  </a:t>
            </a:r>
            <a:r>
              <a:rPr lang="en-US" altLang="x-none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m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则公式就为： 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ρ </a:t>
            </a:r>
            <a:r>
              <a:rPr lang="zh-CN" altLang="en-US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＝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</a:rPr>
              <a:t>——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          V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8175" y="4508500"/>
            <a:ext cx="5214938" cy="253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公式变形：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m</a:t>
            </a:r>
            <a:r>
              <a:rPr lang="zh-CN" altLang="en-US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+mn-ea"/>
              </a:rPr>
              <a:t>＝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+mn-ea"/>
              </a:rPr>
              <a:t>ρ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V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</a:t>
            </a:r>
            <a:r>
              <a:rPr lang="en-US" altLang="x-none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         </a:t>
            </a:r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+mn-ea"/>
              </a:rPr>
              <a:t>ρ </a:t>
            </a:r>
            <a:r>
              <a:rPr lang="zh-CN" altLang="en-US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+mn-ea"/>
              </a:rPr>
              <a:t>＝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x-none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                         </a:t>
            </a:r>
            <a:endParaRPr lang="en-US" altLang="x-none" sz="3200" b="1" noProof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2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3200" b="1" noProof="1"/>
          </a:p>
        </p:txBody>
      </p:sp>
      <p:grpSp>
        <p:nvGrpSpPr>
          <p:cNvPr id="9" name="组合 8"/>
          <p:cNvGrpSpPr/>
          <p:nvPr/>
        </p:nvGrpSpPr>
        <p:grpSpPr>
          <a:xfrm>
            <a:off x="4860925" y="5229225"/>
            <a:ext cx="746125" cy="1239239"/>
            <a:chOff x="11040" y="6409"/>
            <a:chExt cx="1175" cy="1951"/>
          </a:xfrm>
        </p:grpSpPr>
        <p:sp>
          <p:nvSpPr>
            <p:cNvPr id="5" name="文本框 4"/>
            <p:cNvSpPr txBox="1"/>
            <p:nvPr/>
          </p:nvSpPr>
          <p:spPr>
            <a:xfrm>
              <a:off x="11258" y="6409"/>
              <a:ext cx="9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x-none" sz="2800" b="1" noProof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ea"/>
                </a:rPr>
                <a:t>m</a:t>
              </a:r>
              <a:endParaRPr lang="en-US" altLang="x-none" sz="28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040" y="7188"/>
              <a:ext cx="1150" cy="26"/>
            </a:xfrm>
            <a:prstGeom prst="line">
              <a:avLst/>
            </a:prstGeom>
            <a:ln w="28575" cmpd="sng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1283" y="7441"/>
              <a:ext cx="9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ea"/>
                </a:rPr>
                <a:t>V</a:t>
              </a:r>
              <a:endParaRPr lang="en-US" sz="3200" b="1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254000" y="1167130"/>
            <a:ext cx="835406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2" charset="0"/>
                <a:ea typeface="宋体" panose="02010600030101010101" pitchFamily="2" charset="-122"/>
              </a:rPr>
              <a:t>对于密度公式</a:t>
            </a:r>
            <a:r>
              <a:rPr lang="en-US" altLang="x-none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ea"/>
                <a:sym typeface="+mn-ea"/>
              </a:rPr>
              <a:t>ρ=         </a:t>
            </a:r>
            <a:r>
              <a:rPr lang="zh-CN" altLang="en-US" sz="3200" b="1" dirty="0">
                <a:latin typeface="Verdana" panose="020B0604030504040204" pitchFamily="2" charset="0"/>
                <a:ea typeface="宋体" panose="02010600030101010101" pitchFamily="2" charset="-122"/>
              </a:rPr>
              <a:t>理解正确的是（       ）</a:t>
            </a:r>
            <a:endParaRPr lang="zh-CN" altLang="en-US" sz="3200" b="1" dirty="0"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x-none" sz="3200" b="1" dirty="0">
                <a:latin typeface="Verdana" panose="020B0604030504040204" pitchFamily="2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Verdana" panose="020B0604030504040204" pitchFamily="2" charset="0"/>
                <a:ea typeface="宋体" panose="02010600030101010101" pitchFamily="2" charset="-122"/>
              </a:rPr>
              <a:t>、密度与物体的体积成正比</a:t>
            </a:r>
            <a:endParaRPr lang="zh-CN" altLang="en-US" sz="3200" b="1" dirty="0"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x-none" sz="3200" b="1" dirty="0">
                <a:latin typeface="Verdana" panose="020B0604030504040204" pitchFamily="2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Verdana" panose="020B0604030504040204" pitchFamily="2" charset="0"/>
                <a:ea typeface="宋体" panose="02010600030101010101" pitchFamily="2" charset="-122"/>
              </a:rPr>
              <a:t>、密度与物体的体积成反比</a:t>
            </a:r>
            <a:endParaRPr lang="zh-CN" altLang="en-US" sz="3200" b="1" dirty="0"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x-none" sz="3200" b="1" dirty="0">
                <a:latin typeface="Verdana" panose="020B0604030504040204" pitchFamily="2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Verdana" panose="020B0604030504040204" pitchFamily="2" charset="0"/>
                <a:ea typeface="宋体" panose="02010600030101010101" pitchFamily="2" charset="-122"/>
              </a:rPr>
              <a:t>、物质的密度在体积一定时与质量成正比，在质量一定时与体积成反比</a:t>
            </a:r>
            <a:endParaRPr lang="zh-CN" altLang="en-US" sz="3200" b="1" dirty="0"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x-none" sz="3200" b="1" dirty="0">
                <a:latin typeface="Verdana" panose="020B0604030504040204" pitchFamily="2" charset="0"/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Verdana" panose="020B0604030504040204" pitchFamily="2" charset="0"/>
                <a:ea typeface="宋体" panose="02010600030101010101" pitchFamily="2" charset="-122"/>
              </a:rPr>
              <a:t>、密度是物质的特性，大小等于物质的质量和体积的比值</a:t>
            </a:r>
            <a:endParaRPr lang="zh-CN" altLang="en-US" sz="3200" b="1" dirty="0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7179945" y="998220"/>
            <a:ext cx="6826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x-none" sz="5400" b="1" dirty="0">
                <a:solidFill>
                  <a:srgbClr val="FF0000"/>
                </a:solidFill>
                <a:latin typeface="Verdana" panose="020B0604030504040204" pitchFamily="2" charset="0"/>
                <a:ea typeface="楷体_GB2312" charset="-122"/>
              </a:rPr>
              <a:t>D</a:t>
            </a:r>
            <a:endParaRPr lang="en-US" altLang="x-none" sz="5400" b="1" dirty="0">
              <a:solidFill>
                <a:srgbClr val="FF0000"/>
              </a:solidFill>
              <a:latin typeface="Verdana" panose="020B0604030504040204" pitchFamily="2" charset="0"/>
              <a:ea typeface="楷体_GB231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635" y="-29845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练一练</a:t>
            </a:r>
            <a:endParaRPr lang="zh-CN" altLang="en-US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21685" y="935355"/>
          <a:ext cx="820420" cy="10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90500" imgH="393700" progId="Equation.KSEE3">
                  <p:embed/>
                </p:oleObj>
              </mc:Choice>
              <mc:Fallback>
                <p:oleObj name="" r:id="rId1" imgW="190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21685" y="935355"/>
                        <a:ext cx="820420" cy="104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89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827088" y="2781300"/>
            <a:ext cx="465931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四、换算关系：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3581400"/>
            <a:ext cx="6781800" cy="93662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1295400" y="4876800"/>
            <a:ext cx="7467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 charset="-122"/>
              </a:rPr>
              <a:t>即：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g/cm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=1000 kg/m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x-none" sz="3200" b="1" baseline="300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1676400" y="5486400"/>
            <a:ext cx="5220970" cy="1062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楷体_GB2312" charset="-122"/>
              </a:rPr>
              <a:t>       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kg/m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-3 </a:t>
            </a: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g/cm</a:t>
            </a: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x-none" sz="3200" b="1" baseline="300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x-none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32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注意单位不是一组的，要换算单位！</a:t>
            </a:r>
            <a:endParaRPr lang="zh-CN" altLang="en-US" sz="3200" b="1" baseline="300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1066800" y="1447800"/>
            <a:ext cx="2743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x-none" sz="32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单位：</a:t>
            </a:r>
            <a:endParaRPr lang="zh-CN" altLang="en-US" sz="3200" b="1" dirty="0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5486400" y="1219200"/>
            <a:ext cx="27876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charset="-122"/>
              </a:rPr>
              <a:t>千克／米</a:t>
            </a:r>
            <a:r>
              <a:rPr lang="zh-CN" altLang="en-US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charset="-122"/>
              </a:rPr>
              <a:t>３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charset="-122"/>
              </a:rPr>
              <a:t> 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楷体_GB2312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5486400" y="201930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charset="-122"/>
              </a:rPr>
              <a:t>克／厘米</a:t>
            </a:r>
            <a:r>
              <a:rPr lang="zh-CN" altLang="en-US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charset="-122"/>
              </a:rPr>
              <a:t>３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charset="-122"/>
              </a:rPr>
              <a:t> 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楷体_GB2312" charset="-122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3352800" y="1219200"/>
            <a:ext cx="2216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华文行楷" pitchFamily="2" charset="-122"/>
              </a:rPr>
              <a:t>国际单位：</a:t>
            </a:r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352800" y="1981200"/>
            <a:ext cx="2216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华文行楷" pitchFamily="2" charset="-122"/>
              </a:rPr>
              <a:t>常用单位：</a:t>
            </a:r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grpSp>
        <p:nvGrpSpPr>
          <p:cNvPr id="20491" name="Group 11"/>
          <p:cNvGrpSpPr/>
          <p:nvPr/>
        </p:nvGrpSpPr>
        <p:grpSpPr>
          <a:xfrm>
            <a:off x="7467600" y="990600"/>
            <a:ext cx="1076325" cy="717550"/>
            <a:chOff x="0" y="0"/>
            <a:chExt cx="678" cy="452"/>
          </a:xfrm>
        </p:grpSpPr>
        <p:sp>
          <p:nvSpPr>
            <p:cNvPr id="15371" name="Text Box 12"/>
            <p:cNvSpPr txBox="1"/>
            <p:nvPr/>
          </p:nvSpPr>
          <p:spPr>
            <a:xfrm>
              <a:off x="0" y="125"/>
              <a:ext cx="6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x-none" sz="28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kg/m</a:t>
              </a:r>
              <a:r>
                <a:rPr lang="en-US" altLang="x-none" sz="2800" b="1" baseline="30000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x-none" sz="28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2" name="Text Box 13"/>
            <p:cNvSpPr txBox="1"/>
            <p:nvPr/>
          </p:nvSpPr>
          <p:spPr>
            <a:xfrm>
              <a:off x="528" y="0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endPara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494" name="Group 14"/>
          <p:cNvGrpSpPr/>
          <p:nvPr/>
        </p:nvGrpSpPr>
        <p:grpSpPr>
          <a:xfrm>
            <a:off x="7467600" y="1828800"/>
            <a:ext cx="1038225" cy="631825"/>
            <a:chOff x="0" y="0"/>
            <a:chExt cx="654" cy="398"/>
          </a:xfrm>
        </p:grpSpPr>
        <p:sp>
          <p:nvSpPr>
            <p:cNvPr id="15374" name="Text Box 15"/>
            <p:cNvSpPr txBox="1"/>
            <p:nvPr/>
          </p:nvSpPr>
          <p:spPr>
            <a:xfrm>
              <a:off x="0" y="71"/>
              <a:ext cx="65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x-none" sz="28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g/cm</a:t>
              </a:r>
              <a:r>
                <a:rPr lang="en-US" altLang="x-none" sz="2800" b="1" baseline="30000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x-none" sz="2800" b="1" baseline="30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5" name="Text Box 16"/>
            <p:cNvSpPr txBox="1"/>
            <p:nvPr/>
          </p:nvSpPr>
          <p:spPr>
            <a:xfrm>
              <a:off x="538" y="0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endPara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97" name="AutoShape 17"/>
          <p:cNvSpPr/>
          <p:nvPr/>
        </p:nvSpPr>
        <p:spPr>
          <a:xfrm>
            <a:off x="3276600" y="14478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381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8" name="Text Box 18"/>
          <p:cNvSpPr txBox="1"/>
          <p:nvPr/>
        </p:nvSpPr>
        <p:spPr>
          <a:xfrm>
            <a:off x="456883" y="362268"/>
            <a:ext cx="5111750" cy="7067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密度的单位：</a:t>
            </a:r>
            <a:endParaRPr lang="zh-CN" altLang="en-US" sz="40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611188" y="404813"/>
            <a:ext cx="54737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物理意义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1331913" y="3343275"/>
            <a:ext cx="60483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水的密度： </a:t>
            </a:r>
            <a:r>
              <a:rPr lang="en-US" altLang="x-none" sz="32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r>
              <a:rPr lang="zh-CN" altLang="en-US" sz="32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x-none" sz="32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x-none" sz="3200" b="1" baseline="30000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x-none" sz="32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kg∕m</a:t>
            </a:r>
            <a:r>
              <a:rPr lang="en-US" altLang="x-none" sz="3200" b="1" baseline="30000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x-none" sz="3200" baseline="30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x-none" sz="3200" baseline="30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684213" y="4127500"/>
            <a:ext cx="28797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物理意义是：</a:t>
            </a:r>
            <a:endParaRPr lang="zh-CN" altLang="en-US" sz="3200" b="1" dirty="0">
              <a:solidFill>
                <a:srgbClr val="260BC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3132138" y="4198938"/>
            <a:ext cx="50419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x-none" sz="2800" b="1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1m</a:t>
            </a:r>
            <a:r>
              <a:rPr lang="en-US" altLang="x-none" sz="2800" b="1" baseline="30000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的水的质量是</a:t>
            </a:r>
            <a:r>
              <a:rPr lang="en-US" altLang="x-none" sz="2800" b="1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r>
              <a:rPr lang="zh-CN" altLang="en-US" sz="2800" b="1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x-none" sz="2800" b="1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x-none" sz="2800" b="1" baseline="30000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</a:t>
            </a:r>
            <a:r>
              <a:rPr lang="en-US" altLang="x-none" sz="2800" b="1" dirty="0">
                <a:solidFill>
                  <a:srgbClr val="CC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kg</a:t>
            </a:r>
            <a:endParaRPr lang="en-US" altLang="x-none" sz="2800" b="1" dirty="0">
              <a:solidFill>
                <a:srgbClr val="CC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Rectangle 6"/>
          <p:cNvSpPr/>
          <p:nvPr/>
        </p:nvSpPr>
        <p:spPr>
          <a:xfrm>
            <a:off x="2987675" y="4567238"/>
            <a:ext cx="5688013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x-none" sz="1800" b="1" dirty="0">
                <a:solidFill>
                  <a:srgbClr val="260B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——————————————————————</a:t>
            </a:r>
            <a:endParaRPr lang="en-US" altLang="x-none" sz="1800" b="1" dirty="0">
              <a:solidFill>
                <a:srgbClr val="260BC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1844675"/>
            <a:ext cx="7294563" cy="7000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noProof="1" dirty="0">
                <a:solidFill>
                  <a:srgbClr val="66FF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意义：某种物质单位体积的质量</a:t>
            </a:r>
            <a:endParaRPr lang="zh-CN" altLang="en-US" sz="40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2"/>
          <p:cNvSpPr txBox="1"/>
          <p:nvPr/>
        </p:nvSpPr>
        <p:spPr>
          <a:xfrm>
            <a:off x="194945" y="736600"/>
            <a:ext cx="8123555" cy="418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说一说：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你能解释出它们的物理意义吗？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铁   </a:t>
            </a:r>
            <a:r>
              <a:rPr lang="en-US" altLang="x-none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7.9×10</a:t>
            </a:r>
            <a:r>
              <a:rPr lang="en-US" altLang="x-none" sz="540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x-none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㎏/m</a:t>
            </a:r>
            <a:r>
              <a:rPr lang="en-US" altLang="x-none" sz="540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x-none" sz="5400" b="1" baseline="30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铝  </a:t>
            </a:r>
            <a:r>
              <a:rPr lang="en-US" altLang="x-none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2.7 g/cm</a:t>
            </a:r>
            <a:r>
              <a:rPr lang="en-US" altLang="x-none" sz="540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x-none" sz="5400" b="1" baseline="30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3" name="Rectangle 4"/>
          <p:cNvSpPr/>
          <p:nvPr/>
        </p:nvSpPr>
        <p:spPr>
          <a:xfrm>
            <a:off x="1114425" y="752634"/>
            <a:ext cx="7705725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同学们，怎样鉴定金色的石头是不是纯金的？你能不能帮杨女士想一个办法？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5125" name="Rectangle 7"/>
          <p:cNvSpPr/>
          <p:nvPr/>
        </p:nvSpPr>
        <p:spPr>
          <a:xfrm>
            <a:off x="957580" y="2521585"/>
            <a:ext cx="74155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66"/>
                </a:solidFill>
                <a:latin typeface="Arial" panose="020B0604020202020204" pitchFamily="34" charset="0"/>
              </a:rPr>
              <a:t>方法：根据密度的特性，不同种类的物质，密度一般不同，金的密度与其他物质不同，可以测量金石头的密度，看它是否与真金的密度相等。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 noRot="1"/>
          </p:cNvSpPr>
          <p:nvPr>
            <p:ph type="body" sz="half"/>
          </p:nvPr>
        </p:nvSpPr>
        <p:spPr>
          <a:xfrm>
            <a:off x="0" y="836613"/>
            <a:ext cx="5795963" cy="1871662"/>
          </a:xfrm>
        </p:spPr>
        <p:txBody>
          <a:bodyPr vert="horz" wrap="none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 eaLnBrk="1" hangingPunct="1">
              <a:buNone/>
            </a:pPr>
            <a:r>
              <a:rPr lang="en-US" altLang="x-none" sz="3200" b="1" dirty="0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</a:rPr>
              <a:t>）</a:t>
            </a:r>
            <a:r>
              <a:rPr lang="en-US" altLang="x-none" sz="3200" b="1" dirty="0">
                <a:solidFill>
                  <a:srgbClr val="000000"/>
                </a:solidFill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</a:rPr>
              <a:t>某城市有一座钢铁雕塑，</a:t>
            </a:r>
            <a:endParaRPr lang="zh-CN" altLang="en-US" sz="3200" b="1" dirty="0">
              <a:solidFill>
                <a:srgbClr val="000000"/>
              </a:solidFill>
            </a:endParaRPr>
          </a:p>
          <a:p>
            <a:pPr lvl="0" ea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如图所示，已知其质量为</a:t>
            </a:r>
            <a:r>
              <a:rPr lang="en-US" altLang="x-none" sz="3200" b="1" dirty="0">
                <a:solidFill>
                  <a:srgbClr val="000000"/>
                </a:solidFill>
              </a:rPr>
              <a:t>18.5t</a:t>
            </a:r>
            <a:r>
              <a:rPr lang="zh-CN" altLang="en-US" sz="3200" b="1" dirty="0">
                <a:solidFill>
                  <a:srgbClr val="000000"/>
                </a:solidFill>
              </a:rPr>
              <a:t>，</a:t>
            </a:r>
            <a:endParaRPr lang="zh-CN" altLang="en-US" sz="3200" b="1" dirty="0">
              <a:solidFill>
                <a:srgbClr val="000000"/>
              </a:solidFill>
            </a:endParaRPr>
          </a:p>
          <a:p>
            <a:pPr lvl="0" ea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它的体积是多少？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pic>
        <p:nvPicPr>
          <p:cNvPr id="11267" name="Picture 4" descr="思想者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966788"/>
            <a:ext cx="3009900" cy="38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5"/>
          <p:cNvSpPr txBox="1"/>
          <p:nvPr/>
        </p:nvSpPr>
        <p:spPr>
          <a:xfrm>
            <a:off x="5751830" y="4923155"/>
            <a:ext cx="3241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雕塑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“思想者”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7"/>
          <p:cNvSpPr txBox="1"/>
          <p:nvPr/>
        </p:nvSpPr>
        <p:spPr>
          <a:xfrm>
            <a:off x="0" y="2628900"/>
            <a:ext cx="60483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已知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m= 18. 5t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＝ 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1.85x10</a:t>
            </a:r>
            <a:r>
              <a:rPr lang="en-US" altLang="x-none" sz="28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kg, </a:t>
            </a:r>
            <a:endParaRPr lang="en-US" altLang="x-none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</a:t>
            </a:r>
            <a:r>
              <a:rPr lang="el-GR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ρ</a:t>
            </a:r>
            <a:r>
              <a:rPr lang="en-US" altLang="x-none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＝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2.8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x10</a:t>
            </a:r>
            <a:r>
              <a:rPr lang="en-US" altLang="x-none" sz="28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kg/m</a:t>
            </a:r>
            <a:r>
              <a:rPr lang="en-US" altLang="x-none" sz="28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8"/>
          <p:cNvSpPr/>
          <p:nvPr/>
        </p:nvSpPr>
        <p:spPr>
          <a:xfrm>
            <a:off x="395288" y="3846513"/>
            <a:ext cx="52562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求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：钢铁雕塑的体积 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V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 Box 9"/>
          <p:cNvSpPr txBox="1"/>
          <p:nvPr/>
        </p:nvSpPr>
        <p:spPr>
          <a:xfrm>
            <a:off x="395288" y="456723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解：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1273" name="Text Box 24"/>
          <p:cNvSpPr txBox="1"/>
          <p:nvPr/>
        </p:nvSpPr>
        <p:spPr>
          <a:xfrm>
            <a:off x="395288" y="5599748"/>
            <a:ext cx="8137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答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：这座钢铁塑像的体积是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6.6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altLang="x-none" sz="28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4365625"/>
            <a:ext cx="4255135" cy="1079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xinsrc_10206020210360629169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6610" y="1793875"/>
            <a:ext cx="2974975" cy="2499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5"/>
          <p:cNvSpPr txBox="1"/>
          <p:nvPr/>
        </p:nvSpPr>
        <p:spPr>
          <a:xfrm>
            <a:off x="827088" y="549275"/>
            <a:ext cx="756126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）</a:t>
            </a:r>
            <a:r>
              <a:rPr lang="en-US" altLang="x-none" sz="32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某地有一水库，如图所示，已知它的最大容积为</a:t>
            </a:r>
            <a:r>
              <a:rPr lang="en-US" altLang="x-none" sz="3200" b="1" dirty="0">
                <a:solidFill>
                  <a:srgbClr val="0000FF"/>
                </a:solidFill>
                <a:latin typeface="Arial" panose="020B0604020202020204" pitchFamily="34" charset="0"/>
              </a:rPr>
              <a:t>7.5x10</a:t>
            </a:r>
            <a:r>
              <a:rPr lang="en-US" altLang="x-none" sz="32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r>
              <a:rPr lang="en-US" altLang="x-none" sz="3200" b="1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altLang="x-none" sz="32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，那么，这个水库最多可以积蓄多少吨水？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405" y="2443480"/>
            <a:ext cx="46958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已知：水库的水体积V=7.5×10m，水的密度通过查表为ρ=1×10kg/m。求：水库可以蓄多少吨水m。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4293870"/>
            <a:ext cx="6852920" cy="988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3115" y="5481320"/>
            <a:ext cx="6659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答：水库可以蓄7.5×10t水。</a:t>
            </a:r>
            <a:endParaRPr lang="zh-CN" altLang="en-US" sz="2800" b="1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1820863" y="2644775"/>
            <a:ext cx="332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33CC"/>
                </a:solidFill>
                <a:latin typeface="Arial" panose="020B0604020202020204" pitchFamily="34" charset="0"/>
              </a:rPr>
              <a:t>测量物质密度原理</a:t>
            </a:r>
            <a:r>
              <a:rPr lang="zh-CN" altLang="en-US" sz="2800" dirty="0">
                <a:latin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21507" name="对象 21506"/>
          <p:cNvGraphicFramePr>
            <a:graphicFrameLocks noChangeAspect="1"/>
          </p:cNvGraphicFramePr>
          <p:nvPr/>
        </p:nvGraphicFramePr>
        <p:xfrm>
          <a:off x="5076825" y="2349500"/>
          <a:ext cx="1101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445770" imgH="407670" progId="Equation.DSMT4">
                  <p:embed/>
                </p:oleObj>
              </mc:Choice>
              <mc:Fallback>
                <p:oleObj name="" r:id="rId1" imgW="445770" imgH="407670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825" y="2349500"/>
                        <a:ext cx="110172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文本框 21507"/>
          <p:cNvSpPr txBox="1"/>
          <p:nvPr/>
        </p:nvSpPr>
        <p:spPr>
          <a:xfrm>
            <a:off x="1836738" y="3429000"/>
            <a:ext cx="1079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33CC"/>
                </a:solidFill>
                <a:latin typeface="Arial" panose="020B0604020202020204" pitchFamily="34" charset="0"/>
              </a:rPr>
              <a:t>方法</a:t>
            </a:r>
            <a:r>
              <a:rPr lang="zh-CN" altLang="en-US" sz="2800" dirty="0">
                <a:latin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2916238" y="3429000"/>
            <a:ext cx="3517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排水法、等体积法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21510" name="Picture 12" descr="本课小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44450"/>
            <a:ext cx="3724275" cy="1023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1042988" y="836613"/>
            <a:ext cx="7921625" cy="5211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例题：为了利用天平和量筒测出不能沉入水中的蜡块的密度，某同学进行了以下实验：先用天平称出一蜡块的质量为18g，在量筒中盛60cm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，再把蜡块和体积为10cm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的铜块捆在一起放入量筒中，当其全部浸没在水中后，量筒中水面所指刻度是90cm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。则此蜡块的密度是（     ）</a:t>
            </a:r>
            <a:b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A、1.8×10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kg/m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B、0.9×10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kg/m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C、0.6×10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kg/m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D、0.2×10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kg/m</a:t>
            </a:r>
            <a:r>
              <a:rPr lang="zh-CN" altLang="en-US" sz="28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endParaRPr lang="zh-CN" altLang="en-US" sz="2800" b="1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5580063" y="4292600"/>
            <a:ext cx="719137" cy="3603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3019425" y="1492250"/>
            <a:ext cx="38036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一些固体的密度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7171" name="表格 7170"/>
          <p:cNvGraphicFramePr/>
          <p:nvPr/>
        </p:nvGraphicFramePr>
        <p:xfrm>
          <a:off x="1355725" y="2295525"/>
          <a:ext cx="6783388" cy="3825875"/>
        </p:xfrm>
        <a:graphic>
          <a:graphicData uri="http://schemas.openxmlformats.org/drawingml/2006/table">
            <a:tbl>
              <a:tblPr/>
              <a:tblGrid>
                <a:gridCol w="1695450"/>
                <a:gridCol w="1697038"/>
                <a:gridCol w="1695450"/>
                <a:gridCol w="1695450"/>
              </a:tblGrid>
              <a:tr h="8699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物质名称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/>
                        <a:t>密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度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物质名称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密度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铂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铝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金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花岗岩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铅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砖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银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冰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铜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蜡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2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钢、铁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</a:rPr>
                        <a:t>干松木</a:t>
                      </a:r>
                      <a:endParaRPr lang="zh-CN" altLang="en-US" sz="2000" b="1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13" name="对象 7212"/>
          <p:cNvGraphicFramePr>
            <a:graphicFrameLocks noChangeAspect="1"/>
          </p:cNvGraphicFramePr>
          <p:nvPr/>
        </p:nvGraphicFramePr>
        <p:xfrm>
          <a:off x="3097213" y="2674938"/>
          <a:ext cx="16367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296035" imgH="342900" progId="Equation.DSMT4">
                  <p:embed/>
                </p:oleObj>
              </mc:Choice>
              <mc:Fallback>
                <p:oleObj name="" r:id="rId1" imgW="1296035" imgH="3429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7213" y="2674938"/>
                        <a:ext cx="1636712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4" name="对象 7213"/>
          <p:cNvGraphicFramePr>
            <a:graphicFrameLocks noChangeAspect="1"/>
          </p:cNvGraphicFramePr>
          <p:nvPr/>
        </p:nvGraphicFramePr>
        <p:xfrm>
          <a:off x="3276600" y="3709988"/>
          <a:ext cx="1208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953135" imgH="292100" progId="Equation.DSMT4">
                  <p:embed/>
                </p:oleObj>
              </mc:Choice>
              <mc:Fallback>
                <p:oleObj name="" r:id="rId3" imgW="953135" imgH="2921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709988"/>
                        <a:ext cx="1208088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5" name="对象 7214"/>
          <p:cNvGraphicFramePr>
            <a:graphicFrameLocks noChangeAspect="1"/>
          </p:cNvGraphicFramePr>
          <p:nvPr/>
        </p:nvGraphicFramePr>
        <p:xfrm>
          <a:off x="3254375" y="4210050"/>
          <a:ext cx="12080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5" imgW="953135" imgH="292100" progId="Equation.DSMT4">
                  <p:embed/>
                </p:oleObj>
              </mc:Choice>
              <mc:Fallback>
                <p:oleObj name="" r:id="rId5" imgW="953135" imgH="2921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4375" y="4210050"/>
                        <a:ext cx="1208088" cy="363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6" name="对象 7215"/>
          <p:cNvGraphicFramePr>
            <a:graphicFrameLocks noChangeAspect="1"/>
          </p:cNvGraphicFramePr>
          <p:nvPr/>
        </p:nvGraphicFramePr>
        <p:xfrm>
          <a:off x="3217863" y="4683125"/>
          <a:ext cx="1263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7" imgW="953135" imgH="292100" progId="Equation.DSMT4">
                  <p:embed/>
                </p:oleObj>
              </mc:Choice>
              <mc:Fallback>
                <p:oleObj name="" r:id="rId7" imgW="953135" imgH="2921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7863" y="4683125"/>
                        <a:ext cx="1263650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7" name="对象 7216"/>
          <p:cNvGraphicFramePr>
            <a:graphicFrameLocks noChangeAspect="1"/>
          </p:cNvGraphicFramePr>
          <p:nvPr/>
        </p:nvGraphicFramePr>
        <p:xfrm>
          <a:off x="3257550" y="5149850"/>
          <a:ext cx="1117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9" imgW="851535" imgH="292100" progId="Equation.DSMT4">
                  <p:embed/>
                </p:oleObj>
              </mc:Choice>
              <mc:Fallback>
                <p:oleObj name="" r:id="rId9" imgW="851535" imgH="2921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7550" y="5149850"/>
                        <a:ext cx="1117600" cy="37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8" name="对象 7217"/>
          <p:cNvGraphicFramePr>
            <a:graphicFrameLocks noChangeAspect="1"/>
          </p:cNvGraphicFramePr>
          <p:nvPr/>
        </p:nvGraphicFramePr>
        <p:xfrm>
          <a:off x="3224213" y="5634038"/>
          <a:ext cx="11763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1" imgW="864235" imgH="292100" progId="Equation.DSMT4">
                  <p:embed/>
                </p:oleObj>
              </mc:Choice>
              <mc:Fallback>
                <p:oleObj name="" r:id="rId11" imgW="864235" imgH="2921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4213" y="5634038"/>
                        <a:ext cx="1176337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" name="对象 7218"/>
          <p:cNvGraphicFramePr>
            <a:graphicFrameLocks noChangeAspect="1"/>
          </p:cNvGraphicFramePr>
          <p:nvPr/>
        </p:nvGraphicFramePr>
        <p:xfrm>
          <a:off x="6559550" y="2698750"/>
          <a:ext cx="1544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3" imgW="1296035" imgH="342900" progId="Equation.DSMT4">
                  <p:embed/>
                </p:oleObj>
              </mc:Choice>
              <mc:Fallback>
                <p:oleObj name="" r:id="rId13" imgW="1296035" imgH="3429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59550" y="2698750"/>
                        <a:ext cx="1544638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0" name="对象 7219"/>
          <p:cNvGraphicFramePr>
            <a:graphicFrameLocks noChangeAspect="1"/>
          </p:cNvGraphicFramePr>
          <p:nvPr/>
        </p:nvGraphicFramePr>
        <p:xfrm>
          <a:off x="6719888" y="3224213"/>
          <a:ext cx="1216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5" imgW="864235" imgH="292100" progId="Equation.DSMT4">
                  <p:embed/>
                </p:oleObj>
              </mc:Choice>
              <mc:Fallback>
                <p:oleObj name="" r:id="rId15" imgW="864235" imgH="2921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19888" y="3224213"/>
                        <a:ext cx="1216025" cy="40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1" name="对象 7220"/>
          <p:cNvGraphicFramePr>
            <a:graphicFrameLocks noChangeAspect="1"/>
          </p:cNvGraphicFramePr>
          <p:nvPr/>
        </p:nvGraphicFramePr>
        <p:xfrm>
          <a:off x="6484938" y="3762375"/>
          <a:ext cx="15446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7" imgW="1612265" imgH="342900" progId="Equation.DSMT4">
                  <p:embed/>
                </p:oleObj>
              </mc:Choice>
              <mc:Fallback>
                <p:oleObj name="" r:id="rId17" imgW="1612265" imgH="3429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84938" y="3762375"/>
                        <a:ext cx="1544637" cy="328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2" name="对象 7221"/>
          <p:cNvGraphicFramePr>
            <a:graphicFrameLocks noChangeAspect="1"/>
          </p:cNvGraphicFramePr>
          <p:nvPr/>
        </p:nvGraphicFramePr>
        <p:xfrm>
          <a:off x="6456363" y="4259263"/>
          <a:ext cx="16176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9" imgW="1586865" imgH="342900" progId="Equation.DSMT4">
                  <p:embed/>
                </p:oleObj>
              </mc:Choice>
              <mc:Fallback>
                <p:oleObj name="" r:id="rId19" imgW="1586865" imgH="3429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56363" y="4259263"/>
                        <a:ext cx="1617662" cy="34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3" name="对象 7222"/>
          <p:cNvGraphicFramePr>
            <a:graphicFrameLocks noChangeAspect="1"/>
          </p:cNvGraphicFramePr>
          <p:nvPr/>
        </p:nvGraphicFramePr>
        <p:xfrm>
          <a:off x="6691313" y="4673600"/>
          <a:ext cx="1092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21" imgW="864235" imgH="292100" progId="Equation.DSMT4">
                  <p:embed/>
                </p:oleObj>
              </mc:Choice>
              <mc:Fallback>
                <p:oleObj name="" r:id="rId21" imgW="864235" imgH="2921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91313" y="4673600"/>
                        <a:ext cx="1092200" cy="363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4" name="对象 7223"/>
          <p:cNvGraphicFramePr>
            <a:graphicFrameLocks noChangeAspect="1"/>
          </p:cNvGraphicFramePr>
          <p:nvPr/>
        </p:nvGraphicFramePr>
        <p:xfrm>
          <a:off x="6705600" y="5143500"/>
          <a:ext cx="11303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3" imgW="864235" imgH="292100" progId="Equation.DSMT4">
                  <p:embed/>
                </p:oleObj>
              </mc:Choice>
              <mc:Fallback>
                <p:oleObj name="" r:id="rId23" imgW="864235" imgH="2921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05600" y="5143500"/>
                        <a:ext cx="1130300" cy="376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5" name="对象 7224"/>
          <p:cNvGraphicFramePr>
            <a:graphicFrameLocks noChangeAspect="1"/>
          </p:cNvGraphicFramePr>
          <p:nvPr/>
        </p:nvGraphicFramePr>
        <p:xfrm>
          <a:off x="6637338" y="5627688"/>
          <a:ext cx="11445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5" imgW="851535" imgH="292100" progId="Equation.DSMT4">
                  <p:embed/>
                </p:oleObj>
              </mc:Choice>
              <mc:Fallback>
                <p:oleObj name="" r:id="rId25" imgW="851535" imgH="2921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37338" y="5627688"/>
                        <a:ext cx="1144587" cy="38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6" name="文本框 7225"/>
          <p:cNvSpPr txBox="1"/>
          <p:nvPr/>
        </p:nvSpPr>
        <p:spPr>
          <a:xfrm>
            <a:off x="3273425" y="3216275"/>
            <a:ext cx="119538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21.5×10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847725" y="1058863"/>
            <a:ext cx="74803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一些液体的密度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8195" name="表格 8194"/>
          <p:cNvGraphicFramePr/>
          <p:nvPr/>
        </p:nvGraphicFramePr>
        <p:xfrm>
          <a:off x="661988" y="1879600"/>
          <a:ext cx="7789862" cy="3502025"/>
        </p:xfrm>
        <a:graphic>
          <a:graphicData uri="http://schemas.openxmlformats.org/drawingml/2006/table">
            <a:tbl>
              <a:tblPr/>
              <a:tblGrid>
                <a:gridCol w="1947863"/>
                <a:gridCol w="1947862"/>
                <a:gridCol w="1946275"/>
                <a:gridCol w="1947863"/>
              </a:tblGrid>
              <a:tr h="104775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物质名称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密度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物质名称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密度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水银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植物油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硫酸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煤油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海水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酒精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2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纯水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</a:rPr>
                        <a:t>汽油</a:t>
                      </a:r>
                      <a:endParaRPr lang="zh-CN" altLang="en-US" sz="24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27" name="对象 8226"/>
          <p:cNvGraphicFramePr>
            <a:graphicFrameLocks noChangeAspect="1"/>
          </p:cNvGraphicFramePr>
          <p:nvPr/>
        </p:nvGraphicFramePr>
        <p:xfrm>
          <a:off x="2636838" y="2352675"/>
          <a:ext cx="19351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296035" imgH="342900" progId="Equation.DSMT4">
                  <p:embed/>
                </p:oleObj>
              </mc:Choice>
              <mc:Fallback>
                <p:oleObj name="" r:id="rId1" imgW="1296035" imgH="3429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6838" y="2352675"/>
                        <a:ext cx="1935162" cy="509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8" name="对象 8227"/>
          <p:cNvGraphicFramePr>
            <a:graphicFrameLocks noChangeAspect="1"/>
          </p:cNvGraphicFramePr>
          <p:nvPr/>
        </p:nvGraphicFramePr>
        <p:xfrm>
          <a:off x="6538913" y="2397125"/>
          <a:ext cx="18081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296035" imgH="342900" progId="Equation.DSMT4">
                  <p:embed/>
                </p:oleObj>
              </mc:Choice>
              <mc:Fallback>
                <p:oleObj name="" r:id="rId3" imgW="1296035" imgH="3429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8913" y="2397125"/>
                        <a:ext cx="1808162" cy="47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9" name="对象 8228"/>
          <p:cNvGraphicFramePr>
            <a:graphicFrameLocks noChangeAspect="1"/>
          </p:cNvGraphicFramePr>
          <p:nvPr/>
        </p:nvGraphicFramePr>
        <p:xfrm>
          <a:off x="2746375" y="2994025"/>
          <a:ext cx="14668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965835" imgH="292100" progId="Equation.DSMT4">
                  <p:embed/>
                </p:oleObj>
              </mc:Choice>
              <mc:Fallback>
                <p:oleObj name="" r:id="rId5" imgW="965835" imgH="292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6375" y="2994025"/>
                        <a:ext cx="1466850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0" name="对象 8229"/>
          <p:cNvGraphicFramePr>
            <a:graphicFrameLocks noChangeAspect="1"/>
          </p:cNvGraphicFramePr>
          <p:nvPr/>
        </p:nvGraphicFramePr>
        <p:xfrm>
          <a:off x="2852738" y="3648075"/>
          <a:ext cx="1169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826135" imgH="292100" progId="Equation.DSMT4">
                  <p:embed/>
                </p:oleObj>
              </mc:Choice>
              <mc:Fallback>
                <p:oleObj name="" r:id="rId7" imgW="826135" imgH="2921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2738" y="3648075"/>
                        <a:ext cx="1169987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1" name="对象 8230"/>
          <p:cNvGraphicFramePr>
            <a:graphicFrameLocks noChangeAspect="1"/>
          </p:cNvGraphicFramePr>
          <p:nvPr/>
        </p:nvGraphicFramePr>
        <p:xfrm>
          <a:off x="2724150" y="4262438"/>
          <a:ext cx="1423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9" imgW="953135" imgH="292100" progId="Equation.DSMT4">
                  <p:embed/>
                </p:oleObj>
              </mc:Choice>
              <mc:Fallback>
                <p:oleObj name="" r:id="rId9" imgW="953135" imgH="2921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4150" y="4262438"/>
                        <a:ext cx="1423988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2" name="对象 8231"/>
          <p:cNvGraphicFramePr>
            <a:graphicFrameLocks noChangeAspect="1"/>
          </p:cNvGraphicFramePr>
          <p:nvPr/>
        </p:nvGraphicFramePr>
        <p:xfrm>
          <a:off x="2782888" y="4837113"/>
          <a:ext cx="13747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1" imgW="838835" imgH="292100" progId="Equation.DSMT4">
                  <p:embed/>
                </p:oleObj>
              </mc:Choice>
              <mc:Fallback>
                <p:oleObj name="" r:id="rId11" imgW="838835" imgH="2921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82888" y="4837113"/>
                        <a:ext cx="1374775" cy="468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" name="对象 8232"/>
          <p:cNvGraphicFramePr>
            <a:graphicFrameLocks noChangeAspect="1"/>
          </p:cNvGraphicFramePr>
          <p:nvPr/>
        </p:nvGraphicFramePr>
        <p:xfrm>
          <a:off x="6829425" y="3005138"/>
          <a:ext cx="12715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3" imgW="864235" imgH="292100" progId="Equation.DSMT4">
                  <p:embed/>
                </p:oleObj>
              </mc:Choice>
              <mc:Fallback>
                <p:oleObj name="" r:id="rId13" imgW="864235" imgH="2921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29425" y="3005138"/>
                        <a:ext cx="1271588" cy="423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4" name="对象 8233"/>
          <p:cNvGraphicFramePr>
            <a:graphicFrameLocks noChangeAspect="1"/>
          </p:cNvGraphicFramePr>
          <p:nvPr/>
        </p:nvGraphicFramePr>
        <p:xfrm>
          <a:off x="6783388" y="3614738"/>
          <a:ext cx="12811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5" imgW="851535" imgH="292100" progId="Equation.DSMT4">
                  <p:embed/>
                </p:oleObj>
              </mc:Choice>
              <mc:Fallback>
                <p:oleObj name="" r:id="rId15" imgW="851535" imgH="2921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83388" y="3614738"/>
                        <a:ext cx="1281112" cy="433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5" name="对象 8234"/>
          <p:cNvGraphicFramePr>
            <a:graphicFrameLocks noChangeAspect="1"/>
          </p:cNvGraphicFramePr>
          <p:nvPr/>
        </p:nvGraphicFramePr>
        <p:xfrm>
          <a:off x="6759575" y="4211638"/>
          <a:ext cx="12922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7" imgW="851535" imgH="292100" progId="Equation.DSMT4">
                  <p:embed/>
                </p:oleObj>
              </mc:Choice>
              <mc:Fallback>
                <p:oleObj name="" r:id="rId17" imgW="851535" imgH="2921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59575" y="4211638"/>
                        <a:ext cx="1292225" cy="436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6" name="对象 8235"/>
          <p:cNvGraphicFramePr>
            <a:graphicFrameLocks noChangeAspect="1"/>
          </p:cNvGraphicFramePr>
          <p:nvPr/>
        </p:nvGraphicFramePr>
        <p:xfrm>
          <a:off x="6678613" y="4816475"/>
          <a:ext cx="14763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9" imgW="965835" imgH="292100" progId="Equation.DSMT4">
                  <p:embed/>
                </p:oleObj>
              </mc:Choice>
              <mc:Fallback>
                <p:oleObj name="" r:id="rId19" imgW="965835" imgH="2921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8613" y="4816475"/>
                        <a:ext cx="1476375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847725" y="1460500"/>
            <a:ext cx="74803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一些气体的密度（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0℃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，在标准大气压下）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9219" name="表格 9218"/>
          <p:cNvGraphicFramePr/>
          <p:nvPr/>
        </p:nvGraphicFramePr>
        <p:xfrm>
          <a:off x="790575" y="2346325"/>
          <a:ext cx="7550150" cy="2913063"/>
        </p:xfrm>
        <a:graphic>
          <a:graphicData uri="http://schemas.openxmlformats.org/drawingml/2006/table">
            <a:tbl>
              <a:tblPr/>
              <a:tblGrid>
                <a:gridCol w="1887538"/>
                <a:gridCol w="1887537"/>
                <a:gridCol w="1887538"/>
                <a:gridCol w="1887537"/>
              </a:tblGrid>
              <a:tr h="10160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物质名称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密度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物质名称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密度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二氧化碳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1.98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一氧化碳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1.25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氧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1.43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氦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0.18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空气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1.29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氢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0.09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46" name="对象 9245"/>
          <p:cNvGraphicFramePr>
            <a:graphicFrameLocks noChangeAspect="1"/>
          </p:cNvGraphicFramePr>
          <p:nvPr/>
        </p:nvGraphicFramePr>
        <p:xfrm>
          <a:off x="2827338" y="2835275"/>
          <a:ext cx="17002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1296035" imgH="342900" progId="Equation.DSMT4">
                  <p:embed/>
                </p:oleObj>
              </mc:Choice>
              <mc:Fallback>
                <p:oleObj name="" r:id="rId1" imgW="1296035" imgH="3429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27338" y="2835275"/>
                        <a:ext cx="1700212" cy="44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" name="对象 9246"/>
          <p:cNvGraphicFramePr>
            <a:graphicFrameLocks noChangeAspect="1"/>
          </p:cNvGraphicFramePr>
          <p:nvPr/>
        </p:nvGraphicFramePr>
        <p:xfrm>
          <a:off x="6572250" y="2846388"/>
          <a:ext cx="1635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1296035" imgH="342900" progId="Equation.DSMT4">
                  <p:embed/>
                </p:oleObj>
              </mc:Choice>
              <mc:Fallback>
                <p:oleObj name="" r:id="rId3" imgW="1296035" imgH="3429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250" y="2846388"/>
                        <a:ext cx="163512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3419475" y="2997200"/>
          <a:ext cx="1073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45770" imgH="407670" progId="Equation.DSMT4">
                  <p:embed/>
                </p:oleObj>
              </mc:Choice>
              <mc:Fallback>
                <p:oleObj name="" r:id="rId1" imgW="445770" imgH="40767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9475" y="2997200"/>
                        <a:ext cx="107315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4"/>
          <p:cNvSpPr/>
          <p:nvPr/>
        </p:nvSpPr>
        <p:spPr>
          <a:xfrm>
            <a:off x="1035050" y="3197225"/>
            <a:ext cx="2251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．实验原理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044575" y="4149725"/>
            <a:ext cx="2735263" cy="641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x-none" sz="28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8000"/>
                </a:solidFill>
                <a:latin typeface="Arial" panose="020B0604020202020204" pitchFamily="34" charset="0"/>
              </a:rPr>
              <a:t>．测量仪器：</a:t>
            </a:r>
            <a:endParaRPr lang="zh-CN" altLang="en-US" sz="28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12"/>
          <p:cNvSpPr/>
          <p:nvPr/>
        </p:nvSpPr>
        <p:spPr>
          <a:xfrm>
            <a:off x="2197100" y="5086350"/>
            <a:ext cx="2930525" cy="641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天平、量筒</a:t>
            </a:r>
            <a:endParaRPr lang="en-US" altLang="x-none" sz="2800">
              <a:latin typeface="Arial" panose="020B0604020202020204" pitchFamily="34" charset="0"/>
            </a:endParaRPr>
          </a:p>
        </p:txBody>
      </p:sp>
      <p:sp>
        <p:nvSpPr>
          <p:cNvPr id="6150" name="Rectangle 58"/>
          <p:cNvSpPr/>
          <p:nvPr/>
        </p:nvSpPr>
        <p:spPr>
          <a:xfrm>
            <a:off x="828675" y="1557338"/>
            <a:ext cx="3743325" cy="517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66"/>
                </a:solidFill>
                <a:latin typeface="Arial" panose="020B0604020202020204" pitchFamily="34" charset="0"/>
              </a:rPr>
              <a:t>怎样测量物质的密度？</a:t>
            </a:r>
            <a:endParaRPr lang="zh-CN" altLang="en-US" sz="28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AutoShape 59"/>
          <p:cNvSpPr/>
          <p:nvPr/>
        </p:nvSpPr>
        <p:spPr>
          <a:xfrm>
            <a:off x="5365750" y="1270000"/>
            <a:ext cx="2784475" cy="2073275"/>
          </a:xfrm>
          <a:prstGeom prst="wedgeRectCallout">
            <a:avLst>
              <a:gd name="adj1" fmla="val -86810"/>
              <a:gd name="adj2" fmla="val 48778"/>
            </a:avLst>
          </a:prstGeom>
          <a:noFill/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6152" name="Picture 60" descr="新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1339850"/>
            <a:ext cx="2762250" cy="2028825"/>
          </a:xfrm>
          <a:prstGeom prst="rect">
            <a:avLst/>
          </a:prstGeom>
          <a:noFill/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3" name="AutoShape 61"/>
          <p:cNvSpPr/>
          <p:nvPr/>
        </p:nvSpPr>
        <p:spPr>
          <a:xfrm>
            <a:off x="6083300" y="3717925"/>
            <a:ext cx="812800" cy="2860675"/>
          </a:xfrm>
          <a:prstGeom prst="wedgeRectCallout">
            <a:avLst>
              <a:gd name="adj1" fmla="val -261329"/>
              <a:gd name="adj2" fmla="val -46282"/>
            </a:avLst>
          </a:prstGeom>
          <a:noFill/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6154" name="Picture 63" descr="100m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3717925"/>
            <a:ext cx="841375" cy="2879725"/>
          </a:xfrm>
          <a:prstGeom prst="rect">
            <a:avLst/>
          </a:prstGeom>
          <a:noFill/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4491990" y="3343275"/>
            <a:ext cx="873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（默）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49" grpId="0" bldLvl="0"/>
      <p:bldP spid="6150" grpId="0" bldLvl="0"/>
      <p:bldP spid="6151" grpId="0" bldLvl="0" animBg="1"/>
      <p:bldP spid="61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 Box 6"/>
          <p:cNvSpPr txBox="1"/>
          <p:nvPr/>
        </p:nvSpPr>
        <p:spPr>
          <a:xfrm>
            <a:off x="833755" y="3601085"/>
            <a:ext cx="7531100" cy="2784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．量筒上的标度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   单位：   毫升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 (ml)        </a:t>
            </a:r>
            <a:endParaRPr lang="en-US" altLang="x-none" sz="2800" b="1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                 1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 = 1 cm</a:t>
            </a:r>
            <a:r>
              <a:rPr lang="en-US" altLang="x-none" sz="2800" b="1" baseline="30000">
                <a:solidFill>
                  <a:srgbClr val="111111"/>
                </a:solidFill>
                <a:latin typeface="Arial" panose="020B0604020202020204" pitchFamily="34" charset="0"/>
              </a:rPr>
              <a:t>3     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1L=10mL</a:t>
            </a:r>
            <a:endParaRPr lang="en-US" altLang="x-none" sz="2800" b="1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   最大测量值：常用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100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，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200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endParaRPr lang="en-US" altLang="x-none" sz="2800" b="1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   分度： 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， 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2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，</a:t>
            </a:r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5 </a:t>
            </a:r>
            <a:r>
              <a:rPr lang="en-US" altLang="x-none" sz="2800" b="1" err="1">
                <a:solidFill>
                  <a:srgbClr val="111111"/>
                </a:solidFill>
                <a:latin typeface="Arial" panose="020B0604020202020204" pitchFamily="34" charset="0"/>
              </a:rPr>
              <a:t>mL</a:t>
            </a:r>
            <a:endParaRPr lang="en-US" altLang="x-none" sz="2800" b="1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矩形 10242"/>
          <p:cNvSpPr/>
          <p:nvPr/>
        </p:nvSpPr>
        <p:spPr>
          <a:xfrm>
            <a:off x="1692275" y="836613"/>
            <a:ext cx="2468563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量筒的使用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矩形 10243"/>
          <p:cNvSpPr/>
          <p:nvPr/>
        </p:nvSpPr>
        <p:spPr>
          <a:xfrm>
            <a:off x="847725" y="1854200"/>
            <a:ext cx="6215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．量筒是测量液体体积的仪器；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矩形 10244"/>
          <p:cNvSpPr/>
          <p:nvPr/>
        </p:nvSpPr>
        <p:spPr>
          <a:xfrm>
            <a:off x="833438" y="2725738"/>
            <a:ext cx="5865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800" b="1">
                <a:solidFill>
                  <a:srgbClr val="11111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．观察量筒</a:t>
            </a:r>
            <a:endParaRPr lang="en-US" altLang="x-none" sz="2800" b="1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图片 10245" descr="100m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1052513"/>
            <a:ext cx="1463675" cy="57038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91225" y="4600575"/>
          <a:ext cx="313690" cy="6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88265" imgH="190500" progId="Equation.KSEE3">
                  <p:embed/>
                </p:oleObj>
              </mc:Choice>
              <mc:Fallback>
                <p:oleObj name="" r:id="rId2" imgW="88265" imgH="190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91225" y="4600575"/>
                        <a:ext cx="313690" cy="67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9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6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9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allAtOnce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Text Box 6"/>
          <p:cNvSpPr txBox="1"/>
          <p:nvPr/>
        </p:nvSpPr>
        <p:spPr>
          <a:xfrm>
            <a:off x="533400" y="1571625"/>
            <a:ext cx="3463925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charset="-122"/>
              </a:rPr>
              <a:t>．量筒的读数方法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图片 11266" descr="量筒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4488" y="2520950"/>
            <a:ext cx="3303587" cy="3802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组合 11267"/>
          <p:cNvGrpSpPr/>
          <p:nvPr/>
        </p:nvGrpSpPr>
        <p:grpSpPr>
          <a:xfrm>
            <a:off x="452438" y="4749800"/>
            <a:ext cx="3101975" cy="752475"/>
            <a:chOff x="0" y="0"/>
            <a:chExt cx="1954" cy="474"/>
          </a:xfrm>
        </p:grpSpPr>
        <p:pic>
          <p:nvPicPr>
            <p:cNvPr id="11269" name="图片 11268" descr="眼睛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422449" flipH="1">
              <a:off x="0" y="0"/>
              <a:ext cx="474" cy="4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0" name="组合 11269"/>
            <p:cNvGrpSpPr/>
            <p:nvPr/>
          </p:nvGrpSpPr>
          <p:grpSpPr>
            <a:xfrm>
              <a:off x="418" y="272"/>
              <a:ext cx="1536" cy="27"/>
              <a:chOff x="0" y="0"/>
              <a:chExt cx="1490" cy="0"/>
            </a:xfrm>
          </p:grpSpPr>
          <p:sp>
            <p:nvSpPr>
              <p:cNvPr id="11271" name="直接连接符 11270"/>
              <p:cNvSpPr/>
              <p:nvPr/>
            </p:nvSpPr>
            <p:spPr>
              <a:xfrm>
                <a:off x="0" y="0"/>
                <a:ext cx="740" cy="0"/>
              </a:xfrm>
              <a:prstGeom prst="line">
                <a:avLst/>
              </a:prstGeom>
              <a:ln w="28575" cap="flat" cmpd="sng">
                <a:solidFill>
                  <a:srgbClr val="11111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1272" name="直接连接符 11271"/>
              <p:cNvSpPr/>
              <p:nvPr/>
            </p:nvSpPr>
            <p:spPr>
              <a:xfrm>
                <a:off x="750" y="0"/>
                <a:ext cx="740" cy="0"/>
              </a:xfrm>
              <a:prstGeom prst="line">
                <a:avLst/>
              </a:prstGeom>
              <a:ln w="28575" cap="flat" cmpd="sng">
                <a:solidFill>
                  <a:schemeClr val="bg1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1273" name="组合 11272"/>
          <p:cNvGrpSpPr/>
          <p:nvPr/>
        </p:nvGrpSpPr>
        <p:grpSpPr>
          <a:xfrm rot="1257059">
            <a:off x="336550" y="3949700"/>
            <a:ext cx="3101975" cy="752475"/>
            <a:chOff x="0" y="0"/>
            <a:chExt cx="1954" cy="474"/>
          </a:xfrm>
        </p:grpSpPr>
        <p:pic>
          <p:nvPicPr>
            <p:cNvPr id="11274" name="图片 11273" descr="眼睛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422449" flipH="1">
              <a:off x="0" y="0"/>
              <a:ext cx="474" cy="4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5" name="组合 11274"/>
            <p:cNvGrpSpPr/>
            <p:nvPr/>
          </p:nvGrpSpPr>
          <p:grpSpPr>
            <a:xfrm>
              <a:off x="418" y="272"/>
              <a:ext cx="1536" cy="27"/>
              <a:chOff x="0" y="0"/>
              <a:chExt cx="1490" cy="0"/>
            </a:xfrm>
          </p:grpSpPr>
          <p:sp>
            <p:nvSpPr>
              <p:cNvPr id="11276" name="直接连接符 11275"/>
              <p:cNvSpPr/>
              <p:nvPr/>
            </p:nvSpPr>
            <p:spPr>
              <a:xfrm>
                <a:off x="0" y="0"/>
                <a:ext cx="740" cy="0"/>
              </a:xfrm>
              <a:prstGeom prst="line">
                <a:avLst/>
              </a:prstGeom>
              <a:ln w="28575" cap="flat" cmpd="sng">
                <a:solidFill>
                  <a:srgbClr val="11111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1277" name="直接连接符 11276"/>
              <p:cNvSpPr/>
              <p:nvPr/>
            </p:nvSpPr>
            <p:spPr>
              <a:xfrm>
                <a:off x="750" y="0"/>
                <a:ext cx="740" cy="0"/>
              </a:xfrm>
              <a:prstGeom prst="line">
                <a:avLst/>
              </a:prstGeom>
              <a:ln w="28575" cap="flat" cmpd="sng">
                <a:solidFill>
                  <a:schemeClr val="bg1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pic>
        <p:nvPicPr>
          <p:cNvPr id="11278" name="图片 11277" descr="量筒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8" y="2532063"/>
            <a:ext cx="3308350" cy="3714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9" name="组合 11278"/>
          <p:cNvGrpSpPr/>
          <p:nvPr/>
        </p:nvGrpSpPr>
        <p:grpSpPr>
          <a:xfrm>
            <a:off x="1219200" y="3963988"/>
            <a:ext cx="347663" cy="595312"/>
            <a:chOff x="0" y="0"/>
            <a:chExt cx="219" cy="375"/>
          </a:xfrm>
        </p:grpSpPr>
        <p:sp>
          <p:nvSpPr>
            <p:cNvPr id="11280" name="直接连接符 11279"/>
            <p:cNvSpPr/>
            <p:nvPr/>
          </p:nvSpPr>
          <p:spPr>
            <a:xfrm>
              <a:off x="9" y="0"/>
              <a:ext cx="210" cy="36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1" name="直接连接符 11280"/>
            <p:cNvSpPr/>
            <p:nvPr/>
          </p:nvSpPr>
          <p:spPr>
            <a:xfrm flipH="1">
              <a:off x="0" y="10"/>
              <a:ext cx="210" cy="36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主题">
  <a:themeElements>
    <a:clrScheme name="">
      <a:dk1>
        <a:srgbClr val="0C0C0C"/>
      </a:dk1>
      <a:lt1>
        <a:srgbClr val="FFFFFF"/>
      </a:lt1>
      <a:dk2>
        <a:srgbClr val="990000"/>
      </a:dk2>
      <a:lt2>
        <a:srgbClr val="CFCFCF"/>
      </a:lt2>
      <a:accent1>
        <a:srgbClr val="005414"/>
      </a:accent1>
      <a:accent2>
        <a:srgbClr val="006600"/>
      </a:accent2>
      <a:accent3>
        <a:srgbClr val="FFFFFF"/>
      </a:accent3>
      <a:accent4>
        <a:srgbClr val="080808"/>
      </a:accent4>
      <a:accent5>
        <a:srgbClr val="AAB4AA"/>
      </a:accent5>
      <a:accent6>
        <a:srgbClr val="005B00"/>
      </a:accent6>
      <a:hlink>
        <a:srgbClr val="009900"/>
      </a:hlink>
      <a:folHlink>
        <a:srgbClr val="69D969"/>
      </a:folHlink>
    </a:clrScheme>
    <a:fontScheme name="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C0C0C"/>
        </a:dk1>
        <a:lt1>
          <a:srgbClr val="FFFFFF"/>
        </a:lt1>
        <a:dk2>
          <a:srgbClr val="990000"/>
        </a:dk2>
        <a:lt2>
          <a:srgbClr val="CFCFCF"/>
        </a:lt2>
        <a:accent1>
          <a:srgbClr val="005414"/>
        </a:accent1>
        <a:accent2>
          <a:srgbClr val="006600"/>
        </a:accent2>
        <a:accent3>
          <a:srgbClr val="FFFFFF"/>
        </a:accent3>
        <a:accent4>
          <a:srgbClr val="080808"/>
        </a:accent4>
        <a:accent5>
          <a:srgbClr val="AAB4AA"/>
        </a:accent5>
        <a:accent6>
          <a:srgbClr val="005B00"/>
        </a:accent6>
        <a:hlink>
          <a:srgbClr val="009900"/>
        </a:hlink>
        <a:folHlink>
          <a:srgbClr val="69D9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FF6600"/>
      </a:dk2>
      <a:lt2>
        <a:srgbClr val="DCDCDC"/>
      </a:lt2>
      <a:accent1>
        <a:srgbClr val="0066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AAB9CA"/>
      </a:accent5>
      <a:accent6>
        <a:srgbClr val="002D5B"/>
      </a:accent6>
      <a:hlink>
        <a:srgbClr val="001D3A"/>
      </a:hlink>
      <a:folHlink>
        <a:srgbClr val="3F7FBF"/>
      </a:folHlink>
    </a:clrScheme>
    <a:fontScheme name="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8A8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4F97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6600"/>
        </a:dk2>
        <a:lt2>
          <a:srgbClr val="DCDCDC"/>
        </a:lt2>
        <a:accent1>
          <a:srgbClr val="006699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AB9CA"/>
        </a:accent5>
        <a:accent6>
          <a:srgbClr val="002D5B"/>
        </a:accent6>
        <a:hlink>
          <a:srgbClr val="001D3A"/>
        </a:hlink>
        <a:folHlink>
          <a:srgbClr val="3F7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2830</Words>
  <Application>WPS 演示</Application>
  <PresentationFormat/>
  <Paragraphs>434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33</vt:i4>
      </vt:variant>
    </vt:vector>
  </HeadingPairs>
  <TitlesOfParts>
    <vt:vector size="84" baseType="lpstr">
      <vt:lpstr>Arial</vt:lpstr>
      <vt:lpstr>宋体</vt:lpstr>
      <vt:lpstr>Wingdings</vt:lpstr>
      <vt:lpstr>Calibri</vt:lpstr>
      <vt:lpstr>黑体</vt:lpstr>
      <vt:lpstr>楷体</vt:lpstr>
      <vt:lpstr>楷体_GB2312</vt:lpstr>
      <vt:lpstr>Times New Roman</vt:lpstr>
      <vt:lpstr>微软雅黑</vt:lpstr>
      <vt:lpstr>Arial Unicode MS</vt:lpstr>
      <vt:lpstr>仿宋_GB2312</vt:lpstr>
      <vt:lpstr>Verdana</vt:lpstr>
      <vt:lpstr>华文行楷</vt:lpstr>
      <vt:lpstr>新宋体</vt:lpstr>
      <vt:lpstr>仿宋</vt:lpstr>
      <vt:lpstr>6_Office 主题</vt:lpstr>
      <vt:lpstr>1_Office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有志者事竟成</cp:lastModifiedBy>
  <cp:revision>13</cp:revision>
  <dcterms:created xsi:type="dcterms:W3CDTF">2017-12-27T02:19:00Z</dcterms:created>
  <dcterms:modified xsi:type="dcterms:W3CDTF">2018-01-03T00:03:25Z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