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06" r:id="rId9"/>
    <p:sldId id="312" r:id="rId10"/>
    <p:sldId id="313" r:id="rId11"/>
    <p:sldId id="314" r:id="rId12"/>
    <p:sldId id="315" r:id="rId13"/>
    <p:sldId id="316" r:id="rId14"/>
    <p:sldId id="317" r:id="rId15"/>
    <p:sldId id="260" r:id="rId16"/>
    <p:sldId id="318" r:id="rId17"/>
    <p:sldId id="31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第五章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生活中的透镜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package" Target="../embeddings/Microsoft_Word_Document11.docx"/><Relationship Id="rId7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12.docx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第五章　透镜及其应用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5859E4E-3CFB-4C80-BC48-80BD91EF5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289284"/>
              </p:ext>
            </p:extLst>
          </p:nvPr>
        </p:nvGraphicFramePr>
        <p:xfrm>
          <a:off x="381000" y="3528528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28528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260DB84-1277-4C1A-83DE-DDB263D9F3BE}"/>
              </a:ext>
            </a:extLst>
          </p:cNvPr>
          <p:cNvSpPr>
            <a:spLocks noChangeAspect="1"/>
          </p:cNvSpPr>
          <p:nvPr/>
        </p:nvSpPr>
        <p:spPr>
          <a:xfrm>
            <a:off x="285307" y="1238322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早期照相馆里摄影师取景时看到的像是倒立的。下列有关说法正确的是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这架照相机的镜头是凹透镜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将照相机升高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可以看到两位照相人的全身像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若要全身像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应增大相机和两位照相人之间的距离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若要人像更亮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需要在两位照相的人身后进行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6AFC4A1-4F42-4F94-854C-6767A7AD7336}"/>
              </a:ext>
            </a:extLst>
          </p:cNvPr>
          <p:cNvSpPr/>
          <p:nvPr/>
        </p:nvSpPr>
        <p:spPr>
          <a:xfrm>
            <a:off x="10825068" y="1397591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2439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531AB470-52C1-4B28-96EF-EB26BDA1D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097149"/>
              </p:ext>
            </p:extLst>
          </p:nvPr>
        </p:nvGraphicFramePr>
        <p:xfrm>
          <a:off x="476693" y="3677384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3677384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BC5AA697-74E7-4CB5-9F31-5379C284676D}"/>
              </a:ext>
            </a:extLst>
          </p:cNvPr>
          <p:cNvSpPr>
            <a:spLocks noChangeAspect="1"/>
          </p:cNvSpPr>
          <p:nvPr/>
        </p:nvSpPr>
        <p:spPr>
          <a:xfrm>
            <a:off x="476693" y="171632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在放映幻灯片时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想在屏幕上得到一个形状如图所示的放大的钥匙的像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则幻灯片应与哪种插法一致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31E2029-F162-4A6E-82BA-C9D6FB16E964}"/>
              </a:ext>
            </a:extLst>
          </p:cNvPr>
          <p:cNvSpPr/>
          <p:nvPr/>
        </p:nvSpPr>
        <p:spPr>
          <a:xfrm>
            <a:off x="1957514" y="2263480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906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B10B8D9-E079-45B9-A237-4AC5A007D1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524387"/>
              </p:ext>
            </p:extLst>
          </p:nvPr>
        </p:nvGraphicFramePr>
        <p:xfrm>
          <a:off x="476693" y="4115032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4115032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D5836F0-878A-4156-8A31-BA5620386A18}"/>
              </a:ext>
            </a:extLst>
          </p:cNvPr>
          <p:cNvSpPr>
            <a:spLocks noChangeAspect="1"/>
          </p:cNvSpPr>
          <p:nvPr/>
        </p:nvSpPr>
        <p:spPr>
          <a:xfrm>
            <a:off x="381000" y="1169608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白板上嵌入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灯做成的两个发光箭头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用玻璃杯装半杯水放在白板前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人眼观察到位于下方的箭头发生了变化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根据此现象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玻璃杯下半部相当于一个凹透镜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下方箭头是利用凸透镜形成的虚像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下方箭头成像原理在生活中的应用有照相机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乙图看到的上方箭头属于光的直线传播现象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3B57A8E-A456-4A9B-A9CA-FAF0D184D811}"/>
              </a:ext>
            </a:extLst>
          </p:cNvPr>
          <p:cNvSpPr/>
          <p:nvPr/>
        </p:nvSpPr>
        <p:spPr>
          <a:xfrm>
            <a:off x="10314705" y="1727200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2334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EDF3141-2EB7-4C6F-806E-781BD2FE7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511543"/>
              </p:ext>
            </p:extLst>
          </p:nvPr>
        </p:nvGraphicFramePr>
        <p:xfrm>
          <a:off x="381000" y="4242622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242622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5BD55C1-AF32-4003-A6BF-DB03318A656A}"/>
              </a:ext>
            </a:extLst>
          </p:cNvPr>
          <p:cNvSpPr>
            <a:spLocks noChangeAspect="1"/>
          </p:cNvSpPr>
          <p:nvPr/>
        </p:nvSpPr>
        <p:spPr>
          <a:xfrm>
            <a:off x="381000" y="1180241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小明给他的几位好朋友拍了一张集体照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他的朋友们看了照片后都不满意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特别是站在前排最右边的小华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只看到半张脸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如图所示。他们要求小明重新拍照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那么小明应使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照相机离人远一些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照相机离人近一些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照相机向左移动一些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照相机向右移动一些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43D6907-2B32-48BE-800A-BE10D48671B9}"/>
              </a:ext>
            </a:extLst>
          </p:cNvPr>
          <p:cNvSpPr/>
          <p:nvPr/>
        </p:nvSpPr>
        <p:spPr>
          <a:xfrm>
            <a:off x="10187114" y="1716568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2554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4F030AD-BA72-4C46-AD97-5C2560A04AF5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像的成因有三种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光沿直线传播成像、反射成像和折射成像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所成的像有实像和虚像两种。对下列六个成像实例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针孔照相机内所成的像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潜望镜中看到的像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汽车观后镜中的像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放大镜中看到的像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电影银幕上的画面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海市蜃楼的奇观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属于实像的是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属于光沿直线传播成像的是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属于折射成像的是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④⑤⑥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属于反射成像的是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32DCE1-F83A-4106-9079-5021ECD202C9}"/>
              </a:ext>
            </a:extLst>
          </p:cNvPr>
          <p:cNvSpPr/>
          <p:nvPr/>
        </p:nvSpPr>
        <p:spPr>
          <a:xfrm>
            <a:off x="4998426" y="239705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2297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F73F5F0-0748-4C71-91FC-EC77F3D2CC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862441"/>
              </p:ext>
            </p:extLst>
          </p:nvPr>
        </p:nvGraphicFramePr>
        <p:xfrm>
          <a:off x="381000" y="1057282"/>
          <a:ext cx="11430000" cy="5380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Document" r:id="rId3" imgW="3847376" imgH="1810785" progId="Word.Document.12">
                  <p:embed/>
                </p:oleObj>
              </mc:Choice>
              <mc:Fallback>
                <p:oleObj name="Document" r:id="rId3" imgW="3847376" imgH="18107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057282"/>
                        <a:ext cx="11430000" cy="5380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EA29144-E173-4FCA-87BA-BFD5131804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089936"/>
              </p:ext>
            </p:extLst>
          </p:nvPr>
        </p:nvGraphicFramePr>
        <p:xfrm>
          <a:off x="381000" y="1239291"/>
          <a:ext cx="11430000" cy="318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cument" r:id="rId3" imgW="3905117" imgH="1088558" progId="Word.Document.12">
                  <p:embed/>
                </p:oleObj>
              </mc:Choice>
              <mc:Fallback>
                <p:oleObj name="Document" r:id="rId3" imgW="3905117" imgH="10885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239291"/>
                        <a:ext cx="11430000" cy="3187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F4CE7CB2-7ABC-4858-B81E-4600911E9A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563036"/>
              </p:ext>
            </p:extLst>
          </p:nvPr>
        </p:nvGraphicFramePr>
        <p:xfrm>
          <a:off x="835025" y="3429000"/>
          <a:ext cx="9852025" cy="309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Document" r:id="rId5" imgW="3847376" imgH="1207669" progId="Word.Document.12">
                  <p:embed/>
                </p:oleObj>
              </mc:Choice>
              <mc:Fallback>
                <p:oleObj name="Document" r:id="rId5" imgW="3847376" imgH="12076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5025" y="3429000"/>
                        <a:ext cx="9852025" cy="309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6C2D120A-9BFE-478C-8574-C6122A2C84A0}"/>
              </a:ext>
            </a:extLst>
          </p:cNvPr>
          <p:cNvSpPr/>
          <p:nvPr/>
        </p:nvSpPr>
        <p:spPr>
          <a:xfrm>
            <a:off x="8581597" y="3534736"/>
            <a:ext cx="47734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A04061-DDE8-435F-A70E-9FB4EF77CA2A}"/>
              </a:ext>
            </a:extLst>
          </p:cNvPr>
          <p:cNvSpPr/>
          <p:nvPr/>
        </p:nvSpPr>
        <p:spPr>
          <a:xfrm>
            <a:off x="3924537" y="4048316"/>
            <a:ext cx="47734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885CB5-A0E2-4395-B8D8-105834297177}"/>
              </a:ext>
            </a:extLst>
          </p:cNvPr>
          <p:cNvSpPr/>
          <p:nvPr/>
        </p:nvSpPr>
        <p:spPr>
          <a:xfrm>
            <a:off x="6391290" y="506925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9A2AB9C-3543-4372-B792-79BC2C1D25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809467"/>
              </p:ext>
            </p:extLst>
          </p:nvPr>
        </p:nvGraphicFramePr>
        <p:xfrm>
          <a:off x="3344483" y="4939280"/>
          <a:ext cx="359563" cy="486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ocument" r:id="rId7" imgW="305668" imgH="402317" progId="Word.Document.12">
                  <p:embed/>
                </p:oleObj>
              </mc:Choice>
              <mc:Fallback>
                <p:oleObj name="Document" r:id="rId7" imgW="305668" imgH="402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4483" y="4939280"/>
                        <a:ext cx="359563" cy="486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F888EDB4-A72F-4825-A845-DC5F644847DD}"/>
              </a:ext>
            </a:extLst>
          </p:cNvPr>
          <p:cNvSpPr/>
          <p:nvPr/>
        </p:nvSpPr>
        <p:spPr>
          <a:xfrm>
            <a:off x="3344483" y="5020545"/>
            <a:ext cx="440708" cy="352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05821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BAC27DF-B328-4457-BCA0-9F725A80AA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865620"/>
              </p:ext>
            </p:extLst>
          </p:nvPr>
        </p:nvGraphicFramePr>
        <p:xfrm>
          <a:off x="1189038" y="1222375"/>
          <a:ext cx="10080625" cy="528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Document" r:id="rId3" imgW="3847376" imgH="2011943" progId="Word.Document.12">
                  <p:embed/>
                </p:oleObj>
              </mc:Choice>
              <mc:Fallback>
                <p:oleObj name="Document" r:id="rId3" imgW="3847376" imgH="201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9038" y="1222375"/>
                        <a:ext cx="10080625" cy="528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129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节　生活中的透镜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FB0CDB-B6E7-4DDC-8ABF-441D0DD97056}"/>
              </a:ext>
            </a:extLst>
          </p:cNvPr>
          <p:cNvSpPr>
            <a:spLocks noChangeAspect="1"/>
          </p:cNvSpPr>
          <p:nvPr/>
        </p:nvSpPr>
        <p:spPr>
          <a:xfrm>
            <a:off x="529856" y="1619518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照相机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如图为照相机的结构示意图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为镜头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为胶片。来自物体的光经过照相机的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镜头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后会聚在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胶片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形成一个缩小的像。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D9CA172-866F-46AE-ACA6-F19E4EC99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155063"/>
              </p:ext>
            </p:extLst>
          </p:nvPr>
        </p:nvGraphicFramePr>
        <p:xfrm>
          <a:off x="529856" y="3092593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9856" y="3092593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333EE2E0-58A3-4CFC-B237-E500EBF97465}"/>
              </a:ext>
            </a:extLst>
          </p:cNvPr>
          <p:cNvSpPr/>
          <p:nvPr/>
        </p:nvSpPr>
        <p:spPr>
          <a:xfrm>
            <a:off x="10697477" y="2096228"/>
            <a:ext cx="72189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397275-F85A-49D9-A381-67851E97ACC3}"/>
              </a:ext>
            </a:extLst>
          </p:cNvPr>
          <p:cNvSpPr/>
          <p:nvPr/>
        </p:nvSpPr>
        <p:spPr>
          <a:xfrm>
            <a:off x="2010677" y="2496933"/>
            <a:ext cx="72189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AD755F2-4F86-499D-AA3B-A335A1B7C1D2}"/>
              </a:ext>
            </a:extLst>
          </p:cNvPr>
          <p:cNvSpPr>
            <a:spLocks noChangeAspect="1"/>
          </p:cNvSpPr>
          <p:nvPr/>
        </p:nvSpPr>
        <p:spPr>
          <a:xfrm>
            <a:off x="657446" y="1439879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照相机的镜头与胶片间的距离是可调的。如图所示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从照片可以判断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图是小女孩距照相机镜头较远时拍照的。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89D2798-BF71-4F68-8BA1-BC37E32A3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658037"/>
              </p:ext>
            </p:extLst>
          </p:nvPr>
        </p:nvGraphicFramePr>
        <p:xfrm>
          <a:off x="381000" y="3027439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27439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9ABD5A9B-439B-44D3-8545-FDBB5DAB7301}"/>
              </a:ext>
            </a:extLst>
          </p:cNvPr>
          <p:cNvSpPr/>
          <p:nvPr/>
        </p:nvSpPr>
        <p:spPr>
          <a:xfrm>
            <a:off x="9357774" y="1503677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6221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436F2C3-BFE5-4F22-8718-C097C252C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299206"/>
              </p:ext>
            </p:extLst>
          </p:nvPr>
        </p:nvGraphicFramePr>
        <p:xfrm>
          <a:off x="967563" y="3546891"/>
          <a:ext cx="9875874" cy="3100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7563" y="3546891"/>
                        <a:ext cx="9875874" cy="3100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EF6BAF2-08F0-43AE-9DC2-944BA5CA9E0E}"/>
              </a:ext>
            </a:extLst>
          </p:cNvPr>
          <p:cNvSpPr>
            <a:spLocks noChangeAspect="1"/>
          </p:cNvSpPr>
          <p:nvPr/>
        </p:nvSpPr>
        <p:spPr>
          <a:xfrm>
            <a:off x="381000" y="1127078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投影仪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如图所示是教学中常用的设备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投影仪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下列关于投影仪的叙述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物体在屏幕上所成的像是一个放大的像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屏幕表面粗糙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有利于光发生漫反射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平面镜的作用是改变光的传播方向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若使屏幕上的像变小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应使镜头靠近投影片的同时投影仪适当远离屏幕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56746D-EF96-4BE6-8EAB-E2B500D120AF}"/>
              </a:ext>
            </a:extLst>
          </p:cNvPr>
          <p:cNvSpPr/>
          <p:nvPr/>
        </p:nvSpPr>
        <p:spPr>
          <a:xfrm>
            <a:off x="10304072" y="164213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9034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5B67AE5-7511-4D54-87AB-640145DB2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363027"/>
              </p:ext>
            </p:extLst>
          </p:nvPr>
        </p:nvGraphicFramePr>
        <p:xfrm>
          <a:off x="295940" y="3797467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940" y="3797467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E1314138-28DE-4743-83EC-D5FF9552283C}"/>
              </a:ext>
            </a:extLst>
          </p:cNvPr>
          <p:cNvSpPr>
            <a:spLocks noChangeAspect="1"/>
          </p:cNvSpPr>
          <p:nvPr/>
        </p:nvSpPr>
        <p:spPr>
          <a:xfrm>
            <a:off x="381000" y="1062169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放大镜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小明透过装有水的矿泉水瓶观察物理书上的字变大了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而且很清晰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这是因为此时水瓶相当于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此时观察到的字是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正立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把人参泡在酒中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通过酒瓶看见的是人参的放大的像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这时的酒和酒瓶相当于一个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放大镜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凸面镜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凹透镜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8C00D9-9A56-4797-959C-160F4579D391}"/>
              </a:ext>
            </a:extLst>
          </p:cNvPr>
          <p:cNvSpPr/>
          <p:nvPr/>
        </p:nvSpPr>
        <p:spPr>
          <a:xfrm>
            <a:off x="381000" y="1931385"/>
            <a:ext cx="69288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36CB4F-B4FD-4407-B648-D22CF0E45915}"/>
              </a:ext>
            </a:extLst>
          </p:cNvPr>
          <p:cNvSpPr/>
          <p:nvPr/>
        </p:nvSpPr>
        <p:spPr>
          <a:xfrm>
            <a:off x="4134293" y="1920752"/>
            <a:ext cx="69288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7F0F675-02A1-4268-9657-F510FD17E880}"/>
              </a:ext>
            </a:extLst>
          </p:cNvPr>
          <p:cNvSpPr/>
          <p:nvPr/>
        </p:nvSpPr>
        <p:spPr>
          <a:xfrm>
            <a:off x="5580321" y="1938904"/>
            <a:ext cx="69288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04762A-CDD8-49D4-AE1C-E5D0908D3FFA}"/>
              </a:ext>
            </a:extLst>
          </p:cNvPr>
          <p:cNvSpPr/>
          <p:nvPr/>
        </p:nvSpPr>
        <p:spPr>
          <a:xfrm>
            <a:off x="684912" y="276723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20304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42B2825-66AF-4BA8-8249-C862849B812E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实像和虚像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下列关于实像和虚像的说法错误的是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虚像不可以用光屏承接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虚像可以是正立的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也可以是倒立的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实像一定能用光屏承接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实像可以是放大的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也可以是缩小的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平面镜成等大、正立的实像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照相机成缩小、倒立的实像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投影仪成放大、正立的虚像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放大镜成放大、倒立的虚像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638281-D746-4E93-B960-CE69FCC8E292}"/>
              </a:ext>
            </a:extLst>
          </p:cNvPr>
          <p:cNvSpPr/>
          <p:nvPr/>
        </p:nvSpPr>
        <p:spPr>
          <a:xfrm>
            <a:off x="5391830" y="1801628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4FD280C-0E14-4FE8-8DA3-C0C9C046490B}"/>
              </a:ext>
            </a:extLst>
          </p:cNvPr>
          <p:cNvSpPr/>
          <p:nvPr/>
        </p:nvSpPr>
        <p:spPr>
          <a:xfrm>
            <a:off x="3158993" y="377928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8279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3E87C0-5BC5-4999-B77B-AA5F1B705764}"/>
              </a:ext>
            </a:extLst>
          </p:cNvPr>
          <p:cNvSpPr>
            <a:spLocks noChangeAspect="1"/>
          </p:cNvSpPr>
          <p:nvPr/>
        </p:nvSpPr>
        <p:spPr>
          <a:xfrm>
            <a:off x="476693" y="1514306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如图所示展示的是手机的摄像功能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手机的镜头相当于一个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凸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通过镜头所成的像是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实像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171D6589-AA18-4220-A360-2FF4C03636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931518"/>
              </p:ext>
            </p:extLst>
          </p:nvPr>
        </p:nvGraphicFramePr>
        <p:xfrm>
          <a:off x="381000" y="2386661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86661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A192AEF-A5F9-4116-B7B3-D80CFE4BB93A}"/>
              </a:ext>
            </a:extLst>
          </p:cNvPr>
          <p:cNvSpPr/>
          <p:nvPr/>
        </p:nvSpPr>
        <p:spPr>
          <a:xfrm>
            <a:off x="8092500" y="1578104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101F2B-D379-4384-903C-995FE1B85B77}"/>
              </a:ext>
            </a:extLst>
          </p:cNvPr>
          <p:cNvSpPr/>
          <p:nvPr/>
        </p:nvSpPr>
        <p:spPr>
          <a:xfrm>
            <a:off x="476693" y="1982383"/>
            <a:ext cx="7247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A80D14-BE54-4082-9468-FBA7AEBCB8D4}"/>
              </a:ext>
            </a:extLst>
          </p:cNvPr>
          <p:cNvSpPr>
            <a:spLocks noChangeAspect="1"/>
          </p:cNvSpPr>
          <p:nvPr/>
        </p:nvSpPr>
        <p:spPr>
          <a:xfrm>
            <a:off x="381000" y="1167381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在透明塑料片下压着一张报纸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塑料片上有一水滴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透过水滴看到报纸上的字比旁边的字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这说明此时水滴相当于一个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公交公司为了保证人们的上、下车安全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在公交车上安装了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监控器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。凸透镜是该装置的光学系统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监控器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的摄像头能成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缩小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以色列开发出了医用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全息投影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可记录并投影出物体真实的三维图像。应用这项技术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医生轻轻转动眼前悬浮的一个心脏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全息投影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即可模拟操刀练习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如图所示。全息投影术所成的像是心脏的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实像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A2BB51D-F7FF-47B0-AE00-92D6D31693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285056"/>
              </p:ext>
            </p:extLst>
          </p:nvPr>
        </p:nvGraphicFramePr>
        <p:xfrm>
          <a:off x="1584251" y="4196737"/>
          <a:ext cx="9769549" cy="255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4251" y="4196737"/>
                        <a:ext cx="9769549" cy="2555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DE715C9-86E5-459A-9DC1-7B1482E30877}"/>
              </a:ext>
            </a:extLst>
          </p:cNvPr>
          <p:cNvSpPr/>
          <p:nvPr/>
        </p:nvSpPr>
        <p:spPr>
          <a:xfrm>
            <a:off x="11429349" y="123117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D4444C-9712-4597-B7C6-749E63FE9590}"/>
              </a:ext>
            </a:extLst>
          </p:cNvPr>
          <p:cNvSpPr/>
          <p:nvPr/>
        </p:nvSpPr>
        <p:spPr>
          <a:xfrm>
            <a:off x="6304781" y="1630810"/>
            <a:ext cx="8828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3AE692-C8F1-4D9F-BB17-6A71E8BC9BF1}"/>
              </a:ext>
            </a:extLst>
          </p:cNvPr>
          <p:cNvSpPr/>
          <p:nvPr/>
        </p:nvSpPr>
        <p:spPr>
          <a:xfrm>
            <a:off x="4614202" y="2441923"/>
            <a:ext cx="8828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6A62D0A-D413-4F11-BC22-F5AC65E4120C}"/>
              </a:ext>
            </a:extLst>
          </p:cNvPr>
          <p:cNvSpPr/>
          <p:nvPr/>
        </p:nvSpPr>
        <p:spPr>
          <a:xfrm>
            <a:off x="8847404" y="2441923"/>
            <a:ext cx="8828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1E2294-373E-4196-8DAD-982CD7A63163}"/>
              </a:ext>
            </a:extLst>
          </p:cNvPr>
          <p:cNvSpPr/>
          <p:nvPr/>
        </p:nvSpPr>
        <p:spPr>
          <a:xfrm>
            <a:off x="2393440" y="4044770"/>
            <a:ext cx="8828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7679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A89F8D0E-5562-4491-8066-321B2DC77B03}" vid="{B2D277E6-F5BA-4BC6-BBA9-4A8685AB16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53</TotalTime>
  <Words>464</Words>
  <Application>Microsoft Office PowerPoint</Application>
  <PresentationFormat>宽屏</PresentationFormat>
  <Paragraphs>54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Microsoft Word 文档</vt:lpstr>
      <vt:lpstr>第五章　透镜及其应用</vt:lpstr>
      <vt:lpstr>第2节　生活中的透镜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　透镜及其应用</dc:title>
  <dc:creator>SunXueFeng</dc:creator>
  <cp:lastModifiedBy>SunXueFeng</cp:lastModifiedBy>
  <cp:revision>2</cp:revision>
  <dcterms:created xsi:type="dcterms:W3CDTF">2018-07-02T08:16:22Z</dcterms:created>
  <dcterms:modified xsi:type="dcterms:W3CDTF">2018-07-03T07:36:22Z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