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handoutMasterIdLst>
    <p:handoutMasterId r:id="rId3"/>
  </p:handoutMasterIdLst>
  <p:sldIdLst>
    <p:sldId id="261" r:id="rId4"/>
    <p:sldId id="265" r:id="rId5"/>
    <p:sldId id="358" r:id="rId6"/>
    <p:sldId id="457" r:id="rId7"/>
    <p:sldId id="416" r:id="rId8"/>
    <p:sldId id="420" r:id="rId9"/>
    <p:sldId id="478" r:id="rId10"/>
    <p:sldId id="421" r:id="rId11"/>
    <p:sldId id="459" r:id="rId12"/>
    <p:sldId id="479" r:id="rId13"/>
    <p:sldId id="480" r:id="rId14"/>
    <p:sldId id="481" r:id="rId15"/>
    <p:sldId id="482" r:id="rId16"/>
    <p:sldId id="483" r:id="rId17"/>
    <p:sldId id="263" r:id="rId18"/>
    <p:sldId id="424" r:id="rId19"/>
    <p:sldId id="484" r:id="rId20"/>
    <p:sldId id="485" r:id="rId21"/>
    <p:sldId id="426" r:id="rId22"/>
    <p:sldId id="488" r:id="rId23"/>
    <p:sldId id="489" r:id="rId24"/>
    <p:sldId id="462" r:id="rId25"/>
    <p:sldId id="505" r:id="rId26"/>
    <p:sldId id="490" r:id="rId27"/>
    <p:sldId id="491" r:id="rId28"/>
    <p:sldId id="506" r:id="rId29"/>
    <p:sldId id="507" r:id="rId30"/>
    <p:sldId id="463" r:id="rId31"/>
    <p:sldId id="464" r:id="rId32"/>
    <p:sldId id="492" r:id="rId33"/>
    <p:sldId id="493" r:id="rId34"/>
    <p:sldId id="494" r:id="rId35"/>
    <p:sldId id="495" r:id="rId36"/>
    <p:sldId id="496" r:id="rId37"/>
    <p:sldId id="372" r:id="rId38"/>
    <p:sldId id="455" r:id="rId39"/>
    <p:sldId id="469" r:id="rId40"/>
    <p:sldId id="470" r:id="rId41"/>
    <p:sldId id="497" r:id="rId42"/>
    <p:sldId id="508" r:id="rId43"/>
    <p:sldId id="509" r:id="rId44"/>
    <p:sldId id="498" r:id="rId45"/>
    <p:sldId id="471" r:id="rId46"/>
    <p:sldId id="510" r:id="rId47"/>
    <p:sldId id="499" r:id="rId48"/>
    <p:sldId id="500" r:id="rId49"/>
    <p:sldId id="501" r:id="rId50"/>
    <p:sldId id="502" r:id="rId51"/>
    <p:sldId id="511" r:id="rId52"/>
    <p:sldId id="503" r:id="rId53"/>
  </p:sldIdLst>
  <p:sldSz cx="12190095" cy="6859270"/>
  <p:notesSz cx="6858000" cy="9144000"/>
  <p:custDataLst>
    <p:tags r:id="rId54"/>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93" autoAdjust="0"/>
    <p:restoredTop sz="94712" autoAdjust="0"/>
  </p:normalViewPr>
  <p:slideViewPr>
    <p:cSldViewPr>
      <p:cViewPr varScale="1">
        <p:scale>
          <a:sx n="104" d="100"/>
          <a:sy n="104" d="100"/>
        </p:scale>
        <p:origin x="-840" y="-84"/>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34" y="-78"/>
      </p:cViewPr>
      <p:guideLst>
        <p:guide orient="horz" pos="2880"/>
        <p:guide pos="2160"/>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handoutMaster" Target="handoutMasters/handout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tags" Target="tags/tag63.xml" /><Relationship Id="rId55" Type="http://schemas.openxmlformats.org/officeDocument/2006/relationships/presProps" Target="presProps.xml" /><Relationship Id="rId56" Type="http://schemas.openxmlformats.org/officeDocument/2006/relationships/viewProps" Target="viewProps.xml" /><Relationship Id="rId57" Type="http://schemas.openxmlformats.org/officeDocument/2006/relationships/theme" Target="theme/theme1.xml" /><Relationship Id="rId58" Type="http://schemas.openxmlformats.org/officeDocument/2006/relationships/tableStyles" Target="tableStyles.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5AC9960B-A742-4F79-9BC8-14A4E9893419}" type="slidenum">
              <a:rPr lang="zh-CN" altLang="en-US" smtClean="0"/>
              <a:t>20</a:t>
            </a:fld>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8.xml" /><Relationship Id="rId2" Type="http://schemas.openxmlformats.org/officeDocument/2006/relationships/tags" Target="../tags/tag49.xml" /><Relationship Id="rId3" Type="http://schemas.openxmlformats.org/officeDocument/2006/relationships/tags" Target="../tags/tag50.xml" /><Relationship Id="rId4" Type="http://schemas.openxmlformats.org/officeDocument/2006/relationships/tags" Target="../tags/tag51.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2.xml" /><Relationship Id="rId2" Type="http://schemas.openxmlformats.org/officeDocument/2006/relationships/tags" Target="../tags/tag53.xml" /><Relationship Id="rId3" Type="http://schemas.openxmlformats.org/officeDocument/2006/relationships/tags" Target="../tags/tag54.xml" /><Relationship Id="rId4" Type="http://schemas.openxmlformats.org/officeDocument/2006/relationships/tags" Target="../tags/tag55.xml" /><Relationship Id="rId5" Type="http://schemas.openxmlformats.org/officeDocument/2006/relationships/tags" Target="../tags/tag56.xml" /><Relationship Id="rId6"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tags" Target="../tags/tag10.xml" /><Relationship Id="rId6"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1.xml" /><Relationship Id="rId2" Type="http://schemas.openxmlformats.org/officeDocument/2006/relationships/tags" Target="../tags/tag12.xml" /><Relationship Id="rId3" Type="http://schemas.openxmlformats.org/officeDocument/2006/relationships/tags" Target="../tags/tag13.xml" /><Relationship Id="rId4" Type="http://schemas.openxmlformats.org/officeDocument/2006/relationships/tags" Target="../tags/tag14.xml" /><Relationship Id="rId5" Type="http://schemas.openxmlformats.org/officeDocument/2006/relationships/tags" Target="../tags/tag15.xml" /><Relationship Id="rId6"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6.xml" /><Relationship Id="rId2" Type="http://schemas.openxmlformats.org/officeDocument/2006/relationships/tags" Target="../tags/tag17.xml" /><Relationship Id="rId3" Type="http://schemas.openxmlformats.org/officeDocument/2006/relationships/tags" Target="../tags/tag18.xml" /><Relationship Id="rId4" Type="http://schemas.openxmlformats.org/officeDocument/2006/relationships/tags" Target="../tags/tag19.xml" /><Relationship Id="rId5" Type="http://schemas.openxmlformats.org/officeDocument/2006/relationships/tags" Target="../tags/tag20.xml" /><Relationship Id="rId6" Type="http://schemas.openxmlformats.org/officeDocument/2006/relationships/tags" Target="../tags/tag21.xml" /><Relationship Id="rId7"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2.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 Id="rId6" Type="http://schemas.openxmlformats.org/officeDocument/2006/relationships/tags" Target="../tags/tag27.xml" /><Relationship Id="rId7" Type="http://schemas.openxmlformats.org/officeDocument/2006/relationships/tags" Target="../tags/tag28.xml" /><Relationship Id="rId8" Type="http://schemas.openxmlformats.org/officeDocument/2006/relationships/tags" Target="../tags/tag29.xml" /><Relationship Id="rId9" Type="http://schemas.openxmlformats.org/officeDocument/2006/relationships/slideMaster" Target="../slideMasters/slideMaster1.xml" /></Relationships>
</file>

<file path=ppt/slideLayouts/_rels/slideLayout5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0.xml" /><Relationship Id="rId2" Type="http://schemas.openxmlformats.org/officeDocument/2006/relationships/tags" Target="../tags/tag31.xml" /><Relationship Id="rId3" Type="http://schemas.openxmlformats.org/officeDocument/2006/relationships/tags" Target="../tags/tag32.xml" /><Relationship Id="rId4" Type="http://schemas.openxmlformats.org/officeDocument/2006/relationships/tags" Target="../tags/tag33.xml" /><Relationship Id="rId5" Type="http://schemas.openxmlformats.org/officeDocument/2006/relationships/slideMaster" Target="../slideMasters/slideMaster1.xml" /></Relationships>
</file>

<file path=ppt/slideLayouts/_rels/slideLayout6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4.xml" /><Relationship Id="rId2" Type="http://schemas.openxmlformats.org/officeDocument/2006/relationships/tags" Target="../tags/tag35.xml" /><Relationship Id="rId3" Type="http://schemas.openxmlformats.org/officeDocument/2006/relationships/tags" Target="../tags/tag36.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7.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 Id="rId6" Type="http://schemas.openxmlformats.org/officeDocument/2006/relationships/tags" Target="../tags/tag42.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3.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hasCustomPrompt="1"/>
            <p:custDataLst>
              <p:tags r:id="rId1"/>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2"/>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7" name="内容占位符 6"/>
          <p:cNvSpPr>
            <a:spLocks noGrp="1"/>
          </p:cNvSpPr>
          <p:nvPr>
            <p:ph sz="quarter" idx="13"/>
            <p:custDataLst>
              <p:tags r:id="rId4"/>
            </p:custDataLst>
          </p:nvPr>
        </p:nvSpPr>
        <p:spPr>
          <a:xfrm>
            <a:off x="608305" y="774143"/>
            <a:ext cx="10971086" cy="548381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末尾幻灯片">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2" name="标题 1"/>
          <p:cNvSpPr>
            <a:spLocks noGrp="1"/>
          </p:cNvSpPr>
          <p:nvPr>
            <p:ph type="title" hasCustomPrompt="1"/>
            <p:custDataLst>
              <p:tags r:id="rId4"/>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5"/>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2"/>
            </p:custDataLst>
          </p:nvPr>
        </p:nvSpPr>
        <p:spPr>
          <a:xfrm>
            <a:off x="608305" y="1490676"/>
            <a:ext cx="10967486" cy="4760081"/>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hasCustomPrompt="1"/>
            <p:custDataLst>
              <p:tags r:id="rId1"/>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2"/>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2"/>
            </p:custDataLst>
          </p:nvPr>
        </p:nvSpPr>
        <p:spPr>
          <a:xfrm>
            <a:off x="608305" y="1501478"/>
            <a:ext cx="5175991" cy="4749279"/>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3"/>
            </p:custDataLst>
          </p:nvPr>
        </p:nvSpPr>
        <p:spPr>
          <a:xfrm>
            <a:off x="6410598" y="1501478"/>
            <a:ext cx="5175991" cy="4749279"/>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2"/>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3"/>
            </p:custDataLst>
          </p:nvPr>
        </p:nvSpPr>
        <p:spPr>
          <a:xfrm>
            <a:off x="608305"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4"/>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4776"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图片与标题">
    <p:spTree>
      <p:nvGrpSpPr>
        <p:cNvPr id="1" name=""/>
        <p:cNvGrpSpPr/>
        <p:nvPr/>
      </p:nvGrpSpPr>
      <p:grpSpPr>
        <a:xfrm>
          <a:off x="0" y="0"/>
          <a:ext cx="0" cy="0"/>
        </a:xfrm>
      </p:grpSpPr>
      <p:sp>
        <p:nvSpPr>
          <p:cNvPr id="3" name="图片占位符 2"/>
          <p:cNvSpPr>
            <a:spLocks noGrp="1"/>
          </p:cNvSpPr>
          <p:nvPr>
            <p:ph type="pic" idx="1"/>
            <p:custDataLst>
              <p:tags r:id="rId1"/>
            </p:custDataLst>
          </p:nvPr>
        </p:nvSpPr>
        <p:spPr>
          <a:xfrm>
            <a:off x="608305" y="1555488"/>
            <a:ext cx="5232259" cy="4608853"/>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49408" y="1555488"/>
            <a:ext cx="5226383" cy="4608853"/>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hasCustomPrompt="1"/>
            <p:custDataLst>
              <p:tags r:id="rId1"/>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2"/>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slideLayout" Target="../slideLayouts/slideLayout29.xml" /><Relationship Id="rId3" Type="http://schemas.openxmlformats.org/officeDocument/2006/relationships/slideLayout" Target="../slideLayouts/slideLayout3.xml" /><Relationship Id="rId30" Type="http://schemas.openxmlformats.org/officeDocument/2006/relationships/slideLayout" Target="../slideLayouts/slideLayout30.xml" /><Relationship Id="rId31" Type="http://schemas.openxmlformats.org/officeDocument/2006/relationships/slideLayout" Target="../slideLayouts/slideLayout31.xml" /><Relationship Id="rId32" Type="http://schemas.openxmlformats.org/officeDocument/2006/relationships/slideLayout" Target="../slideLayouts/slideLayout32.xml" /><Relationship Id="rId33" Type="http://schemas.openxmlformats.org/officeDocument/2006/relationships/slideLayout" Target="../slideLayouts/slideLayout33.xml" /><Relationship Id="rId34" Type="http://schemas.openxmlformats.org/officeDocument/2006/relationships/slideLayout" Target="../slideLayouts/slideLayout34.xml" /><Relationship Id="rId35" Type="http://schemas.openxmlformats.org/officeDocument/2006/relationships/slideLayout" Target="../slideLayouts/slideLayout35.xml" /><Relationship Id="rId36" Type="http://schemas.openxmlformats.org/officeDocument/2006/relationships/slideLayout" Target="../slideLayouts/slideLayout36.xml" /><Relationship Id="rId37" Type="http://schemas.openxmlformats.org/officeDocument/2006/relationships/slideLayout" Target="../slideLayouts/slideLayout37.xml" /><Relationship Id="rId38" Type="http://schemas.openxmlformats.org/officeDocument/2006/relationships/slideLayout" Target="../slideLayouts/slideLayout38.xml" /><Relationship Id="rId39" Type="http://schemas.openxmlformats.org/officeDocument/2006/relationships/slideLayout" Target="../slideLayouts/slideLayout39.xml" /><Relationship Id="rId4" Type="http://schemas.openxmlformats.org/officeDocument/2006/relationships/slideLayout" Target="../slideLayouts/slideLayout4.xml" /><Relationship Id="rId40" Type="http://schemas.openxmlformats.org/officeDocument/2006/relationships/slideLayout" Target="../slideLayouts/slideLayout40.xml" /><Relationship Id="rId41" Type="http://schemas.openxmlformats.org/officeDocument/2006/relationships/slideLayout" Target="../slideLayouts/slideLayout41.xml" /><Relationship Id="rId42" Type="http://schemas.openxmlformats.org/officeDocument/2006/relationships/slideLayout" Target="../slideLayouts/slideLayout42.xml" /><Relationship Id="rId43" Type="http://schemas.openxmlformats.org/officeDocument/2006/relationships/slideLayout" Target="../slideLayouts/slideLayout43.xml" /><Relationship Id="rId44" Type="http://schemas.openxmlformats.org/officeDocument/2006/relationships/slideLayout" Target="../slideLayouts/slideLayout44.xml" /><Relationship Id="rId45" Type="http://schemas.openxmlformats.org/officeDocument/2006/relationships/slideLayout" Target="../slideLayouts/slideLayout45.xml" /><Relationship Id="rId46" Type="http://schemas.openxmlformats.org/officeDocument/2006/relationships/slideLayout" Target="../slideLayouts/slideLayout46.xml" /><Relationship Id="rId47" Type="http://schemas.openxmlformats.org/officeDocument/2006/relationships/slideLayout" Target="../slideLayouts/slideLayout47.xml" /><Relationship Id="rId48" Type="http://schemas.openxmlformats.org/officeDocument/2006/relationships/slideLayout" Target="../slideLayouts/slideLayout48.xml" /><Relationship Id="rId49" Type="http://schemas.openxmlformats.org/officeDocument/2006/relationships/slideLayout" Target="../slideLayouts/slideLayout49.xml" /><Relationship Id="rId5" Type="http://schemas.openxmlformats.org/officeDocument/2006/relationships/slideLayout" Target="../slideLayouts/slideLayout5.xml" /><Relationship Id="rId50" Type="http://schemas.openxmlformats.org/officeDocument/2006/relationships/slideLayout" Target="../slideLayouts/slideLayout50.xml" /><Relationship Id="rId51" Type="http://schemas.openxmlformats.org/officeDocument/2006/relationships/slideLayout" Target="../slideLayouts/slideLayout51.xml" /><Relationship Id="rId52" Type="http://schemas.openxmlformats.org/officeDocument/2006/relationships/slideLayout" Target="../slideLayouts/slideLayout52.xml" /><Relationship Id="rId53" Type="http://schemas.openxmlformats.org/officeDocument/2006/relationships/slideLayout" Target="../slideLayouts/slideLayout53.xml" /><Relationship Id="rId54" Type="http://schemas.openxmlformats.org/officeDocument/2006/relationships/slideLayout" Target="../slideLayouts/slideLayout54.xml" /><Relationship Id="rId55" Type="http://schemas.openxmlformats.org/officeDocument/2006/relationships/slideLayout" Target="../slideLayouts/slideLayout55.xml" /><Relationship Id="rId56" Type="http://schemas.openxmlformats.org/officeDocument/2006/relationships/slideLayout" Target="../slideLayouts/slideLayout56.xml" /><Relationship Id="rId57" Type="http://schemas.openxmlformats.org/officeDocument/2006/relationships/slideLayout" Target="../slideLayouts/slideLayout57.xml" /><Relationship Id="rId58" Type="http://schemas.openxmlformats.org/officeDocument/2006/relationships/slideLayout" Target="../slideLayouts/slideLayout58.xml" /><Relationship Id="rId59" Type="http://schemas.openxmlformats.org/officeDocument/2006/relationships/slideLayout" Target="../slideLayouts/slideLayout59.xml" /><Relationship Id="rId6" Type="http://schemas.openxmlformats.org/officeDocument/2006/relationships/slideLayout" Target="../slideLayouts/slideLayout6.xml" /><Relationship Id="rId60" Type="http://schemas.openxmlformats.org/officeDocument/2006/relationships/slideLayout" Target="../slideLayouts/slideLayout60.xml" /><Relationship Id="rId61" Type="http://schemas.openxmlformats.org/officeDocument/2006/relationships/slideLayout" Target="../slideLayouts/slideLayout61.xml" /><Relationship Id="rId62" Type="http://schemas.openxmlformats.org/officeDocument/2006/relationships/tags" Target="../tags/tag57.xml" /><Relationship Id="rId63" Type="http://schemas.openxmlformats.org/officeDocument/2006/relationships/tags" Target="../tags/tag58.xml" /><Relationship Id="rId64" Type="http://schemas.openxmlformats.org/officeDocument/2006/relationships/tags" Target="../tags/tag59.xml" /><Relationship Id="rId65" Type="http://schemas.openxmlformats.org/officeDocument/2006/relationships/tags" Target="../tags/tag60.xml" /><Relationship Id="rId66" Type="http://schemas.openxmlformats.org/officeDocument/2006/relationships/tags" Target="../tags/tag61.xml" /><Relationship Id="rId67" Type="http://schemas.openxmlformats.org/officeDocument/2006/relationships/tags" Target="../tags/tag62.xml" /><Relationship Id="rId68" Type="http://schemas.openxmlformats.org/officeDocument/2006/relationships/theme" Target="../theme/theme1.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2" name="标题占位符 1"/>
          <p:cNvSpPr>
            <a:spLocks noGrp="1"/>
          </p:cNvSpPr>
          <p:nvPr>
            <p:ph type="title"/>
            <p:custDataLst>
              <p:tags r:id="rId62"/>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63"/>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64"/>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3"/>
            <p:custDataLst>
              <p:tags r:id="rId65"/>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66"/>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0</a:t>
            </a:fld>
            <a:endParaRPr lang="zh-CN" altLang="en-US"/>
          </a:p>
        </p:txBody>
      </p:sp>
    </p:spTree>
    <p:custDataLst>
      <p:tags r:id="rId6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 id="2147483707" r:id="rId59"/>
    <p:sldLayoutId id="2147483708" r:id="rId60"/>
    <p:sldLayoutId id="2147483709" r:id="rId61"/>
  </p:sldLayoutIdLst>
  <p:transition/>
  <p:timing/>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1.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4.xml" /><Relationship Id="rId2" Type="http://schemas.openxmlformats.org/officeDocument/2006/relationships/image" Target="../media/image1.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5.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6.xml" /><Relationship Id="rId2" Type="http://schemas.openxmlformats.org/officeDocument/2006/relationships/image" Target="../media/image2.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7.xml" /><Relationship Id="rId2" Type="http://schemas.openxmlformats.org/officeDocument/2006/relationships/image" Target="../media/image3.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8.xml" /><Relationship Id="rId2" Type="http://schemas.openxmlformats.org/officeDocument/2006/relationships/image" Target="../media/image4.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9.xml" /><Relationship Id="rId2" Type="http://schemas.openxmlformats.org/officeDocument/2006/relationships/image" Target="../media/image5.jpe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0.xml" /><Relationship Id="rId2" Type="http://schemas.openxmlformats.org/officeDocument/2006/relationships/image" Target="../media/image6.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1.xml" /><Relationship Id="rId2" Type="http://schemas.openxmlformats.org/officeDocument/2006/relationships/notesSlide" Target="../notesSlides/notesSlide1.xml" /><Relationship Id="rId3" Type="http://schemas.openxmlformats.org/officeDocument/2006/relationships/image" Target="../media/image7.jpe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2.xml" /><Relationship Id="rId2" Type="http://schemas.openxmlformats.org/officeDocument/2006/relationships/image" Target="../media/image8.jpe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3.xml" /><Relationship Id="rId2" Type="http://schemas.openxmlformats.org/officeDocument/2006/relationships/image" Target="../media/image9.jpe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4.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5.xml" /><Relationship Id="rId2" Type="http://schemas.openxmlformats.org/officeDocument/2006/relationships/image" Target="../media/image10.jpe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6.xml" /><Relationship Id="rId2" Type="http://schemas.openxmlformats.org/officeDocument/2006/relationships/image" Target="../media/image11.jpe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7.xml" /><Relationship Id="rId2" Type="http://schemas.openxmlformats.org/officeDocument/2006/relationships/image" Target="../media/image11.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8.xml" /><Relationship Id="rId2" Type="http://schemas.openxmlformats.org/officeDocument/2006/relationships/image" Target="../media/image11.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9.xml" /><Relationship Id="rId2" Type="http://schemas.openxmlformats.org/officeDocument/2006/relationships/image" Target="../media/image12.jpe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40.xml" /><Relationship Id="rId2" Type="http://schemas.openxmlformats.org/officeDocument/2006/relationships/image" Target="../media/image13.jpe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4.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41.xml" /><Relationship Id="rId2" Type="http://schemas.openxmlformats.org/officeDocument/2006/relationships/image" Target="../media/image14.jpe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42.xml" /><Relationship Id="rId2" Type="http://schemas.openxmlformats.org/officeDocument/2006/relationships/image" Target="../media/image15.jpe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43.xml" /><Relationship Id="rId2" Type="http://schemas.openxmlformats.org/officeDocument/2006/relationships/image" Target="../media/image16.jpe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44.xml" /><Relationship Id="rId2" Type="http://schemas.openxmlformats.org/officeDocument/2006/relationships/image" Target="../media/image17.jpe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45.xml" /><Relationship Id="rId2" Type="http://schemas.openxmlformats.org/officeDocument/2006/relationships/image" Target="../media/image18.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46.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48.xml" /><Relationship Id="rId2" Type="http://schemas.openxmlformats.org/officeDocument/2006/relationships/image" Target="../media/image19.jpeg"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49.xml" /><Relationship Id="rId2" Type="http://schemas.openxmlformats.org/officeDocument/2006/relationships/image" Target="../media/image20.jpeg"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50.xml" /><Relationship Id="rId2" Type="http://schemas.openxmlformats.org/officeDocument/2006/relationships/image" Target="../media/image20.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5.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51.xml" /><Relationship Id="rId2" Type="http://schemas.openxmlformats.org/officeDocument/2006/relationships/image" Target="../media/image20.jpeg"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52.xml" /><Relationship Id="rId2" Type="http://schemas.openxmlformats.org/officeDocument/2006/relationships/image" Target="../media/image20.jpe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53.xml" /><Relationship Id="rId2" Type="http://schemas.openxmlformats.org/officeDocument/2006/relationships/image" Target="../media/image21.jpe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54.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55.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56.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57.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58.xml" /><Relationship Id="rId2" Type="http://schemas.openxmlformats.org/officeDocument/2006/relationships/image" Target="../media/image22.jpeg"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59.xml" /><Relationship Id="rId2" Type="http://schemas.openxmlformats.org/officeDocument/2006/relationships/image" Target="../media/image22.jpeg"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60.xml" /><Relationship Id="rId2" Type="http://schemas.openxmlformats.org/officeDocument/2006/relationships/image" Target="../media/image23.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6.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61.xml" /><Relationship Id="rId2" Type="http://schemas.openxmlformats.org/officeDocument/2006/relationships/image" Target="../media/image24.jpeg" /><Relationship Id="rId3" Type="http://schemas.openxmlformats.org/officeDocument/2006/relationships/image" Target="../media/image25.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8.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9.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0.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ct val="0"/>
                </a:spcBef>
                <a:spcAft>
                  <a:spcPct val="0"/>
                </a:spcAft>
                <a:defRPr/>
              </a:pPr>
              <a:r>
                <a:rPr lang="zh-CN" altLang="en-US" sz="4400" b="1" spc="200">
                  <a:solidFill>
                    <a:srgbClr val="1BB18D"/>
                  </a:solidFill>
                  <a:latin typeface="微软雅黑" panose="020b0503020204020204" pitchFamily="34" charset="-122"/>
                  <a:ea typeface="微软雅黑" panose="020b0503020204020204" pitchFamily="34" charset="-122"/>
                </a:rPr>
                <a:t>第 </a:t>
              </a:r>
              <a:r>
                <a:rPr lang="en-US" altLang="zh-CN" sz="4400" b="1" spc="200" smtClean="0">
                  <a:solidFill>
                    <a:srgbClr val="1BB18D"/>
                  </a:solidFill>
                  <a:latin typeface="微软雅黑" panose="020b0503020204020204" pitchFamily="34" charset="-122"/>
                  <a:ea typeface="微软雅黑" panose="020b0503020204020204" pitchFamily="34" charset="-122"/>
                </a:rPr>
                <a:t>6 </a:t>
              </a:r>
              <a:r>
                <a:rPr lang="zh-CN" altLang="en-US" sz="4400" b="1" spc="200" smtClean="0">
                  <a:solidFill>
                    <a:srgbClr val="1BB18D"/>
                  </a:solidFill>
                  <a:latin typeface="微软雅黑" panose="020b0503020204020204" pitchFamily="34" charset="-122"/>
                  <a:ea typeface="微软雅黑" panose="020b0503020204020204" pitchFamily="34" charset="-122"/>
                </a:rPr>
                <a:t>课时</a:t>
              </a:r>
              <a:endParaRPr lang="en-US" altLang="zh-CN" sz="4400" b="1" spc="20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smtClean="0">
                  <a:latin typeface="微软雅黑" panose="020b0503020204020204" pitchFamily="34" charset="-122"/>
                  <a:ea typeface="微软雅黑" panose="020b0503020204020204" pitchFamily="34" charset="-122"/>
                </a:rPr>
                <a:t>力　运动和力</a:t>
              </a:r>
              <a:endParaRPr lang="zh-CN" altLang="en-US" sz="2500" spc="20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考点五　牛顿第一定律及惯性</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951670" y="1286654"/>
            <a:ext cx="10787138" cy="3970318"/>
          </a:xfrm>
          <a:prstGeom prst="rect">
            <a:avLst/>
          </a:prstGeom>
          <a:noFill/>
        </p:spPr>
        <p:txBody>
          <a:bodyPr wrap="square" rtlCol="0">
            <a:spAutoFit/>
          </a:bodyPr>
          <a:lstStyle/>
          <a:p>
            <a:pPr>
              <a:lnSpc>
                <a:spcPct val="150000"/>
              </a:lnSpc>
            </a:pPr>
            <a:r>
              <a:rPr lang="en-US" b="1" smtClean="0"/>
              <a:t>1.</a:t>
            </a:r>
            <a:r>
              <a:rPr lang="zh-CN" altLang="en-US" b="1" smtClean="0"/>
              <a:t>牛顿第一定律</a:t>
            </a:r>
            <a:r>
              <a:rPr lang="en-US" b="1" smtClean="0"/>
              <a:t>:</a:t>
            </a:r>
            <a:r>
              <a:rPr lang="zh-CN" altLang="en-US" smtClean="0"/>
              <a:t>一切物体在没有受到力的作用时</a:t>
            </a:r>
            <a:r>
              <a:rPr lang="en-US" smtClean="0"/>
              <a:t>,</a:t>
            </a:r>
            <a:r>
              <a:rPr lang="zh-CN" altLang="en-US" smtClean="0"/>
              <a:t>总保持</a:t>
            </a:r>
            <a:r>
              <a:rPr lang="zh-CN" altLang="en-US" i="1" u="sng" smtClean="0"/>
              <a:t>　　   　</a:t>
            </a:r>
            <a:r>
              <a:rPr lang="zh-CN" altLang="en-US" smtClean="0"/>
              <a:t>状态或</a:t>
            </a:r>
            <a:r>
              <a:rPr lang="en-US" altLang="zh-CN" smtClean="0"/>
              <a:t>_______</a:t>
            </a:r>
            <a:endParaRPr lang="en-US" altLang="zh-CN" smtClean="0"/>
          </a:p>
          <a:p>
            <a:pPr>
              <a:lnSpc>
                <a:spcPct val="150000"/>
              </a:lnSpc>
            </a:pPr>
            <a:r>
              <a:rPr lang="en-US" altLang="zh-CN" smtClean="0"/>
              <a:t>______________</a:t>
            </a:r>
            <a:r>
              <a:rPr lang="zh-CN" altLang="en-US" smtClean="0"/>
              <a:t>状态</a:t>
            </a:r>
            <a:r>
              <a:rPr lang="en-US" smtClean="0"/>
              <a:t>,</a:t>
            </a:r>
            <a:r>
              <a:rPr lang="zh-CN" altLang="en-US" smtClean="0"/>
              <a:t>即不受力时原来静止的物体将保持</a:t>
            </a:r>
            <a:r>
              <a:rPr lang="zh-CN" altLang="en-US" i="1" u="sng" smtClean="0"/>
              <a:t>　　　　</a:t>
            </a:r>
            <a:r>
              <a:rPr lang="en-US" smtClean="0"/>
              <a:t>,</a:t>
            </a:r>
            <a:r>
              <a:rPr lang="zh-CN" altLang="en-US" smtClean="0"/>
              <a:t>原来运动的物体将做</a:t>
            </a:r>
            <a:r>
              <a:rPr lang="zh-CN" altLang="en-US" i="1" u="sng" smtClean="0"/>
              <a:t>　　　　     　　　</a:t>
            </a:r>
            <a:r>
              <a:rPr lang="zh-CN" altLang="en-US" smtClean="0"/>
              <a:t>。</a:t>
            </a:r>
            <a:r>
              <a:rPr lang="en-US" smtClean="0"/>
              <a:t> </a:t>
            </a:r>
            <a:endParaRPr lang="zh-CN" altLang="en-US" smtClean="0"/>
          </a:p>
          <a:p>
            <a:pPr>
              <a:lnSpc>
                <a:spcPct val="150000"/>
              </a:lnSpc>
            </a:pPr>
            <a:r>
              <a:rPr lang="en-US" b="1" smtClean="0"/>
              <a:t>2.</a:t>
            </a:r>
            <a:r>
              <a:rPr lang="zh-CN" altLang="en-US" b="1" smtClean="0"/>
              <a:t>惯性</a:t>
            </a:r>
            <a:r>
              <a:rPr lang="en-US" b="1" smtClean="0"/>
              <a:t>:</a:t>
            </a:r>
            <a:r>
              <a:rPr lang="zh-CN" altLang="en-US" smtClean="0"/>
              <a:t>一切物体都有保持原来运动状态不变的性质</a:t>
            </a:r>
            <a:r>
              <a:rPr lang="en-US" smtClean="0"/>
              <a:t>,</a:t>
            </a:r>
            <a:r>
              <a:rPr lang="zh-CN" altLang="en-US" smtClean="0"/>
              <a:t>这种性质叫惯性。惯性的大小只与物体的</a:t>
            </a:r>
            <a:r>
              <a:rPr lang="zh-CN" altLang="en-US" i="1" u="sng" smtClean="0"/>
              <a:t>　　 　　</a:t>
            </a:r>
            <a:r>
              <a:rPr lang="zh-CN" altLang="en-US" smtClean="0"/>
              <a:t>有关</a:t>
            </a:r>
            <a:r>
              <a:rPr lang="en-US" smtClean="0"/>
              <a:t>,</a:t>
            </a:r>
            <a:r>
              <a:rPr lang="zh-CN" altLang="en-US" smtClean="0"/>
              <a:t>质量越大</a:t>
            </a:r>
            <a:r>
              <a:rPr lang="en-US" smtClean="0"/>
              <a:t>,</a:t>
            </a:r>
            <a:r>
              <a:rPr lang="zh-CN" altLang="en-US" smtClean="0"/>
              <a:t>物体的惯性也就越</a:t>
            </a:r>
            <a:r>
              <a:rPr lang="zh-CN" altLang="en-US" i="1" u="sng" smtClean="0"/>
              <a:t>　　　　</a:t>
            </a:r>
            <a:r>
              <a:rPr lang="en-US" smtClean="0"/>
              <a:t>,</a:t>
            </a:r>
            <a:r>
              <a:rPr lang="zh-CN" altLang="en-US" smtClean="0"/>
              <a:t>惯性与其他因素无关。利用惯性的实例有</a:t>
            </a:r>
            <a:r>
              <a:rPr lang="en-US" smtClean="0"/>
              <a:t>:</a:t>
            </a:r>
            <a:r>
              <a:rPr lang="zh-CN" altLang="en-US" smtClean="0"/>
              <a:t>运动员助跑</a:t>
            </a:r>
            <a:r>
              <a:rPr lang="en-US" smtClean="0"/>
              <a:t>;</a:t>
            </a:r>
            <a:r>
              <a:rPr lang="zh-CN" altLang="en-US" smtClean="0"/>
              <a:t>套锤头</a:t>
            </a:r>
            <a:r>
              <a:rPr lang="en-US" smtClean="0"/>
              <a:t>;</a:t>
            </a:r>
            <a:r>
              <a:rPr lang="zh-CN" altLang="en-US" smtClean="0"/>
              <a:t>拍打灰尘等。防止惯性带来危害的实例有</a:t>
            </a:r>
            <a:r>
              <a:rPr lang="en-US" smtClean="0"/>
              <a:t>:</a:t>
            </a:r>
            <a:r>
              <a:rPr lang="zh-CN" altLang="en-US" smtClean="0"/>
              <a:t>交通工具配备刹车系统</a:t>
            </a:r>
            <a:r>
              <a:rPr lang="en-US" smtClean="0"/>
              <a:t>;</a:t>
            </a:r>
            <a:r>
              <a:rPr lang="zh-CN" altLang="en-US" smtClean="0"/>
              <a:t>系好安全带等。</a:t>
            </a:r>
            <a:r>
              <a:rPr lang="en-US" smtClean="0"/>
              <a:t> </a:t>
            </a:r>
            <a:endParaRPr lang="zh-CN" altLang="en-US"/>
          </a:p>
        </p:txBody>
      </p:sp>
      <p:sp>
        <p:nvSpPr>
          <p:cNvPr id="4" name="Rectangle 14"/>
          <p:cNvSpPr>
            <a:spLocks noChangeArrowheads="1"/>
          </p:cNvSpPr>
          <p:nvPr/>
        </p:nvSpPr>
        <p:spPr bwMode="auto">
          <a:xfrm>
            <a:off x="8666974" y="1286654"/>
            <a:ext cx="891591"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静止</a:t>
            </a:r>
            <a:r>
              <a:rPr lang="en-US" altLang="zh-CN" b="1" i="1" smtClean="0">
                <a:solidFill>
                  <a:srgbClr val="A50021"/>
                </a:solidFill>
              </a:rPr>
              <a:t> </a:t>
            </a:r>
            <a:endParaRPr lang="zh-CN" altLang="en-US">
              <a:solidFill>
                <a:srgbClr val="A50021"/>
              </a:solidFill>
            </a:endParaRPr>
          </a:p>
        </p:txBody>
      </p:sp>
      <p:sp>
        <p:nvSpPr>
          <p:cNvPr id="7" name="Rectangle 14"/>
          <p:cNvSpPr>
            <a:spLocks noChangeArrowheads="1"/>
          </p:cNvSpPr>
          <p:nvPr/>
        </p:nvSpPr>
        <p:spPr bwMode="auto">
          <a:xfrm>
            <a:off x="10667238"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匀速</a:t>
            </a:r>
            <a:endParaRPr lang="zh-CN" altLang="en-US">
              <a:solidFill>
                <a:srgbClr val="A50021"/>
              </a:solidFill>
            </a:endParaRPr>
          </a:p>
        </p:txBody>
      </p:sp>
      <p:sp>
        <p:nvSpPr>
          <p:cNvPr id="11" name="Rectangle 14"/>
          <p:cNvSpPr>
            <a:spLocks noChangeArrowheads="1"/>
          </p:cNvSpPr>
          <p:nvPr/>
        </p:nvSpPr>
        <p:spPr bwMode="auto">
          <a:xfrm>
            <a:off x="1165984" y="1858158"/>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直线运动</a:t>
            </a:r>
            <a:endParaRPr lang="zh-CN" altLang="en-US">
              <a:solidFill>
                <a:srgbClr val="A50021"/>
              </a:solidFill>
            </a:endParaRPr>
          </a:p>
        </p:txBody>
      </p:sp>
      <p:sp>
        <p:nvSpPr>
          <p:cNvPr id="12" name="Rectangle 14"/>
          <p:cNvSpPr>
            <a:spLocks noChangeArrowheads="1"/>
          </p:cNvSpPr>
          <p:nvPr/>
        </p:nvSpPr>
        <p:spPr bwMode="auto">
          <a:xfrm>
            <a:off x="8452660" y="182512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静止</a:t>
            </a:r>
            <a:endParaRPr lang="zh-CN" altLang="en-US">
              <a:solidFill>
                <a:srgbClr val="A50021"/>
              </a:solidFill>
            </a:endParaRPr>
          </a:p>
        </p:txBody>
      </p:sp>
      <p:sp>
        <p:nvSpPr>
          <p:cNvPr id="13" name="Rectangle 14"/>
          <p:cNvSpPr>
            <a:spLocks noChangeArrowheads="1"/>
          </p:cNvSpPr>
          <p:nvPr/>
        </p:nvSpPr>
        <p:spPr bwMode="auto">
          <a:xfrm>
            <a:off x="1920741" y="2396625"/>
            <a:ext cx="2031325"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匀速直线运动</a:t>
            </a:r>
            <a:endParaRPr lang="zh-CN" altLang="en-US">
              <a:solidFill>
                <a:srgbClr val="A50021"/>
              </a:solidFill>
            </a:endParaRPr>
          </a:p>
        </p:txBody>
      </p:sp>
      <p:sp>
        <p:nvSpPr>
          <p:cNvPr id="14" name="Rectangle 14"/>
          <p:cNvSpPr>
            <a:spLocks noChangeArrowheads="1"/>
          </p:cNvSpPr>
          <p:nvPr/>
        </p:nvSpPr>
        <p:spPr bwMode="auto">
          <a:xfrm>
            <a:off x="3166248" y="350123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质量</a:t>
            </a:r>
            <a:endParaRPr lang="zh-CN" altLang="en-US">
              <a:solidFill>
                <a:srgbClr val="A50021"/>
              </a:solidFill>
            </a:endParaRPr>
          </a:p>
        </p:txBody>
      </p:sp>
      <p:sp>
        <p:nvSpPr>
          <p:cNvPr id="15" name="Rectangle 14"/>
          <p:cNvSpPr>
            <a:spLocks noChangeArrowheads="1"/>
          </p:cNvSpPr>
          <p:nvPr/>
        </p:nvSpPr>
        <p:spPr bwMode="auto">
          <a:xfrm>
            <a:off x="8952726" y="3501232"/>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大</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500"/>
                                        <p:tgtEl>
                                          <p:spTgt spid="3">
                                            <p:txEl>
                                              <p:pRg st="2" end="2"/>
                                            </p:txEl>
                                          </p:spTgt>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500"/>
                                        <p:tgtEl>
                                          <p:spTgt spid="14"/>
                                        </p:tgtEl>
                                      </p:cBhvr>
                                    </p:animEffect>
                                  </p:childTnLst>
                                </p:cTn>
                              </p:par>
                            </p:childTnLst>
                          </p:cTn>
                        </p:par>
                      </p:childTnLst>
                    </p:cTn>
                  </p:par>
                  <p:par>
                    <p:cTn id="36" fill="hold" nodeType="clickPar">
                      <p:stCondLst>
                        <p:cond delay="indefinite"/>
                      </p:stCondLst>
                      <p:childTnLst>
                        <p:par>
                          <p:cTn id="37" fill="hold" nodeType="afterGroup">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1" grpId="0"/>
      <p:bldP spid="12" grpId="0"/>
      <p:bldP spid="13" grpId="0"/>
      <p:bldP spid="14" grpId="0"/>
      <p:bldP spid="15"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TextBox 10"/>
          <p:cNvSpPr txBox="1"/>
          <p:nvPr/>
        </p:nvSpPr>
        <p:spPr>
          <a:xfrm>
            <a:off x="951670" y="1015019"/>
            <a:ext cx="11001452" cy="1200329"/>
          </a:xfrm>
          <a:prstGeom prst="rect">
            <a:avLst/>
          </a:prstGeom>
          <a:solidFill>
            <a:schemeClr val="bg1">
              <a:lumMod val="95000"/>
            </a:schemeClr>
          </a:solidFill>
        </p:spPr>
        <p:txBody>
          <a:bodyPr wrap="square" rtlCol="0">
            <a:spAutoFit/>
          </a:bodyPr>
          <a:lstStyle/>
          <a:p>
            <a:pPr>
              <a:lnSpc>
                <a:spcPct val="150000"/>
              </a:lnSpc>
            </a:pPr>
            <a:r>
              <a:rPr lang="en-US" smtClean="0">
                <a:solidFill>
                  <a:srgbClr val="18B48F"/>
                </a:solidFill>
              </a:rPr>
              <a:t>[</a:t>
            </a:r>
            <a:r>
              <a:rPr lang="zh-CN" altLang="en-US" smtClean="0">
                <a:solidFill>
                  <a:srgbClr val="18B48F"/>
                </a:solidFill>
              </a:rPr>
              <a:t>点拨</a:t>
            </a:r>
            <a:r>
              <a:rPr lang="en-US" smtClean="0">
                <a:solidFill>
                  <a:srgbClr val="18B48F"/>
                </a:solidFill>
              </a:rPr>
              <a:t>]</a:t>
            </a:r>
            <a:r>
              <a:rPr lang="en-US" smtClean="0"/>
              <a:t>①</a:t>
            </a:r>
            <a:r>
              <a:rPr lang="zh-CN" altLang="en-US" smtClean="0"/>
              <a:t>牛顿第一定律是在大量经验事实的基础上</a:t>
            </a:r>
            <a:r>
              <a:rPr lang="en-US" smtClean="0"/>
              <a:t>,</a:t>
            </a:r>
            <a:r>
              <a:rPr lang="zh-CN" altLang="en-US" smtClean="0"/>
              <a:t>通过进一步的推理概括出来的</a:t>
            </a:r>
            <a:r>
              <a:rPr lang="en-US" smtClean="0"/>
              <a:t>,</a:t>
            </a:r>
            <a:r>
              <a:rPr lang="zh-CN" altLang="en-US" smtClean="0"/>
              <a:t>这种方法叫实验推理法。</a:t>
            </a:r>
            <a:r>
              <a:rPr lang="en-US" smtClean="0"/>
              <a:t>②</a:t>
            </a:r>
            <a:r>
              <a:rPr lang="zh-CN" altLang="en-US" smtClean="0"/>
              <a:t>惯性不是力</a:t>
            </a:r>
            <a:r>
              <a:rPr lang="en-US" smtClean="0"/>
              <a:t>,</a:t>
            </a:r>
            <a:r>
              <a:rPr lang="zh-CN" altLang="en-US" smtClean="0"/>
              <a:t>不能说“受到惯性力”“产生了惯性”。</a:t>
            </a:r>
            <a:endParaRPr lang="zh-CN" altLang="en-US"/>
          </a:p>
        </p:txBody>
      </p:sp>
    </p:spTree>
  </p:cSld>
  <p:clrMapOvr>
    <a:masterClrMapping/>
  </p:clrMapOvr>
  <p:transition>
    <p:fade/>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考点六　二力平衡</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951670" y="1286654"/>
            <a:ext cx="10429948" cy="3416320"/>
          </a:xfrm>
          <a:prstGeom prst="rect">
            <a:avLst/>
          </a:prstGeom>
          <a:noFill/>
        </p:spPr>
        <p:txBody>
          <a:bodyPr wrap="square" rtlCol="0">
            <a:spAutoFit/>
          </a:bodyPr>
          <a:lstStyle/>
          <a:p>
            <a:pPr>
              <a:lnSpc>
                <a:spcPct val="150000"/>
              </a:lnSpc>
            </a:pPr>
            <a:r>
              <a:rPr lang="en-US" b="1" smtClean="0"/>
              <a:t>1.</a:t>
            </a:r>
            <a:r>
              <a:rPr lang="zh-CN" altLang="en-US" b="1" smtClean="0"/>
              <a:t>二力平衡的概念</a:t>
            </a:r>
            <a:r>
              <a:rPr lang="en-US" b="1" smtClean="0"/>
              <a:t>:</a:t>
            </a:r>
            <a:r>
              <a:rPr lang="zh-CN" altLang="en-US" smtClean="0"/>
              <a:t>如果作用在同一物体上的力只有两个</a:t>
            </a:r>
            <a:r>
              <a:rPr lang="en-US" smtClean="0"/>
              <a:t>,</a:t>
            </a:r>
            <a:r>
              <a:rPr lang="zh-CN" altLang="en-US" smtClean="0"/>
              <a:t>且物体处于</a:t>
            </a:r>
            <a:r>
              <a:rPr lang="zh-CN" altLang="en-US" i="1" u="sng" smtClean="0"/>
              <a:t>　    　</a:t>
            </a:r>
            <a:r>
              <a:rPr lang="zh-CN" altLang="en-US" smtClean="0"/>
              <a:t>状态</a:t>
            </a:r>
            <a:r>
              <a:rPr lang="en-US" smtClean="0"/>
              <a:t>,</a:t>
            </a:r>
            <a:r>
              <a:rPr lang="zh-CN" altLang="en-US" smtClean="0"/>
              <a:t>就说明这两个力是平衡的。平衡状态是指物体处于静止或匀速直线运动的状态。</a:t>
            </a:r>
            <a:r>
              <a:rPr lang="en-US" smtClean="0"/>
              <a:t> </a:t>
            </a:r>
            <a:endParaRPr lang="zh-CN" altLang="en-US" smtClean="0"/>
          </a:p>
          <a:p>
            <a:pPr>
              <a:lnSpc>
                <a:spcPct val="150000"/>
              </a:lnSpc>
            </a:pPr>
            <a:r>
              <a:rPr lang="en-US" b="1" smtClean="0"/>
              <a:t>2.</a:t>
            </a:r>
            <a:r>
              <a:rPr lang="zh-CN" altLang="en-US" b="1" smtClean="0"/>
              <a:t>二力平衡的四个条件</a:t>
            </a:r>
            <a:r>
              <a:rPr lang="en-US" b="1" smtClean="0"/>
              <a:t>:</a:t>
            </a:r>
            <a:r>
              <a:rPr lang="en-US" smtClean="0"/>
              <a:t>①</a:t>
            </a:r>
            <a:r>
              <a:rPr lang="zh-CN" altLang="en-US" smtClean="0"/>
              <a:t>作用在</a:t>
            </a:r>
            <a:r>
              <a:rPr lang="zh-CN" altLang="en-US" i="1" u="sng" smtClean="0"/>
              <a:t>　　　  　</a:t>
            </a:r>
            <a:r>
              <a:rPr lang="zh-CN" altLang="en-US" smtClean="0"/>
              <a:t>物体上</a:t>
            </a:r>
            <a:r>
              <a:rPr lang="en-US" smtClean="0"/>
              <a:t>;②</a:t>
            </a:r>
            <a:r>
              <a:rPr lang="zh-CN" altLang="en-US" smtClean="0"/>
              <a:t>大小</a:t>
            </a:r>
            <a:r>
              <a:rPr lang="zh-CN" altLang="en-US" i="1" u="sng" smtClean="0"/>
              <a:t>　　　　　</a:t>
            </a:r>
            <a:r>
              <a:rPr lang="en-US" smtClean="0"/>
              <a:t>;③</a:t>
            </a:r>
            <a:r>
              <a:rPr lang="zh-CN" altLang="en-US" smtClean="0"/>
              <a:t>方向</a:t>
            </a:r>
            <a:endParaRPr lang="en-US" altLang="zh-CN" smtClean="0"/>
          </a:p>
          <a:p>
            <a:pPr>
              <a:lnSpc>
                <a:spcPct val="150000"/>
              </a:lnSpc>
            </a:pPr>
            <a:r>
              <a:rPr lang="zh-CN" altLang="en-US" i="1" u="sng" smtClean="0"/>
              <a:t>　　　　</a:t>
            </a:r>
            <a:r>
              <a:rPr lang="en-US" smtClean="0"/>
              <a:t>; ④</a:t>
            </a:r>
            <a:r>
              <a:rPr lang="zh-CN" altLang="en-US" smtClean="0"/>
              <a:t>作用在</a:t>
            </a:r>
            <a:r>
              <a:rPr lang="zh-CN" altLang="en-US" i="1" u="sng" smtClean="0"/>
              <a:t>　　　　</a:t>
            </a:r>
            <a:r>
              <a:rPr lang="zh-CN" altLang="en-US" smtClean="0"/>
              <a:t>直线上。只有四个条件</a:t>
            </a:r>
            <a:r>
              <a:rPr lang="en-US" smtClean="0"/>
              <a:t>(</a:t>
            </a:r>
            <a:r>
              <a:rPr lang="zh-CN" altLang="en-US" smtClean="0"/>
              <a:t>同体、等大、反向、共线</a:t>
            </a:r>
            <a:r>
              <a:rPr lang="en-US" smtClean="0"/>
              <a:t>)</a:t>
            </a:r>
            <a:r>
              <a:rPr lang="zh-CN" altLang="en-US" smtClean="0"/>
              <a:t>同时满足</a:t>
            </a:r>
            <a:r>
              <a:rPr lang="en-US" smtClean="0"/>
              <a:t>,</a:t>
            </a:r>
            <a:r>
              <a:rPr lang="zh-CN" altLang="en-US" smtClean="0"/>
              <a:t>二力才能平衡。</a:t>
            </a:r>
            <a:r>
              <a:rPr lang="en-US" smtClean="0"/>
              <a:t> </a:t>
            </a:r>
            <a:endParaRPr lang="zh-CN" altLang="en-US"/>
          </a:p>
        </p:txBody>
      </p:sp>
      <p:sp>
        <p:nvSpPr>
          <p:cNvPr id="4" name="Rectangle 14"/>
          <p:cNvSpPr>
            <a:spLocks noChangeArrowheads="1"/>
          </p:cNvSpPr>
          <p:nvPr/>
        </p:nvSpPr>
        <p:spPr bwMode="auto">
          <a:xfrm>
            <a:off x="10055646" y="131194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平衡</a:t>
            </a:r>
            <a:endParaRPr lang="zh-CN" altLang="en-US">
              <a:solidFill>
                <a:srgbClr val="A50021"/>
              </a:solidFill>
            </a:endParaRPr>
          </a:p>
        </p:txBody>
      </p:sp>
      <p:sp>
        <p:nvSpPr>
          <p:cNvPr id="5" name="Rectangle 14"/>
          <p:cNvSpPr>
            <a:spLocks noChangeArrowheads="1"/>
          </p:cNvSpPr>
          <p:nvPr/>
        </p:nvSpPr>
        <p:spPr bwMode="auto">
          <a:xfrm>
            <a:off x="5723615" y="296812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同一</a:t>
            </a:r>
            <a:endParaRPr lang="zh-CN" altLang="en-US">
              <a:solidFill>
                <a:srgbClr val="A50021"/>
              </a:solidFill>
            </a:endParaRPr>
          </a:p>
        </p:txBody>
      </p:sp>
      <p:sp>
        <p:nvSpPr>
          <p:cNvPr id="6" name="Rectangle 14"/>
          <p:cNvSpPr>
            <a:spLocks noChangeArrowheads="1"/>
          </p:cNvSpPr>
          <p:nvPr/>
        </p:nvSpPr>
        <p:spPr bwMode="auto">
          <a:xfrm>
            <a:off x="9024164" y="296812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相等</a:t>
            </a:r>
            <a:endParaRPr lang="zh-CN" altLang="en-US">
              <a:solidFill>
                <a:srgbClr val="A50021"/>
              </a:solidFill>
            </a:endParaRPr>
          </a:p>
        </p:txBody>
      </p:sp>
      <p:sp>
        <p:nvSpPr>
          <p:cNvPr id="7" name="Rectangle 14"/>
          <p:cNvSpPr>
            <a:spLocks noChangeArrowheads="1"/>
          </p:cNvSpPr>
          <p:nvPr/>
        </p:nvSpPr>
        <p:spPr bwMode="auto">
          <a:xfrm>
            <a:off x="1237422" y="350123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相反</a:t>
            </a:r>
            <a:endParaRPr lang="zh-CN" altLang="en-US">
              <a:solidFill>
                <a:srgbClr val="A50021"/>
              </a:solidFill>
            </a:endParaRPr>
          </a:p>
        </p:txBody>
      </p:sp>
      <p:sp>
        <p:nvSpPr>
          <p:cNvPr id="8" name="Rectangle 14"/>
          <p:cNvSpPr>
            <a:spLocks noChangeArrowheads="1"/>
          </p:cNvSpPr>
          <p:nvPr/>
        </p:nvSpPr>
        <p:spPr bwMode="auto">
          <a:xfrm>
            <a:off x="3880628" y="350123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同一</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nodeType="clickPar">
                      <p:stCondLst>
                        <p:cond delay="indefinite"/>
                      </p:stCondLst>
                      <p:childTnLst>
                        <p:par>
                          <p:cTn id="27" fill="hold" nodeType="after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TextBox 10"/>
          <p:cNvSpPr txBox="1"/>
          <p:nvPr/>
        </p:nvSpPr>
        <p:spPr>
          <a:xfrm>
            <a:off x="951670" y="786588"/>
            <a:ext cx="10787138" cy="5078313"/>
          </a:xfrm>
          <a:prstGeom prst="rect">
            <a:avLst/>
          </a:prstGeom>
          <a:noFill/>
        </p:spPr>
        <p:txBody>
          <a:bodyPr wrap="square" rtlCol="0">
            <a:spAutoFit/>
          </a:bodyPr>
          <a:lstStyle/>
          <a:p>
            <a:pPr>
              <a:lnSpc>
                <a:spcPct val="150000"/>
              </a:lnSpc>
            </a:pPr>
            <a:r>
              <a:rPr lang="en-US" b="1" smtClean="0"/>
              <a:t>3.</a:t>
            </a:r>
            <a:r>
              <a:rPr lang="zh-CN" altLang="en-US" b="1" smtClean="0"/>
              <a:t>一对平衡力与相互作用力的区别</a:t>
            </a:r>
            <a:r>
              <a:rPr lang="en-US" b="1" smtClean="0"/>
              <a:t>:</a:t>
            </a:r>
            <a:r>
              <a:rPr lang="zh-CN" altLang="en-US" smtClean="0"/>
              <a:t>平衡力作用在同一物体上</a:t>
            </a:r>
            <a:r>
              <a:rPr lang="en-US" smtClean="0"/>
              <a:t>(</a:t>
            </a:r>
            <a:r>
              <a:rPr lang="zh-CN" altLang="en-US" smtClean="0"/>
              <a:t>如图甲</a:t>
            </a:r>
            <a:r>
              <a:rPr lang="en-US" smtClean="0"/>
              <a:t>),</a:t>
            </a:r>
            <a:r>
              <a:rPr lang="zh-CN" altLang="en-US" smtClean="0"/>
              <a:t>相互作用力作用在两个不同的物体上</a:t>
            </a:r>
            <a:r>
              <a:rPr lang="en-US" smtClean="0"/>
              <a:t>(</a:t>
            </a:r>
            <a:r>
              <a:rPr lang="zh-CN" altLang="en-US" smtClean="0"/>
              <a:t>如图乙</a:t>
            </a:r>
            <a:r>
              <a:rPr lang="en-US" smtClean="0"/>
              <a:t>)</a:t>
            </a:r>
            <a:r>
              <a:rPr lang="zh-CN" altLang="en-US" smtClean="0"/>
              <a:t>。</a:t>
            </a:r>
            <a:endParaRPr lang="en-US" altLang="zh-CN" smtClean="0"/>
          </a:p>
          <a:p>
            <a:pPr>
              <a:lnSpc>
                <a:spcPct val="150000"/>
              </a:lnSpc>
            </a:pPr>
            <a:endParaRPr lang="en-US" altLang="zh-CN" smtClean="0"/>
          </a:p>
          <a:p>
            <a:pPr>
              <a:lnSpc>
                <a:spcPct val="150000"/>
              </a:lnSpc>
            </a:pPr>
            <a:endParaRPr lang="en-US" altLang="zh-CN" smtClean="0"/>
          </a:p>
          <a:p>
            <a:pPr>
              <a:lnSpc>
                <a:spcPct val="150000"/>
              </a:lnSpc>
            </a:pPr>
            <a:endParaRPr lang="en-US" altLang="zh-CN" smtClean="0"/>
          </a:p>
          <a:p>
            <a:pPr>
              <a:lnSpc>
                <a:spcPct val="150000"/>
              </a:lnSpc>
            </a:pPr>
            <a:endParaRPr lang="zh-CN" altLang="en-US" smtClean="0"/>
          </a:p>
          <a:p>
            <a:pPr>
              <a:lnSpc>
                <a:spcPct val="150000"/>
              </a:lnSpc>
            </a:pPr>
            <a:r>
              <a:rPr lang="en-US" b="1" smtClean="0"/>
              <a:t>4.</a:t>
            </a:r>
            <a:r>
              <a:rPr lang="zh-CN" altLang="en-US" b="1" smtClean="0"/>
              <a:t>力和运动的关系</a:t>
            </a:r>
            <a:r>
              <a:rPr lang="en-US" b="1" smtClean="0"/>
              <a:t>:</a:t>
            </a:r>
            <a:r>
              <a:rPr lang="en-US" smtClean="0"/>
              <a:t>①</a:t>
            </a:r>
            <a:r>
              <a:rPr lang="zh-CN" altLang="en-US" smtClean="0"/>
              <a:t>力不是维持物体运动的原因</a:t>
            </a:r>
            <a:r>
              <a:rPr lang="en-US" smtClean="0"/>
              <a:t>,</a:t>
            </a:r>
            <a:r>
              <a:rPr lang="zh-CN" altLang="en-US" smtClean="0"/>
              <a:t>力是</a:t>
            </a:r>
            <a:r>
              <a:rPr lang="zh-CN" altLang="en-US" i="1" u="sng" smtClean="0"/>
              <a:t>　　　       　　　　　</a:t>
            </a:r>
            <a:r>
              <a:rPr lang="zh-CN" altLang="en-US" smtClean="0"/>
              <a:t>的原因</a:t>
            </a:r>
            <a:r>
              <a:rPr lang="en-US" smtClean="0"/>
              <a:t>;②</a:t>
            </a:r>
            <a:r>
              <a:rPr lang="zh-CN" altLang="en-US" smtClean="0"/>
              <a:t>当不受力或受平衡力时</a:t>
            </a:r>
            <a:r>
              <a:rPr lang="en-US" smtClean="0"/>
              <a:t>,</a:t>
            </a:r>
            <a:r>
              <a:rPr lang="zh-CN" altLang="en-US" smtClean="0"/>
              <a:t>物体运动状态</a:t>
            </a:r>
            <a:r>
              <a:rPr lang="zh-CN" altLang="en-US" i="1" u="sng" smtClean="0"/>
              <a:t>　　        　　</a:t>
            </a:r>
            <a:r>
              <a:rPr lang="en-US" smtClean="0"/>
              <a:t>;③</a:t>
            </a:r>
            <a:r>
              <a:rPr lang="zh-CN" altLang="en-US" smtClean="0"/>
              <a:t>当受非平衡力时</a:t>
            </a:r>
            <a:r>
              <a:rPr lang="en-US" smtClean="0"/>
              <a:t>,</a:t>
            </a:r>
            <a:r>
              <a:rPr lang="zh-CN" altLang="en-US" smtClean="0"/>
              <a:t>运动状态发生</a:t>
            </a:r>
            <a:r>
              <a:rPr lang="zh-CN" altLang="en-US" i="1" u="sng" smtClean="0"/>
              <a:t>　　　　</a:t>
            </a:r>
            <a:r>
              <a:rPr lang="zh-CN" altLang="en-US" smtClean="0"/>
              <a:t>。</a:t>
            </a:r>
            <a:r>
              <a:rPr lang="en-US" smtClean="0"/>
              <a:t> </a:t>
            </a:r>
            <a:endParaRPr lang="zh-CN" altLang="en-US"/>
          </a:p>
        </p:txBody>
      </p:sp>
      <p:sp>
        <p:nvSpPr>
          <p:cNvPr id="3" name="矩形 2"/>
          <p:cNvSpPr/>
          <p:nvPr/>
        </p:nvSpPr>
        <p:spPr>
          <a:xfrm>
            <a:off x="5600527" y="3644108"/>
            <a:ext cx="987771" cy="646331"/>
          </a:xfrm>
          <a:prstGeom prst="rect">
            <a:avLst/>
          </a:prstGeom>
        </p:spPr>
        <p:txBody>
          <a:bodyPr wrap="none">
            <a:spAutoFit/>
          </a:bodyPr>
          <a:lstStyle/>
          <a:p>
            <a:pPr>
              <a:lnSpc>
                <a:spcPct val="150000"/>
              </a:lnSpc>
            </a:pPr>
            <a:r>
              <a:rPr lang="zh-CN" altLang="en-US" smtClean="0"/>
              <a:t>图</a:t>
            </a:r>
            <a:r>
              <a:rPr lang="en-US" smtClean="0"/>
              <a:t>6-1</a:t>
            </a:r>
            <a:endParaRPr lang="zh-CN" altLang="en-US" smtClean="0"/>
          </a:p>
        </p:txBody>
      </p:sp>
      <p:pic>
        <p:nvPicPr>
          <p:cNvPr id="4" name="20JX33.EPS" descr="id:2147499688;FounderCES"/>
          <p:cNvPicPr/>
          <p:nvPr/>
        </p:nvPicPr>
        <p:blipFill>
          <a:blip r:embed="rId2"/>
          <a:stretch>
            <a:fillRect/>
          </a:stretch>
        </p:blipFill>
        <p:spPr>
          <a:xfrm>
            <a:off x="4307590" y="1929596"/>
            <a:ext cx="3573566" cy="1867600"/>
          </a:xfrm>
          <a:prstGeom prst="rect">
            <a:avLst/>
          </a:prstGeom>
        </p:spPr>
      </p:pic>
      <p:sp>
        <p:nvSpPr>
          <p:cNvPr id="5" name="Rectangle 14"/>
          <p:cNvSpPr>
            <a:spLocks noChangeArrowheads="1"/>
          </p:cNvSpPr>
          <p:nvPr/>
        </p:nvSpPr>
        <p:spPr bwMode="auto">
          <a:xfrm>
            <a:off x="8381222" y="4072736"/>
            <a:ext cx="2646878"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改变物体运动状态</a:t>
            </a:r>
            <a:endParaRPr lang="zh-CN" altLang="en-US">
              <a:solidFill>
                <a:srgbClr val="A50021"/>
              </a:solidFill>
            </a:endParaRPr>
          </a:p>
        </p:txBody>
      </p:sp>
      <p:sp>
        <p:nvSpPr>
          <p:cNvPr id="6" name="Rectangle 14"/>
          <p:cNvSpPr>
            <a:spLocks noChangeArrowheads="1"/>
          </p:cNvSpPr>
          <p:nvPr/>
        </p:nvSpPr>
        <p:spPr bwMode="auto">
          <a:xfrm>
            <a:off x="7309652" y="4644240"/>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保持不变</a:t>
            </a:r>
            <a:endParaRPr lang="zh-CN" altLang="en-US">
              <a:solidFill>
                <a:srgbClr val="A50021"/>
              </a:solidFill>
            </a:endParaRPr>
          </a:p>
        </p:txBody>
      </p:sp>
      <p:sp>
        <p:nvSpPr>
          <p:cNvPr id="7" name="Rectangle 14"/>
          <p:cNvSpPr>
            <a:spLocks noChangeArrowheads="1"/>
          </p:cNvSpPr>
          <p:nvPr/>
        </p:nvSpPr>
        <p:spPr bwMode="auto">
          <a:xfrm>
            <a:off x="3094810" y="518270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改变</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5" end="5"/>
                                            </p:txEl>
                                          </p:spTgt>
                                        </p:tgtEl>
                                        <p:attrNameLst>
                                          <p:attrName>style.visibility</p:attrName>
                                        </p:attrNameLst>
                                      </p:cBhvr>
                                      <p:to>
                                        <p:strVal val="visible"/>
                                      </p:to>
                                    </p:set>
                                    <p:animEffect transition="in" filter="fade">
                                      <p:cBhvr>
                                        <p:cTn id="7" dur="500"/>
                                        <p:tgtEl>
                                          <p:spTgt spid="11">
                                            <p:txEl>
                                              <p:pRg st="5" end="5"/>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TextBox 10"/>
          <p:cNvSpPr txBox="1"/>
          <p:nvPr/>
        </p:nvSpPr>
        <p:spPr>
          <a:xfrm>
            <a:off x="951670" y="786588"/>
            <a:ext cx="10787138" cy="1200329"/>
          </a:xfrm>
          <a:prstGeom prst="rect">
            <a:avLst/>
          </a:prstGeom>
          <a:solidFill>
            <a:schemeClr val="bg1">
              <a:lumMod val="95000"/>
            </a:schemeClr>
          </a:solidFill>
        </p:spPr>
        <p:txBody>
          <a:bodyPr wrap="square" rtlCol="0">
            <a:spAutoFit/>
          </a:bodyPr>
          <a:lstStyle/>
          <a:p>
            <a:pPr>
              <a:lnSpc>
                <a:spcPct val="150000"/>
              </a:lnSpc>
            </a:pPr>
            <a:r>
              <a:rPr lang="en-US" smtClean="0">
                <a:solidFill>
                  <a:srgbClr val="18B48F"/>
                </a:solidFill>
              </a:rPr>
              <a:t>[</a:t>
            </a:r>
            <a:r>
              <a:rPr lang="zh-CN" altLang="en-US" smtClean="0">
                <a:solidFill>
                  <a:srgbClr val="18B48F"/>
                </a:solidFill>
              </a:rPr>
              <a:t>点拨</a:t>
            </a:r>
            <a:r>
              <a:rPr lang="en-US" smtClean="0">
                <a:solidFill>
                  <a:srgbClr val="18B48F"/>
                </a:solidFill>
              </a:rPr>
              <a:t>]</a:t>
            </a:r>
            <a:r>
              <a:rPr lang="zh-CN" altLang="en-US" smtClean="0"/>
              <a:t>物体运动状态改变</a:t>
            </a:r>
            <a:r>
              <a:rPr lang="en-US" smtClean="0"/>
              <a:t>,</a:t>
            </a:r>
            <a:r>
              <a:rPr lang="zh-CN" altLang="en-US" smtClean="0"/>
              <a:t>一定受到力的作用</a:t>
            </a:r>
            <a:r>
              <a:rPr lang="en-US" smtClean="0"/>
              <a:t>,</a:t>
            </a:r>
            <a:r>
              <a:rPr lang="zh-CN" altLang="en-US" smtClean="0"/>
              <a:t>但是物体受到力的作用</a:t>
            </a:r>
            <a:r>
              <a:rPr lang="en-US" smtClean="0"/>
              <a:t>,</a:t>
            </a:r>
            <a:r>
              <a:rPr lang="zh-CN" altLang="en-US" smtClean="0"/>
              <a:t>运动状态不一定改变。</a:t>
            </a:r>
            <a:endParaRPr lang="zh-CN" altLang="en-US"/>
          </a:p>
        </p:txBody>
      </p:sp>
    </p:spTree>
  </p:cSld>
  <p:clrMapOvr>
    <a:masterClrMapping/>
  </p:clrMapOvr>
  <p:transition>
    <p:fade/>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重难一　力、弹力、重力</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8" name="矩形 7"/>
          <p:cNvSpPr/>
          <p:nvPr/>
        </p:nvSpPr>
        <p:spPr>
          <a:xfrm>
            <a:off x="951670" y="1286654"/>
            <a:ext cx="1064426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江西模拟</a:t>
            </a:r>
            <a:r>
              <a:rPr lang="en-US" sz="2400" smtClean="0">
                <a:solidFill>
                  <a:srgbClr val="18B48F"/>
                </a:solidFill>
              </a:rPr>
              <a:t>]</a:t>
            </a:r>
            <a:r>
              <a:rPr lang="zh-CN" altLang="en-US" sz="2400" smtClean="0"/>
              <a:t>图</a:t>
            </a:r>
            <a:r>
              <a:rPr lang="en-US" sz="2400" smtClean="0"/>
              <a:t>6-2</a:t>
            </a:r>
            <a:r>
              <a:rPr lang="zh-CN" altLang="en-US" sz="2400" smtClean="0"/>
              <a:t>为足球赛画面截图</a:t>
            </a:r>
            <a:r>
              <a:rPr lang="en-US" sz="2400" smtClean="0"/>
              <a:t>,</a:t>
            </a:r>
            <a:r>
              <a:rPr lang="zh-CN" altLang="en-US" sz="2400" smtClean="0"/>
              <a:t>越用力踢球</a:t>
            </a:r>
            <a:r>
              <a:rPr lang="en-US" sz="2400" smtClean="0"/>
              <a:t>,</a:t>
            </a:r>
            <a:r>
              <a:rPr lang="zh-CN" altLang="en-US" sz="2400" smtClean="0"/>
              <a:t>足球飞得越远</a:t>
            </a:r>
            <a:r>
              <a:rPr lang="en-US" sz="2400" smtClean="0"/>
              <a:t>,</a:t>
            </a:r>
            <a:r>
              <a:rPr lang="zh-CN" altLang="en-US" sz="2400" smtClean="0"/>
              <a:t>这说明力的作用效果与</a:t>
            </a:r>
            <a:r>
              <a:rPr lang="zh-CN" altLang="en-US" sz="2400" i="1" u="sng" smtClean="0"/>
              <a:t>　　        　　</a:t>
            </a:r>
            <a:r>
              <a:rPr lang="zh-CN" altLang="en-US" sz="2400" smtClean="0"/>
              <a:t>有关</a:t>
            </a:r>
            <a:r>
              <a:rPr lang="en-US" sz="2400" smtClean="0"/>
              <a:t>;</a:t>
            </a:r>
            <a:r>
              <a:rPr lang="zh-CN" altLang="en-US" sz="2400" smtClean="0"/>
              <a:t>守门员扑球</a:t>
            </a:r>
            <a:r>
              <a:rPr lang="en-US" sz="2400" smtClean="0"/>
              <a:t>,</a:t>
            </a:r>
            <a:r>
              <a:rPr lang="zh-CN" altLang="en-US" sz="2400" smtClean="0"/>
              <a:t>足球反向飞出</a:t>
            </a:r>
            <a:r>
              <a:rPr lang="en-US" sz="2400" smtClean="0"/>
              <a:t>,</a:t>
            </a:r>
            <a:r>
              <a:rPr lang="zh-CN" altLang="en-US" sz="2400" smtClean="0"/>
              <a:t>说明力的作用效果与</a:t>
            </a:r>
            <a:r>
              <a:rPr lang="zh-CN" altLang="en-US" sz="2400" i="1" u="sng" smtClean="0"/>
              <a:t>　　         　　</a:t>
            </a:r>
            <a:r>
              <a:rPr lang="zh-CN" altLang="en-US" sz="2400" smtClean="0"/>
              <a:t>有关。</a:t>
            </a:r>
            <a:r>
              <a:rPr lang="en-US" sz="2400" smtClean="0"/>
              <a:t> </a:t>
            </a:r>
            <a:endParaRPr lang="zh-CN" altLang="en-US" sz="2400"/>
          </a:p>
        </p:txBody>
      </p:sp>
      <p:sp>
        <p:nvSpPr>
          <p:cNvPr id="14" name="矩形 13"/>
          <p:cNvSpPr/>
          <p:nvPr/>
        </p:nvSpPr>
        <p:spPr>
          <a:xfrm>
            <a:off x="5595140" y="4682641"/>
            <a:ext cx="987771" cy="461665"/>
          </a:xfrm>
          <a:prstGeom prst="rect">
            <a:avLst/>
          </a:prstGeom>
        </p:spPr>
        <p:txBody>
          <a:bodyPr wrap="none">
            <a:spAutoFit/>
          </a:bodyPr>
          <a:lstStyle/>
          <a:p>
            <a:r>
              <a:rPr lang="zh-CN" altLang="en-US" smtClean="0"/>
              <a:t>图</a:t>
            </a:r>
            <a:r>
              <a:rPr lang="en-US" smtClean="0"/>
              <a:t>6-2</a:t>
            </a:r>
            <a:endParaRPr lang="zh-CN" altLang="en-US"/>
          </a:p>
        </p:txBody>
      </p:sp>
      <p:pic>
        <p:nvPicPr>
          <p:cNvPr id="15" name="21JFA20.EPS" descr="id:2147499709;FounderCES"/>
          <p:cNvPicPr/>
          <p:nvPr/>
        </p:nvPicPr>
        <p:blipFill>
          <a:blip r:embed="rId2"/>
          <a:stretch>
            <a:fillRect/>
          </a:stretch>
        </p:blipFill>
        <p:spPr>
          <a:xfrm>
            <a:off x="4640313" y="2753815"/>
            <a:ext cx="2955091" cy="1949636"/>
          </a:xfrm>
          <a:prstGeom prst="rect">
            <a:avLst/>
          </a:prstGeom>
        </p:spPr>
      </p:pic>
      <p:sp>
        <p:nvSpPr>
          <p:cNvPr id="16" name="Rectangle 14"/>
          <p:cNvSpPr>
            <a:spLocks noChangeArrowheads="1"/>
          </p:cNvSpPr>
          <p:nvPr/>
        </p:nvSpPr>
        <p:spPr bwMode="auto">
          <a:xfrm>
            <a:off x="3523438" y="1858158"/>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力的大小</a:t>
            </a:r>
            <a:endParaRPr lang="zh-CN" altLang="en-US">
              <a:solidFill>
                <a:srgbClr val="A50021"/>
              </a:solidFill>
            </a:endParaRPr>
          </a:p>
        </p:txBody>
      </p:sp>
      <p:sp>
        <p:nvSpPr>
          <p:cNvPr id="17" name="Rectangle 14"/>
          <p:cNvSpPr>
            <a:spLocks noChangeArrowheads="1"/>
          </p:cNvSpPr>
          <p:nvPr/>
        </p:nvSpPr>
        <p:spPr bwMode="auto">
          <a:xfrm>
            <a:off x="1964790" y="2396625"/>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力的方向</a:t>
            </a:r>
            <a:endParaRPr lang="zh-CN" altLang="en-US">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644262" cy="1200329"/>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海南</a:t>
            </a:r>
            <a:r>
              <a:rPr lang="en-US" sz="2400" smtClean="0">
                <a:solidFill>
                  <a:srgbClr val="18B48F"/>
                </a:solidFill>
              </a:rPr>
              <a:t>]</a:t>
            </a:r>
            <a:r>
              <a:rPr lang="zh-CN" altLang="en-US" sz="2400" smtClean="0"/>
              <a:t>如图</a:t>
            </a:r>
            <a:r>
              <a:rPr lang="en-US" sz="2400" smtClean="0"/>
              <a:t>6-3</a:t>
            </a:r>
            <a:r>
              <a:rPr lang="zh-CN" altLang="en-US" sz="2400" smtClean="0"/>
              <a:t>所示</a:t>
            </a:r>
            <a:r>
              <a:rPr lang="en-US" sz="2400" smtClean="0"/>
              <a:t>,</a:t>
            </a:r>
            <a:r>
              <a:rPr lang="zh-CN" altLang="en-US" sz="2400" smtClean="0"/>
              <a:t>运动员射箭时</a:t>
            </a:r>
            <a:r>
              <a:rPr lang="en-US" sz="2400" smtClean="0"/>
              <a:t>,</a:t>
            </a:r>
            <a:r>
              <a:rPr lang="zh-CN" altLang="en-US" sz="2400" smtClean="0"/>
              <a:t>弦被手拉弯</a:t>
            </a:r>
            <a:r>
              <a:rPr lang="en-US" sz="2400" smtClean="0"/>
              <a:t>,</a:t>
            </a:r>
            <a:r>
              <a:rPr lang="zh-CN" altLang="en-US" sz="2400" smtClean="0"/>
              <a:t>说明力使物体发生了</a:t>
            </a:r>
            <a:endParaRPr lang="en-US" altLang="zh-CN" sz="2400" smtClean="0"/>
          </a:p>
          <a:p>
            <a:pPr>
              <a:lnSpc>
                <a:spcPct val="150000"/>
              </a:lnSpc>
            </a:pPr>
            <a:r>
              <a:rPr lang="zh-CN" altLang="en-US" sz="2400" i="1" u="sng" smtClean="0"/>
              <a:t>　　　　</a:t>
            </a:r>
            <a:r>
              <a:rPr lang="en-US" sz="2400" smtClean="0"/>
              <a:t>;</a:t>
            </a:r>
            <a:r>
              <a:rPr lang="zh-CN" altLang="en-US" sz="2400" smtClean="0"/>
              <a:t>手拉弯了弦的同时</a:t>
            </a:r>
            <a:r>
              <a:rPr lang="en-US" sz="2400" smtClean="0"/>
              <a:t>,</a:t>
            </a:r>
            <a:r>
              <a:rPr lang="zh-CN" altLang="en-US" sz="2400" smtClean="0"/>
              <a:t>弦也勒疼了手</a:t>
            </a:r>
            <a:r>
              <a:rPr lang="en-US" sz="2400" smtClean="0"/>
              <a:t>,</a:t>
            </a:r>
            <a:r>
              <a:rPr lang="zh-CN" altLang="en-US" sz="2400" smtClean="0"/>
              <a:t>说明物体间力的作用是</a:t>
            </a:r>
            <a:r>
              <a:rPr lang="zh-CN" altLang="en-US" sz="2400" i="1" u="sng" smtClean="0"/>
              <a:t>　    　</a:t>
            </a:r>
            <a:r>
              <a:rPr lang="zh-CN" altLang="en-US" sz="2400" smtClean="0"/>
              <a:t>的。</a:t>
            </a:r>
            <a:r>
              <a:rPr lang="en-US" sz="2400" smtClean="0"/>
              <a:t> </a:t>
            </a:r>
            <a:endParaRPr lang="zh-CN" altLang="en-US" sz="2400"/>
          </a:p>
        </p:txBody>
      </p:sp>
      <p:sp>
        <p:nvSpPr>
          <p:cNvPr id="5" name="矩形 4"/>
          <p:cNvSpPr/>
          <p:nvPr/>
        </p:nvSpPr>
        <p:spPr>
          <a:xfrm>
            <a:off x="5476643" y="4111137"/>
            <a:ext cx="987771" cy="461665"/>
          </a:xfrm>
          <a:prstGeom prst="rect">
            <a:avLst/>
          </a:prstGeom>
        </p:spPr>
        <p:txBody>
          <a:bodyPr wrap="none">
            <a:spAutoFit/>
          </a:bodyPr>
          <a:lstStyle/>
          <a:p>
            <a:r>
              <a:rPr lang="zh-CN" altLang="en-US" smtClean="0"/>
              <a:t>图</a:t>
            </a:r>
            <a:r>
              <a:rPr lang="en-US" smtClean="0"/>
              <a:t>6-3</a:t>
            </a:r>
            <a:endParaRPr lang="zh-CN" altLang="en-US"/>
          </a:p>
        </p:txBody>
      </p:sp>
      <p:pic>
        <p:nvPicPr>
          <p:cNvPr id="6" name="21RJWLX-60.EPS" descr="id:2147499716;FounderCES"/>
          <p:cNvPicPr/>
          <p:nvPr/>
        </p:nvPicPr>
        <p:blipFill>
          <a:blip r:embed="rId2"/>
          <a:stretch>
            <a:fillRect/>
          </a:stretch>
        </p:blipFill>
        <p:spPr>
          <a:xfrm>
            <a:off x="5399818" y="2001034"/>
            <a:ext cx="1481206" cy="2098875"/>
          </a:xfrm>
          <a:prstGeom prst="rect">
            <a:avLst/>
          </a:prstGeom>
        </p:spPr>
      </p:pic>
      <p:sp>
        <p:nvSpPr>
          <p:cNvPr id="7" name="Rectangle 14"/>
          <p:cNvSpPr>
            <a:spLocks noChangeArrowheads="1"/>
          </p:cNvSpPr>
          <p:nvPr/>
        </p:nvSpPr>
        <p:spPr bwMode="auto">
          <a:xfrm>
            <a:off x="1237422"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形变</a:t>
            </a:r>
            <a:endParaRPr lang="zh-CN" altLang="en-US">
              <a:solidFill>
                <a:srgbClr val="A50021"/>
              </a:solidFill>
            </a:endParaRPr>
          </a:p>
        </p:txBody>
      </p:sp>
      <p:sp>
        <p:nvSpPr>
          <p:cNvPr id="9" name="Rectangle 14"/>
          <p:cNvSpPr>
            <a:spLocks noChangeArrowheads="1"/>
          </p:cNvSpPr>
          <p:nvPr/>
        </p:nvSpPr>
        <p:spPr bwMode="auto">
          <a:xfrm>
            <a:off x="9938457"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相互</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5643602" cy="452431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3. </a:t>
            </a:r>
            <a:r>
              <a:rPr lang="zh-CN" altLang="en-US" sz="2400" smtClean="0"/>
              <a:t>如图</a:t>
            </a:r>
            <a:r>
              <a:rPr lang="en-US" sz="2400" smtClean="0"/>
              <a:t>6-4</a:t>
            </a:r>
            <a:r>
              <a:rPr lang="zh-CN" altLang="en-US" sz="2400" smtClean="0"/>
              <a:t>所示</a:t>
            </a:r>
            <a:r>
              <a:rPr lang="en-US" sz="2400" smtClean="0"/>
              <a:t>,</a:t>
            </a:r>
            <a:r>
              <a:rPr lang="zh-CN" altLang="en-US" sz="2400" smtClean="0"/>
              <a:t>弹簧一端固定在竖直墙上</a:t>
            </a:r>
            <a:r>
              <a:rPr lang="en-US" sz="2400" smtClean="0"/>
              <a:t>,</a:t>
            </a:r>
            <a:r>
              <a:rPr lang="zh-CN" altLang="en-US" sz="2400" smtClean="0"/>
              <a:t>在弹性限度内用手水平向右拉伸弹簧的另一端</a:t>
            </a:r>
            <a:r>
              <a:rPr lang="en-US" sz="2400" smtClean="0"/>
              <a:t>,</a:t>
            </a:r>
            <a:r>
              <a:rPr lang="zh-CN" altLang="en-US" sz="2400" smtClean="0"/>
              <a:t>下列有关“弹簧形变产生的力”的理解正确的是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弹簧对手的拉力</a:t>
            </a:r>
            <a:r>
              <a:rPr lang="en-US" sz="2400" smtClean="0"/>
              <a:t>	</a:t>
            </a:r>
            <a:endParaRPr lang="en-US" sz="2400" smtClean="0"/>
          </a:p>
          <a:p>
            <a:pPr>
              <a:lnSpc>
                <a:spcPct val="150000"/>
              </a:lnSpc>
            </a:pPr>
            <a:r>
              <a:rPr lang="en-US" sz="2400" smtClean="0"/>
              <a:t>B.</a:t>
            </a:r>
            <a:r>
              <a:rPr lang="zh-CN" altLang="en-US" sz="2400" smtClean="0"/>
              <a:t>手对弹簧的拉力</a:t>
            </a:r>
            <a:endParaRPr lang="zh-CN" altLang="en-US" sz="2400" smtClean="0"/>
          </a:p>
          <a:p>
            <a:pPr>
              <a:lnSpc>
                <a:spcPct val="150000"/>
              </a:lnSpc>
            </a:pPr>
            <a:r>
              <a:rPr lang="en-US" sz="2400" smtClean="0"/>
              <a:t>C.</a:t>
            </a:r>
            <a:r>
              <a:rPr lang="zh-CN" altLang="en-US" sz="2400" smtClean="0"/>
              <a:t>墙对弹簧的拉力</a:t>
            </a:r>
            <a:r>
              <a:rPr lang="en-US" sz="2400" smtClean="0"/>
              <a:t>	</a:t>
            </a:r>
            <a:endParaRPr lang="en-US" sz="2400" smtClean="0"/>
          </a:p>
          <a:p>
            <a:pPr>
              <a:lnSpc>
                <a:spcPct val="150000"/>
              </a:lnSpc>
            </a:pPr>
            <a:r>
              <a:rPr lang="en-US" sz="2400" smtClean="0"/>
              <a:t>D.</a:t>
            </a:r>
            <a:r>
              <a:rPr lang="zh-CN" altLang="en-US" sz="2400" smtClean="0"/>
              <a:t>以上说法都不正确</a:t>
            </a:r>
            <a:endParaRPr lang="zh-CN" altLang="en-US" sz="2400"/>
          </a:p>
        </p:txBody>
      </p:sp>
      <p:sp>
        <p:nvSpPr>
          <p:cNvPr id="5" name="矩形 4"/>
          <p:cNvSpPr/>
          <p:nvPr/>
        </p:nvSpPr>
        <p:spPr>
          <a:xfrm>
            <a:off x="4547949" y="4539765"/>
            <a:ext cx="987771" cy="461665"/>
          </a:xfrm>
          <a:prstGeom prst="rect">
            <a:avLst/>
          </a:prstGeom>
        </p:spPr>
        <p:txBody>
          <a:bodyPr wrap="none">
            <a:spAutoFit/>
          </a:bodyPr>
          <a:lstStyle/>
          <a:p>
            <a:r>
              <a:rPr lang="zh-CN" altLang="en-US" smtClean="0"/>
              <a:t>图</a:t>
            </a:r>
            <a:r>
              <a:rPr lang="en-US" smtClean="0"/>
              <a:t>6-4</a:t>
            </a:r>
            <a:endParaRPr lang="zh-CN" altLang="en-US"/>
          </a:p>
        </p:txBody>
      </p:sp>
      <p:pic>
        <p:nvPicPr>
          <p:cNvPr id="7" name="20JX35.EPS" descr="id:2147499723;FounderCES"/>
          <p:cNvPicPr/>
          <p:nvPr/>
        </p:nvPicPr>
        <p:blipFill>
          <a:blip r:embed="rId2"/>
          <a:stretch>
            <a:fillRect/>
          </a:stretch>
        </p:blipFill>
        <p:spPr>
          <a:xfrm>
            <a:off x="3952066" y="3215480"/>
            <a:ext cx="2509094" cy="1347330"/>
          </a:xfrm>
          <a:prstGeom prst="rect">
            <a:avLst/>
          </a:prstGeom>
        </p:spPr>
      </p:pic>
      <p:sp>
        <p:nvSpPr>
          <p:cNvPr id="8" name="TextBox 26"/>
          <p:cNvSpPr txBox="1">
            <a:spLocks noChangeArrowheads="1"/>
          </p:cNvSpPr>
          <p:nvPr/>
        </p:nvSpPr>
        <p:spPr bwMode="auto">
          <a:xfrm>
            <a:off x="6666710" y="715150"/>
            <a:ext cx="4857784"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弹簧形变产生的力</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即弹簧的弹力</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施力物体为弹簧</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产生的是对手的拉力</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受力物体为手</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故</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BCD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错误</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正确。</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646331"/>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4. </a:t>
            </a:r>
            <a:r>
              <a:rPr lang="zh-CN" altLang="en-US" sz="2400" smtClean="0"/>
              <a:t>图</a:t>
            </a:r>
            <a:r>
              <a:rPr lang="en-US" sz="2400" smtClean="0"/>
              <a:t>6-5</a:t>
            </a:r>
            <a:r>
              <a:rPr lang="zh-CN" altLang="en-US" sz="2400" smtClean="0"/>
              <a:t>中关于重力的示意图正确的是</a:t>
            </a:r>
            <a:r>
              <a:rPr lang="en-US" sz="2400" smtClean="0"/>
              <a:t>(</a:t>
            </a:r>
            <a:r>
              <a:rPr lang="zh-CN" altLang="en-US" sz="2400" i="1" smtClean="0"/>
              <a:t>　　</a:t>
            </a:r>
            <a:r>
              <a:rPr lang="en-US" sz="2400" smtClean="0"/>
              <a:t>)</a:t>
            </a:r>
            <a:endParaRPr lang="zh-CN" altLang="en-US" sz="2400"/>
          </a:p>
        </p:txBody>
      </p:sp>
      <p:sp>
        <p:nvSpPr>
          <p:cNvPr id="6" name="矩形 5"/>
          <p:cNvSpPr/>
          <p:nvPr/>
        </p:nvSpPr>
        <p:spPr>
          <a:xfrm>
            <a:off x="4943078" y="4072736"/>
            <a:ext cx="987771" cy="461665"/>
          </a:xfrm>
          <a:prstGeom prst="rect">
            <a:avLst/>
          </a:prstGeom>
        </p:spPr>
        <p:txBody>
          <a:bodyPr wrap="none">
            <a:spAutoFit/>
          </a:bodyPr>
          <a:lstStyle/>
          <a:p>
            <a:r>
              <a:rPr lang="zh-CN" altLang="en-US" smtClean="0"/>
              <a:t>图</a:t>
            </a:r>
            <a:r>
              <a:rPr lang="en-US" smtClean="0"/>
              <a:t>6-5</a:t>
            </a:r>
            <a:endParaRPr lang="zh-CN" altLang="en-US"/>
          </a:p>
        </p:txBody>
      </p:sp>
      <p:pic>
        <p:nvPicPr>
          <p:cNvPr id="8" name="A43.EPS" descr="id:2147499730;FounderCES"/>
          <p:cNvPicPr/>
          <p:nvPr/>
        </p:nvPicPr>
        <p:blipFill>
          <a:blip r:embed="rId2"/>
          <a:stretch>
            <a:fillRect/>
          </a:stretch>
        </p:blipFill>
        <p:spPr>
          <a:xfrm>
            <a:off x="1774726" y="1500968"/>
            <a:ext cx="7625413" cy="2500330"/>
          </a:xfrm>
          <a:prstGeom prst="rect">
            <a:avLst/>
          </a:prstGeom>
        </p:spPr>
      </p:pic>
      <p:sp>
        <p:nvSpPr>
          <p:cNvPr id="9" name="Rectangle 14"/>
          <p:cNvSpPr>
            <a:spLocks noChangeArrowheads="1"/>
          </p:cNvSpPr>
          <p:nvPr/>
        </p:nvSpPr>
        <p:spPr bwMode="auto">
          <a:xfrm>
            <a:off x="6381264" y="858026"/>
            <a:ext cx="42832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D</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重难二　摩擦力</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5. </a:t>
            </a:r>
            <a:r>
              <a:rPr lang="zh-CN" altLang="en-US" sz="2400" smtClean="0"/>
              <a:t>如图</a:t>
            </a:r>
            <a:r>
              <a:rPr lang="en-US" sz="2400" smtClean="0"/>
              <a:t>6-6</a:t>
            </a:r>
            <a:r>
              <a:rPr lang="zh-CN" altLang="en-US" sz="2400" smtClean="0"/>
              <a:t>所示</a:t>
            </a:r>
            <a:r>
              <a:rPr lang="en-US" sz="2400" smtClean="0"/>
              <a:t>,</a:t>
            </a:r>
            <a:r>
              <a:rPr lang="zh-CN" altLang="en-US" sz="2400" smtClean="0"/>
              <a:t>林红同学在同一水平桌面上分别以三种方式用弹簧测力计拉物块做匀速直线运动</a:t>
            </a:r>
            <a:r>
              <a:rPr lang="en-US" sz="2400" smtClean="0"/>
              <a:t>,</a:t>
            </a:r>
            <a:r>
              <a:rPr lang="zh-CN" altLang="en-US" sz="2400" smtClean="0"/>
              <a:t>已知物块各侧面粗糙程度相同</a:t>
            </a:r>
            <a:r>
              <a:rPr lang="en-US" sz="2400" smtClean="0"/>
              <a:t>,</a:t>
            </a:r>
            <a:r>
              <a:rPr lang="zh-CN" altLang="en-US" sz="2400" smtClean="0"/>
              <a:t>弹簧测力计的三次示数分别为</a:t>
            </a:r>
            <a:r>
              <a:rPr lang="en-US" sz="2400" i="1" smtClean="0"/>
              <a:t>F</a:t>
            </a:r>
            <a:r>
              <a:rPr lang="en-US" sz="2400" baseline="-25000" smtClean="0"/>
              <a:t>1</a:t>
            </a:r>
            <a:r>
              <a:rPr lang="zh-CN" altLang="en-US" sz="2400" smtClean="0"/>
              <a:t>、</a:t>
            </a:r>
            <a:r>
              <a:rPr lang="en-US" sz="2400" i="1" smtClean="0"/>
              <a:t>F</a:t>
            </a:r>
            <a:r>
              <a:rPr lang="en-US" sz="2400" baseline="-25000" smtClean="0"/>
              <a:t>2</a:t>
            </a:r>
            <a:r>
              <a:rPr lang="zh-CN" altLang="en-US" sz="2400" smtClean="0"/>
              <a:t>、</a:t>
            </a:r>
            <a:r>
              <a:rPr lang="en-US" sz="2400" i="1" smtClean="0"/>
              <a:t>F</a:t>
            </a:r>
            <a:r>
              <a:rPr lang="en-US" sz="2400" baseline="-25000" smtClean="0"/>
              <a:t>3</a:t>
            </a:r>
            <a:r>
              <a:rPr lang="en-US" sz="2400" smtClean="0"/>
              <a:t>,</a:t>
            </a:r>
            <a:r>
              <a:rPr lang="zh-CN" altLang="en-US" sz="2400" smtClean="0"/>
              <a:t>则有</a:t>
            </a:r>
            <a:r>
              <a:rPr lang="en-US" sz="2400" i="1" smtClean="0"/>
              <a:t>F</a:t>
            </a:r>
            <a:r>
              <a:rPr lang="en-US" sz="2400" baseline="-25000" smtClean="0"/>
              <a:t>1</a:t>
            </a:r>
            <a:r>
              <a:rPr lang="zh-CN" altLang="en-US" sz="2400" i="1" u="sng" smtClean="0"/>
              <a:t>　　　　</a:t>
            </a:r>
            <a:r>
              <a:rPr lang="en-US" sz="2400" i="1" smtClean="0"/>
              <a:t>F</a:t>
            </a:r>
            <a:r>
              <a:rPr lang="en-US" sz="2400" baseline="-25000" smtClean="0"/>
              <a:t>2</a:t>
            </a:r>
            <a:r>
              <a:rPr lang="zh-CN" altLang="en-US" sz="2400" i="1" u="sng" smtClean="0"/>
              <a:t>　　　　</a:t>
            </a:r>
            <a:r>
              <a:rPr lang="en-US" sz="2400" i="1" smtClean="0"/>
              <a:t>F</a:t>
            </a:r>
            <a:r>
              <a:rPr lang="en-US" sz="2400" baseline="-25000" smtClean="0"/>
              <a:t>3</a:t>
            </a:r>
            <a:r>
              <a:rPr lang="zh-CN" altLang="en-US" sz="2400" smtClean="0"/>
              <a:t>。</a:t>
            </a:r>
            <a:r>
              <a:rPr lang="en-US" sz="2400" smtClean="0"/>
              <a:t>(</a:t>
            </a:r>
            <a:r>
              <a:rPr lang="zh-CN" altLang="en-US" sz="2400" smtClean="0"/>
              <a:t>均选填“</a:t>
            </a:r>
            <a:r>
              <a:rPr lang="en-US" sz="2400" smtClean="0"/>
              <a:t>&gt;</a:t>
            </a:r>
            <a:r>
              <a:rPr lang="zh-CN" altLang="en-US" sz="2400" smtClean="0"/>
              <a:t>”“</a:t>
            </a:r>
            <a:r>
              <a:rPr lang="en-US" sz="2400" smtClean="0"/>
              <a:t>=</a:t>
            </a:r>
            <a:r>
              <a:rPr lang="zh-CN" altLang="en-US" sz="2400" smtClean="0"/>
              <a:t>”或“</a:t>
            </a:r>
            <a:r>
              <a:rPr lang="en-US" sz="2400" smtClean="0"/>
              <a:t>&lt;</a:t>
            </a:r>
            <a:r>
              <a:rPr lang="zh-CN" altLang="en-US" sz="2400" smtClean="0"/>
              <a:t>”</a:t>
            </a:r>
            <a:r>
              <a:rPr lang="en-US" sz="2400" smtClean="0"/>
              <a:t>) </a:t>
            </a:r>
            <a:endParaRPr lang="zh-CN" altLang="en-US" sz="2400"/>
          </a:p>
        </p:txBody>
      </p:sp>
      <p:sp>
        <p:nvSpPr>
          <p:cNvPr id="9" name="矩形 8"/>
          <p:cNvSpPr/>
          <p:nvPr/>
        </p:nvSpPr>
        <p:spPr>
          <a:xfrm>
            <a:off x="5600527" y="3825385"/>
            <a:ext cx="987771" cy="461665"/>
          </a:xfrm>
          <a:prstGeom prst="rect">
            <a:avLst/>
          </a:prstGeom>
        </p:spPr>
        <p:txBody>
          <a:bodyPr wrap="none">
            <a:spAutoFit/>
          </a:bodyPr>
          <a:lstStyle/>
          <a:p>
            <a:r>
              <a:rPr lang="zh-CN" altLang="en-US" smtClean="0"/>
              <a:t>图</a:t>
            </a:r>
            <a:r>
              <a:rPr lang="en-US" smtClean="0"/>
              <a:t>6-6</a:t>
            </a:r>
            <a:endParaRPr lang="zh-CN" altLang="en-US"/>
          </a:p>
        </p:txBody>
      </p:sp>
      <p:pic>
        <p:nvPicPr>
          <p:cNvPr id="10" name="18ZX48.EPS" descr="id:2147499744;FounderCES"/>
          <p:cNvPicPr/>
          <p:nvPr/>
        </p:nvPicPr>
        <p:blipFill>
          <a:blip r:embed="rId2"/>
          <a:stretch>
            <a:fillRect/>
          </a:stretch>
        </p:blipFill>
        <p:spPr>
          <a:xfrm>
            <a:off x="2537298" y="3001166"/>
            <a:ext cx="7415560" cy="842341"/>
          </a:xfrm>
          <a:prstGeom prst="rect">
            <a:avLst/>
          </a:prstGeom>
        </p:spPr>
      </p:pic>
      <p:sp>
        <p:nvSpPr>
          <p:cNvPr id="11" name="TextBox 26"/>
          <p:cNvSpPr txBox="1">
            <a:spLocks noChangeArrowheads="1"/>
          </p:cNvSpPr>
          <p:nvPr/>
        </p:nvSpPr>
        <p:spPr bwMode="auto">
          <a:xfrm>
            <a:off x="951670" y="4212934"/>
            <a:ext cx="10644262"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&gt;</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rPr>
              <a:t>因为滑动摩擦力的大小跟压力大小和接触面的粗糙程度有关</a:t>
            </a:r>
            <a:r>
              <a:rPr lang="en-US" smtClean="0">
                <a:solidFill>
                  <a:srgbClr val="A50021"/>
                </a:solidFill>
              </a:rPr>
              <a:t>,</a:t>
            </a:r>
            <a:r>
              <a:rPr lang="zh-CN" altLang="en-US" smtClean="0">
                <a:solidFill>
                  <a:srgbClr val="A50021"/>
                </a:solidFill>
              </a:rPr>
              <a:t>而前两次实验的压力大小和接触面的粗糙程度都相同</a:t>
            </a:r>
            <a:r>
              <a:rPr lang="en-US" smtClean="0">
                <a:solidFill>
                  <a:srgbClr val="A50021"/>
                </a:solidFill>
              </a:rPr>
              <a:t>,</a:t>
            </a:r>
            <a:r>
              <a:rPr lang="zh-CN" altLang="en-US" smtClean="0">
                <a:solidFill>
                  <a:srgbClr val="A50021"/>
                </a:solidFill>
              </a:rPr>
              <a:t>则所受摩擦力相同</a:t>
            </a:r>
            <a:r>
              <a:rPr lang="en-US" smtClean="0">
                <a:solidFill>
                  <a:srgbClr val="A50021"/>
                </a:solidFill>
              </a:rPr>
              <a:t>,</a:t>
            </a:r>
            <a:r>
              <a:rPr lang="zh-CN" altLang="en-US" smtClean="0">
                <a:solidFill>
                  <a:srgbClr val="A50021"/>
                </a:solidFill>
              </a:rPr>
              <a:t>因此</a:t>
            </a:r>
            <a:r>
              <a:rPr lang="en-US" i="1" smtClean="0">
                <a:solidFill>
                  <a:srgbClr val="A50021"/>
                </a:solidFill>
              </a:rPr>
              <a:t>F</a:t>
            </a:r>
            <a:r>
              <a:rPr lang="en-US" baseline="-25000" smtClean="0">
                <a:solidFill>
                  <a:srgbClr val="A50021"/>
                </a:solidFill>
              </a:rPr>
              <a:t>1</a:t>
            </a:r>
            <a:r>
              <a:rPr lang="en-US" smtClean="0">
                <a:solidFill>
                  <a:srgbClr val="A50021"/>
                </a:solidFill>
              </a:rPr>
              <a:t>=</a:t>
            </a:r>
            <a:r>
              <a:rPr lang="en-US" i="1" smtClean="0">
                <a:solidFill>
                  <a:srgbClr val="A50021"/>
                </a:solidFill>
              </a:rPr>
              <a:t>F</a:t>
            </a:r>
            <a:r>
              <a:rPr lang="en-US" baseline="-25000" smtClean="0">
                <a:solidFill>
                  <a:srgbClr val="A50021"/>
                </a:solidFill>
              </a:rPr>
              <a:t>2</a:t>
            </a:r>
            <a:r>
              <a:rPr lang="en-US" smtClean="0">
                <a:solidFill>
                  <a:srgbClr val="A50021"/>
                </a:solidFill>
              </a:rPr>
              <a:t>;</a:t>
            </a:r>
            <a:r>
              <a:rPr lang="zh-CN" altLang="en-US" smtClean="0">
                <a:solidFill>
                  <a:srgbClr val="A50021"/>
                </a:solidFill>
              </a:rPr>
              <a:t>第三次实验用滚动代替滑动</a:t>
            </a:r>
            <a:r>
              <a:rPr lang="en-US" smtClean="0">
                <a:solidFill>
                  <a:srgbClr val="A50021"/>
                </a:solidFill>
              </a:rPr>
              <a:t>,</a:t>
            </a:r>
            <a:r>
              <a:rPr lang="zh-CN" altLang="en-US" smtClean="0">
                <a:solidFill>
                  <a:srgbClr val="A50021"/>
                </a:solidFill>
              </a:rPr>
              <a:t>减小了摩擦力的大小</a:t>
            </a:r>
            <a:r>
              <a:rPr lang="en-US" smtClean="0">
                <a:solidFill>
                  <a:srgbClr val="A50021"/>
                </a:solidFill>
              </a:rPr>
              <a:t>,</a:t>
            </a:r>
            <a:r>
              <a:rPr lang="zh-CN" altLang="en-US" smtClean="0">
                <a:solidFill>
                  <a:srgbClr val="A50021"/>
                </a:solidFill>
              </a:rPr>
              <a:t>所以</a:t>
            </a:r>
            <a:r>
              <a:rPr lang="en-US" i="1" smtClean="0">
                <a:solidFill>
                  <a:srgbClr val="A50021"/>
                </a:solidFill>
              </a:rPr>
              <a:t>F</a:t>
            </a:r>
            <a:r>
              <a:rPr lang="en-US" baseline="-25000" smtClean="0">
                <a:solidFill>
                  <a:srgbClr val="A50021"/>
                </a:solidFill>
              </a:rPr>
              <a:t>1</a:t>
            </a:r>
            <a:r>
              <a:rPr lang="en-US" smtClean="0">
                <a:solidFill>
                  <a:srgbClr val="A50021"/>
                </a:solidFill>
              </a:rPr>
              <a:t>&gt;</a:t>
            </a:r>
            <a:r>
              <a:rPr lang="en-US" i="1" smtClean="0">
                <a:solidFill>
                  <a:srgbClr val="A50021"/>
                </a:solidFill>
              </a:rPr>
              <a:t>F</a:t>
            </a:r>
            <a:r>
              <a:rPr lang="en-US" baseline="-25000" smtClean="0">
                <a:solidFill>
                  <a:srgbClr val="A50021"/>
                </a:solidFill>
              </a:rPr>
              <a:t>3</a:t>
            </a:r>
            <a:r>
              <a:rPr lang="zh-CN" altLang="en-US" smtClean="0">
                <a:solidFill>
                  <a:srgbClr val="A50021"/>
                </a:solidFill>
              </a:rPr>
              <a:t>。综上可知</a:t>
            </a:r>
            <a:r>
              <a:rPr lang="en-US" i="1" smtClean="0">
                <a:solidFill>
                  <a:srgbClr val="A50021"/>
                </a:solidFill>
              </a:rPr>
              <a:t>F</a:t>
            </a:r>
            <a:r>
              <a:rPr lang="en-US" baseline="-25000" smtClean="0">
                <a:solidFill>
                  <a:srgbClr val="A50021"/>
                </a:solidFill>
              </a:rPr>
              <a:t>1</a:t>
            </a:r>
            <a:r>
              <a:rPr lang="en-US" smtClean="0">
                <a:solidFill>
                  <a:srgbClr val="A50021"/>
                </a:solidFill>
              </a:rPr>
              <a:t>=</a:t>
            </a:r>
            <a:r>
              <a:rPr lang="en-US" i="1" smtClean="0">
                <a:solidFill>
                  <a:srgbClr val="A50021"/>
                </a:solidFill>
              </a:rPr>
              <a:t>F</a:t>
            </a:r>
            <a:r>
              <a:rPr lang="en-US" baseline="-25000" smtClean="0">
                <a:solidFill>
                  <a:srgbClr val="A50021"/>
                </a:solidFill>
              </a:rPr>
              <a:t>2</a:t>
            </a:r>
            <a:r>
              <a:rPr lang="en-US" smtClean="0">
                <a:solidFill>
                  <a:srgbClr val="A50021"/>
                </a:solidFill>
              </a:rPr>
              <a:t>&gt;</a:t>
            </a:r>
            <a:r>
              <a:rPr lang="en-US" i="1" smtClean="0">
                <a:solidFill>
                  <a:srgbClr val="A50021"/>
                </a:solidFill>
              </a:rPr>
              <a:t>F</a:t>
            </a:r>
            <a:r>
              <a:rPr lang="en-US" baseline="-25000" smtClean="0">
                <a:solidFill>
                  <a:srgbClr val="A50021"/>
                </a:solidFill>
              </a:rPr>
              <a:t>3</a:t>
            </a:r>
            <a:r>
              <a:rPr lang="zh-CN" altLang="en-US" smtClean="0">
                <a:solidFill>
                  <a:srgbClr val="A50021"/>
                </a:solidFill>
              </a:rPr>
              <a:t>。</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文本框 16"/>
          <p:cNvSpPr txBox="1">
            <a:spLocks noChangeArrowheads="1"/>
          </p:cNvSpPr>
          <p:nvPr/>
        </p:nvSpPr>
        <p:spPr bwMode="auto">
          <a:xfrm>
            <a:off x="951670" y="566059"/>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考点一　力的基本概念</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951670" y="1209001"/>
            <a:ext cx="10787138" cy="5078313"/>
          </a:xfrm>
          <a:prstGeom prst="rect">
            <a:avLst/>
          </a:prstGeom>
          <a:noFill/>
        </p:spPr>
        <p:txBody>
          <a:bodyPr wrap="square" rtlCol="0">
            <a:spAutoFit/>
          </a:bodyPr>
          <a:lstStyle/>
          <a:p>
            <a:pPr>
              <a:lnSpc>
                <a:spcPct val="150000"/>
              </a:lnSpc>
            </a:pPr>
            <a:r>
              <a:rPr lang="en-US" b="1" smtClean="0"/>
              <a:t>1.</a:t>
            </a:r>
            <a:r>
              <a:rPr lang="zh-CN" altLang="en-US" b="1" smtClean="0"/>
              <a:t>力的产生</a:t>
            </a:r>
            <a:r>
              <a:rPr lang="en-US" b="1" smtClean="0"/>
              <a:t>:</a:t>
            </a:r>
            <a:r>
              <a:rPr lang="zh-CN" altLang="en-US" smtClean="0"/>
              <a:t>力是物体对物体的作用</a:t>
            </a:r>
            <a:r>
              <a:rPr lang="en-US" smtClean="0"/>
              <a:t>,</a:t>
            </a:r>
            <a:r>
              <a:rPr lang="zh-CN" altLang="en-US" smtClean="0"/>
              <a:t>发生作用的两个物体</a:t>
            </a:r>
            <a:r>
              <a:rPr lang="en-US" smtClean="0"/>
              <a:t>,</a:t>
            </a:r>
            <a:r>
              <a:rPr lang="zh-CN" altLang="en-US" smtClean="0"/>
              <a:t>一个是施力物体</a:t>
            </a:r>
            <a:r>
              <a:rPr lang="en-US" smtClean="0"/>
              <a:t>,</a:t>
            </a:r>
            <a:r>
              <a:rPr lang="zh-CN" altLang="en-US" smtClean="0"/>
              <a:t>另一个是受力物体。</a:t>
            </a:r>
            <a:endParaRPr lang="zh-CN" altLang="en-US" smtClean="0"/>
          </a:p>
          <a:p>
            <a:pPr>
              <a:lnSpc>
                <a:spcPct val="150000"/>
              </a:lnSpc>
            </a:pPr>
            <a:r>
              <a:rPr lang="en-US" b="1" smtClean="0"/>
              <a:t>2.</a:t>
            </a:r>
            <a:r>
              <a:rPr lang="zh-CN" altLang="en-US" b="1" smtClean="0"/>
              <a:t>力的相互作用</a:t>
            </a:r>
            <a:r>
              <a:rPr lang="en-US" b="1" smtClean="0"/>
              <a:t>:</a:t>
            </a:r>
            <a:r>
              <a:rPr lang="zh-CN" altLang="en-US" smtClean="0"/>
              <a:t>物体间力的作用是</a:t>
            </a:r>
            <a:r>
              <a:rPr lang="zh-CN" altLang="en-US" i="1" u="sng" smtClean="0"/>
              <a:t>　　　　</a:t>
            </a:r>
            <a:r>
              <a:rPr lang="zh-CN" altLang="en-US" smtClean="0"/>
              <a:t>的</a:t>
            </a:r>
            <a:r>
              <a:rPr lang="en-US" smtClean="0"/>
              <a:t>,</a:t>
            </a:r>
            <a:r>
              <a:rPr lang="zh-CN" altLang="en-US" smtClean="0"/>
              <a:t>一个物体对另一个物体施力的同时</a:t>
            </a:r>
            <a:r>
              <a:rPr lang="en-US" smtClean="0"/>
              <a:t>,</a:t>
            </a:r>
            <a:r>
              <a:rPr lang="zh-CN" altLang="en-US" smtClean="0"/>
              <a:t>也受到另一个物体对它的反作用力。</a:t>
            </a:r>
            <a:r>
              <a:rPr lang="en-US" smtClean="0"/>
              <a:t> </a:t>
            </a:r>
            <a:endParaRPr lang="zh-CN" altLang="en-US" smtClean="0"/>
          </a:p>
          <a:p>
            <a:pPr>
              <a:lnSpc>
                <a:spcPct val="150000"/>
              </a:lnSpc>
            </a:pPr>
            <a:r>
              <a:rPr lang="en-US" b="1" smtClean="0"/>
              <a:t>3.</a:t>
            </a:r>
            <a:r>
              <a:rPr lang="zh-CN" altLang="en-US" b="1" smtClean="0"/>
              <a:t>力的单位</a:t>
            </a:r>
            <a:r>
              <a:rPr lang="en-US" b="1" smtClean="0"/>
              <a:t>:</a:t>
            </a:r>
            <a:r>
              <a:rPr lang="zh-CN" altLang="en-US" smtClean="0"/>
              <a:t>国际单位是牛顿</a:t>
            </a:r>
            <a:r>
              <a:rPr lang="en-US" smtClean="0"/>
              <a:t>,</a:t>
            </a:r>
            <a:r>
              <a:rPr lang="zh-CN" altLang="en-US" smtClean="0"/>
              <a:t>简称牛</a:t>
            </a:r>
            <a:r>
              <a:rPr lang="en-US" smtClean="0"/>
              <a:t>,</a:t>
            </a:r>
            <a:r>
              <a:rPr lang="zh-CN" altLang="en-US" smtClean="0"/>
              <a:t>符号是</a:t>
            </a:r>
            <a:r>
              <a:rPr lang="zh-CN" altLang="en-US" i="1" u="sng" smtClean="0"/>
              <a:t>　　　　</a:t>
            </a:r>
            <a:r>
              <a:rPr lang="zh-CN" altLang="en-US" smtClean="0"/>
              <a:t>。</a:t>
            </a:r>
            <a:r>
              <a:rPr lang="en-US" smtClean="0"/>
              <a:t> </a:t>
            </a:r>
            <a:endParaRPr lang="zh-CN" altLang="en-US" smtClean="0"/>
          </a:p>
          <a:p>
            <a:pPr>
              <a:lnSpc>
                <a:spcPct val="150000"/>
              </a:lnSpc>
            </a:pPr>
            <a:r>
              <a:rPr lang="en-US" b="1" smtClean="0"/>
              <a:t>4.</a:t>
            </a:r>
            <a:r>
              <a:rPr lang="zh-CN" altLang="en-US" b="1" smtClean="0"/>
              <a:t>常见力估测</a:t>
            </a:r>
            <a:r>
              <a:rPr lang="en-US" b="1" smtClean="0"/>
              <a:t>:</a:t>
            </a:r>
            <a:r>
              <a:rPr lang="zh-CN" altLang="en-US" smtClean="0"/>
              <a:t>托起两个鸡蛋的力大小为</a:t>
            </a:r>
            <a:r>
              <a:rPr lang="en-US" smtClean="0"/>
              <a:t>1 N,</a:t>
            </a:r>
            <a:r>
              <a:rPr lang="zh-CN" altLang="en-US" smtClean="0"/>
              <a:t>一名中学生的重力约为</a:t>
            </a:r>
            <a:r>
              <a:rPr lang="en-US" smtClean="0"/>
              <a:t>500 N,</a:t>
            </a:r>
            <a:r>
              <a:rPr lang="zh-CN" altLang="en-US" smtClean="0"/>
              <a:t>九年级物理课本重约</a:t>
            </a:r>
            <a:r>
              <a:rPr lang="en-US" smtClean="0"/>
              <a:t>2 N</a:t>
            </a:r>
            <a:r>
              <a:rPr lang="zh-CN" altLang="en-US" smtClean="0"/>
              <a:t>。</a:t>
            </a:r>
            <a:endParaRPr lang="zh-CN" altLang="en-US" smtClean="0"/>
          </a:p>
          <a:p>
            <a:pPr>
              <a:lnSpc>
                <a:spcPct val="150000"/>
              </a:lnSpc>
            </a:pPr>
            <a:r>
              <a:rPr lang="en-US" b="1" smtClean="0"/>
              <a:t>5.</a:t>
            </a:r>
            <a:r>
              <a:rPr lang="zh-CN" altLang="en-US" b="1" smtClean="0"/>
              <a:t>力的作用效果</a:t>
            </a:r>
            <a:r>
              <a:rPr lang="en-US" b="1" smtClean="0"/>
              <a:t>:</a:t>
            </a:r>
            <a:r>
              <a:rPr lang="en-US" smtClean="0"/>
              <a:t>①</a:t>
            </a:r>
            <a:r>
              <a:rPr lang="zh-CN" altLang="en-US" smtClean="0"/>
              <a:t>力可以改变物体的</a:t>
            </a:r>
            <a:r>
              <a:rPr lang="zh-CN" altLang="en-US" i="1" u="sng" smtClean="0"/>
              <a:t>　　　         　</a:t>
            </a:r>
            <a:r>
              <a:rPr lang="en-US" smtClean="0"/>
              <a:t>,</a:t>
            </a:r>
            <a:r>
              <a:rPr lang="zh-CN" altLang="en-US" smtClean="0"/>
              <a:t>如匀速圆周运动</a:t>
            </a:r>
            <a:r>
              <a:rPr lang="en-US" smtClean="0"/>
              <a:t>;②</a:t>
            </a:r>
            <a:r>
              <a:rPr lang="zh-CN" altLang="en-US" smtClean="0"/>
              <a:t>力可以改变物体的</a:t>
            </a:r>
            <a:r>
              <a:rPr lang="zh-CN" altLang="en-US" i="1" u="sng" smtClean="0"/>
              <a:t>　 　　　</a:t>
            </a:r>
            <a:r>
              <a:rPr lang="en-US" smtClean="0"/>
              <a:t>,</a:t>
            </a:r>
            <a:r>
              <a:rPr lang="zh-CN" altLang="en-US" smtClean="0"/>
              <a:t>如用手捏易拉罐</a:t>
            </a:r>
            <a:r>
              <a:rPr lang="en-US" smtClean="0"/>
              <a:t>,</a:t>
            </a:r>
            <a:r>
              <a:rPr lang="zh-CN" altLang="en-US" smtClean="0"/>
              <a:t>易拉罐变瘪。</a:t>
            </a:r>
            <a:r>
              <a:rPr lang="en-US" smtClean="0"/>
              <a:t> </a:t>
            </a:r>
            <a:endParaRPr lang="zh-CN" altLang="en-US"/>
          </a:p>
        </p:txBody>
      </p:sp>
      <p:sp>
        <p:nvSpPr>
          <p:cNvPr id="7" name="Rectangle 14"/>
          <p:cNvSpPr>
            <a:spLocks noChangeArrowheads="1"/>
          </p:cNvSpPr>
          <p:nvPr/>
        </p:nvSpPr>
        <p:spPr bwMode="auto">
          <a:xfrm>
            <a:off x="5880892" y="2318972"/>
            <a:ext cx="891591"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相互</a:t>
            </a:r>
            <a:r>
              <a:rPr lang="en-US" altLang="zh-CN" b="1" i="1" smtClean="0">
                <a:solidFill>
                  <a:srgbClr val="A50021"/>
                </a:solidFill>
              </a:rPr>
              <a:t> </a:t>
            </a:r>
            <a:endParaRPr lang="zh-CN" altLang="en-US">
              <a:solidFill>
                <a:srgbClr val="A50021"/>
              </a:solidFill>
            </a:endParaRPr>
          </a:p>
        </p:txBody>
      </p:sp>
      <p:sp>
        <p:nvSpPr>
          <p:cNvPr id="6" name="Rectangle 14"/>
          <p:cNvSpPr>
            <a:spLocks noChangeArrowheads="1"/>
          </p:cNvSpPr>
          <p:nvPr/>
        </p:nvSpPr>
        <p:spPr bwMode="auto">
          <a:xfrm>
            <a:off x="7095338" y="3423579"/>
            <a:ext cx="445956"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N</a:t>
            </a:r>
            <a:endParaRPr lang="zh-CN" altLang="en-US">
              <a:solidFill>
                <a:srgbClr val="A50021"/>
              </a:solidFill>
            </a:endParaRPr>
          </a:p>
        </p:txBody>
      </p:sp>
      <p:sp>
        <p:nvSpPr>
          <p:cNvPr id="8" name="Rectangle 14"/>
          <p:cNvSpPr>
            <a:spLocks noChangeArrowheads="1"/>
          </p:cNvSpPr>
          <p:nvPr/>
        </p:nvSpPr>
        <p:spPr bwMode="auto">
          <a:xfrm>
            <a:off x="6309520" y="5066653"/>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运动状态</a:t>
            </a:r>
            <a:endParaRPr lang="zh-CN" altLang="en-US">
              <a:solidFill>
                <a:srgbClr val="A50021"/>
              </a:solidFill>
            </a:endParaRPr>
          </a:p>
        </p:txBody>
      </p:sp>
      <p:sp>
        <p:nvSpPr>
          <p:cNvPr id="10" name="Rectangle 14"/>
          <p:cNvSpPr>
            <a:spLocks noChangeArrowheads="1"/>
          </p:cNvSpPr>
          <p:nvPr/>
        </p:nvSpPr>
        <p:spPr bwMode="auto">
          <a:xfrm>
            <a:off x="2809058" y="5638157"/>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形状</a:t>
            </a:r>
            <a:endParaRPr lang="zh-CN" altLang="en-US">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500"/>
                                        <p:tgtEl>
                                          <p:spTgt spid="9">
                                            <p:txEl>
                                              <p:pRg st="3" end="3"/>
                                            </p:txEl>
                                          </p:spTgt>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fade">
                                      <p:cBhvr>
                                        <p:cTn id="32" dur="500"/>
                                        <p:tgtEl>
                                          <p:spTgt spid="9">
                                            <p:txEl>
                                              <p:pRg st="4" end="4"/>
                                            </p:txEl>
                                          </p:spTgt>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10"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5286412"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6.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“我劳动</a:t>
            </a:r>
            <a:r>
              <a:rPr lang="en-US" sz="2400" smtClean="0"/>
              <a:t>,</a:t>
            </a:r>
            <a:r>
              <a:rPr lang="zh-CN" altLang="en-US" sz="2400" smtClean="0"/>
              <a:t>我快乐”。如图</a:t>
            </a:r>
            <a:r>
              <a:rPr lang="en-US" sz="2400" smtClean="0"/>
              <a:t>6-7</a:t>
            </a:r>
            <a:r>
              <a:rPr lang="zh-CN" altLang="en-US" sz="2400" smtClean="0"/>
              <a:t>所示</a:t>
            </a:r>
            <a:r>
              <a:rPr lang="en-US" sz="2400" smtClean="0"/>
              <a:t>,</a:t>
            </a:r>
            <a:r>
              <a:rPr lang="zh-CN" altLang="en-US" sz="2400" smtClean="0"/>
              <a:t>是小红同学常用的搓衣板</a:t>
            </a:r>
            <a:r>
              <a:rPr lang="en-US" sz="2400" smtClean="0"/>
              <a:t>,</a:t>
            </a:r>
            <a:r>
              <a:rPr lang="zh-CN" altLang="en-US" sz="2400" smtClean="0"/>
              <a:t>它是通过增大接触面的</a:t>
            </a:r>
            <a:r>
              <a:rPr lang="zh-CN" altLang="en-US" sz="2400" i="1" u="sng" smtClean="0"/>
              <a:t>　　　　</a:t>
            </a:r>
            <a:r>
              <a:rPr lang="zh-CN" altLang="en-US" sz="2400" smtClean="0"/>
              <a:t>来增大摩擦</a:t>
            </a:r>
            <a:r>
              <a:rPr lang="en-US" sz="2400" smtClean="0"/>
              <a:t>;</a:t>
            </a:r>
            <a:r>
              <a:rPr lang="zh-CN" altLang="en-US" sz="2400" smtClean="0"/>
              <a:t>洗刷衣服时</a:t>
            </a:r>
            <a:r>
              <a:rPr lang="en-US" sz="2400" smtClean="0"/>
              <a:t>,</a:t>
            </a:r>
            <a:r>
              <a:rPr lang="zh-CN" altLang="en-US" sz="2400" smtClean="0"/>
              <a:t>刷子与衣服之间的摩擦为</a:t>
            </a:r>
            <a:r>
              <a:rPr lang="zh-CN" altLang="en-US" sz="2400" i="1" u="sng" smtClean="0"/>
              <a:t>　　　　</a:t>
            </a:r>
            <a:r>
              <a:rPr lang="en-US" sz="2400" smtClean="0"/>
              <a:t>(</a:t>
            </a:r>
            <a:r>
              <a:rPr lang="zh-CN" altLang="en-US" sz="2400" smtClean="0"/>
              <a:t>选填“滑动”或“滚动”</a:t>
            </a:r>
            <a:r>
              <a:rPr lang="en-US" sz="2400" smtClean="0"/>
              <a:t>)</a:t>
            </a:r>
            <a:r>
              <a:rPr lang="zh-CN" altLang="en-US" sz="2400" smtClean="0"/>
              <a:t>摩擦。</a:t>
            </a:r>
            <a:r>
              <a:rPr lang="en-US" sz="2400" smtClean="0"/>
              <a:t> </a:t>
            </a:r>
            <a:endParaRPr lang="zh-CN" altLang="en-US" sz="2400"/>
          </a:p>
        </p:txBody>
      </p:sp>
      <p:sp>
        <p:nvSpPr>
          <p:cNvPr id="5" name="矩形 4"/>
          <p:cNvSpPr/>
          <p:nvPr/>
        </p:nvSpPr>
        <p:spPr>
          <a:xfrm>
            <a:off x="3136578" y="6001562"/>
            <a:ext cx="987771" cy="461665"/>
          </a:xfrm>
          <a:prstGeom prst="rect">
            <a:avLst/>
          </a:prstGeom>
        </p:spPr>
        <p:txBody>
          <a:bodyPr wrap="none">
            <a:spAutoFit/>
          </a:bodyPr>
          <a:lstStyle/>
          <a:p>
            <a:r>
              <a:rPr lang="zh-CN" altLang="en-US" smtClean="0"/>
              <a:t>图</a:t>
            </a:r>
            <a:r>
              <a:rPr lang="en-US" smtClean="0"/>
              <a:t>6-7</a:t>
            </a:r>
            <a:endParaRPr lang="zh-CN" altLang="en-US"/>
          </a:p>
        </p:txBody>
      </p:sp>
      <p:pic>
        <p:nvPicPr>
          <p:cNvPr id="6" name="21BJZTWLS235.EPS" descr="id:2147499758;FounderCES"/>
          <p:cNvPicPr/>
          <p:nvPr/>
        </p:nvPicPr>
        <p:blipFill>
          <a:blip r:embed="rId3"/>
          <a:stretch>
            <a:fillRect/>
          </a:stretch>
        </p:blipFill>
        <p:spPr>
          <a:xfrm>
            <a:off x="2237554" y="4072736"/>
            <a:ext cx="2853372" cy="1928826"/>
          </a:xfrm>
          <a:prstGeom prst="rect">
            <a:avLst/>
          </a:prstGeom>
        </p:spPr>
      </p:pic>
      <p:sp>
        <p:nvSpPr>
          <p:cNvPr id="8" name="TextBox 26"/>
          <p:cNvSpPr txBox="1">
            <a:spLocks noChangeArrowheads="1"/>
          </p:cNvSpPr>
          <p:nvPr/>
        </p:nvSpPr>
        <p:spPr bwMode="auto">
          <a:xfrm>
            <a:off x="6452396" y="715150"/>
            <a:ext cx="4857784" cy="3331416"/>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粗糙程度　滑动</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搓衣板的表面比较粗糙</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它是通过增大接触面的粗糙程度来增大摩擦的。洗刷衣服时</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刷子在衣服上滑动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刷子与衣服之间的摩擦为滑动摩擦。</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7.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江西模拟</a:t>
            </a:r>
            <a:r>
              <a:rPr lang="en-US" sz="2400" smtClean="0">
                <a:solidFill>
                  <a:srgbClr val="18B48F"/>
                </a:solidFill>
              </a:rPr>
              <a:t>]</a:t>
            </a:r>
            <a:r>
              <a:rPr lang="zh-CN" altLang="en-US" sz="2400" smtClean="0"/>
              <a:t>如图</a:t>
            </a:r>
            <a:r>
              <a:rPr lang="en-US" sz="2400" smtClean="0"/>
              <a:t>6-8</a:t>
            </a:r>
            <a:r>
              <a:rPr lang="zh-CN" altLang="en-US" sz="2400" smtClean="0"/>
              <a:t>所示</a:t>
            </a:r>
            <a:r>
              <a:rPr lang="en-US" sz="2400" smtClean="0"/>
              <a:t>,</a:t>
            </a:r>
            <a:r>
              <a:rPr lang="zh-CN" altLang="en-US" sz="2400" smtClean="0"/>
              <a:t>用手握住竖直的玻璃瓶不动</a:t>
            </a:r>
            <a:r>
              <a:rPr lang="en-US" sz="2400" smtClean="0"/>
              <a:t>,</a:t>
            </a:r>
            <a:r>
              <a:rPr lang="zh-CN" altLang="en-US" sz="2400" smtClean="0"/>
              <a:t>瓶受到的摩擦力方向是</a:t>
            </a:r>
            <a:r>
              <a:rPr lang="zh-CN" altLang="en-US" sz="2400" i="1" u="sng" smtClean="0"/>
              <a:t>　　        　　</a:t>
            </a:r>
            <a:r>
              <a:rPr lang="en-US" sz="2400" smtClean="0"/>
              <a:t>;</a:t>
            </a:r>
            <a:r>
              <a:rPr lang="zh-CN" altLang="en-US" sz="2400" smtClean="0"/>
              <a:t>如果增大手对瓶的握力</a:t>
            </a:r>
            <a:r>
              <a:rPr lang="en-US" sz="2400" smtClean="0"/>
              <a:t>,</a:t>
            </a:r>
            <a:r>
              <a:rPr lang="zh-CN" altLang="en-US" sz="2400" smtClean="0"/>
              <a:t>则瓶子受到的摩擦力</a:t>
            </a:r>
            <a:r>
              <a:rPr lang="zh-CN" altLang="en-US" sz="2400" i="1" u="sng" smtClean="0"/>
              <a:t>　　　　</a:t>
            </a:r>
            <a:r>
              <a:rPr lang="en-US" sz="2400" smtClean="0"/>
              <a:t>(</a:t>
            </a:r>
            <a:r>
              <a:rPr lang="zh-CN" altLang="en-US" sz="2400" smtClean="0"/>
              <a:t>选填“变大”“变小”或“不变”</a:t>
            </a:r>
            <a:r>
              <a:rPr lang="en-US" sz="2400" smtClean="0"/>
              <a:t>)</a:t>
            </a:r>
            <a:r>
              <a:rPr lang="zh-CN" altLang="en-US" sz="2400" smtClean="0"/>
              <a:t>。</a:t>
            </a:r>
            <a:r>
              <a:rPr lang="en-US" sz="2400" smtClean="0"/>
              <a:t> </a:t>
            </a:r>
            <a:endParaRPr lang="zh-CN" altLang="en-US" sz="2400"/>
          </a:p>
        </p:txBody>
      </p:sp>
      <p:sp>
        <p:nvSpPr>
          <p:cNvPr id="5" name="矩形 4"/>
          <p:cNvSpPr/>
          <p:nvPr/>
        </p:nvSpPr>
        <p:spPr>
          <a:xfrm>
            <a:off x="5476643" y="3825385"/>
            <a:ext cx="987771" cy="461665"/>
          </a:xfrm>
          <a:prstGeom prst="rect">
            <a:avLst/>
          </a:prstGeom>
        </p:spPr>
        <p:txBody>
          <a:bodyPr wrap="none">
            <a:spAutoFit/>
          </a:bodyPr>
          <a:lstStyle/>
          <a:p>
            <a:r>
              <a:rPr lang="zh-CN" altLang="en-US" smtClean="0"/>
              <a:t>图</a:t>
            </a:r>
            <a:r>
              <a:rPr lang="en-US" smtClean="0"/>
              <a:t>6-8</a:t>
            </a:r>
            <a:endParaRPr lang="zh-CN" altLang="en-US"/>
          </a:p>
        </p:txBody>
      </p:sp>
      <p:pic>
        <p:nvPicPr>
          <p:cNvPr id="7" name="21JFA21.EPS" descr="id:2147499765;FounderCES"/>
          <p:cNvPicPr/>
          <p:nvPr/>
        </p:nvPicPr>
        <p:blipFill>
          <a:blip r:embed="rId2"/>
          <a:stretch>
            <a:fillRect/>
          </a:stretch>
        </p:blipFill>
        <p:spPr>
          <a:xfrm>
            <a:off x="5452264" y="2286786"/>
            <a:ext cx="1299331" cy="1511828"/>
          </a:xfrm>
          <a:prstGeom prst="rect">
            <a:avLst/>
          </a:prstGeom>
        </p:spPr>
      </p:pic>
      <p:sp>
        <p:nvSpPr>
          <p:cNvPr id="8" name="Rectangle 14"/>
          <p:cNvSpPr>
            <a:spLocks noChangeArrowheads="1"/>
          </p:cNvSpPr>
          <p:nvPr/>
        </p:nvSpPr>
        <p:spPr bwMode="auto">
          <a:xfrm>
            <a:off x="1880364" y="1286654"/>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竖直向上</a:t>
            </a:r>
            <a:endParaRPr lang="zh-CN" altLang="en-US">
              <a:solidFill>
                <a:srgbClr val="A50021"/>
              </a:solidFill>
            </a:endParaRPr>
          </a:p>
        </p:txBody>
      </p:sp>
      <p:sp>
        <p:nvSpPr>
          <p:cNvPr id="10" name="Rectangle 14"/>
          <p:cNvSpPr>
            <a:spLocks noChangeArrowheads="1"/>
          </p:cNvSpPr>
          <p:nvPr/>
        </p:nvSpPr>
        <p:spPr bwMode="auto">
          <a:xfrm>
            <a:off x="9738544"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不变</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重难三　牛顿第一定律及惯性</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8.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滨州</a:t>
            </a:r>
            <a:r>
              <a:rPr lang="en-US" sz="2400" smtClean="0">
                <a:solidFill>
                  <a:srgbClr val="18B48F"/>
                </a:solidFill>
              </a:rPr>
              <a:t>]</a:t>
            </a:r>
            <a:r>
              <a:rPr lang="zh-CN" altLang="en-US" sz="2400" smtClean="0"/>
              <a:t>如图</a:t>
            </a:r>
            <a:r>
              <a:rPr lang="en-US" sz="2400" smtClean="0"/>
              <a:t>6-9</a:t>
            </a:r>
            <a:r>
              <a:rPr lang="zh-CN" altLang="en-US" sz="2400" smtClean="0"/>
              <a:t>所示</a:t>
            </a:r>
            <a:r>
              <a:rPr lang="en-US" sz="2400" smtClean="0"/>
              <a:t>,</a:t>
            </a:r>
            <a:r>
              <a:rPr lang="zh-CN" altLang="en-US" sz="2400" smtClean="0"/>
              <a:t>小车从斜面上滑下</a:t>
            </a:r>
            <a:r>
              <a:rPr lang="en-US" sz="2400" smtClean="0"/>
              <a:t>,</a:t>
            </a:r>
            <a:r>
              <a:rPr lang="zh-CN" altLang="en-US" sz="2400" smtClean="0"/>
              <a:t>下列分析正确的是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小车在斜面上只受重力作用</a:t>
            </a:r>
            <a:endParaRPr lang="zh-CN" altLang="en-US" sz="2400" smtClean="0"/>
          </a:p>
          <a:p>
            <a:pPr>
              <a:lnSpc>
                <a:spcPct val="150000"/>
              </a:lnSpc>
            </a:pPr>
            <a:r>
              <a:rPr lang="en-US" sz="2400" smtClean="0"/>
              <a:t>B.</a:t>
            </a:r>
            <a:r>
              <a:rPr lang="zh-CN" altLang="en-US" sz="2400" smtClean="0"/>
              <a:t>小车到达斜面底端不能立即停下来</a:t>
            </a:r>
            <a:r>
              <a:rPr lang="en-US" sz="2400" smtClean="0"/>
              <a:t>,</a:t>
            </a:r>
            <a:r>
              <a:rPr lang="zh-CN" altLang="en-US" sz="2400" smtClean="0"/>
              <a:t>是因为受到惯性力的作用</a:t>
            </a:r>
            <a:endParaRPr lang="zh-CN" altLang="en-US" sz="2400" smtClean="0"/>
          </a:p>
          <a:p>
            <a:pPr>
              <a:lnSpc>
                <a:spcPct val="150000"/>
              </a:lnSpc>
            </a:pPr>
            <a:r>
              <a:rPr lang="en-US" sz="2400" smtClean="0"/>
              <a:t>C.</a:t>
            </a:r>
            <a:r>
              <a:rPr lang="zh-CN" altLang="en-US" sz="2400" smtClean="0"/>
              <a:t>小车在水平面上运动的速度逐渐变小</a:t>
            </a:r>
            <a:r>
              <a:rPr lang="en-US" sz="2400" smtClean="0"/>
              <a:t>,</a:t>
            </a:r>
            <a:r>
              <a:rPr lang="zh-CN" altLang="en-US" sz="2400" smtClean="0"/>
              <a:t>是因为小车不受力</a:t>
            </a:r>
            <a:endParaRPr lang="zh-CN" altLang="en-US" sz="2400" smtClean="0"/>
          </a:p>
          <a:p>
            <a:pPr>
              <a:lnSpc>
                <a:spcPct val="150000"/>
              </a:lnSpc>
            </a:pPr>
            <a:r>
              <a:rPr lang="en-US" sz="2400" smtClean="0"/>
              <a:t>D.</a:t>
            </a:r>
            <a:r>
              <a:rPr lang="zh-CN" altLang="en-US" sz="2400" smtClean="0"/>
              <a:t>小车在水平面上运动时</a:t>
            </a:r>
            <a:r>
              <a:rPr lang="en-US" sz="2400" smtClean="0"/>
              <a:t>,</a:t>
            </a:r>
            <a:r>
              <a:rPr lang="zh-CN" altLang="en-US" sz="2400" smtClean="0"/>
              <a:t>若所受外力突然全部消失</a:t>
            </a:r>
            <a:r>
              <a:rPr lang="en-US" sz="2400" smtClean="0"/>
              <a:t>,</a:t>
            </a:r>
            <a:r>
              <a:rPr lang="zh-CN" altLang="en-US" sz="2400" smtClean="0"/>
              <a:t>它将做匀速直线运动</a:t>
            </a:r>
            <a:endParaRPr lang="zh-CN" altLang="en-US" sz="2400"/>
          </a:p>
        </p:txBody>
      </p:sp>
      <p:sp>
        <p:nvSpPr>
          <p:cNvPr id="11" name="矩形 10"/>
          <p:cNvSpPr/>
          <p:nvPr/>
        </p:nvSpPr>
        <p:spPr>
          <a:xfrm>
            <a:off x="5523702" y="5274108"/>
            <a:ext cx="987771" cy="461665"/>
          </a:xfrm>
          <a:prstGeom prst="rect">
            <a:avLst/>
          </a:prstGeom>
        </p:spPr>
        <p:txBody>
          <a:bodyPr wrap="none">
            <a:spAutoFit/>
          </a:bodyPr>
          <a:lstStyle/>
          <a:p>
            <a:r>
              <a:rPr lang="zh-CN" altLang="en-US" smtClean="0"/>
              <a:t>图</a:t>
            </a:r>
            <a:r>
              <a:rPr lang="en-US" smtClean="0"/>
              <a:t>6-9</a:t>
            </a:r>
            <a:endParaRPr lang="zh-CN" altLang="en-US"/>
          </a:p>
        </p:txBody>
      </p:sp>
      <p:pic>
        <p:nvPicPr>
          <p:cNvPr id="12" name="21JFA22.EPS" descr="id:2147499779;FounderCES"/>
          <p:cNvPicPr/>
          <p:nvPr/>
        </p:nvPicPr>
        <p:blipFill>
          <a:blip r:embed="rId2"/>
          <a:stretch>
            <a:fillRect/>
          </a:stretch>
        </p:blipFill>
        <p:spPr>
          <a:xfrm>
            <a:off x="4666446" y="4144174"/>
            <a:ext cx="3149261" cy="1129934"/>
          </a:xfrm>
          <a:prstGeom prst="rect">
            <a:avLst/>
          </a:prstGeom>
        </p:spPr>
      </p:pic>
    </p:spTree>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715150"/>
            <a:ext cx="10858576"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D</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rPr>
              <a:t>小车在斜面上受重力、斜面支持力和摩擦力的作用</a:t>
            </a:r>
            <a:r>
              <a:rPr lang="en-US" smtClean="0">
                <a:solidFill>
                  <a:srgbClr val="A50021"/>
                </a:solidFill>
              </a:rPr>
              <a:t>,A</a:t>
            </a:r>
            <a:r>
              <a:rPr lang="zh-CN" altLang="en-US" smtClean="0">
                <a:solidFill>
                  <a:srgbClr val="A50021"/>
                </a:solidFill>
              </a:rPr>
              <a:t>错误。小车到达斜面底端不能立即停下是因为小车具有惯性的缘故</a:t>
            </a:r>
            <a:r>
              <a:rPr lang="en-US" smtClean="0">
                <a:solidFill>
                  <a:srgbClr val="A50021"/>
                </a:solidFill>
              </a:rPr>
              <a:t>,</a:t>
            </a:r>
            <a:r>
              <a:rPr lang="zh-CN" altLang="en-US" smtClean="0">
                <a:solidFill>
                  <a:srgbClr val="A50021"/>
                </a:solidFill>
              </a:rPr>
              <a:t>并非受惯性力的作用</a:t>
            </a:r>
            <a:r>
              <a:rPr lang="en-US" smtClean="0">
                <a:solidFill>
                  <a:srgbClr val="A50021"/>
                </a:solidFill>
              </a:rPr>
              <a:t>,</a:t>
            </a:r>
            <a:r>
              <a:rPr lang="zh-CN" altLang="en-US" smtClean="0">
                <a:solidFill>
                  <a:srgbClr val="A50021"/>
                </a:solidFill>
              </a:rPr>
              <a:t>惯性不是力</a:t>
            </a:r>
            <a:r>
              <a:rPr lang="en-US" smtClean="0">
                <a:solidFill>
                  <a:srgbClr val="A50021"/>
                </a:solidFill>
              </a:rPr>
              <a:t>,B</a:t>
            </a:r>
            <a:r>
              <a:rPr lang="zh-CN" altLang="en-US" smtClean="0">
                <a:solidFill>
                  <a:srgbClr val="A50021"/>
                </a:solidFill>
              </a:rPr>
              <a:t>错误。小车在水平面上运动的速度逐渐变小</a:t>
            </a:r>
            <a:r>
              <a:rPr lang="en-US" smtClean="0">
                <a:solidFill>
                  <a:srgbClr val="A50021"/>
                </a:solidFill>
              </a:rPr>
              <a:t>,</a:t>
            </a:r>
            <a:r>
              <a:rPr lang="zh-CN" altLang="en-US" smtClean="0">
                <a:solidFill>
                  <a:srgbClr val="A50021"/>
                </a:solidFill>
              </a:rPr>
              <a:t>是因为受到摩擦阻力的作用</a:t>
            </a:r>
            <a:r>
              <a:rPr lang="en-US" smtClean="0">
                <a:solidFill>
                  <a:srgbClr val="A50021"/>
                </a:solidFill>
              </a:rPr>
              <a:t>,C</a:t>
            </a:r>
            <a:r>
              <a:rPr lang="zh-CN" altLang="en-US" smtClean="0">
                <a:solidFill>
                  <a:srgbClr val="A50021"/>
                </a:solidFill>
              </a:rPr>
              <a:t>错误。根据牛顿第一定律</a:t>
            </a:r>
            <a:r>
              <a:rPr lang="en-US" smtClean="0">
                <a:solidFill>
                  <a:srgbClr val="A50021"/>
                </a:solidFill>
              </a:rPr>
              <a:t>,</a:t>
            </a:r>
            <a:r>
              <a:rPr lang="zh-CN" altLang="en-US" smtClean="0">
                <a:solidFill>
                  <a:srgbClr val="A50021"/>
                </a:solidFill>
              </a:rPr>
              <a:t>小车在水平面上不受力时</a:t>
            </a:r>
            <a:r>
              <a:rPr lang="en-US" smtClean="0">
                <a:solidFill>
                  <a:srgbClr val="A50021"/>
                </a:solidFill>
              </a:rPr>
              <a:t>,</a:t>
            </a:r>
            <a:r>
              <a:rPr lang="zh-CN" altLang="en-US" smtClean="0">
                <a:solidFill>
                  <a:srgbClr val="A50021"/>
                </a:solidFill>
              </a:rPr>
              <a:t>将保持匀速直线运动状态</a:t>
            </a:r>
            <a:r>
              <a:rPr lang="en-US" smtClean="0">
                <a:solidFill>
                  <a:srgbClr val="A50021"/>
                </a:solidFill>
              </a:rPr>
              <a:t>,D</a:t>
            </a:r>
            <a:r>
              <a:rPr lang="zh-CN" altLang="en-US" smtClean="0">
                <a:solidFill>
                  <a:srgbClr val="A50021"/>
                </a:solidFill>
              </a:rPr>
              <a:t>正确。</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5143536" cy="507831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9.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黑龙江龙东</a:t>
            </a:r>
            <a:r>
              <a:rPr lang="en-US" sz="2400" smtClean="0">
                <a:solidFill>
                  <a:srgbClr val="18B48F"/>
                </a:solidFill>
              </a:rPr>
              <a:t>]</a:t>
            </a:r>
            <a:r>
              <a:rPr lang="zh-CN" altLang="en-US" sz="2400" smtClean="0"/>
              <a:t>如图</a:t>
            </a:r>
            <a:r>
              <a:rPr lang="en-US" sz="2400" smtClean="0"/>
              <a:t>6-10</a:t>
            </a:r>
            <a:r>
              <a:rPr lang="zh-CN" altLang="en-US" sz="2400" smtClean="0"/>
              <a:t>所示</a:t>
            </a:r>
            <a:r>
              <a:rPr lang="en-US" sz="2400" smtClean="0"/>
              <a:t>,</a:t>
            </a:r>
            <a:r>
              <a:rPr lang="zh-CN" altLang="en-US" sz="2400" smtClean="0"/>
              <a:t>轿车除了安全带以外</a:t>
            </a:r>
            <a:r>
              <a:rPr lang="en-US" sz="2400" smtClean="0"/>
              <a:t>,</a:t>
            </a:r>
            <a:r>
              <a:rPr lang="zh-CN" altLang="en-US" sz="2400" smtClean="0"/>
              <a:t>还有一种安全装置</a:t>
            </a:r>
            <a:r>
              <a:rPr lang="en-US" altLang="zh-CN" sz="2400" smtClean="0"/>
              <a:t>——</a:t>
            </a:r>
            <a:r>
              <a:rPr lang="zh-CN" altLang="en-US" sz="2400" smtClean="0"/>
              <a:t>头枕</a:t>
            </a:r>
            <a:r>
              <a:rPr lang="en-US" sz="2400" smtClean="0"/>
              <a:t>,</a:t>
            </a:r>
            <a:r>
              <a:rPr lang="zh-CN" altLang="en-US" sz="2400" smtClean="0"/>
              <a:t>对人起保护作用。头枕能减轻下列哪种情况可能对人体造成的伤害</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紧急刹车</a:t>
            </a:r>
            <a:r>
              <a:rPr lang="en-US" sz="2400" smtClean="0"/>
              <a:t>						B.</a:t>
            </a:r>
            <a:r>
              <a:rPr lang="zh-CN" altLang="en-US" sz="2400" smtClean="0"/>
              <a:t>左</a:t>
            </a:r>
            <a:r>
              <a:rPr lang="en-US" altLang="zh-CN" sz="2400" smtClean="0"/>
              <a:t>B   B.</a:t>
            </a:r>
            <a:r>
              <a:rPr lang="zh-CN" altLang="en-US" sz="2400" smtClean="0"/>
              <a:t>左右转弯</a:t>
            </a:r>
            <a:endParaRPr lang="zh-CN" altLang="en-US" sz="2400" smtClean="0"/>
          </a:p>
          <a:p>
            <a:pPr>
              <a:lnSpc>
                <a:spcPct val="150000"/>
              </a:lnSpc>
            </a:pPr>
            <a:r>
              <a:rPr lang="en-US" sz="2400" smtClean="0"/>
              <a:t>C.</a:t>
            </a:r>
            <a:r>
              <a:rPr lang="zh-CN" altLang="en-US" sz="2400" smtClean="0"/>
              <a:t>前方碰撞</a:t>
            </a:r>
            <a:r>
              <a:rPr lang="en-US" sz="2400" smtClean="0"/>
              <a:t>						D.</a:t>
            </a:r>
            <a:r>
              <a:rPr lang="zh-CN" altLang="en-US" sz="2400" smtClean="0"/>
              <a:t>后</a:t>
            </a:r>
            <a:r>
              <a:rPr lang="en-US" altLang="zh-CN" sz="2400" smtClean="0"/>
              <a:t>D. D.</a:t>
            </a:r>
            <a:r>
              <a:rPr lang="zh-CN" altLang="en-US" sz="2400" smtClean="0"/>
              <a:t>后方追尾</a:t>
            </a:r>
            <a:endParaRPr lang="zh-CN" altLang="en-US" sz="2400"/>
          </a:p>
        </p:txBody>
      </p:sp>
      <p:sp>
        <p:nvSpPr>
          <p:cNvPr id="5" name="矩形 4"/>
          <p:cNvSpPr/>
          <p:nvPr/>
        </p:nvSpPr>
        <p:spPr>
          <a:xfrm>
            <a:off x="3905007" y="5430058"/>
            <a:ext cx="1168910" cy="461665"/>
          </a:xfrm>
          <a:prstGeom prst="rect">
            <a:avLst/>
          </a:prstGeom>
        </p:spPr>
        <p:txBody>
          <a:bodyPr wrap="none">
            <a:spAutoFit/>
          </a:bodyPr>
          <a:lstStyle/>
          <a:p>
            <a:r>
              <a:rPr lang="zh-CN" altLang="en-US" smtClean="0"/>
              <a:t>图</a:t>
            </a:r>
            <a:r>
              <a:rPr lang="en-US" smtClean="0"/>
              <a:t>6-10</a:t>
            </a:r>
            <a:endParaRPr lang="zh-CN" altLang="en-US"/>
          </a:p>
        </p:txBody>
      </p:sp>
      <p:pic>
        <p:nvPicPr>
          <p:cNvPr id="6" name="21JFA23.EPS" descr="id:2147499786;FounderCES"/>
          <p:cNvPicPr/>
          <p:nvPr/>
        </p:nvPicPr>
        <p:blipFill>
          <a:blip r:embed="rId2"/>
          <a:stretch>
            <a:fillRect/>
          </a:stretch>
        </p:blipFill>
        <p:spPr>
          <a:xfrm>
            <a:off x="3094810" y="3572670"/>
            <a:ext cx="3023339" cy="1905558"/>
          </a:xfrm>
          <a:prstGeom prst="rect">
            <a:avLst/>
          </a:prstGeom>
        </p:spPr>
      </p:pic>
      <p:sp>
        <p:nvSpPr>
          <p:cNvPr id="8" name="TextBox 26"/>
          <p:cNvSpPr txBox="1">
            <a:spLocks noChangeArrowheads="1"/>
          </p:cNvSpPr>
          <p:nvPr/>
        </p:nvSpPr>
        <p:spPr bwMode="auto">
          <a:xfrm>
            <a:off x="6452396" y="715150"/>
            <a:ext cx="4857784" cy="3396690"/>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]D</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当后车追尾前车时</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前车被突然加速</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而坐在前车座位上的人由于惯性要保持原来的运动状态</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头就会突然后仰</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这时较软的头枕会保护头颈不被撞伤</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故</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正确。</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10.</a:t>
            </a:r>
            <a:r>
              <a:rPr lang="en-US" altLang="zh-CN" sz="2400" smtClean="0">
                <a:solidFill>
                  <a:srgbClr val="18B48F"/>
                </a:solidFill>
              </a:rPr>
              <a:t>【</a:t>
            </a:r>
            <a:r>
              <a:rPr lang="zh-CN" altLang="en-US" sz="2400" smtClean="0">
                <a:solidFill>
                  <a:srgbClr val="18B48F"/>
                </a:solidFill>
              </a:rPr>
              <a:t>原创</a:t>
            </a:r>
            <a:r>
              <a:rPr lang="en-US" altLang="zh-CN" sz="2400" smtClean="0">
                <a:solidFill>
                  <a:srgbClr val="18B48F"/>
                </a:solidFill>
              </a:rPr>
              <a:t>】</a:t>
            </a:r>
            <a:r>
              <a:rPr lang="en-US" altLang="zh-CN" sz="2400" smtClean="0"/>
              <a:t>《</a:t>
            </a:r>
            <a:r>
              <a:rPr lang="zh-CN" altLang="en-US" sz="2400" smtClean="0"/>
              <a:t>动物世界</a:t>
            </a:r>
            <a:r>
              <a:rPr lang="en-US" altLang="zh-CN" sz="2400" smtClean="0"/>
              <a:t>》</a:t>
            </a:r>
            <a:r>
              <a:rPr lang="zh-CN" altLang="en-US" sz="2400" smtClean="0"/>
              <a:t>节目里有这样一组画面</a:t>
            </a:r>
            <a:r>
              <a:rPr lang="en-US" sz="2400" smtClean="0"/>
              <a:t>,</a:t>
            </a:r>
            <a:r>
              <a:rPr lang="zh-CN" altLang="en-US" sz="2400" smtClean="0"/>
              <a:t>一只猎豹和一只小羚羊在一番追逐之后</a:t>
            </a:r>
            <a:r>
              <a:rPr lang="en-US" sz="2400" smtClean="0"/>
              <a:t>,</a:t>
            </a:r>
            <a:r>
              <a:rPr lang="zh-CN" altLang="en-US" sz="2400" smtClean="0"/>
              <a:t>机智的小羚羊逃脱了猎杀。</a:t>
            </a:r>
            <a:endParaRPr lang="zh-CN" altLang="en-US" sz="2400" smtClean="0"/>
          </a:p>
          <a:p>
            <a:pPr>
              <a:lnSpc>
                <a:spcPct val="150000"/>
              </a:lnSpc>
            </a:pPr>
            <a:r>
              <a:rPr lang="en-US" sz="2400" smtClean="0"/>
              <a:t>(1)</a:t>
            </a:r>
            <a:r>
              <a:rPr lang="zh-CN" altLang="en-US" sz="2400" smtClean="0"/>
              <a:t>如图</a:t>
            </a:r>
            <a:r>
              <a:rPr lang="en-US" sz="2400" smtClean="0"/>
              <a:t>6-11</a:t>
            </a:r>
            <a:r>
              <a:rPr lang="zh-CN" altLang="en-US" sz="2400" smtClean="0"/>
              <a:t>甲所示</a:t>
            </a:r>
            <a:r>
              <a:rPr lang="en-US" sz="2400" smtClean="0"/>
              <a:t>,</a:t>
            </a:r>
            <a:r>
              <a:rPr lang="zh-CN" altLang="en-US" sz="2400" smtClean="0"/>
              <a:t>猎豹正在奋力追赶小羚羊</a:t>
            </a:r>
            <a:r>
              <a:rPr lang="en-US" sz="2400" smtClean="0"/>
              <a:t>,</a:t>
            </a:r>
            <a:r>
              <a:rPr lang="zh-CN" altLang="en-US" sz="2400" smtClean="0"/>
              <a:t>若此时所有外力突然消失</a:t>
            </a:r>
            <a:r>
              <a:rPr lang="en-US" sz="2400" smtClean="0"/>
              <a:t>,</a:t>
            </a:r>
            <a:r>
              <a:rPr lang="zh-CN" altLang="en-US" sz="2400" smtClean="0"/>
              <a:t>猎豹还能追上小羚羊吗</a:t>
            </a:r>
            <a:r>
              <a:rPr lang="en-US" sz="2400" smtClean="0"/>
              <a:t>?</a:t>
            </a:r>
            <a:endParaRPr lang="zh-CN" altLang="en-US" sz="2400" smtClean="0"/>
          </a:p>
          <a:p>
            <a:pPr>
              <a:lnSpc>
                <a:spcPct val="150000"/>
              </a:lnSpc>
            </a:pPr>
            <a:r>
              <a:rPr lang="en-US" sz="2400" smtClean="0"/>
              <a:t>(2)</a:t>
            </a:r>
            <a:r>
              <a:rPr lang="zh-CN" altLang="en-US" sz="2400" smtClean="0"/>
              <a:t>当猎豹快要追上小羚羊时</a:t>
            </a:r>
            <a:r>
              <a:rPr lang="en-US" sz="2400" smtClean="0"/>
              <a:t>,</a:t>
            </a:r>
            <a:r>
              <a:rPr lang="zh-CN" altLang="en-US" sz="2400" smtClean="0"/>
              <a:t>小羚羊突然一个急转弯</a:t>
            </a:r>
            <a:r>
              <a:rPr lang="en-US" sz="2400" smtClean="0"/>
              <a:t>,</a:t>
            </a:r>
            <a:r>
              <a:rPr lang="zh-CN" altLang="en-US" sz="2400" smtClean="0"/>
              <a:t>而猎豹一时却转不过弯来</a:t>
            </a:r>
            <a:r>
              <a:rPr lang="en-US" sz="2400" smtClean="0"/>
              <a:t>,</a:t>
            </a:r>
            <a:r>
              <a:rPr lang="zh-CN" altLang="en-US" sz="2400" smtClean="0"/>
              <a:t>使小羚羊得以顺利逃生。请你用物理知识解释小羚羊容易转弯而猎豹不容易转弯的原因。</a:t>
            </a:r>
            <a:endParaRPr lang="zh-CN" altLang="en-US" sz="2400"/>
          </a:p>
        </p:txBody>
      </p:sp>
      <p:sp>
        <p:nvSpPr>
          <p:cNvPr id="5" name="矩形 4"/>
          <p:cNvSpPr/>
          <p:nvPr/>
        </p:nvSpPr>
        <p:spPr>
          <a:xfrm>
            <a:off x="5497800" y="5715810"/>
            <a:ext cx="1168910" cy="461665"/>
          </a:xfrm>
          <a:prstGeom prst="rect">
            <a:avLst/>
          </a:prstGeom>
        </p:spPr>
        <p:txBody>
          <a:bodyPr wrap="none">
            <a:spAutoFit/>
          </a:bodyPr>
          <a:lstStyle/>
          <a:p>
            <a:r>
              <a:rPr lang="zh-CN" altLang="en-US" smtClean="0"/>
              <a:t>图</a:t>
            </a:r>
            <a:r>
              <a:rPr lang="en-US" smtClean="0"/>
              <a:t>6-11</a:t>
            </a:r>
            <a:endParaRPr lang="zh-CN" altLang="en-US"/>
          </a:p>
        </p:txBody>
      </p:sp>
      <p:pic>
        <p:nvPicPr>
          <p:cNvPr id="7" name="21JFA24.EPS" descr="id:2147499793;FounderCES"/>
          <p:cNvPicPr/>
          <p:nvPr/>
        </p:nvPicPr>
        <p:blipFill>
          <a:blip r:embed="rId2"/>
          <a:stretch>
            <a:fillRect/>
          </a:stretch>
        </p:blipFill>
        <p:spPr>
          <a:xfrm>
            <a:off x="3952066" y="4215612"/>
            <a:ext cx="4572032" cy="1543415"/>
          </a:xfrm>
          <a:prstGeom prst="rect">
            <a:avLst/>
          </a:prstGeom>
        </p:spPr>
      </p:pic>
    </p:spTree>
  </p:cSld>
  <p:clrMapOvr>
    <a:masterClrMapping/>
  </p:clrMapOvr>
  <p:transition>
    <p:fade/>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10.</a:t>
            </a:r>
            <a:r>
              <a:rPr lang="en-US" altLang="zh-CN" sz="2400" smtClean="0">
                <a:solidFill>
                  <a:srgbClr val="18B48F"/>
                </a:solidFill>
              </a:rPr>
              <a:t>【</a:t>
            </a:r>
            <a:r>
              <a:rPr lang="zh-CN" altLang="en-US" sz="2400" smtClean="0">
                <a:solidFill>
                  <a:srgbClr val="18B48F"/>
                </a:solidFill>
              </a:rPr>
              <a:t>原创</a:t>
            </a:r>
            <a:r>
              <a:rPr lang="en-US" altLang="zh-CN" sz="2400" smtClean="0">
                <a:solidFill>
                  <a:srgbClr val="18B48F"/>
                </a:solidFill>
              </a:rPr>
              <a:t>】</a:t>
            </a:r>
            <a:r>
              <a:rPr lang="en-US" altLang="zh-CN" sz="2400" smtClean="0"/>
              <a:t>《</a:t>
            </a:r>
            <a:r>
              <a:rPr lang="zh-CN" altLang="en-US" sz="2400" smtClean="0"/>
              <a:t>动物世界</a:t>
            </a:r>
            <a:r>
              <a:rPr lang="en-US" altLang="zh-CN" sz="2400" smtClean="0"/>
              <a:t>》</a:t>
            </a:r>
            <a:r>
              <a:rPr lang="zh-CN" altLang="en-US" sz="2400" smtClean="0"/>
              <a:t>节目里有这样一组画面</a:t>
            </a:r>
            <a:r>
              <a:rPr lang="en-US" sz="2400" smtClean="0"/>
              <a:t>,</a:t>
            </a:r>
            <a:r>
              <a:rPr lang="zh-CN" altLang="en-US" sz="2400" smtClean="0"/>
              <a:t>一只猎豹和一只小羚羊在一番追逐之后</a:t>
            </a:r>
            <a:r>
              <a:rPr lang="en-US" sz="2400" smtClean="0"/>
              <a:t>,</a:t>
            </a:r>
            <a:r>
              <a:rPr lang="zh-CN" altLang="en-US" sz="2400" smtClean="0"/>
              <a:t>机智的小羚羊逃脱了猎杀。</a:t>
            </a:r>
            <a:endParaRPr lang="zh-CN" altLang="en-US" sz="2400" smtClean="0"/>
          </a:p>
          <a:p>
            <a:pPr>
              <a:lnSpc>
                <a:spcPct val="150000"/>
              </a:lnSpc>
            </a:pPr>
            <a:r>
              <a:rPr lang="en-US" sz="2400" smtClean="0"/>
              <a:t>(1)</a:t>
            </a:r>
            <a:r>
              <a:rPr lang="zh-CN" altLang="en-US" sz="2400" smtClean="0"/>
              <a:t>如图</a:t>
            </a:r>
            <a:r>
              <a:rPr lang="en-US" sz="2400" smtClean="0"/>
              <a:t>6-11</a:t>
            </a:r>
            <a:r>
              <a:rPr lang="zh-CN" altLang="en-US" sz="2400" smtClean="0"/>
              <a:t>甲所示</a:t>
            </a:r>
            <a:r>
              <a:rPr lang="en-US" sz="2400" smtClean="0"/>
              <a:t>,</a:t>
            </a:r>
            <a:r>
              <a:rPr lang="zh-CN" altLang="en-US" sz="2400" smtClean="0"/>
              <a:t>猎豹正在奋力追赶小羚羊</a:t>
            </a:r>
            <a:r>
              <a:rPr lang="en-US" sz="2400" smtClean="0"/>
              <a:t>,</a:t>
            </a:r>
            <a:r>
              <a:rPr lang="zh-CN" altLang="en-US" sz="2400" smtClean="0"/>
              <a:t>若此时所有外力突然消失</a:t>
            </a:r>
            <a:r>
              <a:rPr lang="en-US" sz="2400" smtClean="0"/>
              <a:t>,</a:t>
            </a:r>
            <a:r>
              <a:rPr lang="zh-CN" altLang="en-US" sz="2400" smtClean="0"/>
              <a:t>猎豹还能追上小羚羊吗</a:t>
            </a:r>
            <a:r>
              <a:rPr lang="en-US" sz="2400" smtClean="0"/>
              <a:t>?</a:t>
            </a:r>
            <a:endParaRPr lang="zh-CN" altLang="en-US" sz="2400"/>
          </a:p>
        </p:txBody>
      </p:sp>
      <p:sp>
        <p:nvSpPr>
          <p:cNvPr id="5" name="矩形 4"/>
          <p:cNvSpPr/>
          <p:nvPr/>
        </p:nvSpPr>
        <p:spPr>
          <a:xfrm>
            <a:off x="8712510" y="4001298"/>
            <a:ext cx="1168910" cy="461665"/>
          </a:xfrm>
          <a:prstGeom prst="rect">
            <a:avLst/>
          </a:prstGeom>
        </p:spPr>
        <p:txBody>
          <a:bodyPr wrap="none">
            <a:spAutoFit/>
          </a:bodyPr>
          <a:lstStyle/>
          <a:p>
            <a:r>
              <a:rPr lang="zh-CN" altLang="en-US" smtClean="0"/>
              <a:t>图</a:t>
            </a:r>
            <a:r>
              <a:rPr lang="en-US" smtClean="0"/>
              <a:t>6-11</a:t>
            </a:r>
            <a:endParaRPr lang="zh-CN" altLang="en-US"/>
          </a:p>
        </p:txBody>
      </p:sp>
      <p:pic>
        <p:nvPicPr>
          <p:cNvPr id="7" name="21JFA24.EPS" descr="id:2147499793;FounderCES"/>
          <p:cNvPicPr/>
          <p:nvPr/>
        </p:nvPicPr>
        <p:blipFill>
          <a:blip r:embed="rId2"/>
          <a:stretch>
            <a:fillRect/>
          </a:stretch>
        </p:blipFill>
        <p:spPr>
          <a:xfrm>
            <a:off x="7166776" y="2501100"/>
            <a:ext cx="4572032" cy="1543415"/>
          </a:xfrm>
          <a:prstGeom prst="rect">
            <a:avLst/>
          </a:prstGeom>
        </p:spPr>
      </p:pic>
      <p:sp>
        <p:nvSpPr>
          <p:cNvPr id="6" name="Rectangle 14"/>
          <p:cNvSpPr>
            <a:spLocks noChangeArrowheads="1"/>
          </p:cNvSpPr>
          <p:nvPr/>
        </p:nvSpPr>
        <p:spPr bwMode="auto">
          <a:xfrm>
            <a:off x="951670" y="3050296"/>
            <a:ext cx="7952818" cy="2308324"/>
          </a:xfrm>
          <a:prstGeom prst="rect">
            <a:avLst/>
          </a:prstGeom>
          <a:noFill/>
          <a:ln w="9525">
            <a:noFill/>
            <a:miter lim="800000"/>
          </a:ln>
          <a:effectLst/>
        </p:spPr>
        <p:txBody>
          <a:bodyPr vert="horz" wrap="none" lIns="91440" tIns="45720" rIns="91440" bIns="45720" numCol="1" anchor="ctr" anchorCtr="0" compatLnSpc="1">
            <a:spAutoFit/>
          </a:bodyPr>
          <a:lstStyle/>
          <a:p>
            <a:pPr>
              <a:lnSpc>
                <a:spcPct val="150000"/>
              </a:lnSpc>
            </a:pPr>
            <a:r>
              <a:rPr lang="zh-CN" altLang="en-US" smtClean="0">
                <a:solidFill>
                  <a:srgbClr val="A50021"/>
                </a:solidFill>
              </a:rPr>
              <a:t>答</a:t>
            </a:r>
            <a:r>
              <a:rPr lang="en-US" smtClean="0">
                <a:solidFill>
                  <a:srgbClr val="A50021"/>
                </a:solidFill>
              </a:rPr>
              <a:t>:(1)</a:t>
            </a:r>
            <a:r>
              <a:rPr lang="zh-CN" altLang="en-US" smtClean="0">
                <a:solidFill>
                  <a:srgbClr val="A50021"/>
                </a:solidFill>
              </a:rPr>
              <a:t>猎豹奋力追赶小羚羊时</a:t>
            </a:r>
            <a:r>
              <a:rPr lang="en-US" smtClean="0">
                <a:solidFill>
                  <a:srgbClr val="A50021"/>
                </a:solidFill>
              </a:rPr>
              <a:t>,</a:t>
            </a:r>
            <a:r>
              <a:rPr lang="zh-CN" altLang="en-US" smtClean="0">
                <a:solidFill>
                  <a:srgbClr val="A50021"/>
                </a:solidFill>
              </a:rPr>
              <a:t>猎豹的速度比</a:t>
            </a:r>
            <a:endParaRPr lang="en-US" altLang="zh-CN" smtClean="0">
              <a:solidFill>
                <a:srgbClr val="A50021"/>
              </a:solidFill>
            </a:endParaRPr>
          </a:p>
          <a:p>
            <a:pPr>
              <a:lnSpc>
                <a:spcPct val="150000"/>
              </a:lnSpc>
            </a:pPr>
            <a:r>
              <a:rPr lang="zh-CN" altLang="en-US" smtClean="0">
                <a:solidFill>
                  <a:srgbClr val="A50021"/>
                </a:solidFill>
              </a:rPr>
              <a:t>小羚羊的速度快</a:t>
            </a:r>
            <a:r>
              <a:rPr lang="en-US" smtClean="0">
                <a:solidFill>
                  <a:srgbClr val="A50021"/>
                </a:solidFill>
              </a:rPr>
              <a:t>,</a:t>
            </a:r>
            <a:r>
              <a:rPr lang="zh-CN" altLang="en-US" smtClean="0">
                <a:solidFill>
                  <a:srgbClr val="A50021"/>
                </a:solidFill>
              </a:rPr>
              <a:t>如果此时所有外力突然消失</a:t>
            </a:r>
            <a:r>
              <a:rPr lang="en-US" smtClean="0">
                <a:solidFill>
                  <a:srgbClr val="A50021"/>
                </a:solidFill>
              </a:rPr>
              <a:t>,</a:t>
            </a:r>
            <a:endParaRPr lang="en-US" smtClean="0">
              <a:solidFill>
                <a:srgbClr val="A50021"/>
              </a:solidFill>
            </a:endParaRPr>
          </a:p>
          <a:p>
            <a:pPr>
              <a:lnSpc>
                <a:spcPct val="150000"/>
              </a:lnSpc>
            </a:pPr>
            <a:r>
              <a:rPr lang="zh-CN" altLang="en-US" smtClean="0">
                <a:solidFill>
                  <a:srgbClr val="A50021"/>
                </a:solidFill>
              </a:rPr>
              <a:t>则猎豹和小羚羊的运动状态保持不变</a:t>
            </a:r>
            <a:r>
              <a:rPr lang="en-US" smtClean="0">
                <a:solidFill>
                  <a:srgbClr val="A50021"/>
                </a:solidFill>
              </a:rPr>
              <a:t>,</a:t>
            </a:r>
            <a:r>
              <a:rPr lang="zh-CN" altLang="en-US" smtClean="0">
                <a:solidFill>
                  <a:srgbClr val="A50021"/>
                </a:solidFill>
              </a:rPr>
              <a:t>即它们</a:t>
            </a:r>
            <a:endParaRPr lang="en-US" altLang="zh-CN" smtClean="0">
              <a:solidFill>
                <a:srgbClr val="A50021"/>
              </a:solidFill>
            </a:endParaRPr>
          </a:p>
          <a:p>
            <a:pPr>
              <a:lnSpc>
                <a:spcPct val="150000"/>
              </a:lnSpc>
            </a:pPr>
            <a:r>
              <a:rPr lang="zh-CN" altLang="en-US" smtClean="0">
                <a:solidFill>
                  <a:srgbClr val="A50021"/>
                </a:solidFill>
              </a:rPr>
              <a:t>将以各自的速度做匀速直线运动</a:t>
            </a:r>
            <a:r>
              <a:rPr lang="en-US" smtClean="0">
                <a:solidFill>
                  <a:srgbClr val="A50021"/>
                </a:solidFill>
              </a:rPr>
              <a:t>,</a:t>
            </a:r>
            <a:r>
              <a:rPr lang="zh-CN" altLang="en-US" smtClean="0">
                <a:solidFill>
                  <a:srgbClr val="A50021"/>
                </a:solidFill>
              </a:rPr>
              <a:t>因此猎豹能追上小羚羊。</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10.</a:t>
            </a:r>
            <a:r>
              <a:rPr lang="en-US" altLang="zh-CN" sz="2400" smtClean="0">
                <a:solidFill>
                  <a:srgbClr val="18B48F"/>
                </a:solidFill>
              </a:rPr>
              <a:t>【</a:t>
            </a:r>
            <a:r>
              <a:rPr lang="zh-CN" altLang="en-US" sz="2400" smtClean="0">
                <a:solidFill>
                  <a:srgbClr val="18B48F"/>
                </a:solidFill>
              </a:rPr>
              <a:t>原创</a:t>
            </a:r>
            <a:r>
              <a:rPr lang="en-US" altLang="zh-CN" sz="2400" smtClean="0">
                <a:solidFill>
                  <a:srgbClr val="18B48F"/>
                </a:solidFill>
              </a:rPr>
              <a:t>】</a:t>
            </a:r>
            <a:r>
              <a:rPr lang="en-US" altLang="zh-CN" sz="2400" smtClean="0"/>
              <a:t>《</a:t>
            </a:r>
            <a:r>
              <a:rPr lang="zh-CN" altLang="en-US" sz="2400" smtClean="0"/>
              <a:t>动物世界</a:t>
            </a:r>
            <a:r>
              <a:rPr lang="en-US" altLang="zh-CN" sz="2400" smtClean="0"/>
              <a:t>》</a:t>
            </a:r>
            <a:r>
              <a:rPr lang="zh-CN" altLang="en-US" sz="2400" smtClean="0"/>
              <a:t>节目里有这样一组画面</a:t>
            </a:r>
            <a:r>
              <a:rPr lang="en-US" sz="2400" smtClean="0"/>
              <a:t>,</a:t>
            </a:r>
            <a:r>
              <a:rPr lang="zh-CN" altLang="en-US" sz="2400" smtClean="0"/>
              <a:t>一只猎豹和一只小羚羊在一番追逐之后</a:t>
            </a:r>
            <a:r>
              <a:rPr lang="en-US" sz="2400" smtClean="0"/>
              <a:t>,</a:t>
            </a:r>
            <a:r>
              <a:rPr lang="zh-CN" altLang="en-US" sz="2400" smtClean="0"/>
              <a:t>机智的小羚羊逃脱了猎杀。</a:t>
            </a:r>
            <a:endParaRPr lang="zh-CN" altLang="en-US" sz="2400" smtClean="0"/>
          </a:p>
          <a:p>
            <a:pPr>
              <a:lnSpc>
                <a:spcPct val="150000"/>
              </a:lnSpc>
            </a:pPr>
            <a:r>
              <a:rPr lang="en-US" sz="2400" smtClean="0"/>
              <a:t>(2)</a:t>
            </a:r>
            <a:r>
              <a:rPr lang="zh-CN" altLang="en-US" sz="2400" smtClean="0"/>
              <a:t>当猎豹快要追上小羚羊时</a:t>
            </a:r>
            <a:r>
              <a:rPr lang="en-US" sz="2400" smtClean="0"/>
              <a:t>,</a:t>
            </a:r>
            <a:r>
              <a:rPr lang="zh-CN" altLang="en-US" sz="2400" smtClean="0"/>
              <a:t>小羚羊突然一个急转弯</a:t>
            </a:r>
            <a:r>
              <a:rPr lang="en-US" sz="2400" smtClean="0"/>
              <a:t>,</a:t>
            </a:r>
            <a:r>
              <a:rPr lang="zh-CN" altLang="en-US" sz="2400" smtClean="0"/>
              <a:t>而猎豹一时却转不过弯来</a:t>
            </a:r>
            <a:r>
              <a:rPr lang="en-US" sz="2400" smtClean="0"/>
              <a:t>,</a:t>
            </a:r>
            <a:r>
              <a:rPr lang="zh-CN" altLang="en-US" sz="2400" smtClean="0"/>
              <a:t>使小羚羊得以顺利逃生。请你用物理知识解释小羚羊容易转弯而猎豹不容易转弯的原因。</a:t>
            </a:r>
            <a:endParaRPr lang="zh-CN" altLang="en-US" sz="2400"/>
          </a:p>
        </p:txBody>
      </p:sp>
      <p:sp>
        <p:nvSpPr>
          <p:cNvPr id="5" name="矩形 4"/>
          <p:cNvSpPr/>
          <p:nvPr/>
        </p:nvSpPr>
        <p:spPr>
          <a:xfrm>
            <a:off x="8641072" y="4572802"/>
            <a:ext cx="1168910" cy="461665"/>
          </a:xfrm>
          <a:prstGeom prst="rect">
            <a:avLst/>
          </a:prstGeom>
        </p:spPr>
        <p:txBody>
          <a:bodyPr wrap="none">
            <a:spAutoFit/>
          </a:bodyPr>
          <a:lstStyle/>
          <a:p>
            <a:r>
              <a:rPr lang="zh-CN" altLang="en-US" smtClean="0"/>
              <a:t>图</a:t>
            </a:r>
            <a:r>
              <a:rPr lang="en-US" smtClean="0"/>
              <a:t>6-11</a:t>
            </a:r>
            <a:endParaRPr lang="zh-CN" altLang="en-US"/>
          </a:p>
        </p:txBody>
      </p:sp>
      <p:pic>
        <p:nvPicPr>
          <p:cNvPr id="7" name="21JFA24.EPS" descr="id:2147499793;FounderCES"/>
          <p:cNvPicPr/>
          <p:nvPr/>
        </p:nvPicPr>
        <p:blipFill>
          <a:blip r:embed="rId2"/>
          <a:stretch>
            <a:fillRect/>
          </a:stretch>
        </p:blipFill>
        <p:spPr>
          <a:xfrm>
            <a:off x="7095338" y="3072604"/>
            <a:ext cx="4572032" cy="1543415"/>
          </a:xfrm>
          <a:prstGeom prst="rect">
            <a:avLst/>
          </a:prstGeom>
        </p:spPr>
      </p:pic>
      <p:sp>
        <p:nvSpPr>
          <p:cNvPr id="6" name="Rectangle 14"/>
          <p:cNvSpPr>
            <a:spLocks noChangeArrowheads="1"/>
          </p:cNvSpPr>
          <p:nvPr/>
        </p:nvSpPr>
        <p:spPr bwMode="auto">
          <a:xfrm>
            <a:off x="951670" y="3478924"/>
            <a:ext cx="10215634" cy="2862322"/>
          </a:xfrm>
          <a:prstGeom prst="rect">
            <a:avLst/>
          </a:prstGeom>
          <a:noFill/>
          <a:ln w="9525">
            <a:noFill/>
            <a:miter lim="800000"/>
          </a:ln>
          <a:effectLst/>
        </p:spPr>
        <p:txBody>
          <a:bodyPr vert="horz" wrap="square" lIns="91440" tIns="45720" rIns="91440" bIns="45720" numCol="1" anchor="ctr" anchorCtr="0" compatLnSpc="1">
            <a:spAutoFit/>
          </a:bodyPr>
          <a:lstStyle/>
          <a:p>
            <a:pPr>
              <a:lnSpc>
                <a:spcPct val="150000"/>
              </a:lnSpc>
            </a:pPr>
            <a:r>
              <a:rPr lang="en-US" smtClean="0">
                <a:solidFill>
                  <a:srgbClr val="A50021"/>
                </a:solidFill>
              </a:rPr>
              <a:t>(2)</a:t>
            </a:r>
            <a:r>
              <a:rPr lang="zh-CN" altLang="en-US" smtClean="0">
                <a:solidFill>
                  <a:srgbClr val="A50021"/>
                </a:solidFill>
              </a:rPr>
              <a:t>物体的惯性大小由物体的质量决定</a:t>
            </a:r>
            <a:r>
              <a:rPr lang="en-US" smtClean="0">
                <a:solidFill>
                  <a:srgbClr val="A50021"/>
                </a:solidFill>
              </a:rPr>
              <a:t>,</a:t>
            </a:r>
            <a:r>
              <a:rPr lang="zh-CN" altLang="en-US" smtClean="0">
                <a:solidFill>
                  <a:srgbClr val="A50021"/>
                </a:solidFill>
              </a:rPr>
              <a:t>质量</a:t>
            </a:r>
            <a:endParaRPr lang="en-US" altLang="zh-CN" smtClean="0">
              <a:solidFill>
                <a:srgbClr val="A50021"/>
              </a:solidFill>
            </a:endParaRPr>
          </a:p>
          <a:p>
            <a:pPr>
              <a:lnSpc>
                <a:spcPct val="150000"/>
              </a:lnSpc>
            </a:pPr>
            <a:r>
              <a:rPr lang="zh-CN" altLang="en-US" smtClean="0">
                <a:solidFill>
                  <a:srgbClr val="A50021"/>
                </a:solidFill>
              </a:rPr>
              <a:t>越大</a:t>
            </a:r>
            <a:r>
              <a:rPr lang="en-US" smtClean="0">
                <a:solidFill>
                  <a:srgbClr val="A50021"/>
                </a:solidFill>
              </a:rPr>
              <a:t>,</a:t>
            </a:r>
            <a:r>
              <a:rPr lang="zh-CN" altLang="en-US" smtClean="0">
                <a:solidFill>
                  <a:srgbClr val="A50021"/>
                </a:solidFill>
              </a:rPr>
              <a:t>惯性越大。由于小羚羊的质量小、惯性</a:t>
            </a:r>
            <a:endParaRPr lang="en-US" altLang="zh-CN" smtClean="0">
              <a:solidFill>
                <a:srgbClr val="A50021"/>
              </a:solidFill>
            </a:endParaRPr>
          </a:p>
          <a:p>
            <a:pPr>
              <a:lnSpc>
                <a:spcPct val="150000"/>
              </a:lnSpc>
            </a:pPr>
            <a:r>
              <a:rPr lang="zh-CN" altLang="en-US" smtClean="0">
                <a:solidFill>
                  <a:srgbClr val="A50021"/>
                </a:solidFill>
              </a:rPr>
              <a:t>小</a:t>
            </a:r>
            <a:r>
              <a:rPr lang="en-US" smtClean="0">
                <a:solidFill>
                  <a:srgbClr val="A50021"/>
                </a:solidFill>
              </a:rPr>
              <a:t>,</a:t>
            </a:r>
            <a:r>
              <a:rPr lang="zh-CN" altLang="en-US" smtClean="0">
                <a:solidFill>
                  <a:srgbClr val="A50021"/>
                </a:solidFill>
              </a:rPr>
              <a:t>而猎豹的质量大、惯性大</a:t>
            </a:r>
            <a:r>
              <a:rPr lang="en-US" smtClean="0">
                <a:solidFill>
                  <a:srgbClr val="A50021"/>
                </a:solidFill>
              </a:rPr>
              <a:t>,</a:t>
            </a:r>
            <a:r>
              <a:rPr lang="zh-CN" altLang="en-US" smtClean="0">
                <a:solidFill>
                  <a:srgbClr val="A50021"/>
                </a:solidFill>
              </a:rPr>
              <a:t>所以当猎豹快要</a:t>
            </a:r>
            <a:endParaRPr lang="en-US" altLang="zh-CN" smtClean="0">
              <a:solidFill>
                <a:srgbClr val="A50021"/>
              </a:solidFill>
            </a:endParaRPr>
          </a:p>
          <a:p>
            <a:pPr>
              <a:lnSpc>
                <a:spcPct val="150000"/>
              </a:lnSpc>
            </a:pPr>
            <a:r>
              <a:rPr lang="zh-CN" altLang="en-US" smtClean="0">
                <a:solidFill>
                  <a:srgbClr val="A50021"/>
                </a:solidFill>
              </a:rPr>
              <a:t>追上小羚羊时</a:t>
            </a:r>
            <a:r>
              <a:rPr lang="en-US" smtClean="0">
                <a:solidFill>
                  <a:srgbClr val="A50021"/>
                </a:solidFill>
              </a:rPr>
              <a:t>,</a:t>
            </a:r>
            <a:r>
              <a:rPr lang="zh-CN" altLang="en-US" smtClean="0">
                <a:solidFill>
                  <a:srgbClr val="A50021"/>
                </a:solidFill>
              </a:rPr>
              <a:t>小羚羊突然一个急转弯</a:t>
            </a:r>
            <a:r>
              <a:rPr lang="en-US" smtClean="0">
                <a:solidFill>
                  <a:srgbClr val="A50021"/>
                </a:solidFill>
              </a:rPr>
              <a:t>,</a:t>
            </a:r>
            <a:r>
              <a:rPr lang="zh-CN" altLang="en-US" smtClean="0">
                <a:solidFill>
                  <a:srgbClr val="A50021"/>
                </a:solidFill>
              </a:rPr>
              <a:t>小羚羊的运动状态容易改变</a:t>
            </a:r>
            <a:r>
              <a:rPr lang="en-US" smtClean="0">
                <a:solidFill>
                  <a:srgbClr val="A50021"/>
                </a:solidFill>
              </a:rPr>
              <a:t>,</a:t>
            </a:r>
            <a:r>
              <a:rPr lang="zh-CN" altLang="en-US" smtClean="0">
                <a:solidFill>
                  <a:srgbClr val="A50021"/>
                </a:solidFill>
              </a:rPr>
              <a:t>而猎豹的运动状态不易改变</a:t>
            </a:r>
            <a:r>
              <a:rPr lang="en-US" smtClean="0">
                <a:solidFill>
                  <a:srgbClr val="A50021"/>
                </a:solidFill>
              </a:rPr>
              <a:t>,</a:t>
            </a:r>
            <a:r>
              <a:rPr lang="zh-CN" altLang="en-US" smtClean="0">
                <a:solidFill>
                  <a:srgbClr val="A50021"/>
                </a:solidFill>
              </a:rPr>
              <a:t>使小羚羊得以顺利逃生。</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重难四　平衡力与相互作用力的辨析</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11. </a:t>
            </a:r>
            <a:r>
              <a:rPr lang="en-US" sz="2400" smtClean="0">
                <a:solidFill>
                  <a:srgbClr val="18B48F"/>
                </a:solidFill>
              </a:rPr>
              <a:t>[2018</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如图</a:t>
            </a:r>
            <a:r>
              <a:rPr lang="en-US" sz="2400" smtClean="0"/>
              <a:t>6-12</a:t>
            </a:r>
            <a:r>
              <a:rPr lang="zh-CN" altLang="en-US" sz="2400" smtClean="0"/>
              <a:t>所示</a:t>
            </a:r>
            <a:r>
              <a:rPr lang="en-US" sz="2400" smtClean="0"/>
              <a:t>,</a:t>
            </a:r>
            <a:r>
              <a:rPr lang="zh-CN" altLang="en-US" sz="2400" smtClean="0"/>
              <a:t>王爷爷推着失去动力的汽车在平直道路上匀速前进</a:t>
            </a:r>
            <a:r>
              <a:rPr lang="en-US" sz="2400" smtClean="0"/>
              <a:t>,</a:t>
            </a:r>
            <a:r>
              <a:rPr lang="zh-CN" altLang="en-US" sz="2400" smtClean="0"/>
              <a:t>下列说法正确的是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汽车对地面的压力与地面对汽车的支持力是一对平衡力</a:t>
            </a:r>
            <a:endParaRPr lang="zh-CN" altLang="en-US" sz="2400" smtClean="0"/>
          </a:p>
          <a:p>
            <a:pPr>
              <a:lnSpc>
                <a:spcPct val="150000"/>
              </a:lnSpc>
            </a:pPr>
            <a:r>
              <a:rPr lang="en-US" sz="2400" smtClean="0"/>
              <a:t>B.</a:t>
            </a:r>
            <a:r>
              <a:rPr lang="zh-CN" altLang="en-US" sz="2400" smtClean="0"/>
              <a:t>汽车所受的推力与地面对汽车的摩擦力是一对平衡力</a:t>
            </a:r>
            <a:endParaRPr lang="zh-CN" altLang="en-US" sz="2400" smtClean="0"/>
          </a:p>
          <a:p>
            <a:pPr>
              <a:lnSpc>
                <a:spcPct val="150000"/>
              </a:lnSpc>
            </a:pPr>
            <a:r>
              <a:rPr lang="en-US" sz="2400" smtClean="0"/>
              <a:t>C.</a:t>
            </a:r>
            <a:r>
              <a:rPr lang="zh-CN" altLang="en-US" sz="2400" smtClean="0"/>
              <a:t>汽车所受的重力与汽车对地面的压力是一对相互作用力</a:t>
            </a:r>
            <a:endParaRPr lang="zh-CN" altLang="en-US" sz="2400" smtClean="0"/>
          </a:p>
          <a:p>
            <a:pPr>
              <a:lnSpc>
                <a:spcPct val="150000"/>
              </a:lnSpc>
            </a:pPr>
            <a:r>
              <a:rPr lang="en-US" sz="2400" smtClean="0"/>
              <a:t>D.</a:t>
            </a:r>
            <a:r>
              <a:rPr lang="zh-CN" altLang="en-US" sz="2400" smtClean="0"/>
              <a:t>汽车对王爷爷的推力与地面对王爷爷的摩擦力是一对相互作用力</a:t>
            </a:r>
            <a:endParaRPr lang="zh-CN" altLang="en-US" sz="2400"/>
          </a:p>
        </p:txBody>
      </p:sp>
      <p:sp>
        <p:nvSpPr>
          <p:cNvPr id="7" name="矩形 6"/>
          <p:cNvSpPr/>
          <p:nvPr/>
        </p:nvSpPr>
        <p:spPr>
          <a:xfrm>
            <a:off x="9600018" y="3468195"/>
            <a:ext cx="1168910" cy="461665"/>
          </a:xfrm>
          <a:prstGeom prst="rect">
            <a:avLst/>
          </a:prstGeom>
        </p:spPr>
        <p:txBody>
          <a:bodyPr wrap="none">
            <a:spAutoFit/>
          </a:bodyPr>
          <a:lstStyle/>
          <a:p>
            <a:r>
              <a:rPr lang="zh-CN" altLang="en-US" smtClean="0"/>
              <a:t>图</a:t>
            </a:r>
            <a:r>
              <a:rPr lang="en-US" smtClean="0"/>
              <a:t>6-12</a:t>
            </a:r>
            <a:endParaRPr lang="zh-CN" altLang="en-US"/>
          </a:p>
        </p:txBody>
      </p:sp>
      <p:pic>
        <p:nvPicPr>
          <p:cNvPr id="9" name="Z6.EPS" descr="id:2147499807;FounderCES"/>
          <p:cNvPicPr/>
          <p:nvPr/>
        </p:nvPicPr>
        <p:blipFill>
          <a:blip r:embed="rId2"/>
          <a:stretch>
            <a:fillRect/>
          </a:stretch>
        </p:blipFill>
        <p:spPr>
          <a:xfrm>
            <a:off x="9167040" y="2110873"/>
            <a:ext cx="2218928" cy="1352010"/>
          </a:xfrm>
          <a:prstGeom prst="rect">
            <a:avLst/>
          </a:prstGeom>
        </p:spPr>
      </p:pic>
      <p:sp>
        <p:nvSpPr>
          <p:cNvPr id="10" name="Rectangle 14"/>
          <p:cNvSpPr>
            <a:spLocks noChangeArrowheads="1"/>
          </p:cNvSpPr>
          <p:nvPr/>
        </p:nvSpPr>
        <p:spPr bwMode="auto">
          <a:xfrm>
            <a:off x="4452132" y="1929596"/>
            <a:ext cx="40427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B</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如图</a:t>
            </a:r>
            <a:r>
              <a:rPr lang="en-US" sz="2400" smtClean="0"/>
              <a:t>6-13</a:t>
            </a:r>
            <a:r>
              <a:rPr lang="zh-CN" altLang="en-US" sz="2400" smtClean="0"/>
              <a:t>所示</a:t>
            </a:r>
            <a:r>
              <a:rPr lang="en-US" sz="2400" smtClean="0"/>
              <a:t>,</a:t>
            </a:r>
            <a:r>
              <a:rPr lang="zh-CN" altLang="en-US" sz="2400" smtClean="0"/>
              <a:t>小明去公园遛狗时</a:t>
            </a:r>
            <a:r>
              <a:rPr lang="en-US" sz="2400" smtClean="0"/>
              <a:t>,</a:t>
            </a:r>
            <a:r>
              <a:rPr lang="zh-CN" altLang="en-US" sz="2400" smtClean="0"/>
              <a:t>用力拉住拴狗的绳子</a:t>
            </a:r>
            <a:r>
              <a:rPr lang="en-US" sz="2400" smtClean="0"/>
              <a:t>,</a:t>
            </a:r>
            <a:r>
              <a:rPr lang="zh-CN" altLang="en-US" sz="2400" smtClean="0"/>
              <a:t>正僵持不动</a:t>
            </a:r>
            <a:r>
              <a:rPr lang="en-US" sz="2400" smtClean="0"/>
              <a:t>,</a:t>
            </a:r>
            <a:r>
              <a:rPr lang="zh-CN" altLang="en-US" sz="2400" smtClean="0"/>
              <a:t>此时</a:t>
            </a:r>
            <a:r>
              <a:rPr lang="en-US" sz="2400" smtClean="0"/>
              <a:t>,</a:t>
            </a:r>
            <a:r>
              <a:rPr lang="zh-CN" altLang="en-US" sz="2400" smtClean="0"/>
              <a:t>若不计绳子重力</a:t>
            </a:r>
            <a:r>
              <a:rPr lang="en-US" sz="2400" smtClean="0"/>
              <a:t>,</a:t>
            </a:r>
            <a:r>
              <a:rPr lang="zh-CN" altLang="en-US" sz="2400" smtClean="0"/>
              <a:t>以下两个力是一对平衡力的是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小明拉绳子的力与狗拉绳子的力</a:t>
            </a:r>
            <a:endParaRPr lang="zh-CN" altLang="en-US" sz="2400" smtClean="0"/>
          </a:p>
          <a:p>
            <a:pPr>
              <a:lnSpc>
                <a:spcPct val="150000"/>
              </a:lnSpc>
            </a:pPr>
            <a:r>
              <a:rPr lang="en-US" sz="2400" smtClean="0"/>
              <a:t>B.</a:t>
            </a:r>
            <a:r>
              <a:rPr lang="zh-CN" altLang="en-US" sz="2400" smtClean="0"/>
              <a:t>狗受到的重力与地面对狗的支持力</a:t>
            </a:r>
            <a:endParaRPr lang="zh-CN" altLang="en-US" sz="2400" smtClean="0"/>
          </a:p>
          <a:p>
            <a:pPr>
              <a:lnSpc>
                <a:spcPct val="150000"/>
              </a:lnSpc>
            </a:pPr>
            <a:r>
              <a:rPr lang="en-US" sz="2400" smtClean="0"/>
              <a:t>C.</a:t>
            </a:r>
            <a:r>
              <a:rPr lang="zh-CN" altLang="en-US" sz="2400" smtClean="0"/>
              <a:t>绳子对狗的拉力与地面对狗的阻力</a:t>
            </a:r>
            <a:endParaRPr lang="zh-CN" altLang="en-US" sz="2400" smtClean="0"/>
          </a:p>
          <a:p>
            <a:pPr>
              <a:lnSpc>
                <a:spcPct val="150000"/>
              </a:lnSpc>
            </a:pPr>
            <a:r>
              <a:rPr lang="en-US" sz="2400" smtClean="0"/>
              <a:t>D.</a:t>
            </a:r>
            <a:r>
              <a:rPr lang="zh-CN" altLang="en-US" sz="2400" smtClean="0"/>
              <a:t>绳子对狗的拉力与狗对绳子的拉力</a:t>
            </a:r>
            <a:endParaRPr lang="zh-CN" altLang="en-US" sz="2400"/>
          </a:p>
        </p:txBody>
      </p:sp>
      <p:sp>
        <p:nvSpPr>
          <p:cNvPr id="6" name="矩形 5"/>
          <p:cNvSpPr/>
          <p:nvPr/>
        </p:nvSpPr>
        <p:spPr>
          <a:xfrm>
            <a:off x="8666974" y="3715546"/>
            <a:ext cx="1168910" cy="461665"/>
          </a:xfrm>
          <a:prstGeom prst="rect">
            <a:avLst/>
          </a:prstGeom>
        </p:spPr>
        <p:txBody>
          <a:bodyPr wrap="none">
            <a:spAutoFit/>
          </a:bodyPr>
          <a:lstStyle/>
          <a:p>
            <a:r>
              <a:rPr lang="zh-CN" altLang="en-US" smtClean="0"/>
              <a:t>图</a:t>
            </a:r>
            <a:r>
              <a:rPr lang="en-US" smtClean="0"/>
              <a:t>6-13</a:t>
            </a:r>
            <a:endParaRPr lang="zh-CN" altLang="en-US"/>
          </a:p>
        </p:txBody>
      </p:sp>
      <p:pic>
        <p:nvPicPr>
          <p:cNvPr id="8" name="21bjztwls240.jpg" descr="id:2147499814;FounderCES"/>
          <p:cNvPicPr/>
          <p:nvPr/>
        </p:nvPicPr>
        <p:blipFill>
          <a:blip r:embed="rId2"/>
          <a:stretch>
            <a:fillRect/>
          </a:stretch>
        </p:blipFill>
        <p:spPr>
          <a:xfrm>
            <a:off x="8238346" y="2072472"/>
            <a:ext cx="1806558" cy="1626114"/>
          </a:xfrm>
          <a:prstGeom prst="rect">
            <a:avLst/>
          </a:prstGeom>
        </p:spPr>
      </p:pic>
      <p:sp>
        <p:nvSpPr>
          <p:cNvPr id="9" name="Rectangle 14"/>
          <p:cNvSpPr>
            <a:spLocks noChangeArrowheads="1"/>
          </p:cNvSpPr>
          <p:nvPr/>
        </p:nvSpPr>
        <p:spPr bwMode="auto">
          <a:xfrm>
            <a:off x="9024164" y="1396493"/>
            <a:ext cx="41549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A</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644262" cy="1200329"/>
          </a:xfrm>
          <a:prstGeom prst="rect">
            <a:avLst/>
          </a:prstGeom>
          <a:solidFill>
            <a:schemeClr val="bg1">
              <a:lumMod val="95000"/>
            </a:schemeClr>
          </a:solidFill>
        </p:spPr>
        <p:txBody>
          <a:bodyPr wrap="square" rtlCol="0">
            <a:spAutoFit/>
          </a:bodyPr>
          <a:lstStyle/>
          <a:p>
            <a:pPr>
              <a:lnSpc>
                <a:spcPct val="150000"/>
              </a:lnSpc>
            </a:pPr>
            <a:r>
              <a:rPr lang="en-US" smtClean="0">
                <a:solidFill>
                  <a:srgbClr val="18B48F"/>
                </a:solidFill>
              </a:rPr>
              <a:t>[</a:t>
            </a:r>
            <a:r>
              <a:rPr lang="zh-CN" altLang="en-US" smtClean="0">
                <a:solidFill>
                  <a:srgbClr val="18B48F"/>
                </a:solidFill>
              </a:rPr>
              <a:t>点拨</a:t>
            </a:r>
            <a:r>
              <a:rPr lang="en-US" smtClean="0">
                <a:solidFill>
                  <a:srgbClr val="18B48F"/>
                </a:solidFill>
              </a:rPr>
              <a:t>]</a:t>
            </a:r>
            <a:r>
              <a:rPr lang="zh-CN" altLang="en-US" smtClean="0"/>
              <a:t>运动状态的改变包括</a:t>
            </a:r>
            <a:r>
              <a:rPr lang="en-US" smtClean="0"/>
              <a:t>:</a:t>
            </a:r>
            <a:r>
              <a:rPr lang="zh-CN" altLang="en-US" smtClean="0"/>
              <a:t>物体由静止变为运动</a:t>
            </a:r>
            <a:r>
              <a:rPr lang="en-US" smtClean="0"/>
              <a:t>,</a:t>
            </a:r>
            <a:r>
              <a:rPr lang="zh-CN" altLang="en-US" smtClean="0"/>
              <a:t>或由运动变为静止</a:t>
            </a:r>
            <a:r>
              <a:rPr lang="en-US" smtClean="0"/>
              <a:t>,</a:t>
            </a:r>
            <a:r>
              <a:rPr lang="zh-CN" altLang="en-US" smtClean="0"/>
              <a:t>或由快变慢</a:t>
            </a:r>
            <a:r>
              <a:rPr lang="en-US" smtClean="0"/>
              <a:t>,</a:t>
            </a:r>
            <a:r>
              <a:rPr lang="zh-CN" altLang="en-US" smtClean="0"/>
              <a:t>或由慢变快</a:t>
            </a:r>
            <a:r>
              <a:rPr lang="en-US" smtClean="0"/>
              <a:t>,</a:t>
            </a:r>
            <a:r>
              <a:rPr lang="zh-CN" altLang="en-US" smtClean="0"/>
              <a:t>或使物体的运动方向发生改变。</a:t>
            </a:r>
            <a:endParaRPr lang="zh-CN" altLang="en-US"/>
          </a:p>
        </p:txBody>
      </p:sp>
    </p:spTree>
  </p:cSld>
  <p:clrMapOvr>
    <a:masterClrMapping/>
  </p:clrMapOvr>
  <p:transition>
    <p:fad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重难五　二力平衡及其应用</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13. </a:t>
            </a:r>
            <a:r>
              <a:rPr lang="zh-CN" altLang="en-US" sz="2400" smtClean="0"/>
              <a:t>如图</a:t>
            </a:r>
            <a:r>
              <a:rPr lang="en-US" sz="2400" smtClean="0"/>
              <a:t>6-14</a:t>
            </a:r>
            <a:r>
              <a:rPr lang="zh-CN" altLang="en-US" sz="2400" smtClean="0"/>
              <a:t>所示</a:t>
            </a:r>
            <a:r>
              <a:rPr lang="en-US" sz="2400" smtClean="0"/>
              <a:t>,</a:t>
            </a:r>
            <a:r>
              <a:rPr lang="zh-CN" altLang="en-US" sz="2400" smtClean="0"/>
              <a:t>用</a:t>
            </a:r>
            <a:r>
              <a:rPr lang="en-US" sz="2400" smtClean="0"/>
              <a:t>10 N </a:t>
            </a:r>
            <a:r>
              <a:rPr lang="zh-CN" altLang="en-US" sz="2400" smtClean="0"/>
              <a:t>的水平拉力拉着重</a:t>
            </a:r>
            <a:r>
              <a:rPr lang="en-US" sz="2400" smtClean="0"/>
              <a:t>40 N</a:t>
            </a:r>
            <a:r>
              <a:rPr lang="zh-CN" altLang="en-US" sz="2400" smtClean="0"/>
              <a:t>的物体在水平面上做匀速直线运动</a:t>
            </a:r>
            <a:r>
              <a:rPr lang="en-US" sz="2400" smtClean="0"/>
              <a:t>,</a:t>
            </a:r>
            <a:r>
              <a:rPr lang="zh-CN" altLang="en-US" sz="2400" smtClean="0"/>
              <a:t>物体受到的摩擦力为</a:t>
            </a:r>
            <a:r>
              <a:rPr lang="en-US" sz="2400" i="1" smtClean="0"/>
              <a:t>f</a:t>
            </a:r>
            <a:r>
              <a:rPr lang="en-US" sz="2400" baseline="-25000" smtClean="0"/>
              <a:t>1</a:t>
            </a:r>
            <a:r>
              <a:rPr lang="en-US" sz="2400" smtClean="0"/>
              <a:t>,</a:t>
            </a:r>
            <a:r>
              <a:rPr lang="zh-CN" altLang="en-US" sz="2400" smtClean="0"/>
              <a:t>当拉力增大到</a:t>
            </a:r>
            <a:r>
              <a:rPr lang="en-US" sz="2400" smtClean="0"/>
              <a:t>20 N</a:t>
            </a:r>
            <a:r>
              <a:rPr lang="zh-CN" altLang="en-US" sz="2400" smtClean="0"/>
              <a:t>时</a:t>
            </a:r>
            <a:r>
              <a:rPr lang="en-US" sz="2400" smtClean="0"/>
              <a:t>,</a:t>
            </a:r>
            <a:r>
              <a:rPr lang="zh-CN" altLang="en-US" sz="2400" smtClean="0"/>
              <a:t>物体受到的摩擦力为</a:t>
            </a:r>
            <a:r>
              <a:rPr lang="en-US" sz="2400" i="1" smtClean="0"/>
              <a:t>f</a:t>
            </a:r>
            <a:r>
              <a:rPr lang="en-US" sz="2400" baseline="-25000" smtClean="0"/>
              <a:t>2</a:t>
            </a:r>
            <a:r>
              <a:rPr lang="en-US" sz="2400" smtClean="0"/>
              <a:t>,</a:t>
            </a:r>
            <a:r>
              <a:rPr lang="zh-CN" altLang="en-US" sz="2400" smtClean="0"/>
              <a:t>则</a:t>
            </a:r>
            <a:r>
              <a:rPr lang="en-US" sz="2400" i="1" smtClean="0"/>
              <a:t>f</a:t>
            </a:r>
            <a:r>
              <a:rPr lang="en-US" sz="2400" baseline="-25000" smtClean="0"/>
              <a:t>1</a:t>
            </a:r>
            <a:r>
              <a:rPr lang="zh-CN" altLang="en-US" sz="2400" smtClean="0"/>
              <a:t>和</a:t>
            </a:r>
            <a:r>
              <a:rPr lang="en-US" sz="2400" i="1" smtClean="0"/>
              <a:t>f</a:t>
            </a:r>
            <a:r>
              <a:rPr lang="en-US" sz="2400" baseline="-25000" smtClean="0"/>
              <a:t>2</a:t>
            </a:r>
            <a:r>
              <a:rPr lang="zh-CN" altLang="en-US" sz="2400" smtClean="0"/>
              <a:t>的大小分别是</a:t>
            </a:r>
            <a:r>
              <a:rPr lang="en-US" sz="2400" smtClean="0"/>
              <a:t>(</a:t>
            </a:r>
            <a:r>
              <a:rPr lang="zh-CN" altLang="en-US" sz="2400" i="1" smtClean="0"/>
              <a:t>　　</a:t>
            </a:r>
            <a:r>
              <a:rPr lang="en-US" sz="2400" smtClean="0"/>
              <a:t>)</a:t>
            </a:r>
            <a:endParaRPr lang="zh-CN" altLang="en-US" sz="2400" smtClean="0"/>
          </a:p>
          <a:p>
            <a:pPr>
              <a:lnSpc>
                <a:spcPct val="150000"/>
              </a:lnSpc>
            </a:pPr>
            <a:r>
              <a:rPr lang="en-US" sz="2400" smtClean="0"/>
              <a:t>A.10 N,20 N	</a:t>
            </a:r>
            <a:endParaRPr lang="zh-CN" altLang="en-US" sz="2400" smtClean="0"/>
          </a:p>
          <a:p>
            <a:pPr>
              <a:lnSpc>
                <a:spcPct val="150000"/>
              </a:lnSpc>
            </a:pPr>
            <a:r>
              <a:rPr lang="en-US" sz="2400" smtClean="0"/>
              <a:t>B.40 N,40 N</a:t>
            </a:r>
            <a:endParaRPr lang="zh-CN" altLang="en-US" sz="2400" smtClean="0"/>
          </a:p>
          <a:p>
            <a:pPr>
              <a:lnSpc>
                <a:spcPct val="150000"/>
              </a:lnSpc>
            </a:pPr>
            <a:r>
              <a:rPr lang="en-US" sz="2400" smtClean="0"/>
              <a:t>C.50 N,60 N	</a:t>
            </a:r>
            <a:endParaRPr lang="zh-CN" altLang="en-US" sz="2400" smtClean="0"/>
          </a:p>
          <a:p>
            <a:pPr>
              <a:lnSpc>
                <a:spcPct val="150000"/>
              </a:lnSpc>
            </a:pPr>
            <a:r>
              <a:rPr lang="en-US" sz="2400" smtClean="0"/>
              <a:t>D.10 N,10 N</a:t>
            </a:r>
            <a:endParaRPr lang="zh-CN" altLang="en-US" sz="2400"/>
          </a:p>
        </p:txBody>
      </p:sp>
      <p:sp>
        <p:nvSpPr>
          <p:cNvPr id="7" name="矩形 6"/>
          <p:cNvSpPr/>
          <p:nvPr/>
        </p:nvSpPr>
        <p:spPr>
          <a:xfrm>
            <a:off x="7166776" y="4111137"/>
            <a:ext cx="1168910" cy="461665"/>
          </a:xfrm>
          <a:prstGeom prst="rect">
            <a:avLst/>
          </a:prstGeom>
        </p:spPr>
        <p:txBody>
          <a:bodyPr wrap="none">
            <a:spAutoFit/>
          </a:bodyPr>
          <a:lstStyle/>
          <a:p>
            <a:r>
              <a:rPr lang="zh-CN" altLang="en-US" smtClean="0"/>
              <a:t>图</a:t>
            </a:r>
            <a:r>
              <a:rPr lang="en-US" smtClean="0"/>
              <a:t>6-14</a:t>
            </a:r>
            <a:endParaRPr lang="zh-CN" altLang="en-US"/>
          </a:p>
        </p:txBody>
      </p:sp>
      <p:pic>
        <p:nvPicPr>
          <p:cNvPr id="6" name="18ZX54.EPS" descr="id:2147499835;FounderCES"/>
          <p:cNvPicPr/>
          <p:nvPr/>
        </p:nvPicPr>
        <p:blipFill>
          <a:blip r:embed="rId2"/>
          <a:stretch>
            <a:fillRect/>
          </a:stretch>
        </p:blipFill>
        <p:spPr>
          <a:xfrm>
            <a:off x="6095206" y="3182443"/>
            <a:ext cx="3474136" cy="868280"/>
          </a:xfrm>
          <a:prstGeom prst="rect">
            <a:avLst/>
          </a:prstGeom>
        </p:spPr>
      </p:pic>
      <p:sp>
        <p:nvSpPr>
          <p:cNvPr id="8" name="Rectangle 14"/>
          <p:cNvSpPr>
            <a:spLocks noChangeArrowheads="1"/>
          </p:cNvSpPr>
          <p:nvPr/>
        </p:nvSpPr>
        <p:spPr bwMode="auto">
          <a:xfrm>
            <a:off x="3809190" y="2501100"/>
            <a:ext cx="42832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D</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14. </a:t>
            </a:r>
            <a:r>
              <a:rPr lang="zh-CN" altLang="en-US" sz="2400" smtClean="0"/>
              <a:t>如图</a:t>
            </a:r>
            <a:r>
              <a:rPr lang="en-US" sz="2400" smtClean="0"/>
              <a:t>6-15</a:t>
            </a:r>
            <a:r>
              <a:rPr lang="zh-CN" altLang="en-US" sz="2400" smtClean="0"/>
              <a:t>所示</a:t>
            </a:r>
            <a:r>
              <a:rPr lang="en-US" sz="2400" smtClean="0"/>
              <a:t>,</a:t>
            </a:r>
            <a:r>
              <a:rPr lang="zh-CN" altLang="en-US" sz="2400" smtClean="0"/>
              <a:t>林红同学用</a:t>
            </a:r>
            <a:r>
              <a:rPr lang="en-US" sz="2400" smtClean="0"/>
              <a:t>5 N</a:t>
            </a:r>
            <a:r>
              <a:rPr lang="zh-CN" altLang="en-US" sz="2400" smtClean="0"/>
              <a:t>的力将重</a:t>
            </a:r>
            <a:r>
              <a:rPr lang="en-US" sz="2400" smtClean="0"/>
              <a:t>3 N</a:t>
            </a:r>
            <a:r>
              <a:rPr lang="zh-CN" altLang="en-US" sz="2400" smtClean="0"/>
              <a:t>的长方体木块紧压在竖直墙壁上静止</a:t>
            </a:r>
            <a:r>
              <a:rPr lang="en-US" sz="2400" smtClean="0"/>
              <a:t>,</a:t>
            </a:r>
            <a:r>
              <a:rPr lang="zh-CN" altLang="en-US" sz="2400" smtClean="0"/>
              <a:t>则此时木块受到的摩擦力为</a:t>
            </a:r>
            <a:r>
              <a:rPr lang="zh-CN" altLang="en-US" sz="2400" i="1" u="sng" smtClean="0"/>
              <a:t>　   　</a:t>
            </a:r>
            <a:r>
              <a:rPr lang="en-US" sz="2400" smtClean="0"/>
              <a:t>N,</a:t>
            </a:r>
            <a:r>
              <a:rPr lang="zh-CN" altLang="en-US" sz="2400" smtClean="0"/>
              <a:t>方向</a:t>
            </a:r>
            <a:r>
              <a:rPr lang="zh-CN" altLang="en-US" sz="2400" i="1" u="sng" smtClean="0"/>
              <a:t>　　      　　</a:t>
            </a:r>
            <a:r>
              <a:rPr lang="en-US" sz="2400" smtClean="0"/>
              <a:t>;</a:t>
            </a:r>
            <a:r>
              <a:rPr lang="zh-CN" altLang="en-US" sz="2400" smtClean="0"/>
              <a:t>增大手对木块的压力</a:t>
            </a:r>
            <a:r>
              <a:rPr lang="en-US" sz="2400" smtClean="0"/>
              <a:t>,</a:t>
            </a:r>
            <a:r>
              <a:rPr lang="zh-CN" altLang="en-US" sz="2400" smtClean="0"/>
              <a:t>木块受到的摩擦力将</a:t>
            </a:r>
            <a:r>
              <a:rPr lang="zh-CN" altLang="en-US" sz="2400" i="1" u="sng" smtClean="0"/>
              <a:t>　    　　</a:t>
            </a:r>
            <a:r>
              <a:rPr lang="en-US" sz="2400" smtClean="0"/>
              <a:t>(</a:t>
            </a:r>
            <a:r>
              <a:rPr lang="zh-CN" altLang="en-US" sz="2400" smtClean="0"/>
              <a:t>选填“变大”“变小”或“不变”</a:t>
            </a:r>
            <a:r>
              <a:rPr lang="en-US" sz="2400" smtClean="0"/>
              <a:t>)</a:t>
            </a:r>
            <a:r>
              <a:rPr lang="zh-CN" altLang="en-US" sz="2400" smtClean="0"/>
              <a:t>。</a:t>
            </a:r>
            <a:r>
              <a:rPr lang="en-US" sz="2400" smtClean="0"/>
              <a:t> </a:t>
            </a:r>
            <a:endParaRPr lang="zh-CN" altLang="en-US" sz="2400"/>
          </a:p>
        </p:txBody>
      </p:sp>
      <p:sp>
        <p:nvSpPr>
          <p:cNvPr id="6" name="矩形 5"/>
          <p:cNvSpPr/>
          <p:nvPr/>
        </p:nvSpPr>
        <p:spPr>
          <a:xfrm>
            <a:off x="5357172" y="4001298"/>
            <a:ext cx="1168910" cy="461665"/>
          </a:xfrm>
          <a:prstGeom prst="rect">
            <a:avLst/>
          </a:prstGeom>
        </p:spPr>
        <p:txBody>
          <a:bodyPr wrap="none">
            <a:spAutoFit/>
          </a:bodyPr>
          <a:lstStyle/>
          <a:p>
            <a:r>
              <a:rPr lang="zh-CN" altLang="en-US" smtClean="0"/>
              <a:t>图</a:t>
            </a:r>
            <a:r>
              <a:rPr lang="en-US" smtClean="0"/>
              <a:t>6-15</a:t>
            </a:r>
            <a:endParaRPr lang="zh-CN" altLang="en-US"/>
          </a:p>
        </p:txBody>
      </p:sp>
      <p:pic>
        <p:nvPicPr>
          <p:cNvPr id="5" name="18ZX55.EPS" descr="id:2147499842;FounderCES"/>
          <p:cNvPicPr/>
          <p:nvPr/>
        </p:nvPicPr>
        <p:blipFill>
          <a:blip r:embed="rId2"/>
          <a:stretch>
            <a:fillRect/>
          </a:stretch>
        </p:blipFill>
        <p:spPr>
          <a:xfrm>
            <a:off x="5428610" y="2501100"/>
            <a:ext cx="1452414" cy="1412828"/>
          </a:xfrm>
          <a:prstGeom prst="rect">
            <a:avLst/>
          </a:prstGeom>
        </p:spPr>
      </p:pic>
      <p:sp>
        <p:nvSpPr>
          <p:cNvPr id="7" name="Rectangle 14"/>
          <p:cNvSpPr>
            <a:spLocks noChangeArrowheads="1"/>
          </p:cNvSpPr>
          <p:nvPr/>
        </p:nvSpPr>
        <p:spPr bwMode="auto">
          <a:xfrm>
            <a:off x="5666578" y="1311945"/>
            <a:ext cx="46519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3</a:t>
            </a:r>
            <a:r>
              <a:rPr lang="en-US" altLang="zh-CN" b="1" i="1" smtClean="0">
                <a:solidFill>
                  <a:srgbClr val="A50021"/>
                </a:solidFill>
              </a:rPr>
              <a:t> </a:t>
            </a:r>
            <a:endParaRPr lang="zh-CN" altLang="en-US">
              <a:solidFill>
                <a:srgbClr val="A50021"/>
              </a:solidFill>
            </a:endParaRPr>
          </a:p>
        </p:txBody>
      </p:sp>
      <p:sp>
        <p:nvSpPr>
          <p:cNvPr id="9" name="Rectangle 14"/>
          <p:cNvSpPr>
            <a:spLocks noChangeArrowheads="1"/>
          </p:cNvSpPr>
          <p:nvPr/>
        </p:nvSpPr>
        <p:spPr bwMode="auto">
          <a:xfrm>
            <a:off x="7394078" y="1286654"/>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竖直向上</a:t>
            </a:r>
            <a:endParaRPr lang="zh-CN" altLang="en-US">
              <a:solidFill>
                <a:srgbClr val="A50021"/>
              </a:solidFill>
            </a:endParaRPr>
          </a:p>
        </p:txBody>
      </p:sp>
      <p:sp>
        <p:nvSpPr>
          <p:cNvPr id="10" name="Rectangle 14"/>
          <p:cNvSpPr>
            <a:spLocks noChangeArrowheads="1"/>
          </p:cNvSpPr>
          <p:nvPr/>
        </p:nvSpPr>
        <p:spPr bwMode="auto">
          <a:xfrm>
            <a:off x="4380694" y="182512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不变</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87138"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15. </a:t>
            </a:r>
            <a:r>
              <a:rPr lang="zh-CN" altLang="en-US" sz="2400" smtClean="0"/>
              <a:t>如图</a:t>
            </a:r>
            <a:r>
              <a:rPr lang="en-US" sz="2400" smtClean="0"/>
              <a:t>6-16</a:t>
            </a:r>
            <a:r>
              <a:rPr lang="zh-CN" altLang="en-US" sz="2400" smtClean="0"/>
              <a:t>甲所示</a:t>
            </a:r>
            <a:r>
              <a:rPr lang="en-US" sz="2400" smtClean="0"/>
              <a:t>,</a:t>
            </a:r>
            <a:r>
              <a:rPr lang="zh-CN" altLang="en-US" sz="2400" smtClean="0"/>
              <a:t>放在水平地面上的物体</a:t>
            </a:r>
            <a:r>
              <a:rPr lang="en-US" sz="2400" smtClean="0"/>
              <a:t>,</a:t>
            </a:r>
            <a:r>
              <a:rPr lang="zh-CN" altLang="en-US" sz="2400" smtClean="0"/>
              <a:t>受到方向不变的水平推力</a:t>
            </a:r>
            <a:r>
              <a:rPr lang="en-US" sz="2400" i="1" smtClean="0"/>
              <a:t>F</a:t>
            </a:r>
            <a:r>
              <a:rPr lang="zh-CN" altLang="en-US" sz="2400" smtClean="0"/>
              <a:t>的作用</a:t>
            </a:r>
            <a:r>
              <a:rPr lang="en-US" sz="2400" smtClean="0"/>
              <a:t>,</a:t>
            </a:r>
            <a:endParaRPr lang="en-US" sz="2400" smtClean="0"/>
          </a:p>
          <a:p>
            <a:pPr>
              <a:lnSpc>
                <a:spcPct val="150000"/>
              </a:lnSpc>
            </a:pPr>
            <a:r>
              <a:rPr lang="en-US" sz="2400" i="1" smtClean="0"/>
              <a:t>F </a:t>
            </a:r>
            <a:r>
              <a:rPr lang="zh-CN" altLang="en-US" sz="2400" smtClean="0"/>
              <a:t>的大小与时间</a:t>
            </a:r>
            <a:r>
              <a:rPr lang="en-US" sz="2400" i="1" smtClean="0"/>
              <a:t>t </a:t>
            </a:r>
            <a:r>
              <a:rPr lang="zh-CN" altLang="en-US" sz="2400" smtClean="0"/>
              <a:t>的关系和物体运动速度</a:t>
            </a:r>
            <a:r>
              <a:rPr lang="en-US" sz="2400" i="1" smtClean="0"/>
              <a:t>v</a:t>
            </a:r>
            <a:r>
              <a:rPr lang="zh-CN" altLang="en-US" sz="2400" smtClean="0"/>
              <a:t>与时间</a:t>
            </a:r>
            <a:r>
              <a:rPr lang="en-US" sz="2400" i="1" smtClean="0"/>
              <a:t>t </a:t>
            </a:r>
            <a:r>
              <a:rPr lang="zh-CN" altLang="en-US" sz="2400" smtClean="0"/>
              <a:t>的关系分别如图乙、丙所示。由图像可知</a:t>
            </a:r>
            <a:r>
              <a:rPr lang="en-US" sz="2400" smtClean="0"/>
              <a:t>,</a:t>
            </a:r>
            <a:r>
              <a:rPr lang="zh-CN" altLang="en-US" sz="2400" smtClean="0"/>
              <a:t>当</a:t>
            </a:r>
            <a:r>
              <a:rPr lang="en-US" sz="2400" i="1" smtClean="0"/>
              <a:t>t</a:t>
            </a:r>
            <a:r>
              <a:rPr lang="en-US" sz="2400" smtClean="0"/>
              <a:t>=1 s</a:t>
            </a:r>
            <a:r>
              <a:rPr lang="zh-CN" altLang="en-US" sz="2400" smtClean="0"/>
              <a:t>时</a:t>
            </a:r>
            <a:r>
              <a:rPr lang="en-US" sz="2400" smtClean="0"/>
              <a:t>,</a:t>
            </a:r>
            <a:r>
              <a:rPr lang="zh-CN" altLang="en-US" sz="2400" smtClean="0"/>
              <a:t>物体处于</a:t>
            </a:r>
            <a:r>
              <a:rPr lang="zh-CN" altLang="en-US" sz="2400" i="1" u="sng" smtClean="0"/>
              <a:t>　   　　　</a:t>
            </a:r>
            <a:r>
              <a:rPr lang="zh-CN" altLang="en-US" sz="2400" smtClean="0"/>
              <a:t>状态。</a:t>
            </a:r>
            <a:r>
              <a:rPr lang="en-US" sz="2400" i="1" smtClean="0"/>
              <a:t>t</a:t>
            </a:r>
            <a:r>
              <a:rPr lang="en-US" sz="2400" smtClean="0"/>
              <a:t>=3 s</a:t>
            </a:r>
            <a:r>
              <a:rPr lang="zh-CN" altLang="en-US" sz="2400" smtClean="0"/>
              <a:t>时</a:t>
            </a:r>
            <a:r>
              <a:rPr lang="en-US" sz="2400" smtClean="0"/>
              <a:t>,</a:t>
            </a:r>
            <a:r>
              <a:rPr lang="zh-CN" altLang="en-US" sz="2400" smtClean="0"/>
              <a:t>物体受到的摩擦力为</a:t>
            </a:r>
            <a:endParaRPr lang="en-US" altLang="zh-CN" sz="2400" smtClean="0"/>
          </a:p>
          <a:p>
            <a:pPr>
              <a:lnSpc>
                <a:spcPct val="150000"/>
              </a:lnSpc>
            </a:pPr>
            <a:r>
              <a:rPr lang="zh-CN" altLang="en-US" sz="2400" i="1" u="sng" smtClean="0"/>
              <a:t>　　　</a:t>
            </a:r>
            <a:r>
              <a:rPr lang="en-US" sz="2400" smtClean="0"/>
              <a:t>N</a:t>
            </a:r>
            <a:r>
              <a:rPr lang="zh-CN" altLang="en-US" sz="2400" smtClean="0"/>
              <a:t>。</a:t>
            </a:r>
            <a:r>
              <a:rPr lang="en-US" sz="2400" smtClean="0"/>
              <a:t> </a:t>
            </a:r>
            <a:endParaRPr lang="zh-CN" altLang="en-US" sz="2400"/>
          </a:p>
        </p:txBody>
      </p:sp>
      <p:sp>
        <p:nvSpPr>
          <p:cNvPr id="6" name="矩形 5"/>
          <p:cNvSpPr/>
          <p:nvPr/>
        </p:nvSpPr>
        <p:spPr>
          <a:xfrm>
            <a:off x="5712114" y="4254013"/>
            <a:ext cx="1168910" cy="461665"/>
          </a:xfrm>
          <a:prstGeom prst="rect">
            <a:avLst/>
          </a:prstGeom>
        </p:spPr>
        <p:txBody>
          <a:bodyPr wrap="none">
            <a:spAutoFit/>
          </a:bodyPr>
          <a:lstStyle/>
          <a:p>
            <a:r>
              <a:rPr lang="zh-CN" altLang="en-US" smtClean="0"/>
              <a:t>图</a:t>
            </a:r>
            <a:r>
              <a:rPr lang="en-US" smtClean="0"/>
              <a:t>6-16</a:t>
            </a:r>
            <a:endParaRPr lang="zh-CN" altLang="en-US"/>
          </a:p>
        </p:txBody>
      </p:sp>
      <p:pic>
        <p:nvPicPr>
          <p:cNvPr id="7" name="A47.EPS" descr="id:2147499849;FounderCES"/>
          <p:cNvPicPr/>
          <p:nvPr/>
        </p:nvPicPr>
        <p:blipFill>
          <a:blip r:embed="rId2"/>
          <a:stretch>
            <a:fillRect/>
          </a:stretch>
        </p:blipFill>
        <p:spPr>
          <a:xfrm>
            <a:off x="3380562" y="2525808"/>
            <a:ext cx="5986605" cy="1689804"/>
          </a:xfrm>
          <a:prstGeom prst="rect">
            <a:avLst/>
          </a:prstGeom>
        </p:spPr>
      </p:pic>
      <p:sp>
        <p:nvSpPr>
          <p:cNvPr id="8" name="Rectangle 14"/>
          <p:cNvSpPr>
            <a:spLocks noChangeArrowheads="1"/>
          </p:cNvSpPr>
          <p:nvPr/>
        </p:nvSpPr>
        <p:spPr bwMode="auto">
          <a:xfrm>
            <a:off x="5652177" y="182512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静止</a:t>
            </a:r>
            <a:endParaRPr lang="zh-CN" altLang="en-US">
              <a:solidFill>
                <a:srgbClr val="A50021"/>
              </a:solidFill>
            </a:endParaRPr>
          </a:p>
        </p:txBody>
      </p:sp>
      <p:sp>
        <p:nvSpPr>
          <p:cNvPr id="9" name="Rectangle 14"/>
          <p:cNvSpPr>
            <a:spLocks noChangeArrowheads="1"/>
          </p:cNvSpPr>
          <p:nvPr/>
        </p:nvSpPr>
        <p:spPr bwMode="auto">
          <a:xfrm>
            <a:off x="1308860" y="2396625"/>
            <a:ext cx="37382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4</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重难六　力和运动的关系</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6215106" cy="407196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16. </a:t>
            </a:r>
            <a:r>
              <a:rPr lang="zh-CN" altLang="en-US" sz="2400" smtClean="0"/>
              <a:t>西宁市中考体育测试项目中</a:t>
            </a:r>
            <a:r>
              <a:rPr lang="en-US" sz="2400" smtClean="0"/>
              <a:t>,</a:t>
            </a:r>
            <a:r>
              <a:rPr lang="zh-CN" altLang="en-US" sz="2400" smtClean="0"/>
              <a:t>小李同学抛出后的实心球在空中运动的轨迹如图</a:t>
            </a:r>
            <a:r>
              <a:rPr lang="en-US" sz="2400" smtClean="0"/>
              <a:t>6-17</a:t>
            </a:r>
            <a:r>
              <a:rPr lang="zh-CN" altLang="en-US" sz="2400" smtClean="0"/>
              <a:t>所示</a:t>
            </a:r>
            <a:r>
              <a:rPr lang="en-US" sz="2400" smtClean="0"/>
              <a:t>,</a:t>
            </a:r>
            <a:r>
              <a:rPr lang="zh-CN" altLang="en-US" sz="2400" smtClean="0"/>
              <a:t>忽略空气阻力</a:t>
            </a:r>
            <a:r>
              <a:rPr lang="en-US" sz="2400" smtClean="0"/>
              <a:t>,</a:t>
            </a:r>
            <a:r>
              <a:rPr lang="zh-CN" altLang="en-US" sz="2400" smtClean="0"/>
              <a:t>抛出后的实心球由于</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 A.</a:t>
            </a:r>
            <a:r>
              <a:rPr lang="zh-CN" altLang="en-US" sz="2400" smtClean="0"/>
              <a:t>不受力</a:t>
            </a:r>
            <a:r>
              <a:rPr lang="en-US" sz="2400" smtClean="0"/>
              <a:t>,</a:t>
            </a:r>
            <a:r>
              <a:rPr lang="zh-CN" altLang="en-US" sz="2400" smtClean="0"/>
              <a:t>运动状态改变</a:t>
            </a:r>
            <a:endParaRPr lang="zh-CN" altLang="en-US" sz="2400" smtClean="0"/>
          </a:p>
          <a:p>
            <a:pPr>
              <a:lnSpc>
                <a:spcPct val="150000"/>
              </a:lnSpc>
            </a:pPr>
            <a:r>
              <a:rPr lang="en-US" sz="2400" smtClean="0"/>
              <a:t>B.</a:t>
            </a:r>
            <a:r>
              <a:rPr lang="zh-CN" altLang="en-US" sz="2400" smtClean="0"/>
              <a:t>不受力</a:t>
            </a:r>
            <a:r>
              <a:rPr lang="en-US" sz="2400" smtClean="0"/>
              <a:t>,</a:t>
            </a:r>
            <a:r>
              <a:rPr lang="zh-CN" altLang="en-US" sz="2400" smtClean="0"/>
              <a:t>运动状态不改变</a:t>
            </a:r>
            <a:endParaRPr lang="zh-CN" altLang="en-US" sz="2400" smtClean="0"/>
          </a:p>
          <a:p>
            <a:pPr>
              <a:lnSpc>
                <a:spcPct val="150000"/>
              </a:lnSpc>
            </a:pPr>
            <a:r>
              <a:rPr lang="en-US" sz="2400" smtClean="0"/>
              <a:t>C.</a:t>
            </a:r>
            <a:r>
              <a:rPr lang="zh-CN" altLang="en-US" sz="2400" smtClean="0"/>
              <a:t>受推力的作用</a:t>
            </a:r>
            <a:r>
              <a:rPr lang="en-US" sz="2400" smtClean="0"/>
              <a:t>,</a:t>
            </a:r>
            <a:r>
              <a:rPr lang="zh-CN" altLang="en-US" sz="2400" smtClean="0"/>
              <a:t>运动状态改变</a:t>
            </a:r>
            <a:endParaRPr lang="zh-CN" altLang="en-US" sz="2400" smtClean="0"/>
          </a:p>
          <a:p>
            <a:pPr>
              <a:lnSpc>
                <a:spcPct val="150000"/>
              </a:lnSpc>
            </a:pPr>
            <a:r>
              <a:rPr lang="en-US" sz="2400" smtClean="0"/>
              <a:t>D.</a:t>
            </a:r>
            <a:r>
              <a:rPr lang="zh-CN" altLang="en-US" sz="2400" smtClean="0"/>
              <a:t>受重力的作用</a:t>
            </a:r>
            <a:r>
              <a:rPr lang="en-US" sz="2400" smtClean="0"/>
              <a:t>,</a:t>
            </a:r>
            <a:r>
              <a:rPr lang="zh-CN" altLang="en-US" sz="2400" smtClean="0"/>
              <a:t>运动状态改变</a:t>
            </a:r>
            <a:endParaRPr lang="zh-CN" altLang="en-US" sz="2400"/>
          </a:p>
        </p:txBody>
      </p:sp>
      <p:sp>
        <p:nvSpPr>
          <p:cNvPr id="7" name="矩形 6"/>
          <p:cNvSpPr/>
          <p:nvPr/>
        </p:nvSpPr>
        <p:spPr>
          <a:xfrm>
            <a:off x="5738016" y="4242379"/>
            <a:ext cx="1168910" cy="461665"/>
          </a:xfrm>
          <a:prstGeom prst="rect">
            <a:avLst/>
          </a:prstGeom>
        </p:spPr>
        <p:txBody>
          <a:bodyPr wrap="none">
            <a:spAutoFit/>
          </a:bodyPr>
          <a:lstStyle/>
          <a:p>
            <a:r>
              <a:rPr lang="zh-CN" altLang="en-US" smtClean="0"/>
              <a:t>图</a:t>
            </a:r>
            <a:r>
              <a:rPr lang="en-US" smtClean="0"/>
              <a:t>6-17</a:t>
            </a:r>
            <a:endParaRPr lang="zh-CN" altLang="en-US"/>
          </a:p>
        </p:txBody>
      </p:sp>
      <p:pic>
        <p:nvPicPr>
          <p:cNvPr id="8" name="A135.EPS" descr="id:2147499863;FounderCES"/>
          <p:cNvPicPr/>
          <p:nvPr/>
        </p:nvPicPr>
        <p:blipFill>
          <a:blip r:embed="rId2"/>
          <a:stretch>
            <a:fillRect/>
          </a:stretch>
        </p:blipFill>
        <p:spPr>
          <a:xfrm>
            <a:off x="5237950" y="3215480"/>
            <a:ext cx="2296546" cy="988498"/>
          </a:xfrm>
          <a:prstGeom prst="rect">
            <a:avLst/>
          </a:prstGeom>
        </p:spPr>
      </p:pic>
      <p:sp>
        <p:nvSpPr>
          <p:cNvPr id="9" name="TextBox 26"/>
          <p:cNvSpPr txBox="1">
            <a:spLocks noChangeArrowheads="1"/>
          </p:cNvSpPr>
          <p:nvPr/>
        </p:nvSpPr>
        <p:spPr bwMode="auto">
          <a:xfrm>
            <a:off x="7595404" y="1265056"/>
            <a:ext cx="4143404" cy="3950688"/>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]D</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抛出后的实心球</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在空中运动的过程中</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不再受推力作用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由于忽略空气阻力</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故实心球只受到重力的作用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重力改变了实心球的运动状态</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故</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B</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错误</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,D</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正确。</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930014" cy="1200329"/>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17. </a:t>
            </a:r>
            <a:r>
              <a:rPr lang="zh-CN" altLang="en-US" sz="2400" smtClean="0"/>
              <a:t>图</a:t>
            </a:r>
            <a:r>
              <a:rPr lang="en-US" sz="2400" smtClean="0"/>
              <a:t>6-18</a:t>
            </a:r>
            <a:r>
              <a:rPr lang="zh-CN" altLang="en-US" sz="2400" smtClean="0"/>
              <a:t>是用照相机拍摄</a:t>
            </a:r>
            <a:r>
              <a:rPr lang="en-US" sz="2400" smtClean="0"/>
              <a:t>(</a:t>
            </a:r>
            <a:r>
              <a:rPr lang="zh-CN" altLang="en-US" sz="2400" smtClean="0"/>
              <a:t>每隔</a:t>
            </a:r>
            <a:r>
              <a:rPr lang="en-US" sz="2400" smtClean="0"/>
              <a:t>0.1 s</a:t>
            </a:r>
            <a:r>
              <a:rPr lang="zh-CN" altLang="en-US" sz="2400" smtClean="0"/>
              <a:t>拍摄</a:t>
            </a:r>
            <a:r>
              <a:rPr lang="en-US" sz="2400" smtClean="0"/>
              <a:t>1</a:t>
            </a:r>
            <a:r>
              <a:rPr lang="zh-CN" altLang="en-US" sz="2400" smtClean="0"/>
              <a:t>次</a:t>
            </a:r>
            <a:r>
              <a:rPr lang="en-US" sz="2400" smtClean="0"/>
              <a:t>)</a:t>
            </a:r>
            <a:r>
              <a:rPr lang="zh-CN" altLang="en-US" sz="2400" smtClean="0"/>
              <a:t>的小球在</a:t>
            </a:r>
            <a:r>
              <a:rPr lang="en-US" sz="2400" smtClean="0"/>
              <a:t>4</a:t>
            </a:r>
            <a:r>
              <a:rPr lang="zh-CN" altLang="en-US" sz="2400" smtClean="0"/>
              <a:t>种不同运动状态下的照片</a:t>
            </a:r>
            <a:r>
              <a:rPr lang="en-US" sz="2400" smtClean="0"/>
              <a:t>,</a:t>
            </a:r>
            <a:r>
              <a:rPr lang="zh-CN" altLang="en-US" sz="2400" smtClean="0"/>
              <a:t>其中小球受到平衡力作用的是</a:t>
            </a:r>
            <a:r>
              <a:rPr lang="en-US" sz="2400" smtClean="0"/>
              <a:t>	(</a:t>
            </a:r>
            <a:r>
              <a:rPr lang="zh-CN" altLang="en-US" sz="2400" i="1" smtClean="0"/>
              <a:t>　　</a:t>
            </a:r>
            <a:r>
              <a:rPr lang="en-US" sz="2400" smtClean="0"/>
              <a:t>)</a:t>
            </a:r>
            <a:endParaRPr lang="zh-CN" altLang="en-US" sz="2400"/>
          </a:p>
        </p:txBody>
      </p:sp>
      <p:sp>
        <p:nvSpPr>
          <p:cNvPr id="6" name="矩形 5"/>
          <p:cNvSpPr/>
          <p:nvPr/>
        </p:nvSpPr>
        <p:spPr>
          <a:xfrm>
            <a:off x="5595140" y="4072736"/>
            <a:ext cx="1168910" cy="461665"/>
          </a:xfrm>
          <a:prstGeom prst="rect">
            <a:avLst/>
          </a:prstGeom>
        </p:spPr>
        <p:txBody>
          <a:bodyPr wrap="none">
            <a:spAutoFit/>
          </a:bodyPr>
          <a:lstStyle/>
          <a:p>
            <a:r>
              <a:rPr lang="zh-CN" altLang="en-US" smtClean="0"/>
              <a:t>图</a:t>
            </a:r>
            <a:r>
              <a:rPr lang="en-US" smtClean="0"/>
              <a:t>6-18</a:t>
            </a:r>
            <a:endParaRPr lang="zh-CN" altLang="en-US"/>
          </a:p>
        </p:txBody>
      </p:sp>
      <p:pic>
        <p:nvPicPr>
          <p:cNvPr id="5" name="A48.EPS" descr="id:2147499870;FounderCES"/>
          <p:cNvPicPr/>
          <p:nvPr/>
        </p:nvPicPr>
        <p:blipFill>
          <a:blip r:embed="rId2"/>
          <a:stretch>
            <a:fillRect/>
          </a:stretch>
        </p:blipFill>
        <p:spPr>
          <a:xfrm>
            <a:off x="2721490" y="2021242"/>
            <a:ext cx="6874178" cy="2051494"/>
          </a:xfrm>
          <a:prstGeom prst="rect">
            <a:avLst/>
          </a:prstGeom>
        </p:spPr>
      </p:pic>
      <p:sp>
        <p:nvSpPr>
          <p:cNvPr id="8" name="Rectangle 14"/>
          <p:cNvSpPr>
            <a:spLocks noChangeArrowheads="1"/>
          </p:cNvSpPr>
          <p:nvPr/>
        </p:nvSpPr>
        <p:spPr bwMode="auto">
          <a:xfrm>
            <a:off x="5833804" y="1396493"/>
            <a:ext cx="40427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B</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突破一　探究影响滑动摩擦力大小的因素</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4" name="TextBox 3"/>
          <p:cNvSpPr txBox="1"/>
          <p:nvPr/>
        </p:nvSpPr>
        <p:spPr>
          <a:xfrm>
            <a:off x="951670" y="1286654"/>
            <a:ext cx="10715700" cy="3970318"/>
          </a:xfrm>
          <a:prstGeom prst="rect">
            <a:avLst/>
          </a:prstGeom>
          <a:noFill/>
        </p:spPr>
        <p:txBody>
          <a:bodyPr wrap="square" rtlCol="0">
            <a:spAutoFit/>
          </a:bodyPr>
          <a:lstStyle/>
          <a:p>
            <a:pPr>
              <a:lnSpc>
                <a:spcPct val="150000"/>
              </a:lnSpc>
            </a:pPr>
            <a:r>
              <a:rPr lang="en-US" altLang="zh-CN" b="1" smtClean="0"/>
              <a:t>【</a:t>
            </a:r>
            <a:r>
              <a:rPr lang="zh-CN" altLang="en-US" b="1" smtClean="0"/>
              <a:t>设计和进行实验</a:t>
            </a:r>
            <a:r>
              <a:rPr lang="en-US" altLang="zh-CN" b="1" smtClean="0"/>
              <a:t>】</a:t>
            </a:r>
            <a:endParaRPr lang="en-US" altLang="zh-CN" b="1" smtClean="0"/>
          </a:p>
          <a:p>
            <a:pPr>
              <a:lnSpc>
                <a:spcPct val="150000"/>
              </a:lnSpc>
            </a:pPr>
            <a:r>
              <a:rPr lang="en-US" b="1" smtClean="0"/>
              <a:t>1.</a:t>
            </a:r>
            <a:r>
              <a:rPr lang="zh-CN" altLang="en-US" b="1" smtClean="0"/>
              <a:t>实验原理</a:t>
            </a:r>
            <a:r>
              <a:rPr lang="en-US" b="1" smtClean="0"/>
              <a:t>:</a:t>
            </a:r>
            <a:r>
              <a:rPr lang="zh-CN" altLang="en-US" smtClean="0"/>
              <a:t>二力平衡</a:t>
            </a:r>
            <a:r>
              <a:rPr lang="en-US" smtClean="0"/>
              <a:t>(</a:t>
            </a:r>
            <a:r>
              <a:rPr lang="zh-CN" altLang="en-US" smtClean="0"/>
              <a:t>方法</a:t>
            </a:r>
            <a:r>
              <a:rPr lang="en-US" smtClean="0"/>
              <a:t>:</a:t>
            </a:r>
            <a:r>
              <a:rPr lang="zh-CN" altLang="en-US" smtClean="0"/>
              <a:t>用弹簧测力计沿</a:t>
            </a:r>
            <a:r>
              <a:rPr lang="zh-CN" altLang="en-US" u="sng" smtClean="0"/>
              <a:t>水平方向</a:t>
            </a:r>
            <a:r>
              <a:rPr lang="zh-CN" altLang="en-US" smtClean="0"/>
              <a:t>拉动木块做</a:t>
            </a:r>
            <a:r>
              <a:rPr lang="zh-CN" altLang="en-US" u="sng" smtClean="0"/>
              <a:t>匀速直线</a:t>
            </a:r>
            <a:r>
              <a:rPr lang="zh-CN" altLang="en-US" smtClean="0"/>
              <a:t>运动</a:t>
            </a:r>
            <a:r>
              <a:rPr lang="en-US" smtClean="0"/>
              <a:t>)</a:t>
            </a:r>
            <a:r>
              <a:rPr lang="zh-CN" altLang="en-US" smtClean="0"/>
              <a:t>。</a:t>
            </a:r>
            <a:endParaRPr lang="zh-CN" altLang="en-US" smtClean="0"/>
          </a:p>
          <a:p>
            <a:pPr>
              <a:lnSpc>
                <a:spcPct val="150000"/>
              </a:lnSpc>
            </a:pPr>
            <a:r>
              <a:rPr lang="en-US" b="1" smtClean="0"/>
              <a:t>2.</a:t>
            </a:r>
            <a:r>
              <a:rPr lang="zh-CN" altLang="en-US" b="1" smtClean="0"/>
              <a:t>实验方法</a:t>
            </a:r>
            <a:r>
              <a:rPr lang="en-US" b="1" smtClean="0"/>
              <a:t>:</a:t>
            </a:r>
            <a:r>
              <a:rPr lang="zh-CN" altLang="en-US" smtClean="0"/>
              <a:t>转换法</a:t>
            </a:r>
            <a:r>
              <a:rPr lang="en-US" smtClean="0"/>
              <a:t>(</a:t>
            </a:r>
            <a:r>
              <a:rPr lang="zh-CN" altLang="en-US" smtClean="0"/>
              <a:t>匀速拉动时弹簧测力计的示数等于滑动摩擦力的大小</a:t>
            </a:r>
            <a:r>
              <a:rPr lang="en-US" smtClean="0"/>
              <a:t>)</a:t>
            </a:r>
            <a:r>
              <a:rPr lang="zh-CN" altLang="en-US" smtClean="0"/>
              <a:t>。</a:t>
            </a:r>
            <a:endParaRPr lang="zh-CN" altLang="en-US" smtClean="0"/>
          </a:p>
          <a:p>
            <a:pPr>
              <a:lnSpc>
                <a:spcPct val="150000"/>
              </a:lnSpc>
            </a:pPr>
            <a:r>
              <a:rPr lang="zh-CN" altLang="en-US" smtClean="0"/>
              <a:t>控制变量法</a:t>
            </a:r>
            <a:r>
              <a:rPr lang="en-US" smtClean="0"/>
              <a:t>(①</a:t>
            </a:r>
            <a:r>
              <a:rPr lang="zh-CN" altLang="en-US" smtClean="0"/>
              <a:t>探究滑动摩擦力的大小跟压力大小的关系</a:t>
            </a:r>
            <a:r>
              <a:rPr lang="en-US" smtClean="0"/>
              <a:t>:</a:t>
            </a:r>
            <a:r>
              <a:rPr lang="zh-CN" altLang="en-US" smtClean="0"/>
              <a:t>应控制</a:t>
            </a:r>
            <a:r>
              <a:rPr lang="zh-CN" altLang="en-US" u="sng" smtClean="0"/>
              <a:t>接触面的粗糙程度不变</a:t>
            </a:r>
            <a:r>
              <a:rPr lang="en-US" smtClean="0"/>
              <a:t>,</a:t>
            </a:r>
            <a:r>
              <a:rPr lang="zh-CN" altLang="en-US" smtClean="0"/>
              <a:t>在木块上</a:t>
            </a:r>
            <a:r>
              <a:rPr lang="zh-CN" altLang="en-US" u="sng" smtClean="0"/>
              <a:t>添加砝码</a:t>
            </a:r>
            <a:r>
              <a:rPr lang="zh-CN" altLang="en-US" smtClean="0"/>
              <a:t>改变压力的大小</a:t>
            </a:r>
            <a:r>
              <a:rPr lang="en-US" smtClean="0"/>
              <a:t>;②</a:t>
            </a:r>
            <a:r>
              <a:rPr lang="zh-CN" altLang="en-US" smtClean="0"/>
              <a:t>探究滑动摩擦力的大小跟接触面的粗糙程度的关系</a:t>
            </a:r>
            <a:r>
              <a:rPr lang="en-US" smtClean="0"/>
              <a:t>:</a:t>
            </a:r>
            <a:r>
              <a:rPr lang="zh-CN" altLang="en-US" smtClean="0"/>
              <a:t>应控制</a:t>
            </a:r>
            <a:r>
              <a:rPr lang="zh-CN" altLang="en-US" u="sng" smtClean="0"/>
              <a:t>压力的大小不变</a:t>
            </a:r>
            <a:r>
              <a:rPr lang="en-US" smtClean="0"/>
              <a:t>,</a:t>
            </a:r>
            <a:r>
              <a:rPr lang="zh-CN" altLang="en-US" smtClean="0"/>
              <a:t>改变</a:t>
            </a:r>
            <a:r>
              <a:rPr lang="zh-CN" altLang="en-US" u="sng" smtClean="0"/>
              <a:t>接触面的粗糙程度</a:t>
            </a:r>
            <a:r>
              <a:rPr lang="en-US" smtClean="0"/>
              <a:t>)</a:t>
            </a:r>
            <a:r>
              <a:rPr lang="zh-CN" altLang="en-US" smtClean="0"/>
              <a:t>。</a:t>
            </a:r>
            <a:endParaRPr lang="zh-CN" altLang="en-US" smtClean="0"/>
          </a:p>
          <a:p>
            <a:pPr>
              <a:lnSpc>
                <a:spcPct val="150000"/>
              </a:lnSpc>
            </a:pPr>
            <a:r>
              <a:rPr lang="en-US" b="1" smtClean="0"/>
              <a:t>3.</a:t>
            </a:r>
            <a:r>
              <a:rPr lang="zh-CN" altLang="en-US" smtClean="0"/>
              <a:t>弹簧测力计的使用和读数。</a:t>
            </a:r>
            <a:endParaRPr lang="zh-CN" altLang="en-US"/>
          </a:p>
        </p:txBody>
      </p:sp>
    </p:spTree>
  </p:cSld>
  <p:clrMapOvr>
    <a:masterClrMapping/>
  </p:clrMapOvr>
  <p:transition>
    <p:pull dir="u"/>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15150"/>
            <a:ext cx="10572824" cy="279704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数据处理和分析</a:t>
            </a:r>
            <a:r>
              <a:rPr lang="en-US" altLang="zh-CN" sz="2400" b="1" smtClean="0"/>
              <a:t>】</a:t>
            </a:r>
            <a:endParaRPr lang="en-US" altLang="zh-CN" sz="2400" b="1" smtClean="0"/>
          </a:p>
          <a:p>
            <a:pPr>
              <a:lnSpc>
                <a:spcPct val="150000"/>
              </a:lnSpc>
            </a:pPr>
            <a:r>
              <a:rPr lang="en-US" sz="2400" b="1" smtClean="0"/>
              <a:t>4.</a:t>
            </a:r>
            <a:r>
              <a:rPr lang="zh-CN" altLang="en-US" sz="2400" smtClean="0"/>
              <a:t>设计实验条件和数据记录表格</a:t>
            </a:r>
            <a:r>
              <a:rPr lang="en-US" sz="2400" smtClean="0"/>
              <a:t>(</a:t>
            </a:r>
            <a:r>
              <a:rPr lang="zh-CN" altLang="en-US" sz="2400" smtClean="0"/>
              <a:t>如下表所示</a:t>
            </a:r>
            <a:r>
              <a:rPr lang="en-US" sz="2400" smtClean="0"/>
              <a:t>),</a:t>
            </a:r>
            <a:r>
              <a:rPr lang="zh-CN" altLang="en-US" sz="2400" smtClean="0"/>
              <a:t>并绘制摩擦力随压力大小变化的关系图线</a:t>
            </a:r>
            <a:r>
              <a:rPr lang="en-US" sz="2400" smtClean="0"/>
              <a:t>,</a:t>
            </a:r>
            <a:r>
              <a:rPr lang="zh-CN" altLang="en-US" sz="2400" smtClean="0"/>
              <a:t>分析表格数据及图线</a:t>
            </a:r>
            <a:r>
              <a:rPr lang="en-US" sz="2400" smtClean="0"/>
              <a:t>,</a:t>
            </a:r>
            <a:r>
              <a:rPr lang="zh-CN" altLang="en-US" sz="2400" smtClean="0"/>
              <a:t>可得出摩擦力的影响因素</a:t>
            </a:r>
            <a:r>
              <a:rPr lang="en-US" sz="2400" smtClean="0"/>
              <a:t>(</a:t>
            </a:r>
            <a:r>
              <a:rPr lang="zh-CN" altLang="en-US" sz="2400" smtClean="0"/>
              <a:t>只与</a:t>
            </a:r>
            <a:r>
              <a:rPr lang="zh-CN" altLang="en-US" sz="2400" u="sng" smtClean="0"/>
              <a:t>压力大小</a:t>
            </a:r>
            <a:r>
              <a:rPr lang="zh-CN" altLang="en-US" sz="2400" smtClean="0"/>
              <a:t>及接触面的</a:t>
            </a:r>
            <a:r>
              <a:rPr lang="zh-CN" altLang="en-US" sz="2400" u="sng" smtClean="0"/>
              <a:t>粗糙程度</a:t>
            </a:r>
            <a:r>
              <a:rPr lang="zh-CN" altLang="en-US" sz="2400" smtClean="0"/>
              <a:t>有关</a:t>
            </a:r>
            <a:r>
              <a:rPr lang="en-US" sz="2400" smtClean="0"/>
              <a:t>,</a:t>
            </a:r>
            <a:r>
              <a:rPr lang="zh-CN" altLang="en-US" sz="2400" smtClean="0"/>
              <a:t>而与</a:t>
            </a:r>
            <a:r>
              <a:rPr lang="zh-CN" altLang="en-US" sz="2400" u="sng" smtClean="0"/>
              <a:t>接触面积的大小</a:t>
            </a:r>
            <a:r>
              <a:rPr lang="zh-CN" altLang="en-US" sz="2400" smtClean="0"/>
              <a:t>和物体</a:t>
            </a:r>
            <a:r>
              <a:rPr lang="zh-CN" altLang="en-US" sz="2400" u="sng" smtClean="0"/>
              <a:t>运动速度</a:t>
            </a:r>
            <a:r>
              <a:rPr lang="zh-CN" altLang="en-US" sz="2400" smtClean="0"/>
              <a:t>的大小等无关</a:t>
            </a:r>
            <a:r>
              <a:rPr lang="en-US" sz="2400" smtClean="0"/>
              <a:t>)</a:t>
            </a:r>
            <a:r>
              <a:rPr lang="zh-CN" altLang="en-US" sz="2400" smtClean="0"/>
              <a:t>以及滑动摩擦力与压力的关系</a:t>
            </a:r>
            <a:r>
              <a:rPr lang="en-US" sz="2400" smtClean="0"/>
              <a:t>(</a:t>
            </a:r>
            <a:r>
              <a:rPr lang="en-US" sz="2400" i="1" smtClean="0"/>
              <a:t>f</a:t>
            </a:r>
            <a:r>
              <a:rPr lang="en-US" sz="2400" smtClean="0"/>
              <a:t>=</a:t>
            </a:r>
            <a:r>
              <a:rPr lang="en-US" sz="2400" i="1" err="1" smtClean="0"/>
              <a:t>μF</a:t>
            </a:r>
            <a:r>
              <a:rPr lang="en-US" sz="2400" i="1" baseline="-25000" err="1" smtClean="0"/>
              <a:t>N</a:t>
            </a:r>
            <a:r>
              <a:rPr lang="en-US" sz="2400" smtClean="0"/>
              <a:t>)</a:t>
            </a:r>
            <a:r>
              <a:rPr lang="zh-CN" altLang="en-US" sz="2400" smtClean="0"/>
              <a:t>。</a:t>
            </a:r>
            <a:endParaRPr lang="zh-CN" altLang="en-US" sz="2400"/>
          </a:p>
        </p:txBody>
      </p:sp>
      <p:graphicFrame>
        <p:nvGraphicFramePr>
          <p:cNvPr id="5" name="表格 4"/>
          <p:cNvGraphicFramePr>
            <a:graphicFrameLocks noGrp="1"/>
          </p:cNvGraphicFramePr>
          <p:nvPr/>
        </p:nvGraphicFramePr>
        <p:xfrm>
          <a:off x="1094545" y="3572670"/>
          <a:ext cx="10215636" cy="2743200"/>
        </p:xfrm>
        <a:graphic>
          <a:graphicData uri="http://schemas.openxmlformats.org/drawingml/2006/table">
            <a:tbl>
              <a:tblPr/>
              <a:tblGrid>
                <a:gridCol w="1702606"/>
                <a:gridCol w="1702606"/>
                <a:gridCol w="1702606"/>
                <a:gridCol w="1702606"/>
                <a:gridCol w="1702606"/>
                <a:gridCol w="1702606"/>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实验</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次数</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木块放</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置方式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接触面粗</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糙程度</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木块运</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动情况</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压力大</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小</a:t>
                      </a:r>
                      <a:r>
                        <a:rPr lang="en-US" sz="2400" i="1" kern="100">
                          <a:solidFill>
                            <a:srgbClr val="000000"/>
                          </a:solidFill>
                          <a:latin typeface="NEU-BZ-S92"/>
                          <a:ea typeface="微软雅黑" panose="020b0503020204020204" pitchFamily="34" charset="-122"/>
                          <a:cs typeface="Times New Roman" panose="02020603050405020304"/>
                        </a:rPr>
                        <a:t>/</a:t>
                      </a:r>
                      <a:r>
                        <a:rPr lang="en-US" sz="2400" kern="100">
                          <a:solidFill>
                            <a:srgbClr val="000000"/>
                          </a:solidFill>
                          <a:latin typeface="NEU-BZ-S92"/>
                          <a:ea typeface="微软雅黑" panose="020b0503020204020204" pitchFamily="34" charset="-122"/>
                          <a:cs typeface="Times New Roman" panose="02020603050405020304"/>
                        </a:rPr>
                        <a:t>N</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弹簧测力</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计示数</a:t>
                      </a:r>
                      <a:r>
                        <a:rPr lang="en-US" sz="2400" i="1" kern="100">
                          <a:solidFill>
                            <a:srgbClr val="000000"/>
                          </a:solidFill>
                          <a:latin typeface="NEU-BZ-S92"/>
                          <a:ea typeface="微软雅黑" panose="020b0503020204020204" pitchFamily="34" charset="-122"/>
                          <a:cs typeface="Times New Roman" panose="02020603050405020304"/>
                        </a:rPr>
                        <a:t>/</a:t>
                      </a:r>
                      <a:r>
                        <a:rPr lang="en-US" sz="2400" kern="100">
                          <a:solidFill>
                            <a:srgbClr val="000000"/>
                          </a:solidFill>
                          <a:latin typeface="NEU-BZ-S92"/>
                          <a:ea typeface="微软雅黑" panose="020b0503020204020204" pitchFamily="34" charset="-122"/>
                          <a:cs typeface="Times New Roman" panose="02020603050405020304"/>
                        </a:rPr>
                        <a:t>N</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0">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1</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平放</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光滑木板</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慢速</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924662"/>
            <a:ext cx="10572824"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交流、反思与改进</a:t>
            </a:r>
            <a:r>
              <a:rPr lang="en-US" altLang="zh-CN" sz="2400" b="1" smtClean="0"/>
              <a:t>】</a:t>
            </a:r>
            <a:endParaRPr lang="en-US" altLang="zh-CN" sz="2400" b="1" smtClean="0"/>
          </a:p>
          <a:p>
            <a:pPr>
              <a:lnSpc>
                <a:spcPct val="150000"/>
              </a:lnSpc>
            </a:pPr>
            <a:r>
              <a:rPr lang="en-US" sz="2400" b="1" smtClean="0"/>
              <a:t>5.</a:t>
            </a:r>
            <a:r>
              <a:rPr lang="zh-CN" altLang="en-US" sz="2400" smtClean="0"/>
              <a:t>实验中弹簧测力计示数</a:t>
            </a:r>
            <a:r>
              <a:rPr lang="zh-CN" altLang="en-US" sz="2400" u="sng" smtClean="0"/>
              <a:t>不稳定</a:t>
            </a:r>
            <a:r>
              <a:rPr lang="zh-CN" altLang="en-US" sz="2400" smtClean="0"/>
              <a:t>的原因</a:t>
            </a:r>
            <a:r>
              <a:rPr lang="en-US" sz="2400" smtClean="0"/>
              <a:t>:</a:t>
            </a:r>
            <a:r>
              <a:rPr lang="zh-CN" altLang="en-US" sz="2400" u="sng" smtClean="0"/>
              <a:t>木块没有一直保持匀速直线运动</a:t>
            </a:r>
            <a:r>
              <a:rPr lang="zh-CN" altLang="en-US" sz="2400" smtClean="0"/>
              <a:t>。</a:t>
            </a:r>
            <a:r>
              <a:rPr lang="en-US" sz="2400" smtClean="0"/>
              <a:t> </a:t>
            </a:r>
            <a:endParaRPr lang="zh-CN" altLang="en-US" sz="2400" smtClean="0"/>
          </a:p>
          <a:p>
            <a:pPr>
              <a:lnSpc>
                <a:spcPct val="150000"/>
              </a:lnSpc>
            </a:pPr>
            <a:r>
              <a:rPr lang="en-US" sz="2400" b="1" smtClean="0"/>
              <a:t>6.</a:t>
            </a:r>
            <a:r>
              <a:rPr lang="zh-CN" altLang="en-US" sz="2400" smtClean="0"/>
              <a:t>该实验的不足之处</a:t>
            </a:r>
            <a:r>
              <a:rPr lang="en-US" sz="2400" smtClean="0"/>
              <a:t>:</a:t>
            </a:r>
            <a:r>
              <a:rPr lang="zh-CN" altLang="en-US" sz="2400" smtClean="0"/>
              <a:t>实验中匀速拉动木块不好控制</a:t>
            </a:r>
            <a:r>
              <a:rPr lang="en-US" sz="2400" smtClean="0"/>
              <a:t>,</a:t>
            </a:r>
            <a:r>
              <a:rPr lang="zh-CN" altLang="en-US" sz="2400" smtClean="0"/>
              <a:t>弹簧测力计示数不稳定。改进</a:t>
            </a:r>
            <a:r>
              <a:rPr lang="en-US" sz="2400" smtClean="0"/>
              <a:t>:</a:t>
            </a:r>
            <a:r>
              <a:rPr lang="zh-CN" altLang="en-US" sz="2400" smtClean="0"/>
              <a:t>建议按如图</a:t>
            </a:r>
            <a:r>
              <a:rPr lang="en-US" sz="2400" smtClean="0"/>
              <a:t>6-19</a:t>
            </a:r>
            <a:r>
              <a:rPr lang="zh-CN" altLang="en-US" sz="2400" smtClean="0"/>
              <a:t>所示方式拉动长木板进行实验。这样改进的好处</a:t>
            </a:r>
            <a:r>
              <a:rPr lang="en-US" sz="2400" smtClean="0"/>
              <a:t>:①</a:t>
            </a:r>
            <a:r>
              <a:rPr lang="zh-CN" altLang="en-US" sz="2400" u="sng" smtClean="0"/>
              <a:t>不必拉动木板做匀速直线运动</a:t>
            </a:r>
            <a:r>
              <a:rPr lang="en-US" sz="2400" u="sng" smtClean="0"/>
              <a:t>,</a:t>
            </a:r>
            <a:r>
              <a:rPr lang="zh-CN" altLang="en-US" sz="2400" u="sng" smtClean="0"/>
              <a:t>易于操作</a:t>
            </a:r>
            <a:r>
              <a:rPr lang="en-US" sz="2400" smtClean="0"/>
              <a:t>;②</a:t>
            </a:r>
            <a:r>
              <a:rPr lang="zh-CN" altLang="en-US" sz="2400" u="sng" smtClean="0"/>
              <a:t>弹簧测力计静止</a:t>
            </a:r>
            <a:r>
              <a:rPr lang="en-US" sz="2400" u="sng" smtClean="0"/>
              <a:t>,</a:t>
            </a:r>
            <a:r>
              <a:rPr lang="zh-CN" altLang="en-US" sz="2400" u="sng" smtClean="0"/>
              <a:t>便于读数。</a:t>
            </a:r>
            <a:endParaRPr lang="zh-CN" altLang="en-US" sz="2400"/>
          </a:p>
        </p:txBody>
      </p:sp>
      <p:pic>
        <p:nvPicPr>
          <p:cNvPr id="9" name="20RJW-77.EPS" descr="id:2147499899;FounderCES"/>
          <p:cNvPicPr/>
          <p:nvPr/>
        </p:nvPicPr>
        <p:blipFill>
          <a:blip r:embed="rId2"/>
          <a:stretch>
            <a:fillRect/>
          </a:stretch>
        </p:blipFill>
        <p:spPr>
          <a:xfrm>
            <a:off x="4166380" y="3858422"/>
            <a:ext cx="3260784" cy="1138934"/>
          </a:xfrm>
          <a:prstGeom prst="rect">
            <a:avLst/>
          </a:prstGeom>
        </p:spPr>
      </p:pic>
      <p:sp>
        <p:nvSpPr>
          <p:cNvPr id="11" name="矩形 10"/>
          <p:cNvSpPr/>
          <p:nvPr/>
        </p:nvSpPr>
        <p:spPr>
          <a:xfrm>
            <a:off x="5166512" y="5072868"/>
            <a:ext cx="1168910" cy="461665"/>
          </a:xfrm>
          <a:prstGeom prst="rect">
            <a:avLst/>
          </a:prstGeom>
        </p:spPr>
        <p:txBody>
          <a:bodyPr wrap="none">
            <a:spAutoFit/>
          </a:bodyPr>
          <a:lstStyle/>
          <a:p>
            <a:r>
              <a:rPr lang="zh-CN" altLang="en-US" smtClean="0"/>
              <a:t>图</a:t>
            </a:r>
            <a:r>
              <a:rPr lang="en-US" smtClean="0"/>
              <a:t>6-19</a:t>
            </a:r>
            <a:endParaRPr lang="zh-CN" altLang="en-US"/>
          </a:p>
        </p:txBody>
      </p:sp>
    </p:spTree>
  </p:cSld>
  <p:clrMapOvr>
    <a:masterClrMapping/>
  </p:clrMapOvr>
  <p:transition>
    <p:fade/>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86588"/>
            <a:ext cx="10572824"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a:t>
            </a:r>
            <a:r>
              <a:rPr lang="en-US" altLang="zh-CN" sz="2400" b="1" smtClean="0"/>
              <a:t>1  </a:t>
            </a:r>
            <a:r>
              <a:rPr lang="zh-CN" altLang="en-US" sz="2400" smtClean="0"/>
              <a:t>林红同学做了探究“滑动摩擦力的大小与哪些因素有关”的实验。</a:t>
            </a:r>
            <a:endParaRPr lang="zh-CN" altLang="en-US" sz="2400" smtClean="0"/>
          </a:p>
          <a:p>
            <a:pPr>
              <a:lnSpc>
                <a:spcPct val="150000"/>
              </a:lnSpc>
            </a:pPr>
            <a:r>
              <a:rPr lang="en-US" sz="2400" smtClean="0"/>
              <a:t>[</a:t>
            </a:r>
            <a:r>
              <a:rPr lang="zh-CN" altLang="en-US" sz="2400" smtClean="0"/>
              <a:t>猜想与假设</a:t>
            </a:r>
            <a:r>
              <a:rPr lang="en-US" sz="2400" smtClean="0"/>
              <a:t>]</a:t>
            </a:r>
            <a:r>
              <a:rPr lang="zh-CN" altLang="en-US" sz="2400" smtClean="0"/>
              <a:t>林红提出了以下猜想</a:t>
            </a:r>
            <a:r>
              <a:rPr lang="en-US" sz="2400" smtClean="0"/>
              <a:t>:</a:t>
            </a:r>
            <a:endParaRPr lang="zh-CN" altLang="en-US" sz="2400" smtClean="0"/>
          </a:p>
          <a:p>
            <a:pPr>
              <a:lnSpc>
                <a:spcPct val="150000"/>
              </a:lnSpc>
            </a:pPr>
            <a:r>
              <a:rPr lang="en-US" sz="2400" smtClean="0"/>
              <a:t>A.</a:t>
            </a:r>
            <a:r>
              <a:rPr lang="zh-CN" altLang="en-US" sz="2400" smtClean="0"/>
              <a:t>滑动摩擦力大小可能与物体运动的速度有关。</a:t>
            </a:r>
            <a:endParaRPr lang="zh-CN" altLang="en-US" sz="2400" smtClean="0"/>
          </a:p>
          <a:p>
            <a:pPr>
              <a:lnSpc>
                <a:spcPct val="150000"/>
              </a:lnSpc>
            </a:pPr>
            <a:r>
              <a:rPr lang="en-US" sz="2400" smtClean="0"/>
              <a:t>B.</a:t>
            </a:r>
            <a:r>
              <a:rPr lang="zh-CN" altLang="en-US" sz="2400" smtClean="0"/>
              <a:t>滑动摩擦力大小可能与接触面的粗糙程度有关。</a:t>
            </a:r>
            <a:endParaRPr lang="zh-CN" altLang="en-US" sz="2400" smtClean="0"/>
          </a:p>
          <a:p>
            <a:pPr>
              <a:lnSpc>
                <a:spcPct val="150000"/>
              </a:lnSpc>
            </a:pPr>
            <a:r>
              <a:rPr lang="en-US" sz="2400" smtClean="0"/>
              <a:t>C.</a:t>
            </a:r>
            <a:r>
              <a:rPr lang="zh-CN" altLang="en-US" sz="2400" smtClean="0"/>
              <a:t>滑动摩擦力大小可能与压力的大小有关。</a:t>
            </a:r>
            <a:endParaRPr lang="zh-CN" altLang="en-US" sz="2400" smtClean="0"/>
          </a:p>
          <a:p>
            <a:pPr>
              <a:lnSpc>
                <a:spcPct val="150000"/>
              </a:lnSpc>
            </a:pPr>
            <a:r>
              <a:rPr lang="zh-CN" altLang="en-US" sz="2400" smtClean="0"/>
              <a:t>林红同学按如图</a:t>
            </a:r>
            <a:r>
              <a:rPr lang="en-US" sz="2400" smtClean="0"/>
              <a:t>6-20</a:t>
            </a:r>
            <a:r>
              <a:rPr lang="zh-CN" altLang="en-US" sz="2400" smtClean="0"/>
              <a:t>甲、乙、丙所示进行了三个实验探究过程。</a:t>
            </a:r>
            <a:endParaRPr lang="zh-CN" altLang="en-US" sz="2400"/>
          </a:p>
        </p:txBody>
      </p:sp>
      <p:sp>
        <p:nvSpPr>
          <p:cNvPr id="5" name="矩形 4"/>
          <p:cNvSpPr/>
          <p:nvPr/>
        </p:nvSpPr>
        <p:spPr>
          <a:xfrm>
            <a:off x="5140610" y="5930124"/>
            <a:ext cx="1168910" cy="461665"/>
          </a:xfrm>
          <a:prstGeom prst="rect">
            <a:avLst/>
          </a:prstGeom>
        </p:spPr>
        <p:txBody>
          <a:bodyPr wrap="none">
            <a:spAutoFit/>
          </a:bodyPr>
          <a:lstStyle/>
          <a:p>
            <a:r>
              <a:rPr lang="zh-CN" altLang="en-US" smtClean="0"/>
              <a:t>图</a:t>
            </a:r>
            <a:r>
              <a:rPr lang="en-US" smtClean="0"/>
              <a:t>6-20</a:t>
            </a:r>
            <a:endParaRPr lang="zh-CN" altLang="en-US"/>
          </a:p>
        </p:txBody>
      </p:sp>
      <p:pic>
        <p:nvPicPr>
          <p:cNvPr id="6" name="20JX39a.EPS" descr="id:2147499913;FounderCES"/>
          <p:cNvPicPr/>
          <p:nvPr/>
        </p:nvPicPr>
        <p:blipFill>
          <a:blip r:embed="rId2"/>
          <a:stretch>
            <a:fillRect/>
          </a:stretch>
        </p:blipFill>
        <p:spPr>
          <a:xfrm>
            <a:off x="3094810" y="4206607"/>
            <a:ext cx="6242660" cy="1723517"/>
          </a:xfrm>
          <a:prstGeom prst="rect">
            <a:avLst/>
          </a:prstGeom>
        </p:spPr>
      </p:pic>
    </p:spTree>
  </p:cSld>
  <p:clrMapOvr>
    <a:masterClrMapping/>
  </p:clrMapOvr>
  <p:transition>
    <p:fade/>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643712"/>
            <a:ext cx="5214974"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a:t>
            </a:r>
            <a:r>
              <a:rPr lang="zh-CN" altLang="en-US" sz="2400" b="1" smtClean="0"/>
              <a:t>分析论证</a:t>
            </a:r>
            <a:r>
              <a:rPr lang="en-US" sz="2400" b="1" smtClean="0"/>
              <a:t>]</a:t>
            </a:r>
            <a:endParaRPr lang="zh-CN" altLang="en-US" sz="2400" b="1" smtClean="0"/>
          </a:p>
          <a:p>
            <a:pPr>
              <a:lnSpc>
                <a:spcPct val="150000"/>
              </a:lnSpc>
            </a:pPr>
            <a:r>
              <a:rPr lang="en-US" sz="2400" smtClean="0"/>
              <a:t>(1)</a:t>
            </a:r>
            <a:r>
              <a:rPr lang="zh-CN" altLang="en-US" sz="2400" smtClean="0"/>
              <a:t>在实验中</a:t>
            </a:r>
            <a:r>
              <a:rPr lang="en-US" sz="2400" smtClean="0"/>
              <a:t>,</a:t>
            </a:r>
            <a:r>
              <a:rPr lang="zh-CN" altLang="en-US" sz="2400" smtClean="0"/>
              <a:t>林红应该沿水平方向用弹簧测力计拉着物体做</a:t>
            </a:r>
            <a:r>
              <a:rPr lang="zh-CN" altLang="en-US" sz="2400" i="1" u="sng" smtClean="0"/>
              <a:t>　　　　</a:t>
            </a:r>
            <a:r>
              <a:rPr lang="zh-CN" altLang="en-US" sz="2400" smtClean="0"/>
              <a:t>运动。</a:t>
            </a:r>
            <a:r>
              <a:rPr lang="en-US" sz="2400" smtClean="0"/>
              <a:t> </a:t>
            </a:r>
            <a:endParaRPr lang="zh-CN" altLang="en-US" sz="2400" smtClean="0"/>
          </a:p>
          <a:p>
            <a:pPr>
              <a:lnSpc>
                <a:spcPct val="150000"/>
              </a:lnSpc>
            </a:pPr>
            <a:r>
              <a:rPr lang="en-US" sz="2400" smtClean="0"/>
              <a:t>(2)</a:t>
            </a:r>
            <a:r>
              <a:rPr lang="zh-CN" altLang="en-US" sz="2400" smtClean="0"/>
              <a:t>对比图中</a:t>
            </a:r>
            <a:r>
              <a:rPr lang="zh-CN" altLang="en-US" sz="2400" i="1" u="sng" smtClean="0"/>
              <a:t>　　　　</a:t>
            </a:r>
            <a:r>
              <a:rPr lang="zh-CN" altLang="en-US" sz="2400" smtClean="0"/>
              <a:t>两个探究过程</a:t>
            </a:r>
            <a:r>
              <a:rPr lang="en-US" sz="2400" smtClean="0"/>
              <a:t>,</a:t>
            </a:r>
            <a:r>
              <a:rPr lang="zh-CN" altLang="en-US" sz="2400" smtClean="0"/>
              <a:t>可以验证猜想</a:t>
            </a:r>
            <a:r>
              <a:rPr lang="en-US" sz="2400" smtClean="0"/>
              <a:t>C</a:t>
            </a:r>
            <a:r>
              <a:rPr lang="zh-CN" altLang="en-US" sz="2400" smtClean="0"/>
              <a:t>。</a:t>
            </a:r>
            <a:r>
              <a:rPr lang="en-US" sz="2400" smtClean="0"/>
              <a:t> </a:t>
            </a:r>
            <a:endParaRPr lang="zh-CN" altLang="en-US" sz="2400"/>
          </a:p>
        </p:txBody>
      </p:sp>
      <p:sp>
        <p:nvSpPr>
          <p:cNvPr id="5" name="矩形 4"/>
          <p:cNvSpPr/>
          <p:nvPr/>
        </p:nvSpPr>
        <p:spPr>
          <a:xfrm>
            <a:off x="2997470" y="5224749"/>
            <a:ext cx="1168910" cy="461665"/>
          </a:xfrm>
          <a:prstGeom prst="rect">
            <a:avLst/>
          </a:prstGeom>
        </p:spPr>
        <p:txBody>
          <a:bodyPr wrap="none">
            <a:spAutoFit/>
          </a:bodyPr>
          <a:lstStyle/>
          <a:p>
            <a:r>
              <a:rPr lang="zh-CN" altLang="en-US" smtClean="0"/>
              <a:t>图</a:t>
            </a:r>
            <a:r>
              <a:rPr lang="en-US" smtClean="0"/>
              <a:t>6-20</a:t>
            </a:r>
            <a:endParaRPr lang="zh-CN" altLang="en-US"/>
          </a:p>
        </p:txBody>
      </p:sp>
      <p:pic>
        <p:nvPicPr>
          <p:cNvPr id="6" name="20JX39a.EPS" descr="id:2147499913;FounderCES"/>
          <p:cNvPicPr/>
          <p:nvPr/>
        </p:nvPicPr>
        <p:blipFill>
          <a:blip r:embed="rId2"/>
          <a:stretch>
            <a:fillRect/>
          </a:stretch>
        </p:blipFill>
        <p:spPr>
          <a:xfrm>
            <a:off x="951670" y="3501232"/>
            <a:ext cx="5357850" cy="1479233"/>
          </a:xfrm>
          <a:prstGeom prst="rect">
            <a:avLst/>
          </a:prstGeom>
        </p:spPr>
      </p:pic>
      <p:sp>
        <p:nvSpPr>
          <p:cNvPr id="7" name="TextBox 26"/>
          <p:cNvSpPr txBox="1">
            <a:spLocks noChangeArrowheads="1"/>
          </p:cNvSpPr>
          <p:nvPr/>
        </p:nvSpPr>
        <p:spPr bwMode="auto">
          <a:xfrm>
            <a:off x="6595272" y="1193618"/>
            <a:ext cx="4857784" cy="5058683"/>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匀速直线</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甲、丙</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 </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应沿水平方向匀速拉动物体</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使物体做匀速直线运动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此时滑动摩擦力等于拉力。</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由甲、丙所示实验可知</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物体间接触面的粗糙程度相同</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而物体间的压力不同</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物体受到的滑动摩擦力不同</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由此可知</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滑动摩擦力的大小与压力的大小有关。</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childTnLst>
                          </p:cTn>
                        </p:par>
                      </p:childTnLst>
                    </p:cTn>
                  </p:par>
                  <p:par>
                    <p:cTn id="11" fill="hold" nodeType="clickPar">
                      <p:stCondLst>
                        <p:cond delay="indefinite"/>
                      </p:stCondLst>
                      <p:childTnLst>
                        <p:par>
                          <p:cTn id="12" fill="hold" nodeType="after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715700" cy="1754326"/>
          </a:xfrm>
          <a:prstGeom prst="rect">
            <a:avLst/>
          </a:prstGeom>
          <a:noFill/>
        </p:spPr>
        <p:txBody>
          <a:bodyPr wrap="square" rtlCol="0">
            <a:spAutoFit/>
          </a:bodyPr>
          <a:lstStyle/>
          <a:p>
            <a:pPr>
              <a:lnSpc>
                <a:spcPct val="150000"/>
              </a:lnSpc>
            </a:pPr>
            <a:r>
              <a:rPr lang="en-US" b="1" smtClean="0"/>
              <a:t>6.</a:t>
            </a:r>
            <a:r>
              <a:rPr lang="zh-CN" altLang="en-US" b="1" smtClean="0"/>
              <a:t>力的三要素</a:t>
            </a:r>
            <a:r>
              <a:rPr lang="en-US" b="1" smtClean="0"/>
              <a:t>:</a:t>
            </a:r>
            <a:r>
              <a:rPr lang="zh-CN" altLang="en-US" smtClean="0"/>
              <a:t>力的</a:t>
            </a:r>
            <a:r>
              <a:rPr lang="zh-CN" altLang="en-US" i="1" u="sng" smtClean="0"/>
              <a:t>　　　　</a:t>
            </a:r>
            <a:r>
              <a:rPr lang="zh-CN" altLang="en-US" smtClean="0"/>
              <a:t>、</a:t>
            </a:r>
            <a:r>
              <a:rPr lang="zh-CN" altLang="en-US" i="1" u="sng" smtClean="0"/>
              <a:t>　　　　</a:t>
            </a:r>
            <a:r>
              <a:rPr lang="zh-CN" altLang="en-US" smtClean="0"/>
              <a:t>、</a:t>
            </a:r>
            <a:r>
              <a:rPr lang="zh-CN" altLang="en-US" i="1" u="sng" smtClean="0"/>
              <a:t>　   　　　</a:t>
            </a:r>
            <a:r>
              <a:rPr lang="zh-CN" altLang="en-US" smtClean="0"/>
              <a:t>。</a:t>
            </a:r>
            <a:r>
              <a:rPr lang="en-US" smtClean="0"/>
              <a:t> </a:t>
            </a:r>
            <a:endParaRPr lang="zh-CN" altLang="en-US" smtClean="0"/>
          </a:p>
          <a:p>
            <a:pPr>
              <a:lnSpc>
                <a:spcPct val="150000"/>
              </a:lnSpc>
            </a:pPr>
            <a:r>
              <a:rPr lang="en-US" b="1" smtClean="0"/>
              <a:t>7.</a:t>
            </a:r>
            <a:r>
              <a:rPr lang="zh-CN" altLang="en-US" b="1" smtClean="0"/>
              <a:t>力的示意图</a:t>
            </a:r>
            <a:r>
              <a:rPr lang="en-US" b="1" smtClean="0"/>
              <a:t>:</a:t>
            </a:r>
            <a:r>
              <a:rPr lang="zh-CN" altLang="en-US" smtClean="0"/>
              <a:t>用一根带箭头的线段表示力的大小、方向、作用点的图叫力的示意图。同一示意图中</a:t>
            </a:r>
            <a:r>
              <a:rPr lang="en-US" smtClean="0"/>
              <a:t>,</a:t>
            </a:r>
            <a:r>
              <a:rPr lang="zh-CN" altLang="en-US" smtClean="0"/>
              <a:t>力越大</a:t>
            </a:r>
            <a:r>
              <a:rPr lang="en-US" smtClean="0"/>
              <a:t>,</a:t>
            </a:r>
            <a:r>
              <a:rPr lang="zh-CN" altLang="en-US" smtClean="0"/>
              <a:t>用来表示力的线段越长。</a:t>
            </a:r>
            <a:endParaRPr lang="zh-CN" altLang="en-US"/>
          </a:p>
        </p:txBody>
      </p:sp>
      <p:sp>
        <p:nvSpPr>
          <p:cNvPr id="8" name="Rectangle 14"/>
          <p:cNvSpPr>
            <a:spLocks noChangeArrowheads="1"/>
          </p:cNvSpPr>
          <p:nvPr/>
        </p:nvSpPr>
        <p:spPr bwMode="auto">
          <a:xfrm>
            <a:off x="3737752" y="78658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大小</a:t>
            </a:r>
            <a:endParaRPr lang="zh-CN" altLang="en-US">
              <a:solidFill>
                <a:srgbClr val="A50021"/>
              </a:solidFill>
            </a:endParaRPr>
          </a:p>
        </p:txBody>
      </p:sp>
      <p:sp>
        <p:nvSpPr>
          <p:cNvPr id="9" name="Rectangle 14"/>
          <p:cNvSpPr>
            <a:spLocks noChangeArrowheads="1"/>
          </p:cNvSpPr>
          <p:nvPr/>
        </p:nvSpPr>
        <p:spPr bwMode="auto">
          <a:xfrm>
            <a:off x="5309388" y="78658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方向</a:t>
            </a:r>
            <a:endParaRPr lang="zh-CN" altLang="en-US">
              <a:solidFill>
                <a:srgbClr val="A50021"/>
              </a:solidFill>
            </a:endParaRPr>
          </a:p>
        </p:txBody>
      </p:sp>
      <p:sp>
        <p:nvSpPr>
          <p:cNvPr id="10" name="Rectangle 14"/>
          <p:cNvSpPr>
            <a:spLocks noChangeArrowheads="1"/>
          </p:cNvSpPr>
          <p:nvPr/>
        </p:nvSpPr>
        <p:spPr bwMode="auto">
          <a:xfrm>
            <a:off x="6773160" y="786588"/>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作用点</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fade">
                                      <p:cBhvr>
                                        <p:cTn id="2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643712"/>
            <a:ext cx="557216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(3)</a:t>
            </a:r>
            <a:r>
              <a:rPr lang="zh-CN" altLang="en-US" sz="2400" smtClean="0"/>
              <a:t>在甲探究过程中</a:t>
            </a:r>
            <a:r>
              <a:rPr lang="en-US" sz="2400" smtClean="0"/>
              <a:t>,</a:t>
            </a:r>
            <a:r>
              <a:rPr lang="zh-CN" altLang="en-US" sz="2400" smtClean="0"/>
              <a:t>林红正确操作</a:t>
            </a:r>
            <a:r>
              <a:rPr lang="en-US" sz="2400" smtClean="0"/>
              <a:t>,</a:t>
            </a:r>
            <a:r>
              <a:rPr lang="zh-CN" altLang="en-US" sz="2400" smtClean="0"/>
              <a:t>拉动物体时</a:t>
            </a:r>
            <a:r>
              <a:rPr lang="en-US" sz="2400" smtClean="0"/>
              <a:t>,</a:t>
            </a:r>
            <a:r>
              <a:rPr lang="zh-CN" altLang="en-US" sz="2400" smtClean="0"/>
              <a:t>测力计示数是</a:t>
            </a:r>
            <a:r>
              <a:rPr lang="en-US" sz="2400" smtClean="0"/>
              <a:t>2 N,</a:t>
            </a:r>
            <a:r>
              <a:rPr lang="zh-CN" altLang="en-US" sz="2400" smtClean="0"/>
              <a:t>此时滑动摩擦力为</a:t>
            </a:r>
            <a:r>
              <a:rPr lang="zh-CN" altLang="en-US" sz="2400" i="1" u="sng" smtClean="0"/>
              <a:t>　　　　</a:t>
            </a:r>
            <a:r>
              <a:rPr lang="en-US" sz="2400" smtClean="0"/>
              <a:t>N,</a:t>
            </a:r>
            <a:r>
              <a:rPr lang="zh-CN" altLang="en-US" sz="2400" smtClean="0"/>
              <a:t>若拉力增大到</a:t>
            </a:r>
            <a:r>
              <a:rPr lang="en-US" sz="2400" smtClean="0"/>
              <a:t>3 N</a:t>
            </a:r>
            <a:r>
              <a:rPr lang="zh-CN" altLang="en-US" sz="2400" smtClean="0"/>
              <a:t>时</a:t>
            </a:r>
            <a:r>
              <a:rPr lang="en-US" sz="2400" smtClean="0"/>
              <a:t>,</a:t>
            </a:r>
            <a:r>
              <a:rPr lang="zh-CN" altLang="en-US" sz="2400" smtClean="0"/>
              <a:t>滑动摩擦力为</a:t>
            </a:r>
            <a:r>
              <a:rPr lang="zh-CN" altLang="en-US" sz="2400" i="1" u="sng" smtClean="0"/>
              <a:t>　　　　</a:t>
            </a:r>
            <a:r>
              <a:rPr lang="en-US" sz="2400" smtClean="0"/>
              <a:t>N</a:t>
            </a:r>
            <a:r>
              <a:rPr lang="zh-CN" altLang="en-US" sz="2400" smtClean="0"/>
              <a:t>。</a:t>
            </a:r>
            <a:r>
              <a:rPr lang="en-US" sz="2400" smtClean="0"/>
              <a:t> </a:t>
            </a:r>
            <a:endParaRPr lang="zh-CN" altLang="en-US" sz="2400"/>
          </a:p>
        </p:txBody>
      </p:sp>
      <p:sp>
        <p:nvSpPr>
          <p:cNvPr id="5" name="矩形 4"/>
          <p:cNvSpPr/>
          <p:nvPr/>
        </p:nvSpPr>
        <p:spPr>
          <a:xfrm>
            <a:off x="3023372" y="4796121"/>
            <a:ext cx="1168910" cy="461665"/>
          </a:xfrm>
          <a:prstGeom prst="rect">
            <a:avLst/>
          </a:prstGeom>
        </p:spPr>
        <p:txBody>
          <a:bodyPr wrap="none">
            <a:spAutoFit/>
          </a:bodyPr>
          <a:lstStyle/>
          <a:p>
            <a:r>
              <a:rPr lang="zh-CN" altLang="en-US" smtClean="0"/>
              <a:t>图</a:t>
            </a:r>
            <a:r>
              <a:rPr lang="en-US" smtClean="0"/>
              <a:t>6-20</a:t>
            </a:r>
            <a:endParaRPr lang="zh-CN" altLang="en-US"/>
          </a:p>
        </p:txBody>
      </p:sp>
      <p:pic>
        <p:nvPicPr>
          <p:cNvPr id="6" name="20JX39a.EPS" descr="id:2147499913;FounderCES"/>
          <p:cNvPicPr/>
          <p:nvPr/>
        </p:nvPicPr>
        <p:blipFill>
          <a:blip r:embed="rId2"/>
          <a:stretch>
            <a:fillRect/>
          </a:stretch>
        </p:blipFill>
        <p:spPr>
          <a:xfrm>
            <a:off x="1023107" y="3072604"/>
            <a:ext cx="5433785" cy="1500197"/>
          </a:xfrm>
          <a:prstGeom prst="rect">
            <a:avLst/>
          </a:prstGeom>
        </p:spPr>
      </p:pic>
      <p:sp>
        <p:nvSpPr>
          <p:cNvPr id="7" name="TextBox 26"/>
          <p:cNvSpPr txBox="1">
            <a:spLocks noChangeArrowheads="1"/>
          </p:cNvSpPr>
          <p:nvPr/>
        </p:nvSpPr>
        <p:spPr bwMode="auto">
          <a:xfrm>
            <a:off x="6595272" y="643712"/>
            <a:ext cx="5072098" cy="3396690"/>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    2</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匀速拉动物体</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物体做匀速直线运动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处于平衡状态</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滑动摩擦力等于拉力</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测力计示数是</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 N,</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此时摩擦力为</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 N;</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拉力增大到</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3 N</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时</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摩擦力不变</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仍为</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 N</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643712"/>
            <a:ext cx="5500726" cy="29289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(4)</a:t>
            </a:r>
            <a:r>
              <a:rPr lang="zh-CN" altLang="en-US" sz="2400" smtClean="0"/>
              <a:t>实验探究中</a:t>
            </a:r>
            <a:r>
              <a:rPr lang="en-US" sz="2400" smtClean="0"/>
              <a:t>,</a:t>
            </a:r>
            <a:r>
              <a:rPr lang="zh-CN" altLang="en-US" sz="2400" smtClean="0"/>
              <a:t>林红采用的实验探究方法是</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A.</a:t>
            </a:r>
            <a:r>
              <a:rPr lang="zh-CN" altLang="en-US" sz="2400" smtClean="0"/>
              <a:t>类比法</a:t>
            </a:r>
            <a:r>
              <a:rPr lang="zh-CN" altLang="en-US" sz="2400" i="1" smtClean="0"/>
              <a:t>　</a:t>
            </a:r>
            <a:endParaRPr lang="en-US" altLang="zh-CN" sz="2400" i="1" smtClean="0"/>
          </a:p>
          <a:p>
            <a:pPr>
              <a:lnSpc>
                <a:spcPct val="150000"/>
              </a:lnSpc>
            </a:pPr>
            <a:r>
              <a:rPr lang="en-US" sz="2400" smtClean="0"/>
              <a:t>B.</a:t>
            </a:r>
            <a:r>
              <a:rPr lang="zh-CN" altLang="en-US" sz="2400" smtClean="0"/>
              <a:t>科学推理法</a:t>
            </a:r>
            <a:r>
              <a:rPr lang="zh-CN" altLang="en-US" sz="2400" i="1" smtClean="0"/>
              <a:t>　</a:t>
            </a:r>
            <a:endParaRPr lang="en-US" altLang="zh-CN" sz="2400" i="1" smtClean="0"/>
          </a:p>
          <a:p>
            <a:pPr>
              <a:lnSpc>
                <a:spcPct val="150000"/>
              </a:lnSpc>
            </a:pPr>
            <a:r>
              <a:rPr lang="en-US" sz="2400" smtClean="0"/>
              <a:t>C.</a:t>
            </a:r>
            <a:r>
              <a:rPr lang="zh-CN" altLang="en-US" sz="2400" smtClean="0"/>
              <a:t>控制变量法</a:t>
            </a:r>
            <a:endParaRPr lang="zh-CN" altLang="en-US" sz="2400"/>
          </a:p>
        </p:txBody>
      </p:sp>
      <p:sp>
        <p:nvSpPr>
          <p:cNvPr id="5" name="矩形 4"/>
          <p:cNvSpPr/>
          <p:nvPr/>
        </p:nvSpPr>
        <p:spPr>
          <a:xfrm>
            <a:off x="2997470" y="5439063"/>
            <a:ext cx="1168910" cy="461665"/>
          </a:xfrm>
          <a:prstGeom prst="rect">
            <a:avLst/>
          </a:prstGeom>
        </p:spPr>
        <p:txBody>
          <a:bodyPr wrap="none">
            <a:spAutoFit/>
          </a:bodyPr>
          <a:lstStyle/>
          <a:p>
            <a:r>
              <a:rPr lang="zh-CN" altLang="en-US" smtClean="0"/>
              <a:t>图</a:t>
            </a:r>
            <a:r>
              <a:rPr lang="en-US" smtClean="0"/>
              <a:t>6-20</a:t>
            </a:r>
            <a:endParaRPr lang="zh-CN" altLang="en-US"/>
          </a:p>
        </p:txBody>
      </p:sp>
      <p:pic>
        <p:nvPicPr>
          <p:cNvPr id="6" name="20JX39a.EPS" descr="id:2147499913;FounderCES"/>
          <p:cNvPicPr/>
          <p:nvPr/>
        </p:nvPicPr>
        <p:blipFill>
          <a:blip r:embed="rId2"/>
          <a:stretch>
            <a:fillRect/>
          </a:stretch>
        </p:blipFill>
        <p:spPr>
          <a:xfrm>
            <a:off x="951670" y="3715546"/>
            <a:ext cx="6242660" cy="1723517"/>
          </a:xfrm>
          <a:prstGeom prst="rect">
            <a:avLst/>
          </a:prstGeom>
        </p:spPr>
      </p:pic>
      <p:sp>
        <p:nvSpPr>
          <p:cNvPr id="7" name="TextBox 26"/>
          <p:cNvSpPr txBox="1">
            <a:spLocks noChangeArrowheads="1"/>
          </p:cNvSpPr>
          <p:nvPr/>
        </p:nvSpPr>
        <p:spPr bwMode="auto">
          <a:xfrm>
            <a:off x="6666710" y="643712"/>
            <a:ext cx="5072098" cy="1734697"/>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实验中采用的是控制变量法</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故</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正确。</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572274"/>
            <a:ext cx="10644262" cy="62177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zh-CN" altLang="en-US" sz="2600" b="1" spc="150" smtClean="0">
                <a:solidFill>
                  <a:srgbClr val="18B48F"/>
                </a:solidFill>
                <a:latin typeface="微软雅黑" panose="020b0503020204020204" pitchFamily="34" charset="-122"/>
                <a:ea typeface="微软雅黑" panose="020b0503020204020204" pitchFamily="34" charset="-122"/>
              </a:rPr>
              <a:t>◀ 实验拓展 ▶</a:t>
            </a:r>
            <a:endParaRPr lang="en-US" altLang="zh-CN" sz="2600" spc="150" smtClean="0">
              <a:solidFill>
                <a:srgbClr val="18B48F"/>
              </a:solidFill>
              <a:latin typeface="微软雅黑" panose="020b0503020204020204" pitchFamily="34" charset="-122"/>
              <a:ea typeface="微软雅黑" panose="020b0503020204020204" pitchFamily="34" charset="-122"/>
            </a:endParaRPr>
          </a:p>
        </p:txBody>
      </p:sp>
      <p:sp>
        <p:nvSpPr>
          <p:cNvPr id="3" name="TextBox 15"/>
          <p:cNvSpPr txBox="1"/>
          <p:nvPr/>
        </p:nvSpPr>
        <p:spPr>
          <a:xfrm>
            <a:off x="951670" y="1215216"/>
            <a:ext cx="6572296" cy="4439411"/>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(5)</a:t>
            </a:r>
            <a:r>
              <a:rPr lang="zh-CN" altLang="en-US" sz="2400" smtClean="0"/>
              <a:t>林红在实验时还发现</a:t>
            </a:r>
            <a:r>
              <a:rPr lang="en-US" sz="2400" smtClean="0"/>
              <a:t>:</a:t>
            </a:r>
            <a:r>
              <a:rPr lang="zh-CN" altLang="en-US" sz="2400" smtClean="0"/>
              <a:t>图甲中</a:t>
            </a:r>
            <a:r>
              <a:rPr lang="en-US" sz="2400" smtClean="0"/>
              <a:t>,</a:t>
            </a:r>
            <a:r>
              <a:rPr lang="zh-CN" altLang="en-US" sz="2400" smtClean="0"/>
              <a:t>在物体没有被拉动时</a:t>
            </a:r>
            <a:r>
              <a:rPr lang="en-US" sz="2400" smtClean="0"/>
              <a:t>,</a:t>
            </a:r>
            <a:r>
              <a:rPr lang="zh-CN" altLang="en-US" sz="2400" smtClean="0"/>
              <a:t>弹簧测力计也有示数</a:t>
            </a:r>
            <a:r>
              <a:rPr lang="en-US" sz="2400" smtClean="0"/>
              <a:t>,</a:t>
            </a:r>
            <a:r>
              <a:rPr lang="zh-CN" altLang="en-US" sz="2400" smtClean="0"/>
              <a:t>且示数会变化</a:t>
            </a:r>
            <a:r>
              <a:rPr lang="en-US" sz="2400" smtClean="0"/>
              <a:t>,</a:t>
            </a:r>
            <a:r>
              <a:rPr lang="zh-CN" altLang="en-US" sz="2400" smtClean="0"/>
              <a:t>她在请教老师后</a:t>
            </a:r>
            <a:r>
              <a:rPr lang="en-US" sz="2400" smtClean="0"/>
              <a:t>,</a:t>
            </a:r>
            <a:r>
              <a:rPr lang="zh-CN" altLang="en-US" sz="2400" smtClean="0"/>
              <a:t>知道可用</a:t>
            </a:r>
            <a:r>
              <a:rPr lang="en-US" sz="2400" i="1" smtClean="0"/>
              <a:t>F</a:t>
            </a:r>
            <a:r>
              <a:rPr lang="en-US" sz="2400" smtClean="0"/>
              <a:t>-</a:t>
            </a:r>
            <a:r>
              <a:rPr lang="en-US" sz="2400" i="1" smtClean="0"/>
              <a:t>t</a:t>
            </a:r>
            <a:r>
              <a:rPr lang="zh-CN" altLang="en-US" sz="2400" smtClean="0"/>
              <a:t>图像表示拉力随时间的变化情况。若某次实验开始拉动物体直到物体匀速滑动的</a:t>
            </a:r>
            <a:r>
              <a:rPr lang="en-US" sz="2400" i="1" smtClean="0"/>
              <a:t>F</a:t>
            </a:r>
            <a:r>
              <a:rPr lang="en-US" sz="2400" smtClean="0"/>
              <a:t>-</a:t>
            </a:r>
            <a:r>
              <a:rPr lang="en-US" sz="2400" i="1" smtClean="0"/>
              <a:t>t</a:t>
            </a:r>
            <a:r>
              <a:rPr lang="zh-CN" altLang="en-US" sz="2400" smtClean="0"/>
              <a:t>图像如图</a:t>
            </a:r>
            <a:r>
              <a:rPr lang="en-US" sz="2400" smtClean="0"/>
              <a:t>6-21</a:t>
            </a:r>
            <a:r>
              <a:rPr lang="zh-CN" altLang="en-US" sz="2400" smtClean="0"/>
              <a:t>所示</a:t>
            </a:r>
            <a:r>
              <a:rPr lang="en-US" sz="2400" smtClean="0"/>
              <a:t>,</a:t>
            </a:r>
            <a:r>
              <a:rPr lang="zh-CN" altLang="en-US" sz="2400" smtClean="0"/>
              <a:t>其中</a:t>
            </a:r>
            <a:r>
              <a:rPr lang="en-US" sz="2400" smtClean="0"/>
              <a:t>0</a:t>
            </a:r>
            <a:r>
              <a:rPr lang="en-US" sz="2400" i="1" smtClean="0"/>
              <a:t>~</a:t>
            </a:r>
            <a:r>
              <a:rPr lang="en-US" sz="2400" smtClean="0"/>
              <a:t>4 s</a:t>
            </a:r>
            <a:r>
              <a:rPr lang="zh-CN" altLang="en-US" sz="2400" smtClean="0"/>
              <a:t>物体处于静止状态</a:t>
            </a:r>
            <a:r>
              <a:rPr lang="en-US" sz="2400" smtClean="0"/>
              <a:t>,</a:t>
            </a:r>
            <a:r>
              <a:rPr lang="zh-CN" altLang="en-US" sz="2400" smtClean="0"/>
              <a:t>分析图像可知</a:t>
            </a:r>
            <a:r>
              <a:rPr lang="en-US" sz="2400" smtClean="0"/>
              <a:t>:</a:t>
            </a:r>
            <a:r>
              <a:rPr lang="zh-CN" altLang="en-US" sz="2400" smtClean="0"/>
              <a:t>要使物体由静止开始运动</a:t>
            </a:r>
            <a:r>
              <a:rPr lang="en-US" sz="2400" smtClean="0"/>
              <a:t>,</a:t>
            </a:r>
            <a:r>
              <a:rPr lang="zh-CN" altLang="en-US" sz="2400" smtClean="0"/>
              <a:t>至少要用</a:t>
            </a:r>
            <a:r>
              <a:rPr lang="zh-CN" altLang="en-US" sz="2400" i="1" u="sng" smtClean="0"/>
              <a:t>　　　　</a:t>
            </a:r>
            <a:r>
              <a:rPr lang="en-US" sz="2400" smtClean="0"/>
              <a:t>N</a:t>
            </a:r>
            <a:endParaRPr lang="en-US" sz="2400" smtClean="0"/>
          </a:p>
          <a:p>
            <a:pPr>
              <a:lnSpc>
                <a:spcPct val="150000"/>
              </a:lnSpc>
            </a:pPr>
            <a:r>
              <a:rPr lang="zh-CN" altLang="en-US" sz="2400" smtClean="0"/>
              <a:t>的水平拉力拉物体。</a:t>
            </a:r>
            <a:r>
              <a:rPr lang="en-US" sz="2400" smtClean="0"/>
              <a:t> </a:t>
            </a:r>
            <a:endParaRPr lang="zh-CN" altLang="en-US" sz="2400"/>
          </a:p>
        </p:txBody>
      </p:sp>
      <p:sp>
        <p:nvSpPr>
          <p:cNvPr id="4" name="矩形 3"/>
          <p:cNvSpPr/>
          <p:nvPr/>
        </p:nvSpPr>
        <p:spPr>
          <a:xfrm>
            <a:off x="5115243" y="6236257"/>
            <a:ext cx="1168910" cy="461665"/>
          </a:xfrm>
          <a:prstGeom prst="rect">
            <a:avLst/>
          </a:prstGeom>
        </p:spPr>
        <p:txBody>
          <a:bodyPr wrap="none">
            <a:spAutoFit/>
          </a:bodyPr>
          <a:lstStyle/>
          <a:p>
            <a:r>
              <a:rPr lang="zh-CN" altLang="en-US" smtClean="0"/>
              <a:t>图</a:t>
            </a:r>
            <a:r>
              <a:rPr lang="en-US" smtClean="0"/>
              <a:t>6-21</a:t>
            </a:r>
            <a:endParaRPr lang="zh-CN" altLang="en-US"/>
          </a:p>
        </p:txBody>
      </p:sp>
      <p:pic>
        <p:nvPicPr>
          <p:cNvPr id="6" name="20JX39aa.EPS" descr="id:2147499927;FounderCES"/>
          <p:cNvPicPr/>
          <p:nvPr/>
        </p:nvPicPr>
        <p:blipFill>
          <a:blip r:embed="rId2"/>
          <a:stretch>
            <a:fillRect/>
          </a:stretch>
        </p:blipFill>
        <p:spPr>
          <a:xfrm>
            <a:off x="4595008" y="4501364"/>
            <a:ext cx="2260649" cy="1767160"/>
          </a:xfrm>
          <a:prstGeom prst="rect">
            <a:avLst/>
          </a:prstGeom>
        </p:spPr>
      </p:pic>
      <p:sp>
        <p:nvSpPr>
          <p:cNvPr id="7" name="TextBox 26"/>
          <p:cNvSpPr txBox="1">
            <a:spLocks noChangeArrowheads="1"/>
          </p:cNvSpPr>
          <p:nvPr/>
        </p:nvSpPr>
        <p:spPr bwMode="auto">
          <a:xfrm>
            <a:off x="7523966" y="1195031"/>
            <a:ext cx="4214842"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]2.3</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分析题图中图像可知</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要使物体由静止开始运动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至少要用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2.3 N</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的水平拉力拉物体。</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86588"/>
            <a:ext cx="5214974"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(6)</a:t>
            </a:r>
            <a:r>
              <a:rPr lang="zh-CN" altLang="en-US" sz="2400" smtClean="0"/>
              <a:t>如果实验时物体所受的拉力是</a:t>
            </a:r>
            <a:r>
              <a:rPr lang="en-US" sz="2400" smtClean="0"/>
              <a:t>2 N,</a:t>
            </a:r>
            <a:r>
              <a:rPr lang="zh-CN" altLang="en-US" sz="2400" smtClean="0"/>
              <a:t>则下列对物体所处状态的判断</a:t>
            </a:r>
            <a:r>
              <a:rPr lang="en-US" sz="2400" smtClean="0"/>
              <a:t>,</a:t>
            </a:r>
            <a:r>
              <a:rPr lang="zh-CN" altLang="en-US" sz="2400" smtClean="0"/>
              <a:t>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静止</a:t>
            </a:r>
            <a:r>
              <a:rPr lang="en-US" sz="2400" smtClean="0"/>
              <a:t>	</a:t>
            </a:r>
            <a:endParaRPr lang="zh-CN" altLang="en-US" sz="2400" smtClean="0"/>
          </a:p>
          <a:p>
            <a:pPr>
              <a:lnSpc>
                <a:spcPct val="150000"/>
              </a:lnSpc>
            </a:pPr>
            <a:r>
              <a:rPr lang="en-US" sz="2400" smtClean="0"/>
              <a:t>B.</a:t>
            </a:r>
            <a:r>
              <a:rPr lang="zh-CN" altLang="en-US" sz="2400" smtClean="0"/>
              <a:t>匀速直线运动</a:t>
            </a:r>
            <a:endParaRPr lang="zh-CN" altLang="en-US" sz="2400" smtClean="0"/>
          </a:p>
          <a:p>
            <a:pPr>
              <a:lnSpc>
                <a:spcPct val="150000"/>
              </a:lnSpc>
            </a:pPr>
            <a:r>
              <a:rPr lang="en-US" sz="2400" smtClean="0"/>
              <a:t>C.</a:t>
            </a:r>
            <a:r>
              <a:rPr lang="zh-CN" altLang="en-US" sz="2400" smtClean="0"/>
              <a:t>静止或匀速直线运动</a:t>
            </a:r>
            <a:r>
              <a:rPr lang="en-US" sz="2400" smtClean="0"/>
              <a:t>	</a:t>
            </a:r>
            <a:endParaRPr lang="zh-CN" altLang="en-US" sz="2400" smtClean="0"/>
          </a:p>
          <a:p>
            <a:pPr>
              <a:lnSpc>
                <a:spcPct val="150000"/>
              </a:lnSpc>
            </a:pPr>
            <a:r>
              <a:rPr lang="en-US" sz="2400" smtClean="0"/>
              <a:t>D.</a:t>
            </a:r>
            <a:r>
              <a:rPr lang="zh-CN" altLang="en-US" sz="2400" smtClean="0"/>
              <a:t>条件不足</a:t>
            </a:r>
            <a:r>
              <a:rPr lang="en-US" sz="2400" smtClean="0"/>
              <a:t>,</a:t>
            </a:r>
            <a:r>
              <a:rPr lang="zh-CN" altLang="en-US" sz="2400" smtClean="0"/>
              <a:t>无法判断</a:t>
            </a:r>
            <a:endParaRPr lang="zh-CN" altLang="en-US" sz="2400"/>
          </a:p>
        </p:txBody>
      </p:sp>
      <p:sp>
        <p:nvSpPr>
          <p:cNvPr id="7" name="TextBox 26"/>
          <p:cNvSpPr txBox="1">
            <a:spLocks noChangeArrowheads="1"/>
          </p:cNvSpPr>
          <p:nvPr/>
        </p:nvSpPr>
        <p:spPr bwMode="auto">
          <a:xfrm>
            <a:off x="6523834" y="783910"/>
            <a:ext cx="5072098"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如果实验时物体所受的拉力是</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2 N,</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则物体可能静止</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还没拉动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也可能已经在做匀速直线运动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故选</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86588"/>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(7)</a:t>
            </a:r>
            <a:r>
              <a:rPr lang="zh-CN" altLang="en-US" sz="2400" smtClean="0"/>
              <a:t>将木块沿竖直方向截取一半后</a:t>
            </a:r>
            <a:r>
              <a:rPr lang="en-US" sz="2400" smtClean="0"/>
              <a:t>,</a:t>
            </a:r>
            <a:r>
              <a:rPr lang="zh-CN" altLang="en-US" sz="2400" smtClean="0"/>
              <a:t>仍平放在长木板上</a:t>
            </a:r>
            <a:r>
              <a:rPr lang="en-US" sz="2400" smtClean="0"/>
              <a:t>,</a:t>
            </a:r>
            <a:r>
              <a:rPr lang="zh-CN" altLang="en-US" sz="2400" smtClean="0"/>
              <a:t>测得剩余木块所受的滑动摩擦力变为原来的一半。由此说明</a:t>
            </a:r>
            <a:r>
              <a:rPr lang="en-US" sz="2400" smtClean="0"/>
              <a:t>:</a:t>
            </a:r>
            <a:r>
              <a:rPr lang="zh-CN" altLang="en-US" sz="2400" smtClean="0"/>
              <a:t>滑动摩擦力的大小随接触面积的减小而减小。这个结论是违背科学的</a:t>
            </a:r>
            <a:r>
              <a:rPr lang="en-US" sz="2400" smtClean="0"/>
              <a:t>,</a:t>
            </a:r>
            <a:r>
              <a:rPr lang="zh-CN" altLang="en-US" sz="2400" smtClean="0"/>
              <a:t>你认为探究过程中存在的问题是</a:t>
            </a:r>
            <a:r>
              <a:rPr lang="en-US" altLang="zh-CN" sz="2400" smtClean="0"/>
              <a:t>_________________</a:t>
            </a:r>
            <a:endParaRPr lang="en-US" altLang="zh-CN" sz="2400" smtClean="0"/>
          </a:p>
          <a:p>
            <a:pPr>
              <a:lnSpc>
                <a:spcPct val="150000"/>
              </a:lnSpc>
            </a:pPr>
            <a:r>
              <a:rPr lang="zh-CN" altLang="en-US" sz="2400" i="1" u="sng" smtClean="0"/>
              <a:t>　　　　　　</a:t>
            </a:r>
            <a:r>
              <a:rPr lang="zh-CN" altLang="en-US" sz="2400" smtClean="0"/>
              <a:t>。</a:t>
            </a:r>
            <a:r>
              <a:rPr lang="en-US" sz="2400" smtClean="0"/>
              <a:t> </a:t>
            </a:r>
            <a:endParaRPr lang="zh-CN" altLang="en-US" sz="2400"/>
          </a:p>
        </p:txBody>
      </p:sp>
      <p:sp>
        <p:nvSpPr>
          <p:cNvPr id="4" name="Rectangle 14"/>
          <p:cNvSpPr>
            <a:spLocks noChangeArrowheads="1"/>
          </p:cNvSpPr>
          <p:nvPr/>
        </p:nvSpPr>
        <p:spPr bwMode="auto">
          <a:xfrm>
            <a:off x="9309916" y="1896559"/>
            <a:ext cx="172354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未控制压力</a:t>
            </a:r>
            <a:endParaRPr lang="zh-CN" altLang="en-US">
              <a:solidFill>
                <a:srgbClr val="A50021"/>
              </a:solidFill>
            </a:endParaRPr>
          </a:p>
        </p:txBody>
      </p:sp>
      <p:sp>
        <p:nvSpPr>
          <p:cNvPr id="5" name="Rectangle 14"/>
          <p:cNvSpPr>
            <a:spLocks noChangeArrowheads="1"/>
          </p:cNvSpPr>
          <p:nvPr/>
        </p:nvSpPr>
        <p:spPr bwMode="auto">
          <a:xfrm>
            <a:off x="1237422" y="2429662"/>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大小相同</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突破二　探究阻力对物体运动的影响</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设计和进行实验</a:t>
            </a:r>
            <a:r>
              <a:rPr lang="en-US" altLang="zh-CN" sz="2400" b="1" smtClean="0"/>
              <a:t>】</a:t>
            </a:r>
            <a:endParaRPr lang="en-US" altLang="zh-CN" sz="2400" b="1" smtClean="0"/>
          </a:p>
          <a:p>
            <a:pPr>
              <a:lnSpc>
                <a:spcPct val="150000"/>
              </a:lnSpc>
            </a:pPr>
            <a:r>
              <a:rPr lang="en-US" sz="2400" b="1" smtClean="0"/>
              <a:t>1.</a:t>
            </a:r>
            <a:r>
              <a:rPr lang="zh-CN" altLang="en-US" sz="2400" smtClean="0"/>
              <a:t>小车从同一斜面、</a:t>
            </a:r>
            <a:r>
              <a:rPr lang="zh-CN" altLang="en-US" sz="2400" u="sng" smtClean="0"/>
              <a:t>同一高度</a:t>
            </a:r>
            <a:r>
              <a:rPr lang="zh-CN" altLang="en-US" sz="2400" smtClean="0"/>
              <a:t>滑下</a:t>
            </a:r>
            <a:r>
              <a:rPr lang="en-US" sz="2400" smtClean="0"/>
              <a:t>:</a:t>
            </a:r>
            <a:r>
              <a:rPr lang="zh-CN" altLang="en-US" sz="2400" smtClean="0"/>
              <a:t>使小车到达水平面的</a:t>
            </a:r>
            <a:r>
              <a:rPr lang="zh-CN" altLang="en-US" sz="2400" u="sng" smtClean="0"/>
              <a:t>速度相同</a:t>
            </a:r>
            <a:r>
              <a:rPr lang="en-US" sz="2400" smtClean="0"/>
              <a:t>(</a:t>
            </a:r>
            <a:r>
              <a:rPr lang="zh-CN" altLang="en-US" sz="2400" smtClean="0"/>
              <a:t>控制变量法</a:t>
            </a:r>
            <a:r>
              <a:rPr lang="en-US" sz="2400" smtClean="0"/>
              <a:t>)</a:t>
            </a:r>
            <a:r>
              <a:rPr lang="zh-CN" altLang="en-US" sz="2400" smtClean="0"/>
              <a:t>。</a:t>
            </a:r>
            <a:endParaRPr lang="zh-CN" altLang="en-US" sz="2400" smtClean="0"/>
          </a:p>
          <a:p>
            <a:pPr>
              <a:lnSpc>
                <a:spcPct val="150000"/>
              </a:lnSpc>
            </a:pPr>
            <a:r>
              <a:rPr lang="en-US" sz="2400" b="1" smtClean="0"/>
              <a:t>2.</a:t>
            </a:r>
            <a:r>
              <a:rPr lang="zh-CN" altLang="en-US" sz="2400" smtClean="0"/>
              <a:t>改变接触面粗糙程度的</a:t>
            </a:r>
            <a:r>
              <a:rPr lang="zh-CN" altLang="en-US" sz="2400" u="sng" smtClean="0"/>
              <a:t>方法</a:t>
            </a:r>
            <a:r>
              <a:rPr lang="en-US" sz="2400" smtClean="0"/>
              <a:t>:</a:t>
            </a:r>
            <a:r>
              <a:rPr lang="zh-CN" altLang="en-US" sz="2400" u="sng" smtClean="0"/>
              <a:t>水平面铺材料不同的物体</a:t>
            </a:r>
            <a:r>
              <a:rPr lang="en-US" sz="2400" smtClean="0"/>
              <a:t>;</a:t>
            </a:r>
            <a:r>
              <a:rPr lang="zh-CN" altLang="en-US" sz="2400" smtClean="0"/>
              <a:t>作用</a:t>
            </a:r>
            <a:r>
              <a:rPr lang="en-US" sz="2400" smtClean="0"/>
              <a:t>:</a:t>
            </a:r>
            <a:r>
              <a:rPr lang="zh-CN" altLang="en-US" sz="2400" u="sng" smtClean="0"/>
              <a:t>改变阻力大小</a:t>
            </a:r>
            <a:r>
              <a:rPr lang="zh-CN" altLang="en-US" sz="2400" smtClean="0"/>
              <a:t>。</a:t>
            </a:r>
            <a:endParaRPr lang="zh-CN" altLang="en-US" sz="2400" smtClean="0"/>
          </a:p>
          <a:p>
            <a:pPr>
              <a:lnSpc>
                <a:spcPct val="150000"/>
              </a:lnSpc>
            </a:pPr>
            <a:r>
              <a:rPr lang="en-US" sz="2400" b="1" smtClean="0"/>
              <a:t>3.</a:t>
            </a:r>
            <a:r>
              <a:rPr lang="zh-CN" altLang="en-US" sz="2400" smtClean="0"/>
              <a:t>通过比较</a:t>
            </a:r>
            <a:r>
              <a:rPr lang="zh-CN" altLang="en-US" sz="2400" u="sng" smtClean="0"/>
              <a:t>小车在水平面上运动的距离</a:t>
            </a:r>
            <a:r>
              <a:rPr lang="zh-CN" altLang="en-US" sz="2400" smtClean="0"/>
              <a:t>来判断小车在水平面上所受阻力的大小</a:t>
            </a:r>
            <a:r>
              <a:rPr lang="en-US" sz="2400" smtClean="0"/>
              <a:t>:</a:t>
            </a:r>
            <a:r>
              <a:rPr lang="zh-CN" altLang="en-US" sz="2400" smtClean="0"/>
              <a:t>阻力越小</a:t>
            </a:r>
            <a:r>
              <a:rPr lang="en-US" sz="2400" smtClean="0"/>
              <a:t>,</a:t>
            </a:r>
            <a:r>
              <a:rPr lang="zh-CN" altLang="en-US" sz="2400" smtClean="0"/>
              <a:t>速度减小得越慢</a:t>
            </a:r>
            <a:r>
              <a:rPr lang="en-US" sz="2400" smtClean="0"/>
              <a:t>,</a:t>
            </a:r>
            <a:r>
              <a:rPr lang="zh-CN" altLang="en-US" sz="2400" smtClean="0"/>
              <a:t>运动的距离越远</a:t>
            </a:r>
            <a:r>
              <a:rPr lang="en-US" sz="2400" smtClean="0"/>
              <a:t>(</a:t>
            </a:r>
            <a:r>
              <a:rPr lang="zh-CN" altLang="en-US" sz="2400" smtClean="0"/>
              <a:t>转换法</a:t>
            </a:r>
            <a:r>
              <a:rPr lang="en-US" sz="2400" smtClean="0"/>
              <a:t>)</a:t>
            </a:r>
            <a:r>
              <a:rPr lang="zh-CN" altLang="en-US" sz="2400" smtClean="0"/>
              <a:t>。</a:t>
            </a:r>
            <a:endParaRPr lang="zh-CN" altLang="en-US" sz="2400"/>
          </a:p>
        </p:txBody>
      </p:sp>
    </p:spTree>
  </p:cSld>
  <p:clrMapOvr>
    <a:masterClrMapping/>
  </p:clrMapOvr>
  <p:transition>
    <p:fade/>
  </p:transition>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15150"/>
            <a:ext cx="10572824" cy="5632311"/>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altLang="zh-CN" sz="2400" b="1" smtClean="0"/>
              <a:t>【</a:t>
            </a:r>
            <a:r>
              <a:rPr lang="zh-CN" altLang="en-US" sz="2400" b="1" smtClean="0"/>
              <a:t>实验结论</a:t>
            </a:r>
            <a:r>
              <a:rPr lang="en-US" altLang="zh-CN" sz="2400" b="1" smtClean="0"/>
              <a:t>】</a:t>
            </a:r>
            <a:endParaRPr lang="en-US" altLang="zh-CN" sz="2400" b="1" smtClean="0"/>
          </a:p>
          <a:p>
            <a:pPr>
              <a:lnSpc>
                <a:spcPct val="150000"/>
              </a:lnSpc>
            </a:pPr>
            <a:r>
              <a:rPr lang="en-US" sz="2400" b="1" smtClean="0"/>
              <a:t>4.</a:t>
            </a:r>
            <a:r>
              <a:rPr lang="zh-CN" altLang="en-US" sz="2400" smtClean="0"/>
              <a:t>通过实验探究得出</a:t>
            </a:r>
            <a:r>
              <a:rPr lang="en-US" sz="2400" smtClean="0"/>
              <a:t>:</a:t>
            </a:r>
            <a:r>
              <a:rPr lang="zh-CN" altLang="en-US" sz="2400" smtClean="0"/>
              <a:t>力不是维持物体运动状态的原因</a:t>
            </a:r>
            <a:r>
              <a:rPr lang="en-US" sz="2400" smtClean="0"/>
              <a:t>,</a:t>
            </a:r>
            <a:r>
              <a:rPr lang="zh-CN" altLang="en-US" sz="2400" u="sng" smtClean="0"/>
              <a:t>力是改变物体运动状态</a:t>
            </a:r>
            <a:r>
              <a:rPr lang="zh-CN" altLang="en-US" sz="2400" smtClean="0"/>
              <a:t>的原因。</a:t>
            </a:r>
            <a:endParaRPr lang="zh-CN" altLang="en-US" sz="2400" smtClean="0"/>
          </a:p>
          <a:p>
            <a:pPr>
              <a:lnSpc>
                <a:spcPct val="150000"/>
              </a:lnSpc>
            </a:pPr>
            <a:r>
              <a:rPr lang="en-US" sz="2400" b="1" smtClean="0"/>
              <a:t>5.</a:t>
            </a:r>
            <a:r>
              <a:rPr lang="zh-CN" altLang="en-US" sz="2400" smtClean="0"/>
              <a:t>实验推理</a:t>
            </a:r>
            <a:r>
              <a:rPr lang="en-US" sz="2400" smtClean="0"/>
              <a:t>:</a:t>
            </a:r>
            <a:r>
              <a:rPr lang="zh-CN" altLang="en-US" sz="2400" smtClean="0"/>
              <a:t>若运动的小车不受阻力</a:t>
            </a:r>
            <a:r>
              <a:rPr lang="en-US" sz="2400" smtClean="0"/>
              <a:t>,</a:t>
            </a:r>
            <a:r>
              <a:rPr lang="zh-CN" altLang="en-US" sz="2400" smtClean="0"/>
              <a:t>小车的速度将不再减小并永远做</a:t>
            </a:r>
            <a:r>
              <a:rPr lang="zh-CN" altLang="en-US" sz="2400" u="sng" smtClean="0"/>
              <a:t>匀速直线运动</a:t>
            </a:r>
            <a:r>
              <a:rPr lang="zh-CN" altLang="en-US" sz="2400" smtClean="0"/>
              <a:t>。</a:t>
            </a:r>
            <a:endParaRPr lang="zh-CN" altLang="en-US" sz="2400" smtClean="0"/>
          </a:p>
          <a:p>
            <a:pPr>
              <a:lnSpc>
                <a:spcPct val="150000"/>
              </a:lnSpc>
            </a:pPr>
            <a:r>
              <a:rPr lang="en-US" altLang="zh-CN" sz="2400" b="1" smtClean="0"/>
              <a:t>【</a:t>
            </a:r>
            <a:r>
              <a:rPr lang="zh-CN" altLang="en-US" sz="2400" b="1" smtClean="0"/>
              <a:t>交流与反思</a:t>
            </a:r>
            <a:r>
              <a:rPr lang="en-US" altLang="zh-CN" sz="2400" b="1" smtClean="0"/>
              <a:t>】</a:t>
            </a:r>
            <a:endParaRPr lang="en-US" altLang="zh-CN" sz="2400" b="1" smtClean="0"/>
          </a:p>
          <a:p>
            <a:pPr>
              <a:lnSpc>
                <a:spcPct val="150000"/>
              </a:lnSpc>
            </a:pPr>
            <a:r>
              <a:rPr lang="en-US" sz="2400" b="1" smtClean="0"/>
              <a:t>6.</a:t>
            </a:r>
            <a:r>
              <a:rPr lang="zh-CN" altLang="en-US" sz="2400" smtClean="0"/>
              <a:t>小车运动到斜面底端后继续运动是因为小车具有</a:t>
            </a:r>
            <a:r>
              <a:rPr lang="zh-CN" altLang="en-US" sz="2400" u="sng" smtClean="0"/>
              <a:t>惯性</a:t>
            </a:r>
            <a:r>
              <a:rPr lang="zh-CN" altLang="en-US" sz="2400" smtClean="0"/>
              <a:t>。</a:t>
            </a:r>
            <a:endParaRPr lang="zh-CN" altLang="en-US" sz="2400" smtClean="0"/>
          </a:p>
          <a:p>
            <a:pPr>
              <a:lnSpc>
                <a:spcPct val="150000"/>
              </a:lnSpc>
            </a:pPr>
            <a:r>
              <a:rPr lang="en-US" sz="2400" b="1" smtClean="0"/>
              <a:t>7.</a:t>
            </a:r>
            <a:r>
              <a:rPr lang="zh-CN" altLang="en-US" sz="2400" smtClean="0"/>
              <a:t>小车运动到水平面上后的受力分析</a:t>
            </a:r>
            <a:r>
              <a:rPr lang="en-US" sz="2400" smtClean="0"/>
              <a:t>:</a:t>
            </a:r>
            <a:r>
              <a:rPr lang="zh-CN" altLang="en-US" sz="2400" smtClean="0"/>
              <a:t>竖直方向所受</a:t>
            </a:r>
            <a:r>
              <a:rPr lang="zh-CN" altLang="en-US" sz="2400" u="sng" smtClean="0"/>
              <a:t>重力和支持力</a:t>
            </a:r>
            <a:r>
              <a:rPr lang="zh-CN" altLang="en-US" sz="2400" smtClean="0"/>
              <a:t>是一对平衡力</a:t>
            </a:r>
            <a:r>
              <a:rPr lang="en-US" sz="2400" smtClean="0"/>
              <a:t>,</a:t>
            </a:r>
            <a:r>
              <a:rPr lang="zh-CN" altLang="en-US" sz="2400" smtClean="0"/>
              <a:t>水平方向只受</a:t>
            </a:r>
            <a:r>
              <a:rPr lang="zh-CN" altLang="en-US" sz="2400" u="sng" smtClean="0"/>
              <a:t>阻力</a:t>
            </a:r>
            <a:r>
              <a:rPr lang="zh-CN" altLang="en-US" sz="2400" smtClean="0"/>
              <a:t>。</a:t>
            </a:r>
            <a:endParaRPr lang="zh-CN" altLang="en-US" sz="2400" smtClean="0"/>
          </a:p>
          <a:p>
            <a:pPr>
              <a:lnSpc>
                <a:spcPct val="150000"/>
              </a:lnSpc>
            </a:pPr>
            <a:r>
              <a:rPr lang="en-US" sz="2400" b="1" smtClean="0"/>
              <a:t>8.</a:t>
            </a:r>
            <a:r>
              <a:rPr lang="zh-CN" altLang="en-US" sz="2400" smtClean="0"/>
              <a:t>实验过程中小车能量的转化</a:t>
            </a:r>
            <a:r>
              <a:rPr lang="en-US" sz="2400" smtClean="0"/>
              <a:t>:</a:t>
            </a:r>
            <a:r>
              <a:rPr lang="zh-CN" altLang="en-US" sz="2400" smtClean="0"/>
              <a:t>重力势能转化为</a:t>
            </a:r>
            <a:r>
              <a:rPr lang="zh-CN" altLang="en-US" sz="2400" u="sng" smtClean="0"/>
              <a:t>动能和内能</a:t>
            </a:r>
            <a:r>
              <a:rPr lang="zh-CN" altLang="en-US" sz="2400" smtClean="0"/>
              <a:t>。</a:t>
            </a:r>
            <a:endParaRPr lang="zh-CN" altLang="en-US" sz="2400"/>
          </a:p>
        </p:txBody>
      </p:sp>
    </p:spTree>
  </p:cSld>
  <p:clrMapOvr>
    <a:masterClrMapping/>
  </p:clrMapOvr>
  <p:transition>
    <p:fade/>
  </p:transition>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715150"/>
            <a:ext cx="10572824" cy="507831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a:t>
            </a:r>
            <a:r>
              <a:rPr lang="en-US" sz="2400" b="1" smtClean="0"/>
              <a:t>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牡丹江</a:t>
            </a:r>
            <a:r>
              <a:rPr lang="en-US" sz="2400" smtClean="0">
                <a:solidFill>
                  <a:srgbClr val="18B48F"/>
                </a:solidFill>
              </a:rPr>
              <a:t>]</a:t>
            </a:r>
            <a:r>
              <a:rPr lang="zh-CN" altLang="en-US" sz="2400" smtClean="0"/>
              <a:t>图</a:t>
            </a:r>
            <a:r>
              <a:rPr lang="en-US" sz="2400" smtClean="0"/>
              <a:t>6-22</a:t>
            </a:r>
            <a:r>
              <a:rPr lang="zh-CN" altLang="en-US" sz="2400" smtClean="0"/>
              <a:t>是研究牛顿第一定律的实验。请回答</a:t>
            </a:r>
            <a:r>
              <a:rPr lang="en-US" sz="2400" smtClean="0"/>
              <a:t>:</a:t>
            </a:r>
            <a:endParaRPr lang="zh-CN" altLang="en-US" sz="2400" smtClean="0"/>
          </a:p>
          <a:p>
            <a:pPr>
              <a:lnSpc>
                <a:spcPct val="150000"/>
              </a:lnSpc>
            </a:pPr>
            <a:r>
              <a:rPr lang="en-US" sz="2400" smtClean="0"/>
              <a:t>(1)</a:t>
            </a:r>
            <a:r>
              <a:rPr lang="zh-CN" altLang="en-US" sz="2400" smtClean="0"/>
              <a:t>三次实验中让小车从斜面同一高度由静止开始滑下</a:t>
            </a:r>
            <a:r>
              <a:rPr lang="en-US" sz="2400" smtClean="0"/>
              <a:t>,</a:t>
            </a:r>
            <a:r>
              <a:rPr lang="zh-CN" altLang="en-US" sz="2400" smtClean="0"/>
              <a:t>是为了使它在平面上开始运动的速度</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(2)</a:t>
            </a:r>
            <a:r>
              <a:rPr lang="zh-CN" altLang="en-US" sz="2400" smtClean="0"/>
              <a:t>实验为了让小车受到不同的阻力</a:t>
            </a:r>
            <a:r>
              <a:rPr lang="en-US" sz="2400" smtClean="0"/>
              <a:t>,</a:t>
            </a:r>
            <a:r>
              <a:rPr lang="zh-CN" altLang="en-US" sz="2400" smtClean="0"/>
              <a:t>采用的做法是</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(3)</a:t>
            </a:r>
            <a:r>
              <a:rPr lang="zh-CN" altLang="en-US" sz="2400" smtClean="0"/>
              <a:t>实验结论</a:t>
            </a:r>
            <a:r>
              <a:rPr lang="en-US" sz="2400" smtClean="0"/>
              <a:t>:</a:t>
            </a:r>
            <a:r>
              <a:rPr lang="zh-CN" altLang="en-US" sz="2400" smtClean="0"/>
              <a:t>平面越光滑</a:t>
            </a:r>
            <a:r>
              <a:rPr lang="en-US" sz="2400" smtClean="0"/>
              <a:t>,</a:t>
            </a:r>
            <a:r>
              <a:rPr lang="zh-CN" altLang="en-US" sz="2400" smtClean="0"/>
              <a:t>小车受到的摩擦力越</a:t>
            </a:r>
            <a:r>
              <a:rPr lang="zh-CN" altLang="en-US" sz="2400" i="1" u="sng" smtClean="0"/>
              <a:t>　　　　</a:t>
            </a:r>
            <a:r>
              <a:rPr lang="en-US" sz="2400" smtClean="0"/>
              <a:t>,</a:t>
            </a:r>
            <a:r>
              <a:rPr lang="zh-CN" altLang="en-US" sz="2400" smtClean="0"/>
              <a:t>速度减小得越</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(4)</a:t>
            </a:r>
            <a:r>
              <a:rPr lang="zh-CN" altLang="en-US" sz="2400" smtClean="0"/>
              <a:t>根据实验结论</a:t>
            </a:r>
            <a:r>
              <a:rPr lang="en-US" sz="2400" smtClean="0"/>
              <a:t>,</a:t>
            </a:r>
            <a:r>
              <a:rPr lang="zh-CN" altLang="en-US" sz="2400" smtClean="0"/>
              <a:t>可推理得出</a:t>
            </a:r>
            <a:r>
              <a:rPr lang="en-US" sz="2400" smtClean="0"/>
              <a:t>:</a:t>
            </a:r>
            <a:r>
              <a:rPr lang="zh-CN" altLang="en-US" sz="2400" smtClean="0"/>
              <a:t>运动的小车如果所受的阻力为零</a:t>
            </a:r>
            <a:r>
              <a:rPr lang="en-US" sz="2400" smtClean="0"/>
              <a:t>,</a:t>
            </a:r>
            <a:r>
              <a:rPr lang="zh-CN" altLang="en-US" sz="2400" smtClean="0"/>
              <a:t>小车将做</a:t>
            </a:r>
            <a:r>
              <a:rPr lang="en-US" altLang="zh-CN" sz="2400" smtClean="0"/>
              <a:t>______</a:t>
            </a:r>
            <a:endParaRPr lang="en-US" altLang="zh-CN" sz="2400" smtClean="0"/>
          </a:p>
          <a:p>
            <a:pPr>
              <a:lnSpc>
                <a:spcPct val="150000"/>
              </a:lnSpc>
            </a:pPr>
            <a:r>
              <a:rPr lang="zh-CN" altLang="en-US" sz="2400" i="1" u="sng" smtClean="0"/>
              <a:t>　　　　</a:t>
            </a:r>
            <a:r>
              <a:rPr lang="zh-CN" altLang="en-US" sz="2400" smtClean="0"/>
              <a:t>运动。</a:t>
            </a:r>
            <a:r>
              <a:rPr lang="en-US" sz="2400" smtClean="0"/>
              <a:t> </a:t>
            </a:r>
            <a:endParaRPr lang="zh-CN" altLang="en-US" sz="2400" smtClean="0"/>
          </a:p>
          <a:p>
            <a:pPr>
              <a:lnSpc>
                <a:spcPct val="150000"/>
              </a:lnSpc>
            </a:pPr>
            <a:r>
              <a:rPr lang="en-US" sz="2400" smtClean="0"/>
              <a:t>(5)</a:t>
            </a:r>
            <a:r>
              <a:rPr lang="zh-CN" altLang="en-US" sz="2400" smtClean="0"/>
              <a:t>可见</a:t>
            </a:r>
            <a:r>
              <a:rPr lang="en-US" sz="2400" smtClean="0"/>
              <a:t>:</a:t>
            </a:r>
            <a:r>
              <a:rPr lang="zh-CN" altLang="en-US" sz="2400" smtClean="0"/>
              <a:t>力不是使物体运动的原因</a:t>
            </a:r>
            <a:r>
              <a:rPr lang="en-US" sz="2400" smtClean="0"/>
              <a:t>,</a:t>
            </a:r>
            <a:endParaRPr lang="en-US" sz="2400" smtClean="0"/>
          </a:p>
          <a:p>
            <a:pPr>
              <a:lnSpc>
                <a:spcPct val="150000"/>
              </a:lnSpc>
            </a:pPr>
            <a:r>
              <a:rPr lang="zh-CN" altLang="en-US" sz="2400" smtClean="0"/>
              <a:t>而是改变物体</a:t>
            </a:r>
            <a:r>
              <a:rPr lang="zh-CN" altLang="en-US" sz="2400" i="1" u="sng" smtClean="0"/>
              <a:t>　       　　　</a:t>
            </a:r>
            <a:r>
              <a:rPr lang="zh-CN" altLang="en-US" sz="2400" smtClean="0"/>
              <a:t>的原因。</a:t>
            </a:r>
            <a:r>
              <a:rPr lang="en-US" sz="2400" smtClean="0"/>
              <a:t> </a:t>
            </a:r>
            <a:endParaRPr lang="zh-CN" altLang="en-US" sz="2400"/>
          </a:p>
        </p:txBody>
      </p:sp>
      <p:sp>
        <p:nvSpPr>
          <p:cNvPr id="4" name="矩形 3"/>
          <p:cNvSpPr/>
          <p:nvPr/>
        </p:nvSpPr>
        <p:spPr>
          <a:xfrm>
            <a:off x="7926692" y="4715678"/>
            <a:ext cx="1168910" cy="646331"/>
          </a:xfrm>
          <a:prstGeom prst="rect">
            <a:avLst/>
          </a:prstGeom>
        </p:spPr>
        <p:txBody>
          <a:bodyPr wrap="none">
            <a:spAutoFit/>
          </a:bodyPr>
          <a:lstStyle/>
          <a:p>
            <a:pPr>
              <a:lnSpc>
                <a:spcPct val="150000"/>
              </a:lnSpc>
            </a:pPr>
            <a:r>
              <a:rPr lang="zh-CN" altLang="en-US" smtClean="0"/>
              <a:t>图</a:t>
            </a:r>
            <a:r>
              <a:rPr lang="en-US" smtClean="0"/>
              <a:t>6-22</a:t>
            </a:r>
            <a:endParaRPr lang="zh-CN" altLang="en-US" smtClean="0"/>
          </a:p>
        </p:txBody>
      </p:sp>
      <p:pic>
        <p:nvPicPr>
          <p:cNvPr id="5" name="21JFA25.EPS" descr="id:2147499948;FounderCES"/>
          <p:cNvPicPr/>
          <p:nvPr/>
        </p:nvPicPr>
        <p:blipFill>
          <a:blip r:embed="rId2"/>
          <a:stretch>
            <a:fillRect/>
          </a:stretch>
        </p:blipFill>
        <p:spPr>
          <a:xfrm>
            <a:off x="5595139" y="4144174"/>
            <a:ext cx="6473629" cy="571504"/>
          </a:xfrm>
          <a:prstGeom prst="rect">
            <a:avLst/>
          </a:prstGeom>
        </p:spPr>
      </p:pic>
      <p:sp>
        <p:nvSpPr>
          <p:cNvPr id="6" name="Rectangle 14"/>
          <p:cNvSpPr>
            <a:spLocks noChangeArrowheads="1"/>
          </p:cNvSpPr>
          <p:nvPr/>
        </p:nvSpPr>
        <p:spPr bwMode="auto">
          <a:xfrm>
            <a:off x="3094810" y="1845618"/>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相同</a:t>
            </a:r>
            <a:endParaRPr lang="zh-CN" altLang="en-US">
              <a:solidFill>
                <a:srgbClr val="A50021"/>
              </a:solidFill>
            </a:endParaRPr>
          </a:p>
        </p:txBody>
      </p:sp>
      <p:sp>
        <p:nvSpPr>
          <p:cNvPr id="7" name="Rectangle 14"/>
          <p:cNvSpPr>
            <a:spLocks noChangeArrowheads="1"/>
          </p:cNvSpPr>
          <p:nvPr/>
        </p:nvSpPr>
        <p:spPr bwMode="auto">
          <a:xfrm>
            <a:off x="7690558" y="2396625"/>
            <a:ext cx="326243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改变水平面的粗糙程度</a:t>
            </a:r>
            <a:endParaRPr lang="zh-CN" altLang="en-US">
              <a:solidFill>
                <a:srgbClr val="A50021"/>
              </a:solidFill>
            </a:endParaRPr>
          </a:p>
        </p:txBody>
      </p:sp>
      <p:sp>
        <p:nvSpPr>
          <p:cNvPr id="8" name="Rectangle 14"/>
          <p:cNvSpPr>
            <a:spLocks noChangeArrowheads="1"/>
          </p:cNvSpPr>
          <p:nvPr/>
        </p:nvSpPr>
        <p:spPr bwMode="auto">
          <a:xfrm>
            <a:off x="7381090" y="2929728"/>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小</a:t>
            </a:r>
            <a:endParaRPr lang="zh-CN" altLang="en-US">
              <a:solidFill>
                <a:srgbClr val="A50021"/>
              </a:solidFill>
            </a:endParaRPr>
          </a:p>
        </p:txBody>
      </p:sp>
      <p:sp>
        <p:nvSpPr>
          <p:cNvPr id="9" name="Rectangle 14"/>
          <p:cNvSpPr>
            <a:spLocks noChangeArrowheads="1"/>
          </p:cNvSpPr>
          <p:nvPr/>
        </p:nvSpPr>
        <p:spPr bwMode="auto">
          <a:xfrm>
            <a:off x="10317671" y="2929728"/>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慢</a:t>
            </a:r>
            <a:endParaRPr lang="zh-CN" altLang="en-US">
              <a:solidFill>
                <a:srgbClr val="A50021"/>
              </a:solidFill>
            </a:endParaRPr>
          </a:p>
        </p:txBody>
      </p:sp>
      <p:sp>
        <p:nvSpPr>
          <p:cNvPr id="10" name="Rectangle 14"/>
          <p:cNvSpPr>
            <a:spLocks noChangeArrowheads="1"/>
          </p:cNvSpPr>
          <p:nvPr/>
        </p:nvSpPr>
        <p:spPr bwMode="auto">
          <a:xfrm>
            <a:off x="10509961" y="346819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匀速</a:t>
            </a:r>
            <a:endParaRPr lang="zh-CN" altLang="en-US">
              <a:solidFill>
                <a:srgbClr val="A50021"/>
              </a:solidFill>
            </a:endParaRPr>
          </a:p>
        </p:txBody>
      </p:sp>
      <p:sp>
        <p:nvSpPr>
          <p:cNvPr id="11" name="Rectangle 14"/>
          <p:cNvSpPr>
            <a:spLocks noChangeArrowheads="1"/>
          </p:cNvSpPr>
          <p:nvPr/>
        </p:nvSpPr>
        <p:spPr bwMode="auto">
          <a:xfrm>
            <a:off x="1294459" y="403969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直线</a:t>
            </a:r>
            <a:endParaRPr lang="zh-CN" altLang="en-US">
              <a:solidFill>
                <a:srgbClr val="A50021"/>
              </a:solidFill>
            </a:endParaRPr>
          </a:p>
        </p:txBody>
      </p:sp>
      <p:sp>
        <p:nvSpPr>
          <p:cNvPr id="12" name="Rectangle 14"/>
          <p:cNvSpPr>
            <a:spLocks noChangeArrowheads="1"/>
          </p:cNvSpPr>
          <p:nvPr/>
        </p:nvSpPr>
        <p:spPr bwMode="auto">
          <a:xfrm>
            <a:off x="3107798" y="5144306"/>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运动状态</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childTnLst>
                    </p:cTn>
                  </p:par>
                  <p:par>
                    <p:cTn id="31" fill="hold" nodeType="clickPar">
                      <p:stCondLst>
                        <p:cond delay="indefinite"/>
                      </p:stCondLst>
                      <p:childTnLst>
                        <p:par>
                          <p:cTn id="32" fill="hold" nodeType="afterGroup">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Lst>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644262" cy="62177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zh-CN" altLang="en-US" sz="2600" b="1" spc="150" smtClean="0">
                <a:solidFill>
                  <a:srgbClr val="18B48F"/>
                </a:solidFill>
                <a:latin typeface="微软雅黑" panose="020b0503020204020204" pitchFamily="34" charset="-122"/>
                <a:ea typeface="微软雅黑" panose="020b0503020204020204" pitchFamily="34" charset="-122"/>
              </a:rPr>
              <a:t>◀ 实验拓展 ▶</a:t>
            </a:r>
            <a:endParaRPr lang="en-US" altLang="zh-CN" sz="2600" spc="150" smtClean="0">
              <a:solidFill>
                <a:srgbClr val="18B48F"/>
              </a:solidFill>
              <a:latin typeface="微软雅黑" panose="020b0503020204020204" pitchFamily="34" charset="-122"/>
              <a:ea typeface="微软雅黑" panose="020b0503020204020204" pitchFamily="34" charset="-122"/>
            </a:endParaRPr>
          </a:p>
        </p:txBody>
      </p:sp>
      <p:sp>
        <p:nvSpPr>
          <p:cNvPr id="3" name="TextBox 15"/>
          <p:cNvSpPr txBox="1"/>
          <p:nvPr/>
        </p:nvSpPr>
        <p:spPr>
          <a:xfrm>
            <a:off x="951670" y="1358092"/>
            <a:ext cx="6286544" cy="2842692"/>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(6)</a:t>
            </a:r>
            <a:r>
              <a:rPr lang="zh-CN" altLang="en-US" sz="2400" smtClean="0"/>
              <a:t>在斜面上滑行的小车</a:t>
            </a:r>
            <a:r>
              <a:rPr lang="zh-CN" altLang="en-US" sz="2400" i="1" u="sng" smtClean="0"/>
              <a:t>　　　　</a:t>
            </a:r>
            <a:r>
              <a:rPr lang="en-US" sz="2400" smtClean="0"/>
              <a:t>(</a:t>
            </a:r>
            <a:r>
              <a:rPr lang="zh-CN" altLang="en-US" sz="2400" smtClean="0"/>
              <a:t>选填“有”或“没有”</a:t>
            </a:r>
            <a:r>
              <a:rPr lang="en-US" sz="2400" smtClean="0"/>
              <a:t>)</a:t>
            </a:r>
            <a:r>
              <a:rPr lang="zh-CN" altLang="en-US" sz="2400" smtClean="0"/>
              <a:t>受到摩擦力的作用</a:t>
            </a:r>
            <a:r>
              <a:rPr lang="en-US" sz="2400" smtClean="0"/>
              <a:t>,</a:t>
            </a:r>
            <a:r>
              <a:rPr lang="zh-CN" altLang="en-US" sz="2400" smtClean="0"/>
              <a:t>观察小车运动应该从</a:t>
            </a:r>
            <a:r>
              <a:rPr lang="zh-CN" altLang="en-US" sz="2400" i="1" u="sng" smtClean="0"/>
              <a:t>　     　 </a:t>
            </a:r>
            <a:r>
              <a:rPr lang="en-US" sz="2400" smtClean="0"/>
              <a:t>(</a:t>
            </a:r>
            <a:r>
              <a:rPr lang="zh-CN" altLang="en-US" sz="2400" smtClean="0"/>
              <a:t>选填“斜面释放处”或“刚到水平表面处”</a:t>
            </a:r>
            <a:r>
              <a:rPr lang="en-US" sz="2400" smtClean="0"/>
              <a:t>)</a:t>
            </a:r>
            <a:r>
              <a:rPr lang="zh-CN" altLang="en-US" sz="2400" smtClean="0"/>
              <a:t>开始</a:t>
            </a:r>
            <a:r>
              <a:rPr lang="en-US" sz="2400" smtClean="0"/>
              <a:t>,</a:t>
            </a:r>
            <a:r>
              <a:rPr lang="zh-CN" altLang="en-US" sz="2400" smtClean="0"/>
              <a:t>通过小车运动的</a:t>
            </a:r>
            <a:r>
              <a:rPr lang="zh-CN" altLang="en-US" sz="2400" i="1" u="sng" smtClean="0"/>
              <a:t>　　  　</a:t>
            </a:r>
            <a:r>
              <a:rPr lang="zh-CN" altLang="en-US" sz="2400" smtClean="0"/>
              <a:t>来比较阻力对物体运动的影响。</a:t>
            </a:r>
            <a:r>
              <a:rPr lang="en-US" sz="2400" smtClean="0"/>
              <a:t> </a:t>
            </a:r>
            <a:endParaRPr lang="zh-CN" altLang="en-US" sz="2400"/>
          </a:p>
        </p:txBody>
      </p:sp>
      <p:sp>
        <p:nvSpPr>
          <p:cNvPr id="8" name="矩形 7"/>
          <p:cNvSpPr/>
          <p:nvPr/>
        </p:nvSpPr>
        <p:spPr>
          <a:xfrm>
            <a:off x="3211785" y="4929992"/>
            <a:ext cx="1168910" cy="646331"/>
          </a:xfrm>
          <a:prstGeom prst="rect">
            <a:avLst/>
          </a:prstGeom>
        </p:spPr>
        <p:txBody>
          <a:bodyPr wrap="none">
            <a:spAutoFit/>
          </a:bodyPr>
          <a:lstStyle/>
          <a:p>
            <a:pPr>
              <a:lnSpc>
                <a:spcPct val="150000"/>
              </a:lnSpc>
            </a:pPr>
            <a:r>
              <a:rPr lang="zh-CN" altLang="en-US" smtClean="0"/>
              <a:t>图</a:t>
            </a:r>
            <a:r>
              <a:rPr lang="en-US" smtClean="0"/>
              <a:t>6-22</a:t>
            </a:r>
            <a:endParaRPr lang="zh-CN" altLang="en-US" smtClean="0"/>
          </a:p>
        </p:txBody>
      </p:sp>
      <p:pic>
        <p:nvPicPr>
          <p:cNvPr id="9" name="21JFA25.EPS" descr="id:2147499948;FounderCES"/>
          <p:cNvPicPr/>
          <p:nvPr/>
        </p:nvPicPr>
        <p:blipFill>
          <a:blip r:embed="rId2"/>
          <a:stretch>
            <a:fillRect/>
          </a:stretch>
        </p:blipFill>
        <p:spPr>
          <a:xfrm>
            <a:off x="880233" y="4358488"/>
            <a:ext cx="6215106" cy="548681"/>
          </a:xfrm>
          <a:prstGeom prst="rect">
            <a:avLst/>
          </a:prstGeom>
        </p:spPr>
      </p:pic>
      <p:sp>
        <p:nvSpPr>
          <p:cNvPr id="10" name="TextBox 26"/>
          <p:cNvSpPr txBox="1">
            <a:spLocks noChangeArrowheads="1"/>
          </p:cNvSpPr>
          <p:nvPr/>
        </p:nvSpPr>
        <p:spPr bwMode="auto">
          <a:xfrm>
            <a:off x="7309652" y="1355414"/>
            <a:ext cx="4572032" cy="3396690"/>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有　刚到水平表面处　距离</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在斜面上滑行的小车也会受到摩擦力的作用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观察小车运动应该从小车刚到水平表面处开始</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通过小车运动的距离来比较阻力对物体运动的影响。</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TextBox 15"/>
          <p:cNvSpPr txBox="1"/>
          <p:nvPr/>
        </p:nvSpPr>
        <p:spPr>
          <a:xfrm>
            <a:off x="951670" y="824989"/>
            <a:ext cx="6072230" cy="1176045"/>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(7)</a:t>
            </a:r>
            <a:r>
              <a:rPr lang="zh-CN" altLang="en-US" sz="2400" smtClean="0"/>
              <a:t>图</a:t>
            </a:r>
            <a:r>
              <a:rPr lang="en-US" sz="2400" smtClean="0"/>
              <a:t>6-23</a:t>
            </a:r>
            <a:r>
              <a:rPr lang="zh-CN" altLang="en-US" sz="2400" smtClean="0"/>
              <a:t>是对在水平面上运动的小车进行的受力分析</a:t>
            </a:r>
            <a:r>
              <a:rPr lang="en-US" sz="2400" smtClean="0"/>
              <a:t>,</a:t>
            </a:r>
            <a:r>
              <a:rPr lang="zh-CN" altLang="en-US" sz="2400" smtClean="0"/>
              <a:t>其中正确的是</a:t>
            </a:r>
            <a:r>
              <a:rPr lang="zh-CN" altLang="en-US" sz="2400" i="1" u="sng" smtClean="0"/>
              <a:t>　　　　</a:t>
            </a:r>
            <a:r>
              <a:rPr lang="zh-CN" altLang="en-US" sz="2400" smtClean="0"/>
              <a:t>。</a:t>
            </a:r>
            <a:r>
              <a:rPr lang="en-US" sz="2400" smtClean="0"/>
              <a:t> </a:t>
            </a:r>
            <a:endParaRPr lang="zh-CN" altLang="en-US" sz="2400"/>
          </a:p>
        </p:txBody>
      </p:sp>
      <p:sp>
        <p:nvSpPr>
          <p:cNvPr id="4" name="矩形 3"/>
          <p:cNvSpPr/>
          <p:nvPr/>
        </p:nvSpPr>
        <p:spPr>
          <a:xfrm>
            <a:off x="3457847" y="3896823"/>
            <a:ext cx="1168910" cy="461665"/>
          </a:xfrm>
          <a:prstGeom prst="rect">
            <a:avLst/>
          </a:prstGeom>
        </p:spPr>
        <p:txBody>
          <a:bodyPr wrap="none">
            <a:spAutoFit/>
          </a:bodyPr>
          <a:lstStyle/>
          <a:p>
            <a:r>
              <a:rPr lang="zh-CN" altLang="en-US" smtClean="0"/>
              <a:t>图</a:t>
            </a:r>
            <a:r>
              <a:rPr lang="en-US" smtClean="0"/>
              <a:t>6-23</a:t>
            </a:r>
            <a:endParaRPr lang="zh-CN" altLang="en-US"/>
          </a:p>
        </p:txBody>
      </p:sp>
      <p:pic>
        <p:nvPicPr>
          <p:cNvPr id="7" name="21JFA26.EPS" descr="id:2147499962;FounderCES"/>
          <p:cNvPicPr/>
          <p:nvPr/>
        </p:nvPicPr>
        <p:blipFill>
          <a:blip r:embed="rId2"/>
          <a:stretch>
            <a:fillRect/>
          </a:stretch>
        </p:blipFill>
        <p:spPr>
          <a:xfrm>
            <a:off x="1340609" y="2182311"/>
            <a:ext cx="5540415" cy="1695924"/>
          </a:xfrm>
          <a:prstGeom prst="rect">
            <a:avLst/>
          </a:prstGeom>
        </p:spPr>
      </p:pic>
      <p:sp>
        <p:nvSpPr>
          <p:cNvPr id="6" name="TextBox 26"/>
          <p:cNvSpPr txBox="1">
            <a:spLocks noChangeArrowheads="1"/>
          </p:cNvSpPr>
          <p:nvPr/>
        </p:nvSpPr>
        <p:spPr bwMode="auto">
          <a:xfrm>
            <a:off x="7238214" y="786588"/>
            <a:ext cx="4357718" cy="2288694"/>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]B</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在水平面上运动的小车受到水平面左的摩擦力及重力和支持力的作用</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故选</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B</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考点二　弹力及弹簧测力计</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951670" y="1286654"/>
            <a:ext cx="10787138" cy="2862322"/>
          </a:xfrm>
          <a:prstGeom prst="rect">
            <a:avLst/>
          </a:prstGeom>
          <a:noFill/>
        </p:spPr>
        <p:txBody>
          <a:bodyPr wrap="square" rtlCol="0">
            <a:spAutoFit/>
          </a:bodyPr>
          <a:lstStyle/>
          <a:p>
            <a:pPr>
              <a:lnSpc>
                <a:spcPct val="150000"/>
              </a:lnSpc>
            </a:pPr>
            <a:r>
              <a:rPr lang="en-US" b="1" smtClean="0"/>
              <a:t>1.</a:t>
            </a:r>
            <a:r>
              <a:rPr lang="zh-CN" altLang="en-US" b="1" smtClean="0"/>
              <a:t>弹力</a:t>
            </a:r>
            <a:r>
              <a:rPr lang="en-US" b="1" smtClean="0"/>
              <a:t>:</a:t>
            </a:r>
            <a:r>
              <a:rPr lang="zh-CN" altLang="en-US" smtClean="0"/>
              <a:t>物体由于发生</a:t>
            </a:r>
            <a:r>
              <a:rPr lang="zh-CN" altLang="en-US" i="1" u="sng" smtClean="0"/>
              <a:t>　　 　　</a:t>
            </a:r>
            <a:r>
              <a:rPr lang="zh-CN" altLang="en-US" smtClean="0"/>
              <a:t>形变而产生的力叫弹力。弹力的大小与</a:t>
            </a:r>
            <a:r>
              <a:rPr lang="zh-CN" altLang="en-US" i="1" u="sng" smtClean="0"/>
              <a:t>　 　　</a:t>
            </a:r>
            <a:r>
              <a:rPr lang="zh-CN" altLang="en-US" smtClean="0"/>
              <a:t>形变的大小有关</a:t>
            </a:r>
            <a:r>
              <a:rPr lang="en-US" smtClean="0"/>
              <a:t>,</a:t>
            </a:r>
            <a:r>
              <a:rPr lang="zh-CN" altLang="en-US" smtClean="0"/>
              <a:t>弹性形变越大</a:t>
            </a:r>
            <a:r>
              <a:rPr lang="en-US" smtClean="0"/>
              <a:t>,</a:t>
            </a:r>
            <a:r>
              <a:rPr lang="zh-CN" altLang="en-US" smtClean="0"/>
              <a:t>弹力越大</a:t>
            </a:r>
            <a:r>
              <a:rPr lang="en-US" smtClean="0"/>
              <a:t>,</a:t>
            </a:r>
            <a:r>
              <a:rPr lang="zh-CN" altLang="en-US" smtClean="0"/>
              <a:t>我们平常所说的拉力、支持力、压力等都是弹力。</a:t>
            </a:r>
            <a:r>
              <a:rPr lang="en-US" smtClean="0"/>
              <a:t> </a:t>
            </a:r>
            <a:endParaRPr lang="zh-CN" altLang="en-US" smtClean="0"/>
          </a:p>
          <a:p>
            <a:pPr>
              <a:lnSpc>
                <a:spcPct val="150000"/>
              </a:lnSpc>
            </a:pPr>
            <a:r>
              <a:rPr lang="en-US" b="1" smtClean="0"/>
              <a:t>2.</a:t>
            </a:r>
            <a:r>
              <a:rPr lang="zh-CN" altLang="en-US" b="1" smtClean="0"/>
              <a:t>弹簧测力计</a:t>
            </a:r>
            <a:r>
              <a:rPr lang="en-US" b="1" smtClean="0"/>
              <a:t>:</a:t>
            </a:r>
            <a:r>
              <a:rPr lang="zh-CN" altLang="en-US" smtClean="0"/>
              <a:t>使用前应</a:t>
            </a:r>
            <a:r>
              <a:rPr lang="zh-CN" altLang="en-US" i="1" u="sng" smtClean="0"/>
              <a:t>　　 　　</a:t>
            </a:r>
            <a:r>
              <a:rPr lang="en-US" smtClean="0"/>
              <a:t>,</a:t>
            </a:r>
            <a:r>
              <a:rPr lang="zh-CN" altLang="en-US" smtClean="0"/>
              <a:t>并明确它的量程和分度值。它的原理是</a:t>
            </a:r>
            <a:r>
              <a:rPr lang="en-US" smtClean="0"/>
              <a:t>:</a:t>
            </a:r>
            <a:r>
              <a:rPr lang="zh-CN" altLang="en-US" smtClean="0"/>
              <a:t>在弹性限度内</a:t>
            </a:r>
            <a:r>
              <a:rPr lang="en-US" smtClean="0"/>
              <a:t>,</a:t>
            </a:r>
            <a:r>
              <a:rPr lang="zh-CN" altLang="en-US" smtClean="0"/>
              <a:t>弹簧的伸长量与受到的拉力成</a:t>
            </a:r>
            <a:r>
              <a:rPr lang="zh-CN" altLang="en-US" i="1" u="sng" smtClean="0"/>
              <a:t>　   　　　</a:t>
            </a:r>
            <a:r>
              <a:rPr lang="zh-CN" altLang="en-US" smtClean="0"/>
              <a:t>。</a:t>
            </a:r>
            <a:endParaRPr lang="zh-CN" altLang="en-US"/>
          </a:p>
        </p:txBody>
      </p:sp>
      <p:sp>
        <p:nvSpPr>
          <p:cNvPr id="6" name="Rectangle 14"/>
          <p:cNvSpPr>
            <a:spLocks noChangeArrowheads="1"/>
          </p:cNvSpPr>
          <p:nvPr/>
        </p:nvSpPr>
        <p:spPr bwMode="auto">
          <a:xfrm>
            <a:off x="4094942"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弹性</a:t>
            </a:r>
            <a:endParaRPr lang="zh-CN" altLang="en-US">
              <a:solidFill>
                <a:srgbClr val="A50021"/>
              </a:solidFill>
            </a:endParaRPr>
          </a:p>
        </p:txBody>
      </p:sp>
      <p:sp>
        <p:nvSpPr>
          <p:cNvPr id="9" name="Rectangle 14"/>
          <p:cNvSpPr>
            <a:spLocks noChangeArrowheads="1"/>
          </p:cNvSpPr>
          <p:nvPr/>
        </p:nvSpPr>
        <p:spPr bwMode="auto">
          <a:xfrm>
            <a:off x="10452924" y="12866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弹性</a:t>
            </a:r>
            <a:endParaRPr lang="zh-CN" altLang="en-US">
              <a:solidFill>
                <a:srgbClr val="A50021"/>
              </a:solidFill>
            </a:endParaRPr>
          </a:p>
        </p:txBody>
      </p:sp>
      <p:sp>
        <p:nvSpPr>
          <p:cNvPr id="10" name="Rectangle 14"/>
          <p:cNvSpPr>
            <a:spLocks noChangeArrowheads="1"/>
          </p:cNvSpPr>
          <p:nvPr/>
        </p:nvSpPr>
        <p:spPr bwMode="auto">
          <a:xfrm>
            <a:off x="4380694" y="296812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校零</a:t>
            </a:r>
            <a:endParaRPr lang="zh-CN" altLang="en-US">
              <a:solidFill>
                <a:srgbClr val="A50021"/>
              </a:solidFill>
            </a:endParaRPr>
          </a:p>
        </p:txBody>
      </p:sp>
      <p:sp>
        <p:nvSpPr>
          <p:cNvPr id="11" name="Rectangle 14"/>
          <p:cNvSpPr>
            <a:spLocks noChangeArrowheads="1"/>
          </p:cNvSpPr>
          <p:nvPr/>
        </p:nvSpPr>
        <p:spPr bwMode="auto">
          <a:xfrm>
            <a:off x="6652309" y="3501232"/>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正比</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Lst>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572274"/>
            <a:ext cx="10572824" cy="168905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(8)</a:t>
            </a:r>
            <a:r>
              <a:rPr lang="zh-CN" altLang="en-US" sz="2400" smtClean="0"/>
              <a:t>林红同学通过上面的探究学习</a:t>
            </a:r>
            <a:r>
              <a:rPr lang="en-US" sz="2400" smtClean="0"/>
              <a:t>,</a:t>
            </a:r>
            <a:r>
              <a:rPr lang="zh-CN" altLang="en-US" sz="2400" smtClean="0"/>
              <a:t>思考了一个问题</a:t>
            </a:r>
            <a:r>
              <a:rPr lang="en-US" sz="2400" smtClean="0"/>
              <a:t>:</a:t>
            </a:r>
            <a:r>
              <a:rPr lang="zh-CN" altLang="en-US" sz="2400" smtClean="0"/>
              <a:t>当自己荡秋千运动到最低点时</a:t>
            </a:r>
            <a:r>
              <a:rPr lang="en-US" sz="2400" smtClean="0"/>
              <a:t>,</a:t>
            </a:r>
            <a:r>
              <a:rPr lang="zh-CN" altLang="en-US" sz="2400" smtClean="0"/>
              <a:t>如果受到的外力突然全部消失</a:t>
            </a:r>
            <a:r>
              <a:rPr lang="en-US" sz="2400" smtClean="0"/>
              <a:t>,</a:t>
            </a:r>
            <a:r>
              <a:rPr lang="zh-CN" altLang="en-US" sz="2400" smtClean="0"/>
              <a:t>自己将会处于怎样的运动状态呢</a:t>
            </a:r>
            <a:r>
              <a:rPr lang="en-US" sz="2400" smtClean="0"/>
              <a:t>?</a:t>
            </a:r>
            <a:r>
              <a:rPr lang="zh-CN" altLang="en-US" sz="2400" smtClean="0"/>
              <a:t>她作了以下猜想</a:t>
            </a:r>
            <a:r>
              <a:rPr lang="en-US" sz="2400" smtClean="0"/>
              <a:t>,</a:t>
            </a:r>
            <a:r>
              <a:rPr lang="zh-CN" altLang="en-US" sz="2400" smtClean="0"/>
              <a:t>你认为正确的是</a:t>
            </a:r>
            <a:r>
              <a:rPr lang="zh-CN" altLang="en-US" sz="2400" i="1" u="sng" smtClean="0"/>
              <a:t>　　　　</a:t>
            </a:r>
            <a:r>
              <a:rPr lang="zh-CN" altLang="en-US" sz="2400" smtClean="0"/>
              <a:t>。</a:t>
            </a:r>
            <a:r>
              <a:rPr lang="en-US" sz="2400" smtClean="0"/>
              <a:t>(</a:t>
            </a:r>
            <a:r>
              <a:rPr lang="zh-CN" altLang="en-US" sz="2400" smtClean="0"/>
              <a:t>图中的“●”表示林红同学</a:t>
            </a:r>
            <a:r>
              <a:rPr lang="en-US" sz="2400" smtClean="0"/>
              <a:t>) </a:t>
            </a:r>
            <a:endParaRPr lang="zh-CN" altLang="en-US" sz="2400"/>
          </a:p>
        </p:txBody>
      </p:sp>
      <p:sp>
        <p:nvSpPr>
          <p:cNvPr id="6" name="矩形 5"/>
          <p:cNvSpPr/>
          <p:nvPr/>
        </p:nvSpPr>
        <p:spPr>
          <a:xfrm>
            <a:off x="5309388" y="4159620"/>
            <a:ext cx="1168910" cy="461665"/>
          </a:xfrm>
          <a:prstGeom prst="rect">
            <a:avLst/>
          </a:prstGeom>
        </p:spPr>
        <p:txBody>
          <a:bodyPr wrap="none">
            <a:spAutoFit/>
          </a:bodyPr>
          <a:lstStyle/>
          <a:p>
            <a:r>
              <a:rPr lang="zh-CN" altLang="en-US" smtClean="0"/>
              <a:t>图</a:t>
            </a:r>
            <a:r>
              <a:rPr lang="en-US" smtClean="0"/>
              <a:t>6-24</a:t>
            </a:r>
            <a:endParaRPr lang="zh-CN" altLang="en-US"/>
          </a:p>
        </p:txBody>
      </p:sp>
      <p:pic>
        <p:nvPicPr>
          <p:cNvPr id="7" name="21JFA27.EPS" descr="id:2147499969;FounderCES"/>
          <p:cNvPicPr/>
          <p:nvPr/>
        </p:nvPicPr>
        <p:blipFill>
          <a:blip r:embed="rId2"/>
          <a:stretch>
            <a:fillRect/>
          </a:stretch>
        </p:blipFill>
        <p:spPr>
          <a:xfrm>
            <a:off x="2809058" y="2215348"/>
            <a:ext cx="6429420" cy="2015710"/>
          </a:xfrm>
          <a:prstGeom prst="rect">
            <a:avLst/>
          </a:prstGeom>
        </p:spPr>
      </p:pic>
      <p:sp>
        <p:nvSpPr>
          <p:cNvPr id="8" name="TextBox 26"/>
          <p:cNvSpPr txBox="1">
            <a:spLocks noChangeArrowheads="1"/>
          </p:cNvSpPr>
          <p:nvPr/>
        </p:nvSpPr>
        <p:spPr bwMode="auto">
          <a:xfrm>
            <a:off x="1094546" y="4644240"/>
            <a:ext cx="10501386" cy="1734697"/>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a:t>
            </a:r>
            <a:endPar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解析</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当秋千运动到最低点时</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此时秋千的重力势能全部转化为动能</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速度最大</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若不受任何外力</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将保持匀速直线运动状态不变</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故</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C</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正确。</a:t>
            </a:r>
            <a:endPar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endParaRPr>
          </a:p>
        </p:txBody>
      </p:sp>
      <p:pic>
        <p:nvPicPr>
          <p:cNvPr id="9" name="New picture"/>
          <p:cNvPicPr/>
          <p:nvPr/>
        </p:nvPicPr>
        <p:blipFill>
          <a:blip r:embed="rId3"/>
          <a:stretch>
            <a:fillRect/>
          </a:stretch>
        </p:blipFill>
        <p:spPr>
          <a:xfrm>
            <a:off x="10337800" y="11010900"/>
            <a:ext cx="330200" cy="241300"/>
          </a:xfrm>
          <a:prstGeom prst="cube">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考点三　重力</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951670" y="1286654"/>
            <a:ext cx="10787138" cy="5078313"/>
          </a:xfrm>
          <a:prstGeom prst="rect">
            <a:avLst/>
          </a:prstGeom>
          <a:noFill/>
        </p:spPr>
        <p:txBody>
          <a:bodyPr wrap="square" rtlCol="0">
            <a:spAutoFit/>
          </a:bodyPr>
          <a:lstStyle/>
          <a:p>
            <a:pPr>
              <a:lnSpc>
                <a:spcPct val="150000"/>
              </a:lnSpc>
            </a:pPr>
            <a:r>
              <a:rPr lang="en-US" b="1" smtClean="0"/>
              <a:t>1.</a:t>
            </a:r>
            <a:r>
              <a:rPr lang="zh-CN" altLang="en-US" b="1" smtClean="0"/>
              <a:t>重力的产生</a:t>
            </a:r>
            <a:r>
              <a:rPr lang="en-US" b="1" smtClean="0"/>
              <a:t>:</a:t>
            </a:r>
            <a:r>
              <a:rPr lang="zh-CN" altLang="en-US" smtClean="0"/>
              <a:t>由于</a:t>
            </a:r>
            <a:r>
              <a:rPr lang="zh-CN" altLang="en-US" i="1" u="sng" smtClean="0"/>
              <a:t>　　　　</a:t>
            </a:r>
            <a:r>
              <a:rPr lang="zh-CN" altLang="en-US" smtClean="0"/>
              <a:t>的吸引而使物体受到的力叫重力。重力的施力物体是</a:t>
            </a:r>
            <a:r>
              <a:rPr lang="zh-CN" altLang="en-US" i="1" u="sng" smtClean="0"/>
              <a:t>　　  　　</a:t>
            </a:r>
            <a:r>
              <a:rPr lang="zh-CN" altLang="en-US" smtClean="0"/>
              <a:t>。</a:t>
            </a:r>
            <a:r>
              <a:rPr lang="en-US" smtClean="0"/>
              <a:t> </a:t>
            </a:r>
            <a:endParaRPr lang="zh-CN" altLang="en-US" smtClean="0"/>
          </a:p>
          <a:p>
            <a:pPr>
              <a:lnSpc>
                <a:spcPct val="150000"/>
              </a:lnSpc>
            </a:pPr>
            <a:r>
              <a:rPr lang="en-US" b="1" smtClean="0"/>
              <a:t>2.</a:t>
            </a:r>
            <a:r>
              <a:rPr lang="zh-CN" altLang="en-US" b="1" smtClean="0"/>
              <a:t>重力的大小</a:t>
            </a:r>
            <a:r>
              <a:rPr lang="en-US" b="1" smtClean="0"/>
              <a:t>:</a:t>
            </a:r>
            <a:r>
              <a:rPr lang="en-US" smtClean="0"/>
              <a:t>①</a:t>
            </a:r>
            <a:r>
              <a:rPr lang="zh-CN" altLang="en-US" smtClean="0"/>
              <a:t>物体所受重力的大小跟它的质量成</a:t>
            </a:r>
            <a:r>
              <a:rPr lang="zh-CN" altLang="en-US" i="1" u="sng" smtClean="0"/>
              <a:t>　　　</a:t>
            </a:r>
            <a:r>
              <a:rPr lang="zh-CN" altLang="en-US" smtClean="0"/>
              <a:t>比</a:t>
            </a:r>
            <a:r>
              <a:rPr lang="en-US" smtClean="0"/>
              <a:t>;</a:t>
            </a:r>
            <a:endParaRPr lang="en-US" smtClean="0"/>
          </a:p>
          <a:p>
            <a:pPr>
              <a:lnSpc>
                <a:spcPct val="150000"/>
              </a:lnSpc>
            </a:pPr>
            <a:r>
              <a:rPr lang="en-US" smtClean="0"/>
              <a:t>②</a:t>
            </a:r>
            <a:r>
              <a:rPr lang="zh-CN" altLang="en-US" smtClean="0"/>
              <a:t>公式</a:t>
            </a:r>
            <a:r>
              <a:rPr lang="en-US" smtClean="0"/>
              <a:t>:</a:t>
            </a:r>
            <a:r>
              <a:rPr lang="zh-CN" altLang="en-US" i="1" u="sng" smtClean="0"/>
              <a:t>　　      　</a:t>
            </a:r>
            <a:r>
              <a:rPr lang="en-US" smtClean="0"/>
              <a:t>,</a:t>
            </a:r>
            <a:r>
              <a:rPr lang="zh-CN" altLang="en-US" smtClean="0"/>
              <a:t>其中</a:t>
            </a:r>
            <a:r>
              <a:rPr lang="en-US" i="1" smtClean="0"/>
              <a:t>g</a:t>
            </a:r>
            <a:r>
              <a:rPr lang="en-US" smtClean="0"/>
              <a:t>=9.8 N/kg(</a:t>
            </a:r>
            <a:r>
              <a:rPr lang="zh-CN" altLang="en-US" smtClean="0"/>
              <a:t>粗略计算可取</a:t>
            </a:r>
            <a:r>
              <a:rPr lang="en-US" smtClean="0"/>
              <a:t>10 N/kg)</a:t>
            </a:r>
            <a:r>
              <a:rPr lang="zh-CN" altLang="en-US" smtClean="0"/>
              <a:t>。</a:t>
            </a:r>
            <a:r>
              <a:rPr lang="en-US" smtClean="0"/>
              <a:t> </a:t>
            </a:r>
            <a:endParaRPr lang="zh-CN" altLang="en-US" smtClean="0"/>
          </a:p>
          <a:p>
            <a:pPr>
              <a:lnSpc>
                <a:spcPct val="150000"/>
              </a:lnSpc>
            </a:pPr>
            <a:r>
              <a:rPr lang="en-US" b="1" smtClean="0"/>
              <a:t>3.</a:t>
            </a:r>
            <a:r>
              <a:rPr lang="zh-CN" altLang="en-US" b="1" smtClean="0"/>
              <a:t>重力的方向</a:t>
            </a:r>
            <a:r>
              <a:rPr lang="en-US" b="1" smtClean="0"/>
              <a:t>:</a:t>
            </a:r>
            <a:r>
              <a:rPr lang="en-US" smtClean="0"/>
              <a:t>①</a:t>
            </a:r>
            <a:r>
              <a:rPr lang="zh-CN" altLang="en-US" smtClean="0"/>
              <a:t>重力的方向总是</a:t>
            </a:r>
            <a:r>
              <a:rPr lang="zh-CN" altLang="en-US" i="1" u="sng" smtClean="0"/>
              <a:t>　　    　　　</a:t>
            </a:r>
            <a:r>
              <a:rPr lang="zh-CN" altLang="en-US" smtClean="0"/>
              <a:t>的</a:t>
            </a:r>
            <a:r>
              <a:rPr lang="en-US" smtClean="0"/>
              <a:t>;②</a:t>
            </a:r>
            <a:r>
              <a:rPr lang="zh-CN" altLang="en-US" smtClean="0"/>
              <a:t>应用</a:t>
            </a:r>
            <a:r>
              <a:rPr lang="en-US" smtClean="0"/>
              <a:t>:</a:t>
            </a:r>
            <a:r>
              <a:rPr lang="zh-CN" altLang="en-US" smtClean="0"/>
              <a:t>铅垂线检查墙是否竖直</a:t>
            </a:r>
            <a:r>
              <a:rPr lang="en-US" smtClean="0"/>
              <a:t>;</a:t>
            </a:r>
            <a:r>
              <a:rPr lang="zh-CN" altLang="en-US" smtClean="0"/>
              <a:t>重锤检查墙壁上的画是否挂正。</a:t>
            </a:r>
            <a:r>
              <a:rPr lang="en-US" smtClean="0"/>
              <a:t> </a:t>
            </a:r>
            <a:endParaRPr lang="zh-CN" altLang="en-US" smtClean="0"/>
          </a:p>
          <a:p>
            <a:pPr>
              <a:lnSpc>
                <a:spcPct val="150000"/>
              </a:lnSpc>
            </a:pPr>
            <a:r>
              <a:rPr lang="en-US" b="1" smtClean="0"/>
              <a:t>4.</a:t>
            </a:r>
            <a:r>
              <a:rPr lang="zh-CN" altLang="en-US" b="1" smtClean="0"/>
              <a:t>重力的作用点</a:t>
            </a:r>
            <a:r>
              <a:rPr lang="en-US" b="1" smtClean="0"/>
              <a:t>:</a:t>
            </a:r>
            <a:r>
              <a:rPr lang="en-US" smtClean="0"/>
              <a:t>①</a:t>
            </a:r>
            <a:r>
              <a:rPr lang="zh-CN" altLang="en-US" smtClean="0"/>
              <a:t>重力的作用点叫</a:t>
            </a:r>
            <a:r>
              <a:rPr lang="zh-CN" altLang="en-US" i="1" u="sng" smtClean="0"/>
              <a:t>　　　 　</a:t>
            </a:r>
            <a:r>
              <a:rPr lang="en-US" smtClean="0"/>
              <a:t>;②</a:t>
            </a:r>
            <a:r>
              <a:rPr lang="zh-CN" altLang="en-US" smtClean="0"/>
              <a:t>质地均匀、外形规则的物体的重心在它的几何中心上</a:t>
            </a:r>
            <a:r>
              <a:rPr lang="en-US" smtClean="0"/>
              <a:t>,</a:t>
            </a:r>
            <a:r>
              <a:rPr lang="zh-CN" altLang="en-US" smtClean="0"/>
              <a:t>外形不规则物体的重心可用悬挂法找出</a:t>
            </a:r>
            <a:r>
              <a:rPr lang="en-US" smtClean="0"/>
              <a:t>;③</a:t>
            </a:r>
            <a:r>
              <a:rPr lang="zh-CN" altLang="en-US" smtClean="0"/>
              <a:t>物体的重心越</a:t>
            </a:r>
            <a:endParaRPr lang="en-US" altLang="zh-CN" smtClean="0"/>
          </a:p>
          <a:p>
            <a:pPr>
              <a:lnSpc>
                <a:spcPct val="150000"/>
              </a:lnSpc>
            </a:pPr>
            <a:r>
              <a:rPr lang="zh-CN" altLang="en-US" i="1" u="sng" smtClean="0"/>
              <a:t>　　　　</a:t>
            </a:r>
            <a:r>
              <a:rPr lang="zh-CN" altLang="en-US" smtClean="0"/>
              <a:t>越稳定。</a:t>
            </a:r>
            <a:r>
              <a:rPr lang="en-US" smtClean="0"/>
              <a:t> </a:t>
            </a:r>
            <a:endParaRPr lang="zh-CN" altLang="en-US"/>
          </a:p>
        </p:txBody>
      </p:sp>
      <p:sp>
        <p:nvSpPr>
          <p:cNvPr id="10" name="Rectangle 14"/>
          <p:cNvSpPr>
            <a:spLocks noChangeArrowheads="1"/>
          </p:cNvSpPr>
          <p:nvPr/>
        </p:nvSpPr>
        <p:spPr bwMode="auto">
          <a:xfrm>
            <a:off x="3737752" y="131194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地球</a:t>
            </a:r>
            <a:endParaRPr lang="zh-CN" altLang="en-US" b="1" i="1" smtClean="0">
              <a:solidFill>
                <a:srgbClr val="A50021"/>
              </a:solidFill>
            </a:endParaRPr>
          </a:p>
        </p:txBody>
      </p:sp>
      <p:sp>
        <p:nvSpPr>
          <p:cNvPr id="11" name="Rectangle 14"/>
          <p:cNvSpPr>
            <a:spLocks noChangeArrowheads="1"/>
          </p:cNvSpPr>
          <p:nvPr/>
        </p:nvSpPr>
        <p:spPr bwMode="auto">
          <a:xfrm>
            <a:off x="1651649" y="188800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地球</a:t>
            </a:r>
            <a:endParaRPr lang="zh-CN" altLang="en-US">
              <a:solidFill>
                <a:srgbClr val="A50021"/>
              </a:solidFill>
            </a:endParaRPr>
          </a:p>
        </p:txBody>
      </p:sp>
      <p:sp>
        <p:nvSpPr>
          <p:cNvPr id="12" name="Rectangle 14"/>
          <p:cNvSpPr>
            <a:spLocks noChangeArrowheads="1"/>
          </p:cNvSpPr>
          <p:nvPr/>
        </p:nvSpPr>
        <p:spPr bwMode="auto">
          <a:xfrm>
            <a:off x="8024032" y="2464073"/>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正</a:t>
            </a:r>
            <a:endParaRPr lang="zh-CN" altLang="en-US">
              <a:solidFill>
                <a:srgbClr val="A50021"/>
              </a:solidFill>
            </a:endParaRPr>
          </a:p>
        </p:txBody>
      </p:sp>
      <p:sp>
        <p:nvSpPr>
          <p:cNvPr id="13" name="Rectangle 14"/>
          <p:cNvSpPr>
            <a:spLocks noChangeArrowheads="1"/>
          </p:cNvSpPr>
          <p:nvPr/>
        </p:nvSpPr>
        <p:spPr bwMode="auto">
          <a:xfrm>
            <a:off x="2134766" y="2968129"/>
            <a:ext cx="1162498"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smtClean="0">
                <a:solidFill>
                  <a:srgbClr val="A50021"/>
                </a:solidFill>
              </a:rPr>
              <a:t>G</a:t>
            </a:r>
            <a:r>
              <a:rPr lang="en-US" b="1" smtClean="0">
                <a:solidFill>
                  <a:srgbClr val="A50021"/>
                </a:solidFill>
              </a:rPr>
              <a:t>=</a:t>
            </a:r>
            <a:r>
              <a:rPr lang="en-US" b="1" i="1" smtClean="0">
                <a:solidFill>
                  <a:srgbClr val="A50021"/>
                </a:solidFill>
              </a:rPr>
              <a:t>mg</a:t>
            </a:r>
            <a:endParaRPr lang="zh-CN" altLang="en-US">
              <a:solidFill>
                <a:srgbClr val="A50021"/>
              </a:solidFill>
            </a:endParaRPr>
          </a:p>
        </p:txBody>
      </p:sp>
      <p:sp>
        <p:nvSpPr>
          <p:cNvPr id="14" name="Rectangle 14"/>
          <p:cNvSpPr>
            <a:spLocks noChangeArrowheads="1"/>
          </p:cNvSpPr>
          <p:nvPr/>
        </p:nvSpPr>
        <p:spPr bwMode="auto">
          <a:xfrm>
            <a:off x="5679566" y="3501232"/>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竖直向下</a:t>
            </a:r>
            <a:endParaRPr lang="zh-CN" altLang="en-US">
              <a:solidFill>
                <a:srgbClr val="A50021"/>
              </a:solidFill>
            </a:endParaRPr>
          </a:p>
        </p:txBody>
      </p:sp>
      <p:sp>
        <p:nvSpPr>
          <p:cNvPr id="15" name="Rectangle 14"/>
          <p:cNvSpPr>
            <a:spLocks noChangeArrowheads="1"/>
          </p:cNvSpPr>
          <p:nvPr/>
        </p:nvSpPr>
        <p:spPr bwMode="auto">
          <a:xfrm>
            <a:off x="6009367" y="4624313"/>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重心</a:t>
            </a:r>
            <a:endParaRPr lang="zh-CN" altLang="en-US">
              <a:solidFill>
                <a:srgbClr val="A50021"/>
              </a:solidFill>
            </a:endParaRPr>
          </a:p>
        </p:txBody>
      </p:sp>
      <p:sp>
        <p:nvSpPr>
          <p:cNvPr id="16" name="Rectangle 14"/>
          <p:cNvSpPr>
            <a:spLocks noChangeArrowheads="1"/>
          </p:cNvSpPr>
          <p:nvPr/>
        </p:nvSpPr>
        <p:spPr bwMode="auto">
          <a:xfrm>
            <a:off x="1380298" y="5704433"/>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低</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500"/>
                                        <p:tgtEl>
                                          <p:spTgt spid="3">
                                            <p:txEl>
                                              <p:pRg st="4" end="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fade">
                                      <p:cBhvr>
                                        <p:cTn id="50" dur="500"/>
                                        <p:tgtEl>
                                          <p:spTgt spid="3">
                                            <p:txEl>
                                              <p:pRg st="5" end="5"/>
                                            </p:txEl>
                                          </p:spTgt>
                                        </p:tgtEl>
                                      </p:cBhvr>
                                    </p:animEffect>
                                  </p:childTnLst>
                                </p:cTn>
                              </p:par>
                            </p:childTnLst>
                          </p:cTn>
                        </p:par>
                      </p:childTnLst>
                    </p:cTn>
                  </p:par>
                  <p:par>
                    <p:cTn id="51" fill="hold" nodeType="clickPar">
                      <p:stCondLst>
                        <p:cond delay="indefinite"/>
                      </p:stCondLst>
                      <p:childTnLst>
                        <p:par>
                          <p:cTn id="52" fill="hold" nodeType="afterGroup">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500"/>
                                        <p:tgtEl>
                                          <p:spTgt spid="15"/>
                                        </p:tgtEl>
                                      </p:cBhvr>
                                    </p:animEffect>
                                  </p:childTnLst>
                                </p:cTn>
                              </p:par>
                            </p:childTnLst>
                          </p:cTn>
                        </p:par>
                      </p:childTnLst>
                    </p:cTn>
                  </p:par>
                  <p:par>
                    <p:cTn id="56" fill="hold" nodeType="clickPar">
                      <p:stCondLst>
                        <p:cond delay="indefinite"/>
                      </p:stCondLst>
                      <p:childTnLst>
                        <p:par>
                          <p:cTn id="57" fill="hold" nodeType="afterGroup">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16"/>
                                        </p:tgtEl>
                                        <p:attrNameLst>
                                          <p:attrName>style.visibility</p:attrName>
                                        </p:attrNameLst>
                                      </p:cBhvr>
                                      <p:to>
                                        <p:strVal val="visible"/>
                                      </p:to>
                                    </p:set>
                                    <p:animEffect transition="in" filter="fade">
                                      <p:cBhvr>
                                        <p:cTn id="6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考点四　摩擦力</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graphicFrame>
        <p:nvGraphicFramePr>
          <p:cNvPr id="4" name="表格 3"/>
          <p:cNvGraphicFramePr>
            <a:graphicFrameLocks noGrp="1"/>
          </p:cNvGraphicFramePr>
          <p:nvPr/>
        </p:nvGraphicFramePr>
        <p:xfrm>
          <a:off x="1023108" y="1358092"/>
          <a:ext cx="10572825" cy="3840480"/>
        </p:xfrm>
        <a:graphic>
          <a:graphicData uri="http://schemas.openxmlformats.org/drawingml/2006/table">
            <a:tbl>
              <a:tblPr/>
              <a:tblGrid>
                <a:gridCol w="1285884"/>
                <a:gridCol w="714380"/>
                <a:gridCol w="8572561"/>
              </a:tblGrid>
              <a:tr h="515996">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产生</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条件</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gridSpan="2">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①</a:t>
                      </a:r>
                      <a:r>
                        <a:rPr lang="zh-CN" sz="2400" kern="100">
                          <a:solidFill>
                            <a:srgbClr val="000000"/>
                          </a:solidFill>
                          <a:latin typeface="+mn-ea"/>
                          <a:ea typeface="+mn-ea"/>
                          <a:cs typeface="Times New Roman" panose="02020603050405020304"/>
                        </a:rPr>
                        <a:t>两个物体相互接触并发生挤压</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即接触面上有压力产生</a:t>
                      </a:r>
                      <a:r>
                        <a:rPr lang="en-US" sz="2400" kern="100">
                          <a:solidFill>
                            <a:srgbClr val="000000"/>
                          </a:solidFill>
                          <a:latin typeface="+mn-ea"/>
                          <a:ea typeface="+mn-ea"/>
                          <a:cs typeface="Times New Roman" panose="02020603050405020304"/>
                        </a:rPr>
                        <a:t>;②</a:t>
                      </a:r>
                      <a:r>
                        <a:rPr lang="zh-CN" sz="2400" kern="100">
                          <a:solidFill>
                            <a:srgbClr val="000000"/>
                          </a:solidFill>
                          <a:latin typeface="+mn-ea"/>
                          <a:ea typeface="+mn-ea"/>
                          <a:cs typeface="Times New Roman" panose="02020603050405020304"/>
                        </a:rPr>
                        <a:t>接触面粗糙</a:t>
                      </a:r>
                      <a:r>
                        <a:rPr lang="en-US" sz="2400" kern="100">
                          <a:solidFill>
                            <a:srgbClr val="000000"/>
                          </a:solidFill>
                          <a:latin typeface="+mn-ea"/>
                          <a:ea typeface="+mn-ea"/>
                          <a:cs typeface="Times New Roman" panose="02020603050405020304"/>
                        </a:rPr>
                        <a:t>;③</a:t>
                      </a:r>
                      <a:r>
                        <a:rPr lang="zh-CN" sz="2400" kern="100">
                          <a:solidFill>
                            <a:srgbClr val="000000"/>
                          </a:solidFill>
                          <a:latin typeface="+mn-ea"/>
                          <a:ea typeface="+mn-ea"/>
                          <a:cs typeface="Times New Roman" panose="02020603050405020304"/>
                        </a:rPr>
                        <a:t>物体间有相对运动或相对运动的趋势</a:t>
                      </a:r>
                      <a:endParaRPr lang="zh-CN" sz="2400" kern="100">
                        <a:solidFill>
                          <a:srgbClr val="000000"/>
                        </a:solidFill>
                        <a:latin typeface="+mn-ea"/>
                        <a:ea typeface="+mn-ea"/>
                        <a:cs typeface="Times New Roman" panose="02020603050405020304"/>
                      </a:endParaRPr>
                    </a:p>
                  </a:txBody>
                  <a:tcPr marL="53750" marR="537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vert="horz" wrap="square"/>
                    <a:lstStyle/>
                    <a:p/>
                  </a:txBody>
                  <a:tcPr/>
                </a:tc>
              </a:tr>
              <a:tr h="773994">
                <a:tc rowSpan="3">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分类</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en-US" altLang="zh-CN" sz="2400" kern="100" smtClean="0">
                          <a:solidFill>
                            <a:srgbClr val="000000"/>
                          </a:solidFill>
                          <a:latin typeface="+mn-ea"/>
                          <a:ea typeface="+mn-ea"/>
                          <a:cs typeface="Times New Roman" panose="02020603050405020304"/>
                        </a:rPr>
                        <a:t> </a:t>
                      </a:r>
                      <a:r>
                        <a:rPr lang="zh-CN" sz="2400" kern="100" smtClean="0">
                          <a:solidFill>
                            <a:srgbClr val="000000"/>
                          </a:solidFill>
                          <a:latin typeface="+mn-ea"/>
                          <a:ea typeface="+mn-ea"/>
                          <a:cs typeface="Times New Roman" panose="02020603050405020304"/>
                        </a:rPr>
                        <a:t>及</a:t>
                      </a:r>
                      <a:r>
                        <a:rPr lang="zh-CN" sz="2400" kern="100">
                          <a:solidFill>
                            <a:srgbClr val="000000"/>
                          </a:solidFill>
                          <a:latin typeface="+mn-ea"/>
                          <a:ea typeface="+mn-ea"/>
                          <a:cs typeface="Times New Roman" panose="02020603050405020304"/>
                        </a:rPr>
                        <a:t>大小、</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方向</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en-US" sz="2400" i="1" kern="100">
                          <a:solidFill>
                            <a:srgbClr val="000000"/>
                          </a:solidFill>
                          <a:latin typeface="+mn-ea"/>
                          <a:ea typeface="+mn-ea"/>
                          <a:cs typeface="Times New Roman" panose="02020603050405020304"/>
                        </a:rPr>
                        <a:t>f</a:t>
                      </a:r>
                      <a:r>
                        <a:rPr lang="zh-CN" sz="2400" kern="100" baseline="-25000">
                          <a:solidFill>
                            <a:srgbClr val="000000"/>
                          </a:solidFill>
                          <a:latin typeface="+mn-ea"/>
                          <a:ea typeface="+mn-ea"/>
                          <a:cs typeface="Times New Roman" panose="02020603050405020304"/>
                        </a:rPr>
                        <a:t>静</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f</a:t>
                      </a:r>
                      <a:r>
                        <a:rPr lang="zh-CN" sz="2400" kern="100" baseline="-25000">
                          <a:solidFill>
                            <a:srgbClr val="000000"/>
                          </a:solidFill>
                          <a:latin typeface="+mn-ea"/>
                          <a:ea typeface="+mn-ea"/>
                          <a:cs typeface="Times New Roman" panose="02020603050405020304"/>
                        </a:rPr>
                        <a:t>静</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静止时</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大小由与其平衡的力决定</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与压力、粗糙程度无关</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方向与相对运动趋势</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53750" marR="537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031993">
                <a:tc vMerge="1">
                  <a:txBody>
                    <a:bodyPr vert="horz" wrap="square"/>
                    <a:lstStyle/>
                    <a:p/>
                  </a:txBody>
                  <a:tcPr/>
                </a:tc>
                <a:tc rowSpan="2">
                  <a:txBody>
                    <a:bodyPr vert="horz" wrap="square"/>
                    <a:lstStyle/>
                    <a:p>
                      <a:pPr algn="ctr">
                        <a:lnSpc>
                          <a:spcPct val="150000"/>
                        </a:lnSpc>
                        <a:spcAft>
                          <a:spcPct val="0"/>
                        </a:spcAft>
                      </a:pPr>
                      <a:r>
                        <a:rPr lang="en-US" sz="2400" i="1" kern="100">
                          <a:solidFill>
                            <a:srgbClr val="000000"/>
                          </a:solidFill>
                          <a:latin typeface="+mn-ea"/>
                          <a:ea typeface="+mn-ea"/>
                          <a:cs typeface="Times New Roman" panose="02020603050405020304"/>
                        </a:rPr>
                        <a:t>f</a:t>
                      </a:r>
                      <a:r>
                        <a:rPr lang="zh-CN" sz="2400" kern="100" baseline="-25000">
                          <a:solidFill>
                            <a:srgbClr val="000000"/>
                          </a:solidFill>
                          <a:latin typeface="+mn-ea"/>
                          <a:ea typeface="+mn-ea"/>
                          <a:cs typeface="Times New Roman" panose="02020603050405020304"/>
                        </a:rPr>
                        <a:t>动</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f</a:t>
                      </a:r>
                      <a:r>
                        <a:rPr lang="zh-CN" sz="2400" kern="100" baseline="-25000">
                          <a:solidFill>
                            <a:srgbClr val="000000"/>
                          </a:solidFill>
                          <a:latin typeface="+mn-ea"/>
                          <a:ea typeface="+mn-ea"/>
                          <a:cs typeface="Times New Roman" panose="02020603050405020304"/>
                        </a:rPr>
                        <a:t>滑</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匀速或变速时</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大小与压力、粗糙程度有关</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滑动摩擦力大小等于匀速运动时受到的摩擦力大小</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方向与运动方向相反</a:t>
                      </a:r>
                      <a:endParaRPr lang="zh-CN" sz="2400" kern="100">
                        <a:solidFill>
                          <a:srgbClr val="000000"/>
                        </a:solidFill>
                        <a:latin typeface="+mn-ea"/>
                        <a:ea typeface="+mn-ea"/>
                        <a:cs typeface="Times New Roman" panose="02020603050405020304"/>
                      </a:endParaRPr>
                    </a:p>
                  </a:txBody>
                  <a:tcPr marL="53750" marR="537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515996">
                <a:tc vMerge="1">
                  <a:txBody>
                    <a:bodyPr vert="horz" wrap="square"/>
                    <a:lstStyle/>
                    <a:p/>
                  </a:txBody>
                  <a:tcPr/>
                </a:tc>
                <a:tc vMerge="1">
                  <a:txBody>
                    <a:bodyPr vert="horz" wrap="square"/>
                    <a:lstStyle/>
                    <a:p/>
                  </a:txBody>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f</a:t>
                      </a:r>
                      <a:r>
                        <a:rPr lang="zh-CN" sz="2400" kern="100" baseline="-25000">
                          <a:solidFill>
                            <a:srgbClr val="000000"/>
                          </a:solidFill>
                          <a:latin typeface="+mn-ea"/>
                          <a:ea typeface="+mn-ea"/>
                          <a:cs typeface="Times New Roman" panose="02020603050405020304"/>
                        </a:rPr>
                        <a:t>滚</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滚动时</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在其他条件相同的情况下</a:t>
                      </a:r>
                      <a:r>
                        <a:rPr lang="en-US" sz="2400" kern="100">
                          <a:solidFill>
                            <a:srgbClr val="000000"/>
                          </a:solidFill>
                          <a:latin typeface="+mn-ea"/>
                          <a:ea typeface="+mn-ea"/>
                          <a:cs typeface="Times New Roman" panose="02020603050405020304"/>
                        </a:rPr>
                        <a:t>,</a:t>
                      </a:r>
                      <a:r>
                        <a:rPr lang="en-US" sz="2400" i="1" kern="100">
                          <a:solidFill>
                            <a:srgbClr val="000000"/>
                          </a:solidFill>
                          <a:latin typeface="+mn-ea"/>
                          <a:ea typeface="+mn-ea"/>
                          <a:cs typeface="Times New Roman" panose="02020603050405020304"/>
                        </a:rPr>
                        <a:t>f</a:t>
                      </a:r>
                      <a:r>
                        <a:rPr lang="zh-CN" sz="2400" kern="100" baseline="-25000">
                          <a:solidFill>
                            <a:srgbClr val="000000"/>
                          </a:solidFill>
                          <a:latin typeface="+mn-ea"/>
                          <a:ea typeface="+mn-ea"/>
                          <a:cs typeface="Times New Roman" panose="02020603050405020304"/>
                        </a:rPr>
                        <a:t>滚</a:t>
                      </a:r>
                      <a:r>
                        <a:rPr lang="zh-CN" sz="2400" kern="100">
                          <a:solidFill>
                            <a:srgbClr val="000000"/>
                          </a:solidFill>
                          <a:latin typeface="+mn-ea"/>
                          <a:ea typeface="+mn-ea"/>
                          <a:cs typeface="Times New Roman" panose="02020603050405020304"/>
                        </a:rPr>
                        <a:t>比</a:t>
                      </a:r>
                      <a:r>
                        <a:rPr lang="en-US" sz="2400" i="1" kern="100">
                          <a:solidFill>
                            <a:srgbClr val="000000"/>
                          </a:solidFill>
                          <a:latin typeface="+mn-ea"/>
                          <a:ea typeface="+mn-ea"/>
                          <a:cs typeface="Times New Roman" panose="02020603050405020304"/>
                        </a:rPr>
                        <a:t>f</a:t>
                      </a:r>
                      <a:r>
                        <a:rPr lang="zh-CN" sz="2400" kern="100" baseline="-25000">
                          <a:solidFill>
                            <a:srgbClr val="000000"/>
                          </a:solidFill>
                          <a:latin typeface="+mn-ea"/>
                          <a:ea typeface="+mn-ea"/>
                          <a:cs typeface="Times New Roman" panose="02020603050405020304"/>
                        </a:rPr>
                        <a:t>滑</a:t>
                      </a:r>
                      <a:r>
                        <a:rPr lang="zh-CN" sz="2400" kern="100">
                          <a:solidFill>
                            <a:srgbClr val="000000"/>
                          </a:solidFill>
                          <a:latin typeface="+mn-ea"/>
                          <a:ea typeface="+mn-ea"/>
                          <a:cs typeface="Times New Roman" panose="02020603050405020304"/>
                        </a:rPr>
                        <a:t>小</a:t>
                      </a:r>
                      <a:endParaRPr lang="zh-CN" sz="2400" kern="100">
                        <a:solidFill>
                          <a:srgbClr val="000000"/>
                        </a:solidFill>
                        <a:latin typeface="+mn-ea"/>
                        <a:ea typeface="+mn-ea"/>
                        <a:cs typeface="Times New Roman" panose="02020603050405020304"/>
                      </a:endParaRPr>
                    </a:p>
                  </a:txBody>
                  <a:tcPr marL="53750" marR="537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5" name="Rectangle 14"/>
          <p:cNvSpPr>
            <a:spLocks noChangeArrowheads="1"/>
          </p:cNvSpPr>
          <p:nvPr/>
        </p:nvSpPr>
        <p:spPr bwMode="auto">
          <a:xfrm>
            <a:off x="6095206" y="296812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相反</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5" name="表格 4"/>
          <p:cNvGraphicFramePr>
            <a:graphicFrameLocks noGrp="1"/>
          </p:cNvGraphicFramePr>
          <p:nvPr/>
        </p:nvGraphicFramePr>
        <p:xfrm>
          <a:off x="1023108" y="1358092"/>
          <a:ext cx="10572825" cy="3291840"/>
        </p:xfrm>
        <a:graphic>
          <a:graphicData uri="http://schemas.openxmlformats.org/drawingml/2006/table">
            <a:tbl>
              <a:tblPr/>
              <a:tblGrid>
                <a:gridCol w="1000132"/>
                <a:gridCol w="714380"/>
                <a:gridCol w="8858313"/>
              </a:tblGrid>
              <a:tr h="1289991">
                <a:tc rowSpan="2">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改变</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方法</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增大</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增大有益摩擦的方法</a:t>
                      </a:r>
                      <a:r>
                        <a:rPr lang="en-US" sz="2400" kern="100">
                          <a:solidFill>
                            <a:srgbClr val="000000"/>
                          </a:solidFill>
                          <a:latin typeface="+mn-ea"/>
                          <a:ea typeface="+mn-ea"/>
                          <a:cs typeface="Times New Roman" panose="02020603050405020304"/>
                        </a:rPr>
                        <a:t>:①</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如刹车时用力捏闸</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用力握住球拍</a:t>
                      </a:r>
                      <a:r>
                        <a:rPr lang="en-US" sz="2400" kern="100">
                          <a:solidFill>
                            <a:srgbClr val="000000"/>
                          </a:solidFill>
                          <a:latin typeface="+mn-ea"/>
                          <a:ea typeface="+mn-ea"/>
                          <a:cs typeface="Times New Roman" panose="02020603050405020304"/>
                        </a:rPr>
                        <a:t>;②</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如鞋底制有凹凸不平的花纹</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足球守门员戴着防滑手套等</a:t>
                      </a:r>
                      <a:r>
                        <a:rPr lang="en-US" sz="2400" kern="100">
                          <a:solidFill>
                            <a:srgbClr val="000000"/>
                          </a:solid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53750" marR="537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289991">
                <a:tc vMerge="1">
                  <a:txBody>
                    <a:bodyPr vert="horz" wrap="square"/>
                    <a:lstStyle/>
                    <a:p/>
                  </a:txBody>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减小</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减小有害摩擦的方法</a:t>
                      </a:r>
                      <a:r>
                        <a:rPr lang="en-US" sz="2400" kern="100">
                          <a:solidFill>
                            <a:srgbClr val="000000"/>
                          </a:solidFill>
                          <a:latin typeface="+mn-ea"/>
                          <a:ea typeface="+mn-ea"/>
                          <a:cs typeface="Times New Roman" panose="02020603050405020304"/>
                        </a:rPr>
                        <a:t>:①</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如雪橇用轻巧的材料制作</a:t>
                      </a:r>
                      <a:r>
                        <a:rPr lang="en-US" sz="2400" kern="100">
                          <a:solidFill>
                            <a:srgbClr val="000000"/>
                          </a:solidFill>
                          <a:latin typeface="+mn-ea"/>
                          <a:ea typeface="+mn-ea"/>
                          <a:cs typeface="Times New Roman" panose="02020603050405020304"/>
                        </a:rPr>
                        <a:t>;②</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如给轴承添加润滑油</a:t>
                      </a:r>
                      <a:r>
                        <a:rPr lang="en-US" sz="2400" kern="100">
                          <a:solidFill>
                            <a:srgbClr val="000000"/>
                          </a:solidFill>
                          <a:latin typeface="+mn-ea"/>
                          <a:ea typeface="+mn-ea"/>
                          <a:cs typeface="Times New Roman" panose="02020603050405020304"/>
                        </a:rPr>
                        <a:t>;③</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如滚动轴承</a:t>
                      </a:r>
                      <a:r>
                        <a:rPr lang="en-US" sz="2400" kern="100">
                          <a:solidFill>
                            <a:srgbClr val="000000"/>
                          </a:solidFill>
                          <a:latin typeface="+mn-ea"/>
                          <a:ea typeface="+mn-ea"/>
                          <a:cs typeface="Times New Roman" panose="02020603050405020304"/>
                        </a:rPr>
                        <a:t>;④</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如磁悬浮列车、气垫船等</a:t>
                      </a:r>
                      <a:r>
                        <a:rPr lang="en-US" sz="2400" kern="100">
                          <a:solidFill>
                            <a:srgbClr val="000000"/>
                          </a:solid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53750" marR="537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6" name="Rectangle 14"/>
          <p:cNvSpPr>
            <a:spLocks noChangeArrowheads="1"/>
          </p:cNvSpPr>
          <p:nvPr/>
        </p:nvSpPr>
        <p:spPr bwMode="auto">
          <a:xfrm>
            <a:off x="6452396" y="1358092"/>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增大压力</a:t>
            </a:r>
            <a:endParaRPr lang="zh-CN" altLang="en-US">
              <a:solidFill>
                <a:srgbClr val="A50021"/>
              </a:solidFill>
            </a:endParaRPr>
          </a:p>
        </p:txBody>
      </p:sp>
      <p:sp>
        <p:nvSpPr>
          <p:cNvPr id="7" name="Rectangle 14"/>
          <p:cNvSpPr>
            <a:spLocks noChangeArrowheads="1"/>
          </p:cNvSpPr>
          <p:nvPr/>
        </p:nvSpPr>
        <p:spPr bwMode="auto">
          <a:xfrm>
            <a:off x="4595008" y="1896559"/>
            <a:ext cx="233910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使接触面变粗糙</a:t>
            </a:r>
            <a:endParaRPr lang="zh-CN" altLang="en-US">
              <a:solidFill>
                <a:srgbClr val="A50021"/>
              </a:solidFill>
            </a:endParaRPr>
          </a:p>
        </p:txBody>
      </p:sp>
      <p:sp>
        <p:nvSpPr>
          <p:cNvPr id="9" name="Rectangle 14"/>
          <p:cNvSpPr>
            <a:spLocks noChangeArrowheads="1"/>
          </p:cNvSpPr>
          <p:nvPr/>
        </p:nvSpPr>
        <p:spPr bwMode="auto">
          <a:xfrm>
            <a:off x="6380958" y="2968129"/>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减小压力</a:t>
            </a:r>
            <a:endParaRPr lang="zh-CN" altLang="en-US">
              <a:solidFill>
                <a:srgbClr val="A50021"/>
              </a:solidFill>
            </a:endParaRPr>
          </a:p>
        </p:txBody>
      </p:sp>
      <p:sp>
        <p:nvSpPr>
          <p:cNvPr id="10" name="Rectangle 14"/>
          <p:cNvSpPr>
            <a:spLocks noChangeArrowheads="1"/>
          </p:cNvSpPr>
          <p:nvPr/>
        </p:nvSpPr>
        <p:spPr bwMode="auto">
          <a:xfrm>
            <a:off x="3237686" y="3539633"/>
            <a:ext cx="233910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使接触面变光滑</a:t>
            </a:r>
            <a:endParaRPr lang="zh-CN" altLang="en-US">
              <a:solidFill>
                <a:srgbClr val="A50021"/>
              </a:solidFill>
            </a:endParaRPr>
          </a:p>
        </p:txBody>
      </p:sp>
      <p:sp>
        <p:nvSpPr>
          <p:cNvPr id="11" name="Rectangle 14"/>
          <p:cNvSpPr>
            <a:spLocks noChangeArrowheads="1"/>
          </p:cNvSpPr>
          <p:nvPr/>
        </p:nvSpPr>
        <p:spPr bwMode="auto">
          <a:xfrm>
            <a:off x="9135979" y="3539633"/>
            <a:ext cx="2031325"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变滑动为滚动</a:t>
            </a:r>
            <a:endParaRPr lang="zh-CN" altLang="en-US">
              <a:solidFill>
                <a:srgbClr val="A50021"/>
              </a:solidFill>
            </a:endParaRPr>
          </a:p>
        </p:txBody>
      </p:sp>
      <p:sp>
        <p:nvSpPr>
          <p:cNvPr id="12" name="Rectangle 14"/>
          <p:cNvSpPr>
            <a:spLocks noChangeArrowheads="1"/>
          </p:cNvSpPr>
          <p:nvPr/>
        </p:nvSpPr>
        <p:spPr bwMode="auto">
          <a:xfrm>
            <a:off x="4877088" y="4039699"/>
            <a:ext cx="2646878"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使接触面彼此分离</a:t>
            </a:r>
            <a:endParaRPr lang="zh-CN" altLang="en-US">
              <a:solidFill>
                <a:srgbClr val="A50021"/>
              </a:solidFill>
            </a:endParaRPr>
          </a:p>
        </p:txBody>
      </p:sp>
      <p:sp>
        <p:nvSpPr>
          <p:cNvPr id="13" name="TextBox 12"/>
          <p:cNvSpPr txBox="1"/>
          <p:nvPr/>
        </p:nvSpPr>
        <p:spPr>
          <a:xfrm>
            <a:off x="10738676" y="929464"/>
            <a:ext cx="1071570" cy="461665"/>
          </a:xfrm>
          <a:prstGeom prst="rect">
            <a:avLst/>
          </a:prstGeom>
          <a:noFill/>
        </p:spPr>
        <p:txBody>
          <a:bodyPr wrap="square" rtlCol="0">
            <a:spAutoFit/>
          </a:bodyPr>
          <a:lstStyle/>
          <a:p>
            <a:r>
              <a:rPr lang="en-US" altLang="zh-CN" smtClean="0"/>
              <a:t>(</a:t>
            </a:r>
            <a:r>
              <a:rPr lang="zh-CN" altLang="en-US" smtClean="0"/>
              <a:t>续表</a:t>
            </a:r>
            <a:r>
              <a:rPr lang="en-US" altLang="zh-CN" smtClean="0"/>
              <a:t>)</a:t>
            </a:r>
            <a:endParaRPr lang="zh-CN" alt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1" grpId="0"/>
      <p:bldP spid="12"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1" name="TextBox 10"/>
          <p:cNvSpPr txBox="1"/>
          <p:nvPr/>
        </p:nvSpPr>
        <p:spPr>
          <a:xfrm>
            <a:off x="951670" y="883486"/>
            <a:ext cx="10787138" cy="1689052"/>
          </a:xfrm>
          <a:prstGeom prst="rect">
            <a:avLst/>
          </a:prstGeom>
          <a:solidFill>
            <a:schemeClr val="bg1">
              <a:lumMod val="95000"/>
            </a:schemeClr>
          </a:solidFill>
        </p:spPr>
        <p:txBody>
          <a:bodyPr wrap="square" rtlCol="0">
            <a:spAutoFit/>
          </a:bodyPr>
          <a:lstStyle/>
          <a:p>
            <a:pPr>
              <a:lnSpc>
                <a:spcPct val="150000"/>
              </a:lnSpc>
            </a:pPr>
            <a:r>
              <a:rPr lang="en-US" smtClean="0">
                <a:solidFill>
                  <a:srgbClr val="18B48F"/>
                </a:solidFill>
              </a:rPr>
              <a:t>[</a:t>
            </a:r>
            <a:r>
              <a:rPr lang="zh-CN" altLang="en-US" smtClean="0">
                <a:solidFill>
                  <a:srgbClr val="18B48F"/>
                </a:solidFill>
              </a:rPr>
              <a:t>点拨</a:t>
            </a:r>
            <a:r>
              <a:rPr lang="en-US" smtClean="0">
                <a:solidFill>
                  <a:srgbClr val="18B48F"/>
                </a:solidFill>
              </a:rPr>
              <a:t>]</a:t>
            </a:r>
            <a:r>
              <a:rPr lang="zh-CN" altLang="en-US" smtClean="0"/>
              <a:t>摩擦力不一定阻碍运动方向</a:t>
            </a:r>
            <a:r>
              <a:rPr lang="en-US" smtClean="0"/>
              <a:t>(</a:t>
            </a:r>
            <a:r>
              <a:rPr lang="zh-CN" altLang="en-US" smtClean="0"/>
              <a:t>但一定阻碍相对运动的方向</a:t>
            </a:r>
            <a:r>
              <a:rPr lang="en-US" smtClean="0"/>
              <a:t>),</a:t>
            </a:r>
            <a:r>
              <a:rPr lang="zh-CN" altLang="en-US" smtClean="0"/>
              <a:t>即不一定与物体的运动方向相反</a:t>
            </a:r>
            <a:r>
              <a:rPr lang="en-US" smtClean="0"/>
              <a:t>,</a:t>
            </a:r>
            <a:r>
              <a:rPr lang="zh-CN" altLang="en-US" smtClean="0"/>
              <a:t>有时也和物体的运动方向相同</a:t>
            </a:r>
            <a:r>
              <a:rPr lang="en-US" smtClean="0"/>
              <a:t>,</a:t>
            </a:r>
            <a:r>
              <a:rPr lang="zh-CN" altLang="en-US" smtClean="0"/>
              <a:t>起动力作用。如</a:t>
            </a:r>
            <a:r>
              <a:rPr lang="en-US" smtClean="0"/>
              <a:t>:</a:t>
            </a:r>
            <a:r>
              <a:rPr lang="zh-CN" altLang="en-US" smtClean="0"/>
              <a:t>人走路时鞋底受到的摩擦力、骑自行车时后轮受到的摩擦力等。</a:t>
            </a:r>
            <a:endParaRPr lang="zh-CN" altLang="en-US"/>
          </a:p>
        </p:txBody>
      </p:sp>
    </p:spTree>
  </p:cSld>
  <p:clrMapOvr>
    <a:masterClrMapping/>
  </p:clrMapOvr>
  <p:transition>
    <p:fade/>
  </p:transition>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AS_OS" val="Unix 3.10 unknown"/>
  <p:tag name="AS_RELEASE_DATE" val="2020.11.30"/>
  <p:tag name="AS_TITLE" val="Aspose.Slides for Java"/>
  <p:tag name="AS_VERSION" val="20.1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r="http://schemas.openxmlformats.org/officeDocument/2006/relationships"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285</Paragraphs>
  <Slides>50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微软雅黑</vt:lpstr>
      <vt:lpstr>Wingdings</vt:lpstr>
      <vt:lpstr>Calibri</vt:lpstr>
      <vt:lpstr>Times New Roman</vt:lpstr>
      <vt:lpstr>方正书宋_GBK</vt:lpstr>
      <vt:lpstr>NEU-BZ-S92</vt:lpstr>
      <vt:lpstr>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2021-02-04T17:11:00Z</cp:lastPrinted>
  <dcterms:created xsi:type="dcterms:W3CDTF">2021-02-04T17:11:00Z</dcterms:created>
  <dcterms:modified xsi:type="dcterms:W3CDTF">2021-02-04T09:11:01Z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