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13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5.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5.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1.xml"/><Relationship Id="rId7" Type="http://schemas.openxmlformats.org/officeDocument/2006/relationships/package" Target="../embeddings/Microsoft_Word___10.docx"/><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10.bin"/><Relationship Id="rId5" Type="http://schemas.openxmlformats.org/officeDocument/2006/relationships/slide" Target="slide18.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1.xml"/><Relationship Id="rId7"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oleObject" Target="../embeddings/oleObject11.bin"/><Relationship Id="rId5" Type="http://schemas.openxmlformats.org/officeDocument/2006/relationships/slide" Target="slide18.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1.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4.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package" Target="../embeddings/Microsoft_Word___12.docx"/><Relationship Id="rId5" Type="http://schemas.openxmlformats.org/officeDocument/2006/relationships/oleObject" Target="../embeddings/oleObject12.bin"/><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3.emf"/><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package" Target="../embeddings/Microsoft_Word___13.docx"/><Relationship Id="rId5" Type="http://schemas.openxmlformats.org/officeDocument/2006/relationships/oleObject" Target="../embeddings/oleObject13.bin"/><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4.emf"/><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package" Target="../embeddings/Microsoft_Word___14.docx"/><Relationship Id="rId5" Type="http://schemas.openxmlformats.org/officeDocument/2006/relationships/oleObject" Target="../embeddings/oleObject14.bin"/><Relationship Id="rId4" Type="http://schemas.openxmlformats.org/officeDocument/2006/relationships/slide" Target="slide28.xml"/></Relationships>
</file>

<file path=ppt/slides/_rels/slide29.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5.emf"/><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package" Target="../embeddings/Microsoft_Word___15.docx"/><Relationship Id="rId5" Type="http://schemas.openxmlformats.org/officeDocument/2006/relationships/oleObject" Target="../embeddings/oleObject15.bin"/><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2.emf"/><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6.emf"/><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package" Target="../embeddings/Microsoft_Word___16.docx"/><Relationship Id="rId5" Type="http://schemas.openxmlformats.org/officeDocument/2006/relationships/oleObject" Target="../embeddings/oleObject16.bin"/><Relationship Id="rId4" Type="http://schemas.openxmlformats.org/officeDocument/2006/relationships/slide" Target="slide28.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7.emf"/><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package" Target="../embeddings/Microsoft_Word___17.docx"/><Relationship Id="rId5" Type="http://schemas.openxmlformats.org/officeDocument/2006/relationships/oleObject" Target="../embeddings/oleObject17.bin"/><Relationship Id="rId4" Type="http://schemas.openxmlformats.org/officeDocument/2006/relationships/slide" Target="slide28.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3.emf"/><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2.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10" Type="http://schemas.openxmlformats.org/officeDocument/2006/relationships/image" Target="../media/image5.emf"/><Relationship Id="rId4" Type="http://schemas.openxmlformats.org/officeDocument/2006/relationships/slide" Target="slide5.xml"/><Relationship Id="rId9" Type="http://schemas.openxmlformats.org/officeDocument/2006/relationships/package" Target="../embeddings/Microsoft_Word___5.docx"/></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6.emf"/><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7.emf"/><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002559" y="2168758"/>
            <a:ext cx="10515600" cy="1325563"/>
          </a:xfrm>
        </p:spPr>
        <p:txBody>
          <a:bodyPr>
            <a:normAutofit/>
          </a:bodyPr>
          <a:lstStyle/>
          <a:p>
            <a:r>
              <a:rPr lang="zh-CN" altLang="en-US" sz="5400" dirty="0">
                <a:solidFill>
                  <a:schemeClr val="accent6"/>
                </a:solidFill>
              </a:rPr>
              <a:t>第二节　力和运动</a:t>
            </a:r>
            <a:endParaRPr lang="zh-CN" altLang="zh-CN" sz="54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91544" y="1484784"/>
          <a:ext cx="8128000" cy="4745458"/>
        </p:xfrm>
        <a:graphic>
          <a:graphicData uri="http://schemas.openxmlformats.org/presentationml/2006/ole">
            <mc:AlternateContent xmlns:mc="http://schemas.openxmlformats.org/markup-compatibility/2006">
              <mc:Choice xmlns:v="urn:schemas-microsoft-com:vml" Requires="v">
                <p:oleObj spid="_x0000_s8202" name="文档" r:id="rId6" imgW="3912235" imgH="2284730" progId="Word.Document.12">
                  <p:embed/>
                </p:oleObj>
              </mc:Choice>
              <mc:Fallback>
                <p:oleObj name="文档" r:id="rId6" imgW="3912235" imgH="2284730" progId="Word.Document.12">
                  <p:embed/>
                  <p:pic>
                    <p:nvPicPr>
                      <p:cNvPr id="0" name="图片 8198"/>
                      <p:cNvPicPr/>
                      <p:nvPr/>
                    </p:nvPicPr>
                    <p:blipFill>
                      <a:blip r:embed="rId7"/>
                      <a:stretch>
                        <a:fillRect/>
                      </a:stretch>
                    </p:blipFill>
                    <p:spPr>
                      <a:xfrm>
                        <a:off x="1991544" y="1484784"/>
                        <a:ext cx="8128000" cy="4745458"/>
                      </a:xfrm>
                      <a:prstGeom prst="rect">
                        <a:avLst/>
                      </a:prstGeom>
                    </p:spPr>
                  </p:pic>
                </p:oleObj>
              </mc:Fallback>
            </mc:AlternateContent>
          </a:graphicData>
        </a:graphic>
      </p:graphicFrame>
      <p:sp>
        <p:nvSpPr>
          <p:cNvPr id="5" name="矩形 4"/>
          <p:cNvSpPr/>
          <p:nvPr/>
        </p:nvSpPr>
        <p:spPr>
          <a:xfrm>
            <a:off x="8215901" y="3418609"/>
            <a:ext cx="162730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31029" y="3822739"/>
            <a:ext cx="16111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94150" y="4953584"/>
            <a:ext cx="216594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327312" y="1052736"/>
            <a:ext cx="7416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惯性</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412776"/>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同学们对运动场上出现的现象进行了讨论。下列说法正确的是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百米运动员冲过终点时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由于受到惯性力的作用不会立即停下来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抛出去的篮球会在空中继续运动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是因为篮球具有惯性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踢出去的足球在地上越滚越慢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说明物体的运动需要力来维持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跳远运动员助跑起跳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是为了增大惯性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324694" y="1829511"/>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2032000" y="4246610"/>
            <a:ext cx="8128000" cy="25266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百米运动员冲过终点时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由于具有惯性不会立即停下来。惯性不是力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不能说受到惯性力的作用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抛出去的篮球会在空中继续运动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是因为篮球具有惯性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要保持原来的运动状态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踢出去的足球在地上越滚越慢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即说明了力是改变物体运动状态的原因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惯性的大小只与物体的质量有关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故跳远运动员助跑起跳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是利用了惯性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但不能增大惯性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方法归纳惯性的理解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一切物体都具有惯性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任何情况下的物体都具有惯性。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惯性的大小只与物体的质量有关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物体的质量越大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惯性就越大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惯性的大小与物体是否受力、运动状态等因素无关。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惯性是物体本身的一种性质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它不是力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力是物体对物体的作用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单独一个物体不会产生力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但该物体却具有惯性。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只能说一个物体具有惯性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不能说物体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受到惯性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受到惯性作用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惯性力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3438525"/>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四川凉山州中考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在凉山州举行的中小学运动会中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来自各校的运动员们奋力拼搏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取得了优异的成绩。比赛中涉及一些物理现象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乒乓球比赛时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球在空中飞行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所有力全部消失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球一定落向地面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百米比赛时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运动员冲线后不能立即停下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是因为运动员受到惯性力的作用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跳远比赛时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运动员需要助跑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是为了增大惯性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跳得更远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足球比赛时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抱在守门员手中的足球也具有</a:t>
            </a:r>
            <a:r>
              <a:rPr lang="zh-CN" altLang="zh-CN" sz="2200" smtClean="0">
                <a:solidFill>
                  <a:srgbClr val="000000"/>
                </a:solidFill>
                <a:latin typeface="Times New Roman" panose="02020603050405020304" pitchFamily="18" charset="0"/>
                <a:cs typeface="Times New Roman" panose="02020603050405020304" pitchFamily="18" charset="0"/>
              </a:rPr>
              <a:t>惯性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6528048" y="1844824"/>
            <a:ext cx="384810" cy="497205"/>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D</a:t>
            </a:r>
            <a:r>
              <a:rPr lang="en-US" altLang="zh-CN" sz="2200" smtClean="0">
                <a:solidFill>
                  <a:srgbClr val="FF0000"/>
                </a:solidFill>
                <a:latin typeface="Times New Roman" panose="02020603050405020304" pitchFamily="18" charset="0"/>
              </a:rPr>
              <a:t> </a:t>
            </a:r>
            <a:endParaRPr lang="zh-CN" altLang="en-US" sz="2200"/>
          </a:p>
        </p:txBody>
      </p:sp>
      <p:sp>
        <p:nvSpPr>
          <p:cNvPr id="8" name="矩形 7"/>
          <p:cNvSpPr>
            <a:spLocks noChangeAspect="1"/>
          </p:cNvSpPr>
          <p:nvPr/>
        </p:nvSpPr>
        <p:spPr>
          <a:xfrm>
            <a:off x="2052588" y="4459883"/>
            <a:ext cx="8128000" cy="2322830"/>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球在空中飞行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若所有力全部消失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球将做匀速直线运动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百米比赛时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运动员冲线后不能立即停下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是因为运动员具有惯性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惯性不是力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不能说受到惯性力的作用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惯性仅仅与物体的质量有关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跳远运动员助跑是为了增加自己的速度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不能增加惯性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任何物体在任何时候都具有惯性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故足球比赛时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抱在守门员手中的足球也具有惯性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对应</a:t>
            </a:r>
            <a:r>
              <a:rPr lang="zh-CN" altLang="zh-CN" sz="2200">
                <a:solidFill>
                  <a:srgbClr val="000000"/>
                </a:solidFill>
                <a:latin typeface="Times New Roman" panose="02020603050405020304" pitchFamily="18" charset="0"/>
                <a:cs typeface="Times New Roman" panose="02020603050405020304" pitchFamily="18" charset="0"/>
              </a:rPr>
              <a:t>练</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下列现象中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属于利用惯性的是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坐汽车时要系好安全带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跳远运动员快速助跑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行车时要注意保持车距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学校路段减速慢行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9192344" y="105273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8" name="矩形 7"/>
          <p:cNvSpPr>
            <a:spLocks noChangeAspect="1"/>
          </p:cNvSpPr>
          <p:nvPr/>
        </p:nvSpPr>
        <p:spPr>
          <a:xfrm>
            <a:off x="2032000" y="3176394"/>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坐汽车时要系好安全带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否则在刹车时人由于惯性而向前倾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容易发生伤害事故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属于防止惯性带来伤害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跳远运动员助跑是为了在起跳前使自己处于运动状态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起跳后人由于惯性会跳得更远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属于利用惯性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车行驶要保持一定车距是为了在遇到紧急情况时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无法及时刹车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发生追尾现象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是防止惯性带来危害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学校路段减速慢行属于防止惯性带来的危害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不符合题意。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52736"/>
            <a:ext cx="2976880" cy="497205"/>
          </a:xfrm>
          <a:prstGeom prst="rect">
            <a:avLst/>
          </a:prstGeom>
        </p:spPr>
        <p:txBody>
          <a:bodyPr wrap="none">
            <a:spAutoFit/>
          </a:bodyPr>
          <a:lstStyle/>
          <a:p>
            <a:pPr>
              <a:lnSpc>
                <a:spcPct val="120000"/>
              </a:lnSpc>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二力平衡条件的</a:t>
            </a:r>
            <a:r>
              <a:rPr lang="zh-CN" altLang="zh-CN" sz="2200" b="1" smtClean="0">
                <a:solidFill>
                  <a:srgbClr val="000000"/>
                </a:solidFill>
                <a:latin typeface="Times New Roman" panose="02020603050405020304" pitchFamily="18" charset="0"/>
                <a:cs typeface="Times New Roman" panose="02020603050405020304" pitchFamily="18" charset="0"/>
              </a:rPr>
              <a:t>应用</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484784"/>
            <a:ext cx="8128000" cy="2322830"/>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超市里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小明用水平方向的力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推着购物车在水平地面上做匀速直线运动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购物车对地面的压力与地面对购物车的支持力是一对平衡力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购物车所受的推力与地面对购物车的摩擦力是一对平衡力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购物车所受的重力与购物车对地面的压力是一对相互作用力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购物车对小明的力与地面对小明的摩擦力是一对相互作用力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8184232" y="1838628"/>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5" name="矩形 4"/>
          <p:cNvSpPr>
            <a:spLocks noChangeAspect="1"/>
          </p:cNvSpPr>
          <p:nvPr/>
        </p:nvSpPr>
        <p:spPr>
          <a:xfrm>
            <a:off x="2032000" y="3717032"/>
            <a:ext cx="8240464" cy="3066415"/>
          </a:xfrm>
          <a:prstGeom prst="rect">
            <a:avLst/>
          </a:prstGeom>
        </p:spPr>
        <p:txBody>
          <a:bodyPr wrap="square">
            <a:spAutoFit/>
          </a:bodyPr>
          <a:lstStyle/>
          <a:p>
            <a:pPr>
              <a:lnSpc>
                <a:spcPts val="29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购物车对地面的压力与地面对购物车的支持力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这两个力不是同一个受力物体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说法错误。购物车所受的推力与地面对购物车的摩擦力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这两个力受力物体都是购物车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两个力的方向相反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说法正确。购物车所受的重力与购物车对地面的压力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这两个力方向都竖直向下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既不是平衡力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说法错误。购物车对小明的力作用在小明的胳膊上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地面对小明的摩擦力作用在脚上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两个力不在同一直线上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也不是相互作用力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268760"/>
            <a:ext cx="5478780" cy="49720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方法归纳一对平衡力与相互作用力的</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比较</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1767358"/>
          <a:ext cx="8128000" cy="4722230"/>
        </p:xfrm>
        <a:graphic>
          <a:graphicData uri="http://schemas.openxmlformats.org/presentationml/2006/ole">
            <mc:AlternateContent xmlns:mc="http://schemas.openxmlformats.org/markup-compatibility/2006">
              <mc:Choice xmlns:v="urn:schemas-microsoft-com:vml" Requires="v">
                <p:oleObj spid="_x0000_s13322" name="文档" r:id="rId7" imgW="3940810" imgH="2290445" progId="Word.Document.12">
                  <p:embed/>
                </p:oleObj>
              </mc:Choice>
              <mc:Fallback>
                <p:oleObj name="文档" r:id="rId7" imgW="3940810" imgH="2290445" progId="Word.Document.12">
                  <p:embed/>
                  <p:pic>
                    <p:nvPicPr>
                      <p:cNvPr id="0" name="图片 13318"/>
                      <p:cNvPicPr/>
                      <p:nvPr/>
                    </p:nvPicPr>
                    <p:blipFill>
                      <a:blip r:embed="rId8"/>
                      <a:stretch>
                        <a:fillRect/>
                      </a:stretch>
                    </p:blipFill>
                    <p:spPr>
                      <a:xfrm>
                        <a:off x="2032000" y="1767358"/>
                        <a:ext cx="8128000" cy="4722230"/>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835025"/>
          </a:xfrm>
          <a:prstGeom prst="rect">
            <a:avLst/>
          </a:prstGeom>
        </p:spPr>
        <p:txBody>
          <a:bodyPr>
            <a:spAutoFit/>
          </a:bodyPr>
          <a:lstStyle/>
          <a:p>
            <a:pPr indent="2540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邵阳中考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一物体在水平推力作用下沿水平方向做匀速直线运动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7749480" y="1598597"/>
          <a:ext cx="2667000" cy="935038"/>
        </p:xfrm>
        <a:graphic>
          <a:graphicData uri="http://schemas.openxmlformats.org/presentationml/2006/ole">
            <mc:AlternateContent xmlns:mc="http://schemas.openxmlformats.org/markup-compatibility/2006">
              <mc:Choice xmlns:v="urn:schemas-microsoft-com:vml" Requires="v">
                <p:oleObj spid="_x0000_s14346" name="文档" r:id="rId7" imgW="1536065" imgH="537845" progId="Word.Document.12">
                  <p:embed/>
                </p:oleObj>
              </mc:Choice>
              <mc:Fallback>
                <p:oleObj name="文档" r:id="rId7" imgW="1536065" imgH="537845" progId="Word.Document.12">
                  <p:embed/>
                  <p:pic>
                    <p:nvPicPr>
                      <p:cNvPr id="0" name="图片 14342"/>
                      <p:cNvPicPr/>
                      <p:nvPr/>
                    </p:nvPicPr>
                    <p:blipFill>
                      <a:blip r:embed="rId8"/>
                      <a:stretch>
                        <a:fillRect/>
                      </a:stretch>
                    </p:blipFill>
                    <p:spPr>
                      <a:xfrm>
                        <a:off x="7749480" y="1598597"/>
                        <a:ext cx="2667000" cy="935038"/>
                      </a:xfrm>
                      <a:prstGeom prst="rect">
                        <a:avLst/>
                      </a:prstGeom>
                    </p:spPr>
                  </p:pic>
                </p:oleObj>
              </mc:Fallback>
            </mc:AlternateContent>
          </a:graphicData>
        </a:graphic>
      </p:graphicFrame>
      <p:sp>
        <p:nvSpPr>
          <p:cNvPr id="7" name="矩形 6"/>
          <p:cNvSpPr>
            <a:spLocks noChangeAspect="1"/>
          </p:cNvSpPr>
          <p:nvPr/>
        </p:nvSpPr>
        <p:spPr>
          <a:xfrm>
            <a:off x="2032000" y="2304668"/>
            <a:ext cx="8128000" cy="1578610"/>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物体受到的重力和物体受到的摩擦力是一对平衡力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物体受到的重力和物体受到的推力是一对平衡力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物体对地面的压力和地面对物体的支持力是一对平衡力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物体受到的重力和地面对物体的支持力是一对平衡力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7392144" y="1408677"/>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
        <p:nvSpPr>
          <p:cNvPr id="9" name="矩形 8"/>
          <p:cNvSpPr>
            <a:spLocks noChangeAspect="1"/>
          </p:cNvSpPr>
          <p:nvPr/>
        </p:nvSpPr>
        <p:spPr>
          <a:xfrm>
            <a:off x="2032000" y="3854323"/>
            <a:ext cx="8128000" cy="269430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物体受到的重力和物体受到的摩擦力不在同一直线上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且大小也不一定相等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物体受到的重力和物体受到的推力不在同一直线上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且大小也不一定相等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物体对地面的压力和地面对物体的支持力是作用在不同物体的两个力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物体受到的重力和地面对物体的支持力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二力的大小相等、方向相反、作用在同一物体上、作用在同一直线上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700808"/>
            <a:ext cx="24180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力</a:t>
            </a:r>
            <a:r>
              <a:rPr lang="zh-CN" altLang="zh-CN" sz="2200" b="1">
                <a:solidFill>
                  <a:srgbClr val="000000"/>
                </a:solidFill>
                <a:latin typeface="Times New Roman" panose="02020603050405020304" pitchFamily="18" charset="0"/>
                <a:cs typeface="Times New Roman" panose="02020603050405020304" pitchFamily="18" charset="0"/>
              </a:rPr>
              <a:t>和运动的</a:t>
            </a:r>
            <a:r>
              <a:rPr lang="zh-CN" altLang="zh-CN" sz="2200" b="1" smtClean="0">
                <a:solidFill>
                  <a:srgbClr val="000000"/>
                </a:solidFill>
                <a:latin typeface="Times New Roman" panose="02020603050405020304" pitchFamily="18" charset="0"/>
                <a:cs typeface="Times New Roman" panose="02020603050405020304" pitchFamily="18" charset="0"/>
              </a:rPr>
              <a:t>关系</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2132856"/>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贵州铜仁中考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关于牛顿第一定律的理解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牛顿第一定律是通过凭空想象出来的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物体只要运动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就一定受到力的作用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不受力的物体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只能保持静止状态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如果物体不受到力的作用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原来运动的物体将保持原有的速度一直做</a:t>
            </a:r>
            <a:r>
              <a:rPr lang="zh-CN" altLang="zh-CN" sz="2200" smtClean="0">
                <a:solidFill>
                  <a:srgbClr val="000000"/>
                </a:solidFill>
                <a:latin typeface="Times New Roman" panose="02020603050405020304" pitchFamily="18" charset="0"/>
                <a:cs typeface="Times New Roman" panose="02020603050405020304" pitchFamily="18" charset="0"/>
              </a:rPr>
              <a:t>匀速直线运动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092583" y="2557652"/>
            <a:ext cx="384810"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D </a:t>
            </a:r>
            <a:endParaRPr lang="zh-CN" altLang="en-US" sz="2200"/>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4005064"/>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方法</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归纳分析力与运动的三个关系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力的作用是相互的。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力是改变物体运动状态的原因。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物体在不受力时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原来静止的物体保持静止状态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原来运动的物体保持原来的速度做匀速直线运动。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1107732"/>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牛顿第一定律是在实验的基础上经过科学的推理而得出的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不能用实验直接验证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但它不是凭空想象出来的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是经受了实践的检验的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物体做匀速直线运动时不受力或受平衡力作用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说明物体的运动不需要力来维持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一切物体在没有受到外力作用时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总保持静止状态或匀速直线运动状态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如果物体不受外力作用时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原来运动的物体将保持原有的速度做匀速直线运动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052736"/>
            <a:ext cx="26974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牛顿第一定律及</a:t>
            </a:r>
            <a:r>
              <a:rPr lang="zh-CN" altLang="zh-CN" sz="2200" b="1" smtClean="0">
                <a:solidFill>
                  <a:srgbClr val="000000"/>
                </a:solidFill>
                <a:latin typeface="Times New Roman" panose="02020603050405020304" pitchFamily="18" charset="0"/>
                <a:cs typeface="Times New Roman" panose="02020603050405020304" pitchFamily="18" charset="0"/>
              </a:rPr>
              <a:t>惯性</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5" name="对象 4"/>
          <p:cNvGraphicFramePr>
            <a:graphicFrameLocks noChangeAspect="1"/>
          </p:cNvGraphicFramePr>
          <p:nvPr/>
        </p:nvGraphicFramePr>
        <p:xfrm>
          <a:off x="1953386" y="1522881"/>
          <a:ext cx="8128000" cy="5623268"/>
        </p:xfrm>
        <a:graphic>
          <a:graphicData uri="http://schemas.openxmlformats.org/presentationml/2006/ole">
            <mc:AlternateContent xmlns:mc="http://schemas.openxmlformats.org/markup-compatibility/2006">
              <mc:Choice xmlns:v="urn:schemas-microsoft-com:vml" Requires="v">
                <p:oleObj spid="_x0000_s1034" name="文档" r:id="rId6" imgW="3912235" imgH="2706370" progId="Word.Document.12">
                  <p:embed/>
                </p:oleObj>
              </mc:Choice>
              <mc:Fallback>
                <p:oleObj name="文档" r:id="rId6" imgW="3912235" imgH="2706370" progId="Word.Document.12">
                  <p:embed/>
                  <p:pic>
                    <p:nvPicPr>
                      <p:cNvPr id="0" name="图片 1030"/>
                      <p:cNvPicPr/>
                      <p:nvPr/>
                    </p:nvPicPr>
                    <p:blipFill>
                      <a:blip r:embed="rId7"/>
                      <a:stretch>
                        <a:fillRect/>
                      </a:stretch>
                    </p:blipFill>
                    <p:spPr>
                      <a:xfrm>
                        <a:off x="1953386" y="1522881"/>
                        <a:ext cx="8128000" cy="5623268"/>
                      </a:xfrm>
                      <a:prstGeom prst="rect">
                        <a:avLst/>
                      </a:prstGeom>
                    </p:spPr>
                  </p:pic>
                </p:oleObj>
              </mc:Fallback>
            </mc:AlternateContent>
          </a:graphicData>
        </a:graphic>
      </p:graphicFrame>
      <p:sp>
        <p:nvSpPr>
          <p:cNvPr id="6" name="矩形 5"/>
          <p:cNvSpPr/>
          <p:nvPr/>
        </p:nvSpPr>
        <p:spPr>
          <a:xfrm>
            <a:off x="7885809" y="200962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537986" y="2009622"/>
            <a:ext cx="35769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92656" y="2403167"/>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79274" y="4725144"/>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101104" y="5116357"/>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99181" y="6054293"/>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772816"/>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安徽滁州模拟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在一个光滑的水平面上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用绳子拉小车做直线运动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当小车的速度达到</a:t>
            </a:r>
            <a:r>
              <a:rPr lang="en-US" altLang="zh-CN" sz="2200">
                <a:solidFill>
                  <a:srgbClr val="000000"/>
                </a:solidFill>
                <a:latin typeface="Times New Roman" panose="02020603050405020304" pitchFamily="18" charset="0"/>
                <a:cs typeface="Times New Roman" panose="02020603050405020304" pitchFamily="18" charset="0"/>
              </a:rPr>
              <a:t>4 m/s</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绳子脱落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这时小车在水平面上做</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匀速直线运动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小车的运动速度是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 </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m/s</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3081441"/>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分析题意可知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当拉小车的绳子突然断开时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小车在水平方向不受力的作用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小车由于惯性仍要保持原来的运动状态不变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即小车在水平面上做匀速直线运动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其速度仍为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m/s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530581" y="2683452"/>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28248" y="2651357"/>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5(2019·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江苏宿迁中考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下列关于力和运动的说法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物体运动状态发生改变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一定受到力的作用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行驶的汽车急刹车时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乘客会出现向后倾的现象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用力推桌子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桌子静止不动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因为推力小于摩擦阻力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踢出去的足球能在空中飞行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是因为足球没有受到力的作用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514924" y="1484784"/>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7" name="矩形 6"/>
          <p:cNvSpPr>
            <a:spLocks noChangeAspect="1"/>
          </p:cNvSpPr>
          <p:nvPr/>
        </p:nvSpPr>
        <p:spPr>
          <a:xfrm>
            <a:off x="2032000" y="3520313"/>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力是改变物体运动状态的原因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一个物体运动状态发生改变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一定受到力的作用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并且受到非平衡力作用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说法正确。乘客和汽车原来都是运动的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汽车急刹车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乘客由于惯性仍要保持原来的运动状态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所以乘客要向前方倾倒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说法错误。用力推桌子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桌子静止不动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处于平衡状态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水平方向上桌子受到的推力和摩擦力平衡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则二力的大小相等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说法错误。踢出去的足球能在空中飞行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是由于足球具有惯性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仍要保持原来的运动状态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说法错误。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979999"/>
            <a:ext cx="3256280" cy="497205"/>
          </a:xfrm>
          <a:prstGeom prst="rect">
            <a:avLst/>
          </a:prstGeom>
        </p:spPr>
        <p:txBody>
          <a:bodyPr wrap="none">
            <a:spAutoFit/>
          </a:bodyPr>
          <a:lstStyle/>
          <a:p>
            <a:pPr>
              <a:lnSpc>
                <a:spcPct val="120000"/>
              </a:lnSpc>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阻力对物体运动的</a:t>
            </a:r>
            <a:r>
              <a:rPr lang="zh-CN" altLang="zh-CN" sz="2200" b="1" smtClean="0">
                <a:solidFill>
                  <a:srgbClr val="000000"/>
                </a:solidFill>
                <a:latin typeface="Times New Roman" panose="02020603050405020304" pitchFamily="18" charset="0"/>
                <a:cs typeface="Times New Roman" panose="02020603050405020304" pitchFamily="18" charset="0"/>
              </a:rPr>
              <a:t>影响</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2032000" y="1395469"/>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小车从同一高度自由下滑的目的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转换法的应用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得出实验结论的探究方法等。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2032000" y="2246408"/>
          <a:ext cx="8128000" cy="5069713"/>
        </p:xfrm>
        <a:graphic>
          <a:graphicData uri="http://schemas.openxmlformats.org/presentationml/2006/ole">
            <mc:AlternateContent xmlns:mc="http://schemas.openxmlformats.org/markup-compatibility/2006">
              <mc:Choice xmlns:v="urn:schemas-microsoft-com:vml" Requires="v">
                <p:oleObj spid="_x0000_s16394" name="文档" r:id="rId6" imgW="3921125" imgH="2446020" progId="Word.Document.12">
                  <p:embed/>
                </p:oleObj>
              </mc:Choice>
              <mc:Fallback>
                <p:oleObj name="文档" r:id="rId6" imgW="3921125" imgH="2446020" progId="Word.Document.12">
                  <p:embed/>
                  <p:pic>
                    <p:nvPicPr>
                      <p:cNvPr id="0" name="图片 16390"/>
                      <p:cNvPicPr/>
                      <p:nvPr/>
                    </p:nvPicPr>
                    <p:blipFill>
                      <a:blip r:embed="rId7"/>
                      <a:stretch>
                        <a:fillRect/>
                      </a:stretch>
                    </p:blipFill>
                    <p:spPr>
                      <a:xfrm>
                        <a:off x="2032000" y="2246408"/>
                        <a:ext cx="8128000" cy="5069713"/>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2724265"/>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本实验的实验结论是经过实验验证分析推理出来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接触面光滑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完全没有摩擦是做不到的。这里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用设想接触面完全没有摩擦的理想化的方法进行推理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理想实验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它是科学推理的一种重要方法。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52736"/>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乐山中考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小秋为探究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运动与力的关系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设计了如图的斜面实验。让同一小车滑到接触面分别为毛巾、棉布和木板的水平面上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观察小车在水平面上滑行的距离。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401454" y="2325007"/>
          <a:ext cx="7389091" cy="2742248"/>
        </p:xfrm>
        <a:graphic>
          <a:graphicData uri="http://schemas.openxmlformats.org/presentationml/2006/ole">
            <mc:AlternateContent xmlns:mc="http://schemas.openxmlformats.org/markup-compatibility/2006">
              <mc:Choice xmlns:v="urn:schemas-microsoft-com:vml" Requires="v">
                <p:oleObj spid="_x0000_s17418" name="文档" r:id="rId6" imgW="3839210" imgH="1424940" progId="Word.Document.12">
                  <p:embed/>
                </p:oleObj>
              </mc:Choice>
              <mc:Fallback>
                <p:oleObj name="文档" r:id="rId6" imgW="3839210" imgH="1424940" progId="Word.Document.12">
                  <p:embed/>
                  <p:pic>
                    <p:nvPicPr>
                      <p:cNvPr id="0" name="图片 17414"/>
                      <p:cNvPicPr/>
                      <p:nvPr/>
                    </p:nvPicPr>
                    <p:blipFill>
                      <a:blip r:embed="rId7"/>
                      <a:stretch>
                        <a:fillRect/>
                      </a:stretch>
                    </p:blipFill>
                    <p:spPr>
                      <a:xfrm>
                        <a:off x="2401454" y="2325007"/>
                        <a:ext cx="7389091" cy="2742248"/>
                      </a:xfrm>
                      <a:prstGeom prst="rect">
                        <a:avLst/>
                      </a:prstGeom>
                    </p:spPr>
                  </p:pic>
                </p:oleObj>
              </mc:Fallback>
            </mc:AlternateContent>
          </a:graphicData>
        </a:graphic>
      </p:graphicFrame>
      <p:sp>
        <p:nvSpPr>
          <p:cNvPr id="6" name="矩形 5"/>
          <p:cNvSpPr>
            <a:spLocks noChangeAspect="1"/>
          </p:cNvSpPr>
          <p:nvPr/>
        </p:nvSpPr>
        <p:spPr>
          <a:xfrm>
            <a:off x="2032000" y="5093135"/>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为了使小车滑到水平面时的初速度相同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实验时应让小车从同一斜面的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同一高度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这种研究问题的方法是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控制变量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微小量放大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控制变量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287688" y="559401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060269" y="559401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12474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比较甲、乙、丙三次实验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发现阻力越小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小车滑行的距离就越</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远</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说明小车运动的速度改变得越</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慢</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伽利略对类似的实验进行了分析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并进一步推测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如果水平面光滑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小车在运动时不受阻力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则小车将在水平面上做</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匀速直线运动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。说明运动的物体</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不需要</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力来维持。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032000" y="3991912"/>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牛顿在伽利略等人的研究成果上概括出了牛顿第一定律。该定律</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能用实验直接验证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不能用实验直接验证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所以不能确定这个定律是否正确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是在大量经验事实的基础上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通过进一步的推理概括得出的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783632" y="440111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7" name="矩形 6"/>
          <p:cNvSpPr/>
          <p:nvPr/>
        </p:nvSpPr>
        <p:spPr>
          <a:xfrm>
            <a:off x="2392040" y="161257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49905" y="161893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408808" y="2843808"/>
            <a:ext cx="14941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38749" y="324104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3090" y="3241044"/>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ldLvl="0" animBg="1"/>
      <p:bldP spid="8" grpId="0" bldLvl="0" animBg="1"/>
      <p:bldP spid="9" grpId="0" bldLvl="0" animBg="1"/>
      <p:bldP spid="10" grpId="0" bldLvl="0" animBg="1"/>
      <p:bldP spid="1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1904201"/>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为了使小车在滑到水平面时的初速度相同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在实验中应让小车从同一斜面的同一高度由静止开始滑下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这里采取的研究方法是控制变量法。</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小车在毛巾表面上滑行的距离最短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在木板上滑行的距离最远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说明小车受到的阻力越小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速度减小得越慢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行驶的越远。</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进一步推理可知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若水平面绝对光滑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即小车不受摩擦力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则小车将做匀速直线运动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说明运动的物体不需要力来维持。</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牛顿第一定律是在实验的基础上通过进一步推理概括出来的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不能用实验来验证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但是个正确的定律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2305305"/>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分别让同一小车从同一斜面的同一位置由静止下滑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能够使小车到达水平面起始端的速度</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相同</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小车在水平面上运动时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在竖直方向上受到的力有</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重力和支持力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其合力为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零</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在水平方向受到摩擦力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这个力对小车运动状态的影响是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减小小车的速度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600056" y="280243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646516" y="3618346"/>
            <a:ext cx="14941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42280" y="4013542"/>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83805" y="402393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514703" y="4424228"/>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79345"/>
            <a:ext cx="29768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探究</a:t>
            </a:r>
            <a:r>
              <a:rPr lang="zh-CN" altLang="zh-CN" sz="2200" b="1">
                <a:solidFill>
                  <a:srgbClr val="000000"/>
                </a:solidFill>
                <a:latin typeface="Times New Roman" panose="02020603050405020304" pitchFamily="18" charset="0"/>
                <a:cs typeface="Times New Roman" panose="02020603050405020304" pitchFamily="18" charset="0"/>
              </a:rPr>
              <a:t>二力平衡的</a:t>
            </a:r>
            <a:r>
              <a:rPr lang="zh-CN" altLang="zh-CN" sz="2200" b="1" smtClean="0">
                <a:solidFill>
                  <a:srgbClr val="000000"/>
                </a:solidFill>
                <a:latin typeface="Times New Roman" panose="02020603050405020304" pitchFamily="18" charset="0"/>
                <a:cs typeface="Times New Roman" panose="02020603050405020304" pitchFamily="18" charset="0"/>
              </a:rPr>
              <a:t>条件</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2032000" y="1577943"/>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选择小车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而不选择木块的原因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定滑轮的作用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选择卡片作为研究对象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实验过程中不考虑卡片自身重力的影响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1991544" y="2528991"/>
          <a:ext cx="8128000" cy="4329009"/>
        </p:xfrm>
        <a:graphic>
          <a:graphicData uri="http://schemas.openxmlformats.org/presentationml/2006/ole">
            <mc:AlternateContent xmlns:mc="http://schemas.openxmlformats.org/markup-compatibility/2006">
              <mc:Choice xmlns:v="urn:schemas-microsoft-com:vml" Requires="v">
                <p:oleObj spid="_x0000_s18442" name="文档" r:id="rId6" imgW="3921125" imgH="2087880" progId="Word.Document.12">
                  <p:embed/>
                </p:oleObj>
              </mc:Choice>
              <mc:Fallback>
                <p:oleObj name="文档" r:id="rId6" imgW="3921125" imgH="2087880" progId="Word.Document.12">
                  <p:embed/>
                  <p:pic>
                    <p:nvPicPr>
                      <p:cNvPr id="0" name="图片 18438"/>
                      <p:cNvPicPr/>
                      <p:nvPr/>
                    </p:nvPicPr>
                    <p:blipFill>
                      <a:blip r:embed="rId7"/>
                      <a:stretch>
                        <a:fillRect/>
                      </a:stretch>
                    </p:blipFill>
                    <p:spPr>
                      <a:xfrm>
                        <a:off x="1991544" y="2528991"/>
                        <a:ext cx="8128000" cy="4329009"/>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graphicFrame>
        <p:nvGraphicFramePr>
          <p:cNvPr id="4" name="对象 3"/>
          <p:cNvGraphicFramePr>
            <a:graphicFrameLocks noChangeAspect="1"/>
          </p:cNvGraphicFramePr>
          <p:nvPr/>
        </p:nvGraphicFramePr>
        <p:xfrm>
          <a:off x="2032000" y="2165122"/>
          <a:ext cx="8128000" cy="2781757"/>
        </p:xfrm>
        <a:graphic>
          <a:graphicData uri="http://schemas.openxmlformats.org/presentationml/2006/ole">
            <mc:AlternateContent xmlns:mc="http://schemas.openxmlformats.org/markup-compatibility/2006">
              <mc:Choice xmlns:v="urn:schemas-microsoft-com:vml" Requires="v">
                <p:oleObj spid="_x0000_s19466" name="文档" r:id="rId6" imgW="3921125" imgH="1344295" progId="Word.Document.12">
                  <p:embed/>
                </p:oleObj>
              </mc:Choice>
              <mc:Fallback>
                <p:oleObj name="文档" r:id="rId6" imgW="3921125" imgH="1344295" progId="Word.Document.12">
                  <p:embed/>
                  <p:pic>
                    <p:nvPicPr>
                      <p:cNvPr id="0" name="图片 19462"/>
                      <p:cNvPicPr/>
                      <p:nvPr/>
                    </p:nvPicPr>
                    <p:blipFill>
                      <a:blip r:embed="rId7"/>
                      <a:stretch>
                        <a:fillRect/>
                      </a:stretch>
                    </p:blipFill>
                    <p:spPr>
                      <a:xfrm>
                        <a:off x="2032000" y="2165122"/>
                        <a:ext cx="8128000" cy="2781757"/>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847528" y="1196752"/>
          <a:ext cx="8128000" cy="5547367"/>
        </p:xfrm>
        <a:graphic>
          <a:graphicData uri="http://schemas.openxmlformats.org/presentationml/2006/ole">
            <mc:AlternateContent xmlns:mc="http://schemas.openxmlformats.org/markup-compatibility/2006">
              <mc:Choice xmlns:v="urn:schemas-microsoft-com:vml" Requires="v">
                <p:oleObj spid="_x0000_s2058" name="文档" r:id="rId6" imgW="3912235" imgH="2670175" progId="Word.Document.12">
                  <p:embed/>
                </p:oleObj>
              </mc:Choice>
              <mc:Fallback>
                <p:oleObj name="文档" r:id="rId6" imgW="3912235" imgH="2670175" progId="Word.Document.12">
                  <p:embed/>
                  <p:pic>
                    <p:nvPicPr>
                      <p:cNvPr id="0" name="图片 2054"/>
                      <p:cNvPicPr/>
                      <p:nvPr/>
                    </p:nvPicPr>
                    <p:blipFill>
                      <a:blip r:embed="rId7"/>
                      <a:stretch>
                        <a:fillRect/>
                      </a:stretch>
                    </p:blipFill>
                    <p:spPr>
                      <a:xfrm>
                        <a:off x="1847528" y="1196752"/>
                        <a:ext cx="8128000" cy="5547367"/>
                      </a:xfrm>
                      <a:prstGeom prst="rect">
                        <a:avLst/>
                      </a:prstGeom>
                    </p:spPr>
                  </p:pic>
                </p:oleObj>
              </mc:Fallback>
            </mc:AlternateContent>
          </a:graphicData>
        </a:graphic>
      </p:graphicFrame>
      <p:sp>
        <p:nvSpPr>
          <p:cNvPr id="5" name="矩形 4"/>
          <p:cNvSpPr/>
          <p:nvPr/>
        </p:nvSpPr>
        <p:spPr>
          <a:xfrm>
            <a:off x="3677443" y="203040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33681" y="248323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39114" y="3783413"/>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29706" y="508518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124744"/>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四川内江中考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二力平衡条件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的实验装置图。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032000" y="1975683"/>
          <a:ext cx="8128000" cy="1456112"/>
        </p:xfrm>
        <a:graphic>
          <a:graphicData uri="http://schemas.openxmlformats.org/presentationml/2006/ole">
            <mc:AlternateContent xmlns:mc="http://schemas.openxmlformats.org/markup-compatibility/2006">
              <mc:Choice xmlns:v="urn:schemas-microsoft-com:vml" Requires="v">
                <p:oleObj spid="_x0000_s20490" name="文档" r:id="rId6" imgW="3839210" imgH="688975" progId="Word.Document.12">
                  <p:embed/>
                </p:oleObj>
              </mc:Choice>
              <mc:Fallback>
                <p:oleObj name="文档" r:id="rId6" imgW="3839210" imgH="688975" progId="Word.Document.12">
                  <p:embed/>
                  <p:pic>
                    <p:nvPicPr>
                      <p:cNvPr id="0" name="图片 20486"/>
                      <p:cNvPicPr/>
                      <p:nvPr/>
                    </p:nvPicPr>
                    <p:blipFill>
                      <a:blip r:embed="rId7"/>
                      <a:stretch>
                        <a:fillRect/>
                      </a:stretch>
                    </p:blipFill>
                    <p:spPr>
                      <a:xfrm>
                        <a:off x="2032000" y="1975683"/>
                        <a:ext cx="8128000" cy="1456112"/>
                      </a:xfrm>
                      <a:prstGeom prst="rect">
                        <a:avLst/>
                      </a:prstGeom>
                    </p:spPr>
                  </p:pic>
                </p:oleObj>
              </mc:Fallback>
            </mc:AlternateContent>
          </a:graphicData>
        </a:graphic>
      </p:graphicFrame>
      <p:sp>
        <p:nvSpPr>
          <p:cNvPr id="6" name="矩形 5"/>
          <p:cNvSpPr>
            <a:spLocks noChangeAspect="1"/>
          </p:cNvSpPr>
          <p:nvPr/>
        </p:nvSpPr>
        <p:spPr>
          <a:xfrm>
            <a:off x="2032000" y="3441264"/>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实验时使用小车而不使用木块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是因为小车与桌面间的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摩擦力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更小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从而减小对实验结果的影响。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在实验开始时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由于粗心只在左盘中放入砝码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小车立即向左运动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在运动过程中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左盘中砝码的重力势能将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变小</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动能将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变大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5545858"/>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当两个盘中分别放上两个相同的砝码后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小车静止在桌面上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这说明二力平衡时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两个力的大小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相等</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9224310" y="3544252"/>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97048" y="475631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331734" y="4756317"/>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49721" y="5153601"/>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8625" y="605421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8" name="矩形 7"/>
          <p:cNvSpPr>
            <a:spLocks noChangeAspect="1"/>
          </p:cNvSpPr>
          <p:nvPr/>
        </p:nvSpPr>
        <p:spPr>
          <a:xfrm>
            <a:off x="2032000" y="21148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实验时使用小车而不使用木块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将滑动摩擦力变为滚动摩擦力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大大减小了摩擦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减小了摩擦对实验结果的影响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小车向左运动过程中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左盘中砝码的质量不变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重力势能将变小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砝码的速度增大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动能将变大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当两个盘中分别放上两个相同的砝码后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由于砝码的重力相同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这两个力产生的拉力是一对平衡力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小车就能保持静止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说明彼此平衡的两个力大小相等。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1052736"/>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拓展练</a:t>
            </a:r>
            <a:r>
              <a:rPr lang="en-US" altLang="zh-CN" sz="2200">
                <a:solidFill>
                  <a:srgbClr val="000000"/>
                </a:solidFill>
                <a:latin typeface="Times New Roman" panose="02020603050405020304" pitchFamily="18" charset="0"/>
                <a:cs typeface="Times New Roman" panose="02020603050405020304" pitchFamily="18" charset="0"/>
              </a:rPr>
              <a:t>2(4)</a:t>
            </a:r>
            <a:r>
              <a:rPr lang="zh-CN" altLang="zh-CN" sz="2200">
                <a:solidFill>
                  <a:srgbClr val="000000"/>
                </a:solidFill>
                <a:latin typeface="Times New Roman" panose="02020603050405020304" pitchFamily="18" charset="0"/>
                <a:cs typeface="Times New Roman" panose="02020603050405020304" pitchFamily="18" charset="0"/>
              </a:rPr>
              <a:t>如果物体只受到两个力的作用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且处于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静止或匀速直线运动</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说明这两个力是相互平衡的。由此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能否利用如图甲所示的实验装置来探究二力平衡的条件</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小华认为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若采用小明的方案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必须测出物体所受的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拉力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重力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的大小来进行比较。研究发现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在小明的方案中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只能根据相互作用的关系直接测出</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拉力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在未知二力平衡条件的前提下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另一个力无法直接测量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所以这一方案无法实施下去。</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如图乙的实验方案。此方案中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卡片的重力远小于钩码的重力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故卡片的重力可忽略不计。</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2927648" y="4772922"/>
          <a:ext cx="6106686" cy="1697846"/>
        </p:xfrm>
        <a:graphic>
          <a:graphicData uri="http://schemas.openxmlformats.org/presentationml/2006/ole">
            <mc:AlternateContent xmlns:mc="http://schemas.openxmlformats.org/markup-compatibility/2006">
              <mc:Choice xmlns:v="urn:schemas-microsoft-com:vml" Requires="v">
                <p:oleObj spid="_x0000_s21514" name="文档" r:id="rId6" imgW="3839210" imgH="1068070" progId="Word.Document.12">
                  <p:embed/>
                </p:oleObj>
              </mc:Choice>
              <mc:Fallback>
                <p:oleObj name="文档" r:id="rId6" imgW="3839210" imgH="1068070" progId="Word.Document.12">
                  <p:embed/>
                  <p:pic>
                    <p:nvPicPr>
                      <p:cNvPr id="0" name="图片 21510"/>
                      <p:cNvPicPr/>
                      <p:nvPr/>
                    </p:nvPicPr>
                    <p:blipFill>
                      <a:blip r:embed="rId7"/>
                      <a:stretch>
                        <a:fillRect/>
                      </a:stretch>
                    </p:blipFill>
                    <p:spPr>
                      <a:xfrm>
                        <a:off x="2927648" y="4772922"/>
                        <a:ext cx="6106686" cy="1697846"/>
                      </a:xfrm>
                      <a:prstGeom prst="rect">
                        <a:avLst/>
                      </a:prstGeom>
                    </p:spPr>
                  </p:pic>
                </p:oleObj>
              </mc:Fallback>
            </mc:AlternateContent>
          </a:graphicData>
        </a:graphic>
      </p:graphicFrame>
      <p:sp>
        <p:nvSpPr>
          <p:cNvPr id="6" name="矩形 5"/>
          <p:cNvSpPr/>
          <p:nvPr/>
        </p:nvSpPr>
        <p:spPr>
          <a:xfrm>
            <a:off x="8256240" y="1157909"/>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33810" y="1556598"/>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46302" y="236966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34831" y="275570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11122" y="31647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95723" y="3963138"/>
            <a:ext cx="313976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556" y="4366857"/>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0"/>
                                        </p:tgtEl>
                                      </p:cBhvr>
                                    </p:animEffect>
                                    <p:set>
                                      <p:cBhvr>
                                        <p:cTn id="25" dur="1" fill="hold">
                                          <p:stCondLst>
                                            <p:cond delay="499"/>
                                          </p:stCondLst>
                                        </p:cTn>
                                        <p:tgtEl>
                                          <p:spTgt spid="1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1"/>
                                        </p:tgtEl>
                                      </p:cBhvr>
                                    </p:animEffect>
                                    <p:set>
                                      <p:cBhvr>
                                        <p:cTn id="30" dur="1" fill="hold">
                                          <p:stCondLst>
                                            <p:cond delay="499"/>
                                          </p:stCondLst>
                                        </p:cTn>
                                        <p:tgtEl>
                                          <p:spTgt spid="11"/>
                                        </p:tgtEl>
                                        <p:attrNameLst>
                                          <p:attrName>style.visibility</p:attrName>
                                        </p:attrNameLst>
                                      </p:cBhvr>
                                      <p:to>
                                        <p:strVal val="hidden"/>
                                      </p:to>
                                    </p:set>
                                  </p:childTnLst>
                                </p:cTn>
                              </p:par>
                              <p:par>
                                <p:cTn id="31" presetID="22" presetClass="exit" presetSubtype="4" fill="hold" grpId="0" nodeType="withEffect">
                                  <p:stCondLst>
                                    <p:cond delay="0"/>
                                  </p:stCondLst>
                                  <p:childTnLst>
                                    <p:animEffect transition="out" filter="wipe(down)">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032000" y="2305305"/>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实验过程中保持两端拉力相等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用手将卡片扭转一个角度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卡片将无法在此位置平衡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实验中设计这一步骤的目的是探究二力平衡时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两个力必须满足的条件之一是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两个力必须作用在同一直线上</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某同学认为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物体在平衡力的作用下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其速度可能会增大。你认为他的观点是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错误</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507535" y="3213705"/>
            <a:ext cx="25948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09496" y="3627621"/>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90167" y="442672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实验点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实验点</a:t>
            </a:r>
            <a:r>
              <a:rPr lang="en-US" altLang="zh-CN" sz="1400" smtClean="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497936"/>
            <a:ext cx="8128000" cy="415036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当物体处于静止或匀速直线运动状态时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物体受到的力是平衡的。</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小华认为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若采用小明的方案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必须测出物体所受的拉力和重力的大小来进行比较。研究发现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在小明的方案中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只能根据相互作用的关系直接测出拉力的大小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在未知二力平衡条件的前提下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另一个力无法直接测量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所以这一方案无法实施下去。</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由于卡片的重力远小于钩码的重力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可以忽略不计。</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实验中保持</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用手将小车扭转一个角度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小车将无法在此位置平衡。实验中设计这一步骤的目的是探究二力平衡时二力是否必须作用在同一条直线上。</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物体受平衡力的作用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运动状态不变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将处于静止状态或匀速直线运动状态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所以该同学的观点错误。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2716732"/>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利用惯性解答问题时应注意</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确定研究对象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此物体原来处于什么运动状态</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此物体某部分由于受到外力作用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将改变原来的运动状态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物体某部分若不受外力作用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将保持原来的运动状态</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结果出现了什么样的现象。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24744"/>
            <a:ext cx="1579880" cy="497205"/>
          </a:xfrm>
          <a:prstGeom prst="rect">
            <a:avLst/>
          </a:prstGeom>
        </p:spPr>
        <p:txBody>
          <a:bodyPr wrap="none">
            <a:spAutoFit/>
          </a:bodyPr>
          <a:lstStyle/>
          <a:p>
            <a:pPr>
              <a:lnSpc>
                <a:spcPct val="120000"/>
              </a:lnSpc>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二</a:t>
            </a:r>
            <a:r>
              <a:rPr lang="zh-CN" altLang="zh-CN" sz="2200" b="1" smtClean="0">
                <a:solidFill>
                  <a:srgbClr val="000000"/>
                </a:solidFill>
                <a:latin typeface="Times New Roman" panose="02020603050405020304" pitchFamily="18" charset="0"/>
                <a:cs typeface="Times New Roman" panose="02020603050405020304" pitchFamily="18" charset="0"/>
              </a:rPr>
              <a:t>力平衡</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2019036" y="1623342"/>
          <a:ext cx="8128000" cy="5161263"/>
        </p:xfrm>
        <a:graphic>
          <a:graphicData uri="http://schemas.openxmlformats.org/presentationml/2006/ole">
            <mc:AlternateContent xmlns:mc="http://schemas.openxmlformats.org/markup-compatibility/2006">
              <mc:Choice xmlns:v="urn:schemas-microsoft-com:vml" Requires="v">
                <p:oleObj spid="_x0000_s3082" name="文档" r:id="rId6" imgW="3912235" imgH="2484120" progId="Word.Document.12">
                  <p:embed/>
                </p:oleObj>
              </mc:Choice>
              <mc:Fallback>
                <p:oleObj name="文档" r:id="rId6" imgW="3912235" imgH="2484120" progId="Word.Document.12">
                  <p:embed/>
                  <p:pic>
                    <p:nvPicPr>
                      <p:cNvPr id="0" name="图片 3078"/>
                      <p:cNvPicPr/>
                      <p:nvPr/>
                    </p:nvPicPr>
                    <p:blipFill>
                      <a:blip r:embed="rId7"/>
                      <a:stretch>
                        <a:fillRect/>
                      </a:stretch>
                    </p:blipFill>
                    <p:spPr>
                      <a:xfrm>
                        <a:off x="2019036" y="1623342"/>
                        <a:ext cx="8128000" cy="5161263"/>
                      </a:xfrm>
                      <a:prstGeom prst="rect">
                        <a:avLst/>
                      </a:prstGeom>
                    </p:spPr>
                  </p:pic>
                </p:oleObj>
              </mc:Fallback>
            </mc:AlternateContent>
          </a:graphicData>
        </a:graphic>
      </p:graphicFrame>
      <p:sp>
        <p:nvSpPr>
          <p:cNvPr id="6" name="矩形 5"/>
          <p:cNvSpPr/>
          <p:nvPr/>
        </p:nvSpPr>
        <p:spPr>
          <a:xfrm>
            <a:off x="4120611" y="22557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07968" y="225576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30554" y="285864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601335" y="2849563"/>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810518" y="3252201"/>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11" grpId="0" bldLvl="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196752"/>
          <a:ext cx="8128000" cy="625490"/>
        </p:xfrm>
        <a:graphic>
          <a:graphicData uri="http://schemas.openxmlformats.org/presentationml/2006/ole">
            <mc:AlternateContent xmlns:mc="http://schemas.openxmlformats.org/markup-compatibility/2006">
              <mc:Choice xmlns:v="urn:schemas-microsoft-com:vml" Requires="v">
                <p:oleObj spid="_x0000_s4112" name="文档" r:id="rId6" imgW="3839210" imgH="295910" progId="Word.Document.12">
                  <p:embed/>
                </p:oleObj>
              </mc:Choice>
              <mc:Fallback>
                <p:oleObj name="文档" r:id="rId6" imgW="3839210" imgH="295910" progId="Word.Document.12">
                  <p:embed/>
                  <p:pic>
                    <p:nvPicPr>
                      <p:cNvPr id="0" name="图片 4107"/>
                      <p:cNvPicPr/>
                      <p:nvPr/>
                    </p:nvPicPr>
                    <p:blipFill>
                      <a:blip r:embed="rId7"/>
                      <a:stretch>
                        <a:fillRect/>
                      </a:stretch>
                    </p:blipFill>
                    <p:spPr>
                      <a:xfrm>
                        <a:off x="2032000" y="1196752"/>
                        <a:ext cx="8128000" cy="62549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1919536" y="1975727"/>
          <a:ext cx="8128000" cy="4511156"/>
        </p:xfrm>
        <a:graphic>
          <a:graphicData uri="http://schemas.openxmlformats.org/presentationml/2006/ole">
            <mc:AlternateContent xmlns:mc="http://schemas.openxmlformats.org/markup-compatibility/2006">
              <mc:Choice xmlns:v="urn:schemas-microsoft-com:vml" Requires="v">
                <p:oleObj spid="_x0000_s4113" name="文档" r:id="rId9" imgW="3912235" imgH="2171700" progId="Word.Document.12">
                  <p:embed/>
                </p:oleObj>
              </mc:Choice>
              <mc:Fallback>
                <p:oleObj name="文档" r:id="rId9" imgW="3912235" imgH="2171700" progId="Word.Document.12">
                  <p:embed/>
                  <p:pic>
                    <p:nvPicPr>
                      <p:cNvPr id="0" name="图片 4108"/>
                      <p:cNvPicPr/>
                      <p:nvPr/>
                    </p:nvPicPr>
                    <p:blipFill>
                      <a:blip r:embed="rId10"/>
                      <a:stretch>
                        <a:fillRect/>
                      </a:stretch>
                    </p:blipFill>
                    <p:spPr>
                      <a:xfrm>
                        <a:off x="1919536" y="1975727"/>
                        <a:ext cx="8128000" cy="4511156"/>
                      </a:xfrm>
                      <a:prstGeom prst="rect">
                        <a:avLst/>
                      </a:prstGeom>
                    </p:spPr>
                  </p:pic>
                </p:oleObj>
              </mc:Fallback>
            </mc:AlternateContent>
          </a:graphicData>
        </a:graphic>
      </p:graphicFrame>
      <p:sp>
        <p:nvSpPr>
          <p:cNvPr id="6" name="矩形 5"/>
          <p:cNvSpPr/>
          <p:nvPr/>
        </p:nvSpPr>
        <p:spPr>
          <a:xfrm>
            <a:off x="7855365" y="318253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142926" y="4653136"/>
            <a:ext cx="135833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879597" y="5077125"/>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503375"/>
          <a:ext cx="8128000" cy="4105250"/>
        </p:xfrm>
        <a:graphic>
          <a:graphicData uri="http://schemas.openxmlformats.org/presentationml/2006/ole">
            <mc:AlternateContent xmlns:mc="http://schemas.openxmlformats.org/markup-compatibility/2006">
              <mc:Choice xmlns:v="urn:schemas-microsoft-com:vml" Requires="v">
                <p:oleObj spid="_x0000_s5130" name="文档" r:id="rId6" imgW="3912235" imgH="1976755" progId="Word.Document.12">
                  <p:embed/>
                </p:oleObj>
              </mc:Choice>
              <mc:Fallback>
                <p:oleObj name="文档" r:id="rId6" imgW="3912235" imgH="1976755" progId="Word.Document.12">
                  <p:embed/>
                  <p:pic>
                    <p:nvPicPr>
                      <p:cNvPr id="0" name="图片 5126"/>
                      <p:cNvPicPr/>
                      <p:nvPr/>
                    </p:nvPicPr>
                    <p:blipFill>
                      <a:blip r:embed="rId7"/>
                      <a:stretch>
                        <a:fillRect/>
                      </a:stretch>
                    </p:blipFill>
                    <p:spPr>
                      <a:xfrm>
                        <a:off x="2032000" y="1503375"/>
                        <a:ext cx="8128000" cy="4105250"/>
                      </a:xfrm>
                      <a:prstGeom prst="rect">
                        <a:avLst/>
                      </a:prstGeom>
                    </p:spPr>
                  </p:pic>
                </p:oleObj>
              </mc:Fallback>
            </mc:AlternateContent>
          </a:graphicData>
        </a:graphic>
      </p:graphicFrame>
      <p:sp>
        <p:nvSpPr>
          <p:cNvPr id="5" name="矩形 4"/>
          <p:cNvSpPr/>
          <p:nvPr/>
        </p:nvSpPr>
        <p:spPr>
          <a:xfrm>
            <a:off x="9336360" y="330627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71308" y="371703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373407" y="371703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268760"/>
          <a:ext cx="8142287" cy="6280150"/>
        </p:xfrm>
        <a:graphic>
          <a:graphicData uri="http://schemas.openxmlformats.org/presentationml/2006/ole">
            <mc:AlternateContent xmlns:mc="http://schemas.openxmlformats.org/markup-compatibility/2006">
              <mc:Choice xmlns:v="urn:schemas-microsoft-com:vml" Requires="v">
                <p:oleObj spid="_x0000_s6154" name="文档" r:id="rId6" imgW="3915410" imgH="3023870" progId="Word.Document.12">
                  <p:embed/>
                </p:oleObj>
              </mc:Choice>
              <mc:Fallback>
                <p:oleObj name="文档" r:id="rId6" imgW="3915410" imgH="3023870" progId="Word.Document.12">
                  <p:embed/>
                  <p:pic>
                    <p:nvPicPr>
                      <p:cNvPr id="0" name="图片 6150"/>
                      <p:cNvPicPr/>
                      <p:nvPr/>
                    </p:nvPicPr>
                    <p:blipFill>
                      <a:blip r:embed="rId7"/>
                      <a:stretch>
                        <a:fillRect/>
                      </a:stretch>
                    </p:blipFill>
                    <p:spPr>
                      <a:xfrm>
                        <a:off x="1919536" y="1268760"/>
                        <a:ext cx="8142287" cy="6280150"/>
                      </a:xfrm>
                      <a:prstGeom prst="rect">
                        <a:avLst/>
                      </a:prstGeom>
                    </p:spPr>
                  </p:pic>
                </p:oleObj>
              </mc:Fallback>
            </mc:AlternateContent>
          </a:graphicData>
        </a:graphic>
      </p:graphicFrame>
      <p:sp>
        <p:nvSpPr>
          <p:cNvPr id="5" name="矩形 4"/>
          <p:cNvSpPr/>
          <p:nvPr/>
        </p:nvSpPr>
        <p:spPr>
          <a:xfrm>
            <a:off x="7320136" y="3192923"/>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23290" y="4941168"/>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46468" y="5340098"/>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516575"/>
          <a:ext cx="8128000" cy="4078850"/>
        </p:xfrm>
        <a:graphic>
          <a:graphicData uri="http://schemas.openxmlformats.org/presentationml/2006/ole">
            <mc:AlternateContent xmlns:mc="http://schemas.openxmlformats.org/markup-compatibility/2006">
              <mc:Choice xmlns:v="urn:schemas-microsoft-com:vml" Requires="v">
                <p:oleObj spid="_x0000_s7178" name="文档" r:id="rId6" imgW="3912235" imgH="1962785" progId="Word.Document.12">
                  <p:embed/>
                </p:oleObj>
              </mc:Choice>
              <mc:Fallback>
                <p:oleObj name="文档" r:id="rId6" imgW="3912235" imgH="1962785" progId="Word.Document.12">
                  <p:embed/>
                  <p:pic>
                    <p:nvPicPr>
                      <p:cNvPr id="0" name="图片 7174"/>
                      <p:cNvPicPr/>
                      <p:nvPr/>
                    </p:nvPicPr>
                    <p:blipFill>
                      <a:blip r:embed="rId7"/>
                      <a:stretch>
                        <a:fillRect/>
                      </a:stretch>
                    </p:blipFill>
                    <p:spPr>
                      <a:xfrm>
                        <a:off x="2032000" y="1516575"/>
                        <a:ext cx="8128000" cy="4078850"/>
                      </a:xfrm>
                      <a:prstGeom prst="rect">
                        <a:avLst/>
                      </a:prstGeom>
                    </p:spPr>
                  </p:pic>
                </p:oleObj>
              </mc:Fallback>
            </mc:AlternateContent>
          </a:graphicData>
        </a:graphic>
      </p:graphicFrame>
      <p:sp>
        <p:nvSpPr>
          <p:cNvPr id="5" name="矩形 4"/>
          <p:cNvSpPr/>
          <p:nvPr/>
        </p:nvSpPr>
        <p:spPr>
          <a:xfrm>
            <a:off x="5303912" y="344153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28373" y="3840995"/>
            <a:ext cx="138563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35725" y="4262652"/>
            <a:ext cx="218760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28373" y="466608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2684</Words>
  <Application>Microsoft Office PowerPoint</Application>
  <PresentationFormat>自定义</PresentationFormat>
  <Paragraphs>175</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Office 主题</vt:lpstr>
      <vt:lpstr>文档</vt:lpstr>
      <vt:lpstr>第二节　力和运动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第二节　力和运动</dc:title>
  <dc:creator>Administrator</dc:creator>
  <cp:lastModifiedBy>User</cp:lastModifiedBy>
  <cp:revision>3</cp:revision>
  <dcterms:created xsi:type="dcterms:W3CDTF">2019-11-26T04:16:00Z</dcterms:created>
  <dcterms:modified xsi:type="dcterms:W3CDTF">2020-02-08T01:00:39Z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